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handoutMasterIdLst>
    <p:handoutMasterId r:id="rId161"/>
  </p:handoutMasterIdLst>
  <p:sldIdLst>
    <p:sldId id="256" r:id="rId4"/>
    <p:sldId id="279" r:id="rId5"/>
    <p:sldId id="1204" r:id="rId7"/>
    <p:sldId id="759" r:id="rId8"/>
    <p:sldId id="760" r:id="rId9"/>
    <p:sldId id="947" r:id="rId10"/>
    <p:sldId id="957" r:id="rId11"/>
    <p:sldId id="962" r:id="rId12"/>
    <p:sldId id="963" r:id="rId13"/>
    <p:sldId id="964" r:id="rId14"/>
    <p:sldId id="965" r:id="rId15"/>
    <p:sldId id="966" r:id="rId16"/>
    <p:sldId id="967" r:id="rId17"/>
    <p:sldId id="968" r:id="rId18"/>
    <p:sldId id="982" r:id="rId19"/>
    <p:sldId id="983" r:id="rId20"/>
    <p:sldId id="984" r:id="rId21"/>
    <p:sldId id="985" r:id="rId22"/>
    <p:sldId id="986" r:id="rId23"/>
    <p:sldId id="987" r:id="rId24"/>
    <p:sldId id="969" r:id="rId25"/>
    <p:sldId id="970" r:id="rId26"/>
    <p:sldId id="960" r:id="rId27"/>
    <p:sldId id="971" r:id="rId28"/>
    <p:sldId id="981" r:id="rId29"/>
    <p:sldId id="937" r:id="rId30"/>
    <p:sldId id="948" r:id="rId31"/>
    <p:sldId id="988" r:id="rId32"/>
    <p:sldId id="989" r:id="rId33"/>
    <p:sldId id="990" r:id="rId34"/>
    <p:sldId id="991" r:id="rId35"/>
    <p:sldId id="992" r:id="rId36"/>
    <p:sldId id="993" r:id="rId37"/>
    <p:sldId id="994" r:id="rId38"/>
    <p:sldId id="995" r:id="rId39"/>
    <p:sldId id="1023" r:id="rId40"/>
    <p:sldId id="1024" r:id="rId41"/>
    <p:sldId id="996" r:id="rId42"/>
    <p:sldId id="997" r:id="rId43"/>
    <p:sldId id="998" r:id="rId44"/>
    <p:sldId id="999" r:id="rId45"/>
    <p:sldId id="1000" r:id="rId46"/>
    <p:sldId id="1001" r:id="rId47"/>
    <p:sldId id="1002" r:id="rId48"/>
    <p:sldId id="1006" r:id="rId49"/>
    <p:sldId id="1007" r:id="rId50"/>
    <p:sldId id="1008" r:id="rId51"/>
    <p:sldId id="1022" r:id="rId52"/>
    <p:sldId id="938" r:id="rId53"/>
    <p:sldId id="949" r:id="rId54"/>
    <p:sldId id="1025" r:id="rId55"/>
    <p:sldId id="1026" r:id="rId56"/>
    <p:sldId id="1062" r:id="rId57"/>
    <p:sldId id="1063" r:id="rId58"/>
    <p:sldId id="1064" r:id="rId59"/>
    <p:sldId id="1065" r:id="rId60"/>
    <p:sldId id="1066" r:id="rId61"/>
    <p:sldId id="1067" r:id="rId62"/>
    <p:sldId id="1068" r:id="rId63"/>
    <p:sldId id="1069" r:id="rId64"/>
    <p:sldId id="1070" r:id="rId65"/>
    <p:sldId id="1071" r:id="rId66"/>
    <p:sldId id="1072" r:id="rId67"/>
    <p:sldId id="1073" r:id="rId68"/>
    <p:sldId id="1074" r:id="rId69"/>
    <p:sldId id="1027" r:id="rId70"/>
    <p:sldId id="1028" r:id="rId71"/>
    <p:sldId id="1029" r:id="rId72"/>
    <p:sldId id="1030" r:id="rId73"/>
    <p:sldId id="1031" r:id="rId74"/>
    <p:sldId id="1032" r:id="rId75"/>
    <p:sldId id="1033" r:id="rId76"/>
    <p:sldId id="1034" r:id="rId77"/>
    <p:sldId id="1035" r:id="rId78"/>
    <p:sldId id="939" r:id="rId79"/>
    <p:sldId id="950" r:id="rId80"/>
    <p:sldId id="1075" r:id="rId81"/>
    <p:sldId id="1076" r:id="rId82"/>
    <p:sldId id="1077" r:id="rId83"/>
    <p:sldId id="1078" r:id="rId84"/>
    <p:sldId id="1079" r:id="rId85"/>
    <p:sldId id="1080" r:id="rId86"/>
    <p:sldId id="1081" r:id="rId87"/>
    <p:sldId id="1082" r:id="rId88"/>
    <p:sldId id="1083" r:id="rId89"/>
    <p:sldId id="1084" r:id="rId90"/>
    <p:sldId id="1085" r:id="rId91"/>
    <p:sldId id="1086" r:id="rId92"/>
    <p:sldId id="1087" r:id="rId93"/>
    <p:sldId id="1088" r:id="rId94"/>
    <p:sldId id="1089" r:id="rId95"/>
    <p:sldId id="1090" r:id="rId96"/>
    <p:sldId id="940" r:id="rId97"/>
    <p:sldId id="952" r:id="rId98"/>
    <p:sldId id="1112" r:id="rId99"/>
    <p:sldId id="1113" r:id="rId100"/>
    <p:sldId id="1114" r:id="rId101"/>
    <p:sldId id="1115" r:id="rId102"/>
    <p:sldId id="1116" r:id="rId103"/>
    <p:sldId id="1117" r:id="rId104"/>
    <p:sldId id="1130" r:id="rId105"/>
    <p:sldId id="1131" r:id="rId106"/>
    <p:sldId id="1132" r:id="rId107"/>
    <p:sldId id="1133" r:id="rId108"/>
    <p:sldId id="1134" r:id="rId109"/>
    <p:sldId id="1135" r:id="rId110"/>
    <p:sldId id="1136" r:id="rId111"/>
    <p:sldId id="941" r:id="rId112"/>
    <p:sldId id="1140" r:id="rId113"/>
    <p:sldId id="1141" r:id="rId114"/>
    <p:sldId id="1142" r:id="rId115"/>
    <p:sldId id="1143" r:id="rId116"/>
    <p:sldId id="1144" r:id="rId117"/>
    <p:sldId id="1145" r:id="rId118"/>
    <p:sldId id="1146" r:id="rId119"/>
    <p:sldId id="1150" r:id="rId120"/>
    <p:sldId id="942" r:id="rId121"/>
    <p:sldId id="1158" r:id="rId122"/>
    <p:sldId id="1159" r:id="rId123"/>
    <p:sldId id="1160" r:id="rId124"/>
    <p:sldId id="1161" r:id="rId125"/>
    <p:sldId id="1162" r:id="rId126"/>
    <p:sldId id="1163" r:id="rId127"/>
    <p:sldId id="943" r:id="rId128"/>
    <p:sldId id="954" r:id="rId129"/>
    <p:sldId id="1169" r:id="rId130"/>
    <p:sldId id="1170" r:id="rId131"/>
    <p:sldId id="1171" r:id="rId132"/>
    <p:sldId id="1172" r:id="rId133"/>
    <p:sldId id="1173" r:id="rId134"/>
    <p:sldId id="1174" r:id="rId135"/>
    <p:sldId id="944" r:id="rId136"/>
    <p:sldId id="1175" r:id="rId137"/>
    <p:sldId id="1176" r:id="rId138"/>
    <p:sldId id="1177" r:id="rId139"/>
    <p:sldId id="1178" r:id="rId140"/>
    <p:sldId id="1179" r:id="rId141"/>
    <p:sldId id="1180" r:id="rId142"/>
    <p:sldId id="945" r:id="rId143"/>
    <p:sldId id="956" r:id="rId144"/>
    <p:sldId id="1184" r:id="rId145"/>
    <p:sldId id="1185" r:id="rId146"/>
    <p:sldId id="1186" r:id="rId147"/>
    <p:sldId id="1187" r:id="rId148"/>
    <p:sldId id="1188" r:id="rId149"/>
    <p:sldId id="1189" r:id="rId150"/>
    <p:sldId id="946" r:id="rId151"/>
    <p:sldId id="951" r:id="rId152"/>
    <p:sldId id="781" r:id="rId153"/>
    <p:sldId id="920" r:id="rId154"/>
    <p:sldId id="1198" r:id="rId155"/>
    <p:sldId id="1199" r:id="rId156"/>
    <p:sldId id="1200" r:id="rId157"/>
    <p:sldId id="1201" r:id="rId158"/>
    <p:sldId id="1202" r:id="rId159"/>
    <p:sldId id="270" r:id="rId160"/>
  </p:sldIdLst>
  <p:sldSz cx="12192000" cy="6858000"/>
  <p:notesSz cx="7103745" cy="10234295"/>
  <p:embeddedFontLst>
    <p:embeddedFont>
      <p:font typeface="黑体" panose="02010609060101010101" charset="-122"/>
      <p:regular r:id="rId166"/>
    </p:embeddedFont>
    <p:embeddedFont>
      <p:font typeface="微软雅黑" panose="020B0503020204020204" charset="-122"/>
      <p:regular r:id="rId167"/>
    </p:embeddedFont>
    <p:embeddedFont>
      <p:font typeface="华文细黑" panose="02010600040101010101" charset="-122"/>
      <p:regular r:id="rId168"/>
    </p:embeddedFont>
    <p:embeddedFont>
      <p:font typeface="Tahoma" panose="020B0604030504040204" pitchFamily="34" charset="0"/>
      <p:regular r:id="rId169"/>
      <p:bold r:id="rId170"/>
    </p:embeddedFont>
    <p:embeddedFont>
      <p:font typeface="华文行楷" panose="02010800040101010101" pitchFamily="2" charset="-122"/>
      <p:regular r:id="rId171"/>
    </p:embeddedFont>
    <p:embeddedFont>
      <p:font typeface="Calibri" panose="020F0502020204030204" pitchFamily="34" charset="0"/>
      <p:regular r:id="rId172"/>
      <p:bold r:id="rId173"/>
      <p:italic r:id="rId174"/>
      <p:boldItalic r:id="rId175"/>
    </p:embeddedFont>
    <p:embeddedFont>
      <p:font typeface="Comic Sans MS" panose="030F0702030302020204" pitchFamily="66" charset="0"/>
      <p:regular r:id="rId176"/>
      <p:bold r:id="rId177"/>
      <p:italic r:id="rId178"/>
      <p:boldItalic r:id="rId17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9" Type="http://schemas.openxmlformats.org/officeDocument/2006/relationships/font" Target="fonts/font14.fntdata"/><Relationship Id="rId178" Type="http://schemas.openxmlformats.org/officeDocument/2006/relationships/font" Target="fonts/font13.fntdata"/><Relationship Id="rId177" Type="http://schemas.openxmlformats.org/officeDocument/2006/relationships/font" Target="fonts/font12.fntdata"/><Relationship Id="rId176" Type="http://schemas.openxmlformats.org/officeDocument/2006/relationships/font" Target="fonts/font11.fntdata"/><Relationship Id="rId175" Type="http://schemas.openxmlformats.org/officeDocument/2006/relationships/font" Target="fonts/font10.fntdata"/><Relationship Id="rId174" Type="http://schemas.openxmlformats.org/officeDocument/2006/relationships/font" Target="fonts/font9.fntdata"/><Relationship Id="rId173" Type="http://schemas.openxmlformats.org/officeDocument/2006/relationships/font" Target="fonts/font8.fntdata"/><Relationship Id="rId172" Type="http://schemas.openxmlformats.org/officeDocument/2006/relationships/font" Target="fonts/font7.fntdata"/><Relationship Id="rId171" Type="http://schemas.openxmlformats.org/officeDocument/2006/relationships/font" Target="fonts/font6.fntdata"/><Relationship Id="rId170" Type="http://schemas.openxmlformats.org/officeDocument/2006/relationships/font" Target="fonts/font5.fntdata"/><Relationship Id="rId17" Type="http://schemas.openxmlformats.org/officeDocument/2006/relationships/slide" Target="slides/slide13.xml"/><Relationship Id="rId169" Type="http://schemas.openxmlformats.org/officeDocument/2006/relationships/font" Target="fonts/font4.fntdata"/><Relationship Id="rId168" Type="http://schemas.openxmlformats.org/officeDocument/2006/relationships/font" Target="fonts/font3.fntdata"/><Relationship Id="rId167" Type="http://schemas.openxmlformats.org/officeDocument/2006/relationships/font" Target="fonts/font2.fntdata"/><Relationship Id="rId166" Type="http://schemas.openxmlformats.org/officeDocument/2006/relationships/font" Target="fonts/font1.fntdata"/><Relationship Id="rId165" Type="http://schemas.openxmlformats.org/officeDocument/2006/relationships/commentAuthors" Target="commentAuthors.xml"/><Relationship Id="rId164" Type="http://schemas.openxmlformats.org/officeDocument/2006/relationships/tableStyles" Target="tableStyles.xml"/><Relationship Id="rId163" Type="http://schemas.openxmlformats.org/officeDocument/2006/relationships/viewProps" Target="viewProps.xml"/><Relationship Id="rId162" Type="http://schemas.openxmlformats.org/officeDocument/2006/relationships/presProps" Target="presProps.xml"/><Relationship Id="rId161" Type="http://schemas.openxmlformats.org/officeDocument/2006/relationships/handoutMaster" Target="handoutMasters/handoutMaster1.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6.jpeg"/><Relationship Id="rId3" Type="http://schemas.openxmlformats.org/officeDocument/2006/relationships/image" Target="../media/image15.png"/><Relationship Id="rId2" Type="http://schemas.openxmlformats.org/officeDocument/2006/relationships/tags" Target="../tags/tag14.xml"/><Relationship Id="rId1" Type="http://schemas.openxmlformats.org/officeDocument/2006/relationships/tags" Target="../tags/tag13.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8.xml"/><Relationship Id="rId1" Type="http://schemas.openxmlformats.org/officeDocument/2006/relationships/tags" Target="../tags/tag197.xml"/></Relationships>
</file>

<file path=ppt/slides/_rels/slide10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3.xml"/><Relationship Id="rId1" Type="http://schemas.openxmlformats.org/officeDocument/2006/relationships/tags" Target="../tags/tag202.xml"/></Relationships>
</file>

<file path=ppt/slides/_rels/slide103.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4.xml"/><Relationship Id="rId4" Type="http://schemas.openxmlformats.org/officeDocument/2006/relationships/image" Target="../media/image80.png"/><Relationship Id="rId3" Type="http://schemas.openxmlformats.org/officeDocument/2006/relationships/oleObject" Target="../embeddings/oleObject3.bin"/><Relationship Id="rId2" Type="http://schemas.openxmlformats.org/officeDocument/2006/relationships/tags" Target="../tags/tag205.xml"/><Relationship Id="rId1" Type="http://schemas.openxmlformats.org/officeDocument/2006/relationships/tags" Target="../tags/tag204.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7.xml"/><Relationship Id="rId1" Type="http://schemas.openxmlformats.org/officeDocument/2006/relationships/tags" Target="../tags/tag206.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9.xml"/><Relationship Id="rId1" Type="http://schemas.openxmlformats.org/officeDocument/2006/relationships/tags" Target="../tags/tag208.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1.xml"/><Relationship Id="rId1" Type="http://schemas.openxmlformats.org/officeDocument/2006/relationships/tags" Target="../tags/tag210.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3.xml"/><Relationship Id="rId1" Type="http://schemas.openxmlformats.org/officeDocument/2006/relationships/tags" Target="../tags/tag212.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5.xml"/><Relationship Id="rId1" Type="http://schemas.openxmlformats.org/officeDocument/2006/relationships/tags" Target="../tags/tag21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6.jpeg"/><Relationship Id="rId2" Type="http://schemas.openxmlformats.org/officeDocument/2006/relationships/tags" Target="../tags/tag16.xml"/><Relationship Id="rId1" Type="http://schemas.openxmlformats.org/officeDocument/2006/relationships/tags" Target="../tags/tag15.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7.xml"/><Relationship Id="rId1" Type="http://schemas.openxmlformats.org/officeDocument/2006/relationships/tags" Target="../tags/tag216.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9.xml"/><Relationship Id="rId1" Type="http://schemas.openxmlformats.org/officeDocument/2006/relationships/tags" Target="../tags/tag218.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1.xml"/><Relationship Id="rId1" Type="http://schemas.openxmlformats.org/officeDocument/2006/relationships/tags" Target="../tags/tag220.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3.xml"/><Relationship Id="rId1" Type="http://schemas.openxmlformats.org/officeDocument/2006/relationships/tags" Target="../tags/tag222.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5.xml"/><Relationship Id="rId1" Type="http://schemas.openxmlformats.org/officeDocument/2006/relationships/tags" Target="../tags/tag224.xml"/></Relationships>
</file>

<file path=ppt/slides/_rels/slide1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0.xml"/><Relationship Id="rId1" Type="http://schemas.openxmlformats.org/officeDocument/2006/relationships/tags" Target="../tags/tag229.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81.jpeg"/><Relationship Id="rId2" Type="http://schemas.openxmlformats.org/officeDocument/2006/relationships/tags" Target="../tags/tag232.xml"/><Relationship Id="rId1" Type="http://schemas.openxmlformats.org/officeDocument/2006/relationships/tags" Target="../tags/tag231.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4.xml"/><Relationship Id="rId1" Type="http://schemas.openxmlformats.org/officeDocument/2006/relationships/tags" Target="../tags/tag233.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7.png"/><Relationship Id="rId2" Type="http://schemas.openxmlformats.org/officeDocument/2006/relationships/tags" Target="../tags/tag18.xml"/><Relationship Id="rId1" Type="http://schemas.openxmlformats.org/officeDocument/2006/relationships/tags" Target="../tags/tag17.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6.xml"/><Relationship Id="rId1" Type="http://schemas.openxmlformats.org/officeDocument/2006/relationships/tags" Target="../tags/tag235.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8.xml"/><Relationship Id="rId1" Type="http://schemas.openxmlformats.org/officeDocument/2006/relationships/tags" Target="../tags/tag237.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0.xml"/><Relationship Id="rId1" Type="http://schemas.openxmlformats.org/officeDocument/2006/relationships/tags" Target="../tags/tag239.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2.xml"/><Relationship Id="rId1" Type="http://schemas.openxmlformats.org/officeDocument/2006/relationships/tags" Target="../tags/tag241.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4.xml"/><Relationship Id="rId1" Type="http://schemas.openxmlformats.org/officeDocument/2006/relationships/tags" Target="../tags/tag243.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6.xml"/><Relationship Id="rId1" Type="http://schemas.openxmlformats.org/officeDocument/2006/relationships/tags" Target="../tags/tag245.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8.xml"/><Relationship Id="rId1" Type="http://schemas.openxmlformats.org/officeDocument/2006/relationships/tags" Target="../tags/tag247.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0.xml"/><Relationship Id="rId1" Type="http://schemas.openxmlformats.org/officeDocument/2006/relationships/tags" Target="../tags/tag249.xml"/></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2.xml"/><Relationship Id="rId1" Type="http://schemas.openxmlformats.org/officeDocument/2006/relationships/tags" Target="../tags/tag25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8.png"/><Relationship Id="rId2" Type="http://schemas.openxmlformats.org/officeDocument/2006/relationships/tags" Target="../tags/tag20.xml"/><Relationship Id="rId1" Type="http://schemas.openxmlformats.org/officeDocument/2006/relationships/tags" Target="../tags/tag19.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4.xml"/><Relationship Id="rId1" Type="http://schemas.openxmlformats.org/officeDocument/2006/relationships/tags" Target="../tags/tag253.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6.xml"/><Relationship Id="rId1" Type="http://schemas.openxmlformats.org/officeDocument/2006/relationships/tags" Target="../tags/tag255.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8.xml"/><Relationship Id="rId1" Type="http://schemas.openxmlformats.org/officeDocument/2006/relationships/tags" Target="../tags/tag257.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0.xml"/><Relationship Id="rId1" Type="http://schemas.openxmlformats.org/officeDocument/2006/relationships/tags" Target="../tags/tag259.xml"/></Relationships>
</file>

<file path=ppt/slides/_rels/slide13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4.xml"/><Relationship Id="rId4" Type="http://schemas.openxmlformats.org/officeDocument/2006/relationships/image" Target="../media/image83.jpeg"/><Relationship Id="rId3" Type="http://schemas.openxmlformats.org/officeDocument/2006/relationships/image" Target="../media/image82.jpeg"/><Relationship Id="rId2" Type="http://schemas.openxmlformats.org/officeDocument/2006/relationships/tags" Target="../tags/tag262.xml"/><Relationship Id="rId1" Type="http://schemas.openxmlformats.org/officeDocument/2006/relationships/tags" Target="../tags/tag261.xml"/></Relationships>
</file>

<file path=ppt/slides/_rels/slide1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1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7.xml"/><Relationship Id="rId1" Type="http://schemas.openxmlformats.org/officeDocument/2006/relationships/tags" Target="../tags/tag266.xml"/></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9.xml"/><Relationship Id="rId1" Type="http://schemas.openxmlformats.org/officeDocument/2006/relationships/tags" Target="../tags/tag268.xml"/></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9.png"/><Relationship Id="rId2" Type="http://schemas.openxmlformats.org/officeDocument/2006/relationships/tags" Target="../tags/tag22.xml"/><Relationship Id="rId1" Type="http://schemas.openxmlformats.org/officeDocument/2006/relationships/tags" Target="../tags/tag21.xml"/></Relationships>
</file>

<file path=ppt/slides/_rels/slide14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5.jpeg"/><Relationship Id="rId3" Type="http://schemas.openxmlformats.org/officeDocument/2006/relationships/image" Target="../media/image84.jpeg"/><Relationship Id="rId2" Type="http://schemas.openxmlformats.org/officeDocument/2006/relationships/tags" Target="../tags/tag271.xml"/><Relationship Id="rId1" Type="http://schemas.openxmlformats.org/officeDocument/2006/relationships/tags" Target="../tags/tag270.xml"/></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3.xml"/><Relationship Id="rId1" Type="http://schemas.openxmlformats.org/officeDocument/2006/relationships/tags" Target="../tags/tag272.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5.xml"/><Relationship Id="rId1" Type="http://schemas.openxmlformats.org/officeDocument/2006/relationships/tags" Target="../tags/tag274.xml"/></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7.xml"/><Relationship Id="rId1" Type="http://schemas.openxmlformats.org/officeDocument/2006/relationships/tags" Target="../tags/tag276.xml"/></Relationships>
</file>

<file path=ppt/slides/_rels/slide14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9.xml"/><Relationship Id="rId1" Type="http://schemas.openxmlformats.org/officeDocument/2006/relationships/tags" Target="../tags/tag278.xml"/></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1.xml"/><Relationship Id="rId1" Type="http://schemas.openxmlformats.org/officeDocument/2006/relationships/tags" Target="../tags/tag280.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3.xml"/><Relationship Id="rId1" Type="http://schemas.openxmlformats.org/officeDocument/2006/relationships/tags" Target="../tags/tag282.xml"/></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5.xml"/><Relationship Id="rId1" Type="http://schemas.openxmlformats.org/officeDocument/2006/relationships/tags" Target="../tags/tag284.xml"/></Relationships>
</file>

<file path=ppt/slides/_rels/slide14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7.xml"/><Relationship Id="rId1" Type="http://schemas.openxmlformats.org/officeDocument/2006/relationships/tags" Target="../tags/tag28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xml"/><Relationship Id="rId1" Type="http://schemas.openxmlformats.org/officeDocument/2006/relationships/tags" Target="../tags/tag23.xml"/></Relationships>
</file>

<file path=ppt/slides/_rels/slide15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86.jpeg"/><Relationship Id="rId2" Type="http://schemas.openxmlformats.org/officeDocument/2006/relationships/tags" Target="../tags/tag289.xml"/><Relationship Id="rId1" Type="http://schemas.openxmlformats.org/officeDocument/2006/relationships/tags" Target="../tags/tag288.xml"/></Relationships>
</file>

<file path=ppt/slides/_rels/slide15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87.png"/><Relationship Id="rId2" Type="http://schemas.openxmlformats.org/officeDocument/2006/relationships/tags" Target="../tags/tag291.xml"/><Relationship Id="rId1" Type="http://schemas.openxmlformats.org/officeDocument/2006/relationships/tags" Target="../tags/tag290.xml"/></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3.xml"/><Relationship Id="rId1" Type="http://schemas.openxmlformats.org/officeDocument/2006/relationships/tags" Target="../tags/tag292.xml"/></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5.xml"/><Relationship Id="rId1" Type="http://schemas.openxmlformats.org/officeDocument/2006/relationships/tags" Target="../tags/tag294.xml"/></Relationships>
</file>

<file path=ppt/slides/_rels/slide15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7.xml"/><Relationship Id="rId1" Type="http://schemas.openxmlformats.org/officeDocument/2006/relationships/tags" Target="../tags/tag296.xml"/></Relationships>
</file>

<file path=ppt/slides/_rels/slide15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9.xml"/><Relationship Id="rId1" Type="http://schemas.openxmlformats.org/officeDocument/2006/relationships/tags" Target="../tags/tag298.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tags" Target="../tags/tag30.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2.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tags" Target="../tags/tag34.xml"/><Relationship Id="rId1" Type="http://schemas.openxmlformats.org/officeDocument/2006/relationships/tags" Target="../tags/tag3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6.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6.jpeg"/><Relationship Id="rId2" Type="http://schemas.openxmlformats.org/officeDocument/2006/relationships/tags" Target="../tags/tag38.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7.jpeg"/><Relationship Id="rId2" Type="http://schemas.openxmlformats.org/officeDocument/2006/relationships/tags" Target="../tags/tag40.xml"/><Relationship Id="rId1" Type="http://schemas.openxmlformats.org/officeDocument/2006/relationships/tags" Target="../tags/tag3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2.xml"/><Relationship Id="rId1" Type="http://schemas.openxmlformats.org/officeDocument/2006/relationships/tags" Target="../tags/tag4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4.xml"/><Relationship Id="rId1" Type="http://schemas.openxmlformats.org/officeDocument/2006/relationships/tags" Target="../tags/tag4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8.png"/><Relationship Id="rId2" Type="http://schemas.openxmlformats.org/officeDocument/2006/relationships/tags" Target="../tags/tag46.xml"/><Relationship Id="rId1" Type="http://schemas.openxmlformats.org/officeDocument/2006/relationships/tags" Target="../tags/tag45.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8.png"/><Relationship Id="rId2" Type="http://schemas.openxmlformats.org/officeDocument/2006/relationships/tags" Target="../tags/tag48.xml"/><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tags" Target="../tags/tag50.xml"/><Relationship Id="rId1" Type="http://schemas.openxmlformats.org/officeDocument/2006/relationships/tags" Target="../tags/tag4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1.jpeg"/><Relationship Id="rId2" Type="http://schemas.openxmlformats.org/officeDocument/2006/relationships/tags" Target="../tags/tag52.xml"/><Relationship Id="rId1" Type="http://schemas.openxmlformats.org/officeDocument/2006/relationships/tags" Target="../tags/tag51.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image" Target="../media/image36.jpeg"/><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png"/><Relationship Id="rId2" Type="http://schemas.openxmlformats.org/officeDocument/2006/relationships/tags" Target="../tags/tag54.xml"/><Relationship Id="rId1" Type="http://schemas.openxmlformats.org/officeDocument/2006/relationships/tags" Target="../tags/tag53.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7.png"/><Relationship Id="rId2" Type="http://schemas.openxmlformats.org/officeDocument/2006/relationships/tags" Target="../tags/tag56.xml"/><Relationship Id="rId1" Type="http://schemas.openxmlformats.org/officeDocument/2006/relationships/tags" Target="../tags/tag55.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tags" Target="../tags/tag58.xml"/><Relationship Id="rId1" Type="http://schemas.openxmlformats.org/officeDocument/2006/relationships/tags" Target="../tags/tag57.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0.png"/><Relationship Id="rId2" Type="http://schemas.openxmlformats.org/officeDocument/2006/relationships/tags" Target="../tags/tag60.xml"/><Relationship Id="rId1" Type="http://schemas.openxmlformats.org/officeDocument/2006/relationships/tags" Target="../tags/tag59.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1.jpeg"/><Relationship Id="rId2" Type="http://schemas.openxmlformats.org/officeDocument/2006/relationships/tags" Target="../tags/tag62.xml"/><Relationship Id="rId1" Type="http://schemas.openxmlformats.org/officeDocument/2006/relationships/tags" Target="../tags/tag6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4.xml"/><Relationship Id="rId1" Type="http://schemas.openxmlformats.org/officeDocument/2006/relationships/tags" Target="../tags/tag63.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3.png"/><Relationship Id="rId3" Type="http://schemas.openxmlformats.org/officeDocument/2006/relationships/image" Target="../media/image42.jpeg"/><Relationship Id="rId2" Type="http://schemas.openxmlformats.org/officeDocument/2006/relationships/tags" Target="../tags/tag66.xml"/><Relationship Id="rId1" Type="http://schemas.openxmlformats.org/officeDocument/2006/relationships/tags" Target="../tags/tag6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8.xml"/><Relationship Id="rId1" Type="http://schemas.openxmlformats.org/officeDocument/2006/relationships/tags" Target="../tags/tag6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0.xml"/><Relationship Id="rId1" Type="http://schemas.openxmlformats.org/officeDocument/2006/relationships/tags" Target="../tags/tag6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2.xml"/><Relationship Id="rId1" Type="http://schemas.openxmlformats.org/officeDocument/2006/relationships/tags" Target="../tags/tag71.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8.xml"/><Relationship Id="rId1" Type="http://schemas.openxmlformats.org/officeDocument/2006/relationships/tags" Target="../tags/tag77.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tags" Target="../tags/tag80.xml"/><Relationship Id="rId1" Type="http://schemas.openxmlformats.org/officeDocument/2006/relationships/tags" Target="../tags/tag79.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6.jpeg"/><Relationship Id="rId2" Type="http://schemas.openxmlformats.org/officeDocument/2006/relationships/tags" Target="../tags/tag82.xml"/><Relationship Id="rId1" Type="http://schemas.openxmlformats.org/officeDocument/2006/relationships/tags" Target="../tags/tag81.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4.xml"/><Relationship Id="rId1" Type="http://schemas.openxmlformats.org/officeDocument/2006/relationships/tags" Target="../tags/tag8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6.xml"/><Relationship Id="rId1" Type="http://schemas.openxmlformats.org/officeDocument/2006/relationships/tags" Target="../tags/tag85.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8.xml"/><Relationship Id="rId1" Type="http://schemas.openxmlformats.org/officeDocument/2006/relationships/tags" Target="../tags/tag8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0.xml"/><Relationship Id="rId1" Type="http://schemas.openxmlformats.org/officeDocument/2006/relationships/tags" Target="../tags/tag89.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2.xml"/><Relationship Id="rId1" Type="http://schemas.openxmlformats.org/officeDocument/2006/relationships/tags" Target="../tags/tag91.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7.jpeg"/><Relationship Id="rId2" Type="http://schemas.openxmlformats.org/officeDocument/2006/relationships/tags" Target="../tags/tag94.xml"/><Relationship Id="rId1" Type="http://schemas.openxmlformats.org/officeDocument/2006/relationships/tags" Target="../tags/tag93.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6.xml"/><Relationship Id="rId1" Type="http://schemas.openxmlformats.org/officeDocument/2006/relationships/tags" Target="../tags/tag95.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8.xml"/><Relationship Id="rId1" Type="http://schemas.openxmlformats.org/officeDocument/2006/relationships/tags" Target="../tags/tag97.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0.xml"/><Relationship Id="rId1" Type="http://schemas.openxmlformats.org/officeDocument/2006/relationships/tags" Target="../tags/tag99.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9.jpeg"/><Relationship Id="rId3" Type="http://schemas.openxmlformats.org/officeDocument/2006/relationships/image" Target="../media/image48.png"/><Relationship Id="rId2" Type="http://schemas.openxmlformats.org/officeDocument/2006/relationships/tags" Target="../tags/tag102.xml"/><Relationship Id="rId1" Type="http://schemas.openxmlformats.org/officeDocument/2006/relationships/tags" Target="../tags/tag101.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4.xml"/><Relationship Id="rId1" Type="http://schemas.openxmlformats.org/officeDocument/2006/relationships/tags" Target="../tags/tag103.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6.xml"/><Relationship Id="rId1" Type="http://schemas.openxmlformats.org/officeDocument/2006/relationships/tags" Target="../tags/tag105.xml"/></Relationships>
</file>

<file path=ppt/slides/_rels/slide58.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4.xml"/><Relationship Id="rId4" Type="http://schemas.openxmlformats.org/officeDocument/2006/relationships/image" Target="../media/image50.png"/><Relationship Id="rId3" Type="http://schemas.openxmlformats.org/officeDocument/2006/relationships/oleObject" Target="../embeddings/oleObject1.bin"/><Relationship Id="rId2" Type="http://schemas.openxmlformats.org/officeDocument/2006/relationships/tags" Target="../tags/tag108.xml"/><Relationship Id="rId1" Type="http://schemas.openxmlformats.org/officeDocument/2006/relationships/tags" Target="../tags/tag107.xml"/></Relationships>
</file>

<file path=ppt/slides/_rels/slide59.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4.xml"/><Relationship Id="rId5" Type="http://schemas.openxmlformats.org/officeDocument/2006/relationships/image" Target="../media/image51.jpeg"/><Relationship Id="rId4" Type="http://schemas.openxmlformats.org/officeDocument/2006/relationships/image" Target="../media/image50.png"/><Relationship Id="rId3" Type="http://schemas.openxmlformats.org/officeDocument/2006/relationships/oleObject" Target="../embeddings/oleObject2.bin"/><Relationship Id="rId2" Type="http://schemas.openxmlformats.org/officeDocument/2006/relationships/tags" Target="../tags/tag110.xml"/><Relationship Id="rId1" Type="http://schemas.openxmlformats.org/officeDocument/2006/relationships/tags" Target="../tags/tag10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2.xml"/><Relationship Id="rId1" Type="http://schemas.openxmlformats.org/officeDocument/2006/relationships/tags" Target="../tags/tag111.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tags" Target="../tags/tag114.xml"/><Relationship Id="rId1" Type="http://schemas.openxmlformats.org/officeDocument/2006/relationships/tags" Target="../tags/tag113.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6.xml"/><Relationship Id="rId1" Type="http://schemas.openxmlformats.org/officeDocument/2006/relationships/tags" Target="../tags/tag115.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8.xml"/><Relationship Id="rId1" Type="http://schemas.openxmlformats.org/officeDocument/2006/relationships/tags" Target="../tags/tag117.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0.xml"/><Relationship Id="rId1" Type="http://schemas.openxmlformats.org/officeDocument/2006/relationships/tags" Target="../tags/tag119.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2.xml"/><Relationship Id="rId1" Type="http://schemas.openxmlformats.org/officeDocument/2006/relationships/tags" Target="../tags/tag121.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4.xml"/><Relationship Id="rId1" Type="http://schemas.openxmlformats.org/officeDocument/2006/relationships/tags" Target="../tags/tag123.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6.xml"/><Relationship Id="rId1" Type="http://schemas.openxmlformats.org/officeDocument/2006/relationships/tags" Target="../tags/tag125.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8.xml"/><Relationship Id="rId1" Type="http://schemas.openxmlformats.org/officeDocument/2006/relationships/tags" Target="../tags/tag127.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0.xml"/><Relationship Id="rId1" Type="http://schemas.openxmlformats.org/officeDocument/2006/relationships/tags" Target="../tags/tag129.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2.png"/><Relationship Id="rId3" Type="http://schemas.openxmlformats.org/officeDocument/2006/relationships/image" Target="../media/image11.jpeg"/><Relationship Id="rId2" Type="http://schemas.openxmlformats.org/officeDocument/2006/relationships/tags" Target="../tags/tag8.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2.xml"/><Relationship Id="rId1" Type="http://schemas.openxmlformats.org/officeDocument/2006/relationships/tags" Target="../tags/tag131.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3.xml"/><Relationship Id="rId1" Type="http://schemas.openxmlformats.org/officeDocument/2006/relationships/tags" Target="../tags/tag14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56.jpeg"/><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tags" Target="../tags/tag145.xml"/><Relationship Id="rId1" Type="http://schemas.openxmlformats.org/officeDocument/2006/relationships/tags" Target="../tags/tag144.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7.xml"/><Relationship Id="rId1" Type="http://schemas.openxmlformats.org/officeDocument/2006/relationships/tags" Target="../tags/tag146.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9.xml"/><Relationship Id="rId1" Type="http://schemas.openxmlformats.org/officeDocument/2006/relationships/tags" Target="../tags/tag148.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57.png"/><Relationship Id="rId2" Type="http://schemas.openxmlformats.org/officeDocument/2006/relationships/tags" Target="../tags/tag151.xml"/><Relationship Id="rId1" Type="http://schemas.openxmlformats.org/officeDocument/2006/relationships/tags" Target="../tags/tag15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58.png"/><Relationship Id="rId2" Type="http://schemas.openxmlformats.org/officeDocument/2006/relationships/tags" Target="../tags/tag153.xml"/><Relationship Id="rId1" Type="http://schemas.openxmlformats.org/officeDocument/2006/relationships/tags" Target="../tags/tag152.xml"/></Relationships>
</file>

<file path=ppt/slides/_rels/slide81.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image" Target="../media/image61.png"/><Relationship Id="rId6" Type="http://schemas.openxmlformats.org/officeDocument/2006/relationships/image" Target="../media/image60.png"/><Relationship Id="rId5" Type="http://schemas.openxmlformats.org/officeDocument/2006/relationships/image" Target="../media/image59.png"/><Relationship Id="rId4" Type="http://schemas.microsoft.com/office/2007/relationships/media" Target="file:///D:\&#24433;&#35270;&#25991;&#20214;\&#21069;&#32622;&#32974;&#30424;&#20020;&#24202;&#34920;&#29616;2.avi" TargetMode="External"/><Relationship Id="rId3" Type="http://schemas.openxmlformats.org/officeDocument/2006/relationships/video" Target="file:///D:\&#24433;&#35270;&#25991;&#20214;\&#21069;&#32622;&#32974;&#30424;&#20020;&#24202;&#34920;&#29616;2.avi" TargetMode="External"/><Relationship Id="rId2" Type="http://schemas.openxmlformats.org/officeDocument/2006/relationships/tags" Target="../tags/tag155.xml"/><Relationship Id="rId1" Type="http://schemas.openxmlformats.org/officeDocument/2006/relationships/tags" Target="../tags/tag154.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63.jpeg"/><Relationship Id="rId3" Type="http://schemas.openxmlformats.org/officeDocument/2006/relationships/image" Target="../media/image62.jpeg"/><Relationship Id="rId2" Type="http://schemas.openxmlformats.org/officeDocument/2006/relationships/tags" Target="../tags/tag157.xml"/><Relationship Id="rId1" Type="http://schemas.openxmlformats.org/officeDocument/2006/relationships/tags" Target="../tags/tag156.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9.xml"/><Relationship Id="rId1" Type="http://schemas.openxmlformats.org/officeDocument/2006/relationships/tags" Target="../tags/tag158.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64.jpeg"/><Relationship Id="rId2" Type="http://schemas.openxmlformats.org/officeDocument/2006/relationships/tags" Target="../tags/tag161.xml"/><Relationship Id="rId1" Type="http://schemas.openxmlformats.org/officeDocument/2006/relationships/tags" Target="../tags/tag160.xml"/></Relationships>
</file>

<file path=ppt/slides/_rels/slide8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67.jpeg"/><Relationship Id="rId4" Type="http://schemas.openxmlformats.org/officeDocument/2006/relationships/image" Target="../media/image66.jpeg"/><Relationship Id="rId3" Type="http://schemas.openxmlformats.org/officeDocument/2006/relationships/image" Target="../media/image65.jpeg"/><Relationship Id="rId2" Type="http://schemas.openxmlformats.org/officeDocument/2006/relationships/tags" Target="../tags/tag163.xml"/><Relationship Id="rId1" Type="http://schemas.openxmlformats.org/officeDocument/2006/relationships/tags" Target="../tags/tag162.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68.jpeg"/><Relationship Id="rId2" Type="http://schemas.openxmlformats.org/officeDocument/2006/relationships/tags" Target="../tags/tag165.xml"/><Relationship Id="rId1" Type="http://schemas.openxmlformats.org/officeDocument/2006/relationships/tags" Target="../tags/tag164.xml"/></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69.jpeg"/><Relationship Id="rId4" Type="http://schemas.openxmlformats.org/officeDocument/2006/relationships/image" Target="../media/image63.jpeg"/><Relationship Id="rId3" Type="http://schemas.openxmlformats.org/officeDocument/2006/relationships/image" Target="../media/image62.jpeg"/><Relationship Id="rId2" Type="http://schemas.openxmlformats.org/officeDocument/2006/relationships/tags" Target="../tags/tag167.xml"/><Relationship Id="rId1" Type="http://schemas.openxmlformats.org/officeDocument/2006/relationships/tags" Target="../tags/tag166.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9.xml"/><Relationship Id="rId1" Type="http://schemas.openxmlformats.org/officeDocument/2006/relationships/tags" Target="../tags/tag168.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1.xml"/><Relationship Id="rId1" Type="http://schemas.openxmlformats.org/officeDocument/2006/relationships/tags" Target="../tags/tag170.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tags" Target="../tags/tag12.xml"/><Relationship Id="rId1" Type="http://schemas.openxmlformats.org/officeDocument/2006/relationships/tags" Target="../tags/tag1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3.xml"/><Relationship Id="rId1" Type="http://schemas.openxmlformats.org/officeDocument/2006/relationships/tags" Target="../tags/tag172.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5.xml"/><Relationship Id="rId1" Type="http://schemas.openxmlformats.org/officeDocument/2006/relationships/tags" Target="../tags/tag174.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7.xml"/><Relationship Id="rId1" Type="http://schemas.openxmlformats.org/officeDocument/2006/relationships/tags" Target="../tags/tag176.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70.jpeg"/><Relationship Id="rId2" Type="http://schemas.openxmlformats.org/officeDocument/2006/relationships/tags" Target="../tags/tag179.xml"/><Relationship Id="rId1" Type="http://schemas.openxmlformats.org/officeDocument/2006/relationships/tags" Target="../tags/tag178.xml"/></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8.png"/><Relationship Id="rId3" Type="http://schemas.openxmlformats.org/officeDocument/2006/relationships/image" Target="../media/image71.png"/><Relationship Id="rId2" Type="http://schemas.openxmlformats.org/officeDocument/2006/relationships/tags" Target="../tags/tag181.xml"/><Relationship Id="rId1" Type="http://schemas.openxmlformats.org/officeDocument/2006/relationships/tags" Target="../tags/tag180.xml"/></Relationships>
</file>

<file path=ppt/slides/_rels/slide96.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image" Target="../media/image74.jpeg"/><Relationship Id="rId7" Type="http://schemas.openxmlformats.org/officeDocument/2006/relationships/tags" Target="../tags/tag186.xml"/><Relationship Id="rId6" Type="http://schemas.openxmlformats.org/officeDocument/2006/relationships/image" Target="../media/image73.jpeg"/><Relationship Id="rId5" Type="http://schemas.openxmlformats.org/officeDocument/2006/relationships/tags" Target="../tags/tag185.xml"/><Relationship Id="rId4" Type="http://schemas.openxmlformats.org/officeDocument/2006/relationships/image" Target="../media/image72.jpeg"/><Relationship Id="rId3" Type="http://schemas.openxmlformats.org/officeDocument/2006/relationships/tags" Target="../tags/tag184.xml"/><Relationship Id="rId2" Type="http://schemas.openxmlformats.org/officeDocument/2006/relationships/tags" Target="../tags/tag183.xml"/><Relationship Id="rId12" Type="http://schemas.openxmlformats.org/officeDocument/2006/relationships/slideLayout" Target="../slideLayouts/slideLayout14.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82.xml"/></Relationships>
</file>

<file path=ppt/slides/_rels/slide9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77.png"/><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tags" Target="../tags/tag191.xml"/><Relationship Id="rId1" Type="http://schemas.openxmlformats.org/officeDocument/2006/relationships/tags" Target="../tags/tag190.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tags" Target="../tags/tag196.xml"/><Relationship Id="rId1" Type="http://schemas.openxmlformats.org/officeDocument/2006/relationships/tags" Target="../tags/tag19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7825" name="标题 547841"/>
          <p:cNvSpPr>
            <a:spLocks noGrp="1"/>
          </p:cNvSpPr>
          <p:nvPr>
            <p:ph type="title"/>
          </p:nvPr>
        </p:nvSpPr>
        <p:spPr>
          <a:xfrm>
            <a:off x="611188" y="1157288"/>
            <a:ext cx="2376487" cy="515937"/>
          </a:xfrm>
        </p:spPr>
        <p:txBody>
          <a:bodyPr vert="horz" wrap="square" lIns="92075" tIns="46038" rIns="92075" bIns="46038" anchor="ctr" anchorCtr="0"/>
          <a:p>
            <a:pPr eaLnBrk="1" hangingPunct="1"/>
            <a:r>
              <a:rPr lang="zh-CN" altLang="en-US" sz="2800" dirty="0">
                <a:solidFill>
                  <a:schemeClr val="tx1"/>
                </a:solidFill>
              </a:rPr>
              <a:t>（二）病理</a:t>
            </a:r>
            <a:endParaRPr lang="zh-CN" altLang="en-US" sz="2800" dirty="0">
              <a:solidFill>
                <a:schemeClr val="tx1"/>
              </a:solidFill>
            </a:endParaRPr>
          </a:p>
        </p:txBody>
      </p:sp>
      <p:grpSp>
        <p:nvGrpSpPr>
          <p:cNvPr id="3" name="组合 2"/>
          <p:cNvGrpSpPr/>
          <p:nvPr/>
        </p:nvGrpSpPr>
        <p:grpSpPr>
          <a:xfrm>
            <a:off x="1332230" y="1673225"/>
            <a:ext cx="7638415" cy="4451350"/>
            <a:chOff x="2098" y="2635"/>
            <a:chExt cx="12029" cy="7010"/>
          </a:xfrm>
        </p:grpSpPr>
        <p:sp>
          <p:nvSpPr>
            <p:cNvPr id="547843" name="文本框 547842"/>
            <p:cNvSpPr txBox="1"/>
            <p:nvPr/>
          </p:nvSpPr>
          <p:spPr>
            <a:xfrm>
              <a:off x="2098" y="2635"/>
              <a:ext cx="6075" cy="720"/>
            </a:xfrm>
            <a:prstGeom prst="rect">
              <a:avLst/>
            </a:prstGeom>
            <a:noFill/>
            <a:ln w="9525">
              <a:noFill/>
            </a:ln>
          </p:spPr>
          <p:txBody>
            <a:bodyPr wrap="none" anchor="t" anchorCtr="0">
              <a:spAutoFit/>
            </a:bodyPr>
            <a:p>
              <a:r>
                <a:rPr lang="zh-CN" altLang="en-US" b="1" dirty="0">
                  <a:latin typeface="Times New Roman" panose="02020603050405020304" pitchFamily="18" charset="0"/>
                  <a:ea typeface="楷体_GB2312" pitchFamily="49" charset="-122"/>
                </a:rPr>
                <a:t>早期流产</a:t>
              </a:r>
              <a:r>
                <a:rPr lang="en-US" altLang="zh-CN" b="1" dirty="0">
                  <a:latin typeface="Times New Roman" panose="02020603050405020304" pitchFamily="18" charset="0"/>
                  <a:ea typeface="楷体_GB2312" pitchFamily="49" charset="-122"/>
                </a:rPr>
                <a:t>——</a:t>
              </a:r>
              <a:r>
                <a:rPr lang="zh-CN" altLang="en-US" b="1" dirty="0">
                  <a:latin typeface="Times New Roman" panose="02020603050405020304" pitchFamily="18" charset="0"/>
                  <a:ea typeface="楷体_GB2312" pitchFamily="49" charset="-122"/>
                </a:rPr>
                <a:t>先出血后腹痛</a:t>
              </a:r>
              <a:endParaRPr lang="zh-CN" altLang="en-US" b="1" dirty="0">
                <a:latin typeface="Times New Roman" panose="02020603050405020304" pitchFamily="18" charset="0"/>
                <a:ea typeface="楷体_GB2312" pitchFamily="49" charset="-122"/>
              </a:endParaRPr>
            </a:p>
          </p:txBody>
        </p:sp>
        <p:sp>
          <p:nvSpPr>
            <p:cNvPr id="547844" name="文本框 547843"/>
            <p:cNvSpPr txBox="1"/>
            <p:nvPr/>
          </p:nvSpPr>
          <p:spPr>
            <a:xfrm>
              <a:off x="2415" y="3770"/>
              <a:ext cx="5353" cy="720"/>
            </a:xfrm>
            <a:prstGeom prst="rect">
              <a:avLst/>
            </a:prstGeom>
            <a:noFill/>
            <a:ln w="9525">
              <a:noFill/>
            </a:ln>
          </p:spPr>
          <p:txBody>
            <a:bodyPr wrap="none" anchor="t" anchorCtr="0">
              <a:spAutoFit/>
            </a:bodyPr>
            <a:p>
              <a:r>
                <a:rPr lang="en-US" altLang="zh-CN" b="1" dirty="0">
                  <a:solidFill>
                    <a:srgbClr val="800000"/>
                  </a:solidFill>
                  <a:latin typeface="楷体_GB2312" pitchFamily="49" charset="-122"/>
                  <a:ea typeface="楷体_GB2312" pitchFamily="49" charset="-122"/>
                </a:rPr>
                <a:t>8</a:t>
              </a:r>
              <a:r>
                <a:rPr lang="zh-CN" altLang="en-US" b="1" dirty="0">
                  <a:solidFill>
                    <a:srgbClr val="800000"/>
                  </a:solidFill>
                  <a:latin typeface="楷体_GB2312" pitchFamily="49" charset="-122"/>
                  <a:ea typeface="楷体_GB2312" pitchFamily="49" charset="-122"/>
                </a:rPr>
                <a:t>周以内</a:t>
              </a:r>
              <a:r>
                <a:rPr lang="en-US" altLang="zh-CN" b="1" dirty="0">
                  <a:solidFill>
                    <a:srgbClr val="800000"/>
                  </a:solidFill>
                  <a:latin typeface="Times New Roman" panose="02020603050405020304" pitchFamily="18" charset="0"/>
                  <a:ea typeface="楷体_GB2312" pitchFamily="49" charset="-122"/>
                </a:rPr>
                <a:t>——</a:t>
              </a:r>
              <a:r>
                <a:rPr lang="zh-CN" altLang="en-US" b="1" dirty="0">
                  <a:solidFill>
                    <a:srgbClr val="800000"/>
                  </a:solidFill>
                  <a:latin typeface="楷体_GB2312" pitchFamily="49" charset="-122"/>
                  <a:ea typeface="楷体_GB2312" pitchFamily="49" charset="-122"/>
                </a:rPr>
                <a:t>易完全流产</a:t>
              </a:r>
              <a:endParaRPr lang="zh-CN" altLang="en-US" b="1" dirty="0">
                <a:solidFill>
                  <a:srgbClr val="800000"/>
                </a:solidFill>
                <a:latin typeface="楷体_GB2312" pitchFamily="49" charset="-122"/>
                <a:ea typeface="楷体_GB2312" pitchFamily="49" charset="-122"/>
              </a:endParaRPr>
            </a:p>
          </p:txBody>
        </p:sp>
        <p:sp>
          <p:nvSpPr>
            <p:cNvPr id="547845" name="文本框 547844"/>
            <p:cNvSpPr txBox="1"/>
            <p:nvPr/>
          </p:nvSpPr>
          <p:spPr>
            <a:xfrm>
              <a:off x="2098" y="5205"/>
              <a:ext cx="6075" cy="720"/>
            </a:xfrm>
            <a:prstGeom prst="rect">
              <a:avLst/>
            </a:prstGeom>
            <a:noFill/>
            <a:ln w="9525">
              <a:noFill/>
            </a:ln>
          </p:spPr>
          <p:txBody>
            <a:bodyPr wrap="none" anchor="t" anchorCtr="0">
              <a:spAutoFit/>
            </a:bodyPr>
            <a:p>
              <a:r>
                <a:rPr lang="zh-CN" altLang="en-US" b="1" dirty="0">
                  <a:latin typeface="Times New Roman" panose="02020603050405020304" pitchFamily="18" charset="0"/>
                  <a:ea typeface="楷体_GB2312" pitchFamily="49" charset="-122"/>
                </a:rPr>
                <a:t>晚期流产</a:t>
              </a:r>
              <a:r>
                <a:rPr lang="en-US" altLang="zh-CN" b="1" dirty="0">
                  <a:latin typeface="Times New Roman" panose="02020603050405020304" pitchFamily="18" charset="0"/>
                  <a:ea typeface="楷体_GB2312" pitchFamily="49" charset="-122"/>
                </a:rPr>
                <a:t>——</a:t>
              </a:r>
              <a:r>
                <a:rPr lang="zh-CN" altLang="en-US" b="1" dirty="0">
                  <a:latin typeface="Times New Roman" panose="02020603050405020304" pitchFamily="18" charset="0"/>
                  <a:ea typeface="楷体_GB2312" pitchFamily="49" charset="-122"/>
                </a:rPr>
                <a:t>先腹痛后出血</a:t>
              </a:r>
              <a:endParaRPr lang="zh-CN" altLang="en-US" b="1" dirty="0">
                <a:latin typeface="Times New Roman" panose="02020603050405020304" pitchFamily="18" charset="0"/>
                <a:ea typeface="楷体_GB2312" pitchFamily="49" charset="-122"/>
              </a:endParaRPr>
            </a:p>
          </p:txBody>
        </p:sp>
        <p:sp>
          <p:nvSpPr>
            <p:cNvPr id="547846" name="文本框 547845"/>
            <p:cNvSpPr txBox="1"/>
            <p:nvPr/>
          </p:nvSpPr>
          <p:spPr>
            <a:xfrm>
              <a:off x="2415" y="6285"/>
              <a:ext cx="4868" cy="583"/>
            </a:xfrm>
            <a:prstGeom prst="rect">
              <a:avLst/>
            </a:prstGeom>
            <a:noFill/>
            <a:ln w="9525">
              <a:noFill/>
            </a:ln>
          </p:spPr>
          <p:txBody>
            <a:bodyPr wrap="none" anchor="t" anchorCtr="0">
              <a:spAutoFit/>
            </a:bodyPr>
            <a:p>
              <a:r>
                <a:rPr lang="en-US" altLang="zh-CN" b="1" dirty="0">
                  <a:solidFill>
                    <a:srgbClr val="800000"/>
                  </a:solidFill>
                  <a:latin typeface="楷体_GB2312" pitchFamily="49" charset="-122"/>
                  <a:ea typeface="楷体_GB2312" pitchFamily="49" charset="-122"/>
                </a:rPr>
                <a:t>8</a:t>
              </a:r>
              <a:r>
                <a:rPr lang="zh-CN" altLang="en-US" b="1" dirty="0">
                  <a:solidFill>
                    <a:srgbClr val="800000"/>
                  </a:solidFill>
                  <a:latin typeface="楷体_GB2312" pitchFamily="49" charset="-122"/>
                  <a:ea typeface="楷体_GB2312" pitchFamily="49" charset="-122"/>
                </a:rPr>
                <a:t>周</a:t>
              </a:r>
              <a:r>
                <a:rPr lang="en-US" altLang="zh-CN" b="1" dirty="0">
                  <a:solidFill>
                    <a:srgbClr val="800000"/>
                  </a:solidFill>
                  <a:latin typeface="楷体_GB2312" pitchFamily="49" charset="-122"/>
                  <a:ea typeface="楷体_GB2312" pitchFamily="49" charset="-122"/>
                </a:rPr>
                <a:t>-12</a:t>
              </a:r>
              <a:r>
                <a:rPr lang="zh-CN" altLang="en-US" b="1" dirty="0">
                  <a:solidFill>
                    <a:srgbClr val="800000"/>
                  </a:solidFill>
                  <a:latin typeface="楷体_GB2312" pitchFamily="49" charset="-122"/>
                  <a:ea typeface="楷体_GB2312" pitchFamily="49" charset="-122"/>
                </a:rPr>
                <a:t>周</a:t>
              </a:r>
              <a:r>
                <a:rPr lang="en-US" altLang="zh-CN" b="1" dirty="0">
                  <a:solidFill>
                    <a:srgbClr val="800000"/>
                  </a:solidFill>
                  <a:latin typeface="Times New Roman" panose="02020603050405020304" pitchFamily="18" charset="0"/>
                  <a:ea typeface="楷体_GB2312" pitchFamily="49" charset="-122"/>
                </a:rPr>
                <a:t>——</a:t>
              </a:r>
              <a:r>
                <a:rPr lang="zh-CN" altLang="en-US" b="1" dirty="0">
                  <a:solidFill>
                    <a:srgbClr val="800000"/>
                  </a:solidFill>
                  <a:latin typeface="楷体_GB2312" pitchFamily="49" charset="-122"/>
                  <a:ea typeface="楷体_GB2312" pitchFamily="49" charset="-122"/>
                </a:rPr>
                <a:t>易不完全流产</a:t>
              </a:r>
              <a:endParaRPr lang="zh-CN" altLang="en-US" b="1" dirty="0">
                <a:solidFill>
                  <a:srgbClr val="800000"/>
                </a:solidFill>
                <a:latin typeface="楷体_GB2312" pitchFamily="49" charset="-122"/>
                <a:ea typeface="楷体_GB2312" pitchFamily="49" charset="-122"/>
              </a:endParaRPr>
            </a:p>
          </p:txBody>
        </p:sp>
        <p:grpSp>
          <p:nvGrpSpPr>
            <p:cNvPr id="2" name="组合 547846"/>
            <p:cNvGrpSpPr/>
            <p:nvPr/>
          </p:nvGrpSpPr>
          <p:grpSpPr>
            <a:xfrm>
              <a:off x="3005" y="5565"/>
              <a:ext cx="11123" cy="4080"/>
              <a:chOff x="1311" y="2688"/>
              <a:chExt cx="4449" cy="1632"/>
            </a:xfrm>
          </p:grpSpPr>
          <p:sp>
            <p:nvSpPr>
              <p:cNvPr id="77831" name="文本框 547847"/>
              <p:cNvSpPr txBox="1"/>
              <p:nvPr/>
            </p:nvSpPr>
            <p:spPr>
              <a:xfrm>
                <a:off x="1311" y="3393"/>
                <a:ext cx="3207" cy="595"/>
              </a:xfrm>
              <a:prstGeom prst="rect">
                <a:avLst/>
              </a:prstGeom>
              <a:noFill/>
              <a:ln w="9525">
                <a:noFill/>
              </a:ln>
            </p:spPr>
            <p:txBody>
              <a:bodyPr wrap="none" anchor="t" anchorCtr="0">
                <a:spAutoFit/>
              </a:bodyPr>
              <a:p>
                <a:r>
                  <a:rPr lang="zh-CN" altLang="en-US" sz="3200" b="1" dirty="0">
                    <a:solidFill>
                      <a:srgbClr val="800000"/>
                    </a:solidFill>
                    <a:latin typeface="Tahoma" panose="020B0604030504040204" pitchFamily="34" charset="0"/>
                    <a:ea typeface="宋体" panose="02010600030101010101" pitchFamily="2" charset="-122"/>
                  </a:rPr>
                  <a:t>  </a:t>
                </a:r>
                <a:r>
                  <a:rPr lang="en-US" altLang="zh-CN" b="1" dirty="0">
                    <a:solidFill>
                      <a:srgbClr val="800000"/>
                    </a:solidFill>
                    <a:latin typeface="楷体_GB2312" pitchFamily="49" charset="-122"/>
                    <a:ea typeface="楷体_GB2312" pitchFamily="49" charset="-122"/>
                  </a:rPr>
                  <a:t>12</a:t>
                </a:r>
                <a:r>
                  <a:rPr lang="zh-CN" altLang="en-US" b="1" dirty="0">
                    <a:solidFill>
                      <a:srgbClr val="800000"/>
                    </a:solidFill>
                    <a:latin typeface="楷体_GB2312" pitchFamily="49" charset="-122"/>
                    <a:ea typeface="楷体_GB2312" pitchFamily="49" charset="-122"/>
                  </a:rPr>
                  <a:t>周以后</a:t>
                </a:r>
                <a:r>
                  <a:rPr lang="en-US" altLang="zh-CN" b="1" dirty="0">
                    <a:solidFill>
                      <a:srgbClr val="800000"/>
                    </a:solidFill>
                    <a:latin typeface="Times New Roman" panose="02020603050405020304" pitchFamily="18" charset="0"/>
                    <a:ea typeface="楷体_GB2312" pitchFamily="49" charset="-122"/>
                  </a:rPr>
                  <a:t>——</a:t>
                </a:r>
                <a:r>
                  <a:rPr lang="zh-CN" altLang="en-US" b="1" dirty="0">
                    <a:solidFill>
                      <a:srgbClr val="800000"/>
                    </a:solidFill>
                    <a:latin typeface="楷体_GB2312" pitchFamily="49" charset="-122"/>
                    <a:ea typeface="楷体_GB2312" pitchFamily="49" charset="-122"/>
                  </a:rPr>
                  <a:t>与分娩相同</a:t>
                </a:r>
                <a:endParaRPr lang="zh-CN" altLang="en-US" b="1" dirty="0">
                  <a:solidFill>
                    <a:srgbClr val="800000"/>
                  </a:solidFill>
                  <a:latin typeface="楷体_GB2312" pitchFamily="49" charset="-122"/>
                  <a:ea typeface="楷体_GB2312" pitchFamily="49" charset="-122"/>
                </a:endParaRPr>
              </a:p>
              <a:p>
                <a:r>
                  <a:rPr lang="zh-CN" altLang="en-US" b="1" dirty="0">
                    <a:solidFill>
                      <a:srgbClr val="800000"/>
                    </a:solidFill>
                    <a:latin typeface="楷体_GB2312" pitchFamily="49" charset="-122"/>
                    <a:ea typeface="楷体_GB2312" pitchFamily="49" charset="-122"/>
                  </a:rPr>
                  <a:t>        （腹痛</a:t>
                </a:r>
                <a:r>
                  <a:rPr lang="en-US" altLang="zh-CN" b="1" dirty="0">
                    <a:solidFill>
                      <a:srgbClr val="800000"/>
                    </a:solidFill>
                    <a:latin typeface="Times New Roman" panose="02020603050405020304" pitchFamily="18" charset="0"/>
                    <a:ea typeface="楷体_GB2312" pitchFamily="49" charset="-122"/>
                  </a:rPr>
                  <a:t>—</a:t>
                </a:r>
                <a:r>
                  <a:rPr lang="zh-CN" altLang="en-US" b="1" dirty="0">
                    <a:solidFill>
                      <a:srgbClr val="800000"/>
                    </a:solidFill>
                    <a:latin typeface="楷体_GB2312" pitchFamily="49" charset="-122"/>
                    <a:ea typeface="楷体_GB2312" pitchFamily="49" charset="-122"/>
                  </a:rPr>
                  <a:t>胎儿、胎盘排出）</a:t>
                </a:r>
                <a:endParaRPr lang="zh-CN" altLang="en-US" b="1" dirty="0">
                  <a:solidFill>
                    <a:srgbClr val="800000"/>
                  </a:solidFill>
                  <a:latin typeface="楷体_GB2312" pitchFamily="49" charset="-122"/>
                  <a:ea typeface="楷体_GB2312" pitchFamily="49" charset="-122"/>
                </a:endParaRPr>
              </a:p>
            </p:txBody>
          </p:sp>
          <p:pic>
            <p:nvPicPr>
              <p:cNvPr id="77832" name="图片 547848" descr="8week"/>
              <p:cNvPicPr>
                <a:picLocks noChangeAspect="1"/>
              </p:cNvPicPr>
              <p:nvPr/>
            </p:nvPicPr>
            <p:blipFill>
              <a:blip r:embed="rId3"/>
              <a:stretch>
                <a:fillRect/>
              </a:stretch>
            </p:blipFill>
            <p:spPr>
              <a:xfrm>
                <a:off x="4416" y="2688"/>
                <a:ext cx="1344" cy="1632"/>
              </a:xfrm>
              <a:prstGeom prst="rect">
                <a:avLst/>
              </a:prstGeom>
              <a:noFill/>
              <a:ln w="9525">
                <a:noFill/>
              </a:ln>
            </p:spPr>
          </p:pic>
        </p:grpSp>
      </p:grpSp>
      <p:pic>
        <p:nvPicPr>
          <p:cNvPr id="77833" name="图片 547849" descr="流产"/>
          <p:cNvPicPr>
            <a:picLocks noChangeAspect="1"/>
          </p:cNvPicPr>
          <p:nvPr/>
        </p:nvPicPr>
        <p:blipFill>
          <a:blip r:embed="rId4">
            <a:lum bright="12000" contrast="6000"/>
          </a:blip>
          <a:srcRect l="2409" t="3293" r="61446" b="50600"/>
          <a:stretch>
            <a:fillRect/>
          </a:stretch>
        </p:blipFill>
        <p:spPr>
          <a:xfrm>
            <a:off x="6134100" y="1612900"/>
            <a:ext cx="2057400" cy="1920875"/>
          </a:xfrm>
          <a:prstGeom prst="rect">
            <a:avLst/>
          </a:prstGeom>
          <a:noFill/>
          <a:ln w="9525">
            <a:noFill/>
          </a:ln>
        </p:spPr>
      </p:pic>
      <p:pic>
        <p:nvPicPr>
          <p:cNvPr id="547852" name="图片 547851" descr="流产"/>
          <p:cNvPicPr>
            <a:picLocks noChangeAspect="1"/>
          </p:cNvPicPr>
          <p:nvPr/>
        </p:nvPicPr>
        <p:blipFill>
          <a:blip r:embed="rId4"/>
          <a:srcRect l="4819" t="51047" r="54218"/>
          <a:stretch>
            <a:fillRect/>
          </a:stretch>
        </p:blipFill>
        <p:spPr>
          <a:xfrm>
            <a:off x="9392920" y="1673225"/>
            <a:ext cx="1708150" cy="20891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nodePh="1">
                                  <p:stCondLst>
                                    <p:cond delay="0"/>
                                  </p:stCondLst>
                                  <p:endCondLst>
                                    <p:cond evt="begin" delay="0"/>
                                  </p:endCondLst>
                                  <p:childTnLst>
                                    <p:set>
                                      <p:cBhvr>
                                        <p:cTn id="6" dur="1" fill="hold">
                                          <p:stCondLst>
                                            <p:cond delay="0"/>
                                          </p:stCondLst>
                                        </p:cTn>
                                        <p:tgtEl>
                                          <p:spTgt spid="547852"/>
                                        </p:tgtEl>
                                        <p:attrNameLst>
                                          <p:attrName>style.visibility</p:attrName>
                                        </p:attrNameLst>
                                      </p:cBhvr>
                                      <p:to>
                                        <p:strVal val="visible"/>
                                      </p:to>
                                    </p:set>
                                    <p:animEffect transition="in" filter="dissolve">
                                      <p:cBhvr>
                                        <p:cTn id="7" dur="500"/>
                                        <p:tgtEl>
                                          <p:spTgt spid="547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7852"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2578" name="矩形 382988"/>
          <p:cNvSpPr/>
          <p:nvPr/>
        </p:nvSpPr>
        <p:spPr>
          <a:xfrm>
            <a:off x="939165" y="1692275"/>
            <a:ext cx="10258425" cy="3562985"/>
          </a:xfrm>
          <a:prstGeom prst="rect">
            <a:avLst/>
          </a:prstGeom>
          <a:solidFill>
            <a:srgbClr val="CCFFFF"/>
          </a:solidFill>
          <a:ln w="9525" cap="flat" cmpd="sng">
            <a:solidFill>
              <a:schemeClr val="tx2"/>
            </a:solidFill>
            <a:prstDash val="solid"/>
            <a:miter/>
            <a:headEnd type="none" w="med" len="med"/>
            <a:tailEnd type="none" w="med" len="med"/>
          </a:ln>
        </p:spPr>
        <p:txBody>
          <a:bodyPr anchor="ctr" anchorCtr="0">
            <a:noAutofit/>
          </a:bodyPr>
          <a:p>
            <a:pPr indent="304800"/>
            <a:r>
              <a:rPr lang="zh-CN" altLang="en-US" sz="3200" b="1" dirty="0">
                <a:solidFill>
                  <a:srgbClr val="FF0000"/>
                </a:solidFill>
                <a:latin typeface="Arial" panose="020B0604020202020204" pitchFamily="34" charset="0"/>
                <a:ea typeface="楷体_GB2312" pitchFamily="49" charset="-122"/>
              </a:rPr>
              <a:t>（一）健康史</a:t>
            </a:r>
            <a:endParaRPr lang="zh-CN" altLang="en-US" sz="3200" b="1" dirty="0">
              <a:solidFill>
                <a:srgbClr val="FF0000"/>
              </a:solidFill>
              <a:latin typeface="Arial" panose="020B0604020202020204" pitchFamily="34" charset="0"/>
              <a:ea typeface="楷体_GB2312" pitchFamily="49" charset="-122"/>
            </a:endParaRPr>
          </a:p>
          <a:p>
            <a:pPr indent="304800"/>
            <a:r>
              <a:rPr lang="zh-CN" altLang="en-US" sz="3200" b="1" dirty="0">
                <a:latin typeface="Arial" panose="020B0604020202020204" pitchFamily="34" charset="0"/>
                <a:ea typeface="楷体_GB2312" pitchFamily="49" charset="-122"/>
              </a:rPr>
              <a:t>     详细了解有无以下发病因素：妊娠期高血压疾病、慢性肾炎等血管病变；腹部受到撞击、挤压、摔伤，外转胎位术等机械性因素；孕妇长时间仰卧位使子宫静脉压突然升高；子宫腔内压力骤降，如羊水过多破膜时羊水急速流出、双胎妊娠第一个胎儿娩出过快。</a:t>
            </a:r>
            <a:endParaRPr lang="zh-CN" altLang="en-US" sz="3200" b="1" dirty="0">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639445" y="1342747"/>
            <a:ext cx="10921017" cy="2085889"/>
            <a:chOff x="963" y="2587"/>
            <a:chExt cx="11845" cy="2963"/>
          </a:xfrm>
        </p:grpSpPr>
        <p:sp>
          <p:nvSpPr>
            <p:cNvPr id="153601" name="矩形 384006"/>
            <p:cNvSpPr/>
            <p:nvPr/>
          </p:nvSpPr>
          <p:spPr>
            <a:xfrm>
              <a:off x="963" y="2587"/>
              <a:ext cx="4752" cy="741"/>
            </a:xfrm>
            <a:prstGeom prst="rect">
              <a:avLst/>
            </a:prstGeom>
            <a:noFill/>
            <a:ln w="9525">
              <a:noFill/>
            </a:ln>
          </p:spPr>
          <p:txBody>
            <a:bodyPr wrap="square" anchor="ctr" anchorCtr="0">
              <a:spAutoFit/>
            </a:bodyPr>
            <a:p>
              <a:pPr indent="304800"/>
              <a:r>
                <a:rPr lang="zh-CN" altLang="en-US" sz="2800" b="1" dirty="0">
                  <a:solidFill>
                    <a:srgbClr val="FF0000"/>
                  </a:solidFill>
                  <a:latin typeface="Arial" panose="020B0604020202020204" pitchFamily="34" charset="0"/>
                  <a:ea typeface="楷体_GB2312" pitchFamily="49" charset="-122"/>
                </a:rPr>
                <a:t>（二）身体状况</a:t>
              </a:r>
              <a:endParaRPr lang="zh-CN" altLang="en-US" sz="2800" b="1" dirty="0">
                <a:solidFill>
                  <a:srgbClr val="FF0000"/>
                </a:solidFill>
                <a:latin typeface="Arial" panose="020B0604020202020204" pitchFamily="34" charset="0"/>
                <a:ea typeface="楷体_GB2312" pitchFamily="49" charset="-122"/>
              </a:endParaRPr>
            </a:p>
          </p:txBody>
        </p:sp>
        <p:sp>
          <p:nvSpPr>
            <p:cNvPr id="153602" name="矩形 389151"/>
            <p:cNvSpPr/>
            <p:nvPr/>
          </p:nvSpPr>
          <p:spPr>
            <a:xfrm>
              <a:off x="1303" y="3585"/>
              <a:ext cx="11505" cy="1965"/>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阴道出血、腹痛、可伴有子宫张力升高和子宫压痛，尤其以胎盘剥离处最明显，是其典型临床变现。</a:t>
              </a:r>
              <a:endParaRPr lang="en-US" altLang="zh-CN" sz="2800" b="1" dirty="0">
                <a:solidFill>
                  <a:srgbClr val="FF0000"/>
                </a:solidFill>
                <a:latin typeface="宋体" panose="02010600030101010101" pitchFamily="2" charset="-122"/>
                <a:ea typeface="宋体" panose="02010600030101010101" pitchFamily="2" charset="-122"/>
              </a:endParaRPr>
            </a:p>
          </p:txBody>
        </p:sp>
      </p:grpSp>
      <p:graphicFrame>
        <p:nvGraphicFramePr>
          <p:cNvPr id="17" name="表格 16"/>
          <p:cNvGraphicFramePr>
            <a:graphicFrameLocks noGrp="1"/>
          </p:cNvGraphicFramePr>
          <p:nvPr>
            <p:custDataLst>
              <p:tags r:id="rId3"/>
            </p:custDataLst>
          </p:nvPr>
        </p:nvGraphicFramePr>
        <p:xfrm>
          <a:off x="827405" y="3425825"/>
          <a:ext cx="10429240" cy="2622550"/>
        </p:xfrm>
        <a:graphic>
          <a:graphicData uri="http://schemas.openxmlformats.org/drawingml/2006/table">
            <a:tbl>
              <a:tblPr firstRow="1" bandRow="1">
                <a:tableStyleId>{5C22544A-7EE6-4342-B048-85BDC9FD1C3A}</a:tableStyleId>
              </a:tblPr>
              <a:tblGrid>
                <a:gridCol w="5214620"/>
                <a:gridCol w="5214620"/>
              </a:tblGrid>
              <a:tr h="524510">
                <a:tc>
                  <a:txBody>
                    <a:bodyPr/>
                    <a:p>
                      <a:r>
                        <a:rPr lang="zh-CN" altLang="en-US" dirty="0" smtClean="0"/>
                        <a:t>分级</a:t>
                      </a:r>
                      <a:endParaRPr lang="zh-CN" altLang="en-US" dirty="0"/>
                    </a:p>
                  </a:txBody>
                  <a:tcPr/>
                </a:tc>
                <a:tc>
                  <a:txBody>
                    <a:bodyPr/>
                    <a:p>
                      <a:r>
                        <a:rPr lang="zh-CN" altLang="en-US" dirty="0" smtClean="0"/>
                        <a:t>标准</a:t>
                      </a:r>
                      <a:endParaRPr lang="zh-CN" altLang="en-US" dirty="0"/>
                    </a:p>
                  </a:txBody>
                  <a:tcPr/>
                </a:tc>
              </a:tr>
              <a:tr h="524510">
                <a:tc>
                  <a:txBody>
                    <a:bodyPr/>
                    <a:p>
                      <a:r>
                        <a:rPr lang="en-US" altLang="zh-CN" dirty="0" smtClean="0"/>
                        <a:t>0</a:t>
                      </a:r>
                      <a:r>
                        <a:rPr lang="zh-CN" altLang="en-US" dirty="0" smtClean="0"/>
                        <a:t>级</a:t>
                      </a:r>
                      <a:endParaRPr lang="zh-CN" altLang="en-US" dirty="0"/>
                    </a:p>
                  </a:txBody>
                  <a:tcPr/>
                </a:tc>
                <a:tc>
                  <a:txBody>
                    <a:bodyPr/>
                    <a:p>
                      <a:r>
                        <a:rPr lang="zh-CN" altLang="en-US" dirty="0" smtClean="0"/>
                        <a:t>分娩后回顾性产后诊断</a:t>
                      </a:r>
                      <a:endParaRPr lang="zh-CN" altLang="en-US" dirty="0"/>
                    </a:p>
                  </a:txBody>
                  <a:tcPr/>
                </a:tc>
              </a:tr>
              <a:tr h="524510">
                <a:tc>
                  <a:txBody>
                    <a:bodyPr/>
                    <a:p>
                      <a:r>
                        <a:rPr lang="en-US" altLang="zh-CN" dirty="0" smtClean="0"/>
                        <a:t>1</a:t>
                      </a:r>
                      <a:r>
                        <a:rPr lang="zh-CN" altLang="en-US" dirty="0" smtClean="0"/>
                        <a:t>级</a:t>
                      </a:r>
                      <a:endParaRPr lang="zh-CN" altLang="en-US" dirty="0"/>
                    </a:p>
                  </a:txBody>
                  <a:tcPr/>
                </a:tc>
                <a:tc>
                  <a:txBody>
                    <a:bodyPr/>
                    <a:p>
                      <a:r>
                        <a:rPr lang="zh-CN" altLang="en-US" dirty="0" smtClean="0"/>
                        <a:t>外出血，子宫软，无胎儿窘迫</a:t>
                      </a:r>
                      <a:endParaRPr lang="zh-CN" altLang="en-US" dirty="0"/>
                    </a:p>
                  </a:txBody>
                  <a:tcPr/>
                </a:tc>
              </a:tr>
              <a:tr h="524510">
                <a:tc>
                  <a:txBody>
                    <a:bodyPr/>
                    <a:p>
                      <a:r>
                        <a:rPr lang="en-US" altLang="zh-CN" dirty="0" smtClean="0"/>
                        <a:t>2</a:t>
                      </a:r>
                      <a:r>
                        <a:rPr lang="zh-CN" altLang="en-US" dirty="0" smtClean="0"/>
                        <a:t>级</a:t>
                      </a:r>
                      <a:endParaRPr lang="zh-CN" altLang="en-US" dirty="0"/>
                    </a:p>
                  </a:txBody>
                  <a:tcPr/>
                </a:tc>
                <a:tc>
                  <a:txBody>
                    <a:bodyPr/>
                    <a:p>
                      <a:r>
                        <a:rPr lang="zh-CN" altLang="en-US" dirty="0" smtClean="0"/>
                        <a:t>胎儿宫内窘迫或胎死宫内</a:t>
                      </a:r>
                      <a:endParaRPr lang="zh-CN" altLang="en-US" dirty="0"/>
                    </a:p>
                  </a:txBody>
                  <a:tcPr/>
                </a:tc>
              </a:tr>
              <a:tr h="524510">
                <a:tc>
                  <a:txBody>
                    <a:bodyPr/>
                    <a:p>
                      <a:r>
                        <a:rPr lang="en-US" altLang="zh-CN" dirty="0" smtClean="0"/>
                        <a:t>3</a:t>
                      </a:r>
                      <a:r>
                        <a:rPr lang="zh-CN" altLang="en-US" dirty="0" smtClean="0"/>
                        <a:t>级</a:t>
                      </a:r>
                      <a:endParaRPr lang="zh-CN" altLang="en-US" dirty="0"/>
                    </a:p>
                  </a:txBody>
                  <a:tcPr/>
                </a:tc>
                <a:tc>
                  <a:txBody>
                    <a:bodyPr/>
                    <a:p>
                      <a:r>
                        <a:rPr lang="zh-CN" altLang="en-US" dirty="0" smtClean="0"/>
                        <a:t>产妇出血休克，伴或不伴有</a:t>
                      </a:r>
                      <a:r>
                        <a:rPr lang="en-US" altLang="zh-CN" dirty="0" smtClean="0"/>
                        <a:t>DIC</a:t>
                      </a:r>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37895" y="1241425"/>
            <a:ext cx="10285095" cy="4714631"/>
            <a:chOff x="738" y="1430"/>
            <a:chExt cx="13267" cy="6846"/>
          </a:xfrm>
        </p:grpSpPr>
        <p:sp>
          <p:nvSpPr>
            <p:cNvPr id="154626" name="矩形 385031"/>
            <p:cNvSpPr/>
            <p:nvPr/>
          </p:nvSpPr>
          <p:spPr>
            <a:xfrm>
              <a:off x="850" y="1430"/>
              <a:ext cx="12890" cy="2635"/>
            </a:xfrm>
            <a:prstGeom prst="rect">
              <a:avLst/>
            </a:prstGeom>
            <a:noFill/>
            <a:ln w="9525">
              <a:noFill/>
            </a:ln>
          </p:spPr>
          <p:txBody>
            <a:bodyPr wrap="square" anchor="t" anchorCtr="0">
              <a:spAutoFit/>
            </a:bodyPr>
            <a:p>
              <a:r>
                <a:rPr lang="zh-CN" altLang="en-US" sz="2800" b="1" dirty="0">
                  <a:solidFill>
                    <a:srgbClr val="0000CC"/>
                  </a:solidFill>
                  <a:latin typeface="楷体_GB2312" pitchFamily="49" charset="-122"/>
                  <a:ea typeface="楷体_GB2312" pitchFamily="49" charset="-122"/>
                </a:rPr>
                <a:t>并发症</a:t>
              </a:r>
              <a:r>
                <a:rPr lang="en-US" altLang="zh-CN" sz="2800" b="1" dirty="0">
                  <a:solidFill>
                    <a:srgbClr val="0000CC"/>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如早剥面积超过胎盘面积的</a:t>
              </a:r>
              <a:r>
                <a:rPr lang="en-US" altLang="zh-CN" sz="2800" b="1" dirty="0">
                  <a:latin typeface="楷体_GB2312" pitchFamily="49" charset="-122"/>
                  <a:ea typeface="楷体_GB2312" pitchFamily="49" charset="-122"/>
                </a:rPr>
                <a:t>1/2</a:t>
              </a:r>
              <a:r>
                <a:rPr lang="zh-CN" altLang="en-US" sz="2800" b="1" dirty="0">
                  <a:latin typeface="楷体_GB2312" pitchFamily="49" charset="-122"/>
                  <a:ea typeface="楷体_GB2312" pitchFamily="49" charset="-122"/>
                </a:rPr>
                <a:t>，胎儿</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多因严重宫内窘迫而死亡。病情严重时可发生子宫</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胎盘卒中、弥散性血管内凝血（</a:t>
              </a:r>
              <a:r>
                <a:rPr lang="en-US" altLang="zh-CN" sz="2800" b="1" dirty="0">
                  <a:latin typeface="楷体_GB2312" pitchFamily="49" charset="-122"/>
                  <a:ea typeface="楷体_GB2312" pitchFamily="49" charset="-122"/>
                </a:rPr>
                <a:t>DIC</a:t>
              </a:r>
              <a:r>
                <a:rPr lang="zh-CN" altLang="en-US" sz="2800" b="1" dirty="0">
                  <a:latin typeface="楷体_GB2312" pitchFamily="49" charset="-122"/>
                  <a:ea typeface="楷体_GB2312" pitchFamily="49" charset="-122"/>
                </a:rPr>
                <a:t>）、产后出血、</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肾功能衰竭等并发症。</a:t>
              </a:r>
              <a:endParaRPr lang="zh-CN" altLang="en-US" sz="2800" b="1" dirty="0">
                <a:latin typeface="楷体_GB2312" pitchFamily="49" charset="-122"/>
                <a:ea typeface="楷体_GB2312" pitchFamily="49" charset="-122"/>
              </a:endParaRPr>
            </a:p>
          </p:txBody>
        </p:sp>
        <p:sp>
          <p:nvSpPr>
            <p:cNvPr id="154627" name="矩形 385032"/>
            <p:cNvSpPr/>
            <p:nvPr/>
          </p:nvSpPr>
          <p:spPr>
            <a:xfrm>
              <a:off x="738" y="4926"/>
              <a:ext cx="13267" cy="3350"/>
            </a:xfrm>
            <a:prstGeom prst="rect">
              <a:avLst/>
            </a:prstGeom>
            <a:solidFill>
              <a:srgbClr val="FFCCFF"/>
            </a:solidFill>
            <a:ln w="9525" cap="flat" cmpd="sng">
              <a:solidFill>
                <a:schemeClr val="tx2"/>
              </a:solidFill>
              <a:prstDash val="solid"/>
              <a:miter/>
              <a:headEnd type="none" w="med" len="med"/>
              <a:tailEnd type="none" w="med" len="med"/>
            </a:ln>
          </p:spPr>
          <p:txBody>
            <a:bodyPr anchor="ctr" anchorCtr="0">
              <a:spAutoFit/>
            </a:bodyPr>
            <a:p>
              <a:pPr indent="266700"/>
              <a:r>
                <a:rPr lang="en-US" altLang="zh-CN" sz="2400" b="1" dirty="0">
                  <a:solidFill>
                    <a:srgbClr val="FF6600"/>
                  </a:solidFill>
                  <a:latin typeface="楷体_GB2312" pitchFamily="49" charset="-122"/>
                  <a:ea typeface="楷体_GB2312" pitchFamily="49" charset="-122"/>
                </a:rPr>
                <a:t>                   </a:t>
              </a:r>
              <a:r>
                <a:rPr lang="zh-CN" altLang="en-US" sz="2400" b="1" dirty="0">
                  <a:solidFill>
                    <a:srgbClr val="FF6600"/>
                  </a:solidFill>
                  <a:latin typeface="楷体_GB2312" pitchFamily="49" charset="-122"/>
                  <a:ea typeface="楷体_GB2312" pitchFamily="49" charset="-122"/>
                </a:rPr>
                <a:t>子宫胎盘卒中</a:t>
              </a:r>
              <a:endParaRPr lang="zh-CN" altLang="en-US" sz="2400" b="1" dirty="0">
                <a:solidFill>
                  <a:srgbClr val="FF6600"/>
                </a:solidFill>
                <a:latin typeface="楷体_GB2312" pitchFamily="49" charset="-122"/>
                <a:ea typeface="楷体_GB2312" pitchFamily="49" charset="-122"/>
              </a:endParaRPr>
            </a:p>
            <a:p>
              <a:pPr indent="266700"/>
              <a:r>
                <a:rPr lang="zh-CN" altLang="en-US" sz="2400" b="1" dirty="0">
                  <a:latin typeface="楷体_GB2312" pitchFamily="49" charset="-122"/>
                  <a:ea typeface="楷体_GB2312" pitchFamily="49" charset="-122"/>
                </a:rPr>
                <a:t>  隐性胎盘早剥当胎盘后积血较多时，局部压力增大，血液向子宫肌层浸润，甚至达浆膜下，引起肌纤维分离，断裂、变性，子宫表面可呈现紫蓝色瘀斑，尤其在胎盘附着处更为显著，称为子宫胎盘卒中。可影响子宫收缩，导致产后出血，尤其合并</a:t>
              </a:r>
              <a:r>
                <a:rPr lang="en-US" altLang="zh-CN" sz="2400" b="1" dirty="0">
                  <a:latin typeface="楷体_GB2312" pitchFamily="49" charset="-122"/>
                  <a:ea typeface="楷体_GB2312" pitchFamily="49" charset="-122"/>
                </a:rPr>
                <a:t>DIC</a:t>
              </a:r>
              <a:r>
                <a:rPr lang="zh-CN" altLang="en-US" sz="2400" b="1" dirty="0">
                  <a:latin typeface="楷体_GB2312" pitchFamily="49" charset="-122"/>
                  <a:ea typeface="楷体_GB2312" pitchFamily="49" charset="-122"/>
                </a:rPr>
                <a:t>时，更容易出现难以纠正的产后出血和急性肾功能衰竭。</a:t>
              </a:r>
              <a:endParaRPr lang="zh-CN" altLang="en-US" sz="24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5650" name="矩形 388101"/>
          <p:cNvSpPr/>
          <p:nvPr/>
        </p:nvSpPr>
        <p:spPr>
          <a:xfrm>
            <a:off x="611505" y="981075"/>
            <a:ext cx="10652125" cy="5268595"/>
          </a:xfrm>
          <a:prstGeom prst="rect">
            <a:avLst/>
          </a:prstGeom>
          <a:noFill/>
          <a:ln w="9525">
            <a:noFill/>
          </a:ln>
        </p:spPr>
        <p:txBody>
          <a:bodyPr wrap="none" anchor="ctr" anchorCtr="0">
            <a:noAutofit/>
          </a:bodyPr>
          <a:p>
            <a:pPr indent="304800"/>
            <a:r>
              <a:rPr lang="zh-CN" altLang="en-US" sz="2800" b="1" dirty="0">
                <a:solidFill>
                  <a:srgbClr val="FF0000"/>
                </a:solidFill>
                <a:latin typeface="楷体_GB2312" pitchFamily="49" charset="-122"/>
                <a:ea typeface="楷体_GB2312" pitchFamily="49" charset="-122"/>
              </a:rPr>
              <a:t>（三）心理</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社会状况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胎盘早剥病情变化迅速，孕妇及家属常措手不及，</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担心孕妇和胎儿的安危。子宫胎盘卒中病人甚至有</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切除子宫的可能，常表现出焦虑、恐惧、悲哀等情</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绪反应。</a:t>
            </a:r>
            <a:endParaRPr lang="zh-CN" altLang="en-US" sz="2800" b="1" dirty="0">
              <a:latin typeface="楷体_GB2312" pitchFamily="49" charset="-122"/>
              <a:ea typeface="楷体_GB2312" pitchFamily="49" charset="-122"/>
            </a:endParaRPr>
          </a:p>
          <a:p>
            <a:pPr indent="304800"/>
            <a:r>
              <a:rPr lang="zh-CN" altLang="en-US" sz="2800" b="1" dirty="0">
                <a:solidFill>
                  <a:srgbClr val="FF0000"/>
                </a:solidFill>
                <a:latin typeface="楷体_GB2312" pitchFamily="49" charset="-122"/>
                <a:ea typeface="楷体_GB2312" pitchFamily="49" charset="-122"/>
              </a:rPr>
              <a:t>（四）辅助检查</a:t>
            </a:r>
            <a:endParaRPr lang="zh-CN" altLang="en-US" sz="2800" b="1" dirty="0">
              <a:solidFill>
                <a:srgbClr val="FF0000"/>
              </a:solidFill>
              <a:latin typeface="楷体_GB2312" pitchFamily="49" charset="-122"/>
              <a:ea typeface="楷体_GB2312" pitchFamily="49" charset="-122"/>
            </a:endParaRPr>
          </a:p>
          <a:p>
            <a:pPr indent="304800"/>
            <a:r>
              <a:rPr lang="en-US" altLang="zh-CN" sz="2800" b="1" dirty="0">
                <a:solidFill>
                  <a:schemeClr val="tx2"/>
                </a:solidFill>
                <a:latin typeface="楷体_GB2312" pitchFamily="49" charset="-122"/>
                <a:ea typeface="楷体_GB2312" pitchFamily="49" charset="-122"/>
              </a:rPr>
              <a:t>1.B</a:t>
            </a:r>
            <a:r>
              <a:rPr lang="zh-CN" altLang="en-US" sz="2800" b="1" dirty="0">
                <a:solidFill>
                  <a:schemeClr val="tx2"/>
                </a:solidFill>
                <a:latin typeface="楷体_GB2312" pitchFamily="49" charset="-122"/>
                <a:ea typeface="楷体_GB2312" pitchFamily="49" charset="-122"/>
              </a:rPr>
              <a:t>超检查</a:t>
            </a:r>
            <a:r>
              <a:rPr lang="zh-CN" altLang="en-US" sz="2800" b="1" dirty="0">
                <a:latin typeface="楷体_GB2312" pitchFamily="49" charset="-122"/>
                <a:ea typeface="楷体_GB2312" pitchFamily="49" charset="-122"/>
              </a:rPr>
              <a:t>  显示胎盘与子</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宫壁之间有液性暗区，并</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可观察有无胎心和胎动。</a:t>
            </a:r>
            <a:endParaRPr lang="zh-CN" altLang="en-US" sz="2800" b="1" dirty="0">
              <a:latin typeface="楷体_GB2312" pitchFamily="49" charset="-122"/>
              <a:ea typeface="楷体_GB2312" pitchFamily="49" charset="-122"/>
            </a:endParaRPr>
          </a:p>
        </p:txBody>
      </p:sp>
      <p:graphicFrame>
        <p:nvGraphicFramePr>
          <p:cNvPr id="155651" name="内容占位符 388102"/>
          <p:cNvGraphicFramePr>
            <a:graphicFrameLocks noGrp="1"/>
          </p:cNvGraphicFramePr>
          <p:nvPr>
            <p:ph idx="4294967295"/>
          </p:nvPr>
        </p:nvGraphicFramePr>
        <p:xfrm>
          <a:off x="5515610" y="3705860"/>
          <a:ext cx="5748020" cy="2740025"/>
        </p:xfrm>
        <a:graphic>
          <a:graphicData uri="http://schemas.openxmlformats.org/presentationml/2006/ole">
            <mc:AlternateContent xmlns:mc="http://schemas.openxmlformats.org/markup-compatibility/2006">
              <mc:Choice xmlns:v="urn:schemas-microsoft-com:vml" Requires="v">
                <p:oleObj spid="_x0000_s3076" name="" r:id="rId3" imgW="6838950" imgH="5867400" progId="Paint.Picture">
                  <p:embed/>
                </p:oleObj>
              </mc:Choice>
              <mc:Fallback>
                <p:oleObj name="" r:id="rId3" imgW="6838950" imgH="5867400" progId="Paint.Picture">
                  <p:embed/>
                  <p:pic>
                    <p:nvPicPr>
                      <p:cNvPr id="0" name="图片 3075"/>
                      <p:cNvPicPr/>
                      <p:nvPr/>
                    </p:nvPicPr>
                    <p:blipFill>
                      <a:blip r:embed="rId4"/>
                      <a:stretch>
                        <a:fillRect/>
                      </a:stretch>
                    </p:blipFill>
                    <p:spPr>
                      <a:xfrm>
                        <a:off x="5515610" y="3705860"/>
                        <a:ext cx="5748020" cy="2740025"/>
                      </a:xfrm>
                      <a:prstGeom prst="rect">
                        <a:avLst/>
                      </a:prstGeom>
                      <a:noFill/>
                      <a:ln w="38100">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6674" name="矩形 386055"/>
          <p:cNvSpPr/>
          <p:nvPr/>
        </p:nvSpPr>
        <p:spPr>
          <a:xfrm>
            <a:off x="1067435" y="1409065"/>
            <a:ext cx="10464165" cy="4829175"/>
          </a:xfrm>
          <a:prstGeom prst="rect">
            <a:avLst/>
          </a:prstGeom>
          <a:noFill/>
          <a:ln w="9525">
            <a:noFill/>
          </a:ln>
        </p:spPr>
        <p:txBody>
          <a:bodyPr anchor="ctr" anchorCtr="0">
            <a:noAutofit/>
          </a:bodyPr>
          <a:p>
            <a:pPr indent="304800" fontAlgn="auto">
              <a:lnSpc>
                <a:spcPct val="150000"/>
              </a:lnSpc>
            </a:pPr>
            <a:r>
              <a:rPr lang="en-US" altLang="zh-CN" sz="2800" b="1" dirty="0">
                <a:solidFill>
                  <a:schemeClr val="tx2"/>
                </a:solidFill>
                <a:latin typeface="楷体_GB2312" pitchFamily="49" charset="-122"/>
                <a:ea typeface="楷体_GB2312" pitchFamily="49" charset="-122"/>
              </a:rPr>
              <a:t>  </a:t>
            </a:r>
            <a:r>
              <a:rPr lang="en-US" altLang="zh-CN" sz="3200" b="1" dirty="0">
                <a:solidFill>
                  <a:schemeClr val="tx2"/>
                </a:solidFill>
                <a:latin typeface="楷体_GB2312" pitchFamily="49" charset="-122"/>
                <a:ea typeface="楷体_GB2312" pitchFamily="49" charset="-122"/>
              </a:rPr>
              <a:t>2.</a:t>
            </a:r>
            <a:r>
              <a:rPr lang="zh-CN" altLang="en-US" sz="3200" b="1" dirty="0">
                <a:solidFill>
                  <a:schemeClr val="tx2"/>
                </a:solidFill>
                <a:latin typeface="楷体_GB2312" pitchFamily="49" charset="-122"/>
                <a:ea typeface="楷体_GB2312" pitchFamily="49" charset="-122"/>
              </a:rPr>
              <a:t>实验室检查</a:t>
            </a:r>
            <a:r>
              <a:rPr lang="zh-CN" altLang="en-US" sz="3200" b="1" dirty="0">
                <a:latin typeface="楷体_GB2312" pitchFamily="49" charset="-122"/>
                <a:ea typeface="楷体_GB2312" pitchFamily="49" charset="-122"/>
              </a:rPr>
              <a:t>  主要了解病人的贫血程度及凝血功能。重型病人还应检查肾功能。</a:t>
            </a:r>
            <a:endParaRPr lang="zh-CN" altLang="en-US" sz="3200" b="1" dirty="0">
              <a:latin typeface="楷体_GB2312" pitchFamily="49" charset="-122"/>
              <a:ea typeface="楷体_GB2312" pitchFamily="49" charset="-122"/>
            </a:endParaRPr>
          </a:p>
          <a:p>
            <a:pPr indent="304800" fontAlgn="auto">
              <a:lnSpc>
                <a:spcPct val="150000"/>
              </a:lnSpc>
            </a:pPr>
            <a:r>
              <a:rPr lang="zh-CN" altLang="en-US" sz="3200" b="1" dirty="0">
                <a:solidFill>
                  <a:srgbClr val="FF0000"/>
                </a:solidFill>
                <a:latin typeface="楷体_GB2312" pitchFamily="49" charset="-122"/>
                <a:ea typeface="楷体_GB2312" pitchFamily="49" charset="-122"/>
              </a:rPr>
              <a:t>（五）处理要点</a:t>
            </a:r>
            <a:endParaRPr lang="zh-CN" altLang="en-US" sz="3200" b="1" dirty="0">
              <a:solidFill>
                <a:srgbClr val="FF0000"/>
              </a:solidFill>
              <a:latin typeface="楷体_GB2312" pitchFamily="49" charset="-122"/>
              <a:ea typeface="楷体_GB2312" pitchFamily="49" charset="-122"/>
            </a:endParaRPr>
          </a:p>
          <a:p>
            <a:pPr indent="304800" fontAlgn="auto">
              <a:lnSpc>
                <a:spcPct val="150000"/>
              </a:lnSpc>
            </a:pPr>
            <a:r>
              <a:rPr lang="zh-CN" altLang="en-US" sz="3200" b="1" dirty="0">
                <a:latin typeface="楷体_GB2312" pitchFamily="49" charset="-122"/>
                <a:ea typeface="楷体_GB2312" pitchFamily="49" charset="-122"/>
              </a:rPr>
              <a:t>   以早期识别，纠正休克、及时终止妊娠，防止并发症</a:t>
            </a:r>
            <a:r>
              <a:rPr lang="en-US" altLang="zh-CN" sz="3200" b="1" dirty="0">
                <a:latin typeface="楷体_GB2312" pitchFamily="49" charset="-122"/>
                <a:ea typeface="楷体_GB2312" pitchFamily="49" charset="-122"/>
              </a:rPr>
              <a:t>DIC</a:t>
            </a:r>
            <a:r>
              <a:rPr lang="zh-CN" altLang="en-US" sz="3200" b="1" dirty="0">
                <a:latin typeface="楷体_GB2312" pitchFamily="49" charset="-122"/>
                <a:ea typeface="楷体_GB2312" pitchFamily="49" charset="-122"/>
              </a:rPr>
              <a:t>为处理原则。根据病情的严重程度、胎儿宫内状况及宫口开大情况等决定阴道分娩或剖宫产。</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6532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护理诊断和护理目标</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7699" name="矩形 389127"/>
          <p:cNvSpPr/>
          <p:nvPr/>
        </p:nvSpPr>
        <p:spPr>
          <a:xfrm>
            <a:off x="857250" y="1183323"/>
            <a:ext cx="10364470" cy="2245360"/>
          </a:xfrm>
          <a:prstGeom prst="rect">
            <a:avLst/>
          </a:prstGeom>
          <a:solidFill>
            <a:srgbClr val="FFCCFF"/>
          </a:solidFill>
          <a:ln w="9525" cap="flat" cmpd="sng">
            <a:solidFill>
              <a:schemeClr val="tx2"/>
            </a:solidFill>
            <a:prstDash val="solid"/>
            <a:miter/>
            <a:headEnd type="none" w="med" len="med"/>
            <a:tailEnd type="none" w="med" len="med"/>
          </a:ln>
        </p:spPr>
        <p:txBody>
          <a:bodyPr wrap="square" anchor="ctr" anchorCtr="0">
            <a:spAutoFit/>
          </a:bodyPr>
          <a:p>
            <a:pPr indent="304800"/>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组织灌注无效（外周）  与胎盘隐性剥离大量</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出血导致休克有关。</a:t>
            </a:r>
            <a:endParaRPr lang="zh-CN" altLang="en-US"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潜在并发症 弥散性血管内凝血、肾功能衰竭、胎儿窘迫。</a:t>
            </a:r>
            <a:endParaRPr lang="zh-CN" altLang="en-US"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焦虑  与担心自身及胎儿安危有关。</a:t>
            </a:r>
            <a:endParaRPr lang="zh-CN" altLang="en-US"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预感性悲哀  与胎儿死亡、子宫切除有关。</a:t>
            </a:r>
            <a:endParaRPr lang="zh-CN" altLang="en-US" sz="2800" b="1" dirty="0">
              <a:latin typeface="楷体_GB2312" pitchFamily="49" charset="-122"/>
              <a:ea typeface="楷体_GB2312" pitchFamily="49" charset="-122"/>
            </a:endParaRPr>
          </a:p>
        </p:txBody>
      </p:sp>
      <p:sp>
        <p:nvSpPr>
          <p:cNvPr id="158723" name="矩形 390151"/>
          <p:cNvSpPr/>
          <p:nvPr/>
        </p:nvSpPr>
        <p:spPr>
          <a:xfrm>
            <a:off x="857250" y="3754755"/>
            <a:ext cx="10364470" cy="2446020"/>
          </a:xfrm>
          <a:prstGeom prst="rect">
            <a:avLst/>
          </a:prstGeom>
          <a:solidFill>
            <a:srgbClr val="CCFFFF"/>
          </a:solidFill>
          <a:ln w="9525" cap="flat" cmpd="sng">
            <a:solidFill>
              <a:schemeClr val="tx2"/>
            </a:solidFill>
            <a:prstDash val="solid"/>
            <a:miter/>
            <a:headEnd type="none" w="med" len="med"/>
            <a:tailEnd type="none" w="med" len="med"/>
          </a:ln>
        </p:spPr>
        <p:txBody>
          <a:bodyPr wrap="square" anchor="ctr" anchorCtr="0">
            <a:noAutofit/>
          </a:bodyPr>
          <a:p>
            <a:pPr indent="304800"/>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孕妇出血得到有效控制，生命体征稳定在正常范围。</a:t>
            </a:r>
            <a:endParaRPr lang="zh-CN" altLang="en-US"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孕妇未发生并发症或及时发现并纠正。</a:t>
            </a:r>
            <a:endParaRPr lang="zh-CN" altLang="en-US"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孕妇焦虑减轻或消除，积极配合治疗和护理。</a:t>
            </a:r>
            <a:endParaRPr lang="zh-CN" altLang="en-US"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孕妇能接受现实，情绪稳定。</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75253" y="963695"/>
            <a:ext cx="10041894" cy="5414672"/>
            <a:chOff x="1516" y="1500"/>
            <a:chExt cx="12489" cy="7774"/>
          </a:xfrm>
        </p:grpSpPr>
        <p:sp>
          <p:nvSpPr>
            <p:cNvPr id="159746" name="矩形 391173"/>
            <p:cNvSpPr/>
            <p:nvPr/>
          </p:nvSpPr>
          <p:spPr>
            <a:xfrm>
              <a:off x="1757" y="1500"/>
              <a:ext cx="4145" cy="838"/>
            </a:xfrm>
            <a:prstGeom prst="rect">
              <a:avLst/>
            </a:prstGeom>
            <a:noFill/>
            <a:ln w="9525">
              <a:noFill/>
            </a:ln>
          </p:spPr>
          <p:txBody>
            <a:bodyPr wrap="square" anchor="t" anchorCtr="0">
              <a:spAutoFit/>
            </a:bodyPr>
            <a:p>
              <a:r>
                <a:rPr lang="zh-CN" altLang="en-US" sz="3200" b="1" dirty="0">
                  <a:solidFill>
                    <a:srgbClr val="0000CC"/>
                  </a:solidFill>
                  <a:latin typeface="Arial" panose="020B0604020202020204" pitchFamily="34" charset="0"/>
                  <a:ea typeface="宋体" panose="02010600030101010101" pitchFamily="2" charset="-122"/>
                </a:rPr>
                <a:t>【护理措施】</a:t>
              </a:r>
              <a:endParaRPr lang="zh-CN" altLang="en-US" sz="3200" b="1" dirty="0">
                <a:solidFill>
                  <a:srgbClr val="0000CC"/>
                </a:solidFill>
                <a:latin typeface="Arial" panose="020B0604020202020204" pitchFamily="34" charset="0"/>
                <a:ea typeface="宋体" panose="02010600030101010101" pitchFamily="2" charset="-122"/>
              </a:endParaRPr>
            </a:p>
          </p:txBody>
        </p:sp>
        <p:sp>
          <p:nvSpPr>
            <p:cNvPr id="159748" name="矩形 391176"/>
            <p:cNvSpPr/>
            <p:nvPr/>
          </p:nvSpPr>
          <p:spPr>
            <a:xfrm>
              <a:off x="1516" y="2338"/>
              <a:ext cx="12489" cy="6936"/>
            </a:xfrm>
            <a:prstGeom prst="rect">
              <a:avLst/>
            </a:prstGeom>
            <a:noFill/>
            <a:ln w="9525">
              <a:noFill/>
            </a:ln>
          </p:spPr>
          <p:txBody>
            <a:bodyPr wrap="square" anchor="t" anchorCtr="0">
              <a:spAutoFit/>
            </a:bodyPr>
            <a:p>
              <a:pPr indent="304800"/>
              <a:r>
                <a:rPr lang="en-US" altLang="zh-CN" sz="2800" b="1" dirty="0">
                  <a:solidFill>
                    <a:srgbClr val="FF0000"/>
                  </a:solidFill>
                  <a:latin typeface="楷体_GB2312" pitchFamily="49" charset="-122"/>
                  <a:ea typeface="楷体_GB2312" pitchFamily="49" charset="-122"/>
                  <a:sym typeface="+mn-ea"/>
                </a:rPr>
                <a:t>1.</a:t>
              </a:r>
              <a:r>
                <a:rPr lang="zh-CN" altLang="en-US" sz="2800" b="1" dirty="0">
                  <a:solidFill>
                    <a:srgbClr val="FF0000"/>
                  </a:solidFill>
                  <a:latin typeface="楷体_GB2312" pitchFamily="49" charset="-122"/>
                  <a:ea typeface="楷体_GB2312" pitchFamily="49" charset="-122"/>
                  <a:sym typeface="+mn-ea"/>
                </a:rPr>
                <a:t>纠正休克</a:t>
              </a:r>
              <a:r>
                <a:rPr lang="zh-CN" altLang="en-US" sz="2800" b="1" dirty="0">
                  <a:latin typeface="楷体_GB2312" pitchFamily="49" charset="-122"/>
                  <a:ea typeface="楷体_GB2312" pitchFamily="49" charset="-122"/>
                  <a:sym typeface="+mn-ea"/>
                </a:rPr>
                <a:t>  迅速开放静脉通道，补充血容量，改善血循环，吸氧保暖。</a:t>
              </a:r>
              <a:endParaRPr lang="en-US" altLang="zh-CN" sz="2800" b="1" dirty="0">
                <a:latin typeface="楷体_GB2312" pitchFamily="49" charset="-122"/>
                <a:ea typeface="楷体_GB2312" pitchFamily="49" charset="-122"/>
              </a:endParaRPr>
            </a:p>
            <a:p>
              <a:pPr indent="304800"/>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心理护理，消除焦虑</a:t>
              </a:r>
              <a:r>
                <a:rPr lang="zh-CN" altLang="en-US" sz="2800" b="1" dirty="0">
                  <a:latin typeface="楷体_GB2312" pitchFamily="49" charset="-122"/>
                  <a:ea typeface="楷体_GB2312" pitchFamily="49" charset="-122"/>
                </a:rPr>
                <a:t>   稳定孕妇及家属的情绪，介绍病情及采取的治疗措施，解答疑问，精神安慰，鼓励增强信心，积极配合治疗。</a:t>
              </a:r>
              <a:endParaRPr lang="en-US" altLang="zh-CN"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病情观察</a:t>
              </a:r>
              <a:r>
                <a:rPr lang="zh-CN" altLang="en-US" sz="2800" b="1" dirty="0">
                  <a:latin typeface="楷体_GB2312" pitchFamily="49" charset="-122"/>
                  <a:ea typeface="楷体_GB2312" pitchFamily="49" charset="-122"/>
                </a:rPr>
                <a:t>   观察生命体征、阴道流血量、腹痛情况、胎心胎动、产程进展等</a:t>
              </a:r>
              <a:endParaRPr lang="en-US" altLang="zh-CN" sz="2800" b="1" dirty="0">
                <a:latin typeface="楷体_GB2312" pitchFamily="49" charset="-122"/>
                <a:ea typeface="楷体_GB2312" pitchFamily="49" charset="-122"/>
              </a:endParaRPr>
            </a:p>
            <a:p>
              <a:pPr indent="304800"/>
              <a:r>
                <a:rPr lang="en-US" altLang="zh-CN" sz="2800" b="1" dirty="0">
                  <a:solidFill>
                    <a:srgbClr val="FF0000"/>
                  </a:solidFill>
                  <a:latin typeface="楷体_GB2312" pitchFamily="49" charset="-122"/>
                  <a:ea typeface="楷体_GB2312" pitchFamily="49" charset="-122"/>
                </a:rPr>
                <a:t>4.</a:t>
              </a:r>
              <a:r>
                <a:rPr lang="zh-CN" altLang="en-US" sz="2800" b="1" dirty="0">
                  <a:solidFill>
                    <a:srgbClr val="FF0000"/>
                  </a:solidFill>
                  <a:latin typeface="楷体_GB2312" pitchFamily="49" charset="-122"/>
                  <a:ea typeface="楷体_GB2312" pitchFamily="49" charset="-122"/>
                </a:rPr>
                <a:t>分娩期护理</a:t>
              </a:r>
              <a:r>
                <a:rPr lang="zh-CN" altLang="en-US" sz="2800" b="1" dirty="0">
                  <a:latin typeface="楷体_GB2312" pitchFamily="49" charset="-122"/>
                  <a:ea typeface="楷体_GB2312" pitchFamily="49" charset="-122"/>
                </a:rPr>
                <a:t>  观察产妇心率、血压、宫缩、阴道流血；观察胎心、胎动等，预防产后出血。</a:t>
              </a:r>
              <a:endParaRPr lang="en-US" altLang="zh-CN" sz="2800" b="1" dirty="0">
                <a:latin typeface="楷体_GB2312" pitchFamily="49" charset="-122"/>
                <a:ea typeface="楷体_GB2312" pitchFamily="49" charset="-122"/>
              </a:endParaRPr>
            </a:p>
            <a:p>
              <a:pPr indent="304800"/>
              <a:r>
                <a:rPr lang="en-US" altLang="zh-CN" sz="2800" b="1" dirty="0">
                  <a:solidFill>
                    <a:srgbClr val="FF0000"/>
                  </a:solidFill>
                  <a:latin typeface="楷体_GB2312" pitchFamily="49" charset="-122"/>
                  <a:ea typeface="楷体_GB2312" pitchFamily="49" charset="-122"/>
                </a:rPr>
                <a:t>5.</a:t>
              </a:r>
              <a:r>
                <a:rPr lang="zh-CN" altLang="en-US" sz="2800" b="1" dirty="0">
                  <a:solidFill>
                    <a:srgbClr val="FF0000"/>
                  </a:solidFill>
                  <a:latin typeface="楷体_GB2312" pitchFamily="49" charset="-122"/>
                  <a:ea typeface="楷体_GB2312" pitchFamily="49" charset="-122"/>
                </a:rPr>
                <a:t>产褥期护理</a:t>
              </a:r>
              <a:r>
                <a:rPr lang="zh-CN" altLang="en-US" sz="2800" b="1" dirty="0">
                  <a:latin typeface="楷体_GB2312" pitchFamily="49" charset="-122"/>
                  <a:ea typeface="楷体_GB2312" pitchFamily="49" charset="-122"/>
                </a:rPr>
                <a:t>  观察生命体征、宫缩、恶露、伤口愈合，预防感染。</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0771" name="矩形 394248"/>
          <p:cNvSpPr/>
          <p:nvPr/>
        </p:nvSpPr>
        <p:spPr>
          <a:xfrm>
            <a:off x="971550" y="1989455"/>
            <a:ext cx="7200900" cy="3081020"/>
          </a:xfrm>
          <a:prstGeom prst="rect">
            <a:avLst/>
          </a:prstGeom>
          <a:noFill/>
          <a:ln w="9525">
            <a:noFill/>
          </a:ln>
        </p:spPr>
        <p:txBody>
          <a:bodyPr anchor="t" anchorCtr="0">
            <a:spAutoFit/>
          </a:bodyPr>
          <a:p>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孕妇出血是否得到有效控制，生命体征是否稳定在正常范围。</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孕妇有无并发症发生或并发症是否被及时发现和纠正。</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孕妇恐惧是否减轻或消除，是否主动配合治疗和护理。</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孕妇能否接受现实，情绪是否稳定。</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任务六</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羊水量异常</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9924" name="矩形 434193"/>
          <p:cNvSpPr/>
          <p:nvPr/>
        </p:nvSpPr>
        <p:spPr>
          <a:xfrm>
            <a:off x="888365" y="2693035"/>
            <a:ext cx="10470515" cy="1383665"/>
          </a:xfrm>
          <a:prstGeom prst="rect">
            <a:avLst/>
          </a:prstGeom>
          <a:solidFill>
            <a:srgbClr val="CCFFFF"/>
          </a:solidFill>
          <a:ln w="9525" cap="flat" cmpd="sng">
            <a:solidFill>
              <a:schemeClr val="tx2"/>
            </a:solidFill>
            <a:prstDash val="solid"/>
            <a:miter/>
            <a:headEnd type="none" w="med" len="med"/>
            <a:tailEnd type="none" w="med" len="med"/>
          </a:ln>
        </p:spPr>
        <p:txBody>
          <a:bodyPr wrap="square" anchor="t" anchorCtr="0">
            <a:spAutoFit/>
          </a:bodyPr>
          <a:p>
            <a:r>
              <a:rPr lang="en-US" altLang="zh-CN" dirty="0">
                <a:latin typeface="Arial" panose="020B0604020202020204" pitchFamily="34" charset="0"/>
                <a:ea typeface="宋体" panose="02010600030101010101" pitchFamily="2" charset="-122"/>
              </a:rPr>
              <a:t>          </a:t>
            </a:r>
            <a:r>
              <a:rPr lang="zh-CN" altLang="en-US" sz="2800" b="1" dirty="0">
                <a:latin typeface="楷体_GB2312" pitchFamily="49" charset="-122"/>
                <a:ea typeface="楷体_GB2312" pitchFamily="49" charset="-122"/>
              </a:rPr>
              <a:t>妊娠期羊水量超过</a:t>
            </a:r>
            <a:r>
              <a:rPr lang="en-US" altLang="zh-CN" sz="2800" b="1" dirty="0">
                <a:latin typeface="楷体_GB2312" pitchFamily="49" charset="-122"/>
                <a:ea typeface="楷体_GB2312" pitchFamily="49" charset="-122"/>
              </a:rPr>
              <a:t>2000ml</a:t>
            </a:r>
            <a:r>
              <a:rPr lang="zh-CN" altLang="en-US" sz="2800" b="1" dirty="0">
                <a:latin typeface="楷体_GB2312" pitchFamily="49" charset="-122"/>
                <a:ea typeface="楷体_GB2312" pitchFamily="49" charset="-122"/>
              </a:rPr>
              <a:t>者称羊水过多。发生率为</a:t>
            </a:r>
            <a:r>
              <a:rPr lang="en-US" altLang="zh-CN" sz="2800" b="1" dirty="0">
                <a:latin typeface="楷体_GB2312" pitchFamily="49" charset="-122"/>
                <a:ea typeface="楷体_GB2312" pitchFamily="49" charset="-122"/>
              </a:rPr>
              <a:t>0.5%</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，妊娠合并糖尿病者发生率可达</a:t>
            </a:r>
            <a:r>
              <a:rPr lang="en-US" altLang="zh-CN" sz="2800" b="1" dirty="0">
                <a:latin typeface="楷体_GB2312" pitchFamily="49" charset="-122"/>
                <a:ea typeface="楷体_GB2312" pitchFamily="49" charset="-122"/>
              </a:rPr>
              <a:t>20%</a:t>
            </a:r>
            <a:r>
              <a:rPr lang="zh-CN" altLang="en-US" sz="2800" b="1" dirty="0">
                <a:latin typeface="楷体_GB2312" pitchFamily="49" charset="-122"/>
                <a:ea typeface="楷体_GB2312" pitchFamily="49" charset="-122"/>
              </a:rPr>
              <a:t>。妊娠晚期羊水量少于</a:t>
            </a:r>
            <a:r>
              <a:rPr lang="en-US" altLang="zh-CN" sz="2800" b="1" dirty="0">
                <a:latin typeface="楷体_GB2312" pitchFamily="49" charset="-122"/>
                <a:ea typeface="楷体_GB2312" pitchFamily="49" charset="-122"/>
              </a:rPr>
              <a:t>300ml</a:t>
            </a:r>
            <a:r>
              <a:rPr lang="zh-CN" altLang="en-US" sz="2800" b="1" dirty="0">
                <a:latin typeface="楷体_GB2312" pitchFamily="49" charset="-122"/>
                <a:ea typeface="楷体_GB2312" pitchFamily="49" charset="-122"/>
              </a:rPr>
              <a:t>者称羊水过少。</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830580" y="1177925"/>
            <a:ext cx="7296785" cy="4665980"/>
            <a:chOff x="1308" y="1855"/>
            <a:chExt cx="10092" cy="7348"/>
          </a:xfrm>
        </p:grpSpPr>
        <p:sp>
          <p:nvSpPr>
            <p:cNvPr id="78849" name="文本框 548865"/>
            <p:cNvSpPr txBox="1"/>
            <p:nvPr/>
          </p:nvSpPr>
          <p:spPr>
            <a:xfrm>
              <a:off x="1308" y="1855"/>
              <a:ext cx="3852" cy="580"/>
            </a:xfrm>
            <a:prstGeom prst="rect">
              <a:avLst/>
            </a:prstGeom>
            <a:noFill/>
            <a:ln w="9525">
              <a:noFill/>
            </a:ln>
          </p:spPr>
          <p:txBody>
            <a:bodyPr anchor="t" anchorCtr="0">
              <a:spAutoFit/>
            </a:bodyPr>
            <a:p>
              <a:r>
                <a:rPr lang="zh-CN" altLang="en-US" b="1" dirty="0">
                  <a:solidFill>
                    <a:srgbClr val="800000"/>
                  </a:solidFill>
                  <a:latin typeface="Times New Roman" panose="02020603050405020304" pitchFamily="18" charset="0"/>
                  <a:ea typeface="楷体_GB2312" pitchFamily="49" charset="-122"/>
                </a:rPr>
                <a:t>流产发展的过程</a:t>
              </a:r>
              <a:endParaRPr lang="zh-CN" altLang="en-US" b="1" dirty="0">
                <a:solidFill>
                  <a:srgbClr val="800000"/>
                </a:solidFill>
                <a:latin typeface="Times New Roman" panose="02020603050405020304" pitchFamily="18" charset="0"/>
                <a:ea typeface="楷体_GB2312" pitchFamily="49" charset="-122"/>
              </a:endParaRPr>
            </a:p>
          </p:txBody>
        </p:sp>
        <p:sp>
          <p:nvSpPr>
            <p:cNvPr id="78850" name="文本框 548866"/>
            <p:cNvSpPr txBox="1"/>
            <p:nvPr/>
          </p:nvSpPr>
          <p:spPr>
            <a:xfrm>
              <a:off x="1440" y="4320"/>
              <a:ext cx="2540" cy="822"/>
            </a:xfrm>
            <a:prstGeom prst="rect">
              <a:avLst/>
            </a:prstGeom>
            <a:noFill/>
            <a:ln w="9525">
              <a:noFill/>
            </a:ln>
          </p:spPr>
          <p:txBody>
            <a:bodyPr wrap="square" anchor="t" anchorCtr="0">
              <a:spAutoFit/>
            </a:bodyPr>
            <a:p>
              <a:r>
                <a:rPr lang="zh-CN" altLang="en-US" sz="2800" b="1" dirty="0">
                  <a:solidFill>
                    <a:srgbClr val="660033"/>
                  </a:solidFill>
                  <a:latin typeface="Times New Roman" panose="02020603050405020304" pitchFamily="18" charset="0"/>
                  <a:ea typeface="宋体" panose="02010600030101010101" pitchFamily="2" charset="-122"/>
                </a:rPr>
                <a:t>先兆流产</a:t>
              </a:r>
              <a:endParaRPr lang="zh-CN" altLang="en-US" sz="2800" b="1" dirty="0">
                <a:solidFill>
                  <a:srgbClr val="660033"/>
                </a:solidFill>
                <a:latin typeface="Times New Roman" panose="02020603050405020304" pitchFamily="18" charset="0"/>
                <a:ea typeface="宋体" panose="02010600030101010101" pitchFamily="2" charset="-122"/>
              </a:endParaRPr>
            </a:p>
          </p:txBody>
        </p:sp>
        <p:sp>
          <p:nvSpPr>
            <p:cNvPr id="78851" name="文本框 548867"/>
            <p:cNvSpPr txBox="1"/>
            <p:nvPr/>
          </p:nvSpPr>
          <p:spPr>
            <a:xfrm>
              <a:off x="5620" y="2575"/>
              <a:ext cx="2220" cy="580"/>
            </a:xfrm>
            <a:prstGeom prst="rect">
              <a:avLst/>
            </a:prstGeom>
            <a:noFill/>
            <a:ln w="9525">
              <a:noFill/>
            </a:ln>
          </p:spPr>
          <p:txBody>
            <a:bodyPr wrap="square" anchor="t" anchorCtr="0">
              <a:spAutoFit/>
            </a:bodyPr>
            <a:p>
              <a:r>
                <a:rPr lang="zh-CN" altLang="en-US" b="1" dirty="0">
                  <a:solidFill>
                    <a:srgbClr val="663300"/>
                  </a:solidFill>
                  <a:latin typeface="Times New Roman" panose="02020603050405020304" pitchFamily="18" charset="0"/>
                  <a:ea typeface="楷体_GB2312" pitchFamily="49" charset="-122"/>
                </a:rPr>
                <a:t>继续妊娠</a:t>
              </a:r>
              <a:endParaRPr lang="zh-CN" altLang="en-US" b="1" dirty="0">
                <a:solidFill>
                  <a:srgbClr val="663300"/>
                </a:solidFill>
                <a:latin typeface="Times New Roman" panose="02020603050405020304" pitchFamily="18" charset="0"/>
                <a:ea typeface="楷体_GB2312" pitchFamily="49" charset="-122"/>
              </a:endParaRPr>
            </a:p>
          </p:txBody>
        </p:sp>
        <p:sp>
          <p:nvSpPr>
            <p:cNvPr id="78852" name="直接连接符 548868"/>
            <p:cNvSpPr/>
            <p:nvPr/>
          </p:nvSpPr>
          <p:spPr>
            <a:xfrm flipV="1">
              <a:off x="3980" y="3310"/>
              <a:ext cx="1540" cy="1370"/>
            </a:xfrm>
            <a:prstGeom prst="line">
              <a:avLst/>
            </a:prstGeom>
            <a:ln w="28575" cap="flat" cmpd="sng">
              <a:solidFill>
                <a:schemeClr val="tx1"/>
              </a:solidFill>
              <a:prstDash val="solid"/>
              <a:round/>
              <a:headEnd type="none" w="med" len="med"/>
              <a:tailEnd type="triangle" w="med" len="med"/>
            </a:ln>
          </p:spPr>
        </p:sp>
        <p:grpSp>
          <p:nvGrpSpPr>
            <p:cNvPr id="2" name="组合 548869"/>
            <p:cNvGrpSpPr/>
            <p:nvPr/>
          </p:nvGrpSpPr>
          <p:grpSpPr>
            <a:xfrm>
              <a:off x="3960" y="4283"/>
              <a:ext cx="3780" cy="580"/>
              <a:chOff x="1584" y="1713"/>
              <a:chExt cx="1512" cy="232"/>
            </a:xfrm>
          </p:grpSpPr>
          <p:sp>
            <p:nvSpPr>
              <p:cNvPr id="78854" name="文本框 548870"/>
              <p:cNvSpPr txBox="1"/>
              <p:nvPr/>
            </p:nvSpPr>
            <p:spPr>
              <a:xfrm>
                <a:off x="2208" y="1713"/>
                <a:ext cx="888" cy="232"/>
              </a:xfrm>
              <a:prstGeom prst="rect">
                <a:avLst/>
              </a:prstGeom>
              <a:noFill/>
              <a:ln w="9525">
                <a:noFill/>
              </a:ln>
            </p:spPr>
            <p:txBody>
              <a:bodyPr wrap="square" anchor="t" anchorCtr="0">
                <a:spAutoFit/>
              </a:bodyPr>
              <a:p>
                <a:r>
                  <a:rPr lang="zh-CN" altLang="en-US" b="1" dirty="0">
                    <a:solidFill>
                      <a:srgbClr val="660033"/>
                    </a:solidFill>
                    <a:latin typeface="Times New Roman" panose="02020603050405020304" pitchFamily="18" charset="0"/>
                    <a:ea typeface="楷体_GB2312" pitchFamily="49" charset="-122"/>
                  </a:rPr>
                  <a:t>难免流产</a:t>
                </a:r>
                <a:endParaRPr lang="zh-CN" altLang="en-US" b="1" dirty="0">
                  <a:solidFill>
                    <a:srgbClr val="660033"/>
                  </a:solidFill>
                  <a:latin typeface="Times New Roman" panose="02020603050405020304" pitchFamily="18" charset="0"/>
                  <a:ea typeface="楷体_GB2312" pitchFamily="49" charset="-122"/>
                </a:endParaRPr>
              </a:p>
            </p:txBody>
          </p:sp>
          <p:sp>
            <p:nvSpPr>
              <p:cNvPr id="78855" name="直接连接符 548871"/>
              <p:cNvSpPr/>
              <p:nvPr/>
            </p:nvSpPr>
            <p:spPr>
              <a:xfrm>
                <a:off x="1584" y="1872"/>
                <a:ext cx="576" cy="0"/>
              </a:xfrm>
              <a:prstGeom prst="line">
                <a:avLst/>
              </a:prstGeom>
              <a:ln w="28575" cap="flat" cmpd="sng">
                <a:solidFill>
                  <a:schemeClr val="tx1"/>
                </a:solidFill>
                <a:prstDash val="solid"/>
                <a:round/>
                <a:headEnd type="none" w="med" len="med"/>
                <a:tailEnd type="triangle" w="med" len="med"/>
              </a:ln>
            </p:spPr>
          </p:sp>
        </p:grpSp>
        <p:grpSp>
          <p:nvGrpSpPr>
            <p:cNvPr id="3" name="组合 548872"/>
            <p:cNvGrpSpPr/>
            <p:nvPr/>
          </p:nvGrpSpPr>
          <p:grpSpPr>
            <a:xfrm>
              <a:off x="3960" y="4680"/>
              <a:ext cx="3660" cy="1983"/>
              <a:chOff x="1584" y="1872"/>
              <a:chExt cx="1464" cy="793"/>
            </a:xfrm>
          </p:grpSpPr>
          <p:sp>
            <p:nvSpPr>
              <p:cNvPr id="78857" name="文本框 548873"/>
              <p:cNvSpPr txBox="1"/>
              <p:nvPr/>
            </p:nvSpPr>
            <p:spPr>
              <a:xfrm>
                <a:off x="2160" y="2433"/>
                <a:ext cx="888" cy="232"/>
              </a:xfrm>
              <a:prstGeom prst="rect">
                <a:avLst/>
              </a:prstGeom>
              <a:noFill/>
              <a:ln w="9525">
                <a:noFill/>
              </a:ln>
            </p:spPr>
            <p:txBody>
              <a:bodyPr wrap="square" anchor="t" anchorCtr="0">
                <a:spAutoFit/>
              </a:bodyPr>
              <a:p>
                <a:r>
                  <a:rPr lang="zh-CN" altLang="en-US" b="1" dirty="0">
                    <a:solidFill>
                      <a:srgbClr val="660033"/>
                    </a:solidFill>
                    <a:latin typeface="Times New Roman" panose="02020603050405020304" pitchFamily="18" charset="0"/>
                    <a:ea typeface="楷体_GB2312" pitchFamily="49" charset="-122"/>
                  </a:rPr>
                  <a:t>稽留流产</a:t>
                </a:r>
                <a:endParaRPr lang="zh-CN" altLang="en-US" b="1" dirty="0">
                  <a:solidFill>
                    <a:srgbClr val="660033"/>
                  </a:solidFill>
                  <a:latin typeface="Times New Roman" panose="02020603050405020304" pitchFamily="18" charset="0"/>
                  <a:ea typeface="楷体_GB2312" pitchFamily="49" charset="-122"/>
                </a:endParaRPr>
              </a:p>
            </p:txBody>
          </p:sp>
          <p:sp>
            <p:nvSpPr>
              <p:cNvPr id="78858" name="直接连接符 548874"/>
              <p:cNvSpPr/>
              <p:nvPr/>
            </p:nvSpPr>
            <p:spPr>
              <a:xfrm>
                <a:off x="1584" y="1872"/>
                <a:ext cx="480" cy="672"/>
              </a:xfrm>
              <a:prstGeom prst="line">
                <a:avLst/>
              </a:prstGeom>
              <a:ln w="28575" cap="flat" cmpd="sng">
                <a:solidFill>
                  <a:schemeClr val="tx1"/>
                </a:solidFill>
                <a:prstDash val="solid"/>
                <a:round/>
                <a:headEnd type="none" w="med" len="med"/>
                <a:tailEnd type="triangle" w="med" len="med"/>
              </a:ln>
            </p:spPr>
          </p:sp>
        </p:grpSp>
        <p:grpSp>
          <p:nvGrpSpPr>
            <p:cNvPr id="5" name="组合 548875"/>
            <p:cNvGrpSpPr/>
            <p:nvPr/>
          </p:nvGrpSpPr>
          <p:grpSpPr>
            <a:xfrm>
              <a:off x="8160" y="3360"/>
              <a:ext cx="3240" cy="1200"/>
              <a:chOff x="3264" y="1344"/>
              <a:chExt cx="1296" cy="480"/>
            </a:xfrm>
          </p:grpSpPr>
          <p:sp>
            <p:nvSpPr>
              <p:cNvPr id="78860" name="文本框 548876"/>
              <p:cNvSpPr txBox="1"/>
              <p:nvPr/>
            </p:nvSpPr>
            <p:spPr>
              <a:xfrm>
                <a:off x="3504" y="1344"/>
                <a:ext cx="1056" cy="232"/>
              </a:xfrm>
              <a:prstGeom prst="rect">
                <a:avLst/>
              </a:prstGeom>
              <a:noFill/>
              <a:ln w="9525">
                <a:noFill/>
              </a:ln>
            </p:spPr>
            <p:txBody>
              <a:bodyPr anchor="t" anchorCtr="0">
                <a:spAutoFit/>
              </a:bodyPr>
              <a:p>
                <a:r>
                  <a:rPr lang="zh-CN" altLang="en-US" b="1" dirty="0">
                    <a:solidFill>
                      <a:srgbClr val="660033"/>
                    </a:solidFill>
                    <a:latin typeface="Times New Roman" panose="02020603050405020304" pitchFamily="18" charset="0"/>
                    <a:ea typeface="楷体_GB2312" pitchFamily="49" charset="-122"/>
                  </a:rPr>
                  <a:t>不全流产</a:t>
                </a:r>
                <a:endParaRPr lang="zh-CN" altLang="en-US" b="1" dirty="0">
                  <a:solidFill>
                    <a:srgbClr val="660033"/>
                  </a:solidFill>
                  <a:latin typeface="Times New Roman" panose="02020603050405020304" pitchFamily="18" charset="0"/>
                  <a:ea typeface="楷体_GB2312" pitchFamily="49" charset="-122"/>
                </a:endParaRPr>
              </a:p>
            </p:txBody>
          </p:sp>
          <p:sp>
            <p:nvSpPr>
              <p:cNvPr id="78861" name="直接连接符 548877"/>
              <p:cNvSpPr/>
              <p:nvPr/>
            </p:nvSpPr>
            <p:spPr>
              <a:xfrm flipV="1">
                <a:off x="3264" y="1632"/>
                <a:ext cx="336" cy="192"/>
              </a:xfrm>
              <a:prstGeom prst="line">
                <a:avLst/>
              </a:prstGeom>
              <a:ln w="9525" cap="flat" cmpd="sng">
                <a:solidFill>
                  <a:schemeClr val="tx1"/>
                </a:solidFill>
                <a:prstDash val="solid"/>
                <a:round/>
                <a:headEnd type="none" w="med" len="med"/>
                <a:tailEnd type="triangle" w="med" len="med"/>
              </a:ln>
            </p:spPr>
          </p:sp>
        </p:grpSp>
        <p:grpSp>
          <p:nvGrpSpPr>
            <p:cNvPr id="7" name="组合 548878"/>
            <p:cNvGrpSpPr/>
            <p:nvPr/>
          </p:nvGrpSpPr>
          <p:grpSpPr>
            <a:xfrm>
              <a:off x="8160" y="4560"/>
              <a:ext cx="3140" cy="1180"/>
              <a:chOff x="3264" y="1824"/>
              <a:chExt cx="1256" cy="472"/>
            </a:xfrm>
          </p:grpSpPr>
          <p:sp>
            <p:nvSpPr>
              <p:cNvPr id="78863" name="文本框 548879"/>
              <p:cNvSpPr txBox="1"/>
              <p:nvPr/>
            </p:nvSpPr>
            <p:spPr>
              <a:xfrm>
                <a:off x="3504" y="2064"/>
                <a:ext cx="1016" cy="232"/>
              </a:xfrm>
              <a:prstGeom prst="rect">
                <a:avLst/>
              </a:prstGeom>
              <a:noFill/>
              <a:ln w="9525">
                <a:noFill/>
              </a:ln>
            </p:spPr>
            <p:txBody>
              <a:bodyPr anchor="t" anchorCtr="0">
                <a:spAutoFit/>
              </a:bodyPr>
              <a:p>
                <a:r>
                  <a:rPr lang="zh-CN" altLang="en-US" b="1" dirty="0">
                    <a:solidFill>
                      <a:srgbClr val="660033"/>
                    </a:solidFill>
                    <a:latin typeface="Times New Roman" panose="02020603050405020304" pitchFamily="18" charset="0"/>
                    <a:ea typeface="楷体_GB2312" pitchFamily="49" charset="-122"/>
                  </a:rPr>
                  <a:t>完全流产</a:t>
                </a:r>
                <a:endParaRPr lang="zh-CN" altLang="en-US" b="1" dirty="0">
                  <a:solidFill>
                    <a:srgbClr val="660033"/>
                  </a:solidFill>
                  <a:latin typeface="Times New Roman" panose="02020603050405020304" pitchFamily="18" charset="0"/>
                  <a:ea typeface="楷体_GB2312" pitchFamily="49" charset="-122"/>
                </a:endParaRPr>
              </a:p>
            </p:txBody>
          </p:sp>
          <p:sp>
            <p:nvSpPr>
              <p:cNvPr id="78864" name="直接连接符 548880"/>
              <p:cNvSpPr/>
              <p:nvPr/>
            </p:nvSpPr>
            <p:spPr>
              <a:xfrm>
                <a:off x="3264" y="1824"/>
                <a:ext cx="288" cy="288"/>
              </a:xfrm>
              <a:prstGeom prst="line">
                <a:avLst/>
              </a:prstGeom>
              <a:ln w="9525" cap="flat" cmpd="sng">
                <a:solidFill>
                  <a:schemeClr val="tx1"/>
                </a:solidFill>
                <a:prstDash val="solid"/>
                <a:round/>
                <a:headEnd type="none" w="med" len="med"/>
                <a:tailEnd type="triangle" w="med" len="med"/>
              </a:ln>
            </p:spPr>
          </p:sp>
        </p:grpSp>
        <p:sp>
          <p:nvSpPr>
            <p:cNvPr id="548882" name="文本框 548881"/>
            <p:cNvSpPr txBox="1"/>
            <p:nvPr/>
          </p:nvSpPr>
          <p:spPr>
            <a:xfrm>
              <a:off x="2698" y="7640"/>
              <a:ext cx="2702" cy="580"/>
            </a:xfrm>
            <a:prstGeom prst="rect">
              <a:avLst/>
            </a:prstGeom>
            <a:noFill/>
            <a:ln w="9525">
              <a:noFill/>
            </a:ln>
          </p:spPr>
          <p:txBody>
            <a:bodyPr wrap="square" anchor="t" anchorCtr="0">
              <a:spAutoFit/>
            </a:bodyPr>
            <a:p>
              <a:r>
                <a:rPr lang="zh-CN" altLang="en-US" b="1" dirty="0">
                  <a:solidFill>
                    <a:srgbClr val="660033"/>
                  </a:solidFill>
                  <a:latin typeface="Times New Roman" panose="02020603050405020304" pitchFamily="18" charset="0"/>
                  <a:ea typeface="楷体_GB2312" pitchFamily="49" charset="-122"/>
                </a:rPr>
                <a:t>习惯性流产</a:t>
              </a:r>
              <a:endParaRPr lang="zh-CN" altLang="en-US" b="1" dirty="0">
                <a:solidFill>
                  <a:srgbClr val="660033"/>
                </a:solidFill>
                <a:latin typeface="Times New Roman" panose="02020603050405020304" pitchFamily="18" charset="0"/>
                <a:ea typeface="楷体_GB2312" pitchFamily="49" charset="-122"/>
              </a:endParaRPr>
            </a:p>
          </p:txBody>
        </p:sp>
        <p:sp>
          <p:nvSpPr>
            <p:cNvPr id="548883" name="文本框 548882"/>
            <p:cNvSpPr txBox="1"/>
            <p:nvPr/>
          </p:nvSpPr>
          <p:spPr>
            <a:xfrm>
              <a:off x="5160" y="8623"/>
              <a:ext cx="3185" cy="580"/>
            </a:xfrm>
            <a:prstGeom prst="rect">
              <a:avLst/>
            </a:prstGeom>
            <a:noFill/>
            <a:ln w="9525">
              <a:noFill/>
            </a:ln>
          </p:spPr>
          <p:txBody>
            <a:bodyPr wrap="square" anchor="t" anchorCtr="0">
              <a:spAutoFit/>
            </a:bodyPr>
            <a:p>
              <a:r>
                <a:rPr lang="zh-CN" altLang="en-US" b="1" dirty="0">
                  <a:solidFill>
                    <a:srgbClr val="660033"/>
                  </a:solidFill>
                  <a:latin typeface="Times New Roman" panose="02020603050405020304" pitchFamily="18" charset="0"/>
                  <a:ea typeface="楷体_GB2312" pitchFamily="49" charset="-122"/>
                </a:rPr>
                <a:t>流产合并感染</a:t>
              </a:r>
              <a:endParaRPr lang="zh-CN" altLang="en-US" b="1" dirty="0">
                <a:solidFill>
                  <a:srgbClr val="660033"/>
                </a:solidFill>
                <a:latin typeface="Times New Roman" panose="02020603050405020304" pitchFamily="18" charset="0"/>
                <a:ea typeface="楷体_GB2312" pitchFamily="49" charset="-122"/>
              </a:endParaRPr>
            </a:p>
          </p:txBody>
        </p:sp>
      </p:grpSp>
      <p:pic>
        <p:nvPicPr>
          <p:cNvPr id="548886" name="图片 548885" descr="流产"/>
          <p:cNvPicPr>
            <a:picLocks noChangeAspect="1"/>
          </p:cNvPicPr>
          <p:nvPr/>
        </p:nvPicPr>
        <p:blipFill>
          <a:blip r:embed="rId3"/>
          <a:srcRect l="2409" t="3293" r="61446" b="50600"/>
          <a:stretch>
            <a:fillRect/>
          </a:stretch>
        </p:blipFill>
        <p:spPr>
          <a:xfrm>
            <a:off x="914400" y="3429000"/>
            <a:ext cx="1524000" cy="1422400"/>
          </a:xfrm>
          <a:prstGeom prst="rect">
            <a:avLst/>
          </a:prstGeom>
          <a:noFill/>
          <a:ln w="9525">
            <a:noFill/>
          </a:ln>
        </p:spPr>
      </p:pic>
      <p:pic>
        <p:nvPicPr>
          <p:cNvPr id="548885" name="图片 548884" descr="流产"/>
          <p:cNvPicPr>
            <a:picLocks noChangeAspect="1"/>
          </p:cNvPicPr>
          <p:nvPr/>
        </p:nvPicPr>
        <p:blipFill>
          <a:blip r:embed="rId3"/>
          <a:srcRect l="4819" t="51047" r="54218"/>
          <a:stretch>
            <a:fillRect/>
          </a:stretch>
        </p:blipFill>
        <p:spPr>
          <a:xfrm>
            <a:off x="9085580" y="1430655"/>
            <a:ext cx="1524000" cy="1289050"/>
          </a:xfrm>
          <a:prstGeom prst="rect">
            <a:avLst/>
          </a:prstGeom>
          <a:noFill/>
          <a:ln w="9525">
            <a:noFill/>
          </a:ln>
        </p:spPr>
      </p:pic>
      <p:pic>
        <p:nvPicPr>
          <p:cNvPr id="548884" name="图片 548883" descr="流产"/>
          <p:cNvPicPr>
            <a:picLocks noChangeAspect="1"/>
          </p:cNvPicPr>
          <p:nvPr/>
        </p:nvPicPr>
        <p:blipFill>
          <a:blip r:embed="rId3"/>
          <a:srcRect l="55421" t="54340" r="7228"/>
          <a:stretch>
            <a:fillRect/>
          </a:stretch>
        </p:blipFill>
        <p:spPr>
          <a:xfrm>
            <a:off x="8305165" y="3644900"/>
            <a:ext cx="2286000" cy="204628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nodePh="1">
                                  <p:stCondLst>
                                    <p:cond delay="0"/>
                                  </p:stCondLst>
                                  <p:endCondLst>
                                    <p:cond evt="begin" delay="0"/>
                                  </p:endCondLst>
                                  <p:childTnLst>
                                    <p:set>
                                      <p:cBhvr>
                                        <p:cTn id="6" dur="1" fill="hold">
                                          <p:stCondLst>
                                            <p:cond delay="0"/>
                                          </p:stCondLst>
                                        </p:cTn>
                                        <p:tgtEl>
                                          <p:spTgt spid="548886"/>
                                        </p:tgtEl>
                                        <p:attrNameLst>
                                          <p:attrName>style.visibility</p:attrName>
                                        </p:attrNameLst>
                                      </p:cBhvr>
                                      <p:to>
                                        <p:strVal val="visible"/>
                                      </p:to>
                                    </p:set>
                                    <p:animEffect transition="in" filter="dissolve">
                                      <p:cBhvr>
                                        <p:cTn id="7" dur="500"/>
                                        <p:tgtEl>
                                          <p:spTgt spid="548886"/>
                                        </p:tgtEl>
                                      </p:cBhvr>
                                    </p:animEffect>
                                  </p:childTnLst>
                                </p:cTn>
                              </p:par>
                            </p:childTnLst>
                          </p:cTn>
                        </p:par>
                        <p:par>
                          <p:cTn id="8" fill="hold">
                            <p:stCondLst>
                              <p:cond delay="500"/>
                            </p:stCondLst>
                            <p:childTnLst>
                              <p:par>
                                <p:cTn id="9" presetID="9" presetClass="entr" presetSubtype="0" fill="hold" grpId="0" nodeType="afterEffect" nodePh="1">
                                  <p:stCondLst>
                                    <p:cond delay="0"/>
                                  </p:stCondLst>
                                  <p:endCondLst>
                                    <p:cond evt="begin" delay="0"/>
                                  </p:endCondLst>
                                  <p:childTnLst>
                                    <p:set>
                                      <p:cBhvr>
                                        <p:cTn id="10" dur="1" fill="hold">
                                          <p:stCondLst>
                                            <p:cond delay="0"/>
                                          </p:stCondLst>
                                        </p:cTn>
                                        <p:tgtEl>
                                          <p:spTgt spid="548885"/>
                                        </p:tgtEl>
                                        <p:attrNameLst>
                                          <p:attrName>style.visibility</p:attrName>
                                        </p:attrNameLst>
                                      </p:cBhvr>
                                      <p:to>
                                        <p:strVal val="visible"/>
                                      </p:to>
                                    </p:set>
                                    <p:animEffect transition="in" filter="dissolve">
                                      <p:cBhvr>
                                        <p:cTn id="11" dur="500"/>
                                        <p:tgtEl>
                                          <p:spTgt spid="548885"/>
                                        </p:tgtEl>
                                      </p:cBhvr>
                                    </p:animEffect>
                                  </p:childTnLst>
                                </p:cTn>
                              </p:par>
                            </p:childTnLst>
                          </p:cTn>
                        </p:par>
                        <p:par>
                          <p:cTn id="12" fill="hold">
                            <p:stCondLst>
                              <p:cond delay="1000"/>
                            </p:stCondLst>
                            <p:childTnLst>
                              <p:par>
                                <p:cTn id="13" presetID="9" presetClass="entr" presetSubtype="0" fill="hold" grpId="0" nodeType="afterEffect" nodePh="1">
                                  <p:stCondLst>
                                    <p:cond delay="0"/>
                                  </p:stCondLst>
                                  <p:endCondLst>
                                    <p:cond evt="begin" delay="0"/>
                                  </p:endCondLst>
                                  <p:childTnLst>
                                    <p:set>
                                      <p:cBhvr>
                                        <p:cTn id="14" dur="1" fill="hold">
                                          <p:stCondLst>
                                            <p:cond delay="0"/>
                                          </p:stCondLst>
                                        </p:cTn>
                                        <p:tgtEl>
                                          <p:spTgt spid="548884"/>
                                        </p:tgtEl>
                                        <p:attrNameLst>
                                          <p:attrName>style.visibility</p:attrName>
                                        </p:attrNameLst>
                                      </p:cBhvr>
                                      <p:to>
                                        <p:strVal val="visible"/>
                                      </p:to>
                                    </p:set>
                                    <p:animEffect transition="in" filter="dissolve">
                                      <p:cBhvr>
                                        <p:cTn id="15" dur="500"/>
                                        <p:tgtEl>
                                          <p:spTgt spid="548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8886" grpId="0" bldLvl="0" animBg="1"/>
      <p:bldP spid="548885" grpId="0" bldLvl="0" animBg="1"/>
      <p:bldP spid="548884" grpId="0" bldLvl="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羊水过多</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861060" y="1123950"/>
            <a:ext cx="10009505" cy="4361369"/>
            <a:chOff x="963" y="1770"/>
            <a:chExt cx="12700" cy="6266"/>
          </a:xfrm>
        </p:grpSpPr>
        <p:sp>
          <p:nvSpPr>
            <p:cNvPr id="210947" name="矩形 435207"/>
            <p:cNvSpPr/>
            <p:nvPr/>
          </p:nvSpPr>
          <p:spPr>
            <a:xfrm>
              <a:off x="1075" y="1770"/>
              <a:ext cx="4130" cy="838"/>
            </a:xfrm>
            <a:prstGeom prst="rect">
              <a:avLst/>
            </a:prstGeom>
            <a:noFill/>
            <a:ln w="9525">
              <a:noFill/>
            </a:ln>
          </p:spPr>
          <p:txBody>
            <a:bodyPr wrap="square" anchor="t" anchorCtr="0">
              <a:spAutoFit/>
            </a:bodyPr>
            <a:p>
              <a:r>
                <a:rPr lang="zh-CN" altLang="en-US" sz="3200" b="1" dirty="0">
                  <a:solidFill>
                    <a:srgbClr val="0000CC"/>
                  </a:solidFill>
                  <a:latin typeface="Arial" panose="020B0604020202020204" pitchFamily="34" charset="0"/>
                  <a:ea typeface="宋体" panose="02010600030101010101" pitchFamily="2" charset="-122"/>
                </a:rPr>
                <a:t>【护理评估】</a:t>
              </a:r>
              <a:endParaRPr lang="zh-CN" altLang="en-US" sz="3200" b="1" dirty="0">
                <a:solidFill>
                  <a:srgbClr val="0000CC"/>
                </a:solidFill>
                <a:latin typeface="Arial" panose="020B0604020202020204" pitchFamily="34" charset="0"/>
                <a:ea typeface="宋体" panose="02010600030101010101" pitchFamily="2" charset="-122"/>
              </a:endParaRPr>
            </a:p>
          </p:txBody>
        </p:sp>
        <p:sp>
          <p:nvSpPr>
            <p:cNvPr id="210948" name="矩形 435208"/>
            <p:cNvSpPr/>
            <p:nvPr/>
          </p:nvSpPr>
          <p:spPr>
            <a:xfrm>
              <a:off x="963" y="3571"/>
              <a:ext cx="12700" cy="4465"/>
            </a:xfrm>
            <a:prstGeom prst="rect">
              <a:avLst/>
            </a:prstGeom>
            <a:noFill/>
            <a:ln w="9525">
              <a:noFill/>
            </a:ln>
          </p:spPr>
          <p:txBody>
            <a:bodyPr anchor="ctr" anchorCtr="0">
              <a:spAutoFit/>
            </a:bodyPr>
            <a:p>
              <a:pPr indent="304800"/>
              <a:r>
                <a:rPr lang="zh-CN" altLang="en-US" sz="2800" b="1" dirty="0">
                  <a:solidFill>
                    <a:srgbClr val="FF0000"/>
                  </a:solidFill>
                  <a:latin typeface="楷体_GB2312" pitchFamily="49" charset="-122"/>
                  <a:ea typeface="楷体_GB2312" pitchFamily="49" charset="-122"/>
                </a:rPr>
                <a:t>（一）健康史</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羊水过多的发生与胎儿疾病（胎儿畸形、肿瘤、染色体异常等）、胎盘脐带疾病（胎盘绒毛血管瘤、巨大胎盘、脐带帆状附着等）、妊娠合并症（妊娠糖尿病、妊高症、母儿血型不合等）有关。不分孕妇存在原因不明的羊水过多。</a:t>
              </a:r>
              <a:endParaRPr lang="zh-CN" altLang="en-US" sz="2800" b="1" dirty="0">
                <a:latin typeface="楷体_GB2312" pitchFamily="49" charset="-122"/>
                <a:ea typeface="楷体_GB2312" pitchFamily="49" charset="-122"/>
              </a:endParaRPr>
            </a:p>
            <a:p>
              <a:pPr indent="304800"/>
              <a:endParaRPr lang="zh-CN" altLang="en-US" sz="2800" b="1" dirty="0">
                <a:latin typeface="楷体_GB2312" pitchFamily="49" charset="-122"/>
                <a:ea typeface="楷体_GB2312" pitchFamily="49" charset="-122"/>
              </a:endParaRPr>
            </a:p>
            <a:p>
              <a:pPr indent="304800"/>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羊水过多</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11971" name="矩形 506885"/>
          <p:cNvSpPr/>
          <p:nvPr/>
        </p:nvSpPr>
        <p:spPr>
          <a:xfrm>
            <a:off x="1051560" y="1235075"/>
            <a:ext cx="10092055" cy="2817495"/>
          </a:xfrm>
          <a:prstGeom prst="rect">
            <a:avLst/>
          </a:prstGeom>
          <a:noFill/>
          <a:ln w="9525">
            <a:noFill/>
          </a:ln>
        </p:spPr>
        <p:txBody>
          <a:bodyPr anchor="ctr" anchorCtr="0">
            <a:noAutofit/>
          </a:bodyPr>
          <a:p>
            <a:pPr indent="304800"/>
            <a:r>
              <a:rPr lang="zh-CN" altLang="en-US" sz="2800" b="1" dirty="0">
                <a:solidFill>
                  <a:srgbClr val="FF0000"/>
                </a:solidFill>
                <a:latin typeface="楷体_GB2312" pitchFamily="49" charset="-122"/>
                <a:ea typeface="楷体_GB2312" pitchFamily="49" charset="-122"/>
              </a:rPr>
              <a:t>（二）身体状况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solidFill>
                  <a:schemeClr val="tx2"/>
                </a:solidFill>
                <a:latin typeface="楷体_GB2312" pitchFamily="49" charset="-122"/>
                <a:ea typeface="楷体_GB2312" pitchFamily="49" charset="-122"/>
              </a:rPr>
              <a:t>  </a:t>
            </a:r>
            <a:endParaRPr lang="zh-CN" altLang="en-US" sz="2800" b="1" dirty="0">
              <a:solidFill>
                <a:schemeClr val="tx2"/>
              </a:solidFill>
              <a:latin typeface="楷体_GB2312" pitchFamily="49" charset="-122"/>
              <a:ea typeface="楷体_GB2312" pitchFamily="49" charset="-122"/>
            </a:endParaRPr>
          </a:p>
          <a:p>
            <a:pPr indent="304800"/>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急性羊水过多</a:t>
            </a:r>
            <a:r>
              <a:rPr lang="zh-CN" altLang="en-US" sz="2800" b="1" dirty="0">
                <a:latin typeface="楷体_GB2312" pitchFamily="49" charset="-122"/>
                <a:ea typeface="楷体_GB2312" pitchFamily="49" charset="-122"/>
              </a:rPr>
              <a:t>  较少见。多发生于妊娠</a:t>
            </a:r>
            <a:r>
              <a:rPr lang="en-US" altLang="zh-CN" sz="2800" b="1" dirty="0">
                <a:latin typeface="楷体_GB2312" pitchFamily="49" charset="-122"/>
                <a:ea typeface="楷体_GB2312" pitchFamily="49" charset="-122"/>
              </a:rPr>
              <a:t>20</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24</a:t>
            </a:r>
            <a:r>
              <a:rPr lang="zh-CN" altLang="en-US" sz="2800" b="1" dirty="0">
                <a:latin typeface="楷体_GB2312" pitchFamily="49" charset="-122"/>
                <a:ea typeface="楷体_GB2312" pitchFamily="49" charset="-122"/>
              </a:rPr>
              <a:t>周，羊水量急剧增多，子宫于数日内迅速增大，孕妇出现呼吸困难、心悸气短、腹壁胀痛、下肢水肿等压迫症状。</a:t>
            </a:r>
            <a:r>
              <a:rPr lang="en-US" altLang="zh-CN" sz="2800" b="1" dirty="0">
                <a:latin typeface="Arial" panose="020B0604020202020204" pitchFamily="34" charset="0"/>
                <a:ea typeface="楷体_GB2312" pitchFamily="49" charset="-122"/>
              </a:rPr>
              <a:t>  </a:t>
            </a:r>
            <a:r>
              <a:rPr lang="zh-CN" altLang="en-US" sz="2800" b="1" dirty="0">
                <a:latin typeface="Arial" panose="020B0604020202020204" pitchFamily="34" charset="0"/>
                <a:ea typeface="楷体_GB2312" pitchFamily="49" charset="-122"/>
              </a:rPr>
              <a:t>检查见腹壁紧张发亮，宫底高度及腹围明显大于孕周，宫壁张力大，液体震荡感明显，胎位触不清，胎心遥远或听不到。</a:t>
            </a:r>
            <a:endParaRPr lang="zh-CN" altLang="en-US" sz="2800" b="1" dirty="0">
              <a:latin typeface="Arial" panose="020B0604020202020204" pitchFamily="34" charset="0"/>
              <a:ea typeface="楷体_GB2312" pitchFamily="49" charset="-122"/>
            </a:endParaRPr>
          </a:p>
          <a:p>
            <a:pPr indent="304800"/>
            <a:endParaRPr lang="zh-CN" altLang="en-US" sz="2800" b="1" dirty="0">
              <a:latin typeface="楷体_GB2312" pitchFamily="49" charset="-122"/>
              <a:ea typeface="楷体_GB2312" pitchFamily="49" charset="-122"/>
            </a:endParaRPr>
          </a:p>
        </p:txBody>
      </p:sp>
      <p:sp>
        <p:nvSpPr>
          <p:cNvPr id="212995" name="矩形 436230"/>
          <p:cNvSpPr/>
          <p:nvPr/>
        </p:nvSpPr>
        <p:spPr>
          <a:xfrm>
            <a:off x="1051560" y="4168458"/>
            <a:ext cx="10092690" cy="1383665"/>
          </a:xfrm>
          <a:prstGeom prst="rect">
            <a:avLst/>
          </a:prstGeom>
          <a:noFill/>
          <a:ln w="9525">
            <a:noFill/>
          </a:ln>
        </p:spPr>
        <p:txBody>
          <a:bodyPr wrap="square" anchor="ctr" anchorCtr="0">
            <a:spAutoFit/>
          </a:bodyPr>
          <a:p>
            <a:pPr indent="304800"/>
            <a:r>
              <a:rPr lang="en-US" altLang="zh-CN" sz="2800" b="1" dirty="0">
                <a:solidFill>
                  <a:schemeClr val="tx2"/>
                </a:solidFill>
                <a:latin typeface="楷体_GB2312" pitchFamily="49" charset="-122"/>
                <a:ea typeface="楷体_GB2312" pitchFamily="49" charset="-122"/>
              </a:rPr>
              <a:t>  2.</a:t>
            </a:r>
            <a:r>
              <a:rPr lang="zh-CN" altLang="en-US" sz="2800" b="1" dirty="0">
                <a:solidFill>
                  <a:schemeClr val="tx2"/>
                </a:solidFill>
                <a:latin typeface="楷体_GB2312" pitchFamily="49" charset="-122"/>
                <a:ea typeface="楷体_GB2312" pitchFamily="49" charset="-122"/>
              </a:rPr>
              <a:t>慢性羊水过多</a:t>
            </a:r>
            <a:r>
              <a:rPr lang="zh-CN" altLang="en-US" sz="2800" b="1" dirty="0">
                <a:latin typeface="楷体_GB2312" pitchFamily="49" charset="-122"/>
                <a:ea typeface="楷体_GB2312" pitchFamily="49" charset="-122"/>
              </a:rPr>
              <a:t>  发生于妊娠晚期，较多见。羊水在数周内逐渐增多，孕妇多能适应，压迫症状亦较轻。产科检查情况同急性羊水过多。</a:t>
            </a:r>
            <a:endParaRPr lang="zh-CN" altLang="en-US" sz="2800" b="1" dirty="0">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羊水过多</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12996" name="矩形 436234"/>
          <p:cNvSpPr/>
          <p:nvPr/>
        </p:nvSpPr>
        <p:spPr>
          <a:xfrm>
            <a:off x="684530" y="1327785"/>
            <a:ext cx="10621645" cy="1406525"/>
          </a:xfrm>
          <a:prstGeom prst="rect">
            <a:avLst/>
          </a:prstGeom>
          <a:noFill/>
          <a:ln w="9525">
            <a:noFill/>
          </a:ln>
        </p:spPr>
        <p:txBody>
          <a:bodyPr anchor="t" anchorCtr="0">
            <a:noAutofit/>
          </a:bodyPr>
          <a:p>
            <a:r>
              <a:rPr lang="en-US" altLang="zh-CN" sz="2800" b="1" dirty="0">
                <a:solidFill>
                  <a:schemeClr val="tx2"/>
                </a:solidFill>
                <a:latin typeface="楷体_GB2312" pitchFamily="49" charset="-122"/>
                <a:ea typeface="楷体_GB2312" pitchFamily="49" charset="-122"/>
              </a:rPr>
              <a:t>   3.</a:t>
            </a:r>
            <a:r>
              <a:rPr lang="zh-CN" altLang="en-US" sz="2800" b="1" dirty="0">
                <a:solidFill>
                  <a:schemeClr val="tx2"/>
                </a:solidFill>
                <a:latin typeface="楷体_GB2312" pitchFamily="49" charset="-122"/>
                <a:ea typeface="楷体_GB2312" pitchFamily="49" charset="-122"/>
              </a:rPr>
              <a:t>对母儿的影响</a:t>
            </a:r>
            <a:r>
              <a:rPr lang="zh-CN" altLang="en-US" sz="2800" b="1" dirty="0">
                <a:latin typeface="楷体_GB2312" pitchFamily="49" charset="-122"/>
                <a:ea typeface="楷体_GB2312" pitchFamily="49" charset="-122"/>
              </a:rPr>
              <a:t>  子宫过度膨胀可引发早产、妊娠期高血压疾病；子宫肌纤维伸展过度可造成宫缩乏力、产程延长、产后出血；破膜后羊水流出过速可诱发胎盘早剥、脐带脱垂、休克等</a:t>
            </a:r>
            <a:r>
              <a:rPr lang="zh-CN" altLang="en-US" b="1" dirty="0">
                <a:latin typeface="Arial" panose="020B0604020202020204" pitchFamily="34" charset="0"/>
                <a:ea typeface="宋体" panose="02010600030101010101" pitchFamily="2" charset="-122"/>
              </a:rPr>
              <a:t>。</a:t>
            </a:r>
            <a:endParaRPr lang="zh-CN" altLang="en-US" b="1" dirty="0">
              <a:latin typeface="Arial" panose="020B0604020202020204" pitchFamily="34" charset="0"/>
              <a:ea typeface="宋体" panose="02010600030101010101" pitchFamily="2" charset="-122"/>
            </a:endParaRPr>
          </a:p>
        </p:txBody>
      </p:sp>
      <p:sp>
        <p:nvSpPr>
          <p:cNvPr id="214019" name="矩形 437254"/>
          <p:cNvSpPr/>
          <p:nvPr/>
        </p:nvSpPr>
        <p:spPr>
          <a:xfrm>
            <a:off x="978535" y="3026410"/>
            <a:ext cx="10117455" cy="2188845"/>
          </a:xfrm>
          <a:prstGeom prst="rect">
            <a:avLst/>
          </a:prstGeom>
          <a:noFill/>
          <a:ln w="9525">
            <a:noFill/>
          </a:ln>
        </p:spPr>
        <p:txBody>
          <a:bodyPr wrap="none" anchor="ctr" anchorCtr="0">
            <a:noAutofit/>
          </a:bodyPr>
          <a:p>
            <a:pPr indent="304800"/>
            <a:r>
              <a:rPr lang="zh-CN" altLang="en-US" sz="2800" b="1" dirty="0">
                <a:solidFill>
                  <a:srgbClr val="FF0000"/>
                </a:solidFill>
                <a:latin typeface="楷体_GB2312" pitchFamily="49" charset="-122"/>
                <a:ea typeface="楷体_GB2312" pitchFamily="49" charset="-122"/>
              </a:rPr>
              <a:t>（三）心理</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社会状况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孕妇因子宫迅速异常增大、压迫症状严重、活</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动受限制而烦躁不安。担心胎儿可能有畸形及危及</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自身和胎儿健康，产生焦虑情绪。</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羊水过多</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50620" y="1392555"/>
            <a:ext cx="10113010" cy="4621081"/>
            <a:chOff x="850" y="1318"/>
            <a:chExt cx="13040" cy="7124"/>
          </a:xfrm>
        </p:grpSpPr>
        <p:sp>
          <p:nvSpPr>
            <p:cNvPr id="215044" name="矩形 438280"/>
            <p:cNvSpPr/>
            <p:nvPr/>
          </p:nvSpPr>
          <p:spPr>
            <a:xfrm>
              <a:off x="850" y="5644"/>
              <a:ext cx="13040" cy="2798"/>
            </a:xfrm>
            <a:prstGeom prst="rect">
              <a:avLst/>
            </a:prstGeom>
            <a:noFill/>
            <a:ln w="9525">
              <a:noFill/>
            </a:ln>
          </p:spPr>
          <p:txBody>
            <a:bodyPr anchor="ctr" anchorCtr="0">
              <a:spAutoFit/>
            </a:bodyPr>
            <a:p>
              <a:pPr indent="304800"/>
              <a:r>
                <a:rPr lang="zh-CN" altLang="en-US" sz="2800" b="1" dirty="0">
                  <a:solidFill>
                    <a:srgbClr val="FF0000"/>
                  </a:solidFill>
                  <a:latin typeface="Arial" panose="020B0604020202020204" pitchFamily="34" charset="0"/>
                  <a:ea typeface="楷体_GB2312" pitchFamily="49" charset="-122"/>
                </a:rPr>
                <a:t>（五）处理要点</a:t>
              </a:r>
              <a:endParaRPr lang="zh-CN" altLang="en-US" sz="2800" b="1" dirty="0">
                <a:solidFill>
                  <a:srgbClr val="FF0000"/>
                </a:solidFill>
                <a:latin typeface="Arial" panose="020B0604020202020204" pitchFamily="34" charset="0"/>
                <a:ea typeface="楷体_GB2312" pitchFamily="49" charset="-122"/>
              </a:endParaRPr>
            </a:p>
            <a:p>
              <a:pPr indent="304800"/>
              <a:r>
                <a:rPr lang="zh-CN" altLang="en-US" sz="2800" b="1" dirty="0">
                  <a:latin typeface="Arial" panose="020B0604020202020204" pitchFamily="34" charset="0"/>
                  <a:ea typeface="楷体_GB2312" pitchFamily="49" charset="-122"/>
                </a:rPr>
                <a:t>     确诊为羊水过多合并胎儿畸形者，应及时终止妊娠。如胎儿无畸形，可继续妊娠。孕妇症状严重者可考虑经腹壁羊膜腔穿刺放羊水缓解症状。</a:t>
              </a:r>
              <a:endParaRPr lang="zh-CN" altLang="en-US" sz="2800" b="1" dirty="0">
                <a:latin typeface="Arial" panose="020B0604020202020204" pitchFamily="34" charset="0"/>
                <a:ea typeface="楷体_GB2312" pitchFamily="49" charset="-122"/>
              </a:endParaRPr>
            </a:p>
          </p:txBody>
        </p:sp>
        <p:sp>
          <p:nvSpPr>
            <p:cNvPr id="215045" name="矩形 438281"/>
            <p:cNvSpPr/>
            <p:nvPr/>
          </p:nvSpPr>
          <p:spPr>
            <a:xfrm>
              <a:off x="963" y="1318"/>
              <a:ext cx="12360" cy="4126"/>
            </a:xfrm>
            <a:prstGeom prst="rect">
              <a:avLst/>
            </a:prstGeom>
            <a:noFill/>
            <a:ln w="9525">
              <a:noFill/>
            </a:ln>
          </p:spPr>
          <p:txBody>
            <a:bodyPr anchor="t" anchorCtr="0">
              <a:spAutoFit/>
            </a:bodyPr>
            <a:p>
              <a:r>
                <a:rPr lang="en-US" altLang="zh-CN" sz="2800" b="1"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（四）辅助检查</a:t>
              </a:r>
              <a:endParaRPr lang="zh-CN" altLang="en-US" sz="2800" b="1" dirty="0">
                <a:solidFill>
                  <a:srgbClr val="FF0000"/>
                </a:solidFill>
                <a:latin typeface="楷体_GB2312" pitchFamily="49" charset="-122"/>
                <a:ea typeface="楷体_GB2312" pitchFamily="49" charset="-122"/>
              </a:endParaRPr>
            </a:p>
            <a:p>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1.B</a:t>
              </a:r>
              <a:r>
                <a:rPr lang="zh-CN" altLang="en-US" sz="2800" b="1" dirty="0">
                  <a:solidFill>
                    <a:schemeClr val="tx2"/>
                  </a:solidFill>
                  <a:latin typeface="楷体_GB2312" pitchFamily="49" charset="-122"/>
                  <a:ea typeface="楷体_GB2312" pitchFamily="49" charset="-122"/>
                </a:rPr>
                <a:t>超检查</a:t>
              </a:r>
              <a:r>
                <a:rPr lang="zh-CN" altLang="en-US" sz="2800" b="1" dirty="0">
                  <a:latin typeface="楷体_GB2312" pitchFamily="49" charset="-122"/>
                  <a:ea typeface="楷体_GB2312" pitchFamily="49" charset="-122"/>
                </a:rPr>
                <a:t>  如最大羊水暗区深度</a:t>
              </a:r>
              <a:r>
                <a:rPr lang="en-US" altLang="zh-CN" sz="2800" b="1" dirty="0">
                  <a:latin typeface="楷体_GB2312" pitchFamily="49" charset="-122"/>
                  <a:ea typeface="楷体_GB2312" pitchFamily="49" charset="-122"/>
                </a:rPr>
                <a:t>≥8cm</a:t>
              </a:r>
              <a:r>
                <a:rPr lang="zh-CN" altLang="en-US" sz="2800" b="1" dirty="0">
                  <a:latin typeface="楷体_GB2312" pitchFamily="49" charset="-122"/>
                  <a:ea typeface="楷体_GB2312" pitchFamily="49" charset="-122"/>
                </a:rPr>
                <a:t>，</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并可发现胎儿有无畸形如神经管开放性畸形如无脑儿、脊柱裂等。</a:t>
              </a:r>
              <a:endParaRPr lang="zh-CN" altLang="en-US" sz="2800" b="1" dirty="0">
                <a:latin typeface="楷体_GB2312" pitchFamily="49" charset="-122"/>
                <a:ea typeface="楷体_GB2312" pitchFamily="49" charset="-122"/>
              </a:endParaRPr>
            </a:p>
            <a:p>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甲胎蛋白（</a:t>
              </a:r>
              <a:r>
                <a:rPr lang="en-US" altLang="zh-CN" sz="2800" b="1" dirty="0">
                  <a:solidFill>
                    <a:schemeClr val="tx2"/>
                  </a:solidFill>
                  <a:latin typeface="楷体_GB2312" pitchFamily="49" charset="-122"/>
                  <a:ea typeface="楷体_GB2312" pitchFamily="49" charset="-122"/>
                </a:rPr>
                <a:t>AFP</a:t>
              </a:r>
              <a:r>
                <a:rPr lang="zh-CN" altLang="en-US" sz="2800" b="1" dirty="0">
                  <a:solidFill>
                    <a:schemeClr val="tx2"/>
                  </a:solidFill>
                  <a:latin typeface="楷体_GB2312" pitchFamily="49" charset="-122"/>
                  <a:ea typeface="楷体_GB2312" pitchFamily="49" charset="-122"/>
                </a:rPr>
                <a:t>）测定</a:t>
              </a:r>
              <a:r>
                <a:rPr lang="zh-CN" altLang="en-US" sz="2800" b="1" dirty="0">
                  <a:latin typeface="楷体_GB2312" pitchFamily="49" charset="-122"/>
                  <a:ea typeface="楷体_GB2312" pitchFamily="49" charset="-122"/>
                </a:rPr>
                <a:t>  羊水及血清中</a:t>
              </a:r>
              <a:r>
                <a:rPr lang="en-US" altLang="zh-CN" sz="2800" b="1" dirty="0">
                  <a:latin typeface="楷体_GB2312" pitchFamily="49" charset="-122"/>
                  <a:ea typeface="楷体_GB2312" pitchFamily="49" charset="-122"/>
                </a:rPr>
                <a:t>AFP</a:t>
              </a:r>
              <a:r>
                <a:rPr lang="zh-CN" altLang="en-US" sz="2800" b="1" dirty="0">
                  <a:latin typeface="楷体_GB2312" pitchFamily="49" charset="-122"/>
                  <a:ea typeface="楷体_GB2312" pitchFamily="49" charset="-122"/>
                </a:rPr>
                <a:t>值异常升高有助于胎儿神经管畸形的诊断。</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6203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羊水过多</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833120" y="981075"/>
            <a:ext cx="10520680" cy="2150745"/>
            <a:chOff x="963" y="1545"/>
            <a:chExt cx="12587" cy="3387"/>
          </a:xfrm>
        </p:grpSpPr>
        <p:sp>
          <p:nvSpPr>
            <p:cNvPr id="217091" name="矩形 440326"/>
            <p:cNvSpPr/>
            <p:nvPr/>
          </p:nvSpPr>
          <p:spPr>
            <a:xfrm>
              <a:off x="1870" y="1545"/>
              <a:ext cx="4145" cy="919"/>
            </a:xfrm>
            <a:prstGeom prst="rect">
              <a:avLst/>
            </a:prstGeom>
            <a:noFill/>
            <a:ln w="9525">
              <a:noFill/>
            </a:ln>
          </p:spPr>
          <p:txBody>
            <a:bodyPr wrap="square" anchor="t" anchorCtr="0">
              <a:spAutoFit/>
            </a:bodyPr>
            <a:p>
              <a:r>
                <a:rPr lang="zh-CN" altLang="en-US" sz="3200" b="1" dirty="0">
                  <a:solidFill>
                    <a:srgbClr val="0000CC"/>
                  </a:solidFill>
                  <a:latin typeface="Arial" panose="020B0604020202020204" pitchFamily="34" charset="0"/>
                  <a:ea typeface="宋体" panose="02010600030101010101" pitchFamily="2" charset="-122"/>
                </a:rPr>
                <a:t>【护理措施】</a:t>
              </a:r>
              <a:endParaRPr lang="zh-CN" altLang="en-US" sz="3200" b="1" dirty="0">
                <a:solidFill>
                  <a:srgbClr val="0000CC"/>
                </a:solidFill>
                <a:latin typeface="Arial" panose="020B0604020202020204" pitchFamily="34" charset="0"/>
                <a:ea typeface="宋体" panose="02010600030101010101" pitchFamily="2" charset="-122"/>
              </a:endParaRPr>
            </a:p>
          </p:txBody>
        </p:sp>
        <p:sp>
          <p:nvSpPr>
            <p:cNvPr id="217092" name="矩形 440328"/>
            <p:cNvSpPr/>
            <p:nvPr/>
          </p:nvSpPr>
          <p:spPr>
            <a:xfrm>
              <a:off x="963" y="2753"/>
              <a:ext cx="12587" cy="2179"/>
            </a:xfrm>
            <a:prstGeom prst="rect">
              <a:avLst/>
            </a:prstGeom>
            <a:noFill/>
            <a:ln w="9525">
              <a:noFill/>
            </a:ln>
          </p:spPr>
          <p:txBody>
            <a:bodyPr anchor="ctr" anchorCtr="0">
              <a:spAutoFit/>
            </a:bodyPr>
            <a:p>
              <a:pPr indent="304800"/>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一般护理</a:t>
              </a: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）指导孕妇适当低盐饮食，注意休息，采取左侧卧位，抬高下肢，减少增加腹压的活动，以减轻压迫症状，预防胎膜早破和早产。间断吸氧。</a:t>
              </a:r>
              <a:endParaRPr lang="zh-CN" altLang="en-US" sz="2800" b="1" dirty="0">
                <a:latin typeface="楷体_GB2312" pitchFamily="49" charset="-122"/>
                <a:ea typeface="楷体_GB2312" pitchFamily="49" charset="-122"/>
              </a:endParaRPr>
            </a:p>
          </p:txBody>
        </p:sp>
      </p:grpSp>
      <p:sp>
        <p:nvSpPr>
          <p:cNvPr id="218116" name="矩形 440328"/>
          <p:cNvSpPr/>
          <p:nvPr/>
        </p:nvSpPr>
        <p:spPr>
          <a:xfrm>
            <a:off x="833120" y="3315018"/>
            <a:ext cx="10299065" cy="1383665"/>
          </a:xfrm>
          <a:prstGeom prst="rect">
            <a:avLst/>
          </a:prstGeom>
          <a:noFill/>
          <a:ln w="9525">
            <a:noFill/>
          </a:ln>
        </p:spPr>
        <p:txBody>
          <a:bodyPr wrap="square" anchor="ctr" anchorCtr="0">
            <a:spAutoFit/>
          </a:bodyPr>
          <a:p>
            <a:pPr indent="304800"/>
            <a:r>
              <a:rPr lang="en-US" altLang="zh-CN" sz="2800" b="1" dirty="0">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病情观察</a:t>
            </a: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测定宫高腹围，及时发现胎膜早破、脐带脱垂、胎盘早剥等，发现异常及时协助处理。</a:t>
            </a:r>
            <a:endParaRPr lang="zh-CN" altLang="en-US"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  3.</a:t>
            </a:r>
            <a:r>
              <a:rPr lang="zh-CN" altLang="en-US" sz="2800" b="1" dirty="0">
                <a:solidFill>
                  <a:srgbClr val="FF0000"/>
                </a:solidFill>
                <a:latin typeface="楷体_GB2312" pitchFamily="49" charset="-122"/>
                <a:ea typeface="楷体_GB2312" pitchFamily="49" charset="-122"/>
              </a:rPr>
              <a:t>增加舒适度</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尽量卧床休息，做好孕妇日常生活护理。</a:t>
            </a:r>
            <a:endParaRPr lang="zh-CN" altLang="en-US" sz="2800" b="1" dirty="0">
              <a:latin typeface="楷体_GB2312" pitchFamily="49" charset="-122"/>
              <a:ea typeface="楷体_GB2312" pitchFamily="49" charset="-122"/>
            </a:endParaRPr>
          </a:p>
        </p:txBody>
      </p:sp>
      <p:sp>
        <p:nvSpPr>
          <p:cNvPr id="219140" name="矩形 440328"/>
          <p:cNvSpPr/>
          <p:nvPr/>
        </p:nvSpPr>
        <p:spPr>
          <a:xfrm>
            <a:off x="832485" y="4744085"/>
            <a:ext cx="10299700" cy="1814830"/>
          </a:xfrm>
          <a:prstGeom prst="rect">
            <a:avLst/>
          </a:prstGeom>
          <a:noFill/>
          <a:ln w="9525">
            <a:noFill/>
          </a:ln>
        </p:spPr>
        <p:txBody>
          <a:bodyPr wrap="square" anchor="ctr" anchorCtr="0">
            <a:spAutoFit/>
          </a:bodyPr>
          <a:p>
            <a:pPr indent="304800"/>
            <a:r>
              <a:rPr lang="en-US" altLang="zh-CN" sz="2800" b="1" dirty="0">
                <a:solidFill>
                  <a:srgbClr val="FF0000"/>
                </a:solidFill>
                <a:latin typeface="楷体_GB2312" pitchFamily="49" charset="-122"/>
                <a:ea typeface="楷体_GB2312" pitchFamily="49" charset="-122"/>
              </a:rPr>
              <a:t>   4.</a:t>
            </a:r>
            <a:r>
              <a:rPr lang="zh-CN" altLang="en-US" sz="2800" b="1" dirty="0">
                <a:solidFill>
                  <a:srgbClr val="FF0000"/>
                </a:solidFill>
                <a:latin typeface="楷体_GB2312" pitchFamily="49" charset="-122"/>
                <a:ea typeface="楷体_GB2312" pitchFamily="49" charset="-122"/>
              </a:rPr>
              <a:t>配合治疗</a:t>
            </a: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羊膜腔穿刺放羊水护理</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协助做好术前准备，严格无菌操作，配合医生完成羊膜腔穿刺，控制羊水流出速度不超过</a:t>
            </a:r>
            <a:r>
              <a:rPr lang="en-US" altLang="zh-CN" sz="2800" b="1" dirty="0">
                <a:latin typeface="楷体_GB2312" pitchFamily="49" charset="-122"/>
                <a:ea typeface="楷体_GB2312" pitchFamily="49" charset="-122"/>
              </a:rPr>
              <a:t>500ml/h</a:t>
            </a:r>
            <a:r>
              <a:rPr lang="zh-CN" altLang="en-US" sz="2800" b="1" dirty="0">
                <a:latin typeface="楷体_GB2312" pitchFamily="49" charset="-122"/>
                <a:ea typeface="楷体_GB2312" pitchFamily="49" charset="-122"/>
              </a:rPr>
              <a:t>，一次放羊水量不超过</a:t>
            </a:r>
            <a:r>
              <a:rPr lang="en-US" altLang="zh-CN" sz="2800" b="1" dirty="0">
                <a:latin typeface="楷体_GB2312" pitchFamily="49" charset="-122"/>
                <a:ea typeface="楷体_GB2312" pitchFamily="49" charset="-122"/>
              </a:rPr>
              <a:t>1500ml</a:t>
            </a:r>
            <a:r>
              <a:rPr lang="zh-CN" altLang="en-US" sz="2800" b="1" dirty="0">
                <a:latin typeface="楷体_GB2312" pitchFamily="49" charset="-122"/>
                <a:ea typeface="楷体_GB2312" pitchFamily="49" charset="-122"/>
              </a:rPr>
              <a:t>。</a:t>
            </a:r>
            <a:r>
              <a:rPr lang="zh-CN" altLang="zh-CN" sz="2800" b="1" dirty="0">
                <a:latin typeface="Arial" panose="020B0604020202020204" pitchFamily="34" charset="0"/>
                <a:ea typeface="楷体_GB2312" pitchFamily="49" charset="-122"/>
              </a:rPr>
              <a:t>必要时</a:t>
            </a:r>
            <a:r>
              <a:rPr lang="en-US" altLang="zh-CN" sz="2800" b="1" dirty="0">
                <a:latin typeface="Arial" panose="020B0604020202020204" pitchFamily="34" charset="0"/>
                <a:ea typeface="楷体_GB2312" pitchFamily="49" charset="-122"/>
              </a:rPr>
              <a:t>3-4</a:t>
            </a:r>
            <a:r>
              <a:rPr lang="zh-CN" altLang="en-US" sz="2800" b="1" dirty="0">
                <a:latin typeface="Arial" panose="020B0604020202020204" pitchFamily="34" charset="0"/>
                <a:ea typeface="楷体_GB2312" pitchFamily="49" charset="-122"/>
              </a:rPr>
              <a:t>周后再放一次羊水。</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羊水过少</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25855" y="1404620"/>
            <a:ext cx="10182860" cy="4990757"/>
            <a:chOff x="1773" y="638"/>
            <a:chExt cx="9302" cy="7403"/>
          </a:xfrm>
        </p:grpSpPr>
        <p:sp>
          <p:nvSpPr>
            <p:cNvPr id="3" name="文本框 2"/>
            <p:cNvSpPr txBox="1"/>
            <p:nvPr>
              <p:custDataLst>
                <p:tags r:id="rId3"/>
              </p:custDataLst>
            </p:nvPr>
          </p:nvSpPr>
          <p:spPr>
            <a:xfrm>
              <a:off x="1870" y="638"/>
              <a:ext cx="2886" cy="866"/>
            </a:xfrm>
            <a:prstGeom prst="rect">
              <a:avLst/>
            </a:prstGeom>
            <a:solidFill>
              <a:schemeClr val="accent1">
                <a:lumMod val="20000"/>
                <a:lumOff val="80000"/>
              </a:schemeClr>
            </a:solidFill>
            <a:ln>
              <a:solidFill>
                <a:schemeClr val="accent1">
                  <a:lumMod val="20000"/>
                  <a:lumOff val="80000"/>
                </a:schemeClr>
              </a:solidFill>
            </a:ln>
          </p:spPr>
          <p:txBody>
            <a:bodyPr wrap="square" rtlCol="0">
              <a:spAutoFit/>
            </a:bodyPr>
            <a:p>
              <a:r>
                <a:rPr lang="zh-CN" altLang="en-US" sz="320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羊水过少</a:t>
              </a:r>
              <a:endParaRPr lang="zh-CN" altLang="en-US" sz="3200" noProof="1">
                <a:ln w="22225">
                  <a:solidFill>
                    <a:schemeClr val="accent2"/>
                  </a:solidFill>
                  <a:prstDash val="solid"/>
                </a:ln>
                <a:solidFill>
                  <a:schemeClr val="accent2">
                    <a:lumMod val="40000"/>
                    <a:lumOff val="60000"/>
                  </a:schemeClr>
                </a:solidFill>
              </a:endParaRPr>
            </a:p>
          </p:txBody>
        </p:sp>
        <p:sp>
          <p:nvSpPr>
            <p:cNvPr id="220162" name="文本框 3"/>
            <p:cNvSpPr txBox="1"/>
            <p:nvPr/>
          </p:nvSpPr>
          <p:spPr>
            <a:xfrm>
              <a:off x="1870" y="2000"/>
              <a:ext cx="5550" cy="774"/>
            </a:xfrm>
            <a:prstGeom prst="rect">
              <a:avLst/>
            </a:prstGeom>
            <a:noFill/>
            <a:ln w="9525">
              <a:noFill/>
            </a:ln>
          </p:spPr>
          <p:txBody>
            <a:bodyPr wrap="square" anchor="t" anchorCtr="0">
              <a:spAutoFit/>
            </a:bodyPr>
            <a:p>
              <a:r>
                <a:rPr lang="zh-CN" altLang="en-US" sz="2800">
                  <a:latin typeface="Arial" panose="020B0604020202020204" pitchFamily="34" charset="0"/>
                  <a:ea typeface="宋体" panose="02010600030101010101" pitchFamily="2" charset="-122"/>
                </a:rPr>
                <a:t>妊娠晚期羊水量少于</a:t>
              </a:r>
              <a:r>
                <a:rPr lang="en-US" altLang="zh-CN" sz="2800">
                  <a:latin typeface="Arial" panose="020B0604020202020204" pitchFamily="34" charset="0"/>
                  <a:ea typeface="宋体" panose="02010600030101010101" pitchFamily="2" charset="-122"/>
                </a:rPr>
                <a:t>300ML</a:t>
              </a:r>
              <a:endParaRPr lang="en-US" altLang="zh-CN" sz="2800">
                <a:latin typeface="Arial" panose="020B0604020202020204" pitchFamily="34" charset="0"/>
                <a:ea typeface="宋体" panose="02010600030101010101" pitchFamily="2" charset="-122"/>
              </a:endParaRPr>
            </a:p>
          </p:txBody>
        </p:sp>
        <p:sp>
          <p:nvSpPr>
            <p:cNvPr id="220163" name="文本框 4"/>
            <p:cNvSpPr txBox="1"/>
            <p:nvPr/>
          </p:nvSpPr>
          <p:spPr>
            <a:xfrm>
              <a:off x="1773" y="2793"/>
              <a:ext cx="9302" cy="5248"/>
            </a:xfrm>
            <a:prstGeom prst="rect">
              <a:avLst/>
            </a:prstGeom>
            <a:noFill/>
            <a:ln w="9525">
              <a:noFill/>
            </a:ln>
          </p:spPr>
          <p:txBody>
            <a:bodyPr wrap="square" anchor="t" anchorCtr="0">
              <a:spAutoFit/>
            </a:bodyPr>
            <a:p>
              <a:r>
                <a:rPr lang="zh-CN" altLang="en-US" sz="2800">
                  <a:latin typeface="Arial" panose="020B0604020202020204" pitchFamily="34" charset="0"/>
                  <a:ea typeface="宋体" panose="02010600030101010101" pitchFamily="2" charset="-122"/>
                </a:rPr>
                <a:t>【病因】</a:t>
              </a:r>
              <a:endParaRPr lang="zh-CN" altLang="en-US" sz="2800">
                <a:latin typeface="Arial" panose="020B0604020202020204" pitchFamily="34" charset="0"/>
                <a:ea typeface="宋体" panose="02010600030101010101" pitchFamily="2" charset="-122"/>
              </a:endParaRPr>
            </a:p>
            <a:p>
              <a:r>
                <a:rPr lang="zh-CN" altLang="en-US" sz="2800">
                  <a:latin typeface="Arial" panose="020B0604020202020204" pitchFamily="34" charset="0"/>
                  <a:ea typeface="宋体" panose="02010600030101010101" pitchFamily="2" charset="-122"/>
                </a:rPr>
                <a:t>胎儿畸形、胎盘功能减退、羊膜病变、母体因素</a:t>
              </a:r>
              <a:endParaRPr lang="zh-CN" altLang="en-US" sz="2800">
                <a:latin typeface="Arial" panose="020B0604020202020204" pitchFamily="34" charset="0"/>
                <a:ea typeface="宋体" panose="02010600030101010101" pitchFamily="2" charset="-122"/>
              </a:endParaRPr>
            </a:p>
            <a:p>
              <a:r>
                <a:rPr lang="zh-CN" altLang="en-US" sz="2800">
                  <a:latin typeface="Arial" panose="020B0604020202020204" pitchFamily="34" charset="0"/>
                  <a:ea typeface="宋体" panose="02010600030101010101" pitchFamily="2" charset="-122"/>
                </a:rPr>
                <a:t>【临床表现】</a:t>
              </a:r>
              <a:endParaRPr lang="zh-CN" altLang="en-US" sz="2800">
                <a:latin typeface="Arial" panose="020B0604020202020204" pitchFamily="34" charset="0"/>
                <a:ea typeface="宋体" panose="02010600030101010101" pitchFamily="2" charset="-122"/>
              </a:endParaRPr>
            </a:p>
            <a:p>
              <a:r>
                <a:rPr lang="zh-CN" altLang="en-US" sz="2800">
                  <a:latin typeface="Arial" panose="020B0604020202020204" pitchFamily="34" charset="0"/>
                  <a:ea typeface="宋体" panose="02010600030101010101" pitchFamily="2" charset="-122"/>
                </a:rPr>
                <a:t>症状：胎动时腹痛</a:t>
              </a:r>
              <a:endParaRPr lang="zh-CN" altLang="en-US" sz="2800">
                <a:latin typeface="Arial" panose="020B0604020202020204" pitchFamily="34" charset="0"/>
                <a:ea typeface="宋体" panose="02010600030101010101" pitchFamily="2" charset="-122"/>
              </a:endParaRPr>
            </a:p>
            <a:p>
              <a:r>
                <a:rPr lang="zh-CN" altLang="en-US" sz="2800">
                  <a:latin typeface="Arial" panose="020B0604020202020204" pitchFamily="34" charset="0"/>
                  <a:ea typeface="宋体" panose="02010600030101010101" pitchFamily="2" charset="-122"/>
                </a:rPr>
                <a:t>孕检：宫高腹围偏小、胎儿生长受限、子宫敏感性高、产程延长。</a:t>
              </a:r>
              <a:endParaRPr lang="zh-CN" altLang="en-US" sz="2800">
                <a:latin typeface="Arial" panose="020B0604020202020204" pitchFamily="34" charset="0"/>
                <a:ea typeface="宋体" panose="02010600030101010101" pitchFamily="2" charset="-122"/>
              </a:endParaRPr>
            </a:p>
            <a:p>
              <a:r>
                <a:rPr lang="zh-CN" altLang="en-US" sz="2800">
                  <a:latin typeface="Arial" panose="020B0604020202020204" pitchFamily="34" charset="0"/>
                  <a:ea typeface="宋体" panose="02010600030101010101" pitchFamily="2" charset="-122"/>
                </a:rPr>
                <a:t>【处理原则】</a:t>
              </a:r>
              <a:endParaRPr lang="zh-CN" altLang="en-US" sz="2800">
                <a:latin typeface="Arial" panose="020B0604020202020204" pitchFamily="34" charset="0"/>
                <a:ea typeface="宋体" panose="02010600030101010101" pitchFamily="2" charset="-122"/>
              </a:endParaRPr>
            </a:p>
            <a:p>
              <a:r>
                <a:rPr lang="zh-CN" altLang="en-US" sz="2800">
                  <a:latin typeface="Arial" panose="020B0604020202020204" pitchFamily="34" charset="0"/>
                  <a:ea typeface="宋体" panose="02010600030101010101" pitchFamily="2" charset="-122"/>
                </a:rPr>
                <a:t>胎儿严重畸形者及时终止妊娠。胎儿正常者可采用静脉补液，增加饮水，羊膜腔灌注液体等方法，孕足月时终止妊娠</a:t>
              </a:r>
              <a:r>
                <a:rPr lang="zh-CN" altLang="en-US">
                  <a:latin typeface="Arial" panose="020B0604020202020204" pitchFamily="34" charset="0"/>
                  <a:ea typeface="宋体" panose="02010600030101010101" pitchFamily="2" charset="-122"/>
                </a:rPr>
                <a:t>。</a:t>
              </a:r>
              <a:endParaRPr lang="zh-CN" altLang="en-US">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羊水过少</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25855" y="1196975"/>
            <a:ext cx="10100310" cy="3742920"/>
            <a:chOff x="1773" y="1885"/>
            <a:chExt cx="9302" cy="2270"/>
          </a:xfrm>
        </p:grpSpPr>
        <p:sp>
          <p:nvSpPr>
            <p:cNvPr id="221186" name="文本框 3"/>
            <p:cNvSpPr txBox="1"/>
            <p:nvPr/>
          </p:nvSpPr>
          <p:spPr>
            <a:xfrm>
              <a:off x="1773" y="1885"/>
              <a:ext cx="4697" cy="317"/>
            </a:xfrm>
            <a:prstGeom prst="rect">
              <a:avLst/>
            </a:prstGeom>
            <a:noFill/>
            <a:ln w="9525">
              <a:noFill/>
            </a:ln>
          </p:spPr>
          <p:txBody>
            <a:bodyPr wrap="square" anchor="t" anchorCtr="0">
              <a:spAutoFit/>
            </a:bodyPr>
            <a:p>
              <a:r>
                <a:rPr lang="zh-CN" altLang="en-US" sz="2800" b="1">
                  <a:latin typeface="Arial" panose="020B0604020202020204" pitchFamily="34" charset="0"/>
                  <a:ea typeface="宋体" panose="02010600030101010101" pitchFamily="2" charset="-122"/>
                </a:rPr>
                <a:t>护理措施</a:t>
              </a:r>
              <a:endParaRPr lang="zh-CN" altLang="en-US" sz="2800" b="1">
                <a:latin typeface="Arial" panose="020B0604020202020204" pitchFamily="34" charset="0"/>
                <a:ea typeface="宋体" panose="02010600030101010101" pitchFamily="2" charset="-122"/>
              </a:endParaRPr>
            </a:p>
          </p:txBody>
        </p:sp>
        <p:sp>
          <p:nvSpPr>
            <p:cNvPr id="221187" name="文本框 4"/>
            <p:cNvSpPr txBox="1"/>
            <p:nvPr/>
          </p:nvSpPr>
          <p:spPr>
            <a:xfrm>
              <a:off x="1773" y="2793"/>
              <a:ext cx="9302" cy="1362"/>
            </a:xfrm>
            <a:prstGeom prst="rect">
              <a:avLst/>
            </a:prstGeom>
            <a:noFill/>
            <a:ln w="9525">
              <a:noFill/>
            </a:ln>
          </p:spPr>
          <p:txBody>
            <a:bodyPr wrap="square" anchor="t" anchorCtr="0">
              <a:spAutoFit/>
            </a:bodyPr>
            <a:p>
              <a:r>
                <a:rPr lang="en-US" altLang="zh-CN" sz="2800">
                  <a:latin typeface="Arial" panose="020B0604020202020204" pitchFamily="34" charset="0"/>
                  <a:ea typeface="宋体" panose="02010600030101010101" pitchFamily="2" charset="-122"/>
                </a:rPr>
                <a:t>1.</a:t>
              </a:r>
              <a:r>
                <a:rPr lang="zh-CN" altLang="en-US" sz="2800">
                  <a:latin typeface="Arial" panose="020B0604020202020204" pitchFamily="34" charset="0"/>
                  <a:ea typeface="宋体" panose="02010600030101010101" pitchFamily="2" charset="-122"/>
                </a:rPr>
                <a:t>一般护理：左侧卧位，监护胎儿</a:t>
              </a:r>
              <a:endParaRPr lang="zh-CN" altLang="en-US" sz="2800">
                <a:latin typeface="Arial" panose="020B0604020202020204" pitchFamily="34" charset="0"/>
                <a:ea typeface="宋体" panose="02010600030101010101" pitchFamily="2" charset="-122"/>
              </a:endParaRPr>
            </a:p>
            <a:p>
              <a:r>
                <a:rPr lang="en-US" altLang="zh-CN" sz="2800">
                  <a:latin typeface="Arial" panose="020B0604020202020204" pitchFamily="34" charset="0"/>
                  <a:ea typeface="宋体" panose="02010600030101010101" pitchFamily="2" charset="-122"/>
                </a:rPr>
                <a:t>2.</a:t>
              </a:r>
              <a:r>
                <a:rPr lang="zh-CN" altLang="en-US" sz="2800">
                  <a:latin typeface="Arial" panose="020B0604020202020204" pitchFamily="34" charset="0"/>
                  <a:ea typeface="宋体" panose="02010600030101010101" pitchFamily="2" charset="-122"/>
                </a:rPr>
                <a:t>病情观察：</a:t>
              </a:r>
              <a:endParaRPr lang="zh-CN" altLang="en-US" sz="2800">
                <a:latin typeface="Arial" panose="020B0604020202020204" pitchFamily="34" charset="0"/>
                <a:ea typeface="宋体" panose="02010600030101010101" pitchFamily="2" charset="-122"/>
              </a:endParaRPr>
            </a:p>
            <a:p>
              <a:r>
                <a:rPr lang="en-US" altLang="zh-CN" sz="2800">
                  <a:latin typeface="Arial" panose="020B0604020202020204" pitchFamily="34" charset="0"/>
                  <a:ea typeface="宋体" panose="02010600030101010101" pitchFamily="2" charset="-122"/>
                </a:rPr>
                <a:t>3.</a:t>
              </a:r>
              <a:r>
                <a:rPr lang="zh-CN" altLang="en-US" sz="2800">
                  <a:latin typeface="Arial" panose="020B0604020202020204" pitchFamily="34" charset="0"/>
                  <a:ea typeface="宋体" panose="02010600030101010101" pitchFamily="2" charset="-122"/>
                </a:rPr>
                <a:t>配合治疗：</a:t>
              </a:r>
              <a:r>
                <a:rPr lang="en-US" altLang="zh-CN" sz="2800">
                  <a:latin typeface="Arial" panose="020B0604020202020204" pitchFamily="34" charset="0"/>
                  <a:ea typeface="宋体" panose="02010600030101010101" pitchFamily="2" charset="-122"/>
                </a:rPr>
                <a:t> </a:t>
              </a:r>
              <a:r>
                <a:rPr lang="zh-CN" altLang="en-US" sz="2800">
                  <a:latin typeface="Arial" panose="020B0604020202020204" pitchFamily="34" charset="0"/>
                  <a:ea typeface="宋体" panose="02010600030101010101" pitchFamily="2" charset="-122"/>
                </a:rPr>
                <a:t>教会孕妇自我监测胎儿宫内情况，数胎动；积极配合剖宫产；做好新生儿抢救准备。</a:t>
              </a:r>
              <a:endParaRPr lang="zh-CN" altLang="en-US" sz="2800">
                <a:latin typeface="Arial" panose="020B0604020202020204" pitchFamily="34" charset="0"/>
                <a:ea typeface="宋体" panose="02010600030101010101" pitchFamily="2" charset="-122"/>
              </a:endParaRPr>
            </a:p>
            <a:p>
              <a:r>
                <a:rPr lang="en-US" altLang="zh-CN" sz="2800">
                  <a:latin typeface="Arial" panose="020B0604020202020204" pitchFamily="34" charset="0"/>
                  <a:ea typeface="宋体" panose="02010600030101010101" pitchFamily="2" charset="-122"/>
                </a:rPr>
                <a:t>4.</a:t>
              </a:r>
              <a:r>
                <a:rPr lang="zh-CN" altLang="en-US" sz="2800">
                  <a:latin typeface="Arial" panose="020B0604020202020204" pitchFamily="34" charset="0"/>
                  <a:ea typeface="宋体" panose="02010600030101010101" pitchFamily="2" charset="-122"/>
                </a:rPr>
                <a:t>心理护理</a:t>
              </a:r>
              <a:endParaRPr lang="zh-CN" altLang="en-US" sz="280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任务七</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多胎妊娠</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01420" y="1755140"/>
            <a:ext cx="9789160" cy="4260850"/>
            <a:chOff x="1446" y="3375"/>
            <a:chExt cx="12137" cy="5313"/>
          </a:xfrm>
        </p:grpSpPr>
        <p:pic>
          <p:nvPicPr>
            <p:cNvPr id="201732" name="图片 428050" descr="双胎"/>
            <p:cNvPicPr>
              <a:picLocks noChangeAspect="1"/>
            </p:cNvPicPr>
            <p:nvPr/>
          </p:nvPicPr>
          <p:blipFill>
            <a:blip r:embed="rId3"/>
            <a:stretch>
              <a:fillRect/>
            </a:stretch>
          </p:blipFill>
          <p:spPr>
            <a:xfrm>
              <a:off x="10263" y="3468"/>
              <a:ext cx="3320" cy="5220"/>
            </a:xfrm>
            <a:prstGeom prst="rect">
              <a:avLst/>
            </a:prstGeom>
            <a:noFill/>
            <a:ln w="9525">
              <a:noFill/>
            </a:ln>
          </p:spPr>
        </p:pic>
        <p:sp>
          <p:nvSpPr>
            <p:cNvPr id="201733" name="矩形 428054"/>
            <p:cNvSpPr/>
            <p:nvPr/>
          </p:nvSpPr>
          <p:spPr>
            <a:xfrm>
              <a:off x="1446" y="3375"/>
              <a:ext cx="8703" cy="3798"/>
            </a:xfrm>
            <a:prstGeom prst="rect">
              <a:avLst/>
            </a:prstGeom>
            <a:noFill/>
            <a:ln w="9525" cap="flat" cmpd="sng">
              <a:solidFill>
                <a:schemeClr val="bg1"/>
              </a:solidFill>
              <a:prstDash val="solid"/>
              <a:miter/>
              <a:headEnd type="none" w="med" len="med"/>
              <a:tailEnd type="none" w="med" len="med"/>
            </a:ln>
          </p:spPr>
          <p:txBody>
            <a:bodyPr wrap="square" anchor="t" anchorCtr="0">
              <a:spAutoFit/>
            </a:bodyPr>
            <a:p>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一次妊娠同时有两个或两个以上胎儿者称为多胎妊娠，其中以双胎妊娠最多见。双胎妊娠分为单卵双胎和双卵双胎两种。近年来，由于促排卵药物的应用及辅助生育技术的开展，双胎妊娠的发生率有增高趋势。</a:t>
              </a:r>
              <a:endParaRPr lang="zh-CN" altLang="en-US" sz="32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939800" y="1270635"/>
            <a:ext cx="9947910" cy="4483098"/>
            <a:chOff x="738" y="1258"/>
            <a:chExt cx="13040" cy="7086"/>
          </a:xfrm>
        </p:grpSpPr>
        <p:sp>
          <p:nvSpPr>
            <p:cNvPr id="202755" name="矩形 429063"/>
            <p:cNvSpPr/>
            <p:nvPr/>
          </p:nvSpPr>
          <p:spPr>
            <a:xfrm>
              <a:off x="1983" y="1258"/>
              <a:ext cx="4145" cy="922"/>
            </a:xfrm>
            <a:prstGeom prst="rect">
              <a:avLst/>
            </a:prstGeom>
            <a:noFill/>
            <a:ln w="9525">
              <a:noFill/>
            </a:ln>
          </p:spPr>
          <p:txBody>
            <a:bodyPr wrap="square" anchor="t" anchorCtr="0">
              <a:spAutoFit/>
            </a:bodyPr>
            <a:p>
              <a:r>
                <a:rPr lang="zh-CN" altLang="en-US" sz="3200" b="1" dirty="0">
                  <a:solidFill>
                    <a:srgbClr val="0000CC"/>
                  </a:solidFill>
                  <a:latin typeface="Arial" panose="020B0604020202020204" pitchFamily="34" charset="0"/>
                  <a:ea typeface="宋体" panose="02010600030101010101" pitchFamily="2" charset="-122"/>
                </a:rPr>
                <a:t>【护理评估】</a:t>
              </a:r>
              <a:endParaRPr lang="zh-CN" altLang="en-US" sz="3200" b="1" dirty="0">
                <a:solidFill>
                  <a:srgbClr val="0000CC"/>
                </a:solidFill>
                <a:latin typeface="Arial" panose="020B0604020202020204" pitchFamily="34" charset="0"/>
                <a:ea typeface="宋体" panose="02010600030101010101" pitchFamily="2" charset="-122"/>
              </a:endParaRPr>
            </a:p>
          </p:txBody>
        </p:sp>
        <p:sp>
          <p:nvSpPr>
            <p:cNvPr id="202756" name="矩形 429068"/>
            <p:cNvSpPr/>
            <p:nvPr/>
          </p:nvSpPr>
          <p:spPr>
            <a:xfrm>
              <a:off x="738" y="2751"/>
              <a:ext cx="13040" cy="5593"/>
            </a:xfrm>
            <a:prstGeom prst="rect">
              <a:avLst/>
            </a:prstGeom>
            <a:noFill/>
            <a:ln w="9525">
              <a:noFill/>
            </a:ln>
          </p:spPr>
          <p:txBody>
            <a:bodyPr anchor="ctr" anchorCtr="0">
              <a:spAutoFit/>
            </a:bodyPr>
            <a:p>
              <a:pPr indent="304800"/>
              <a:r>
                <a:rPr lang="zh-CN" altLang="en-US" sz="2800" b="1" dirty="0">
                  <a:solidFill>
                    <a:srgbClr val="FF0000"/>
                  </a:solidFill>
                  <a:latin typeface="楷体_GB2312" pitchFamily="49" charset="-122"/>
                  <a:ea typeface="楷体_GB2312" pitchFamily="49" charset="-122"/>
                </a:rPr>
                <a:t>（一）健康史</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了解孕妇及其丈夫的家族中有无多胎史，孕妇的年龄、胎次、孕前是否使用促排卵药。询问本次妊娠后的经过。</a:t>
              </a:r>
              <a:endParaRPr lang="zh-CN" altLang="en-US" sz="2800" b="1" dirty="0">
                <a:latin typeface="楷体_GB2312" pitchFamily="49" charset="-122"/>
                <a:ea typeface="楷体_GB2312" pitchFamily="49" charset="-122"/>
              </a:endParaRPr>
            </a:p>
            <a:p>
              <a:pPr indent="304800"/>
              <a:r>
                <a:rPr lang="zh-CN" altLang="en-US" sz="2800" b="1" dirty="0">
                  <a:solidFill>
                    <a:srgbClr val="FF0000"/>
                  </a:solidFill>
                  <a:latin typeface="楷体_GB2312" pitchFamily="49" charset="-122"/>
                  <a:ea typeface="楷体_GB2312" pitchFamily="49" charset="-122"/>
                </a:rPr>
                <a:t>（二）身体状况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症状</a:t>
              </a: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早孕反应重</a:t>
              </a:r>
              <a:r>
                <a:rPr lang="zh-CN" altLang="en-US" sz="2800" b="1" dirty="0">
                  <a:latin typeface="楷体_GB2312" pitchFamily="49" charset="-122"/>
                  <a:ea typeface="楷体_GB2312" pitchFamily="49" charset="-122"/>
                </a:rPr>
                <a:t>，</a:t>
              </a:r>
              <a:r>
                <a:rPr lang="zh-CN" altLang="en-US" sz="2800" b="1" dirty="0">
                  <a:solidFill>
                    <a:srgbClr val="FF0000"/>
                  </a:solidFill>
                  <a:latin typeface="Arial" panose="020B0604020202020204" pitchFamily="34" charset="0"/>
                  <a:ea typeface="楷体_GB2312" pitchFamily="49" charset="-122"/>
                </a:rPr>
                <a:t>子宫增大速度</a:t>
              </a:r>
              <a:r>
                <a:rPr lang="zh-CN" altLang="en-US" sz="2800" b="1" dirty="0">
                  <a:latin typeface="Arial" panose="020B0604020202020204" pitchFamily="34" charset="0"/>
                  <a:ea typeface="楷体_GB2312" pitchFamily="49" charset="-122"/>
                </a:rPr>
                <a:t>比单胎快，孕中期后更明显，妊娠晚期可出现呼吸困难，胃部饱胀，行走不便，下肢静脉曲张等</a:t>
              </a:r>
              <a:r>
                <a:rPr lang="zh-CN" altLang="en-US" sz="2800" b="1" dirty="0">
                  <a:solidFill>
                    <a:srgbClr val="FF0000"/>
                  </a:solidFill>
                  <a:latin typeface="Arial" panose="020B0604020202020204" pitchFamily="34" charset="0"/>
                  <a:ea typeface="楷体_GB2312" pitchFamily="49" charset="-122"/>
                </a:rPr>
                <a:t>压迫症状</a:t>
              </a:r>
              <a:r>
                <a:rPr lang="zh-CN" altLang="en-US" sz="2800" b="1" dirty="0">
                  <a:latin typeface="Arial" panose="020B0604020202020204" pitchFamily="34" charset="0"/>
                  <a:ea typeface="楷体_GB2312" pitchFamily="49" charset="-122"/>
                </a:rPr>
                <a:t>。</a:t>
              </a:r>
              <a:r>
                <a:rPr lang="zh-CN" altLang="en-US" sz="2800" b="1" dirty="0">
                  <a:latin typeface="楷体_GB2312" pitchFamily="49" charset="-122"/>
                  <a:ea typeface="楷体_GB2312" pitchFamily="49" charset="-122"/>
                </a:rPr>
                <a:t>孕妇自诉</a:t>
              </a:r>
              <a:r>
                <a:rPr lang="zh-CN" altLang="en-US" sz="2800" b="1" dirty="0">
                  <a:solidFill>
                    <a:srgbClr val="FF0000"/>
                  </a:solidFill>
                  <a:latin typeface="楷体_GB2312" pitchFamily="49" charset="-122"/>
                  <a:ea typeface="楷体_GB2312" pitchFamily="49" charset="-122"/>
                </a:rPr>
                <a:t>多处有胎动</a:t>
              </a:r>
              <a:r>
                <a:rPr lang="zh-CN" altLang="en-US" sz="2800" b="1" dirty="0">
                  <a:latin typeface="楷体_GB2312" pitchFamily="49" charset="-122"/>
                  <a:ea typeface="楷体_GB2312" pitchFamily="49" charset="-122"/>
                </a:rPr>
                <a:t>，部位不固定且胎动频繁。</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9875" name="矩形 330759"/>
          <p:cNvSpPr/>
          <p:nvPr/>
        </p:nvSpPr>
        <p:spPr>
          <a:xfrm>
            <a:off x="1014095" y="1141413"/>
            <a:ext cx="10517505" cy="3107690"/>
          </a:xfrm>
          <a:prstGeom prst="rect">
            <a:avLst/>
          </a:prstGeom>
          <a:noFill/>
          <a:ln w="9525">
            <a:noFill/>
          </a:ln>
        </p:spPr>
        <p:txBody>
          <a:bodyPr wrap="square" anchor="ctr" anchorCtr="0">
            <a:spAutoFit/>
          </a:bodyPr>
          <a:p>
            <a:pPr indent="304800"/>
            <a:r>
              <a:rPr lang="zh-CN" altLang="en-US" sz="2800" b="1" dirty="0">
                <a:solidFill>
                  <a:srgbClr val="FF0000"/>
                </a:solidFill>
                <a:latin typeface="楷体_GB2312" pitchFamily="49" charset="-122"/>
                <a:ea typeface="楷体_GB2312" pitchFamily="49" charset="-122"/>
              </a:rPr>
              <a:t>（二）身体状况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solidFill>
                  <a:srgbClr val="0000CC"/>
                </a:solidFill>
                <a:latin typeface="楷体_GB2312" pitchFamily="49" charset="-122"/>
                <a:ea typeface="楷体_GB2312" pitchFamily="49" charset="-122"/>
              </a:rPr>
              <a:t>主要症状是阴道流血和下腹痛。</a:t>
            </a:r>
            <a:endParaRPr lang="zh-CN" altLang="en-US" sz="2800" b="1" dirty="0">
              <a:solidFill>
                <a:srgbClr val="0000CC"/>
              </a:solidFill>
              <a:latin typeface="楷体_GB2312" pitchFamily="49" charset="-122"/>
              <a:ea typeface="楷体_GB2312" pitchFamily="49" charset="-122"/>
            </a:endParaRPr>
          </a:p>
          <a:p>
            <a:pPr indent="304800"/>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先兆流产</a:t>
            </a:r>
            <a:r>
              <a:rPr lang="zh-CN" altLang="en-US" sz="2800" b="1" dirty="0">
                <a:latin typeface="楷体_GB2312" pitchFamily="49" charset="-122"/>
                <a:ea typeface="楷体_GB2312" pitchFamily="49" charset="-122"/>
              </a:rPr>
              <a:t>  停经后阴道少量流血，无腹</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痛或轻微下腹痛，可伴腰</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痛及下坠感。妇科检查宫</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颈口未开，子宫大小与停</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经周数相符。</a:t>
            </a:r>
            <a:endParaRPr lang="zh-CN" altLang="en-US" sz="2800" b="1" dirty="0">
              <a:latin typeface="楷体_GB2312" pitchFamily="49" charset="-122"/>
              <a:ea typeface="楷体_GB2312" pitchFamily="49" charset="-122"/>
            </a:endParaRPr>
          </a:p>
        </p:txBody>
      </p:sp>
      <p:grpSp>
        <p:nvGrpSpPr>
          <p:cNvPr id="2" name="组合 1"/>
          <p:cNvGrpSpPr/>
          <p:nvPr/>
        </p:nvGrpSpPr>
        <p:grpSpPr>
          <a:xfrm>
            <a:off x="1477010" y="4222750"/>
            <a:ext cx="4217670" cy="1871980"/>
            <a:chOff x="1758" y="6195"/>
            <a:chExt cx="6642" cy="2948"/>
          </a:xfrm>
        </p:grpSpPr>
        <p:sp>
          <p:nvSpPr>
            <p:cNvPr id="79877" name="文本框 330761"/>
            <p:cNvSpPr txBox="1"/>
            <p:nvPr/>
          </p:nvSpPr>
          <p:spPr>
            <a:xfrm>
              <a:off x="4025" y="6195"/>
              <a:ext cx="3970" cy="680"/>
            </a:xfrm>
            <a:prstGeom prst="rect">
              <a:avLst/>
            </a:prstGeom>
            <a:solidFill>
              <a:srgbClr val="FFFFFF"/>
            </a:solidFill>
            <a:ln w="9525" cap="flat" cmpd="sng">
              <a:solidFill>
                <a:schemeClr val="tx2"/>
              </a:solidFill>
              <a:prstDash val="solid"/>
              <a:miter/>
              <a:headEnd type="none" w="med" len="med"/>
              <a:tailEnd type="none" w="med" len="med"/>
            </a:ln>
          </p:spPr>
          <p:txBody>
            <a:bodyPr anchor="t" anchorCtr="0"/>
            <a:p>
              <a:pPr algn="ctr"/>
              <a:r>
                <a:rPr lang="zh-CN" altLang="en-US" sz="2400" b="1" dirty="0">
                  <a:solidFill>
                    <a:srgbClr val="0000CC"/>
                  </a:solidFill>
                  <a:latin typeface="楷体_GB2312" pitchFamily="49" charset="-122"/>
                  <a:ea typeface="楷体_GB2312" pitchFamily="49" charset="-122"/>
                </a:rPr>
                <a:t>流产的发展过程 </a:t>
              </a:r>
              <a:endParaRPr lang="zh-CN" altLang="en-US" sz="2400" b="1" dirty="0">
                <a:solidFill>
                  <a:srgbClr val="0000CC"/>
                </a:solidFill>
                <a:latin typeface="楷体_GB2312" pitchFamily="49" charset="-122"/>
                <a:ea typeface="楷体_GB2312" pitchFamily="49" charset="-122"/>
              </a:endParaRPr>
            </a:p>
          </p:txBody>
        </p:sp>
        <p:sp>
          <p:nvSpPr>
            <p:cNvPr id="79878" name="矩形 330762"/>
            <p:cNvSpPr/>
            <p:nvPr/>
          </p:nvSpPr>
          <p:spPr>
            <a:xfrm>
              <a:off x="1758" y="7403"/>
              <a:ext cx="2220" cy="720"/>
            </a:xfrm>
            <a:prstGeom prst="rect">
              <a:avLst/>
            </a:prstGeom>
            <a:noFill/>
            <a:ln w="9525">
              <a:noFill/>
            </a:ln>
          </p:spPr>
          <p:txBody>
            <a:bodyPr wrap="none" anchor="t" anchorCtr="0">
              <a:spAutoFit/>
            </a:bodyPr>
            <a:p>
              <a:r>
                <a:rPr lang="zh-CN" altLang="en-US" sz="2400" b="1" dirty="0">
                  <a:solidFill>
                    <a:srgbClr val="FF6600"/>
                  </a:solidFill>
                  <a:latin typeface="Arial" panose="020B0604020202020204" pitchFamily="34" charset="0"/>
                  <a:ea typeface="楷体_GB2312" pitchFamily="49" charset="-122"/>
                </a:rPr>
                <a:t>先兆流产</a:t>
              </a:r>
              <a:endParaRPr lang="zh-CN" altLang="en-US" sz="2400" b="1" dirty="0">
                <a:solidFill>
                  <a:srgbClr val="FF6600"/>
                </a:solidFill>
                <a:latin typeface="Arial" panose="020B0604020202020204" pitchFamily="34" charset="0"/>
                <a:ea typeface="楷体_GB2312" pitchFamily="49" charset="-122"/>
              </a:endParaRPr>
            </a:p>
          </p:txBody>
        </p:sp>
        <p:sp>
          <p:nvSpPr>
            <p:cNvPr id="79879" name="矩形 330763"/>
            <p:cNvSpPr/>
            <p:nvPr/>
          </p:nvSpPr>
          <p:spPr>
            <a:xfrm>
              <a:off x="4025" y="6865"/>
              <a:ext cx="2220" cy="720"/>
            </a:xfrm>
            <a:prstGeom prst="rect">
              <a:avLst/>
            </a:prstGeom>
            <a:noFill/>
            <a:ln w="9525">
              <a:noFill/>
            </a:ln>
          </p:spPr>
          <p:txBody>
            <a:bodyPr wrap="none" anchor="t" anchorCtr="0">
              <a:spAutoFit/>
            </a:bodyPr>
            <a:p>
              <a:r>
                <a:rPr lang="zh-CN" altLang="en-US" sz="2400" b="1" dirty="0">
                  <a:solidFill>
                    <a:srgbClr val="FF6600"/>
                  </a:solidFill>
                  <a:latin typeface="Arial" panose="020B0604020202020204" pitchFamily="34" charset="0"/>
                  <a:ea typeface="楷体_GB2312" pitchFamily="49" charset="-122"/>
                </a:rPr>
                <a:t>继续妊娠</a:t>
              </a:r>
              <a:endParaRPr lang="zh-CN" altLang="en-US" sz="2400" b="1" dirty="0">
                <a:solidFill>
                  <a:srgbClr val="FF6600"/>
                </a:solidFill>
                <a:latin typeface="Arial" panose="020B0604020202020204" pitchFamily="34" charset="0"/>
                <a:ea typeface="楷体_GB2312" pitchFamily="49" charset="-122"/>
              </a:endParaRPr>
            </a:p>
          </p:txBody>
        </p:sp>
        <p:sp>
          <p:nvSpPr>
            <p:cNvPr id="79880" name="矩形 330764"/>
            <p:cNvSpPr/>
            <p:nvPr/>
          </p:nvSpPr>
          <p:spPr>
            <a:xfrm>
              <a:off x="3960" y="8000"/>
              <a:ext cx="2220" cy="720"/>
            </a:xfrm>
            <a:prstGeom prst="rect">
              <a:avLst/>
            </a:prstGeom>
            <a:noFill/>
            <a:ln w="9525">
              <a:noFill/>
            </a:ln>
          </p:spPr>
          <p:txBody>
            <a:bodyPr wrap="none" anchor="t" anchorCtr="0">
              <a:spAutoFit/>
            </a:bodyPr>
            <a:p>
              <a:r>
                <a:rPr lang="zh-CN" altLang="en-US" sz="2400" b="1" dirty="0">
                  <a:solidFill>
                    <a:srgbClr val="FF6600"/>
                  </a:solidFill>
                  <a:latin typeface="Arial" panose="020B0604020202020204" pitchFamily="34" charset="0"/>
                  <a:ea typeface="楷体_GB2312" pitchFamily="49" charset="-122"/>
                </a:rPr>
                <a:t>难免流产</a:t>
              </a:r>
              <a:endParaRPr lang="zh-CN" altLang="en-US" sz="2400" b="1" dirty="0">
                <a:solidFill>
                  <a:srgbClr val="FF6600"/>
                </a:solidFill>
                <a:latin typeface="Arial" panose="020B0604020202020204" pitchFamily="34" charset="0"/>
                <a:ea typeface="楷体_GB2312" pitchFamily="49" charset="-122"/>
              </a:endParaRPr>
            </a:p>
          </p:txBody>
        </p:sp>
        <p:sp>
          <p:nvSpPr>
            <p:cNvPr id="79881" name="矩形 330765"/>
            <p:cNvSpPr/>
            <p:nvPr/>
          </p:nvSpPr>
          <p:spPr>
            <a:xfrm>
              <a:off x="6180" y="7545"/>
              <a:ext cx="2220" cy="720"/>
            </a:xfrm>
            <a:prstGeom prst="rect">
              <a:avLst/>
            </a:prstGeom>
            <a:noFill/>
            <a:ln w="9525">
              <a:noFill/>
            </a:ln>
          </p:spPr>
          <p:txBody>
            <a:bodyPr wrap="none" anchor="t" anchorCtr="0">
              <a:spAutoFit/>
            </a:bodyPr>
            <a:p>
              <a:r>
                <a:rPr lang="zh-CN" altLang="en-US" sz="2400" b="1" dirty="0">
                  <a:solidFill>
                    <a:srgbClr val="FF6600"/>
                  </a:solidFill>
                  <a:latin typeface="Arial" panose="020B0604020202020204" pitchFamily="34" charset="0"/>
                  <a:ea typeface="楷体_GB2312" pitchFamily="49" charset="-122"/>
                </a:rPr>
                <a:t>不全流产</a:t>
              </a:r>
              <a:endParaRPr lang="zh-CN" altLang="en-US" sz="2400" b="1" dirty="0">
                <a:solidFill>
                  <a:srgbClr val="FF6600"/>
                </a:solidFill>
                <a:latin typeface="Arial" panose="020B0604020202020204" pitchFamily="34" charset="0"/>
                <a:ea typeface="楷体_GB2312" pitchFamily="49" charset="-122"/>
              </a:endParaRPr>
            </a:p>
          </p:txBody>
        </p:sp>
        <p:sp>
          <p:nvSpPr>
            <p:cNvPr id="79882" name="矩形 330766"/>
            <p:cNvSpPr/>
            <p:nvPr/>
          </p:nvSpPr>
          <p:spPr>
            <a:xfrm>
              <a:off x="6180" y="8423"/>
              <a:ext cx="2220" cy="720"/>
            </a:xfrm>
            <a:prstGeom prst="rect">
              <a:avLst/>
            </a:prstGeom>
            <a:noFill/>
            <a:ln w="9525">
              <a:noFill/>
            </a:ln>
          </p:spPr>
          <p:txBody>
            <a:bodyPr wrap="none" anchor="t" anchorCtr="0">
              <a:spAutoFit/>
            </a:bodyPr>
            <a:p>
              <a:r>
                <a:rPr lang="zh-CN" altLang="en-US" sz="2400" b="1" dirty="0">
                  <a:solidFill>
                    <a:srgbClr val="FF6600"/>
                  </a:solidFill>
                  <a:latin typeface="Arial" panose="020B0604020202020204" pitchFamily="34" charset="0"/>
                  <a:ea typeface="楷体_GB2312" pitchFamily="49" charset="-122"/>
                </a:rPr>
                <a:t>完全流产</a:t>
              </a:r>
              <a:endParaRPr lang="zh-CN" altLang="en-US" sz="2400" b="1" dirty="0">
                <a:solidFill>
                  <a:srgbClr val="FF6600"/>
                </a:solidFill>
                <a:latin typeface="Arial" panose="020B0604020202020204" pitchFamily="34" charset="0"/>
                <a:ea typeface="楷体_GB2312" pitchFamily="49" charset="-122"/>
              </a:endParaRPr>
            </a:p>
          </p:txBody>
        </p:sp>
      </p:grpSp>
      <p:pic>
        <p:nvPicPr>
          <p:cNvPr id="79876" name="图片 330760" descr="1"/>
          <p:cNvPicPr>
            <a:picLocks noChangeAspect="1"/>
          </p:cNvPicPr>
          <p:nvPr/>
        </p:nvPicPr>
        <p:blipFill>
          <a:blip r:embed="rId3">
            <a:lum bright="29999"/>
          </a:blip>
          <a:stretch>
            <a:fillRect/>
          </a:stretch>
        </p:blipFill>
        <p:spPr>
          <a:xfrm>
            <a:off x="7841615" y="2999105"/>
            <a:ext cx="2857500" cy="30956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3779" name="矩形 430091"/>
          <p:cNvSpPr/>
          <p:nvPr/>
        </p:nvSpPr>
        <p:spPr>
          <a:xfrm>
            <a:off x="913130" y="1064260"/>
            <a:ext cx="10267950" cy="5205730"/>
          </a:xfrm>
          <a:prstGeom prst="rect">
            <a:avLst/>
          </a:prstGeom>
          <a:noFill/>
          <a:ln w="9525">
            <a:noFill/>
          </a:ln>
        </p:spPr>
        <p:txBody>
          <a:bodyPr wrap="square" anchor="ctr" anchorCtr="0">
            <a:noAutofit/>
          </a:bodyPr>
          <a:p>
            <a:pPr indent="304800"/>
            <a:r>
              <a:rPr lang="en-US" altLang="zh-CN" sz="2800" b="1" dirty="0">
                <a:solidFill>
                  <a:srgbClr val="0000CC"/>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腹部检查：</a:t>
            </a:r>
            <a:r>
              <a:rPr lang="zh-CN" altLang="en-US" sz="2800" b="1" dirty="0">
                <a:solidFill>
                  <a:srgbClr val="FF0000"/>
                </a:solidFill>
                <a:latin typeface="楷体_GB2312" pitchFamily="49" charset="-122"/>
                <a:ea typeface="楷体_GB2312" pitchFamily="49" charset="-122"/>
              </a:rPr>
              <a:t>宫底高度</a:t>
            </a:r>
            <a:r>
              <a:rPr lang="zh-CN" altLang="en-US" sz="2800" b="1" dirty="0">
                <a:latin typeface="楷体_GB2312" pitchFamily="49" charset="-122"/>
                <a:ea typeface="楷体_GB2312" pitchFamily="49" charset="-122"/>
              </a:rPr>
              <a:t>及腹围大于孕周，可</a:t>
            </a:r>
            <a:r>
              <a:rPr lang="zh-CN" altLang="en-US" sz="2800" b="1" dirty="0">
                <a:solidFill>
                  <a:srgbClr val="FF0000"/>
                </a:solidFill>
                <a:latin typeface="楷体_GB2312" pitchFamily="49" charset="-122"/>
                <a:ea typeface="楷体_GB2312" pitchFamily="49" charset="-122"/>
              </a:rPr>
              <a:t>触及</a:t>
            </a:r>
            <a:r>
              <a:rPr lang="zh-CN" altLang="en-US" sz="2800" b="1" dirty="0">
                <a:latin typeface="楷体_GB2312" pitchFamily="49" charset="-122"/>
                <a:ea typeface="楷体_GB2312" pitchFamily="49" charset="-122"/>
              </a:rPr>
              <a:t>两个胎头及多个肢体，在腹部的不同部位可</a:t>
            </a:r>
            <a:r>
              <a:rPr lang="zh-CN" altLang="en-US" sz="2800" b="1" dirty="0">
                <a:solidFill>
                  <a:srgbClr val="FF0000"/>
                </a:solidFill>
                <a:latin typeface="楷体_GB2312" pitchFamily="49" charset="-122"/>
                <a:ea typeface="楷体_GB2312" pitchFamily="49" charset="-122"/>
              </a:rPr>
              <a:t>听到</a:t>
            </a:r>
            <a:r>
              <a:rPr lang="zh-CN" altLang="en-US" sz="2800" b="1" dirty="0">
                <a:latin typeface="楷体_GB2312" pitchFamily="49" charset="-122"/>
                <a:ea typeface="楷体_GB2312" pitchFamily="49" charset="-122"/>
              </a:rPr>
              <a:t>两个胎心音，两者速率相差＞</a:t>
            </a:r>
            <a:r>
              <a:rPr lang="en-US" altLang="zh-CN" sz="2800" b="1" dirty="0">
                <a:latin typeface="楷体_GB2312" pitchFamily="49" charset="-122"/>
                <a:ea typeface="楷体_GB2312" pitchFamily="49" charset="-122"/>
              </a:rPr>
              <a:t>10</a:t>
            </a:r>
            <a:r>
              <a:rPr lang="zh-CN" altLang="en-US" sz="2800" b="1" dirty="0">
                <a:latin typeface="楷体_GB2312" pitchFamily="49" charset="-122"/>
                <a:ea typeface="楷体_GB2312" pitchFamily="49" charset="-122"/>
              </a:rPr>
              <a:t>次</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分钟。</a:t>
            </a:r>
            <a:endParaRPr lang="zh-CN" altLang="en-US" sz="2800" b="1" dirty="0">
              <a:latin typeface="楷体_GB2312" pitchFamily="49" charset="-122"/>
              <a:ea typeface="楷体_GB2312" pitchFamily="49" charset="-122"/>
            </a:endParaRPr>
          </a:p>
          <a:p>
            <a:pPr indent="304800"/>
            <a:r>
              <a:rPr lang="zh-CN" altLang="en-US" sz="2800" b="1" dirty="0">
                <a:solidFill>
                  <a:srgbClr val="0000CC"/>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并发症</a:t>
            </a: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①</a:t>
            </a:r>
            <a:r>
              <a:rPr lang="zh-CN" altLang="en-US" sz="2800" b="1" dirty="0">
                <a:latin typeface="楷体_GB2312" pitchFamily="49" charset="-122"/>
                <a:ea typeface="楷体_GB2312" pitchFamily="49" charset="-122"/>
              </a:rPr>
              <a:t>妊娠期：易发生贫血、妊娠期高血压疾病、羊水过多、前置胎盘、胎位异常、胎膜早破；</a:t>
            </a:r>
            <a:r>
              <a:rPr lang="en-US" altLang="zh-CN" sz="2800" b="1" dirty="0">
                <a:latin typeface="楷体_GB2312" pitchFamily="49" charset="-122"/>
                <a:ea typeface="楷体_GB2312" pitchFamily="49" charset="-122"/>
              </a:rPr>
              <a:t>②</a:t>
            </a:r>
            <a:r>
              <a:rPr lang="zh-CN" altLang="en-US" sz="2800" b="1" dirty="0">
                <a:latin typeface="楷体_GB2312" pitchFamily="49" charset="-122"/>
                <a:ea typeface="楷体_GB2312" pitchFamily="49" charset="-122"/>
              </a:rPr>
              <a:t>分娩期：易发生宫缩乏力、胎盘早剥、第二胎儿转成横位；</a:t>
            </a:r>
            <a:r>
              <a:rPr lang="en-US" altLang="zh-CN" sz="2800" b="1" dirty="0">
                <a:latin typeface="楷体_GB2312" pitchFamily="49" charset="-122"/>
                <a:ea typeface="楷体_GB2312" pitchFamily="49" charset="-122"/>
              </a:rPr>
              <a:t>③</a:t>
            </a:r>
            <a:r>
              <a:rPr lang="zh-CN" altLang="en-US" sz="2800" b="1" dirty="0">
                <a:latin typeface="楷体_GB2312" pitchFamily="49" charset="-122"/>
                <a:ea typeface="楷体_GB2312" pitchFamily="49" charset="-122"/>
              </a:rPr>
              <a:t>产褥期：易发生产后休克、产后出血、产褥感染。</a:t>
            </a:r>
            <a:r>
              <a:rPr lang="en-US" altLang="zh-CN" sz="2800" b="1" dirty="0">
                <a:latin typeface="楷体_GB2312" pitchFamily="49" charset="-122"/>
                <a:ea typeface="楷体_GB2312" pitchFamily="49" charset="-122"/>
              </a:rPr>
              <a:t>④</a:t>
            </a:r>
            <a:r>
              <a:rPr lang="zh-CN" altLang="en-US" sz="2800" b="1" dirty="0">
                <a:latin typeface="楷体_GB2312" pitchFamily="49" charset="-122"/>
                <a:ea typeface="楷体_GB2312" pitchFamily="49" charset="-122"/>
              </a:rPr>
              <a:t>围生儿：可发生早产、胎儿生长受限、双胎输血综合征、脐带脱垂、胎头交锁或胎头碰撞、胎儿畸形等。</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4803" name="矩形 502788"/>
          <p:cNvSpPr/>
          <p:nvPr/>
        </p:nvSpPr>
        <p:spPr>
          <a:xfrm>
            <a:off x="1055370" y="1558925"/>
            <a:ext cx="10131425" cy="3997960"/>
          </a:xfrm>
          <a:prstGeom prst="rect">
            <a:avLst/>
          </a:prstGeom>
          <a:noFill/>
          <a:ln w="9525">
            <a:noFill/>
          </a:ln>
        </p:spPr>
        <p:txBody>
          <a:bodyPr anchor="ctr" anchorCtr="0">
            <a:noAutofit/>
          </a:bodyPr>
          <a:p>
            <a:pPr indent="304800"/>
            <a:r>
              <a:rPr lang="zh-CN" altLang="en-US" sz="3200" b="1" dirty="0">
                <a:solidFill>
                  <a:srgbClr val="FF0000"/>
                </a:solidFill>
                <a:latin typeface="楷体_GB2312" pitchFamily="49" charset="-122"/>
                <a:ea typeface="楷体_GB2312" pitchFamily="49" charset="-122"/>
              </a:rPr>
              <a:t>（三）心理</a:t>
            </a:r>
            <a:r>
              <a:rPr lang="en-US" altLang="zh-CN" sz="3200" b="1" dirty="0">
                <a:solidFill>
                  <a:srgbClr val="FF0000"/>
                </a:solidFill>
                <a:latin typeface="楷体_GB2312" pitchFamily="49" charset="-122"/>
                <a:ea typeface="楷体_GB2312" pitchFamily="49" charset="-122"/>
              </a:rPr>
              <a:t>-</a:t>
            </a:r>
            <a:r>
              <a:rPr lang="zh-CN" altLang="en-US" sz="3200" b="1" dirty="0">
                <a:solidFill>
                  <a:srgbClr val="FF0000"/>
                </a:solidFill>
                <a:latin typeface="楷体_GB2312" pitchFamily="49" charset="-122"/>
                <a:ea typeface="楷体_GB2312" pitchFamily="49" charset="-122"/>
              </a:rPr>
              <a:t>社会状况</a:t>
            </a:r>
            <a:endParaRPr lang="zh-CN" altLang="en-US" sz="3200" b="1" dirty="0">
              <a:solidFill>
                <a:srgbClr val="FF0000"/>
              </a:solidFill>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孕妇及家属既为孕育双胎而高兴，又为母儿的安危而担心。</a:t>
            </a:r>
            <a:endParaRPr lang="zh-CN" altLang="en-US" sz="3200" b="1" dirty="0">
              <a:latin typeface="楷体_GB2312" pitchFamily="49" charset="-122"/>
              <a:ea typeface="楷体_GB2312" pitchFamily="49" charset="-122"/>
            </a:endParaRPr>
          </a:p>
          <a:p>
            <a:pPr indent="304800"/>
            <a:r>
              <a:rPr lang="zh-CN" altLang="en-US" sz="3200" b="1" dirty="0">
                <a:solidFill>
                  <a:srgbClr val="FF0000"/>
                </a:solidFill>
                <a:latin typeface="楷体_GB2312" pitchFamily="49" charset="-122"/>
                <a:ea typeface="楷体_GB2312" pitchFamily="49" charset="-122"/>
              </a:rPr>
              <a:t>（四）辅助检查</a:t>
            </a:r>
            <a:endParaRPr lang="zh-CN" altLang="en-US" sz="3200" b="1" dirty="0">
              <a:solidFill>
                <a:srgbClr val="FF0000"/>
              </a:solidFill>
              <a:latin typeface="楷体_GB2312" pitchFamily="49" charset="-122"/>
              <a:ea typeface="楷体_GB2312" pitchFamily="49" charset="-122"/>
            </a:endParaRPr>
          </a:p>
          <a:p>
            <a:pPr indent="304800"/>
            <a:r>
              <a:rPr lang="zh-CN" altLang="en-US" sz="3200" b="1" dirty="0">
                <a:solidFill>
                  <a:srgbClr val="FF0000"/>
                </a:solidFill>
                <a:latin typeface="楷体_GB2312" pitchFamily="49" charset="-122"/>
                <a:ea typeface="楷体_GB2312" pitchFamily="49" charset="-122"/>
              </a:rPr>
              <a:t>  </a:t>
            </a:r>
            <a:r>
              <a:rPr lang="en-US" altLang="zh-CN" sz="3200" b="1" dirty="0">
                <a:latin typeface="楷体_GB2312" pitchFamily="49" charset="-122"/>
                <a:ea typeface="楷体_GB2312" pitchFamily="49" charset="-122"/>
              </a:rPr>
              <a:t>B</a:t>
            </a:r>
            <a:r>
              <a:rPr lang="zh-CN" altLang="en-US" sz="3200" b="1" dirty="0">
                <a:latin typeface="楷体_GB2312" pitchFamily="49" charset="-122"/>
                <a:ea typeface="楷体_GB2312" pitchFamily="49" charset="-122"/>
              </a:rPr>
              <a:t>超检查在孕</a:t>
            </a:r>
            <a:r>
              <a:rPr lang="en-US" altLang="zh-CN" sz="3200" b="1" dirty="0">
                <a:latin typeface="楷体_GB2312" pitchFamily="49" charset="-122"/>
                <a:ea typeface="楷体_GB2312" pitchFamily="49" charset="-122"/>
              </a:rPr>
              <a:t>7</a:t>
            </a:r>
            <a:r>
              <a:rPr lang="zh-CN" altLang="en-US" sz="3200" b="1" dirty="0">
                <a:latin typeface="楷体_GB2312" pitchFamily="49" charset="-122"/>
                <a:ea typeface="楷体_GB2312" pitchFamily="49" charset="-122"/>
              </a:rPr>
              <a:t>～</a:t>
            </a:r>
            <a:r>
              <a:rPr lang="en-US" altLang="zh-CN" sz="3200" b="1" dirty="0">
                <a:latin typeface="楷体_GB2312" pitchFamily="49" charset="-122"/>
                <a:ea typeface="楷体_GB2312" pitchFamily="49" charset="-122"/>
              </a:rPr>
              <a:t>8</a:t>
            </a:r>
            <a:r>
              <a:rPr lang="zh-CN" altLang="en-US" sz="3200" b="1" dirty="0">
                <a:latin typeface="楷体_GB2312" pitchFamily="49" charset="-122"/>
                <a:ea typeface="楷体_GB2312" pitchFamily="49" charset="-122"/>
              </a:rPr>
              <a:t>周时即可见到两个胎囊，孕</a:t>
            </a:r>
            <a:r>
              <a:rPr lang="en-US" altLang="zh-CN" sz="3200" b="1" dirty="0">
                <a:latin typeface="楷体_GB2312" pitchFamily="49" charset="-122"/>
                <a:ea typeface="楷体_GB2312" pitchFamily="49" charset="-122"/>
              </a:rPr>
              <a:t>13</a:t>
            </a:r>
            <a:r>
              <a:rPr lang="zh-CN" altLang="en-US" sz="3200" b="1" dirty="0">
                <a:latin typeface="楷体_GB2312" pitchFamily="49" charset="-122"/>
                <a:ea typeface="楷体_GB2312" pitchFamily="49" charset="-122"/>
              </a:rPr>
              <a:t>周后可显示两个胎头和躯干的影像，孕</a:t>
            </a:r>
            <a:r>
              <a:rPr lang="en-US" altLang="zh-CN" sz="3200" b="1" dirty="0">
                <a:latin typeface="楷体_GB2312" pitchFamily="49" charset="-122"/>
                <a:ea typeface="楷体_GB2312" pitchFamily="49" charset="-122"/>
              </a:rPr>
              <a:t>12</a:t>
            </a:r>
            <a:r>
              <a:rPr lang="zh-CN" altLang="en-US" sz="3200" b="1" dirty="0">
                <a:latin typeface="楷体_GB2312" pitchFamily="49" charset="-122"/>
                <a:ea typeface="楷体_GB2312" pitchFamily="49" charset="-122"/>
              </a:rPr>
              <a:t>周后用多普勒胎心仪可听到两个频率不同的胎心音。</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6852" name="矩形 432140"/>
          <p:cNvSpPr/>
          <p:nvPr/>
        </p:nvSpPr>
        <p:spPr>
          <a:xfrm>
            <a:off x="1078865" y="1284605"/>
            <a:ext cx="10231120" cy="2759710"/>
          </a:xfrm>
          <a:prstGeom prst="rect">
            <a:avLst/>
          </a:prstGeom>
          <a:noFill/>
          <a:ln w="9525" cap="flat" cmpd="sng">
            <a:solidFill>
              <a:schemeClr val="bg1"/>
            </a:solidFill>
            <a:prstDash val="solid"/>
            <a:miter/>
            <a:headEnd type="none" w="med" len="med"/>
            <a:tailEnd type="none" w="med" len="med"/>
          </a:ln>
        </p:spPr>
        <p:txBody>
          <a:bodyPr anchor="t" anchorCtr="0">
            <a:noAutofit/>
          </a:bodyPr>
          <a:p>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一般护理</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①</a:t>
            </a:r>
            <a:r>
              <a:rPr lang="zh-CN" altLang="en-US" sz="2800" b="1" dirty="0">
                <a:latin typeface="楷体_GB2312" pitchFamily="49" charset="-122"/>
                <a:ea typeface="楷体_GB2312" pitchFamily="49" charset="-122"/>
              </a:rPr>
              <a:t>增加产检，加强营养，补充铁、钙；</a:t>
            </a:r>
            <a:r>
              <a:rPr lang="en-US" altLang="zh-CN" sz="2800" b="1" dirty="0">
                <a:latin typeface="楷体_GB2312" pitchFamily="49" charset="-122"/>
                <a:ea typeface="楷体_GB2312" pitchFamily="49" charset="-122"/>
              </a:rPr>
              <a:t>②</a:t>
            </a:r>
            <a:r>
              <a:rPr lang="zh-CN" altLang="en-US" sz="2800" b="1" dirty="0">
                <a:latin typeface="楷体_GB2312" pitchFamily="49" charset="-122"/>
                <a:ea typeface="楷体_GB2312" pitchFamily="49" charset="-122"/>
              </a:rPr>
              <a:t>妊娠</a:t>
            </a:r>
            <a:r>
              <a:rPr lang="en-US" altLang="zh-CN" sz="2800" b="1" dirty="0">
                <a:latin typeface="楷体_GB2312" pitchFamily="49" charset="-122"/>
                <a:ea typeface="楷体_GB2312" pitchFamily="49" charset="-122"/>
              </a:rPr>
              <a:t>30</a:t>
            </a:r>
            <a:r>
              <a:rPr lang="zh-CN" altLang="en-US" sz="2800" b="1" dirty="0">
                <a:latin typeface="楷体_GB2312" pitchFamily="49" charset="-122"/>
                <a:ea typeface="楷体_GB2312" pitchFamily="49" charset="-122"/>
              </a:rPr>
              <a:t>周后，要少活动，注意休息，最好采取左侧卧位，防止胎膜早破及早产；</a:t>
            </a:r>
            <a:r>
              <a:rPr lang="en-US" altLang="zh-CN" sz="2800" b="1" dirty="0">
                <a:latin typeface="楷体_GB2312" pitchFamily="49" charset="-122"/>
                <a:ea typeface="楷体_GB2312" pitchFamily="49" charset="-122"/>
              </a:rPr>
              <a:t>③</a:t>
            </a:r>
            <a:r>
              <a:rPr lang="zh-CN" altLang="en-US" sz="2800" b="1" dirty="0">
                <a:latin typeface="楷体_GB2312" pitchFamily="49" charset="-122"/>
                <a:ea typeface="楷体_GB2312" pitchFamily="49" charset="-122"/>
              </a:rPr>
              <a:t>发生胎膜早破时，绝对卧床休息、抬高臀部，避免站立行走，以免脐带脱垂，并及时送入医院，或呼叫医务人员。</a:t>
            </a:r>
            <a:endParaRPr lang="zh-CN" altLang="en-US" b="1" dirty="0">
              <a:latin typeface="Arial" panose="020B0604020202020204" pitchFamily="34" charset="0"/>
              <a:ea typeface="宋体" panose="02010600030101010101" pitchFamily="2" charset="-122"/>
            </a:endParaRPr>
          </a:p>
        </p:txBody>
      </p:sp>
      <p:sp>
        <p:nvSpPr>
          <p:cNvPr id="207877" name="矩形 432140"/>
          <p:cNvSpPr/>
          <p:nvPr/>
        </p:nvSpPr>
        <p:spPr>
          <a:xfrm>
            <a:off x="1078865" y="3783965"/>
            <a:ext cx="10231120" cy="1383665"/>
          </a:xfrm>
          <a:prstGeom prst="rect">
            <a:avLst/>
          </a:prstGeom>
          <a:noFill/>
          <a:ln w="9525" cap="flat" cmpd="sng">
            <a:solidFill>
              <a:schemeClr val="bg1"/>
            </a:solidFill>
            <a:prstDash val="solid"/>
            <a:miter/>
            <a:headEnd type="none" w="med" len="med"/>
            <a:tailEnd type="none" w="med" len="med"/>
          </a:ln>
        </p:spPr>
        <p:txBody>
          <a:bodyPr wrap="square" anchor="t" anchorCtr="0">
            <a:spAutoFit/>
          </a:bodyPr>
          <a:p>
            <a:r>
              <a:rPr lang="en-US" altLang="zh-CN" sz="2800" b="1" dirty="0">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病情观察</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zh-CN" altLang="zh-CN" sz="2800" b="1" dirty="0">
                <a:solidFill>
                  <a:srgbClr val="0000CC"/>
                </a:solidFill>
                <a:latin typeface="楷体_GB2312" pitchFamily="49" charset="-122"/>
                <a:ea typeface="楷体_GB2312" pitchFamily="49" charset="-122"/>
              </a:rPr>
              <a:t>加强孕期母儿的监护，避免并发症如贫血、妊高症、羊水过多、胎膜早破、早产等，发现异常及时处理。</a:t>
            </a:r>
            <a:endParaRPr lang="zh-CN" altLang="zh-CN" b="1"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8900" name="矩形 432140"/>
          <p:cNvSpPr/>
          <p:nvPr/>
        </p:nvSpPr>
        <p:spPr>
          <a:xfrm>
            <a:off x="851535" y="2091055"/>
            <a:ext cx="10488295" cy="2676525"/>
          </a:xfrm>
          <a:prstGeom prst="rect">
            <a:avLst/>
          </a:prstGeom>
          <a:noFill/>
          <a:ln w="9525" cap="flat" cmpd="sng">
            <a:solidFill>
              <a:schemeClr val="bg1"/>
            </a:solidFill>
            <a:prstDash val="solid"/>
            <a:miter/>
            <a:headEnd type="none" w="med" len="med"/>
            <a:tailEnd type="none" w="med" len="med"/>
          </a:ln>
        </p:spPr>
        <p:txBody>
          <a:bodyPr wrap="square" anchor="t" anchorCtr="0">
            <a:spAutoFit/>
          </a:bodyPr>
          <a:p>
            <a:r>
              <a:rPr lang="en-US" altLang="zh-CN" sz="2800" b="1" dirty="0">
                <a:solidFill>
                  <a:srgbClr val="FF0000"/>
                </a:solidFill>
                <a:latin typeface="楷体_GB2312" pitchFamily="49" charset="-122"/>
                <a:ea typeface="楷体_GB2312" pitchFamily="49" charset="-122"/>
              </a:rPr>
              <a:t>  3.</a:t>
            </a:r>
            <a:r>
              <a:rPr lang="zh-CN" altLang="en-US" sz="2800" b="1" dirty="0">
                <a:solidFill>
                  <a:srgbClr val="FF0000"/>
                </a:solidFill>
                <a:latin typeface="楷体_GB2312" pitchFamily="49" charset="-122"/>
                <a:ea typeface="楷体_GB2312" pitchFamily="49" charset="-122"/>
              </a:rPr>
              <a:t>产科护理</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选择合适的分娩方式。</a:t>
            </a:r>
            <a:endParaRPr lang="zh-CN" altLang="en-US" sz="2800" b="1" dirty="0">
              <a:latin typeface="楷体_GB2312" pitchFamily="49" charset="-122"/>
              <a:ea typeface="楷体_GB2312" pitchFamily="49" charset="-122"/>
            </a:endParaRPr>
          </a:p>
          <a:p>
            <a:r>
              <a:rPr lang="en-US" altLang="zh-CN" b="1" dirty="0">
                <a:latin typeface="Arial" panose="020B0604020202020204" pitchFamily="34" charset="0"/>
                <a:ea typeface="宋体" panose="02010600030101010101" pitchFamily="2" charset="-122"/>
              </a:rPr>
              <a:t>     </a:t>
            </a:r>
            <a:r>
              <a:rPr lang="zh-CN" altLang="en-US" sz="2800" b="1" dirty="0">
                <a:latin typeface="楷体_GB2312" pitchFamily="49" charset="-122"/>
                <a:ea typeface="楷体_GB2312" pitchFamily="49" charset="-122"/>
              </a:rPr>
              <a:t>阴道产者第一产程注意胎心，预防宫缩乏力。</a:t>
            </a:r>
            <a:endParaRPr lang="zh-CN" altLang="en-US"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第二产程注意双胎接生时，当第一个胎儿娩出时，需确保第二个胎儿纵产式。</a:t>
            </a:r>
            <a:endParaRPr lang="zh-CN" altLang="en-US"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第三产程腹部放沙袋</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任务八</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早产</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1492" name="矩形 419858"/>
          <p:cNvSpPr/>
          <p:nvPr/>
        </p:nvSpPr>
        <p:spPr>
          <a:xfrm>
            <a:off x="827405" y="2559050"/>
            <a:ext cx="10403840" cy="2320290"/>
          </a:xfrm>
          <a:prstGeom prst="rect">
            <a:avLst/>
          </a:prstGeom>
          <a:solidFill>
            <a:srgbClr val="CCFFFF"/>
          </a:solidFill>
          <a:ln w="9525" cap="flat" cmpd="sng">
            <a:solidFill>
              <a:schemeClr val="tx2"/>
            </a:solidFill>
            <a:prstDash val="solid"/>
            <a:miter/>
            <a:headEnd type="none" w="med" len="med"/>
            <a:tailEnd type="none" w="med" len="med"/>
          </a:ln>
        </p:spPr>
        <p:txBody>
          <a:bodyPr anchor="t" anchorCtr="0">
            <a:noAutofit/>
          </a:bodyPr>
          <a:p>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早产是指妊娠满</a:t>
            </a:r>
            <a:r>
              <a:rPr lang="en-US" altLang="zh-CN" sz="2800" b="1" dirty="0">
                <a:latin typeface="楷体_GB2312" pitchFamily="49" charset="-122"/>
                <a:ea typeface="楷体_GB2312" pitchFamily="49" charset="-122"/>
              </a:rPr>
              <a:t>28</a:t>
            </a:r>
            <a:r>
              <a:rPr lang="zh-CN" altLang="en-US" sz="2800" b="1" dirty="0">
                <a:latin typeface="楷体_GB2312" pitchFamily="49" charset="-122"/>
                <a:ea typeface="楷体_GB2312" pitchFamily="49" charset="-122"/>
              </a:rPr>
              <a:t>周至不满</a:t>
            </a:r>
            <a:r>
              <a:rPr lang="en-US" altLang="zh-CN" sz="2800" b="1" dirty="0">
                <a:latin typeface="楷体_GB2312" pitchFamily="49" charset="-122"/>
                <a:ea typeface="楷体_GB2312" pitchFamily="49" charset="-122"/>
              </a:rPr>
              <a:t>37</a:t>
            </a:r>
            <a:r>
              <a:rPr lang="zh-CN" altLang="en-US" sz="2800" b="1" dirty="0">
                <a:latin typeface="楷体_GB2312" pitchFamily="49" charset="-122"/>
                <a:ea typeface="楷体_GB2312" pitchFamily="49" charset="-122"/>
              </a:rPr>
              <a:t>足周之间分娩者。此时娩出的新生儿称早产儿，出生体重多不足</a:t>
            </a:r>
            <a:r>
              <a:rPr lang="en-US" altLang="zh-CN" sz="2800" b="1" dirty="0">
                <a:latin typeface="楷体_GB2312" pitchFamily="49" charset="-122"/>
                <a:ea typeface="楷体_GB2312" pitchFamily="49" charset="-122"/>
              </a:rPr>
              <a:t>2500g</a:t>
            </a:r>
            <a:r>
              <a:rPr lang="zh-CN" altLang="en-US" sz="2800" b="1" dirty="0">
                <a:latin typeface="楷体_GB2312" pitchFamily="49" charset="-122"/>
                <a:ea typeface="楷体_GB2312" pitchFamily="49" charset="-122"/>
              </a:rPr>
              <a:t>，各器官发育尚不成熟。据统计，早产儿中约有</a:t>
            </a:r>
            <a:r>
              <a:rPr lang="en-US" altLang="zh-CN" sz="2800" b="1" dirty="0">
                <a:latin typeface="楷体_GB2312" pitchFamily="49" charset="-122"/>
                <a:ea typeface="楷体_GB2312" pitchFamily="49" charset="-122"/>
              </a:rPr>
              <a:t>15%</a:t>
            </a:r>
            <a:r>
              <a:rPr lang="zh-CN" altLang="en-US" sz="2800" b="1" dirty="0">
                <a:latin typeface="楷体_GB2312" pitchFamily="49" charset="-122"/>
                <a:ea typeface="楷体_GB2312" pitchFamily="49" charset="-122"/>
              </a:rPr>
              <a:t>于新生儿期死亡，是围生儿死亡的重要原因之一</a:t>
            </a:r>
            <a:r>
              <a:rPr lang="zh-CN" altLang="en-US" b="1" dirty="0">
                <a:latin typeface="Arial" panose="020B0604020202020204" pitchFamily="34" charset="0"/>
                <a:ea typeface="宋体" panose="02010600030101010101" pitchFamily="2" charset="-122"/>
              </a:rPr>
              <a:t>。</a:t>
            </a:r>
            <a:endParaRPr lang="zh-CN" altLang="en-US" b="1"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2516" name="矩形 420874"/>
          <p:cNvSpPr/>
          <p:nvPr/>
        </p:nvSpPr>
        <p:spPr>
          <a:xfrm>
            <a:off x="900430" y="1735455"/>
            <a:ext cx="10293350" cy="3899535"/>
          </a:xfrm>
          <a:prstGeom prst="rect">
            <a:avLst/>
          </a:prstGeom>
          <a:solidFill>
            <a:srgbClr val="FFFF99"/>
          </a:solidFill>
          <a:ln w="9525" cap="flat" cmpd="sng">
            <a:solidFill>
              <a:srgbClr val="CC0000"/>
            </a:solidFill>
            <a:prstDash val="solid"/>
            <a:miter/>
            <a:headEnd type="none" w="med" len="med"/>
            <a:tailEnd type="none" w="med" len="med"/>
          </a:ln>
        </p:spPr>
        <p:txBody>
          <a:bodyPr anchor="t" anchorCtr="0">
            <a:noAutofit/>
          </a:bodyPr>
          <a:p>
            <a:r>
              <a:rPr lang="zh-CN" altLang="en-US" sz="3200" b="1" dirty="0">
                <a:solidFill>
                  <a:srgbClr val="FF0000"/>
                </a:solidFill>
                <a:latin typeface="楷体_GB2312" pitchFamily="49" charset="-122"/>
                <a:ea typeface="楷体_GB2312" pitchFamily="49" charset="-122"/>
              </a:rPr>
              <a:t>（一）健康史</a:t>
            </a:r>
            <a:endParaRPr lang="zh-CN" altLang="en-US" sz="3200" b="1" dirty="0">
              <a:solidFill>
                <a:srgbClr val="FF0000"/>
              </a:solidFill>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核实预产期，询问有无导致早产的高危因素，孕妇因素如孕妇合并急慢性疾病、生殖器官异常、外伤史、过度疲劳、严重的精神创伤等。既往有无流产、早产史。本次妊娠有无异常。胎儿胎盘异常如胎膜早破、绒毛膜羊膜炎、前置胎盘、胎盘早剥、胎儿窘迫、羊水过多、多胎妊娠等。</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3539" name="矩形 421898"/>
          <p:cNvSpPr/>
          <p:nvPr/>
        </p:nvSpPr>
        <p:spPr>
          <a:xfrm>
            <a:off x="972820" y="1466850"/>
            <a:ext cx="10358755" cy="4621530"/>
          </a:xfrm>
          <a:prstGeom prst="rect">
            <a:avLst/>
          </a:prstGeom>
          <a:solidFill>
            <a:srgbClr val="FFFF99"/>
          </a:solidFill>
          <a:ln w="9525" cap="flat" cmpd="sng">
            <a:solidFill>
              <a:srgbClr val="CC0000"/>
            </a:solidFill>
            <a:prstDash val="solid"/>
            <a:miter/>
            <a:headEnd type="none" w="med" len="med"/>
            <a:tailEnd type="none" w="med" len="med"/>
          </a:ln>
        </p:spPr>
        <p:txBody>
          <a:bodyPr anchor="ctr" anchorCtr="0">
            <a:noAutofit/>
          </a:bodyPr>
          <a:p>
            <a:pPr indent="304800"/>
            <a:r>
              <a:rPr lang="zh-CN" altLang="en-US" sz="2800" b="1" dirty="0">
                <a:solidFill>
                  <a:srgbClr val="FF0000"/>
                </a:solidFill>
                <a:latin typeface="Arial" panose="020B0604020202020204" pitchFamily="34" charset="0"/>
                <a:ea typeface="楷体_GB2312" pitchFamily="49" charset="-122"/>
              </a:rPr>
              <a:t>（二）身体状况</a:t>
            </a:r>
            <a:endParaRPr lang="zh-CN" altLang="en-US" sz="2800" b="1" dirty="0">
              <a:solidFill>
                <a:srgbClr val="FF0000"/>
              </a:solidFill>
              <a:latin typeface="Arial" panose="020B0604020202020204" pitchFamily="34" charset="0"/>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先兆早产</a:t>
            </a:r>
            <a:r>
              <a:rPr lang="zh-CN" altLang="en-US" sz="2800" b="1" dirty="0">
                <a:latin typeface="楷体_GB2312" pitchFamily="49" charset="-122"/>
                <a:ea typeface="楷体_GB2312" pitchFamily="49" charset="-122"/>
              </a:rPr>
              <a:t>  妊娠满</a:t>
            </a:r>
            <a:r>
              <a:rPr lang="en-US" altLang="zh-CN" sz="2800" b="1" dirty="0">
                <a:latin typeface="楷体_GB2312" pitchFamily="49" charset="-122"/>
                <a:ea typeface="楷体_GB2312" pitchFamily="49" charset="-122"/>
              </a:rPr>
              <a:t>28</a:t>
            </a:r>
            <a:r>
              <a:rPr lang="zh-CN" altLang="en-US" sz="2800" b="1" dirty="0">
                <a:latin typeface="楷体_GB2312" pitchFamily="49" charset="-122"/>
                <a:ea typeface="楷体_GB2312" pitchFamily="49" charset="-122"/>
              </a:rPr>
              <a:t>周后出现至少</a:t>
            </a:r>
            <a:r>
              <a:rPr lang="en-US" altLang="zh-CN" sz="2800" b="1" dirty="0">
                <a:latin typeface="楷体_GB2312" pitchFamily="49" charset="-122"/>
                <a:ea typeface="楷体_GB2312" pitchFamily="49" charset="-122"/>
              </a:rPr>
              <a:t>10min 1</a:t>
            </a:r>
            <a:r>
              <a:rPr lang="zh-CN" altLang="en-US" sz="2800" b="1" dirty="0">
                <a:latin typeface="楷体_GB2312" pitchFamily="49" charset="-122"/>
                <a:ea typeface="楷体_GB2312" pitchFamily="49" charset="-122"/>
              </a:rPr>
              <a:t>次的规律宫缩，伴宫颈管进行性缩小，但宫颈口未开。</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早产临产</a:t>
            </a:r>
            <a:r>
              <a:rPr lang="zh-CN" altLang="en-US" sz="2800" b="1" dirty="0">
                <a:latin typeface="楷体_GB2312" pitchFamily="49" charset="-122"/>
                <a:ea typeface="楷体_GB2312" pitchFamily="49" charset="-122"/>
              </a:rPr>
              <a:t>  妊娠满</a:t>
            </a:r>
            <a:r>
              <a:rPr lang="en-US" altLang="zh-CN" sz="2800" b="1" dirty="0">
                <a:latin typeface="楷体_GB2312" pitchFamily="49" charset="-122"/>
                <a:ea typeface="楷体_GB2312" pitchFamily="49" charset="-122"/>
              </a:rPr>
              <a:t>28</a:t>
            </a:r>
            <a:r>
              <a:rPr lang="zh-CN" altLang="en-US" sz="2800" b="1" dirty="0">
                <a:latin typeface="楷体_GB2312" pitchFamily="49" charset="-122"/>
                <a:ea typeface="楷体_GB2312" pitchFamily="49" charset="-122"/>
              </a:rPr>
              <a:t>周至不满</a:t>
            </a:r>
            <a:r>
              <a:rPr lang="en-US" altLang="zh-CN" sz="2800" b="1" dirty="0">
                <a:latin typeface="楷体_GB2312" pitchFamily="49" charset="-122"/>
                <a:ea typeface="楷体_GB2312" pitchFamily="49" charset="-122"/>
              </a:rPr>
              <a:t>37</a:t>
            </a:r>
            <a:r>
              <a:rPr lang="zh-CN" altLang="en-US" sz="2800" b="1" dirty="0">
                <a:latin typeface="楷体_GB2312" pitchFamily="49" charset="-122"/>
                <a:ea typeface="楷体_GB2312" pitchFamily="49" charset="-122"/>
              </a:rPr>
              <a:t>周，</a:t>
            </a:r>
            <a:r>
              <a:rPr lang="en-US" altLang="zh-CN" sz="2800" b="1" dirty="0">
                <a:latin typeface="楷体_GB2312" pitchFamily="49" charset="-122"/>
                <a:ea typeface="楷体_GB2312" pitchFamily="49" charset="-122"/>
              </a:rPr>
              <a:t>20min</a:t>
            </a:r>
            <a:r>
              <a:rPr lang="zh-CN" altLang="en-US" sz="2800" b="1" dirty="0">
                <a:latin typeface="楷体_GB2312" pitchFamily="49" charset="-122"/>
                <a:ea typeface="楷体_GB2312" pitchFamily="49" charset="-122"/>
              </a:rPr>
              <a:t>内出现</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次或以上规律宫缩，伴有宫颈管缩短</a:t>
            </a:r>
            <a:r>
              <a:rPr lang="en-US" altLang="zh-CN" sz="2800" b="1" dirty="0">
                <a:latin typeface="楷体_GB2312" pitchFamily="49" charset="-122"/>
                <a:ea typeface="楷体_GB2312" pitchFamily="49" charset="-122"/>
              </a:rPr>
              <a:t>≥80%</a:t>
            </a:r>
            <a:r>
              <a:rPr lang="zh-CN" altLang="en-US" sz="2800" b="1" dirty="0">
                <a:latin typeface="楷体_GB2312" pitchFamily="49" charset="-122"/>
                <a:ea typeface="楷体_GB2312" pitchFamily="49" charset="-122"/>
              </a:rPr>
              <a:t>，宫颈口扩张。部分孕妇可伴有少量阴道流血或流液。</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63" name="矩形 422919"/>
          <p:cNvSpPr/>
          <p:nvPr/>
        </p:nvSpPr>
        <p:spPr>
          <a:xfrm>
            <a:off x="900430" y="1460500"/>
            <a:ext cx="10193655" cy="4490720"/>
          </a:xfrm>
          <a:prstGeom prst="rect">
            <a:avLst/>
          </a:prstGeom>
          <a:noFill/>
          <a:ln w="9525">
            <a:noFill/>
          </a:ln>
        </p:spPr>
        <p:txBody>
          <a:bodyPr anchor="t" anchorCtr="0">
            <a:noAutofit/>
          </a:bodyPr>
          <a:p>
            <a:r>
              <a:rPr lang="zh-CN" altLang="en-US" sz="3200" b="1" dirty="0">
                <a:solidFill>
                  <a:srgbClr val="FF0000"/>
                </a:solidFill>
                <a:latin typeface="楷体_GB2312" pitchFamily="49" charset="-122"/>
                <a:ea typeface="楷体_GB2312" pitchFamily="49" charset="-122"/>
              </a:rPr>
              <a:t>（三）心理</a:t>
            </a:r>
            <a:r>
              <a:rPr lang="en-US" altLang="zh-CN" sz="3200" b="1" dirty="0">
                <a:solidFill>
                  <a:srgbClr val="FF0000"/>
                </a:solidFill>
                <a:latin typeface="楷体_GB2312" pitchFamily="49" charset="-122"/>
                <a:ea typeface="楷体_GB2312" pitchFamily="49" charset="-122"/>
              </a:rPr>
              <a:t>-</a:t>
            </a:r>
            <a:r>
              <a:rPr lang="zh-CN" altLang="en-US" sz="3200" b="1" dirty="0">
                <a:solidFill>
                  <a:srgbClr val="FF0000"/>
                </a:solidFill>
                <a:latin typeface="楷体_GB2312" pitchFamily="49" charset="-122"/>
                <a:ea typeface="楷体_GB2312" pitchFamily="49" charset="-122"/>
              </a:rPr>
              <a:t>社会状况</a:t>
            </a:r>
            <a:endParaRPr lang="zh-CN" altLang="en-US" sz="3200" b="1" dirty="0">
              <a:solidFill>
                <a:srgbClr val="FF0000"/>
              </a:solidFill>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由于提前分娩，孕妇及家属没有思想及物质准备，同时担心新生儿的安全和健康，多有焦虑不安、自责等情绪反应。</a:t>
            </a:r>
            <a:endParaRPr lang="zh-CN" altLang="en-US" sz="3200" b="1" dirty="0">
              <a:latin typeface="楷体_GB2312" pitchFamily="49" charset="-122"/>
              <a:ea typeface="楷体_GB2312" pitchFamily="49" charset="-122"/>
            </a:endParaRPr>
          </a:p>
          <a:p>
            <a:r>
              <a:rPr lang="zh-CN" altLang="en-US" sz="3200" b="1" dirty="0">
                <a:solidFill>
                  <a:srgbClr val="FF0000"/>
                </a:solidFill>
                <a:latin typeface="楷体_GB2312" pitchFamily="49" charset="-122"/>
                <a:ea typeface="楷体_GB2312" pitchFamily="49" charset="-122"/>
              </a:rPr>
              <a:t>（四）处理要点</a:t>
            </a:r>
            <a:endParaRPr lang="zh-CN" altLang="en-US" sz="3200" b="1" dirty="0">
              <a:solidFill>
                <a:srgbClr val="FF0000"/>
              </a:solidFill>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如胎儿存活、无宫内窘迫、胎膜未破，原则上应抑制宫缩，尽可能维持妊娠至足月。如胎膜已破，早产已不可避免时，应尽力提高早产儿的成活率。</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6612" name="矩形 424972"/>
          <p:cNvSpPr/>
          <p:nvPr/>
        </p:nvSpPr>
        <p:spPr>
          <a:xfrm>
            <a:off x="755650" y="1362075"/>
            <a:ext cx="10508615" cy="1345565"/>
          </a:xfrm>
          <a:prstGeom prst="rect">
            <a:avLst/>
          </a:prstGeom>
          <a:noFill/>
          <a:ln w="9525" cap="flat" cmpd="sng">
            <a:solidFill>
              <a:schemeClr val="bg1"/>
            </a:solidFill>
            <a:prstDash val="solid"/>
            <a:miter/>
            <a:headEnd type="none" w="med" len="med"/>
            <a:tailEnd type="none" w="med" len="med"/>
          </a:ln>
        </p:spPr>
        <p:txBody>
          <a:bodyPr anchor="t" anchorCtr="0">
            <a:noAutofit/>
          </a:bodyPr>
          <a:p>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预防早产</a:t>
            </a:r>
            <a:endParaRPr lang="zh-CN" altLang="en-US" sz="2800" b="1" dirty="0">
              <a:solidFill>
                <a:srgbClr val="FF0000"/>
              </a:solidFill>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良好的身心状态；避免诱发宫缩的活动；多卧床休息，左侧卧位；积极治疗并发症和合并症；妊娠</a:t>
            </a:r>
            <a:r>
              <a:rPr lang="en-US" altLang="zh-CN" sz="2800" b="1" dirty="0">
                <a:latin typeface="楷体_GB2312" pitchFamily="49" charset="-122"/>
                <a:ea typeface="楷体_GB2312" pitchFamily="49" charset="-122"/>
              </a:rPr>
              <a:t>12-16</a:t>
            </a:r>
            <a:r>
              <a:rPr lang="zh-CN" altLang="en-US" sz="2800" b="1" dirty="0">
                <a:latin typeface="楷体_GB2312" pitchFamily="49" charset="-122"/>
                <a:ea typeface="楷体_GB2312" pitchFamily="49" charset="-122"/>
              </a:rPr>
              <a:t>周做宫颈内口环扎术。</a:t>
            </a:r>
            <a:endParaRPr lang="zh-CN" altLang="en-US" sz="2800" b="1" dirty="0">
              <a:latin typeface="楷体_GB2312" pitchFamily="49" charset="-122"/>
              <a:ea typeface="楷体_GB2312" pitchFamily="49" charset="-122"/>
            </a:endParaRPr>
          </a:p>
        </p:txBody>
      </p:sp>
      <p:sp>
        <p:nvSpPr>
          <p:cNvPr id="197636" name="矩形 424972"/>
          <p:cNvSpPr/>
          <p:nvPr/>
        </p:nvSpPr>
        <p:spPr>
          <a:xfrm>
            <a:off x="755650" y="2972435"/>
            <a:ext cx="10508615" cy="2817495"/>
          </a:xfrm>
          <a:prstGeom prst="rect">
            <a:avLst/>
          </a:prstGeom>
          <a:noFill/>
          <a:ln w="9525" cap="flat" cmpd="sng">
            <a:solidFill>
              <a:schemeClr val="bg1"/>
            </a:solidFill>
            <a:prstDash val="solid"/>
            <a:miter/>
            <a:headEnd type="none" w="med" len="med"/>
            <a:tailEnd type="none" w="med" len="med"/>
          </a:ln>
        </p:spPr>
        <p:txBody>
          <a:bodyPr anchor="t" anchorCtr="0">
            <a:noAutofit/>
          </a:bodyPr>
          <a:p>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药物治疗的护理</a:t>
            </a:r>
            <a:endParaRPr lang="zh-CN" altLang="en-US" sz="2800" b="1" dirty="0">
              <a:solidFill>
                <a:srgbClr val="FF0000"/>
              </a:solidFill>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①</a:t>
            </a:r>
            <a:r>
              <a:rPr lang="zh-CN" altLang="en-US" sz="2800" b="1" dirty="0">
                <a:latin typeface="楷体_GB2312" pitchFamily="49" charset="-122"/>
                <a:ea typeface="楷体_GB2312" pitchFamily="49" charset="-122"/>
              </a:rPr>
              <a:t>嘱孕妇绝对卧床休息，尽量采取左侧卧位，以减轻宫颈承受的压力并改善胎盘循环；避免刺激宫缩的活动，如乳房护理、性生活等。</a:t>
            </a:r>
            <a:r>
              <a:rPr lang="en-US" altLang="zh-CN" sz="2800" b="1" dirty="0">
                <a:latin typeface="楷体_GB2312" pitchFamily="49" charset="-122"/>
                <a:ea typeface="楷体_GB2312" pitchFamily="49" charset="-122"/>
              </a:rPr>
              <a:t>②</a:t>
            </a:r>
            <a:r>
              <a:rPr lang="zh-CN" altLang="en-US" sz="2800" b="1" dirty="0">
                <a:latin typeface="楷体_GB2312" pitchFamily="49" charset="-122"/>
                <a:ea typeface="楷体_GB2312" pitchFamily="49" charset="-122"/>
              </a:rPr>
              <a:t>严密观察宫缩、胎心音及产程进展，注意破膜情况；</a:t>
            </a:r>
            <a:r>
              <a:rPr lang="en-US" altLang="zh-CN" sz="2800" b="1" dirty="0">
                <a:latin typeface="楷体_GB2312" pitchFamily="49" charset="-122"/>
                <a:ea typeface="楷体_GB2312" pitchFamily="49" charset="-122"/>
              </a:rPr>
              <a:t>③</a:t>
            </a:r>
            <a:r>
              <a:rPr lang="zh-CN" altLang="en-US" sz="2800" b="1" dirty="0">
                <a:latin typeface="楷体_GB2312" pitchFamily="49" charset="-122"/>
                <a:ea typeface="楷体_GB2312" pitchFamily="49" charset="-122"/>
              </a:rPr>
              <a:t>遵医嘱应用宫缩抑制剂，如</a:t>
            </a:r>
            <a:r>
              <a:rPr lang="en-US" altLang="zh-CN" sz="2800" b="1" dirty="0">
                <a:latin typeface="楷体_GB2312" pitchFamily="49" charset="-122"/>
                <a:ea typeface="楷体_GB2312" pitchFamily="49" charset="-122"/>
              </a:rPr>
              <a:t>β</a:t>
            </a:r>
            <a:r>
              <a:rPr lang="en-US" altLang="zh-CN" sz="2800" b="1" baseline="-25000"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受体兴奋剂（沙丁胺醇、利托君）、硫酸镁等，同时还应注意观察药物的疗效及不良反应。孕妇精神紧张者，遵医嘱给予镇静剂，如          </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苯巴比妥、地西泮等。</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0899" name="矩形 331784"/>
          <p:cNvSpPr/>
          <p:nvPr/>
        </p:nvSpPr>
        <p:spPr>
          <a:xfrm>
            <a:off x="878840" y="1279525"/>
            <a:ext cx="10312400" cy="2710180"/>
          </a:xfrm>
          <a:prstGeom prst="rect">
            <a:avLst/>
          </a:prstGeom>
          <a:noFill/>
          <a:ln w="9525">
            <a:noFill/>
          </a:ln>
        </p:spPr>
        <p:txBody>
          <a:bodyPr wrap="none" anchor="t" anchorCtr="0">
            <a:noAutofit/>
          </a:bodyPr>
          <a:p>
            <a:r>
              <a:rPr lang="en-US" altLang="zh-CN" sz="2800" b="1" dirty="0">
                <a:solidFill>
                  <a:schemeClr val="tx2"/>
                </a:solidFill>
                <a:latin typeface="楷体_GB2312" pitchFamily="49" charset="-122"/>
                <a:ea typeface="楷体_GB2312" pitchFamily="49" charset="-122"/>
              </a:rPr>
              <a:t>    2.</a:t>
            </a:r>
            <a:r>
              <a:rPr lang="zh-CN" altLang="en-US" sz="2800" b="1" dirty="0">
                <a:solidFill>
                  <a:schemeClr val="tx2"/>
                </a:solidFill>
                <a:latin typeface="楷体_GB2312" pitchFamily="49" charset="-122"/>
                <a:ea typeface="楷体_GB2312" pitchFamily="49" charset="-122"/>
              </a:rPr>
              <a:t>难免流产</a:t>
            </a:r>
            <a:r>
              <a:rPr lang="zh-CN" altLang="en-US" sz="2800" b="1" dirty="0">
                <a:latin typeface="楷体_GB2312" pitchFamily="49" charset="-122"/>
                <a:ea typeface="楷体_GB2312" pitchFamily="49" charset="-122"/>
              </a:rPr>
              <a:t>  指流产已不可避免。阴道流血增</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多，阵发性腹痛加重或出现阴道流水（破膜）。</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妇科检查宫颈口已扩张，有时在宫颈口内可见</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胚胎样组织或羊膜囊堵塞，</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子宫大小与停经周数相符</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或略小。</a:t>
            </a:r>
            <a:endParaRPr lang="zh-CN" altLang="en-US" sz="2800" b="1" dirty="0">
              <a:latin typeface="楷体_GB2312" pitchFamily="49" charset="-122"/>
              <a:ea typeface="楷体_GB2312" pitchFamily="49" charset="-122"/>
            </a:endParaRPr>
          </a:p>
        </p:txBody>
      </p:sp>
      <p:pic>
        <p:nvPicPr>
          <p:cNvPr id="80900" name="图片 331785" descr="2"/>
          <p:cNvPicPr>
            <a:picLocks noChangeAspect="1"/>
          </p:cNvPicPr>
          <p:nvPr/>
        </p:nvPicPr>
        <p:blipFill>
          <a:blip r:embed="rId3">
            <a:lum bright="23999"/>
          </a:blip>
          <a:stretch>
            <a:fillRect/>
          </a:stretch>
        </p:blipFill>
        <p:spPr>
          <a:xfrm>
            <a:off x="8166735" y="2565400"/>
            <a:ext cx="3024188" cy="3600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9206" name="矩形 424972"/>
          <p:cNvSpPr/>
          <p:nvPr/>
        </p:nvSpPr>
        <p:spPr>
          <a:xfrm>
            <a:off x="1089025" y="1278255"/>
            <a:ext cx="9980930" cy="1817370"/>
          </a:xfrm>
          <a:prstGeom prst="rect">
            <a:avLst/>
          </a:prstGeom>
          <a:solidFill>
            <a:schemeClr val="bg1"/>
          </a:solidFill>
          <a:ln w="9525" cap="flat" cmpd="sng">
            <a:solidFill>
              <a:schemeClr val="bg1"/>
            </a:solidFill>
            <a:prstDash val="solid"/>
            <a:miter/>
            <a:headEnd type="none" w="med" len="med"/>
            <a:tailEnd type="none" w="med" len="med"/>
          </a:ln>
        </p:spPr>
        <p:txBody>
          <a:bodyPr wrap="square">
            <a:noAutofit/>
          </a:bodyPr>
          <a:p>
            <a:pPr fontAlgn="base"/>
            <a:r>
              <a:rPr lang="en-US" altLang="zh-CN" sz="3200" b="1" strike="noStrike" noProof="1" dirty="0">
                <a:solidFill>
                  <a:srgbClr val="FF0000"/>
                </a:solidFill>
                <a:latin typeface="楷体_GB2312" pitchFamily="49" charset="-122"/>
                <a:ea typeface="楷体_GB2312" pitchFamily="49" charset="-122"/>
                <a:cs typeface="+mn-cs"/>
              </a:rPr>
              <a:t>3.</a:t>
            </a:r>
            <a:r>
              <a:rPr lang="zh-CN" altLang="en-US" sz="3200" b="1" strike="noStrike" noProof="1" dirty="0">
                <a:solidFill>
                  <a:srgbClr val="FF0000"/>
                </a:solidFill>
                <a:latin typeface="楷体_GB2312" pitchFamily="49" charset="-122"/>
                <a:ea typeface="楷体_GB2312" pitchFamily="49" charset="-122"/>
                <a:cs typeface="+mn-cs"/>
              </a:rPr>
              <a:t>预防新生儿合并症的发生</a:t>
            </a:r>
            <a:endParaRPr lang="zh-CN" altLang="en-US" sz="3200" b="1" strike="noStrike" noProof="1" dirty="0">
              <a:solidFill>
                <a:srgbClr val="FF0000"/>
              </a:solidFill>
              <a:latin typeface="楷体_GB2312" pitchFamily="49" charset="-122"/>
              <a:ea typeface="楷体_GB2312" pitchFamily="49" charset="-122"/>
            </a:endParaRPr>
          </a:p>
          <a:p>
            <a:pPr fontAlgn="base"/>
            <a:r>
              <a:rPr lang="zh-CN" altLang="en-US" sz="3200" b="1" strike="noStrike" noProof="1" dirty="0">
                <a:latin typeface="楷体_GB2312" pitchFamily="49" charset="-122"/>
                <a:ea typeface="楷体_GB2312" pitchFamily="49" charset="-122"/>
                <a:cs typeface="+mn-cs"/>
              </a:rPr>
              <a:t> </a:t>
            </a:r>
            <a:r>
              <a:rPr lang="en-US" altLang="zh-CN" sz="3200" b="1" strike="noStrike" noProof="1" dirty="0">
                <a:latin typeface="楷体_GB2312" pitchFamily="49" charset="-122"/>
                <a:ea typeface="楷体_GB2312" pitchFamily="49" charset="-122"/>
                <a:cs typeface="+mn-cs"/>
                <a:sym typeface="+mn-ea"/>
              </a:rPr>
              <a:t>①</a:t>
            </a:r>
            <a:r>
              <a:rPr lang="zh-CN" sz="3200" b="1" strike="noStrike" noProof="1" dirty="0">
                <a:latin typeface="楷体_GB2312" pitchFamily="49" charset="-122"/>
                <a:ea typeface="楷体_GB2312" pitchFamily="49" charset="-122"/>
                <a:cs typeface="+mn-cs"/>
                <a:sym typeface="+mn-ea"/>
              </a:rPr>
              <a:t>加强胎儿监护：听胎心数胎动，必要时胎心监护。</a:t>
            </a:r>
            <a:endParaRPr lang="zh-CN" sz="3200" b="1" strike="noStrike" noProof="1" dirty="0">
              <a:latin typeface="楷体_GB2312" pitchFamily="49" charset="-122"/>
              <a:ea typeface="楷体_GB2312" pitchFamily="49" charset="-122"/>
              <a:sym typeface="+mn-ea"/>
            </a:endParaRPr>
          </a:p>
          <a:p>
            <a:pPr fontAlgn="base"/>
            <a:r>
              <a:rPr lang="zh-CN" sz="3200" b="1" strike="noStrike" noProof="1" dirty="0">
                <a:latin typeface="Calibri" panose="020F0502020204030204" pitchFamily="34" charset="0"/>
                <a:ea typeface="楷体_GB2312" pitchFamily="49" charset="-122"/>
                <a:cs typeface="+mn-cs"/>
              </a:rPr>
              <a:t>②地塞米松促胎肺成熟</a:t>
            </a:r>
            <a:endParaRPr lang="zh-CN" sz="3200" b="1" strike="noStrike" noProof="1" dirty="0">
              <a:latin typeface="Calibri" panose="020F0502020204030204" pitchFamily="34" charset="0"/>
              <a:ea typeface="楷体_GB2312" pitchFamily="49" charset="-122"/>
            </a:endParaRPr>
          </a:p>
        </p:txBody>
      </p:sp>
      <p:sp>
        <p:nvSpPr>
          <p:cNvPr id="199684" name="矩形 424972"/>
          <p:cNvSpPr/>
          <p:nvPr/>
        </p:nvSpPr>
        <p:spPr>
          <a:xfrm>
            <a:off x="1144270" y="2907030"/>
            <a:ext cx="9925685" cy="1903730"/>
          </a:xfrm>
          <a:prstGeom prst="rect">
            <a:avLst/>
          </a:prstGeom>
          <a:noFill/>
          <a:ln w="9525" cap="flat" cmpd="sng">
            <a:solidFill>
              <a:schemeClr val="bg1"/>
            </a:solidFill>
            <a:prstDash val="solid"/>
            <a:miter/>
            <a:headEnd type="none" w="med" len="med"/>
            <a:tailEnd type="none" w="med" len="med"/>
          </a:ln>
        </p:spPr>
        <p:txBody>
          <a:bodyPr anchor="t" anchorCtr="0">
            <a:noAutofit/>
          </a:bodyPr>
          <a:p>
            <a:r>
              <a:rPr lang="en-US" altLang="zh-CN" sz="3200" b="1" dirty="0">
                <a:solidFill>
                  <a:srgbClr val="FF0000"/>
                </a:solidFill>
                <a:latin typeface="楷体_GB2312" pitchFamily="49" charset="-122"/>
                <a:ea typeface="楷体_GB2312" pitchFamily="49" charset="-122"/>
              </a:rPr>
              <a:t>4.</a:t>
            </a:r>
            <a:r>
              <a:rPr lang="zh-CN" altLang="en-US" sz="3200" b="1" dirty="0">
                <a:solidFill>
                  <a:srgbClr val="FF0000"/>
                </a:solidFill>
                <a:latin typeface="楷体_GB2312" pitchFamily="49" charset="-122"/>
                <a:ea typeface="楷体_GB2312" pitchFamily="49" charset="-122"/>
              </a:rPr>
              <a:t>为分娩做准备</a:t>
            </a:r>
            <a:endParaRPr lang="zh-CN" altLang="en-US" sz="3200" b="1" dirty="0">
              <a:solidFill>
                <a:srgbClr val="FF0000"/>
              </a:solidFill>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sym typeface="宋体" panose="02010600030101010101" pitchFamily="2" charset="-122"/>
              </a:rPr>
              <a:t>①</a:t>
            </a:r>
            <a:r>
              <a:rPr lang="zh-CN" altLang="en-US" sz="3200" b="1" dirty="0">
                <a:latin typeface="楷体_GB2312" pitchFamily="49" charset="-122"/>
                <a:ea typeface="楷体_GB2312" pitchFamily="49" charset="-122"/>
                <a:sym typeface="宋体" panose="02010600030101010101" pitchFamily="2" charset="-122"/>
              </a:rPr>
              <a:t>选择合理的分娩方式</a:t>
            </a:r>
            <a:endParaRPr lang="zh-CN" altLang="en-US" sz="3200" b="1" dirty="0">
              <a:latin typeface="楷体_GB2312" pitchFamily="49" charset="-122"/>
              <a:ea typeface="楷体_GB2312" pitchFamily="49" charset="-122"/>
              <a:sym typeface="宋体" panose="02010600030101010101" pitchFamily="2" charset="-122"/>
            </a:endParaRPr>
          </a:p>
          <a:p>
            <a:r>
              <a:rPr lang="zh-CN" altLang="en-US" sz="3200" b="1" dirty="0">
                <a:latin typeface="楷体_GB2312" pitchFamily="49" charset="-122"/>
                <a:ea typeface="楷体_GB2312" pitchFamily="49" charset="-122"/>
                <a:sym typeface="宋体" panose="02010600030101010101" pitchFamily="2" charset="-122"/>
              </a:rPr>
              <a:t> </a:t>
            </a:r>
            <a:r>
              <a:rPr lang="en-US" altLang="zh-CN" sz="3200" b="1" dirty="0">
                <a:latin typeface="楷体_GB2312" pitchFamily="49" charset="-122"/>
                <a:ea typeface="楷体_GB2312" pitchFamily="49" charset="-122"/>
                <a:sym typeface="宋体" panose="02010600030101010101" pitchFamily="2" charset="-122"/>
              </a:rPr>
              <a:t>②</a:t>
            </a:r>
            <a:r>
              <a:rPr lang="zh-CN" altLang="en-US" sz="3200" b="1" dirty="0">
                <a:latin typeface="楷体_GB2312" pitchFamily="49" charset="-122"/>
                <a:ea typeface="楷体_GB2312" pitchFamily="49" charset="-122"/>
                <a:sym typeface="宋体" panose="02010600030101010101" pitchFamily="2" charset="-122"/>
              </a:rPr>
              <a:t>阴道产分娩时协助行会阴切开术，防止胎头受压而出现早产儿颅内出血。产程中常规给产妇吸氧，严密观察宫缩及胎心音，并做好抢救新生儿的准备。</a:t>
            </a:r>
            <a:endParaRPr lang="zh-CN" altLang="en-US" sz="3200" b="1" dirty="0">
              <a:latin typeface="楷体_GB2312" pitchFamily="49" charset="-122"/>
              <a:ea typeface="楷体_GB2312" pitchFamily="49" charset="-122"/>
              <a:sym typeface="宋体" panose="02010600030101010101" pitchFamily="2" charset="-122"/>
            </a:endParaRPr>
          </a:p>
          <a:p>
            <a:r>
              <a:rPr lang="zh-CN" altLang="en-US" sz="3200" b="1" dirty="0">
                <a:latin typeface="楷体_GB2312" pitchFamily="49" charset="-122"/>
                <a:ea typeface="楷体_GB2312" pitchFamily="49" charset="-122"/>
                <a:sym typeface="宋体" panose="02010600030101010101" pitchFamily="2" charset="-122"/>
              </a:rPr>
              <a:t> </a:t>
            </a:r>
            <a:r>
              <a:rPr lang="en-US" altLang="zh-CN" sz="3200" b="1" dirty="0">
                <a:latin typeface="楷体_GB2312" pitchFamily="49" charset="-122"/>
                <a:ea typeface="楷体_GB2312" pitchFamily="49" charset="-122"/>
                <a:sym typeface="宋体" panose="02010600030101010101" pitchFamily="2" charset="-122"/>
              </a:rPr>
              <a:t> ③</a:t>
            </a:r>
            <a:r>
              <a:rPr lang="zh-CN" altLang="en-US" sz="3200" b="1" dirty="0">
                <a:latin typeface="楷体_GB2312" pitchFamily="49" charset="-122"/>
                <a:ea typeface="楷体_GB2312" pitchFamily="49" charset="-122"/>
                <a:sym typeface="宋体" panose="02010600030101010101" pitchFamily="2" charset="-122"/>
              </a:rPr>
              <a:t>加强早产儿护理，出生后立即结扎脐带常规给予早产儿肌注维生素</a:t>
            </a:r>
            <a:r>
              <a:rPr lang="en-US" altLang="zh-CN" sz="3200" b="1" dirty="0">
                <a:latin typeface="楷体_GB2312" pitchFamily="49" charset="-122"/>
                <a:ea typeface="楷体_GB2312" pitchFamily="49" charset="-122"/>
                <a:sym typeface="宋体" panose="02010600030101010101" pitchFamily="2" charset="-122"/>
              </a:rPr>
              <a:t>K</a:t>
            </a:r>
            <a:r>
              <a:rPr lang="en-US" altLang="zh-CN" sz="3200" b="1" baseline="-25000" dirty="0">
                <a:latin typeface="楷体_GB2312" pitchFamily="49" charset="-122"/>
                <a:ea typeface="楷体_GB2312" pitchFamily="49" charset="-122"/>
                <a:sym typeface="宋体" panose="02010600030101010101" pitchFamily="2" charset="-122"/>
              </a:rPr>
              <a:t>1</a:t>
            </a:r>
            <a:r>
              <a:rPr lang="zh-CN" altLang="en-US" sz="3200" b="1" dirty="0">
                <a:latin typeface="楷体_GB2312" pitchFamily="49" charset="-122"/>
                <a:ea typeface="楷体_GB2312" pitchFamily="49" charset="-122"/>
                <a:sym typeface="宋体" panose="02010600030101010101" pitchFamily="2" charset="-122"/>
              </a:rPr>
              <a:t>防治颅内出血。</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0708" name="矩形 424972"/>
          <p:cNvSpPr/>
          <p:nvPr/>
        </p:nvSpPr>
        <p:spPr>
          <a:xfrm>
            <a:off x="755650" y="1362075"/>
            <a:ext cx="10231120" cy="2688590"/>
          </a:xfrm>
          <a:prstGeom prst="rect">
            <a:avLst/>
          </a:prstGeom>
          <a:noFill/>
          <a:ln w="9525" cap="flat" cmpd="sng">
            <a:solidFill>
              <a:schemeClr val="bg1"/>
            </a:solidFill>
            <a:prstDash val="solid"/>
            <a:miter/>
            <a:headEnd type="none" w="med" len="med"/>
            <a:tailEnd type="none" w="med" len="med"/>
          </a:ln>
        </p:spPr>
        <p:txBody>
          <a:bodyPr anchor="t" anchorCtr="0">
            <a:noAutofit/>
          </a:bodyPr>
          <a:p>
            <a:pPr indent="0" fontAlgn="auto">
              <a:lnSpc>
                <a:spcPct val="150000"/>
              </a:lnSpc>
            </a:pPr>
            <a:r>
              <a:rPr lang="en-US" altLang="zh-CN" sz="3200" b="1" dirty="0">
                <a:solidFill>
                  <a:srgbClr val="FF0000"/>
                </a:solidFill>
                <a:latin typeface="楷体_GB2312" pitchFamily="49" charset="-122"/>
                <a:ea typeface="楷体_GB2312" pitchFamily="49" charset="-122"/>
              </a:rPr>
              <a:t>5.</a:t>
            </a:r>
            <a:r>
              <a:rPr lang="zh-CN" altLang="en-US" sz="3200" b="1" dirty="0">
                <a:solidFill>
                  <a:srgbClr val="FF0000"/>
                </a:solidFill>
                <a:latin typeface="楷体_GB2312" pitchFamily="49" charset="-122"/>
                <a:ea typeface="楷体_GB2312" pitchFamily="49" charset="-122"/>
              </a:rPr>
              <a:t>为孕妇提供心里支持</a:t>
            </a:r>
            <a:r>
              <a:rPr lang="zh-CN" altLang="en-US" sz="3200" b="1" dirty="0">
                <a:latin typeface="楷体_GB2312" pitchFamily="49" charset="-122"/>
                <a:ea typeface="楷体_GB2312" pitchFamily="49" charset="-122"/>
              </a:rPr>
              <a:t> 多陪伴孕妇，介绍早产的相关知识，提供充分的心理支持，减轻孕妇及家属的焦虑，消除其内疚感。帮助孕妇尽快适应早产儿母亲的角色。</a:t>
            </a:r>
            <a:endParaRPr lang="zh-CN" altLang="en-US" sz="3200" b="1" dirty="0">
              <a:latin typeface="楷体_GB2312" pitchFamily="49" charset="-122"/>
              <a:ea typeface="楷体_GB2312" pitchFamily="49" charset="-122"/>
            </a:endParaRPr>
          </a:p>
          <a:p>
            <a:pPr indent="0" fontAlgn="auto">
              <a:lnSpc>
                <a:spcPct val="150000"/>
              </a:lnSpc>
            </a:pP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任务九</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过期妊娠</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2212" name="矩形 444433"/>
          <p:cNvSpPr/>
          <p:nvPr/>
        </p:nvSpPr>
        <p:spPr>
          <a:xfrm>
            <a:off x="1032510" y="2276475"/>
            <a:ext cx="10098405" cy="3142615"/>
          </a:xfrm>
          <a:prstGeom prst="rect">
            <a:avLst/>
          </a:prstGeom>
          <a:solidFill>
            <a:srgbClr val="FFCCFF"/>
          </a:solidFill>
          <a:ln w="9525" cap="flat" cmpd="sng">
            <a:solidFill>
              <a:schemeClr val="tx2"/>
            </a:solidFill>
            <a:prstDash val="solid"/>
            <a:miter/>
            <a:headEnd type="none" w="med" len="med"/>
            <a:tailEnd type="none" w="med" len="med"/>
          </a:ln>
        </p:spPr>
        <p:txBody>
          <a:bodyPr anchor="t" anchorCtr="0">
            <a:noAutofit/>
          </a:bodyPr>
          <a:p>
            <a:pPr indent="0" fontAlgn="auto">
              <a:lnSpc>
                <a:spcPct val="150000"/>
              </a:lnSpc>
            </a:pP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平素月经周期规则，妊娠达到或超过</a:t>
            </a:r>
            <a:r>
              <a:rPr lang="en-US" altLang="zh-CN" sz="3200" b="1" dirty="0">
                <a:latin typeface="楷体_GB2312" pitchFamily="49" charset="-122"/>
                <a:ea typeface="楷体_GB2312" pitchFamily="49" charset="-122"/>
              </a:rPr>
              <a:t>42</a:t>
            </a:r>
            <a:r>
              <a:rPr lang="zh-CN" altLang="en-US" sz="3200" b="1" dirty="0">
                <a:latin typeface="楷体_GB2312" pitchFamily="49" charset="-122"/>
                <a:ea typeface="楷体_GB2312" pitchFamily="49" charset="-122"/>
              </a:rPr>
              <a:t>周尚</a:t>
            </a:r>
            <a:endParaRPr lang="zh-CN" altLang="en-US" sz="3200" b="1" dirty="0">
              <a:latin typeface="楷体_GB2312" pitchFamily="49" charset="-122"/>
              <a:ea typeface="楷体_GB2312" pitchFamily="49" charset="-122"/>
            </a:endParaRPr>
          </a:p>
          <a:p>
            <a:pPr indent="0" fontAlgn="auto">
              <a:lnSpc>
                <a:spcPct val="150000"/>
              </a:lnSpc>
            </a:pPr>
            <a:r>
              <a:rPr lang="zh-CN" altLang="en-US" sz="3200" b="1" dirty="0">
                <a:latin typeface="楷体_GB2312" pitchFamily="49" charset="-122"/>
                <a:ea typeface="楷体_GB2312" pitchFamily="49" charset="-122"/>
              </a:rPr>
              <a:t>未分娩者，称过期妊娠。发生率占妊娠总数的</a:t>
            </a:r>
            <a:r>
              <a:rPr lang="en-US" altLang="zh-CN" sz="3200" b="1" dirty="0">
                <a:latin typeface="楷体_GB2312" pitchFamily="49" charset="-122"/>
                <a:ea typeface="楷体_GB2312" pitchFamily="49" charset="-122"/>
              </a:rPr>
              <a:t>3%</a:t>
            </a:r>
            <a:endParaRPr lang="en-US" altLang="zh-CN" sz="3200" b="1" dirty="0">
              <a:latin typeface="楷体_GB2312" pitchFamily="49" charset="-122"/>
              <a:ea typeface="楷体_GB2312" pitchFamily="49" charset="-122"/>
            </a:endParaRPr>
          </a:p>
          <a:p>
            <a:pPr indent="0" fontAlgn="auto">
              <a:lnSpc>
                <a:spcPct val="150000"/>
              </a:lnSpc>
            </a:pPr>
            <a:r>
              <a:rPr lang="zh-CN" altLang="en-US" sz="3200" b="1" dirty="0">
                <a:latin typeface="楷体_GB2312" pitchFamily="49" charset="-122"/>
                <a:ea typeface="楷体_GB2312" pitchFamily="49" charset="-122"/>
              </a:rPr>
              <a:t>～</a:t>
            </a:r>
            <a:r>
              <a:rPr lang="en-US" altLang="zh-CN" sz="3200" b="1" dirty="0">
                <a:latin typeface="楷体_GB2312" pitchFamily="49" charset="-122"/>
                <a:ea typeface="楷体_GB2312" pitchFamily="49" charset="-122"/>
              </a:rPr>
              <a:t>15%</a:t>
            </a:r>
            <a:r>
              <a:rPr lang="zh-CN" altLang="en-US" sz="3200" b="1" dirty="0">
                <a:latin typeface="楷体_GB2312" pitchFamily="49" charset="-122"/>
                <a:ea typeface="楷体_GB2312" pitchFamily="49" charset="-122"/>
              </a:rPr>
              <a:t>。过期妊娠的围生儿患病率和死亡率均增高，并随妊娠期延长而增加。</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77265" y="1282700"/>
            <a:ext cx="10314305" cy="4613156"/>
            <a:chOff x="1190" y="2020"/>
            <a:chExt cx="12700" cy="6811"/>
          </a:xfrm>
        </p:grpSpPr>
        <p:sp>
          <p:nvSpPr>
            <p:cNvPr id="223236" name="矩形 445452"/>
            <p:cNvSpPr/>
            <p:nvPr/>
          </p:nvSpPr>
          <p:spPr>
            <a:xfrm>
              <a:off x="1190" y="2020"/>
              <a:ext cx="4875" cy="771"/>
            </a:xfrm>
            <a:prstGeom prst="rect">
              <a:avLst/>
            </a:prstGeom>
            <a:noFill/>
            <a:ln w="9525">
              <a:noFill/>
            </a:ln>
          </p:spPr>
          <p:txBody>
            <a:bodyPr anchor="t" anchorCtr="0">
              <a:spAutoFit/>
            </a:bodyPr>
            <a:p>
              <a:r>
                <a:rPr lang="zh-CN" altLang="en-US" sz="2800" b="1" dirty="0">
                  <a:solidFill>
                    <a:srgbClr val="FF0000"/>
                  </a:solidFill>
                  <a:latin typeface="Arial" panose="020B0604020202020204" pitchFamily="34" charset="0"/>
                  <a:ea typeface="楷体_GB2312" pitchFamily="49" charset="-122"/>
                </a:rPr>
                <a:t>（一）健康史</a:t>
              </a:r>
              <a:endParaRPr lang="zh-CN" altLang="en-US" sz="2800" b="1" dirty="0">
                <a:solidFill>
                  <a:srgbClr val="FF0000"/>
                </a:solidFill>
                <a:latin typeface="Arial" panose="020B0604020202020204" pitchFamily="34" charset="0"/>
                <a:ea typeface="楷体_GB2312" pitchFamily="49" charset="-122"/>
              </a:endParaRPr>
            </a:p>
          </p:txBody>
        </p:sp>
        <p:sp>
          <p:nvSpPr>
            <p:cNvPr id="223237" name="矩形 445453"/>
            <p:cNvSpPr/>
            <p:nvPr/>
          </p:nvSpPr>
          <p:spPr>
            <a:xfrm>
              <a:off x="1190" y="2845"/>
              <a:ext cx="12700" cy="2043"/>
            </a:xfrm>
            <a:prstGeom prst="rect">
              <a:avLst/>
            </a:prstGeom>
            <a:noFill/>
            <a:ln w="9525">
              <a:noFill/>
            </a:ln>
          </p:spPr>
          <p:txBody>
            <a:bodyPr anchor="t" anchorCtr="0">
              <a:spAutoFit/>
            </a:bodyPr>
            <a:p>
              <a:r>
                <a:rPr lang="en-US" altLang="zh-CN" sz="2800" b="1" dirty="0">
                  <a:latin typeface="Arial" panose="020B0604020202020204" pitchFamily="34" charset="0"/>
                  <a:ea typeface="楷体_GB2312" pitchFamily="49" charset="-122"/>
                </a:rPr>
                <a:t>       </a:t>
              </a:r>
              <a:r>
                <a:rPr lang="zh-CN" altLang="en-US" sz="2800" b="1" dirty="0">
                  <a:latin typeface="Arial" panose="020B0604020202020204" pitchFamily="34" charset="0"/>
                  <a:ea typeface="楷体_GB2312" pitchFamily="49" charset="-122"/>
                </a:rPr>
                <a:t>询问平时月经是否规律，核实末次月经日期，</a:t>
              </a:r>
              <a:endParaRPr lang="zh-CN" altLang="en-US" sz="2800" b="1" dirty="0">
                <a:latin typeface="Arial" panose="020B0604020202020204" pitchFamily="34" charset="0"/>
                <a:ea typeface="楷体_GB2312" pitchFamily="49" charset="-122"/>
              </a:endParaRPr>
            </a:p>
            <a:p>
              <a:r>
                <a:rPr lang="zh-CN" altLang="en-US" sz="2800" b="1" dirty="0">
                  <a:latin typeface="Arial" panose="020B0604020202020204" pitchFamily="34" charset="0"/>
                  <a:ea typeface="楷体_GB2312" pitchFamily="49" charset="-122"/>
                </a:rPr>
                <a:t>了解早孕反应及胎动出现的时间，进一步确定妊</a:t>
              </a:r>
              <a:endParaRPr lang="zh-CN" altLang="en-US" sz="2800" b="1" dirty="0">
                <a:latin typeface="Arial" panose="020B0604020202020204" pitchFamily="34" charset="0"/>
                <a:ea typeface="楷体_GB2312" pitchFamily="49" charset="-122"/>
              </a:endParaRPr>
            </a:p>
            <a:p>
              <a:r>
                <a:rPr lang="zh-CN" altLang="en-US" sz="2800" b="1" dirty="0">
                  <a:latin typeface="Arial" panose="020B0604020202020204" pitchFamily="34" charset="0"/>
                  <a:ea typeface="楷体_GB2312" pitchFamily="49" charset="-122"/>
                </a:rPr>
                <a:t>娠周数。了解家族史及本人有无过期妊娠史。</a:t>
              </a:r>
              <a:endParaRPr lang="zh-CN" altLang="en-US" sz="2800" b="1" dirty="0">
                <a:latin typeface="Arial" panose="020B0604020202020204" pitchFamily="34" charset="0"/>
                <a:ea typeface="楷体_GB2312" pitchFamily="49" charset="-122"/>
              </a:endParaRPr>
            </a:p>
          </p:txBody>
        </p:sp>
        <p:sp>
          <p:nvSpPr>
            <p:cNvPr id="223238" name="矩形 445455"/>
            <p:cNvSpPr/>
            <p:nvPr/>
          </p:nvSpPr>
          <p:spPr>
            <a:xfrm>
              <a:off x="1190" y="4968"/>
              <a:ext cx="6463" cy="771"/>
            </a:xfrm>
            <a:prstGeom prst="rect">
              <a:avLst/>
            </a:prstGeom>
            <a:noFill/>
            <a:ln w="9525">
              <a:noFill/>
            </a:ln>
          </p:spPr>
          <p:txBody>
            <a:bodyPr anchor="t" anchorCtr="0">
              <a:spAutoFit/>
            </a:bodyPr>
            <a:p>
              <a:r>
                <a:rPr lang="zh-CN" altLang="en-US" sz="2800" b="1" dirty="0">
                  <a:solidFill>
                    <a:srgbClr val="FF0000"/>
                  </a:solidFill>
                  <a:latin typeface="Arial" panose="020B0604020202020204" pitchFamily="34" charset="0"/>
                  <a:ea typeface="楷体_GB2312" pitchFamily="49" charset="-122"/>
                </a:rPr>
                <a:t>（二）身体状况</a:t>
              </a:r>
              <a:endParaRPr lang="zh-CN" altLang="en-US" sz="2800" b="1" dirty="0">
                <a:solidFill>
                  <a:srgbClr val="FF0000"/>
                </a:solidFill>
                <a:latin typeface="Arial" panose="020B0604020202020204" pitchFamily="34" charset="0"/>
                <a:ea typeface="楷体_GB2312" pitchFamily="49" charset="-122"/>
              </a:endParaRPr>
            </a:p>
          </p:txBody>
        </p:sp>
        <p:sp>
          <p:nvSpPr>
            <p:cNvPr id="223239" name="矩形 445460"/>
            <p:cNvSpPr/>
            <p:nvPr/>
          </p:nvSpPr>
          <p:spPr>
            <a:xfrm>
              <a:off x="1190" y="6152"/>
              <a:ext cx="12360" cy="2679"/>
            </a:xfrm>
            <a:prstGeom prst="rect">
              <a:avLst/>
            </a:prstGeom>
            <a:noFill/>
            <a:ln w="9525">
              <a:noFill/>
            </a:ln>
          </p:spPr>
          <p:txBody>
            <a:bodyPr anchor="ctr" anchorCtr="0">
              <a:spAutoFit/>
            </a:bodyPr>
            <a:p>
              <a:r>
                <a:rPr lang="en-US" altLang="zh-CN" sz="2800" b="1" dirty="0">
                  <a:latin typeface="Arial" panose="020B0604020202020204" pitchFamily="34" charset="0"/>
                  <a:ea typeface="楷体_GB2312" pitchFamily="49" charset="-122"/>
                </a:rPr>
                <a:t>        </a:t>
              </a:r>
              <a:r>
                <a:rPr lang="zh-CN" altLang="en-US" sz="2800" b="1" dirty="0">
                  <a:latin typeface="Arial" panose="020B0604020202020204" pitchFamily="34" charset="0"/>
                  <a:ea typeface="楷体_GB2312" pitchFamily="49" charset="-122"/>
                </a:rPr>
                <a:t>测体重、宫底高度和腹围，评估与妊娠周数</a:t>
              </a:r>
              <a:endParaRPr lang="zh-CN" altLang="en-US" sz="2800" b="1" dirty="0">
                <a:latin typeface="Arial" panose="020B0604020202020204" pitchFamily="34" charset="0"/>
                <a:ea typeface="楷体_GB2312" pitchFamily="49" charset="-122"/>
              </a:endParaRPr>
            </a:p>
            <a:p>
              <a:r>
                <a:rPr lang="zh-CN" altLang="en-US" sz="2800" b="1" dirty="0">
                  <a:latin typeface="Arial" panose="020B0604020202020204" pitchFamily="34" charset="0"/>
                  <a:ea typeface="楷体_GB2312" pitchFamily="49" charset="-122"/>
                </a:rPr>
                <a:t>是否相符。检查胎方位、先露衔接情况，听胎心，了解胎儿宫内情况。如子宫符合足月妊娠，宫颈已成熟，羊水渐减少，孕妇体重不再增加或稍减轻，应视为过期妊娠。</a:t>
              </a:r>
              <a:endParaRPr lang="zh-CN" altLang="en-US" sz="2800" b="1"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5283" name="矩形 447495"/>
          <p:cNvSpPr/>
          <p:nvPr/>
        </p:nvSpPr>
        <p:spPr>
          <a:xfrm>
            <a:off x="1005205" y="1782445"/>
            <a:ext cx="10180955" cy="2431415"/>
          </a:xfrm>
          <a:prstGeom prst="rect">
            <a:avLst/>
          </a:prstGeom>
          <a:noFill/>
          <a:ln w="9525" cap="flat" cmpd="sng">
            <a:solidFill>
              <a:schemeClr val="tx2"/>
            </a:solidFill>
            <a:prstDash val="solid"/>
            <a:miter/>
            <a:headEnd type="none" w="med" len="med"/>
            <a:tailEnd type="none" w="med" len="med"/>
          </a:ln>
        </p:spPr>
        <p:txBody>
          <a:bodyPr anchor="ctr" anchorCtr="0">
            <a:noAutofit/>
          </a:bodyPr>
          <a:p>
            <a:pPr indent="304800"/>
            <a:r>
              <a:rPr lang="zh-CN" altLang="en-US" sz="2800" b="1" dirty="0">
                <a:solidFill>
                  <a:srgbClr val="FF0000"/>
                </a:solidFill>
                <a:latin typeface="楷体_GB2312" pitchFamily="49" charset="-122"/>
                <a:ea typeface="楷体_GB2312" pitchFamily="49" charset="-122"/>
              </a:rPr>
              <a:t>（四）辅助检查</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1.B</a:t>
            </a:r>
            <a:r>
              <a:rPr lang="zh-CN" altLang="en-US" sz="2800" b="1" dirty="0">
                <a:latin typeface="楷体_GB2312" pitchFamily="49" charset="-122"/>
                <a:ea typeface="楷体_GB2312" pitchFamily="49" charset="-122"/>
              </a:rPr>
              <a:t>超检查测羊水量、胎头双顶径值、股骨长度、胎盘成熟度等以协助推断妊娠是否过期。</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通过胎动计数，尿雌三醇值测定，胎儿电子监护等了解胎盘功能及胎儿安危情况。</a:t>
            </a:r>
            <a:endParaRPr lang="zh-CN" altLang="en-US" sz="2800" b="1" dirty="0">
              <a:latin typeface="楷体_GB2312" pitchFamily="49" charset="-122"/>
              <a:ea typeface="楷体_GB2312" pitchFamily="49" charset="-122"/>
            </a:endParaRPr>
          </a:p>
        </p:txBody>
      </p:sp>
      <p:pic>
        <p:nvPicPr>
          <p:cNvPr id="225284" name="图片 447496" descr="产前检查002"/>
          <p:cNvPicPr>
            <a:picLocks noChangeAspect="1"/>
          </p:cNvPicPr>
          <p:nvPr/>
        </p:nvPicPr>
        <p:blipFill>
          <a:blip r:embed="rId3"/>
          <a:stretch>
            <a:fillRect/>
          </a:stretch>
        </p:blipFill>
        <p:spPr>
          <a:xfrm>
            <a:off x="2618105" y="4455160"/>
            <a:ext cx="2105025" cy="1990725"/>
          </a:xfrm>
          <a:prstGeom prst="rect">
            <a:avLst/>
          </a:prstGeom>
          <a:noFill/>
          <a:ln w="9525">
            <a:noFill/>
          </a:ln>
        </p:spPr>
      </p:pic>
      <p:pic>
        <p:nvPicPr>
          <p:cNvPr id="225285" name="图片 447497" descr="产前检查02"/>
          <p:cNvPicPr>
            <a:picLocks noChangeAspect="1"/>
          </p:cNvPicPr>
          <p:nvPr/>
        </p:nvPicPr>
        <p:blipFill>
          <a:blip r:embed="rId4"/>
          <a:stretch>
            <a:fillRect/>
          </a:stretch>
        </p:blipFill>
        <p:spPr>
          <a:xfrm>
            <a:off x="6740525" y="4455160"/>
            <a:ext cx="2192655" cy="1917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650365" y="1663700"/>
            <a:ext cx="8791575" cy="3645535"/>
            <a:chOff x="850" y="1090"/>
            <a:chExt cx="13845" cy="5741"/>
          </a:xfrm>
        </p:grpSpPr>
        <p:sp>
          <p:nvSpPr>
            <p:cNvPr id="226307" name="矩形 447495"/>
            <p:cNvSpPr/>
            <p:nvPr/>
          </p:nvSpPr>
          <p:spPr>
            <a:xfrm>
              <a:off x="850" y="2034"/>
              <a:ext cx="13845" cy="4797"/>
            </a:xfrm>
            <a:prstGeom prst="rect">
              <a:avLst/>
            </a:prstGeom>
            <a:noFill/>
            <a:ln w="9525" cap="flat" cmpd="sng">
              <a:solidFill>
                <a:schemeClr val="tx2"/>
              </a:solidFill>
              <a:prstDash val="solid"/>
              <a:miter/>
              <a:headEnd type="none" w="med" len="med"/>
              <a:tailEnd type="none" w="med" len="med"/>
            </a:ln>
          </p:spPr>
          <p:txBody>
            <a:bodyPr wrap="square" anchor="ctr" anchorCtr="0">
              <a:spAutoFit/>
            </a:bodyPr>
            <a:p>
              <a:pPr indent="304800" fontAlgn="auto">
                <a:lnSpc>
                  <a:spcPct val="150000"/>
                </a:lnSpc>
              </a:pPr>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1.</a:t>
              </a:r>
              <a:r>
                <a:rPr lang="zh-CN" altLang="zh-CN" sz="3200" b="1" dirty="0">
                  <a:latin typeface="楷体_GB2312" pitchFamily="49" charset="-122"/>
                  <a:ea typeface="楷体_GB2312" pitchFamily="49" charset="-122"/>
                </a:rPr>
                <a:t>根据胎盘功能、胎儿大小、宫颈成熟度综合分析，选择恰当的分娩方式。适当放宽剖宫产指征。</a:t>
              </a: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    </a:t>
              </a:r>
              <a:endParaRPr lang="en-US" altLang="zh-CN" sz="3200" b="1" dirty="0">
                <a:latin typeface="楷体_GB2312" pitchFamily="49" charset="-122"/>
                <a:ea typeface="楷体_GB2312" pitchFamily="49" charset="-122"/>
              </a:endParaRPr>
            </a:p>
            <a:p>
              <a:pPr indent="304800" fontAlgn="auto">
                <a:lnSpc>
                  <a:spcPct val="150000"/>
                </a:lnSpc>
              </a:pPr>
              <a:r>
                <a:rPr lang="en-US" altLang="zh-CN" sz="3200" b="1" dirty="0">
                  <a:latin typeface="楷体_GB2312" pitchFamily="49" charset="-122"/>
                  <a:ea typeface="楷体_GB2312" pitchFamily="49" charset="-122"/>
                </a:rPr>
                <a:t>  2.</a:t>
              </a:r>
              <a:r>
                <a:rPr lang="zh-CN" altLang="en-US" sz="3200" b="1" dirty="0">
                  <a:latin typeface="楷体_GB2312" pitchFamily="49" charset="-122"/>
                  <a:ea typeface="楷体_GB2312" pitchFamily="49" charset="-122"/>
                </a:rPr>
                <a:t>新生儿处理</a:t>
              </a:r>
              <a:endParaRPr lang="zh-CN" altLang="en-US" sz="3200" b="1" dirty="0">
                <a:latin typeface="楷体_GB2312" pitchFamily="49" charset="-122"/>
                <a:ea typeface="楷体_GB2312" pitchFamily="49" charset="-122"/>
              </a:endParaRPr>
            </a:p>
          </p:txBody>
        </p:sp>
        <p:sp>
          <p:nvSpPr>
            <p:cNvPr id="226310" name="矩形 445447"/>
            <p:cNvSpPr/>
            <p:nvPr>
              <p:custDataLst>
                <p:tags r:id="rId3"/>
              </p:custDataLst>
            </p:nvPr>
          </p:nvSpPr>
          <p:spPr>
            <a:xfrm>
              <a:off x="1418" y="1090"/>
              <a:ext cx="4145" cy="919"/>
            </a:xfrm>
            <a:prstGeom prst="rect">
              <a:avLst/>
            </a:prstGeom>
            <a:noFill/>
            <a:ln w="9525">
              <a:noFill/>
            </a:ln>
          </p:spPr>
          <p:txBody>
            <a:bodyPr wrap="square" anchor="t" anchorCtr="0">
              <a:spAutoFit/>
            </a:bodyPr>
            <a:p>
              <a:r>
                <a:rPr lang="zh-CN" altLang="en-US" sz="3200" b="1" dirty="0">
                  <a:solidFill>
                    <a:srgbClr val="0000CC"/>
                  </a:solidFill>
                  <a:latin typeface="Arial" panose="020B0604020202020204" pitchFamily="34" charset="0"/>
                  <a:ea typeface="宋体" panose="02010600030101010101" pitchFamily="2" charset="-122"/>
                </a:rPr>
                <a:t>【处理原则】</a:t>
              </a:r>
              <a:endParaRPr lang="zh-CN" altLang="en-US" sz="3200" b="1" dirty="0">
                <a:solidFill>
                  <a:srgbClr val="0000CC"/>
                </a:solidFill>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8356" name="矩形 449545"/>
          <p:cNvSpPr/>
          <p:nvPr/>
        </p:nvSpPr>
        <p:spPr>
          <a:xfrm>
            <a:off x="827405" y="1266190"/>
            <a:ext cx="10380980" cy="1828165"/>
          </a:xfrm>
          <a:prstGeom prst="rect">
            <a:avLst/>
          </a:prstGeom>
          <a:noFill/>
          <a:ln w="9525">
            <a:noFill/>
          </a:ln>
        </p:spPr>
        <p:txBody>
          <a:bodyPr wrap="none" anchor="t" anchorCtr="0">
            <a:noAutofit/>
          </a:bodyPr>
          <a:p>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加强相关知识教育</a:t>
            </a:r>
            <a:r>
              <a:rPr lang="zh-CN" altLang="en-US" sz="2800" b="1" dirty="0">
                <a:latin typeface="楷体_GB2312" pitchFamily="49" charset="-122"/>
                <a:ea typeface="楷体_GB2312" pitchFamily="49" charset="-122"/>
              </a:rPr>
              <a:t>  经核实确属过期妊娠者，</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向孕妇及家属介绍过期妊娠对母儿的不良影响，</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说明适时终止妊娠的必要性及终止妊娠的方法，</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减轻他们的矛盾心理，并取得合作。</a:t>
            </a:r>
            <a:endParaRPr lang="zh-CN" altLang="en-US" sz="2800" b="1" dirty="0">
              <a:latin typeface="楷体_GB2312" pitchFamily="49" charset="-122"/>
              <a:ea typeface="楷体_GB2312" pitchFamily="49" charset="-122"/>
            </a:endParaRPr>
          </a:p>
        </p:txBody>
      </p:sp>
      <p:sp>
        <p:nvSpPr>
          <p:cNvPr id="229379" name="矩形 450572"/>
          <p:cNvSpPr/>
          <p:nvPr/>
        </p:nvSpPr>
        <p:spPr>
          <a:xfrm>
            <a:off x="231140" y="3429000"/>
            <a:ext cx="9375775" cy="1420495"/>
          </a:xfrm>
          <a:prstGeom prst="rect">
            <a:avLst/>
          </a:prstGeom>
          <a:noFill/>
          <a:ln w="9525" cap="flat" cmpd="sng">
            <a:solidFill>
              <a:schemeClr val="bg1"/>
            </a:solidFill>
            <a:prstDash val="solid"/>
            <a:miter/>
            <a:headEnd type="none" w="med" len="med"/>
            <a:tailEnd type="none" w="med" len="med"/>
          </a:ln>
        </p:spPr>
        <p:txBody>
          <a:bodyPr anchor="ctr" anchorCtr="0">
            <a:noAutofit/>
          </a:bodyPr>
          <a:p>
            <a:r>
              <a:rPr lang="en-US" altLang="zh-CN" sz="2800" b="1" dirty="0">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一般护理</a:t>
            </a:r>
            <a:endParaRPr lang="zh-CN" altLang="en-US" sz="2800" b="1" dirty="0">
              <a:solidFill>
                <a:srgbClr val="FF0000"/>
              </a:solidFill>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嘱孕妇左侧卧位，勤听胎心，吸氧。</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3.产科护理</a:t>
            </a:r>
            <a:endParaRPr lang="zh-CN" altLang="en-US"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缩宫素催产或剖宫产</a:t>
            </a:r>
            <a:endParaRPr lang="zh-CN" altLang="en-US"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4.加强新生儿监护</a:t>
            </a:r>
            <a:endParaRPr lang="en-US" altLang="zh-CN"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0403" name="矩形 451591"/>
          <p:cNvSpPr/>
          <p:nvPr/>
        </p:nvSpPr>
        <p:spPr>
          <a:xfrm>
            <a:off x="873125" y="1773555"/>
            <a:ext cx="10454005" cy="1925320"/>
          </a:xfrm>
          <a:prstGeom prst="rect">
            <a:avLst/>
          </a:prstGeom>
          <a:noFill/>
          <a:ln w="9525" cap="flat" cmpd="sng">
            <a:solidFill>
              <a:srgbClr val="FF66FF"/>
            </a:solidFill>
            <a:prstDash val="solid"/>
            <a:miter/>
            <a:headEnd type="none" w="med" len="med"/>
            <a:tailEnd type="none" w="med" len="med"/>
          </a:ln>
        </p:spPr>
        <p:txBody>
          <a:bodyPr anchor="t" anchorCtr="0">
            <a:noAutofit/>
          </a:bodyPr>
          <a:p>
            <a:r>
              <a:rPr lang="en-US" altLang="zh-CN" sz="2800" b="1" dirty="0">
                <a:solidFill>
                  <a:srgbClr val="FF0000"/>
                </a:solidFill>
                <a:latin typeface="楷体_GB2312" pitchFamily="49" charset="-122"/>
                <a:ea typeface="楷体_GB2312" pitchFamily="49" charset="-122"/>
              </a:rPr>
              <a:t>    5.</a:t>
            </a:r>
            <a:r>
              <a:rPr lang="zh-CN" altLang="en-US" sz="2800" b="1" dirty="0">
                <a:solidFill>
                  <a:srgbClr val="FF0000"/>
                </a:solidFill>
                <a:latin typeface="楷体_GB2312" pitchFamily="49" charset="-122"/>
                <a:ea typeface="楷体_GB2312" pitchFamily="49" charset="-122"/>
              </a:rPr>
              <a:t>健康指导</a:t>
            </a:r>
            <a:r>
              <a:rPr lang="zh-CN" altLang="en-US" sz="2800" b="1" dirty="0">
                <a:latin typeface="楷体_GB2312" pitchFamily="49" charset="-122"/>
                <a:ea typeface="楷体_GB2312" pitchFamily="49" charset="-122"/>
              </a:rPr>
              <a:t>  加强产前检查，准确核实预产期，避免过期妊娠。教会孕妇自我监护胎儿的方法。加强对新生儿的护理。围生儿死亡者，给于心理安慰，指导避孕措施，至少半年后再妊娠。</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任务十</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胎膜早破</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37260" y="938530"/>
            <a:ext cx="10316845" cy="4906645"/>
            <a:chOff x="963" y="1327"/>
            <a:chExt cx="12050" cy="7727"/>
          </a:xfrm>
        </p:grpSpPr>
        <p:sp>
          <p:nvSpPr>
            <p:cNvPr id="81924" name="矩形 332807"/>
            <p:cNvSpPr/>
            <p:nvPr/>
          </p:nvSpPr>
          <p:spPr>
            <a:xfrm>
              <a:off x="963" y="1327"/>
              <a:ext cx="12050" cy="5572"/>
            </a:xfrm>
            <a:prstGeom prst="rect">
              <a:avLst/>
            </a:prstGeom>
            <a:noFill/>
            <a:ln w="9525">
              <a:noFill/>
            </a:ln>
          </p:spPr>
          <p:txBody>
            <a:bodyPr wrap="square" anchor="ctr" anchorCtr="0">
              <a:spAutoFit/>
            </a:bodyPr>
            <a:p>
              <a:r>
                <a:rPr lang="en-US" altLang="zh-CN" sz="2800" b="1" dirty="0">
                  <a:solidFill>
                    <a:schemeClr val="tx2"/>
                  </a:solidFill>
                  <a:latin typeface="楷体_GB2312" pitchFamily="49" charset="-122"/>
                  <a:ea typeface="楷体_GB2312" pitchFamily="49" charset="-122"/>
                </a:rPr>
                <a:t>    3.</a:t>
              </a:r>
              <a:r>
                <a:rPr lang="zh-CN" altLang="en-US" sz="2800" b="1" dirty="0">
                  <a:solidFill>
                    <a:schemeClr val="tx2"/>
                  </a:solidFill>
                  <a:latin typeface="楷体_GB2312" pitchFamily="49" charset="-122"/>
                  <a:ea typeface="楷体_GB2312" pitchFamily="49" charset="-122"/>
                </a:rPr>
                <a:t>不全流产</a:t>
              </a:r>
              <a:r>
                <a:rPr lang="zh-CN" altLang="en-US" sz="2800" b="1" dirty="0">
                  <a:latin typeface="楷体_GB2312" pitchFamily="49" charset="-122"/>
                  <a:ea typeface="楷体_GB2312" pitchFamily="49" charset="-122"/>
                </a:rPr>
                <a:t>  指妊娠物部分已排出体外，尚</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有部分残留在子宫腔内</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因</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而阴道持续流血不止，甚至</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导致失血性休克。妇科检查</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宫颈口扩张，常有妊娠物堵</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塞于宫颈口或部分组织已排</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到阴道内，子宫小于停经周</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数。 </a:t>
              </a:r>
              <a:endParaRPr lang="zh-CN" altLang="en-US" sz="2800" b="1" dirty="0">
                <a:latin typeface="楷体_GB2312" pitchFamily="49" charset="-122"/>
                <a:ea typeface="楷体_GB2312" pitchFamily="49" charset="-122"/>
              </a:endParaRPr>
            </a:p>
          </p:txBody>
        </p:sp>
        <p:sp>
          <p:nvSpPr>
            <p:cNvPr id="81925" name="矩形 332810"/>
            <p:cNvSpPr/>
            <p:nvPr/>
          </p:nvSpPr>
          <p:spPr>
            <a:xfrm>
              <a:off x="963" y="6875"/>
              <a:ext cx="12050" cy="2179"/>
            </a:xfrm>
            <a:prstGeom prst="rect">
              <a:avLst/>
            </a:prstGeom>
            <a:noFill/>
            <a:ln w="9525">
              <a:noFill/>
            </a:ln>
          </p:spPr>
          <p:txBody>
            <a:bodyPr wrap="square" anchor="t" anchorCtr="0">
              <a:spAutoFit/>
            </a:bodyPr>
            <a:p>
              <a:r>
                <a:rPr lang="en-US" altLang="zh-CN" sz="2800" b="1" dirty="0">
                  <a:solidFill>
                    <a:schemeClr val="tx2"/>
                  </a:solidFill>
                  <a:latin typeface="楷体_GB2312" pitchFamily="49" charset="-122"/>
                  <a:ea typeface="楷体_GB2312" pitchFamily="49" charset="-122"/>
                </a:rPr>
                <a:t>    4.</a:t>
              </a:r>
              <a:r>
                <a:rPr lang="zh-CN" altLang="en-US" sz="2800" b="1" dirty="0">
                  <a:solidFill>
                    <a:schemeClr val="tx2"/>
                  </a:solidFill>
                  <a:latin typeface="楷体_GB2312" pitchFamily="49" charset="-122"/>
                  <a:ea typeface="楷体_GB2312" pitchFamily="49" charset="-122"/>
                </a:rPr>
                <a:t>完全流产</a:t>
              </a:r>
              <a:r>
                <a:rPr lang="zh-CN" altLang="en-US" sz="2800" b="1" dirty="0">
                  <a:latin typeface="楷体_GB2312" pitchFamily="49" charset="-122"/>
                  <a:ea typeface="楷体_GB2312" pitchFamily="49" charset="-122"/>
                </a:rPr>
                <a:t>  指妊娠物已全</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部排出。阴道流血逐渐停止，腹痛逐渐消失。妇</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科检查宫颈口关闭，子宫接近正常大小。</a:t>
              </a:r>
              <a:endParaRPr lang="zh-CN" altLang="en-US" sz="2800" b="1" dirty="0">
                <a:latin typeface="楷体_GB2312" pitchFamily="49" charset="-122"/>
                <a:ea typeface="楷体_GB2312" pitchFamily="49" charset="-122"/>
              </a:endParaRPr>
            </a:p>
          </p:txBody>
        </p:sp>
      </p:grpSp>
      <p:pic>
        <p:nvPicPr>
          <p:cNvPr id="81921" name="图片 332808" descr="4"/>
          <p:cNvPicPr>
            <a:picLocks noChangeAspect="1"/>
          </p:cNvPicPr>
          <p:nvPr/>
        </p:nvPicPr>
        <p:blipFill>
          <a:blip r:embed="rId3">
            <a:lum bright="23999"/>
          </a:blip>
          <a:stretch>
            <a:fillRect/>
          </a:stretch>
        </p:blipFill>
        <p:spPr>
          <a:xfrm>
            <a:off x="8229600" y="1440180"/>
            <a:ext cx="3024188" cy="33115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1427" name="矩形 218117"/>
          <p:cNvSpPr/>
          <p:nvPr/>
        </p:nvSpPr>
        <p:spPr>
          <a:xfrm>
            <a:off x="939165" y="1590040"/>
            <a:ext cx="7835265" cy="4831715"/>
          </a:xfrm>
          <a:prstGeom prst="rect">
            <a:avLst/>
          </a:prstGeom>
          <a:noFill/>
          <a:ln w="9525">
            <a:noFill/>
          </a:ln>
        </p:spPr>
        <p:txBody>
          <a:bodyPr wrap="none" anchor="t" anchorCtr="0">
            <a:noAutofit/>
          </a:bodyPr>
          <a:p>
            <a:r>
              <a:rPr lang="zh-CN" altLang="en-US" sz="2800" dirty="0">
                <a:latin typeface="楷体_GB2312" pitchFamily="49" charset="-122"/>
                <a:ea typeface="楷体_GB2312" pitchFamily="49" charset="-122"/>
              </a:rPr>
              <a:t>   </a:t>
            </a:r>
            <a:r>
              <a:rPr lang="zh-CN" altLang="en-US" sz="3200" dirty="0">
                <a:latin typeface="楷体_GB2312" pitchFamily="49" charset="-122"/>
                <a:ea typeface="楷体_GB2312" pitchFamily="49" charset="-122"/>
              </a:rPr>
              <a:t> </a:t>
            </a:r>
            <a:r>
              <a:rPr lang="zh-CN" altLang="en-US" sz="3200" dirty="0">
                <a:solidFill>
                  <a:srgbClr val="FF00FF"/>
                </a:solidFill>
                <a:latin typeface="楷体_GB2312" pitchFamily="49" charset="-122"/>
                <a:ea typeface="楷体_GB2312" pitchFamily="49" charset="-122"/>
              </a:rPr>
              <a:t>胎膜早破</a:t>
            </a:r>
            <a:r>
              <a:rPr lang="zh-CN" altLang="en-US" sz="3200" dirty="0">
                <a:latin typeface="楷体_GB2312" pitchFamily="49" charset="-122"/>
                <a:ea typeface="楷体_GB2312" pitchFamily="49" charset="-122"/>
              </a:rPr>
              <a:t>是指临产前胎膜自然破裂，</a:t>
            </a:r>
            <a:endParaRPr lang="zh-CN" altLang="en-US"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包括足月胎膜早破和未足月胎膜早破。</a:t>
            </a:r>
            <a:endParaRPr lang="zh-CN" altLang="en-US"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后者是指在孕</a:t>
            </a:r>
            <a:r>
              <a:rPr lang="en-US" altLang="zh-CN" sz="3200" dirty="0">
                <a:latin typeface="楷体_GB2312" pitchFamily="49" charset="-122"/>
                <a:ea typeface="楷体_GB2312" pitchFamily="49" charset="-122"/>
              </a:rPr>
              <a:t>20</a:t>
            </a:r>
            <a:r>
              <a:rPr lang="zh-CN" altLang="en-US" sz="3200" dirty="0">
                <a:latin typeface="楷体_GB2312" pitchFamily="49" charset="-122"/>
                <a:ea typeface="楷体_GB2312" pitchFamily="49" charset="-122"/>
              </a:rPr>
              <a:t>周以后发生的胎膜早破。</a:t>
            </a:r>
            <a:endParaRPr lang="zh-CN" altLang="en-US"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可引起早产、脐带脱垂及宫腔感染。</a:t>
            </a:r>
            <a:endParaRPr lang="zh-CN" altLang="en-US"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脐带在胎膜破裂后脱出于阴道或外阴部，</a:t>
            </a:r>
            <a:endParaRPr lang="zh-CN" altLang="en-US"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称</a:t>
            </a:r>
            <a:r>
              <a:rPr lang="zh-CN" altLang="en-US" sz="3200" dirty="0">
                <a:solidFill>
                  <a:srgbClr val="FF00FF"/>
                </a:solidFill>
                <a:latin typeface="楷体_GB2312" pitchFamily="49" charset="-122"/>
                <a:ea typeface="楷体_GB2312" pitchFamily="49" charset="-122"/>
              </a:rPr>
              <a:t>脐带脱垂</a:t>
            </a:r>
            <a:r>
              <a:rPr lang="zh-CN" altLang="en-US" sz="3200" dirty="0">
                <a:latin typeface="楷体_GB2312" pitchFamily="49" charset="-122"/>
                <a:ea typeface="楷体_GB2312" pitchFamily="49" charset="-122"/>
              </a:rPr>
              <a:t>。胎膜未破时脐带位于胎</a:t>
            </a:r>
            <a:endParaRPr lang="zh-CN" altLang="en-US"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先露部前方或一侧称为</a:t>
            </a:r>
            <a:r>
              <a:rPr lang="zh-CN" altLang="en-US" sz="3200" dirty="0">
                <a:solidFill>
                  <a:srgbClr val="FF00FF"/>
                </a:solidFill>
                <a:latin typeface="楷体_GB2312" pitchFamily="49" charset="-122"/>
                <a:ea typeface="楷体_GB2312" pitchFamily="49" charset="-122"/>
              </a:rPr>
              <a:t>脐带先露</a:t>
            </a:r>
            <a:r>
              <a:rPr lang="zh-CN" altLang="en-US" sz="3200" dirty="0">
                <a:latin typeface="楷体_GB2312" pitchFamily="49" charset="-122"/>
                <a:ea typeface="楷体_GB2312" pitchFamily="49" charset="-122"/>
              </a:rPr>
              <a:t>，又称</a:t>
            </a:r>
            <a:endParaRPr lang="zh-CN" altLang="en-US"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隐性脐带脱垂。是严重威胁胎儿生命的</a:t>
            </a:r>
            <a:endParaRPr lang="zh-CN" altLang="en-US"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并发症。</a:t>
            </a:r>
            <a:endParaRPr lang="zh-CN" altLang="en-US" sz="3200" dirty="0">
              <a:latin typeface="楷体_GB2312" pitchFamily="49" charset="-122"/>
              <a:ea typeface="楷体_GB2312" pitchFamily="49" charset="-122"/>
            </a:endParaRPr>
          </a:p>
        </p:txBody>
      </p:sp>
      <p:pic>
        <p:nvPicPr>
          <p:cNvPr id="231429" name="图片 218121" descr="47"/>
          <p:cNvPicPr>
            <a:picLocks noChangeAspect="1"/>
          </p:cNvPicPr>
          <p:nvPr/>
        </p:nvPicPr>
        <p:blipFill>
          <a:blip r:embed="rId3"/>
          <a:stretch>
            <a:fillRect/>
          </a:stretch>
        </p:blipFill>
        <p:spPr>
          <a:xfrm>
            <a:off x="9105265" y="4351020"/>
            <a:ext cx="1861185" cy="2070735"/>
          </a:xfrm>
          <a:prstGeom prst="rect">
            <a:avLst/>
          </a:prstGeom>
          <a:noFill/>
          <a:ln w="9525">
            <a:noFill/>
          </a:ln>
        </p:spPr>
      </p:pic>
      <p:pic>
        <p:nvPicPr>
          <p:cNvPr id="231428" name="图片 218120" descr="图片1"/>
          <p:cNvPicPr>
            <a:picLocks noChangeAspect="1"/>
          </p:cNvPicPr>
          <p:nvPr/>
        </p:nvPicPr>
        <p:blipFill>
          <a:blip r:embed="rId4"/>
          <a:stretch>
            <a:fillRect/>
          </a:stretch>
        </p:blipFill>
        <p:spPr>
          <a:xfrm>
            <a:off x="8596630" y="1495425"/>
            <a:ext cx="2370455" cy="24231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21385" y="1447800"/>
            <a:ext cx="9984740" cy="3964605"/>
            <a:chOff x="1320" y="2280"/>
            <a:chExt cx="12095" cy="6165"/>
          </a:xfrm>
        </p:grpSpPr>
        <p:sp>
          <p:nvSpPr>
            <p:cNvPr id="232451" name="矩形 219142"/>
            <p:cNvSpPr/>
            <p:nvPr/>
          </p:nvSpPr>
          <p:spPr>
            <a:xfrm>
              <a:off x="1560" y="2280"/>
              <a:ext cx="3960" cy="812"/>
            </a:xfrm>
            <a:prstGeom prst="rect">
              <a:avLst/>
            </a:prstGeom>
            <a:noFill/>
            <a:ln w="9525">
              <a:noFill/>
            </a:ln>
          </p:spPr>
          <p:txBody>
            <a:bodyPr anchor="t" anchorCtr="0">
              <a:spAutoFit/>
            </a:bodyPr>
            <a:p>
              <a:r>
                <a:rPr lang="zh-CN" altLang="en-US" sz="2800" dirty="0">
                  <a:solidFill>
                    <a:srgbClr val="FF0000"/>
                  </a:solidFill>
                  <a:latin typeface="Arial" panose="020B0604020202020204" pitchFamily="34" charset="0"/>
                  <a:ea typeface="楷体_GB2312" pitchFamily="49" charset="-122"/>
                </a:rPr>
                <a:t>（一）健康史</a:t>
              </a:r>
              <a:endParaRPr lang="zh-CN" altLang="en-US" sz="2800" dirty="0">
                <a:solidFill>
                  <a:srgbClr val="FF0000"/>
                </a:solidFill>
                <a:latin typeface="Arial" panose="020B0604020202020204" pitchFamily="34" charset="0"/>
                <a:ea typeface="楷体_GB2312" pitchFamily="49" charset="-122"/>
              </a:endParaRPr>
            </a:p>
          </p:txBody>
        </p:sp>
        <p:sp>
          <p:nvSpPr>
            <p:cNvPr id="232452" name="矩形 219143"/>
            <p:cNvSpPr/>
            <p:nvPr/>
          </p:nvSpPr>
          <p:spPr>
            <a:xfrm>
              <a:off x="1320" y="3333"/>
              <a:ext cx="12000" cy="2822"/>
            </a:xfrm>
            <a:prstGeom prst="rect">
              <a:avLst/>
            </a:prstGeom>
            <a:noFill/>
            <a:ln w="9525">
              <a:noFill/>
            </a:ln>
          </p:spPr>
          <p:txBody>
            <a:bodyPr anchor="t" anchorCtr="0">
              <a:spAutoFit/>
            </a:bodyPr>
            <a:p>
              <a:r>
                <a:rPr lang="en-US" altLang="zh-CN" sz="2800">
                  <a:solidFill>
                    <a:schemeClr val="tx2"/>
                  </a:solidFill>
                  <a:latin typeface="楷体_GB2312" pitchFamily="49" charset="-122"/>
                  <a:ea typeface="楷体_GB2312" pitchFamily="49" charset="-122"/>
                </a:rPr>
                <a:t>   1.</a:t>
              </a:r>
              <a:r>
                <a:rPr lang="zh-CN" altLang="en-US" sz="2800" dirty="0">
                  <a:solidFill>
                    <a:schemeClr val="tx2"/>
                  </a:solidFill>
                  <a:latin typeface="楷体_GB2312" pitchFamily="49" charset="-122"/>
                  <a:ea typeface="楷体_GB2312" pitchFamily="49" charset="-122"/>
                </a:rPr>
                <a:t>胎膜早破</a:t>
              </a:r>
              <a:r>
                <a:rPr lang="zh-CN" altLang="en-US" sz="2800" dirty="0">
                  <a:solidFill>
                    <a:srgbClr val="FF00FF"/>
                  </a:solidFill>
                  <a:latin typeface="楷体_GB2312" pitchFamily="49" charset="-122"/>
                  <a:ea typeface="楷体_GB2312" pitchFamily="49" charset="-122"/>
                </a:rPr>
                <a:t>  </a:t>
              </a:r>
              <a:r>
                <a:rPr lang="zh-CN" altLang="en-US" sz="2800" dirty="0">
                  <a:latin typeface="Arial" panose="020B0604020202020204" pitchFamily="34" charset="0"/>
                  <a:ea typeface="楷体_GB2312" pitchFamily="49" charset="-122"/>
                </a:rPr>
                <a:t>评估有无机械性刺激、生殖道感染、羊膜腔内压力升高、前羊水囊受力不均、微量元素缺乏等。包括</a:t>
              </a:r>
              <a:r>
                <a:rPr lang="zh-CN" altLang="en-US" sz="2800" dirty="0">
                  <a:latin typeface="楷体_GB2312" pitchFamily="49" charset="-122"/>
                  <a:ea typeface="楷体_GB2312" pitchFamily="49" charset="-122"/>
                </a:rPr>
                <a:t>胎位不正、胎先露高浮、</a:t>
              </a:r>
              <a:r>
                <a:rPr lang="zh-CN" altLang="en-US" sz="2800" dirty="0">
                  <a:latin typeface="Arial" panose="020B0604020202020204" pitchFamily="34" charset="0"/>
                  <a:ea typeface="楷体_GB2312" pitchFamily="49" charset="-122"/>
                </a:rPr>
                <a:t>胎膜炎、多胎妊娠、羊水过多、妊娠晚期性生活、创伤、维生素及微量元素缺乏及宫颈内口松弛等因素。</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232454" name="矩形 219147"/>
            <p:cNvSpPr/>
            <p:nvPr/>
          </p:nvSpPr>
          <p:spPr>
            <a:xfrm>
              <a:off x="1415" y="7633"/>
              <a:ext cx="12000" cy="812"/>
            </a:xfrm>
            <a:prstGeom prst="rect">
              <a:avLst/>
            </a:prstGeom>
            <a:noFill/>
            <a:ln w="9525">
              <a:noFill/>
            </a:ln>
          </p:spPr>
          <p:txBody>
            <a:bodyPr anchor="t" anchorCtr="0">
              <a:spAutoFit/>
            </a:bodyPr>
            <a:p>
              <a:r>
                <a:rPr lang="en-US" altLang="zh-CN" sz="2800">
                  <a:solidFill>
                    <a:schemeClr val="tx2"/>
                  </a:solidFill>
                  <a:latin typeface="楷体_GB2312" pitchFamily="49" charset="-122"/>
                  <a:ea typeface="楷体_GB2312" pitchFamily="49" charset="-122"/>
                </a:rPr>
                <a:t>   2.</a:t>
              </a:r>
              <a:r>
                <a:rPr lang="zh-CN" altLang="en-US" sz="2800" dirty="0">
                  <a:solidFill>
                    <a:schemeClr val="tx2"/>
                  </a:solidFill>
                  <a:latin typeface="楷体_GB2312" pitchFamily="49" charset="-122"/>
                  <a:ea typeface="楷体_GB2312" pitchFamily="49" charset="-122"/>
                </a:rPr>
                <a:t>脐带脱垂  </a:t>
              </a:r>
              <a:r>
                <a:rPr lang="zh-CN" altLang="en-US" sz="2800" dirty="0">
                  <a:latin typeface="Arial" panose="020B0604020202020204" pitchFamily="34" charset="0"/>
                  <a:ea typeface="楷体_GB2312" pitchFamily="49" charset="-122"/>
                </a:rPr>
                <a:t>评估有无</a:t>
              </a:r>
              <a:r>
                <a:rPr lang="zh-CN" altLang="en-US" sz="2800" dirty="0">
                  <a:latin typeface="楷体_GB2312" pitchFamily="49" charset="-122"/>
                  <a:ea typeface="楷体_GB2312" pitchFamily="49" charset="-122"/>
                </a:rPr>
                <a:t>胎膜早破及先露衔接不良引起。</a:t>
              </a:r>
              <a:endParaRPr lang="zh-CN" altLang="en-US" sz="2800"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58628" y="1374482"/>
            <a:ext cx="10145922" cy="3598686"/>
            <a:chOff x="1320" y="1933"/>
            <a:chExt cx="12600" cy="4070"/>
          </a:xfrm>
        </p:grpSpPr>
        <p:sp>
          <p:nvSpPr>
            <p:cNvPr id="233475" name="矩形 275465"/>
            <p:cNvSpPr/>
            <p:nvPr/>
          </p:nvSpPr>
          <p:spPr>
            <a:xfrm>
              <a:off x="1320" y="2558"/>
              <a:ext cx="12600" cy="3445"/>
            </a:xfrm>
            <a:prstGeom prst="rect">
              <a:avLst/>
            </a:prstGeom>
            <a:noFill/>
            <a:ln w="9525">
              <a:noFill/>
            </a:ln>
          </p:spPr>
          <p:txBody>
            <a:bodyPr anchor="ctr" anchorCtr="0">
              <a:spAutoFit/>
            </a:bodyPr>
            <a:p>
              <a:pPr indent="304800"/>
              <a:r>
                <a:rPr lang="en-US" altLang="zh-CN" sz="3200">
                  <a:solidFill>
                    <a:schemeClr val="tx2"/>
                  </a:solidFill>
                  <a:latin typeface="楷体_GB2312" pitchFamily="49" charset="-122"/>
                  <a:ea typeface="楷体_GB2312" pitchFamily="49" charset="-122"/>
                </a:rPr>
                <a:t> 1.</a:t>
              </a:r>
              <a:r>
                <a:rPr lang="zh-CN" altLang="en-US" sz="3200" dirty="0">
                  <a:solidFill>
                    <a:schemeClr val="tx2"/>
                  </a:solidFill>
                  <a:latin typeface="楷体_GB2312" pitchFamily="49" charset="-122"/>
                  <a:ea typeface="楷体_GB2312" pitchFamily="49" charset="-122"/>
                </a:rPr>
                <a:t>胎膜早破</a:t>
              </a:r>
              <a:r>
                <a:rPr lang="zh-CN" altLang="en-US" sz="3200" dirty="0">
                  <a:latin typeface="楷体_GB2312" pitchFamily="49" charset="-122"/>
                  <a:ea typeface="楷体_GB2312" pitchFamily="49" charset="-122"/>
                </a:rPr>
                <a:t>  孕妇突感阴道有不能自控的较多液体流出，咳嗽、用力时流液增多。肛查时触不到羊膜囊，上推先露部流液量增多。阴道窥器检查可见液体从宫口流出。</a:t>
              </a:r>
              <a:endParaRPr lang="zh-CN" altLang="en-US" sz="3200" dirty="0">
                <a:latin typeface="楷体_GB2312" pitchFamily="49" charset="-122"/>
                <a:ea typeface="楷体_GB2312" pitchFamily="49" charset="-122"/>
              </a:endParaRPr>
            </a:p>
            <a:p>
              <a:pPr indent="304800"/>
              <a:r>
                <a:rPr lang="en-US" altLang="zh-CN" sz="3200">
                  <a:latin typeface="楷体_GB2312" pitchFamily="49" charset="-122"/>
                  <a:ea typeface="楷体_GB2312" pitchFamily="49" charset="-122"/>
                </a:rPr>
                <a:t> </a:t>
              </a:r>
              <a:r>
                <a:rPr lang="en-US" altLang="zh-CN" sz="3200">
                  <a:solidFill>
                    <a:schemeClr val="tx2"/>
                  </a:solidFill>
                  <a:latin typeface="楷体_GB2312" pitchFamily="49" charset="-122"/>
                  <a:ea typeface="楷体_GB2312" pitchFamily="49" charset="-122"/>
                </a:rPr>
                <a:t>2.</a:t>
              </a:r>
              <a:r>
                <a:rPr lang="zh-CN" altLang="en-US" sz="3200" dirty="0">
                  <a:solidFill>
                    <a:schemeClr val="tx2"/>
                  </a:solidFill>
                  <a:latin typeface="楷体_GB2312" pitchFamily="49" charset="-122"/>
                  <a:ea typeface="楷体_GB2312" pitchFamily="49" charset="-122"/>
                </a:rPr>
                <a:t>脐带脱垂</a:t>
              </a:r>
              <a:r>
                <a:rPr lang="zh-CN" altLang="en-US" sz="3200" dirty="0">
                  <a:latin typeface="楷体_GB2312" pitchFamily="49" charset="-122"/>
                  <a:ea typeface="楷体_GB2312" pitchFamily="49" charset="-122"/>
                </a:rPr>
                <a:t>  胎膜已破，胎心率突然改变，变换体位或抬高臀部后可缓解，阴道检查触及条索状物。</a:t>
              </a:r>
              <a:endParaRPr lang="zh-CN" altLang="en-US" sz="3200" dirty="0">
                <a:latin typeface="楷体_GB2312" pitchFamily="49" charset="-122"/>
                <a:ea typeface="楷体_GB2312" pitchFamily="49" charset="-122"/>
              </a:endParaRPr>
            </a:p>
          </p:txBody>
        </p:sp>
        <p:sp>
          <p:nvSpPr>
            <p:cNvPr id="233476" name="矩形 275466"/>
            <p:cNvSpPr/>
            <p:nvPr/>
          </p:nvSpPr>
          <p:spPr>
            <a:xfrm>
              <a:off x="1320" y="1933"/>
              <a:ext cx="4440" cy="660"/>
            </a:xfrm>
            <a:prstGeom prst="rect">
              <a:avLst/>
            </a:prstGeom>
            <a:noFill/>
            <a:ln w="9525">
              <a:noFill/>
            </a:ln>
          </p:spPr>
          <p:txBody>
            <a:bodyPr anchor="t" anchorCtr="0">
              <a:spAutoFit/>
            </a:bodyPr>
            <a:p>
              <a:r>
                <a:rPr lang="zh-CN" altLang="en-US" sz="3200" dirty="0">
                  <a:solidFill>
                    <a:srgbClr val="FF0000"/>
                  </a:solidFill>
                  <a:latin typeface="Arial" panose="020B0604020202020204" pitchFamily="34" charset="0"/>
                  <a:ea typeface="楷体_GB2312" pitchFamily="49" charset="-122"/>
                </a:rPr>
                <a:t>（二）身体状况</a:t>
              </a:r>
              <a:endParaRPr lang="zh-CN" altLang="en-US" sz="3200" dirty="0">
                <a:solidFill>
                  <a:srgbClr val="FF0000"/>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82700" y="1400175"/>
            <a:ext cx="9700895" cy="4766945"/>
            <a:chOff x="1320" y="1200"/>
            <a:chExt cx="12610" cy="7165"/>
          </a:xfrm>
        </p:grpSpPr>
        <p:sp>
          <p:nvSpPr>
            <p:cNvPr id="234498" name="矩形 227336"/>
            <p:cNvSpPr/>
            <p:nvPr/>
          </p:nvSpPr>
          <p:spPr>
            <a:xfrm>
              <a:off x="1320" y="1200"/>
              <a:ext cx="11640" cy="3375"/>
            </a:xfrm>
            <a:prstGeom prst="rect">
              <a:avLst/>
            </a:prstGeom>
            <a:noFill/>
            <a:ln w="9525">
              <a:noFill/>
            </a:ln>
          </p:spPr>
          <p:txBody>
            <a:bodyPr anchor="t" anchorCtr="0">
              <a:spAutoFit/>
            </a:bodyPr>
            <a:p>
              <a:r>
                <a:rPr lang="en-US" altLang="zh-CN" sz="2800">
                  <a:solidFill>
                    <a:schemeClr val="tx2"/>
                  </a:solidFill>
                  <a:latin typeface="楷体_GB2312" pitchFamily="49" charset="-122"/>
                  <a:ea typeface="楷体_GB2312" pitchFamily="49" charset="-122"/>
                </a:rPr>
                <a:t>   3.</a:t>
              </a:r>
              <a:r>
                <a:rPr lang="zh-CN" altLang="en-US" sz="2800" dirty="0">
                  <a:solidFill>
                    <a:schemeClr val="tx2"/>
                  </a:solidFill>
                  <a:latin typeface="楷体_GB2312" pitchFamily="49" charset="-122"/>
                  <a:ea typeface="楷体_GB2312" pitchFamily="49" charset="-122"/>
                </a:rPr>
                <a:t>对母儿的影响</a:t>
              </a:r>
              <a:endParaRPr lang="zh-CN" altLang="en-US" sz="2800" dirty="0">
                <a:solidFill>
                  <a:schemeClr val="tx2"/>
                </a:solidFill>
                <a:latin typeface="楷体_GB2312" pitchFamily="49" charset="-122"/>
                <a:ea typeface="楷体_GB2312" pitchFamily="49" charset="-122"/>
              </a:endParaRPr>
            </a:p>
            <a:p>
              <a:r>
                <a:rPr lang="zh-CN" altLang="en-US" sz="2800" dirty="0">
                  <a:solidFill>
                    <a:srgbClr val="CC00FF"/>
                  </a:solidFill>
                  <a:latin typeface="楷体_GB2312" pitchFamily="49" charset="-122"/>
                  <a:ea typeface="楷体_GB2312" pitchFamily="49" charset="-122"/>
                </a:rPr>
                <a:t>  （</a:t>
              </a:r>
              <a:r>
                <a:rPr lang="en-US" altLang="zh-CN" sz="2800">
                  <a:solidFill>
                    <a:srgbClr val="CC00FF"/>
                  </a:solidFill>
                  <a:latin typeface="楷体_GB2312" pitchFamily="49" charset="-122"/>
                  <a:ea typeface="楷体_GB2312" pitchFamily="49" charset="-122"/>
                </a:rPr>
                <a:t>1</a:t>
              </a:r>
              <a:r>
                <a:rPr lang="zh-CN" altLang="en-US" sz="2800" dirty="0">
                  <a:solidFill>
                    <a:srgbClr val="CC00FF"/>
                  </a:solidFill>
                  <a:latin typeface="楷体_GB2312" pitchFamily="49" charset="-122"/>
                  <a:ea typeface="楷体_GB2312" pitchFamily="49" charset="-122"/>
                </a:rPr>
                <a:t>）对产妇的影响：</a:t>
              </a:r>
              <a:r>
                <a:rPr lang="zh-CN" altLang="en-US" sz="2800" dirty="0">
                  <a:latin typeface="楷体_GB2312" pitchFamily="49" charset="-122"/>
                  <a:ea typeface="楷体_GB2312" pitchFamily="49" charset="-122"/>
                </a:rPr>
                <a:t>胎膜早破时难产、宫内感染及产褥感染明显增加。</a:t>
              </a:r>
              <a:endParaRPr lang="zh-CN" altLang="en-US" sz="2800" dirty="0">
                <a:latin typeface="楷体_GB2312" pitchFamily="49" charset="-122"/>
                <a:ea typeface="楷体_GB2312" pitchFamily="49" charset="-122"/>
              </a:endParaRPr>
            </a:p>
            <a:p>
              <a:r>
                <a:rPr lang="zh-CN" altLang="en-US" sz="2800" dirty="0">
                  <a:solidFill>
                    <a:srgbClr val="CC00FF"/>
                  </a:solidFill>
                  <a:latin typeface="楷体_GB2312" pitchFamily="49" charset="-122"/>
                  <a:ea typeface="楷体_GB2312" pitchFamily="49" charset="-122"/>
                </a:rPr>
                <a:t>  （</a:t>
              </a:r>
              <a:r>
                <a:rPr lang="en-US" altLang="zh-CN" sz="2800">
                  <a:solidFill>
                    <a:srgbClr val="CC00FF"/>
                  </a:solidFill>
                  <a:latin typeface="楷体_GB2312" pitchFamily="49" charset="-122"/>
                  <a:ea typeface="楷体_GB2312" pitchFamily="49" charset="-122"/>
                </a:rPr>
                <a:t>2</a:t>
              </a:r>
              <a:r>
                <a:rPr lang="zh-CN" altLang="en-US" sz="2800" dirty="0">
                  <a:solidFill>
                    <a:srgbClr val="CC00FF"/>
                  </a:solidFill>
                  <a:latin typeface="楷体_GB2312" pitchFamily="49" charset="-122"/>
                  <a:ea typeface="楷体_GB2312" pitchFamily="49" charset="-122"/>
                </a:rPr>
                <a:t>）对胎儿及新生儿的影响：</a:t>
              </a:r>
              <a:r>
                <a:rPr lang="zh-CN" altLang="en-US" sz="2800" dirty="0">
                  <a:latin typeface="楷体_GB2312" pitchFamily="49" charset="-122"/>
                  <a:ea typeface="楷体_GB2312" pitchFamily="49" charset="-122"/>
                </a:rPr>
                <a:t>胎膜早破易诱发早产、脐带脱垂、胎儿窘迫等</a:t>
              </a:r>
              <a:r>
                <a:rPr lang="en-US" altLang="zh-CN" sz="2800">
                  <a:latin typeface="楷体_GB2312" pitchFamily="49" charset="-122"/>
                  <a:ea typeface="楷体_GB2312" pitchFamily="49" charset="-122"/>
                </a:rPr>
                <a:t>,</a:t>
              </a:r>
              <a:r>
                <a:rPr lang="zh-CN" altLang="en-US" sz="2800" dirty="0">
                  <a:latin typeface="楷体_GB2312" pitchFamily="49" charset="-122"/>
                  <a:ea typeface="楷体_GB2312" pitchFamily="49" charset="-122"/>
                </a:rPr>
                <a:t>围生儿死亡率增加。</a:t>
              </a:r>
              <a:endParaRPr lang="zh-CN" altLang="en-US" sz="2800" dirty="0">
                <a:latin typeface="楷体_GB2312" pitchFamily="49" charset="-122"/>
                <a:ea typeface="楷体_GB2312" pitchFamily="49" charset="-122"/>
              </a:endParaRPr>
            </a:p>
          </p:txBody>
        </p:sp>
        <p:sp>
          <p:nvSpPr>
            <p:cNvPr id="234499" name="矩形 227337"/>
            <p:cNvSpPr/>
            <p:nvPr/>
          </p:nvSpPr>
          <p:spPr>
            <a:xfrm>
              <a:off x="1680" y="5423"/>
              <a:ext cx="5915" cy="785"/>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楷体_GB2312" pitchFamily="49" charset="-122"/>
                </a:rPr>
                <a:t>（三）心理与社会状况</a:t>
              </a:r>
              <a:endParaRPr lang="zh-CN" altLang="en-US" sz="2800" dirty="0">
                <a:solidFill>
                  <a:srgbClr val="FF0000"/>
                </a:solidFill>
                <a:latin typeface="Arial" panose="020B0604020202020204" pitchFamily="34" charset="0"/>
                <a:ea typeface="楷体_GB2312" pitchFamily="49" charset="-122"/>
              </a:endParaRPr>
            </a:p>
          </p:txBody>
        </p:sp>
        <p:sp>
          <p:nvSpPr>
            <p:cNvPr id="234500" name="矩形 227338"/>
            <p:cNvSpPr/>
            <p:nvPr/>
          </p:nvSpPr>
          <p:spPr>
            <a:xfrm>
              <a:off x="1320" y="6285"/>
              <a:ext cx="12610" cy="2080"/>
            </a:xfrm>
            <a:prstGeom prst="rect">
              <a:avLst/>
            </a:prstGeom>
            <a:noFill/>
            <a:ln w="9525">
              <a:noFill/>
            </a:ln>
          </p:spPr>
          <p:txBody>
            <a:bodyPr wrap="square" anchor="t" anchorCtr="0">
              <a:spAutoFit/>
            </a:bodyPr>
            <a:p>
              <a:r>
                <a:rPr lang="zh-CN" altLang="en-US" sz="2800" dirty="0">
                  <a:latin typeface="Arial" panose="020B0604020202020204" pitchFamily="34" charset="0"/>
                  <a:ea typeface="楷体_GB2312" pitchFamily="49" charset="-122"/>
                </a:rPr>
                <a:t>        突然发生的胎膜早破使得孕妇及家属惊惶</a:t>
              </a:r>
              <a:endParaRPr lang="zh-CN" altLang="en-US" sz="2800" dirty="0">
                <a:latin typeface="Arial" panose="020B0604020202020204" pitchFamily="34" charset="0"/>
                <a:ea typeface="楷体_GB2312" pitchFamily="49" charset="-122"/>
              </a:endParaRPr>
            </a:p>
            <a:p>
              <a:r>
                <a:rPr lang="zh-CN" altLang="en-US" sz="2800" dirty="0">
                  <a:latin typeface="Arial" panose="020B0604020202020204" pitchFamily="34" charset="0"/>
                  <a:ea typeface="楷体_GB2312" pitchFamily="49" charset="-122"/>
                </a:rPr>
                <a:t>失措，若有脐带脱垂，看到医护人员的紧急处</a:t>
              </a:r>
              <a:endParaRPr lang="zh-CN" altLang="en-US" sz="2800" dirty="0">
                <a:latin typeface="Arial" panose="020B0604020202020204" pitchFamily="34" charset="0"/>
                <a:ea typeface="楷体_GB2312" pitchFamily="49" charset="-122"/>
              </a:endParaRPr>
            </a:p>
            <a:p>
              <a:r>
                <a:rPr lang="zh-CN" altLang="en-US" sz="2800" dirty="0">
                  <a:latin typeface="Arial" panose="020B0604020202020204" pitchFamily="34" charset="0"/>
                  <a:ea typeface="楷体_GB2312" pitchFamily="49" charset="-122"/>
                </a:rPr>
                <a:t>理，他们会更加的焦虑，担心孕妇和胎儿的安危。</a:t>
              </a:r>
              <a:endParaRPr lang="zh-CN" altLang="en-US" sz="2800"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12850" y="1143000"/>
            <a:ext cx="9279255" cy="2697561"/>
            <a:chOff x="1080" y="2543"/>
            <a:chExt cx="12120" cy="3972"/>
          </a:xfrm>
        </p:grpSpPr>
        <p:sp>
          <p:nvSpPr>
            <p:cNvPr id="235523" name="矩形 228360"/>
            <p:cNvSpPr/>
            <p:nvPr/>
          </p:nvSpPr>
          <p:spPr>
            <a:xfrm>
              <a:off x="1173" y="2543"/>
              <a:ext cx="4227" cy="859"/>
            </a:xfrm>
            <a:prstGeom prst="rect">
              <a:avLst/>
            </a:prstGeom>
            <a:noFill/>
            <a:ln w="9525">
              <a:noFill/>
            </a:ln>
          </p:spPr>
          <p:txBody>
            <a:bodyPr wrap="square" anchor="t" anchorCtr="0">
              <a:spAutoFit/>
            </a:bodyPr>
            <a:p>
              <a:r>
                <a:rPr lang="zh-CN" altLang="en-US" sz="3200" dirty="0">
                  <a:solidFill>
                    <a:srgbClr val="FF0000"/>
                  </a:solidFill>
                  <a:latin typeface="Arial" panose="020B0604020202020204" pitchFamily="34" charset="0"/>
                  <a:ea typeface="楷体_GB2312" pitchFamily="49" charset="-122"/>
                </a:rPr>
                <a:t>（四）辅助检查</a:t>
              </a:r>
              <a:endParaRPr lang="zh-CN" altLang="en-US" sz="3200" dirty="0">
                <a:solidFill>
                  <a:srgbClr val="FF0000"/>
                </a:solidFill>
                <a:latin typeface="Arial" panose="020B0604020202020204" pitchFamily="34" charset="0"/>
                <a:ea typeface="楷体_GB2312" pitchFamily="49" charset="-122"/>
              </a:endParaRPr>
            </a:p>
          </p:txBody>
        </p:sp>
        <p:sp>
          <p:nvSpPr>
            <p:cNvPr id="235524" name="矩形 228361"/>
            <p:cNvSpPr/>
            <p:nvPr/>
          </p:nvSpPr>
          <p:spPr>
            <a:xfrm>
              <a:off x="1080" y="3480"/>
              <a:ext cx="12120" cy="3035"/>
            </a:xfrm>
            <a:prstGeom prst="rect">
              <a:avLst/>
            </a:prstGeom>
            <a:noFill/>
            <a:ln w="9525">
              <a:noFill/>
            </a:ln>
          </p:spPr>
          <p:txBody>
            <a:bodyPr anchor="t" anchorCtr="0">
              <a:spAutoFit/>
            </a:bodyPr>
            <a:p>
              <a:r>
                <a:rPr lang="en-US" altLang="zh-CN" sz="3200">
                  <a:latin typeface="楷体_GB2312" pitchFamily="49" charset="-122"/>
                  <a:ea typeface="楷体_GB2312" pitchFamily="49" charset="-122"/>
                </a:rPr>
                <a:t>   1.</a:t>
              </a:r>
              <a:r>
                <a:rPr lang="zh-CN" altLang="en-US" sz="3200" dirty="0">
                  <a:latin typeface="楷体_GB2312" pitchFamily="49" charset="-122"/>
                  <a:ea typeface="楷体_GB2312" pitchFamily="49" charset="-122"/>
                </a:rPr>
                <a:t>阴道液检查  用石蕊试纸测定阴道流液，</a:t>
              </a:r>
              <a:r>
                <a:rPr lang="en-US" altLang="zh-CN" sz="3200">
                  <a:latin typeface="楷体_GB2312" pitchFamily="49" charset="-122"/>
                  <a:ea typeface="楷体_GB2312" pitchFamily="49" charset="-122"/>
                </a:rPr>
                <a:t>pH≥7</a:t>
              </a:r>
              <a:r>
                <a:rPr lang="zh-CN" altLang="en-US" sz="3200" dirty="0">
                  <a:latin typeface="楷体_GB2312" pitchFamily="49" charset="-122"/>
                  <a:ea typeface="楷体_GB2312" pitchFamily="49" charset="-122"/>
                </a:rPr>
                <a:t>；阴道液干燥涂片检查呈羊齿状结晶。</a:t>
              </a:r>
              <a:endParaRPr lang="zh-CN" altLang="en-US" sz="3200" dirty="0">
                <a:latin typeface="楷体_GB2312" pitchFamily="49" charset="-122"/>
                <a:ea typeface="楷体_GB2312" pitchFamily="49" charset="-122"/>
              </a:endParaRPr>
            </a:p>
            <a:p>
              <a:r>
                <a:rPr lang="en-US" altLang="zh-CN" sz="3200">
                  <a:latin typeface="楷体_GB2312" pitchFamily="49" charset="-122"/>
                  <a:ea typeface="楷体_GB2312" pitchFamily="49" charset="-122"/>
                </a:rPr>
                <a:t>   2.</a:t>
              </a:r>
              <a:r>
                <a:rPr lang="zh-CN" altLang="en-US" sz="3200" dirty="0">
                  <a:latin typeface="楷体_GB2312" pitchFamily="49" charset="-122"/>
                  <a:ea typeface="楷体_GB2312" pitchFamily="49" charset="-122"/>
                </a:rPr>
                <a:t>羊膜镜检查  看不到前羊膜囊，可确诊为胎膜早破。</a:t>
              </a:r>
              <a:endParaRPr lang="zh-CN" altLang="en-US" sz="3200" dirty="0">
                <a:latin typeface="楷体_GB2312" pitchFamily="49" charset="-122"/>
                <a:ea typeface="楷体_GB2312" pitchFamily="49" charset="-122"/>
              </a:endParaRPr>
            </a:p>
          </p:txBody>
        </p:sp>
      </p:grpSp>
      <p:grpSp>
        <p:nvGrpSpPr>
          <p:cNvPr id="3" name="组合 2"/>
          <p:cNvGrpSpPr/>
          <p:nvPr/>
        </p:nvGrpSpPr>
        <p:grpSpPr>
          <a:xfrm>
            <a:off x="1283970" y="3892550"/>
            <a:ext cx="9696450" cy="2513311"/>
            <a:chOff x="1320" y="1343"/>
            <a:chExt cx="11640" cy="4668"/>
          </a:xfrm>
        </p:grpSpPr>
        <p:sp>
          <p:nvSpPr>
            <p:cNvPr id="236547" name="矩形 229383"/>
            <p:cNvSpPr/>
            <p:nvPr/>
          </p:nvSpPr>
          <p:spPr>
            <a:xfrm>
              <a:off x="1320" y="1343"/>
              <a:ext cx="4228" cy="969"/>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楷体_GB2312" pitchFamily="49" charset="-122"/>
                </a:rPr>
                <a:t>（五）处理要点</a:t>
              </a:r>
              <a:endParaRPr lang="zh-CN" altLang="en-US" sz="2800" dirty="0">
                <a:solidFill>
                  <a:srgbClr val="FF0000"/>
                </a:solidFill>
                <a:latin typeface="Arial" panose="020B0604020202020204" pitchFamily="34" charset="0"/>
                <a:ea typeface="楷体_GB2312" pitchFamily="49" charset="-122"/>
              </a:endParaRPr>
            </a:p>
          </p:txBody>
        </p:sp>
        <p:sp>
          <p:nvSpPr>
            <p:cNvPr id="236548" name="矩形 229384"/>
            <p:cNvSpPr/>
            <p:nvPr/>
          </p:nvSpPr>
          <p:spPr>
            <a:xfrm>
              <a:off x="1440" y="2640"/>
              <a:ext cx="11520" cy="3371"/>
            </a:xfrm>
            <a:prstGeom prst="rect">
              <a:avLst/>
            </a:prstGeom>
            <a:noFill/>
            <a:ln w="9525">
              <a:noFill/>
            </a:ln>
          </p:spPr>
          <p:txBody>
            <a:bodyPr anchor="t" anchorCtr="0">
              <a:spAutoFit/>
            </a:bodyPr>
            <a:p>
              <a:r>
                <a:rPr lang="zh-CN" altLang="en-US" sz="2800" dirty="0">
                  <a:latin typeface="Arial" panose="020B0604020202020204" pitchFamily="34" charset="0"/>
                  <a:ea typeface="楷体_GB2312" pitchFamily="49" charset="-122"/>
                </a:rPr>
                <a:t>       </a:t>
              </a:r>
              <a:r>
                <a:rPr lang="en-US" altLang="zh-CN" sz="2800" dirty="0">
                  <a:latin typeface="Arial" panose="020B0604020202020204" pitchFamily="34" charset="0"/>
                  <a:ea typeface="楷体_GB2312" pitchFamily="49" charset="-122"/>
                </a:rPr>
                <a:t>1.</a:t>
              </a:r>
              <a:r>
                <a:rPr lang="zh-CN" altLang="en-US" sz="2800" dirty="0">
                  <a:latin typeface="Arial" panose="020B0604020202020204" pitchFamily="34" charset="0"/>
                  <a:ea typeface="楷体_GB2312" pitchFamily="49" charset="-122"/>
                </a:rPr>
                <a:t>一般处理：左侧卧位，抬高臀部</a:t>
              </a:r>
              <a:endParaRPr lang="zh-CN" altLang="en-US" sz="2800" dirty="0">
                <a:latin typeface="Arial" panose="020B0604020202020204" pitchFamily="34" charset="0"/>
                <a:ea typeface="楷体_GB2312" pitchFamily="49" charset="-122"/>
              </a:endParaRPr>
            </a:p>
            <a:p>
              <a:r>
                <a:rPr lang="en-US" altLang="zh-CN" sz="2800" dirty="0">
                  <a:latin typeface="Arial" panose="020B0604020202020204" pitchFamily="34" charset="0"/>
                  <a:ea typeface="楷体_GB2312" pitchFamily="49" charset="-122"/>
                </a:rPr>
                <a:t>        2.</a:t>
              </a:r>
              <a:r>
                <a:rPr lang="zh-CN" altLang="en-US" sz="2800" dirty="0">
                  <a:latin typeface="Arial" panose="020B0604020202020204" pitchFamily="34" charset="0"/>
                  <a:ea typeface="楷体_GB2312" pitchFamily="49" charset="-122"/>
                </a:rPr>
                <a:t>孕周</a:t>
              </a:r>
              <a:r>
                <a:rPr lang="en-US" altLang="zh-CN" sz="2800" dirty="0">
                  <a:latin typeface="Arial" panose="020B0604020202020204" pitchFamily="34" charset="0"/>
                  <a:ea typeface="楷体_GB2312" pitchFamily="49" charset="-122"/>
                </a:rPr>
                <a:t>≥37</a:t>
              </a:r>
              <a:r>
                <a:rPr lang="zh-CN" altLang="en-US" sz="2800" dirty="0">
                  <a:latin typeface="Arial" panose="020B0604020202020204" pitchFamily="34" charset="0"/>
                  <a:ea typeface="楷体_GB2312" pitchFamily="49" charset="-122"/>
                </a:rPr>
                <a:t>周者，等待自然分娩，破膜超过</a:t>
              </a:r>
              <a:r>
                <a:rPr lang="en-US" altLang="zh-CN" sz="2800" dirty="0">
                  <a:latin typeface="Arial" panose="020B0604020202020204" pitchFamily="34" charset="0"/>
                  <a:ea typeface="楷体_GB2312" pitchFamily="49" charset="-122"/>
                </a:rPr>
                <a:t>12</a:t>
              </a:r>
              <a:r>
                <a:rPr lang="zh-CN" altLang="en-US" sz="2800" dirty="0">
                  <a:latin typeface="Arial" panose="020B0604020202020204" pitchFamily="34" charset="0"/>
                  <a:ea typeface="楷体_GB2312" pitchFamily="49" charset="-122"/>
                </a:rPr>
                <a:t>小时者，应使用抗生素。</a:t>
              </a:r>
              <a:endParaRPr lang="zh-CN" altLang="en-US" sz="2800" dirty="0">
                <a:latin typeface="Arial" panose="020B0604020202020204" pitchFamily="34" charset="0"/>
                <a:ea typeface="楷体_GB2312" pitchFamily="49" charset="-122"/>
              </a:endParaRPr>
            </a:p>
            <a:p>
              <a:r>
                <a:rPr lang="en-US" altLang="zh-CN" sz="2800" dirty="0">
                  <a:latin typeface="Arial" panose="020B0604020202020204" pitchFamily="34" charset="0"/>
                  <a:ea typeface="楷体_GB2312" pitchFamily="49" charset="-122"/>
                </a:rPr>
                <a:t>        3.</a:t>
              </a:r>
              <a:r>
                <a:rPr lang="zh-CN" altLang="en-US" sz="2800" dirty="0">
                  <a:latin typeface="Arial" panose="020B0604020202020204" pitchFamily="34" charset="0"/>
                  <a:ea typeface="楷体_GB2312" pitchFamily="49" charset="-122"/>
                </a:rPr>
                <a:t>孕周＜</a:t>
              </a:r>
              <a:r>
                <a:rPr lang="en-US" altLang="zh-CN" sz="2800" dirty="0">
                  <a:latin typeface="Arial" panose="020B0604020202020204" pitchFamily="34" charset="0"/>
                  <a:ea typeface="楷体_GB2312" pitchFamily="49" charset="-122"/>
                </a:rPr>
                <a:t>37</a:t>
              </a:r>
              <a:r>
                <a:rPr lang="zh-CN" altLang="en-US" sz="2800" dirty="0">
                  <a:latin typeface="Arial" panose="020B0604020202020204" pitchFamily="34" charset="0"/>
                  <a:ea typeface="楷体_GB2312" pitchFamily="49" charset="-122"/>
                </a:rPr>
                <a:t>周者，地塞米松，抗生素。</a:t>
              </a:r>
              <a:endParaRPr lang="zh-CN" altLang="en-US" sz="2800"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7572" name="矩形 231433"/>
          <p:cNvSpPr/>
          <p:nvPr/>
        </p:nvSpPr>
        <p:spPr>
          <a:xfrm>
            <a:off x="838200" y="1083310"/>
            <a:ext cx="10430510" cy="2441575"/>
          </a:xfrm>
          <a:prstGeom prst="rect">
            <a:avLst/>
          </a:prstGeom>
          <a:solidFill>
            <a:srgbClr val="99FF99"/>
          </a:solidFill>
          <a:ln w="9525" cap="flat" cmpd="sng">
            <a:solidFill>
              <a:schemeClr val="folHlink"/>
            </a:solidFill>
            <a:prstDash val="solid"/>
            <a:miter/>
            <a:headEnd type="none" w="med" len="med"/>
            <a:tailEnd type="none" w="med" len="med"/>
          </a:ln>
        </p:spPr>
        <p:txBody>
          <a:bodyPr anchor="t" anchorCtr="0">
            <a:noAutofit/>
          </a:bodyPr>
          <a:p>
            <a:r>
              <a:rPr lang="en-US" altLang="zh-CN" sz="2800">
                <a:solidFill>
                  <a:srgbClr val="FF0000"/>
                </a:solidFill>
                <a:latin typeface="楷体_GB2312" pitchFamily="49" charset="-122"/>
                <a:ea typeface="楷体_GB2312" pitchFamily="49" charset="-122"/>
              </a:rPr>
              <a:t>  1.</a:t>
            </a:r>
            <a:r>
              <a:rPr lang="zh-CN" altLang="en-US" sz="2800" dirty="0">
                <a:solidFill>
                  <a:srgbClr val="FF0000"/>
                </a:solidFill>
                <a:latin typeface="楷体_GB2312" pitchFamily="49" charset="-122"/>
                <a:ea typeface="楷体_GB2312" pitchFamily="49" charset="-122"/>
              </a:rPr>
              <a:t>绝对卧床休息</a:t>
            </a:r>
            <a:endParaRPr lang="zh-CN" altLang="en-US" sz="2800" dirty="0">
              <a:solidFill>
                <a:srgbClr val="FF0000"/>
              </a:solidFill>
              <a:latin typeface="楷体_GB2312" pitchFamily="49" charset="-122"/>
              <a:ea typeface="楷体_GB2312" pitchFamily="49" charset="-122"/>
            </a:endParaRPr>
          </a:p>
          <a:p>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嘱胎膜早破胎先露未衔接的产妇及时住院，应绝对卧床休息，采取头低臀高左侧卧位为宜，注意胎心率监测，配合医生在严格消毒下行阴道检查，确定有无脐带脱垂，若有脐带脱垂需在数分钟内结束分娩者，应立即做好接产及抢救新生儿准备。</a:t>
            </a:r>
            <a:endParaRPr lang="zh-CN" altLang="en-US" dirty="0">
              <a:latin typeface="Arial" panose="020B0604020202020204" pitchFamily="34" charset="0"/>
              <a:ea typeface="宋体" panose="02010600030101010101" pitchFamily="2" charset="-122"/>
            </a:endParaRPr>
          </a:p>
        </p:txBody>
      </p:sp>
      <p:sp>
        <p:nvSpPr>
          <p:cNvPr id="238596" name="矩形 231433"/>
          <p:cNvSpPr/>
          <p:nvPr/>
        </p:nvSpPr>
        <p:spPr>
          <a:xfrm>
            <a:off x="838200" y="3524885"/>
            <a:ext cx="10430510" cy="2920365"/>
          </a:xfrm>
          <a:prstGeom prst="rect">
            <a:avLst/>
          </a:prstGeom>
          <a:solidFill>
            <a:srgbClr val="99FF99"/>
          </a:solidFill>
          <a:ln w="9525" cap="flat" cmpd="sng">
            <a:solidFill>
              <a:schemeClr val="folHlink"/>
            </a:solidFill>
            <a:prstDash val="solid"/>
            <a:miter/>
            <a:headEnd type="none" w="med" len="med"/>
            <a:tailEnd type="none" w="med" len="med"/>
          </a:ln>
        </p:spPr>
        <p:txBody>
          <a:bodyPr anchor="t" anchorCtr="0">
            <a:noAutofit/>
          </a:bodyPr>
          <a:p>
            <a:r>
              <a:rPr lang="en-US" altLang="zh-CN" sz="2800">
                <a:solidFill>
                  <a:srgbClr val="FF0000"/>
                </a:solidFill>
                <a:latin typeface="楷体_GB2312" pitchFamily="49" charset="-122"/>
                <a:ea typeface="楷体_GB2312" pitchFamily="49" charset="-122"/>
              </a:rPr>
              <a:t>  2.</a:t>
            </a:r>
            <a:r>
              <a:rPr lang="zh-CN" altLang="en-US" sz="2800" dirty="0">
                <a:solidFill>
                  <a:srgbClr val="FF0000"/>
                </a:solidFill>
                <a:latin typeface="楷体_GB2312" pitchFamily="49" charset="-122"/>
                <a:ea typeface="楷体_GB2312" pitchFamily="49" charset="-122"/>
              </a:rPr>
              <a:t>减少刺激</a:t>
            </a:r>
            <a:endParaRPr lang="zh-CN" altLang="en-US" sz="2800" dirty="0">
              <a:solidFill>
                <a:srgbClr val="FF0000"/>
              </a:solidFill>
              <a:latin typeface="楷体_GB2312" pitchFamily="49" charset="-122"/>
              <a:ea typeface="楷体_GB2312" pitchFamily="49" charset="-122"/>
            </a:endParaRPr>
          </a:p>
          <a:p>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避免增加腹压的动作，动作轻柔，尽量避免阴查和肛查。</a:t>
            </a:r>
            <a:endParaRPr lang="zh-CN" altLang="en-US" sz="2800" dirty="0">
              <a:latin typeface="楷体_GB2312" pitchFamily="49" charset="-122"/>
              <a:ea typeface="楷体_GB2312" pitchFamily="49" charset="-122"/>
            </a:endParaRPr>
          </a:p>
          <a:p>
            <a:r>
              <a:rPr lang="en-US" altLang="zh-CN" dirty="0">
                <a:latin typeface="Arial" panose="020B0604020202020204" pitchFamily="34" charset="0"/>
                <a:ea typeface="宋体" panose="02010600030101010101" pitchFamily="2" charset="-122"/>
              </a:rPr>
              <a:t>      </a:t>
            </a:r>
            <a:r>
              <a:rPr lang="en-US" altLang="zh-CN" sz="2800">
                <a:solidFill>
                  <a:srgbClr val="FF0000"/>
                </a:solidFill>
                <a:latin typeface="楷体_GB2312" pitchFamily="49" charset="-122"/>
                <a:ea typeface="楷体_GB2312" pitchFamily="49" charset="-122"/>
              </a:rPr>
              <a:t>3.观察病情</a:t>
            </a:r>
            <a:endParaRPr lang="en-US" altLang="zh-CN" sz="2800">
              <a:solidFill>
                <a:srgbClr val="FF0000"/>
              </a:solidFill>
              <a:latin typeface="楷体_GB2312" pitchFamily="49" charset="-122"/>
              <a:ea typeface="楷体_GB2312" pitchFamily="49" charset="-122"/>
            </a:endParaRPr>
          </a:p>
          <a:p>
            <a:r>
              <a:rPr lang="zh-CN" altLang="en-US" sz="2800" dirty="0">
                <a:latin typeface="Arial" panose="020B0604020202020204" pitchFamily="34" charset="0"/>
                <a:ea typeface="宋体" panose="02010600030101010101" pitchFamily="2" charset="-122"/>
              </a:rPr>
              <a:t>勤听胎心，监护胎动，观察羊水性状，</a:t>
            </a:r>
            <a:endParaRPr lang="zh-CN" altLang="en-US" sz="2800" dirty="0">
              <a:latin typeface="Arial" panose="020B0604020202020204" pitchFamily="34" charset="0"/>
              <a:ea typeface="宋体" panose="02010600030101010101" pitchFamily="2" charset="-122"/>
            </a:endParaRPr>
          </a:p>
          <a:p>
            <a:r>
              <a:rPr lang="en-US" altLang="zh-CN" sz="2800" dirty="0">
                <a:latin typeface="Arial" panose="020B0604020202020204" pitchFamily="34" charset="0"/>
                <a:ea typeface="宋体" panose="02010600030101010101" pitchFamily="2" charset="-122"/>
              </a:rPr>
              <a:t>     </a:t>
            </a:r>
            <a:r>
              <a:rPr lang="en-US" altLang="zh-CN" sz="2800">
                <a:solidFill>
                  <a:srgbClr val="FF0000"/>
                </a:solidFill>
                <a:latin typeface="楷体_GB2312" pitchFamily="49" charset="-122"/>
                <a:ea typeface="楷体_GB2312" pitchFamily="49" charset="-122"/>
              </a:rPr>
              <a:t>4.预防感染</a:t>
            </a:r>
            <a:r>
              <a:rPr lang="en-US" altLang="zh-CN" sz="2800" dirty="0">
                <a:latin typeface="Arial" panose="020B0604020202020204" pitchFamily="34" charset="0"/>
                <a:ea typeface="宋体" panose="02010600030101010101" pitchFamily="2" charset="-122"/>
              </a:rPr>
              <a:t>  </a:t>
            </a:r>
            <a:endParaRPr lang="en-US" altLang="zh-CN" sz="2800" dirty="0">
              <a:latin typeface="Arial" panose="020B0604020202020204" pitchFamily="34" charset="0"/>
              <a:ea typeface="宋体" panose="02010600030101010101" pitchFamily="2" charset="-122"/>
            </a:endParaRPr>
          </a:p>
          <a:p>
            <a:r>
              <a:rPr lang="zh-CN" altLang="en-US" sz="2800" dirty="0">
                <a:latin typeface="Arial" panose="020B0604020202020204" pitchFamily="34" charset="0"/>
                <a:ea typeface="宋体" panose="02010600030101010101" pitchFamily="2" charset="-122"/>
              </a:rPr>
              <a:t>外阴消毒，监护体温，破膜后</a:t>
            </a:r>
            <a:r>
              <a:rPr lang="en-US" altLang="zh-CN" sz="2800" dirty="0">
                <a:latin typeface="Arial" panose="020B0604020202020204" pitchFamily="34" charset="0"/>
                <a:ea typeface="宋体" panose="02010600030101010101" pitchFamily="2" charset="-122"/>
              </a:rPr>
              <a:t>12</a:t>
            </a:r>
            <a:r>
              <a:rPr lang="zh-CN" altLang="en-US" sz="2800" dirty="0">
                <a:latin typeface="Arial" panose="020B0604020202020204" pitchFamily="34" charset="0"/>
                <a:ea typeface="宋体" panose="02010600030101010101" pitchFamily="2" charset="-122"/>
              </a:rPr>
              <a:t>小时使用抗生素预防感染。</a:t>
            </a:r>
            <a:endParaRPr lang="zh-CN" altLang="en-US" sz="2800" dirty="0">
              <a:latin typeface="Arial" panose="020B0604020202020204" pitchFamily="34" charset="0"/>
              <a:ea typeface="宋体" panose="02010600030101010101" pitchFamily="2" charset="-122"/>
            </a:endParaRPr>
          </a:p>
          <a:p>
            <a:r>
              <a:rPr lang="en-US" altLang="zh-CN" dirty="0">
                <a:latin typeface="Arial" panose="020B0604020202020204" pitchFamily="34" charset="0"/>
                <a:ea typeface="宋体" panose="02010600030101010101" pitchFamily="2" charset="-122"/>
              </a:rPr>
              <a:t>    </a:t>
            </a:r>
            <a:r>
              <a:rPr lang="en-US" altLang="zh-CN" sz="2800">
                <a:solidFill>
                  <a:srgbClr val="FF0000"/>
                </a:solidFill>
                <a:latin typeface="楷体_GB2312" pitchFamily="49" charset="-122"/>
                <a:ea typeface="楷体_GB2312" pitchFamily="49" charset="-122"/>
              </a:rPr>
              <a:t> </a:t>
            </a:r>
            <a:endParaRPr lang="en-US" altLang="zh-CN" sz="2800">
              <a:solidFill>
                <a:srgbClr val="FF0000"/>
              </a:solidFill>
              <a:latin typeface="楷体_GB2312" pitchFamily="49" charset="-122"/>
              <a:ea typeface="楷体_GB2312" pitchFamily="49" charset="-122"/>
            </a:endParaRPr>
          </a:p>
          <a:p>
            <a:r>
              <a:rPr lang="en-US" altLang="zh-CN" sz="2800">
                <a:solidFill>
                  <a:srgbClr val="FF0000"/>
                </a:solidFill>
                <a:latin typeface="楷体_GB2312" pitchFamily="49" charset="-122"/>
                <a:ea typeface="楷体_GB2312" pitchFamily="49"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9620" name="矩形 231433"/>
          <p:cNvSpPr/>
          <p:nvPr/>
        </p:nvSpPr>
        <p:spPr>
          <a:xfrm>
            <a:off x="838200" y="1373505"/>
            <a:ext cx="10304145" cy="4624070"/>
          </a:xfrm>
          <a:prstGeom prst="rect">
            <a:avLst/>
          </a:prstGeom>
          <a:solidFill>
            <a:srgbClr val="99FF99"/>
          </a:solidFill>
          <a:ln w="9525" cap="flat" cmpd="sng">
            <a:solidFill>
              <a:schemeClr val="folHlink"/>
            </a:solidFill>
            <a:prstDash val="solid"/>
            <a:miter/>
            <a:headEnd type="none" w="med" len="med"/>
            <a:tailEnd type="none" w="med" len="med"/>
          </a:ln>
        </p:spPr>
        <p:txBody>
          <a:bodyPr anchor="t" anchorCtr="0">
            <a:noAutofit/>
          </a:bodyPr>
          <a:p>
            <a:r>
              <a:rPr lang="en-US" altLang="zh-CN" sz="3200">
                <a:solidFill>
                  <a:srgbClr val="FF0000"/>
                </a:solidFill>
                <a:latin typeface="楷体_GB2312" pitchFamily="49" charset="-122"/>
                <a:ea typeface="楷体_GB2312" pitchFamily="49" charset="-122"/>
              </a:rPr>
              <a:t> </a:t>
            </a:r>
            <a:endParaRPr lang="en-US" altLang="zh-CN" sz="3200">
              <a:solidFill>
                <a:srgbClr val="FF0000"/>
              </a:solidFill>
              <a:latin typeface="楷体_GB2312" pitchFamily="49" charset="-122"/>
              <a:ea typeface="楷体_GB2312" pitchFamily="49" charset="-122"/>
            </a:endParaRPr>
          </a:p>
          <a:p>
            <a:r>
              <a:rPr lang="en-US" altLang="zh-CN" sz="3200">
                <a:solidFill>
                  <a:srgbClr val="FF0000"/>
                </a:solidFill>
                <a:latin typeface="楷体_GB2312" pitchFamily="49" charset="-122"/>
                <a:ea typeface="楷体_GB2312" pitchFamily="49" charset="-122"/>
              </a:rPr>
              <a:t> 5.协助治疗</a:t>
            </a:r>
            <a:endParaRPr lang="en-US" altLang="zh-CN" sz="3200">
              <a:solidFill>
                <a:srgbClr val="FF0000"/>
              </a:solidFill>
              <a:latin typeface="楷体_GB2312" pitchFamily="49" charset="-122"/>
              <a:ea typeface="楷体_GB2312" pitchFamily="49" charset="-122"/>
            </a:endParaRPr>
          </a:p>
          <a:p>
            <a:r>
              <a:rPr lang="en-US" altLang="zh-CN" sz="3200">
                <a:solidFill>
                  <a:srgbClr val="FF0000"/>
                </a:solidFill>
                <a:latin typeface="楷体_GB2312" pitchFamily="49" charset="-122"/>
                <a:ea typeface="楷体_GB2312" pitchFamily="49" charset="-122"/>
              </a:rPr>
              <a:t>  </a:t>
            </a:r>
            <a:r>
              <a:rPr lang="zh-CN" altLang="en-US" sz="3200">
                <a:latin typeface="楷体_GB2312" pitchFamily="49" charset="-122"/>
                <a:ea typeface="楷体_GB2312" pitchFamily="49" charset="-122"/>
              </a:rPr>
              <a:t>足月破膜者，</a:t>
            </a:r>
            <a:r>
              <a:rPr lang="en-US" altLang="zh-CN" sz="3200">
                <a:latin typeface="楷体_GB2312" pitchFamily="49" charset="-122"/>
                <a:ea typeface="楷体_GB2312" pitchFamily="49" charset="-122"/>
              </a:rPr>
              <a:t>12</a:t>
            </a:r>
            <a:r>
              <a:rPr lang="zh-CN" altLang="en-US" sz="3200">
                <a:latin typeface="楷体_GB2312" pitchFamily="49" charset="-122"/>
                <a:ea typeface="楷体_GB2312" pitchFamily="49" charset="-122"/>
              </a:rPr>
              <a:t>小时内引产。</a:t>
            </a:r>
            <a:endParaRPr lang="zh-CN" altLang="en-US" sz="3200">
              <a:latin typeface="楷体_GB2312" pitchFamily="49" charset="-122"/>
              <a:ea typeface="楷体_GB2312" pitchFamily="49" charset="-122"/>
            </a:endParaRP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未足月破膜者，小于</a:t>
            </a:r>
            <a:r>
              <a:rPr lang="en-US" altLang="zh-CN" sz="3200">
                <a:latin typeface="楷体_GB2312" pitchFamily="49" charset="-122"/>
                <a:ea typeface="楷体_GB2312" pitchFamily="49" charset="-122"/>
              </a:rPr>
              <a:t>24</a:t>
            </a:r>
            <a:r>
              <a:rPr lang="zh-CN" altLang="en-US" sz="3200">
                <a:latin typeface="楷体_GB2312" pitchFamily="49" charset="-122"/>
                <a:ea typeface="楷体_GB2312" pitchFamily="49" charset="-122"/>
              </a:rPr>
              <a:t>周者应人工流产；</a:t>
            </a:r>
            <a:r>
              <a:rPr lang="en-US" altLang="zh-CN" sz="3200">
                <a:latin typeface="楷体_GB2312" pitchFamily="49" charset="-122"/>
                <a:ea typeface="楷体_GB2312" pitchFamily="49" charset="-122"/>
              </a:rPr>
              <a:t>24-27</a:t>
            </a:r>
            <a:r>
              <a:rPr lang="zh-CN" altLang="en-US" sz="3200">
                <a:latin typeface="楷体_GB2312" pitchFamily="49" charset="-122"/>
                <a:ea typeface="楷体_GB2312" pitchFamily="49" charset="-122"/>
              </a:rPr>
              <a:t>周末者积极保胎；</a:t>
            </a:r>
            <a:r>
              <a:rPr lang="en-US" altLang="zh-CN" sz="3200">
                <a:latin typeface="楷体_GB2312" pitchFamily="49" charset="-122"/>
                <a:ea typeface="楷体_GB2312" pitchFamily="49" charset="-122"/>
              </a:rPr>
              <a:t>28-33</a:t>
            </a:r>
            <a:r>
              <a:rPr lang="zh-CN" altLang="en-US" sz="3200">
                <a:latin typeface="楷体_GB2312" pitchFamily="49" charset="-122"/>
                <a:ea typeface="楷体_GB2312" pitchFamily="49" charset="-122"/>
              </a:rPr>
              <a:t>周末者，尽量延长胎龄至</a:t>
            </a:r>
            <a:r>
              <a:rPr lang="en-US" altLang="zh-CN" sz="3200">
                <a:latin typeface="楷体_GB2312" pitchFamily="49" charset="-122"/>
                <a:ea typeface="楷体_GB2312" pitchFamily="49" charset="-122"/>
              </a:rPr>
              <a:t>34</a:t>
            </a:r>
            <a:r>
              <a:rPr lang="zh-CN" altLang="en-US" sz="3200">
                <a:latin typeface="楷体_GB2312" pitchFamily="49" charset="-122"/>
                <a:ea typeface="楷体_GB2312" pitchFamily="49" charset="-122"/>
              </a:rPr>
              <a:t>周，并注意用地塞米松促进胎肺成熟。</a:t>
            </a:r>
            <a:endParaRPr lang="en-US" altLang="zh-CN" sz="3200">
              <a:solidFill>
                <a:srgbClr val="FF0000"/>
              </a:solidFill>
              <a:latin typeface="楷体_GB2312" pitchFamily="49" charset="-122"/>
              <a:ea typeface="楷体_GB2312" pitchFamily="49" charset="-122"/>
            </a:endParaRPr>
          </a:p>
          <a:p>
            <a:r>
              <a:rPr lang="en-US" altLang="zh-CN" sz="3200">
                <a:solidFill>
                  <a:srgbClr val="FF0000"/>
                </a:solidFill>
                <a:latin typeface="楷体_GB2312" pitchFamily="49" charset="-122"/>
                <a:ea typeface="楷体_GB2312" pitchFamily="49" charset="-122"/>
              </a:rPr>
              <a:t>  6.健康教育</a:t>
            </a:r>
            <a:endParaRPr lang="zh-CN" altLang="en-US" sz="3200" dirty="0">
              <a:latin typeface="Arial" panose="020B0604020202020204" pitchFamily="34" charset="0"/>
              <a:ea typeface="宋体" panose="02010600030101010101" pitchFamily="2" charset="-122"/>
            </a:endParaRPr>
          </a:p>
          <a:p>
            <a:r>
              <a:rPr lang="zh-CN" altLang="en-US" sz="3200" dirty="0">
                <a:latin typeface="楷体_GB2312" pitchFamily="49" charset="-122"/>
                <a:ea typeface="楷体_GB2312" pitchFamily="49" charset="-122"/>
              </a:rPr>
              <a:t>  </a:t>
            </a:r>
            <a:r>
              <a:rPr lang="en-US" altLang="zh-CN" sz="3200" dirty="0">
                <a:latin typeface="楷体_GB2312" pitchFamily="49" charset="-122"/>
                <a:ea typeface="楷体_GB2312" pitchFamily="49" charset="-122"/>
              </a:rPr>
              <a:t> </a:t>
            </a:r>
            <a:r>
              <a:rPr lang="zh-CN" altLang="en-US" sz="3200">
                <a:latin typeface="楷体_GB2312" pitchFamily="49" charset="-122"/>
                <a:ea typeface="楷体_GB2312" pitchFamily="49" charset="-122"/>
              </a:rPr>
              <a:t>重视妊娠期保健；避免孕晚期性交和腹部受压；宫颈松弛者在孕12-16周做宫颈环扎术。</a:t>
            </a:r>
            <a:endParaRPr lang="zh-CN" altLang="en-US" sz="320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任务十一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胎儿窘迫</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16330" y="1677670"/>
            <a:ext cx="9110345" cy="3533068"/>
            <a:chOff x="1758" y="3473"/>
            <a:chExt cx="11680" cy="4956"/>
          </a:xfrm>
        </p:grpSpPr>
        <p:sp>
          <p:nvSpPr>
            <p:cNvPr id="241665" name="矩形 192521"/>
            <p:cNvSpPr/>
            <p:nvPr/>
          </p:nvSpPr>
          <p:spPr>
            <a:xfrm>
              <a:off x="1758" y="3473"/>
              <a:ext cx="11680" cy="3150"/>
            </a:xfrm>
            <a:prstGeom prst="rect">
              <a:avLst/>
            </a:prstGeom>
            <a:noFill/>
            <a:ln w="9525">
              <a:noFill/>
            </a:ln>
          </p:spPr>
          <p:txBody>
            <a:bodyPr anchor="t" anchorCtr="0">
              <a:spAutoFit/>
            </a:bodyPr>
            <a:p>
              <a:pPr eaLnBrk="0" hangingPunct="0"/>
              <a:r>
                <a:rPr lang="zh-CN" altLang="en-US" sz="2800" b="1" dirty="0">
                  <a:latin typeface="Arial" panose="020B0604020202020204" pitchFamily="34" charset="0"/>
                  <a:ea typeface="楷体_GB2312" pitchFamily="49" charset="-122"/>
                </a:rPr>
                <a:t>        胎儿窘迫是指胎儿在子宫内有急性和慢性缺氧威胁胎儿健康和生命的综合征。</a:t>
              </a:r>
              <a:r>
                <a:rPr lang="zh-CN" altLang="en-US" sz="2800" dirty="0">
                  <a:solidFill>
                    <a:srgbClr val="080808"/>
                  </a:solidFill>
                  <a:latin typeface="楷体_GB2312" pitchFamily="49" charset="-122"/>
                  <a:ea typeface="楷体_GB2312" pitchFamily="49" charset="-122"/>
                </a:rPr>
                <a:t>  </a:t>
              </a:r>
              <a:r>
                <a:rPr lang="zh-CN" altLang="en-US" sz="2800" b="1" dirty="0">
                  <a:latin typeface="Arial" panose="020B0604020202020204" pitchFamily="34" charset="0"/>
                  <a:ea typeface="楷体_GB2312" pitchFamily="49" charset="-122"/>
                </a:rPr>
                <a:t>胎儿窘迫是一种综合症状，</a:t>
              </a:r>
              <a:r>
                <a:rPr lang="zh-CN" altLang="en-US" sz="2800" b="1" dirty="0">
                  <a:solidFill>
                    <a:srgbClr val="FF0000"/>
                  </a:solidFill>
                  <a:latin typeface="Arial" panose="020B0604020202020204" pitchFamily="34" charset="0"/>
                  <a:ea typeface="楷体_GB2312" pitchFamily="49" charset="-122"/>
                </a:rPr>
                <a:t>是当前剖宫产的主要适应症之一</a:t>
              </a:r>
              <a:r>
                <a:rPr lang="zh-CN" altLang="en-US" sz="2800" b="1" dirty="0">
                  <a:latin typeface="Arial" panose="020B0604020202020204" pitchFamily="34" charset="0"/>
                  <a:ea typeface="楷体_GB2312" pitchFamily="49" charset="-122"/>
                </a:rPr>
                <a:t>。</a:t>
              </a:r>
              <a:endParaRPr lang="zh-CN" altLang="en-US" sz="2800" b="1" dirty="0">
                <a:latin typeface="Arial" panose="020B0604020202020204" pitchFamily="34" charset="0"/>
                <a:ea typeface="楷体_GB2312" pitchFamily="49" charset="-122"/>
              </a:endParaRPr>
            </a:p>
            <a:p>
              <a:pPr eaLnBrk="0" hangingPunct="0"/>
              <a:endParaRPr lang="zh-CN" altLang="en-US" sz="2800" b="1" dirty="0">
                <a:latin typeface="Arial" panose="020B0604020202020204" pitchFamily="34" charset="0"/>
                <a:ea typeface="楷体_GB2312" pitchFamily="49" charset="-122"/>
              </a:endParaRPr>
            </a:p>
          </p:txBody>
        </p:sp>
        <p:sp>
          <p:nvSpPr>
            <p:cNvPr id="241666" name="文本框 192522"/>
            <p:cNvSpPr txBox="1"/>
            <p:nvPr/>
          </p:nvSpPr>
          <p:spPr>
            <a:xfrm>
              <a:off x="1758" y="5920"/>
              <a:ext cx="11115" cy="2509"/>
            </a:xfrm>
            <a:prstGeom prst="rect">
              <a:avLst/>
            </a:prstGeom>
            <a:noFill/>
            <a:ln w="9525">
              <a:noFill/>
            </a:ln>
          </p:spPr>
          <p:txBody>
            <a:bodyPr anchor="t" anchorCtr="0">
              <a:spAutoFit/>
            </a:bodyPr>
            <a:p>
              <a:pPr>
                <a:lnSpc>
                  <a:spcPct val="120000"/>
                </a:lnSpc>
              </a:pPr>
              <a:r>
                <a:rPr lang="zh-CN" altLang="en-US" sz="3600" b="1" dirty="0">
                  <a:solidFill>
                    <a:srgbClr val="FFFFFF"/>
                  </a:solidFill>
                  <a:latin typeface="Comic Sans MS" panose="030F0702030302020204" pitchFamily="66" charset="0"/>
                  <a:ea typeface="楷体_GB2312" pitchFamily="49" charset="-122"/>
                </a:rPr>
                <a:t>   </a:t>
              </a:r>
              <a:r>
                <a:rPr lang="zh-CN" altLang="en-US" sz="3600" dirty="0">
                  <a:solidFill>
                    <a:srgbClr val="080808"/>
                  </a:solidFill>
                  <a:latin typeface="楷体_GB2312" pitchFamily="49" charset="-122"/>
                  <a:ea typeface="楷体_GB2312" pitchFamily="49" charset="-122"/>
                </a:rPr>
                <a:t> </a:t>
              </a:r>
              <a:r>
                <a:rPr lang="zh-CN" altLang="en-US" sz="2800" b="1" dirty="0">
                  <a:latin typeface="Arial" panose="020B0604020202020204" pitchFamily="34" charset="0"/>
                  <a:ea typeface="楷体_GB2312" pitchFamily="49" charset="-122"/>
                </a:rPr>
                <a:t>多数发生在临产后，但也可发生在妊娠后期。发生在临产过程者，可以是发生在妊娠后期的延续和加重。</a:t>
              </a:r>
              <a:endParaRPr lang="zh-CN" altLang="en-US" sz="2800" b="1"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600075"/>
            <a:ext cx="10870565" cy="62585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44741" name="文本占位符 193546"/>
          <p:cNvSpPr>
            <a:spLocks noGrp="1"/>
          </p:cNvSpPr>
          <p:nvPr>
            <p:ph idx="1"/>
          </p:nvPr>
        </p:nvSpPr>
        <p:spPr>
          <a:xfrm>
            <a:off x="661035" y="1229995"/>
            <a:ext cx="10113645" cy="5222240"/>
          </a:xfrm>
        </p:spPr>
        <p:txBody>
          <a:bodyPr anchor="t" anchorCtr="0">
            <a:noAutofit/>
          </a:bodyPr>
          <a:p>
            <a:pPr fontAlgn="auto">
              <a:lnSpc>
                <a:spcPct val="150000"/>
              </a:lnSpc>
              <a:buNone/>
            </a:pPr>
            <a:r>
              <a:rPr lang="en-US" altLang="zh-CN" sz="1900" b="1">
                <a:solidFill>
                  <a:schemeClr val="tx2"/>
                </a:solidFill>
                <a:latin typeface="楷体_GB2312" pitchFamily="49" charset="-122"/>
                <a:ea typeface="楷体_GB2312" pitchFamily="49" charset="-122"/>
              </a:rPr>
              <a:t> </a:t>
            </a:r>
            <a:r>
              <a:rPr lang="en-US" altLang="zh-CN" sz="2700" b="1">
                <a:solidFill>
                  <a:schemeClr val="tx2"/>
                </a:solidFill>
                <a:latin typeface="楷体_GB2312" pitchFamily="49" charset="-122"/>
                <a:ea typeface="楷体_GB2312" pitchFamily="49" charset="-122"/>
              </a:rPr>
              <a:t>  1.</a:t>
            </a:r>
            <a:r>
              <a:rPr lang="zh-CN" altLang="en-US" sz="2700" b="1">
                <a:solidFill>
                  <a:schemeClr val="tx2"/>
                </a:solidFill>
                <a:latin typeface="楷体_GB2312" pitchFamily="49" charset="-122"/>
                <a:ea typeface="楷体_GB2312" pitchFamily="49" charset="-122"/>
              </a:rPr>
              <a:t>胎儿急性缺氧：</a:t>
            </a:r>
            <a:r>
              <a:rPr lang="zh-CN" altLang="en-US" sz="2700" b="1">
                <a:latin typeface="Calibri" panose="020F0502020204030204" pitchFamily="34" charset="0"/>
                <a:ea typeface="楷体_GB2312" pitchFamily="49" charset="-122"/>
              </a:rPr>
              <a:t>①胎盘因素   前置胎盘、胎盘早剥等   ②</a:t>
            </a:r>
            <a:r>
              <a:rPr lang="zh-CN" altLang="en-US" sz="2700" b="1">
                <a:latin typeface="Calibri" panose="020F0502020204030204" pitchFamily="34" charset="0"/>
                <a:ea typeface="楷体_GB2312" pitchFamily="49" charset="-122"/>
                <a:sym typeface="宋体" panose="02010600030101010101" pitchFamily="2" charset="-122"/>
              </a:rPr>
              <a:t>脐带因素  </a:t>
            </a:r>
            <a:r>
              <a:rPr lang="zh-CN" altLang="en-US" sz="2700" b="1">
                <a:latin typeface="Calibri" panose="020F0502020204030204" pitchFamily="34" charset="0"/>
                <a:ea typeface="楷体_GB2312" pitchFamily="49" charset="-122"/>
              </a:rPr>
              <a:t>脐带</a:t>
            </a:r>
            <a:r>
              <a:rPr lang="zh-CN" altLang="en-US" sz="2700" b="1">
                <a:latin typeface="Calibri" panose="020F0502020204030204" pitchFamily="34" charset="0"/>
                <a:ea typeface="楷体_GB2312" pitchFamily="49" charset="-122"/>
                <a:sym typeface="宋体" panose="02010600030101010101" pitchFamily="2" charset="-122"/>
              </a:rPr>
              <a:t>绕颈</a:t>
            </a:r>
            <a:r>
              <a:rPr lang="zh-CN" altLang="en-US" sz="2700" b="1">
                <a:latin typeface="Calibri" panose="020F0502020204030204" pitchFamily="34" charset="0"/>
                <a:ea typeface="楷体_GB2312" pitchFamily="49" charset="-122"/>
              </a:rPr>
              <a:t>、打结、脐带脱垂、扭转等。③母体因素 不同原因导致的休克、缩宫素使用不当、镇定剂或麻醉剂使用过多抑制呼吸等。 </a:t>
            </a:r>
            <a:endParaRPr lang="zh-CN" altLang="en-US" sz="2700" b="1">
              <a:solidFill>
                <a:schemeClr val="tx2"/>
              </a:solidFill>
              <a:latin typeface="Calibri" panose="020F0502020204030204" pitchFamily="34" charset="0"/>
              <a:ea typeface="楷体_GB2312" pitchFamily="49" charset="-122"/>
            </a:endParaRPr>
          </a:p>
          <a:p>
            <a:pPr fontAlgn="auto">
              <a:lnSpc>
                <a:spcPct val="150000"/>
              </a:lnSpc>
              <a:buNone/>
            </a:pPr>
            <a:r>
              <a:rPr lang="zh-CN" altLang="en-US" sz="2700" b="1">
                <a:solidFill>
                  <a:schemeClr val="tx2"/>
                </a:solidFill>
                <a:latin typeface="Calibri" panose="020F0502020204030204" pitchFamily="34" charset="0"/>
                <a:ea typeface="楷体_GB2312" pitchFamily="49" charset="-122"/>
              </a:rPr>
              <a:t> </a:t>
            </a:r>
            <a:r>
              <a:rPr lang="en-US" altLang="zh-CN" sz="2700" b="1">
                <a:solidFill>
                  <a:schemeClr val="tx2"/>
                </a:solidFill>
                <a:latin typeface="Calibri" panose="020F0502020204030204" pitchFamily="34" charset="0"/>
                <a:ea typeface="楷体_GB2312" pitchFamily="49" charset="-122"/>
              </a:rPr>
              <a:t>    </a:t>
            </a:r>
            <a:r>
              <a:rPr lang="zh-CN" altLang="en-US" sz="2700" b="1">
                <a:solidFill>
                  <a:schemeClr val="tx2"/>
                </a:solidFill>
                <a:latin typeface="Calibri" panose="020F0502020204030204" pitchFamily="34" charset="0"/>
                <a:ea typeface="楷体_GB2312" pitchFamily="49" charset="-122"/>
              </a:rPr>
              <a:t>  </a:t>
            </a:r>
            <a:r>
              <a:rPr lang="en-US" altLang="zh-CN" sz="2700" b="1">
                <a:solidFill>
                  <a:schemeClr val="tx2"/>
                </a:solidFill>
                <a:latin typeface="楷体_GB2312" pitchFamily="49" charset="-122"/>
                <a:ea typeface="楷体_GB2312" pitchFamily="49" charset="-122"/>
              </a:rPr>
              <a:t>2. 胎儿慢性缺氧 </a:t>
            </a:r>
            <a:r>
              <a:rPr lang="en-US" altLang="zh-CN" sz="2700" b="1">
                <a:solidFill>
                  <a:schemeClr val="tx2"/>
                </a:solidFill>
                <a:latin typeface="Calibri" panose="020F0502020204030204" pitchFamily="34" charset="0"/>
                <a:ea typeface="楷体_GB2312" pitchFamily="49" charset="-122"/>
              </a:rPr>
              <a:t> </a:t>
            </a:r>
            <a:r>
              <a:rPr lang="zh-CN" altLang="en-US" sz="2700" b="1">
                <a:solidFill>
                  <a:schemeClr val="tx2"/>
                </a:solidFill>
                <a:latin typeface="Calibri" panose="020F0502020204030204" pitchFamily="34" charset="0"/>
                <a:ea typeface="楷体_GB2312" pitchFamily="49" charset="-122"/>
              </a:rPr>
              <a:t>  </a:t>
            </a:r>
            <a:r>
              <a:rPr lang="en-US" altLang="zh-CN" sz="2700" b="1">
                <a:solidFill>
                  <a:schemeClr val="tx2"/>
                </a:solidFill>
                <a:latin typeface="Calibri" panose="020F0502020204030204" pitchFamily="34" charset="0"/>
                <a:ea typeface="楷体_GB2312" pitchFamily="49" charset="-122"/>
              </a:rPr>
              <a:t> </a:t>
            </a:r>
            <a:r>
              <a:rPr lang="zh-CN" altLang="en-US" sz="2700" b="1">
                <a:latin typeface="Calibri" panose="020F0502020204030204" pitchFamily="34" charset="0"/>
                <a:ea typeface="楷体_GB2312" pitchFamily="49" charset="-122"/>
              </a:rPr>
              <a:t>①母体因素   母亲合并先天性心血管疾病、肺部感染、妊高症、过期妊娠等。 ②胎儿因素　胎儿心血管</a:t>
            </a:r>
            <a:endParaRPr lang="zh-CN" altLang="en-US" sz="2700" b="1">
              <a:latin typeface="Calibri" panose="020F0502020204030204" pitchFamily="34" charset="0"/>
              <a:ea typeface="楷体_GB2312" pitchFamily="49" charset="-122"/>
            </a:endParaRPr>
          </a:p>
          <a:p>
            <a:pPr fontAlgn="auto">
              <a:lnSpc>
                <a:spcPct val="150000"/>
              </a:lnSpc>
              <a:buNone/>
            </a:pPr>
            <a:r>
              <a:rPr lang="zh-CN" altLang="en-US" sz="2700" b="1">
                <a:latin typeface="Calibri" panose="020F0502020204030204" pitchFamily="34" charset="0"/>
                <a:ea typeface="楷体_GB2312" pitchFamily="49" charset="-122"/>
              </a:rPr>
              <a:t>系统障碍。严重的先天性心血管疾病和颅内出血 、胎儿畸形、胎儿宫内感染、母儿血型不合等。</a:t>
            </a:r>
            <a:endParaRPr lang="zh-CN" altLang="en-US" sz="2700" b="1">
              <a:latin typeface="Calibri" panose="020F0502020204030204" pitchFamily="34" charset="0"/>
              <a:ea typeface="楷体_GB2312" pitchFamily="49" charset="-122"/>
            </a:endParaRPr>
          </a:p>
        </p:txBody>
      </p:sp>
      <p:sp>
        <p:nvSpPr>
          <p:cNvPr id="244740" name="文本框 193544"/>
          <p:cNvSpPr txBox="1"/>
          <p:nvPr/>
        </p:nvSpPr>
        <p:spPr>
          <a:xfrm>
            <a:off x="971550" y="710883"/>
            <a:ext cx="2663825" cy="519112"/>
          </a:xfrm>
          <a:prstGeom prst="rect">
            <a:avLst/>
          </a:prstGeom>
          <a:noFill/>
          <a:ln w="9525">
            <a:noFill/>
          </a:ln>
        </p:spPr>
        <p:txBody>
          <a:bodyPr anchor="t" anchorCtr="0">
            <a:spAutoFit/>
          </a:bodyPr>
          <a:p>
            <a:pPr eaLnBrk="0" hangingPunct="0">
              <a:spcBef>
                <a:spcPct val="50000"/>
              </a:spcBef>
            </a:pPr>
            <a:r>
              <a:rPr lang="zh-CN" altLang="en-US" sz="2800" b="1" dirty="0">
                <a:solidFill>
                  <a:srgbClr val="FF0000"/>
                </a:solidFill>
                <a:latin typeface="Arial" panose="020B0604020202020204" pitchFamily="34" charset="0"/>
                <a:ea typeface="楷体_GB2312" pitchFamily="49" charset="-122"/>
              </a:rPr>
              <a:t>（一）健康史</a:t>
            </a:r>
            <a:endParaRPr lang="zh-CN" altLang="en-US" sz="2800" b="1" dirty="0">
              <a:solidFill>
                <a:srgbClr val="FF0000"/>
              </a:solidFill>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947" name="矩形 333836"/>
          <p:cNvSpPr/>
          <p:nvPr/>
        </p:nvSpPr>
        <p:spPr>
          <a:xfrm>
            <a:off x="684530" y="1139825"/>
            <a:ext cx="10645775" cy="2245360"/>
          </a:xfrm>
          <a:prstGeom prst="rect">
            <a:avLst/>
          </a:prstGeom>
          <a:noFill/>
          <a:ln w="9525">
            <a:noFill/>
          </a:ln>
        </p:spPr>
        <p:txBody>
          <a:bodyPr wrap="square" anchor="t" anchorCtr="0">
            <a:spAutoFit/>
          </a:bodyPr>
          <a:p>
            <a:r>
              <a:rPr lang="en-US" altLang="zh-CN" sz="2800" b="1" dirty="0">
                <a:solidFill>
                  <a:schemeClr val="tx2"/>
                </a:solidFill>
                <a:latin typeface="楷体_GB2312" pitchFamily="49" charset="-122"/>
                <a:ea typeface="楷体_GB2312" pitchFamily="49" charset="-122"/>
              </a:rPr>
              <a:t>    5.</a:t>
            </a:r>
            <a:r>
              <a:rPr lang="zh-CN" altLang="en-US" sz="2800" b="1" dirty="0">
                <a:solidFill>
                  <a:schemeClr val="tx2"/>
                </a:solidFill>
                <a:latin typeface="楷体_GB2312" pitchFamily="49" charset="-122"/>
                <a:ea typeface="楷体_GB2312" pitchFamily="49" charset="-122"/>
              </a:rPr>
              <a:t>稽留流产</a:t>
            </a:r>
            <a:r>
              <a:rPr lang="zh-CN" altLang="en-US" sz="2800" b="1" dirty="0">
                <a:latin typeface="楷体_GB2312" pitchFamily="49" charset="-122"/>
                <a:ea typeface="楷体_GB2312" pitchFamily="49" charset="-122"/>
              </a:rPr>
              <a:t>  指胚胎或胎儿在子宫内已死亡尚未自然排出者。早孕反应消失，子宫不再增大反而缩小，如已至妊娠中期，孕妇不感腹部增大，胎动消失。妇科检查宫颈口未开，子宫较妊娠周数小，不能闻及胎心。如死胎稽留过久，坏死组织释放凝血活酶进入母体血循环可引发弥散性血管内凝血（</a:t>
            </a:r>
            <a:r>
              <a:rPr lang="en-US" altLang="zh-CN" sz="2800" b="1" dirty="0">
                <a:latin typeface="楷体_GB2312" pitchFamily="49" charset="-122"/>
                <a:ea typeface="楷体_GB2312" pitchFamily="49" charset="-122"/>
              </a:rPr>
              <a:t>DIC</a:t>
            </a:r>
            <a:r>
              <a:rPr lang="zh-CN" altLang="en-US" sz="2800" b="1" dirty="0">
                <a:latin typeface="楷体_GB2312" pitchFamily="49" charset="-122"/>
                <a:ea typeface="楷体_GB2312" pitchFamily="49" charset="-122"/>
              </a:rPr>
              <a:t>）。</a:t>
            </a:r>
            <a:endParaRPr lang="zh-CN" altLang="en-US" sz="2800" b="1" dirty="0">
              <a:latin typeface="楷体_GB2312" pitchFamily="49" charset="-122"/>
              <a:ea typeface="楷体_GB2312" pitchFamily="49" charset="-122"/>
            </a:endParaRPr>
          </a:p>
        </p:txBody>
      </p:sp>
      <p:sp>
        <p:nvSpPr>
          <p:cNvPr id="83971" name="矩形 335888"/>
          <p:cNvSpPr/>
          <p:nvPr/>
        </p:nvSpPr>
        <p:spPr>
          <a:xfrm>
            <a:off x="1017905" y="3924935"/>
            <a:ext cx="9919335" cy="1814830"/>
          </a:xfrm>
          <a:prstGeom prst="rect">
            <a:avLst/>
          </a:prstGeom>
          <a:solidFill>
            <a:srgbClr val="CCFFFF"/>
          </a:solidFill>
          <a:ln w="9525" cap="flat" cmpd="sng">
            <a:solidFill>
              <a:schemeClr val="tx2"/>
            </a:solidFill>
            <a:prstDash val="solid"/>
            <a:miter/>
            <a:headEnd type="none" w="med" len="med"/>
            <a:tailEnd type="none" w="med" len="med"/>
          </a:ln>
        </p:spPr>
        <p:txBody>
          <a:bodyPr wrap="square" anchor="t" anchorCtr="0">
            <a:spAutoFit/>
          </a:bodyPr>
          <a:p>
            <a:r>
              <a:rPr lang="en-US" altLang="zh-CN" sz="2800" b="1" dirty="0">
                <a:latin typeface="楷体_GB2312" pitchFamily="49" charset="-122"/>
                <a:ea typeface="楷体_GB2312" pitchFamily="49" charset="-122"/>
              </a:rPr>
              <a:t>   6.</a:t>
            </a:r>
            <a:r>
              <a:rPr lang="zh-CN" altLang="en-US" sz="2800" b="1" dirty="0">
                <a:latin typeface="楷体_GB2312" pitchFamily="49" charset="-122"/>
                <a:ea typeface="楷体_GB2312" pitchFamily="49" charset="-122"/>
              </a:rPr>
              <a:t>习惯性流产  指连续自然流产</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次或</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次以上</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者。每次流产多发生在同一妊娠月份，其临床特征与一般流产相同。近年国际上常用复发性流产取代习惯性流产，改为连续</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次的</a:t>
            </a:r>
            <a:r>
              <a:rPr lang="zh-CN" altLang="en-US" sz="2800" b="1" dirty="0">
                <a:latin typeface="Arial" panose="020B0604020202020204" pitchFamily="34" charset="0"/>
                <a:ea typeface="楷体_GB2312" pitchFamily="49" charset="-122"/>
              </a:rPr>
              <a:t>自然流产。</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315029" y="1017905"/>
            <a:ext cx="9284391" cy="5302300"/>
            <a:chOff x="509" y="1318"/>
            <a:chExt cx="13441" cy="8303"/>
          </a:xfrm>
        </p:grpSpPr>
        <p:sp>
          <p:nvSpPr>
            <p:cNvPr id="245763" name="文本框 194569"/>
            <p:cNvSpPr txBox="1"/>
            <p:nvPr/>
          </p:nvSpPr>
          <p:spPr>
            <a:xfrm>
              <a:off x="1078" y="1318"/>
              <a:ext cx="5445" cy="817"/>
            </a:xfrm>
            <a:prstGeom prst="rect">
              <a:avLst/>
            </a:prstGeom>
            <a:noFill/>
            <a:ln w="9525">
              <a:noFill/>
            </a:ln>
          </p:spPr>
          <p:txBody>
            <a:bodyPr anchor="t" anchorCtr="0">
              <a:spAutoFit/>
            </a:bodyPr>
            <a:p>
              <a:pPr eaLnBrk="0" hangingPunct="0">
                <a:spcBef>
                  <a:spcPct val="50000"/>
                </a:spcBef>
              </a:pPr>
              <a:r>
                <a:rPr lang="zh-CN" altLang="en-US" sz="2800" b="1" dirty="0">
                  <a:solidFill>
                    <a:srgbClr val="FF0000"/>
                  </a:solidFill>
                  <a:latin typeface="楷体_GB2312" pitchFamily="49" charset="-122"/>
                  <a:ea typeface="楷体_GB2312" pitchFamily="49" charset="-122"/>
                </a:rPr>
                <a:t>（二）身体状况</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sp>
          <p:nvSpPr>
            <p:cNvPr id="245764" name="文本框 194570"/>
            <p:cNvSpPr txBox="1"/>
            <p:nvPr/>
          </p:nvSpPr>
          <p:spPr>
            <a:xfrm>
              <a:off x="510" y="2338"/>
              <a:ext cx="13440" cy="3107"/>
            </a:xfrm>
            <a:prstGeom prst="rect">
              <a:avLst/>
            </a:prstGeom>
            <a:noFill/>
            <a:ln w="9525">
              <a:noFill/>
            </a:ln>
          </p:spPr>
          <p:txBody>
            <a:bodyPr anchor="t" anchorCtr="0">
              <a:spAutoFit/>
            </a:bodyPr>
            <a:p>
              <a:pPr>
                <a:lnSpc>
                  <a:spcPct val="80000"/>
                </a:lnSpc>
                <a:spcBef>
                  <a:spcPct val="20000"/>
                </a:spcBef>
              </a:pPr>
              <a:r>
                <a:rPr lang="en-US" altLang="zh-CN" sz="2800" b="1">
                  <a:latin typeface="楷体_GB2312" pitchFamily="49" charset="-122"/>
                  <a:ea typeface="楷体_GB2312" pitchFamily="49" charset="-122"/>
                </a:rPr>
                <a:t>     </a:t>
              </a:r>
              <a:r>
                <a:rPr lang="en-US" altLang="zh-CN" sz="2800" b="1">
                  <a:solidFill>
                    <a:schemeClr val="hlink"/>
                  </a:solidFill>
                  <a:latin typeface="楷体_GB2312" pitchFamily="49" charset="-122"/>
                  <a:ea typeface="楷体_GB2312" pitchFamily="49" charset="-122"/>
                </a:rPr>
                <a:t>1.</a:t>
              </a:r>
              <a:r>
                <a:rPr lang="zh-CN" altLang="en-US" sz="2800" b="1" dirty="0">
                  <a:solidFill>
                    <a:schemeClr val="hlink"/>
                  </a:solidFill>
                  <a:latin typeface="楷体_GB2312" pitchFamily="49" charset="-122"/>
                  <a:ea typeface="楷体_GB2312" pitchFamily="49" charset="-122"/>
                </a:rPr>
                <a:t>急性胎儿窘迫</a:t>
              </a:r>
              <a:r>
                <a:rPr lang="zh-CN" altLang="en-US" sz="2800" b="1" dirty="0">
                  <a:latin typeface="楷体_GB2312" pitchFamily="49" charset="-122"/>
                  <a:ea typeface="楷体_GB2312" pitchFamily="49" charset="-122"/>
                </a:rPr>
                <a:t>（多见于分娩期）</a:t>
              </a:r>
              <a:endParaRPr lang="zh-CN" altLang="en-US" sz="2800" b="1" dirty="0">
                <a:latin typeface="楷体_GB2312" pitchFamily="49" charset="-122"/>
                <a:ea typeface="楷体_GB2312" pitchFamily="49" charset="-122"/>
              </a:endParaRPr>
            </a:p>
            <a:p>
              <a:pPr>
                <a:lnSpc>
                  <a:spcPct val="80000"/>
                </a:lnSpc>
                <a:spcBef>
                  <a:spcPct val="20000"/>
                </a:spcBef>
              </a:pPr>
              <a:r>
                <a:rPr lang="zh-CN" altLang="en-US" sz="2800" b="1" dirty="0">
                  <a:latin typeface="楷体_GB2312" pitchFamily="49" charset="-122"/>
                  <a:ea typeface="楷体_GB2312" pitchFamily="49" charset="-122"/>
                </a:rPr>
                <a:t>  （1）胎心率改变（先快后慢 ） （2）胎动改变（</a:t>
              </a:r>
              <a:r>
                <a:rPr lang="zh-CN" altLang="en-US" sz="2800" b="1" dirty="0">
                  <a:latin typeface="楷体_GB2312" pitchFamily="49" charset="-122"/>
                  <a:ea typeface="楷体_GB2312" pitchFamily="49" charset="-122"/>
                  <a:sym typeface="宋体" panose="02010600030101010101" pitchFamily="2" charset="-122"/>
                </a:rPr>
                <a:t>先快后慢 </a:t>
              </a:r>
              <a:r>
                <a:rPr lang="zh-CN" altLang="en-US" sz="2800" b="1" dirty="0">
                  <a:latin typeface="楷体_GB2312" pitchFamily="49" charset="-122"/>
                  <a:ea typeface="楷体_GB2312" pitchFamily="49" charset="-122"/>
                </a:rPr>
                <a:t>）（3）胎粪污染羊水（分三度）和酸中毒或羊水减少</a:t>
              </a:r>
              <a:endParaRPr lang="zh-CN" altLang="en-US" sz="2800" b="1" dirty="0">
                <a:latin typeface="楷体_GB2312" pitchFamily="49" charset="-122"/>
                <a:ea typeface="楷体_GB2312" pitchFamily="49" charset="-122"/>
              </a:endParaRPr>
            </a:p>
            <a:p>
              <a:pPr>
                <a:lnSpc>
                  <a:spcPct val="80000"/>
                </a:lnSpc>
                <a:spcBef>
                  <a:spcPct val="20000"/>
                </a:spcBef>
              </a:pPr>
              <a:endParaRPr lang="zh-CN" altLang="en-US" sz="2800" b="1" dirty="0">
                <a:latin typeface="楷体_GB2312" pitchFamily="49" charset="-122"/>
                <a:ea typeface="楷体_GB2312" pitchFamily="49" charset="-122"/>
              </a:endParaRPr>
            </a:p>
          </p:txBody>
        </p:sp>
        <p:sp>
          <p:nvSpPr>
            <p:cNvPr id="245765" name="文本框 194571"/>
            <p:cNvSpPr txBox="1"/>
            <p:nvPr/>
          </p:nvSpPr>
          <p:spPr>
            <a:xfrm>
              <a:off x="509" y="6648"/>
              <a:ext cx="13381" cy="2973"/>
            </a:xfrm>
            <a:prstGeom prst="rect">
              <a:avLst/>
            </a:prstGeom>
            <a:noFill/>
            <a:ln w="9525">
              <a:noFill/>
            </a:ln>
          </p:spPr>
          <p:txBody>
            <a:bodyPr wrap="square" anchor="t" anchorCtr="0">
              <a:spAutoFit/>
            </a:bodyPr>
            <a:p>
              <a:pPr>
                <a:lnSpc>
                  <a:spcPct val="80000"/>
                </a:lnSpc>
                <a:spcBef>
                  <a:spcPct val="20000"/>
                </a:spcBef>
              </a:pPr>
              <a:r>
                <a:rPr lang="en-US" altLang="zh-CN" sz="2800" b="1">
                  <a:latin typeface="楷体_GB2312" pitchFamily="49" charset="-122"/>
                  <a:ea typeface="楷体_GB2312" pitchFamily="49" charset="-122"/>
                </a:rPr>
                <a:t> </a:t>
              </a:r>
              <a:r>
                <a:rPr lang="en-US" altLang="zh-CN" sz="2800" b="1">
                  <a:solidFill>
                    <a:schemeClr val="hlink"/>
                  </a:solidFill>
                  <a:latin typeface="楷体_GB2312" pitchFamily="49" charset="-122"/>
                  <a:ea typeface="楷体_GB2312" pitchFamily="49" charset="-122"/>
                </a:rPr>
                <a:t>2.</a:t>
              </a:r>
              <a:r>
                <a:rPr lang="zh-CN" altLang="en-US" sz="2800" b="1" dirty="0">
                  <a:solidFill>
                    <a:schemeClr val="hlink"/>
                  </a:solidFill>
                  <a:latin typeface="楷体_GB2312" pitchFamily="49" charset="-122"/>
                  <a:ea typeface="楷体_GB2312" pitchFamily="49" charset="-122"/>
                </a:rPr>
                <a:t>慢性胎儿窘迫</a:t>
              </a:r>
              <a:r>
                <a:rPr lang="zh-CN" altLang="en-US" sz="2800" b="1" dirty="0">
                  <a:latin typeface="楷体_GB2312" pitchFamily="49" charset="-122"/>
                  <a:ea typeface="楷体_GB2312" pitchFamily="49" charset="-122"/>
                </a:rPr>
                <a:t>（多见于妊娠晚期）</a:t>
              </a:r>
              <a:endParaRPr lang="zh-CN" altLang="en-US" sz="2800" b="1" dirty="0">
                <a:latin typeface="楷体_GB2312" pitchFamily="49" charset="-122"/>
                <a:ea typeface="楷体_GB2312" pitchFamily="49" charset="-122"/>
              </a:endParaRPr>
            </a:p>
            <a:p>
              <a:pPr>
                <a:lnSpc>
                  <a:spcPct val="80000"/>
                </a:lnSpc>
                <a:spcBef>
                  <a:spcPct val="20000"/>
                </a:spcBef>
              </a:pP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多由胎盘功能减退引起，最早表现是胎动减少或消失、</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胎动消失后</a:t>
              </a:r>
              <a:r>
                <a:rPr lang="en-US" altLang="zh-CN" sz="2800" b="1" dirty="0">
                  <a:latin typeface="楷体_GB2312" pitchFamily="49" charset="-122"/>
                  <a:ea typeface="楷体_GB2312" pitchFamily="49" charset="-122"/>
                </a:rPr>
                <a:t>24</a:t>
              </a:r>
              <a:r>
                <a:rPr lang="zh-CN" altLang="en-US" sz="2800" b="1" dirty="0">
                  <a:latin typeface="楷体_GB2312" pitchFamily="49" charset="-122"/>
                  <a:ea typeface="楷体_GB2312" pitchFamily="49" charset="-122"/>
                </a:rPr>
                <a:t>小时胎心消失、胎儿生长发育受限、羊水被胎粪污染、电子胎儿监护异常、胎儿生物物理评分低、脐动脉多普勒超声血流异常等。</a:t>
              </a:r>
              <a:endParaRPr lang="zh-CN" altLang="zh-CN" sz="2800" b="1" dirty="0">
                <a:latin typeface="楷体_GB2312" pitchFamily="49" charset="-122"/>
                <a:ea typeface="楷体_GB2312" pitchFamily="49" charset="-122"/>
              </a:endParaRPr>
            </a:p>
          </p:txBody>
        </p:sp>
        <p:sp>
          <p:nvSpPr>
            <p:cNvPr id="245766" name="矩形 194572"/>
            <p:cNvSpPr/>
            <p:nvPr/>
          </p:nvSpPr>
          <p:spPr>
            <a:xfrm>
              <a:off x="2210" y="4380"/>
              <a:ext cx="7145" cy="1877"/>
            </a:xfrm>
            <a:prstGeom prst="rect">
              <a:avLst/>
            </a:prstGeom>
            <a:solidFill>
              <a:srgbClr val="FFCCFF"/>
            </a:solidFill>
            <a:ln w="9525" cap="flat" cmpd="sng">
              <a:solidFill>
                <a:schemeClr val="tx2"/>
              </a:solidFill>
              <a:prstDash val="solid"/>
              <a:miter/>
              <a:headEnd type="none" w="med" len="med"/>
              <a:tailEnd type="none" w="med" len="med"/>
            </a:ln>
          </p:spPr>
          <p:txBody>
            <a:bodyPr anchor="t" anchorCtr="0">
              <a:spAutoFit/>
            </a:bodyPr>
            <a:p>
              <a:pPr eaLnBrk="0" hangingPunct="0"/>
              <a:r>
                <a:rPr lang="zh-CN" altLang="en-US" sz="2400" b="1" dirty="0">
                  <a:solidFill>
                    <a:schemeClr val="tx2"/>
                  </a:solidFill>
                  <a:latin typeface="Arial" panose="020B0604020202020204" pitchFamily="34" charset="0"/>
                  <a:ea typeface="楷体_GB2312" pitchFamily="49" charset="-122"/>
                </a:rPr>
                <a:t>Ⅰ度：羊水呈淡绿色。</a:t>
              </a:r>
              <a:endParaRPr lang="zh-CN" altLang="en-US" sz="2400" b="1" dirty="0">
                <a:solidFill>
                  <a:schemeClr val="tx2"/>
                </a:solidFill>
                <a:latin typeface="Arial" panose="020B0604020202020204" pitchFamily="34" charset="0"/>
                <a:ea typeface="楷体_GB2312" pitchFamily="49" charset="-122"/>
              </a:endParaRPr>
            </a:p>
            <a:p>
              <a:pPr eaLnBrk="0" hangingPunct="0"/>
              <a:r>
                <a:rPr lang="zh-CN" altLang="en-US" sz="2400" b="1" dirty="0">
                  <a:solidFill>
                    <a:schemeClr val="tx2"/>
                  </a:solidFill>
                  <a:latin typeface="Arial" panose="020B0604020202020204" pitchFamily="34" charset="0"/>
                  <a:ea typeface="楷体_GB2312" pitchFamily="49" charset="-122"/>
                </a:rPr>
                <a:t>Ⅱ度：羊水呈深绿色，混浊。</a:t>
              </a:r>
              <a:endParaRPr lang="zh-CN" altLang="en-US" sz="2400" b="1" dirty="0">
                <a:solidFill>
                  <a:schemeClr val="tx2"/>
                </a:solidFill>
                <a:latin typeface="Arial" panose="020B0604020202020204" pitchFamily="34" charset="0"/>
                <a:ea typeface="楷体_GB2312" pitchFamily="49" charset="-122"/>
              </a:endParaRPr>
            </a:p>
            <a:p>
              <a:pPr eaLnBrk="0" hangingPunct="0"/>
              <a:r>
                <a:rPr lang="zh-CN" altLang="en-US" sz="2400" b="1" dirty="0">
                  <a:solidFill>
                    <a:schemeClr val="tx2"/>
                  </a:solidFill>
                  <a:latin typeface="Arial" panose="020B0604020202020204" pitchFamily="34" charset="0"/>
                  <a:ea typeface="楷体_GB2312" pitchFamily="49" charset="-122"/>
                </a:rPr>
                <a:t>Ⅲ度：羊水呈棕黄色，呈糊状。</a:t>
              </a:r>
              <a:endParaRPr lang="zh-CN" altLang="en-US" sz="2400" b="1" dirty="0">
                <a:solidFill>
                  <a:schemeClr val="tx2"/>
                </a:solidFill>
                <a:latin typeface="Arial" panose="020B0604020202020204" pitchFamily="34" charset="0"/>
                <a:ea typeface="楷体_GB2312" pitchFamily="49" charset="-122"/>
              </a:endParaRPr>
            </a:p>
          </p:txBody>
        </p:sp>
        <p:pic>
          <p:nvPicPr>
            <p:cNvPr id="245767" name="图片 194573" descr="胎儿宫内窘迫"/>
            <p:cNvPicPr>
              <a:picLocks noChangeAspect="1"/>
            </p:cNvPicPr>
            <p:nvPr/>
          </p:nvPicPr>
          <p:blipFill>
            <a:blip r:embed="rId3"/>
            <a:stretch>
              <a:fillRect/>
            </a:stretch>
          </p:blipFill>
          <p:spPr>
            <a:xfrm>
              <a:off x="9923" y="4265"/>
              <a:ext cx="3400" cy="2783"/>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885190" y="1244600"/>
            <a:ext cx="9885045" cy="4966970"/>
            <a:chOff x="738" y="1318"/>
            <a:chExt cx="12812" cy="7370"/>
          </a:xfrm>
        </p:grpSpPr>
        <p:sp>
          <p:nvSpPr>
            <p:cNvPr id="246787" name="文本框 195592"/>
            <p:cNvSpPr txBox="1"/>
            <p:nvPr/>
          </p:nvSpPr>
          <p:spPr>
            <a:xfrm>
              <a:off x="963" y="1318"/>
              <a:ext cx="5102" cy="775"/>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Times New Roman" panose="02020603050405020304" pitchFamily="18" charset="0"/>
                  <a:ea typeface="楷体_GB2312" pitchFamily="49" charset="-122"/>
                </a:rPr>
                <a:t>（三）辅助检查</a:t>
              </a:r>
              <a:endParaRPr lang="zh-CN" altLang="en-US" sz="2800" b="1" dirty="0">
                <a:solidFill>
                  <a:srgbClr val="FF0000"/>
                </a:solidFill>
                <a:latin typeface="Comic Sans MS" panose="030F0702030302020204" pitchFamily="66" charset="0"/>
                <a:ea typeface="宋体" panose="02010600030101010101" pitchFamily="2" charset="-122"/>
              </a:endParaRPr>
            </a:p>
          </p:txBody>
        </p:sp>
        <p:pic>
          <p:nvPicPr>
            <p:cNvPr id="246788" name="图片 195593" descr="28"/>
            <p:cNvPicPr>
              <a:picLocks noChangeAspect="1"/>
            </p:cNvPicPr>
            <p:nvPr/>
          </p:nvPicPr>
          <p:blipFill>
            <a:blip r:embed="rId3"/>
            <a:stretch>
              <a:fillRect/>
            </a:stretch>
          </p:blipFill>
          <p:spPr>
            <a:xfrm>
              <a:off x="6548" y="1773"/>
              <a:ext cx="7002" cy="6915"/>
            </a:xfrm>
            <a:prstGeom prst="rect">
              <a:avLst/>
            </a:prstGeom>
            <a:noFill/>
            <a:ln w="9525">
              <a:noFill/>
            </a:ln>
          </p:spPr>
        </p:pic>
        <p:sp>
          <p:nvSpPr>
            <p:cNvPr id="246789" name="文本框 195594"/>
            <p:cNvSpPr txBox="1"/>
            <p:nvPr/>
          </p:nvSpPr>
          <p:spPr>
            <a:xfrm>
              <a:off x="738" y="2225"/>
              <a:ext cx="6125" cy="1414"/>
            </a:xfrm>
            <a:prstGeom prst="rect">
              <a:avLst/>
            </a:prstGeom>
            <a:noFill/>
            <a:ln w="9525">
              <a:noFill/>
            </a:ln>
          </p:spPr>
          <p:txBody>
            <a:bodyPr anchor="t" anchorCtr="0">
              <a:spAutoFit/>
            </a:bodyPr>
            <a:p>
              <a:r>
                <a:rPr lang="zh-CN" altLang="en-US" sz="2800" b="1" dirty="0">
                  <a:solidFill>
                    <a:srgbClr val="FF33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1</a:t>
              </a:r>
              <a:r>
                <a:rPr lang="en-US" altLang="zh-CN" sz="2800" b="1">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胎儿电子监护</a:t>
              </a:r>
              <a:endParaRPr lang="zh-CN" altLang="en-US" sz="2800" b="1" dirty="0">
                <a:solidFill>
                  <a:srgbClr val="FF0000"/>
                </a:solidFill>
                <a:latin typeface="楷体_GB2312" pitchFamily="49" charset="-122"/>
                <a:ea typeface="楷体_GB2312" pitchFamily="49" charset="-122"/>
              </a:endParaRPr>
            </a:p>
            <a:p>
              <a:r>
                <a:rPr lang="zh-CN" altLang="en-US" sz="2800" b="1" dirty="0">
                  <a:solidFill>
                    <a:srgbClr val="FF0000"/>
                  </a:solidFill>
                  <a:latin typeface="楷体_GB2312" pitchFamily="49" charset="-122"/>
                  <a:ea typeface="楷体_GB2312" pitchFamily="49" charset="-122"/>
                </a:rPr>
                <a:t>   </a:t>
              </a:r>
              <a:endParaRPr lang="zh-CN" altLang="en-US" sz="2800" b="1" dirty="0">
                <a:solidFill>
                  <a:srgbClr val="FF0000"/>
                </a:solidFill>
                <a:latin typeface="Arial" panose="020B0604020202020204" pitchFamily="34" charset="0"/>
                <a:ea typeface="楷体_GB2312" pitchFamily="49" charset="-122"/>
              </a:endParaRPr>
            </a:p>
          </p:txBody>
        </p:sp>
        <p:sp>
          <p:nvSpPr>
            <p:cNvPr id="246790" name="文本框 195595"/>
            <p:cNvSpPr txBox="1"/>
            <p:nvPr/>
          </p:nvSpPr>
          <p:spPr>
            <a:xfrm>
              <a:off x="963" y="3708"/>
              <a:ext cx="6917" cy="3971"/>
            </a:xfrm>
            <a:prstGeom prst="rect">
              <a:avLst/>
            </a:prstGeom>
            <a:noFill/>
            <a:ln w="9525">
              <a:noFill/>
            </a:ln>
          </p:spPr>
          <p:txBody>
            <a:bodyPr anchor="t" anchorCtr="0">
              <a:spAutoFit/>
            </a:bodyPr>
            <a:p>
              <a:r>
                <a:rPr lang="zh-CN" altLang="en-US" sz="2800" b="1" dirty="0">
                  <a:solidFill>
                    <a:srgbClr val="FF3300"/>
                  </a:solidFill>
                  <a:latin typeface="楷体_GB2312" pitchFamily="49" charset="-122"/>
                  <a:ea typeface="楷体_GB2312" pitchFamily="49" charset="-122"/>
                </a:rPr>
                <a:t>   </a:t>
              </a:r>
              <a:r>
                <a:rPr lang="zh-CN" altLang="en-US" sz="2800" b="1" dirty="0">
                  <a:solidFill>
                    <a:schemeClr val="tx2"/>
                  </a:solidFill>
                  <a:latin typeface="楷体_GB2312" pitchFamily="49" charset="-122"/>
                  <a:ea typeface="楷体_GB2312" pitchFamily="49" charset="-122"/>
                </a:rPr>
                <a:t>2</a:t>
              </a:r>
              <a:r>
                <a:rPr lang="en-US" altLang="zh-CN" sz="2800" b="1">
                  <a:solidFill>
                    <a:schemeClr val="tx2"/>
                  </a:solidFill>
                  <a:latin typeface="楷体_GB2312" pitchFamily="49" charset="-122"/>
                  <a:ea typeface="楷体_GB2312" pitchFamily="49" charset="-122"/>
                </a:rPr>
                <a:t>.</a:t>
              </a:r>
              <a:r>
                <a:rPr lang="zh-CN" altLang="en-US" sz="2800" b="1" dirty="0">
                  <a:solidFill>
                    <a:schemeClr val="tx2"/>
                  </a:solidFill>
                  <a:latin typeface="楷体_GB2312" pitchFamily="49" charset="-122"/>
                  <a:ea typeface="楷体_GB2312" pitchFamily="49" charset="-122"/>
                </a:rPr>
                <a:t>胎儿头皮血</a:t>
              </a:r>
              <a:r>
                <a:rPr lang="zh-CN" altLang="en-US" sz="2800" b="1" dirty="0">
                  <a:solidFill>
                    <a:schemeClr val="tx2"/>
                  </a:solidFill>
                  <a:latin typeface="Arial" panose="020B0604020202020204" pitchFamily="34" charset="0"/>
                  <a:ea typeface="楷体_GB2312" pitchFamily="49" charset="-122"/>
                </a:rPr>
                <a:t>血气分析</a:t>
              </a:r>
              <a:r>
                <a:rPr lang="zh-CN" altLang="en-US" dirty="0">
                  <a:latin typeface="Arial" panose="020B0604020202020204" pitchFamily="34" charset="0"/>
                  <a:ea typeface="宋体" panose="02010600030101010101" pitchFamily="2" charset="-122"/>
                </a:rPr>
                <a:t> </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a:latin typeface="楷体_GB2312" pitchFamily="49" charset="-122"/>
                  <a:ea typeface="楷体_GB2312" pitchFamily="49" charset="-122"/>
                </a:rPr>
                <a:t>PH</a:t>
              </a:r>
              <a:r>
                <a:rPr lang="zh-CN" altLang="en-US" sz="2800" b="1" dirty="0">
                  <a:latin typeface="楷体_GB2312" pitchFamily="49" charset="-122"/>
                  <a:ea typeface="楷体_GB2312" pitchFamily="49" charset="-122"/>
                </a:rPr>
                <a:t>＜</a:t>
              </a:r>
              <a:r>
                <a:rPr lang="en-US" altLang="zh-CN" sz="2800" b="1">
                  <a:latin typeface="楷体_GB2312" pitchFamily="49" charset="-122"/>
                  <a:ea typeface="楷体_GB2312" pitchFamily="49" charset="-122"/>
                </a:rPr>
                <a:t>7.2</a:t>
              </a:r>
              <a:r>
                <a:rPr lang="zh-CN" altLang="en-US" sz="2800" b="1" dirty="0">
                  <a:latin typeface="楷体_GB2312" pitchFamily="49" charset="-122"/>
                  <a:ea typeface="楷体_GB2312" pitchFamily="49" charset="-122"/>
                </a:rPr>
                <a:t>，提示胎儿</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酸中毒。</a:t>
              </a:r>
              <a:endParaRPr lang="zh-CN" altLang="en-US" sz="2800" b="1" dirty="0">
                <a:latin typeface="楷体_GB2312" pitchFamily="49" charset="-122"/>
                <a:ea typeface="楷体_GB2312" pitchFamily="49" charset="-122"/>
              </a:endParaRPr>
            </a:p>
            <a:p>
              <a:r>
                <a:rPr lang="en-US" altLang="zh-CN" sz="2800" b="1">
                  <a:solidFill>
                    <a:schemeClr val="tx2"/>
                  </a:solidFill>
                  <a:latin typeface="楷体_GB2312" pitchFamily="49" charset="-122"/>
                  <a:ea typeface="楷体_GB2312" pitchFamily="49" charset="-122"/>
                </a:rPr>
                <a:t>  </a:t>
              </a:r>
              <a:r>
                <a:rPr lang="en-US" altLang="zh-CN" sz="2800" b="1">
                  <a:solidFill>
                    <a:srgbClr val="FF0000"/>
                  </a:solidFill>
                  <a:latin typeface="楷体_GB2312" pitchFamily="49" charset="-122"/>
                  <a:ea typeface="楷体_GB2312" pitchFamily="49" charset="-122"/>
                </a:rPr>
                <a:t> 3.</a:t>
              </a:r>
              <a:r>
                <a:rPr lang="zh-CN" altLang="en-US" sz="2800" b="1" dirty="0">
                  <a:solidFill>
                    <a:srgbClr val="FF0000"/>
                  </a:solidFill>
                  <a:latin typeface="楷体_GB2312" pitchFamily="49" charset="-122"/>
                  <a:ea typeface="楷体_GB2312" pitchFamily="49" charset="-122"/>
                </a:rPr>
                <a:t>胎盘功能检查  </a:t>
              </a:r>
              <a:endParaRPr lang="zh-CN" altLang="en-US" sz="2800" b="1" dirty="0">
                <a:solidFill>
                  <a:srgbClr val="FF0000"/>
                </a:solidFill>
                <a:latin typeface="楷体_GB2312" pitchFamily="49" charset="-122"/>
                <a:ea typeface="楷体_GB2312" pitchFamily="49" charset="-122"/>
              </a:endParaRPr>
            </a:p>
            <a:p>
              <a:r>
                <a:rPr lang="zh-CN" altLang="en-US" sz="2800" b="1" dirty="0">
                  <a:solidFill>
                    <a:srgbClr val="FF0000"/>
                  </a:solidFill>
                  <a:latin typeface="楷体_GB2312" pitchFamily="49" charset="-122"/>
                  <a:ea typeface="楷体_GB2312" pitchFamily="49" charset="-122"/>
                </a:rPr>
                <a:t>    尿</a:t>
              </a:r>
              <a:r>
                <a:rPr lang="en-US" altLang="zh-CN" sz="2800" b="1">
                  <a:solidFill>
                    <a:srgbClr val="FF0000"/>
                  </a:solidFill>
                  <a:latin typeface="楷体_GB2312" pitchFamily="49" charset="-122"/>
                  <a:ea typeface="楷体_GB2312" pitchFamily="49" charset="-122"/>
                </a:rPr>
                <a:t>E</a:t>
              </a:r>
              <a:r>
                <a:rPr lang="en-US" altLang="zh-CN" sz="2800" b="1" baseline="-2500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a:t>
              </a:r>
              <a:r>
                <a:rPr lang="en-US" altLang="zh-CN" sz="2800" b="1">
                  <a:solidFill>
                    <a:srgbClr val="FF0000"/>
                  </a:solidFill>
                  <a:latin typeface="楷体_GB2312" pitchFamily="49" charset="-122"/>
                  <a:ea typeface="楷体_GB2312" pitchFamily="49" charset="-122"/>
                </a:rPr>
                <a:t>10mg/24h</a:t>
              </a:r>
              <a:r>
                <a:rPr lang="zh-CN" altLang="en-US" sz="2800" b="1" dirty="0">
                  <a:solidFill>
                    <a:srgbClr val="FF0000"/>
                  </a:solidFill>
                  <a:latin typeface="楷体_GB2312" pitchFamily="49" charset="-122"/>
                  <a:ea typeface="楷体_GB2312" pitchFamily="49" charset="-122"/>
                </a:rPr>
                <a:t>提</a:t>
              </a:r>
              <a:endParaRPr lang="zh-CN" altLang="en-US" sz="2800" b="1" dirty="0">
                <a:solidFill>
                  <a:srgbClr val="FF0000"/>
                </a:solidFill>
                <a:latin typeface="楷体_GB2312" pitchFamily="49" charset="-122"/>
                <a:ea typeface="楷体_GB2312" pitchFamily="49" charset="-122"/>
              </a:endParaRPr>
            </a:p>
            <a:p>
              <a:r>
                <a:rPr lang="zh-CN" altLang="en-US" sz="2800" b="1" dirty="0">
                  <a:solidFill>
                    <a:srgbClr val="FF0000"/>
                  </a:solidFill>
                  <a:latin typeface="楷体_GB2312" pitchFamily="49" charset="-122"/>
                  <a:ea typeface="楷体_GB2312" pitchFamily="49" charset="-122"/>
                </a:rPr>
                <a:t>示胎盘功能减退。</a:t>
              </a:r>
              <a:endParaRPr lang="zh-CN" altLang="en-US" sz="2800" b="1" dirty="0">
                <a:solidFill>
                  <a:srgbClr val="FF0000"/>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27405" y="887730"/>
            <a:ext cx="10442793" cy="5370456"/>
            <a:chOff x="1303" y="1398"/>
            <a:chExt cx="12247" cy="7507"/>
          </a:xfrm>
        </p:grpSpPr>
        <p:sp>
          <p:nvSpPr>
            <p:cNvPr id="248834" name="文本框 61442"/>
            <p:cNvSpPr txBox="1"/>
            <p:nvPr/>
          </p:nvSpPr>
          <p:spPr>
            <a:xfrm>
              <a:off x="1303" y="1398"/>
              <a:ext cx="4875" cy="730"/>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Times New Roman" panose="02020603050405020304" pitchFamily="18" charset="0"/>
                  <a:ea typeface="楷体_GB2312" pitchFamily="49" charset="-122"/>
                </a:rPr>
                <a:t>（五）</a:t>
              </a:r>
              <a:r>
                <a:rPr lang="zh-CN" altLang="en-US" sz="2800" b="1" dirty="0">
                  <a:solidFill>
                    <a:srgbClr val="FF0000"/>
                  </a:solidFill>
                  <a:latin typeface="Arial" panose="020B0604020202020204" pitchFamily="34" charset="0"/>
                  <a:ea typeface="楷体_GB2312" pitchFamily="49" charset="-122"/>
                </a:rPr>
                <a:t>处理</a:t>
              </a:r>
              <a:r>
                <a:rPr lang="zh-CN" altLang="en-US" sz="2800" b="1" dirty="0">
                  <a:solidFill>
                    <a:srgbClr val="FF0000"/>
                  </a:solidFill>
                  <a:latin typeface="Times New Roman" panose="02020603050405020304" pitchFamily="18" charset="0"/>
                  <a:ea typeface="楷体_GB2312" pitchFamily="49" charset="-122"/>
                </a:rPr>
                <a:t>要点</a:t>
              </a:r>
              <a:endParaRPr lang="zh-CN" altLang="en-US" sz="2800" b="1" dirty="0">
                <a:solidFill>
                  <a:srgbClr val="FF0000"/>
                </a:solidFill>
                <a:latin typeface="Times New Roman" panose="02020603050405020304" pitchFamily="18" charset="0"/>
                <a:ea typeface="楷体_GB2312" pitchFamily="49" charset="-122"/>
              </a:endParaRPr>
            </a:p>
          </p:txBody>
        </p:sp>
        <p:sp>
          <p:nvSpPr>
            <p:cNvPr id="248836" name="矩形 61450"/>
            <p:cNvSpPr/>
            <p:nvPr/>
          </p:nvSpPr>
          <p:spPr>
            <a:xfrm>
              <a:off x="1303" y="2453"/>
              <a:ext cx="12247" cy="6452"/>
            </a:xfrm>
            <a:prstGeom prst="rect">
              <a:avLst/>
            </a:prstGeom>
            <a:noFill/>
            <a:ln w="9525">
              <a:noFill/>
            </a:ln>
          </p:spPr>
          <p:txBody>
            <a:bodyPr anchor="t" anchorCtr="0">
              <a:spAutoFit/>
            </a:bodyPr>
            <a:p>
              <a:pPr indent="0" eaLnBrk="0" fontAlgn="auto" hangingPunct="0">
                <a:lnSpc>
                  <a:spcPct val="150000"/>
                </a:lnSpc>
              </a:pPr>
              <a:r>
                <a:rPr lang="en-US" altLang="zh-CN" sz="2800" b="1">
                  <a:solidFill>
                    <a:schemeClr val="tx2"/>
                  </a:solidFill>
                  <a:latin typeface="楷体_GB2312" pitchFamily="49" charset="-122"/>
                  <a:ea typeface="楷体_GB2312" pitchFamily="49" charset="-122"/>
                </a:rPr>
                <a:t>  1.</a:t>
              </a:r>
              <a:r>
                <a:rPr lang="zh-CN" altLang="en-US" sz="2800" b="1" dirty="0">
                  <a:solidFill>
                    <a:schemeClr val="tx2"/>
                  </a:solidFill>
                  <a:latin typeface="楷体_GB2312" pitchFamily="49" charset="-122"/>
                  <a:ea typeface="楷体_GB2312" pitchFamily="49" charset="-122"/>
                </a:rPr>
                <a:t>急性胎儿窘迫</a:t>
              </a:r>
              <a:endParaRPr lang="zh-CN" altLang="en-US" sz="2800" b="1" dirty="0">
                <a:solidFill>
                  <a:schemeClr val="tx2"/>
                </a:solidFill>
                <a:latin typeface="楷体_GB2312" pitchFamily="49" charset="-122"/>
                <a:ea typeface="楷体_GB2312" pitchFamily="49" charset="-122"/>
              </a:endParaRPr>
            </a:p>
            <a:p>
              <a:pPr indent="0" eaLnBrk="0" fontAlgn="auto" hangingPunct="0">
                <a:lnSpc>
                  <a:spcPct val="150000"/>
                </a:lnSpc>
              </a:pPr>
              <a:r>
                <a:rPr lang="zh-CN" altLang="en-US" sz="2800" b="1" dirty="0">
                  <a:solidFill>
                    <a:srgbClr val="0000CC"/>
                  </a:solidFill>
                  <a:latin typeface="楷体_GB2312" pitchFamily="49" charset="-122"/>
                  <a:ea typeface="楷体_GB2312" pitchFamily="49" charset="-122"/>
                </a:rPr>
                <a:t> （</a:t>
              </a:r>
              <a:r>
                <a:rPr lang="en-US" altLang="zh-CN" sz="2800" b="1">
                  <a:solidFill>
                    <a:srgbClr val="0000CC"/>
                  </a:solidFill>
                  <a:latin typeface="楷体_GB2312" pitchFamily="49" charset="-122"/>
                  <a:ea typeface="楷体_GB2312" pitchFamily="49" charset="-122"/>
                </a:rPr>
                <a:t>1</a:t>
              </a:r>
              <a:r>
                <a:rPr lang="zh-CN" altLang="en-US" sz="2800" b="1" dirty="0">
                  <a:solidFill>
                    <a:srgbClr val="0000CC"/>
                  </a:solidFill>
                  <a:latin typeface="楷体_GB2312" pitchFamily="49" charset="-122"/>
                  <a:ea typeface="楷体_GB2312" pitchFamily="49" charset="-122"/>
                </a:rPr>
                <a:t>）一般处理：</a:t>
              </a:r>
              <a:r>
                <a:rPr lang="zh-CN" altLang="en-US" sz="2800" b="1" dirty="0">
                  <a:latin typeface="楷体_GB2312" pitchFamily="49" charset="-122"/>
                  <a:ea typeface="楷体_GB2312" pitchFamily="49" charset="-122"/>
                </a:rPr>
                <a:t>取左侧卧位，面罩吸氧，纠正脱水和酸中毒。</a:t>
              </a:r>
              <a:endParaRPr lang="zh-CN" altLang="en-US" sz="2800" b="1" dirty="0">
                <a:latin typeface="楷体_GB2312" pitchFamily="49" charset="-122"/>
                <a:ea typeface="楷体_GB2312" pitchFamily="49" charset="-122"/>
              </a:endParaRPr>
            </a:p>
            <a:p>
              <a:pPr indent="0" eaLnBrk="0" fontAlgn="auto" hangingPunct="0">
                <a:lnSpc>
                  <a:spcPct val="150000"/>
                </a:lnSpc>
              </a:pPr>
              <a:r>
                <a:rPr lang="zh-CN" altLang="en-US" sz="2800" b="1" dirty="0">
                  <a:solidFill>
                    <a:srgbClr val="0000CC"/>
                  </a:solidFill>
                  <a:latin typeface="楷体_GB2312" pitchFamily="49" charset="-122"/>
                  <a:ea typeface="楷体_GB2312" pitchFamily="49" charset="-122"/>
                </a:rPr>
                <a:t> （</a:t>
              </a:r>
              <a:r>
                <a:rPr lang="en-US" altLang="zh-CN" sz="2800" b="1">
                  <a:solidFill>
                    <a:srgbClr val="0000CC"/>
                  </a:solidFill>
                  <a:latin typeface="楷体_GB2312" pitchFamily="49" charset="-122"/>
                  <a:ea typeface="楷体_GB2312" pitchFamily="49" charset="-122"/>
                </a:rPr>
                <a:t>2</a:t>
              </a:r>
              <a:r>
                <a:rPr lang="zh-CN" altLang="en-US" sz="2800" b="1" dirty="0">
                  <a:solidFill>
                    <a:srgbClr val="0000CC"/>
                  </a:solidFill>
                  <a:latin typeface="楷体_GB2312" pitchFamily="49" charset="-122"/>
                  <a:ea typeface="楷体_GB2312" pitchFamily="49" charset="-122"/>
                </a:rPr>
                <a:t>）对因处理：</a:t>
              </a:r>
              <a:r>
                <a:rPr lang="zh-CN" altLang="en-US" sz="2800" b="1" dirty="0">
                  <a:latin typeface="楷体_GB2312" pitchFamily="49" charset="-122"/>
                  <a:ea typeface="楷体_GB2312" pitchFamily="49" charset="-122"/>
                </a:rPr>
                <a:t>缩宫素静脉点滴过程中发生胎儿窘迫，应立即停用或减慢滴速缓解宫缩。</a:t>
              </a:r>
              <a:endParaRPr lang="zh-CN" altLang="en-US" sz="2800" b="1" dirty="0">
                <a:latin typeface="楷体_GB2312" pitchFamily="49" charset="-122"/>
                <a:ea typeface="楷体_GB2312" pitchFamily="49" charset="-122"/>
              </a:endParaRPr>
            </a:p>
            <a:p>
              <a:pPr indent="0" eaLnBrk="0" fontAlgn="auto" hangingPunct="0">
                <a:lnSpc>
                  <a:spcPct val="150000"/>
                </a:lnSpc>
              </a:pPr>
              <a:r>
                <a:rPr lang="zh-CN" altLang="en-US" sz="2800" b="1" dirty="0">
                  <a:solidFill>
                    <a:srgbClr val="0000CC"/>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a:t>
              </a:r>
              <a:r>
                <a:rPr lang="en-US" altLang="zh-CN" sz="2800" b="1">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）及时结束分娩：宫口开全，胎头双顶径已达坐骨棘以下，吸氧的同时应尽快阴道助产；宫口未开全或胎头双顶径在坐骨棘之上，经处理缺氧症状不能改善应立即剖宫产。</a:t>
              </a:r>
              <a:endParaRPr lang="zh-CN" altLang="en-US" sz="2800" b="1" dirty="0">
                <a:solidFill>
                  <a:srgbClr val="FF0000"/>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49859" name="矩形 197640"/>
          <p:cNvSpPr/>
          <p:nvPr/>
        </p:nvSpPr>
        <p:spPr>
          <a:xfrm>
            <a:off x="900430" y="1844675"/>
            <a:ext cx="10233660" cy="3432175"/>
          </a:xfrm>
          <a:prstGeom prst="rect">
            <a:avLst/>
          </a:prstGeom>
          <a:noFill/>
          <a:ln w="9525">
            <a:noFill/>
          </a:ln>
        </p:spPr>
        <p:txBody>
          <a:bodyPr anchor="t" anchorCtr="0">
            <a:noAutofit/>
          </a:bodyPr>
          <a:p>
            <a:pPr indent="0" eaLnBrk="0" fontAlgn="auto" hangingPunct="0">
              <a:lnSpc>
                <a:spcPct val="150000"/>
              </a:lnSpc>
            </a:pPr>
            <a:r>
              <a:rPr lang="zh-CN" altLang="en-US" dirty="0">
                <a:solidFill>
                  <a:schemeClr val="tx2"/>
                </a:solidFill>
                <a:latin typeface="Arial" panose="020B0604020202020204" pitchFamily="34" charset="0"/>
                <a:ea typeface="宋体" panose="02010600030101010101" pitchFamily="2" charset="-122"/>
              </a:rPr>
              <a:t>       </a:t>
            </a:r>
            <a:r>
              <a:rPr lang="en-US" altLang="zh-CN" sz="2800" b="1">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慢性胎儿窘迫</a:t>
            </a:r>
            <a:endParaRPr lang="zh-CN" altLang="en-US" sz="2800" b="1" dirty="0">
              <a:solidFill>
                <a:schemeClr val="tx2"/>
              </a:solidFill>
              <a:latin typeface="楷体_GB2312" pitchFamily="49" charset="-122"/>
              <a:ea typeface="楷体_GB2312" pitchFamily="49" charset="-122"/>
            </a:endParaRPr>
          </a:p>
          <a:p>
            <a:pPr indent="0" eaLnBrk="0" fontAlgn="auto" hangingPunct="0">
              <a:lnSpc>
                <a:spcPct val="150000"/>
              </a:lnSpc>
            </a:pPr>
            <a:r>
              <a:rPr lang="zh-CN" altLang="en-US" sz="2800" b="1" dirty="0">
                <a:latin typeface="楷体_GB2312" pitchFamily="49" charset="-122"/>
                <a:ea typeface="楷体_GB2312" pitchFamily="49" charset="-122"/>
              </a:rPr>
              <a:t>    根据孕周、胎儿成熟度及窘迫程度决定处理方案。指导孕妇采取</a:t>
            </a:r>
            <a:r>
              <a:rPr lang="zh-CN" altLang="en-US" sz="2800" b="1" dirty="0">
                <a:solidFill>
                  <a:srgbClr val="FF0000"/>
                </a:solidFill>
                <a:latin typeface="楷体_GB2312" pitchFamily="49" charset="-122"/>
                <a:ea typeface="楷体_GB2312" pitchFamily="49" charset="-122"/>
              </a:rPr>
              <a:t>左侧卧位，间断吸氧，积极治疗各种合并症和并发症，</a:t>
            </a:r>
            <a:r>
              <a:rPr lang="zh-CN" altLang="en-US" sz="2800" b="1" dirty="0">
                <a:latin typeface="楷体_GB2312" pitchFamily="49" charset="-122"/>
                <a:ea typeface="楷体_GB2312" pitchFamily="49" charset="-122"/>
              </a:rPr>
              <a:t>密切监护病情变化。</a:t>
            </a:r>
            <a:r>
              <a:rPr lang="zh-CN" altLang="en-US" sz="2800" b="1" dirty="0">
                <a:solidFill>
                  <a:srgbClr val="FF0000"/>
                </a:solidFill>
                <a:latin typeface="楷体_GB2312" pitchFamily="49" charset="-122"/>
                <a:ea typeface="楷体_GB2312" pitchFamily="49" charset="-122"/>
              </a:rPr>
              <a:t>胎儿窘迫不能改善者，应在促胎肺成熟后迅速终止妊娠。</a:t>
            </a:r>
            <a:endParaRPr lang="zh-CN" altLang="en-US"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52932" name="矩形 200711"/>
          <p:cNvSpPr/>
          <p:nvPr/>
        </p:nvSpPr>
        <p:spPr>
          <a:xfrm>
            <a:off x="900430" y="1412875"/>
            <a:ext cx="10403205" cy="3677920"/>
          </a:xfrm>
          <a:prstGeom prst="rect">
            <a:avLst/>
          </a:prstGeom>
          <a:noFill/>
          <a:ln w="9525">
            <a:noFill/>
          </a:ln>
        </p:spPr>
        <p:txBody>
          <a:bodyPr anchor="t" anchorCtr="0"/>
          <a:p>
            <a:pPr marL="342900" indent="-342900" fontAlgn="auto">
              <a:lnSpc>
                <a:spcPct val="150000"/>
              </a:lnSpc>
              <a:spcBef>
                <a:spcPts val="0"/>
              </a:spcBef>
              <a:buClr>
                <a:schemeClr val="accent1"/>
              </a:buClr>
              <a:buSzPct val="65000"/>
            </a:pPr>
            <a:r>
              <a:rPr lang="en-US" altLang="zh-CN" sz="2800" b="1">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一般护理</a:t>
            </a:r>
            <a:endParaRPr lang="zh-CN" altLang="en-US" sz="2800" b="1" dirty="0">
              <a:solidFill>
                <a:srgbClr val="FF0000"/>
              </a:solidFill>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solidFill>
                  <a:schemeClr val="tx2"/>
                </a:solidFill>
                <a:latin typeface="楷体_GB2312" pitchFamily="49" charset="-122"/>
                <a:ea typeface="楷体_GB2312" pitchFamily="49" charset="-122"/>
              </a:rPr>
              <a:t>（</a:t>
            </a:r>
            <a:r>
              <a:rPr lang="en-US" altLang="zh-CN" sz="2800" b="1">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吸氧</a:t>
            </a:r>
            <a:r>
              <a:rPr lang="zh-CN" altLang="en-US" sz="2800" b="1" dirty="0">
                <a:latin typeface="楷体_GB2312" pitchFamily="49" charset="-122"/>
                <a:ea typeface="楷体_GB2312" pitchFamily="49" charset="-122"/>
              </a:rPr>
              <a:t>  嘱产妇</a:t>
            </a:r>
            <a:r>
              <a:rPr lang="zh-CN" altLang="en-US" sz="2800" b="1" dirty="0">
                <a:solidFill>
                  <a:srgbClr val="FF0000"/>
                </a:solidFill>
                <a:latin typeface="楷体_GB2312" pitchFamily="49" charset="-122"/>
                <a:ea typeface="楷体_GB2312" pitchFamily="49" charset="-122"/>
              </a:rPr>
              <a:t>左侧卧位</a:t>
            </a:r>
            <a:r>
              <a:rPr lang="zh-CN" altLang="en-US" sz="2800" b="1" dirty="0">
                <a:latin typeface="楷体_GB2312" pitchFamily="49" charset="-122"/>
                <a:ea typeface="楷体_GB2312" pitchFamily="49" charset="-122"/>
              </a:rPr>
              <a:t>，给予面罩吸</a:t>
            </a:r>
            <a:r>
              <a:rPr lang="en-US" altLang="zh-CN" sz="2800" b="1">
                <a:latin typeface="楷体_GB2312" pitchFamily="49" charset="-122"/>
                <a:ea typeface="楷体_GB2312" pitchFamily="49" charset="-122"/>
              </a:rPr>
              <a:t>100%</a:t>
            </a:r>
            <a:r>
              <a:rPr lang="zh-CN" altLang="en-US" sz="2800" b="1" dirty="0">
                <a:latin typeface="楷体_GB2312" pitchFamily="49" charset="-122"/>
                <a:ea typeface="楷体_GB2312" pitchFamily="49" charset="-122"/>
              </a:rPr>
              <a:t>纯氧，</a:t>
            </a:r>
            <a:r>
              <a:rPr lang="en-US" altLang="zh-CN" sz="2800" b="1">
                <a:latin typeface="楷体_GB2312" pitchFamily="49" charset="-122"/>
                <a:ea typeface="楷体_GB2312" pitchFamily="49" charset="-122"/>
              </a:rPr>
              <a:t>10L/min</a:t>
            </a:r>
            <a:r>
              <a:rPr lang="zh-CN" altLang="en-US" sz="2800" b="1" dirty="0">
                <a:latin typeface="楷体_GB2312" pitchFamily="49" charset="-122"/>
                <a:ea typeface="楷体_GB2312" pitchFamily="49" charset="-122"/>
              </a:rPr>
              <a:t>，间断吸氧，</a:t>
            </a:r>
            <a:r>
              <a:rPr lang="en-US" altLang="zh-CN" sz="2800" b="1">
                <a:latin typeface="楷体_GB2312" pitchFamily="49" charset="-122"/>
                <a:ea typeface="楷体_GB2312" pitchFamily="49" charset="-122"/>
              </a:rPr>
              <a:t>30</a:t>
            </a:r>
            <a:r>
              <a:rPr lang="zh-CN" altLang="en-US" sz="2800" b="1" dirty="0">
                <a:latin typeface="楷体_GB2312" pitchFamily="49" charset="-122"/>
                <a:ea typeface="楷体_GB2312" pitchFamily="49" charset="-122"/>
              </a:rPr>
              <a:t>分钟</a:t>
            </a:r>
            <a:r>
              <a:rPr lang="en-US" altLang="zh-CN" sz="2800" b="1">
                <a:latin typeface="楷体_GB2312" pitchFamily="49" charset="-122"/>
                <a:ea typeface="楷体_GB2312" pitchFamily="49" charset="-122"/>
              </a:rPr>
              <a:t>/</a:t>
            </a:r>
            <a:r>
              <a:rPr lang="zh-CN" altLang="en-US" sz="2800" b="1" dirty="0">
                <a:latin typeface="楷体_GB2312" pitchFamily="49" charset="-122"/>
                <a:ea typeface="楷体_GB2312" pitchFamily="49" charset="-122"/>
              </a:rPr>
              <a:t>次，间隔</a:t>
            </a:r>
            <a:r>
              <a:rPr lang="en-US" altLang="zh-CN" sz="2800" b="1">
                <a:latin typeface="楷体_GB2312" pitchFamily="49" charset="-122"/>
                <a:ea typeface="楷体_GB2312" pitchFamily="49" charset="-122"/>
              </a:rPr>
              <a:t>5min</a:t>
            </a:r>
            <a:r>
              <a:rPr lang="zh-CN" altLang="en-US" sz="2800" b="1" dirty="0">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遵医嘱静脉补液。</a:t>
            </a:r>
            <a:endParaRPr lang="zh-CN" altLang="en-US" sz="2800" b="1" dirty="0">
              <a:solidFill>
                <a:srgbClr val="FF0000"/>
              </a:solidFill>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solidFill>
                  <a:schemeClr val="tx2"/>
                </a:solidFill>
                <a:latin typeface="楷体_GB2312" pitchFamily="49" charset="-122"/>
                <a:ea typeface="楷体_GB2312" pitchFamily="49" charset="-122"/>
              </a:rPr>
              <a:t>（</a:t>
            </a:r>
            <a:r>
              <a:rPr lang="en-US" altLang="zh-CN" sz="2800" b="1">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严密监测胎儿</a:t>
            </a:r>
            <a:r>
              <a:rPr lang="zh-CN" altLang="en-US" sz="2800" b="1" dirty="0">
                <a:solidFill>
                  <a:schemeClr val="tx2"/>
                </a:solidFill>
                <a:latin typeface="楷体_GB2312" pitchFamily="49" charset="-122"/>
                <a:ea typeface="楷体_GB2312" pitchFamily="49" charset="-122"/>
              </a:rPr>
              <a:t>情况</a:t>
            </a:r>
            <a:r>
              <a:rPr lang="zh-CN" altLang="en-US" sz="2800" b="1" dirty="0">
                <a:latin typeface="楷体_GB2312" pitchFamily="49" charset="-122"/>
                <a:ea typeface="楷体_GB2312" pitchFamily="49" charset="-122"/>
              </a:rPr>
              <a:t>  每</a:t>
            </a:r>
            <a:r>
              <a:rPr lang="en-US" altLang="zh-CN" sz="2800" b="1">
                <a:latin typeface="楷体_GB2312" pitchFamily="49" charset="-122"/>
                <a:ea typeface="楷体_GB2312" pitchFamily="49" charset="-122"/>
              </a:rPr>
              <a:t>10</a:t>
            </a:r>
            <a:r>
              <a:rPr lang="zh-CN" altLang="en-US" sz="2800" b="1" dirty="0">
                <a:latin typeface="楷体_GB2312" pitchFamily="49" charset="-122"/>
                <a:ea typeface="楷体_GB2312" pitchFamily="49" charset="-122"/>
              </a:rPr>
              <a:t>～</a:t>
            </a:r>
            <a:r>
              <a:rPr lang="en-US" altLang="zh-CN" sz="2800" b="1">
                <a:latin typeface="楷体_GB2312" pitchFamily="49" charset="-122"/>
                <a:ea typeface="楷体_GB2312" pitchFamily="49" charset="-122"/>
              </a:rPr>
              <a:t>15min</a:t>
            </a:r>
            <a:r>
              <a:rPr lang="zh-CN" altLang="en-US" sz="2800" b="1" dirty="0">
                <a:latin typeface="楷体_GB2312" pitchFamily="49" charset="-122"/>
                <a:ea typeface="楷体_GB2312" pitchFamily="49" charset="-122"/>
              </a:rPr>
              <a:t>听胎心</a:t>
            </a:r>
            <a:r>
              <a:rPr lang="en-US" altLang="zh-CN" sz="2800" b="1">
                <a:latin typeface="楷体_GB2312" pitchFamily="49" charset="-122"/>
                <a:ea typeface="楷体_GB2312" pitchFamily="49" charset="-122"/>
              </a:rPr>
              <a:t>1</a:t>
            </a:r>
            <a:r>
              <a:rPr lang="zh-CN" altLang="en-US" sz="2800" b="1" dirty="0">
                <a:latin typeface="楷体_GB2312" pitchFamily="49" charset="-122"/>
                <a:ea typeface="楷体_GB2312" pitchFamily="49" charset="-122"/>
              </a:rPr>
              <a:t>次或进行胎心监护，慢性胎儿窘迫进行胎动计数、监测胎盘功能及胎心音。</a:t>
            </a:r>
            <a:endParaRPr lang="zh-CN" altLang="en-US" sz="28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endParaRPr lang="zh-CN" altLang="en-US" sz="2800" b="1" dirty="0">
              <a:solidFill>
                <a:srgbClr val="FF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53955" name="矩形 201734"/>
          <p:cNvSpPr/>
          <p:nvPr/>
        </p:nvSpPr>
        <p:spPr>
          <a:xfrm>
            <a:off x="827405" y="1341755"/>
            <a:ext cx="10250805" cy="4836160"/>
          </a:xfrm>
          <a:prstGeom prst="rect">
            <a:avLst/>
          </a:prstGeom>
          <a:noFill/>
          <a:ln w="9525">
            <a:noFill/>
          </a:ln>
        </p:spPr>
        <p:txBody>
          <a:bodyPr anchor="t" anchorCtr="0"/>
          <a:p>
            <a:pPr marL="342900" indent="-342900">
              <a:spcBef>
                <a:spcPct val="20000"/>
              </a:spcBef>
              <a:buClr>
                <a:schemeClr val="accent1"/>
              </a:buClr>
              <a:buSzPct val="65000"/>
            </a:pPr>
            <a:r>
              <a:rPr lang="en-US" altLang="zh-CN" sz="2800" b="1">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协助治疗</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遵医嘱静脉补液，增加子宫胎盘血流灌注，纠正脱水、酸中毒、低血压、电解质紊乱。</a:t>
            </a:r>
            <a:r>
              <a:rPr lang="en-US" altLang="zh-CN" sz="2800" b="1">
                <a:solidFill>
                  <a:srgbClr val="FF0000"/>
                </a:solidFill>
                <a:latin typeface="楷体_GB2312" pitchFamily="49" charset="-122"/>
                <a:ea typeface="楷体_GB2312" pitchFamily="49" charset="-122"/>
              </a:rPr>
              <a:t>    </a:t>
            </a:r>
            <a:endParaRPr lang="en-US" altLang="zh-CN" sz="2800" b="1">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sz="2800" b="1">
                <a:solidFill>
                  <a:srgbClr val="FF0000"/>
                </a:solidFill>
                <a:latin typeface="楷体_GB2312" pitchFamily="49" charset="-122"/>
                <a:ea typeface="楷体_GB2312" pitchFamily="49" charset="-122"/>
              </a:rPr>
              <a:t>    3.</a:t>
            </a:r>
            <a:r>
              <a:rPr lang="zh-CN" altLang="en-US" sz="2800" b="1">
                <a:solidFill>
                  <a:srgbClr val="FF0000"/>
                </a:solidFill>
                <a:latin typeface="楷体_GB2312" pitchFamily="49" charset="-122"/>
                <a:ea typeface="楷体_GB2312" pitchFamily="49" charset="-122"/>
              </a:rPr>
              <a:t>分娩期护理</a:t>
            </a:r>
            <a:endParaRPr lang="zh-CN" altLang="en-US" sz="2800" b="1">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sz="2800" b="1">
                <a:solidFill>
                  <a:srgbClr val="FF0000"/>
                </a:solidFill>
                <a:latin typeface="楷体_GB2312" pitchFamily="49" charset="-122"/>
                <a:ea typeface="楷体_GB2312" pitchFamily="49" charset="-122"/>
              </a:rPr>
              <a:t>   </a:t>
            </a:r>
            <a:r>
              <a:rPr lang="zh-CN" altLang="en-US" sz="2400" b="1" dirty="0">
                <a:latin typeface="楷体_GB2312" pitchFamily="49" charset="-122"/>
                <a:ea typeface="楷体_GB2312" pitchFamily="49" charset="-122"/>
              </a:rPr>
              <a:t> 若宫口开全，胎先露在坐骨棘平面以下3cm协助阴道分娩；需剖宫产，应做好术前、术中、术后护理。</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pPr>
            <a:r>
              <a:rPr lang="en-US" altLang="zh-CN" sz="2800" b="1">
                <a:solidFill>
                  <a:srgbClr val="FF0000"/>
                </a:solidFill>
                <a:latin typeface="楷体_GB2312" pitchFamily="49" charset="-122"/>
                <a:ea typeface="楷体_GB2312" pitchFamily="49" charset="-122"/>
              </a:rPr>
              <a:t>    4.</a:t>
            </a:r>
            <a:r>
              <a:rPr lang="zh-CN" altLang="en-US" sz="2800" b="1" dirty="0">
                <a:solidFill>
                  <a:srgbClr val="FF0000"/>
                </a:solidFill>
                <a:latin typeface="楷体_GB2312" pitchFamily="49" charset="-122"/>
                <a:ea typeface="楷体_GB2312" pitchFamily="49" charset="-122"/>
              </a:rPr>
              <a:t>提供心理支持</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对胎儿不幸死亡的夫妇，护士或家人多陪伴他们，鼓励他们诉说悲伤，给予产妇精神安慰和悉心照顾，帮助他们缓解心理压力，接受现实，尽快度过悲伤期。</a:t>
            </a:r>
            <a:endParaRPr lang="zh-CN" altLang="en-US" sz="24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3972" name="矩形 335889"/>
          <p:cNvSpPr/>
          <p:nvPr/>
        </p:nvSpPr>
        <p:spPr>
          <a:xfrm>
            <a:off x="962025" y="1652905"/>
            <a:ext cx="10373995" cy="2987040"/>
          </a:xfrm>
          <a:prstGeom prst="rect">
            <a:avLst/>
          </a:prstGeom>
          <a:solidFill>
            <a:srgbClr val="FFCCFF"/>
          </a:solidFill>
          <a:ln w="9525" cap="flat" cmpd="sng">
            <a:solidFill>
              <a:schemeClr val="tx2"/>
            </a:solidFill>
            <a:prstDash val="solid"/>
            <a:miter/>
            <a:headEnd type="none" w="med" len="med"/>
            <a:tailEnd type="none" w="med" len="med"/>
          </a:ln>
        </p:spPr>
        <p:txBody>
          <a:bodyPr anchor="t" anchorCtr="0">
            <a:noAutofit/>
          </a:bodyPr>
          <a:p>
            <a:pPr indent="0" fontAlgn="auto">
              <a:lnSpc>
                <a:spcPct val="150000"/>
              </a:lnSpc>
            </a:pP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在各种类型的流产过程中，若阴道流血时间过长、有组织残留于宫腔内或非法堕胎等，可能引起宫腔内感染，称为</a:t>
            </a:r>
            <a:r>
              <a:rPr lang="zh-CN" altLang="en-US" sz="2800" b="1" dirty="0">
                <a:solidFill>
                  <a:srgbClr val="CC0000"/>
                </a:solidFill>
                <a:latin typeface="楷体_GB2312" pitchFamily="49" charset="-122"/>
                <a:ea typeface="楷体_GB2312" pitchFamily="49" charset="-122"/>
              </a:rPr>
              <a:t>流产合并感染</a:t>
            </a:r>
            <a:r>
              <a:rPr lang="zh-CN" altLang="en-US" sz="2800" b="1" dirty="0">
                <a:latin typeface="楷体_GB2312" pitchFamily="49" charset="-122"/>
                <a:ea typeface="楷体_GB2312" pitchFamily="49" charset="-122"/>
              </a:rPr>
              <a:t>。如不及时治疗，感染可扩散到盆腔、腹腔或全身，引起盆腔炎、腹膜炎、败血症及感染性休克等。</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4995" name="矩形 336904"/>
          <p:cNvSpPr/>
          <p:nvPr/>
        </p:nvSpPr>
        <p:spPr>
          <a:xfrm>
            <a:off x="611505" y="1071880"/>
            <a:ext cx="10553700" cy="5177790"/>
          </a:xfrm>
          <a:prstGeom prst="rect">
            <a:avLst/>
          </a:prstGeom>
          <a:noFill/>
          <a:ln w="9525" cap="flat" cmpd="sng">
            <a:solidFill>
              <a:schemeClr val="tx2"/>
            </a:solidFill>
            <a:prstDash val="solid"/>
            <a:miter/>
            <a:headEnd type="none" w="med" len="med"/>
            <a:tailEnd type="none" w="med" len="med"/>
          </a:ln>
        </p:spPr>
        <p:txBody>
          <a:bodyPr anchor="ctr" anchorCtr="0">
            <a:noAutofit/>
          </a:bodyPr>
          <a:p>
            <a:pPr indent="304800"/>
            <a:r>
              <a:rPr lang="zh-CN" altLang="en-US" sz="2800" b="1" dirty="0">
                <a:solidFill>
                  <a:srgbClr val="FF0000"/>
                </a:solidFill>
                <a:latin typeface="楷体_GB2312" pitchFamily="49" charset="-122"/>
                <a:ea typeface="楷体_GB2312" pitchFamily="49" charset="-122"/>
              </a:rPr>
              <a:t>（三）心理</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社会状况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由于腹痛及反复阴道流血，孕妇感到焦虑不安，</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担心能否继续妊娠，害怕大出血危及生命安全。</a:t>
            </a:r>
            <a:endParaRPr lang="zh-CN" altLang="en-US" sz="2800" b="1" dirty="0">
              <a:latin typeface="楷体_GB2312" pitchFamily="49" charset="-122"/>
              <a:ea typeface="楷体_GB2312" pitchFamily="49" charset="-122"/>
            </a:endParaRPr>
          </a:p>
          <a:p>
            <a:pPr indent="304800"/>
            <a:r>
              <a:rPr lang="zh-CN" altLang="en-US" sz="2800" b="1" dirty="0">
                <a:solidFill>
                  <a:srgbClr val="FF0000"/>
                </a:solidFill>
                <a:latin typeface="楷体_GB2312" pitchFamily="49" charset="-122"/>
                <a:ea typeface="楷体_GB2312" pitchFamily="49" charset="-122"/>
              </a:rPr>
              <a:t>（四）辅助检查</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实验室检查</a:t>
            </a:r>
            <a:r>
              <a:rPr lang="zh-CN" altLang="en-US" sz="2800" b="1" dirty="0">
                <a:latin typeface="楷体_GB2312" pitchFamily="49" charset="-122"/>
                <a:ea typeface="楷体_GB2312" pitchFamily="49" charset="-122"/>
              </a:rPr>
              <a:t>  采用灵敏度高的放射免疫法</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进行血绒毛膜促性腺</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激素（</a:t>
            </a:r>
            <a:r>
              <a:rPr lang="en-US" altLang="zh-CN" sz="2800" b="1" dirty="0">
                <a:latin typeface="楷体_GB2312" pitchFamily="49" charset="-122"/>
                <a:ea typeface="楷体_GB2312" pitchFamily="49" charset="-122"/>
              </a:rPr>
              <a:t>HCG</a:t>
            </a:r>
            <a:r>
              <a:rPr lang="zh-CN" altLang="en-US" sz="2800" b="1" dirty="0">
                <a:latin typeface="楷体_GB2312" pitchFamily="49" charset="-122"/>
                <a:ea typeface="楷体_GB2312" pitchFamily="49" charset="-122"/>
              </a:rPr>
              <a:t>）及孕酮</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水平测定，有助于流</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产的诊断。稽留流产</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应检查凝血功能。</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53160" y="971550"/>
            <a:ext cx="9795510" cy="5121275"/>
            <a:chOff x="853" y="1530"/>
            <a:chExt cx="13152" cy="8065"/>
          </a:xfrm>
        </p:grpSpPr>
        <p:sp>
          <p:nvSpPr>
            <p:cNvPr id="86019" name="矩形 467973"/>
            <p:cNvSpPr/>
            <p:nvPr/>
          </p:nvSpPr>
          <p:spPr>
            <a:xfrm>
              <a:off x="853" y="1530"/>
              <a:ext cx="13152" cy="2179"/>
            </a:xfrm>
            <a:prstGeom prst="rect">
              <a:avLst/>
            </a:prstGeom>
            <a:noFill/>
            <a:ln w="9525">
              <a:noFill/>
            </a:ln>
          </p:spPr>
          <p:txBody>
            <a:bodyPr anchor="ctr" anchorCtr="0">
              <a:spAutoFit/>
            </a:bodyPr>
            <a:p>
              <a:pPr indent="304800"/>
              <a:r>
                <a:rPr lang="en-US" altLang="zh-CN" sz="2800" b="1" dirty="0">
                  <a:solidFill>
                    <a:schemeClr val="tx2"/>
                  </a:solidFill>
                  <a:latin typeface="楷体_GB2312" pitchFamily="49" charset="-122"/>
                  <a:ea typeface="楷体_GB2312" pitchFamily="49" charset="-122"/>
                </a:rPr>
                <a:t>  2.B</a:t>
              </a:r>
              <a:r>
                <a:rPr lang="zh-CN" altLang="en-US" sz="2800" b="1" dirty="0">
                  <a:solidFill>
                    <a:schemeClr val="tx2"/>
                  </a:solidFill>
                  <a:latin typeface="楷体_GB2312" pitchFamily="49" charset="-122"/>
                  <a:ea typeface="楷体_GB2312" pitchFamily="49" charset="-122"/>
                </a:rPr>
                <a:t>超检查</a:t>
              </a:r>
              <a:r>
                <a:rPr lang="zh-CN" altLang="en-US" sz="2800" b="1" dirty="0">
                  <a:latin typeface="楷体_GB2312" pitchFamily="49" charset="-122"/>
                  <a:ea typeface="楷体_GB2312" pitchFamily="49" charset="-122"/>
                </a:rPr>
                <a:t>  可显示有无胎囊、胎动、胎心等，以确定胚胎或胎儿是否存活，有助于诊断流产、鉴别其类型及指导处理。</a:t>
              </a:r>
              <a:endParaRPr lang="zh-CN" altLang="en-US" sz="2800" b="1" dirty="0">
                <a:latin typeface="楷体_GB2312" pitchFamily="49" charset="-122"/>
                <a:ea typeface="楷体_GB2312" pitchFamily="49" charset="-122"/>
              </a:endParaRPr>
            </a:p>
          </p:txBody>
        </p:sp>
        <p:pic>
          <p:nvPicPr>
            <p:cNvPr id="86020" name="图片 467974" descr="不全流产"/>
            <p:cNvPicPr>
              <a:picLocks noChangeAspect="1"/>
            </p:cNvPicPr>
            <p:nvPr/>
          </p:nvPicPr>
          <p:blipFill>
            <a:blip r:embed="rId3"/>
            <a:stretch>
              <a:fillRect/>
            </a:stretch>
          </p:blipFill>
          <p:spPr>
            <a:xfrm>
              <a:off x="2550" y="6875"/>
              <a:ext cx="4763" cy="2680"/>
            </a:xfrm>
            <a:prstGeom prst="rect">
              <a:avLst/>
            </a:prstGeom>
            <a:noFill/>
            <a:ln w="9525">
              <a:noFill/>
            </a:ln>
          </p:spPr>
        </p:pic>
        <p:pic>
          <p:nvPicPr>
            <p:cNvPr id="86021" name="图片 467975" descr="急流流产"/>
            <p:cNvPicPr>
              <a:picLocks noChangeAspect="1"/>
            </p:cNvPicPr>
            <p:nvPr/>
          </p:nvPicPr>
          <p:blipFill>
            <a:blip r:embed="rId4"/>
            <a:stretch>
              <a:fillRect/>
            </a:stretch>
          </p:blipFill>
          <p:spPr>
            <a:xfrm>
              <a:off x="8560" y="6865"/>
              <a:ext cx="4853" cy="2730"/>
            </a:xfrm>
            <a:prstGeom prst="rect">
              <a:avLst/>
            </a:prstGeom>
            <a:noFill/>
            <a:ln w="9525">
              <a:noFill/>
            </a:ln>
          </p:spPr>
        </p:pic>
        <p:pic>
          <p:nvPicPr>
            <p:cNvPr id="86022" name="图片 467976" descr="流产超声"/>
            <p:cNvPicPr>
              <a:picLocks noChangeAspect="1"/>
            </p:cNvPicPr>
            <p:nvPr/>
          </p:nvPicPr>
          <p:blipFill>
            <a:blip r:embed="rId5"/>
            <a:stretch>
              <a:fillRect/>
            </a:stretch>
          </p:blipFill>
          <p:spPr>
            <a:xfrm>
              <a:off x="1078" y="3925"/>
              <a:ext cx="4762" cy="2680"/>
            </a:xfrm>
            <a:prstGeom prst="rect">
              <a:avLst/>
            </a:prstGeom>
            <a:noFill/>
            <a:ln w="9525">
              <a:noFill/>
            </a:ln>
          </p:spPr>
        </p:pic>
        <p:pic>
          <p:nvPicPr>
            <p:cNvPr id="86023" name="图片 467977" descr="难免流产超声"/>
            <p:cNvPicPr>
              <a:picLocks noChangeAspect="1"/>
            </p:cNvPicPr>
            <p:nvPr/>
          </p:nvPicPr>
          <p:blipFill>
            <a:blip r:embed="rId6"/>
            <a:stretch>
              <a:fillRect/>
            </a:stretch>
          </p:blipFill>
          <p:spPr>
            <a:xfrm>
              <a:off x="7088" y="3918"/>
              <a:ext cx="4852" cy="273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6628" name="矩形 337927"/>
          <p:cNvSpPr/>
          <p:nvPr/>
        </p:nvSpPr>
        <p:spPr>
          <a:xfrm>
            <a:off x="923290" y="1379855"/>
            <a:ext cx="10403840" cy="4819015"/>
          </a:xfrm>
          <a:prstGeom prst="rect">
            <a:avLst/>
          </a:prstGeom>
          <a:noFill/>
          <a:ln w="9525">
            <a:noFill/>
          </a:ln>
        </p:spPr>
        <p:txBody>
          <a:bodyPr anchor="ctr">
            <a:noAutofit/>
          </a:bodyPr>
          <a:p>
            <a:pPr marL="0" marR="0" lvl="0" indent="3048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rPr>
              <a:t>（五）处理要点  </a:t>
            </a:r>
            <a:r>
              <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根据不同类型给予相应处理</a:t>
            </a:r>
            <a:endPar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   </a:t>
            </a:r>
            <a:r>
              <a:rPr kumimoji="0" lang="en-US" altLang="zh-CN"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1.</a:t>
            </a:r>
            <a:r>
              <a:rPr kumimoji="0" lang="zh-CN" altLang="en-US"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先兆流产</a:t>
            </a:r>
            <a:r>
              <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保胎治疗。</a:t>
            </a:r>
            <a:r>
              <a:rPr kumimoji="0" lang="zh-CN" altLang="en-US" sz="3200" b="1" i="0" u="none" strike="noStrike" kern="1200" cap="none" spc="0" normalizeH="0" baseline="0" noProof="1">
                <a:ln>
                  <a:noFill/>
                </a:ln>
                <a:solidFill>
                  <a:schemeClr val="accent2"/>
                </a:solidFill>
                <a:effectLst/>
                <a:uLnTx/>
                <a:uFillTx/>
                <a:latin typeface="楷体_GB2312" pitchFamily="49" charset="-122"/>
                <a:ea typeface="楷体_GB2312" pitchFamily="49" charset="-122"/>
                <a:cs typeface="+mn-cs"/>
                <a:sym typeface="+mn-ea"/>
              </a:rPr>
              <a:t>卧床休息、减少刺激、</a:t>
            </a:r>
            <a:endParaRPr kumimoji="0" lang="zh-CN" altLang="en-US" sz="3200" b="1" i="0" u="none" strike="noStrike" kern="1200" cap="none" spc="0" normalizeH="0" baseline="0" noProof="1">
              <a:ln>
                <a:noFill/>
              </a:ln>
              <a:solidFill>
                <a:schemeClr val="accent2"/>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200" b="1" i="0" u="none" strike="noStrike" kern="1200" cap="none" spc="0" normalizeH="0" baseline="0" noProof="1">
                <a:ln>
                  <a:noFill/>
                </a:ln>
                <a:solidFill>
                  <a:schemeClr val="accent2"/>
                </a:solidFill>
                <a:effectLst/>
                <a:uLnTx/>
                <a:uFillTx/>
                <a:latin typeface="楷体_GB2312" pitchFamily="49" charset="-122"/>
                <a:ea typeface="楷体_GB2312" pitchFamily="49" charset="-122"/>
                <a:cs typeface="+mn-cs"/>
                <a:sym typeface="+mn-ea"/>
              </a:rPr>
              <a:t>保胎（防盲目）</a:t>
            </a:r>
            <a:endPar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0" marR="0" lvl="0" indent="3048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   </a:t>
            </a:r>
            <a:r>
              <a:rPr kumimoji="0" lang="en-US" altLang="zh-CN"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2.</a:t>
            </a:r>
            <a:r>
              <a:rPr kumimoji="0" lang="zh-CN" altLang="en-US"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难免流产及不全流产  </a:t>
            </a:r>
            <a:r>
              <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应尽快清除宫腔内容物，以防大出血和感染；完全流产一般不需特殊处理。</a:t>
            </a:r>
            <a:endPar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0" marR="0" lvl="0" indent="3048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   </a:t>
            </a:r>
            <a:r>
              <a:rPr kumimoji="0" lang="en-US" altLang="zh-CN"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3.</a:t>
            </a:r>
            <a:r>
              <a:rPr kumimoji="0" lang="zh-CN" altLang="en-US"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稽留流产</a:t>
            </a:r>
            <a:r>
              <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应促使胎儿胎盘尽早排出，术前检查凝血功能并用雌激素</a:t>
            </a:r>
            <a:r>
              <a:rPr kumimoji="0" lang="en-US" altLang="zh-CN"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3</a:t>
            </a:r>
            <a:r>
              <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日以提高子宫敏感性，防止</a:t>
            </a:r>
            <a:endPar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0" marR="0" lvl="0" indent="3048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并发症的发生。</a:t>
            </a:r>
            <a:endPar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a:p>
            <a:pPr marL="0" marR="0" lvl="0" indent="30480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4.</a:t>
            </a:r>
            <a:r>
              <a:rPr kumimoji="0" lang="zh-CN" altLang="en-US" sz="3200" b="1" i="0" u="none" strike="noStrike" kern="1200" cap="none" spc="0" normalizeH="0" baseline="0" noProof="1">
                <a:ln>
                  <a:noFill/>
                </a:ln>
                <a:solidFill>
                  <a:schemeClr val="tx2"/>
                </a:solidFill>
                <a:effectLst/>
                <a:uLnTx/>
                <a:uFillTx/>
                <a:latin typeface="楷体_GB2312" pitchFamily="49" charset="-122"/>
                <a:ea typeface="楷体_GB2312" pitchFamily="49" charset="-122"/>
                <a:cs typeface="+mn-cs"/>
              </a:rPr>
              <a:t>习惯性流产</a:t>
            </a:r>
            <a:r>
              <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应查明原因，针对病因进行治疗。</a:t>
            </a:r>
            <a:endParaRPr kumimoji="0" lang="zh-CN" altLang="en-US" sz="3200" b="1"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单元六</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妊娠并发症妇女的护理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755650" y="908050"/>
            <a:ext cx="10561955" cy="5219065"/>
            <a:chOff x="1190" y="1430"/>
            <a:chExt cx="11998" cy="7258"/>
          </a:xfrm>
        </p:grpSpPr>
        <p:sp>
          <p:nvSpPr>
            <p:cNvPr id="88067" name="矩形 468998"/>
            <p:cNvSpPr/>
            <p:nvPr/>
          </p:nvSpPr>
          <p:spPr>
            <a:xfrm>
              <a:off x="1190" y="1430"/>
              <a:ext cx="11568" cy="2866"/>
            </a:xfrm>
            <a:prstGeom prst="rect">
              <a:avLst/>
            </a:prstGeom>
            <a:noFill/>
            <a:ln w="9525">
              <a:noFill/>
            </a:ln>
          </p:spPr>
          <p:txBody>
            <a:bodyPr anchor="t" anchorCtr="0">
              <a:spAutoFit/>
            </a:bodyPr>
            <a:p>
              <a:r>
                <a:rPr lang="en-US" altLang="zh-CN" sz="3200" b="1" dirty="0">
                  <a:solidFill>
                    <a:schemeClr val="tx2"/>
                  </a:solidFill>
                  <a:latin typeface="楷体_GB2312" pitchFamily="49" charset="-122"/>
                  <a:ea typeface="楷体_GB2312" pitchFamily="49" charset="-122"/>
                </a:rPr>
                <a:t>    5.</a:t>
              </a:r>
              <a:r>
                <a:rPr lang="zh-CN" altLang="en-US" sz="3200" b="1" dirty="0">
                  <a:solidFill>
                    <a:schemeClr val="tx2"/>
                  </a:solidFill>
                  <a:latin typeface="楷体_GB2312" pitchFamily="49" charset="-122"/>
                  <a:ea typeface="楷体_GB2312" pitchFamily="49" charset="-122"/>
                </a:rPr>
                <a:t>流产合并感染者</a:t>
              </a:r>
              <a:r>
                <a:rPr lang="zh-CN" altLang="en-US"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阴道流血不多，应待感染控制后行清宫术；阴道流血多者，应用抗生素的同时用卵圆钳伸入宫腔夹出大块残留组织，使出血量减少，然后继续应用抗生素，待感染控制后再彻底刮宫。</a:t>
              </a:r>
              <a:endParaRPr lang="zh-CN" altLang="en-US" sz="3200" b="1" dirty="0">
                <a:latin typeface="楷体_GB2312" pitchFamily="49" charset="-122"/>
                <a:ea typeface="楷体_GB2312" pitchFamily="49" charset="-122"/>
              </a:endParaRPr>
            </a:p>
          </p:txBody>
        </p:sp>
        <p:pic>
          <p:nvPicPr>
            <p:cNvPr id="88069" name="图片 469000" descr="AVSEQ01[(044026)21-42-45]"/>
            <p:cNvPicPr>
              <a:picLocks noChangeAspect="1"/>
            </p:cNvPicPr>
            <p:nvPr/>
          </p:nvPicPr>
          <p:blipFill>
            <a:blip r:embed="rId3"/>
            <a:stretch>
              <a:fillRect/>
            </a:stretch>
          </p:blipFill>
          <p:spPr>
            <a:xfrm>
              <a:off x="1418" y="5448"/>
              <a:ext cx="5760" cy="3240"/>
            </a:xfrm>
            <a:prstGeom prst="rect">
              <a:avLst/>
            </a:prstGeom>
            <a:noFill/>
            <a:ln w="9525">
              <a:noFill/>
            </a:ln>
          </p:spPr>
        </p:pic>
        <p:pic>
          <p:nvPicPr>
            <p:cNvPr id="88070" name="图片 469001" descr="AVSEQ01[(047496)21-43-08]"/>
            <p:cNvPicPr>
              <a:picLocks noChangeAspect="1"/>
            </p:cNvPicPr>
            <p:nvPr/>
          </p:nvPicPr>
          <p:blipFill>
            <a:blip r:embed="rId4"/>
            <a:stretch>
              <a:fillRect/>
            </a:stretch>
          </p:blipFill>
          <p:spPr>
            <a:xfrm>
              <a:off x="7428" y="4945"/>
              <a:ext cx="5760" cy="3743"/>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9092" name="矩形 338952"/>
          <p:cNvSpPr/>
          <p:nvPr/>
        </p:nvSpPr>
        <p:spPr>
          <a:xfrm>
            <a:off x="977900" y="2200275"/>
            <a:ext cx="10258425" cy="3042285"/>
          </a:xfrm>
          <a:prstGeom prst="rect">
            <a:avLst/>
          </a:prstGeom>
          <a:solidFill>
            <a:srgbClr val="FFCCFF"/>
          </a:solidFill>
          <a:ln w="9525" cap="flat" cmpd="sng">
            <a:solidFill>
              <a:schemeClr val="tx2"/>
            </a:solidFill>
            <a:prstDash val="solid"/>
            <a:miter/>
            <a:headEnd type="none" w="med" len="med"/>
            <a:tailEnd type="none" w="med" len="med"/>
          </a:ln>
        </p:spPr>
        <p:txBody>
          <a:bodyPr anchor="ctr" anchorCtr="0">
            <a:noAutofit/>
          </a:bodyPr>
          <a:p>
            <a:pPr indent="304800"/>
            <a:r>
              <a:rPr lang="en-US" altLang="zh-CN" sz="3200" b="1" dirty="0">
                <a:latin typeface="楷体_GB2312" pitchFamily="49" charset="-122"/>
                <a:ea typeface="楷体_GB2312" pitchFamily="49" charset="-122"/>
              </a:rPr>
              <a:t> 1.</a:t>
            </a:r>
            <a:r>
              <a:rPr lang="zh-CN" altLang="en-US" sz="3200" b="1" dirty="0">
                <a:solidFill>
                  <a:srgbClr val="FF0000"/>
                </a:solidFill>
                <a:latin typeface="楷体_GB2312" pitchFamily="49" charset="-122"/>
                <a:ea typeface="楷体_GB2312" pitchFamily="49" charset="-122"/>
              </a:rPr>
              <a:t>组织灌注无效（外周）</a:t>
            </a:r>
            <a:r>
              <a:rPr lang="zh-CN" altLang="en-US" sz="3200" b="1" dirty="0">
                <a:latin typeface="楷体_GB2312" pitchFamily="49" charset="-122"/>
                <a:ea typeface="楷体_GB2312" pitchFamily="49" charset="-122"/>
              </a:rPr>
              <a:t>  与不全流产引起大量阴道流血导致周围循环血量不足有关。</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2.</a:t>
            </a:r>
            <a:r>
              <a:rPr lang="zh-CN" altLang="en-US" sz="3200" b="1" dirty="0">
                <a:solidFill>
                  <a:srgbClr val="FF0000"/>
                </a:solidFill>
                <a:latin typeface="楷体_GB2312" pitchFamily="49" charset="-122"/>
                <a:ea typeface="楷体_GB2312" pitchFamily="49" charset="-122"/>
              </a:rPr>
              <a:t>有感染的危险</a:t>
            </a:r>
            <a:r>
              <a:rPr lang="zh-CN" altLang="en-US" sz="3200" b="1" dirty="0">
                <a:latin typeface="楷体_GB2312" pitchFamily="49" charset="-122"/>
                <a:ea typeface="楷体_GB2312" pitchFamily="49" charset="-122"/>
              </a:rPr>
              <a:t>  与机体抵抗力下降、宫腔内有组织残留有关。</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3.</a:t>
            </a:r>
            <a:r>
              <a:rPr lang="zh-CN" altLang="en-US" sz="3200" b="1" dirty="0">
                <a:solidFill>
                  <a:srgbClr val="FF0000"/>
                </a:solidFill>
                <a:latin typeface="楷体_GB2312" pitchFamily="49" charset="-122"/>
                <a:ea typeface="楷体_GB2312" pitchFamily="49" charset="-122"/>
              </a:rPr>
              <a:t>焦虑</a:t>
            </a:r>
            <a:r>
              <a:rPr lang="zh-CN" altLang="en-US" sz="3200" b="1" dirty="0">
                <a:latin typeface="楷体_GB2312" pitchFamily="49" charset="-122"/>
                <a:ea typeface="楷体_GB2312" pitchFamily="49" charset="-122"/>
              </a:rPr>
              <a:t>  与担心自身及胎儿的安危有关。</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护理目标</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0116" name="矩形 339976"/>
          <p:cNvSpPr/>
          <p:nvPr/>
        </p:nvSpPr>
        <p:spPr>
          <a:xfrm>
            <a:off x="934085" y="1878013"/>
            <a:ext cx="6174740" cy="3538220"/>
          </a:xfrm>
          <a:prstGeom prst="rect">
            <a:avLst/>
          </a:prstGeom>
          <a:solidFill>
            <a:srgbClr val="CCFFFF"/>
          </a:solidFill>
          <a:ln w="9525" cap="flat" cmpd="sng">
            <a:solidFill>
              <a:schemeClr val="tx2"/>
            </a:solidFill>
            <a:prstDash val="solid"/>
            <a:miter/>
            <a:headEnd type="none" w="med" len="med"/>
            <a:tailEnd type="none" w="med" len="med"/>
          </a:ln>
        </p:spPr>
        <p:txBody>
          <a:bodyPr wrap="square" anchor="ctr" anchorCtr="0">
            <a:spAutoFit/>
          </a:bodyPr>
          <a:p>
            <a:pPr indent="304800"/>
            <a:r>
              <a:rPr lang="en-US" altLang="zh-CN" sz="3200" b="1" dirty="0">
                <a:latin typeface="楷体_GB2312" pitchFamily="49" charset="-122"/>
                <a:ea typeface="楷体_GB2312" pitchFamily="49" charset="-122"/>
              </a:rPr>
              <a:t>  1.</a:t>
            </a:r>
            <a:r>
              <a:rPr lang="zh-CN" altLang="en-US" sz="3200" b="1" dirty="0">
                <a:latin typeface="楷体_GB2312" pitchFamily="49" charset="-122"/>
                <a:ea typeface="楷体_GB2312" pitchFamily="49" charset="-122"/>
              </a:rPr>
              <a:t>病人出血得到控制，生命体征维持在正常范围。</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病人不发生感染或感染得到及时发现和控制，体温、血象正常。</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3.</a:t>
            </a:r>
            <a:r>
              <a:rPr lang="zh-CN" altLang="en-US" sz="3200" b="1" dirty="0">
                <a:latin typeface="楷体_GB2312" pitchFamily="49" charset="-122"/>
                <a:ea typeface="楷体_GB2312" pitchFamily="49" charset="-122"/>
              </a:rPr>
              <a:t>病人焦虑消除，情绪稳定，积极配合治疗。</a:t>
            </a:r>
            <a:endParaRPr lang="zh-CN" altLang="en-US" sz="3200" b="1" dirty="0">
              <a:latin typeface="楷体_GB2312" pitchFamily="49" charset="-122"/>
              <a:ea typeface="楷体_GB2312" pitchFamily="49" charset="-122"/>
            </a:endParaRPr>
          </a:p>
        </p:txBody>
      </p:sp>
      <p:pic>
        <p:nvPicPr>
          <p:cNvPr id="90117" name="图片 339978" descr="不全流产[(000556)17-26-58]"/>
          <p:cNvPicPr>
            <a:picLocks noChangeAspect="1"/>
          </p:cNvPicPr>
          <p:nvPr/>
        </p:nvPicPr>
        <p:blipFill>
          <a:blip r:embed="rId3"/>
          <a:stretch>
            <a:fillRect/>
          </a:stretch>
        </p:blipFill>
        <p:spPr>
          <a:xfrm>
            <a:off x="7364730" y="1878330"/>
            <a:ext cx="3775710" cy="35382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82040" y="1268730"/>
            <a:ext cx="10140950" cy="4855845"/>
            <a:chOff x="480" y="1998"/>
            <a:chExt cx="13303" cy="7647"/>
          </a:xfrm>
        </p:grpSpPr>
        <p:sp>
          <p:nvSpPr>
            <p:cNvPr id="13325" name="文本框 13324"/>
            <p:cNvSpPr txBox="1"/>
            <p:nvPr/>
          </p:nvSpPr>
          <p:spPr>
            <a:xfrm>
              <a:off x="1983" y="2718"/>
              <a:ext cx="2705" cy="580"/>
            </a:xfrm>
            <a:prstGeom prst="rect">
              <a:avLst/>
            </a:prstGeom>
            <a:gradFill rotWithShape="0">
              <a:gsLst>
                <a:gs pos="0">
                  <a:srgbClr val="FFCCFF"/>
                </a:gs>
                <a:gs pos="50000">
                  <a:srgbClr val="FFFFCC"/>
                </a:gs>
                <a:gs pos="100000">
                  <a:srgbClr val="FFCCFF"/>
                </a:gs>
              </a:gsLst>
              <a:lin ang="18900000" scaled="1"/>
              <a:tileRect/>
            </a:gradFill>
            <a:ln w="9525">
              <a:noFill/>
            </a:ln>
          </p:spPr>
          <p:txBody>
            <a:bodyPr wrap="square" anchor="t" anchorCtr="0">
              <a:spAutoFit/>
            </a:bodyPr>
            <a:p>
              <a:r>
                <a:rPr lang="en-US" altLang="zh-CN" b="1" dirty="0">
                  <a:latin typeface="楷体_GB2312" pitchFamily="49" charset="-122"/>
                  <a:ea typeface="楷体_GB2312" pitchFamily="49" charset="-122"/>
                </a:rPr>
                <a:t>1.</a:t>
              </a:r>
              <a:r>
                <a:rPr lang="zh-CN" altLang="en-US" b="1" dirty="0">
                  <a:latin typeface="楷体_GB2312" pitchFamily="49" charset="-122"/>
                  <a:ea typeface="楷体_GB2312" pitchFamily="49" charset="-122"/>
                </a:rPr>
                <a:t>保胎护理</a:t>
              </a:r>
              <a:endParaRPr lang="zh-CN" altLang="en-US" b="1" dirty="0">
                <a:latin typeface="楷体_GB2312" pitchFamily="49" charset="-122"/>
                <a:ea typeface="楷体_GB2312" pitchFamily="49" charset="-122"/>
              </a:endParaRPr>
            </a:p>
          </p:txBody>
        </p:sp>
        <p:sp>
          <p:nvSpPr>
            <p:cNvPr id="13326" name="文本框 13325"/>
            <p:cNvSpPr txBox="1"/>
            <p:nvPr/>
          </p:nvSpPr>
          <p:spPr>
            <a:xfrm>
              <a:off x="960" y="3675"/>
              <a:ext cx="4770" cy="1016"/>
            </a:xfrm>
            <a:prstGeom prst="rect">
              <a:avLst/>
            </a:prstGeom>
            <a:noFill/>
            <a:ln w="9525" cap="flat" cmpd="sng">
              <a:solidFill>
                <a:srgbClr val="800000"/>
              </a:solidFill>
              <a:prstDash val="solid"/>
              <a:miter/>
              <a:headEnd type="none" w="med" len="med"/>
              <a:tailEnd type="none" w="med" len="med"/>
            </a:ln>
          </p:spPr>
          <p:txBody>
            <a:bodyPr anchor="t" anchorCtr="0">
              <a:spAutoFit/>
            </a:bodyPr>
            <a:p>
              <a:r>
                <a:rPr lang="zh-CN" altLang="en-US" b="1" dirty="0">
                  <a:latin typeface="Tahoma" panose="020B0604030504040204" pitchFamily="34" charset="0"/>
                  <a:ea typeface="楷体_GB2312" pitchFamily="49" charset="-122"/>
                </a:rPr>
                <a:t>卧床休息、防止便秘</a:t>
              </a:r>
              <a:endParaRPr lang="zh-CN" altLang="en-US" b="1" dirty="0">
                <a:latin typeface="Tahoma" panose="020B0604030504040204" pitchFamily="34" charset="0"/>
                <a:ea typeface="楷体_GB2312" pitchFamily="49" charset="-122"/>
              </a:endParaRPr>
            </a:p>
            <a:p>
              <a:r>
                <a:rPr lang="zh-CN" altLang="en-US" b="1" dirty="0">
                  <a:latin typeface="Tahoma" panose="020B0604030504040204" pitchFamily="34" charset="0"/>
                  <a:ea typeface="楷体_GB2312" pitchFamily="49" charset="-122"/>
                </a:rPr>
                <a:t>严密观察、药物应用</a:t>
              </a:r>
              <a:endParaRPr lang="zh-CN" altLang="en-US" b="1" dirty="0">
                <a:latin typeface="Tahoma" panose="020B0604030504040204" pitchFamily="34" charset="0"/>
                <a:ea typeface="楷体_GB2312" pitchFamily="49" charset="-122"/>
              </a:endParaRPr>
            </a:p>
          </p:txBody>
        </p:sp>
        <p:sp>
          <p:nvSpPr>
            <p:cNvPr id="13327" name="文本框 13326"/>
            <p:cNvSpPr txBox="1"/>
            <p:nvPr/>
          </p:nvSpPr>
          <p:spPr>
            <a:xfrm>
              <a:off x="10080" y="1998"/>
              <a:ext cx="3360" cy="580"/>
            </a:xfrm>
            <a:prstGeom prst="rect">
              <a:avLst/>
            </a:prstGeom>
            <a:gradFill rotWithShape="0">
              <a:gsLst>
                <a:gs pos="0">
                  <a:srgbClr val="FFCCFF"/>
                </a:gs>
                <a:gs pos="50000">
                  <a:srgbClr val="FFFFCC"/>
                </a:gs>
                <a:gs pos="100000">
                  <a:srgbClr val="FFCCFF"/>
                </a:gs>
              </a:gsLst>
              <a:lin ang="18900000" scaled="1"/>
              <a:tileRect/>
            </a:gradFill>
            <a:ln w="9525">
              <a:noFill/>
            </a:ln>
          </p:spPr>
          <p:txBody>
            <a:bodyPr anchor="t" anchorCtr="0">
              <a:spAutoFit/>
            </a:bodyPr>
            <a:p>
              <a:r>
                <a:rPr lang="en-US" altLang="zh-CN" b="1" dirty="0">
                  <a:latin typeface="Tahoma" panose="020B0604030504040204" pitchFamily="34" charset="0"/>
                  <a:ea typeface="楷体_GB2312" pitchFamily="49" charset="-122"/>
                </a:rPr>
                <a:t>3.</a:t>
              </a:r>
              <a:r>
                <a:rPr lang="zh-CN" altLang="en-US" b="1" dirty="0">
                  <a:latin typeface="Tahoma" panose="020B0604030504040204" pitchFamily="34" charset="0"/>
                  <a:ea typeface="楷体_GB2312" pitchFamily="49" charset="-122"/>
                </a:rPr>
                <a:t>心理护理</a:t>
              </a:r>
              <a:endParaRPr lang="zh-CN" altLang="en-US" b="1" dirty="0">
                <a:latin typeface="Tahoma" panose="020B0604030504040204" pitchFamily="34" charset="0"/>
                <a:ea typeface="楷体_GB2312" pitchFamily="49" charset="-122"/>
              </a:endParaRPr>
            </a:p>
          </p:txBody>
        </p:sp>
        <p:sp>
          <p:nvSpPr>
            <p:cNvPr id="13328" name="文本框 13327"/>
            <p:cNvSpPr txBox="1"/>
            <p:nvPr/>
          </p:nvSpPr>
          <p:spPr>
            <a:xfrm>
              <a:off x="9583" y="3003"/>
              <a:ext cx="4200" cy="1888"/>
            </a:xfrm>
            <a:prstGeom prst="rect">
              <a:avLst/>
            </a:prstGeom>
            <a:noFill/>
            <a:ln w="9525" cap="flat" cmpd="sng">
              <a:solidFill>
                <a:srgbClr val="800000"/>
              </a:solidFill>
              <a:prstDash val="solid"/>
              <a:miter/>
              <a:headEnd type="none" w="med" len="med"/>
              <a:tailEnd type="none" w="med" len="med"/>
            </a:ln>
          </p:spPr>
          <p:txBody>
            <a:bodyPr anchor="t" anchorCtr="0">
              <a:spAutoFit/>
            </a:bodyPr>
            <a:p>
              <a:r>
                <a:rPr lang="zh-CN" altLang="en-US" b="1" dirty="0">
                  <a:solidFill>
                    <a:srgbClr val="000066"/>
                  </a:solidFill>
                  <a:latin typeface="Tahoma" panose="020B0604030504040204" pitchFamily="34" charset="0"/>
                  <a:ea typeface="楷体_GB2312" pitchFamily="49" charset="-122"/>
                </a:rPr>
                <a:t>耐心解释病情</a:t>
              </a:r>
              <a:endParaRPr lang="zh-CN" altLang="en-US" b="1" dirty="0">
                <a:solidFill>
                  <a:srgbClr val="000066"/>
                </a:solidFill>
                <a:latin typeface="Tahoma" panose="020B0604030504040204" pitchFamily="34" charset="0"/>
                <a:ea typeface="楷体_GB2312" pitchFamily="49" charset="-122"/>
              </a:endParaRPr>
            </a:p>
            <a:p>
              <a:r>
                <a:rPr lang="zh-CN" altLang="en-US" b="1" dirty="0">
                  <a:solidFill>
                    <a:srgbClr val="000066"/>
                  </a:solidFill>
                  <a:latin typeface="Tahoma" panose="020B0604030504040204" pitchFamily="34" charset="0"/>
                  <a:ea typeface="楷体_GB2312" pitchFamily="49" charset="-122"/>
                </a:rPr>
                <a:t>积极配合治疗</a:t>
              </a:r>
              <a:endParaRPr lang="zh-CN" altLang="en-US" b="1" dirty="0">
                <a:solidFill>
                  <a:srgbClr val="000066"/>
                </a:solidFill>
                <a:latin typeface="Tahoma" panose="020B0604030504040204" pitchFamily="34" charset="0"/>
                <a:ea typeface="楷体_GB2312" pitchFamily="49" charset="-122"/>
              </a:endParaRPr>
            </a:p>
            <a:p>
              <a:r>
                <a:rPr lang="zh-CN" altLang="en-US" b="1" dirty="0">
                  <a:solidFill>
                    <a:srgbClr val="000066"/>
                  </a:solidFill>
                  <a:latin typeface="Tahoma" panose="020B0604030504040204" pitchFamily="34" charset="0"/>
                  <a:ea typeface="楷体_GB2312" pitchFamily="49" charset="-122"/>
                </a:rPr>
                <a:t>明确治愈可能</a:t>
              </a:r>
              <a:endParaRPr lang="zh-CN" altLang="en-US" b="1" dirty="0">
                <a:solidFill>
                  <a:srgbClr val="000066"/>
                </a:solidFill>
                <a:latin typeface="Tahoma" panose="020B0604030504040204" pitchFamily="34" charset="0"/>
                <a:ea typeface="楷体_GB2312" pitchFamily="49" charset="-122"/>
              </a:endParaRPr>
            </a:p>
            <a:p>
              <a:r>
                <a:rPr lang="zh-CN" altLang="en-US" b="1" dirty="0">
                  <a:solidFill>
                    <a:srgbClr val="000066"/>
                  </a:solidFill>
                  <a:latin typeface="Tahoma" panose="020B0604030504040204" pitchFamily="34" charset="0"/>
                  <a:ea typeface="楷体_GB2312" pitchFamily="49" charset="-122"/>
                </a:rPr>
                <a:t>恰如其分宣教</a:t>
              </a:r>
              <a:endParaRPr lang="zh-CN" altLang="en-US" b="1" dirty="0">
                <a:solidFill>
                  <a:srgbClr val="000066"/>
                </a:solidFill>
                <a:latin typeface="Tahoma" panose="020B0604030504040204" pitchFamily="34" charset="0"/>
                <a:ea typeface="楷体_GB2312" pitchFamily="49" charset="-122"/>
              </a:endParaRPr>
            </a:p>
          </p:txBody>
        </p:sp>
        <p:sp>
          <p:nvSpPr>
            <p:cNvPr id="91142" name="文本框 13328"/>
            <p:cNvSpPr txBox="1"/>
            <p:nvPr/>
          </p:nvSpPr>
          <p:spPr>
            <a:xfrm>
              <a:off x="960" y="6048"/>
              <a:ext cx="4560" cy="580"/>
            </a:xfrm>
            <a:prstGeom prst="rect">
              <a:avLst/>
            </a:prstGeom>
            <a:gradFill rotWithShape="0">
              <a:gsLst>
                <a:gs pos="0">
                  <a:srgbClr val="FFCCFF"/>
                </a:gs>
                <a:gs pos="50000">
                  <a:srgbClr val="FFFFCC"/>
                </a:gs>
                <a:gs pos="100000">
                  <a:srgbClr val="FFCCFF"/>
                </a:gs>
              </a:gsLst>
              <a:lin ang="18900000" scaled="1"/>
              <a:tileRect/>
            </a:gradFill>
            <a:ln w="9525">
              <a:noFill/>
            </a:ln>
          </p:spPr>
          <p:txBody>
            <a:bodyPr anchor="t" anchorCtr="0">
              <a:spAutoFit/>
            </a:bodyPr>
            <a:p>
              <a:r>
                <a:rPr lang="en-US" altLang="zh-CN" b="1" dirty="0">
                  <a:latin typeface="Tahoma" panose="020B0604030504040204" pitchFamily="34" charset="0"/>
                  <a:ea typeface="楷体_GB2312" pitchFamily="49" charset="-122"/>
                </a:rPr>
                <a:t>4.</a:t>
              </a:r>
              <a:r>
                <a:rPr lang="zh-CN" altLang="en-US" b="1" dirty="0">
                  <a:latin typeface="Tahoma" panose="020B0604030504040204" pitchFamily="34" charset="0"/>
                  <a:ea typeface="楷体_GB2312" pitchFamily="49" charset="-122"/>
                </a:rPr>
                <a:t>手术患者护理</a:t>
              </a:r>
              <a:endParaRPr lang="zh-CN" altLang="en-US" b="1" dirty="0">
                <a:latin typeface="Tahoma" panose="020B0604030504040204" pitchFamily="34" charset="0"/>
                <a:ea typeface="楷体_GB2312" pitchFamily="49" charset="-122"/>
              </a:endParaRPr>
            </a:p>
          </p:txBody>
        </p:sp>
        <p:sp>
          <p:nvSpPr>
            <p:cNvPr id="91143" name="文本框 13329"/>
            <p:cNvSpPr txBox="1"/>
            <p:nvPr/>
          </p:nvSpPr>
          <p:spPr>
            <a:xfrm>
              <a:off x="480" y="7320"/>
              <a:ext cx="6608" cy="2325"/>
            </a:xfrm>
            <a:prstGeom prst="rect">
              <a:avLst/>
            </a:prstGeom>
            <a:noFill/>
            <a:ln w="9525" cap="flat" cmpd="sng">
              <a:solidFill>
                <a:srgbClr val="800000"/>
              </a:solidFill>
              <a:prstDash val="solid"/>
              <a:miter/>
              <a:headEnd type="none" w="med" len="med"/>
              <a:tailEnd type="none" w="med" len="med"/>
            </a:ln>
          </p:spPr>
          <p:txBody>
            <a:bodyPr anchor="t" anchorCtr="0">
              <a:spAutoFit/>
            </a:bodyPr>
            <a:p>
              <a:r>
                <a:rPr lang="zh-CN" altLang="en-US" b="1" dirty="0">
                  <a:solidFill>
                    <a:srgbClr val="000066"/>
                  </a:solidFill>
                  <a:latin typeface="Tahoma" panose="020B0604030504040204" pitchFamily="34" charset="0"/>
                  <a:ea typeface="楷体_GB2312" pitchFamily="49" charset="-122"/>
                </a:rPr>
                <a:t>对象：</a:t>
              </a:r>
              <a:r>
                <a:rPr lang="zh-CN" altLang="en-US" b="1" dirty="0">
                  <a:solidFill>
                    <a:srgbClr val="FF0000"/>
                  </a:solidFill>
                  <a:latin typeface="Tahoma" panose="020B0604030504040204" pitchFamily="34" charset="0"/>
                  <a:ea typeface="楷体_GB2312" pitchFamily="49" charset="-122"/>
                </a:rPr>
                <a:t>难免流产、不全流产者，</a:t>
              </a:r>
              <a:endParaRPr lang="zh-CN" altLang="en-US" b="1" dirty="0">
                <a:solidFill>
                  <a:srgbClr val="000066"/>
                </a:solidFill>
                <a:latin typeface="Tahoma" panose="020B0604030504040204" pitchFamily="34" charset="0"/>
                <a:ea typeface="楷体_GB2312" pitchFamily="49" charset="-122"/>
              </a:endParaRPr>
            </a:p>
            <a:p>
              <a:r>
                <a:rPr lang="zh-CN" altLang="en-US" b="1" dirty="0">
                  <a:solidFill>
                    <a:srgbClr val="000066"/>
                  </a:solidFill>
                  <a:latin typeface="Tahoma" panose="020B0604030504040204" pitchFamily="34" charset="0"/>
                  <a:ea typeface="楷体_GB2312" pitchFamily="49" charset="-122"/>
                </a:rPr>
                <a:t>做好手术前准备、用物准备</a:t>
              </a:r>
              <a:endParaRPr lang="zh-CN" altLang="en-US" b="1" dirty="0">
                <a:solidFill>
                  <a:srgbClr val="000066"/>
                </a:solidFill>
                <a:latin typeface="Tahoma" panose="020B0604030504040204" pitchFamily="34" charset="0"/>
                <a:ea typeface="楷体_GB2312" pitchFamily="49" charset="-122"/>
              </a:endParaRPr>
            </a:p>
            <a:p>
              <a:r>
                <a:rPr lang="zh-CN" altLang="en-US" b="1" dirty="0">
                  <a:solidFill>
                    <a:srgbClr val="000066"/>
                  </a:solidFill>
                  <a:latin typeface="Tahoma" panose="020B0604030504040204" pitchFamily="34" charset="0"/>
                  <a:ea typeface="楷体_GB2312" pitchFamily="49" charset="-122"/>
                </a:rPr>
                <a:t>监测生命体征、氧气吸入</a:t>
              </a:r>
              <a:endParaRPr lang="zh-CN" altLang="en-US" b="1" dirty="0">
                <a:solidFill>
                  <a:srgbClr val="000066"/>
                </a:solidFill>
                <a:latin typeface="Tahoma" panose="020B0604030504040204" pitchFamily="34" charset="0"/>
                <a:ea typeface="楷体_GB2312" pitchFamily="49" charset="-122"/>
              </a:endParaRPr>
            </a:p>
            <a:p>
              <a:r>
                <a:rPr lang="zh-CN" altLang="en-US" b="1" dirty="0">
                  <a:solidFill>
                    <a:srgbClr val="000066"/>
                  </a:solidFill>
                  <a:latin typeface="Tahoma" panose="020B0604030504040204" pitchFamily="34" charset="0"/>
                  <a:ea typeface="楷体_GB2312" pitchFamily="49" charset="-122"/>
                </a:rPr>
                <a:t>静脉开放</a:t>
              </a:r>
              <a:r>
                <a:rPr lang="en-US" altLang="zh-CN" b="1" dirty="0">
                  <a:solidFill>
                    <a:srgbClr val="000066"/>
                  </a:solidFill>
                  <a:latin typeface="Times New Roman" panose="02020603050405020304" pitchFamily="18" charset="0"/>
                  <a:ea typeface="楷体_GB2312" pitchFamily="49" charset="-122"/>
                </a:rPr>
                <a:t>——</a:t>
              </a:r>
              <a:r>
                <a:rPr lang="zh-CN" altLang="en-US" b="1" dirty="0">
                  <a:solidFill>
                    <a:srgbClr val="000066"/>
                  </a:solidFill>
                  <a:latin typeface="Tahoma" panose="020B0604030504040204" pitchFamily="34" charset="0"/>
                  <a:ea typeface="楷体_GB2312" pitchFamily="49" charset="-122"/>
                </a:rPr>
                <a:t>输血、输液</a:t>
              </a:r>
              <a:endParaRPr lang="zh-CN" altLang="en-US" b="1" dirty="0">
                <a:solidFill>
                  <a:srgbClr val="000066"/>
                </a:solidFill>
                <a:latin typeface="Tahoma" panose="020B0604030504040204" pitchFamily="34" charset="0"/>
                <a:ea typeface="楷体_GB2312" pitchFamily="49" charset="-122"/>
              </a:endParaRPr>
            </a:p>
            <a:p>
              <a:r>
                <a:rPr lang="zh-CN" altLang="en-US" b="1" dirty="0">
                  <a:solidFill>
                    <a:srgbClr val="FF0000"/>
                  </a:solidFill>
                  <a:latin typeface="Tahoma" panose="020B0604030504040204" pitchFamily="34" charset="0"/>
                  <a:ea typeface="楷体_GB2312" pitchFamily="49" charset="-122"/>
                </a:rPr>
                <a:t>稽留流产者，</a:t>
              </a:r>
              <a:r>
                <a:rPr lang="zh-CN" altLang="en-US" b="1" dirty="0">
                  <a:solidFill>
                    <a:srgbClr val="000066"/>
                  </a:solidFill>
                  <a:latin typeface="Tahoma" panose="020B0604030504040204" pitchFamily="34" charset="0"/>
                  <a:ea typeface="楷体_GB2312" pitchFamily="49" charset="-122"/>
                </a:rPr>
                <a:t>纠正 凝血功能后手术或引产。</a:t>
              </a:r>
              <a:endParaRPr lang="zh-CN" altLang="en-US" b="1" dirty="0">
                <a:solidFill>
                  <a:srgbClr val="000066"/>
                </a:solidFill>
                <a:latin typeface="Tahoma" panose="020B0604030504040204" pitchFamily="34" charset="0"/>
                <a:ea typeface="楷体_GB2312" pitchFamily="49" charset="-122"/>
              </a:endParaRPr>
            </a:p>
          </p:txBody>
        </p:sp>
        <p:sp>
          <p:nvSpPr>
            <p:cNvPr id="91144" name="文本框 13330"/>
            <p:cNvSpPr txBox="1"/>
            <p:nvPr/>
          </p:nvSpPr>
          <p:spPr>
            <a:xfrm>
              <a:off x="8920" y="6408"/>
              <a:ext cx="2613" cy="580"/>
            </a:xfrm>
            <a:prstGeom prst="rect">
              <a:avLst/>
            </a:prstGeom>
            <a:gradFill rotWithShape="0">
              <a:gsLst>
                <a:gs pos="0">
                  <a:srgbClr val="FFCCFF"/>
                </a:gs>
                <a:gs pos="50000">
                  <a:srgbClr val="FFFFCC"/>
                </a:gs>
                <a:gs pos="100000">
                  <a:srgbClr val="FFCCFF"/>
                </a:gs>
              </a:gsLst>
              <a:lin ang="18900000" scaled="1"/>
              <a:tileRect/>
            </a:gradFill>
            <a:ln w="9525">
              <a:noFill/>
            </a:ln>
          </p:spPr>
          <p:txBody>
            <a:bodyPr wrap="square" anchor="t" anchorCtr="0">
              <a:spAutoFit/>
            </a:bodyPr>
            <a:p>
              <a:r>
                <a:rPr lang="en-US" altLang="zh-CN" b="1" dirty="0">
                  <a:solidFill>
                    <a:srgbClr val="000066"/>
                  </a:solidFill>
                  <a:latin typeface="楷体_GB2312" pitchFamily="49" charset="-122"/>
                  <a:ea typeface="楷体_GB2312" pitchFamily="49" charset="-122"/>
                </a:rPr>
                <a:t>5</a:t>
              </a:r>
              <a:r>
                <a:rPr lang="en-US" altLang="zh-CN" b="1" dirty="0">
                  <a:solidFill>
                    <a:srgbClr val="000066"/>
                  </a:solidFill>
                  <a:latin typeface="Tahoma" panose="020B0604030504040204" pitchFamily="34" charset="0"/>
                  <a:ea typeface="楷体_GB2312" pitchFamily="49" charset="-122"/>
                </a:rPr>
                <a:t>.</a:t>
              </a:r>
              <a:r>
                <a:rPr lang="zh-CN" altLang="en-US" b="1" dirty="0">
                  <a:solidFill>
                    <a:srgbClr val="000066"/>
                  </a:solidFill>
                  <a:latin typeface="Tahoma" panose="020B0604030504040204" pitchFamily="34" charset="0"/>
                  <a:ea typeface="楷体_GB2312" pitchFamily="49" charset="-122"/>
                </a:rPr>
                <a:t>预防感染</a:t>
              </a:r>
              <a:endParaRPr lang="zh-CN" altLang="en-US" b="1" dirty="0">
                <a:solidFill>
                  <a:srgbClr val="000066"/>
                </a:solidFill>
                <a:latin typeface="Tahoma" panose="020B0604030504040204" pitchFamily="34" charset="0"/>
                <a:ea typeface="楷体_GB2312" pitchFamily="49" charset="-122"/>
              </a:endParaRPr>
            </a:p>
          </p:txBody>
        </p:sp>
        <p:sp>
          <p:nvSpPr>
            <p:cNvPr id="91145" name="文本框 13331"/>
            <p:cNvSpPr txBox="1"/>
            <p:nvPr/>
          </p:nvSpPr>
          <p:spPr>
            <a:xfrm>
              <a:off x="8920" y="7320"/>
              <a:ext cx="4050" cy="1888"/>
            </a:xfrm>
            <a:prstGeom prst="rect">
              <a:avLst/>
            </a:prstGeom>
            <a:noFill/>
            <a:ln w="9525" cap="flat" cmpd="sng">
              <a:solidFill>
                <a:srgbClr val="800000"/>
              </a:solidFill>
              <a:prstDash val="solid"/>
              <a:miter/>
              <a:headEnd type="none" w="med" len="med"/>
              <a:tailEnd type="none" w="med" len="med"/>
            </a:ln>
          </p:spPr>
          <p:txBody>
            <a:bodyPr anchor="t" anchorCtr="0">
              <a:spAutoFit/>
            </a:bodyPr>
            <a:p>
              <a:r>
                <a:rPr lang="zh-CN" altLang="en-US" b="1" dirty="0">
                  <a:latin typeface="Tahoma" panose="020B0604030504040204" pitchFamily="34" charset="0"/>
                  <a:ea typeface="楷体_GB2312" pitchFamily="49" charset="-122"/>
                </a:rPr>
                <a:t>监测病人体温</a:t>
              </a:r>
              <a:endParaRPr lang="zh-CN" altLang="en-US" b="1" dirty="0">
                <a:latin typeface="Tahoma" panose="020B0604030504040204" pitchFamily="34" charset="0"/>
                <a:ea typeface="楷体_GB2312" pitchFamily="49" charset="-122"/>
              </a:endParaRPr>
            </a:p>
            <a:p>
              <a:r>
                <a:rPr lang="zh-CN" altLang="en-US" b="1" dirty="0">
                  <a:latin typeface="Tahoma" panose="020B0604030504040204" pitchFamily="34" charset="0"/>
                  <a:ea typeface="楷体_GB2312" pitchFamily="49" charset="-122"/>
                </a:rPr>
                <a:t>分泌物的性质</a:t>
              </a:r>
              <a:endParaRPr lang="zh-CN" altLang="en-US" b="1" dirty="0">
                <a:latin typeface="Tahoma" panose="020B0604030504040204" pitchFamily="34" charset="0"/>
                <a:ea typeface="楷体_GB2312" pitchFamily="49" charset="-122"/>
              </a:endParaRPr>
            </a:p>
            <a:p>
              <a:r>
                <a:rPr lang="zh-CN" altLang="en-US" b="1" dirty="0">
                  <a:latin typeface="Tahoma" panose="020B0604030504040204" pitchFamily="34" charset="0"/>
                  <a:ea typeface="楷体_GB2312" pitchFamily="49" charset="-122"/>
                </a:rPr>
                <a:t>保持外阴清洁</a:t>
              </a:r>
              <a:endParaRPr lang="zh-CN" altLang="en-US" b="1" dirty="0">
                <a:latin typeface="Tahoma" panose="020B0604030504040204" pitchFamily="34" charset="0"/>
                <a:ea typeface="楷体_GB2312" pitchFamily="49" charset="-122"/>
              </a:endParaRPr>
            </a:p>
            <a:p>
              <a:r>
                <a:rPr lang="zh-CN" altLang="en-US" b="1" dirty="0">
                  <a:latin typeface="Tahoma" panose="020B0604030504040204" pitchFamily="34" charset="0"/>
                  <a:ea typeface="楷体_GB2312" pitchFamily="49" charset="-122"/>
                </a:rPr>
                <a:t>禁性生活和盆浴一个月</a:t>
              </a:r>
              <a:endParaRPr lang="en-US" altLang="zh-CN" b="1" dirty="0">
                <a:latin typeface="Tahoma" panose="020B0604030504040204" pitchFamily="34" charset="0"/>
                <a:ea typeface="楷体_GB2312" pitchFamily="49" charset="-122"/>
              </a:endParaRPr>
            </a:p>
          </p:txBody>
        </p:sp>
        <p:pic>
          <p:nvPicPr>
            <p:cNvPr id="91146" name="图片 13332" descr="y9"/>
            <p:cNvPicPr>
              <a:picLocks noChangeAspect="1"/>
            </p:cNvPicPr>
            <p:nvPr/>
          </p:nvPicPr>
          <p:blipFill>
            <a:blip r:embed="rId3">
              <a:lum contrast="17998"/>
            </a:blip>
            <a:srcRect l="12500" r="14999" b="10077"/>
            <a:stretch>
              <a:fillRect/>
            </a:stretch>
          </p:blipFill>
          <p:spPr>
            <a:xfrm>
              <a:off x="6520" y="4330"/>
              <a:ext cx="2400" cy="2078"/>
            </a:xfrm>
            <a:prstGeom prst="rect">
              <a:avLst/>
            </a:prstGeom>
            <a:noFill/>
            <a:ln w="9525">
              <a:noFill/>
            </a:ln>
          </p:spPr>
        </p:pic>
        <p:sp>
          <p:nvSpPr>
            <p:cNvPr id="13334" name="文本框 13333"/>
            <p:cNvSpPr txBox="1"/>
            <p:nvPr/>
          </p:nvSpPr>
          <p:spPr>
            <a:xfrm>
              <a:off x="5960" y="3360"/>
              <a:ext cx="2960" cy="580"/>
            </a:xfrm>
            <a:prstGeom prst="rect">
              <a:avLst/>
            </a:prstGeom>
            <a:gradFill rotWithShape="0">
              <a:gsLst>
                <a:gs pos="0">
                  <a:srgbClr val="FFCCFF"/>
                </a:gs>
                <a:gs pos="50000">
                  <a:srgbClr val="FFFFCC"/>
                </a:gs>
                <a:gs pos="100000">
                  <a:srgbClr val="FFCCFF"/>
                </a:gs>
              </a:gsLst>
              <a:lin ang="18900000" scaled="1"/>
              <a:tileRect/>
            </a:gradFill>
            <a:ln w="9525">
              <a:noFill/>
            </a:ln>
          </p:spPr>
          <p:txBody>
            <a:bodyPr anchor="t" anchorCtr="0">
              <a:spAutoFit/>
            </a:bodyPr>
            <a:p>
              <a:r>
                <a:rPr lang="en-US" altLang="zh-CN" b="1" dirty="0">
                  <a:latin typeface="Tahoma" panose="020B0604030504040204" pitchFamily="34" charset="0"/>
                  <a:ea typeface="楷体_GB2312" pitchFamily="49" charset="-122"/>
                </a:rPr>
                <a:t>2.</a:t>
              </a:r>
              <a:r>
                <a:rPr lang="zh-CN" altLang="en-US" b="1" dirty="0">
                  <a:latin typeface="Tahoma" panose="020B0604030504040204" pitchFamily="34" charset="0"/>
                  <a:ea typeface="楷体_GB2312" pitchFamily="49" charset="-122"/>
                </a:rPr>
                <a:t>病情观察</a:t>
              </a:r>
              <a:endParaRPr lang="zh-CN" altLang="en-US" b="1" dirty="0">
                <a:latin typeface="Tahoma" panose="020B060403050404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1504315" y="1695450"/>
            <a:ext cx="9733280" cy="4281170"/>
            <a:chOff x="795" y="2670"/>
            <a:chExt cx="13097" cy="6443"/>
          </a:xfrm>
        </p:grpSpPr>
        <p:sp>
          <p:nvSpPr>
            <p:cNvPr id="5" name="Rectangle 3"/>
            <p:cNvSpPr>
              <a:spLocks noGrp="1"/>
            </p:cNvSpPr>
            <p:nvPr/>
          </p:nvSpPr>
          <p:spPr>
            <a:xfrm>
              <a:off x="795" y="2670"/>
              <a:ext cx="13097" cy="2948"/>
            </a:xfrm>
            <a:prstGeom prst="rect">
              <a:avLst/>
            </a:prstGeom>
            <a:noFill/>
            <a:ln w="9525">
              <a:noFill/>
            </a:ln>
          </p:spPr>
          <p:txBody>
            <a:bodyPr vert="horz" wrap="square" lIns="91440" tIns="45720" rIns="91440" bIns="45720" anchor="t" anchorCtr="0"/>
            <a:lstStyle>
              <a:lvl1pPr marL="342900" indent="-342900" algn="l" rtl="0" fontAlgn="base">
                <a:spcBef>
                  <a:spcPct val="20000"/>
                </a:spcBef>
                <a:spcAft>
                  <a:spcPct val="0"/>
                </a:spcAft>
                <a:buClr>
                  <a:schemeClr val="accent1"/>
                </a:buClr>
                <a:buSzPct val="65000"/>
                <a:buFont typeface="Wingdings" panose="05000000000000000000" pitchFamily="2" charset="2"/>
                <a:buChar char="n"/>
                <a:defRPr sz="3000" kern="1200">
                  <a:solidFill>
                    <a:schemeClr val="tx1"/>
                  </a:solidFill>
                  <a:latin typeface="+mn-lt"/>
                  <a:ea typeface="+mn-ea"/>
                  <a:cs typeface="+mn-cs"/>
                </a:defRPr>
              </a:lvl1pPr>
              <a:lvl2pPr marL="669925" lvl="1" indent="-325755" algn="l" rtl="0" fontAlgn="base">
                <a:spcBef>
                  <a:spcPct val="20000"/>
                </a:spcBef>
                <a:spcAft>
                  <a:spcPct val="0"/>
                </a:spcAft>
                <a:buClr>
                  <a:schemeClr val="accent2"/>
                </a:buClr>
                <a:buSzPct val="60000"/>
                <a:buFont typeface="Wingdings" panose="05000000000000000000" pitchFamily="2" charset="2"/>
                <a:buChar char="q"/>
                <a:defRPr sz="2600" kern="1200">
                  <a:solidFill>
                    <a:schemeClr val="tx1"/>
                  </a:solidFill>
                  <a:latin typeface="+mn-lt"/>
                  <a:ea typeface="+mn-ea"/>
                  <a:cs typeface="+mn-cs"/>
                </a:defRPr>
              </a:lvl2pPr>
              <a:lvl3pPr marL="1022350" lvl="2" indent="-351155" algn="l" rtl="0" fontAlgn="base">
                <a:spcBef>
                  <a:spcPct val="20000"/>
                </a:spcBef>
                <a:spcAft>
                  <a:spcPct val="0"/>
                </a:spcAft>
                <a:buClr>
                  <a:schemeClr val="accent1"/>
                </a:buClr>
                <a:buSzPct val="65000"/>
                <a:buFont typeface="Wingdings" panose="05000000000000000000" pitchFamily="2" charset="2"/>
                <a:buChar char="n"/>
                <a:defRPr sz="2200" kern="1200">
                  <a:solidFill>
                    <a:schemeClr val="tx1"/>
                  </a:solidFill>
                  <a:latin typeface="+mn-lt"/>
                  <a:ea typeface="+mn-ea"/>
                  <a:cs typeface="+mn-cs"/>
                </a:defRPr>
              </a:lvl3pPr>
              <a:lvl4pPr marL="1339850" lvl="3" indent="-316230" algn="l" rtl="0" fontAlgn="base">
                <a:spcBef>
                  <a:spcPct val="20000"/>
                </a:spcBef>
                <a:spcAft>
                  <a:spcPct val="0"/>
                </a:spcAft>
                <a:buClr>
                  <a:schemeClr val="accent2"/>
                </a:buClr>
                <a:buSzPct val="70000"/>
                <a:buFont typeface="Wingdings" panose="05000000000000000000" pitchFamily="2" charset="2"/>
                <a:buChar char="q"/>
                <a:defRPr sz="2000" kern="1200">
                  <a:solidFill>
                    <a:schemeClr val="tx1"/>
                  </a:solidFill>
                  <a:latin typeface="+mn-lt"/>
                  <a:ea typeface="+mn-ea"/>
                  <a:cs typeface="+mn-cs"/>
                </a:defRPr>
              </a:lvl4pPr>
              <a:lvl5pPr marL="1681480" lvl="4" indent="-339725" algn="l" rtl="0" fontAlgn="base">
                <a:spcBef>
                  <a:spcPct val="20000"/>
                </a:spcBef>
                <a:spcAft>
                  <a:spcPct val="0"/>
                </a:spcAft>
                <a:buClr>
                  <a:schemeClr val="accent1"/>
                </a:buClr>
                <a:buSzPct val="75000"/>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a:lstStyle>
            <a:p>
              <a:pPr eaLnBrk="1" hangingPunct="1">
                <a:lnSpc>
                  <a:spcPct val="120000"/>
                </a:lnSpc>
                <a:buClr>
                  <a:srgbClr val="FF0000"/>
                </a:buClr>
                <a:buFont typeface="Wingdings" panose="05000000000000000000" pitchFamily="2" charset="2"/>
                <a:buChar char="Ø"/>
              </a:pPr>
              <a:r>
                <a:rPr lang="zh-CN" altLang="en-US" sz="2400" dirty="0">
                  <a:latin typeface="楷体_GB2312" pitchFamily="49" charset="-122"/>
                </a:rPr>
                <a:t>为患者</a:t>
              </a:r>
              <a:r>
                <a:rPr lang="zh-CN" altLang="en-US" sz="2400" b="1" dirty="0">
                  <a:latin typeface="楷体_GB2312" pitchFamily="49" charset="-122"/>
                </a:rPr>
                <a:t>讲解流产相关知识</a:t>
              </a:r>
              <a:r>
                <a:rPr lang="zh-CN" altLang="en-US" sz="2400" dirty="0">
                  <a:latin typeface="楷体_GB2312" pitchFamily="49" charset="-122"/>
                </a:rPr>
                <a:t>，</a:t>
              </a:r>
              <a:r>
                <a:rPr lang="zh-CN" altLang="en-US" sz="2000" dirty="0">
                  <a:latin typeface="楷体_GB2312" pitchFamily="49" charset="-122"/>
                </a:rPr>
                <a:t>与患者及家属共同探讨本次流产的原因，指导其为下次妊娠做好准备。</a:t>
              </a:r>
              <a:endParaRPr lang="zh-CN" altLang="en-US" sz="2000" dirty="0">
                <a:latin typeface="楷体_GB2312" pitchFamily="49" charset="-122"/>
              </a:endParaRPr>
            </a:p>
            <a:p>
              <a:pPr eaLnBrk="1" hangingPunct="1">
                <a:lnSpc>
                  <a:spcPct val="120000"/>
                </a:lnSpc>
                <a:buClr>
                  <a:srgbClr val="FF0000"/>
                </a:buClr>
                <a:buFont typeface="Wingdings" panose="05000000000000000000" pitchFamily="2" charset="2"/>
                <a:buChar char="Ø"/>
              </a:pPr>
              <a:r>
                <a:rPr lang="zh-CN" altLang="en-US" sz="2400" b="1" dirty="0">
                  <a:latin typeface="楷体_GB2312" pitchFamily="49" charset="-122"/>
                </a:rPr>
                <a:t>习惯性流产者</a:t>
              </a:r>
              <a:r>
                <a:rPr lang="zh-CN" altLang="en-US" sz="2400" dirty="0">
                  <a:latin typeface="楷体_GB2312" pitchFamily="49" charset="-122"/>
                </a:rPr>
                <a:t>，</a:t>
              </a:r>
              <a:r>
                <a:rPr lang="zh-CN" altLang="en-US" sz="2000" dirty="0">
                  <a:latin typeface="楷体_GB2312" pitchFamily="49" charset="-122"/>
                </a:rPr>
                <a:t>在下次妊娠时应注意休息，加强营养，避免性生活，补充维生素</a:t>
              </a:r>
              <a:r>
                <a:rPr lang="en-US" altLang="zh-CN" sz="2000" dirty="0">
                  <a:latin typeface="楷体_GB2312" pitchFamily="49" charset="-122"/>
                </a:rPr>
                <a:t>E</a:t>
              </a:r>
              <a:r>
                <a:rPr lang="zh-CN" altLang="en-US" sz="2000" dirty="0">
                  <a:latin typeface="楷体_GB2312" pitchFamily="49" charset="-122"/>
                </a:rPr>
                <a:t>、孕酮等，治疗期需超过以往发生流产的周数。</a:t>
              </a:r>
              <a:endParaRPr lang="zh-CN" altLang="en-US" sz="2000" dirty="0">
                <a:latin typeface="楷体_GB2312" pitchFamily="49" charset="-122"/>
              </a:endParaRPr>
            </a:p>
          </p:txBody>
        </p:sp>
        <p:sp>
          <p:nvSpPr>
            <p:cNvPr id="6" name="Text Box 4"/>
            <p:cNvSpPr txBox="1"/>
            <p:nvPr/>
          </p:nvSpPr>
          <p:spPr>
            <a:xfrm>
              <a:off x="1077" y="6420"/>
              <a:ext cx="12363" cy="2693"/>
            </a:xfrm>
            <a:prstGeom prst="rect">
              <a:avLst/>
            </a:prstGeom>
            <a:noFill/>
            <a:ln w="9525">
              <a:noFill/>
            </a:ln>
          </p:spPr>
          <p:txBody>
            <a:bodyPr anchor="t" anchorCtr="0">
              <a:spAutoFit/>
            </a:bodyPr>
            <a:p>
              <a:pPr>
                <a:lnSpc>
                  <a:spcPct val="120000"/>
                </a:lnSpc>
                <a:buClr>
                  <a:srgbClr val="FF0000"/>
                </a:buClr>
                <a:buFont typeface="Wingdings" panose="05000000000000000000" pitchFamily="2" charset="2"/>
                <a:buChar char="Ø"/>
              </a:pPr>
              <a:r>
                <a:rPr lang="zh-CN" altLang="en-US" sz="2400" b="1" dirty="0">
                  <a:latin typeface="楷体_GB2312" pitchFamily="49" charset="-122"/>
                  <a:ea typeface="楷体_GB2312" pitchFamily="49" charset="-122"/>
                </a:rPr>
                <a:t>对于病因明确者，应对因治疗，</a:t>
              </a:r>
              <a:r>
                <a:rPr lang="zh-CN" altLang="en-US" sz="2000" dirty="0">
                  <a:latin typeface="楷体_GB2312" pitchFamily="49" charset="-122"/>
                  <a:ea typeface="楷体_GB2312" pitchFamily="49" charset="-122"/>
                </a:rPr>
                <a:t>如宫颈内口松弛者，于妊娠前行宫颈内口修补术，或于妊娠</a:t>
              </a:r>
              <a:r>
                <a:rPr lang="en-US" altLang="zh-CN" sz="2000" b="1" dirty="0">
                  <a:solidFill>
                    <a:srgbClr val="000066"/>
                  </a:solidFill>
                  <a:latin typeface="楷体_GB2312" pitchFamily="49" charset="-122"/>
                  <a:ea typeface="楷体_GB2312" pitchFamily="49" charset="-122"/>
                </a:rPr>
                <a:t>14</a:t>
              </a:r>
              <a:r>
                <a:rPr lang="zh-CN" altLang="en-US" sz="2000" b="1" dirty="0">
                  <a:solidFill>
                    <a:srgbClr val="000066"/>
                  </a:solidFill>
                  <a:latin typeface="楷体_GB2312" pitchFamily="49" charset="-122"/>
                  <a:ea typeface="楷体_GB2312" pitchFamily="49" charset="-122"/>
                </a:rPr>
                <a:t>～</a:t>
              </a:r>
              <a:r>
                <a:rPr lang="en-US" altLang="zh-CN" sz="2000" b="1" dirty="0">
                  <a:solidFill>
                    <a:srgbClr val="000066"/>
                  </a:solidFill>
                  <a:latin typeface="楷体_GB2312" pitchFamily="49" charset="-122"/>
                  <a:ea typeface="楷体_GB2312" pitchFamily="49" charset="-122"/>
                </a:rPr>
                <a:t>16</a:t>
              </a:r>
              <a:r>
                <a:rPr lang="zh-CN" altLang="en-US" sz="2000" b="1" dirty="0">
                  <a:solidFill>
                    <a:srgbClr val="000066"/>
                  </a:solidFill>
                  <a:latin typeface="楷体_GB2312" pitchFamily="49" charset="-122"/>
                  <a:ea typeface="楷体_GB2312" pitchFamily="49" charset="-122"/>
                </a:rPr>
                <a:t>周</a:t>
              </a:r>
              <a:r>
                <a:rPr lang="zh-CN" altLang="en-US" sz="2000" dirty="0">
                  <a:latin typeface="楷体_GB2312" pitchFamily="49" charset="-122"/>
                  <a:ea typeface="楷体_GB2312" pitchFamily="49" charset="-122"/>
                </a:rPr>
                <a:t>行宫颈内口环扎术；</a:t>
              </a:r>
              <a:endParaRPr lang="zh-CN" altLang="en-US" sz="2000" dirty="0">
                <a:latin typeface="楷体_GB2312" pitchFamily="49" charset="-122"/>
                <a:ea typeface="楷体_GB2312" pitchFamily="49" charset="-122"/>
              </a:endParaRPr>
            </a:p>
            <a:p>
              <a:pPr>
                <a:lnSpc>
                  <a:spcPct val="120000"/>
                </a:lnSpc>
                <a:buClr>
                  <a:srgbClr val="FF0000"/>
                </a:buClr>
                <a:buFont typeface="Wingdings" panose="05000000000000000000" pitchFamily="2" charset="2"/>
                <a:buChar char="Ø"/>
              </a:pPr>
              <a:r>
                <a:rPr lang="zh-CN" altLang="en-US" sz="2400" b="1" dirty="0">
                  <a:solidFill>
                    <a:srgbClr val="000066"/>
                  </a:solidFill>
                  <a:latin typeface="Tahoma" panose="020B0604030504040204" pitchFamily="34" charset="0"/>
                  <a:ea typeface="楷体_GB2312" pitchFamily="49" charset="-122"/>
                </a:rPr>
                <a:t>子宫畸形者</a:t>
              </a:r>
              <a:r>
                <a:rPr lang="zh-CN" altLang="en-US" sz="2000" dirty="0">
                  <a:latin typeface="楷体_GB2312" pitchFamily="49" charset="-122"/>
                  <a:ea typeface="楷体_GB2312" pitchFamily="49" charset="-122"/>
                </a:rPr>
                <a:t>于妊娠前先行矫治术；</a:t>
              </a:r>
              <a:endParaRPr lang="zh-CN" altLang="en-US" sz="2000" dirty="0">
                <a:latin typeface="楷体_GB2312" pitchFamily="49" charset="-122"/>
                <a:ea typeface="楷体_GB2312" pitchFamily="49" charset="-122"/>
              </a:endParaRPr>
            </a:p>
            <a:p>
              <a:pPr>
                <a:lnSpc>
                  <a:spcPct val="120000"/>
                </a:lnSpc>
                <a:buClr>
                  <a:srgbClr val="FF0000"/>
                </a:buClr>
                <a:buFont typeface="Wingdings" panose="05000000000000000000" pitchFamily="2" charset="2"/>
                <a:buChar char="Ø"/>
              </a:pPr>
              <a:r>
                <a:rPr lang="zh-CN" altLang="en-US" sz="2400" b="1" dirty="0">
                  <a:solidFill>
                    <a:srgbClr val="000066"/>
                  </a:solidFill>
                  <a:latin typeface="Tahoma" panose="020B0604030504040204" pitchFamily="34" charset="0"/>
                  <a:ea typeface="楷体_GB2312" pitchFamily="49" charset="-122"/>
                </a:rPr>
                <a:t>黄体功能不足者</a:t>
              </a:r>
              <a:r>
                <a:rPr lang="zh-CN" altLang="en-US" sz="2400" dirty="0">
                  <a:latin typeface="楷体_GB2312" pitchFamily="49" charset="-122"/>
                  <a:ea typeface="楷体_GB2312" pitchFamily="49" charset="-122"/>
                </a:rPr>
                <a:t>，</a:t>
              </a:r>
              <a:r>
                <a:rPr lang="zh-CN" altLang="en-US" sz="2000" dirty="0">
                  <a:latin typeface="楷体_GB2312" pitchFamily="49" charset="-122"/>
                  <a:ea typeface="楷体_GB2312" pitchFamily="49" charset="-122"/>
                </a:rPr>
                <a:t>按医嘱正确补充孕酮治疗。</a:t>
              </a:r>
              <a:endParaRPr lang="zh-CN" altLang="en-US" sz="2000" dirty="0">
                <a:latin typeface="楷体_GB2312" pitchFamily="49" charset="-122"/>
                <a:ea typeface="楷体_GB2312" pitchFamily="49" charset="-122"/>
              </a:endParaRPr>
            </a:p>
          </p:txBody>
        </p:sp>
      </p:grpSp>
      <p:sp>
        <p:nvSpPr>
          <p:cNvPr id="93185" name="Rectangle 2"/>
          <p:cNvSpPr>
            <a:spLocks noGrp="1"/>
          </p:cNvSpPr>
          <p:nvPr>
            <p:ph type="title" idx="4294967295"/>
          </p:nvPr>
        </p:nvSpPr>
        <p:spPr>
          <a:xfrm>
            <a:off x="1503998" y="1128713"/>
            <a:ext cx="2592387" cy="566737"/>
          </a:xfrm>
          <a:ln>
            <a:solidFill>
              <a:srgbClr val="003399"/>
            </a:solidFill>
            <a:miter/>
          </a:ln>
        </p:spPr>
        <p:txBody>
          <a:bodyPr vert="horz" wrap="square" lIns="91440" tIns="45720" rIns="91440" bIns="45720" anchor="ctr" anchorCtr="0"/>
          <a:p>
            <a:pPr eaLnBrk="1" hangingPunct="1"/>
            <a:r>
              <a:rPr lang="en-US" altLang="zh-CN" sz="2400" dirty="0">
                <a:solidFill>
                  <a:schemeClr val="tx1"/>
                </a:solidFill>
                <a:latin typeface="楷体_GB2312" pitchFamily="49" charset="-122"/>
              </a:rPr>
              <a:t>6</a:t>
            </a:r>
            <a:r>
              <a:rPr lang="zh-CN" altLang="en-US" sz="2400" dirty="0">
                <a:solidFill>
                  <a:schemeClr val="tx1"/>
                </a:solidFill>
                <a:latin typeface="楷体_GB2312" pitchFamily="49" charset="-122"/>
              </a:rPr>
              <a:t>．健康指导</a:t>
            </a:r>
            <a:endParaRPr lang="zh-CN" altLang="en-US" sz="2400" dirty="0">
              <a:solidFill>
                <a:schemeClr val="tx1"/>
              </a:solidFill>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4212" name="矩形 344072"/>
          <p:cNvSpPr/>
          <p:nvPr/>
        </p:nvSpPr>
        <p:spPr>
          <a:xfrm>
            <a:off x="1340485" y="2053590"/>
            <a:ext cx="9338310" cy="2952750"/>
          </a:xfrm>
          <a:prstGeom prst="rect">
            <a:avLst/>
          </a:prstGeom>
          <a:noFill/>
          <a:ln w="9525">
            <a:noFill/>
          </a:ln>
        </p:spPr>
        <p:txBody>
          <a:bodyPr wrap="square" anchor="ctr" anchorCtr="0">
            <a:noAutofit/>
          </a:bodyPr>
          <a:p>
            <a:pPr indent="304800"/>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病人出血是否得到控制，生命体征是否正常。</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病人感染是否得到及时发现和控制，体温、</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血象是否正常。</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病人焦虑是否消除，能否积极配合治疗。</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异位妊娠</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49680" y="1697355"/>
            <a:ext cx="9471025" cy="4244340"/>
            <a:chOff x="963" y="3234"/>
            <a:chExt cx="12815" cy="5776"/>
          </a:xfrm>
        </p:grpSpPr>
        <p:sp>
          <p:nvSpPr>
            <p:cNvPr id="97284" name="矩形 345095"/>
            <p:cNvSpPr/>
            <p:nvPr/>
          </p:nvSpPr>
          <p:spPr>
            <a:xfrm>
              <a:off x="963" y="3234"/>
              <a:ext cx="12815" cy="5402"/>
            </a:xfrm>
            <a:prstGeom prst="rect">
              <a:avLst/>
            </a:prstGeom>
            <a:noFill/>
            <a:ln w="9525">
              <a:noFill/>
            </a:ln>
          </p:spPr>
          <p:txBody>
            <a:bodyPr anchor="ctr" anchorCtr="0">
              <a:spAutoFit/>
            </a:bodyPr>
            <a:p>
              <a:r>
                <a:rPr lang="en-US" altLang="zh-CN"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受精卵在子宫腔以外的部位着床发育者，称为</a:t>
              </a:r>
              <a:endParaRPr lang="zh-CN" altLang="en-US" sz="2800" b="1" dirty="0">
                <a:solidFill>
                  <a:srgbClr val="FF0000"/>
                </a:solidFill>
                <a:latin typeface="楷体_GB2312" pitchFamily="49" charset="-122"/>
                <a:ea typeface="楷体_GB2312" pitchFamily="49" charset="-122"/>
              </a:endParaRPr>
            </a:p>
            <a:p>
              <a:r>
                <a:rPr lang="zh-CN" altLang="en-US" sz="2800" b="1" dirty="0">
                  <a:solidFill>
                    <a:srgbClr val="FF0000"/>
                  </a:solidFill>
                  <a:latin typeface="楷体_GB2312" pitchFamily="49" charset="-122"/>
                  <a:ea typeface="楷体_GB2312" pitchFamily="49" charset="-122"/>
                </a:rPr>
                <a:t>异位妊娠</a:t>
              </a:r>
              <a:r>
                <a:rPr lang="zh-CN" altLang="en-US" sz="2800" b="1" dirty="0">
                  <a:latin typeface="楷体_GB2312" pitchFamily="49" charset="-122"/>
                  <a:ea typeface="楷体_GB2312" pitchFamily="49" charset="-122"/>
                </a:rPr>
                <a:t>。近年有上升趋势，是妇产科常见急腹</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症之一，如不及时诊断</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和处理，可危及生命。</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根据受精卵着床部位不</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同分为输卵管妊娠、卵</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巢妊娠、腹腔妊娠、宫</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颈妊娠及子宫残角妊娠</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等。</a:t>
              </a:r>
              <a:endParaRPr lang="zh-CN" altLang="en-US" dirty="0">
                <a:latin typeface="Arial" panose="020B0604020202020204" pitchFamily="34" charset="0"/>
                <a:ea typeface="宋体" panose="02010600030101010101" pitchFamily="2" charset="-122"/>
              </a:endParaRPr>
            </a:p>
          </p:txBody>
        </p:sp>
        <p:pic>
          <p:nvPicPr>
            <p:cNvPr id="97285" name="图片 21514"/>
            <p:cNvPicPr>
              <a:picLocks noChangeAspect="1"/>
            </p:cNvPicPr>
            <p:nvPr/>
          </p:nvPicPr>
          <p:blipFill>
            <a:blip r:embed="rId3"/>
            <a:stretch>
              <a:fillRect/>
            </a:stretch>
          </p:blipFill>
          <p:spPr>
            <a:xfrm>
              <a:off x="6970" y="4360"/>
              <a:ext cx="6373" cy="465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443990" y="1809750"/>
            <a:ext cx="9554845" cy="4159885"/>
            <a:chOff x="963" y="3129"/>
            <a:chExt cx="12815" cy="5881"/>
          </a:xfrm>
        </p:grpSpPr>
        <p:sp>
          <p:nvSpPr>
            <p:cNvPr id="97284" name="矩形 345095"/>
            <p:cNvSpPr/>
            <p:nvPr/>
          </p:nvSpPr>
          <p:spPr>
            <a:xfrm>
              <a:off x="963" y="3129"/>
              <a:ext cx="12815" cy="5612"/>
            </a:xfrm>
            <a:prstGeom prst="rect">
              <a:avLst/>
            </a:prstGeom>
            <a:noFill/>
            <a:ln w="9525">
              <a:noFill/>
            </a:ln>
          </p:spPr>
          <p:txBody>
            <a:bodyPr anchor="ctr" anchorCtr="0">
              <a:spAutoFit/>
            </a:bodyPr>
            <a:p>
              <a:r>
                <a:rPr lang="en-US" altLang="zh-CN"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受精卵在子宫腔以外的部位着床发育者，称为</a:t>
              </a:r>
              <a:endParaRPr lang="zh-CN" altLang="en-US" sz="2800" b="1" dirty="0">
                <a:solidFill>
                  <a:srgbClr val="FF0000"/>
                </a:solidFill>
                <a:latin typeface="楷体_GB2312" pitchFamily="49" charset="-122"/>
                <a:ea typeface="楷体_GB2312" pitchFamily="49" charset="-122"/>
              </a:endParaRPr>
            </a:p>
            <a:p>
              <a:r>
                <a:rPr lang="zh-CN" altLang="en-US" sz="2800" b="1" dirty="0">
                  <a:solidFill>
                    <a:srgbClr val="FF0000"/>
                  </a:solidFill>
                  <a:latin typeface="楷体_GB2312" pitchFamily="49" charset="-122"/>
                  <a:ea typeface="楷体_GB2312" pitchFamily="49" charset="-122"/>
                </a:rPr>
                <a:t>异位妊娠</a:t>
              </a:r>
              <a:r>
                <a:rPr lang="zh-CN" altLang="en-US" sz="2800" b="1" dirty="0">
                  <a:latin typeface="楷体_GB2312" pitchFamily="49" charset="-122"/>
                  <a:ea typeface="楷体_GB2312" pitchFamily="49" charset="-122"/>
                </a:rPr>
                <a:t>。近年有上升趋势，是妇产科常见急腹</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症之一，如不及时诊断</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和处理，可危及生命。</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根据受精卵着床部位不</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同分为输卵管妊娠、卵</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巢妊娠、腹腔妊娠、宫</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颈妊娠及子宫残角妊娠</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等。</a:t>
              </a:r>
              <a:endParaRPr lang="zh-CN" altLang="en-US" dirty="0">
                <a:latin typeface="Arial" panose="020B0604020202020204" pitchFamily="34" charset="0"/>
                <a:ea typeface="宋体" panose="02010600030101010101" pitchFamily="2" charset="-122"/>
              </a:endParaRPr>
            </a:p>
          </p:txBody>
        </p:sp>
        <p:pic>
          <p:nvPicPr>
            <p:cNvPr id="97285" name="图片 21514"/>
            <p:cNvPicPr>
              <a:picLocks noChangeAspect="1"/>
            </p:cNvPicPr>
            <p:nvPr/>
          </p:nvPicPr>
          <p:blipFill>
            <a:blip r:embed="rId3"/>
            <a:stretch>
              <a:fillRect/>
            </a:stretch>
          </p:blipFill>
          <p:spPr>
            <a:xfrm>
              <a:off x="6970" y="4360"/>
              <a:ext cx="6373" cy="465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468630" y="1336040"/>
            <a:ext cx="10718165" cy="4832985"/>
            <a:chOff x="738" y="1318"/>
            <a:chExt cx="12812" cy="8005"/>
          </a:xfrm>
        </p:grpSpPr>
        <p:sp>
          <p:nvSpPr>
            <p:cNvPr id="99330" name="矩形 347146"/>
            <p:cNvSpPr/>
            <p:nvPr/>
          </p:nvSpPr>
          <p:spPr>
            <a:xfrm>
              <a:off x="738" y="1318"/>
              <a:ext cx="12812" cy="2292"/>
            </a:xfrm>
            <a:prstGeom prst="rect">
              <a:avLst/>
            </a:prstGeom>
            <a:noFill/>
            <a:ln w="9525">
              <a:noFill/>
            </a:ln>
          </p:spPr>
          <p:txBody>
            <a:bodyPr anchor="t" anchorCtr="0">
              <a:spAutoFit/>
            </a:bodyPr>
            <a:p>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由于输卵管</a:t>
              </a:r>
              <a:r>
                <a:rPr lang="zh-CN" altLang="en-US" sz="2800" b="1" dirty="0">
                  <a:solidFill>
                    <a:srgbClr val="FF0000"/>
                  </a:solidFill>
                  <a:latin typeface="楷体_GB2312" pitchFamily="49" charset="-122"/>
                  <a:ea typeface="楷体_GB2312" pitchFamily="49" charset="-122"/>
                </a:rPr>
                <a:t>管腔狭小，管壁薄，</a:t>
              </a:r>
              <a:r>
                <a:rPr lang="zh-CN" altLang="en-US" sz="2800" b="1" dirty="0">
                  <a:latin typeface="楷体_GB2312" pitchFamily="49" charset="-122"/>
                  <a:ea typeface="楷体_GB2312" pitchFamily="49" charset="-122"/>
                </a:rPr>
                <a:t>不能适应胚胎的生长发育，因此当输卵管妊娠到一定时期可发生流产或破裂，从而引起腹腔内出血，严重者可发生大出血使病人陷入休克。</a:t>
              </a:r>
              <a:endParaRPr lang="zh-CN" altLang="en-US" sz="2800" b="1" dirty="0">
                <a:latin typeface="楷体_GB2312" pitchFamily="49" charset="-122"/>
                <a:ea typeface="楷体_GB2312" pitchFamily="49" charset="-122"/>
              </a:endParaRPr>
            </a:p>
          </p:txBody>
        </p:sp>
        <p:pic>
          <p:nvPicPr>
            <p:cNvPr id="99331" name="图片 347147" descr="weij1"/>
            <p:cNvPicPr>
              <a:picLocks noChangeAspect="1"/>
            </p:cNvPicPr>
            <p:nvPr/>
          </p:nvPicPr>
          <p:blipFill>
            <a:blip r:embed="rId3"/>
            <a:stretch>
              <a:fillRect/>
            </a:stretch>
          </p:blipFill>
          <p:spPr>
            <a:xfrm>
              <a:off x="1078" y="4380"/>
              <a:ext cx="4422" cy="4125"/>
            </a:xfrm>
            <a:prstGeom prst="rect">
              <a:avLst/>
            </a:prstGeom>
            <a:noFill/>
            <a:ln w="9525">
              <a:noFill/>
            </a:ln>
          </p:spPr>
        </p:pic>
        <p:pic>
          <p:nvPicPr>
            <p:cNvPr id="99333" name="图片 347148" descr="weij3"/>
            <p:cNvPicPr>
              <a:picLocks noChangeAspect="1"/>
            </p:cNvPicPr>
            <p:nvPr/>
          </p:nvPicPr>
          <p:blipFill>
            <a:blip r:embed="rId4"/>
            <a:stretch>
              <a:fillRect/>
            </a:stretch>
          </p:blipFill>
          <p:spPr>
            <a:xfrm>
              <a:off x="6860" y="3925"/>
              <a:ext cx="5785" cy="5398"/>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4008027" y="603617"/>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自然流产</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58774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异位妊娠</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164463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妊娠期高血压疾病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8031845" y="164463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前置胎盘</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2762733"/>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任务五</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胎盘早剥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2769083"/>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羊水量异常</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33427" y="3881362"/>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多胎妊娠</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112" y="389366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早产</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41047" y="4999722"/>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过期妊娠</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8031845" y="5018137"/>
            <a:ext cx="3698922"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任务十</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胎膜早破</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4" name="组合 13"/>
          <p:cNvGrpSpPr/>
          <p:nvPr/>
        </p:nvGrpSpPr>
        <p:grpSpPr>
          <a:xfrm>
            <a:off x="5668375" y="6117957"/>
            <a:ext cx="3903392" cy="539984"/>
            <a:chOff x="1163599" y="3857714"/>
            <a:chExt cx="4459236" cy="549589"/>
          </a:xfrm>
        </p:grpSpPr>
        <p:sp>
          <p:nvSpPr>
            <p:cNvPr id="15" name="_14"/>
            <p:cNvSpPr txBox="1">
              <a:spLocks noChangeArrowheads="1"/>
            </p:cNvSpPr>
            <p:nvPr/>
          </p:nvSpPr>
          <p:spPr bwMode="auto">
            <a:xfrm>
              <a:off x="1163599" y="3857714"/>
              <a:ext cx="1357268" cy="549351"/>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任务十一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6" name="矩形 1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胎儿窘迫</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right)">
                                      <p:cBhvr>
                                        <p:cTn id="57" dur="500"/>
                                        <p:tgtEl>
                                          <p:spTgt spid="11"/>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p:tgtEl>
                                          <p:spTgt spid="14"/>
                                        </p:tgtEl>
                                        <p:attrNameLst>
                                          <p:attrName>ppt_x</p:attrName>
                                        </p:attrNameLst>
                                      </p:cBhvr>
                                      <p:tavLst>
                                        <p:tav tm="0">
                                          <p:val>
                                            <p:strVal val="#ppt_x-#ppt_w*1.125000"/>
                                          </p:val>
                                        </p:tav>
                                        <p:tav tm="100000">
                                          <p:val>
                                            <p:strVal val="#ppt_x"/>
                                          </p:val>
                                        </p:tav>
                                      </p:tavLst>
                                    </p:anim>
                                    <p:animEffect transition="in" filter="wipe(right)">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0354" name="矩形 23563"/>
          <p:cNvSpPr/>
          <p:nvPr/>
        </p:nvSpPr>
        <p:spPr>
          <a:xfrm>
            <a:off x="2598420" y="1181100"/>
            <a:ext cx="3126105" cy="963295"/>
          </a:xfrm>
          <a:prstGeom prst="rect">
            <a:avLst/>
          </a:prstGeom>
          <a:noFill/>
          <a:ln w="9525">
            <a:noFill/>
          </a:ln>
        </p:spPr>
        <p:txBody>
          <a:bodyPr anchor="t" anchorCtr="0">
            <a:noAutofit/>
          </a:bodyPr>
          <a:p>
            <a:r>
              <a:rPr lang="en-US" altLang="zh-CN" sz="2800" b="1" dirty="0">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病因及病理</a:t>
            </a:r>
            <a:r>
              <a:rPr lang="en-US" altLang="zh-CN" sz="2800" b="1" dirty="0">
                <a:latin typeface="Times New Roman" panose="02020603050405020304" pitchFamily="18" charset="0"/>
                <a:ea typeface="楷体_GB2312" pitchFamily="49" charset="-122"/>
              </a:rPr>
              <a:t>】</a:t>
            </a:r>
            <a:endParaRPr lang="en-US" altLang="zh-CN" sz="2800" b="1" dirty="0">
              <a:latin typeface="Times New Roman" panose="02020603050405020304" pitchFamily="18" charset="0"/>
              <a:ea typeface="楷体_GB2312" pitchFamily="49" charset="-122"/>
            </a:endParaRPr>
          </a:p>
        </p:txBody>
      </p:sp>
      <p:sp>
        <p:nvSpPr>
          <p:cNvPr id="100355" name="直接连接符 23564"/>
          <p:cNvSpPr/>
          <p:nvPr/>
        </p:nvSpPr>
        <p:spPr>
          <a:xfrm>
            <a:off x="1193800" y="2122488"/>
            <a:ext cx="844550" cy="0"/>
          </a:xfrm>
          <a:prstGeom prst="line">
            <a:avLst/>
          </a:prstGeom>
          <a:ln w="38100" cap="flat" cmpd="sng">
            <a:solidFill>
              <a:schemeClr val="tx1"/>
            </a:solidFill>
            <a:prstDash val="solid"/>
            <a:round/>
            <a:headEnd type="none" w="med" len="med"/>
            <a:tailEnd type="none" w="med" len="med"/>
          </a:ln>
        </p:spPr>
      </p:sp>
      <p:sp>
        <p:nvSpPr>
          <p:cNvPr id="100356" name="文本框 23565"/>
          <p:cNvSpPr txBox="1"/>
          <p:nvPr/>
        </p:nvSpPr>
        <p:spPr>
          <a:xfrm>
            <a:off x="2038350" y="1894205"/>
            <a:ext cx="5222875" cy="586740"/>
          </a:xfrm>
          <a:prstGeom prst="rect">
            <a:avLst/>
          </a:prstGeom>
          <a:noFill/>
          <a:ln w="9525">
            <a:noFill/>
          </a:ln>
        </p:spPr>
        <p:txBody>
          <a:bodyPr wrap="none" anchor="t" anchorCtr="0">
            <a:noAutofit/>
          </a:bodyPr>
          <a:p>
            <a:r>
              <a:rPr lang="zh-CN" altLang="en-US" b="1" dirty="0">
                <a:latin typeface="Times New Roman" panose="02020603050405020304" pitchFamily="18" charset="0"/>
                <a:ea typeface="楷体_GB2312" pitchFamily="49" charset="-122"/>
              </a:rPr>
              <a:t>受精卵不能及时被输送到宫腔。</a:t>
            </a:r>
            <a:endParaRPr lang="zh-CN" altLang="en-US" b="1" dirty="0">
              <a:latin typeface="Times New Roman" panose="02020603050405020304" pitchFamily="18" charset="0"/>
              <a:ea typeface="楷体_GB2312" pitchFamily="49" charset="-122"/>
            </a:endParaRPr>
          </a:p>
        </p:txBody>
      </p:sp>
      <p:sp>
        <p:nvSpPr>
          <p:cNvPr id="100357" name="文本框 23566"/>
          <p:cNvSpPr txBox="1"/>
          <p:nvPr/>
        </p:nvSpPr>
        <p:spPr>
          <a:xfrm>
            <a:off x="662305" y="2481580"/>
            <a:ext cx="5062855" cy="645795"/>
          </a:xfrm>
          <a:prstGeom prst="rect">
            <a:avLst/>
          </a:prstGeom>
          <a:noFill/>
          <a:ln w="9525">
            <a:noFill/>
          </a:ln>
        </p:spPr>
        <p:txBody>
          <a:bodyPr wrap="none" anchor="t" anchorCtr="0">
            <a:noAutofit/>
          </a:bodyPr>
          <a:p>
            <a:r>
              <a:rPr lang="zh-CN" altLang="en-US" b="1" dirty="0">
                <a:solidFill>
                  <a:srgbClr val="003399"/>
                </a:solidFill>
                <a:latin typeface="Times New Roman" panose="02020603050405020304" pitchFamily="18" charset="0"/>
                <a:ea typeface="楷体_GB2312" pitchFamily="49" charset="-122"/>
              </a:rPr>
              <a:t>最常见的是输卵管炎症（输卵管黏膜炎</a:t>
            </a:r>
            <a:endParaRPr lang="en-US" altLang="zh-CN" b="1" dirty="0">
              <a:solidFill>
                <a:srgbClr val="003399"/>
              </a:solidFill>
              <a:latin typeface="Times New Roman" panose="02020603050405020304" pitchFamily="18" charset="0"/>
              <a:ea typeface="楷体_GB2312" pitchFamily="49" charset="-122"/>
            </a:endParaRPr>
          </a:p>
          <a:p>
            <a:r>
              <a:rPr lang="zh-CN" altLang="en-US" b="1" dirty="0">
                <a:solidFill>
                  <a:srgbClr val="003399"/>
                </a:solidFill>
                <a:latin typeface="Times New Roman" panose="02020603050405020304" pitchFamily="18" charset="0"/>
                <a:ea typeface="楷体_GB2312" pitchFamily="49" charset="-122"/>
              </a:rPr>
              <a:t>和输卵管周围炎）</a:t>
            </a:r>
            <a:endParaRPr lang="zh-CN" altLang="en-US" b="1" dirty="0">
              <a:solidFill>
                <a:srgbClr val="003399"/>
              </a:solidFill>
              <a:latin typeface="Times New Roman" panose="02020603050405020304" pitchFamily="18" charset="0"/>
              <a:ea typeface="楷体_GB2312" pitchFamily="49" charset="-122"/>
            </a:endParaRPr>
          </a:p>
        </p:txBody>
      </p:sp>
      <p:sp>
        <p:nvSpPr>
          <p:cNvPr id="100358" name="文本框 23567"/>
          <p:cNvSpPr txBox="1"/>
          <p:nvPr/>
        </p:nvSpPr>
        <p:spPr>
          <a:xfrm>
            <a:off x="1193800" y="3429000"/>
            <a:ext cx="5317490" cy="1210310"/>
          </a:xfrm>
          <a:prstGeom prst="rect">
            <a:avLst/>
          </a:prstGeom>
          <a:noFill/>
          <a:ln w="9525">
            <a:noFill/>
          </a:ln>
        </p:spPr>
        <p:txBody>
          <a:bodyPr wrap="none" anchor="t" anchorCtr="0">
            <a:noAutofit/>
          </a:bodyPr>
          <a:p>
            <a:r>
              <a:rPr lang="zh-CN" altLang="en-US" b="1" dirty="0">
                <a:latin typeface="Times New Roman" panose="02020603050405020304" pitchFamily="18" charset="0"/>
                <a:ea typeface="楷体_GB2312" pitchFamily="49" charset="-122"/>
              </a:rPr>
              <a:t>管腔变窄、堵塞、纤毛受损、</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蠕动受限，输卵管运行受阻。</a:t>
            </a:r>
            <a:endParaRPr lang="zh-CN" altLang="en-US" b="1" dirty="0">
              <a:latin typeface="Times New Roman" panose="02020603050405020304" pitchFamily="18" charset="0"/>
              <a:ea typeface="楷体_GB2312" pitchFamily="49" charset="-122"/>
            </a:endParaRPr>
          </a:p>
        </p:txBody>
      </p:sp>
      <p:sp>
        <p:nvSpPr>
          <p:cNvPr id="23569" name="文本框 23568"/>
          <p:cNvSpPr txBox="1"/>
          <p:nvPr/>
        </p:nvSpPr>
        <p:spPr>
          <a:xfrm>
            <a:off x="661988" y="4616450"/>
            <a:ext cx="2192337" cy="457200"/>
          </a:xfrm>
          <a:prstGeom prst="rect">
            <a:avLst/>
          </a:prstGeom>
          <a:noFill/>
          <a:ln w="9525">
            <a:noFill/>
          </a:ln>
        </p:spPr>
        <p:txBody>
          <a:bodyPr anchor="t" anchorCtr="0">
            <a:spAutoFit/>
          </a:bodyPr>
          <a:p>
            <a:r>
              <a:rPr lang="zh-CN" altLang="en-US" b="1" dirty="0">
                <a:latin typeface="Times New Roman" panose="02020603050405020304" pitchFamily="18" charset="0"/>
                <a:ea typeface="楷体_GB2312" pitchFamily="49" charset="-122"/>
              </a:rPr>
              <a:t>其他还有：</a:t>
            </a:r>
            <a:endParaRPr lang="zh-CN" altLang="en-US" b="1" dirty="0">
              <a:latin typeface="Times New Roman" panose="02020603050405020304" pitchFamily="18" charset="0"/>
              <a:ea typeface="楷体_GB2312" pitchFamily="49" charset="-122"/>
            </a:endParaRPr>
          </a:p>
        </p:txBody>
      </p:sp>
      <p:sp>
        <p:nvSpPr>
          <p:cNvPr id="23570" name="文本框 23569"/>
          <p:cNvSpPr txBox="1"/>
          <p:nvPr/>
        </p:nvSpPr>
        <p:spPr>
          <a:xfrm>
            <a:off x="833755" y="5229225"/>
            <a:ext cx="5678805" cy="1215390"/>
          </a:xfrm>
          <a:prstGeom prst="rect">
            <a:avLst/>
          </a:prstGeom>
          <a:noFill/>
          <a:ln w="9525">
            <a:noFill/>
          </a:ln>
        </p:spPr>
        <p:txBody>
          <a:bodyPr anchor="t" anchorCtr="0">
            <a:noAutofit/>
          </a:bodyPr>
          <a:p>
            <a:r>
              <a:rPr lang="zh-CN" altLang="en-US" b="1" dirty="0">
                <a:latin typeface="Times New Roman" panose="02020603050405020304" pitchFamily="18" charset="0"/>
                <a:ea typeface="楷体_GB2312" pitchFamily="49" charset="-122"/>
              </a:rPr>
              <a:t>输卵管发育异常、输卵管绝育术、</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复通术或成型术、输卵管周围肿瘤、</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输卵管子宫内膜异位症、卵子外游。</a:t>
            </a:r>
            <a:endParaRPr lang="zh-CN" altLang="en-US" b="1" dirty="0">
              <a:latin typeface="Times New Roman" panose="02020603050405020304" pitchFamily="18" charset="0"/>
              <a:ea typeface="楷体_GB2312" pitchFamily="49" charset="-122"/>
            </a:endParaRPr>
          </a:p>
        </p:txBody>
      </p:sp>
      <p:pic>
        <p:nvPicPr>
          <p:cNvPr id="100361" name="图片 23570" descr="y4"/>
          <p:cNvPicPr>
            <a:picLocks noChangeAspect="1"/>
          </p:cNvPicPr>
          <p:nvPr/>
        </p:nvPicPr>
        <p:blipFill>
          <a:blip r:embed="rId3">
            <a:clrChange>
              <a:clrFrom>
                <a:srgbClr val="F3F7F6"/>
              </a:clrFrom>
              <a:clrTo>
                <a:srgbClr val="F3F7F6">
                  <a:alpha val="0"/>
                </a:srgbClr>
              </a:clrTo>
            </a:clrChange>
            <a:lum contrast="17998"/>
          </a:blip>
          <a:stretch>
            <a:fillRect/>
          </a:stretch>
        </p:blipFill>
        <p:spPr>
          <a:xfrm>
            <a:off x="6762115" y="2003425"/>
            <a:ext cx="4567555" cy="4225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69"/>
                                        </p:tgtEl>
                                        <p:attrNameLst>
                                          <p:attrName>style.visibility</p:attrName>
                                        </p:attrNameLst>
                                      </p:cBhvr>
                                      <p:to>
                                        <p:strVal val="visible"/>
                                      </p:to>
                                    </p:set>
                                    <p:animEffect transition="in" filter="wipe(left)">
                                      <p:cBhvr>
                                        <p:cTn id="7" dur="500"/>
                                        <p:tgtEl>
                                          <p:spTgt spid="2356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3570"/>
                                        </p:tgtEl>
                                        <p:attrNameLst>
                                          <p:attrName>style.visibility</p:attrName>
                                        </p:attrNameLst>
                                      </p:cBhvr>
                                      <p:to>
                                        <p:strVal val="visible"/>
                                      </p:to>
                                    </p:set>
                                    <p:animEffect transition="in" filter="dissolve">
                                      <p:cBhvr>
                                        <p:cTn id="11" dur="500"/>
                                        <p:tgtEl>
                                          <p:spTgt spid="23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9" grpId="0"/>
      <p:bldP spid="2357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81405" y="1282700"/>
            <a:ext cx="10205085" cy="4813300"/>
            <a:chOff x="305" y="708"/>
            <a:chExt cx="12614" cy="8892"/>
          </a:xfrm>
        </p:grpSpPr>
        <p:pic>
          <p:nvPicPr>
            <p:cNvPr id="101377" name="图片 306177"/>
            <p:cNvPicPr>
              <a:picLocks noChangeAspect="1"/>
            </p:cNvPicPr>
            <p:nvPr/>
          </p:nvPicPr>
          <p:blipFill>
            <a:blip r:embed="rId3"/>
            <a:stretch>
              <a:fillRect/>
            </a:stretch>
          </p:blipFill>
          <p:spPr>
            <a:xfrm>
              <a:off x="4768" y="708"/>
              <a:ext cx="4297" cy="4240"/>
            </a:xfrm>
            <a:prstGeom prst="rect">
              <a:avLst/>
            </a:prstGeom>
            <a:noFill/>
            <a:ln w="38100" cap="sq" cmpd="sng">
              <a:solidFill>
                <a:srgbClr val="5490A8"/>
              </a:solidFill>
              <a:prstDash val="solid"/>
              <a:miter/>
              <a:headEnd type="none" w="sm" len="sm"/>
              <a:tailEnd type="none" w="sm" len="sm"/>
            </a:ln>
          </p:spPr>
        </p:pic>
        <p:pic>
          <p:nvPicPr>
            <p:cNvPr id="101378" name="图片 306178" descr="12"/>
            <p:cNvPicPr>
              <a:picLocks noChangeAspect="1"/>
            </p:cNvPicPr>
            <p:nvPr/>
          </p:nvPicPr>
          <p:blipFill>
            <a:blip r:embed="rId4"/>
            <a:stretch>
              <a:fillRect/>
            </a:stretch>
          </p:blipFill>
          <p:spPr>
            <a:xfrm>
              <a:off x="305" y="708"/>
              <a:ext cx="4298" cy="4240"/>
            </a:xfrm>
            <a:prstGeom prst="rect">
              <a:avLst/>
            </a:prstGeom>
            <a:noFill/>
            <a:ln w="38100" cap="flat" cmpd="sng">
              <a:solidFill>
                <a:srgbClr val="5490A8"/>
              </a:solidFill>
              <a:prstDash val="solid"/>
              <a:miter/>
              <a:headEnd type="none" w="med" len="med"/>
              <a:tailEnd type="none" w="med" len="med"/>
            </a:ln>
          </p:spPr>
        </p:pic>
        <p:pic>
          <p:nvPicPr>
            <p:cNvPr id="101380" name="图片 306181" descr="9"/>
            <p:cNvPicPr>
              <a:picLocks noChangeAspect="1"/>
            </p:cNvPicPr>
            <p:nvPr/>
          </p:nvPicPr>
          <p:blipFill>
            <a:blip r:embed="rId5"/>
            <a:stretch>
              <a:fillRect/>
            </a:stretch>
          </p:blipFill>
          <p:spPr>
            <a:xfrm>
              <a:off x="795" y="5998"/>
              <a:ext cx="4415" cy="3602"/>
            </a:xfrm>
            <a:prstGeom prst="rect">
              <a:avLst/>
            </a:prstGeom>
            <a:noFill/>
            <a:ln w="38100" cap="flat" cmpd="sng">
              <a:solidFill>
                <a:srgbClr val="5490A8"/>
              </a:solidFill>
              <a:prstDash val="solid"/>
              <a:miter/>
              <a:headEnd type="none" w="med" len="med"/>
              <a:tailEnd type="none" w="med" len="med"/>
            </a:ln>
          </p:spPr>
        </p:pic>
        <p:pic>
          <p:nvPicPr>
            <p:cNvPr id="101382" name="图片 306183" descr="13"/>
            <p:cNvPicPr>
              <a:picLocks noChangeAspect="1"/>
            </p:cNvPicPr>
            <p:nvPr/>
          </p:nvPicPr>
          <p:blipFill>
            <a:blip r:embed="rId6"/>
            <a:stretch>
              <a:fillRect/>
            </a:stretch>
          </p:blipFill>
          <p:spPr>
            <a:xfrm>
              <a:off x="9065" y="708"/>
              <a:ext cx="3855" cy="3880"/>
            </a:xfrm>
            <a:prstGeom prst="rect">
              <a:avLst/>
            </a:prstGeom>
            <a:noFill/>
            <a:ln w="38100" cap="flat" cmpd="sng">
              <a:solidFill>
                <a:srgbClr val="000000"/>
              </a:solidFill>
              <a:prstDash val="solid"/>
              <a:miter/>
              <a:headEnd type="none" w="med" len="med"/>
              <a:tailEnd type="none" w="med" len="med"/>
            </a:ln>
          </p:spPr>
        </p:pic>
        <p:pic>
          <p:nvPicPr>
            <p:cNvPr id="101384" name="图片 306185" descr="10"/>
            <p:cNvPicPr>
              <a:picLocks noChangeAspect="1"/>
            </p:cNvPicPr>
            <p:nvPr/>
          </p:nvPicPr>
          <p:blipFill>
            <a:blip r:embed="rId7"/>
            <a:stretch>
              <a:fillRect/>
            </a:stretch>
          </p:blipFill>
          <p:spPr>
            <a:xfrm>
              <a:off x="5583" y="6080"/>
              <a:ext cx="6962" cy="3520"/>
            </a:xfrm>
            <a:prstGeom prst="rect">
              <a:avLst/>
            </a:prstGeom>
            <a:noFill/>
            <a:ln w="38100" cap="flat" cmpd="sng">
              <a:solidFill>
                <a:srgbClr val="5490A8"/>
              </a:solidFill>
              <a:prstDash val="solid"/>
              <a:miter/>
              <a:headEnd type="none" w="med" len="med"/>
              <a:tailEnd type="none" w="med" len="med"/>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1049655" y="1364615"/>
            <a:ext cx="9869805" cy="4609269"/>
            <a:chOff x="480" y="1800"/>
            <a:chExt cx="13488" cy="7610"/>
          </a:xfrm>
        </p:grpSpPr>
        <p:grpSp>
          <p:nvGrpSpPr>
            <p:cNvPr id="2" name="组合 347138"/>
            <p:cNvGrpSpPr/>
            <p:nvPr/>
          </p:nvGrpSpPr>
          <p:grpSpPr>
            <a:xfrm>
              <a:off x="5280" y="5275"/>
              <a:ext cx="8100" cy="608"/>
              <a:chOff x="2064" y="2064"/>
              <a:chExt cx="3240" cy="243"/>
            </a:xfrm>
          </p:grpSpPr>
          <p:sp>
            <p:nvSpPr>
              <p:cNvPr id="102403" name="直接连接符 347139"/>
              <p:cNvSpPr/>
              <p:nvPr/>
            </p:nvSpPr>
            <p:spPr>
              <a:xfrm>
                <a:off x="2064" y="2208"/>
                <a:ext cx="288" cy="0"/>
              </a:xfrm>
              <a:prstGeom prst="line">
                <a:avLst/>
              </a:prstGeom>
              <a:ln w="9525" cap="flat" cmpd="sng">
                <a:solidFill>
                  <a:schemeClr val="tx1"/>
                </a:solidFill>
                <a:prstDash val="solid"/>
                <a:round/>
                <a:headEnd type="none" w="med" len="med"/>
                <a:tailEnd type="triangle" w="med" len="med"/>
              </a:ln>
            </p:spPr>
          </p:sp>
          <p:sp>
            <p:nvSpPr>
              <p:cNvPr id="102404" name="文本框 347140"/>
              <p:cNvSpPr txBox="1"/>
              <p:nvPr/>
            </p:nvSpPr>
            <p:spPr>
              <a:xfrm>
                <a:off x="2486" y="2064"/>
                <a:ext cx="2818" cy="243"/>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腔内的妊娠物由伞端排入腹腔。</a:t>
                </a:r>
                <a:endParaRPr lang="zh-CN" altLang="en-US" b="1" dirty="0">
                  <a:latin typeface="Times New Roman" panose="02020603050405020304" pitchFamily="18" charset="0"/>
                  <a:ea typeface="楷体_GB2312" pitchFamily="49" charset="-122"/>
                </a:endParaRPr>
              </a:p>
            </p:txBody>
          </p:sp>
        </p:grpSp>
        <p:grpSp>
          <p:nvGrpSpPr>
            <p:cNvPr id="3" name="组合 347141"/>
            <p:cNvGrpSpPr/>
            <p:nvPr/>
          </p:nvGrpSpPr>
          <p:grpSpPr>
            <a:xfrm>
              <a:off x="5495" y="6120"/>
              <a:ext cx="7165" cy="1688"/>
              <a:chOff x="2198" y="2448"/>
              <a:chExt cx="2866" cy="675"/>
            </a:xfrm>
          </p:grpSpPr>
          <p:sp>
            <p:nvSpPr>
              <p:cNvPr id="102406" name="直接连接符 347142"/>
              <p:cNvSpPr/>
              <p:nvPr/>
            </p:nvSpPr>
            <p:spPr>
              <a:xfrm flipH="1">
                <a:off x="3024" y="2448"/>
                <a:ext cx="576" cy="336"/>
              </a:xfrm>
              <a:prstGeom prst="line">
                <a:avLst/>
              </a:prstGeom>
              <a:ln w="9525" cap="flat" cmpd="sng">
                <a:solidFill>
                  <a:schemeClr val="tx1"/>
                </a:solidFill>
                <a:prstDash val="solid"/>
                <a:round/>
                <a:headEnd type="none" w="med" len="med"/>
                <a:tailEnd type="triangle" w="med" len="med"/>
              </a:ln>
            </p:spPr>
          </p:sp>
          <p:sp>
            <p:nvSpPr>
              <p:cNvPr id="102407" name="直接连接符 347143"/>
              <p:cNvSpPr/>
              <p:nvPr/>
            </p:nvSpPr>
            <p:spPr>
              <a:xfrm>
                <a:off x="3840" y="2448"/>
                <a:ext cx="624" cy="384"/>
              </a:xfrm>
              <a:prstGeom prst="line">
                <a:avLst/>
              </a:prstGeom>
              <a:ln w="9525" cap="flat" cmpd="sng">
                <a:solidFill>
                  <a:schemeClr val="tx1"/>
                </a:solidFill>
                <a:prstDash val="solid"/>
                <a:round/>
                <a:headEnd type="none" w="med" len="med"/>
                <a:tailEnd type="triangle" w="med" len="med"/>
              </a:ln>
            </p:spPr>
          </p:sp>
          <p:sp>
            <p:nvSpPr>
              <p:cNvPr id="102408" name="文本框 347144"/>
              <p:cNvSpPr txBox="1"/>
              <p:nvPr/>
            </p:nvSpPr>
            <p:spPr>
              <a:xfrm>
                <a:off x="2198" y="2832"/>
                <a:ext cx="888" cy="243"/>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完全流产</a:t>
                </a:r>
                <a:endParaRPr lang="zh-CN" altLang="en-US" b="1" dirty="0">
                  <a:latin typeface="Times New Roman" panose="02020603050405020304" pitchFamily="18" charset="0"/>
                  <a:ea typeface="楷体_GB2312" pitchFamily="49" charset="-122"/>
                </a:endParaRPr>
              </a:p>
            </p:txBody>
          </p:sp>
          <p:sp>
            <p:nvSpPr>
              <p:cNvPr id="102409" name="文本框 347145"/>
              <p:cNvSpPr txBox="1"/>
              <p:nvPr/>
            </p:nvSpPr>
            <p:spPr>
              <a:xfrm>
                <a:off x="4176" y="2880"/>
                <a:ext cx="888" cy="243"/>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不全流产</a:t>
                </a:r>
                <a:endParaRPr lang="zh-CN" altLang="en-US" b="1" dirty="0">
                  <a:latin typeface="Times New Roman" panose="02020603050405020304" pitchFamily="18" charset="0"/>
                  <a:ea typeface="楷体_GB2312" pitchFamily="49" charset="-122"/>
                </a:endParaRPr>
              </a:p>
            </p:txBody>
          </p:sp>
        </p:grpSp>
        <p:sp>
          <p:nvSpPr>
            <p:cNvPr id="102414" name="直接连接符 347150"/>
            <p:cNvSpPr/>
            <p:nvPr/>
          </p:nvSpPr>
          <p:spPr>
            <a:xfrm>
              <a:off x="3543" y="3585"/>
              <a:ext cx="720" cy="0"/>
            </a:xfrm>
            <a:prstGeom prst="line">
              <a:avLst/>
            </a:prstGeom>
            <a:ln w="19050" cap="flat" cmpd="sng">
              <a:solidFill>
                <a:schemeClr val="tx1"/>
              </a:solidFill>
              <a:prstDash val="solid"/>
              <a:round/>
              <a:headEnd type="none" w="med" len="med"/>
              <a:tailEnd type="none" w="med" len="med"/>
            </a:ln>
          </p:spPr>
        </p:sp>
        <p:sp>
          <p:nvSpPr>
            <p:cNvPr id="102415" name="文本框 347151"/>
            <p:cNvSpPr txBox="1"/>
            <p:nvPr/>
          </p:nvSpPr>
          <p:spPr>
            <a:xfrm>
              <a:off x="4648" y="3245"/>
              <a:ext cx="2702" cy="608"/>
            </a:xfrm>
            <a:prstGeom prst="rect">
              <a:avLst/>
            </a:prstGeom>
            <a:noFill/>
            <a:ln w="9525">
              <a:noFill/>
            </a:ln>
          </p:spPr>
          <p:txBody>
            <a:bodyPr wrap="square" anchor="t" anchorCtr="0">
              <a:spAutoFit/>
            </a:bodyPr>
            <a:p>
              <a:r>
                <a:rPr lang="zh-CN" altLang="en-US" b="1" dirty="0">
                  <a:solidFill>
                    <a:srgbClr val="003399"/>
                  </a:solidFill>
                  <a:latin typeface="Times New Roman" panose="02020603050405020304" pitchFamily="18" charset="0"/>
                  <a:ea typeface="楷体_GB2312" pitchFamily="49" charset="-122"/>
                </a:rPr>
                <a:t>变化与结局</a:t>
              </a:r>
              <a:endParaRPr lang="zh-CN" altLang="en-US" b="1" dirty="0">
                <a:solidFill>
                  <a:srgbClr val="003399"/>
                </a:solidFill>
                <a:latin typeface="Times New Roman" panose="02020603050405020304" pitchFamily="18" charset="0"/>
                <a:ea typeface="楷体_GB2312" pitchFamily="49" charset="-122"/>
              </a:endParaRPr>
            </a:p>
          </p:txBody>
        </p:sp>
        <p:sp>
          <p:nvSpPr>
            <p:cNvPr id="347153" name="文本框 347152"/>
            <p:cNvSpPr txBox="1"/>
            <p:nvPr/>
          </p:nvSpPr>
          <p:spPr>
            <a:xfrm>
              <a:off x="480" y="4328"/>
              <a:ext cx="4390" cy="608"/>
            </a:xfrm>
            <a:prstGeom prst="rect">
              <a:avLst/>
            </a:prstGeom>
            <a:noFill/>
            <a:ln w="9525">
              <a:noFill/>
            </a:ln>
          </p:spPr>
          <p:txBody>
            <a:bodyPr wrap="square" anchor="t" anchorCtr="0">
              <a:spAutoFit/>
            </a:bodyPr>
            <a:p>
              <a:r>
                <a:rPr lang="en-US" altLang="zh-CN" b="1" dirty="0">
                  <a:latin typeface="Times New Roman" panose="02020603050405020304" pitchFamily="18" charset="0"/>
                  <a:ea typeface="楷体_GB2312" pitchFamily="49" charset="-122"/>
                </a:rPr>
                <a:t>1</a:t>
              </a:r>
              <a:r>
                <a:rPr lang="zh-CN" altLang="en-US" b="1" dirty="0">
                  <a:latin typeface="Times New Roman" panose="02020603050405020304" pitchFamily="18" charset="0"/>
                  <a:ea typeface="楷体_GB2312" pitchFamily="49" charset="-122"/>
                </a:rPr>
                <a:t>、输卵管妊娠流产</a:t>
              </a:r>
              <a:endParaRPr lang="zh-CN" altLang="en-US" dirty="0">
                <a:latin typeface="Times New Roman" panose="02020603050405020304" pitchFamily="18" charset="0"/>
                <a:ea typeface="楷体_GB2312" pitchFamily="49" charset="-122"/>
              </a:endParaRPr>
            </a:p>
          </p:txBody>
        </p:sp>
        <p:grpSp>
          <p:nvGrpSpPr>
            <p:cNvPr id="6" name="组合 347156"/>
            <p:cNvGrpSpPr/>
            <p:nvPr/>
          </p:nvGrpSpPr>
          <p:grpSpPr>
            <a:xfrm>
              <a:off x="5400" y="8040"/>
              <a:ext cx="8568" cy="1370"/>
              <a:chOff x="2160" y="3216"/>
              <a:chExt cx="3427" cy="548"/>
            </a:xfrm>
          </p:grpSpPr>
          <p:sp>
            <p:nvSpPr>
              <p:cNvPr id="102421" name="文本框 347157"/>
              <p:cNvSpPr txBox="1"/>
              <p:nvPr/>
            </p:nvSpPr>
            <p:spPr>
              <a:xfrm>
                <a:off x="2160" y="3312"/>
                <a:ext cx="1081" cy="426"/>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血液刺激腹</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膜引起腹痛</a:t>
                </a:r>
                <a:endParaRPr lang="zh-CN" altLang="en-US" b="1" dirty="0">
                  <a:latin typeface="Times New Roman" panose="02020603050405020304" pitchFamily="18" charset="0"/>
                  <a:ea typeface="楷体_GB2312" pitchFamily="49" charset="-122"/>
                </a:endParaRPr>
              </a:p>
            </p:txBody>
          </p:sp>
          <p:sp>
            <p:nvSpPr>
              <p:cNvPr id="102422" name="文本框 347158"/>
              <p:cNvSpPr txBox="1"/>
              <p:nvPr/>
            </p:nvSpPr>
            <p:spPr>
              <a:xfrm>
                <a:off x="3734" y="3338"/>
                <a:ext cx="1853" cy="426"/>
              </a:xfrm>
              <a:prstGeom prst="rect">
                <a:avLst/>
              </a:prstGeom>
              <a:noFill/>
              <a:ln w="9525">
                <a:noFill/>
              </a:ln>
            </p:spPr>
            <p:txBody>
              <a:bodyPr wrap="square" anchor="t" anchorCtr="0">
                <a:spAutoFit/>
              </a:bodyPr>
              <a:p>
                <a:r>
                  <a:rPr lang="zh-CN" altLang="en-US"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楷体_GB2312" pitchFamily="49" charset="-122"/>
                  </a:rPr>
                  <a:t>积聚在直肠子宫</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陷窝形成盆腔血肿</a:t>
                </a:r>
                <a:r>
                  <a:rPr lang="zh-CN" altLang="en-US" b="1" dirty="0">
                    <a:latin typeface="Times New Roman" panose="02020603050405020304" pitchFamily="18" charset="0"/>
                    <a:ea typeface="宋体" panose="02010600030101010101" pitchFamily="2" charset="-122"/>
                  </a:rPr>
                  <a:t>。</a:t>
                </a:r>
                <a:endParaRPr lang="zh-CN" altLang="en-US" b="1" dirty="0">
                  <a:latin typeface="Times New Roman" panose="02020603050405020304" pitchFamily="18" charset="0"/>
                  <a:ea typeface="宋体" panose="02010600030101010101" pitchFamily="2" charset="-122"/>
                </a:endParaRPr>
              </a:p>
            </p:txBody>
          </p:sp>
          <p:sp>
            <p:nvSpPr>
              <p:cNvPr id="102423" name="直接连接符 347159"/>
              <p:cNvSpPr/>
              <p:nvPr/>
            </p:nvSpPr>
            <p:spPr>
              <a:xfrm flipH="1">
                <a:off x="3264" y="3216"/>
                <a:ext cx="192" cy="144"/>
              </a:xfrm>
              <a:prstGeom prst="line">
                <a:avLst/>
              </a:prstGeom>
              <a:ln w="9525" cap="flat" cmpd="sng">
                <a:solidFill>
                  <a:schemeClr val="tx1"/>
                </a:solidFill>
                <a:prstDash val="solid"/>
                <a:round/>
                <a:headEnd type="none" w="med" len="med"/>
                <a:tailEnd type="triangle" w="med" len="med"/>
              </a:ln>
            </p:spPr>
          </p:sp>
          <p:sp>
            <p:nvSpPr>
              <p:cNvPr id="102424" name="直接连接符 347160"/>
              <p:cNvSpPr/>
              <p:nvPr/>
            </p:nvSpPr>
            <p:spPr>
              <a:xfrm>
                <a:off x="3744" y="3216"/>
                <a:ext cx="144" cy="144"/>
              </a:xfrm>
              <a:prstGeom prst="line">
                <a:avLst/>
              </a:prstGeom>
              <a:ln w="9525" cap="flat" cmpd="sng">
                <a:solidFill>
                  <a:schemeClr val="tx1"/>
                </a:solidFill>
                <a:prstDash val="solid"/>
                <a:round/>
                <a:headEnd type="none" w="med" len="med"/>
                <a:tailEnd type="triangle" w="med" len="med"/>
              </a:ln>
            </p:spPr>
          </p:sp>
        </p:grpSp>
        <p:sp>
          <p:nvSpPr>
            <p:cNvPr id="102425" name="矩形 347161"/>
            <p:cNvSpPr/>
            <p:nvPr/>
          </p:nvSpPr>
          <p:spPr>
            <a:xfrm>
              <a:off x="480" y="3245"/>
              <a:ext cx="2703" cy="608"/>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输卵管妊娠</a:t>
              </a:r>
              <a:endParaRPr lang="zh-CN" altLang="en-US" b="1" dirty="0">
                <a:latin typeface="Times New Roman" panose="02020603050405020304" pitchFamily="18" charset="0"/>
                <a:ea typeface="楷体_GB2312" pitchFamily="49" charset="-122"/>
              </a:endParaRPr>
            </a:p>
          </p:txBody>
        </p:sp>
        <p:sp>
          <p:nvSpPr>
            <p:cNvPr id="102426" name="矩形 347162"/>
            <p:cNvSpPr/>
            <p:nvPr/>
          </p:nvSpPr>
          <p:spPr>
            <a:xfrm>
              <a:off x="480" y="1800"/>
              <a:ext cx="3513" cy="948"/>
            </a:xfrm>
            <a:prstGeom prst="rect">
              <a:avLst/>
            </a:prstGeom>
            <a:noFill/>
            <a:ln w="9525">
              <a:noFill/>
            </a:ln>
          </p:spPr>
          <p:txBody>
            <a:bodyPr lIns="92075" tIns="46038" rIns="92075" bIns="46038" anchor="ctr" anchorCtr="0"/>
            <a:p>
              <a:r>
                <a:rPr lang="zh-CN" altLang="en-US" b="1" dirty="0">
                  <a:latin typeface="Times New Roman" panose="02020603050405020304" pitchFamily="18" charset="0"/>
                  <a:ea typeface="楷体_GB2312" pitchFamily="49" charset="-122"/>
                </a:rPr>
                <a:t>（二）病理</a:t>
              </a:r>
              <a:endParaRPr lang="en-US" altLang="zh-CN" b="1" dirty="0">
                <a:latin typeface="Times New Roman" panose="02020603050405020304" pitchFamily="18" charset="0"/>
                <a:ea typeface="楷体_GB2312" pitchFamily="49" charset="-122"/>
              </a:endParaRPr>
            </a:p>
          </p:txBody>
        </p:sp>
      </p:grpSp>
      <p:pic>
        <p:nvPicPr>
          <p:cNvPr id="102401" name="图片 347137"/>
          <p:cNvPicPr>
            <a:picLocks noChangeAspect="1"/>
          </p:cNvPicPr>
          <p:nvPr/>
        </p:nvPicPr>
        <p:blipFill>
          <a:blip r:embed="rId3">
            <a:clrChange>
              <a:clrFrom>
                <a:srgbClr val="FFFFFF"/>
              </a:clrFrom>
              <a:clrTo>
                <a:srgbClr val="FFFFFF">
                  <a:alpha val="0"/>
                </a:srgbClr>
              </a:clrTo>
            </a:clrChange>
          </a:blip>
          <a:stretch>
            <a:fillRect/>
          </a:stretch>
        </p:blipFill>
        <p:spPr>
          <a:xfrm>
            <a:off x="6359525" y="914400"/>
            <a:ext cx="4559935" cy="2291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1137285" y="1363980"/>
            <a:ext cx="9825990" cy="4717415"/>
            <a:chOff x="0" y="2148"/>
            <a:chExt cx="14160" cy="8435"/>
          </a:xfrm>
        </p:grpSpPr>
        <p:pic>
          <p:nvPicPr>
            <p:cNvPr id="103425" name="图片 348161" descr="d16"/>
            <p:cNvPicPr>
              <a:picLocks noChangeAspect="1"/>
            </p:cNvPicPr>
            <p:nvPr/>
          </p:nvPicPr>
          <p:blipFill>
            <a:blip r:embed="rId3">
              <a:clrChange>
                <a:clrFrom>
                  <a:srgbClr val="F1F1F1"/>
                </a:clrFrom>
                <a:clrTo>
                  <a:srgbClr val="F1F1F1">
                    <a:alpha val="0"/>
                  </a:srgbClr>
                </a:clrTo>
              </a:clrChange>
              <a:biLevel thresh="50000"/>
              <a:grayscl/>
            </a:blip>
            <a:srcRect l="15218" r="6522" b="7515"/>
            <a:stretch>
              <a:fillRect/>
            </a:stretch>
          </p:blipFill>
          <p:spPr>
            <a:xfrm>
              <a:off x="8760" y="2148"/>
              <a:ext cx="5040" cy="2800"/>
            </a:xfrm>
            <a:prstGeom prst="rect">
              <a:avLst/>
            </a:prstGeom>
            <a:noFill/>
            <a:ln w="9525">
              <a:noFill/>
            </a:ln>
          </p:spPr>
        </p:pic>
        <p:grpSp>
          <p:nvGrpSpPr>
            <p:cNvPr id="2" name="组合 348162"/>
            <p:cNvGrpSpPr/>
            <p:nvPr/>
          </p:nvGrpSpPr>
          <p:grpSpPr>
            <a:xfrm>
              <a:off x="6420" y="7080"/>
              <a:ext cx="3180" cy="658"/>
              <a:chOff x="2400" y="2832"/>
              <a:chExt cx="1272" cy="263"/>
            </a:xfrm>
          </p:grpSpPr>
          <p:sp>
            <p:nvSpPr>
              <p:cNvPr id="103427" name="直接连接符 348163"/>
              <p:cNvSpPr/>
              <p:nvPr/>
            </p:nvSpPr>
            <p:spPr>
              <a:xfrm>
                <a:off x="2400" y="3024"/>
                <a:ext cx="336" cy="0"/>
              </a:xfrm>
              <a:prstGeom prst="line">
                <a:avLst/>
              </a:prstGeom>
              <a:ln w="28575" cap="flat" cmpd="sng">
                <a:solidFill>
                  <a:schemeClr val="tx1"/>
                </a:solidFill>
                <a:prstDash val="solid"/>
                <a:round/>
                <a:headEnd type="none" w="med" len="med"/>
                <a:tailEnd type="triangle" w="med" len="med"/>
              </a:ln>
            </p:spPr>
          </p:sp>
          <p:sp>
            <p:nvSpPr>
              <p:cNvPr id="103428" name="文本框 348164"/>
              <p:cNvSpPr txBox="1"/>
              <p:nvPr/>
            </p:nvSpPr>
            <p:spPr>
              <a:xfrm>
                <a:off x="2784" y="2832"/>
                <a:ext cx="888" cy="263"/>
              </a:xfrm>
              <a:prstGeom prst="rect">
                <a:avLst/>
              </a:prstGeom>
              <a:noFill/>
              <a:ln w="9525">
                <a:noFill/>
              </a:ln>
            </p:spPr>
            <p:txBody>
              <a:bodyPr wrap="square" anchor="t" anchorCtr="0">
                <a:spAutoFit/>
              </a:bodyPr>
              <a:p>
                <a:r>
                  <a:rPr lang="zh-CN" altLang="en-US" b="1" dirty="0">
                    <a:solidFill>
                      <a:srgbClr val="003399"/>
                    </a:solidFill>
                    <a:latin typeface="Times New Roman" panose="02020603050405020304" pitchFamily="18" charset="0"/>
                    <a:ea typeface="楷体_GB2312" pitchFamily="49" charset="-122"/>
                  </a:rPr>
                  <a:t>破裂出血</a:t>
                </a:r>
                <a:endParaRPr lang="zh-CN" altLang="en-US" b="1" dirty="0">
                  <a:solidFill>
                    <a:srgbClr val="003399"/>
                  </a:solidFill>
                  <a:latin typeface="Times New Roman" panose="02020603050405020304" pitchFamily="18" charset="0"/>
                  <a:ea typeface="楷体_GB2312" pitchFamily="49" charset="-122"/>
                </a:endParaRPr>
              </a:p>
            </p:txBody>
          </p:sp>
        </p:grpSp>
        <p:grpSp>
          <p:nvGrpSpPr>
            <p:cNvPr id="3" name="组合 348165"/>
            <p:cNvGrpSpPr/>
            <p:nvPr/>
          </p:nvGrpSpPr>
          <p:grpSpPr>
            <a:xfrm>
              <a:off x="8520" y="8160"/>
              <a:ext cx="4628" cy="1648"/>
              <a:chOff x="3408" y="3264"/>
              <a:chExt cx="1851" cy="659"/>
            </a:xfrm>
          </p:grpSpPr>
          <p:sp>
            <p:nvSpPr>
              <p:cNvPr id="103430" name="直接连接符 348166"/>
              <p:cNvSpPr/>
              <p:nvPr/>
            </p:nvSpPr>
            <p:spPr>
              <a:xfrm>
                <a:off x="3408" y="3312"/>
                <a:ext cx="336" cy="240"/>
              </a:xfrm>
              <a:prstGeom prst="line">
                <a:avLst/>
              </a:prstGeom>
              <a:ln w="28575" cap="flat" cmpd="sng">
                <a:solidFill>
                  <a:schemeClr val="tx1"/>
                </a:solidFill>
                <a:prstDash val="solid"/>
                <a:round/>
                <a:headEnd type="none" w="med" len="med"/>
                <a:tailEnd type="triangle" w="med" len="med"/>
              </a:ln>
            </p:spPr>
          </p:sp>
          <p:sp>
            <p:nvSpPr>
              <p:cNvPr id="103431" name="文本框 348167"/>
              <p:cNvSpPr txBox="1"/>
              <p:nvPr/>
            </p:nvSpPr>
            <p:spPr>
              <a:xfrm>
                <a:off x="3792" y="3264"/>
                <a:ext cx="1467" cy="659"/>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血液积聚于直肠</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子宫凹陷时出现</a:t>
                </a:r>
                <a:endParaRPr lang="zh-CN" altLang="en-US" b="1" dirty="0">
                  <a:latin typeface="Times New Roman" panose="02020603050405020304" pitchFamily="18" charset="0"/>
                  <a:ea typeface="楷体_GB2312" pitchFamily="49" charset="-122"/>
                </a:endParaRPr>
              </a:p>
              <a:p>
                <a:r>
                  <a:rPr lang="zh-CN" altLang="en-US" b="1" dirty="0">
                    <a:solidFill>
                      <a:srgbClr val="003399"/>
                    </a:solidFill>
                    <a:latin typeface="Times New Roman" panose="02020603050405020304" pitchFamily="18" charset="0"/>
                    <a:ea typeface="楷体_GB2312" pitchFamily="49" charset="-122"/>
                  </a:rPr>
                  <a:t>肛门坠胀感。</a:t>
                </a:r>
                <a:endParaRPr lang="zh-CN" altLang="en-US" b="1" dirty="0">
                  <a:solidFill>
                    <a:srgbClr val="003399"/>
                  </a:solidFill>
                  <a:latin typeface="Times New Roman" panose="02020603050405020304" pitchFamily="18" charset="0"/>
                  <a:ea typeface="楷体_GB2312" pitchFamily="49" charset="-122"/>
                </a:endParaRPr>
              </a:p>
            </p:txBody>
          </p:sp>
        </p:grpSp>
        <p:pic>
          <p:nvPicPr>
            <p:cNvPr id="103432" name="图片 348168" descr="d16"/>
            <p:cNvPicPr>
              <a:picLocks noChangeAspect="1"/>
            </p:cNvPicPr>
            <p:nvPr/>
          </p:nvPicPr>
          <p:blipFill>
            <a:blip r:embed="rId3">
              <a:clrChange>
                <a:clrFrom>
                  <a:srgbClr val="C5C5C5"/>
                </a:clrFrom>
                <a:clrTo>
                  <a:srgbClr val="C5C5C5">
                    <a:alpha val="0"/>
                  </a:srgbClr>
                </a:clrTo>
              </a:clrChange>
              <a:biLevel thresh="50000"/>
              <a:grayscl/>
            </a:blip>
            <a:srcRect l="11765" r="58620" b="48364"/>
            <a:stretch>
              <a:fillRect/>
            </a:stretch>
          </p:blipFill>
          <p:spPr>
            <a:xfrm>
              <a:off x="4800" y="3618"/>
              <a:ext cx="3960" cy="3247"/>
            </a:xfrm>
            <a:prstGeom prst="rect">
              <a:avLst/>
            </a:prstGeom>
            <a:noFill/>
            <a:ln w="9525">
              <a:noFill/>
            </a:ln>
          </p:spPr>
        </p:pic>
        <p:sp>
          <p:nvSpPr>
            <p:cNvPr id="103433" name="文本框 348169"/>
            <p:cNvSpPr txBox="1"/>
            <p:nvPr/>
          </p:nvSpPr>
          <p:spPr>
            <a:xfrm>
              <a:off x="840" y="2445"/>
              <a:ext cx="4393" cy="659"/>
            </a:xfrm>
            <a:prstGeom prst="rect">
              <a:avLst/>
            </a:prstGeom>
            <a:noFill/>
            <a:ln w="9525">
              <a:noFill/>
            </a:ln>
          </p:spPr>
          <p:txBody>
            <a:bodyPr wrap="square" anchor="t" anchorCtr="0">
              <a:spAutoFit/>
            </a:bodyPr>
            <a:p>
              <a:r>
                <a:rPr lang="en-US" altLang="zh-CN" b="1" dirty="0">
                  <a:solidFill>
                    <a:srgbClr val="333399"/>
                  </a:solidFill>
                  <a:latin typeface="楷体_GB2312" pitchFamily="49" charset="-122"/>
                  <a:ea typeface="楷体_GB2312" pitchFamily="49" charset="-122"/>
                </a:rPr>
                <a:t>2</a:t>
              </a:r>
              <a:r>
                <a:rPr lang="zh-CN" altLang="en-US" b="1" dirty="0">
                  <a:solidFill>
                    <a:srgbClr val="333399"/>
                  </a:solidFill>
                  <a:latin typeface="楷体_GB2312" pitchFamily="49" charset="-122"/>
                  <a:ea typeface="楷体_GB2312" pitchFamily="49" charset="-122"/>
                </a:rPr>
                <a:t>、输卵管妊娠破裂</a:t>
              </a:r>
              <a:endParaRPr lang="zh-CN" altLang="en-US" dirty="0">
                <a:solidFill>
                  <a:srgbClr val="333399"/>
                </a:solidFill>
                <a:latin typeface="楷体_GB2312" pitchFamily="49" charset="-122"/>
                <a:ea typeface="楷体_GB2312" pitchFamily="49" charset="-122"/>
              </a:endParaRPr>
            </a:p>
          </p:txBody>
        </p:sp>
        <p:grpSp>
          <p:nvGrpSpPr>
            <p:cNvPr id="5" name="组合 348170"/>
            <p:cNvGrpSpPr/>
            <p:nvPr/>
          </p:nvGrpSpPr>
          <p:grpSpPr>
            <a:xfrm>
              <a:off x="0" y="4523"/>
              <a:ext cx="6078" cy="1535"/>
              <a:chOff x="0" y="1809"/>
              <a:chExt cx="2431" cy="614"/>
            </a:xfrm>
          </p:grpSpPr>
          <p:sp>
            <p:nvSpPr>
              <p:cNvPr id="103435" name="文本框 348171"/>
              <p:cNvSpPr txBox="1"/>
              <p:nvPr/>
            </p:nvSpPr>
            <p:spPr>
              <a:xfrm>
                <a:off x="240" y="1809"/>
                <a:ext cx="1467" cy="263"/>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输卵管</a:t>
                </a:r>
                <a:r>
                  <a:rPr lang="zh-CN" altLang="en-US" b="1" dirty="0">
                    <a:solidFill>
                      <a:srgbClr val="003399"/>
                    </a:solidFill>
                    <a:latin typeface="Times New Roman" panose="02020603050405020304" pitchFamily="18" charset="0"/>
                    <a:ea typeface="楷体_GB2312" pitchFamily="49" charset="-122"/>
                  </a:rPr>
                  <a:t>峡部</a:t>
                </a:r>
                <a:r>
                  <a:rPr lang="zh-CN" altLang="en-US" b="1" dirty="0">
                    <a:latin typeface="Times New Roman" panose="02020603050405020304" pitchFamily="18" charset="0"/>
                    <a:ea typeface="楷体_GB2312" pitchFamily="49" charset="-122"/>
                  </a:rPr>
                  <a:t>妊娠</a:t>
                </a:r>
                <a:endParaRPr lang="zh-CN" altLang="en-US" b="1" dirty="0">
                  <a:latin typeface="Times New Roman" panose="02020603050405020304" pitchFamily="18" charset="0"/>
                  <a:ea typeface="楷体_GB2312" pitchFamily="49" charset="-122"/>
                </a:endParaRPr>
              </a:p>
            </p:txBody>
          </p:sp>
          <p:sp>
            <p:nvSpPr>
              <p:cNvPr id="103436" name="矩形 348172"/>
              <p:cNvSpPr/>
              <p:nvPr/>
            </p:nvSpPr>
            <p:spPr>
              <a:xfrm>
                <a:off x="0" y="2160"/>
                <a:ext cx="2431" cy="263"/>
              </a:xfrm>
              <a:prstGeom prst="rect">
                <a:avLst/>
              </a:prstGeom>
              <a:noFill/>
              <a:ln w="9525">
                <a:noFill/>
              </a:ln>
            </p:spPr>
            <p:txBody>
              <a:bodyPr wrap="square" anchor="t" anchorCtr="0">
                <a:spAutoFit/>
              </a:bodyPr>
              <a:p>
                <a:r>
                  <a:rPr lang="zh-CN" altLang="en-US" b="1" dirty="0">
                    <a:solidFill>
                      <a:srgbClr val="003399"/>
                    </a:solidFill>
                    <a:latin typeface="Times New Roman" panose="02020603050405020304" pitchFamily="18" charset="0"/>
                    <a:ea typeface="楷体_GB2312" pitchFamily="49" charset="-122"/>
                  </a:rPr>
                  <a:t>（发病多在妊娠 </a:t>
                </a:r>
                <a:r>
                  <a:rPr lang="en-US" altLang="zh-CN" b="1" dirty="0">
                    <a:solidFill>
                      <a:srgbClr val="003399"/>
                    </a:solidFill>
                    <a:latin typeface="Times New Roman" panose="02020603050405020304" pitchFamily="18" charset="0"/>
                    <a:ea typeface="楷体_GB2312" pitchFamily="49" charset="-122"/>
                  </a:rPr>
                  <a:t>6 </a:t>
                </a:r>
                <a:r>
                  <a:rPr lang="zh-CN" altLang="en-US" b="1" dirty="0">
                    <a:solidFill>
                      <a:srgbClr val="003399"/>
                    </a:solidFill>
                    <a:latin typeface="Times New Roman" panose="02020603050405020304" pitchFamily="18" charset="0"/>
                    <a:ea typeface="楷体_GB2312" pitchFamily="49" charset="-122"/>
                  </a:rPr>
                  <a:t>周左右</a:t>
                </a:r>
                <a:r>
                  <a:rPr lang="zh-CN" altLang="en-US" b="1" dirty="0">
                    <a:solidFill>
                      <a:srgbClr val="800000"/>
                    </a:solidFill>
                    <a:latin typeface="楷体_GB2312" pitchFamily="49" charset="-122"/>
                    <a:ea typeface="楷体_GB2312" pitchFamily="49" charset="-122"/>
                  </a:rPr>
                  <a:t>）</a:t>
                </a:r>
                <a:endParaRPr lang="zh-CN" altLang="en-US" b="1" dirty="0">
                  <a:solidFill>
                    <a:srgbClr val="800000"/>
                  </a:solidFill>
                  <a:latin typeface="楷体_GB2312" pitchFamily="49" charset="-122"/>
                  <a:ea typeface="楷体_GB2312" pitchFamily="49" charset="-122"/>
                </a:endParaRPr>
              </a:p>
            </p:txBody>
          </p:sp>
        </p:grpSp>
        <p:grpSp>
          <p:nvGrpSpPr>
            <p:cNvPr id="6" name="组合 348173"/>
            <p:cNvGrpSpPr/>
            <p:nvPr/>
          </p:nvGrpSpPr>
          <p:grpSpPr>
            <a:xfrm>
              <a:off x="565" y="5855"/>
              <a:ext cx="5760" cy="1618"/>
              <a:chOff x="384" y="2448"/>
              <a:chExt cx="1968" cy="647"/>
            </a:xfrm>
          </p:grpSpPr>
          <p:sp>
            <p:nvSpPr>
              <p:cNvPr id="103438" name="文本框 348174"/>
              <p:cNvSpPr txBox="1"/>
              <p:nvPr/>
            </p:nvSpPr>
            <p:spPr>
              <a:xfrm>
                <a:off x="384" y="2832"/>
                <a:ext cx="1968" cy="263"/>
              </a:xfrm>
              <a:prstGeom prst="rect">
                <a:avLst/>
              </a:prstGeom>
              <a:noFill/>
              <a:ln w="9525">
                <a:noFill/>
              </a:ln>
            </p:spPr>
            <p:txBody>
              <a:bodyPr anchor="t" anchorCtr="0">
                <a:spAutoFit/>
              </a:bodyPr>
              <a:p>
                <a:r>
                  <a:rPr lang="zh-CN" altLang="en-US" b="1" dirty="0">
                    <a:latin typeface="Times New Roman" panose="02020603050405020304" pitchFamily="18" charset="0"/>
                    <a:ea typeface="楷体_GB2312" pitchFamily="49" charset="-122"/>
                  </a:rPr>
                  <a:t>胚胎侵蚀肌层和浆膜</a:t>
                </a:r>
                <a:endParaRPr lang="zh-CN" altLang="en-US" b="1" dirty="0">
                  <a:latin typeface="Times New Roman" panose="02020603050405020304" pitchFamily="18" charset="0"/>
                  <a:ea typeface="楷体_GB2312" pitchFamily="49" charset="-122"/>
                </a:endParaRPr>
              </a:p>
            </p:txBody>
          </p:sp>
          <p:sp>
            <p:nvSpPr>
              <p:cNvPr id="103439" name="直接连接符 348175"/>
              <p:cNvSpPr/>
              <p:nvPr/>
            </p:nvSpPr>
            <p:spPr>
              <a:xfrm>
                <a:off x="1248" y="2448"/>
                <a:ext cx="0" cy="336"/>
              </a:xfrm>
              <a:prstGeom prst="line">
                <a:avLst/>
              </a:prstGeom>
              <a:ln w="9525" cap="flat" cmpd="sng">
                <a:solidFill>
                  <a:schemeClr val="tx1"/>
                </a:solidFill>
                <a:prstDash val="solid"/>
                <a:round/>
                <a:headEnd type="none" w="med" len="med"/>
                <a:tailEnd type="triangle" w="med" len="med"/>
              </a:ln>
            </p:spPr>
          </p:sp>
        </p:grpSp>
        <p:grpSp>
          <p:nvGrpSpPr>
            <p:cNvPr id="8" name="组合 348176"/>
            <p:cNvGrpSpPr/>
            <p:nvPr/>
          </p:nvGrpSpPr>
          <p:grpSpPr>
            <a:xfrm>
              <a:off x="8520" y="4948"/>
              <a:ext cx="5640" cy="2280"/>
              <a:chOff x="3504" y="1872"/>
              <a:chExt cx="2256" cy="912"/>
            </a:xfrm>
          </p:grpSpPr>
          <p:sp>
            <p:nvSpPr>
              <p:cNvPr id="103441" name="文本框 348177"/>
              <p:cNvSpPr txBox="1"/>
              <p:nvPr/>
            </p:nvSpPr>
            <p:spPr>
              <a:xfrm>
                <a:off x="3714" y="1872"/>
                <a:ext cx="2046" cy="659"/>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刺激腹膜引起腹痛，</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短期内即可发生大</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出血使患者陷于休克。</a:t>
                </a:r>
                <a:endParaRPr lang="zh-CN" altLang="en-US" b="1" dirty="0">
                  <a:latin typeface="Times New Roman" panose="02020603050405020304" pitchFamily="18" charset="0"/>
                  <a:ea typeface="楷体_GB2312" pitchFamily="49" charset="-122"/>
                </a:endParaRPr>
              </a:p>
            </p:txBody>
          </p:sp>
          <p:sp>
            <p:nvSpPr>
              <p:cNvPr id="103442" name="直接连接符 348178"/>
              <p:cNvSpPr/>
              <p:nvPr/>
            </p:nvSpPr>
            <p:spPr>
              <a:xfrm flipV="1">
                <a:off x="3504" y="2592"/>
                <a:ext cx="288" cy="192"/>
              </a:xfrm>
              <a:prstGeom prst="line">
                <a:avLst/>
              </a:prstGeom>
              <a:ln w="28575" cap="flat" cmpd="sng">
                <a:solidFill>
                  <a:schemeClr val="tx1"/>
                </a:solidFill>
                <a:prstDash val="solid"/>
                <a:round/>
                <a:headEnd type="none" w="med" len="med"/>
                <a:tailEnd type="triangle" w="med" len="med"/>
              </a:ln>
            </p:spPr>
          </p:sp>
        </p:grpSp>
        <p:pic>
          <p:nvPicPr>
            <p:cNvPr id="103443" name="图片 348183"/>
            <p:cNvPicPr>
              <a:picLocks noChangeAspect="1"/>
            </p:cNvPicPr>
            <p:nvPr/>
          </p:nvPicPr>
          <p:blipFill>
            <a:blip r:embed="rId4"/>
            <a:srcRect l="4591" t="22145" r="18346" b="32356"/>
            <a:stretch>
              <a:fillRect/>
            </a:stretch>
          </p:blipFill>
          <p:spPr>
            <a:xfrm>
              <a:off x="565" y="7560"/>
              <a:ext cx="6508" cy="3023"/>
            </a:xfrm>
            <a:prstGeom prst="rect">
              <a:avLst/>
            </a:prstGeom>
            <a:noFill/>
            <a:ln w="12700">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262380" y="1476375"/>
            <a:ext cx="9681210" cy="4489450"/>
            <a:chOff x="720" y="2325"/>
            <a:chExt cx="12663" cy="7070"/>
          </a:xfrm>
        </p:grpSpPr>
        <p:pic>
          <p:nvPicPr>
            <p:cNvPr id="104449" name="图片 349185" descr="d15"/>
            <p:cNvPicPr>
              <a:picLocks noChangeAspect="1"/>
            </p:cNvPicPr>
            <p:nvPr/>
          </p:nvPicPr>
          <p:blipFill>
            <a:blip r:embed="rId3">
              <a:clrChange>
                <a:clrFrom>
                  <a:srgbClr val="FFFFFF"/>
                </a:clrFrom>
                <a:clrTo>
                  <a:srgbClr val="FFFFFF">
                    <a:alpha val="0"/>
                  </a:srgbClr>
                </a:clrTo>
              </a:clrChange>
            </a:blip>
            <a:stretch>
              <a:fillRect/>
            </a:stretch>
          </p:blipFill>
          <p:spPr>
            <a:xfrm>
              <a:off x="3005" y="3078"/>
              <a:ext cx="8880" cy="4242"/>
            </a:xfrm>
            <a:prstGeom prst="rect">
              <a:avLst/>
            </a:prstGeom>
            <a:noFill/>
            <a:ln w="9525">
              <a:noFill/>
            </a:ln>
          </p:spPr>
        </p:pic>
        <p:sp>
          <p:nvSpPr>
            <p:cNvPr id="104450" name="文本框 349186"/>
            <p:cNvSpPr txBox="1"/>
            <p:nvPr/>
          </p:nvSpPr>
          <p:spPr>
            <a:xfrm>
              <a:off x="720" y="2325"/>
              <a:ext cx="4390" cy="580"/>
            </a:xfrm>
            <a:prstGeom prst="rect">
              <a:avLst/>
            </a:prstGeom>
            <a:noFill/>
            <a:ln w="9525">
              <a:noFill/>
            </a:ln>
          </p:spPr>
          <p:txBody>
            <a:bodyPr wrap="square" anchor="t" anchorCtr="0">
              <a:spAutoFit/>
            </a:bodyPr>
            <a:p>
              <a:r>
                <a:rPr lang="en-US" altLang="zh-CN" b="1" dirty="0">
                  <a:latin typeface="Times New Roman" panose="02020603050405020304" pitchFamily="18" charset="0"/>
                  <a:ea typeface="楷体_GB2312" pitchFamily="49" charset="-122"/>
                </a:rPr>
                <a:t>3</a:t>
              </a:r>
              <a:r>
                <a:rPr lang="zh-CN" altLang="en-US" b="1" dirty="0">
                  <a:latin typeface="Times New Roman" panose="02020603050405020304" pitchFamily="18" charset="0"/>
                  <a:ea typeface="楷体_GB2312" pitchFamily="49" charset="-122"/>
                </a:rPr>
                <a:t>、子宫内膜</a:t>
              </a:r>
              <a:r>
                <a:rPr lang="zh-CN" altLang="en-US" b="1" dirty="0">
                  <a:solidFill>
                    <a:srgbClr val="003399"/>
                  </a:solidFill>
                  <a:latin typeface="Times New Roman" panose="02020603050405020304" pitchFamily="18" charset="0"/>
                  <a:ea typeface="楷体_GB2312" pitchFamily="49" charset="-122"/>
                </a:rPr>
                <a:t>蜕膜化</a:t>
              </a:r>
              <a:endParaRPr lang="zh-CN" altLang="en-US" b="1" dirty="0">
                <a:solidFill>
                  <a:srgbClr val="003399"/>
                </a:solidFill>
                <a:latin typeface="Times New Roman" panose="02020603050405020304" pitchFamily="18" charset="0"/>
                <a:ea typeface="楷体_GB2312" pitchFamily="49" charset="-122"/>
              </a:endParaRPr>
            </a:p>
          </p:txBody>
        </p:sp>
        <p:grpSp>
          <p:nvGrpSpPr>
            <p:cNvPr id="2" name="组合 349187"/>
            <p:cNvGrpSpPr/>
            <p:nvPr/>
          </p:nvGrpSpPr>
          <p:grpSpPr>
            <a:xfrm>
              <a:off x="720" y="7320"/>
              <a:ext cx="12663" cy="580"/>
              <a:chOff x="480" y="2784"/>
              <a:chExt cx="5065" cy="232"/>
            </a:xfrm>
          </p:grpSpPr>
          <p:sp>
            <p:nvSpPr>
              <p:cNvPr id="104452" name="文本框 349188"/>
              <p:cNvSpPr txBox="1"/>
              <p:nvPr/>
            </p:nvSpPr>
            <p:spPr>
              <a:xfrm>
                <a:off x="480" y="2784"/>
                <a:ext cx="3011" cy="232"/>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子宫内膜具有妊娠时的内分泌变化</a:t>
                </a:r>
                <a:endParaRPr lang="zh-CN" altLang="en-US" b="1" dirty="0">
                  <a:latin typeface="Times New Roman" panose="02020603050405020304" pitchFamily="18" charset="0"/>
                  <a:ea typeface="楷体_GB2312" pitchFamily="49" charset="-122"/>
                </a:endParaRPr>
              </a:p>
            </p:txBody>
          </p:sp>
          <p:sp>
            <p:nvSpPr>
              <p:cNvPr id="104453" name="直接连接符 349189"/>
              <p:cNvSpPr/>
              <p:nvPr/>
            </p:nvSpPr>
            <p:spPr>
              <a:xfrm>
                <a:off x="3744" y="2928"/>
                <a:ext cx="624" cy="0"/>
              </a:xfrm>
              <a:prstGeom prst="line">
                <a:avLst/>
              </a:prstGeom>
              <a:ln w="9525" cap="flat" cmpd="sng">
                <a:solidFill>
                  <a:schemeClr val="tx1"/>
                </a:solidFill>
                <a:prstDash val="solid"/>
                <a:round/>
                <a:headEnd type="none" w="med" len="med"/>
                <a:tailEnd type="triangle" w="med" len="med"/>
              </a:ln>
            </p:spPr>
          </p:sp>
          <p:sp>
            <p:nvSpPr>
              <p:cNvPr id="104454" name="文本框 349190"/>
              <p:cNvSpPr txBox="1"/>
              <p:nvPr/>
            </p:nvSpPr>
            <p:spPr>
              <a:xfrm>
                <a:off x="4464" y="2784"/>
                <a:ext cx="1081" cy="232"/>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呈</a:t>
                </a:r>
                <a:r>
                  <a:rPr lang="zh-CN" altLang="en-US" b="1" dirty="0">
                    <a:solidFill>
                      <a:srgbClr val="003399"/>
                    </a:solidFill>
                    <a:latin typeface="Times New Roman" panose="02020603050405020304" pitchFamily="18" charset="0"/>
                    <a:ea typeface="楷体_GB2312" pitchFamily="49" charset="-122"/>
                  </a:rPr>
                  <a:t>蜕膜反应</a:t>
                </a:r>
                <a:endParaRPr lang="zh-CN" altLang="en-US" b="1" dirty="0">
                  <a:solidFill>
                    <a:srgbClr val="003399"/>
                  </a:solidFill>
                  <a:latin typeface="Times New Roman" panose="02020603050405020304" pitchFamily="18" charset="0"/>
                  <a:ea typeface="楷体_GB2312" pitchFamily="49" charset="-122"/>
                </a:endParaRPr>
              </a:p>
            </p:txBody>
          </p:sp>
        </p:grpSp>
        <p:sp>
          <p:nvSpPr>
            <p:cNvPr id="104455" name="文本框 349191"/>
            <p:cNvSpPr txBox="1"/>
            <p:nvPr/>
          </p:nvSpPr>
          <p:spPr>
            <a:xfrm>
              <a:off x="8605" y="2325"/>
              <a:ext cx="4150" cy="580"/>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宫腔内无滋养细胞</a:t>
              </a:r>
              <a:endParaRPr lang="zh-CN" altLang="en-US" b="1" dirty="0">
                <a:latin typeface="Times New Roman" panose="02020603050405020304" pitchFamily="18" charset="0"/>
                <a:ea typeface="楷体_GB2312" pitchFamily="49" charset="-122"/>
              </a:endParaRPr>
            </a:p>
          </p:txBody>
        </p:sp>
        <p:sp>
          <p:nvSpPr>
            <p:cNvPr id="104456" name="直接连接符 349192"/>
            <p:cNvSpPr/>
            <p:nvPr/>
          </p:nvSpPr>
          <p:spPr>
            <a:xfrm flipH="1">
              <a:off x="9240" y="3045"/>
              <a:ext cx="683" cy="1295"/>
            </a:xfrm>
            <a:prstGeom prst="line">
              <a:avLst/>
            </a:prstGeom>
            <a:ln w="9525" cap="flat" cmpd="sng">
              <a:solidFill>
                <a:srgbClr val="FF0000"/>
              </a:solidFill>
              <a:prstDash val="solid"/>
              <a:round/>
              <a:headEnd type="none" w="med" len="med"/>
              <a:tailEnd type="triangle" w="med" len="med"/>
            </a:ln>
          </p:spPr>
        </p:sp>
        <p:sp>
          <p:nvSpPr>
            <p:cNvPr id="349194" name="文本框 349193"/>
            <p:cNvSpPr txBox="1"/>
            <p:nvPr/>
          </p:nvSpPr>
          <p:spPr>
            <a:xfrm>
              <a:off x="1080" y="8040"/>
              <a:ext cx="12000" cy="1355"/>
            </a:xfrm>
            <a:prstGeom prst="rect">
              <a:avLst/>
            </a:prstGeom>
            <a:noFill/>
            <a:ln w="9525">
              <a:noFill/>
            </a:ln>
          </p:spPr>
          <p:txBody>
            <a:bodyPr anchor="t" anchorCtr="0">
              <a:spAutoFit/>
            </a:bodyPr>
            <a:p>
              <a:r>
                <a:rPr lang="zh-CN" altLang="en-US" sz="3200" b="1" dirty="0">
                  <a:latin typeface="华文行楷" panose="02010800040101010101" pitchFamily="2" charset="-122"/>
                  <a:ea typeface="华文行楷" panose="02010800040101010101" pitchFamily="2" charset="-122"/>
                </a:rPr>
                <a:t>    </a:t>
              </a:r>
              <a:r>
                <a:rPr lang="zh-CN" altLang="en-US" b="1" dirty="0">
                  <a:latin typeface="楷体_GB2312" pitchFamily="49" charset="-122"/>
                  <a:ea typeface="楷体_GB2312" pitchFamily="49" charset="-122"/>
                </a:rPr>
                <a:t>若胚胎死亡，滋养细胞活力消失，蜕膜自宫壁剥离而发生阴道流血。蜕膜完整剥离称</a:t>
              </a:r>
              <a:r>
                <a:rPr lang="zh-CN" altLang="en-US" b="1" dirty="0">
                  <a:solidFill>
                    <a:srgbClr val="003399"/>
                  </a:solidFill>
                  <a:latin typeface="Times New Roman" panose="02020603050405020304" pitchFamily="18" charset="0"/>
                  <a:ea typeface="楷体_GB2312" pitchFamily="49" charset="-122"/>
                </a:rPr>
                <a:t>蜕膜管型</a:t>
              </a:r>
              <a:r>
                <a:rPr lang="zh-CN" altLang="en-US" b="1" dirty="0">
                  <a:latin typeface="楷体_GB2312" pitchFamily="49" charset="-122"/>
                  <a:ea typeface="楷体_GB2312" pitchFamily="49" charset="-122"/>
                </a:rPr>
                <a:t>。有时则呈碎片排出。</a:t>
              </a:r>
              <a:endParaRPr lang="zh-CN" altLang="en-US"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304925" y="1463675"/>
            <a:ext cx="10226040" cy="4667250"/>
            <a:chOff x="438" y="2305"/>
            <a:chExt cx="13362" cy="8050"/>
          </a:xfrm>
        </p:grpSpPr>
        <p:sp>
          <p:nvSpPr>
            <p:cNvPr id="350212" name="文本框 350211"/>
            <p:cNvSpPr txBox="1"/>
            <p:nvPr/>
          </p:nvSpPr>
          <p:spPr>
            <a:xfrm>
              <a:off x="7440" y="2305"/>
              <a:ext cx="6120" cy="1113"/>
            </a:xfrm>
            <a:prstGeom prst="rect">
              <a:avLst/>
            </a:prstGeom>
            <a:noFill/>
            <a:ln w="9525" cap="flat" cmpd="sng">
              <a:solidFill>
                <a:schemeClr val="accent2"/>
              </a:solidFill>
              <a:prstDash val="solid"/>
              <a:miter/>
              <a:headEnd type="none" w="med" len="med"/>
              <a:tailEnd type="none" w="med" len="med"/>
            </a:ln>
          </p:spPr>
          <p:txBody>
            <a:bodyPr anchor="t" anchorCtr="0">
              <a:spAutoFit/>
            </a:bodyPr>
            <a:p>
              <a:r>
                <a:rPr lang="zh-CN" altLang="en-US" b="1" dirty="0">
                  <a:latin typeface="Times New Roman" panose="02020603050405020304" pitchFamily="18" charset="0"/>
                  <a:ea typeface="楷体_GB2312" pitchFamily="49" charset="-122"/>
                </a:rPr>
                <a:t>反复出血者，腹腔内积血形成血肿后机化变硬并与周围组织黏连。</a:t>
              </a:r>
              <a:endParaRPr lang="zh-CN" altLang="en-US" b="1" dirty="0">
                <a:latin typeface="Times New Roman" panose="02020603050405020304" pitchFamily="18" charset="0"/>
                <a:ea typeface="楷体_GB2312" pitchFamily="49" charset="-122"/>
              </a:endParaRPr>
            </a:p>
          </p:txBody>
        </p:sp>
        <p:sp>
          <p:nvSpPr>
            <p:cNvPr id="350215" name="文本框 350214"/>
            <p:cNvSpPr txBox="1"/>
            <p:nvPr/>
          </p:nvSpPr>
          <p:spPr>
            <a:xfrm>
              <a:off x="7440" y="4488"/>
              <a:ext cx="6360" cy="1856"/>
            </a:xfrm>
            <a:prstGeom prst="rect">
              <a:avLst/>
            </a:prstGeom>
            <a:noFill/>
            <a:ln w="9525" cap="flat" cmpd="sng">
              <a:solidFill>
                <a:schemeClr val="accent2"/>
              </a:solidFill>
              <a:prstDash val="solid"/>
              <a:miter/>
              <a:headEnd type="none" w="med" len="med"/>
              <a:tailEnd type="none" w="med" len="med"/>
            </a:ln>
          </p:spPr>
          <p:txBody>
            <a:bodyPr anchor="t" anchorCtr="0">
              <a:spAutoFit/>
            </a:bodyPr>
            <a:p>
              <a:r>
                <a:rPr lang="zh-CN" altLang="en-US" sz="2800" b="1" dirty="0">
                  <a:solidFill>
                    <a:srgbClr val="800000"/>
                  </a:solidFill>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楷体_GB2312" pitchFamily="49" charset="-122"/>
                </a:rPr>
                <a:t>输卵管妊娠流产或破裂后随血液排至腹腔中的胚胎有时可存活，存活的胚胎绒毛继续重新种植而获得营养</a:t>
              </a:r>
              <a:r>
                <a:rPr lang="zh-CN" altLang="en-US" b="1" dirty="0">
                  <a:solidFill>
                    <a:srgbClr val="800000"/>
                  </a:solidFill>
                  <a:latin typeface="Times New Roman" panose="02020603050405020304" pitchFamily="18" charset="0"/>
                  <a:ea typeface="楷体_GB2312" pitchFamily="49" charset="-122"/>
                </a:rPr>
                <a:t>。</a:t>
              </a:r>
              <a:endParaRPr lang="zh-CN" altLang="en-US" b="1" dirty="0">
                <a:solidFill>
                  <a:srgbClr val="800000"/>
                </a:solidFill>
                <a:latin typeface="Times New Roman" panose="02020603050405020304" pitchFamily="18" charset="0"/>
                <a:ea typeface="楷体_GB2312" pitchFamily="49" charset="-122"/>
              </a:endParaRPr>
            </a:p>
          </p:txBody>
        </p:sp>
        <p:pic>
          <p:nvPicPr>
            <p:cNvPr id="105477" name="Picture 2" descr="F-06-040"/>
            <p:cNvPicPr>
              <a:picLocks noChangeAspect="1"/>
            </p:cNvPicPr>
            <p:nvPr/>
          </p:nvPicPr>
          <p:blipFill>
            <a:blip r:embed="rId3"/>
            <a:srcRect l="2539" t="12975" r="5104" b="18660"/>
            <a:stretch>
              <a:fillRect/>
            </a:stretch>
          </p:blipFill>
          <p:spPr>
            <a:xfrm>
              <a:off x="438" y="6420"/>
              <a:ext cx="7002" cy="3935"/>
            </a:xfrm>
            <a:prstGeom prst="rect">
              <a:avLst/>
            </a:prstGeom>
            <a:noFill/>
            <a:ln w="9525">
              <a:noFill/>
            </a:ln>
          </p:spPr>
        </p:pic>
        <p:sp>
          <p:nvSpPr>
            <p:cNvPr id="105478" name="矩形 350220"/>
            <p:cNvSpPr/>
            <p:nvPr/>
          </p:nvSpPr>
          <p:spPr>
            <a:xfrm>
              <a:off x="840" y="2880"/>
              <a:ext cx="5400" cy="635"/>
            </a:xfrm>
            <a:prstGeom prst="rect">
              <a:avLst/>
            </a:prstGeom>
            <a:noFill/>
            <a:ln w="9525">
              <a:noFill/>
            </a:ln>
          </p:spPr>
          <p:txBody>
            <a:bodyPr anchor="t" anchorCtr="0">
              <a:spAutoFit/>
            </a:bodyPr>
            <a:p>
              <a:r>
                <a:rPr lang="en-US" altLang="zh-CN" b="1" dirty="0">
                  <a:latin typeface="楷体_GB2312" pitchFamily="49" charset="-122"/>
                  <a:ea typeface="楷体_GB2312" pitchFamily="49" charset="-122"/>
                </a:rPr>
                <a:t>4</a:t>
              </a:r>
              <a:r>
                <a:rPr lang="zh-CN" altLang="en-US" b="1" dirty="0">
                  <a:latin typeface="楷体_GB2312" pitchFamily="49" charset="-122"/>
                  <a:ea typeface="楷体_GB2312" pitchFamily="49" charset="-122"/>
                </a:rPr>
                <a:t>、陈旧性宫外孕</a:t>
              </a:r>
              <a:endParaRPr lang="zh-CN" altLang="en-US" b="1" dirty="0">
                <a:latin typeface="楷体_GB2312" pitchFamily="49" charset="-122"/>
                <a:ea typeface="楷体_GB2312" pitchFamily="49" charset="-122"/>
              </a:endParaRPr>
            </a:p>
          </p:txBody>
        </p:sp>
        <p:sp>
          <p:nvSpPr>
            <p:cNvPr id="105479" name="矩形 350221"/>
            <p:cNvSpPr/>
            <p:nvPr/>
          </p:nvSpPr>
          <p:spPr>
            <a:xfrm>
              <a:off x="840" y="5008"/>
              <a:ext cx="4993" cy="635"/>
            </a:xfrm>
            <a:prstGeom prst="rect">
              <a:avLst/>
            </a:prstGeom>
            <a:noFill/>
            <a:ln w="9525">
              <a:noFill/>
            </a:ln>
          </p:spPr>
          <p:txBody>
            <a:bodyPr anchor="t" anchorCtr="0">
              <a:spAutoFit/>
            </a:bodyPr>
            <a:p>
              <a:r>
                <a:rPr lang="en-US" altLang="zh-CN" b="1" dirty="0">
                  <a:latin typeface="楷体_GB2312" pitchFamily="49" charset="-122"/>
                  <a:ea typeface="楷体_GB2312" pitchFamily="49" charset="-122"/>
                </a:rPr>
                <a:t>5</a:t>
              </a:r>
              <a:r>
                <a:rPr lang="zh-CN" altLang="en-US" b="1" dirty="0">
                  <a:latin typeface="楷体_GB2312" pitchFamily="49" charset="-122"/>
                  <a:ea typeface="楷体_GB2312" pitchFamily="49" charset="-122"/>
                </a:rPr>
                <a:t>、继发性腹腔妊娠</a:t>
              </a:r>
              <a:endParaRPr lang="zh-CN" altLang="en-US" b="1" dirty="0">
                <a:latin typeface="楷体_GB2312" pitchFamily="49" charset="-122"/>
                <a:ea typeface="楷体_GB2312" pitchFamily="49" charset="-122"/>
              </a:endParaRPr>
            </a:p>
          </p:txBody>
        </p:sp>
        <p:sp>
          <p:nvSpPr>
            <p:cNvPr id="105480" name="矩形 350221"/>
            <p:cNvSpPr/>
            <p:nvPr/>
          </p:nvSpPr>
          <p:spPr>
            <a:xfrm>
              <a:off x="7995" y="8123"/>
              <a:ext cx="4993" cy="635"/>
            </a:xfrm>
            <a:prstGeom prst="rect">
              <a:avLst/>
            </a:prstGeom>
            <a:noFill/>
            <a:ln w="9525">
              <a:noFill/>
            </a:ln>
          </p:spPr>
          <p:txBody>
            <a:bodyPr anchor="t" anchorCtr="0">
              <a:spAutoFit/>
            </a:bodyPr>
            <a:p>
              <a:r>
                <a:rPr lang="en-US" altLang="zh-CN" b="1" dirty="0">
                  <a:latin typeface="楷体_GB2312" pitchFamily="49" charset="-122"/>
                  <a:ea typeface="楷体_GB2312" pitchFamily="49" charset="-122"/>
                </a:rPr>
                <a:t>6</a:t>
              </a:r>
              <a:r>
                <a:rPr lang="zh-CN" altLang="en-US" b="1" dirty="0">
                  <a:latin typeface="楷体_GB2312" pitchFamily="49" charset="-122"/>
                  <a:ea typeface="楷体_GB2312" pitchFamily="49" charset="-122"/>
                </a:rPr>
                <a:t>、持续性异位妊娠</a:t>
              </a:r>
              <a:endParaRPr lang="zh-CN" altLang="en-US"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1108710" y="1381125"/>
            <a:ext cx="9686925" cy="4827169"/>
            <a:chOff x="960" y="2175"/>
            <a:chExt cx="12805" cy="8443"/>
          </a:xfrm>
        </p:grpSpPr>
        <p:sp>
          <p:nvSpPr>
            <p:cNvPr id="106501" name="文本框 351237"/>
            <p:cNvSpPr txBox="1"/>
            <p:nvPr/>
          </p:nvSpPr>
          <p:spPr>
            <a:xfrm>
              <a:off x="1560" y="4680"/>
              <a:ext cx="1975" cy="644"/>
            </a:xfrm>
            <a:prstGeom prst="rect">
              <a:avLst/>
            </a:prstGeom>
            <a:noFill/>
            <a:ln w="9525">
              <a:noFill/>
            </a:ln>
          </p:spPr>
          <p:txBody>
            <a:bodyPr wrap="square" anchor="t" anchorCtr="0">
              <a:spAutoFit/>
            </a:bodyPr>
            <a:p>
              <a:r>
                <a:rPr lang="zh-CN" altLang="en-US" b="1" dirty="0">
                  <a:latin typeface="Times New Roman" panose="02020603050405020304" pitchFamily="18" charset="0"/>
                  <a:ea typeface="宋体" panose="02010600030101010101" pitchFamily="2" charset="-122"/>
                </a:rPr>
                <a:t>停      经</a:t>
              </a:r>
              <a:endParaRPr lang="zh-CN" altLang="en-US" b="1" dirty="0">
                <a:latin typeface="Times New Roman" panose="02020603050405020304" pitchFamily="18" charset="0"/>
                <a:ea typeface="宋体" panose="02010600030101010101" pitchFamily="2" charset="-122"/>
              </a:endParaRPr>
            </a:p>
          </p:txBody>
        </p:sp>
        <p:sp>
          <p:nvSpPr>
            <p:cNvPr id="106502" name="文本框 351238"/>
            <p:cNvSpPr txBox="1"/>
            <p:nvPr/>
          </p:nvSpPr>
          <p:spPr>
            <a:xfrm>
              <a:off x="1560" y="5880"/>
              <a:ext cx="1975" cy="644"/>
            </a:xfrm>
            <a:prstGeom prst="rect">
              <a:avLst/>
            </a:prstGeom>
            <a:noFill/>
            <a:ln w="9525">
              <a:noFill/>
            </a:ln>
          </p:spPr>
          <p:txBody>
            <a:bodyPr wrap="square" anchor="t" anchorCtr="0">
              <a:spAutoFit/>
            </a:bodyPr>
            <a:p>
              <a:r>
                <a:rPr lang="zh-CN" altLang="en-US" b="1" dirty="0">
                  <a:latin typeface="Times New Roman" panose="02020603050405020304" pitchFamily="18" charset="0"/>
                  <a:ea typeface="宋体" panose="02010600030101010101" pitchFamily="2" charset="-122"/>
                </a:rPr>
                <a:t>腹      痛</a:t>
              </a:r>
              <a:endParaRPr lang="zh-CN" altLang="en-US" b="1" dirty="0">
                <a:latin typeface="Times New Roman" panose="02020603050405020304" pitchFamily="18" charset="0"/>
                <a:ea typeface="宋体" panose="02010600030101010101" pitchFamily="2" charset="-122"/>
              </a:endParaRPr>
            </a:p>
          </p:txBody>
        </p:sp>
        <p:sp>
          <p:nvSpPr>
            <p:cNvPr id="106503" name="文本框 351239"/>
            <p:cNvSpPr txBox="1"/>
            <p:nvPr/>
          </p:nvSpPr>
          <p:spPr>
            <a:xfrm>
              <a:off x="1440" y="7320"/>
              <a:ext cx="2220" cy="644"/>
            </a:xfrm>
            <a:prstGeom prst="rect">
              <a:avLst/>
            </a:prstGeom>
            <a:noFill/>
            <a:ln w="9525">
              <a:noFill/>
            </a:ln>
          </p:spPr>
          <p:txBody>
            <a:bodyPr wrap="square" anchor="t" anchorCtr="0">
              <a:spAutoFit/>
            </a:bodyPr>
            <a:p>
              <a:r>
                <a:rPr lang="zh-CN" altLang="en-US" b="1" dirty="0">
                  <a:latin typeface="Times New Roman" panose="02020603050405020304" pitchFamily="18" charset="0"/>
                  <a:ea typeface="宋体" panose="02010600030101010101" pitchFamily="2" charset="-122"/>
                </a:rPr>
                <a:t>阴道流血</a:t>
              </a:r>
              <a:endParaRPr lang="zh-CN" altLang="en-US" b="1" dirty="0">
                <a:latin typeface="Times New Roman" panose="02020603050405020304" pitchFamily="18" charset="0"/>
                <a:ea typeface="宋体" panose="02010600030101010101" pitchFamily="2" charset="-122"/>
              </a:endParaRPr>
            </a:p>
          </p:txBody>
        </p:sp>
        <p:sp>
          <p:nvSpPr>
            <p:cNvPr id="106504" name="文本框 351240"/>
            <p:cNvSpPr txBox="1"/>
            <p:nvPr/>
          </p:nvSpPr>
          <p:spPr>
            <a:xfrm>
              <a:off x="1258" y="8603"/>
              <a:ext cx="2702" cy="644"/>
            </a:xfrm>
            <a:prstGeom prst="rect">
              <a:avLst/>
            </a:prstGeom>
            <a:noFill/>
            <a:ln w="9525">
              <a:noFill/>
            </a:ln>
          </p:spPr>
          <p:txBody>
            <a:bodyPr wrap="square" anchor="t" anchorCtr="0">
              <a:spAutoFit/>
            </a:bodyPr>
            <a:p>
              <a:r>
                <a:rPr lang="zh-CN" altLang="en-US" b="1" dirty="0">
                  <a:latin typeface="Times New Roman" panose="02020603050405020304" pitchFamily="18" charset="0"/>
                  <a:ea typeface="宋体" panose="02010600030101010101" pitchFamily="2" charset="-122"/>
                </a:rPr>
                <a:t>昏厥与休克</a:t>
              </a:r>
              <a:endParaRPr lang="zh-CN" altLang="en-US" b="1" dirty="0">
                <a:latin typeface="Times New Roman" panose="02020603050405020304" pitchFamily="18" charset="0"/>
                <a:ea typeface="宋体" panose="02010600030101010101" pitchFamily="2" charset="-122"/>
              </a:endParaRPr>
            </a:p>
          </p:txBody>
        </p:sp>
        <p:sp>
          <p:nvSpPr>
            <p:cNvPr id="351242" name="文本框 351241"/>
            <p:cNvSpPr txBox="1"/>
            <p:nvPr/>
          </p:nvSpPr>
          <p:spPr>
            <a:xfrm>
              <a:off x="3960" y="4680"/>
              <a:ext cx="9805" cy="2582"/>
            </a:xfrm>
            <a:prstGeom prst="rect">
              <a:avLst/>
            </a:prstGeom>
            <a:solidFill>
              <a:srgbClr val="FFFFCC"/>
            </a:solidFill>
            <a:ln w="9525" cap="flat" cmpd="sng">
              <a:solidFill>
                <a:srgbClr val="333399"/>
              </a:solidFill>
              <a:prstDash val="solid"/>
              <a:miter/>
              <a:headEnd type="none" w="med" len="med"/>
              <a:tailEnd type="none" w="med" len="med"/>
            </a:ln>
          </p:spPr>
          <p:txBody>
            <a:bodyPr anchor="t" anchorCtr="0">
              <a:spAutoFit/>
            </a:bodyPr>
            <a:p>
              <a:r>
                <a:rPr lang="zh-CN" altLang="en-US" b="1" dirty="0">
                  <a:solidFill>
                    <a:srgbClr val="333399"/>
                  </a:solidFill>
                  <a:latin typeface="Times New Roman" panose="02020603050405020304" pitchFamily="18" charset="0"/>
                  <a:ea typeface="楷体_GB2312" pitchFamily="49" charset="-122"/>
                </a:rPr>
                <a:t>是主要的症状，常表现为：</a:t>
              </a:r>
              <a:endParaRPr lang="zh-CN" altLang="en-US" b="1" dirty="0">
                <a:solidFill>
                  <a:srgbClr val="333399"/>
                </a:solidFill>
                <a:latin typeface="Times New Roman" panose="02020603050405020304" pitchFamily="18" charset="0"/>
                <a:ea typeface="楷体_GB2312" pitchFamily="49" charset="-122"/>
              </a:endParaRPr>
            </a:p>
            <a:p>
              <a:pPr>
                <a:buClr>
                  <a:srgbClr val="FF0000"/>
                </a:buClr>
                <a:buFont typeface="Wingdings" panose="05000000000000000000" pitchFamily="2" charset="2"/>
                <a:buChar char="Ø"/>
              </a:pPr>
              <a:r>
                <a:rPr lang="zh-CN" altLang="en-US" b="1" dirty="0">
                  <a:solidFill>
                    <a:srgbClr val="333399"/>
                  </a:solidFill>
                  <a:latin typeface="Times New Roman" panose="02020603050405020304" pitchFamily="18" charset="0"/>
                  <a:ea typeface="楷体_GB2312" pitchFamily="49" charset="-122"/>
                </a:rPr>
                <a:t>一侧下腹隐痛或酸胀痛，</a:t>
              </a:r>
              <a:endParaRPr lang="zh-CN" altLang="en-US" b="1" dirty="0">
                <a:solidFill>
                  <a:srgbClr val="333399"/>
                </a:solidFill>
                <a:latin typeface="Times New Roman" panose="02020603050405020304" pitchFamily="18" charset="0"/>
                <a:ea typeface="楷体_GB2312" pitchFamily="49" charset="-122"/>
              </a:endParaRPr>
            </a:p>
            <a:p>
              <a:pPr>
                <a:buClr>
                  <a:srgbClr val="FF0000"/>
                </a:buClr>
                <a:buFont typeface="Wingdings" panose="05000000000000000000" pitchFamily="2" charset="2"/>
                <a:buChar char="Ø"/>
              </a:pPr>
              <a:r>
                <a:rPr lang="zh-CN" altLang="en-US" b="1" dirty="0">
                  <a:solidFill>
                    <a:srgbClr val="333399"/>
                  </a:solidFill>
                  <a:latin typeface="Times New Roman" panose="02020603050405020304" pitchFamily="18" charset="0"/>
                  <a:ea typeface="楷体_GB2312" pitchFamily="49" charset="-122"/>
                </a:rPr>
                <a:t>突然下腹撕裂样疼痛，疼痛也遍及全腹，</a:t>
              </a:r>
              <a:endParaRPr lang="zh-CN" altLang="en-US" b="1" dirty="0">
                <a:solidFill>
                  <a:srgbClr val="333399"/>
                </a:solidFill>
                <a:latin typeface="Times New Roman" panose="02020603050405020304" pitchFamily="18" charset="0"/>
                <a:ea typeface="楷体_GB2312" pitchFamily="49" charset="-122"/>
              </a:endParaRPr>
            </a:p>
            <a:p>
              <a:pPr>
                <a:buClr>
                  <a:srgbClr val="FF0000"/>
                </a:buClr>
                <a:buFont typeface="Wingdings" panose="05000000000000000000" pitchFamily="2" charset="2"/>
                <a:buChar char="Ø"/>
              </a:pPr>
              <a:r>
                <a:rPr lang="zh-CN" altLang="en-US" b="1" dirty="0">
                  <a:solidFill>
                    <a:srgbClr val="333399"/>
                  </a:solidFill>
                  <a:latin typeface="Times New Roman" panose="02020603050405020304" pitchFamily="18" charset="0"/>
                  <a:ea typeface="楷体_GB2312" pitchFamily="49" charset="-122"/>
                </a:rPr>
                <a:t>血液刺激横隔时，放射至肩胛部疼痛，</a:t>
              </a:r>
              <a:endParaRPr lang="zh-CN" altLang="en-US" b="1" dirty="0">
                <a:solidFill>
                  <a:srgbClr val="333399"/>
                </a:solidFill>
                <a:latin typeface="Times New Roman" panose="02020603050405020304" pitchFamily="18" charset="0"/>
                <a:ea typeface="楷体_GB2312" pitchFamily="49" charset="-122"/>
              </a:endParaRPr>
            </a:p>
            <a:p>
              <a:pPr>
                <a:buClr>
                  <a:srgbClr val="FF0000"/>
                </a:buClr>
                <a:buFont typeface="Wingdings" panose="05000000000000000000" pitchFamily="2" charset="2"/>
                <a:buChar char="Ø"/>
              </a:pPr>
              <a:r>
                <a:rPr lang="zh-CN" altLang="en-US" b="1" dirty="0">
                  <a:solidFill>
                    <a:srgbClr val="333399"/>
                  </a:solidFill>
                  <a:latin typeface="Times New Roman" panose="02020603050405020304" pitchFamily="18" charset="0"/>
                  <a:ea typeface="楷体_GB2312" pitchFamily="49" charset="-122"/>
                </a:rPr>
                <a:t>血液积聚于直肠子宫陷凹时，出现肛门坠胀感</a:t>
              </a:r>
              <a:endParaRPr lang="zh-CN" altLang="en-US" b="1" dirty="0">
                <a:solidFill>
                  <a:srgbClr val="333399"/>
                </a:solidFill>
                <a:latin typeface="Times New Roman" panose="02020603050405020304" pitchFamily="18" charset="0"/>
                <a:ea typeface="楷体_GB2312" pitchFamily="49" charset="-122"/>
              </a:endParaRPr>
            </a:p>
          </p:txBody>
        </p:sp>
        <p:sp>
          <p:nvSpPr>
            <p:cNvPr id="351244" name="文本框 351243"/>
            <p:cNvSpPr txBox="1"/>
            <p:nvPr/>
          </p:nvSpPr>
          <p:spPr>
            <a:xfrm>
              <a:off x="5760" y="8040"/>
              <a:ext cx="6745" cy="1128"/>
            </a:xfrm>
            <a:prstGeom prst="rect">
              <a:avLst/>
            </a:prstGeom>
            <a:solidFill>
              <a:srgbClr val="CCECFF"/>
            </a:solidFill>
            <a:ln w="9525" cap="flat" cmpd="sng">
              <a:solidFill>
                <a:srgbClr val="333399"/>
              </a:solidFill>
              <a:prstDash val="solid"/>
              <a:miter/>
              <a:headEnd type="none" w="med" len="med"/>
              <a:tailEnd type="none" w="med" len="med"/>
            </a:ln>
          </p:spPr>
          <p:txBody>
            <a:bodyPr anchor="t" anchorCtr="0">
              <a:spAutoFit/>
            </a:bodyPr>
            <a:p>
              <a:r>
                <a:rPr lang="zh-CN" altLang="en-US" b="1" dirty="0">
                  <a:solidFill>
                    <a:srgbClr val="333399"/>
                  </a:solidFill>
                  <a:latin typeface="Times New Roman" panose="02020603050405020304" pitchFamily="18" charset="0"/>
                  <a:ea typeface="楷体_GB2312" pitchFamily="49" charset="-122"/>
                </a:rPr>
                <a:t>由于腹腔内急性出血及剧烈腹痛，可出现昏厥和失血性休克。</a:t>
              </a:r>
              <a:endParaRPr lang="zh-CN" altLang="en-US" b="1" dirty="0">
                <a:solidFill>
                  <a:srgbClr val="333399"/>
                </a:solidFill>
                <a:latin typeface="Times New Roman" panose="02020603050405020304" pitchFamily="18" charset="0"/>
                <a:ea typeface="楷体_GB2312" pitchFamily="49" charset="-122"/>
              </a:endParaRPr>
            </a:p>
          </p:txBody>
        </p:sp>
        <p:sp>
          <p:nvSpPr>
            <p:cNvPr id="106508" name="文本框 351245"/>
            <p:cNvSpPr txBox="1"/>
            <p:nvPr/>
          </p:nvSpPr>
          <p:spPr>
            <a:xfrm>
              <a:off x="960" y="2175"/>
              <a:ext cx="4320" cy="1128"/>
            </a:xfrm>
            <a:prstGeom prst="rect">
              <a:avLst/>
            </a:prstGeom>
            <a:solidFill>
              <a:srgbClr val="92D050"/>
            </a:solidFill>
            <a:ln w="9525">
              <a:noFill/>
            </a:ln>
          </p:spPr>
          <p:txBody>
            <a:bodyPr anchor="t" anchorCtr="0">
              <a:spAutoFit/>
            </a:bodyPr>
            <a:p>
              <a:r>
                <a:rPr lang="zh-CN" altLang="en-US" sz="3600" dirty="0">
                  <a:latin typeface="Arial" panose="020B0604020202020204" pitchFamily="34" charset="0"/>
                  <a:ea typeface="宋体" panose="02010600030101010101" pitchFamily="2" charset="-122"/>
                </a:rPr>
                <a:t>临床表现</a:t>
              </a:r>
              <a:endParaRPr lang="zh-CN" altLang="en-US" sz="3600" dirty="0">
                <a:latin typeface="Arial" panose="020B0604020202020204" pitchFamily="34" charset="0"/>
                <a:ea typeface="宋体" panose="02010600030101010101" pitchFamily="2" charset="-122"/>
              </a:endParaRPr>
            </a:p>
          </p:txBody>
        </p:sp>
        <p:sp>
          <p:nvSpPr>
            <p:cNvPr id="106511" name="文本框 351240"/>
            <p:cNvSpPr txBox="1"/>
            <p:nvPr/>
          </p:nvSpPr>
          <p:spPr>
            <a:xfrm>
              <a:off x="1870" y="9483"/>
              <a:ext cx="1755" cy="644"/>
            </a:xfrm>
            <a:prstGeom prst="rect">
              <a:avLst/>
            </a:prstGeom>
            <a:noFill/>
            <a:ln w="9525">
              <a:noFill/>
            </a:ln>
          </p:spPr>
          <p:txBody>
            <a:bodyPr wrap="square" anchor="t" anchorCtr="0">
              <a:spAutoFit/>
            </a:bodyPr>
            <a:p>
              <a:r>
                <a:rPr lang="zh-CN" altLang="en-US" b="1" dirty="0">
                  <a:latin typeface="Times New Roman" panose="02020603050405020304" pitchFamily="18" charset="0"/>
                  <a:ea typeface="宋体" panose="02010600030101010101" pitchFamily="2" charset="-122"/>
                </a:rPr>
                <a:t>腹部包块</a:t>
              </a:r>
              <a:endParaRPr lang="zh-CN" altLang="en-US" b="1" dirty="0">
                <a:latin typeface="Times New Roman" panose="02020603050405020304" pitchFamily="18" charset="0"/>
                <a:ea typeface="宋体" panose="02010600030101010101" pitchFamily="2" charset="-122"/>
              </a:endParaRPr>
            </a:p>
          </p:txBody>
        </p:sp>
        <p:sp>
          <p:nvSpPr>
            <p:cNvPr id="17" name="文本框 351243"/>
            <p:cNvSpPr txBox="1"/>
            <p:nvPr/>
          </p:nvSpPr>
          <p:spPr>
            <a:xfrm>
              <a:off x="3798" y="9490"/>
              <a:ext cx="5217" cy="1128"/>
            </a:xfrm>
            <a:prstGeom prst="rect">
              <a:avLst/>
            </a:prstGeom>
            <a:solidFill>
              <a:srgbClr val="CCECFF"/>
            </a:solidFill>
            <a:ln w="9525" cap="flat" cmpd="sng">
              <a:solidFill>
                <a:srgbClr val="333399"/>
              </a:solidFill>
              <a:prstDash val="solid"/>
              <a:miter/>
              <a:headEnd type="none" w="med" len="med"/>
              <a:tailEnd type="none" w="med" len="med"/>
            </a:ln>
          </p:spPr>
          <p:txBody>
            <a:bodyPr anchor="t" anchorCtr="0">
              <a:spAutoFit/>
            </a:bodyPr>
            <a:p>
              <a:r>
                <a:rPr lang="zh-CN" altLang="en-US" b="1" dirty="0">
                  <a:solidFill>
                    <a:srgbClr val="333399"/>
                  </a:solidFill>
                  <a:latin typeface="Times New Roman" panose="02020603050405020304" pitchFamily="18" charset="0"/>
                  <a:ea typeface="楷体_GB2312" pitchFamily="49" charset="-122"/>
                </a:rPr>
                <a:t>血肿时间过久，机化和</a:t>
              </a:r>
              <a:endParaRPr lang="en-US" altLang="zh-CN" b="1" dirty="0">
                <a:solidFill>
                  <a:srgbClr val="333399"/>
                </a:solidFill>
                <a:latin typeface="Times New Roman" panose="02020603050405020304" pitchFamily="18" charset="0"/>
                <a:ea typeface="楷体_GB2312" pitchFamily="49" charset="-122"/>
              </a:endParaRPr>
            </a:p>
            <a:p>
              <a:r>
                <a:rPr lang="zh-CN" altLang="en-US" b="1" dirty="0">
                  <a:solidFill>
                    <a:srgbClr val="333399"/>
                  </a:solidFill>
                  <a:latin typeface="Times New Roman" panose="02020603050405020304" pitchFamily="18" charset="0"/>
                  <a:ea typeface="楷体_GB2312" pitchFamily="49" charset="-122"/>
                </a:rPr>
                <a:t>硬化与周围组织形成包块</a:t>
              </a:r>
              <a:endParaRPr lang="zh-CN" altLang="en-US" b="1" dirty="0">
                <a:solidFill>
                  <a:srgbClr val="333399"/>
                </a:solidFill>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1032510" y="938530"/>
            <a:ext cx="10132695" cy="5472094"/>
            <a:chOff x="315" y="485"/>
            <a:chExt cx="13725" cy="9618"/>
          </a:xfrm>
        </p:grpSpPr>
        <p:sp>
          <p:nvSpPr>
            <p:cNvPr id="107521" name="矩形 537601"/>
            <p:cNvSpPr/>
            <p:nvPr/>
          </p:nvSpPr>
          <p:spPr>
            <a:xfrm>
              <a:off x="315" y="1840"/>
              <a:ext cx="3668" cy="647"/>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（一）处理原则</a:t>
              </a:r>
              <a:endParaRPr lang="zh-CN" altLang="en-US" b="1" dirty="0">
                <a:latin typeface="Times New Roman" panose="02020603050405020304" pitchFamily="18" charset="0"/>
                <a:ea typeface="楷体_GB2312" pitchFamily="49" charset="-122"/>
              </a:endParaRPr>
            </a:p>
          </p:txBody>
        </p:sp>
        <p:sp>
          <p:nvSpPr>
            <p:cNvPr id="537603" name="文本框 537602"/>
            <p:cNvSpPr txBox="1"/>
            <p:nvPr/>
          </p:nvSpPr>
          <p:spPr>
            <a:xfrm>
              <a:off x="793" y="2745"/>
              <a:ext cx="4317" cy="1134"/>
            </a:xfrm>
            <a:prstGeom prst="rect">
              <a:avLst/>
            </a:prstGeom>
            <a:noFill/>
            <a:ln w="9525">
              <a:noFill/>
            </a:ln>
          </p:spPr>
          <p:txBody>
            <a:bodyPr wrap="square" anchor="t" anchorCtr="0">
              <a:spAutoFit/>
            </a:bodyPr>
            <a:p>
              <a:r>
                <a:rPr lang="zh-CN" altLang="en-US" b="1" dirty="0">
                  <a:latin typeface="Times New Roman" panose="02020603050405020304" pitchFamily="18" charset="0"/>
                  <a:ea typeface="黑体" panose="02010609060101010101" charset="-122"/>
                </a:rPr>
                <a:t>原则：以手术治疗为主，</a:t>
              </a:r>
              <a:endParaRPr lang="en-US" altLang="zh-CN" b="1" dirty="0">
                <a:latin typeface="Times New Roman" panose="02020603050405020304" pitchFamily="18" charset="0"/>
                <a:ea typeface="黑体" panose="02010609060101010101" charset="-122"/>
              </a:endParaRPr>
            </a:p>
            <a:p>
              <a:r>
                <a:rPr lang="en-US" altLang="zh-CN" b="1" dirty="0">
                  <a:latin typeface="Times New Roman" panose="02020603050405020304" pitchFamily="18" charset="0"/>
                  <a:ea typeface="黑体" panose="02010609060101010101" charset="-122"/>
                </a:rPr>
                <a:t>           </a:t>
              </a:r>
              <a:r>
                <a:rPr lang="zh-CN" altLang="en-US" b="1" dirty="0">
                  <a:latin typeface="Times New Roman" panose="02020603050405020304" pitchFamily="18" charset="0"/>
                  <a:ea typeface="黑体" panose="02010609060101010101" charset="-122"/>
                </a:rPr>
                <a:t>其次为药物治疗</a:t>
              </a:r>
              <a:endParaRPr lang="zh-CN" altLang="en-US" b="1" dirty="0">
                <a:latin typeface="Times New Roman" panose="02020603050405020304" pitchFamily="18" charset="0"/>
                <a:ea typeface="黑体" panose="02010609060101010101" charset="-122"/>
              </a:endParaRPr>
            </a:p>
          </p:txBody>
        </p:sp>
        <p:grpSp>
          <p:nvGrpSpPr>
            <p:cNvPr id="2" name="组合 537603"/>
            <p:cNvGrpSpPr/>
            <p:nvPr/>
          </p:nvGrpSpPr>
          <p:grpSpPr>
            <a:xfrm>
              <a:off x="1140" y="3848"/>
              <a:ext cx="1320" cy="2520"/>
              <a:chOff x="432" y="1248"/>
              <a:chExt cx="528" cy="1008"/>
            </a:xfrm>
          </p:grpSpPr>
          <p:sp>
            <p:nvSpPr>
              <p:cNvPr id="107524" name="文本框 537604"/>
              <p:cNvSpPr txBox="1"/>
              <p:nvPr/>
            </p:nvSpPr>
            <p:spPr>
              <a:xfrm>
                <a:off x="432" y="1488"/>
                <a:ext cx="288" cy="454"/>
              </a:xfrm>
              <a:prstGeom prst="rect">
                <a:avLst/>
              </a:prstGeom>
              <a:noFill/>
              <a:ln w="9525">
                <a:noFill/>
              </a:ln>
            </p:spPr>
            <p:txBody>
              <a:bodyPr anchor="t" anchorCtr="0">
                <a:spAutoFit/>
              </a:bodyPr>
              <a:p>
                <a:r>
                  <a:rPr lang="zh-CN" altLang="en-US" b="1" dirty="0">
                    <a:latin typeface="Times New Roman" panose="02020603050405020304" pitchFamily="18" charset="0"/>
                    <a:ea typeface="楷体_GB2312" pitchFamily="49" charset="-122"/>
                  </a:rPr>
                  <a:t>方式</a:t>
                </a:r>
                <a:endParaRPr lang="zh-CN" altLang="en-US" b="1" dirty="0">
                  <a:latin typeface="Times New Roman" panose="02020603050405020304" pitchFamily="18" charset="0"/>
                  <a:ea typeface="楷体_GB2312" pitchFamily="49" charset="-122"/>
                </a:endParaRPr>
              </a:p>
            </p:txBody>
          </p:sp>
          <p:sp>
            <p:nvSpPr>
              <p:cNvPr id="107525" name="左大括号 537605"/>
              <p:cNvSpPr/>
              <p:nvPr/>
            </p:nvSpPr>
            <p:spPr>
              <a:xfrm>
                <a:off x="864" y="1248"/>
                <a:ext cx="96" cy="1008"/>
              </a:xfrm>
              <a:prstGeom prst="leftBrace">
                <a:avLst>
                  <a:gd name="adj1" fmla="val 87500"/>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Times New Roman" panose="02020603050405020304" pitchFamily="18" charset="0"/>
                  <a:ea typeface="宋体" panose="02010600030101010101" pitchFamily="2" charset="-122"/>
                </a:endParaRPr>
              </a:p>
            </p:txBody>
          </p:sp>
        </p:grpSp>
        <p:sp>
          <p:nvSpPr>
            <p:cNvPr id="537607" name="文本框 537606"/>
            <p:cNvSpPr txBox="1"/>
            <p:nvPr/>
          </p:nvSpPr>
          <p:spPr>
            <a:xfrm>
              <a:off x="2760" y="3818"/>
              <a:ext cx="2703" cy="647"/>
            </a:xfrm>
            <a:prstGeom prst="rect">
              <a:avLst/>
            </a:prstGeom>
            <a:noFill/>
            <a:ln w="9525">
              <a:noFill/>
            </a:ln>
          </p:spPr>
          <p:txBody>
            <a:bodyPr wrap="square" anchor="t" anchorCtr="0">
              <a:spAutoFit/>
            </a:bodyPr>
            <a:p>
              <a:r>
                <a:rPr lang="zh-CN" altLang="en-US" b="1" dirty="0">
                  <a:solidFill>
                    <a:srgbClr val="800000"/>
                  </a:solidFill>
                  <a:latin typeface="Times New Roman" panose="02020603050405020304" pitchFamily="18" charset="0"/>
                  <a:ea typeface="楷体_GB2312" pitchFamily="49" charset="-122"/>
                </a:rPr>
                <a:t>腹腔镜手术</a:t>
              </a:r>
              <a:endParaRPr lang="zh-CN" altLang="en-US" b="1" dirty="0">
                <a:solidFill>
                  <a:srgbClr val="800000"/>
                </a:solidFill>
                <a:latin typeface="Times New Roman" panose="02020603050405020304" pitchFamily="18" charset="0"/>
                <a:ea typeface="楷体_GB2312" pitchFamily="49" charset="-122"/>
              </a:endParaRPr>
            </a:p>
          </p:txBody>
        </p:sp>
        <p:pic>
          <p:nvPicPr>
            <p:cNvPr id="537611" name="图片 537610" descr="fqj"/>
            <p:cNvPicPr>
              <a:picLocks noChangeAspect="1"/>
            </p:cNvPicPr>
            <p:nvPr/>
          </p:nvPicPr>
          <p:blipFill>
            <a:blip r:embed="rId3"/>
            <a:srcRect l="16667" t="24625" r="5952" b="7182"/>
            <a:stretch>
              <a:fillRect/>
            </a:stretch>
          </p:blipFill>
          <p:spPr>
            <a:xfrm>
              <a:off x="5795" y="1840"/>
              <a:ext cx="6890" cy="4013"/>
            </a:xfrm>
            <a:prstGeom prst="rect">
              <a:avLst/>
            </a:prstGeom>
            <a:noFill/>
            <a:ln w="9525">
              <a:noFill/>
            </a:ln>
          </p:spPr>
        </p:pic>
        <p:sp>
          <p:nvSpPr>
            <p:cNvPr id="537612" name="文本框 537611"/>
            <p:cNvSpPr txBox="1"/>
            <p:nvPr/>
          </p:nvSpPr>
          <p:spPr>
            <a:xfrm>
              <a:off x="2535" y="5620"/>
              <a:ext cx="3668" cy="647"/>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切除患侧输卵管</a:t>
              </a:r>
              <a:endParaRPr lang="zh-CN" altLang="en-US" b="1" dirty="0">
                <a:latin typeface="Times New Roman" panose="02020603050405020304" pitchFamily="18" charset="0"/>
                <a:ea typeface="楷体_GB2312" pitchFamily="49" charset="-122"/>
              </a:endParaRPr>
            </a:p>
          </p:txBody>
        </p:sp>
        <p:sp>
          <p:nvSpPr>
            <p:cNvPr id="537613" name="文本框 537612"/>
            <p:cNvSpPr txBox="1"/>
            <p:nvPr/>
          </p:nvSpPr>
          <p:spPr>
            <a:xfrm>
              <a:off x="6438" y="5768"/>
              <a:ext cx="3667" cy="1134"/>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适用于：</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内出血并发休克</a:t>
              </a:r>
              <a:endParaRPr lang="zh-CN" altLang="en-US" b="1" dirty="0">
                <a:latin typeface="Times New Roman" panose="02020603050405020304" pitchFamily="18" charset="0"/>
                <a:ea typeface="楷体_GB2312" pitchFamily="49" charset="-122"/>
              </a:endParaRPr>
            </a:p>
          </p:txBody>
        </p:sp>
        <p:sp>
          <p:nvSpPr>
            <p:cNvPr id="537614" name="文本框 537613"/>
            <p:cNvSpPr txBox="1"/>
            <p:nvPr/>
          </p:nvSpPr>
          <p:spPr>
            <a:xfrm>
              <a:off x="9240" y="5939"/>
              <a:ext cx="4800" cy="647"/>
            </a:xfrm>
            <a:prstGeom prst="rect">
              <a:avLst/>
            </a:prstGeom>
            <a:noFill/>
            <a:ln w="9525" cap="flat" cmpd="sng">
              <a:solidFill>
                <a:srgbClr val="800000"/>
              </a:solidFill>
              <a:prstDash val="solid"/>
              <a:miter/>
              <a:headEnd type="none" w="med" len="med"/>
              <a:tailEnd type="none" w="med" len="med"/>
            </a:ln>
          </p:spPr>
          <p:txBody>
            <a:bodyPr anchor="t" anchorCtr="0">
              <a:spAutoFit/>
            </a:bodyPr>
            <a:p>
              <a:r>
                <a:rPr lang="zh-CN" altLang="en-US" b="1" dirty="0">
                  <a:solidFill>
                    <a:srgbClr val="800000"/>
                  </a:solidFill>
                  <a:latin typeface="Times New Roman" panose="02020603050405020304" pitchFamily="18" charset="0"/>
                  <a:ea typeface="楷体_GB2312" pitchFamily="49" charset="-122"/>
                </a:rPr>
                <a:t>积极纠正休克的同时，迅速手术。</a:t>
              </a:r>
              <a:endParaRPr lang="zh-CN" altLang="en-US" b="1" dirty="0">
                <a:solidFill>
                  <a:srgbClr val="800000"/>
                </a:solidFill>
                <a:latin typeface="Times New Roman" panose="02020603050405020304" pitchFamily="18" charset="0"/>
                <a:ea typeface="楷体_GB2312" pitchFamily="49" charset="-122"/>
              </a:endParaRPr>
            </a:p>
          </p:txBody>
        </p:sp>
        <p:sp>
          <p:nvSpPr>
            <p:cNvPr id="537615" name="文本框 537614"/>
            <p:cNvSpPr txBox="1"/>
            <p:nvPr/>
          </p:nvSpPr>
          <p:spPr>
            <a:xfrm>
              <a:off x="1140" y="7160"/>
              <a:ext cx="2210" cy="647"/>
            </a:xfrm>
            <a:prstGeom prst="rect">
              <a:avLst/>
            </a:prstGeom>
            <a:noFill/>
            <a:ln w="9525">
              <a:noFill/>
            </a:ln>
          </p:spPr>
          <p:txBody>
            <a:bodyPr wrap="square" anchor="t" anchorCtr="0">
              <a:spAutoFit/>
            </a:bodyPr>
            <a:p>
              <a:r>
                <a:rPr lang="zh-CN" altLang="en-US" b="1" dirty="0">
                  <a:solidFill>
                    <a:srgbClr val="000066"/>
                  </a:solidFill>
                  <a:latin typeface="Tahoma" panose="020B0604030504040204" pitchFamily="34" charset="0"/>
                  <a:ea typeface="黑体" panose="02010609060101010101" charset="-122"/>
                </a:rPr>
                <a:t>保守治疗</a:t>
              </a:r>
              <a:endParaRPr lang="zh-CN" altLang="en-US" b="1" dirty="0">
                <a:solidFill>
                  <a:srgbClr val="000066"/>
                </a:solidFill>
                <a:latin typeface="Tahoma" panose="020B0604030504040204" pitchFamily="34" charset="0"/>
                <a:ea typeface="黑体" panose="02010609060101010101" charset="-122"/>
              </a:endParaRPr>
            </a:p>
          </p:txBody>
        </p:sp>
        <p:grpSp>
          <p:nvGrpSpPr>
            <p:cNvPr id="3" name="组合 537615"/>
            <p:cNvGrpSpPr/>
            <p:nvPr/>
          </p:nvGrpSpPr>
          <p:grpSpPr>
            <a:xfrm>
              <a:off x="1670" y="7093"/>
              <a:ext cx="10943" cy="3010"/>
              <a:chOff x="480" y="2864"/>
              <a:chExt cx="4377" cy="1204"/>
            </a:xfrm>
          </p:grpSpPr>
          <p:sp>
            <p:nvSpPr>
              <p:cNvPr id="107536" name="文本框 537616"/>
              <p:cNvSpPr txBox="1"/>
              <p:nvPr/>
            </p:nvSpPr>
            <p:spPr>
              <a:xfrm>
                <a:off x="1368" y="2864"/>
                <a:ext cx="884" cy="259"/>
              </a:xfrm>
              <a:prstGeom prst="rect">
                <a:avLst/>
              </a:prstGeom>
              <a:noFill/>
              <a:ln w="9525">
                <a:noFill/>
              </a:ln>
            </p:spPr>
            <p:txBody>
              <a:bodyPr wrap="square" anchor="t" anchorCtr="0">
                <a:spAutoFit/>
              </a:bodyPr>
              <a:p>
                <a:r>
                  <a:rPr lang="zh-CN" altLang="en-US" b="1" dirty="0">
                    <a:solidFill>
                      <a:srgbClr val="800000"/>
                    </a:solidFill>
                    <a:latin typeface="Tahoma" panose="020B0604030504040204" pitchFamily="34" charset="0"/>
                    <a:ea typeface="楷体_GB2312" pitchFamily="49" charset="-122"/>
                  </a:rPr>
                  <a:t>药物治疗</a:t>
                </a:r>
                <a:endParaRPr lang="zh-CN" altLang="en-US" b="1" dirty="0">
                  <a:solidFill>
                    <a:srgbClr val="800000"/>
                  </a:solidFill>
                  <a:latin typeface="Tahoma" panose="020B0604030504040204" pitchFamily="34" charset="0"/>
                  <a:ea typeface="楷体_GB2312" pitchFamily="49" charset="-122"/>
                </a:endParaRPr>
              </a:p>
            </p:txBody>
          </p:sp>
          <p:sp>
            <p:nvSpPr>
              <p:cNvPr id="107537" name="矩形 537617"/>
              <p:cNvSpPr/>
              <p:nvPr/>
            </p:nvSpPr>
            <p:spPr>
              <a:xfrm>
                <a:off x="2481" y="2976"/>
                <a:ext cx="884" cy="259"/>
              </a:xfrm>
              <a:prstGeom prst="rect">
                <a:avLst/>
              </a:prstGeom>
              <a:noFill/>
              <a:ln w="9525">
                <a:noFill/>
              </a:ln>
            </p:spPr>
            <p:txBody>
              <a:bodyPr wrap="square" anchor="t" anchorCtr="0">
                <a:spAutoFit/>
              </a:bodyPr>
              <a:p>
                <a:r>
                  <a:rPr lang="zh-CN" altLang="en-US" b="1" dirty="0">
                    <a:latin typeface="Tahoma" panose="020B0604030504040204" pitchFamily="34" charset="0"/>
                    <a:ea typeface="楷体_GB2312" pitchFamily="49" charset="-122"/>
                  </a:rPr>
                  <a:t>适应症：</a:t>
                </a:r>
                <a:endParaRPr lang="zh-CN" altLang="en-US" b="1" dirty="0">
                  <a:latin typeface="Tahoma" panose="020B0604030504040204" pitchFamily="34" charset="0"/>
                  <a:ea typeface="楷体_GB2312" pitchFamily="49" charset="-122"/>
                </a:endParaRPr>
              </a:p>
            </p:txBody>
          </p:sp>
          <p:sp>
            <p:nvSpPr>
              <p:cNvPr id="107538" name="矩形 537618"/>
              <p:cNvSpPr/>
              <p:nvPr/>
            </p:nvSpPr>
            <p:spPr>
              <a:xfrm>
                <a:off x="565" y="3264"/>
                <a:ext cx="4292" cy="239"/>
              </a:xfrm>
              <a:prstGeom prst="rect">
                <a:avLst/>
              </a:prstGeom>
              <a:noFill/>
              <a:ln w="9525">
                <a:noFill/>
              </a:ln>
            </p:spPr>
            <p:txBody>
              <a:bodyPr wrap="square" anchor="t" anchorCtr="0">
                <a:spAutoFit/>
              </a:bodyPr>
              <a:p>
                <a:pPr>
                  <a:lnSpc>
                    <a:spcPct val="90000"/>
                  </a:lnSpc>
                  <a:spcBef>
                    <a:spcPct val="20000"/>
                  </a:spcBef>
                  <a:buClr>
                    <a:schemeClr val="hlink"/>
                  </a:buClr>
                  <a:buSzPct val="110000"/>
                  <a:buFont typeface="Wingdings" panose="05000000000000000000" pitchFamily="2" charset="2"/>
                  <a:buBlip>
                    <a:blip r:embed="rId4"/>
                  </a:buBlip>
                </a:pPr>
                <a:r>
                  <a:rPr lang="zh-CN" altLang="en-US" b="1" dirty="0">
                    <a:latin typeface="Tahoma" panose="020B0604030504040204" pitchFamily="34" charset="0"/>
                    <a:ea typeface="楷体_GB2312" pitchFamily="49" charset="-122"/>
                  </a:rPr>
                  <a:t>早期异位妊娠，要求保留生育能力的年轻患者。</a:t>
                </a:r>
                <a:endParaRPr lang="zh-CN" altLang="en-US" b="1" dirty="0">
                  <a:latin typeface="Tahoma" panose="020B0604030504040204" pitchFamily="34" charset="0"/>
                  <a:ea typeface="楷体_GB2312" pitchFamily="49" charset="-122"/>
                </a:endParaRPr>
              </a:p>
            </p:txBody>
          </p:sp>
          <p:sp>
            <p:nvSpPr>
              <p:cNvPr id="107539" name="文本框 537619"/>
              <p:cNvSpPr txBox="1"/>
              <p:nvPr/>
            </p:nvSpPr>
            <p:spPr>
              <a:xfrm>
                <a:off x="480" y="3579"/>
                <a:ext cx="2347" cy="454"/>
              </a:xfrm>
              <a:prstGeom prst="rect">
                <a:avLst/>
              </a:prstGeom>
              <a:noFill/>
              <a:ln w="9525">
                <a:noFill/>
              </a:ln>
            </p:spPr>
            <p:txBody>
              <a:bodyPr anchor="t" anchorCtr="0">
                <a:spAutoFit/>
              </a:bodyPr>
              <a:p>
                <a:r>
                  <a:rPr lang="zh-CN" altLang="en-US" b="1" dirty="0">
                    <a:latin typeface="楷体_GB2312" pitchFamily="49" charset="-122"/>
                    <a:ea typeface="楷体_GB2312" pitchFamily="49" charset="-122"/>
                  </a:rPr>
                  <a:t>常用药物</a:t>
                </a:r>
                <a:r>
                  <a:rPr lang="en-US" altLang="zh-CN" b="1" dirty="0">
                    <a:latin typeface="Times New Roman" panose="02020603050405020304" pitchFamily="18" charset="0"/>
                    <a:ea typeface="楷体_GB2312" pitchFamily="49" charset="-122"/>
                  </a:rPr>
                  <a:t>——</a:t>
                </a:r>
                <a:r>
                  <a:rPr lang="en-US" altLang="zh-CN" b="1" dirty="0">
                    <a:latin typeface="楷体_GB2312" pitchFamily="49" charset="-122"/>
                    <a:ea typeface="楷体_GB2312" pitchFamily="49" charset="-122"/>
                  </a:rPr>
                  <a:t>MTX</a:t>
                </a:r>
                <a:endParaRPr lang="en-US" altLang="zh-CN" b="1" dirty="0">
                  <a:latin typeface="楷体_GB2312" pitchFamily="49" charset="-122"/>
                  <a:ea typeface="楷体_GB2312" pitchFamily="49" charset="-122"/>
                </a:endParaRPr>
              </a:p>
              <a:p>
                <a:r>
                  <a:rPr lang="en-US" altLang="zh-CN" b="1" dirty="0">
                    <a:latin typeface="楷体_GB2312" pitchFamily="49" charset="-122"/>
                    <a:ea typeface="楷体_GB2312" pitchFamily="49" charset="-122"/>
                  </a:rPr>
                  <a:t>           </a:t>
                </a:r>
                <a:r>
                  <a:rPr lang="zh-CN" altLang="en-US" b="1" dirty="0">
                    <a:latin typeface="楷体_GB2312" pitchFamily="49" charset="-122"/>
                    <a:ea typeface="楷体_GB2312" pitchFamily="49" charset="-122"/>
                  </a:rPr>
                  <a:t>中药治疗</a:t>
                </a:r>
                <a:endParaRPr lang="zh-CN" altLang="en-US" b="1" dirty="0">
                  <a:latin typeface="楷体_GB2312" pitchFamily="49" charset="-122"/>
                  <a:ea typeface="楷体_GB2312" pitchFamily="49" charset="-122"/>
                </a:endParaRPr>
              </a:p>
            </p:txBody>
          </p:sp>
          <p:sp>
            <p:nvSpPr>
              <p:cNvPr id="107540" name="文本框 537620"/>
              <p:cNvSpPr txBox="1"/>
              <p:nvPr/>
            </p:nvSpPr>
            <p:spPr>
              <a:xfrm>
                <a:off x="3001" y="3665"/>
                <a:ext cx="692" cy="259"/>
              </a:xfrm>
              <a:prstGeom prst="rect">
                <a:avLst/>
              </a:prstGeom>
              <a:noFill/>
              <a:ln w="9525">
                <a:noFill/>
              </a:ln>
            </p:spPr>
            <p:txBody>
              <a:bodyPr wrap="square" anchor="t" anchorCtr="0">
                <a:spAutoFit/>
              </a:bodyPr>
              <a:p>
                <a:r>
                  <a:rPr lang="zh-CN" altLang="en-US" b="1" dirty="0">
                    <a:solidFill>
                      <a:srgbClr val="800000"/>
                    </a:solidFill>
                    <a:latin typeface="Tahoma" panose="020B0604030504040204" pitchFamily="34" charset="0"/>
                    <a:ea typeface="楷体_GB2312" pitchFamily="49" charset="-122"/>
                  </a:rPr>
                  <a:t>监护：</a:t>
                </a:r>
                <a:endParaRPr lang="zh-CN" altLang="en-US" b="1" dirty="0">
                  <a:solidFill>
                    <a:srgbClr val="800000"/>
                  </a:solidFill>
                  <a:latin typeface="Tahoma" panose="020B0604030504040204" pitchFamily="34" charset="0"/>
                  <a:ea typeface="楷体_GB2312" pitchFamily="49" charset="-122"/>
                </a:endParaRPr>
              </a:p>
            </p:txBody>
          </p:sp>
          <p:sp>
            <p:nvSpPr>
              <p:cNvPr id="107541" name="文本框 537621"/>
              <p:cNvSpPr txBox="1"/>
              <p:nvPr/>
            </p:nvSpPr>
            <p:spPr>
              <a:xfrm>
                <a:off x="3696" y="3454"/>
                <a:ext cx="788" cy="259"/>
              </a:xfrm>
              <a:prstGeom prst="rect">
                <a:avLst/>
              </a:prstGeom>
              <a:noFill/>
              <a:ln w="9525">
                <a:noFill/>
              </a:ln>
            </p:spPr>
            <p:txBody>
              <a:bodyPr wrap="square" anchor="t" anchorCtr="0">
                <a:spAutoFit/>
              </a:bodyPr>
              <a:p>
                <a:r>
                  <a:rPr lang="en-US" altLang="zh-CN" b="1" dirty="0">
                    <a:latin typeface="楷体_GB2312" pitchFamily="49" charset="-122"/>
                    <a:ea typeface="楷体_GB2312" pitchFamily="49" charset="-122"/>
                  </a:rPr>
                  <a:t>B</a:t>
                </a:r>
                <a:r>
                  <a:rPr lang="zh-CN" altLang="en-US" b="1" dirty="0">
                    <a:latin typeface="楷体_GB2312" pitchFamily="49" charset="-122"/>
                    <a:ea typeface="楷体_GB2312" pitchFamily="49" charset="-122"/>
                  </a:rPr>
                  <a:t>型超声</a:t>
                </a:r>
                <a:endParaRPr lang="zh-CN" altLang="en-US" b="1" dirty="0">
                  <a:latin typeface="楷体_GB2312" pitchFamily="49" charset="-122"/>
                  <a:ea typeface="楷体_GB2312" pitchFamily="49" charset="-122"/>
                </a:endParaRPr>
              </a:p>
            </p:txBody>
          </p:sp>
          <p:sp>
            <p:nvSpPr>
              <p:cNvPr id="107542" name="文本框 537622"/>
              <p:cNvSpPr txBox="1"/>
              <p:nvPr/>
            </p:nvSpPr>
            <p:spPr>
              <a:xfrm>
                <a:off x="3696" y="3809"/>
                <a:ext cx="1076" cy="259"/>
              </a:xfrm>
              <a:prstGeom prst="rect">
                <a:avLst/>
              </a:prstGeom>
              <a:noFill/>
              <a:ln w="9525">
                <a:noFill/>
              </a:ln>
            </p:spPr>
            <p:txBody>
              <a:bodyPr wrap="square" anchor="t" anchorCtr="0">
                <a:spAutoFit/>
              </a:bodyPr>
              <a:p>
                <a:r>
                  <a:rPr lang="en-US" altLang="zh-CN" b="1" dirty="0">
                    <a:latin typeface="楷体_GB2312" pitchFamily="49" charset="-122"/>
                    <a:ea typeface="楷体_GB2312" pitchFamily="49" charset="-122"/>
                  </a:rPr>
                  <a:t>β-HCG</a:t>
                </a:r>
                <a:r>
                  <a:rPr lang="zh-CN" altLang="en-US" b="1" dirty="0">
                    <a:latin typeface="楷体_GB2312" pitchFamily="49" charset="-122"/>
                    <a:ea typeface="楷体_GB2312" pitchFamily="49" charset="-122"/>
                  </a:rPr>
                  <a:t>测定</a:t>
                </a:r>
                <a:endParaRPr lang="zh-CN" altLang="en-US" b="1" dirty="0">
                  <a:latin typeface="楷体_GB2312" pitchFamily="49" charset="-122"/>
                  <a:ea typeface="楷体_GB2312" pitchFamily="49" charset="-122"/>
                </a:endParaRPr>
              </a:p>
            </p:txBody>
          </p:sp>
        </p:grpSp>
        <p:sp>
          <p:nvSpPr>
            <p:cNvPr id="107543" name="矩形 537623"/>
            <p:cNvSpPr/>
            <p:nvPr/>
          </p:nvSpPr>
          <p:spPr>
            <a:xfrm>
              <a:off x="3350" y="485"/>
              <a:ext cx="2540" cy="917"/>
            </a:xfrm>
            <a:prstGeom prst="rect">
              <a:avLst/>
            </a:prstGeom>
            <a:noFill/>
            <a:ln w="9525">
              <a:noFill/>
            </a:ln>
          </p:spPr>
          <p:txBody>
            <a:bodyPr wrap="square" anchor="t" anchorCtr="0">
              <a:spAutoFit/>
            </a:bodyPr>
            <a:p>
              <a:r>
                <a:rPr lang="en-US" altLang="zh-CN" sz="2800" b="1" dirty="0">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处理</a:t>
              </a:r>
              <a:r>
                <a:rPr lang="en-US" altLang="zh-CN" sz="2800" b="1" dirty="0">
                  <a:latin typeface="Times New Roman" panose="02020603050405020304" pitchFamily="18" charset="0"/>
                  <a:ea typeface="楷体_GB2312" pitchFamily="49" charset="-122"/>
                </a:rPr>
                <a:t>】</a:t>
              </a:r>
              <a:endParaRPr lang="en-US" altLang="zh-CN" sz="2800" b="1" dirty="0">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1412240" y="300990"/>
            <a:ext cx="9640570" cy="5630545"/>
            <a:chOff x="563" y="474"/>
            <a:chExt cx="13782" cy="8867"/>
          </a:xfrm>
        </p:grpSpPr>
        <p:sp>
          <p:nvSpPr>
            <p:cNvPr id="108548" name="矩形 349191"/>
            <p:cNvSpPr/>
            <p:nvPr/>
          </p:nvSpPr>
          <p:spPr>
            <a:xfrm>
              <a:off x="1108" y="474"/>
              <a:ext cx="13237" cy="8287"/>
            </a:xfrm>
            <a:prstGeom prst="rect">
              <a:avLst/>
            </a:prstGeom>
            <a:noFill/>
            <a:ln w="9525">
              <a:noFill/>
            </a:ln>
          </p:spPr>
          <p:txBody>
            <a:bodyPr wrap="square" anchor="ctr" anchorCtr="0">
              <a:spAutoFit/>
            </a:bodyPr>
            <a:p>
              <a:r>
                <a:rPr lang="zh-CN" altLang="en-US" sz="2800" b="1" dirty="0">
                  <a:solidFill>
                    <a:srgbClr val="FF0000"/>
                  </a:solidFill>
                  <a:latin typeface="楷体_GB2312" pitchFamily="49" charset="-122"/>
                  <a:ea typeface="楷体_GB2312" pitchFamily="49" charset="-122"/>
                </a:rPr>
                <a:t>（一）健康史</a:t>
              </a:r>
              <a:endParaRPr lang="zh-CN" altLang="en-US" sz="2800" b="1" dirty="0">
                <a:solidFill>
                  <a:srgbClr val="FF0000"/>
                </a:solidFill>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询问有无停经史，停经时间长短，有无慢性输</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卵管炎、慢性盆腔炎病史，是否放置宫内节育器，</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有无绝育术、输卵管吻合术、输卵管成形术等诱发</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输卵管妊娠的高危因素。输卵管炎</a:t>
              </a:r>
              <a:r>
                <a:rPr lang="zh-CN" altLang="en-US" sz="2800" b="1" dirty="0">
                  <a:latin typeface="Times New Roman" panose="02020603050405020304" pitchFamily="18" charset="0"/>
                  <a:ea typeface="楷体_GB2312" pitchFamily="49" charset="-122"/>
                </a:rPr>
                <a:t>管腔变窄、堵塞、</a:t>
              </a:r>
              <a:endParaRPr lang="zh-CN" altLang="en-US" sz="2800" b="1" dirty="0">
                <a:latin typeface="Times New Roman" panose="02020603050405020304" pitchFamily="18" charset="0"/>
                <a:ea typeface="楷体_GB2312" pitchFamily="49" charset="-122"/>
              </a:endParaRPr>
            </a:p>
            <a:p>
              <a:r>
                <a:rPr lang="zh-CN" altLang="en-US" sz="2800" b="1" dirty="0">
                  <a:latin typeface="Times New Roman" panose="02020603050405020304" pitchFamily="18" charset="0"/>
                  <a:ea typeface="楷体_GB2312" pitchFamily="49" charset="-122"/>
                </a:rPr>
                <a:t>纤毛受损、</a:t>
              </a:r>
              <a:endParaRPr lang="zh-CN" altLang="en-US" sz="2800" b="1" dirty="0">
                <a:latin typeface="Times New Roman" panose="02020603050405020304" pitchFamily="18" charset="0"/>
                <a:ea typeface="楷体_GB2312" pitchFamily="49" charset="-122"/>
              </a:endParaRPr>
            </a:p>
            <a:p>
              <a:r>
                <a:rPr lang="zh-CN" altLang="en-US" sz="2800" b="1" dirty="0">
                  <a:latin typeface="Times New Roman" panose="02020603050405020304" pitchFamily="18" charset="0"/>
                  <a:ea typeface="楷体_GB2312" pitchFamily="49" charset="-122"/>
                </a:rPr>
                <a:t>蠕动受限，输卵管运行受阻。</a:t>
              </a:r>
              <a:endParaRPr lang="zh-CN" altLang="en-US" sz="2800" b="1" dirty="0">
                <a:latin typeface="Times New Roman" panose="02020603050405020304" pitchFamily="18" charset="0"/>
                <a:ea typeface="楷体_GB2312" pitchFamily="49" charset="-122"/>
              </a:endParaRPr>
            </a:p>
            <a:p>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sp>
          <p:nvSpPr>
            <p:cNvPr id="108549" name="矩形 349192"/>
            <p:cNvSpPr/>
            <p:nvPr/>
          </p:nvSpPr>
          <p:spPr>
            <a:xfrm>
              <a:off x="563" y="5805"/>
              <a:ext cx="13275" cy="3536"/>
            </a:xfrm>
            <a:prstGeom prst="rect">
              <a:avLst/>
            </a:prstGeom>
            <a:noFill/>
            <a:ln w="9525">
              <a:noFill/>
            </a:ln>
          </p:spPr>
          <p:txBody>
            <a:bodyPr wrap="square" anchor="ctr" anchorCtr="0">
              <a:spAutoFit/>
            </a:bodyPr>
            <a:p>
              <a:pPr indent="304800"/>
              <a:endParaRPr lang="zh-CN" altLang="en-US" sz="2800" b="1" dirty="0">
                <a:solidFill>
                  <a:srgbClr val="FF0000"/>
                </a:solidFill>
                <a:latin typeface="Arial" panose="020B0604020202020204" pitchFamily="34" charset="0"/>
                <a:ea typeface="楷体_GB2312" pitchFamily="49" charset="-122"/>
              </a:endParaRPr>
            </a:p>
            <a:p>
              <a:pPr indent="304800"/>
              <a:r>
                <a:rPr lang="zh-CN" altLang="en-US" sz="2800" b="1" dirty="0">
                  <a:solidFill>
                    <a:srgbClr val="FF0000"/>
                  </a:solidFill>
                  <a:latin typeface="Arial" panose="020B0604020202020204" pitchFamily="34" charset="0"/>
                  <a:ea typeface="楷体_GB2312" pitchFamily="49" charset="-122"/>
                </a:rPr>
                <a:t>（二）身体状况</a:t>
              </a:r>
              <a:endParaRPr lang="zh-CN" altLang="en-US" sz="2800" b="1" dirty="0">
                <a:solidFill>
                  <a:srgbClr val="FF0000"/>
                </a:solidFill>
                <a:latin typeface="Arial" panose="020B0604020202020204" pitchFamily="34" charset="0"/>
                <a:ea typeface="楷体_GB2312" pitchFamily="49" charset="-122"/>
              </a:endParaRPr>
            </a:p>
            <a:p>
              <a:pPr indent="304800"/>
              <a:r>
                <a:rPr lang="zh-CN" altLang="en-US" sz="2800" b="1" dirty="0">
                  <a:latin typeface="Arial" panose="020B0604020202020204" pitchFamily="34" charset="0"/>
                  <a:ea typeface="楷体_GB2312" pitchFamily="49" charset="-122"/>
                </a:rPr>
                <a:t>        输卵管妊娠发生流产或破裂之前，病人多无异</a:t>
              </a:r>
              <a:endParaRPr lang="zh-CN" altLang="en-US" sz="2800" b="1" dirty="0">
                <a:latin typeface="Arial" panose="020B0604020202020204" pitchFamily="34" charset="0"/>
                <a:ea typeface="楷体_GB2312" pitchFamily="49" charset="-122"/>
              </a:endParaRPr>
            </a:p>
            <a:p>
              <a:pPr indent="304800"/>
              <a:r>
                <a:rPr lang="zh-CN" altLang="en-US" sz="2800" b="1" dirty="0">
                  <a:latin typeface="Arial" panose="020B0604020202020204" pitchFamily="34" charset="0"/>
                  <a:ea typeface="楷体_GB2312" pitchFamily="49" charset="-122"/>
                </a:rPr>
                <a:t>常征象，其表现同一般妊娠。</a:t>
              </a:r>
              <a:endParaRPr lang="zh-CN" altLang="en-US" sz="2800" b="1" dirty="0">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600710"/>
            <a:ext cx="10870565" cy="62572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9571" name="矩形 350217"/>
          <p:cNvSpPr/>
          <p:nvPr/>
        </p:nvSpPr>
        <p:spPr>
          <a:xfrm>
            <a:off x="901065" y="874395"/>
            <a:ext cx="10386060" cy="2869565"/>
          </a:xfrm>
          <a:prstGeom prst="rect">
            <a:avLst/>
          </a:prstGeom>
          <a:solidFill>
            <a:srgbClr val="FFCCFF"/>
          </a:solidFill>
          <a:ln w="9525" cap="flat" cmpd="sng">
            <a:solidFill>
              <a:schemeClr val="tx2"/>
            </a:solidFill>
            <a:prstDash val="solid"/>
            <a:miter/>
            <a:headEnd type="none" w="med" len="med"/>
            <a:tailEnd type="none" w="med" len="med"/>
          </a:ln>
        </p:spPr>
        <p:txBody>
          <a:bodyPr anchor="t" anchorCtr="0">
            <a:noAutofit/>
          </a:bodyPr>
          <a:p>
            <a:r>
              <a:rPr lang="en-US" altLang="zh-CN" sz="2800" b="1" dirty="0">
                <a:solidFill>
                  <a:schemeClr val="tx2"/>
                </a:solidFill>
                <a:latin typeface="楷体_GB2312" pitchFamily="49" charset="-122"/>
                <a:ea typeface="楷体_GB2312" pitchFamily="49" charset="-122"/>
              </a:rPr>
              <a:t>    1.</a:t>
            </a:r>
            <a:r>
              <a:rPr lang="zh-CN" altLang="en-US" sz="2800" b="1" dirty="0">
                <a:solidFill>
                  <a:schemeClr val="tx2"/>
                </a:solidFill>
                <a:latin typeface="楷体_GB2312" pitchFamily="49" charset="-122"/>
                <a:ea typeface="楷体_GB2312" pitchFamily="49" charset="-122"/>
              </a:rPr>
              <a:t>症状</a:t>
            </a: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①</a:t>
            </a:r>
            <a:r>
              <a:rPr lang="zh-CN" altLang="en-US" sz="2800" b="1" dirty="0">
                <a:latin typeface="楷体_GB2312" pitchFamily="49" charset="-122"/>
                <a:ea typeface="楷体_GB2312" pitchFamily="49" charset="-122"/>
              </a:rPr>
              <a:t>多数病人有</a:t>
            </a:r>
            <a:r>
              <a:rPr lang="en-US" altLang="zh-CN" sz="2800" b="1" dirty="0">
                <a:latin typeface="楷体_GB2312" pitchFamily="49" charset="-122"/>
                <a:ea typeface="楷体_GB2312" pitchFamily="49" charset="-122"/>
              </a:rPr>
              <a:t>6</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8</a:t>
            </a:r>
            <a:r>
              <a:rPr lang="zh-CN" altLang="en-US" sz="2800" b="1" dirty="0">
                <a:latin typeface="楷体_GB2312" pitchFamily="49" charset="-122"/>
                <a:ea typeface="楷体_GB2312" pitchFamily="49" charset="-122"/>
              </a:rPr>
              <a:t>周停经史；</a:t>
            </a:r>
            <a:r>
              <a:rPr lang="en-US" altLang="zh-CN" sz="2800" b="1" dirty="0">
                <a:latin typeface="楷体_GB2312" pitchFamily="49" charset="-122"/>
                <a:ea typeface="楷体_GB2312" pitchFamily="49" charset="-122"/>
              </a:rPr>
              <a:t>②</a:t>
            </a:r>
            <a:r>
              <a:rPr lang="zh-CN" altLang="en-US" sz="2800" b="1" dirty="0">
                <a:latin typeface="楷体_GB2312" pitchFamily="49" charset="-122"/>
                <a:ea typeface="楷体_GB2312" pitchFamily="49" charset="-122"/>
              </a:rPr>
              <a:t>输卵管妊娠流产或破裂时，病人可突感一侧下腹部撕裂样疼痛，常伴有恶心、呕吐，并迅速向全腹扩散，血液积聚在子宫直肠陷凹时可出现肛门坠胀感；</a:t>
            </a:r>
            <a:r>
              <a:rPr lang="en-US" altLang="zh-CN" sz="2800" b="1" dirty="0">
                <a:latin typeface="楷体_GB2312" pitchFamily="49" charset="-122"/>
                <a:ea typeface="楷体_GB2312" pitchFamily="49" charset="-122"/>
              </a:rPr>
              <a:t>③</a:t>
            </a:r>
            <a:r>
              <a:rPr lang="zh-CN" altLang="en-US" sz="2800" b="1" dirty="0">
                <a:latin typeface="楷体_GB2312" pitchFamily="49" charset="-122"/>
                <a:ea typeface="楷体_GB2312" pitchFamily="49" charset="-122"/>
              </a:rPr>
              <a:t>有少量暗红色阴道流血；</a:t>
            </a:r>
            <a:r>
              <a:rPr lang="en-US" altLang="zh-CN" sz="2800" b="1" dirty="0">
                <a:latin typeface="楷体_GB2312" pitchFamily="49" charset="-122"/>
                <a:ea typeface="楷体_GB2312" pitchFamily="49" charset="-122"/>
              </a:rPr>
              <a:t>④</a:t>
            </a:r>
            <a:r>
              <a:rPr lang="zh-CN" altLang="en-US" sz="2800" b="1" dirty="0">
                <a:latin typeface="楷体_GB2312" pitchFamily="49" charset="-122"/>
                <a:ea typeface="楷体_GB2312" pitchFamily="49" charset="-122"/>
              </a:rPr>
              <a:t>严重出血病人可发生晕厥或休克，休克程度与腹腔内出血量的多少及出血速度有关，与阴道流血量不成正比。</a:t>
            </a:r>
            <a:endParaRPr lang="zh-CN" altLang="en-US" sz="2800" b="1" dirty="0">
              <a:latin typeface="楷体_GB2312" pitchFamily="49" charset="-122"/>
              <a:ea typeface="楷体_GB2312" pitchFamily="49" charset="-122"/>
            </a:endParaRPr>
          </a:p>
        </p:txBody>
      </p:sp>
      <p:sp>
        <p:nvSpPr>
          <p:cNvPr id="110595" name="矩形 351238"/>
          <p:cNvSpPr/>
          <p:nvPr/>
        </p:nvSpPr>
        <p:spPr>
          <a:xfrm>
            <a:off x="901065" y="3743960"/>
            <a:ext cx="10386060" cy="2671445"/>
          </a:xfrm>
          <a:prstGeom prst="rect">
            <a:avLst/>
          </a:prstGeom>
          <a:solidFill>
            <a:srgbClr val="CCFFFF"/>
          </a:solidFill>
          <a:ln w="9525" cap="flat" cmpd="sng">
            <a:solidFill>
              <a:schemeClr val="tx2"/>
            </a:solidFill>
            <a:prstDash val="solid"/>
            <a:miter/>
            <a:headEnd type="none" w="med" len="med"/>
            <a:tailEnd type="none" w="med" len="med"/>
          </a:ln>
        </p:spPr>
        <p:txBody>
          <a:bodyPr anchor="ctr" anchorCtr="0">
            <a:noAutofit/>
          </a:bodyPr>
          <a:p>
            <a:r>
              <a:rPr lang="en-US" altLang="zh-CN" sz="2800" b="1" dirty="0">
                <a:solidFill>
                  <a:schemeClr val="tx2"/>
                </a:solidFill>
                <a:latin typeface="楷体_GB2312" pitchFamily="49" charset="-122"/>
                <a:ea typeface="楷体_GB2312" pitchFamily="49" charset="-122"/>
              </a:rPr>
              <a:t>    2.</a:t>
            </a:r>
            <a:r>
              <a:rPr lang="zh-CN" altLang="en-US" sz="2800" b="1" dirty="0">
                <a:solidFill>
                  <a:schemeClr val="tx2"/>
                </a:solidFill>
                <a:latin typeface="楷体_GB2312" pitchFamily="49" charset="-122"/>
                <a:ea typeface="楷体_GB2312" pitchFamily="49" charset="-122"/>
              </a:rPr>
              <a:t>体征</a:t>
            </a: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①</a:t>
            </a:r>
            <a:r>
              <a:rPr lang="zh-CN" altLang="en-US" sz="2800" b="1" dirty="0">
                <a:latin typeface="楷体_GB2312" pitchFamily="49" charset="-122"/>
                <a:ea typeface="楷体_GB2312" pitchFamily="49" charset="-122"/>
              </a:rPr>
              <a:t>出血较多者可有贫血貌及休克征；</a:t>
            </a:r>
            <a:r>
              <a:rPr lang="en-US" altLang="zh-CN" sz="2800" b="1" dirty="0">
                <a:latin typeface="楷体_GB2312" pitchFamily="49" charset="-122"/>
                <a:ea typeface="楷体_GB2312" pitchFamily="49" charset="-122"/>
              </a:rPr>
              <a:t>②</a:t>
            </a:r>
            <a:r>
              <a:rPr lang="zh-CN" altLang="en-US" sz="2800" b="1" dirty="0">
                <a:latin typeface="楷体_GB2312" pitchFamily="49" charset="-122"/>
                <a:ea typeface="楷体_GB2312" pitchFamily="49" charset="-122"/>
              </a:rPr>
              <a:t>腹部检查：下腹部有明显压痛及反跳痛，尤以患侧为甚，内出血较多时叩诊有移动性浊音；</a:t>
            </a:r>
            <a:r>
              <a:rPr lang="en-US" altLang="zh-CN" sz="2800" b="1" dirty="0">
                <a:latin typeface="楷体_GB2312" pitchFamily="49" charset="-122"/>
                <a:ea typeface="楷体_GB2312" pitchFamily="49" charset="-122"/>
              </a:rPr>
              <a:t>③</a:t>
            </a:r>
            <a:r>
              <a:rPr lang="zh-CN" altLang="en-US" sz="2800" b="1" dirty="0">
                <a:latin typeface="楷体_GB2312" pitchFamily="49" charset="-122"/>
                <a:ea typeface="楷体_GB2312" pitchFamily="49" charset="-122"/>
              </a:rPr>
              <a:t>妇科检查：阴道后穹隆饱满、有触痛，宫颈抬举痛或摇摆痛明显，子宫稍大而软，内出血多时子宫可有漂浮感，子宫一侧或后方可触及边界不清、压痛明显的包块。 </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24161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掌握自然流产、异位妊娠、妊娠期高血压疾病、前置胎盘、胎盘早剥、早产、胎膜早破、胎儿窘迫的概念。掌握常见妊娠并发症的护理措施。熟悉常见妊娠并发症的临床表现及处理原则。</a:t>
            </a:r>
            <a:endParaRPr lang="zh-CN" altLang="en-US" dirty="0" smtClean="0"/>
          </a:p>
        </p:txBody>
      </p:sp>
      <p:sp>
        <p:nvSpPr>
          <p:cNvPr id="5" name="文本框 22"/>
          <p:cNvSpPr txBox="1"/>
          <p:nvPr/>
        </p:nvSpPr>
        <p:spPr>
          <a:xfrm flipH="1">
            <a:off x="4954270" y="4088765"/>
            <a:ext cx="2655570"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应用护理程序为妊娠期并发症妇女进行护理评估、提出护理诊断，并进行护理评价。分析妊娠期并发症妇女的健康需求，提供健康教育。</a:t>
            </a:r>
            <a:endParaRPr lang="zh-CN" altLang="en-US" dirty="0" smtClean="0"/>
          </a:p>
        </p:txBody>
      </p:sp>
      <p:sp>
        <p:nvSpPr>
          <p:cNvPr id="6" name="文本框 22"/>
          <p:cNvSpPr txBox="1"/>
          <p:nvPr/>
        </p:nvSpPr>
        <p:spPr>
          <a:xfrm flipH="1">
            <a:off x="8314690" y="4088765"/>
            <a:ext cx="2618105"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在为妊娠并发症妇女提供护理时，要认真负责、谨慎无误、耐心细致、团队协作、敬佑生命、救死扶伤，以维护母婴健康为己任。</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173480" y="1229995"/>
            <a:ext cx="10085070" cy="4707255"/>
            <a:chOff x="1060" y="2723"/>
            <a:chExt cx="10548" cy="5797"/>
          </a:xfrm>
        </p:grpSpPr>
        <p:sp>
          <p:nvSpPr>
            <p:cNvPr id="111618" name="文本框 352260"/>
            <p:cNvSpPr txBox="1"/>
            <p:nvPr/>
          </p:nvSpPr>
          <p:spPr>
            <a:xfrm>
              <a:off x="1060" y="3083"/>
              <a:ext cx="2235" cy="719"/>
            </a:xfrm>
            <a:prstGeom prst="rect">
              <a:avLst/>
            </a:prstGeom>
            <a:noFill/>
            <a:ln w="9525" cap="flat" cmpd="sng">
              <a:solidFill>
                <a:schemeClr val="accent2"/>
              </a:solidFill>
              <a:prstDash val="solid"/>
              <a:miter/>
              <a:headEnd type="none" w="med" len="med"/>
              <a:tailEnd type="none" w="med" len="med"/>
            </a:ln>
          </p:spPr>
          <p:txBody>
            <a:bodyPr wrap="square" anchor="t" anchorCtr="0">
              <a:spAutoFit/>
            </a:bodyPr>
            <a:p>
              <a:r>
                <a:rPr lang="zh-CN" altLang="en-US" sz="3200" b="1" dirty="0">
                  <a:latin typeface="Times New Roman" panose="02020603050405020304" pitchFamily="18" charset="0"/>
                  <a:ea typeface="楷体_GB2312" pitchFamily="49" charset="-122"/>
                </a:rPr>
                <a:t>腹部检查</a:t>
              </a:r>
              <a:endParaRPr lang="zh-CN" altLang="en-US" sz="3200" b="1" dirty="0">
                <a:latin typeface="Times New Roman" panose="02020603050405020304" pitchFamily="18" charset="0"/>
                <a:ea typeface="楷体_GB2312" pitchFamily="49" charset="-122"/>
              </a:endParaRPr>
            </a:p>
          </p:txBody>
        </p:sp>
        <p:sp>
          <p:nvSpPr>
            <p:cNvPr id="111619" name="文本框 352261"/>
            <p:cNvSpPr txBox="1"/>
            <p:nvPr/>
          </p:nvSpPr>
          <p:spPr>
            <a:xfrm>
              <a:off x="4080" y="2723"/>
              <a:ext cx="7528" cy="1174"/>
            </a:xfrm>
            <a:prstGeom prst="rect">
              <a:avLst/>
            </a:prstGeom>
            <a:noFill/>
            <a:ln w="9525">
              <a:noFill/>
            </a:ln>
          </p:spPr>
          <p:txBody>
            <a:bodyPr wrap="square" anchor="t" anchorCtr="0">
              <a:spAutoFit/>
            </a:bodyPr>
            <a:p>
              <a:r>
                <a:rPr lang="zh-CN" altLang="en-US" sz="2800" b="1" dirty="0">
                  <a:solidFill>
                    <a:srgbClr val="333399"/>
                  </a:solidFill>
                  <a:latin typeface="Times New Roman" panose="02020603050405020304" pitchFamily="18" charset="0"/>
                  <a:ea typeface="楷体_GB2312" pitchFamily="49" charset="-122"/>
                </a:rPr>
                <a:t>下腹压痛和反跳痛，轻度肌紧张；</a:t>
              </a:r>
              <a:endParaRPr lang="zh-CN" altLang="en-US" sz="2800" b="1" dirty="0">
                <a:solidFill>
                  <a:srgbClr val="333399"/>
                </a:solidFill>
                <a:latin typeface="Times New Roman" panose="02020603050405020304" pitchFamily="18" charset="0"/>
                <a:ea typeface="楷体_GB2312" pitchFamily="49" charset="-122"/>
              </a:endParaRPr>
            </a:p>
            <a:p>
              <a:r>
                <a:rPr lang="zh-CN" altLang="en-US" sz="2800" b="1" dirty="0">
                  <a:solidFill>
                    <a:srgbClr val="333399"/>
                  </a:solidFill>
                  <a:latin typeface="Times New Roman" panose="02020603050405020304" pitchFamily="18" charset="0"/>
                  <a:ea typeface="楷体_GB2312" pitchFamily="49" charset="-122"/>
                </a:rPr>
                <a:t>出血多时有移动性浊音。</a:t>
              </a:r>
              <a:endParaRPr lang="zh-CN" altLang="en-US" sz="2800" b="1" dirty="0">
                <a:solidFill>
                  <a:srgbClr val="333399"/>
                </a:solidFill>
                <a:latin typeface="Times New Roman" panose="02020603050405020304" pitchFamily="18" charset="0"/>
                <a:ea typeface="楷体_GB2312" pitchFamily="49" charset="-122"/>
              </a:endParaRPr>
            </a:p>
          </p:txBody>
        </p:sp>
        <p:sp>
          <p:nvSpPr>
            <p:cNvPr id="111620" name="左大括号 352262"/>
            <p:cNvSpPr/>
            <p:nvPr/>
          </p:nvSpPr>
          <p:spPr>
            <a:xfrm>
              <a:off x="3600" y="2760"/>
              <a:ext cx="120" cy="1320"/>
            </a:xfrm>
            <a:prstGeom prst="leftBrace">
              <a:avLst>
                <a:gd name="adj1" fmla="val 91310"/>
                <a:gd name="adj2" fmla="val 50000"/>
              </a:avLst>
            </a:prstGeom>
            <a:noFill/>
            <a:ln w="28575" cap="flat" cmpd="sng">
              <a:solidFill>
                <a:srgbClr val="333399"/>
              </a:solidFill>
              <a:prstDash val="solid"/>
              <a:round/>
              <a:headEnd type="none" w="med" len="med"/>
              <a:tailEnd type="none" w="med" len="med"/>
            </a:ln>
          </p:spPr>
          <p:txBody>
            <a:bodyPr anchor="t" anchorCtr="0"/>
            <a:p>
              <a:endParaRPr lang="zh-CN" altLang="en-US" dirty="0">
                <a:latin typeface="Times New Roman" panose="02020603050405020304" pitchFamily="18" charset="0"/>
                <a:ea typeface="宋体" panose="02010600030101010101" pitchFamily="2" charset="-122"/>
              </a:endParaRPr>
            </a:p>
          </p:txBody>
        </p:sp>
        <p:grpSp>
          <p:nvGrpSpPr>
            <p:cNvPr id="2" name="组合 352263"/>
            <p:cNvGrpSpPr/>
            <p:nvPr/>
          </p:nvGrpSpPr>
          <p:grpSpPr>
            <a:xfrm>
              <a:off x="1130" y="5483"/>
              <a:ext cx="10040" cy="3037"/>
              <a:chOff x="452" y="2193"/>
              <a:chExt cx="4016" cy="1215"/>
            </a:xfrm>
          </p:grpSpPr>
          <p:sp>
            <p:nvSpPr>
              <p:cNvPr id="111622" name="文本框 352264"/>
              <p:cNvSpPr txBox="1"/>
              <p:nvPr/>
            </p:nvSpPr>
            <p:spPr>
              <a:xfrm>
                <a:off x="452" y="2721"/>
                <a:ext cx="894" cy="288"/>
              </a:xfrm>
              <a:prstGeom prst="rect">
                <a:avLst/>
              </a:prstGeom>
              <a:noFill/>
              <a:ln w="9525" cap="flat" cmpd="sng">
                <a:solidFill>
                  <a:schemeClr val="accent2"/>
                </a:solidFill>
                <a:prstDash val="solid"/>
                <a:miter/>
                <a:headEnd type="none" w="med" len="med"/>
                <a:tailEnd type="none" w="med" len="med"/>
              </a:ln>
            </p:spPr>
            <p:txBody>
              <a:bodyPr wrap="square" anchor="t" anchorCtr="0">
                <a:spAutoFit/>
              </a:bodyPr>
              <a:p>
                <a:r>
                  <a:rPr lang="zh-CN" altLang="en-US" sz="3200" b="1" dirty="0">
                    <a:latin typeface="Times New Roman" panose="02020603050405020304" pitchFamily="18" charset="0"/>
                    <a:ea typeface="楷体_GB2312" pitchFamily="49" charset="-122"/>
                  </a:rPr>
                  <a:t>盆腔检查</a:t>
                </a:r>
                <a:endParaRPr lang="zh-CN" altLang="en-US" sz="3200" b="1" dirty="0">
                  <a:latin typeface="Times New Roman" panose="02020603050405020304" pitchFamily="18" charset="0"/>
                  <a:ea typeface="楷体_GB2312" pitchFamily="49" charset="-122"/>
                </a:endParaRPr>
              </a:p>
            </p:txBody>
          </p:sp>
          <p:sp>
            <p:nvSpPr>
              <p:cNvPr id="111623" name="文本框 352265"/>
              <p:cNvSpPr txBox="1"/>
              <p:nvPr/>
            </p:nvSpPr>
            <p:spPr>
              <a:xfrm>
                <a:off x="1844" y="2193"/>
                <a:ext cx="2624" cy="1106"/>
              </a:xfrm>
              <a:prstGeom prst="rect">
                <a:avLst/>
              </a:prstGeom>
              <a:noFill/>
              <a:ln w="9525">
                <a:noFill/>
              </a:ln>
            </p:spPr>
            <p:txBody>
              <a:bodyPr wrap="square" anchor="t" anchorCtr="0">
                <a:spAutoFit/>
              </a:bodyPr>
              <a:p>
                <a:r>
                  <a:rPr lang="zh-CN" altLang="en-US" b="1" dirty="0">
                    <a:solidFill>
                      <a:srgbClr val="333399"/>
                    </a:solidFill>
                    <a:latin typeface="Times New Roman" panose="02020603050405020304" pitchFamily="18" charset="0"/>
                    <a:ea typeface="楷体_GB2312" pitchFamily="49" charset="-122"/>
                  </a:rPr>
                  <a:t>阴</a:t>
                </a:r>
                <a:r>
                  <a:rPr lang="zh-CN" altLang="en-US" sz="2800" b="1" dirty="0">
                    <a:solidFill>
                      <a:srgbClr val="333399"/>
                    </a:solidFill>
                    <a:latin typeface="Times New Roman" panose="02020603050405020304" pitchFamily="18" charset="0"/>
                    <a:ea typeface="楷体_GB2312" pitchFamily="49" charset="-122"/>
                  </a:rPr>
                  <a:t>道后穹隆饱满、触痛</a:t>
                </a:r>
                <a:endParaRPr lang="zh-CN" altLang="en-US" sz="2800" b="1" dirty="0">
                  <a:solidFill>
                    <a:srgbClr val="333399"/>
                  </a:solidFill>
                  <a:latin typeface="Times New Roman" panose="02020603050405020304" pitchFamily="18" charset="0"/>
                  <a:ea typeface="楷体_GB2312" pitchFamily="49" charset="-122"/>
                </a:endParaRPr>
              </a:p>
              <a:p>
                <a:r>
                  <a:rPr lang="zh-CN" altLang="en-US" sz="2800" b="1" dirty="0">
                    <a:solidFill>
                      <a:srgbClr val="333399"/>
                    </a:solidFill>
                    <a:latin typeface="Times New Roman" panose="02020603050405020304" pitchFamily="18" charset="0"/>
                    <a:ea typeface="楷体_GB2312" pitchFamily="49" charset="-122"/>
                  </a:rPr>
                  <a:t>宫颈抬举痛明显</a:t>
                </a:r>
                <a:endParaRPr lang="zh-CN" altLang="en-US" sz="2800" b="1" dirty="0">
                  <a:solidFill>
                    <a:srgbClr val="333399"/>
                  </a:solidFill>
                  <a:latin typeface="Times New Roman" panose="02020603050405020304" pitchFamily="18" charset="0"/>
                  <a:ea typeface="楷体_GB2312" pitchFamily="49" charset="-122"/>
                </a:endParaRPr>
              </a:p>
              <a:p>
                <a:r>
                  <a:rPr lang="zh-CN" altLang="en-US" sz="2800" b="1" dirty="0">
                    <a:solidFill>
                      <a:srgbClr val="333399"/>
                    </a:solidFill>
                    <a:latin typeface="Times New Roman" panose="02020603050405020304" pitchFamily="18" charset="0"/>
                    <a:ea typeface="楷体_GB2312" pitchFamily="49" charset="-122"/>
                  </a:rPr>
                  <a:t>子宫稍大、略软、</a:t>
                </a:r>
                <a:endParaRPr lang="zh-CN" altLang="en-US" sz="2800" b="1" dirty="0">
                  <a:solidFill>
                    <a:srgbClr val="333399"/>
                  </a:solidFill>
                  <a:latin typeface="Times New Roman" panose="02020603050405020304" pitchFamily="18" charset="0"/>
                  <a:ea typeface="楷体_GB2312" pitchFamily="49" charset="-122"/>
                </a:endParaRPr>
              </a:p>
              <a:p>
                <a:r>
                  <a:rPr lang="zh-CN" altLang="en-US" sz="2800" b="1" dirty="0">
                    <a:solidFill>
                      <a:srgbClr val="333399"/>
                    </a:solidFill>
                    <a:latin typeface="Times New Roman" panose="02020603050405020304" pitchFamily="18" charset="0"/>
                    <a:ea typeface="楷体_GB2312" pitchFamily="49" charset="-122"/>
                  </a:rPr>
                  <a:t>    内出血多时子宫有漂浮感，</a:t>
                </a:r>
                <a:endParaRPr lang="zh-CN" altLang="en-US" sz="2800" b="1" dirty="0">
                  <a:solidFill>
                    <a:srgbClr val="333399"/>
                  </a:solidFill>
                  <a:latin typeface="Times New Roman" panose="02020603050405020304" pitchFamily="18" charset="0"/>
                  <a:ea typeface="楷体_GB2312" pitchFamily="49" charset="-122"/>
                </a:endParaRPr>
              </a:p>
              <a:p>
                <a:r>
                  <a:rPr lang="zh-CN" altLang="en-US" sz="2800" b="1" dirty="0">
                    <a:solidFill>
                      <a:srgbClr val="333399"/>
                    </a:solidFill>
                    <a:latin typeface="Times New Roman" panose="02020603050405020304" pitchFamily="18" charset="0"/>
                    <a:ea typeface="楷体_GB2312" pitchFamily="49" charset="-122"/>
                  </a:rPr>
                  <a:t>患侧可触及不规则包块。</a:t>
                </a:r>
                <a:endParaRPr lang="zh-CN" altLang="en-US" sz="2800" b="1" dirty="0">
                  <a:solidFill>
                    <a:srgbClr val="333399"/>
                  </a:solidFill>
                  <a:latin typeface="Times New Roman" panose="02020603050405020304" pitchFamily="18" charset="0"/>
                  <a:ea typeface="楷体_GB2312" pitchFamily="49" charset="-122"/>
                </a:endParaRPr>
              </a:p>
            </p:txBody>
          </p:sp>
          <p:sp>
            <p:nvSpPr>
              <p:cNvPr id="111624" name="左大括号 352266"/>
              <p:cNvSpPr/>
              <p:nvPr/>
            </p:nvSpPr>
            <p:spPr>
              <a:xfrm>
                <a:off x="1508" y="2352"/>
                <a:ext cx="144" cy="1056"/>
              </a:xfrm>
              <a:prstGeom prst="leftBrace">
                <a:avLst>
                  <a:gd name="adj1" fmla="val 60873"/>
                  <a:gd name="adj2" fmla="val 50000"/>
                </a:avLst>
              </a:prstGeom>
              <a:noFill/>
              <a:ln w="28575" cap="flat" cmpd="sng">
                <a:solidFill>
                  <a:schemeClr val="tx1"/>
                </a:solidFill>
                <a:prstDash val="solid"/>
                <a:miter/>
                <a:headEnd type="none" w="med" len="med"/>
                <a:tailEnd type="none" w="med" len="med"/>
              </a:ln>
            </p:spPr>
            <p:txBody>
              <a:bodyPr anchor="t" anchorCtr="0"/>
              <a:p>
                <a:endParaRPr lang="zh-CN" altLang="en-US" dirty="0">
                  <a:latin typeface="Times New Roman" panose="02020603050405020304" pitchFamily="18" charset="0"/>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50620" y="1153160"/>
            <a:ext cx="10085705" cy="5039360"/>
            <a:chOff x="850" y="1330"/>
            <a:chExt cx="12603" cy="8431"/>
          </a:xfrm>
        </p:grpSpPr>
        <p:sp>
          <p:nvSpPr>
            <p:cNvPr id="112644" name="矩形 352262"/>
            <p:cNvSpPr/>
            <p:nvPr>
              <p:custDataLst>
                <p:tags r:id="rId3"/>
              </p:custDataLst>
            </p:nvPr>
          </p:nvSpPr>
          <p:spPr>
            <a:xfrm>
              <a:off x="850" y="1330"/>
              <a:ext cx="12603" cy="3036"/>
            </a:xfrm>
            <a:prstGeom prst="rect">
              <a:avLst/>
            </a:prstGeom>
            <a:noFill/>
            <a:ln w="9525" cap="flat" cmpd="sng">
              <a:solidFill>
                <a:schemeClr val="tx2"/>
              </a:solidFill>
              <a:prstDash val="solid"/>
              <a:miter/>
              <a:headEnd type="none" w="med" len="med"/>
              <a:tailEnd type="none" w="med" len="med"/>
            </a:ln>
          </p:spPr>
          <p:txBody>
            <a:bodyPr wrap="square" anchor="ctr" anchorCtr="0">
              <a:spAutoFit/>
            </a:bodyPr>
            <a:p>
              <a:pPr indent="304800"/>
              <a:r>
                <a:rPr lang="zh-CN" altLang="en-US" sz="2800" b="1" dirty="0">
                  <a:solidFill>
                    <a:srgbClr val="FF0000"/>
                  </a:solidFill>
                  <a:latin typeface="楷体_GB2312" pitchFamily="49" charset="-122"/>
                  <a:ea typeface="楷体_GB2312" pitchFamily="49" charset="-122"/>
                </a:rPr>
                <a:t>（三）心理</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社会状况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由于大出血及剧烈腹痛，病人及家属担心有</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生命危险而恐惧。因失去胎儿或担心以后的受孕</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能力而引起悲伤、失落、自责等情绪反应。</a:t>
              </a:r>
              <a:endParaRPr lang="zh-CN" altLang="en-US" sz="2800" b="1" dirty="0">
                <a:latin typeface="楷体_GB2312" pitchFamily="49" charset="-122"/>
                <a:ea typeface="楷体_GB2312" pitchFamily="49" charset="-122"/>
              </a:endParaRPr>
            </a:p>
          </p:txBody>
        </p:sp>
        <p:sp>
          <p:nvSpPr>
            <p:cNvPr id="112645" name="矩形 352263"/>
            <p:cNvSpPr/>
            <p:nvPr>
              <p:custDataLst>
                <p:tags r:id="rId4"/>
              </p:custDataLst>
            </p:nvPr>
          </p:nvSpPr>
          <p:spPr>
            <a:xfrm>
              <a:off x="850" y="4562"/>
              <a:ext cx="12588" cy="5199"/>
            </a:xfrm>
            <a:prstGeom prst="rect">
              <a:avLst/>
            </a:prstGeom>
            <a:noFill/>
            <a:ln w="9525" cap="flat" cmpd="sng">
              <a:solidFill>
                <a:schemeClr val="tx2"/>
              </a:solidFill>
              <a:prstDash val="solid"/>
              <a:miter/>
              <a:headEnd type="none" w="med" len="med"/>
              <a:tailEnd type="none" w="med" len="med"/>
            </a:ln>
          </p:spPr>
          <p:txBody>
            <a:bodyPr anchor="ctr" anchorCtr="0">
              <a:spAutoFit/>
            </a:bodyPr>
            <a:p>
              <a:pPr indent="304800"/>
              <a:r>
                <a:rPr lang="zh-CN" altLang="en-US" sz="2800" b="1" dirty="0">
                  <a:solidFill>
                    <a:srgbClr val="FF0000"/>
                  </a:solidFill>
                  <a:latin typeface="楷体_GB2312" pitchFamily="49" charset="-122"/>
                  <a:ea typeface="楷体_GB2312" pitchFamily="49" charset="-122"/>
                </a:rPr>
                <a:t>（四）辅助检查</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indent="304800"/>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阴道后穹隆穿刺</a:t>
              </a:r>
              <a:r>
                <a:rPr lang="zh-CN" altLang="en-US" sz="2800" b="1" dirty="0">
                  <a:latin typeface="楷体_GB2312" pitchFamily="49" charset="-122"/>
                  <a:ea typeface="楷体_GB2312" pitchFamily="49" charset="-122"/>
                </a:rPr>
                <a:t>  腹腔内血液易积聚在子宫直肠陷凹，即使血量不多，也能经</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阴道后穹隆穿刺抽出，若抽出暗</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红色不凝血，说明腹腔内有积血</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存在。是一种简单可靠的诊断方</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法。</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3667" name="矩形 353288"/>
          <p:cNvSpPr/>
          <p:nvPr/>
        </p:nvSpPr>
        <p:spPr>
          <a:xfrm>
            <a:off x="900430" y="1332230"/>
            <a:ext cx="10274300" cy="4583430"/>
          </a:xfrm>
          <a:prstGeom prst="rect">
            <a:avLst/>
          </a:prstGeom>
          <a:noFill/>
          <a:ln w="9525">
            <a:noFill/>
          </a:ln>
        </p:spPr>
        <p:txBody>
          <a:bodyPr wrap="square" anchor="ctr" anchorCtr="0">
            <a:noAutofit/>
          </a:bodyPr>
          <a:p>
            <a:pPr indent="304800"/>
            <a:r>
              <a:rPr lang="en-US" altLang="zh-CN" sz="3200" b="1" dirty="0">
                <a:solidFill>
                  <a:schemeClr val="tx2"/>
                </a:solidFill>
                <a:latin typeface="楷体_GB2312" pitchFamily="49" charset="-122"/>
                <a:ea typeface="楷体_GB2312" pitchFamily="49" charset="-122"/>
              </a:rPr>
              <a:t>   2.</a:t>
            </a:r>
            <a:r>
              <a:rPr lang="zh-CN" altLang="en-US" sz="3200" b="1" dirty="0">
                <a:solidFill>
                  <a:schemeClr val="tx2"/>
                </a:solidFill>
                <a:latin typeface="楷体_GB2312" pitchFamily="49" charset="-122"/>
                <a:ea typeface="楷体_GB2312" pitchFamily="49" charset="-122"/>
              </a:rPr>
              <a:t>妊娠试验</a:t>
            </a:r>
            <a:r>
              <a:rPr lang="zh-CN" altLang="en-US" sz="3200" b="1" dirty="0">
                <a:latin typeface="楷体_GB2312" pitchFamily="49" charset="-122"/>
                <a:ea typeface="楷体_GB2312" pitchFamily="49" charset="-122"/>
              </a:rPr>
              <a:t>  用灵敏度高的放射免疫法定量测定血</a:t>
            </a:r>
            <a:r>
              <a:rPr lang="en-US" altLang="zh-CN" sz="3200" b="1" dirty="0">
                <a:latin typeface="楷体_GB2312" pitchFamily="49" charset="-122"/>
                <a:ea typeface="楷体_GB2312" pitchFamily="49" charset="-122"/>
              </a:rPr>
              <a:t>β-HCG</a:t>
            </a:r>
            <a:r>
              <a:rPr lang="zh-CN" altLang="en-US" sz="3200" b="1" dirty="0">
                <a:latin typeface="楷体_GB2312" pitchFamily="49" charset="-122"/>
                <a:ea typeface="楷体_GB2312" pitchFamily="49" charset="-122"/>
              </a:rPr>
              <a:t>和酶联免疫法测定尿</a:t>
            </a:r>
            <a:r>
              <a:rPr lang="en-US" altLang="zh-CN" sz="3200" b="1" dirty="0">
                <a:latin typeface="楷体_GB2312" pitchFamily="49" charset="-122"/>
                <a:ea typeface="楷体_GB2312" pitchFamily="49" charset="-122"/>
              </a:rPr>
              <a:t>β-HCG</a:t>
            </a:r>
            <a:r>
              <a:rPr lang="zh-CN" altLang="en-US" sz="3200" b="1" dirty="0">
                <a:latin typeface="楷体_GB2312" pitchFamily="49" charset="-122"/>
                <a:ea typeface="楷体_GB2312" pitchFamily="49" charset="-122"/>
              </a:rPr>
              <a:t>，均有助于异位妊娠的诊断。</a:t>
            </a:r>
            <a:endParaRPr lang="zh-CN" altLang="en-US" sz="3200" b="1" dirty="0">
              <a:latin typeface="楷体_GB2312" pitchFamily="49" charset="-122"/>
              <a:ea typeface="楷体_GB2312" pitchFamily="49" charset="-122"/>
            </a:endParaRPr>
          </a:p>
          <a:p>
            <a:pPr indent="304800"/>
            <a:r>
              <a:rPr lang="zh-CN" altLang="en-US" sz="3200" b="1" dirty="0">
                <a:solidFill>
                  <a:schemeClr val="tx2"/>
                </a:solidFill>
                <a:latin typeface="楷体_GB2312" pitchFamily="49" charset="-122"/>
                <a:ea typeface="楷体_GB2312" pitchFamily="49" charset="-122"/>
              </a:rPr>
              <a:t>   </a:t>
            </a:r>
            <a:r>
              <a:rPr lang="en-US" altLang="zh-CN" sz="3200" b="1" dirty="0">
                <a:solidFill>
                  <a:schemeClr val="tx2"/>
                </a:solidFill>
                <a:latin typeface="楷体_GB2312" pitchFamily="49" charset="-122"/>
                <a:ea typeface="楷体_GB2312" pitchFamily="49" charset="-122"/>
              </a:rPr>
              <a:t>3.</a:t>
            </a:r>
            <a:r>
              <a:rPr lang="zh-CN" altLang="en-US" sz="3200" b="1" dirty="0">
                <a:solidFill>
                  <a:schemeClr val="tx2"/>
                </a:solidFill>
                <a:latin typeface="楷体_GB2312" pitchFamily="49" charset="-122"/>
                <a:ea typeface="楷体_GB2312" pitchFamily="49" charset="-122"/>
              </a:rPr>
              <a:t>阴道超声检查</a:t>
            </a:r>
            <a:r>
              <a:rPr lang="zh-CN" altLang="en-US" sz="3200" b="1" dirty="0">
                <a:latin typeface="楷体_GB2312" pitchFamily="49" charset="-122"/>
                <a:ea typeface="楷体_GB2312" pitchFamily="49" charset="-122"/>
              </a:rPr>
              <a:t>  </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可见宫腔空虚，宫外可见轮廓不清的液性或实性包块，如包块内见胚囊或胎心搏动即可确诊。阴道</a:t>
            </a:r>
            <a:r>
              <a:rPr lang="en-US" altLang="zh-CN" sz="3200" b="1" dirty="0">
                <a:latin typeface="楷体_GB2312" pitchFamily="49" charset="-122"/>
                <a:ea typeface="楷体_GB2312" pitchFamily="49" charset="-122"/>
              </a:rPr>
              <a:t>B</a:t>
            </a:r>
            <a:r>
              <a:rPr lang="zh-CN" altLang="en-US" sz="3200" b="1" dirty="0">
                <a:latin typeface="楷体_GB2312" pitchFamily="49" charset="-122"/>
                <a:ea typeface="楷体_GB2312" pitchFamily="49" charset="-122"/>
              </a:rPr>
              <a:t>超检查较腹部</a:t>
            </a:r>
            <a:r>
              <a:rPr lang="en-US" altLang="zh-CN" sz="3200" b="1" dirty="0">
                <a:latin typeface="楷体_GB2312" pitchFamily="49" charset="-122"/>
                <a:ea typeface="楷体_GB2312" pitchFamily="49" charset="-122"/>
              </a:rPr>
              <a:t>B</a:t>
            </a:r>
            <a:r>
              <a:rPr lang="zh-CN" altLang="en-US" sz="3200" b="1" dirty="0">
                <a:latin typeface="楷体_GB2312" pitchFamily="49" charset="-122"/>
                <a:ea typeface="楷体_GB2312" pitchFamily="49" charset="-122"/>
              </a:rPr>
              <a:t>超准确性高。</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34110" y="1454150"/>
            <a:ext cx="10013950" cy="4234180"/>
            <a:chOff x="738" y="2279"/>
            <a:chExt cx="12925" cy="7334"/>
          </a:xfrm>
        </p:grpSpPr>
        <p:pic>
          <p:nvPicPr>
            <p:cNvPr id="114689" name="图片 363527" descr="fqj"/>
            <p:cNvPicPr>
              <a:picLocks noChangeAspect="1"/>
            </p:cNvPicPr>
            <p:nvPr/>
          </p:nvPicPr>
          <p:blipFill>
            <a:blip r:embed="rId3"/>
            <a:stretch>
              <a:fillRect/>
            </a:stretch>
          </p:blipFill>
          <p:spPr>
            <a:xfrm>
              <a:off x="6405" y="4833"/>
              <a:ext cx="7088" cy="4455"/>
            </a:xfrm>
            <a:prstGeom prst="rect">
              <a:avLst/>
            </a:prstGeom>
            <a:noFill/>
            <a:ln w="9525">
              <a:noFill/>
            </a:ln>
          </p:spPr>
        </p:pic>
        <p:sp>
          <p:nvSpPr>
            <p:cNvPr id="114691" name="矩形 363525"/>
            <p:cNvSpPr/>
            <p:nvPr/>
          </p:nvSpPr>
          <p:spPr>
            <a:xfrm>
              <a:off x="738" y="2279"/>
              <a:ext cx="12925" cy="2717"/>
            </a:xfrm>
            <a:prstGeom prst="rect">
              <a:avLst/>
            </a:prstGeom>
            <a:noFill/>
            <a:ln w="9525">
              <a:noFill/>
            </a:ln>
          </p:spPr>
          <p:txBody>
            <a:bodyPr anchor="ctr" anchorCtr="0">
              <a:spAutoFit/>
            </a:bodyPr>
            <a:p>
              <a:pPr indent="304800"/>
              <a:r>
                <a:rPr lang="en-US" altLang="zh-CN" sz="2800" b="1" dirty="0">
                  <a:solidFill>
                    <a:schemeClr val="tx2"/>
                  </a:solidFill>
                  <a:latin typeface="楷体_GB2312" pitchFamily="49" charset="-122"/>
                  <a:ea typeface="楷体_GB2312" pitchFamily="49" charset="-122"/>
                </a:rPr>
                <a:t>  4.</a:t>
              </a:r>
              <a:r>
                <a:rPr lang="zh-CN" altLang="en-US" sz="2800" b="1" dirty="0">
                  <a:solidFill>
                    <a:schemeClr val="tx2"/>
                  </a:solidFill>
                  <a:latin typeface="楷体_GB2312" pitchFamily="49" charset="-122"/>
                  <a:ea typeface="楷体_GB2312" pitchFamily="49" charset="-122"/>
                </a:rPr>
                <a:t>子宫内膜病理检查</a:t>
              </a:r>
              <a:r>
                <a:rPr lang="zh-CN" altLang="en-US" sz="2800" b="1" dirty="0">
                  <a:latin typeface="楷体_GB2312" pitchFamily="49" charset="-122"/>
                  <a:ea typeface="楷体_GB2312" pitchFamily="49" charset="-122"/>
                </a:rPr>
                <a:t>  </a:t>
              </a:r>
              <a:r>
                <a:rPr lang="zh-CN" altLang="en-US" sz="2000" b="1" dirty="0">
                  <a:latin typeface="楷体_GB2312" pitchFamily="49" charset="-122"/>
                  <a:ea typeface="楷体_GB2312" pitchFamily="49" charset="-122"/>
                </a:rPr>
                <a:t>诊断性刮宫适用于妊娠试验和</a:t>
              </a:r>
              <a:r>
                <a:rPr lang="en-US" altLang="zh-CN" sz="2000" b="1" dirty="0">
                  <a:latin typeface="楷体_GB2312" pitchFamily="49" charset="-122"/>
                  <a:ea typeface="楷体_GB2312" pitchFamily="49" charset="-122"/>
                </a:rPr>
                <a:t>B</a:t>
              </a:r>
              <a:r>
                <a:rPr lang="zh-CN" altLang="en-US" sz="2000" b="1" dirty="0">
                  <a:latin typeface="楷体_GB2312" pitchFamily="49" charset="-122"/>
                  <a:ea typeface="楷体_GB2312" pitchFamily="49" charset="-122"/>
                </a:rPr>
                <a:t>超检查不能确诊者。宫腔内容物病理检查仅见蜕膜样变组织而不见绒毛，有助于排除宫内妊娠。 </a:t>
              </a:r>
              <a:endParaRPr lang="zh-CN" altLang="en-US" sz="2000" b="1" dirty="0">
                <a:latin typeface="楷体_GB2312" pitchFamily="49" charset="-122"/>
                <a:ea typeface="楷体_GB2312" pitchFamily="49" charset="-122"/>
              </a:endParaRPr>
            </a:p>
            <a:p>
              <a:pPr indent="304800"/>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5.</a:t>
              </a:r>
              <a:r>
                <a:rPr lang="zh-CN" altLang="en-US" sz="2800" b="1" dirty="0">
                  <a:solidFill>
                    <a:schemeClr val="tx2"/>
                  </a:solidFill>
                  <a:latin typeface="楷体_GB2312" pitchFamily="49" charset="-122"/>
                  <a:ea typeface="楷体_GB2312" pitchFamily="49" charset="-122"/>
                </a:rPr>
                <a:t>腹腔镜检查</a:t>
              </a:r>
              <a:r>
                <a:rPr lang="zh-CN" altLang="en-US" sz="2800" b="1" dirty="0">
                  <a:latin typeface="楷体_GB2312" pitchFamily="49" charset="-122"/>
                  <a:ea typeface="楷体_GB2312" pitchFamily="49" charset="-122"/>
                </a:rPr>
                <a:t>  </a:t>
              </a:r>
              <a:r>
                <a:rPr lang="zh-CN" altLang="en-US" sz="2000" b="1" dirty="0">
                  <a:latin typeface="楷体_GB2312" pitchFamily="49" charset="-122"/>
                  <a:ea typeface="楷体_GB2312" pitchFamily="49" charset="-122"/>
                </a:rPr>
                <a:t>适用于未流产和破裂者，不仅可以明确诊断异位妊娠，而且可同时进行治疗。</a:t>
              </a:r>
              <a:endParaRPr lang="zh-CN" altLang="en-US" sz="2000" b="1" dirty="0">
                <a:latin typeface="楷体_GB2312" pitchFamily="49" charset="-122"/>
                <a:ea typeface="楷体_GB2312" pitchFamily="49" charset="-122"/>
              </a:endParaRPr>
            </a:p>
          </p:txBody>
        </p:sp>
        <p:pic>
          <p:nvPicPr>
            <p:cNvPr id="114692" name="图片 363528" descr="gqj"/>
            <p:cNvPicPr>
              <a:picLocks noChangeAspect="1"/>
            </p:cNvPicPr>
            <p:nvPr/>
          </p:nvPicPr>
          <p:blipFill>
            <a:blip r:embed="rId4"/>
            <a:stretch>
              <a:fillRect/>
            </a:stretch>
          </p:blipFill>
          <p:spPr>
            <a:xfrm>
              <a:off x="738" y="5628"/>
              <a:ext cx="5952" cy="398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53299" name="内容占位符 353298" descr="fqj"/>
          <p:cNvPicPr>
            <a:picLocks noGrp="1" noChangeAspect="1"/>
          </p:cNvPicPr>
          <p:nvPr/>
        </p:nvPicPr>
        <p:blipFill>
          <a:blip r:embed="rId3">
            <a:clrChange>
              <a:clrFrom>
                <a:srgbClr val="FFFFFF"/>
              </a:clrFrom>
              <a:clrTo>
                <a:srgbClr val="FFFFFF">
                  <a:alpha val="0"/>
                </a:srgbClr>
              </a:clrTo>
            </a:clrChange>
          </a:blip>
          <a:srcRect l="16667" t="24625" r="5952" b="7182"/>
          <a:stretch>
            <a:fillRect/>
          </a:stretch>
        </p:blipFill>
        <p:spPr>
          <a:xfrm>
            <a:off x="2349818" y="1525588"/>
            <a:ext cx="7493000" cy="421798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53299"/>
                                        </p:tgtEl>
                                        <p:attrNameLst>
                                          <p:attrName>style.visibility</p:attrName>
                                        </p:attrNameLst>
                                      </p:cBhvr>
                                      <p:to>
                                        <p:strVal val="visible"/>
                                      </p:to>
                                    </p:set>
                                    <p:animEffect transition="in" filter="dissolve">
                                      <p:cBhvr>
                                        <p:cTn id="7" dur="500"/>
                                        <p:tgtEl>
                                          <p:spTgt spid="35329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p:cTn id="11" dur="500"/>
                                        <p:tgtEl>
                                          <p:spTgt spid="353299"/>
                                        </p:tgtEl>
                                        <p:attrNameLst>
                                          <p:attrName>ppt_x</p:attrName>
                                        </p:attrNameLst>
                                      </p:cBhvr>
                                      <p:tavLst>
                                        <p:tav tm="0">
                                          <p:val>
                                            <p:strVal val="ppt_x"/>
                                          </p:val>
                                        </p:tav>
                                        <p:tav tm="100000">
                                          <p:val>
                                            <p:strVal val="ppt_x"/>
                                          </p:val>
                                        </p:tav>
                                      </p:tavLst>
                                    </p:anim>
                                    <p:anim calcmode="lin" valueType="num">
                                      <p:cBhvr>
                                        <p:cTn id="12" dur="500"/>
                                        <p:tgtEl>
                                          <p:spTgt spid="353299"/>
                                        </p:tgtEl>
                                        <p:attrNameLst>
                                          <p:attrName>ppt_y</p:attrName>
                                        </p:attrNameLst>
                                      </p:cBhvr>
                                      <p:tavLst>
                                        <p:tav tm="0">
                                          <p:val>
                                            <p:strVal val="ppt_y"/>
                                          </p:val>
                                        </p:tav>
                                        <p:tav tm="100000">
                                          <p:val>
                                            <p:strVal val="1+ppt_h/2"/>
                                          </p:val>
                                        </p:tav>
                                      </p:tavLst>
                                    </p:anim>
                                    <p:set>
                                      <p:cBhvr>
                                        <p:cTn id="13" dur="1" fill="hold">
                                          <p:stCondLst>
                                            <p:cond delay="499"/>
                                          </p:stCondLst>
                                        </p:cTn>
                                        <p:tgtEl>
                                          <p:spTgt spid="3532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4983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护理诊断和护理目标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18565" y="1141095"/>
            <a:ext cx="9773920" cy="4794266"/>
            <a:chOff x="738" y="1545"/>
            <a:chExt cx="12812" cy="7861"/>
          </a:xfrm>
        </p:grpSpPr>
        <p:sp>
          <p:nvSpPr>
            <p:cNvPr id="117763" name="矩形 355334"/>
            <p:cNvSpPr/>
            <p:nvPr/>
          </p:nvSpPr>
          <p:spPr>
            <a:xfrm>
              <a:off x="1190" y="1545"/>
              <a:ext cx="8100" cy="957"/>
            </a:xfrm>
            <a:prstGeom prst="rect">
              <a:avLst/>
            </a:prstGeom>
            <a:noFill/>
            <a:ln w="9525">
              <a:noFill/>
            </a:ln>
          </p:spPr>
          <p:txBody>
            <a:bodyPr wrap="square" anchor="t" anchorCtr="0">
              <a:spAutoFit/>
            </a:bodyPr>
            <a:p>
              <a:r>
                <a:rPr lang="zh-CN" altLang="en-US" sz="3200" b="1" dirty="0">
                  <a:solidFill>
                    <a:srgbClr val="0000CC"/>
                  </a:solidFill>
                  <a:latin typeface="Arial" panose="020B0604020202020204" pitchFamily="34" charset="0"/>
                  <a:ea typeface="宋体" panose="02010600030101010101" pitchFamily="2" charset="-122"/>
                </a:rPr>
                <a:t>【护理诊断及合作性问题</a:t>
              </a:r>
              <a:r>
                <a:rPr lang="zh-CN" altLang="en-US" dirty="0">
                  <a:latin typeface="Arial" panose="020B0604020202020204" pitchFamily="34" charset="0"/>
                  <a:ea typeface="宋体" panose="02010600030101010101" pitchFamily="2" charset="-122"/>
                </a:rPr>
                <a:t> </a:t>
              </a:r>
              <a:r>
                <a:rPr lang="zh-CN" altLang="en-US" sz="3200" b="1" dirty="0">
                  <a:solidFill>
                    <a:srgbClr val="0000CC"/>
                  </a:solidFill>
                  <a:latin typeface="Arial" panose="020B0604020202020204" pitchFamily="34" charset="0"/>
                  <a:ea typeface="宋体" panose="02010600030101010101" pitchFamily="2" charset="-122"/>
                </a:rPr>
                <a:t>】</a:t>
              </a:r>
              <a:endParaRPr lang="zh-CN" altLang="en-US" sz="3200" b="1" dirty="0">
                <a:solidFill>
                  <a:srgbClr val="0000CC"/>
                </a:solidFill>
                <a:latin typeface="Arial" panose="020B0604020202020204" pitchFamily="34" charset="0"/>
                <a:ea typeface="宋体" panose="02010600030101010101" pitchFamily="2" charset="-122"/>
              </a:endParaRPr>
            </a:p>
          </p:txBody>
        </p:sp>
        <p:sp>
          <p:nvSpPr>
            <p:cNvPr id="117764" name="矩形 355335"/>
            <p:cNvSpPr/>
            <p:nvPr/>
          </p:nvSpPr>
          <p:spPr>
            <a:xfrm>
              <a:off x="738" y="2732"/>
              <a:ext cx="12700" cy="2269"/>
            </a:xfrm>
            <a:prstGeom prst="rect">
              <a:avLst/>
            </a:prstGeom>
            <a:solidFill>
              <a:srgbClr val="FFCCFF"/>
            </a:solidFill>
            <a:ln w="9525" cap="flat" cmpd="sng">
              <a:solidFill>
                <a:schemeClr val="tx2"/>
              </a:solidFill>
              <a:prstDash val="solid"/>
              <a:miter/>
              <a:headEnd type="none" w="med" len="med"/>
              <a:tailEnd type="none" w="med" len="med"/>
            </a:ln>
          </p:spPr>
          <p:txBody>
            <a:bodyPr anchor="ctr" anchorCtr="0">
              <a:spAutoFit/>
            </a:bodyPr>
            <a:p>
              <a:pPr indent="304800"/>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潜在并发症</a:t>
              </a:r>
              <a:r>
                <a:rPr lang="zh-CN" altLang="en-US" sz="2800" b="1" dirty="0">
                  <a:solidFill>
                    <a:srgbClr val="FF33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失血性休克。</a:t>
              </a:r>
              <a:endParaRPr lang="zh-CN" altLang="en-US" sz="2800" b="1" dirty="0">
                <a:latin typeface="楷体_GB2312" pitchFamily="49" charset="-122"/>
                <a:ea typeface="楷体_GB2312" pitchFamily="49" charset="-122"/>
              </a:endParaRPr>
            </a:p>
            <a:p>
              <a:pPr indent="304800"/>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恐惧</a:t>
              </a:r>
              <a:r>
                <a:rPr lang="zh-CN" altLang="en-US" sz="2800" b="1" dirty="0">
                  <a:latin typeface="楷体_GB2312" pitchFamily="49" charset="-122"/>
                  <a:ea typeface="楷体_GB2312" pitchFamily="49" charset="-122"/>
                </a:rPr>
                <a:t>  与生命受到威胁、担心手术会影响未来</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生育有关。</a:t>
              </a:r>
              <a:endParaRPr lang="zh-CN" altLang="en-US" sz="2800" b="1" dirty="0">
                <a:latin typeface="楷体_GB2312" pitchFamily="49" charset="-122"/>
                <a:ea typeface="楷体_GB2312" pitchFamily="49" charset="-122"/>
              </a:endParaRPr>
            </a:p>
          </p:txBody>
        </p:sp>
        <p:sp>
          <p:nvSpPr>
            <p:cNvPr id="117765" name="矩形 355336"/>
            <p:cNvSpPr/>
            <p:nvPr/>
          </p:nvSpPr>
          <p:spPr>
            <a:xfrm>
              <a:off x="1190" y="5395"/>
              <a:ext cx="4245" cy="957"/>
            </a:xfrm>
            <a:prstGeom prst="rect">
              <a:avLst/>
            </a:prstGeom>
            <a:noFill/>
            <a:ln w="9525">
              <a:noFill/>
            </a:ln>
          </p:spPr>
          <p:txBody>
            <a:bodyPr wrap="square" anchor="t" anchorCtr="0">
              <a:spAutoFit/>
            </a:bodyPr>
            <a:p>
              <a:r>
                <a:rPr lang="zh-CN" altLang="en-US" sz="3200" b="1" dirty="0">
                  <a:solidFill>
                    <a:srgbClr val="0000CC"/>
                  </a:solidFill>
                  <a:latin typeface="Arial" panose="020B0604020202020204" pitchFamily="34" charset="0"/>
                  <a:ea typeface="宋体" panose="02010600030101010101" pitchFamily="2" charset="-122"/>
                </a:rPr>
                <a:t>【护理目标</a:t>
              </a:r>
              <a:r>
                <a:rPr lang="zh-CN" altLang="en-US" dirty="0">
                  <a:latin typeface="Arial" panose="020B0604020202020204" pitchFamily="34" charset="0"/>
                  <a:ea typeface="宋体" panose="02010600030101010101" pitchFamily="2" charset="-122"/>
                </a:rPr>
                <a:t> </a:t>
              </a:r>
              <a:r>
                <a:rPr lang="zh-CN" altLang="en-US" sz="3200" b="1" dirty="0">
                  <a:solidFill>
                    <a:srgbClr val="0000CC"/>
                  </a:solidFill>
                  <a:latin typeface="Arial" panose="020B0604020202020204" pitchFamily="34" charset="0"/>
                  <a:ea typeface="宋体" panose="02010600030101010101" pitchFamily="2" charset="-122"/>
                </a:rPr>
                <a:t>】</a:t>
              </a:r>
              <a:endParaRPr lang="zh-CN" altLang="en-US" sz="3200" b="1" dirty="0">
                <a:solidFill>
                  <a:srgbClr val="0000CC"/>
                </a:solidFill>
                <a:latin typeface="Arial" panose="020B0604020202020204" pitchFamily="34" charset="0"/>
                <a:ea typeface="宋体" panose="02010600030101010101" pitchFamily="2" charset="-122"/>
              </a:endParaRPr>
            </a:p>
          </p:txBody>
        </p:sp>
        <p:sp>
          <p:nvSpPr>
            <p:cNvPr id="117766" name="矩形 355337"/>
            <p:cNvSpPr/>
            <p:nvPr/>
          </p:nvSpPr>
          <p:spPr>
            <a:xfrm>
              <a:off x="850" y="7137"/>
              <a:ext cx="12700" cy="2269"/>
            </a:xfrm>
            <a:prstGeom prst="rect">
              <a:avLst/>
            </a:prstGeom>
            <a:solidFill>
              <a:srgbClr val="CCFFFF"/>
            </a:solidFill>
            <a:ln w="9525" cap="flat" cmpd="sng">
              <a:solidFill>
                <a:schemeClr val="tx2"/>
              </a:solidFill>
              <a:prstDash val="solid"/>
              <a:miter/>
              <a:headEnd type="none" w="med" len="med"/>
              <a:tailEnd type="none" w="med" len="med"/>
            </a:ln>
          </p:spPr>
          <p:txBody>
            <a:bodyPr anchor="ctr" anchorCtr="0">
              <a:spAutoFit/>
            </a:bodyPr>
            <a:p>
              <a:pPr indent="304800"/>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病人休克征象被及时发现和纠正，生命体征稳</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定在正常范围。</a:t>
              </a:r>
              <a:endParaRPr lang="zh-CN" altLang="en-US" sz="2800" b="1" dirty="0">
                <a:latin typeface="楷体_GB2312" pitchFamily="49" charset="-122"/>
                <a:ea typeface="楷体_GB2312" pitchFamily="49" charset="-122"/>
              </a:endParaRPr>
            </a:p>
            <a:p>
              <a:pPr indent="304800"/>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病人恐惧感减轻，情绪稳定，积极配合治疗。</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95375" y="948586"/>
            <a:ext cx="10085705" cy="2703309"/>
            <a:chOff x="1200" y="2687"/>
            <a:chExt cx="11623" cy="3311"/>
          </a:xfrm>
        </p:grpSpPr>
        <p:sp>
          <p:nvSpPr>
            <p:cNvPr id="118786" name="文本框 355332"/>
            <p:cNvSpPr txBox="1"/>
            <p:nvPr/>
          </p:nvSpPr>
          <p:spPr>
            <a:xfrm>
              <a:off x="1200" y="2687"/>
              <a:ext cx="11192" cy="1167"/>
            </a:xfrm>
            <a:prstGeom prst="rect">
              <a:avLst/>
            </a:prstGeom>
            <a:noFill/>
            <a:ln w="9525">
              <a:noFill/>
            </a:ln>
          </p:spPr>
          <p:txBody>
            <a:bodyPr wrap="square" anchor="t" anchorCtr="0">
              <a:spAutoFit/>
            </a:bodyPr>
            <a:p>
              <a:r>
                <a:rPr lang="en-US" altLang="zh-CN" sz="2800" b="1" dirty="0">
                  <a:solidFill>
                    <a:srgbClr val="003399"/>
                  </a:solidFill>
                  <a:latin typeface="楷体_GB2312" pitchFamily="49" charset="-122"/>
                  <a:ea typeface="楷体_GB2312" pitchFamily="49" charset="-122"/>
                </a:rPr>
                <a:t>1.</a:t>
              </a:r>
              <a:r>
                <a:rPr lang="zh-CN" altLang="en-US" sz="2800" b="1" dirty="0">
                  <a:solidFill>
                    <a:srgbClr val="003399"/>
                  </a:solidFill>
                  <a:latin typeface="楷体_GB2312" pitchFamily="49" charset="-122"/>
                  <a:ea typeface="楷体_GB2312" pitchFamily="49" charset="-122"/>
                </a:rPr>
                <a:t>手术者护理  腹腔镜手术是近年来主要的手术方式。</a:t>
              </a:r>
              <a:endParaRPr lang="en-US" altLang="zh-CN" sz="2800" b="1" dirty="0">
                <a:solidFill>
                  <a:srgbClr val="003399"/>
                </a:solidFill>
                <a:latin typeface="楷体_GB2312" pitchFamily="49" charset="-122"/>
                <a:ea typeface="楷体_GB2312" pitchFamily="49" charset="-122"/>
              </a:endParaRPr>
            </a:p>
            <a:p>
              <a:r>
                <a:rPr lang="zh-CN" altLang="en-US" sz="2800" b="1" dirty="0">
                  <a:solidFill>
                    <a:srgbClr val="003399"/>
                  </a:solidFill>
                  <a:latin typeface="楷体_GB2312" pitchFamily="49" charset="-122"/>
                  <a:ea typeface="楷体_GB2312" pitchFamily="49" charset="-122"/>
                </a:rPr>
                <a:t>（</a:t>
              </a:r>
              <a:r>
                <a:rPr lang="en-US" altLang="zh-CN" sz="2800" b="1" dirty="0">
                  <a:solidFill>
                    <a:srgbClr val="003399"/>
                  </a:solidFill>
                  <a:latin typeface="楷体_GB2312" pitchFamily="49" charset="-122"/>
                  <a:ea typeface="楷体_GB2312" pitchFamily="49" charset="-122"/>
                </a:rPr>
                <a:t>1</a:t>
              </a:r>
              <a:r>
                <a:rPr lang="zh-CN" altLang="en-US" sz="2800" b="1" dirty="0">
                  <a:solidFill>
                    <a:srgbClr val="003399"/>
                  </a:solidFill>
                  <a:latin typeface="楷体_GB2312" pitchFamily="49" charset="-122"/>
                  <a:ea typeface="楷体_GB2312" pitchFamily="49" charset="-122"/>
                </a:rPr>
                <a:t>）做好术前准备  补充血容量，纠正休克</a:t>
              </a:r>
              <a:endParaRPr lang="zh-CN" altLang="en-US" sz="2800" b="1" dirty="0">
                <a:solidFill>
                  <a:srgbClr val="003399"/>
                </a:solidFill>
                <a:latin typeface="楷体_GB2312" pitchFamily="49" charset="-122"/>
                <a:ea typeface="楷体_GB2312" pitchFamily="49" charset="-122"/>
              </a:endParaRPr>
            </a:p>
          </p:txBody>
        </p:sp>
        <p:sp>
          <p:nvSpPr>
            <p:cNvPr id="118787" name="文本框 355333"/>
            <p:cNvSpPr txBox="1"/>
            <p:nvPr/>
          </p:nvSpPr>
          <p:spPr>
            <a:xfrm>
              <a:off x="1360" y="4297"/>
              <a:ext cx="6095" cy="1695"/>
            </a:xfrm>
            <a:prstGeom prst="rect">
              <a:avLst/>
            </a:prstGeom>
            <a:noFill/>
            <a:ln w="9525" cap="flat" cmpd="sng">
              <a:solidFill>
                <a:srgbClr val="003399"/>
              </a:solidFill>
              <a:prstDash val="solid"/>
              <a:miter/>
              <a:headEnd type="none" w="med" len="med"/>
              <a:tailEnd type="none" w="med" len="med"/>
            </a:ln>
          </p:spPr>
          <p:txBody>
            <a:bodyPr wrap="square" anchor="t" anchorCtr="0">
              <a:spAutoFit/>
            </a:bodyPr>
            <a:p>
              <a:r>
                <a:rPr lang="zh-CN" altLang="en-US" sz="2800" b="1" dirty="0">
                  <a:latin typeface="Times New Roman" panose="02020603050405020304" pitchFamily="18" charset="0"/>
                  <a:ea typeface="楷体_GB2312" pitchFamily="49" charset="-122"/>
                </a:rPr>
                <a:t>绝对卧床休息、氧气吸人，</a:t>
              </a:r>
              <a:endParaRPr lang="zh-CN" altLang="en-US" sz="2800" b="1" dirty="0">
                <a:latin typeface="Times New Roman" panose="02020603050405020304" pitchFamily="18" charset="0"/>
                <a:ea typeface="楷体_GB2312" pitchFamily="49" charset="-122"/>
              </a:endParaRPr>
            </a:p>
            <a:p>
              <a:r>
                <a:rPr lang="zh-CN" altLang="en-US" sz="2800" b="1" dirty="0">
                  <a:latin typeface="Times New Roman" panose="02020603050405020304" pitchFamily="18" charset="0"/>
                  <a:ea typeface="楷体_GB2312" pitchFamily="49" charset="-122"/>
                </a:rPr>
                <a:t>立即开放静脉，保持通畅，</a:t>
              </a:r>
              <a:endParaRPr lang="zh-CN" altLang="en-US" sz="2800" b="1" dirty="0">
                <a:latin typeface="Times New Roman" panose="02020603050405020304" pitchFamily="18" charset="0"/>
                <a:ea typeface="楷体_GB2312" pitchFamily="49" charset="-122"/>
              </a:endParaRPr>
            </a:p>
            <a:p>
              <a:r>
                <a:rPr lang="zh-CN" altLang="en-US" sz="2800" b="1" dirty="0">
                  <a:latin typeface="Times New Roman" panose="02020603050405020304" pitchFamily="18" charset="0"/>
                  <a:ea typeface="楷体_GB2312" pitchFamily="49" charset="-122"/>
                </a:rPr>
                <a:t>按医嘱配血、提供输血</a:t>
              </a:r>
              <a:endParaRPr lang="zh-CN" altLang="en-US" sz="2800" b="1" dirty="0">
                <a:latin typeface="Times New Roman" panose="02020603050405020304" pitchFamily="18" charset="0"/>
                <a:ea typeface="楷体_GB2312" pitchFamily="49" charset="-122"/>
              </a:endParaRPr>
            </a:p>
          </p:txBody>
        </p:sp>
        <p:sp>
          <p:nvSpPr>
            <p:cNvPr id="355335" name="矩形 355334"/>
            <p:cNvSpPr/>
            <p:nvPr/>
          </p:nvSpPr>
          <p:spPr>
            <a:xfrm>
              <a:off x="7455" y="4303"/>
              <a:ext cx="5368" cy="1695"/>
            </a:xfrm>
            <a:prstGeom prst="rect">
              <a:avLst/>
            </a:prstGeom>
            <a:noFill/>
            <a:ln w="9525" cap="flat" cmpd="sng">
              <a:solidFill>
                <a:srgbClr val="003399"/>
              </a:solidFill>
              <a:prstDash val="solid"/>
              <a:miter/>
              <a:headEnd type="none" w="med" len="med"/>
              <a:tailEnd type="none" w="med" len="med"/>
            </a:ln>
          </p:spPr>
          <p:txBody>
            <a:bodyPr anchor="t" anchorCtr="0">
              <a:spAutoFit/>
            </a:bodyPr>
            <a:p>
              <a:r>
                <a:rPr lang="zh-CN" altLang="en-US" sz="2800" b="1" dirty="0">
                  <a:latin typeface="楷体_GB2312" pitchFamily="49" charset="-122"/>
                  <a:ea typeface="楷体_GB2312" pitchFamily="49" charset="-122"/>
                </a:rPr>
                <a:t>观察评估并生命体。</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观察神志及面色</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记录</a:t>
              </a:r>
              <a:r>
                <a:rPr lang="en-US" altLang="zh-CN" sz="2800" b="1" dirty="0">
                  <a:latin typeface="楷体_GB2312" pitchFamily="49" charset="-122"/>
                  <a:ea typeface="楷体_GB2312" pitchFamily="49" charset="-122"/>
                </a:rPr>
                <a:t>24</a:t>
              </a:r>
              <a:r>
                <a:rPr lang="zh-CN" altLang="en-US" sz="2800" b="1" dirty="0">
                  <a:latin typeface="楷体_GB2312" pitchFamily="49" charset="-122"/>
                  <a:ea typeface="楷体_GB2312" pitchFamily="49" charset="-122"/>
                </a:rPr>
                <a:t>小时出入量</a:t>
              </a:r>
              <a:endParaRPr lang="zh-CN" altLang="en-US" sz="2800" b="1" dirty="0">
                <a:latin typeface="楷体_GB2312" pitchFamily="49" charset="-122"/>
                <a:ea typeface="楷体_GB2312" pitchFamily="49" charset="-122"/>
              </a:endParaRPr>
            </a:p>
          </p:txBody>
        </p:sp>
      </p:grpSp>
      <p:sp>
        <p:nvSpPr>
          <p:cNvPr id="118789" name="矩形 355335"/>
          <p:cNvSpPr/>
          <p:nvPr/>
        </p:nvSpPr>
        <p:spPr>
          <a:xfrm>
            <a:off x="1456055" y="3900805"/>
            <a:ext cx="3309620" cy="490220"/>
          </a:xfrm>
          <a:prstGeom prst="rect">
            <a:avLst/>
          </a:prstGeom>
          <a:noFill/>
          <a:ln w="9525">
            <a:noFill/>
          </a:ln>
        </p:spPr>
        <p:txBody>
          <a:bodyPr wrap="none" anchor="t" anchorCtr="0">
            <a:noAutofit/>
          </a:bodyPr>
          <a:p>
            <a:pPr>
              <a:lnSpc>
                <a:spcPct val="80000"/>
              </a:lnSpc>
              <a:spcBef>
                <a:spcPct val="20000"/>
              </a:spcBef>
              <a:buClr>
                <a:schemeClr val="accent2"/>
              </a:buClr>
              <a:buSzPct val="80000"/>
              <a:buFont typeface="Wingdings" panose="05000000000000000000" pitchFamily="2" charset="2"/>
            </a:pPr>
            <a:r>
              <a:rPr lang="zh-CN" altLang="en-US" sz="2800" b="1" dirty="0">
                <a:solidFill>
                  <a:srgbClr val="003399"/>
                </a:solidFill>
                <a:latin typeface="楷体_GB2312" pitchFamily="49" charset="-122"/>
                <a:ea typeface="楷体_GB2312" pitchFamily="49" charset="-122"/>
              </a:rPr>
              <a:t>（</a:t>
            </a:r>
            <a:r>
              <a:rPr lang="en-US" altLang="zh-CN" sz="2800" b="1" dirty="0">
                <a:solidFill>
                  <a:srgbClr val="003399"/>
                </a:solidFill>
                <a:latin typeface="楷体_GB2312" pitchFamily="49" charset="-122"/>
                <a:ea typeface="楷体_GB2312" pitchFamily="49" charset="-122"/>
              </a:rPr>
              <a:t>2</a:t>
            </a:r>
            <a:r>
              <a:rPr lang="zh-CN" altLang="en-US" sz="2800" b="1" dirty="0">
                <a:solidFill>
                  <a:srgbClr val="003399"/>
                </a:solidFill>
                <a:latin typeface="楷体_GB2312" pitchFamily="49" charset="-122"/>
                <a:ea typeface="楷体_GB2312" pitchFamily="49" charset="-122"/>
              </a:rPr>
              <a:t>）病情危急，需急诊手术者</a:t>
            </a:r>
            <a:endParaRPr lang="zh-CN" altLang="en-US" sz="2800" b="1" dirty="0">
              <a:solidFill>
                <a:srgbClr val="003399"/>
              </a:solidFill>
              <a:latin typeface="楷体_GB2312" pitchFamily="49" charset="-122"/>
              <a:ea typeface="楷体_GB2312" pitchFamily="49" charset="-122"/>
            </a:endParaRPr>
          </a:p>
        </p:txBody>
      </p:sp>
      <p:sp>
        <p:nvSpPr>
          <p:cNvPr id="118785" name="文本占位符 355330"/>
          <p:cNvSpPr>
            <a:spLocks noGrp="1"/>
          </p:cNvSpPr>
          <p:nvPr>
            <p:ph idx="1"/>
          </p:nvPr>
        </p:nvSpPr>
        <p:spPr>
          <a:xfrm>
            <a:off x="1456055" y="4645660"/>
            <a:ext cx="8343265" cy="1800225"/>
          </a:xfrm>
          <a:ln>
            <a:solidFill>
              <a:schemeClr val="accent1"/>
            </a:solidFill>
            <a:miter/>
          </a:ln>
        </p:spPr>
        <p:txBody>
          <a:bodyPr vert="horz" wrap="square" lIns="92075" tIns="46038" rIns="92075" bIns="46038" anchor="t" anchorCtr="0">
            <a:noAutofit/>
          </a:bodyPr>
          <a:p>
            <a:pPr eaLnBrk="1" hangingPunct="1">
              <a:lnSpc>
                <a:spcPct val="90000"/>
              </a:lnSpc>
              <a:buNone/>
            </a:pPr>
            <a:r>
              <a:rPr lang="zh-CN" altLang="en-US" dirty="0">
                <a:latin typeface="楷体_GB2312" pitchFamily="49" charset="-122"/>
              </a:rPr>
              <a:t>严密监测患者生命体征</a:t>
            </a:r>
            <a:endParaRPr lang="zh-CN" altLang="en-US" dirty="0">
              <a:latin typeface="楷体_GB2312" pitchFamily="49" charset="-122"/>
            </a:endParaRPr>
          </a:p>
          <a:p>
            <a:pPr eaLnBrk="1" hangingPunct="1">
              <a:lnSpc>
                <a:spcPct val="90000"/>
              </a:lnSpc>
              <a:buNone/>
            </a:pPr>
            <a:r>
              <a:rPr lang="zh-CN" altLang="en-US" dirty="0">
                <a:latin typeface="楷体_GB2312" pitchFamily="49" charset="-122"/>
              </a:rPr>
              <a:t>配合医生积极纠正患者休克症状，做好术前准备，配合完成腹腔镜手术和开腹手术。加强心理护理  </a:t>
            </a:r>
            <a:endParaRPr lang="zh-CN" altLang="en-US" dirty="0">
              <a:latin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23950" y="994336"/>
            <a:ext cx="10180955" cy="5508209"/>
            <a:chOff x="720" y="1563"/>
            <a:chExt cx="12710" cy="8768"/>
          </a:xfrm>
        </p:grpSpPr>
        <p:sp>
          <p:nvSpPr>
            <p:cNvPr id="119809" name="文本框 356354"/>
            <p:cNvSpPr txBox="1"/>
            <p:nvPr/>
          </p:nvSpPr>
          <p:spPr>
            <a:xfrm>
              <a:off x="803" y="1563"/>
              <a:ext cx="5327" cy="831"/>
            </a:xfrm>
            <a:prstGeom prst="rect">
              <a:avLst/>
            </a:prstGeom>
            <a:noFill/>
            <a:ln w="9525">
              <a:noFill/>
            </a:ln>
          </p:spPr>
          <p:txBody>
            <a:bodyPr wrap="square" anchor="t" anchorCtr="0">
              <a:spAutoFit/>
            </a:bodyPr>
            <a:p>
              <a:r>
                <a:rPr lang="en-US" altLang="zh-CN" sz="2800" b="1" dirty="0">
                  <a:solidFill>
                    <a:srgbClr val="003399"/>
                  </a:solidFill>
                  <a:latin typeface="Times New Roman" panose="02020603050405020304" pitchFamily="18" charset="0"/>
                  <a:ea typeface="楷体_GB2312" pitchFamily="49" charset="-122"/>
                </a:rPr>
                <a:t>2.</a:t>
              </a:r>
              <a:r>
                <a:rPr lang="zh-CN" altLang="en-US" sz="2800" b="1" dirty="0">
                  <a:solidFill>
                    <a:srgbClr val="003399"/>
                  </a:solidFill>
                  <a:latin typeface="Times New Roman" panose="02020603050405020304" pitchFamily="18" charset="0"/>
                  <a:ea typeface="楷体_GB2312" pitchFamily="49" charset="-122"/>
                </a:rPr>
                <a:t>非手术治疗患者护理</a:t>
              </a:r>
              <a:endParaRPr lang="zh-CN" altLang="en-US" sz="2800" b="1" dirty="0">
                <a:solidFill>
                  <a:srgbClr val="003399"/>
                </a:solidFill>
                <a:latin typeface="Times New Roman" panose="02020603050405020304" pitchFamily="18" charset="0"/>
                <a:ea typeface="楷体_GB2312" pitchFamily="49" charset="-122"/>
              </a:endParaRPr>
            </a:p>
          </p:txBody>
        </p:sp>
        <p:sp>
          <p:nvSpPr>
            <p:cNvPr id="356356" name="文本框 356355"/>
            <p:cNvSpPr txBox="1"/>
            <p:nvPr/>
          </p:nvSpPr>
          <p:spPr>
            <a:xfrm>
              <a:off x="4080" y="3998"/>
              <a:ext cx="8010" cy="586"/>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观察腹痛、观察阴道出血及排出物。</a:t>
              </a:r>
              <a:endParaRPr lang="zh-CN" altLang="en-US" b="1" dirty="0">
                <a:latin typeface="Times New Roman" panose="02020603050405020304" pitchFamily="18" charset="0"/>
                <a:ea typeface="楷体_GB2312" pitchFamily="49" charset="-122"/>
              </a:endParaRPr>
            </a:p>
          </p:txBody>
        </p:sp>
        <p:sp>
          <p:nvSpPr>
            <p:cNvPr id="356358" name="矩形 356357"/>
            <p:cNvSpPr/>
            <p:nvPr/>
          </p:nvSpPr>
          <p:spPr>
            <a:xfrm>
              <a:off x="1015" y="5020"/>
              <a:ext cx="5115" cy="831"/>
            </a:xfrm>
            <a:prstGeom prst="rect">
              <a:avLst/>
            </a:prstGeom>
            <a:noFill/>
            <a:ln w="9525">
              <a:noFill/>
            </a:ln>
          </p:spPr>
          <p:txBody>
            <a:bodyPr wrap="square" anchor="t" anchorCtr="0">
              <a:spAutoFit/>
            </a:bodyPr>
            <a:p>
              <a:r>
                <a:rPr lang="zh-CN" altLang="en-US" sz="2800" b="1" dirty="0">
                  <a:latin typeface="Times New Roman" panose="02020603050405020304" pitchFamily="18" charset="0"/>
                  <a:ea typeface="楷体_GB2312" pitchFamily="49" charset="-122"/>
                </a:rPr>
                <a:t>患者应绝对卧床休息。</a:t>
              </a:r>
              <a:endParaRPr lang="zh-CN" altLang="en-US" sz="2800" b="1" dirty="0">
                <a:latin typeface="Times New Roman" panose="02020603050405020304" pitchFamily="18" charset="0"/>
                <a:ea typeface="楷体_GB2312" pitchFamily="49" charset="-122"/>
              </a:endParaRPr>
            </a:p>
          </p:txBody>
        </p:sp>
        <p:sp>
          <p:nvSpPr>
            <p:cNvPr id="356359" name="矩形 356358"/>
            <p:cNvSpPr/>
            <p:nvPr/>
          </p:nvSpPr>
          <p:spPr>
            <a:xfrm>
              <a:off x="1040" y="6543"/>
              <a:ext cx="10310" cy="831"/>
            </a:xfrm>
            <a:prstGeom prst="rect">
              <a:avLst/>
            </a:prstGeom>
            <a:noFill/>
            <a:ln w="9525">
              <a:noFill/>
            </a:ln>
          </p:spPr>
          <p:txBody>
            <a:bodyPr wrap="square" anchor="t" anchorCtr="0">
              <a:spAutoFit/>
            </a:bodyPr>
            <a:p>
              <a:r>
                <a:rPr lang="zh-CN" altLang="en-US" sz="2800" b="1" dirty="0">
                  <a:latin typeface="Times New Roman" panose="02020603050405020304" pitchFamily="18" charset="0"/>
                  <a:ea typeface="楷体_GB2312" pitchFamily="49" charset="-122"/>
                </a:rPr>
                <a:t>避免腹部压力增大，减少异位妊娠破裂的机会。</a:t>
              </a:r>
              <a:endParaRPr lang="zh-CN" altLang="en-US" sz="2800" b="1" dirty="0">
                <a:latin typeface="Times New Roman" panose="02020603050405020304" pitchFamily="18" charset="0"/>
                <a:ea typeface="楷体_GB2312" pitchFamily="49" charset="-122"/>
              </a:endParaRPr>
            </a:p>
          </p:txBody>
        </p:sp>
        <p:sp>
          <p:nvSpPr>
            <p:cNvPr id="119813" name="文本框 356360"/>
            <p:cNvSpPr txBox="1"/>
            <p:nvPr/>
          </p:nvSpPr>
          <p:spPr>
            <a:xfrm>
              <a:off x="4080" y="3278"/>
              <a:ext cx="3185" cy="586"/>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严密观察病情</a:t>
              </a:r>
              <a:endParaRPr lang="zh-CN" altLang="en-US" b="1" dirty="0">
                <a:latin typeface="Times New Roman" panose="02020603050405020304" pitchFamily="18" charset="0"/>
                <a:ea typeface="楷体_GB2312" pitchFamily="49" charset="-122"/>
              </a:endParaRPr>
            </a:p>
          </p:txBody>
        </p:sp>
        <p:sp>
          <p:nvSpPr>
            <p:cNvPr id="119814" name="矩形 356361"/>
            <p:cNvSpPr/>
            <p:nvPr/>
          </p:nvSpPr>
          <p:spPr>
            <a:xfrm>
              <a:off x="720" y="3278"/>
              <a:ext cx="2770" cy="586"/>
            </a:xfrm>
            <a:prstGeom prst="rect">
              <a:avLst/>
            </a:prstGeom>
            <a:noFill/>
            <a:ln w="9525">
              <a:noFill/>
            </a:ln>
          </p:spPr>
          <p:txBody>
            <a:bodyPr anchor="t" anchorCtr="0">
              <a:spAutoFit/>
            </a:bodyPr>
            <a:p>
              <a:r>
                <a:rPr lang="zh-CN" altLang="en-US" b="1" dirty="0">
                  <a:latin typeface="Times New Roman" panose="02020603050405020304" pitchFamily="18" charset="0"/>
                  <a:ea typeface="楷体_GB2312" pitchFamily="49" charset="-122"/>
                </a:rPr>
                <a:t>严密观察</a:t>
              </a:r>
              <a:endParaRPr lang="zh-CN" altLang="en-US" b="1" dirty="0">
                <a:latin typeface="Times New Roman" panose="02020603050405020304" pitchFamily="18" charset="0"/>
                <a:ea typeface="楷体_GB2312" pitchFamily="49" charset="-122"/>
              </a:endParaRPr>
            </a:p>
          </p:txBody>
        </p:sp>
        <p:sp>
          <p:nvSpPr>
            <p:cNvPr id="119815" name="矩形 356362"/>
            <p:cNvSpPr/>
            <p:nvPr/>
          </p:nvSpPr>
          <p:spPr>
            <a:xfrm>
              <a:off x="4080" y="2558"/>
              <a:ext cx="4150" cy="586"/>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密切观察生命体征</a:t>
              </a:r>
              <a:endParaRPr lang="zh-CN" altLang="en-US" b="1" dirty="0">
                <a:latin typeface="Times New Roman" panose="02020603050405020304" pitchFamily="18" charset="0"/>
                <a:ea typeface="楷体_GB2312" pitchFamily="49" charset="-122"/>
              </a:endParaRPr>
            </a:p>
          </p:txBody>
        </p:sp>
        <p:sp>
          <p:nvSpPr>
            <p:cNvPr id="119816" name="左大括号 356363"/>
            <p:cNvSpPr/>
            <p:nvPr/>
          </p:nvSpPr>
          <p:spPr>
            <a:xfrm>
              <a:off x="3573" y="2778"/>
              <a:ext cx="272" cy="1642"/>
            </a:xfrm>
            <a:prstGeom prst="leftBrace">
              <a:avLst>
                <a:gd name="adj1" fmla="val 50034"/>
                <a:gd name="adj2" fmla="val 50000"/>
              </a:avLst>
            </a:prstGeom>
            <a:noFill/>
            <a:ln w="9525" cap="flat" cmpd="sng">
              <a:solidFill>
                <a:srgbClr val="8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56365" name="矩形 356364"/>
            <p:cNvSpPr/>
            <p:nvPr/>
          </p:nvSpPr>
          <p:spPr>
            <a:xfrm>
              <a:off x="6633" y="4748"/>
              <a:ext cx="6480" cy="1321"/>
            </a:xfrm>
            <a:prstGeom prst="rect">
              <a:avLst/>
            </a:prstGeom>
            <a:gradFill rotWithShape="0">
              <a:gsLst>
                <a:gs pos="0">
                  <a:srgbClr val="FFFFCC"/>
                </a:gs>
                <a:gs pos="100000">
                  <a:srgbClr val="FFCCFF"/>
                </a:gs>
              </a:gsLst>
              <a:lin ang="18900000" scaled="1"/>
              <a:tileRect/>
            </a:gradFill>
            <a:ln w="9525" cap="flat" cmpd="sng">
              <a:solidFill>
                <a:srgbClr val="003399"/>
              </a:solidFill>
              <a:prstDash val="solid"/>
              <a:miter/>
              <a:headEnd type="none" w="med" len="med"/>
              <a:tailEnd type="none" w="med" len="med"/>
            </a:ln>
          </p:spPr>
          <p:txBody>
            <a:bodyPr anchor="t" anchorCtr="0">
              <a:spAutoFit/>
            </a:bodyPr>
            <a:p>
              <a:pPr>
                <a:spcBef>
                  <a:spcPct val="50000"/>
                </a:spcBef>
              </a:pPr>
              <a:r>
                <a:rPr lang="zh-CN" altLang="en-US" sz="2400" b="1" dirty="0">
                  <a:solidFill>
                    <a:srgbClr val="000000"/>
                  </a:solidFill>
                  <a:latin typeface="Times New Roman" panose="02020603050405020304" pitchFamily="18" charset="0"/>
                  <a:ea typeface="宋体" panose="02010600030101010101" pitchFamily="2" charset="-122"/>
                </a:rPr>
                <a:t> </a:t>
              </a:r>
              <a:r>
                <a:rPr lang="zh-CN" altLang="en-US" sz="2400" b="1" dirty="0">
                  <a:solidFill>
                    <a:srgbClr val="000000"/>
                  </a:solidFill>
                  <a:latin typeface="Times New Roman" panose="02020603050405020304" pitchFamily="18" charset="0"/>
                  <a:ea typeface="楷体_GB2312" pitchFamily="49" charset="-122"/>
                </a:rPr>
                <a:t>如出血增多、腹痛加剧、肛门坠胀感明显等，能及时发现，给予处理。</a:t>
              </a:r>
              <a:endParaRPr lang="zh-CN" altLang="en-US" sz="2400" b="1" dirty="0">
                <a:solidFill>
                  <a:srgbClr val="000000"/>
                </a:solidFill>
                <a:latin typeface="Times New Roman" panose="02020603050405020304" pitchFamily="18" charset="0"/>
                <a:ea typeface="楷体_GB2312" pitchFamily="49" charset="-122"/>
              </a:endParaRPr>
            </a:p>
          </p:txBody>
        </p:sp>
        <p:sp>
          <p:nvSpPr>
            <p:cNvPr id="119819" name="矩形 356368"/>
            <p:cNvSpPr/>
            <p:nvPr/>
          </p:nvSpPr>
          <p:spPr>
            <a:xfrm>
              <a:off x="720" y="7364"/>
              <a:ext cx="12710" cy="2967"/>
            </a:xfrm>
            <a:prstGeom prst="rect">
              <a:avLst/>
            </a:prstGeom>
            <a:noFill/>
            <a:ln w="9525">
              <a:noFill/>
            </a:ln>
          </p:spPr>
          <p:txBody>
            <a:bodyPr wrap="square" anchor="ctr" anchorCtr="0">
              <a:spAutoFit/>
            </a:bodyPr>
            <a:p>
              <a:pPr indent="266700">
                <a:lnSpc>
                  <a:spcPct val="120000"/>
                </a:lnSpc>
              </a:pPr>
              <a:r>
                <a:rPr lang="en-US" altLang="zh-CN" sz="2400" b="1" dirty="0">
                  <a:latin typeface="楷体_GB2312" pitchFamily="49" charset="-122"/>
                  <a:ea typeface="楷体_GB2312" pitchFamily="49" charset="-122"/>
                </a:rPr>
                <a:t>3</a:t>
              </a:r>
              <a:r>
                <a:rPr lang="zh-CN" altLang="en-US" sz="2400" b="1" dirty="0">
                  <a:latin typeface="楷体_GB2312" pitchFamily="49" charset="-122"/>
                  <a:ea typeface="楷体_GB2312" pitchFamily="49" charset="-122"/>
                </a:rPr>
                <a:t>．心理护理及健康教育</a:t>
              </a:r>
              <a:endParaRPr lang="zh-CN" altLang="en-US" sz="2400" b="1" dirty="0">
                <a:latin typeface="楷体_GB2312" pitchFamily="49" charset="-122"/>
                <a:ea typeface="楷体_GB2312" pitchFamily="49" charset="-122"/>
              </a:endParaRPr>
            </a:p>
            <a:p>
              <a:pPr indent="266700">
                <a:lnSpc>
                  <a:spcPct val="120000"/>
                </a:lnSpc>
              </a:pPr>
              <a:r>
                <a:rPr lang="zh-CN" altLang="en-US" sz="2400" dirty="0">
                  <a:latin typeface="楷体_GB2312" pitchFamily="49" charset="-122"/>
                  <a:ea typeface="楷体_GB2312" pitchFamily="49" charset="-122"/>
                </a:rPr>
                <a:t>   加强心理护理，以维护妇女的自尊，生育只是女性全部能力的一部分，而不是唯一的部分</a:t>
              </a:r>
              <a:r>
                <a:rPr lang="en-US" altLang="zh-CN" sz="2400" dirty="0">
                  <a:latin typeface="楷体_GB2312" pitchFamily="49" charset="-122"/>
                  <a:ea typeface="楷体_GB2312" pitchFamily="49" charset="-122"/>
                </a:rPr>
                <a:t>,</a:t>
              </a:r>
              <a:r>
                <a:rPr lang="zh-CN" altLang="en-US" sz="2400" dirty="0">
                  <a:latin typeface="楷体_GB2312" pitchFamily="49" charset="-122"/>
                  <a:ea typeface="楷体_GB2312" pitchFamily="49" charset="-122"/>
                </a:rPr>
                <a:t>且今后仍有受孕的可能，帮助其度过悲哀时期。允许家属陪伴，提供心理安慰。再孕时要及时就医。</a:t>
              </a:r>
              <a:endParaRPr lang="zh-CN" altLang="en-US" sz="2400"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0836" name="矩形 359431"/>
          <p:cNvSpPr/>
          <p:nvPr/>
        </p:nvSpPr>
        <p:spPr>
          <a:xfrm>
            <a:off x="1299210" y="1752600"/>
            <a:ext cx="9593580" cy="3878580"/>
          </a:xfrm>
          <a:prstGeom prst="rect">
            <a:avLst/>
          </a:prstGeom>
          <a:solidFill>
            <a:srgbClr val="CCFFFF"/>
          </a:solidFill>
          <a:ln w="9525" cap="flat" cmpd="sng">
            <a:solidFill>
              <a:schemeClr val="tx2"/>
            </a:solidFill>
            <a:prstDash val="solid"/>
            <a:miter/>
            <a:headEnd type="none" w="med" len="med"/>
            <a:tailEnd type="none" w="med" len="med"/>
          </a:ln>
        </p:spPr>
        <p:txBody>
          <a:bodyPr anchor="ctr" anchorCtr="0">
            <a:noAutofit/>
          </a:bodyPr>
          <a:p>
            <a:r>
              <a:rPr lang="en-US" altLang="zh-CN" sz="28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  1.</a:t>
            </a:r>
            <a:r>
              <a:rPr lang="zh-CN" altLang="en-US" sz="3200" b="1" dirty="0">
                <a:latin typeface="楷体_GB2312" pitchFamily="49" charset="-122"/>
                <a:ea typeface="楷体_GB2312" pitchFamily="49" charset="-122"/>
              </a:rPr>
              <a:t>病人休克征象是否被及时发现和纠正，生命体征是否正常。</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病人恐惧心理是否消除，能否积极配合手术或非手术治疗。</a:t>
            </a:r>
            <a:r>
              <a:rPr lang="zh-CN" altLang="en-US" sz="3200" dirty="0">
                <a:latin typeface="Arial" panose="020B0604020202020204" pitchFamily="34" charset="0"/>
                <a:ea typeface="宋体" panose="02010600030101010101" pitchFamily="2" charset="-122"/>
              </a:rPr>
              <a:t> </a:t>
            </a:r>
            <a:endParaRPr lang="zh-CN" altLang="en-US" sz="32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妊娠期高血压疾病</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自然流产</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3843" name="矩形 397330"/>
          <p:cNvSpPr/>
          <p:nvPr/>
        </p:nvSpPr>
        <p:spPr>
          <a:xfrm>
            <a:off x="1187450" y="1562735"/>
            <a:ext cx="9916795" cy="2634615"/>
          </a:xfrm>
          <a:prstGeom prst="rect">
            <a:avLst/>
          </a:prstGeom>
          <a:solidFill>
            <a:srgbClr val="CCFFFF"/>
          </a:solidFill>
          <a:ln w="9525" cap="flat" cmpd="sng">
            <a:solidFill>
              <a:schemeClr val="tx2"/>
            </a:solidFill>
            <a:prstDash val="solid"/>
            <a:miter/>
            <a:headEnd type="none" w="med" len="med"/>
            <a:tailEnd type="none" w="med" len="med"/>
          </a:ln>
        </p:spPr>
        <p:txBody>
          <a:bodyPr anchor="t" anchorCtr="0">
            <a:noAutofit/>
          </a:bodyPr>
          <a:p>
            <a:pPr indent="0" fontAlgn="auto">
              <a:lnSpc>
                <a:spcPct val="150000"/>
              </a:lnSpc>
            </a:pP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妊娠期高血压疾病是妊娠期特有的疾病，发病率为</a:t>
            </a:r>
            <a:r>
              <a:rPr lang="en-US" altLang="zh-CN" sz="2800" b="1" dirty="0">
                <a:latin typeface="楷体_GB2312" pitchFamily="49" charset="-122"/>
                <a:ea typeface="楷体_GB2312" pitchFamily="49" charset="-122"/>
              </a:rPr>
              <a:t>5-12%</a:t>
            </a:r>
            <a:r>
              <a:rPr lang="zh-CN" altLang="en-US" sz="2800" b="1" dirty="0">
                <a:latin typeface="楷体_GB2312" pitchFamily="49" charset="-122"/>
                <a:ea typeface="楷体_GB2312" pitchFamily="49" charset="-122"/>
              </a:rPr>
              <a:t>。其表现为妊娠</a:t>
            </a:r>
            <a:r>
              <a:rPr lang="en-US" altLang="zh-CN" sz="2800" b="1" dirty="0">
                <a:latin typeface="楷体_GB2312" pitchFamily="49" charset="-122"/>
                <a:ea typeface="楷体_GB2312" pitchFamily="49" charset="-122"/>
              </a:rPr>
              <a:t>20</a:t>
            </a:r>
            <a:r>
              <a:rPr lang="zh-CN" altLang="en-US" sz="2800" b="1" dirty="0">
                <a:latin typeface="楷体_GB2312" pitchFamily="49" charset="-122"/>
                <a:ea typeface="楷体_GB2312" pitchFamily="49" charset="-122"/>
              </a:rPr>
              <a:t>周以后出现高血压、蛋白尿等症状，分娩后随即消失。该病严重时出现抽搐、昏迷、心肾功能衰竭，是目前孕产妇及围生儿死亡的重要原因之一。</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5891" name="文本占位符 484354"/>
          <p:cNvSpPr>
            <a:spLocks noGrp="1"/>
          </p:cNvSpPr>
          <p:nvPr>
            <p:ph idx="1"/>
          </p:nvPr>
        </p:nvSpPr>
        <p:spPr>
          <a:xfrm>
            <a:off x="923290" y="1600200"/>
            <a:ext cx="10034270" cy="4349750"/>
          </a:xfrm>
          <a:solidFill>
            <a:srgbClr val="FFFFCC"/>
          </a:solidFill>
          <a:ln>
            <a:solidFill>
              <a:srgbClr val="FF0000"/>
            </a:solidFill>
            <a:miter/>
          </a:ln>
        </p:spPr>
        <p:txBody>
          <a:bodyPr vert="horz" wrap="square" lIns="91440" tIns="45720" rIns="91440" bIns="45720" anchor="t" anchorCtr="0">
            <a:normAutofit lnSpcReduction="10000"/>
          </a:bodyPr>
          <a:p>
            <a:pPr eaLnBrk="1" hangingPunct="1">
              <a:lnSpc>
                <a:spcPct val="110000"/>
              </a:lnSpc>
              <a:buNone/>
            </a:pPr>
            <a:r>
              <a:rPr lang="en-US" altLang="zh-CN" sz="3200" b="1" dirty="0">
                <a:solidFill>
                  <a:srgbClr val="FF0066"/>
                </a:solidFill>
                <a:latin typeface="楷体_GB2312" pitchFamily="49" charset="-122"/>
                <a:ea typeface="楷体_GB2312" pitchFamily="49" charset="-122"/>
              </a:rPr>
              <a:t> </a:t>
            </a:r>
            <a:endParaRPr lang="en-US" altLang="zh-CN" sz="3200" b="1" dirty="0">
              <a:solidFill>
                <a:srgbClr val="FF0066"/>
              </a:solidFill>
              <a:latin typeface="楷体_GB2312" pitchFamily="49" charset="-122"/>
              <a:ea typeface="楷体_GB2312" pitchFamily="49" charset="-122"/>
            </a:endParaRPr>
          </a:p>
          <a:p>
            <a:pPr eaLnBrk="1" hangingPunct="1">
              <a:lnSpc>
                <a:spcPct val="110000"/>
              </a:lnSpc>
              <a:buNone/>
            </a:pPr>
            <a:r>
              <a:rPr lang="zh-CN" altLang="en-US" sz="3200" b="1" dirty="0">
                <a:solidFill>
                  <a:srgbClr val="FF0066"/>
                </a:solidFill>
                <a:latin typeface="楷体_GB2312" pitchFamily="49" charset="-122"/>
                <a:ea typeface="楷体_GB2312" pitchFamily="49" charset="-122"/>
              </a:rPr>
              <a:t>（一）健康史</a:t>
            </a:r>
            <a:endParaRPr lang="zh-CN" altLang="en-US" sz="3200" b="1" dirty="0">
              <a:solidFill>
                <a:srgbClr val="FF0066"/>
              </a:solidFill>
              <a:latin typeface="楷体_GB2312" pitchFamily="49" charset="-122"/>
              <a:ea typeface="楷体_GB2312" pitchFamily="49" charset="-122"/>
            </a:endParaRPr>
          </a:p>
          <a:p>
            <a:pPr eaLnBrk="1" hangingPunct="1">
              <a:lnSpc>
                <a:spcPct val="110000"/>
              </a:lnSpc>
              <a:buNone/>
            </a:pPr>
            <a:r>
              <a:rPr lang="zh-CN" altLang="en-US" sz="3200" b="1" dirty="0">
                <a:solidFill>
                  <a:srgbClr val="0000FF"/>
                </a:solidFill>
                <a:latin typeface="楷体_GB2312" pitchFamily="49" charset="-122"/>
                <a:ea typeface="楷体_GB2312" pitchFamily="49" charset="-122"/>
              </a:rPr>
              <a:t>    </a:t>
            </a:r>
            <a:r>
              <a:rPr lang="en-US" altLang="zh-CN" sz="3200" b="1" dirty="0">
                <a:solidFill>
                  <a:srgbClr val="0000FF"/>
                </a:solidFill>
                <a:latin typeface="楷体_GB2312" pitchFamily="49" charset="-122"/>
                <a:ea typeface="楷体_GB2312" pitchFamily="49" charset="-122"/>
              </a:rPr>
              <a:t>1.</a:t>
            </a:r>
            <a:r>
              <a:rPr lang="zh-CN" altLang="en-US" sz="3200" b="1" dirty="0">
                <a:solidFill>
                  <a:srgbClr val="0000FF"/>
                </a:solidFill>
                <a:latin typeface="楷体_GB2312" pitchFamily="49" charset="-122"/>
                <a:ea typeface="楷体_GB2312" pitchFamily="49" charset="-122"/>
              </a:rPr>
              <a:t>病因学说</a:t>
            </a:r>
            <a:r>
              <a:rPr lang="zh-CN" altLang="en-US" sz="3200" b="1" dirty="0">
                <a:latin typeface="楷体_GB2312" pitchFamily="49" charset="-122"/>
                <a:ea typeface="楷体_GB2312" pitchFamily="49" charset="-122"/>
              </a:rPr>
              <a:t>   </a:t>
            </a:r>
            <a:endParaRPr lang="zh-CN" altLang="en-US" sz="3200" b="1" dirty="0">
              <a:latin typeface="楷体_GB2312" pitchFamily="49" charset="-122"/>
              <a:ea typeface="楷体_GB2312" pitchFamily="49" charset="-122"/>
            </a:endParaRPr>
          </a:p>
          <a:p>
            <a:pPr eaLnBrk="1" hangingPunct="1">
              <a:buNone/>
            </a:pPr>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a:t>
            </a:r>
            <a:r>
              <a:rPr lang="zh-CN" altLang="en-US" sz="3200" b="1" dirty="0">
                <a:solidFill>
                  <a:schemeClr val="accent2"/>
                </a:solidFill>
                <a:latin typeface="楷体_GB2312" pitchFamily="49" charset="-122"/>
                <a:ea typeface="楷体_GB2312" pitchFamily="49" charset="-122"/>
              </a:rPr>
              <a:t>免疫学说</a:t>
            </a:r>
            <a:r>
              <a:rPr lang="zh-CN" altLang="en-US" sz="3200" b="1" dirty="0">
                <a:solidFill>
                  <a:srgbClr val="008000"/>
                </a:solidFill>
                <a:latin typeface="楷体_GB2312" pitchFamily="49" charset="-122"/>
                <a:ea typeface="楷体_GB2312" pitchFamily="49" charset="-122"/>
              </a:rPr>
              <a:t>：</a:t>
            </a:r>
            <a:r>
              <a:rPr lang="zh-CN" altLang="en-US" sz="3200" b="1" dirty="0">
                <a:latin typeface="楷体_GB2312" pitchFamily="49" charset="-122"/>
                <a:ea typeface="楷体_GB2312" pitchFamily="49" charset="-122"/>
              </a:rPr>
              <a:t>妊娠可视为成功的自然同种异体移植，母儿间免疫平衡失调，就可能引发免疫排斥反应。</a:t>
            </a:r>
            <a:endParaRPr lang="zh-CN" altLang="en-US" sz="3200" b="1" dirty="0">
              <a:latin typeface="楷体_GB2312" pitchFamily="49" charset="-122"/>
              <a:ea typeface="楷体_GB2312" pitchFamily="49" charset="-122"/>
            </a:endParaRPr>
          </a:p>
          <a:p>
            <a:pPr eaLnBrk="1" hangingPunct="1">
              <a:buNone/>
            </a:pPr>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a:t>
            </a:r>
            <a:r>
              <a:rPr lang="zh-CN" altLang="en-US" sz="3200" b="1" dirty="0">
                <a:solidFill>
                  <a:schemeClr val="accent2"/>
                </a:solidFill>
                <a:latin typeface="楷体_GB2312" pitchFamily="49" charset="-122"/>
                <a:ea typeface="楷体_GB2312" pitchFamily="49" charset="-122"/>
              </a:rPr>
              <a:t>胎盘浅着床</a:t>
            </a:r>
            <a:r>
              <a:rPr lang="zh-CN" altLang="en-US" sz="3200" b="1" dirty="0">
                <a:solidFill>
                  <a:srgbClr val="008000"/>
                </a:solidFill>
                <a:latin typeface="楷体_GB2312" pitchFamily="49" charset="-122"/>
                <a:ea typeface="楷体_GB2312" pitchFamily="49" charset="-122"/>
              </a:rPr>
              <a:t>：</a:t>
            </a:r>
            <a:r>
              <a:rPr lang="zh-CN" altLang="en-US" sz="3200" b="1" dirty="0">
                <a:latin typeface="楷体_GB2312" pitchFamily="49" charset="-122"/>
                <a:ea typeface="楷体_GB2312" pitchFamily="49" charset="-122"/>
              </a:rPr>
              <a:t>孕早期母体和胎盘间免疫耐受发生改变导致子宫螺旋小动脉生理重铸过程障碍，胎盘灌注减少，可致滋养细胞浸润能力受损和浅着床。</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pic>
        <p:nvPicPr>
          <p:cNvPr id="165892" name="图片 484363" descr="图片1"/>
          <p:cNvPicPr>
            <a:picLocks noChangeAspect="1"/>
          </p:cNvPicPr>
          <p:nvPr/>
        </p:nvPicPr>
        <p:blipFill>
          <a:blip r:embed="rId3"/>
          <a:stretch>
            <a:fillRect/>
          </a:stretch>
        </p:blipFill>
        <p:spPr>
          <a:xfrm>
            <a:off x="7702233" y="1097915"/>
            <a:ext cx="2879725" cy="21796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6914" name="文本占位符 486401"/>
          <p:cNvSpPr>
            <a:spLocks noGrp="1"/>
          </p:cNvSpPr>
          <p:nvPr>
            <p:ph idx="1"/>
          </p:nvPr>
        </p:nvSpPr>
        <p:spPr>
          <a:xfrm>
            <a:off x="851535" y="1052830"/>
            <a:ext cx="10419080" cy="5225415"/>
          </a:xfrm>
          <a:solidFill>
            <a:srgbClr val="CCFFFF"/>
          </a:solidFill>
          <a:ln>
            <a:solidFill>
              <a:schemeClr val="tx2"/>
            </a:solidFill>
            <a:miter/>
          </a:ln>
        </p:spPr>
        <p:txBody>
          <a:bodyPr vert="horz" wrap="square" lIns="91440" tIns="45720" rIns="91440" bIns="45720" anchor="t" anchorCtr="0">
            <a:normAutofit lnSpcReduction="10000"/>
          </a:bodyPr>
          <a:p>
            <a:pPr fontAlgn="auto">
              <a:lnSpc>
                <a:spcPct val="150000"/>
              </a:lnSpc>
              <a:buNone/>
            </a:pP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a:t>
            </a:r>
            <a:r>
              <a:rPr lang="zh-CN" altLang="en-US" sz="2800" b="1" dirty="0">
                <a:solidFill>
                  <a:schemeClr val="accent2"/>
                </a:solidFill>
                <a:latin typeface="楷体_GB2312" pitchFamily="49" charset="-122"/>
                <a:ea typeface="楷体_GB2312" pitchFamily="49" charset="-122"/>
              </a:rPr>
              <a:t>血管内皮细胞受损</a:t>
            </a:r>
            <a:r>
              <a:rPr lang="zh-CN" altLang="en-US" sz="2800" b="1" dirty="0">
                <a:solidFill>
                  <a:srgbClr val="008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细胞毒性物质和炎性介质可能引起胎盘血管内皮损伤，引起血管内皮源性舒张因子分泌减少，血管内皮收缩因子增加，导致比例失调，致使血压升高。 </a:t>
            </a:r>
            <a:endParaRPr lang="zh-CN" altLang="en-US" sz="2800" b="1" dirty="0">
              <a:latin typeface="楷体_GB2312" pitchFamily="49" charset="-122"/>
              <a:ea typeface="楷体_GB2312" pitchFamily="49" charset="-122"/>
            </a:endParaRPr>
          </a:p>
          <a:p>
            <a:pPr fontAlgn="auto">
              <a:lnSpc>
                <a:spcPct val="150000"/>
              </a:lnSpc>
              <a:buNone/>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a:t>
            </a:r>
            <a:r>
              <a:rPr lang="zh-CN" altLang="en-US" sz="2800" b="1" dirty="0">
                <a:solidFill>
                  <a:schemeClr val="accent2"/>
                </a:solidFill>
                <a:latin typeface="楷体_GB2312" pitchFamily="49" charset="-122"/>
                <a:ea typeface="楷体_GB2312" pitchFamily="49" charset="-122"/>
              </a:rPr>
              <a:t>遗传因素</a:t>
            </a:r>
            <a:r>
              <a:rPr lang="en-US" altLang="zh-CN" sz="2800" b="1" dirty="0">
                <a:solidFill>
                  <a:srgbClr val="008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研究发现携带血管紧张素原基因变异的妇女妊娠期高血压疾病发生率高，子痫前期妇女第五凝血因子突变率高。 </a:t>
            </a:r>
            <a:endParaRPr lang="zh-CN" altLang="en-US" sz="2800" b="1" dirty="0">
              <a:latin typeface="楷体_GB2312" pitchFamily="49" charset="-122"/>
              <a:ea typeface="楷体_GB2312" pitchFamily="49" charset="-122"/>
            </a:endParaRPr>
          </a:p>
          <a:p>
            <a:pPr fontAlgn="auto">
              <a:lnSpc>
                <a:spcPct val="150000"/>
              </a:lnSpc>
              <a:buNone/>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5</a:t>
            </a:r>
            <a:r>
              <a:rPr lang="zh-CN" altLang="en-US" sz="2800" b="1" dirty="0">
                <a:latin typeface="楷体_GB2312" pitchFamily="49" charset="-122"/>
                <a:ea typeface="楷体_GB2312" pitchFamily="49" charset="-122"/>
              </a:rPr>
              <a:t>）</a:t>
            </a:r>
            <a:r>
              <a:rPr lang="zh-CN" altLang="en-US" sz="2800" b="1" dirty="0">
                <a:solidFill>
                  <a:schemeClr val="accent2"/>
                </a:solidFill>
                <a:latin typeface="楷体_GB2312" pitchFamily="49" charset="-122"/>
                <a:ea typeface="楷体_GB2312" pitchFamily="49" charset="-122"/>
              </a:rPr>
              <a:t>营养缺乏</a:t>
            </a:r>
            <a:r>
              <a:rPr lang="zh-CN" altLang="en-US" sz="2800" b="1" dirty="0">
                <a:solidFill>
                  <a:srgbClr val="008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已发现多种营养如低蛋白血症、钙、镁、锌、硒等缺乏与先兆子痫发生发展有关。 </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7937" name="文本占位符 485378"/>
          <p:cNvSpPr>
            <a:spLocks noGrp="1"/>
          </p:cNvSpPr>
          <p:nvPr>
            <p:ph idx="1"/>
          </p:nvPr>
        </p:nvSpPr>
        <p:spPr>
          <a:xfrm>
            <a:off x="1262380" y="1856105"/>
            <a:ext cx="9646285" cy="3672205"/>
          </a:xfrm>
          <a:solidFill>
            <a:srgbClr val="FFFFCC"/>
          </a:solidFill>
          <a:ln>
            <a:solidFill>
              <a:srgbClr val="FF0000"/>
            </a:solidFill>
            <a:miter/>
          </a:ln>
        </p:spPr>
        <p:txBody>
          <a:bodyPr vert="horz" wrap="square" lIns="91440" tIns="45720" rIns="91440" bIns="45720" anchor="t" anchorCtr="0">
            <a:normAutofit fontScale="90000"/>
          </a:bodyPr>
          <a:p>
            <a:pPr fontAlgn="auto">
              <a:lnSpc>
                <a:spcPct val="150000"/>
              </a:lnSpc>
              <a:buNone/>
            </a:pPr>
            <a:r>
              <a:rPr lang="en-US" altLang="zh-CN" sz="2800" b="1" dirty="0">
                <a:solidFill>
                  <a:srgbClr val="0000FF"/>
                </a:solidFill>
                <a:latin typeface="楷体_GB2312" pitchFamily="49" charset="-122"/>
                <a:ea typeface="楷体_GB2312" pitchFamily="49" charset="-122"/>
              </a:rPr>
              <a:t>     2.</a:t>
            </a:r>
            <a:r>
              <a:rPr lang="zh-CN" altLang="en-US" sz="2800" b="1" dirty="0">
                <a:solidFill>
                  <a:srgbClr val="0000FF"/>
                </a:solidFill>
                <a:latin typeface="楷体_GB2312" pitchFamily="49" charset="-122"/>
                <a:ea typeface="楷体_GB2312" pitchFamily="49" charset="-122"/>
              </a:rPr>
              <a:t>高危因素（易发因素）</a:t>
            </a:r>
            <a:r>
              <a:rPr lang="zh-CN" altLang="en-US" sz="2800" b="1" dirty="0">
                <a:latin typeface="楷体_GB2312" pitchFamily="49" charset="-122"/>
                <a:ea typeface="楷体_GB2312" pitchFamily="49" charset="-122"/>
              </a:rPr>
              <a:t>  寒冷季节或气温变化过大时；精神过度紧张或受刺激使中枢神经功能紊乱；年轻初孕妇或高龄初孕妇；子宫张力过高（如多胎妊娠、羊水过多、糖尿病巨大儿及葡萄胎等）；妊娠期高血压病史及家族有高血压史；体形矮胖；营养不良（如贫血、低蛋白血症者），高血压家族史者等。</a:t>
            </a:r>
            <a:endParaRPr lang="zh-CN" altLang="en-US" sz="2800" b="1" dirty="0">
              <a:latin typeface="楷体_GB2312" pitchFamily="49" charset="-122"/>
              <a:ea typeface="楷体_GB2312" pitchFamily="49" charset="-122"/>
            </a:endParaRPr>
          </a:p>
          <a:p>
            <a:pPr fontAlgn="auto">
              <a:lnSpc>
                <a:spcPct val="150000"/>
              </a:lnSpc>
              <a:buNone/>
            </a:pPr>
            <a:r>
              <a:rPr lang="zh-CN" altLang="en-US" sz="2800" b="1" dirty="0">
                <a:solidFill>
                  <a:srgbClr val="0000FF"/>
                </a:solidFill>
                <a:latin typeface="楷体_GB2312" pitchFamily="49" charset="-122"/>
                <a:ea typeface="楷体_GB2312" pitchFamily="49" charset="-122"/>
              </a:rPr>
              <a:t>   评估时注意询问是否存在以上高危因素。</a:t>
            </a:r>
            <a:endParaRPr lang="zh-CN" altLang="en-US" sz="2800" b="1" dirty="0">
              <a:solidFill>
                <a:srgbClr val="0000FF"/>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8961" name="标题 156673"/>
          <p:cNvSpPr>
            <a:spLocks noGrp="1"/>
          </p:cNvSpPr>
          <p:nvPr>
            <p:ph type="title"/>
          </p:nvPr>
        </p:nvSpPr>
        <p:spPr>
          <a:xfrm>
            <a:off x="366713" y="1177925"/>
            <a:ext cx="5630862" cy="431800"/>
          </a:xfrm>
        </p:spPr>
        <p:txBody>
          <a:bodyPr vert="horz" wrap="square" lIns="92075" tIns="46038" rIns="92075" bIns="46038" anchor="ctr" anchorCtr="0"/>
          <a:p>
            <a:pPr eaLnBrk="1" hangingPunct="1"/>
            <a:r>
              <a:rPr lang="zh-CN" altLang="en-US" sz="2400" dirty="0">
                <a:solidFill>
                  <a:schemeClr val="tx1"/>
                </a:solidFill>
                <a:latin typeface="楷体_GB2312" pitchFamily="49" charset="-122"/>
              </a:rPr>
              <a:t>（三）病理生理变化</a:t>
            </a:r>
            <a:r>
              <a:rPr lang="en-US" altLang="zh-CN" sz="2400" dirty="0">
                <a:solidFill>
                  <a:schemeClr val="tx1"/>
                </a:solidFill>
                <a:latin typeface="楷体_GB2312" pitchFamily="49" charset="-122"/>
              </a:rPr>
              <a:t> </a:t>
            </a:r>
            <a:r>
              <a:rPr lang="en-US" altLang="zh-CN" sz="2400" dirty="0">
                <a:solidFill>
                  <a:schemeClr val="tx1"/>
                </a:solidFill>
              </a:rPr>
              <a:t>—</a:t>
            </a:r>
            <a:r>
              <a:rPr lang="zh-CN" altLang="en-US" sz="2400" dirty="0">
                <a:solidFill>
                  <a:srgbClr val="003399"/>
                </a:solidFill>
                <a:latin typeface="楷体_GB2312" pitchFamily="49" charset="-122"/>
              </a:rPr>
              <a:t>全身小动脉痉挛</a:t>
            </a:r>
            <a:endParaRPr lang="zh-CN" altLang="en-US" sz="2400" dirty="0">
              <a:solidFill>
                <a:srgbClr val="003399"/>
              </a:solidFill>
              <a:latin typeface="楷体_GB2312" pitchFamily="49" charset="-122"/>
            </a:endParaRPr>
          </a:p>
        </p:txBody>
      </p:sp>
      <p:grpSp>
        <p:nvGrpSpPr>
          <p:cNvPr id="1073743874" name="组合 1073743873"/>
          <p:cNvGrpSpPr>
            <a:grpSpLocks noRot="1" noChangeAspect="1"/>
          </p:cNvGrpSpPr>
          <p:nvPr/>
        </p:nvGrpSpPr>
        <p:grpSpPr>
          <a:xfrm>
            <a:off x="1512570" y="1970405"/>
            <a:ext cx="9483725" cy="4065905"/>
            <a:chOff x="2946" y="3519"/>
            <a:chExt cx="10480" cy="4121"/>
          </a:xfrm>
        </p:grpSpPr>
        <p:sp>
          <p:nvSpPr>
            <p:cNvPr id="1073743875" name="矩形 1073743874"/>
            <p:cNvSpPr>
              <a:spLocks noChangeAspect="1" noTextEdit="1"/>
            </p:cNvSpPr>
            <p:nvPr/>
          </p:nvSpPr>
          <p:spPr>
            <a:xfrm>
              <a:off x="2946" y="3519"/>
              <a:ext cx="10480" cy="4121"/>
            </a:xfrm>
            <a:prstGeom prst="rect">
              <a:avLst/>
            </a:prstGeom>
            <a:noFill/>
            <a:ln w="9525">
              <a:noFill/>
            </a:ln>
          </p:spPr>
          <p:txBody>
            <a:bodyPr/>
            <a:p>
              <a:endParaRPr lang="zh-CN" altLang="en-US"/>
            </a:p>
          </p:txBody>
        </p:sp>
        <p:cxnSp>
          <p:nvCxnSpPr>
            <p:cNvPr id="1073743876" name="_s1333"/>
            <p:cNvCxnSpPr>
              <a:stCxn id="1073743892" idx="0"/>
              <a:endCxn id="1073743886" idx="2"/>
            </p:cNvCxnSpPr>
            <p:nvPr/>
          </p:nvCxnSpPr>
          <p:spPr>
            <a:xfrm rot="5400000" flipH="1">
              <a:off x="10713" y="4175"/>
              <a:ext cx="374" cy="2806"/>
            </a:xfrm>
            <a:prstGeom prst="bentConnector3">
              <a:avLst>
                <a:gd name="adj1" fmla="val 50157"/>
              </a:avLst>
            </a:prstGeom>
            <a:ln w="28575" cap="flat" cmpd="sng">
              <a:solidFill>
                <a:srgbClr val="000000"/>
              </a:solidFill>
              <a:prstDash val="solid"/>
              <a:miter/>
              <a:headEnd type="none" w="med" len="med"/>
              <a:tailEnd type="none" w="med" len="med"/>
            </a:ln>
          </p:spPr>
        </p:cxnSp>
        <p:cxnSp>
          <p:nvCxnSpPr>
            <p:cNvPr id="1073743877" name="_s1326"/>
            <p:cNvCxnSpPr>
              <a:stCxn id="1073743891" idx="1"/>
              <a:endCxn id="1073743888" idx="2"/>
            </p:cNvCxnSpPr>
            <p:nvPr/>
          </p:nvCxnSpPr>
          <p:spPr>
            <a:xfrm rot="10800000">
              <a:off x="9684" y="6513"/>
              <a:ext cx="373" cy="750"/>
            </a:xfrm>
            <a:prstGeom prst="bentConnector2">
              <a:avLst/>
            </a:prstGeom>
            <a:ln w="28575" cap="flat" cmpd="sng">
              <a:solidFill>
                <a:srgbClr val="000000"/>
              </a:solidFill>
              <a:prstDash val="solid"/>
              <a:miter/>
              <a:headEnd type="none" w="med" len="med"/>
              <a:tailEnd type="none" w="med" len="med"/>
            </a:ln>
          </p:spPr>
        </p:cxnSp>
        <p:cxnSp>
          <p:nvCxnSpPr>
            <p:cNvPr id="1073743878" name="_s1324"/>
            <p:cNvCxnSpPr>
              <a:stCxn id="1073743890" idx="1"/>
              <a:endCxn id="1073743887" idx="2"/>
            </p:cNvCxnSpPr>
            <p:nvPr/>
          </p:nvCxnSpPr>
          <p:spPr>
            <a:xfrm rot="10800000">
              <a:off x="6690" y="6514"/>
              <a:ext cx="373" cy="748"/>
            </a:xfrm>
            <a:prstGeom prst="bentConnector2">
              <a:avLst/>
            </a:prstGeom>
            <a:ln w="28575" cap="flat" cmpd="sng">
              <a:solidFill>
                <a:srgbClr val="000000"/>
              </a:solidFill>
              <a:prstDash val="solid"/>
              <a:miter/>
              <a:headEnd type="none" w="med" len="med"/>
              <a:tailEnd type="none" w="med" len="med"/>
            </a:ln>
          </p:spPr>
        </p:cxnSp>
        <p:cxnSp>
          <p:nvCxnSpPr>
            <p:cNvPr id="1073743879" name="_s1322"/>
            <p:cNvCxnSpPr>
              <a:stCxn id="1073743889" idx="0"/>
              <a:endCxn id="1073743885" idx="2"/>
            </p:cNvCxnSpPr>
            <p:nvPr/>
          </p:nvCxnSpPr>
          <p:spPr>
            <a:xfrm rot="-5400000">
              <a:off x="3872" y="5567"/>
              <a:ext cx="374" cy="1"/>
            </a:xfrm>
            <a:prstGeom prst="bentConnector3">
              <a:avLst>
                <a:gd name="adj1" fmla="val 50157"/>
              </a:avLst>
            </a:prstGeom>
            <a:ln w="28575" cap="flat" cmpd="sng">
              <a:solidFill>
                <a:srgbClr val="000000"/>
              </a:solidFill>
              <a:prstDash val="solid"/>
              <a:miter/>
              <a:headEnd type="none" w="med" len="med"/>
              <a:tailEnd type="none" w="med" len="med"/>
            </a:ln>
          </p:spPr>
        </p:cxnSp>
        <p:cxnSp>
          <p:nvCxnSpPr>
            <p:cNvPr id="1073743880" name="_s1318"/>
            <p:cNvCxnSpPr>
              <a:stCxn id="1073743888" idx="0"/>
              <a:endCxn id="1073743886" idx="2"/>
            </p:cNvCxnSpPr>
            <p:nvPr/>
          </p:nvCxnSpPr>
          <p:spPr>
            <a:xfrm rot="5400000" flipH="1">
              <a:off x="9393" y="5474"/>
              <a:ext cx="374" cy="187"/>
            </a:xfrm>
            <a:prstGeom prst="bentConnector3">
              <a:avLst>
                <a:gd name="adj1" fmla="val 50157"/>
              </a:avLst>
            </a:prstGeom>
            <a:ln w="28575" cap="flat" cmpd="sng">
              <a:solidFill>
                <a:srgbClr val="000000"/>
              </a:solidFill>
              <a:prstDash val="solid"/>
              <a:miter/>
              <a:headEnd type="none" w="med" len="med"/>
              <a:tailEnd type="none" w="med" len="med"/>
            </a:ln>
          </p:spPr>
        </p:cxnSp>
        <p:cxnSp>
          <p:nvCxnSpPr>
            <p:cNvPr id="1073743881" name="_s1316"/>
            <p:cNvCxnSpPr>
              <a:stCxn id="1073743887" idx="0"/>
              <a:endCxn id="1073743886" idx="2"/>
            </p:cNvCxnSpPr>
            <p:nvPr/>
          </p:nvCxnSpPr>
          <p:spPr>
            <a:xfrm rot="-5400000">
              <a:off x="7896" y="4164"/>
              <a:ext cx="374" cy="2807"/>
            </a:xfrm>
            <a:prstGeom prst="bentConnector3">
              <a:avLst>
                <a:gd name="adj1" fmla="val 50157"/>
              </a:avLst>
            </a:prstGeom>
            <a:ln w="28575" cap="flat" cmpd="sng">
              <a:solidFill>
                <a:srgbClr val="000000"/>
              </a:solidFill>
              <a:prstDash val="solid"/>
              <a:miter/>
              <a:headEnd type="none" w="med" len="med"/>
              <a:tailEnd type="none" w="med" len="med"/>
            </a:ln>
          </p:spPr>
        </p:cxnSp>
        <p:sp>
          <p:nvSpPr>
            <p:cNvPr id="1073743882" name="_s1308"/>
            <p:cNvSpPr/>
            <p:nvPr/>
          </p:nvSpPr>
          <p:spPr>
            <a:xfrm>
              <a:off x="5660" y="3519"/>
              <a:ext cx="2247" cy="749"/>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全身小动脉痉挛</a:t>
              </a:r>
              <a:endParaRPr lang="zh-CN" altLang="en-US"/>
            </a:p>
            <a:p>
              <a:endParaRPr lang="zh-CN" altLang="en-US"/>
            </a:p>
          </p:txBody>
        </p:sp>
        <p:cxnSp>
          <p:nvCxnSpPr>
            <p:cNvPr id="1073743883" name="_s1313"/>
            <p:cNvCxnSpPr>
              <a:stCxn id="1073743886" idx="0"/>
              <a:endCxn id="1073743882" idx="2"/>
            </p:cNvCxnSpPr>
            <p:nvPr/>
          </p:nvCxnSpPr>
          <p:spPr>
            <a:xfrm rot="5400000" flipH="1">
              <a:off x="7943" y="3088"/>
              <a:ext cx="374" cy="2713"/>
            </a:xfrm>
            <a:prstGeom prst="bentConnector3">
              <a:avLst>
                <a:gd name="adj1" fmla="val 50000"/>
              </a:avLst>
            </a:prstGeom>
            <a:ln w="28575" cap="flat" cmpd="sng">
              <a:solidFill>
                <a:srgbClr val="000000"/>
              </a:solidFill>
              <a:prstDash val="solid"/>
              <a:miter/>
              <a:headEnd type="none" w="med" len="med"/>
              <a:tailEnd type="none" w="med" len="med"/>
            </a:ln>
          </p:spPr>
        </p:cxnSp>
        <p:cxnSp>
          <p:nvCxnSpPr>
            <p:cNvPr id="1073743884" name="_s1312"/>
            <p:cNvCxnSpPr>
              <a:stCxn id="1073743885" idx="0"/>
              <a:endCxn id="1073743882" idx="2"/>
            </p:cNvCxnSpPr>
            <p:nvPr/>
          </p:nvCxnSpPr>
          <p:spPr>
            <a:xfrm rot="-5400000">
              <a:off x="5240" y="3098"/>
              <a:ext cx="374" cy="2714"/>
            </a:xfrm>
            <a:prstGeom prst="bentConnector3">
              <a:avLst>
                <a:gd name="adj1" fmla="val 50000"/>
              </a:avLst>
            </a:prstGeom>
            <a:ln w="28575" cap="flat" cmpd="sng">
              <a:solidFill>
                <a:srgbClr val="000000"/>
              </a:solidFill>
              <a:prstDash val="solid"/>
              <a:miter/>
              <a:headEnd type="none" w="med" len="med"/>
              <a:tailEnd type="none" w="med" len="med"/>
            </a:ln>
          </p:spPr>
        </p:cxnSp>
        <p:sp>
          <p:nvSpPr>
            <p:cNvPr id="1073743885" name="_s1309"/>
            <p:cNvSpPr/>
            <p:nvPr/>
          </p:nvSpPr>
          <p:spPr>
            <a:xfrm>
              <a:off x="2946" y="4642"/>
              <a:ext cx="2247" cy="749"/>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血管阻力增加</a:t>
              </a:r>
              <a:endParaRPr lang="zh-CN" altLang="en-US"/>
            </a:p>
            <a:p>
              <a:endParaRPr lang="zh-CN" altLang="en-US"/>
            </a:p>
          </p:txBody>
        </p:sp>
        <p:sp>
          <p:nvSpPr>
            <p:cNvPr id="1073743886" name="_s1310"/>
            <p:cNvSpPr/>
            <p:nvPr/>
          </p:nvSpPr>
          <p:spPr>
            <a:xfrm>
              <a:off x="8373" y="4642"/>
              <a:ext cx="2247" cy="749"/>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肾小动脉缺氧</a:t>
              </a:r>
              <a:endParaRPr lang="zh-CN" altLang="en-US"/>
            </a:p>
            <a:p>
              <a:endParaRPr lang="zh-CN" altLang="en-US"/>
            </a:p>
          </p:txBody>
        </p:sp>
        <p:sp>
          <p:nvSpPr>
            <p:cNvPr id="1073743887" name="_s1315"/>
            <p:cNvSpPr/>
            <p:nvPr/>
          </p:nvSpPr>
          <p:spPr>
            <a:xfrm>
              <a:off x="5566" y="5765"/>
              <a:ext cx="2246" cy="749"/>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肾小球基底膜通透性增加</a:t>
              </a:r>
              <a:endParaRPr lang="zh-CN" altLang="en-US"/>
            </a:p>
            <a:p>
              <a:endParaRPr lang="zh-CN" altLang="en-US"/>
            </a:p>
          </p:txBody>
        </p:sp>
        <p:sp>
          <p:nvSpPr>
            <p:cNvPr id="1073743888" name="_s1317"/>
            <p:cNvSpPr/>
            <p:nvPr/>
          </p:nvSpPr>
          <p:spPr>
            <a:xfrm>
              <a:off x="8560" y="5765"/>
              <a:ext cx="2246" cy="748"/>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肾上腺皮质激素、抗利尿激素增加</a:t>
              </a:r>
              <a:endParaRPr lang="zh-CN" altLang="en-US"/>
            </a:p>
          </p:txBody>
        </p:sp>
        <p:sp>
          <p:nvSpPr>
            <p:cNvPr id="1073743889" name="_s1321"/>
            <p:cNvSpPr/>
            <p:nvPr/>
          </p:nvSpPr>
          <p:spPr>
            <a:xfrm>
              <a:off x="2946" y="5765"/>
              <a:ext cx="2246" cy="748"/>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血压升高</a:t>
              </a:r>
              <a:endParaRPr lang="zh-CN" altLang="en-US"/>
            </a:p>
            <a:p>
              <a:endParaRPr lang="zh-CN" altLang="en-US"/>
            </a:p>
          </p:txBody>
        </p:sp>
        <p:sp>
          <p:nvSpPr>
            <p:cNvPr id="1073743890" name="_s1323"/>
            <p:cNvSpPr/>
            <p:nvPr/>
          </p:nvSpPr>
          <p:spPr>
            <a:xfrm>
              <a:off x="7063" y="6888"/>
              <a:ext cx="2246" cy="748"/>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蛋白尿</a:t>
              </a:r>
              <a:endParaRPr lang="zh-CN" altLang="en-US"/>
            </a:p>
            <a:p>
              <a:endParaRPr lang="zh-CN" altLang="en-US"/>
            </a:p>
          </p:txBody>
        </p:sp>
        <p:sp>
          <p:nvSpPr>
            <p:cNvPr id="1073743891" name="_s1325"/>
            <p:cNvSpPr/>
            <p:nvPr/>
          </p:nvSpPr>
          <p:spPr>
            <a:xfrm>
              <a:off x="10057" y="6888"/>
              <a:ext cx="2246" cy="749"/>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水肿</a:t>
              </a:r>
              <a:endParaRPr lang="zh-CN" altLang="en-US"/>
            </a:p>
            <a:p>
              <a:endParaRPr lang="zh-CN" altLang="en-US"/>
            </a:p>
          </p:txBody>
        </p:sp>
        <p:sp>
          <p:nvSpPr>
            <p:cNvPr id="1073743892" name="_s1327"/>
            <p:cNvSpPr/>
            <p:nvPr/>
          </p:nvSpPr>
          <p:spPr>
            <a:xfrm>
              <a:off x="11180" y="5765"/>
              <a:ext cx="2246" cy="749"/>
            </a:xfrm>
            <a:prstGeom prst="roundRect">
              <a:avLst>
                <a:gd name="adj" fmla="val 16667"/>
              </a:avLst>
            </a:prstGeom>
            <a:solidFill>
              <a:srgbClr val="BBE0E3"/>
            </a:solidFill>
            <a:ln w="9525" cap="flat" cmpd="sng">
              <a:solidFill>
                <a:srgbClr val="000000"/>
              </a:solidFill>
              <a:prstDash val="solid"/>
              <a:headEnd type="none" w="med" len="med"/>
              <a:tailEnd type="none" w="med" len="med"/>
            </a:ln>
          </p:spPr>
          <p:txBody>
            <a:bodyPr vert="horz" lIns="0" tIns="0" rIns="0" bIns="0" anchor="ctr" anchorCtr="0"/>
            <a:p>
              <a:pPr algn="ctr"/>
              <a:r>
                <a:rPr lang="zh-CN" altLang="en-US"/>
                <a:t>肾小球滤过率降低</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93165" y="1196975"/>
            <a:ext cx="10339070" cy="5280025"/>
            <a:chOff x="1048" y="1885"/>
            <a:chExt cx="12445" cy="8315"/>
          </a:xfrm>
        </p:grpSpPr>
        <p:sp>
          <p:nvSpPr>
            <p:cNvPr id="169985" name="直接连接符 365571"/>
            <p:cNvSpPr/>
            <p:nvPr/>
          </p:nvSpPr>
          <p:spPr>
            <a:xfrm>
              <a:off x="6575" y="6168"/>
              <a:ext cx="1705" cy="1080"/>
            </a:xfrm>
            <a:prstGeom prst="line">
              <a:avLst/>
            </a:prstGeom>
            <a:ln w="38100" cap="flat" cmpd="sng">
              <a:solidFill>
                <a:schemeClr val="tx1"/>
              </a:solidFill>
              <a:prstDash val="solid"/>
              <a:round/>
              <a:headEnd type="none" w="med" len="med"/>
              <a:tailEnd type="triangle" w="med" len="med"/>
            </a:ln>
          </p:spPr>
        </p:sp>
        <p:sp>
          <p:nvSpPr>
            <p:cNvPr id="169986" name="文本框 365572"/>
            <p:cNvSpPr txBox="1"/>
            <p:nvPr/>
          </p:nvSpPr>
          <p:spPr>
            <a:xfrm>
              <a:off x="5128" y="7328"/>
              <a:ext cx="8365" cy="1452"/>
            </a:xfrm>
            <a:prstGeom prst="rect">
              <a:avLst/>
            </a:prstGeom>
            <a:noFill/>
            <a:ln w="9525" cap="flat" cmpd="sng">
              <a:solidFill>
                <a:srgbClr val="000066"/>
              </a:solidFill>
              <a:prstDash val="solid"/>
              <a:miter/>
              <a:headEnd type="none" w="med" len="med"/>
              <a:tailEnd type="none" w="med" len="med"/>
            </a:ln>
          </p:spPr>
          <p:txBody>
            <a:bodyPr anchor="t" anchorCtr="0">
              <a:spAutoFit/>
            </a:bodyPr>
            <a:p>
              <a:pPr>
                <a:lnSpc>
                  <a:spcPct val="150000"/>
                </a:lnSpc>
              </a:pPr>
              <a:r>
                <a:rPr lang="zh-CN" altLang="en-US" b="1" dirty="0">
                  <a:solidFill>
                    <a:srgbClr val="000066"/>
                  </a:solidFill>
                  <a:latin typeface="楷体_GB2312" pitchFamily="49" charset="-122"/>
                  <a:ea typeface="楷体_GB2312" pitchFamily="49" charset="-122"/>
                </a:rPr>
                <a:t>发生螺旋小动脉栓塞，蜕膜坏死，胎盘后出血，则可导致</a:t>
              </a:r>
              <a:r>
                <a:rPr lang="zh-CN" altLang="en-US" b="1" dirty="0">
                  <a:solidFill>
                    <a:srgbClr val="990000"/>
                  </a:solidFill>
                  <a:latin typeface="Times New Roman" panose="02020603050405020304" pitchFamily="18" charset="0"/>
                  <a:ea typeface="楷体_GB2312" pitchFamily="49" charset="-122"/>
                </a:rPr>
                <a:t>胎盘早期剥离</a:t>
              </a:r>
              <a:r>
                <a:rPr lang="zh-CN" altLang="en-US" b="1" dirty="0">
                  <a:solidFill>
                    <a:srgbClr val="000066"/>
                  </a:solidFill>
                  <a:latin typeface="Times New Roman" panose="02020603050405020304" pitchFamily="18" charset="0"/>
                  <a:ea typeface="楷体_GB2312" pitchFamily="49" charset="-122"/>
                </a:rPr>
                <a:t>。</a:t>
              </a:r>
              <a:endParaRPr lang="zh-CN" altLang="en-US" b="1" dirty="0">
                <a:solidFill>
                  <a:srgbClr val="000066"/>
                </a:solidFill>
                <a:latin typeface="Times New Roman" panose="02020603050405020304" pitchFamily="18" charset="0"/>
                <a:ea typeface="楷体_GB2312" pitchFamily="49" charset="-122"/>
              </a:endParaRPr>
            </a:p>
          </p:txBody>
        </p:sp>
        <p:pic>
          <p:nvPicPr>
            <p:cNvPr id="169987" name="图片 365573" descr="未命名"/>
            <p:cNvPicPr>
              <a:picLocks noChangeAspect="1"/>
            </p:cNvPicPr>
            <p:nvPr/>
          </p:nvPicPr>
          <p:blipFill>
            <a:blip r:embed="rId3">
              <a:clrChange>
                <a:clrFrom>
                  <a:srgbClr val="FFFFFF"/>
                </a:clrFrom>
                <a:clrTo>
                  <a:srgbClr val="FFFFFF">
                    <a:alpha val="0"/>
                  </a:srgbClr>
                </a:clrTo>
              </a:clrChange>
            </a:blip>
            <a:srcRect l="37500" t="12500" r="34375" b="31250"/>
            <a:stretch>
              <a:fillRect/>
            </a:stretch>
          </p:blipFill>
          <p:spPr>
            <a:xfrm>
              <a:off x="9563" y="1920"/>
              <a:ext cx="3282" cy="4440"/>
            </a:xfrm>
            <a:prstGeom prst="rect">
              <a:avLst/>
            </a:prstGeom>
            <a:noFill/>
            <a:ln w="9525">
              <a:noFill/>
            </a:ln>
          </p:spPr>
        </p:pic>
        <p:sp>
          <p:nvSpPr>
            <p:cNvPr id="169988" name="文本框 365576"/>
            <p:cNvSpPr txBox="1"/>
            <p:nvPr/>
          </p:nvSpPr>
          <p:spPr>
            <a:xfrm>
              <a:off x="1048" y="1885"/>
              <a:ext cx="7232" cy="1452"/>
            </a:xfrm>
            <a:prstGeom prst="rect">
              <a:avLst/>
            </a:prstGeom>
            <a:noFill/>
            <a:ln w="9525" cap="flat" cmpd="sng">
              <a:solidFill>
                <a:srgbClr val="000066"/>
              </a:solidFill>
              <a:prstDash val="solid"/>
              <a:miter/>
              <a:headEnd type="none" w="med" len="med"/>
              <a:tailEnd type="none" w="med" len="med"/>
            </a:ln>
          </p:spPr>
          <p:txBody>
            <a:bodyPr anchor="t" anchorCtr="0">
              <a:spAutoFit/>
            </a:bodyPr>
            <a:p>
              <a:pPr>
                <a:lnSpc>
                  <a:spcPct val="150000"/>
                </a:lnSpc>
              </a:pPr>
              <a:r>
                <a:rPr lang="zh-CN" altLang="en-US" b="1" dirty="0">
                  <a:solidFill>
                    <a:srgbClr val="000066"/>
                  </a:solidFill>
                  <a:latin typeface="楷体_GB2312" pitchFamily="49" charset="-122"/>
                  <a:ea typeface="楷体_GB2312" pitchFamily="49" charset="-122"/>
                </a:rPr>
                <a:t>胎盘供血不足直接影响胎盘的功能，阻碍胎儿发育、导致</a:t>
              </a:r>
              <a:r>
                <a:rPr lang="en-US" altLang="zh-CN" b="1" dirty="0">
                  <a:solidFill>
                    <a:srgbClr val="000066"/>
                  </a:solidFill>
                  <a:latin typeface="楷体_GB2312" pitchFamily="49" charset="-122"/>
                  <a:ea typeface="楷体_GB2312" pitchFamily="49" charset="-122"/>
                </a:rPr>
                <a:t>IUGR</a:t>
              </a:r>
              <a:r>
                <a:rPr lang="zh-CN" altLang="en-US" b="1" dirty="0">
                  <a:solidFill>
                    <a:srgbClr val="000066"/>
                  </a:solidFill>
                  <a:latin typeface="楷体_GB2312" pitchFamily="49" charset="-122"/>
                  <a:ea typeface="楷体_GB2312" pitchFamily="49" charset="-122"/>
                </a:rPr>
                <a:t>。</a:t>
              </a:r>
              <a:endParaRPr lang="zh-CN" altLang="en-US" b="1" dirty="0">
                <a:solidFill>
                  <a:srgbClr val="000066"/>
                </a:solidFill>
                <a:latin typeface="楷体_GB2312" pitchFamily="49" charset="-122"/>
                <a:ea typeface="楷体_GB2312" pitchFamily="49" charset="-122"/>
              </a:endParaRPr>
            </a:p>
          </p:txBody>
        </p:sp>
        <p:sp>
          <p:nvSpPr>
            <p:cNvPr id="169989" name="直接连接符 365577"/>
            <p:cNvSpPr/>
            <p:nvPr/>
          </p:nvSpPr>
          <p:spPr>
            <a:xfrm flipH="1" flipV="1">
              <a:off x="4648" y="4023"/>
              <a:ext cx="1320" cy="960"/>
            </a:xfrm>
            <a:prstGeom prst="line">
              <a:avLst/>
            </a:prstGeom>
            <a:ln w="38100" cap="flat" cmpd="sng">
              <a:solidFill>
                <a:schemeClr val="tx1"/>
              </a:solidFill>
              <a:prstDash val="solid"/>
              <a:round/>
              <a:headEnd type="none" w="med" len="med"/>
              <a:tailEnd type="triangle" w="med" len="med"/>
            </a:ln>
          </p:spPr>
        </p:sp>
        <p:pic>
          <p:nvPicPr>
            <p:cNvPr id="169990" name="图片 365578" descr="y15"/>
            <p:cNvPicPr>
              <a:picLocks noChangeAspect="1"/>
            </p:cNvPicPr>
            <p:nvPr/>
          </p:nvPicPr>
          <p:blipFill>
            <a:blip r:embed="rId4">
              <a:lum contrast="12000"/>
            </a:blip>
            <a:srcRect l="24388" t="14760" r="24619" b="34096"/>
            <a:stretch>
              <a:fillRect/>
            </a:stretch>
          </p:blipFill>
          <p:spPr>
            <a:xfrm>
              <a:off x="1048" y="6360"/>
              <a:ext cx="3272" cy="3840"/>
            </a:xfrm>
            <a:prstGeom prst="rect">
              <a:avLst/>
            </a:prstGeom>
            <a:noFill/>
            <a:ln w="9525">
              <a:noFill/>
            </a:ln>
          </p:spPr>
        </p:pic>
        <p:sp>
          <p:nvSpPr>
            <p:cNvPr id="169991" name="文本框 365579"/>
            <p:cNvSpPr txBox="1"/>
            <p:nvPr/>
          </p:nvSpPr>
          <p:spPr>
            <a:xfrm>
              <a:off x="5530" y="5208"/>
              <a:ext cx="1430" cy="822"/>
            </a:xfrm>
            <a:prstGeom prst="rect">
              <a:avLst/>
            </a:prstGeom>
            <a:noFill/>
            <a:ln w="9525" cap="flat" cmpd="sng">
              <a:solidFill>
                <a:srgbClr val="800000"/>
              </a:solidFill>
              <a:prstDash val="solid"/>
              <a:miter/>
              <a:headEnd type="none" w="med" len="med"/>
              <a:tailEnd type="none" w="med" len="med"/>
            </a:ln>
          </p:spPr>
          <p:txBody>
            <a:bodyPr wrap="square" anchor="t" anchorCtr="0">
              <a:spAutoFit/>
            </a:bodyPr>
            <a:p>
              <a:r>
                <a:rPr lang="zh-CN" altLang="en-US" sz="2800" b="1" dirty="0">
                  <a:solidFill>
                    <a:srgbClr val="800000"/>
                  </a:solidFill>
                  <a:latin typeface="Tahoma" panose="020B0604030504040204" pitchFamily="34" charset="0"/>
                  <a:ea typeface="楷体_GB2312" pitchFamily="49" charset="-122"/>
                </a:rPr>
                <a:t>胎盘</a:t>
              </a:r>
              <a:endParaRPr lang="zh-CN" altLang="en-US" sz="2800" b="1" dirty="0">
                <a:solidFill>
                  <a:srgbClr val="800000"/>
                </a:solidFill>
                <a:latin typeface="Tahoma" panose="020B0604030504040204" pitchFamily="34" charset="0"/>
                <a:ea typeface="楷体_GB2312" pitchFamily="49" charset="-122"/>
              </a:endParaRPr>
            </a:p>
          </p:txBody>
        </p:sp>
        <p:sp>
          <p:nvSpPr>
            <p:cNvPr id="169992" name="矩形 365580"/>
            <p:cNvSpPr/>
            <p:nvPr/>
          </p:nvSpPr>
          <p:spPr>
            <a:xfrm>
              <a:off x="1048" y="5208"/>
              <a:ext cx="4080" cy="580"/>
            </a:xfrm>
            <a:prstGeom prst="rect">
              <a:avLst/>
            </a:prstGeom>
            <a:noFill/>
            <a:ln w="9525" cap="flat" cmpd="sng">
              <a:solidFill>
                <a:schemeClr val="tx2"/>
              </a:solidFill>
              <a:prstDash val="solid"/>
              <a:miter/>
              <a:headEnd type="none" w="med" len="med"/>
              <a:tailEnd type="none" w="med" len="med"/>
            </a:ln>
          </p:spPr>
          <p:txBody>
            <a:bodyPr anchor="t" anchorCtr="0">
              <a:spAutoFit/>
            </a:bodyPr>
            <a:p>
              <a:pPr>
                <a:spcBef>
                  <a:spcPct val="50000"/>
                </a:spcBef>
              </a:pPr>
              <a:r>
                <a:rPr lang="zh-CN" altLang="en-US" b="1" dirty="0">
                  <a:solidFill>
                    <a:srgbClr val="000066"/>
                  </a:solidFill>
                  <a:latin typeface="Times New Roman" panose="02020603050405020304" pitchFamily="18" charset="0"/>
                  <a:ea typeface="楷体_GB2312" pitchFamily="49" charset="-122"/>
                </a:rPr>
                <a:t>全身小动脉痉挛</a:t>
              </a:r>
              <a:endParaRPr lang="zh-CN" altLang="en-US" b="1" dirty="0">
                <a:solidFill>
                  <a:srgbClr val="000066"/>
                </a:solidFill>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1009" name="标题 488449"/>
          <p:cNvSpPr>
            <a:spLocks noGrp="1"/>
          </p:cNvSpPr>
          <p:nvPr>
            <p:ph type="title"/>
          </p:nvPr>
        </p:nvSpPr>
        <p:spPr>
          <a:xfrm>
            <a:off x="549275" y="1052513"/>
            <a:ext cx="3014663" cy="504825"/>
          </a:xfrm>
        </p:spPr>
        <p:txBody>
          <a:bodyPr vert="horz" wrap="square" lIns="91440" tIns="45720" rIns="91440" bIns="45720" anchor="t" anchorCtr="0"/>
          <a:p>
            <a:pPr eaLnBrk="1" hangingPunct="1"/>
            <a:r>
              <a:rPr lang="zh-CN" altLang="en-US" sz="2800" b="1" dirty="0">
                <a:solidFill>
                  <a:srgbClr val="FF0066"/>
                </a:solidFill>
                <a:ea typeface="楷体_GB2312" pitchFamily="49" charset="-122"/>
              </a:rPr>
              <a:t>（二）身体状况</a:t>
            </a:r>
            <a:endParaRPr lang="zh-CN" altLang="en-US" sz="2800" b="1" dirty="0">
              <a:solidFill>
                <a:srgbClr val="FF0066"/>
              </a:solidFill>
              <a:ea typeface="楷体_GB2312" pitchFamily="49" charset="-122"/>
            </a:endParaRPr>
          </a:p>
        </p:txBody>
      </p:sp>
      <p:sp>
        <p:nvSpPr>
          <p:cNvPr id="171011" name="矩形 488460"/>
          <p:cNvSpPr/>
          <p:nvPr/>
        </p:nvSpPr>
        <p:spPr>
          <a:xfrm>
            <a:off x="1000760" y="1687830"/>
            <a:ext cx="9963150" cy="953135"/>
          </a:xfrm>
          <a:prstGeom prst="rect">
            <a:avLst/>
          </a:prstGeom>
          <a:noFill/>
          <a:ln w="9525">
            <a:noFill/>
          </a:ln>
        </p:spPr>
        <p:txBody>
          <a:bodyPr wrap="square" anchor="ctr" anchorCtr="0">
            <a:spAutoFit/>
          </a:bodyPr>
          <a:p>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根据妊娠期高血压疾病的分类评估病人的临床</a:t>
            </a:r>
            <a:endParaRPr lang="zh-CN" altLang="en-US" sz="2800" b="1" dirty="0">
              <a:solidFill>
                <a:schemeClr val="tx2"/>
              </a:solidFill>
              <a:latin typeface="楷体_GB2312" pitchFamily="49" charset="-122"/>
              <a:ea typeface="楷体_GB2312" pitchFamily="49" charset="-122"/>
            </a:endParaRPr>
          </a:p>
          <a:p>
            <a:r>
              <a:rPr lang="zh-CN" altLang="en-US" sz="2800" b="1" dirty="0">
                <a:solidFill>
                  <a:schemeClr val="tx2"/>
                </a:solidFill>
                <a:latin typeface="楷体_GB2312" pitchFamily="49" charset="-122"/>
                <a:ea typeface="楷体_GB2312" pitchFamily="49" charset="-122"/>
              </a:rPr>
              <a:t>表现及严重程度</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171010" name="文本占位符 488450"/>
          <p:cNvSpPr>
            <a:spLocks noGrp="1"/>
          </p:cNvSpPr>
          <p:nvPr>
            <p:ph idx="1"/>
          </p:nvPr>
        </p:nvSpPr>
        <p:spPr>
          <a:xfrm>
            <a:off x="1000443" y="3169920"/>
            <a:ext cx="7848600" cy="1727200"/>
          </a:xfrm>
        </p:spPr>
        <p:txBody>
          <a:bodyPr vert="horz" wrap="square" lIns="91440" tIns="45720" rIns="91440" bIns="45720" anchor="t" anchorCtr="0"/>
          <a:p>
            <a:pPr eaLnBrk="1" hangingPunct="1">
              <a:lnSpc>
                <a:spcPct val="90000"/>
              </a:lnSpc>
              <a:buNone/>
            </a:pPr>
            <a:r>
              <a:rPr lang="en-US" altLang="zh-CN" sz="2800" b="1" dirty="0">
                <a:solidFill>
                  <a:srgbClr val="0000CC"/>
                </a:solidFill>
                <a:latin typeface="楷体_GB2312" pitchFamily="49" charset="-122"/>
                <a:ea typeface="楷体_GB2312" pitchFamily="49" charset="-122"/>
              </a:rPr>
              <a:t>(1)</a:t>
            </a:r>
            <a:r>
              <a:rPr lang="zh-CN" altLang="en-US" sz="2800" b="1" dirty="0">
                <a:solidFill>
                  <a:srgbClr val="0000CC"/>
                </a:solidFill>
                <a:latin typeface="楷体_GB2312" pitchFamily="49" charset="-122"/>
                <a:ea typeface="楷体_GB2312" pitchFamily="49" charset="-122"/>
              </a:rPr>
              <a:t>妊娠期高血压</a:t>
            </a:r>
            <a:r>
              <a:rPr lang="zh-CN" altLang="en-US" sz="2800" b="1" dirty="0">
                <a:solidFill>
                  <a:srgbClr val="CC00FF"/>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BP≥140/90mmHg</a:t>
            </a:r>
            <a:r>
              <a:rPr lang="zh-CN" altLang="en-US" sz="2800" b="1" dirty="0">
                <a:solidFill>
                  <a:srgbClr val="FF0000"/>
                </a:solidFill>
                <a:latin typeface="楷体_GB2312" pitchFamily="49" charset="-122"/>
                <a:ea typeface="楷体_GB2312" pitchFamily="49" charset="-122"/>
              </a:rPr>
              <a:t>妊娠期首次出现，并于产后</a:t>
            </a:r>
            <a:r>
              <a:rPr lang="en-US" altLang="zh-CN" sz="2800" b="1" dirty="0">
                <a:solidFill>
                  <a:srgbClr val="FF0000"/>
                </a:solidFill>
                <a:latin typeface="楷体_GB2312" pitchFamily="49" charset="-122"/>
                <a:ea typeface="楷体_GB2312" pitchFamily="49" charset="-122"/>
              </a:rPr>
              <a:t>12</a:t>
            </a:r>
            <a:r>
              <a:rPr lang="zh-CN" altLang="en-US" sz="2800" b="1" dirty="0">
                <a:solidFill>
                  <a:srgbClr val="FF0000"/>
                </a:solidFill>
                <a:latin typeface="楷体_GB2312" pitchFamily="49" charset="-122"/>
                <a:ea typeface="楷体_GB2312" pitchFamily="49" charset="-122"/>
              </a:rPr>
              <a:t>周恢复正常；</a:t>
            </a:r>
            <a:r>
              <a:rPr lang="zh-CN" altLang="en-US" sz="2800" b="1" dirty="0">
                <a:latin typeface="楷体_GB2312" pitchFamily="49" charset="-122"/>
                <a:ea typeface="楷体_GB2312" pitchFamily="49" charset="-122"/>
              </a:rPr>
              <a:t>尿蛋白（－）；可伴有上腹部不适或血小板减少，产后方可确诊。</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2033" name="文本占位符 497666"/>
          <p:cNvSpPr>
            <a:spLocks noGrp="1"/>
          </p:cNvSpPr>
          <p:nvPr>
            <p:ph idx="1"/>
          </p:nvPr>
        </p:nvSpPr>
        <p:spPr>
          <a:xfrm>
            <a:off x="876935" y="1531620"/>
            <a:ext cx="10264140" cy="5012690"/>
          </a:xfrm>
        </p:spPr>
        <p:txBody>
          <a:bodyPr vert="horz" wrap="square" lIns="91440" tIns="45720" rIns="91440" bIns="45720" anchor="t" anchorCtr="0">
            <a:normAutofit lnSpcReduction="10000"/>
          </a:bodyPr>
          <a:p>
            <a:pPr eaLnBrk="1" hangingPunct="1">
              <a:lnSpc>
                <a:spcPct val="90000"/>
              </a:lnSpc>
              <a:buNone/>
            </a:pPr>
            <a:r>
              <a:rPr lang="en-US" altLang="zh-CN" sz="2800" b="1" dirty="0">
                <a:solidFill>
                  <a:srgbClr val="0000CC"/>
                </a:solidFill>
                <a:latin typeface="楷体_GB2312" pitchFamily="49" charset="-122"/>
                <a:ea typeface="楷体_GB2312" pitchFamily="49" charset="-122"/>
              </a:rPr>
              <a:t>(2)</a:t>
            </a:r>
            <a:r>
              <a:rPr lang="zh-CN" altLang="en-US" sz="2800" b="1" dirty="0">
                <a:solidFill>
                  <a:srgbClr val="0000CC"/>
                </a:solidFill>
                <a:latin typeface="楷体_GB2312" pitchFamily="49" charset="-122"/>
                <a:ea typeface="楷体_GB2312" pitchFamily="49" charset="-122"/>
              </a:rPr>
              <a:t>子痫前期</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eaLnBrk="1" hangingPunct="1">
              <a:lnSpc>
                <a:spcPct val="90000"/>
              </a:lnSpc>
              <a:buNone/>
            </a:pPr>
            <a:r>
              <a:rPr lang="zh-CN" altLang="en-US" sz="2800" b="1" dirty="0">
                <a:latin typeface="楷体_GB2312" pitchFamily="49" charset="-122"/>
                <a:ea typeface="楷体_GB2312" pitchFamily="49" charset="-122"/>
              </a:rPr>
              <a:t>   </a:t>
            </a:r>
            <a:r>
              <a:rPr lang="zh-CN" altLang="en-US" sz="2800" b="1" dirty="0">
                <a:solidFill>
                  <a:srgbClr val="CC00FF"/>
                </a:solidFill>
                <a:latin typeface="楷体_GB2312" pitchFamily="49" charset="-122"/>
                <a:ea typeface="楷体_GB2312" pitchFamily="49" charset="-122"/>
              </a:rPr>
              <a:t>轻度</a:t>
            </a:r>
            <a:r>
              <a:rPr lang="zh-CN" altLang="en-US" sz="2800" b="1" dirty="0">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BP≥140/90mmHg</a:t>
            </a:r>
            <a:r>
              <a:rPr lang="zh-CN" altLang="en-US" sz="2800" b="1" dirty="0">
                <a:solidFill>
                  <a:srgbClr val="FF0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孕</a:t>
            </a:r>
            <a:r>
              <a:rPr lang="en-US" altLang="zh-CN" sz="2800" b="1" dirty="0">
                <a:latin typeface="楷体_GB2312" pitchFamily="49" charset="-122"/>
                <a:ea typeface="楷体_GB2312" pitchFamily="49" charset="-122"/>
              </a:rPr>
              <a:t>20</a:t>
            </a:r>
            <a:r>
              <a:rPr lang="zh-CN" altLang="en-US" sz="2800" b="1" dirty="0">
                <a:latin typeface="楷体_GB2312" pitchFamily="49" charset="-122"/>
                <a:ea typeface="楷体_GB2312" pitchFamily="49" charset="-122"/>
              </a:rPr>
              <a:t>周以后出现；尿蛋白</a:t>
            </a:r>
            <a:r>
              <a:rPr lang="en-US" altLang="zh-CN" sz="2800" b="1" dirty="0">
                <a:latin typeface="楷体_GB2312" pitchFamily="49" charset="-122"/>
                <a:ea typeface="楷体_GB2312" pitchFamily="49" charset="-122"/>
              </a:rPr>
              <a:t>≥300mg/24h</a:t>
            </a:r>
            <a:r>
              <a:rPr lang="zh-CN" altLang="en-US" sz="2800" b="1" dirty="0">
                <a:latin typeface="楷体_GB2312" pitchFamily="49" charset="-122"/>
                <a:ea typeface="楷体_GB2312" pitchFamily="49" charset="-122"/>
              </a:rPr>
              <a:t>或（</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可伴有轻微自觉症状，上腹不适、头痛等症状。</a:t>
            </a:r>
            <a:endParaRPr lang="zh-CN" altLang="en-US" sz="2800" b="1" dirty="0">
              <a:solidFill>
                <a:srgbClr val="FF0000"/>
              </a:solidFill>
              <a:latin typeface="楷体_GB2312" pitchFamily="49" charset="-122"/>
              <a:ea typeface="楷体_GB2312" pitchFamily="49" charset="-122"/>
            </a:endParaRPr>
          </a:p>
          <a:p>
            <a:pPr eaLnBrk="1" hangingPunct="1">
              <a:lnSpc>
                <a:spcPct val="90000"/>
              </a:lnSpc>
              <a:buNone/>
            </a:pPr>
            <a:r>
              <a:rPr lang="zh-CN" altLang="en-US" sz="2800" b="1" dirty="0">
                <a:latin typeface="楷体_GB2312" pitchFamily="49" charset="-122"/>
                <a:ea typeface="楷体_GB2312" pitchFamily="49" charset="-122"/>
              </a:rPr>
              <a:t>   </a:t>
            </a:r>
            <a:r>
              <a:rPr lang="zh-CN" altLang="en-US" sz="2800" b="1" dirty="0">
                <a:solidFill>
                  <a:srgbClr val="CC00FF"/>
                </a:solidFill>
                <a:latin typeface="楷体_GB2312" pitchFamily="49" charset="-122"/>
                <a:ea typeface="楷体_GB2312" pitchFamily="49" charset="-122"/>
              </a:rPr>
              <a:t>重度</a:t>
            </a:r>
            <a:r>
              <a:rPr lang="zh-CN" altLang="en-US" sz="2800" b="1" dirty="0">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BP≥160/110mmHg</a:t>
            </a:r>
            <a:r>
              <a:rPr lang="zh-CN" altLang="en-US" sz="2800" b="1" dirty="0">
                <a:solidFill>
                  <a:srgbClr val="FF0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尿蛋白</a:t>
            </a:r>
            <a:r>
              <a:rPr lang="en-US" altLang="zh-CN" sz="2800" b="1" dirty="0">
                <a:latin typeface="楷体_GB2312" pitchFamily="49" charset="-122"/>
                <a:ea typeface="楷体_GB2312" pitchFamily="49" charset="-122"/>
              </a:rPr>
              <a:t>≥2.0g/24h</a:t>
            </a:r>
            <a:r>
              <a:rPr lang="zh-CN" altLang="en-US" sz="2800" b="1" dirty="0">
                <a:latin typeface="楷体_GB2312" pitchFamily="49" charset="-122"/>
                <a:ea typeface="楷体_GB2312" pitchFamily="49" charset="-122"/>
              </a:rPr>
              <a:t>或（</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）；血肌酐＞</a:t>
            </a:r>
            <a:r>
              <a:rPr lang="en-US" altLang="zh-CN" sz="2800" b="1" dirty="0">
                <a:latin typeface="楷体_GB2312" pitchFamily="49" charset="-122"/>
                <a:ea typeface="楷体_GB2312" pitchFamily="49" charset="-122"/>
              </a:rPr>
              <a:t>106μmol/L</a:t>
            </a:r>
            <a:r>
              <a:rPr lang="zh-CN" altLang="en-US" sz="2800" b="1" dirty="0">
                <a:latin typeface="楷体_GB2312" pitchFamily="49" charset="-122"/>
                <a:ea typeface="楷体_GB2312" pitchFamily="49" charset="-122"/>
              </a:rPr>
              <a:t>；血小板＜</a:t>
            </a:r>
            <a:r>
              <a:rPr lang="en-US" altLang="zh-CN" sz="2800" b="1" dirty="0">
                <a:latin typeface="楷体_GB2312" pitchFamily="49" charset="-122"/>
                <a:ea typeface="楷体_GB2312" pitchFamily="49" charset="-122"/>
              </a:rPr>
              <a:t>100×10</a:t>
            </a:r>
            <a:r>
              <a:rPr lang="en-US" altLang="zh-CN" sz="2800" b="1" baseline="30000" dirty="0">
                <a:latin typeface="楷体_GB2312" pitchFamily="49" charset="-122"/>
                <a:ea typeface="楷体_GB2312" pitchFamily="49" charset="-122"/>
              </a:rPr>
              <a:t>9</a:t>
            </a:r>
            <a:r>
              <a:rPr lang="en-US" altLang="zh-CN" sz="2800" b="1" dirty="0">
                <a:latin typeface="楷体_GB2312" pitchFamily="49" charset="-122"/>
                <a:ea typeface="楷体_GB2312" pitchFamily="49" charset="-122"/>
              </a:rPr>
              <a:t> /L</a:t>
            </a:r>
            <a:r>
              <a:rPr lang="zh-CN" altLang="en-US" sz="2800" b="1" dirty="0">
                <a:latin typeface="楷体_GB2312" pitchFamily="49" charset="-122"/>
                <a:ea typeface="楷体_GB2312" pitchFamily="49" charset="-122"/>
              </a:rPr>
              <a:t>；微血管病性溶血（血</a:t>
            </a:r>
            <a:r>
              <a:rPr lang="en-US" altLang="zh-CN" sz="2800" b="1" dirty="0">
                <a:latin typeface="楷体_GB2312" pitchFamily="49" charset="-122"/>
                <a:ea typeface="楷体_GB2312" pitchFamily="49" charset="-122"/>
              </a:rPr>
              <a:t>LDH</a:t>
            </a:r>
            <a:r>
              <a:rPr lang="zh-CN" altLang="en-US" sz="2800" b="1" dirty="0">
                <a:latin typeface="楷体_GB2312" pitchFamily="49" charset="-122"/>
                <a:ea typeface="楷体_GB2312" pitchFamily="49" charset="-122"/>
              </a:rPr>
              <a:t>升高）；血清</a:t>
            </a:r>
            <a:r>
              <a:rPr lang="en-US" altLang="zh-CN" sz="2800" b="1" dirty="0">
                <a:latin typeface="楷体_GB2312" pitchFamily="49" charset="-122"/>
                <a:ea typeface="楷体_GB2312" pitchFamily="49" charset="-122"/>
              </a:rPr>
              <a:t>ALT</a:t>
            </a:r>
            <a:r>
              <a:rPr lang="zh-CN" altLang="en-US" sz="2800" b="1" dirty="0">
                <a:latin typeface="楷体_GB2312" pitchFamily="49" charset="-122"/>
                <a:ea typeface="楷体_GB2312" pitchFamily="49" charset="-122"/>
              </a:rPr>
              <a:t>或</a:t>
            </a:r>
            <a:r>
              <a:rPr lang="en-US" altLang="zh-CN" sz="2800" b="1" dirty="0">
                <a:latin typeface="楷体_GB2312" pitchFamily="49" charset="-122"/>
                <a:ea typeface="楷体_GB2312" pitchFamily="49" charset="-122"/>
              </a:rPr>
              <a:t>AST</a:t>
            </a:r>
            <a:r>
              <a:rPr lang="zh-CN" altLang="en-US" sz="2800" b="1" dirty="0">
                <a:latin typeface="楷体_GB2312" pitchFamily="49" charset="-122"/>
                <a:ea typeface="楷体_GB2312" pitchFamily="49" charset="-122"/>
              </a:rPr>
              <a:t>升高；</a:t>
            </a:r>
            <a:r>
              <a:rPr lang="zh-CN" altLang="en-US" sz="2800" b="1" dirty="0">
                <a:solidFill>
                  <a:srgbClr val="FF0000"/>
                </a:solidFill>
                <a:latin typeface="楷体_GB2312" pitchFamily="49" charset="-122"/>
                <a:ea typeface="楷体_GB2312" pitchFamily="49" charset="-122"/>
              </a:rPr>
              <a:t>持续性头痛或其它脑神经或视觉障碍；持续性上腹不适。</a:t>
            </a:r>
            <a:endParaRPr lang="zh-CN" altLang="en-US" sz="2800" b="1" dirty="0">
              <a:latin typeface="楷体_GB2312" pitchFamily="49" charset="-122"/>
              <a:ea typeface="楷体_GB2312" pitchFamily="49" charset="-122"/>
            </a:endParaRPr>
          </a:p>
          <a:p>
            <a:pPr eaLnBrk="1" hangingPunct="1">
              <a:lnSpc>
                <a:spcPct val="90000"/>
              </a:lnSpc>
              <a:buNone/>
            </a:pPr>
            <a:r>
              <a:rPr lang="en-US" altLang="zh-CN" sz="2800" b="1" dirty="0">
                <a:solidFill>
                  <a:srgbClr val="0000CC"/>
                </a:solidFill>
                <a:latin typeface="楷体_GB2312" pitchFamily="49" charset="-122"/>
                <a:ea typeface="楷体_GB2312" pitchFamily="49" charset="-122"/>
              </a:rPr>
              <a:t>(3)</a:t>
            </a:r>
            <a:r>
              <a:rPr lang="zh-CN" altLang="en-US" sz="2800" b="1" dirty="0">
                <a:solidFill>
                  <a:srgbClr val="0000CC"/>
                </a:solidFill>
                <a:latin typeface="楷体_GB2312" pitchFamily="49" charset="-122"/>
                <a:ea typeface="楷体_GB2312" pitchFamily="49" charset="-122"/>
              </a:rPr>
              <a:t>子痫</a:t>
            </a:r>
            <a:r>
              <a:rPr lang="en-US" altLang="zh-CN" sz="2800" b="1" dirty="0">
                <a:solidFill>
                  <a:srgbClr val="0000CC"/>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子痫前期孕妇</a:t>
            </a:r>
            <a:r>
              <a:rPr lang="zh-CN" altLang="en-US" sz="2800" b="1" dirty="0">
                <a:solidFill>
                  <a:srgbClr val="FF0000"/>
                </a:solidFill>
                <a:latin typeface="楷体_GB2312" pitchFamily="49" charset="-122"/>
                <a:ea typeface="楷体_GB2312" pitchFamily="49" charset="-122"/>
              </a:rPr>
              <a:t>抽搐，或伴昏迷</a:t>
            </a:r>
            <a:r>
              <a:rPr lang="zh-CN" altLang="en-US" sz="2800" b="1" dirty="0">
                <a:latin typeface="楷体_GB2312" pitchFamily="49" charset="-122"/>
                <a:ea typeface="楷体_GB2312" pitchFamily="49" charset="-122"/>
              </a:rPr>
              <a:t>不能用其它原因解释。</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6078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3058" name="矩形 402443"/>
          <p:cNvSpPr/>
          <p:nvPr/>
        </p:nvSpPr>
        <p:spPr>
          <a:xfrm>
            <a:off x="661035" y="1160780"/>
            <a:ext cx="10382250" cy="3483610"/>
          </a:xfrm>
          <a:prstGeom prst="rect">
            <a:avLst/>
          </a:prstGeom>
          <a:noFill/>
          <a:ln w="9525">
            <a:noFill/>
          </a:ln>
        </p:spPr>
        <p:txBody>
          <a:bodyPr wrap="none" anchor="ctr" anchorCtr="0">
            <a:noAutofit/>
          </a:bodyPr>
          <a:p>
            <a:pPr indent="304800"/>
            <a:r>
              <a:rPr lang="zh-CN" altLang="en-US" sz="2800" b="1" dirty="0">
                <a:solidFill>
                  <a:schemeClr val="tx2"/>
                </a:solidFill>
                <a:latin typeface="楷体_GB2312" pitchFamily="49" charset="-122"/>
                <a:ea typeface="楷体_GB2312" pitchFamily="49" charset="-122"/>
              </a:rPr>
              <a:t>子痫发作典型表现</a:t>
            </a:r>
            <a:r>
              <a:rPr lang="zh-CN" altLang="en-US" sz="2800" b="1" dirty="0">
                <a:latin typeface="楷体_GB2312" pitchFamily="49" charset="-122"/>
                <a:ea typeface="楷体_GB2312" pitchFamily="49" charset="-122"/>
              </a:rPr>
              <a:t>  子痫分产前子痫、产时子痫、产后子痫，</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以产前子痫多见。抽搐发展迅速，先出现眼球固定、瞳孔散大、</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头扭向一侧、牙关紧闭，继而口角及面部肌肉开始抽动，数秒</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后双臂屈曲、双手紧握、肌肉强直，继之全身及四肢强烈抽动，</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持续约</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2min</a:t>
            </a:r>
            <a:r>
              <a:rPr lang="zh-CN" altLang="en-US" sz="2800" b="1" dirty="0">
                <a:latin typeface="楷体_GB2312" pitchFamily="49" charset="-122"/>
                <a:ea typeface="楷体_GB2312" pitchFamily="49" charset="-122"/>
              </a:rPr>
              <a:t>。抽搐时面色青紫、意识丧失，无呼吸，然后抽搐</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停止，呼吸恢复，重者可陷入昏迷。</a:t>
            </a:r>
            <a:endParaRPr lang="zh-CN" altLang="en-US" sz="2800" b="1" dirty="0">
              <a:latin typeface="楷体_GB2312" pitchFamily="49" charset="-122"/>
              <a:ea typeface="楷体_GB2312" pitchFamily="49" charset="-122"/>
            </a:endParaRPr>
          </a:p>
        </p:txBody>
      </p:sp>
      <p:graphicFrame>
        <p:nvGraphicFramePr>
          <p:cNvPr id="173059" name="内容占位符 402448"/>
          <p:cNvGraphicFramePr>
            <a:graphicFrameLocks noGrp="1"/>
          </p:cNvGraphicFramePr>
          <p:nvPr>
            <p:ph idx="4294967295"/>
          </p:nvPr>
        </p:nvGraphicFramePr>
        <p:xfrm>
          <a:off x="5341620" y="4139565"/>
          <a:ext cx="5181600" cy="2306320"/>
        </p:xfrm>
        <a:graphic>
          <a:graphicData uri="http://schemas.openxmlformats.org/presentationml/2006/ole">
            <mc:AlternateContent xmlns:mc="http://schemas.openxmlformats.org/markup-compatibility/2006">
              <mc:Choice xmlns:v="urn:schemas-microsoft-com:vml" Requires="v">
                <p:oleObj spid="_x0000_s3078" name="" r:id="rId3" imgW="10363200" imgH="4889500" progId="Photoshop.Image.8">
                  <p:embed/>
                </p:oleObj>
              </mc:Choice>
              <mc:Fallback>
                <p:oleObj name="" r:id="rId3" imgW="10363200" imgH="4889500" progId="Photoshop.Image.8">
                  <p:embed/>
                  <p:pic>
                    <p:nvPicPr>
                      <p:cNvPr id="0" name="图片 3077"/>
                      <p:cNvPicPr/>
                      <p:nvPr/>
                    </p:nvPicPr>
                    <p:blipFill>
                      <a:blip r:embed="rId4"/>
                      <a:stretch>
                        <a:fillRect/>
                      </a:stretch>
                    </p:blipFill>
                    <p:spPr>
                      <a:xfrm>
                        <a:off x="5341620" y="4139565"/>
                        <a:ext cx="5181600" cy="2306320"/>
                      </a:xfrm>
                      <a:prstGeom prst="rect">
                        <a:avLst/>
                      </a:prstGeom>
                      <a:noFill/>
                      <a:ln w="38100">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174081" name="Object 6"/>
          <p:cNvGraphicFramePr>
            <a:graphicFrameLocks noChangeAspect="1"/>
          </p:cNvGraphicFramePr>
          <p:nvPr/>
        </p:nvGraphicFramePr>
        <p:xfrm>
          <a:off x="1258888" y="1052513"/>
          <a:ext cx="5181600" cy="3240087"/>
        </p:xfrm>
        <a:graphic>
          <a:graphicData uri="http://schemas.openxmlformats.org/presentationml/2006/ole">
            <mc:AlternateContent xmlns:mc="http://schemas.openxmlformats.org/markup-compatibility/2006">
              <mc:Choice xmlns:v="urn:schemas-microsoft-com:vml" Requires="v">
                <p:oleObj spid="_x0000_s3077" name="" r:id="rId3" imgW="10363200" imgH="4889500" progId="Photoshop.Image.8">
                  <p:embed/>
                </p:oleObj>
              </mc:Choice>
              <mc:Fallback>
                <p:oleObj name="" r:id="rId3" imgW="10363200" imgH="4889500" progId="Photoshop.Image.8">
                  <p:embed/>
                  <p:pic>
                    <p:nvPicPr>
                      <p:cNvPr id="0" name="图片 3076"/>
                      <p:cNvPicPr/>
                      <p:nvPr/>
                    </p:nvPicPr>
                    <p:blipFill>
                      <a:blip r:embed="rId4"/>
                      <a:stretch>
                        <a:fillRect/>
                      </a:stretch>
                    </p:blipFill>
                    <p:spPr>
                      <a:xfrm>
                        <a:off x="1258888" y="1052513"/>
                        <a:ext cx="5181600" cy="3240087"/>
                      </a:xfrm>
                      <a:prstGeom prst="rect">
                        <a:avLst/>
                      </a:prstGeom>
                      <a:noFill/>
                      <a:ln w="38100">
                        <a:noFill/>
                        <a:miter/>
                      </a:ln>
                    </p:spPr>
                  </p:pic>
                </p:oleObj>
              </mc:Fallback>
            </mc:AlternateContent>
          </a:graphicData>
        </a:graphic>
      </p:graphicFrame>
      <p:pic>
        <p:nvPicPr>
          <p:cNvPr id="174082" name="图片 368652"/>
          <p:cNvPicPr>
            <a:picLocks noChangeAspect="1"/>
          </p:cNvPicPr>
          <p:nvPr/>
        </p:nvPicPr>
        <p:blipFill>
          <a:blip r:embed="rId5"/>
          <a:srcRect b="17410"/>
          <a:stretch>
            <a:fillRect/>
          </a:stretch>
        </p:blipFill>
        <p:spPr>
          <a:xfrm>
            <a:off x="4036695" y="4098925"/>
            <a:ext cx="6478270" cy="19291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3732" name="矩形 328714"/>
          <p:cNvSpPr/>
          <p:nvPr/>
        </p:nvSpPr>
        <p:spPr>
          <a:xfrm>
            <a:off x="1601153" y="1728788"/>
            <a:ext cx="9175115" cy="4523105"/>
          </a:xfrm>
          <a:prstGeom prst="rect">
            <a:avLst/>
          </a:prstGeom>
          <a:noFill/>
          <a:ln w="9525">
            <a:noFill/>
          </a:ln>
        </p:spPr>
        <p:txBody>
          <a:bodyPr wrap="none" anchor="t" anchorCtr="0">
            <a:spAutoFit/>
          </a:bodyPr>
          <a:p>
            <a:pPr indent="0" fontAlgn="auto">
              <a:lnSpc>
                <a:spcPct val="150000"/>
              </a:lnSpc>
            </a:pP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妊娠不足</a:t>
            </a:r>
            <a:r>
              <a:rPr lang="en-US" altLang="zh-CN" sz="3200" b="1" dirty="0">
                <a:latin typeface="楷体_GB2312" pitchFamily="49" charset="-122"/>
                <a:ea typeface="楷体_GB2312" pitchFamily="49" charset="-122"/>
              </a:rPr>
              <a:t>28</a:t>
            </a:r>
            <a:r>
              <a:rPr lang="zh-CN" altLang="en-US" sz="3200" b="1" dirty="0">
                <a:latin typeface="楷体_GB2312" pitchFamily="49" charset="-122"/>
                <a:ea typeface="楷体_GB2312" pitchFamily="49" charset="-122"/>
              </a:rPr>
              <a:t>周，胎儿体重不足</a:t>
            </a:r>
            <a:r>
              <a:rPr lang="en-US" altLang="zh-CN" sz="3200" b="1" dirty="0">
                <a:latin typeface="楷体_GB2312" pitchFamily="49" charset="-122"/>
                <a:ea typeface="楷体_GB2312" pitchFamily="49" charset="-122"/>
              </a:rPr>
              <a:t>1000</a:t>
            </a:r>
            <a:r>
              <a:rPr lang="zh-CN" altLang="en-US" sz="3200" b="1" dirty="0">
                <a:latin typeface="楷体_GB2312" pitchFamily="49" charset="-122"/>
                <a:ea typeface="楷体_GB2312" pitchFamily="49" charset="-122"/>
              </a:rPr>
              <a:t>克而终止者</a:t>
            </a:r>
            <a:endParaRPr lang="zh-CN" altLang="en-US" sz="3200" b="1" dirty="0">
              <a:latin typeface="楷体_GB2312" pitchFamily="49" charset="-122"/>
              <a:ea typeface="楷体_GB2312" pitchFamily="49" charset="-122"/>
            </a:endParaRPr>
          </a:p>
          <a:p>
            <a:pPr indent="0" fontAlgn="auto">
              <a:lnSpc>
                <a:spcPct val="150000"/>
              </a:lnSpc>
            </a:pPr>
            <a:r>
              <a:rPr lang="zh-CN" altLang="en-US" sz="3200" b="1" dirty="0">
                <a:latin typeface="楷体_GB2312" pitchFamily="49" charset="-122"/>
                <a:ea typeface="楷体_GB2312" pitchFamily="49" charset="-122"/>
              </a:rPr>
              <a:t>称流产。</a:t>
            </a:r>
            <a:endParaRPr lang="zh-CN" altLang="en-US" sz="3200" b="1" dirty="0">
              <a:latin typeface="楷体_GB2312" pitchFamily="49" charset="-122"/>
              <a:ea typeface="楷体_GB2312" pitchFamily="49" charset="-122"/>
            </a:endParaRPr>
          </a:p>
          <a:p>
            <a:pPr indent="0" fontAlgn="auto">
              <a:lnSpc>
                <a:spcPct val="150000"/>
              </a:lnSpc>
            </a:pPr>
            <a:r>
              <a:rPr lang="zh-CN" altLang="en-US" sz="3200" b="1" dirty="0">
                <a:latin typeface="楷体_GB2312" pitchFamily="49" charset="-122"/>
                <a:ea typeface="楷体_GB2312" pitchFamily="49" charset="-122"/>
              </a:rPr>
              <a:t>        早期流产：</a:t>
            </a:r>
            <a:r>
              <a:rPr lang="en-US" altLang="zh-CN" sz="3200" b="1" dirty="0">
                <a:latin typeface="楷体_GB2312" pitchFamily="49" charset="-122"/>
                <a:ea typeface="楷体_GB2312" pitchFamily="49" charset="-122"/>
              </a:rPr>
              <a:t>&lt;12</a:t>
            </a:r>
            <a:r>
              <a:rPr lang="zh-CN" altLang="en-US" sz="3200" b="1" dirty="0">
                <a:latin typeface="楷体_GB2312" pitchFamily="49" charset="-122"/>
                <a:ea typeface="楷体_GB2312" pitchFamily="49" charset="-122"/>
              </a:rPr>
              <a:t>周</a:t>
            </a:r>
            <a:r>
              <a:rPr lang="zh-CN" altLang="en-US" sz="3200" b="1" dirty="0">
                <a:solidFill>
                  <a:srgbClr val="FF0000"/>
                </a:solidFill>
                <a:latin typeface="楷体_GB2312" pitchFamily="49" charset="-122"/>
                <a:ea typeface="楷体_GB2312" pitchFamily="49" charset="-122"/>
              </a:rPr>
              <a:t>多见</a:t>
            </a:r>
            <a:r>
              <a:rPr lang="en-US" altLang="zh-CN" sz="3200" b="1" dirty="0">
                <a:solidFill>
                  <a:srgbClr val="FF0000"/>
                </a:solidFill>
                <a:latin typeface="楷体_GB2312" pitchFamily="49" charset="-122"/>
                <a:ea typeface="楷体_GB2312" pitchFamily="49" charset="-122"/>
              </a:rPr>
              <a:t>80%</a:t>
            </a:r>
            <a:endParaRPr lang="zh-CN" altLang="en-US" sz="3200" b="1" dirty="0">
              <a:solidFill>
                <a:srgbClr val="FF0000"/>
              </a:solidFill>
              <a:latin typeface="楷体_GB2312" pitchFamily="49" charset="-122"/>
              <a:ea typeface="楷体_GB2312" pitchFamily="49" charset="-122"/>
            </a:endParaRPr>
          </a:p>
          <a:p>
            <a:pPr indent="0" fontAlgn="auto">
              <a:lnSpc>
                <a:spcPct val="150000"/>
              </a:lnSpc>
            </a:pPr>
            <a:r>
              <a:rPr lang="zh-CN" altLang="en-US" sz="3200" b="1" dirty="0">
                <a:latin typeface="楷体_GB2312" pitchFamily="49" charset="-122"/>
                <a:ea typeface="楷体_GB2312" pitchFamily="49" charset="-122"/>
              </a:rPr>
              <a:t>        晚期流产：</a:t>
            </a:r>
            <a:r>
              <a:rPr lang="en-US" altLang="zh-CN" sz="3200" b="1" dirty="0">
                <a:latin typeface="楷体_GB2312" pitchFamily="49" charset="-122"/>
                <a:ea typeface="楷体_GB2312" pitchFamily="49" charset="-122"/>
              </a:rPr>
              <a:t>12</a:t>
            </a:r>
            <a:r>
              <a:rPr lang="zh-CN" altLang="en-US" sz="3200" b="1" dirty="0">
                <a:latin typeface="楷体_GB2312" pitchFamily="49" charset="-122"/>
                <a:ea typeface="楷体_GB2312" pitchFamily="49" charset="-122"/>
              </a:rPr>
              <a:t>～</a:t>
            </a:r>
            <a:r>
              <a:rPr lang="en-US" altLang="zh-CN" sz="3200" b="1" dirty="0">
                <a:latin typeface="楷体_GB2312" pitchFamily="49" charset="-122"/>
                <a:ea typeface="楷体_GB2312" pitchFamily="49" charset="-122"/>
              </a:rPr>
              <a:t>27</a:t>
            </a:r>
            <a:r>
              <a:rPr lang="zh-CN" altLang="en-US" sz="3200" b="1" dirty="0">
                <a:latin typeface="楷体_GB2312" pitchFamily="49" charset="-122"/>
                <a:ea typeface="楷体_GB2312" pitchFamily="49" charset="-122"/>
              </a:rPr>
              <a:t>周末</a:t>
            </a:r>
            <a:endParaRPr lang="zh-CN" altLang="en-US" sz="3200" b="1" dirty="0">
              <a:latin typeface="楷体_GB2312" pitchFamily="49" charset="-122"/>
              <a:ea typeface="楷体_GB2312" pitchFamily="49" charset="-122"/>
            </a:endParaRPr>
          </a:p>
          <a:p>
            <a:pPr indent="0" fontAlgn="auto">
              <a:lnSpc>
                <a:spcPct val="150000"/>
              </a:lnSpc>
            </a:pPr>
            <a:r>
              <a:rPr lang="zh-CN" altLang="en-US" sz="3200" b="1" dirty="0">
                <a:latin typeface="楷体_GB2312" pitchFamily="49" charset="-122"/>
                <a:ea typeface="楷体_GB2312" pitchFamily="49" charset="-122"/>
              </a:rPr>
              <a:t>        自然流产：约占</a:t>
            </a:r>
            <a:r>
              <a:rPr lang="en-US" altLang="zh-CN" sz="3200" b="1" dirty="0">
                <a:latin typeface="楷体_GB2312" pitchFamily="49" charset="-122"/>
                <a:ea typeface="楷体_GB2312" pitchFamily="49" charset="-122"/>
              </a:rPr>
              <a:t>15%</a:t>
            </a:r>
            <a:endParaRPr lang="en-US" altLang="zh-CN" sz="3200" b="1" dirty="0">
              <a:latin typeface="楷体_GB2312" pitchFamily="49" charset="-122"/>
              <a:ea typeface="楷体_GB2312" pitchFamily="49" charset="-122"/>
            </a:endParaRPr>
          </a:p>
          <a:p>
            <a:pPr indent="0" fontAlgn="auto">
              <a:lnSpc>
                <a:spcPct val="150000"/>
              </a:lnSpc>
            </a:pP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人工流产</a:t>
            </a:r>
            <a:endParaRPr lang="zh-CN" altLang="en-US" sz="3200" b="1" dirty="0">
              <a:latin typeface="楷体_GB2312" pitchFamily="49" charset="-122"/>
              <a:ea typeface="楷体_GB2312" pitchFamily="49" charset="-122"/>
            </a:endParaRPr>
          </a:p>
        </p:txBody>
      </p:sp>
      <p:sp>
        <p:nvSpPr>
          <p:cNvPr id="73734" name="文本框 328717"/>
          <p:cNvSpPr txBox="1"/>
          <p:nvPr/>
        </p:nvSpPr>
        <p:spPr>
          <a:xfrm>
            <a:off x="1248728" y="3573780"/>
            <a:ext cx="1612900" cy="519113"/>
          </a:xfrm>
          <a:prstGeom prst="rect">
            <a:avLst/>
          </a:prstGeom>
          <a:noFill/>
          <a:ln w="9525">
            <a:noFill/>
          </a:ln>
        </p:spPr>
        <p:txBody>
          <a:bodyPr wrap="none" anchor="t" anchorCtr="0">
            <a:spAutoFit/>
          </a:bodyPr>
          <a:p>
            <a:r>
              <a:rPr lang="zh-CN" altLang="en-US" sz="2800" b="1" dirty="0">
                <a:latin typeface="Arial" panose="020B0604020202020204" pitchFamily="34" charset="0"/>
                <a:ea typeface="楷体_GB2312" pitchFamily="49" charset="-122"/>
              </a:rPr>
              <a:t>依据时间</a:t>
            </a:r>
            <a:endParaRPr lang="zh-CN" altLang="en-US" sz="2800" b="1" dirty="0">
              <a:latin typeface="Arial" panose="020B0604020202020204" pitchFamily="34" charset="0"/>
              <a:ea typeface="楷体_GB2312" pitchFamily="49" charset="-122"/>
            </a:endParaRPr>
          </a:p>
        </p:txBody>
      </p:sp>
      <p:sp>
        <p:nvSpPr>
          <p:cNvPr id="73735" name="文本框 328718"/>
          <p:cNvSpPr txBox="1"/>
          <p:nvPr/>
        </p:nvSpPr>
        <p:spPr>
          <a:xfrm>
            <a:off x="1249045" y="5305425"/>
            <a:ext cx="1612900" cy="521970"/>
          </a:xfrm>
          <a:prstGeom prst="rect">
            <a:avLst/>
          </a:prstGeom>
          <a:noFill/>
          <a:ln w="9525">
            <a:noFill/>
          </a:ln>
        </p:spPr>
        <p:txBody>
          <a:bodyPr wrap="square" anchor="t" anchorCtr="0">
            <a:spAutoFit/>
          </a:bodyPr>
          <a:p>
            <a:r>
              <a:rPr lang="zh-CN" altLang="en-US" sz="2800" b="1" dirty="0">
                <a:latin typeface="Arial" panose="020B0604020202020204" pitchFamily="34" charset="0"/>
                <a:ea typeface="楷体_GB2312" pitchFamily="49" charset="-122"/>
              </a:rPr>
              <a:t>依据方式</a:t>
            </a:r>
            <a:endParaRPr lang="zh-CN" altLang="en-US" sz="2800" b="1" dirty="0">
              <a:latin typeface="Arial" panose="020B0604020202020204" pitchFamily="34" charset="0"/>
              <a:ea typeface="楷体_GB2312" pitchFamily="49" charset="-122"/>
            </a:endParaRPr>
          </a:p>
        </p:txBody>
      </p:sp>
      <p:sp>
        <p:nvSpPr>
          <p:cNvPr id="73736" name="左中括号 328719"/>
          <p:cNvSpPr/>
          <p:nvPr/>
        </p:nvSpPr>
        <p:spPr>
          <a:xfrm>
            <a:off x="3124200" y="3774758"/>
            <a:ext cx="71438" cy="431800"/>
          </a:xfrm>
          <a:prstGeom prst="leftBracket">
            <a:avLst>
              <a:gd name="adj" fmla="val 5037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 name="左中括号 328719"/>
          <p:cNvSpPr/>
          <p:nvPr/>
        </p:nvSpPr>
        <p:spPr>
          <a:xfrm>
            <a:off x="3124200" y="5305108"/>
            <a:ext cx="71438" cy="431800"/>
          </a:xfrm>
          <a:prstGeom prst="leftBracket">
            <a:avLst>
              <a:gd name="adj" fmla="val 5037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5105" name="文本占位符 489474"/>
          <p:cNvSpPr>
            <a:spLocks noGrp="1"/>
          </p:cNvSpPr>
          <p:nvPr>
            <p:ph idx="1"/>
          </p:nvPr>
        </p:nvSpPr>
        <p:spPr>
          <a:xfrm>
            <a:off x="1024255" y="1557655"/>
            <a:ext cx="9822180" cy="4314825"/>
          </a:xfrm>
          <a:solidFill>
            <a:srgbClr val="FFFFCC"/>
          </a:solidFill>
          <a:ln>
            <a:solidFill>
              <a:srgbClr val="FF0000"/>
            </a:solidFill>
            <a:miter/>
          </a:ln>
        </p:spPr>
        <p:txBody>
          <a:bodyPr vert="horz" wrap="square" lIns="91440" tIns="45720" rIns="91440" bIns="45720" anchor="t" anchorCtr="0">
            <a:noAutofit/>
          </a:bodyPr>
          <a:p>
            <a:pPr fontAlgn="auto">
              <a:lnSpc>
                <a:spcPct val="150000"/>
              </a:lnSpc>
              <a:spcBef>
                <a:spcPct val="50000"/>
              </a:spcBef>
              <a:buNone/>
            </a:pPr>
            <a:r>
              <a:rPr lang="en-US" altLang="zh-CN" sz="2400" b="1" dirty="0">
                <a:solidFill>
                  <a:srgbClr val="FF0000"/>
                </a:solidFill>
                <a:latin typeface="楷体_GB2312" pitchFamily="49" charset="-122"/>
                <a:ea typeface="楷体_GB2312" pitchFamily="49" charset="-122"/>
              </a:rPr>
              <a:t>(4)</a:t>
            </a:r>
            <a:r>
              <a:rPr lang="zh-CN" altLang="en-US" sz="2400" b="1" dirty="0">
                <a:solidFill>
                  <a:srgbClr val="FF0000"/>
                </a:solidFill>
                <a:latin typeface="楷体_GB2312" pitchFamily="49" charset="-122"/>
                <a:ea typeface="楷体_GB2312" pitchFamily="49" charset="-122"/>
              </a:rPr>
              <a:t>慢性高血压并发子痫前期</a:t>
            </a:r>
            <a:endParaRPr lang="zh-CN" altLang="en-US" sz="2400" b="1" dirty="0">
              <a:solidFill>
                <a:srgbClr val="FF0000"/>
              </a:solidFill>
              <a:latin typeface="楷体_GB2312" pitchFamily="49" charset="-122"/>
              <a:ea typeface="楷体_GB2312" pitchFamily="49" charset="-122"/>
            </a:endParaRPr>
          </a:p>
          <a:p>
            <a:pPr fontAlgn="auto">
              <a:lnSpc>
                <a:spcPct val="150000"/>
              </a:lnSpc>
              <a:buNone/>
            </a:pPr>
            <a:r>
              <a:rPr lang="zh-CN" altLang="en-US" sz="2400" b="1" dirty="0">
                <a:latin typeface="楷体_GB2312" pitchFamily="49" charset="-122"/>
                <a:ea typeface="楷体_GB2312" pitchFamily="49" charset="-122"/>
              </a:rPr>
              <a:t>	高血压孕妇妊娠</a:t>
            </a:r>
            <a:r>
              <a:rPr lang="en-US" altLang="zh-CN" sz="2400" b="1" dirty="0">
                <a:latin typeface="楷体_GB2312" pitchFamily="49" charset="-122"/>
                <a:ea typeface="楷体_GB2312" pitchFamily="49" charset="-122"/>
              </a:rPr>
              <a:t>20</a:t>
            </a:r>
            <a:r>
              <a:rPr lang="zh-CN" altLang="en-US" sz="2400" b="1" dirty="0">
                <a:latin typeface="楷体_GB2312" pitchFamily="49" charset="-122"/>
                <a:ea typeface="楷体_GB2312" pitchFamily="49" charset="-122"/>
              </a:rPr>
              <a:t>周以前无尿蛋白，若出现尿蛋白</a:t>
            </a:r>
            <a:r>
              <a:rPr lang="en-US" altLang="zh-CN" sz="2400" b="1" dirty="0">
                <a:latin typeface="楷体_GB2312" pitchFamily="49" charset="-122"/>
                <a:ea typeface="楷体_GB2312" pitchFamily="49" charset="-122"/>
              </a:rPr>
              <a:t>≥300mg/24h</a:t>
            </a:r>
            <a:r>
              <a:rPr lang="zh-CN" altLang="en-US" sz="2400" b="1" dirty="0">
                <a:latin typeface="楷体_GB2312" pitchFamily="49" charset="-122"/>
                <a:ea typeface="楷体_GB2312" pitchFamily="49" charset="-122"/>
              </a:rPr>
              <a:t>；高血压孕妇孕</a:t>
            </a:r>
            <a:r>
              <a:rPr lang="en-US" altLang="zh-CN" sz="2400" b="1" dirty="0">
                <a:latin typeface="楷体_GB2312" pitchFamily="49" charset="-122"/>
                <a:ea typeface="楷体_GB2312" pitchFamily="49" charset="-122"/>
              </a:rPr>
              <a:t>20</a:t>
            </a:r>
            <a:r>
              <a:rPr lang="zh-CN" altLang="en-US" sz="2400" b="1" dirty="0">
                <a:latin typeface="楷体_GB2312" pitchFamily="49" charset="-122"/>
                <a:ea typeface="楷体_GB2312" pitchFamily="49" charset="-122"/>
              </a:rPr>
              <a:t>周前突然尿蛋白增加，血压进一步升高或血小板＜</a:t>
            </a:r>
            <a:r>
              <a:rPr lang="en-US" altLang="zh-CN" sz="2400" b="1" dirty="0">
                <a:latin typeface="楷体_GB2312" pitchFamily="49" charset="-122"/>
                <a:ea typeface="楷体_GB2312" pitchFamily="49" charset="-122"/>
              </a:rPr>
              <a:t>100×10</a:t>
            </a:r>
            <a:r>
              <a:rPr lang="en-US" altLang="zh-CN" sz="2400" b="1" baseline="30000" dirty="0">
                <a:latin typeface="楷体_GB2312" pitchFamily="49" charset="-122"/>
                <a:ea typeface="楷体_GB2312" pitchFamily="49" charset="-122"/>
              </a:rPr>
              <a:t>9</a:t>
            </a:r>
            <a:r>
              <a:rPr lang="en-US" altLang="zh-CN" sz="2400" b="1" dirty="0">
                <a:latin typeface="楷体_GB2312" pitchFamily="49" charset="-122"/>
                <a:ea typeface="楷体_GB2312" pitchFamily="49" charset="-122"/>
              </a:rPr>
              <a:t> /L</a:t>
            </a:r>
            <a:r>
              <a:rPr lang="zh-CN" altLang="en-US" sz="2400" b="1" dirty="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a:p>
            <a:pPr fontAlgn="auto">
              <a:lnSpc>
                <a:spcPct val="150000"/>
              </a:lnSpc>
              <a:spcBef>
                <a:spcPct val="50000"/>
              </a:spcBef>
              <a:buNone/>
            </a:pPr>
            <a:r>
              <a:rPr lang="en-US" altLang="zh-CN" sz="2400" b="1" dirty="0">
                <a:solidFill>
                  <a:srgbClr val="FF0000"/>
                </a:solidFill>
                <a:latin typeface="楷体_GB2312" pitchFamily="49" charset="-122"/>
                <a:ea typeface="楷体_GB2312" pitchFamily="49" charset="-122"/>
              </a:rPr>
              <a:t>(5)</a:t>
            </a:r>
            <a:r>
              <a:rPr lang="zh-CN" altLang="en-US" sz="2400" b="1" dirty="0">
                <a:solidFill>
                  <a:srgbClr val="FF0000"/>
                </a:solidFill>
                <a:latin typeface="楷体_GB2312" pitchFamily="49" charset="-122"/>
                <a:ea typeface="楷体_GB2312" pitchFamily="49" charset="-122"/>
              </a:rPr>
              <a:t>妊娠合并慢性高血压</a:t>
            </a:r>
            <a:endParaRPr lang="zh-CN" altLang="en-US" sz="2400" b="1" dirty="0">
              <a:solidFill>
                <a:srgbClr val="FF0000"/>
              </a:solidFill>
              <a:latin typeface="楷体_GB2312" pitchFamily="49" charset="-122"/>
              <a:ea typeface="楷体_GB2312" pitchFamily="49" charset="-122"/>
            </a:endParaRPr>
          </a:p>
          <a:p>
            <a:pPr fontAlgn="auto">
              <a:lnSpc>
                <a:spcPct val="150000"/>
              </a:lnSpc>
              <a:buNone/>
            </a:pPr>
            <a:r>
              <a:rPr lang="zh-CN" altLang="en-US" sz="2400" b="1" dirty="0">
                <a:latin typeface="楷体_GB2312" pitchFamily="49" charset="-122"/>
                <a:ea typeface="楷体_GB2312" pitchFamily="49" charset="-122"/>
              </a:rPr>
              <a:t>	</a:t>
            </a:r>
            <a:r>
              <a:rPr lang="en-US" altLang="zh-CN" sz="2400" b="1" dirty="0">
                <a:latin typeface="楷体_GB2312" pitchFamily="49" charset="-122"/>
                <a:ea typeface="楷体_GB2312" pitchFamily="49" charset="-122"/>
              </a:rPr>
              <a:t>BP≥140/90mmHg</a:t>
            </a:r>
            <a:r>
              <a:rPr lang="zh-CN" altLang="en-US" sz="2400" b="1" dirty="0">
                <a:latin typeface="楷体_GB2312" pitchFamily="49" charset="-122"/>
                <a:ea typeface="楷体_GB2312" pitchFamily="49" charset="-122"/>
              </a:rPr>
              <a:t>，孕前或孕</a:t>
            </a:r>
            <a:r>
              <a:rPr lang="en-US" altLang="zh-CN" sz="2400" b="1" dirty="0">
                <a:latin typeface="楷体_GB2312" pitchFamily="49" charset="-122"/>
                <a:ea typeface="楷体_GB2312" pitchFamily="49" charset="-122"/>
              </a:rPr>
              <a:t>20</a:t>
            </a:r>
            <a:r>
              <a:rPr lang="zh-CN" altLang="en-US" sz="2400" b="1" dirty="0">
                <a:latin typeface="楷体_GB2312" pitchFamily="49" charset="-122"/>
                <a:ea typeface="楷体_GB2312" pitchFamily="49" charset="-122"/>
              </a:rPr>
              <a:t>周以前或孕</a:t>
            </a:r>
            <a:r>
              <a:rPr lang="en-US" altLang="zh-CN" sz="2400" b="1" dirty="0">
                <a:latin typeface="楷体_GB2312" pitchFamily="49" charset="-122"/>
                <a:ea typeface="楷体_GB2312" pitchFamily="49" charset="-122"/>
              </a:rPr>
              <a:t>20</a:t>
            </a:r>
            <a:r>
              <a:rPr lang="zh-CN" altLang="en-US" sz="2400" b="1" dirty="0">
                <a:latin typeface="楷体_GB2312" pitchFamily="49" charset="-122"/>
                <a:ea typeface="楷体_GB2312" pitchFamily="49" charset="-122"/>
              </a:rPr>
              <a:t>周后首次诊断高血压并持续到产后</a:t>
            </a:r>
            <a:r>
              <a:rPr lang="en-US" altLang="zh-CN" sz="2400" b="1" dirty="0">
                <a:latin typeface="楷体_GB2312" pitchFamily="49" charset="-122"/>
                <a:ea typeface="楷体_GB2312" pitchFamily="49" charset="-122"/>
              </a:rPr>
              <a:t>12</a:t>
            </a:r>
            <a:r>
              <a:rPr lang="zh-CN" altLang="en-US" sz="2400" b="1" dirty="0">
                <a:latin typeface="楷体_GB2312" pitchFamily="49" charset="-122"/>
                <a:ea typeface="楷体_GB2312" pitchFamily="49" charset="-122"/>
              </a:rPr>
              <a:t>周后。</a:t>
            </a:r>
            <a:endParaRPr lang="zh-CN" altLang="en-US" sz="24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6130" name="矩形 403461"/>
          <p:cNvSpPr/>
          <p:nvPr/>
        </p:nvSpPr>
        <p:spPr>
          <a:xfrm>
            <a:off x="1118235" y="1265555"/>
            <a:ext cx="9603740" cy="1307465"/>
          </a:xfrm>
          <a:prstGeom prst="rect">
            <a:avLst/>
          </a:prstGeom>
          <a:noFill/>
          <a:ln w="9525">
            <a:noFill/>
          </a:ln>
        </p:spPr>
        <p:txBody>
          <a:bodyPr wrap="none" anchor="ctr" anchorCtr="0">
            <a:noAutofit/>
          </a:bodyPr>
          <a:p>
            <a:pPr indent="304800"/>
            <a:r>
              <a:rPr lang="en-US" altLang="zh-CN" sz="2800" b="1" dirty="0">
                <a:solidFill>
                  <a:schemeClr val="tx2"/>
                </a:solidFill>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并发症</a:t>
            </a: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脑出血、</a:t>
            </a:r>
            <a:r>
              <a:rPr lang="zh-CN" altLang="en-US" sz="2800" b="1" dirty="0">
                <a:latin typeface="楷体_GB2312" pitchFamily="49" charset="-122"/>
                <a:ea typeface="楷体_GB2312" pitchFamily="49" charset="-122"/>
              </a:rPr>
              <a:t>心力衰竭、肺水肿、急性肾功能衰竭</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胎盘早剥</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DIC</a:t>
            </a:r>
            <a:r>
              <a:rPr lang="zh-CN" altLang="en-US" sz="2800" b="1" dirty="0">
                <a:latin typeface="楷体_GB2312" pitchFamily="49" charset="-122"/>
                <a:ea typeface="楷体_GB2312" pitchFamily="49" charset="-122"/>
              </a:rPr>
              <a:t>、胎儿窘迫等。</a:t>
            </a:r>
            <a:endParaRPr lang="zh-CN" altLang="en-US" sz="2800" b="1" dirty="0">
              <a:latin typeface="楷体_GB2312" pitchFamily="49" charset="-122"/>
              <a:ea typeface="楷体_GB2312" pitchFamily="49" charset="-122"/>
            </a:endParaRPr>
          </a:p>
        </p:txBody>
      </p:sp>
      <p:pic>
        <p:nvPicPr>
          <p:cNvPr id="176133" name="图片 403466" descr="图片3"/>
          <p:cNvPicPr>
            <a:picLocks noChangeAspect="1"/>
          </p:cNvPicPr>
          <p:nvPr/>
        </p:nvPicPr>
        <p:blipFill>
          <a:blip r:embed="rId3"/>
          <a:stretch>
            <a:fillRect/>
          </a:stretch>
        </p:blipFill>
        <p:spPr>
          <a:xfrm>
            <a:off x="1960563" y="2492375"/>
            <a:ext cx="2727325" cy="3136900"/>
          </a:xfrm>
          <a:prstGeom prst="rect">
            <a:avLst/>
          </a:prstGeom>
          <a:noFill/>
          <a:ln w="9525">
            <a:noFill/>
          </a:ln>
        </p:spPr>
      </p:pic>
      <p:pic>
        <p:nvPicPr>
          <p:cNvPr id="176131" name="图片 403464" descr="图片2"/>
          <p:cNvPicPr>
            <a:picLocks noChangeAspect="1"/>
          </p:cNvPicPr>
          <p:nvPr/>
        </p:nvPicPr>
        <p:blipFill>
          <a:blip r:embed="rId4"/>
          <a:stretch>
            <a:fillRect/>
          </a:stretch>
        </p:blipFill>
        <p:spPr>
          <a:xfrm>
            <a:off x="5795963" y="2492375"/>
            <a:ext cx="2811462" cy="3240088"/>
          </a:xfrm>
          <a:prstGeom prst="rect">
            <a:avLst/>
          </a:prstGeom>
          <a:noFill/>
          <a:ln w="9525">
            <a:noFill/>
          </a:ln>
        </p:spPr>
      </p:pic>
      <p:sp>
        <p:nvSpPr>
          <p:cNvPr id="176134" name="文本框 403468"/>
          <p:cNvSpPr txBox="1"/>
          <p:nvPr/>
        </p:nvSpPr>
        <p:spPr>
          <a:xfrm>
            <a:off x="1476375" y="5734050"/>
            <a:ext cx="4098925" cy="366713"/>
          </a:xfrm>
          <a:prstGeom prst="rect">
            <a:avLst/>
          </a:prstGeom>
          <a:noFill/>
          <a:ln w="9525">
            <a:noFill/>
          </a:ln>
        </p:spPr>
        <p:txBody>
          <a:bodyPr wrap="none" anchor="t" anchorCtr="0">
            <a:spAutoFit/>
          </a:bodyPr>
          <a:p>
            <a:r>
              <a:rPr lang="zh-CN" altLang="en-US" b="1" dirty="0">
                <a:solidFill>
                  <a:srgbClr val="FF0000"/>
                </a:solidFill>
                <a:latin typeface="楷体_GB2312" pitchFamily="49" charset="-122"/>
                <a:ea typeface="楷体_GB2312" pitchFamily="49" charset="-122"/>
              </a:rPr>
              <a:t>子痫患者头部</a:t>
            </a:r>
            <a:r>
              <a:rPr lang="en-US" altLang="zh-CN" b="1" dirty="0">
                <a:solidFill>
                  <a:srgbClr val="FF0000"/>
                </a:solidFill>
                <a:latin typeface="楷体_GB2312" pitchFamily="49" charset="-122"/>
                <a:ea typeface="楷体_GB2312" pitchFamily="49" charset="-122"/>
              </a:rPr>
              <a:t>CT</a:t>
            </a:r>
            <a:r>
              <a:rPr lang="zh-CN" altLang="en-US" b="1" dirty="0">
                <a:solidFill>
                  <a:srgbClr val="FF0000"/>
                </a:solidFill>
                <a:latin typeface="楷体_GB2312" pitchFamily="49" charset="-122"/>
                <a:ea typeface="楷体_GB2312" pitchFamily="49" charset="-122"/>
              </a:rPr>
              <a:t>箭头处可见低密度阴影</a:t>
            </a:r>
            <a:endParaRPr lang="zh-CN" altLang="en-US" b="1" dirty="0">
              <a:solidFill>
                <a:srgbClr val="FF0000"/>
              </a:solidFill>
              <a:latin typeface="楷体_GB2312" pitchFamily="49" charset="-122"/>
              <a:ea typeface="楷体_GB2312" pitchFamily="49" charset="-122"/>
            </a:endParaRPr>
          </a:p>
        </p:txBody>
      </p:sp>
      <p:sp>
        <p:nvSpPr>
          <p:cNvPr id="176132" name="文本框 403465"/>
          <p:cNvSpPr txBox="1"/>
          <p:nvPr/>
        </p:nvSpPr>
        <p:spPr>
          <a:xfrm>
            <a:off x="6036310" y="6100763"/>
            <a:ext cx="2944813" cy="366712"/>
          </a:xfrm>
          <a:prstGeom prst="rect">
            <a:avLst/>
          </a:prstGeom>
          <a:noFill/>
          <a:ln w="9525">
            <a:noFill/>
          </a:ln>
        </p:spPr>
        <p:txBody>
          <a:bodyPr wrap="none" anchor="t" anchorCtr="0">
            <a:spAutoFit/>
          </a:bodyPr>
          <a:p>
            <a:r>
              <a:rPr lang="zh-CN" altLang="en-US" b="1" dirty="0">
                <a:solidFill>
                  <a:srgbClr val="FF0000"/>
                </a:solidFill>
                <a:latin typeface="Arial" panose="020B0604020202020204" pitchFamily="34" charset="0"/>
                <a:ea typeface="楷体_GB2312" pitchFamily="49" charset="-122"/>
              </a:rPr>
              <a:t>子痫惊厥后咬伤造成舌血肿</a:t>
            </a:r>
            <a:endParaRPr lang="zh-CN" altLang="en-US" b="1" dirty="0">
              <a:solidFill>
                <a:srgbClr val="FF0000"/>
              </a:solidFill>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7154" name="矩形 404490"/>
          <p:cNvSpPr/>
          <p:nvPr/>
        </p:nvSpPr>
        <p:spPr>
          <a:xfrm>
            <a:off x="972820" y="1245870"/>
            <a:ext cx="10108565" cy="4676775"/>
          </a:xfrm>
          <a:prstGeom prst="rect">
            <a:avLst/>
          </a:prstGeom>
          <a:noFill/>
          <a:ln w="9525">
            <a:noFill/>
          </a:ln>
        </p:spPr>
        <p:txBody>
          <a:bodyPr anchor="ctr" anchorCtr="0">
            <a:noAutofit/>
          </a:bodyPr>
          <a:p>
            <a:pPr indent="304800"/>
            <a:r>
              <a:rPr lang="zh-CN" altLang="en-US" sz="2800" b="1" dirty="0">
                <a:solidFill>
                  <a:srgbClr val="FF0000"/>
                </a:solidFill>
                <a:latin typeface="楷体_GB2312" pitchFamily="49" charset="-122"/>
                <a:ea typeface="楷体_GB2312" pitchFamily="49" charset="-122"/>
              </a:rPr>
              <a:t>（三）心理</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社会状况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孕妇因担心自身健康及胎儿受到伤害而焦虑不</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安。部分孕妇及家属缺乏对该疾病的认识，表现出</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淡漠，不重视，不按时产前检查和及时治疗，从而</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使病情加重。</a:t>
            </a:r>
            <a:endParaRPr lang="zh-CN" altLang="en-US" sz="2800" b="1" dirty="0">
              <a:latin typeface="楷体_GB2312" pitchFamily="49" charset="-122"/>
              <a:ea typeface="楷体_GB2312" pitchFamily="49" charset="-122"/>
            </a:endParaRPr>
          </a:p>
          <a:p>
            <a:pPr indent="304800"/>
            <a:r>
              <a:rPr lang="zh-CN" altLang="en-US" sz="2800" b="1" dirty="0">
                <a:solidFill>
                  <a:srgbClr val="FF0000"/>
                </a:solidFill>
                <a:latin typeface="楷体_GB2312" pitchFamily="49" charset="-122"/>
                <a:ea typeface="楷体_GB2312" pitchFamily="49" charset="-122"/>
              </a:rPr>
              <a:t>（四）辅助检查</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solidFill>
                  <a:schemeClr val="tx2"/>
                </a:solidFill>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尿液检查</a:t>
            </a:r>
            <a:r>
              <a:rPr lang="zh-CN" altLang="en-US" sz="2800" b="1" dirty="0">
                <a:latin typeface="楷体_GB2312" pitchFamily="49" charset="-122"/>
                <a:ea typeface="楷体_GB2312" pitchFamily="49" charset="-122"/>
              </a:rPr>
              <a:t>  查尿常规、尿比重、尿蛋白等，如尿蛋白定性＞</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或定量</a:t>
            </a:r>
            <a:r>
              <a:rPr lang="en-US" altLang="zh-CN" sz="2800" b="1" dirty="0">
                <a:latin typeface="楷体_GB2312" pitchFamily="49" charset="-122"/>
                <a:ea typeface="楷体_GB2312" pitchFamily="49" charset="-122"/>
              </a:rPr>
              <a:t>≥0.3g/24h</a:t>
            </a:r>
            <a:r>
              <a:rPr lang="zh-CN" altLang="en-US" sz="2800" b="1" dirty="0">
                <a:latin typeface="楷体_GB2312" pitchFamily="49" charset="-122"/>
                <a:ea typeface="楷体_GB2312" pitchFamily="49" charset="-122"/>
              </a:rPr>
              <a:t>提示异常；</a:t>
            </a:r>
            <a:r>
              <a:rPr lang="en-US" altLang="zh-CN" sz="2800" b="1" dirty="0">
                <a:latin typeface="楷体_GB2312" pitchFamily="49" charset="-122"/>
                <a:ea typeface="楷体_GB2312" pitchFamily="49" charset="-122"/>
              </a:rPr>
              <a:t>≥2.0g/24h</a:t>
            </a:r>
            <a:r>
              <a:rPr lang="zh-CN" altLang="en-US" sz="2800" b="1" dirty="0">
                <a:latin typeface="楷体_GB2312" pitchFamily="49" charset="-122"/>
                <a:ea typeface="楷体_GB2312" pitchFamily="49" charset="-122"/>
              </a:rPr>
              <a:t>表明病情严重。蛋白尿定量检测表明肾脏损害严重。</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8178" name="矩形 407557"/>
          <p:cNvSpPr/>
          <p:nvPr/>
        </p:nvSpPr>
        <p:spPr>
          <a:xfrm>
            <a:off x="1769745" y="1301750"/>
            <a:ext cx="8347075" cy="3545205"/>
          </a:xfrm>
          <a:prstGeom prst="rect">
            <a:avLst/>
          </a:prstGeom>
          <a:noFill/>
          <a:ln w="9525" cap="flat" cmpd="sng">
            <a:solidFill>
              <a:schemeClr val="tx2"/>
            </a:solidFill>
            <a:prstDash val="solid"/>
            <a:miter/>
            <a:headEnd type="none" w="med" len="med"/>
            <a:tailEnd type="none" w="med" len="med"/>
          </a:ln>
        </p:spPr>
        <p:txBody>
          <a:bodyPr wrap="square" anchor="ctr" anchorCtr="0">
            <a:noAutofit/>
          </a:bodyPr>
          <a:p>
            <a:pPr indent="304800" fontAlgn="auto">
              <a:lnSpc>
                <a:spcPct val="150000"/>
              </a:lnSpc>
            </a:pPr>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血液检查</a:t>
            </a:r>
            <a:r>
              <a:rPr lang="zh-CN" altLang="en-US" sz="2800" b="1" dirty="0">
                <a:latin typeface="楷体_GB2312" pitchFamily="49" charset="-122"/>
                <a:ea typeface="楷体_GB2312" pitchFamily="49" charset="-122"/>
              </a:rPr>
              <a:t>  查血常规、血黏度、血细胞比容，了解有无血液浓缩；查血清电解质、二氧化碳结合  力，判断有无电解质紊乱或酸中毒；查凝血功能。</a:t>
            </a:r>
            <a:endParaRPr lang="zh-CN" altLang="en-US" sz="2800" b="1" dirty="0">
              <a:latin typeface="楷体_GB2312" pitchFamily="49" charset="-122"/>
              <a:ea typeface="楷体_GB2312" pitchFamily="49" charset="-122"/>
            </a:endParaRPr>
          </a:p>
          <a:p>
            <a:pPr indent="304800" fontAlgn="auto">
              <a:lnSpc>
                <a:spcPct val="150000"/>
              </a:lnSpc>
            </a:pPr>
            <a:r>
              <a:rPr lang="en-US" altLang="zh-CN" sz="2800" b="1" dirty="0">
                <a:solidFill>
                  <a:schemeClr val="tx2"/>
                </a:solidFill>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肝肾功能检查</a:t>
            </a:r>
            <a:r>
              <a:rPr lang="zh-CN" altLang="en-US" sz="2800" b="1" dirty="0">
                <a:latin typeface="楷体_GB2312" pitchFamily="49" charset="-122"/>
                <a:ea typeface="楷体_GB2312" pitchFamily="49" charset="-122"/>
              </a:rPr>
              <a:t>  测血清转氨酶、肌酐、尿素氮、尿酸等，了解有无肝肾功能损害。</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9202" name="矩形 405510"/>
          <p:cNvSpPr/>
          <p:nvPr/>
        </p:nvSpPr>
        <p:spPr>
          <a:xfrm>
            <a:off x="940435" y="1644968"/>
            <a:ext cx="9923780" cy="3046095"/>
          </a:xfrm>
          <a:prstGeom prst="rect">
            <a:avLst/>
          </a:prstGeom>
          <a:noFill/>
          <a:ln w="9525">
            <a:noFill/>
          </a:ln>
        </p:spPr>
        <p:txBody>
          <a:bodyPr wrap="square" anchor="ctr" anchorCtr="0">
            <a:spAutoFit/>
          </a:bodyPr>
          <a:p>
            <a:pPr indent="304800"/>
            <a:r>
              <a:rPr lang="en-US" altLang="zh-CN" sz="3200" b="1" dirty="0">
                <a:solidFill>
                  <a:schemeClr val="tx2"/>
                </a:solidFill>
                <a:latin typeface="楷体_GB2312" pitchFamily="49" charset="-122"/>
                <a:ea typeface="楷体_GB2312" pitchFamily="49" charset="-122"/>
              </a:rPr>
              <a:t> </a:t>
            </a:r>
            <a:r>
              <a:rPr lang="en-US" altLang="zh-CN" sz="3200" b="1" dirty="0">
                <a:solidFill>
                  <a:srgbClr val="FF0000"/>
                </a:solidFill>
                <a:latin typeface="楷体_GB2312" pitchFamily="49" charset="-122"/>
                <a:ea typeface="楷体_GB2312" pitchFamily="49" charset="-122"/>
              </a:rPr>
              <a:t> 4.</a:t>
            </a:r>
            <a:r>
              <a:rPr lang="zh-CN" altLang="en-US" sz="3200" b="1" dirty="0">
                <a:solidFill>
                  <a:srgbClr val="FF0000"/>
                </a:solidFill>
                <a:latin typeface="楷体_GB2312" pitchFamily="49" charset="-122"/>
                <a:ea typeface="楷体_GB2312" pitchFamily="49" charset="-122"/>
              </a:rPr>
              <a:t>眼底检查  可作为评估全身小动脉痉挛程度的窗口。正常眼底动静脉管径比例为</a:t>
            </a:r>
            <a:r>
              <a:rPr lang="en-US" altLang="zh-CN" sz="3200" b="1" dirty="0">
                <a:solidFill>
                  <a:srgbClr val="FF0000"/>
                </a:solidFill>
                <a:latin typeface="楷体_GB2312" pitchFamily="49" charset="-122"/>
                <a:ea typeface="楷体_GB2312" pitchFamily="49" charset="-122"/>
              </a:rPr>
              <a:t>2∶3</a:t>
            </a:r>
            <a:r>
              <a:rPr lang="zh-CN" altLang="en-US" sz="3200" b="1" dirty="0">
                <a:solidFill>
                  <a:srgbClr val="FF0000"/>
                </a:solidFill>
                <a:latin typeface="楷体_GB2312" pitchFamily="49" charset="-122"/>
                <a:ea typeface="楷体_GB2312" pitchFamily="49" charset="-122"/>
              </a:rPr>
              <a:t>，若变为</a:t>
            </a:r>
            <a:r>
              <a:rPr lang="en-US" altLang="zh-CN" sz="3200" b="1" dirty="0">
                <a:solidFill>
                  <a:srgbClr val="FF0000"/>
                </a:solidFill>
                <a:latin typeface="楷体_GB2312" pitchFamily="49" charset="-122"/>
                <a:ea typeface="楷体_GB2312" pitchFamily="49" charset="-122"/>
              </a:rPr>
              <a:t>1∶2</a:t>
            </a:r>
            <a:r>
              <a:rPr lang="zh-CN" altLang="en-US" sz="3200" b="1" dirty="0">
                <a:solidFill>
                  <a:srgbClr val="FF0000"/>
                </a:solidFill>
                <a:latin typeface="楷体_GB2312" pitchFamily="49" charset="-122"/>
                <a:ea typeface="楷体_GB2312" pitchFamily="49" charset="-122"/>
              </a:rPr>
              <a:t>，甚至</a:t>
            </a:r>
            <a:r>
              <a:rPr lang="en-US" altLang="zh-CN" sz="3200" b="1" dirty="0">
                <a:solidFill>
                  <a:srgbClr val="FF0000"/>
                </a:solidFill>
                <a:latin typeface="楷体_GB2312" pitchFamily="49" charset="-122"/>
                <a:ea typeface="楷体_GB2312" pitchFamily="49" charset="-122"/>
              </a:rPr>
              <a:t>1∶4</a:t>
            </a:r>
            <a:r>
              <a:rPr lang="zh-CN" altLang="en-US" sz="3200" b="1" dirty="0">
                <a:solidFill>
                  <a:srgbClr val="FF0000"/>
                </a:solidFill>
                <a:latin typeface="楷体_GB2312" pitchFamily="49" charset="-122"/>
                <a:ea typeface="楷体_GB2312" pitchFamily="49" charset="-122"/>
              </a:rPr>
              <a:t>时，表明眼底小动脉痉挛，可出现视网膜水肿、渗出、出血，甚至视网膜剥离而导致一过性失明。</a:t>
            </a:r>
            <a:endParaRPr lang="zh-CN" altLang="en-US" sz="3200" b="1" dirty="0">
              <a:latin typeface="楷体_GB2312" pitchFamily="49" charset="-122"/>
              <a:ea typeface="楷体_GB2312" pitchFamily="49" charset="-122"/>
            </a:endParaRPr>
          </a:p>
          <a:p>
            <a:pPr indent="304800"/>
            <a:r>
              <a:rPr lang="zh-CN" altLang="en-US" sz="3200" b="1" dirty="0">
                <a:solidFill>
                  <a:schemeClr val="tx2"/>
                </a:solidFill>
                <a:latin typeface="楷体_GB2312" pitchFamily="49" charset="-122"/>
                <a:ea typeface="楷体_GB2312" pitchFamily="49" charset="-122"/>
              </a:rPr>
              <a:t>  </a:t>
            </a:r>
            <a:r>
              <a:rPr lang="en-US" altLang="zh-CN" sz="3200" b="1" dirty="0">
                <a:solidFill>
                  <a:schemeClr val="tx2"/>
                </a:solidFill>
                <a:latin typeface="楷体_GB2312" pitchFamily="49" charset="-122"/>
                <a:ea typeface="楷体_GB2312" pitchFamily="49" charset="-122"/>
              </a:rPr>
              <a:t>5.</a:t>
            </a:r>
            <a:r>
              <a:rPr lang="zh-CN" altLang="en-US" sz="3200" b="1" dirty="0">
                <a:solidFill>
                  <a:schemeClr val="tx2"/>
                </a:solidFill>
                <a:latin typeface="楷体_GB2312" pitchFamily="49" charset="-122"/>
                <a:ea typeface="楷体_GB2312" pitchFamily="49" charset="-122"/>
              </a:rPr>
              <a:t>其他检查</a:t>
            </a:r>
            <a:r>
              <a:rPr lang="zh-CN" altLang="en-US" sz="3200" b="1" dirty="0">
                <a:latin typeface="楷体_GB2312" pitchFamily="49" charset="-122"/>
                <a:ea typeface="楷体_GB2312" pitchFamily="49" charset="-122"/>
              </a:rPr>
              <a:t>  心电图、超声心动图、</a:t>
            </a:r>
            <a:r>
              <a:rPr lang="en-US" altLang="zh-CN" sz="3200" b="1" dirty="0">
                <a:latin typeface="楷体_GB2312" pitchFamily="49" charset="-122"/>
                <a:ea typeface="楷体_GB2312" pitchFamily="49" charset="-122"/>
              </a:rPr>
              <a:t>B</a:t>
            </a:r>
            <a:r>
              <a:rPr lang="zh-CN" altLang="en-US" sz="3200" b="1" dirty="0">
                <a:latin typeface="楷体_GB2312" pitchFamily="49" charset="-122"/>
                <a:ea typeface="楷体_GB2312" pitchFamily="49" charset="-122"/>
              </a:rPr>
              <a:t>超、胎儿成熟度及胎盘功能等检查，视病情而定。</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0226" name="矩形 408583"/>
          <p:cNvSpPr/>
          <p:nvPr/>
        </p:nvSpPr>
        <p:spPr>
          <a:xfrm>
            <a:off x="1046480" y="1183958"/>
            <a:ext cx="9884410" cy="5015865"/>
          </a:xfrm>
          <a:prstGeom prst="rect">
            <a:avLst/>
          </a:prstGeom>
          <a:noFill/>
          <a:ln w="9525" cap="flat" cmpd="sng">
            <a:solidFill>
              <a:schemeClr val="tx2"/>
            </a:solidFill>
            <a:prstDash val="solid"/>
            <a:miter/>
            <a:headEnd type="none" w="med" len="med"/>
            <a:tailEnd type="none" w="med" len="med"/>
          </a:ln>
        </p:spPr>
        <p:txBody>
          <a:bodyPr wrap="square" anchor="ctr" anchorCtr="0">
            <a:spAutoFit/>
          </a:bodyPr>
          <a:p>
            <a:pPr indent="304800"/>
            <a:r>
              <a:rPr lang="zh-CN" altLang="en-US" sz="3200" b="1" dirty="0">
                <a:solidFill>
                  <a:srgbClr val="FF0000"/>
                </a:solidFill>
                <a:latin typeface="楷体_GB2312" pitchFamily="49" charset="-122"/>
                <a:ea typeface="楷体_GB2312" pitchFamily="49" charset="-122"/>
              </a:rPr>
              <a:t>（五）处理要点  </a:t>
            </a:r>
            <a:endParaRPr lang="zh-CN" altLang="en-US" sz="3200" b="1" dirty="0">
              <a:solidFill>
                <a:srgbClr val="FF0000"/>
              </a:solidFill>
              <a:latin typeface="楷体_GB2312" pitchFamily="49" charset="-122"/>
              <a:ea typeface="楷体_GB2312" pitchFamily="49" charset="-122"/>
            </a:endParaRPr>
          </a:p>
          <a:p>
            <a:pPr indent="304800"/>
            <a:r>
              <a:rPr lang="zh-CN" altLang="en-US" sz="3200" b="1" dirty="0">
                <a:solidFill>
                  <a:srgbClr val="FF0000"/>
                </a:solidFill>
                <a:latin typeface="楷体_GB2312" pitchFamily="49" charset="-122"/>
                <a:ea typeface="楷体_GB2312" pitchFamily="49" charset="-122"/>
              </a:rPr>
              <a:t>  </a:t>
            </a:r>
            <a:r>
              <a:rPr lang="en-US" altLang="zh-CN" sz="3200" b="1" dirty="0">
                <a:solidFill>
                  <a:srgbClr val="FF0000"/>
                </a:solidFill>
                <a:latin typeface="楷体_GB2312" pitchFamily="49" charset="-122"/>
                <a:ea typeface="楷体_GB2312" pitchFamily="49" charset="-122"/>
              </a:rPr>
              <a:t>1.</a:t>
            </a:r>
            <a:r>
              <a:rPr lang="zh-CN" altLang="en-US" sz="3200" b="1" dirty="0">
                <a:solidFill>
                  <a:srgbClr val="FF0000"/>
                </a:solidFill>
                <a:latin typeface="楷体_GB2312" pitchFamily="49" charset="-122"/>
                <a:ea typeface="楷体_GB2312" pitchFamily="49" charset="-122"/>
              </a:rPr>
              <a:t>妊娠期高血压</a:t>
            </a:r>
            <a:r>
              <a:rPr lang="zh-CN" altLang="en-US" sz="3200" b="1" dirty="0">
                <a:latin typeface="楷体_GB2312" pitchFamily="49" charset="-122"/>
                <a:ea typeface="楷体_GB2312" pitchFamily="49" charset="-122"/>
              </a:rPr>
              <a:t>  可门诊治疗。保证</a:t>
            </a:r>
            <a:r>
              <a:rPr lang="zh-CN" altLang="en-US" sz="3200" b="1" dirty="0">
                <a:solidFill>
                  <a:srgbClr val="FF0000"/>
                </a:solidFill>
                <a:latin typeface="楷体_GB2312" pitchFamily="49" charset="-122"/>
                <a:ea typeface="楷体_GB2312" pitchFamily="49" charset="-122"/>
              </a:rPr>
              <a:t>休息</a:t>
            </a:r>
            <a:r>
              <a:rPr lang="zh-CN" altLang="en-US" sz="3200" b="1" dirty="0">
                <a:latin typeface="楷体_GB2312" pitchFamily="49" charset="-122"/>
                <a:ea typeface="楷体_GB2312" pitchFamily="49" charset="-122"/>
              </a:rPr>
              <a:t>，调节</a:t>
            </a:r>
            <a:r>
              <a:rPr lang="zh-CN" altLang="en-US" sz="3200" b="1" dirty="0">
                <a:solidFill>
                  <a:srgbClr val="FF0000"/>
                </a:solidFill>
                <a:latin typeface="楷体_GB2312" pitchFamily="49" charset="-122"/>
                <a:ea typeface="楷体_GB2312" pitchFamily="49" charset="-122"/>
              </a:rPr>
              <a:t>饮食</a:t>
            </a:r>
            <a:r>
              <a:rPr lang="zh-CN" altLang="en-US" sz="3200" b="1" dirty="0">
                <a:latin typeface="楷体_GB2312" pitchFamily="49" charset="-122"/>
                <a:ea typeface="楷体_GB2312" pitchFamily="49" charset="-122"/>
              </a:rPr>
              <a:t>，</a:t>
            </a:r>
            <a:r>
              <a:rPr lang="zh-CN" altLang="en-US" sz="3200" b="1" dirty="0">
                <a:solidFill>
                  <a:srgbClr val="FF0000"/>
                </a:solidFill>
                <a:latin typeface="楷体_GB2312" pitchFamily="49" charset="-122"/>
                <a:ea typeface="楷体_GB2312" pitchFamily="49" charset="-122"/>
              </a:rPr>
              <a:t>增加产前</a:t>
            </a:r>
            <a:r>
              <a:rPr lang="zh-CN" altLang="en-US" sz="3200" b="1" dirty="0">
                <a:latin typeface="楷体_GB2312" pitchFamily="49" charset="-122"/>
                <a:ea typeface="楷体_GB2312" pitchFamily="49" charset="-122"/>
              </a:rPr>
              <a:t>检查次数，</a:t>
            </a:r>
            <a:r>
              <a:rPr lang="zh-CN" altLang="en-US" sz="3200" b="1" dirty="0">
                <a:solidFill>
                  <a:srgbClr val="FF0000"/>
                </a:solidFill>
                <a:latin typeface="楷体_GB2312" pitchFamily="49" charset="-122"/>
                <a:ea typeface="楷体_GB2312" pitchFamily="49" charset="-122"/>
              </a:rPr>
              <a:t>间断吸氧</a:t>
            </a:r>
            <a:r>
              <a:rPr lang="zh-CN" altLang="en-US" sz="3200" b="1" dirty="0">
                <a:latin typeface="楷体_GB2312" pitchFamily="49" charset="-122"/>
                <a:ea typeface="楷体_GB2312" pitchFamily="49" charset="-122"/>
              </a:rPr>
              <a:t>，密切监测母儿状态，必要</a:t>
            </a:r>
            <a:r>
              <a:rPr lang="zh-CN" altLang="en-US" sz="3200" b="1" dirty="0">
                <a:latin typeface="Arial" panose="020B0604020202020204" pitchFamily="34" charset="0"/>
                <a:ea typeface="楷体_GB2312" pitchFamily="49" charset="-122"/>
              </a:rPr>
              <a:t>时</a:t>
            </a:r>
            <a:r>
              <a:rPr lang="zh-CN" altLang="en-US" sz="3200" b="1" dirty="0">
                <a:latin typeface="楷体_GB2312" pitchFamily="49" charset="-122"/>
                <a:ea typeface="楷体_GB2312" pitchFamily="49" charset="-122"/>
              </a:rPr>
              <a:t>给予镇静剂如地西泮治疗，防止病情发展。</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a:t>
            </a:r>
            <a:r>
              <a:rPr lang="en-US" altLang="zh-CN" sz="3200" b="1" dirty="0">
                <a:solidFill>
                  <a:srgbClr val="FF0000"/>
                </a:solidFill>
                <a:latin typeface="楷体_GB2312" pitchFamily="49" charset="-122"/>
                <a:ea typeface="楷体_GB2312" pitchFamily="49" charset="-122"/>
              </a:rPr>
              <a:t>2.</a:t>
            </a:r>
            <a:r>
              <a:rPr lang="zh-CN" altLang="en-US" sz="3200" b="1" dirty="0">
                <a:solidFill>
                  <a:srgbClr val="FF0000"/>
                </a:solidFill>
                <a:latin typeface="楷体_GB2312" pitchFamily="49" charset="-122"/>
                <a:ea typeface="楷体_GB2312" pitchFamily="49" charset="-122"/>
              </a:rPr>
              <a:t>子痫前期  </a:t>
            </a:r>
            <a:r>
              <a:rPr lang="zh-CN" altLang="en-US" sz="3200" b="1" dirty="0">
                <a:latin typeface="楷体_GB2312" pitchFamily="49" charset="-122"/>
                <a:ea typeface="楷体_GB2312" pitchFamily="49" charset="-122"/>
              </a:rPr>
              <a:t> 应住院治疗。治疗原则为</a:t>
            </a:r>
            <a:r>
              <a:rPr lang="zh-CN" altLang="en-US" sz="3200" b="1" dirty="0">
                <a:solidFill>
                  <a:srgbClr val="FF0000"/>
                </a:solidFill>
                <a:latin typeface="楷体_GB2312" pitchFamily="49" charset="-122"/>
                <a:ea typeface="楷体_GB2312" pitchFamily="49" charset="-122"/>
              </a:rPr>
              <a:t>解痉、镇静、降压、合理扩容和利尿，适时终止妊娠，防止并发症发生。</a:t>
            </a:r>
            <a:r>
              <a:rPr lang="zh-CN" altLang="en-US" sz="3200" b="1" dirty="0">
                <a:latin typeface="楷体_GB2312" pitchFamily="49" charset="-122"/>
                <a:ea typeface="楷体_GB2312" pitchFamily="49" charset="-122"/>
              </a:rPr>
              <a:t>解痉首选</a:t>
            </a:r>
            <a:r>
              <a:rPr lang="zh-CN" altLang="en-US" sz="3200" b="1" dirty="0">
                <a:solidFill>
                  <a:srgbClr val="FF0000"/>
                </a:solidFill>
                <a:latin typeface="楷体_GB2312" pitchFamily="49" charset="-122"/>
                <a:ea typeface="楷体_GB2312" pitchFamily="49" charset="-122"/>
              </a:rPr>
              <a:t>硫酸镁。</a:t>
            </a:r>
            <a:endParaRPr lang="zh-CN" altLang="en-US" sz="3200" b="1" dirty="0">
              <a:latin typeface="楷体_GB2312" pitchFamily="49" charset="-122"/>
              <a:ea typeface="楷体_GB2312" pitchFamily="49" charset="-122"/>
            </a:endParaRPr>
          </a:p>
          <a:p>
            <a:pPr indent="304800"/>
            <a:r>
              <a:rPr lang="zh-CN" altLang="en-US" sz="3200" b="1" dirty="0">
                <a:solidFill>
                  <a:srgbClr val="FF0000"/>
                </a:solidFill>
                <a:latin typeface="楷体_GB2312" pitchFamily="49" charset="-122"/>
                <a:ea typeface="楷体_GB2312" pitchFamily="49" charset="-122"/>
              </a:rPr>
              <a:t>实施终止妊娠的指针</a:t>
            </a:r>
            <a:endParaRPr lang="zh-CN" altLang="en-US" sz="3200" b="1" dirty="0">
              <a:solidFill>
                <a:srgbClr val="FF0000"/>
              </a:solidFill>
              <a:latin typeface="楷体_GB2312" pitchFamily="49" charset="-122"/>
              <a:ea typeface="楷体_GB2312" pitchFamily="49" charset="-122"/>
            </a:endParaRPr>
          </a:p>
          <a:p>
            <a:pPr indent="304800"/>
            <a:r>
              <a:rPr lang="zh-CN" altLang="en-US" sz="3200" b="1" dirty="0">
                <a:solidFill>
                  <a:srgbClr val="FF0000"/>
                </a:solidFill>
                <a:latin typeface="楷体_GB2312" pitchFamily="49" charset="-122"/>
                <a:ea typeface="楷体_GB2312" pitchFamily="49" charset="-122"/>
              </a:rPr>
              <a:t>  </a:t>
            </a:r>
            <a:r>
              <a:rPr lang="en-US" altLang="zh-CN" sz="3200" b="1" dirty="0">
                <a:solidFill>
                  <a:srgbClr val="FF0000"/>
                </a:solidFill>
                <a:latin typeface="楷体_GB2312" pitchFamily="49" charset="-122"/>
                <a:ea typeface="楷体_GB2312" pitchFamily="49" charset="-122"/>
              </a:rPr>
              <a:t>3.</a:t>
            </a:r>
            <a:r>
              <a:rPr lang="zh-CN" altLang="en-US" sz="3200" b="1" dirty="0">
                <a:solidFill>
                  <a:srgbClr val="FF0000"/>
                </a:solidFill>
                <a:latin typeface="楷体_GB2312" pitchFamily="49" charset="-122"/>
                <a:ea typeface="楷体_GB2312" pitchFamily="49" charset="-122"/>
              </a:rPr>
              <a:t>子痫   </a:t>
            </a:r>
            <a:r>
              <a:rPr lang="zh-CN" altLang="en-US" sz="3200" b="1" dirty="0">
                <a:latin typeface="楷体_GB2312" pitchFamily="49" charset="-122"/>
                <a:ea typeface="楷体_GB2312" pitchFamily="49" charset="-122"/>
              </a:rPr>
              <a:t>控制抽搐，纠正缺氧和酸中毒，控制血压，及时终止妊娠</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1251" name="矩形 409607"/>
          <p:cNvSpPr/>
          <p:nvPr/>
        </p:nvSpPr>
        <p:spPr>
          <a:xfrm>
            <a:off x="1057275" y="1555750"/>
            <a:ext cx="9946005" cy="4294505"/>
          </a:xfrm>
          <a:prstGeom prst="rect">
            <a:avLst/>
          </a:prstGeom>
          <a:solidFill>
            <a:srgbClr val="CCFFFF"/>
          </a:solidFill>
          <a:ln w="9525" cap="flat" cmpd="sng">
            <a:solidFill>
              <a:schemeClr val="tx2"/>
            </a:solidFill>
            <a:prstDash val="solid"/>
            <a:miter/>
            <a:headEnd type="none" w="med" len="med"/>
            <a:tailEnd type="none" w="med" len="med"/>
          </a:ln>
        </p:spPr>
        <p:txBody>
          <a:bodyPr anchor="ctr" anchorCtr="0">
            <a:noAutofit/>
          </a:bodyPr>
          <a:p>
            <a:pPr indent="304800" fontAlgn="auto">
              <a:lnSpc>
                <a:spcPct val="150000"/>
              </a:lnSpc>
            </a:pPr>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有受伤的危险</a:t>
            </a:r>
            <a:r>
              <a:rPr lang="zh-CN" altLang="en-US" sz="2800" b="1" dirty="0">
                <a:latin typeface="楷体_GB2312" pitchFamily="49" charset="-122"/>
                <a:ea typeface="楷体_GB2312" pitchFamily="49" charset="-122"/>
              </a:rPr>
              <a:t>  与子痫病人抽搐昏迷导致坠伤、唇舌咬伤、吸入性肺炎及胎盘供血不足引起胎儿生长受限、胎儿窘迫有关。</a:t>
            </a:r>
            <a:endParaRPr lang="zh-CN" altLang="en-US" sz="2800" b="1" dirty="0">
              <a:latin typeface="楷体_GB2312" pitchFamily="49" charset="-122"/>
              <a:ea typeface="楷体_GB2312" pitchFamily="49" charset="-122"/>
            </a:endParaRPr>
          </a:p>
          <a:p>
            <a:pPr indent="304800" fontAlgn="auto">
              <a:lnSpc>
                <a:spcPct val="150000"/>
              </a:lnSpc>
            </a:pP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焦虑</a:t>
            </a:r>
            <a:r>
              <a:rPr lang="zh-CN" altLang="en-US" sz="2800" b="1" dirty="0">
                <a:latin typeface="楷体_GB2312" pitchFamily="49" charset="-122"/>
                <a:ea typeface="楷体_GB2312" pitchFamily="49" charset="-122"/>
              </a:rPr>
              <a:t>  与担心疾病危及母儿健康甚至生命有关。 </a:t>
            </a:r>
            <a:endParaRPr lang="zh-CN" altLang="en-US" sz="2800" b="1" dirty="0">
              <a:latin typeface="楷体_GB2312" pitchFamily="49" charset="-122"/>
              <a:ea typeface="楷体_GB2312" pitchFamily="49" charset="-122"/>
            </a:endParaRPr>
          </a:p>
          <a:p>
            <a:pPr indent="304800" fontAlgn="auto">
              <a:lnSpc>
                <a:spcPct val="150000"/>
              </a:lnSpc>
            </a:pP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体液过多</a:t>
            </a:r>
            <a:r>
              <a:rPr lang="zh-CN" altLang="en-US" sz="2800" b="1" dirty="0">
                <a:latin typeface="楷体_GB2312" pitchFamily="49" charset="-122"/>
                <a:ea typeface="楷体_GB2312" pitchFamily="49" charset="-122"/>
              </a:rPr>
              <a:t>  与水钠潴留、低蛋白血症有关。 </a:t>
            </a:r>
            <a:endParaRPr lang="zh-CN" altLang="en-US" sz="2800" b="1" dirty="0">
              <a:latin typeface="楷体_GB2312" pitchFamily="49" charset="-122"/>
              <a:ea typeface="楷体_GB2312" pitchFamily="49" charset="-122"/>
            </a:endParaRPr>
          </a:p>
          <a:p>
            <a:pPr indent="304800" fontAlgn="auto">
              <a:lnSpc>
                <a:spcPct val="150000"/>
              </a:lnSpc>
            </a:pPr>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4.</a:t>
            </a:r>
            <a:r>
              <a:rPr lang="zh-CN" altLang="en-US" sz="2800" b="1" dirty="0">
                <a:solidFill>
                  <a:srgbClr val="FF0000"/>
                </a:solidFill>
                <a:latin typeface="楷体_GB2312" pitchFamily="49" charset="-122"/>
                <a:ea typeface="楷体_GB2312" pitchFamily="49" charset="-122"/>
              </a:rPr>
              <a:t>潜在并发症 </a:t>
            </a:r>
            <a:r>
              <a:rPr lang="zh-CN" altLang="en-US" sz="2800" b="1" dirty="0">
                <a:latin typeface="楷体_GB2312" pitchFamily="49" charset="-122"/>
                <a:ea typeface="楷体_GB2312" pitchFamily="49" charset="-122"/>
              </a:rPr>
              <a:t>胎盘早剥、急性肾功能衰竭、心力衰竭、脑出血等。</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2275" name="矩形 410632"/>
          <p:cNvSpPr/>
          <p:nvPr/>
        </p:nvSpPr>
        <p:spPr>
          <a:xfrm>
            <a:off x="900430" y="2009775"/>
            <a:ext cx="10209530" cy="3220085"/>
          </a:xfrm>
          <a:prstGeom prst="rect">
            <a:avLst/>
          </a:prstGeom>
          <a:noFill/>
          <a:ln w="9525">
            <a:noFill/>
          </a:ln>
        </p:spPr>
        <p:txBody>
          <a:bodyPr anchor="t" anchorCtr="0">
            <a:noAutofit/>
          </a:bodyPr>
          <a:p>
            <a:r>
              <a:rPr lang="en-US" altLang="zh-CN" sz="3200" b="1" dirty="0">
                <a:latin typeface="楷体_GB2312" pitchFamily="49" charset="-122"/>
                <a:ea typeface="楷体_GB2312" pitchFamily="49" charset="-122"/>
              </a:rPr>
              <a:t>   1.</a:t>
            </a:r>
            <a:r>
              <a:rPr lang="zh-CN" altLang="en-US" sz="3200" b="1" dirty="0">
                <a:latin typeface="楷体_GB2312" pitchFamily="49" charset="-122"/>
                <a:ea typeface="楷体_GB2312" pitchFamily="49" charset="-122"/>
              </a:rPr>
              <a:t>孕妇出血是否得到有效控制，生命体征是否稳定在正常范围。</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孕妇有无并发症发生或并发症是否被及时发现和纠正。</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3.</a:t>
            </a:r>
            <a:r>
              <a:rPr lang="zh-CN" altLang="en-US" sz="3200" b="1" dirty="0">
                <a:latin typeface="楷体_GB2312" pitchFamily="49" charset="-122"/>
                <a:ea typeface="楷体_GB2312" pitchFamily="49" charset="-122"/>
              </a:rPr>
              <a:t>孕妇恐惧是否减轻或消除，是否主动配合治疗和护理。</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4.</a:t>
            </a:r>
            <a:r>
              <a:rPr lang="zh-CN" altLang="en-US" sz="3200" b="1" dirty="0">
                <a:latin typeface="楷体_GB2312" pitchFamily="49" charset="-122"/>
                <a:ea typeface="楷体_GB2312" pitchFamily="49" charset="-122"/>
              </a:rPr>
              <a:t>孕妇能否接受现实，情绪是否稳定。</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3297" name="文本占位符 167938"/>
          <p:cNvSpPr>
            <a:spLocks noGrp="1"/>
          </p:cNvSpPr>
          <p:nvPr>
            <p:ph idx="1"/>
          </p:nvPr>
        </p:nvSpPr>
        <p:spPr>
          <a:xfrm>
            <a:off x="685800" y="1700530"/>
            <a:ext cx="10607040" cy="4114800"/>
          </a:xfrm>
        </p:spPr>
        <p:txBody>
          <a:bodyPr vert="horz" wrap="square" lIns="92075" tIns="46038" rIns="92075" bIns="46038" anchor="t" anchorCtr="0">
            <a:noAutofit/>
          </a:bodyPr>
          <a:p>
            <a:pPr eaLnBrk="1" hangingPunct="1">
              <a:lnSpc>
                <a:spcPct val="110000"/>
              </a:lnSpc>
              <a:buNone/>
            </a:pPr>
            <a:r>
              <a:rPr lang="zh-CN" altLang="en-US" sz="3200" dirty="0"/>
              <a:t>（一）妊娠期高血压的预防指导</a:t>
            </a:r>
            <a:endParaRPr lang="en-US" altLang="zh-CN" sz="3200" dirty="0"/>
          </a:p>
          <a:p>
            <a:pPr lvl="1" indent="-325120" eaLnBrk="1" hangingPunct="1">
              <a:lnSpc>
                <a:spcPct val="110000"/>
              </a:lnSpc>
              <a:buNone/>
            </a:pPr>
            <a:r>
              <a:rPr lang="en-US" altLang="zh-CN" sz="3200" dirty="0"/>
              <a:t>1.</a:t>
            </a:r>
            <a:r>
              <a:rPr lang="zh-CN" altLang="en-US" sz="3200" dirty="0"/>
              <a:t>加强孕期教育    对孕妇及家属进行健康宣教，强调定期体检的重要性，以便早期发现早期干预。</a:t>
            </a:r>
            <a:endParaRPr lang="zh-CN" altLang="en-US" sz="3200" dirty="0"/>
          </a:p>
          <a:p>
            <a:pPr lvl="1" indent="-325120" eaLnBrk="1" hangingPunct="1">
              <a:lnSpc>
                <a:spcPct val="110000"/>
              </a:lnSpc>
              <a:buNone/>
            </a:pPr>
            <a:r>
              <a:rPr lang="en-US" altLang="zh-CN" sz="3200" dirty="0"/>
              <a:t>2.</a:t>
            </a:r>
            <a:r>
              <a:rPr lang="zh-CN" altLang="en-US" sz="3200" dirty="0"/>
              <a:t> 饮食指导  合理饮食   高钙高蛋白高维生素    低盐低脂</a:t>
            </a:r>
            <a:endParaRPr lang="zh-CN" altLang="en-US" sz="3200" dirty="0"/>
          </a:p>
          <a:p>
            <a:pPr lvl="1" indent="-325120" eaLnBrk="1" hangingPunct="1">
              <a:lnSpc>
                <a:spcPct val="110000"/>
              </a:lnSpc>
              <a:buNone/>
            </a:pPr>
            <a:r>
              <a:rPr lang="zh-CN" altLang="en-US" sz="3200" dirty="0">
                <a:solidFill>
                  <a:srgbClr val="C3215B"/>
                </a:solidFill>
              </a:rPr>
              <a:t>     </a:t>
            </a:r>
            <a:r>
              <a:rPr lang="zh-CN" altLang="en-US" sz="3200" dirty="0">
                <a:solidFill>
                  <a:srgbClr val="003399"/>
                </a:solidFill>
              </a:rPr>
              <a:t>蛋白质</a:t>
            </a:r>
            <a:r>
              <a:rPr lang="en-US" altLang="zh-CN" sz="3200" dirty="0">
                <a:solidFill>
                  <a:srgbClr val="003399"/>
                </a:solidFill>
              </a:rPr>
              <a:t>80</a:t>
            </a:r>
            <a:r>
              <a:rPr lang="zh-CN" altLang="en-US" sz="3200" dirty="0">
                <a:solidFill>
                  <a:srgbClr val="003399"/>
                </a:solidFill>
              </a:rPr>
              <a:t>～</a:t>
            </a:r>
            <a:r>
              <a:rPr lang="en-US" altLang="zh-CN" sz="3200" dirty="0">
                <a:solidFill>
                  <a:srgbClr val="003399"/>
                </a:solidFill>
              </a:rPr>
              <a:t>100g/</a:t>
            </a:r>
            <a:r>
              <a:rPr lang="zh-CN" altLang="en-US" sz="3200" dirty="0">
                <a:solidFill>
                  <a:srgbClr val="003399"/>
                </a:solidFill>
              </a:rPr>
              <a:t>日</a:t>
            </a:r>
            <a:r>
              <a:rPr lang="en-US" altLang="zh-CN" sz="3200" dirty="0">
                <a:solidFill>
                  <a:srgbClr val="003399"/>
                </a:solidFill>
              </a:rPr>
              <a:t>(1.5g/d/kg)   </a:t>
            </a:r>
            <a:r>
              <a:rPr lang="zh-CN" altLang="en-US" sz="3200" dirty="0">
                <a:solidFill>
                  <a:srgbClr val="003399"/>
                </a:solidFill>
              </a:rPr>
              <a:t>钙  </a:t>
            </a:r>
            <a:r>
              <a:rPr lang="en-US" altLang="zh-CN" sz="3200" dirty="0">
                <a:solidFill>
                  <a:srgbClr val="003399"/>
                </a:solidFill>
              </a:rPr>
              <a:t>2g/</a:t>
            </a:r>
            <a:r>
              <a:rPr lang="zh-CN" altLang="en-US" sz="3200" dirty="0">
                <a:solidFill>
                  <a:srgbClr val="003399"/>
                </a:solidFill>
              </a:rPr>
              <a:t>日</a:t>
            </a:r>
            <a:endParaRPr lang="zh-CN" altLang="en-US" sz="3200" dirty="0">
              <a:solidFill>
                <a:srgbClr val="003399"/>
              </a:solidFill>
            </a:endParaRPr>
          </a:p>
          <a:p>
            <a:pPr eaLnBrk="1" hangingPunct="1">
              <a:lnSpc>
                <a:spcPct val="110000"/>
              </a:lnSpc>
              <a:buNone/>
            </a:pPr>
            <a:r>
              <a:rPr lang="en-US" altLang="zh-CN" sz="3200" dirty="0"/>
              <a:t>    3.</a:t>
            </a:r>
            <a:r>
              <a:rPr lang="zh-CN" altLang="en-US" sz="3200" dirty="0"/>
              <a:t>休息指导    </a:t>
            </a:r>
            <a:r>
              <a:rPr lang="en-US" altLang="zh-CN" sz="3200" dirty="0">
                <a:solidFill>
                  <a:srgbClr val="003399"/>
                </a:solidFill>
              </a:rPr>
              <a:t>8</a:t>
            </a:r>
            <a:r>
              <a:rPr lang="zh-CN" altLang="en-US" sz="3200" dirty="0">
                <a:solidFill>
                  <a:srgbClr val="003399"/>
                </a:solidFill>
              </a:rPr>
              <a:t>～</a:t>
            </a:r>
            <a:r>
              <a:rPr lang="en-US" altLang="zh-CN" sz="3200" dirty="0">
                <a:solidFill>
                  <a:srgbClr val="003399"/>
                </a:solidFill>
              </a:rPr>
              <a:t>10</a:t>
            </a:r>
            <a:r>
              <a:rPr lang="zh-CN" altLang="en-US" sz="3200" dirty="0">
                <a:solidFill>
                  <a:srgbClr val="003399"/>
                </a:solidFill>
              </a:rPr>
              <a:t>小时，左侧卧位。</a:t>
            </a:r>
            <a:endParaRPr lang="zh-CN" altLang="en-US" sz="3200" dirty="0">
              <a:solidFill>
                <a:srgbClr val="003399"/>
              </a:solidFill>
            </a:endParaRPr>
          </a:p>
          <a:p>
            <a:pPr lvl="1" indent="-325120" eaLnBrk="1" hangingPunct="1">
              <a:lnSpc>
                <a:spcPct val="110000"/>
              </a:lnSpc>
              <a:buNone/>
            </a:pPr>
            <a:endParaRPr lang="zh-CN" altLang="en-US" sz="3200" dirty="0">
              <a:solidFill>
                <a:srgbClr val="003399"/>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4321" name="文本占位符 167938"/>
          <p:cNvSpPr>
            <a:spLocks noGrp="1"/>
          </p:cNvSpPr>
          <p:nvPr>
            <p:ph idx="1"/>
          </p:nvPr>
        </p:nvSpPr>
        <p:spPr>
          <a:xfrm>
            <a:off x="993140" y="1177290"/>
            <a:ext cx="10135870" cy="4114800"/>
          </a:xfrm>
        </p:spPr>
        <p:txBody>
          <a:bodyPr vert="horz" wrap="square" lIns="92075" tIns="46038" rIns="92075" bIns="46038" anchor="t" anchorCtr="0"/>
          <a:p>
            <a:pPr eaLnBrk="1" hangingPunct="1">
              <a:lnSpc>
                <a:spcPct val="110000"/>
              </a:lnSpc>
              <a:buNone/>
            </a:pPr>
            <a:r>
              <a:rPr lang="zh-CN" altLang="en-US" sz="2800" dirty="0"/>
              <a:t>（二）一般护理</a:t>
            </a:r>
            <a:endParaRPr lang="en-US" altLang="zh-CN" sz="2800" dirty="0"/>
          </a:p>
          <a:p>
            <a:pPr lvl="1" indent="-325120" eaLnBrk="1" hangingPunct="1">
              <a:lnSpc>
                <a:spcPct val="110000"/>
              </a:lnSpc>
              <a:buNone/>
            </a:pPr>
            <a:r>
              <a:rPr lang="en-US" altLang="zh-CN" sz="2800" dirty="0"/>
              <a:t>1.</a:t>
            </a:r>
            <a:r>
              <a:rPr lang="zh-CN" altLang="en-US" sz="2800" dirty="0"/>
              <a:t>定期产前检查，密切监护母儿健康</a:t>
            </a:r>
            <a:endParaRPr lang="zh-CN" altLang="en-US" sz="2800" dirty="0"/>
          </a:p>
          <a:p>
            <a:pPr lvl="1" indent="-325120" eaLnBrk="1" hangingPunct="1">
              <a:lnSpc>
                <a:spcPct val="110000"/>
              </a:lnSpc>
              <a:buNone/>
            </a:pPr>
            <a:r>
              <a:rPr lang="en-US" altLang="zh-CN" sz="2800" dirty="0"/>
              <a:t>2.</a:t>
            </a:r>
            <a:r>
              <a:rPr lang="zh-CN" altLang="en-US" sz="2800" dirty="0"/>
              <a:t>指导合理饮食   高钙高蛋白    低盐低脂</a:t>
            </a:r>
            <a:endParaRPr lang="zh-CN" altLang="en-US" sz="2800" dirty="0"/>
          </a:p>
          <a:p>
            <a:pPr lvl="1" indent="-325120" eaLnBrk="1" hangingPunct="1">
              <a:lnSpc>
                <a:spcPct val="110000"/>
              </a:lnSpc>
              <a:buNone/>
            </a:pPr>
            <a:r>
              <a:rPr lang="zh-CN" altLang="en-US" sz="2800" dirty="0">
                <a:solidFill>
                  <a:srgbClr val="C3215B"/>
                </a:solidFill>
              </a:rPr>
              <a:t>     </a:t>
            </a:r>
            <a:r>
              <a:rPr lang="zh-CN" altLang="en-US" sz="2800" dirty="0">
                <a:solidFill>
                  <a:srgbClr val="003399"/>
                </a:solidFill>
              </a:rPr>
              <a:t>蛋白质</a:t>
            </a:r>
            <a:r>
              <a:rPr lang="en-US" altLang="zh-CN" sz="2800" dirty="0">
                <a:solidFill>
                  <a:srgbClr val="003399"/>
                </a:solidFill>
              </a:rPr>
              <a:t>80</a:t>
            </a:r>
            <a:r>
              <a:rPr lang="zh-CN" altLang="en-US" sz="2800" dirty="0">
                <a:solidFill>
                  <a:srgbClr val="003399"/>
                </a:solidFill>
              </a:rPr>
              <a:t>～</a:t>
            </a:r>
            <a:r>
              <a:rPr lang="en-US" altLang="zh-CN" sz="2800" dirty="0">
                <a:solidFill>
                  <a:srgbClr val="003399"/>
                </a:solidFill>
              </a:rPr>
              <a:t>100g/</a:t>
            </a:r>
            <a:r>
              <a:rPr lang="zh-CN" altLang="en-US" sz="2800" dirty="0">
                <a:solidFill>
                  <a:srgbClr val="003399"/>
                </a:solidFill>
              </a:rPr>
              <a:t>日</a:t>
            </a:r>
            <a:r>
              <a:rPr lang="en-US" altLang="zh-CN" sz="2800" dirty="0">
                <a:solidFill>
                  <a:srgbClr val="003399"/>
                </a:solidFill>
              </a:rPr>
              <a:t>(1.5g/d/kg)   </a:t>
            </a:r>
            <a:r>
              <a:rPr lang="zh-CN" altLang="en-US" sz="2800" dirty="0">
                <a:solidFill>
                  <a:srgbClr val="003399"/>
                </a:solidFill>
              </a:rPr>
              <a:t>钙  </a:t>
            </a:r>
            <a:r>
              <a:rPr lang="en-US" altLang="zh-CN" sz="2800" dirty="0">
                <a:solidFill>
                  <a:srgbClr val="003399"/>
                </a:solidFill>
              </a:rPr>
              <a:t>2g/</a:t>
            </a:r>
            <a:r>
              <a:rPr lang="zh-CN" altLang="en-US" sz="2800" dirty="0">
                <a:solidFill>
                  <a:srgbClr val="003399"/>
                </a:solidFill>
              </a:rPr>
              <a:t>日</a:t>
            </a:r>
            <a:endParaRPr lang="zh-CN" altLang="en-US" sz="2800" dirty="0">
              <a:solidFill>
                <a:srgbClr val="003399"/>
              </a:solidFill>
            </a:endParaRPr>
          </a:p>
          <a:p>
            <a:pPr eaLnBrk="1" hangingPunct="1">
              <a:lnSpc>
                <a:spcPct val="110000"/>
              </a:lnSpc>
              <a:buNone/>
            </a:pPr>
            <a:r>
              <a:rPr lang="en-US" altLang="zh-CN" sz="2800" dirty="0"/>
              <a:t>    3.</a:t>
            </a:r>
            <a:r>
              <a:rPr lang="zh-CN" altLang="en-US" sz="2800" dirty="0"/>
              <a:t>休息  </a:t>
            </a:r>
            <a:r>
              <a:rPr lang="en-US" altLang="zh-CN" sz="2800" dirty="0">
                <a:solidFill>
                  <a:srgbClr val="003399"/>
                </a:solidFill>
              </a:rPr>
              <a:t>10</a:t>
            </a:r>
            <a:r>
              <a:rPr lang="zh-CN" altLang="en-US" sz="2800" dirty="0">
                <a:solidFill>
                  <a:srgbClr val="003399"/>
                </a:solidFill>
              </a:rPr>
              <a:t>小时以上，左侧卧位。</a:t>
            </a:r>
            <a:endParaRPr lang="zh-CN" altLang="en-US" sz="2800" dirty="0">
              <a:solidFill>
                <a:srgbClr val="003399"/>
              </a:solidFill>
            </a:endParaRPr>
          </a:p>
          <a:p>
            <a:pPr eaLnBrk="1" hangingPunct="1">
              <a:lnSpc>
                <a:spcPct val="110000"/>
              </a:lnSpc>
              <a:buNone/>
            </a:pPr>
            <a:r>
              <a:rPr lang="zh-CN" altLang="en-US" sz="2800" dirty="0">
                <a:solidFill>
                  <a:srgbClr val="003399"/>
                </a:solidFill>
              </a:rPr>
              <a:t>    </a:t>
            </a:r>
            <a:r>
              <a:rPr lang="en-US" altLang="zh-CN" sz="2800" dirty="0"/>
              <a:t>4.</a:t>
            </a:r>
            <a:r>
              <a:rPr lang="zh-CN" altLang="en-US" sz="2800" dirty="0"/>
              <a:t>间断吸氧</a:t>
            </a:r>
            <a:endParaRPr lang="zh-CN" altLang="en-US" sz="2800" dirty="0"/>
          </a:p>
          <a:p>
            <a:pPr lvl="1" indent="-325120" eaLnBrk="1" hangingPunct="1">
              <a:lnSpc>
                <a:spcPct val="110000"/>
              </a:lnSpc>
              <a:buNone/>
            </a:pP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32180" y="2471420"/>
            <a:ext cx="10179050" cy="3108960"/>
            <a:chOff x="1468" y="5248"/>
            <a:chExt cx="10782" cy="3540"/>
          </a:xfrm>
        </p:grpSpPr>
        <p:grpSp>
          <p:nvGrpSpPr>
            <p:cNvPr id="74756" name="组合 7193"/>
            <p:cNvGrpSpPr/>
            <p:nvPr/>
          </p:nvGrpSpPr>
          <p:grpSpPr>
            <a:xfrm>
              <a:off x="1468" y="5248"/>
              <a:ext cx="10782" cy="720"/>
              <a:chOff x="703" y="3369"/>
              <a:chExt cx="4313" cy="288"/>
            </a:xfrm>
          </p:grpSpPr>
          <p:sp>
            <p:nvSpPr>
              <p:cNvPr id="74757" name="矩形 7188"/>
              <p:cNvSpPr/>
              <p:nvPr/>
            </p:nvSpPr>
            <p:spPr>
              <a:xfrm>
                <a:off x="3606" y="3369"/>
                <a:ext cx="1410" cy="288"/>
              </a:xfrm>
              <a:prstGeom prst="rect">
                <a:avLst/>
              </a:prstGeom>
              <a:solidFill>
                <a:srgbClr val="AFE3EF">
                  <a:alpha val="50195"/>
                </a:srgbClr>
              </a:solidFill>
              <a:ln w="9525" cap="flat" cmpd="sng">
                <a:solidFill>
                  <a:schemeClr val="accent1"/>
                </a:solidFill>
                <a:prstDash val="solid"/>
                <a:miter/>
                <a:headEnd type="none" w="med" len="med"/>
                <a:tailEnd type="none" w="med" len="med"/>
              </a:ln>
            </p:spPr>
            <p:txBody>
              <a:bodyPr wrap="none" anchor="ctr" anchorCtr="0"/>
              <a:p>
                <a:pPr algn="ctr"/>
                <a:r>
                  <a:rPr lang="en-US" altLang="zh-CN" sz="2000" b="1" dirty="0">
                    <a:latin typeface="楷体_GB2312" pitchFamily="49" charset="-122"/>
                    <a:ea typeface="楷体_GB2312" pitchFamily="49" charset="-122"/>
                  </a:rPr>
                  <a:t>28</a:t>
                </a:r>
                <a:r>
                  <a:rPr lang="zh-CN" altLang="en-US" sz="2000" b="1" dirty="0">
                    <a:latin typeface="楷体_GB2312" pitchFamily="49" charset="-122"/>
                    <a:ea typeface="楷体_GB2312" pitchFamily="49" charset="-122"/>
                  </a:rPr>
                  <a:t>周以后</a:t>
                </a:r>
                <a:endParaRPr lang="zh-CN" altLang="en-US" sz="2000" b="1" dirty="0">
                  <a:latin typeface="楷体_GB2312" pitchFamily="49" charset="-122"/>
                  <a:ea typeface="楷体_GB2312" pitchFamily="49" charset="-122"/>
                </a:endParaRPr>
              </a:p>
            </p:txBody>
          </p:sp>
          <p:sp>
            <p:nvSpPr>
              <p:cNvPr id="74758" name="矩形 7189"/>
              <p:cNvSpPr/>
              <p:nvPr/>
            </p:nvSpPr>
            <p:spPr>
              <a:xfrm>
                <a:off x="2113" y="3369"/>
                <a:ext cx="1493" cy="288"/>
              </a:xfrm>
              <a:prstGeom prst="rect">
                <a:avLst/>
              </a:prstGeom>
              <a:solidFill>
                <a:srgbClr val="AFE3EF">
                  <a:alpha val="50195"/>
                </a:srgbClr>
              </a:solidFill>
              <a:ln w="9525" cap="flat" cmpd="sng">
                <a:solidFill>
                  <a:schemeClr val="accent1"/>
                </a:solidFill>
                <a:prstDash val="solid"/>
                <a:miter/>
                <a:headEnd type="none" w="med" len="med"/>
                <a:tailEnd type="none" w="med" len="med"/>
              </a:ln>
            </p:spPr>
            <p:txBody>
              <a:bodyPr wrap="none" anchor="ctr" anchorCtr="0"/>
              <a:p>
                <a:pPr algn="ctr"/>
                <a:r>
                  <a:rPr lang="en-US" altLang="zh-CN" sz="2000" b="1" dirty="0">
                    <a:latin typeface="楷体_GB2312" pitchFamily="49" charset="-122"/>
                    <a:ea typeface="楷体_GB2312" pitchFamily="49" charset="-122"/>
                  </a:rPr>
                  <a:t>13</a:t>
                </a:r>
                <a:r>
                  <a:rPr lang="zh-CN" altLang="en-US" sz="2000" b="1" dirty="0">
                    <a:latin typeface="楷体_GB2312" pitchFamily="49" charset="-122"/>
                    <a:ea typeface="楷体_GB2312" pitchFamily="49" charset="-122"/>
                  </a:rPr>
                  <a:t>周</a:t>
                </a:r>
                <a:r>
                  <a:rPr lang="en-US" altLang="zh-CN" sz="2000" b="1" dirty="0">
                    <a:latin typeface="Times New Roman" panose="02020603050405020304" pitchFamily="18" charset="0"/>
                    <a:ea typeface="楷体_GB2312" pitchFamily="49" charset="-122"/>
                  </a:rPr>
                  <a:t>——</a:t>
                </a:r>
                <a:r>
                  <a:rPr lang="en-US" altLang="zh-CN" sz="2000" b="1" dirty="0">
                    <a:latin typeface="楷体_GB2312" pitchFamily="49" charset="-122"/>
                    <a:ea typeface="楷体_GB2312" pitchFamily="49" charset="-122"/>
                  </a:rPr>
                  <a:t>27</a:t>
                </a:r>
                <a:r>
                  <a:rPr lang="zh-CN" altLang="en-US" sz="2000" b="1" dirty="0">
                    <a:latin typeface="楷体_GB2312" pitchFamily="49" charset="-122"/>
                    <a:ea typeface="楷体_GB2312" pitchFamily="49" charset="-122"/>
                  </a:rPr>
                  <a:t>周末</a:t>
                </a:r>
                <a:endParaRPr lang="zh-CN" altLang="en-US" sz="2000" b="1" dirty="0">
                  <a:latin typeface="楷体_GB2312" pitchFamily="49" charset="-122"/>
                  <a:ea typeface="楷体_GB2312" pitchFamily="49" charset="-122"/>
                </a:endParaRPr>
              </a:p>
            </p:txBody>
          </p:sp>
          <p:sp>
            <p:nvSpPr>
              <p:cNvPr id="74759" name="矩形 7190"/>
              <p:cNvSpPr/>
              <p:nvPr/>
            </p:nvSpPr>
            <p:spPr>
              <a:xfrm>
                <a:off x="703" y="3369"/>
                <a:ext cx="1410" cy="288"/>
              </a:xfrm>
              <a:prstGeom prst="rect">
                <a:avLst/>
              </a:prstGeom>
              <a:solidFill>
                <a:srgbClr val="AFE3EF">
                  <a:alpha val="50195"/>
                </a:srgbClr>
              </a:solidFill>
              <a:ln w="9525" cap="flat" cmpd="sng">
                <a:solidFill>
                  <a:schemeClr val="accent1"/>
                </a:solidFill>
                <a:prstDash val="solid"/>
                <a:miter/>
                <a:headEnd type="none" w="med" len="med"/>
                <a:tailEnd type="none" w="med" len="med"/>
              </a:ln>
            </p:spPr>
            <p:txBody>
              <a:bodyPr wrap="none" anchor="ctr" anchorCtr="0"/>
              <a:p>
                <a:pPr algn="ctr"/>
                <a:r>
                  <a:rPr lang="en-US" altLang="zh-CN" sz="2000" b="1" dirty="0">
                    <a:latin typeface="楷体_GB2312" pitchFamily="49" charset="-122"/>
                    <a:ea typeface="楷体_GB2312" pitchFamily="49" charset="-122"/>
                  </a:rPr>
                  <a:t>12</a:t>
                </a:r>
                <a:r>
                  <a:rPr lang="zh-CN" altLang="en-US" sz="2000" b="1" dirty="0">
                    <a:latin typeface="楷体_GB2312" pitchFamily="49" charset="-122"/>
                    <a:ea typeface="楷体_GB2312" pitchFamily="49" charset="-122"/>
                  </a:rPr>
                  <a:t>周以前</a:t>
                </a:r>
                <a:endParaRPr lang="zh-CN" altLang="en-US" sz="2000" b="1" dirty="0">
                  <a:latin typeface="楷体_GB2312" pitchFamily="49" charset="-122"/>
                  <a:ea typeface="楷体_GB2312" pitchFamily="49" charset="-122"/>
                </a:endParaRPr>
              </a:p>
            </p:txBody>
          </p:sp>
        </p:grpSp>
        <p:sp>
          <p:nvSpPr>
            <p:cNvPr id="74760" name="下弧形箭头 7192"/>
            <p:cNvSpPr/>
            <p:nvPr/>
          </p:nvSpPr>
          <p:spPr>
            <a:xfrm>
              <a:off x="3590" y="6815"/>
              <a:ext cx="2758" cy="628"/>
            </a:xfrm>
            <a:prstGeom prst="curvedUpArrow">
              <a:avLst>
                <a:gd name="adj1" fmla="val 87888"/>
                <a:gd name="adj2" fmla="val 175776"/>
                <a:gd name="adj3" fmla="val 33300"/>
              </a:avLst>
            </a:prstGeom>
            <a:solidFill>
              <a:srgbClr val="CC99FF">
                <a:alpha val="50195"/>
              </a:srgbClr>
            </a:soli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74761" name="矩形 7195"/>
            <p:cNvSpPr/>
            <p:nvPr/>
          </p:nvSpPr>
          <p:spPr>
            <a:xfrm>
              <a:off x="1983" y="6190"/>
              <a:ext cx="1900" cy="454"/>
            </a:xfrm>
            <a:prstGeom prst="rect">
              <a:avLst/>
            </a:prstGeom>
            <a:noFill/>
            <a:ln w="9525">
              <a:noFill/>
            </a:ln>
          </p:spPr>
          <p:txBody>
            <a:bodyPr wrap="square" anchor="t" anchorCtr="0">
              <a:spAutoFit/>
            </a:bodyPr>
            <a:p>
              <a:r>
                <a:rPr lang="zh-CN" altLang="en-US" sz="2000" b="1" dirty="0">
                  <a:solidFill>
                    <a:schemeClr val="tx2"/>
                  </a:solidFill>
                  <a:latin typeface="Times New Roman" panose="02020603050405020304" pitchFamily="18" charset="0"/>
                  <a:ea typeface="楷体_GB2312" pitchFamily="49" charset="-122"/>
                </a:rPr>
                <a:t>早期流产</a:t>
              </a:r>
              <a:endParaRPr lang="zh-CN" altLang="en-US" sz="2000" b="1" dirty="0">
                <a:solidFill>
                  <a:schemeClr val="tx2"/>
                </a:solidFill>
                <a:latin typeface="Times New Roman" panose="02020603050405020304" pitchFamily="18" charset="0"/>
                <a:ea typeface="楷体_GB2312" pitchFamily="49" charset="-122"/>
              </a:endParaRPr>
            </a:p>
          </p:txBody>
        </p:sp>
        <p:sp>
          <p:nvSpPr>
            <p:cNvPr id="74762" name="矩形 7196"/>
            <p:cNvSpPr/>
            <p:nvPr/>
          </p:nvSpPr>
          <p:spPr>
            <a:xfrm>
              <a:off x="5910" y="6190"/>
              <a:ext cx="1900" cy="454"/>
            </a:xfrm>
            <a:prstGeom prst="rect">
              <a:avLst/>
            </a:prstGeom>
            <a:noFill/>
            <a:ln w="9525">
              <a:noFill/>
            </a:ln>
          </p:spPr>
          <p:txBody>
            <a:bodyPr wrap="square" anchor="t" anchorCtr="0">
              <a:spAutoFit/>
            </a:bodyPr>
            <a:p>
              <a:r>
                <a:rPr lang="zh-CN" altLang="en-US" sz="2000" b="1" dirty="0">
                  <a:solidFill>
                    <a:schemeClr val="tx2"/>
                  </a:solidFill>
                  <a:latin typeface="Times New Roman" panose="02020603050405020304" pitchFamily="18" charset="0"/>
                  <a:ea typeface="楷体_GB2312" pitchFamily="49" charset="-122"/>
                </a:rPr>
                <a:t>晚期流产</a:t>
              </a:r>
              <a:endParaRPr lang="zh-CN" altLang="en-US" sz="2000" b="1" dirty="0">
                <a:solidFill>
                  <a:schemeClr val="tx2"/>
                </a:solidFill>
                <a:latin typeface="Times New Roman" panose="02020603050405020304" pitchFamily="18" charset="0"/>
                <a:ea typeface="楷体_GB2312" pitchFamily="49" charset="-122"/>
              </a:endParaRPr>
            </a:p>
          </p:txBody>
        </p:sp>
        <p:sp>
          <p:nvSpPr>
            <p:cNvPr id="74764" name="矩形 7198"/>
            <p:cNvSpPr/>
            <p:nvPr/>
          </p:nvSpPr>
          <p:spPr>
            <a:xfrm>
              <a:off x="9583" y="6135"/>
              <a:ext cx="1395" cy="454"/>
            </a:xfrm>
            <a:prstGeom prst="rect">
              <a:avLst/>
            </a:prstGeom>
            <a:noFill/>
            <a:ln w="9525">
              <a:noFill/>
            </a:ln>
          </p:spPr>
          <p:txBody>
            <a:bodyPr wrap="square" anchor="t" anchorCtr="0">
              <a:spAutoFit/>
            </a:bodyPr>
            <a:p>
              <a:r>
                <a:rPr lang="zh-CN" altLang="en-US" sz="2000" b="1" dirty="0">
                  <a:solidFill>
                    <a:schemeClr val="tx2"/>
                  </a:solidFill>
                  <a:latin typeface="Times New Roman" panose="02020603050405020304" pitchFamily="18" charset="0"/>
                  <a:ea typeface="楷体_GB2312" pitchFamily="49" charset="-122"/>
                </a:rPr>
                <a:t>分   娩</a:t>
              </a:r>
              <a:endParaRPr lang="zh-CN" altLang="en-US" sz="2000" b="1" dirty="0">
                <a:solidFill>
                  <a:schemeClr val="tx2"/>
                </a:solidFill>
                <a:latin typeface="Times New Roman" panose="02020603050405020304" pitchFamily="18" charset="0"/>
                <a:ea typeface="楷体_GB2312" pitchFamily="49" charset="-122"/>
              </a:endParaRPr>
            </a:p>
          </p:txBody>
        </p:sp>
        <p:pic>
          <p:nvPicPr>
            <p:cNvPr id="74771" name="图片 7207" descr="y11"/>
            <p:cNvPicPr>
              <a:picLocks noChangeAspect="1"/>
            </p:cNvPicPr>
            <p:nvPr/>
          </p:nvPicPr>
          <p:blipFill>
            <a:blip r:embed="rId3">
              <a:lum contrast="17998"/>
            </a:blip>
            <a:srcRect b="10912"/>
            <a:stretch>
              <a:fillRect/>
            </a:stretch>
          </p:blipFill>
          <p:spPr>
            <a:xfrm>
              <a:off x="5910" y="6945"/>
              <a:ext cx="1763" cy="1618"/>
            </a:xfrm>
            <a:prstGeom prst="rect">
              <a:avLst/>
            </a:prstGeom>
            <a:noFill/>
            <a:ln w="9525">
              <a:noFill/>
            </a:ln>
          </p:spPr>
        </p:pic>
        <p:pic>
          <p:nvPicPr>
            <p:cNvPr id="7209" name="图片 7208" descr="d4"/>
            <p:cNvPicPr>
              <a:picLocks noChangeAspect="1"/>
            </p:cNvPicPr>
            <p:nvPr/>
          </p:nvPicPr>
          <p:blipFill>
            <a:blip r:embed="rId4"/>
            <a:srcRect t="5252" r="3101" b="8832"/>
            <a:stretch>
              <a:fillRect/>
            </a:stretch>
          </p:blipFill>
          <p:spPr>
            <a:xfrm>
              <a:off x="8750" y="7248"/>
              <a:ext cx="2985" cy="154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5345" name="文本占位符 167938"/>
          <p:cNvSpPr>
            <a:spLocks noGrp="1"/>
          </p:cNvSpPr>
          <p:nvPr>
            <p:ph idx="1"/>
          </p:nvPr>
        </p:nvSpPr>
        <p:spPr>
          <a:xfrm>
            <a:off x="539750" y="1268413"/>
            <a:ext cx="7773988" cy="576262"/>
          </a:xfrm>
        </p:spPr>
        <p:txBody>
          <a:bodyPr vert="horz" wrap="square" lIns="92075" tIns="46038" rIns="92075" bIns="46038" anchor="t" anchorCtr="0"/>
          <a:p>
            <a:pPr eaLnBrk="1" hangingPunct="1">
              <a:lnSpc>
                <a:spcPct val="110000"/>
              </a:lnSpc>
              <a:buNone/>
            </a:pPr>
            <a:r>
              <a:rPr lang="zh-CN" altLang="en-US" dirty="0"/>
              <a:t>（三）用药护理（硫酸镁的使用）</a:t>
            </a:r>
            <a:endParaRPr lang="en-US" altLang="zh-CN" dirty="0"/>
          </a:p>
          <a:p>
            <a:pPr lvl="1" indent="-325120" eaLnBrk="1" hangingPunct="1">
              <a:lnSpc>
                <a:spcPct val="110000"/>
              </a:lnSpc>
              <a:buNone/>
            </a:pPr>
            <a:endParaRPr lang="zh-CN" altLang="en-US" dirty="0"/>
          </a:p>
        </p:txBody>
      </p:sp>
      <p:sp>
        <p:nvSpPr>
          <p:cNvPr id="185347" name="文本占位符 492545"/>
          <p:cNvSpPr txBox="1"/>
          <p:nvPr/>
        </p:nvSpPr>
        <p:spPr>
          <a:xfrm>
            <a:off x="1043305" y="1916430"/>
            <a:ext cx="10301605" cy="4335145"/>
          </a:xfrm>
          <a:prstGeom prst="rect">
            <a:avLst/>
          </a:prstGeom>
          <a:solidFill>
            <a:srgbClr val="CCFFFF"/>
          </a:solidFill>
          <a:ln w="9525" cap="flat" cmpd="sng">
            <a:solidFill>
              <a:srgbClr val="FF0000"/>
            </a:solidFill>
            <a:prstDash val="solid"/>
            <a:miter/>
            <a:headEnd type="none" w="med" len="med"/>
            <a:tailEnd type="none" w="med" len="med"/>
          </a:ln>
        </p:spPr>
        <p:txBody>
          <a:bodyPr anchor="t" anchorCtr="0"/>
          <a:p>
            <a:pPr marL="342900" indent="-342900" algn="ctr">
              <a:lnSpc>
                <a:spcPct val="110000"/>
              </a:lnSpc>
              <a:spcBef>
                <a:spcPct val="20000"/>
              </a:spcBef>
              <a:buClr>
                <a:schemeClr val="accent1"/>
              </a:buClr>
              <a:buSzPct val="65000"/>
              <a:buFont typeface="Wingdings" panose="05000000000000000000" pitchFamily="2" charset="2"/>
            </a:pPr>
            <a:r>
              <a:rPr lang="zh-CN" altLang="en-US" sz="2400" b="1" dirty="0">
                <a:solidFill>
                  <a:srgbClr val="FF0000"/>
                </a:solidFill>
                <a:latin typeface="楷体_GB2312" pitchFamily="49" charset="-122"/>
                <a:ea typeface="楷体_GB2312" pitchFamily="49" charset="-122"/>
              </a:rPr>
              <a:t>使用硫酸镁的注意事项</a:t>
            </a:r>
            <a:endParaRPr lang="zh-CN" altLang="en-US" sz="2400" b="1" dirty="0">
              <a:solidFill>
                <a:srgbClr val="FF0000"/>
              </a:solidFill>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zh-CN" altLang="en-US" sz="2400" b="1" dirty="0">
                <a:latin typeface="楷体_GB2312" pitchFamily="49" charset="-122"/>
                <a:ea typeface="楷体_GB2312" pitchFamily="49" charset="-122"/>
              </a:rPr>
              <a:t>      </a:t>
            </a:r>
            <a:r>
              <a:rPr lang="zh-CN" altLang="en-US" sz="2400" b="1" dirty="0">
                <a:latin typeface="Calibri" panose="020F0502020204030204" pitchFamily="34" charset="0"/>
                <a:ea typeface="楷体_GB2312" pitchFamily="49" charset="-122"/>
              </a:rPr>
              <a:t>①毒性反应：</a:t>
            </a:r>
            <a:r>
              <a:rPr lang="zh-CN" altLang="en-US" sz="2400" b="1" dirty="0">
                <a:latin typeface="楷体_GB2312" pitchFamily="49" charset="-122"/>
                <a:ea typeface="楷体_GB2312" pitchFamily="49" charset="-122"/>
              </a:rPr>
              <a:t>硫酸镁使用不当易引起中毒，一般主张滴速以</a:t>
            </a:r>
            <a:r>
              <a:rPr lang="en-US" altLang="zh-CN" sz="2400" b="1" dirty="0">
                <a:latin typeface="楷体_GB2312" pitchFamily="49" charset="-122"/>
                <a:ea typeface="楷体_GB2312" pitchFamily="49" charset="-122"/>
              </a:rPr>
              <a:t>1/h</a:t>
            </a:r>
            <a:r>
              <a:rPr lang="zh-CN" altLang="en-US" sz="2400" b="1" dirty="0">
                <a:latin typeface="楷体_GB2312" pitchFamily="49" charset="-122"/>
                <a:ea typeface="楷体_GB2312" pitchFamily="49" charset="-122"/>
              </a:rPr>
              <a:t>为宜，最快不超过</a:t>
            </a:r>
            <a:r>
              <a:rPr lang="en-US" altLang="zh-CN" sz="2400" b="1" dirty="0">
                <a:latin typeface="楷体_GB2312" pitchFamily="49" charset="-122"/>
                <a:ea typeface="楷体_GB2312" pitchFamily="49" charset="-122"/>
              </a:rPr>
              <a:t>2g</a:t>
            </a:r>
            <a:r>
              <a:rPr lang="zh-CN" altLang="en-US" sz="2400" b="1" dirty="0">
                <a:latin typeface="楷体_GB2312" pitchFamily="49" charset="-122"/>
                <a:ea typeface="楷体_GB2312" pitchFamily="49" charset="-122"/>
              </a:rPr>
              <a:t>，每天用量不超过</a:t>
            </a:r>
            <a:r>
              <a:rPr lang="en-US" altLang="zh-CN" sz="2400" b="1" dirty="0">
                <a:latin typeface="楷体_GB2312" pitchFamily="49" charset="-122"/>
                <a:ea typeface="楷体_GB2312" pitchFamily="49" charset="-122"/>
              </a:rPr>
              <a:t>25-30g</a:t>
            </a:r>
            <a:r>
              <a:rPr lang="zh-CN" altLang="en-US" sz="2400" b="1" dirty="0">
                <a:latin typeface="楷体_GB2312" pitchFamily="49" charset="-122"/>
                <a:ea typeface="楷体_GB2312" pitchFamily="49" charset="-122"/>
              </a:rPr>
              <a:t>。硫酸镁中毒</a:t>
            </a:r>
            <a:r>
              <a:rPr lang="zh-CN" altLang="en-US" sz="2400" b="1" dirty="0">
                <a:solidFill>
                  <a:srgbClr val="FF0000"/>
                </a:solidFill>
                <a:latin typeface="楷体_GB2312" pitchFamily="49" charset="-122"/>
                <a:ea typeface="楷体_GB2312" pitchFamily="49" charset="-122"/>
              </a:rPr>
              <a:t>首先表现为膝反射消失</a:t>
            </a:r>
            <a:r>
              <a:rPr lang="zh-CN" altLang="en-US" sz="2400" b="1" dirty="0">
                <a:latin typeface="楷体_GB2312" pitchFamily="49" charset="-122"/>
                <a:ea typeface="楷体_GB2312" pitchFamily="49" charset="-122"/>
              </a:rPr>
              <a:t>，继之可出现全身肌张力减退及呼吸抑制，</a:t>
            </a:r>
            <a:r>
              <a:rPr lang="zh-CN" altLang="en-US" sz="2400" b="1" dirty="0">
                <a:solidFill>
                  <a:srgbClr val="FF0000"/>
                </a:solidFill>
                <a:latin typeface="楷体_GB2312" pitchFamily="49" charset="-122"/>
                <a:ea typeface="楷体_GB2312" pitchFamily="49" charset="-122"/>
              </a:rPr>
              <a:t>严重者心跳骤停。</a:t>
            </a:r>
            <a:r>
              <a:rPr lang="zh-CN" altLang="en-US" sz="2400" b="1" dirty="0">
                <a:latin typeface="楷体_GB2312" pitchFamily="49" charset="-122"/>
                <a:ea typeface="楷体_GB2312" pitchFamily="49" charset="-122"/>
              </a:rPr>
              <a:t>用药前备好钙剂作为解毒剂，</a:t>
            </a:r>
            <a:r>
              <a:rPr lang="en-US" altLang="zh-CN" sz="2400" b="1" dirty="0">
                <a:solidFill>
                  <a:srgbClr val="FF0000"/>
                </a:solidFill>
                <a:latin typeface="楷体_GB2312" pitchFamily="49" charset="-122"/>
                <a:ea typeface="楷体_GB2312" pitchFamily="49" charset="-122"/>
              </a:rPr>
              <a:t>10%</a:t>
            </a:r>
            <a:r>
              <a:rPr lang="zh-CN" altLang="en-US" sz="2400" b="1" dirty="0">
                <a:solidFill>
                  <a:srgbClr val="FF0000"/>
                </a:solidFill>
                <a:latin typeface="楷体_GB2312" pitchFamily="49" charset="-122"/>
                <a:ea typeface="楷体_GB2312" pitchFamily="49" charset="-122"/>
              </a:rPr>
              <a:t>葡萄糖酸钙</a:t>
            </a:r>
            <a:r>
              <a:rPr lang="en-US" altLang="zh-CN" sz="2400" b="1" dirty="0">
                <a:solidFill>
                  <a:srgbClr val="FF0000"/>
                </a:solidFill>
                <a:latin typeface="楷体_GB2312" pitchFamily="49" charset="-122"/>
                <a:ea typeface="楷体_GB2312" pitchFamily="49" charset="-122"/>
              </a:rPr>
              <a:t>10ml</a:t>
            </a:r>
            <a:r>
              <a:rPr lang="zh-CN" altLang="en-US" sz="2400" b="1" dirty="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zh-CN" altLang="en-US" sz="2400" b="1" dirty="0">
                <a:latin typeface="楷体_GB2312" pitchFamily="49" charset="-122"/>
                <a:ea typeface="楷体_GB2312" pitchFamily="49" charset="-122"/>
              </a:rPr>
              <a:t>      </a:t>
            </a:r>
            <a:r>
              <a:rPr lang="en-US" altLang="zh-CN" sz="2400" b="1" dirty="0">
                <a:latin typeface="楷体_GB2312" pitchFamily="49" charset="-122"/>
                <a:ea typeface="楷体_GB2312" pitchFamily="49" charset="-122"/>
              </a:rPr>
              <a:t>②</a:t>
            </a:r>
            <a:r>
              <a:rPr lang="zh-CN" altLang="en-US" sz="2400" b="1" dirty="0">
                <a:latin typeface="楷体_GB2312" pitchFamily="49" charset="-122"/>
                <a:ea typeface="楷体_GB2312" pitchFamily="49" charset="-122"/>
              </a:rPr>
              <a:t>用药方法：肌肉注射和静脉给药互补长短，维持体内有效剂量。     </a:t>
            </a:r>
            <a:endParaRPr lang="zh-CN" altLang="en-US" sz="24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zh-CN" altLang="en-US" sz="2400" b="1" dirty="0">
                <a:latin typeface="楷体_GB2312" pitchFamily="49" charset="-122"/>
                <a:ea typeface="楷体_GB2312" pitchFamily="49" charset="-122"/>
              </a:rPr>
              <a:t> </a:t>
            </a:r>
            <a:r>
              <a:rPr lang="en-US" altLang="zh-CN" sz="2400" b="1" dirty="0">
                <a:latin typeface="楷体_GB2312" pitchFamily="49" charset="-122"/>
                <a:ea typeface="楷体_GB2312" pitchFamily="49" charset="-122"/>
              </a:rPr>
              <a:t>    ③</a:t>
            </a:r>
            <a:r>
              <a:rPr lang="zh-CN" altLang="en-US" sz="2400" b="1" dirty="0">
                <a:latin typeface="楷体_GB2312" pitchFamily="49" charset="-122"/>
                <a:ea typeface="楷体_GB2312" pitchFamily="49" charset="-122"/>
              </a:rPr>
              <a:t>用药前及用药过程中应检测以下指标：</a:t>
            </a:r>
            <a:r>
              <a:rPr lang="zh-CN" altLang="en-US" sz="2400" b="1" dirty="0">
                <a:solidFill>
                  <a:srgbClr val="FF0000"/>
                </a:solidFill>
                <a:latin typeface="楷体_GB2312" pitchFamily="49" charset="-122"/>
                <a:ea typeface="楷体_GB2312" pitchFamily="49" charset="-122"/>
              </a:rPr>
              <a:t>膝腱反射</a:t>
            </a:r>
            <a:r>
              <a:rPr lang="zh-CN" altLang="en-US" sz="2400" b="1" dirty="0">
                <a:latin typeface="楷体_GB2312" pitchFamily="49" charset="-122"/>
                <a:ea typeface="楷体_GB2312" pitchFamily="49" charset="-122"/>
              </a:rPr>
              <a:t>必须存在；</a:t>
            </a:r>
            <a:r>
              <a:rPr lang="zh-CN" altLang="en-US" sz="2400" b="1" dirty="0">
                <a:solidFill>
                  <a:srgbClr val="FF0000"/>
                </a:solidFill>
                <a:latin typeface="楷体_GB2312" pitchFamily="49" charset="-122"/>
                <a:ea typeface="楷体_GB2312" pitchFamily="49" charset="-122"/>
              </a:rPr>
              <a:t>呼吸</a:t>
            </a:r>
            <a:r>
              <a:rPr lang="zh-CN" altLang="en-US" sz="2400" b="1" dirty="0">
                <a:latin typeface="楷体_GB2312" pitchFamily="49" charset="-122"/>
                <a:ea typeface="楷体_GB2312" pitchFamily="49" charset="-122"/>
              </a:rPr>
              <a:t>不少于</a:t>
            </a:r>
            <a:r>
              <a:rPr lang="en-US" altLang="zh-CN" sz="2400" b="1" dirty="0">
                <a:latin typeface="楷体_GB2312" pitchFamily="49" charset="-122"/>
                <a:ea typeface="楷体_GB2312" pitchFamily="49" charset="-122"/>
              </a:rPr>
              <a:t>16</a:t>
            </a:r>
            <a:r>
              <a:rPr lang="zh-CN" altLang="en-US" sz="2400" b="1" dirty="0">
                <a:latin typeface="楷体_GB2312" pitchFamily="49" charset="-122"/>
                <a:ea typeface="楷体_GB2312" pitchFamily="49" charset="-122"/>
              </a:rPr>
              <a:t>次</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分钟；</a:t>
            </a:r>
            <a:r>
              <a:rPr lang="zh-CN" altLang="en-US" sz="2400" b="1" dirty="0">
                <a:solidFill>
                  <a:srgbClr val="FF0000"/>
                </a:solidFill>
                <a:latin typeface="楷体_GB2312" pitchFamily="49" charset="-122"/>
                <a:ea typeface="楷体_GB2312" pitchFamily="49" charset="-122"/>
              </a:rPr>
              <a:t>尿量</a:t>
            </a:r>
            <a:r>
              <a:rPr lang="zh-CN" altLang="en-US" sz="2400" b="1" dirty="0">
                <a:latin typeface="楷体_GB2312" pitchFamily="49" charset="-122"/>
                <a:ea typeface="楷体_GB2312" pitchFamily="49" charset="-122"/>
              </a:rPr>
              <a:t>不少于</a:t>
            </a:r>
            <a:r>
              <a:rPr lang="en-US" altLang="zh-CN" sz="2400" b="1" dirty="0">
                <a:latin typeface="楷体_GB2312" pitchFamily="49" charset="-122"/>
                <a:ea typeface="楷体_GB2312" pitchFamily="49" charset="-122"/>
              </a:rPr>
              <a:t>17ml/h,24</a:t>
            </a:r>
            <a:r>
              <a:rPr lang="zh-CN" altLang="en-US" sz="2400" b="1" dirty="0">
                <a:latin typeface="楷体_GB2312" pitchFamily="49" charset="-122"/>
                <a:ea typeface="楷体_GB2312" pitchFamily="49" charset="-122"/>
              </a:rPr>
              <a:t>小时不少于</a:t>
            </a:r>
            <a:r>
              <a:rPr lang="en-US" altLang="zh-CN" sz="2400" b="1" dirty="0">
                <a:latin typeface="楷体_GB2312" pitchFamily="49" charset="-122"/>
                <a:ea typeface="楷体_GB2312" pitchFamily="49" charset="-122"/>
              </a:rPr>
              <a:t>400ml</a:t>
            </a:r>
            <a:r>
              <a:rPr lang="zh-CN" altLang="en-US" sz="2400" b="1" dirty="0">
                <a:latin typeface="楷体_GB2312" pitchFamily="49" charset="-122"/>
                <a:ea typeface="楷体_GB2312" pitchFamily="49" charset="-122"/>
              </a:rPr>
              <a:t>。发现中毒症状应立即停药，并按医嘱静脉注射</a:t>
            </a:r>
            <a:r>
              <a:rPr lang="en-US" altLang="zh-CN" sz="2400" b="1" dirty="0">
                <a:latin typeface="楷体_GB2312" pitchFamily="49" charset="-122"/>
                <a:ea typeface="楷体_GB2312" pitchFamily="49" charset="-122"/>
              </a:rPr>
              <a:t>10%</a:t>
            </a:r>
            <a:r>
              <a:rPr lang="zh-CN" altLang="en-US" sz="2400" b="1" dirty="0">
                <a:latin typeface="楷体_GB2312" pitchFamily="49" charset="-122"/>
                <a:ea typeface="楷体_GB2312" pitchFamily="49" charset="-122"/>
              </a:rPr>
              <a:t>葡萄糖酸钙</a:t>
            </a:r>
            <a:r>
              <a:rPr lang="en-US" altLang="zh-CN" sz="2400" b="1" dirty="0">
                <a:latin typeface="楷体_GB2312" pitchFamily="49" charset="-122"/>
                <a:ea typeface="楷体_GB2312" pitchFamily="49" charset="-122"/>
              </a:rPr>
              <a:t>10ml</a:t>
            </a:r>
            <a:r>
              <a:rPr lang="zh-CN" altLang="en-US" sz="2400" b="1" dirty="0">
                <a:latin typeface="楷体_GB2312" pitchFamily="49" charset="-122"/>
                <a:ea typeface="楷体_GB2312" pitchFamily="49" charset="-122"/>
              </a:rPr>
              <a:t>解毒。</a:t>
            </a:r>
            <a:endParaRPr lang="zh-CN" altLang="en-US" sz="24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6369" name="文本占位符 167938"/>
          <p:cNvSpPr>
            <a:spLocks noGrp="1"/>
          </p:cNvSpPr>
          <p:nvPr>
            <p:ph idx="1"/>
          </p:nvPr>
        </p:nvSpPr>
        <p:spPr>
          <a:xfrm>
            <a:off x="539750" y="1268730"/>
            <a:ext cx="10170795" cy="958850"/>
          </a:xfrm>
        </p:spPr>
        <p:txBody>
          <a:bodyPr vert="horz" wrap="square" lIns="92075" tIns="46038" rIns="92075" bIns="46038" anchor="t" anchorCtr="0"/>
          <a:p>
            <a:pPr eaLnBrk="1" hangingPunct="1">
              <a:lnSpc>
                <a:spcPct val="110000"/>
              </a:lnSpc>
              <a:buNone/>
            </a:pPr>
            <a:r>
              <a:rPr lang="zh-CN" altLang="en-US" dirty="0"/>
              <a:t>（四）子痫病人的护理</a:t>
            </a:r>
            <a:endParaRPr lang="en-US" altLang="zh-CN" dirty="0"/>
          </a:p>
        </p:txBody>
      </p:sp>
      <p:sp>
        <p:nvSpPr>
          <p:cNvPr id="186371" name="文本占位符 492545"/>
          <p:cNvSpPr txBox="1"/>
          <p:nvPr>
            <p:custDataLst>
              <p:tags r:id="rId3"/>
            </p:custDataLst>
          </p:nvPr>
        </p:nvSpPr>
        <p:spPr>
          <a:xfrm>
            <a:off x="1264920" y="2227580"/>
            <a:ext cx="9662795" cy="3961765"/>
          </a:xfrm>
          <a:prstGeom prst="rect">
            <a:avLst/>
          </a:prstGeom>
          <a:solidFill>
            <a:srgbClr val="CCFFFF"/>
          </a:solidFill>
          <a:ln w="9525" cap="flat" cmpd="sng">
            <a:solidFill>
              <a:srgbClr val="FF0000"/>
            </a:solidFill>
            <a:prstDash val="solid"/>
            <a:miter/>
            <a:headEnd type="none" w="med" len="med"/>
            <a:tailEnd type="none" w="med" len="med"/>
          </a:ln>
        </p:spPr>
        <p:txBody>
          <a:bodyPr anchor="t" anchorCtr="0"/>
          <a:p>
            <a:pPr marL="342900" indent="-342900">
              <a:lnSpc>
                <a:spcPct val="110000"/>
              </a:lnSpc>
              <a:spcBef>
                <a:spcPct val="20000"/>
              </a:spcBef>
              <a:buClr>
                <a:schemeClr val="accent1"/>
              </a:buClr>
              <a:buSzPct val="65000"/>
              <a:buFont typeface="Wingdings" panose="05000000000000000000" pitchFamily="2" charset="2"/>
            </a:pPr>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控制抽搐：硫酸镁</a:t>
            </a:r>
            <a:endParaRPr lang="zh-CN" altLang="en-US" sz="32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专人守护，防止受伤</a:t>
            </a:r>
            <a:endParaRPr lang="zh-CN" altLang="en-US" sz="32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en-US" altLang="zh-CN" sz="3200" b="1" dirty="0">
                <a:latin typeface="楷体_GB2312" pitchFamily="49" charset="-122"/>
                <a:ea typeface="楷体_GB2312" pitchFamily="49" charset="-122"/>
              </a:rPr>
              <a:t>3.</a:t>
            </a:r>
            <a:r>
              <a:rPr lang="zh-CN" altLang="en-US" sz="3200" b="1" dirty="0">
                <a:latin typeface="楷体_GB2312" pitchFamily="49" charset="-122"/>
                <a:ea typeface="楷体_GB2312" pitchFamily="49" charset="-122"/>
              </a:rPr>
              <a:t>减少刺激，避免发作抽搐</a:t>
            </a:r>
            <a:endParaRPr lang="zh-CN" altLang="en-US" sz="32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en-US" altLang="zh-CN" sz="3200" b="1" dirty="0">
                <a:latin typeface="楷体_GB2312" pitchFamily="49" charset="-122"/>
                <a:ea typeface="楷体_GB2312" pitchFamily="49" charset="-122"/>
              </a:rPr>
              <a:t>4.</a:t>
            </a:r>
            <a:r>
              <a:rPr lang="zh-CN" altLang="en-US" sz="3200" b="1" dirty="0">
                <a:latin typeface="楷体_GB2312" pitchFamily="49" charset="-122"/>
                <a:ea typeface="楷体_GB2312" pitchFamily="49" charset="-122"/>
              </a:rPr>
              <a:t>严密监护母儿状况及预防并发症</a:t>
            </a:r>
            <a:endParaRPr lang="zh-CN" altLang="en-US" sz="32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en-US" altLang="zh-CN" sz="3200" b="1" dirty="0">
                <a:latin typeface="楷体_GB2312" pitchFamily="49" charset="-122"/>
                <a:ea typeface="楷体_GB2312" pitchFamily="49" charset="-122"/>
              </a:rPr>
              <a:t>5.</a:t>
            </a:r>
            <a:r>
              <a:rPr lang="zh-CN" altLang="en-US" sz="3200" b="1" dirty="0">
                <a:latin typeface="楷体_GB2312" pitchFamily="49" charset="-122"/>
                <a:ea typeface="楷体_GB2312" pitchFamily="49" charset="-122"/>
              </a:rPr>
              <a:t>适时终止妊娠</a:t>
            </a:r>
            <a:endParaRPr lang="zh-CN" altLang="en-US" sz="32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7393" name="文本占位符 167938"/>
          <p:cNvSpPr>
            <a:spLocks noGrp="1"/>
          </p:cNvSpPr>
          <p:nvPr>
            <p:ph idx="1"/>
          </p:nvPr>
        </p:nvSpPr>
        <p:spPr>
          <a:xfrm>
            <a:off x="539750" y="1268413"/>
            <a:ext cx="7773988" cy="576262"/>
          </a:xfrm>
        </p:spPr>
        <p:txBody>
          <a:bodyPr vert="horz" wrap="square" lIns="92075" tIns="46038" rIns="92075" bIns="46038" anchor="t" anchorCtr="0">
            <a:noAutofit/>
          </a:bodyPr>
          <a:p>
            <a:pPr eaLnBrk="1" hangingPunct="1">
              <a:lnSpc>
                <a:spcPct val="110000"/>
              </a:lnSpc>
              <a:buNone/>
            </a:pPr>
            <a:r>
              <a:rPr lang="zh-CN" altLang="en-US" sz="3200" dirty="0"/>
              <a:t>（五）妊娠高血压孕妇的产时和产后护理</a:t>
            </a:r>
            <a:endParaRPr lang="zh-CN" altLang="en-US" sz="3200" dirty="0"/>
          </a:p>
        </p:txBody>
      </p:sp>
      <p:sp>
        <p:nvSpPr>
          <p:cNvPr id="187395" name="文本占位符 492545"/>
          <p:cNvSpPr txBox="1"/>
          <p:nvPr>
            <p:custDataLst>
              <p:tags r:id="rId3"/>
            </p:custDataLst>
          </p:nvPr>
        </p:nvSpPr>
        <p:spPr>
          <a:xfrm>
            <a:off x="1043305" y="2277110"/>
            <a:ext cx="9829800" cy="3406140"/>
          </a:xfrm>
          <a:prstGeom prst="rect">
            <a:avLst/>
          </a:prstGeom>
          <a:solidFill>
            <a:srgbClr val="CCFFFF"/>
          </a:solidFill>
          <a:ln w="9525" cap="flat" cmpd="sng">
            <a:solidFill>
              <a:srgbClr val="FF0000"/>
            </a:solidFill>
            <a:prstDash val="solid"/>
            <a:miter/>
            <a:headEnd type="none" w="med" len="med"/>
            <a:tailEnd type="none" w="med" len="med"/>
          </a:ln>
        </p:spPr>
        <p:txBody>
          <a:bodyPr anchor="t" anchorCtr="0"/>
          <a:p>
            <a:pPr marL="342900" indent="-342900">
              <a:lnSpc>
                <a:spcPct val="110000"/>
              </a:lnSpc>
              <a:spcBef>
                <a:spcPct val="20000"/>
              </a:spcBef>
              <a:buClr>
                <a:schemeClr val="accent1"/>
              </a:buClr>
              <a:buSzPct val="65000"/>
              <a:buFont typeface="Wingdings" panose="05000000000000000000" pitchFamily="2" charset="2"/>
            </a:pPr>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三产程的护理：第一产程加强监护，第二产程尽量缩短，第三产程预防产后出血（禁用麦角新碱）</a:t>
            </a:r>
            <a:endParaRPr lang="zh-CN" altLang="en-US" sz="32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开放静脉，测量血压</a:t>
            </a:r>
            <a:endParaRPr lang="zh-CN" altLang="en-US" sz="32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r>
              <a:rPr lang="en-US" altLang="zh-CN" sz="3200" b="1" dirty="0">
                <a:latin typeface="楷体_GB2312" pitchFamily="49" charset="-122"/>
                <a:ea typeface="楷体_GB2312" pitchFamily="49" charset="-122"/>
              </a:rPr>
              <a:t>3.</a:t>
            </a:r>
            <a:r>
              <a:rPr lang="zh-CN" altLang="en-US" sz="3200" b="1" dirty="0">
                <a:latin typeface="楷体_GB2312" pitchFamily="49" charset="-122"/>
                <a:ea typeface="楷体_GB2312" pitchFamily="49" charset="-122"/>
              </a:rPr>
              <a:t>继续硫酸镁治疗，加强用药护理</a:t>
            </a:r>
            <a:endParaRPr lang="zh-CN" altLang="en-US" sz="3200" b="1" dirty="0">
              <a:latin typeface="楷体_GB2312" pitchFamily="49" charset="-122"/>
              <a:ea typeface="楷体_GB2312" pitchFamily="49" charset="-122"/>
            </a:endParaRPr>
          </a:p>
          <a:p>
            <a:pPr marL="342900" indent="-342900">
              <a:lnSpc>
                <a:spcPct val="110000"/>
              </a:lnSpc>
              <a:spcBef>
                <a:spcPct val="20000"/>
              </a:spcBef>
              <a:buClr>
                <a:schemeClr val="accent1"/>
              </a:buClr>
              <a:buSzPct val="65000"/>
              <a:buFont typeface="Wingdings" panose="05000000000000000000" pitchFamily="2" charset="2"/>
            </a:pP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8417" name="文本占位符 167938"/>
          <p:cNvSpPr>
            <a:spLocks noGrp="1"/>
          </p:cNvSpPr>
          <p:nvPr>
            <p:ph idx="1"/>
          </p:nvPr>
        </p:nvSpPr>
        <p:spPr>
          <a:xfrm>
            <a:off x="539750" y="1268730"/>
            <a:ext cx="10053320" cy="819785"/>
          </a:xfrm>
        </p:spPr>
        <p:txBody>
          <a:bodyPr vert="horz" wrap="square" lIns="92075" tIns="46038" rIns="92075" bIns="46038" anchor="t" anchorCtr="0"/>
          <a:p>
            <a:pPr eaLnBrk="1" hangingPunct="1">
              <a:lnSpc>
                <a:spcPct val="110000"/>
              </a:lnSpc>
              <a:buNone/>
            </a:pPr>
            <a:r>
              <a:rPr lang="zh-CN" altLang="en-US" dirty="0"/>
              <a:t>（六）</a:t>
            </a:r>
            <a:r>
              <a:rPr lang="zh-CN" altLang="en-US" dirty="0">
                <a:sym typeface="宋体" panose="02010600030101010101" pitchFamily="2" charset="-122"/>
              </a:rPr>
              <a:t>健康教育</a:t>
            </a:r>
            <a:endParaRPr lang="en-US" altLang="zh-CN" dirty="0"/>
          </a:p>
        </p:txBody>
      </p:sp>
      <p:sp>
        <p:nvSpPr>
          <p:cNvPr id="2" name="文本占位符 492545"/>
          <p:cNvSpPr txBox="1"/>
          <p:nvPr>
            <p:custDataLst>
              <p:tags r:id="rId3"/>
            </p:custDataLst>
          </p:nvPr>
        </p:nvSpPr>
        <p:spPr>
          <a:xfrm>
            <a:off x="1043305" y="1916430"/>
            <a:ext cx="9552305" cy="4012565"/>
          </a:xfrm>
          <a:prstGeom prst="rect">
            <a:avLst/>
          </a:prstGeom>
          <a:solidFill>
            <a:srgbClr val="CCFFFF"/>
          </a:solidFill>
          <a:ln w="9525" cap="flat" cmpd="sng">
            <a:solidFill>
              <a:srgbClr val="FF0000"/>
            </a:solidFill>
            <a:prstDash val="solid"/>
            <a:miter/>
            <a:headEnd type="none" w="med" len="med"/>
            <a:tailEnd type="none" w="med" len="med"/>
          </a:ln>
        </p:spPr>
        <p:txBody>
          <a:bodyPr/>
          <a:p>
            <a:pPr indent="263525">
              <a:lnSpc>
                <a:spcPct val="120000"/>
              </a:lnSpc>
            </a:pPr>
            <a:r>
              <a:rPr lang="en-US" altLang="zh-CN" sz="2800" noProof="1" dirty="0">
                <a:latin typeface="黑体" panose="02010609060101010101" charset="-122"/>
                <a:ea typeface="黑体" panose="02010609060101010101" charset="-122"/>
                <a:cs typeface="黑体" panose="02010609060101010101" charset="-122"/>
                <a:sym typeface="+mn-ea"/>
              </a:rPr>
              <a:t>1</a:t>
            </a:r>
            <a:r>
              <a:rPr lang="zh-CN" altLang="en-US" sz="2800" noProof="1" dirty="0">
                <a:latin typeface="黑体" panose="02010609060101010101" charset="-122"/>
                <a:ea typeface="黑体" panose="02010609060101010101" charset="-122"/>
                <a:cs typeface="黑体" panose="02010609060101010101" charset="-122"/>
                <a:sym typeface="+mn-ea"/>
              </a:rPr>
              <a:t>．使孕妇及家属了解妊娠期高血压疾病对母儿的危害，</a:t>
            </a:r>
            <a:endParaRPr lang="zh-CN" altLang="en-US" sz="2800" noProof="1" dirty="0">
              <a:latin typeface="黑体" panose="02010609060101010101" charset="-122"/>
              <a:ea typeface="黑体" panose="02010609060101010101" charset="-122"/>
              <a:cs typeface="黑体" panose="02010609060101010101" charset="-122"/>
            </a:endParaRPr>
          </a:p>
          <a:p>
            <a:pPr indent="263525">
              <a:lnSpc>
                <a:spcPct val="120000"/>
              </a:lnSpc>
            </a:pPr>
            <a:r>
              <a:rPr lang="zh-CN" altLang="en-US" sz="2800" noProof="1" dirty="0">
                <a:latin typeface="黑体" panose="02010609060101010101" charset="-122"/>
                <a:ea typeface="黑体" panose="02010609060101010101" charset="-122"/>
                <a:cs typeface="黑体" panose="02010609060101010101" charset="-122"/>
                <a:sym typeface="+mn-ea"/>
              </a:rPr>
              <a:t>做到自觉主动地从孕期开始检查，发现异常，及时治疗。</a:t>
            </a:r>
            <a:endParaRPr lang="zh-CN" altLang="en-US" sz="2800" noProof="1" dirty="0">
              <a:latin typeface="黑体" panose="02010609060101010101" charset="-122"/>
              <a:ea typeface="黑体" panose="02010609060101010101" charset="-122"/>
              <a:cs typeface="黑体" panose="02010609060101010101" charset="-122"/>
            </a:endParaRPr>
          </a:p>
          <a:p>
            <a:pPr indent="263525">
              <a:lnSpc>
                <a:spcPct val="120000"/>
              </a:lnSpc>
            </a:pPr>
            <a:r>
              <a:rPr lang="en-US" altLang="zh-CN" sz="2800" noProof="1" dirty="0">
                <a:latin typeface="黑体" panose="02010609060101010101" charset="-122"/>
                <a:ea typeface="黑体" panose="02010609060101010101" charset="-122"/>
                <a:cs typeface="黑体" panose="02010609060101010101" charset="-122"/>
                <a:sym typeface="+mn-ea"/>
              </a:rPr>
              <a:t>2</a:t>
            </a:r>
            <a:r>
              <a:rPr lang="zh-CN" altLang="en-US" sz="2800" noProof="1" dirty="0">
                <a:latin typeface="黑体" panose="02010609060101010101" charset="-122"/>
                <a:ea typeface="黑体" panose="02010609060101010101" charset="-122"/>
                <a:cs typeface="黑体" panose="02010609060101010101" charset="-122"/>
                <a:sym typeface="+mn-ea"/>
              </a:rPr>
              <a:t>．嘱出院后要定期复查血压、尿蛋白，有异常及时到医</a:t>
            </a:r>
            <a:endParaRPr lang="zh-CN" altLang="en-US" sz="2800" noProof="1" dirty="0">
              <a:latin typeface="黑体" panose="02010609060101010101" charset="-122"/>
              <a:ea typeface="黑体" panose="02010609060101010101" charset="-122"/>
              <a:cs typeface="黑体" panose="02010609060101010101" charset="-122"/>
            </a:endParaRPr>
          </a:p>
          <a:p>
            <a:pPr indent="263525">
              <a:lnSpc>
                <a:spcPct val="120000"/>
              </a:lnSpc>
            </a:pPr>
            <a:r>
              <a:rPr lang="zh-CN" altLang="en-US" sz="2800" noProof="1" dirty="0">
                <a:latin typeface="黑体" panose="02010609060101010101" charset="-122"/>
                <a:ea typeface="黑体" panose="02010609060101010101" charset="-122"/>
                <a:cs typeface="黑体" panose="02010609060101010101" charset="-122"/>
                <a:sym typeface="+mn-ea"/>
              </a:rPr>
              <a:t>院就诊。</a:t>
            </a:r>
            <a:endParaRPr lang="zh-CN" altLang="en-US" sz="2800" noProof="1" dirty="0">
              <a:latin typeface="黑体" panose="02010609060101010101" charset="-122"/>
              <a:ea typeface="黑体" panose="02010609060101010101" charset="-122"/>
              <a:cs typeface="黑体" panose="02010609060101010101" charset="-122"/>
            </a:endParaRPr>
          </a:p>
          <a:p>
            <a:pPr indent="263525">
              <a:lnSpc>
                <a:spcPct val="120000"/>
              </a:lnSpc>
            </a:pPr>
            <a:r>
              <a:rPr lang="en-US" altLang="zh-CN" sz="2800" noProof="1" dirty="0">
                <a:latin typeface="黑体" panose="02010609060101010101" charset="-122"/>
                <a:ea typeface="黑体" panose="02010609060101010101" charset="-122"/>
                <a:cs typeface="黑体" panose="02010609060101010101" charset="-122"/>
                <a:sym typeface="+mn-ea"/>
              </a:rPr>
              <a:t>3</a:t>
            </a:r>
            <a:r>
              <a:rPr lang="zh-CN" altLang="en-US" sz="2800" noProof="1" dirty="0">
                <a:latin typeface="黑体" panose="02010609060101010101" charset="-122"/>
                <a:ea typeface="黑体" panose="02010609060101010101" charset="-122"/>
                <a:cs typeface="黑体" panose="02010609060101010101" charset="-122"/>
                <a:sym typeface="+mn-ea"/>
              </a:rPr>
              <a:t>．如本次妊娠婴儿死亡，嘱血压正常后</a:t>
            </a:r>
            <a:r>
              <a:rPr lang="en-US" altLang="zh-CN" sz="2800" noProof="1" dirty="0">
                <a:latin typeface="黑体" panose="02010609060101010101" charset="-122"/>
                <a:ea typeface="黑体" panose="02010609060101010101" charset="-122"/>
                <a:cs typeface="黑体" panose="02010609060101010101" charset="-122"/>
                <a:sym typeface="+mn-ea"/>
              </a:rPr>
              <a:t>1</a:t>
            </a:r>
            <a:r>
              <a:rPr lang="zh-CN" altLang="en-US" sz="2800" noProof="1" dirty="0">
                <a:latin typeface="黑体" panose="02010609060101010101" charset="-122"/>
                <a:ea typeface="黑体" panose="02010609060101010101" charset="-122"/>
                <a:cs typeface="黑体" panose="02010609060101010101" charset="-122"/>
                <a:sym typeface="+mn-ea"/>
              </a:rPr>
              <a:t>－</a:t>
            </a:r>
            <a:r>
              <a:rPr lang="en-US" altLang="zh-CN" sz="2800" noProof="1" dirty="0">
                <a:latin typeface="黑体" panose="02010609060101010101" charset="-122"/>
                <a:ea typeface="黑体" panose="02010609060101010101" charset="-122"/>
                <a:cs typeface="黑体" panose="02010609060101010101" charset="-122"/>
                <a:sym typeface="+mn-ea"/>
              </a:rPr>
              <a:t>2</a:t>
            </a:r>
            <a:r>
              <a:rPr lang="zh-CN" altLang="en-US" sz="2800" noProof="1" dirty="0">
                <a:latin typeface="黑体" panose="02010609060101010101" charset="-122"/>
                <a:ea typeface="黑体" panose="02010609060101010101" charset="-122"/>
                <a:cs typeface="黑体" panose="02010609060101010101" charset="-122"/>
                <a:sym typeface="+mn-ea"/>
              </a:rPr>
              <a:t>年后再怀孕，</a:t>
            </a:r>
            <a:endParaRPr lang="zh-CN" altLang="en-US" sz="2800" noProof="1" dirty="0">
              <a:latin typeface="黑体" panose="02010609060101010101" charset="-122"/>
              <a:ea typeface="黑体" panose="02010609060101010101" charset="-122"/>
              <a:cs typeface="黑体" panose="02010609060101010101" charset="-122"/>
            </a:endParaRPr>
          </a:p>
          <a:p>
            <a:pPr indent="263525">
              <a:lnSpc>
                <a:spcPct val="120000"/>
              </a:lnSpc>
            </a:pPr>
            <a:r>
              <a:rPr lang="zh-CN" altLang="en-US" sz="2800" noProof="1" dirty="0">
                <a:latin typeface="黑体" panose="02010609060101010101" charset="-122"/>
                <a:ea typeface="黑体" panose="02010609060101010101" charset="-122"/>
                <a:cs typeface="黑体" panose="02010609060101010101" charset="-122"/>
                <a:sym typeface="+mn-ea"/>
              </a:rPr>
              <a:t>怀孕时应选择好受孕时间，早期到高危门诊就诊检查，</a:t>
            </a:r>
            <a:endParaRPr lang="zh-CN" altLang="en-US" sz="2800" noProof="1" dirty="0">
              <a:latin typeface="黑体" panose="02010609060101010101" charset="-122"/>
              <a:ea typeface="黑体" panose="02010609060101010101" charset="-122"/>
              <a:cs typeface="黑体" panose="02010609060101010101" charset="-122"/>
            </a:endParaRPr>
          </a:p>
          <a:p>
            <a:pPr indent="263525">
              <a:lnSpc>
                <a:spcPct val="120000"/>
              </a:lnSpc>
            </a:pPr>
            <a:r>
              <a:rPr lang="zh-CN" altLang="en-US" sz="2800" noProof="1" dirty="0">
                <a:latin typeface="黑体" panose="02010609060101010101" charset="-122"/>
                <a:ea typeface="黑体" panose="02010609060101010101" charset="-122"/>
                <a:cs typeface="黑体" panose="02010609060101010101" charset="-122"/>
                <a:sym typeface="+mn-ea"/>
              </a:rPr>
              <a:t>接受产前检查和孕期保健指导。</a:t>
            </a:r>
            <a:endParaRPr lang="zh-CN" altLang="en-US" sz="2800" noProof="1" dirty="0">
              <a:latin typeface="黑体" panose="02010609060101010101" charset="-122"/>
              <a:ea typeface="黑体" panose="02010609060101010101" charset="-122"/>
              <a:cs typeface="黑体" panose="02010609060101010101" charset="-122"/>
            </a:endParaRPr>
          </a:p>
          <a:p>
            <a:pPr marL="342900" indent="-342900">
              <a:lnSpc>
                <a:spcPct val="110000"/>
              </a:lnSpc>
              <a:spcBef>
                <a:spcPct val="20000"/>
              </a:spcBef>
              <a:buClr>
                <a:schemeClr val="accent1"/>
              </a:buClr>
              <a:buSzPct val="65000"/>
              <a:buFont typeface="Wingdings" panose="05000000000000000000" pitchFamily="2" charset="2"/>
            </a:pPr>
            <a:endParaRPr lang="zh-CN" altLang="en-US" sz="2800" b="1" noProof="1" dirty="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9443" name="矩形 417799"/>
          <p:cNvSpPr/>
          <p:nvPr/>
        </p:nvSpPr>
        <p:spPr>
          <a:xfrm>
            <a:off x="1662430" y="1755775"/>
            <a:ext cx="9024620" cy="3412490"/>
          </a:xfrm>
          <a:prstGeom prst="rect">
            <a:avLst/>
          </a:prstGeom>
          <a:solidFill>
            <a:srgbClr val="FFCCFF"/>
          </a:solidFill>
          <a:ln w="9525" cap="flat" cmpd="sng">
            <a:solidFill>
              <a:schemeClr val="tx2"/>
            </a:solidFill>
            <a:prstDash val="solid"/>
            <a:miter/>
            <a:headEnd type="none" w="med" len="med"/>
            <a:tailEnd type="none" w="med" len="med"/>
          </a:ln>
        </p:spPr>
        <p:txBody>
          <a:bodyPr anchor="ctr" anchorCtr="0">
            <a:noAutofit/>
          </a:bodyPr>
          <a:p>
            <a:pPr indent="304800"/>
            <a:r>
              <a:rPr lang="en-US" altLang="zh-CN" sz="3200" b="1" dirty="0">
                <a:latin typeface="楷体_GB2312" pitchFamily="49" charset="-122"/>
                <a:ea typeface="楷体_GB2312" pitchFamily="49" charset="-122"/>
              </a:rPr>
              <a:t>   1.</a:t>
            </a:r>
            <a:r>
              <a:rPr lang="zh-CN" altLang="en-US" sz="3200" b="1" dirty="0">
                <a:latin typeface="楷体_GB2312" pitchFamily="49" charset="-122"/>
                <a:ea typeface="楷体_GB2312" pitchFamily="49" charset="-122"/>
              </a:rPr>
              <a:t>孕妇病情是否得到良好控制，有无母儿受</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伤。</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孕妇焦虑是否减轻，能否积极配合治疗和</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护理。</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3.</a:t>
            </a:r>
            <a:r>
              <a:rPr lang="zh-CN" altLang="en-US" sz="3200" b="1" dirty="0">
                <a:latin typeface="楷体_GB2312" pitchFamily="49" charset="-122"/>
                <a:ea typeface="楷体_GB2312" pitchFamily="49" charset="-122"/>
              </a:rPr>
              <a:t>孕妇水肿是否减轻或消失。</a:t>
            </a:r>
            <a:endParaRPr lang="zh-CN" altLang="en-US" sz="3200" b="1" dirty="0">
              <a:latin typeface="楷体_GB2312" pitchFamily="49" charset="-122"/>
              <a:ea typeface="楷体_GB2312" pitchFamily="49" charset="-122"/>
            </a:endParaRPr>
          </a:p>
          <a:p>
            <a:pPr indent="304800"/>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4.</a:t>
            </a:r>
            <a:r>
              <a:rPr lang="zh-CN" altLang="en-US" sz="3200" b="1" dirty="0">
                <a:latin typeface="楷体_GB2312" pitchFamily="49" charset="-122"/>
                <a:ea typeface="楷体_GB2312" pitchFamily="49" charset="-122"/>
              </a:rPr>
              <a:t>孕妇并发症是否得到及时发现和正确处理。</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前置胎盘</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78865" y="1323340"/>
            <a:ext cx="10006330" cy="4656474"/>
            <a:chOff x="738" y="2565"/>
            <a:chExt cx="12915" cy="5485"/>
          </a:xfrm>
        </p:grpSpPr>
        <p:sp>
          <p:nvSpPr>
            <p:cNvPr id="123908" name="矩形 361481"/>
            <p:cNvSpPr/>
            <p:nvPr/>
          </p:nvSpPr>
          <p:spPr>
            <a:xfrm>
              <a:off x="850" y="2565"/>
              <a:ext cx="12803" cy="615"/>
            </a:xfrm>
            <a:prstGeom prst="rect">
              <a:avLst/>
            </a:prstGeom>
            <a:noFill/>
            <a:ln w="9525">
              <a:noFill/>
            </a:ln>
          </p:spPr>
          <p:txBody>
            <a:bodyPr wrap="square" anchor="t" anchorCtr="0">
              <a:spAutoFit/>
            </a:bodyPr>
            <a:p>
              <a:r>
                <a:rPr lang="en-US" altLang="zh-CN" dirty="0">
                  <a:latin typeface="Arial" panose="020B0604020202020204" pitchFamily="34" charset="0"/>
                  <a:ea typeface="宋体" panose="02010600030101010101" pitchFamily="2" charset="-122"/>
                </a:rPr>
                <a:t>       </a:t>
              </a:r>
              <a:r>
                <a:rPr lang="zh-CN" altLang="en-US" sz="2800" b="1" dirty="0">
                  <a:latin typeface="楷体_GB2312" pitchFamily="49" charset="-122"/>
                  <a:ea typeface="楷体_GB2312" pitchFamily="49" charset="-122"/>
                </a:rPr>
                <a:t>正常胎盘附着于子宫体部的后壁、前壁或侧壁。</a:t>
              </a:r>
              <a:endParaRPr lang="zh-CN" altLang="en-US" sz="2800" b="1" dirty="0">
                <a:latin typeface="楷体_GB2312" pitchFamily="49" charset="-122"/>
                <a:ea typeface="楷体_GB2312" pitchFamily="49" charset="-122"/>
              </a:endParaRPr>
            </a:p>
          </p:txBody>
        </p:sp>
        <p:pic>
          <p:nvPicPr>
            <p:cNvPr id="123909" name="图片 361482" descr="正常胎盘（前壁）"/>
            <p:cNvPicPr>
              <a:picLocks noChangeAspect="1"/>
            </p:cNvPicPr>
            <p:nvPr/>
          </p:nvPicPr>
          <p:blipFill>
            <a:blip r:embed="rId3"/>
            <a:stretch>
              <a:fillRect/>
            </a:stretch>
          </p:blipFill>
          <p:spPr>
            <a:xfrm>
              <a:off x="1300" y="3360"/>
              <a:ext cx="2953" cy="2840"/>
            </a:xfrm>
            <a:prstGeom prst="rect">
              <a:avLst/>
            </a:prstGeom>
            <a:noFill/>
            <a:ln w="9525">
              <a:noFill/>
            </a:ln>
          </p:spPr>
        </p:pic>
        <p:pic>
          <p:nvPicPr>
            <p:cNvPr id="123910" name="图片 361483" descr="正常胎盘（后壁）"/>
            <p:cNvPicPr>
              <a:picLocks noChangeAspect="1"/>
            </p:cNvPicPr>
            <p:nvPr/>
          </p:nvPicPr>
          <p:blipFill>
            <a:blip r:embed="rId4"/>
            <a:stretch>
              <a:fillRect/>
            </a:stretch>
          </p:blipFill>
          <p:spPr>
            <a:xfrm>
              <a:off x="5328" y="3360"/>
              <a:ext cx="2892" cy="2835"/>
            </a:xfrm>
            <a:prstGeom prst="rect">
              <a:avLst/>
            </a:prstGeom>
            <a:noFill/>
            <a:ln w="9525">
              <a:noFill/>
            </a:ln>
          </p:spPr>
        </p:pic>
        <p:pic>
          <p:nvPicPr>
            <p:cNvPr id="123911" name="图片 361484" descr="正常胎盘（侧壁）"/>
            <p:cNvPicPr>
              <a:picLocks noChangeAspect="1"/>
            </p:cNvPicPr>
            <p:nvPr/>
          </p:nvPicPr>
          <p:blipFill>
            <a:blip r:embed="rId5"/>
            <a:stretch>
              <a:fillRect/>
            </a:stretch>
          </p:blipFill>
          <p:spPr>
            <a:xfrm>
              <a:off x="9448" y="3360"/>
              <a:ext cx="3082" cy="2823"/>
            </a:xfrm>
            <a:prstGeom prst="rect">
              <a:avLst/>
            </a:prstGeom>
            <a:noFill/>
            <a:ln w="9525">
              <a:noFill/>
            </a:ln>
          </p:spPr>
        </p:pic>
        <p:sp>
          <p:nvSpPr>
            <p:cNvPr id="123912" name="矩形 361485"/>
            <p:cNvSpPr/>
            <p:nvPr/>
          </p:nvSpPr>
          <p:spPr>
            <a:xfrm>
              <a:off x="738" y="6420"/>
              <a:ext cx="12812" cy="1630"/>
            </a:xfrm>
            <a:prstGeom prst="rect">
              <a:avLst/>
            </a:prstGeom>
            <a:noFill/>
            <a:ln w="9525">
              <a:noFill/>
            </a:ln>
          </p:spPr>
          <p:txBody>
            <a:bodyPr anchor="t" anchorCtr="0">
              <a:spAutoFit/>
            </a:bodyPr>
            <a:p>
              <a:r>
                <a:rPr lang="en-US" altLang="zh-CN" dirty="0">
                  <a:latin typeface="Arial" panose="020B0604020202020204" pitchFamily="34" charset="0"/>
                  <a:ea typeface="宋体" panose="02010600030101010101" pitchFamily="2" charset="-122"/>
                </a:rPr>
                <a:t>           </a:t>
              </a:r>
              <a:r>
                <a:rPr lang="zh-CN" altLang="en-US" sz="2800" b="1" dirty="0">
                  <a:latin typeface="楷体_GB2312" pitchFamily="49" charset="-122"/>
                  <a:ea typeface="楷体_GB2312" pitchFamily="49" charset="-122"/>
                </a:rPr>
                <a:t>妊娠</a:t>
              </a:r>
              <a:r>
                <a:rPr lang="en-US" altLang="zh-CN" sz="2800" b="1" dirty="0">
                  <a:latin typeface="楷体_GB2312" pitchFamily="49" charset="-122"/>
                  <a:ea typeface="楷体_GB2312" pitchFamily="49" charset="-122"/>
                </a:rPr>
                <a:t>28</a:t>
              </a:r>
              <a:r>
                <a:rPr lang="zh-CN" altLang="en-US" sz="2800" b="1" dirty="0">
                  <a:latin typeface="楷体_GB2312" pitchFamily="49" charset="-122"/>
                  <a:ea typeface="楷体_GB2312" pitchFamily="49" charset="-122"/>
                </a:rPr>
                <a:t>周后若胎盘附着于子宫下段，甚至胎盘下缘达到或覆盖宫颈内口处，位置低于胎儿的先露部，称为前置胎盘。前置胎盘是妊娠晚期出血的最常见原因，严重威胁母儿生命安全。</a:t>
              </a:r>
              <a:endParaRPr lang="zh-CN" altLang="en-US" sz="2800" b="1" dirty="0">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62355" y="1407044"/>
            <a:ext cx="10020022" cy="4756098"/>
            <a:chOff x="623" y="260"/>
            <a:chExt cx="13958" cy="9450"/>
          </a:xfrm>
        </p:grpSpPr>
        <p:sp>
          <p:nvSpPr>
            <p:cNvPr id="125954" name="矩形 364551"/>
            <p:cNvSpPr/>
            <p:nvPr/>
          </p:nvSpPr>
          <p:spPr>
            <a:xfrm>
              <a:off x="623" y="260"/>
              <a:ext cx="13958" cy="8009"/>
            </a:xfrm>
            <a:prstGeom prst="rect">
              <a:avLst/>
            </a:prstGeom>
            <a:noFill/>
            <a:ln w="9525">
              <a:noFill/>
            </a:ln>
          </p:spPr>
          <p:txBody>
            <a:bodyPr wrap="square" anchor="ctr" anchorCtr="0">
              <a:spAutoFit/>
            </a:bodyPr>
            <a:p>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根据胎盘下缘与子宫颈内口的关系，前置胎盘</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分为</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种类型：</a:t>
              </a:r>
              <a:endParaRPr lang="zh-CN" altLang="en-US" sz="2800" b="1" dirty="0">
                <a:latin typeface="楷体_GB2312" pitchFamily="49" charset="-122"/>
                <a:ea typeface="楷体_GB2312" pitchFamily="49" charset="-122"/>
              </a:endParaRPr>
            </a:p>
            <a:p>
              <a:r>
                <a:rPr lang="en-US" altLang="zh-CN" sz="2800" b="1" dirty="0">
                  <a:solidFill>
                    <a:srgbClr val="FF00FF"/>
                  </a:solidFill>
                  <a:latin typeface="楷体_GB2312" pitchFamily="49" charset="-122"/>
                  <a:ea typeface="楷体_GB2312" pitchFamily="49" charset="-122"/>
                </a:rPr>
                <a:t>①</a:t>
              </a:r>
              <a:r>
                <a:rPr lang="zh-CN" altLang="en-US" sz="2800" b="1" dirty="0">
                  <a:solidFill>
                    <a:srgbClr val="FF00FF"/>
                  </a:solidFill>
                  <a:latin typeface="楷体_GB2312" pitchFamily="49" charset="-122"/>
                  <a:ea typeface="楷体_GB2312" pitchFamily="49" charset="-122"/>
                </a:rPr>
                <a:t>完全性前置胎盘：</a:t>
              </a:r>
              <a:r>
                <a:rPr lang="zh-CN" altLang="en-US" sz="2000" b="1" dirty="0">
                  <a:latin typeface="楷体_GB2312" pitchFamily="49" charset="-122"/>
                  <a:ea typeface="楷体_GB2312" pitchFamily="49" charset="-122"/>
                </a:rPr>
                <a:t>胎盘组织完全覆盖子宫颈内口，又称</a:t>
              </a:r>
              <a:endParaRPr lang="en-US" altLang="zh-CN" sz="2000" b="1" dirty="0">
                <a:latin typeface="楷体_GB2312" pitchFamily="49" charset="-122"/>
                <a:ea typeface="楷体_GB2312" pitchFamily="49" charset="-122"/>
              </a:endParaRPr>
            </a:p>
            <a:p>
              <a:r>
                <a:rPr lang="zh-CN" altLang="en-US" sz="2000" b="1" dirty="0">
                  <a:latin typeface="楷体_GB2312" pitchFamily="49" charset="-122"/>
                  <a:ea typeface="楷体_GB2312" pitchFamily="49" charset="-122"/>
                </a:rPr>
                <a:t>中央性前置胎盘。</a:t>
              </a:r>
              <a:endParaRPr lang="zh-CN" altLang="en-US" sz="2000" b="1" dirty="0">
                <a:latin typeface="楷体_GB2312" pitchFamily="49" charset="-122"/>
                <a:ea typeface="楷体_GB2312" pitchFamily="49" charset="-122"/>
              </a:endParaRPr>
            </a:p>
            <a:p>
              <a:r>
                <a:rPr lang="en-US" altLang="zh-CN" sz="2800" b="1" dirty="0">
                  <a:solidFill>
                    <a:srgbClr val="FF00FF"/>
                  </a:solidFill>
                  <a:latin typeface="楷体_GB2312" pitchFamily="49" charset="-122"/>
                  <a:ea typeface="楷体_GB2312" pitchFamily="49" charset="-122"/>
                </a:rPr>
                <a:t>②</a:t>
              </a:r>
              <a:r>
                <a:rPr lang="zh-CN" altLang="en-US" sz="2800" b="1" dirty="0">
                  <a:solidFill>
                    <a:srgbClr val="FF00FF"/>
                  </a:solidFill>
                  <a:latin typeface="楷体_GB2312" pitchFamily="49" charset="-122"/>
                  <a:ea typeface="楷体_GB2312" pitchFamily="49" charset="-122"/>
                </a:rPr>
                <a:t>部分性前置胎盘：</a:t>
              </a:r>
              <a:r>
                <a:rPr lang="zh-CN" altLang="en-US" sz="2000" b="1" dirty="0">
                  <a:latin typeface="楷体_GB2312" pitchFamily="49" charset="-122"/>
                  <a:ea typeface="楷体_GB2312" pitchFamily="49" charset="-122"/>
                </a:rPr>
                <a:t>胎盘组织部分覆盖子宫颈内口。</a:t>
              </a:r>
              <a:endParaRPr lang="zh-CN" altLang="en-US" sz="2000" b="1" dirty="0">
                <a:latin typeface="楷体_GB2312" pitchFamily="49" charset="-122"/>
                <a:ea typeface="楷体_GB2312" pitchFamily="49" charset="-122"/>
              </a:endParaRPr>
            </a:p>
            <a:p>
              <a:r>
                <a:rPr lang="en-US" altLang="zh-CN" sz="2800" b="1" dirty="0">
                  <a:solidFill>
                    <a:srgbClr val="FF00FF"/>
                  </a:solidFill>
                  <a:latin typeface="楷体_GB2312" pitchFamily="49" charset="-122"/>
                  <a:ea typeface="楷体_GB2312" pitchFamily="49" charset="-122"/>
                </a:rPr>
                <a:t>③</a:t>
              </a:r>
              <a:r>
                <a:rPr lang="zh-CN" altLang="en-US" sz="2800" b="1" dirty="0">
                  <a:solidFill>
                    <a:srgbClr val="FF00FF"/>
                  </a:solidFill>
                  <a:latin typeface="楷体_GB2312" pitchFamily="49" charset="-122"/>
                  <a:ea typeface="楷体_GB2312" pitchFamily="49" charset="-122"/>
                </a:rPr>
                <a:t>边缘性前置胎盘：</a:t>
              </a:r>
              <a:r>
                <a:rPr lang="zh-CN" altLang="en-US" sz="2000" b="1" dirty="0">
                  <a:latin typeface="楷体_GB2312" pitchFamily="49" charset="-122"/>
                  <a:ea typeface="楷体_GB2312" pitchFamily="49" charset="-122"/>
                </a:rPr>
                <a:t>胎盘附着于子宫下段边缘达到宫颈内口，</a:t>
              </a:r>
              <a:endParaRPr lang="zh-CN" altLang="en-US" sz="2000" b="1" dirty="0">
                <a:latin typeface="楷体_GB2312" pitchFamily="49" charset="-122"/>
                <a:ea typeface="楷体_GB2312" pitchFamily="49" charset="-122"/>
              </a:endParaRPr>
            </a:p>
            <a:p>
              <a:r>
                <a:rPr lang="zh-CN" altLang="en-US" sz="2000" b="1" dirty="0">
                  <a:latin typeface="楷体_GB2312" pitchFamily="49" charset="-122"/>
                  <a:ea typeface="楷体_GB2312" pitchFamily="49" charset="-122"/>
                </a:rPr>
                <a:t>但未覆盖宫颈内口。</a:t>
              </a:r>
              <a:endParaRPr lang="en-US" altLang="zh-CN" sz="2000" b="1" dirty="0">
                <a:latin typeface="楷体_GB2312" pitchFamily="49" charset="-122"/>
                <a:ea typeface="楷体_GB2312" pitchFamily="49" charset="-122"/>
              </a:endParaRPr>
            </a:p>
            <a:p>
              <a:r>
                <a:rPr lang="en-US" altLang="zh-CN" sz="2800" b="1" dirty="0">
                  <a:solidFill>
                    <a:srgbClr val="FF00FF"/>
                  </a:solidFill>
                  <a:latin typeface="楷体_GB2312" pitchFamily="49" charset="-122"/>
                  <a:ea typeface="楷体_GB2312" pitchFamily="49" charset="-122"/>
                </a:rPr>
                <a:t>❹</a:t>
              </a:r>
              <a:r>
                <a:rPr lang="zh-CN" altLang="en-US" sz="2800" b="1" dirty="0">
                  <a:solidFill>
                    <a:srgbClr val="FF00FF"/>
                  </a:solidFill>
                  <a:latin typeface="楷体_GB2312" pitchFamily="49" charset="-122"/>
                  <a:ea typeface="楷体_GB2312" pitchFamily="49" charset="-122"/>
                </a:rPr>
                <a:t>低置性前置胎盘：</a:t>
              </a:r>
              <a:r>
                <a:rPr lang="zh-CN" altLang="en-US" sz="2000" b="1" dirty="0">
                  <a:latin typeface="楷体_GB2312" pitchFamily="49" charset="-122"/>
                  <a:ea typeface="楷体_GB2312" pitchFamily="49" charset="-122"/>
                </a:rPr>
                <a:t>胎盘附着于子宫下段，边缘距离宫颈内口</a:t>
              </a:r>
              <a:endParaRPr lang="en-US" altLang="zh-CN" sz="2000" b="1" dirty="0">
                <a:latin typeface="楷体_GB2312" pitchFamily="49" charset="-122"/>
                <a:ea typeface="楷体_GB2312" pitchFamily="49" charset="-122"/>
              </a:endParaRPr>
            </a:p>
            <a:p>
              <a:r>
                <a:rPr lang="en-US" altLang="zh-CN" sz="2000" b="1" dirty="0">
                  <a:latin typeface="楷体_GB2312" pitchFamily="49" charset="-122"/>
                  <a:ea typeface="楷体_GB2312" pitchFamily="49" charset="-122"/>
                </a:rPr>
                <a:t> </a:t>
              </a:r>
              <a:r>
                <a:rPr lang="zh-CN" altLang="en-US" sz="2000" b="1" dirty="0">
                  <a:latin typeface="楷体_GB2312" pitchFamily="49" charset="-122"/>
                  <a:ea typeface="楷体_GB2312" pitchFamily="49" charset="-122"/>
                </a:rPr>
                <a:t>小于</a:t>
              </a:r>
              <a:r>
                <a:rPr lang="en-US" altLang="zh-CN" sz="2000" b="1" dirty="0">
                  <a:latin typeface="楷体_GB2312" pitchFamily="49" charset="-122"/>
                  <a:ea typeface="楷体_GB2312" pitchFamily="49" charset="-122"/>
                </a:rPr>
                <a:t>2</a:t>
              </a:r>
              <a:r>
                <a:rPr lang="zh-CN" altLang="en-US" sz="2000" b="1" dirty="0">
                  <a:latin typeface="楷体_GB2312" pitchFamily="49" charset="-122"/>
                  <a:ea typeface="楷体_GB2312" pitchFamily="49" charset="-122"/>
                </a:rPr>
                <a:t>公分</a:t>
              </a:r>
              <a:endParaRPr lang="zh-CN" altLang="en-US" sz="20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sp>
          <p:nvSpPr>
            <p:cNvPr id="125955" name="TextBox 5"/>
            <p:cNvSpPr txBox="1"/>
            <p:nvPr/>
          </p:nvSpPr>
          <p:spPr>
            <a:xfrm>
              <a:off x="3573" y="7328"/>
              <a:ext cx="9297" cy="2382"/>
            </a:xfrm>
            <a:prstGeom prst="rect">
              <a:avLst/>
            </a:prstGeom>
            <a:solidFill>
              <a:srgbClr val="FF0000"/>
            </a:solidFill>
            <a:ln w="9525">
              <a:noFill/>
            </a:ln>
          </p:spPr>
          <p:txBody>
            <a:bodyPr anchor="t" anchorCtr="0">
              <a:spAutoFit/>
            </a:bodyPr>
            <a:p>
              <a:r>
                <a:rPr lang="zh-CN" altLang="en-US" sz="2400" b="1" dirty="0">
                  <a:solidFill>
                    <a:schemeClr val="bg1"/>
                  </a:solidFill>
                  <a:latin typeface="Arial" panose="020B0604020202020204" pitchFamily="34" charset="0"/>
                  <a:ea typeface="宋体" panose="02010600030101010101" pitchFamily="2" charset="-122"/>
                </a:rPr>
                <a:t>凶险性前置胎盘：胎盘覆盖在以前的子宫     手术瘢痕部位，发生胎盘植入、粘连和致命性大出血。其处理见知识链接。</a:t>
              </a:r>
              <a:endParaRPr lang="zh-CN" altLang="en-US" sz="2400"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26160" y="1440129"/>
            <a:ext cx="5231765" cy="4463466"/>
            <a:chOff x="0" y="684"/>
            <a:chExt cx="9855" cy="8611"/>
          </a:xfrm>
        </p:grpSpPr>
        <p:sp>
          <p:nvSpPr>
            <p:cNvPr id="126977" name="矩形 417795"/>
            <p:cNvSpPr/>
            <p:nvPr/>
          </p:nvSpPr>
          <p:spPr>
            <a:xfrm>
              <a:off x="3293" y="684"/>
              <a:ext cx="6561" cy="1061"/>
            </a:xfrm>
            <a:prstGeom prst="rect">
              <a:avLst/>
            </a:prstGeom>
            <a:noFill/>
            <a:ln w="9525">
              <a:noFill/>
            </a:ln>
          </p:spPr>
          <p:txBody>
            <a:bodyPr wrap="square" anchor="t" anchorCtr="0">
              <a:noAutofit/>
            </a:bodyPr>
            <a:p>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因素及发病机制 </a:t>
              </a:r>
              <a:r>
                <a:rPr lang="en-US" altLang="zh-CN" sz="2800" b="1" dirty="0">
                  <a:latin typeface="楷体_GB2312" pitchFamily="49" charset="-122"/>
                  <a:ea typeface="楷体_GB2312" pitchFamily="49" charset="-122"/>
                </a:rPr>
                <a:t>】</a:t>
              </a:r>
              <a:endParaRPr lang="en-US" altLang="zh-CN" sz="2800" b="1" dirty="0">
                <a:latin typeface="楷体_GB2312" pitchFamily="49" charset="-122"/>
                <a:ea typeface="楷体_GB2312" pitchFamily="49" charset="-122"/>
              </a:endParaRPr>
            </a:p>
          </p:txBody>
        </p:sp>
        <p:grpSp>
          <p:nvGrpSpPr>
            <p:cNvPr id="3" name="组合 417804"/>
            <p:cNvGrpSpPr/>
            <p:nvPr/>
          </p:nvGrpSpPr>
          <p:grpSpPr>
            <a:xfrm>
              <a:off x="0" y="4493"/>
              <a:ext cx="7110" cy="4802"/>
              <a:chOff x="384" y="1549"/>
              <a:chExt cx="2844" cy="1921"/>
            </a:xfrm>
          </p:grpSpPr>
          <p:sp>
            <p:nvSpPr>
              <p:cNvPr id="126979" name="文本框 417805"/>
              <p:cNvSpPr txBox="1"/>
              <p:nvPr/>
            </p:nvSpPr>
            <p:spPr>
              <a:xfrm>
                <a:off x="384" y="2112"/>
                <a:ext cx="502" cy="284"/>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病因</a:t>
                </a:r>
                <a:endParaRPr lang="zh-CN" altLang="en-US" b="1" dirty="0">
                  <a:solidFill>
                    <a:srgbClr val="000099"/>
                  </a:solidFill>
                  <a:latin typeface="Times New Roman" panose="02020603050405020304" pitchFamily="18" charset="0"/>
                  <a:ea typeface="楷体_GB2312" pitchFamily="49" charset="-122"/>
                </a:endParaRPr>
              </a:p>
            </p:txBody>
          </p:sp>
          <p:sp>
            <p:nvSpPr>
              <p:cNvPr id="126980" name="文本框 417806"/>
              <p:cNvSpPr txBox="1"/>
              <p:nvPr/>
            </p:nvSpPr>
            <p:spPr>
              <a:xfrm>
                <a:off x="1286" y="1549"/>
                <a:ext cx="1274" cy="284"/>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子宫内膜病变</a:t>
                </a:r>
                <a:endParaRPr lang="zh-CN" altLang="en-US" b="1" dirty="0">
                  <a:solidFill>
                    <a:srgbClr val="000099"/>
                  </a:solidFill>
                  <a:latin typeface="Times New Roman" panose="02020603050405020304" pitchFamily="18" charset="0"/>
                  <a:ea typeface="楷体_GB2312" pitchFamily="49" charset="-122"/>
                </a:endParaRPr>
              </a:p>
            </p:txBody>
          </p:sp>
          <p:sp>
            <p:nvSpPr>
              <p:cNvPr id="126981" name="文本框 417807"/>
              <p:cNvSpPr txBox="1"/>
              <p:nvPr/>
            </p:nvSpPr>
            <p:spPr>
              <a:xfrm>
                <a:off x="1334" y="2029"/>
                <a:ext cx="1274" cy="284"/>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胎盘面积过大</a:t>
                </a:r>
                <a:endParaRPr lang="zh-CN" altLang="en-US" b="1" dirty="0">
                  <a:solidFill>
                    <a:srgbClr val="000099"/>
                  </a:solidFill>
                  <a:latin typeface="Times New Roman" panose="02020603050405020304" pitchFamily="18" charset="0"/>
                  <a:ea typeface="楷体_GB2312" pitchFamily="49" charset="-122"/>
                </a:endParaRPr>
              </a:p>
            </p:txBody>
          </p:sp>
          <p:sp>
            <p:nvSpPr>
              <p:cNvPr id="126982" name="文本框 417808"/>
              <p:cNvSpPr txBox="1"/>
              <p:nvPr/>
            </p:nvSpPr>
            <p:spPr>
              <a:xfrm>
                <a:off x="1248" y="3186"/>
                <a:ext cx="1467" cy="284"/>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受精卵发育迟缓</a:t>
                </a:r>
                <a:endParaRPr lang="zh-CN" altLang="en-US" b="1" dirty="0">
                  <a:solidFill>
                    <a:srgbClr val="000099"/>
                  </a:solidFill>
                  <a:latin typeface="Times New Roman" panose="02020603050405020304" pitchFamily="18" charset="0"/>
                  <a:ea typeface="楷体_GB2312" pitchFamily="49" charset="-122"/>
                </a:endParaRPr>
              </a:p>
            </p:txBody>
          </p:sp>
          <p:sp>
            <p:nvSpPr>
              <p:cNvPr id="126983" name="左大括号 417809"/>
              <p:cNvSpPr/>
              <p:nvPr/>
            </p:nvSpPr>
            <p:spPr>
              <a:xfrm>
                <a:off x="1104" y="1680"/>
                <a:ext cx="144" cy="1632"/>
              </a:xfrm>
              <a:prstGeom prst="leftBrace">
                <a:avLst>
                  <a:gd name="adj1" fmla="val 94077"/>
                  <a:gd name="adj2" fmla="val 50000"/>
                </a:avLst>
              </a:prstGeom>
              <a:noFill/>
              <a:ln w="38100" cap="flat" cmpd="sng">
                <a:solidFill>
                  <a:srgbClr val="000099"/>
                </a:solidFill>
                <a:prstDash val="solid"/>
                <a:round/>
                <a:headEnd type="none" w="med" len="med"/>
                <a:tailEnd type="none" w="med" len="med"/>
              </a:ln>
            </p:spPr>
            <p:txBody>
              <a:bodyPr anchor="t" anchorCtr="0"/>
              <a:p>
                <a:endParaRPr lang="zh-CN" altLang="en-US" dirty="0">
                  <a:latin typeface="Times New Roman" panose="02020603050405020304" pitchFamily="18" charset="0"/>
                  <a:ea typeface="宋体" panose="02010600030101010101" pitchFamily="2" charset="-122"/>
                </a:endParaRPr>
              </a:p>
            </p:txBody>
          </p:sp>
          <p:sp>
            <p:nvSpPr>
              <p:cNvPr id="126984" name="文本框 417810"/>
              <p:cNvSpPr txBox="1"/>
              <p:nvPr/>
            </p:nvSpPr>
            <p:spPr>
              <a:xfrm>
                <a:off x="1392" y="2560"/>
                <a:ext cx="1836" cy="284"/>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胎 盘 异 常及宫腔形态异常</a:t>
                </a:r>
                <a:endParaRPr lang="zh-CN" altLang="en-US" b="1" dirty="0">
                  <a:solidFill>
                    <a:srgbClr val="000099"/>
                  </a:solidFill>
                  <a:latin typeface="Times New Roman" panose="02020603050405020304" pitchFamily="18" charset="0"/>
                  <a:ea typeface="楷体_GB2312" pitchFamily="49" charset="-122"/>
                </a:endParaRPr>
              </a:p>
            </p:txBody>
          </p:sp>
        </p:grpSp>
        <p:sp>
          <p:nvSpPr>
            <p:cNvPr id="126986" name="矩形 417814"/>
            <p:cNvSpPr/>
            <p:nvPr/>
          </p:nvSpPr>
          <p:spPr>
            <a:xfrm>
              <a:off x="1363" y="2130"/>
              <a:ext cx="8492" cy="711"/>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目前还不明确，可能与下列因素有关。</a:t>
              </a:r>
              <a:endParaRPr lang="zh-CN" altLang="en-US" b="1" dirty="0">
                <a:latin typeface="Times New Roman" panose="02020603050405020304" pitchFamily="18" charset="0"/>
                <a:ea typeface="楷体_GB2312" pitchFamily="49" charset="-122"/>
              </a:endParaRPr>
            </a:p>
          </p:txBody>
        </p:sp>
      </p:grpSp>
      <p:sp>
        <p:nvSpPr>
          <p:cNvPr id="16" name="矩形 15"/>
          <p:cNvSpPr/>
          <p:nvPr/>
        </p:nvSpPr>
        <p:spPr>
          <a:xfrm>
            <a:off x="5225098" y="2626678"/>
            <a:ext cx="4460875" cy="466725"/>
          </a:xfrm>
          <a:prstGeom prst="rect">
            <a:avLst/>
          </a:prstGeom>
          <a:noFill/>
          <a:ln w="9525" cap="flat" cmpd="sng">
            <a:solidFill>
              <a:schemeClr val="accent2"/>
            </a:solidFill>
            <a:prstDash val="solid"/>
            <a:miter/>
            <a:headEnd type="none" w="med" len="med"/>
            <a:tailEnd type="none" w="med" len="med"/>
          </a:ln>
        </p:spPr>
        <p:txBody>
          <a:bodyPr wrap="none" anchor="t" anchorCtr="0">
            <a:spAutoFit/>
          </a:bodyPr>
          <a:p>
            <a:r>
              <a:rPr lang="zh-CN" altLang="en-US" dirty="0">
                <a:latin typeface="Times New Roman" panose="02020603050405020304" pitchFamily="18" charset="0"/>
                <a:ea typeface="楷体_GB2312" pitchFamily="49" charset="-122"/>
              </a:rPr>
              <a:t>如多次刮宫、多产、剖宫产等。</a:t>
            </a:r>
            <a:endParaRPr lang="zh-CN" altLang="en-US" dirty="0">
              <a:latin typeface="Times New Roman" panose="02020603050405020304" pitchFamily="18" charset="0"/>
              <a:ea typeface="楷体_GB2312" pitchFamily="49" charset="-122"/>
            </a:endParaRPr>
          </a:p>
        </p:txBody>
      </p:sp>
      <p:sp>
        <p:nvSpPr>
          <p:cNvPr id="17" name="矩形 16"/>
          <p:cNvSpPr/>
          <p:nvPr/>
        </p:nvSpPr>
        <p:spPr>
          <a:xfrm>
            <a:off x="5052060" y="3204528"/>
            <a:ext cx="4765675" cy="831850"/>
          </a:xfrm>
          <a:prstGeom prst="rect">
            <a:avLst/>
          </a:prstGeom>
          <a:noFill/>
          <a:ln w="9525" cap="flat" cmpd="sng">
            <a:solidFill>
              <a:schemeClr val="accent2"/>
            </a:solidFill>
            <a:prstDash val="solid"/>
            <a:miter/>
            <a:headEnd type="none" w="med" len="med"/>
            <a:tailEnd type="none" w="med" len="med"/>
          </a:ln>
        </p:spPr>
        <p:txBody>
          <a:bodyPr wrap="none" anchor="t" anchorCtr="0">
            <a:spAutoFit/>
          </a:bodyPr>
          <a:p>
            <a:r>
              <a:rPr lang="zh-CN" altLang="en-US" dirty="0">
                <a:latin typeface="Times New Roman" panose="02020603050405020304" pitchFamily="18" charset="0"/>
                <a:ea typeface="楷体_GB2312" pitchFamily="49" charset="-122"/>
              </a:rPr>
              <a:t>双胎或多胎妊娠、膜状胎盘等胎盘</a:t>
            </a:r>
            <a:endParaRPr lang="zh-CN" altLang="en-US" dirty="0">
              <a:latin typeface="Times New Roman" panose="02020603050405020304" pitchFamily="18" charset="0"/>
              <a:ea typeface="楷体_GB2312" pitchFamily="49" charset="-122"/>
            </a:endParaRPr>
          </a:p>
          <a:p>
            <a:r>
              <a:rPr lang="zh-CN" altLang="en-US" dirty="0">
                <a:latin typeface="Times New Roman" panose="02020603050405020304" pitchFamily="18" charset="0"/>
                <a:ea typeface="楷体_GB2312" pitchFamily="49" charset="-122"/>
              </a:rPr>
              <a:t>面积过大</a:t>
            </a:r>
            <a:r>
              <a:rPr lang="zh-CN" altLang="en-US" b="1" dirty="0">
                <a:latin typeface="Times New Roman" panose="02020603050405020304" pitchFamily="18" charset="0"/>
                <a:ea typeface="宋体" panose="02010600030101010101" pitchFamily="2" charset="-122"/>
              </a:rPr>
              <a:t>。</a:t>
            </a:r>
            <a:endParaRPr lang="zh-CN" altLang="en-US" b="1" dirty="0">
              <a:latin typeface="Times New Roman" panose="02020603050405020304" pitchFamily="18" charset="0"/>
              <a:ea typeface="宋体" panose="02010600030101010101" pitchFamily="2" charset="-122"/>
            </a:endParaRPr>
          </a:p>
        </p:txBody>
      </p:sp>
      <p:sp>
        <p:nvSpPr>
          <p:cNvPr id="18" name="矩形 17"/>
          <p:cNvSpPr/>
          <p:nvPr/>
        </p:nvSpPr>
        <p:spPr>
          <a:xfrm>
            <a:off x="5225098" y="4852353"/>
            <a:ext cx="5070475" cy="1196975"/>
          </a:xfrm>
          <a:prstGeom prst="rect">
            <a:avLst/>
          </a:prstGeom>
          <a:noFill/>
          <a:ln w="9525" cap="flat" cmpd="sng">
            <a:solidFill>
              <a:schemeClr val="accent2"/>
            </a:solidFill>
            <a:prstDash val="solid"/>
            <a:miter/>
            <a:headEnd type="none" w="med" len="med"/>
            <a:tailEnd type="none" w="med" len="med"/>
          </a:ln>
        </p:spPr>
        <p:txBody>
          <a:bodyPr wrap="none" anchor="t" anchorCtr="0">
            <a:spAutoFit/>
          </a:bodyPr>
          <a:p>
            <a:r>
              <a:rPr lang="zh-CN" altLang="en-US" dirty="0">
                <a:latin typeface="Times New Roman" panose="02020603050405020304" pitchFamily="18" charset="0"/>
                <a:ea typeface="楷体_GB2312" pitchFamily="49" charset="-122"/>
              </a:rPr>
              <a:t>受精卵到达宫腔后，还未达到着床阶</a:t>
            </a:r>
            <a:endParaRPr lang="zh-CN" altLang="en-US" dirty="0">
              <a:latin typeface="Times New Roman" panose="02020603050405020304" pitchFamily="18" charset="0"/>
              <a:ea typeface="楷体_GB2312" pitchFamily="49" charset="-122"/>
            </a:endParaRPr>
          </a:p>
          <a:p>
            <a:r>
              <a:rPr lang="zh-CN" altLang="en-US" dirty="0">
                <a:latin typeface="Times New Roman" panose="02020603050405020304" pitchFamily="18" charset="0"/>
                <a:ea typeface="楷体_GB2312" pitchFamily="49" charset="-122"/>
              </a:rPr>
              <a:t>段而继续下移至子宫下段，并在该处</a:t>
            </a:r>
            <a:endParaRPr lang="zh-CN" altLang="en-US" dirty="0">
              <a:latin typeface="Times New Roman" panose="02020603050405020304" pitchFamily="18" charset="0"/>
              <a:ea typeface="楷体_GB2312" pitchFamily="49" charset="-122"/>
            </a:endParaRPr>
          </a:p>
          <a:p>
            <a:r>
              <a:rPr lang="zh-CN" altLang="en-US" dirty="0">
                <a:latin typeface="Times New Roman" panose="02020603050405020304" pitchFamily="18" charset="0"/>
                <a:ea typeface="楷体_GB2312" pitchFamily="49" charset="-122"/>
              </a:rPr>
              <a:t>着床发育形成前置胎盘。</a:t>
            </a:r>
            <a:endParaRPr lang="zh-CN" altLang="en-US" dirty="0">
              <a:latin typeface="Times New Roman" panose="02020603050405020304" pitchFamily="18"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602105" y="1113790"/>
            <a:ext cx="7856220" cy="5177414"/>
            <a:chOff x="1158" y="598"/>
            <a:chExt cx="12372" cy="8628"/>
          </a:xfrm>
        </p:grpSpPr>
        <p:sp>
          <p:nvSpPr>
            <p:cNvPr id="377860" name="文本框 377859"/>
            <p:cNvSpPr txBox="1"/>
            <p:nvPr/>
          </p:nvSpPr>
          <p:spPr>
            <a:xfrm>
              <a:off x="1158" y="1985"/>
              <a:ext cx="11127" cy="614"/>
            </a:xfrm>
            <a:prstGeom prst="rect">
              <a:avLst/>
            </a:prstGeom>
            <a:noFill/>
            <a:ln w="9525">
              <a:noFill/>
            </a:ln>
          </p:spPr>
          <p:txBody>
            <a:bodyPr anchor="t" anchorCtr="0">
              <a:spAutoFit/>
            </a:bodyPr>
            <a:p>
              <a:r>
                <a:rPr lang="zh-CN" altLang="en-US" b="1" dirty="0">
                  <a:solidFill>
                    <a:srgbClr val="000099"/>
                  </a:solidFill>
                  <a:latin typeface="Times New Roman" panose="02020603050405020304" pitchFamily="18" charset="0"/>
                  <a:ea typeface="楷体_GB2312" pitchFamily="49" charset="-122"/>
                </a:rPr>
                <a:t>症状</a:t>
              </a:r>
              <a:r>
                <a:rPr lang="en-US" altLang="zh-CN" b="1" dirty="0">
                  <a:solidFill>
                    <a:srgbClr val="000099"/>
                  </a:solidFill>
                  <a:latin typeface="Times New Roman" panose="02020603050405020304" pitchFamily="18" charset="0"/>
                  <a:ea typeface="楷体_GB2312" pitchFamily="49" charset="-122"/>
                </a:rPr>
                <a:t>——</a:t>
              </a:r>
              <a:r>
                <a:rPr lang="zh-CN" altLang="en-US" b="1" dirty="0">
                  <a:solidFill>
                    <a:srgbClr val="000099"/>
                  </a:solidFill>
                  <a:latin typeface="Times New Roman" panose="02020603050405020304" pitchFamily="18" charset="0"/>
                  <a:ea typeface="楷体_GB2312" pitchFamily="49" charset="-122"/>
                </a:rPr>
                <a:t>妊娠晚期无痛性反复性阴道流血。</a:t>
              </a:r>
              <a:endParaRPr lang="zh-CN" altLang="en-US" b="1" dirty="0">
                <a:solidFill>
                  <a:srgbClr val="000099"/>
                </a:solidFill>
                <a:latin typeface="Times New Roman" panose="02020603050405020304" pitchFamily="18" charset="0"/>
                <a:ea typeface="楷体_GB2312" pitchFamily="49" charset="-122"/>
              </a:endParaRPr>
            </a:p>
          </p:txBody>
        </p:sp>
        <p:sp>
          <p:nvSpPr>
            <p:cNvPr id="377861" name="文本框 377860"/>
            <p:cNvSpPr txBox="1"/>
            <p:nvPr/>
          </p:nvSpPr>
          <p:spPr>
            <a:xfrm>
              <a:off x="1158" y="3168"/>
              <a:ext cx="12372" cy="1536"/>
            </a:xfrm>
            <a:prstGeom prst="rect">
              <a:avLst/>
            </a:prstGeom>
            <a:noFill/>
            <a:ln w="9525">
              <a:noFill/>
            </a:ln>
          </p:spPr>
          <p:txBody>
            <a:bodyPr wrap="square" anchor="t" anchorCtr="0">
              <a:spAutoFit/>
            </a:bodyPr>
            <a:p>
              <a:r>
                <a:rPr lang="zh-CN" altLang="en-US" b="1" dirty="0">
                  <a:solidFill>
                    <a:srgbClr val="000099"/>
                  </a:solidFill>
                  <a:latin typeface="楷体_GB2312" pitchFamily="49" charset="-122"/>
                  <a:ea typeface="楷体_GB2312" pitchFamily="49" charset="-122"/>
                </a:rPr>
                <a:t>出血的原因：</a:t>
              </a:r>
              <a:r>
                <a:rPr lang="en-US" altLang="zh-CN" b="1" dirty="0">
                  <a:solidFill>
                    <a:srgbClr val="000099"/>
                  </a:solidFill>
                  <a:latin typeface="Times New Roman" panose="02020603050405020304" pitchFamily="18" charset="0"/>
                  <a:ea typeface="楷体_GB2312" pitchFamily="49" charset="-122"/>
                </a:rPr>
                <a:t>——</a:t>
              </a:r>
              <a:r>
                <a:rPr lang="zh-CN" altLang="en-US" b="1" dirty="0">
                  <a:solidFill>
                    <a:srgbClr val="000099"/>
                  </a:solidFill>
                  <a:latin typeface="楷体_GB2312" pitchFamily="49" charset="-122"/>
                  <a:ea typeface="楷体_GB2312" pitchFamily="49" charset="-122"/>
                </a:rPr>
                <a:t>子宫下段逐渐伸展，而附着于子宫</a:t>
              </a:r>
              <a:endParaRPr lang="zh-CN" altLang="en-US" b="1" dirty="0">
                <a:solidFill>
                  <a:srgbClr val="000099"/>
                </a:solidFill>
                <a:latin typeface="楷体_GB2312" pitchFamily="49" charset="-122"/>
                <a:ea typeface="楷体_GB2312" pitchFamily="49" charset="-122"/>
              </a:endParaRPr>
            </a:p>
            <a:p>
              <a:r>
                <a:rPr lang="zh-CN" altLang="en-US" b="1" dirty="0">
                  <a:solidFill>
                    <a:srgbClr val="000099"/>
                  </a:solidFill>
                  <a:latin typeface="楷体_GB2312" pitchFamily="49" charset="-122"/>
                  <a:ea typeface="楷体_GB2312" pitchFamily="49" charset="-122"/>
                </a:rPr>
                <a:t>                下段或宫颈内口的胎盘不能相应伸展，</a:t>
              </a:r>
              <a:endParaRPr lang="zh-CN" altLang="en-US" b="1" dirty="0">
                <a:solidFill>
                  <a:srgbClr val="000099"/>
                </a:solidFill>
                <a:latin typeface="楷体_GB2312" pitchFamily="49" charset="-122"/>
                <a:ea typeface="楷体_GB2312" pitchFamily="49" charset="-122"/>
              </a:endParaRPr>
            </a:p>
            <a:p>
              <a:r>
                <a:rPr lang="zh-CN" altLang="en-US" b="1" dirty="0">
                  <a:solidFill>
                    <a:srgbClr val="000099"/>
                  </a:solidFill>
                  <a:latin typeface="楷体_GB2312" pitchFamily="49" charset="-122"/>
                  <a:ea typeface="楷体_GB2312" pitchFamily="49" charset="-122"/>
                </a:rPr>
                <a:t>                导致胎盘剥离出血。</a:t>
              </a:r>
              <a:endParaRPr lang="zh-CN" altLang="en-US" b="1" dirty="0">
                <a:solidFill>
                  <a:srgbClr val="000099"/>
                </a:solidFill>
                <a:latin typeface="楷体_GB2312" pitchFamily="49" charset="-122"/>
                <a:ea typeface="楷体_GB2312" pitchFamily="49" charset="-122"/>
              </a:endParaRPr>
            </a:p>
          </p:txBody>
        </p:sp>
        <p:sp>
          <p:nvSpPr>
            <p:cNvPr id="377862" name="文本框 377861"/>
            <p:cNvSpPr txBox="1"/>
            <p:nvPr/>
          </p:nvSpPr>
          <p:spPr>
            <a:xfrm>
              <a:off x="1563" y="5435"/>
              <a:ext cx="4165" cy="1536"/>
            </a:xfrm>
            <a:prstGeom prst="rect">
              <a:avLst/>
            </a:prstGeom>
            <a:noFill/>
            <a:ln w="9525" cap="flat" cmpd="sng">
              <a:solidFill>
                <a:srgbClr val="FF00FF"/>
              </a:solidFill>
              <a:prstDash val="solid"/>
              <a:miter/>
              <a:headEnd type="none" w="med" len="med"/>
              <a:tailEnd type="none" w="med" len="med"/>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出血时间的早晚，</a:t>
              </a:r>
              <a:endParaRPr lang="zh-CN" altLang="en-US" b="1" dirty="0">
                <a:solidFill>
                  <a:srgbClr val="000099"/>
                </a:solidFill>
                <a:latin typeface="Times New Roman" panose="02020603050405020304" pitchFamily="18" charset="0"/>
                <a:ea typeface="楷体_GB2312" pitchFamily="49" charset="-122"/>
              </a:endParaRPr>
            </a:p>
            <a:p>
              <a:r>
                <a:rPr lang="zh-CN" altLang="en-US" b="1" dirty="0">
                  <a:solidFill>
                    <a:srgbClr val="000099"/>
                  </a:solidFill>
                  <a:latin typeface="Times New Roman" panose="02020603050405020304" pitchFamily="18" charset="0"/>
                  <a:ea typeface="楷体_GB2312" pitchFamily="49" charset="-122"/>
                </a:rPr>
                <a:t>反复发作的次数，</a:t>
              </a:r>
              <a:endParaRPr lang="zh-CN" altLang="en-US" b="1" dirty="0">
                <a:solidFill>
                  <a:srgbClr val="000099"/>
                </a:solidFill>
                <a:latin typeface="Times New Roman" panose="02020603050405020304" pitchFamily="18" charset="0"/>
                <a:ea typeface="楷体_GB2312" pitchFamily="49" charset="-122"/>
              </a:endParaRPr>
            </a:p>
            <a:p>
              <a:r>
                <a:rPr lang="zh-CN" altLang="en-US" b="1" dirty="0">
                  <a:solidFill>
                    <a:srgbClr val="000099"/>
                  </a:solidFill>
                  <a:latin typeface="Times New Roman" panose="02020603050405020304" pitchFamily="18" charset="0"/>
                  <a:ea typeface="楷体_GB2312" pitchFamily="49" charset="-122"/>
                </a:rPr>
                <a:t>流血量的多少，</a:t>
              </a:r>
              <a:endParaRPr lang="zh-CN" altLang="en-US" b="1" dirty="0">
                <a:solidFill>
                  <a:srgbClr val="000099"/>
                </a:solidFill>
                <a:latin typeface="Times New Roman" panose="02020603050405020304" pitchFamily="18" charset="0"/>
                <a:ea typeface="楷体_GB2312" pitchFamily="49" charset="-122"/>
              </a:endParaRPr>
            </a:p>
          </p:txBody>
        </p:sp>
        <p:grpSp>
          <p:nvGrpSpPr>
            <p:cNvPr id="2" name="组合 377862"/>
            <p:cNvGrpSpPr/>
            <p:nvPr/>
          </p:nvGrpSpPr>
          <p:grpSpPr>
            <a:xfrm>
              <a:off x="1563" y="8613"/>
              <a:ext cx="6557" cy="613"/>
              <a:chOff x="2592" y="2939"/>
              <a:chExt cx="2623" cy="245"/>
            </a:xfrm>
          </p:grpSpPr>
          <p:sp>
            <p:nvSpPr>
              <p:cNvPr id="128006" name="矩形 377863"/>
              <p:cNvSpPr/>
              <p:nvPr/>
            </p:nvSpPr>
            <p:spPr>
              <a:xfrm>
                <a:off x="2976" y="2939"/>
                <a:ext cx="2239" cy="245"/>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与前置胎盘的类型有关。</a:t>
                </a:r>
                <a:endParaRPr lang="zh-CN" altLang="en-US" b="1" dirty="0">
                  <a:solidFill>
                    <a:srgbClr val="000099"/>
                  </a:solidFill>
                  <a:latin typeface="Times New Roman" panose="02020603050405020304" pitchFamily="18" charset="0"/>
                  <a:ea typeface="楷体_GB2312" pitchFamily="49" charset="-122"/>
                </a:endParaRPr>
              </a:p>
            </p:txBody>
          </p:sp>
          <p:sp>
            <p:nvSpPr>
              <p:cNvPr id="128007" name="直接连接符 377864"/>
              <p:cNvSpPr/>
              <p:nvPr/>
            </p:nvSpPr>
            <p:spPr>
              <a:xfrm>
                <a:off x="2592" y="3072"/>
                <a:ext cx="336" cy="0"/>
              </a:xfrm>
              <a:prstGeom prst="line">
                <a:avLst/>
              </a:prstGeom>
              <a:ln w="9525" cap="flat" cmpd="sng">
                <a:solidFill>
                  <a:schemeClr val="accent2"/>
                </a:solidFill>
                <a:prstDash val="solid"/>
                <a:round/>
                <a:headEnd type="none" w="med" len="med"/>
                <a:tailEnd type="triangle" w="med" len="med"/>
              </a:ln>
            </p:spPr>
          </p:sp>
        </p:grpSp>
        <p:sp>
          <p:nvSpPr>
            <p:cNvPr id="128012" name="矩形 377870"/>
            <p:cNvSpPr/>
            <p:nvPr/>
          </p:nvSpPr>
          <p:spPr>
            <a:xfrm>
              <a:off x="4365" y="598"/>
              <a:ext cx="5355" cy="870"/>
            </a:xfrm>
            <a:prstGeom prst="rect">
              <a:avLst/>
            </a:prstGeom>
            <a:noFill/>
            <a:ln w="9525">
              <a:noFill/>
            </a:ln>
          </p:spPr>
          <p:txBody>
            <a:bodyPr wrap="square" anchor="t" anchorCtr="0">
              <a:spAutoFit/>
            </a:bodyPr>
            <a:p>
              <a:r>
                <a:rPr lang="en-US" altLang="zh-CN" sz="2800" b="1" dirty="0">
                  <a:latin typeface="Times New Roman" panose="02020603050405020304" pitchFamily="18" charset="0"/>
                  <a:ea typeface="楷体_GB2312" pitchFamily="49" charset="-122"/>
                </a:rPr>
                <a:t>【</a:t>
              </a:r>
              <a:r>
                <a:rPr lang="zh-CN" altLang="zh-CN" sz="2800" b="1" dirty="0">
                  <a:latin typeface="Times New Roman" panose="02020603050405020304" pitchFamily="18" charset="0"/>
                  <a:ea typeface="楷体_GB2312" pitchFamily="49" charset="-122"/>
                </a:rPr>
                <a:t>病理和临床表现</a:t>
              </a:r>
              <a:r>
                <a:rPr lang="en-US" altLang="zh-CN" sz="2800" b="1" dirty="0">
                  <a:latin typeface="Times New Roman" panose="02020603050405020304" pitchFamily="18" charset="0"/>
                  <a:ea typeface="楷体_GB2312" pitchFamily="49" charset="-122"/>
                </a:rPr>
                <a:t>】</a:t>
              </a:r>
              <a:endParaRPr lang="en-US" altLang="zh-CN" sz="2800" b="1" dirty="0">
                <a:latin typeface="Times New Roman" panose="02020603050405020304" pitchFamily="18" charset="0"/>
                <a:ea typeface="楷体_GB2312" pitchFamily="49" charset="-122"/>
              </a:endParaRPr>
            </a:p>
          </p:txBody>
        </p:sp>
      </p:grpSp>
      <p:pic>
        <p:nvPicPr>
          <p:cNvPr id="377869" name="图片 377868" descr="4"/>
          <p:cNvPicPr>
            <a:picLocks noChangeAspect="1"/>
          </p:cNvPicPr>
          <p:nvPr/>
        </p:nvPicPr>
        <p:blipFill>
          <a:blip r:embed="rId3"/>
          <a:stretch>
            <a:fillRect/>
          </a:stretch>
        </p:blipFill>
        <p:spPr>
          <a:xfrm>
            <a:off x="7546658" y="3569335"/>
            <a:ext cx="3397250" cy="277971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77869"/>
                                        </p:tgtEl>
                                        <p:attrNameLst>
                                          <p:attrName>style.visibility</p:attrName>
                                        </p:attrNameLst>
                                      </p:cBhvr>
                                      <p:to>
                                        <p:strVal val="visible"/>
                                      </p:to>
                                    </p:set>
                                    <p:animEffect transition="in" filter="dissolve">
                                      <p:cBhvr>
                                        <p:cTn id="7" dur="500"/>
                                        <p:tgtEl>
                                          <p:spTgt spid="377869"/>
                                        </p:tgtEl>
                                      </p:cBhvr>
                                    </p:animEffect>
                                  </p:childTnLst>
                                  <p:subTnLst>
                                    <p:set>
                                      <p:cBhvr override="childStyle">
                                        <p:cTn dur="1" fill="hold" display="0" masterRel="nextClick" afterEffect="1"/>
                                        <p:tgtEl>
                                          <p:spTgt spid="37786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5780" name="矩形 329736"/>
          <p:cNvSpPr/>
          <p:nvPr/>
        </p:nvSpPr>
        <p:spPr>
          <a:xfrm>
            <a:off x="900430" y="1749425"/>
            <a:ext cx="10320020" cy="3192780"/>
          </a:xfrm>
          <a:prstGeom prst="rect">
            <a:avLst/>
          </a:prstGeom>
          <a:noFill/>
          <a:ln w="9525">
            <a:noFill/>
          </a:ln>
        </p:spPr>
        <p:txBody>
          <a:bodyPr anchor="t" anchorCtr="0">
            <a:noAutofit/>
          </a:bodyPr>
          <a:p>
            <a:pPr indent="0" fontAlgn="auto">
              <a:lnSpc>
                <a:spcPct val="150000"/>
              </a:lnSpc>
            </a:pPr>
            <a:r>
              <a:rPr lang="zh-CN" altLang="en-US" sz="3200" b="1" dirty="0">
                <a:solidFill>
                  <a:srgbClr val="FF0000"/>
                </a:solidFill>
                <a:latin typeface="Arial" panose="020B0604020202020204" pitchFamily="34" charset="0"/>
                <a:ea typeface="楷体_GB2312" pitchFamily="49" charset="-122"/>
              </a:rPr>
              <a:t>（一）健康史</a:t>
            </a:r>
            <a:endParaRPr lang="zh-CN" altLang="en-US" sz="3200" b="1" dirty="0">
              <a:solidFill>
                <a:srgbClr val="FF0000"/>
              </a:solidFill>
              <a:latin typeface="Arial" panose="020B0604020202020204" pitchFamily="34" charset="0"/>
              <a:ea typeface="楷体_GB2312" pitchFamily="49" charset="-122"/>
            </a:endParaRPr>
          </a:p>
          <a:p>
            <a:pPr indent="0" fontAlgn="auto">
              <a:lnSpc>
                <a:spcPct val="150000"/>
              </a:lnSpc>
            </a:pPr>
            <a:r>
              <a:rPr lang="zh-CN" altLang="en-US" sz="3200" b="1" dirty="0">
                <a:latin typeface="Arial" panose="020B0604020202020204" pitchFamily="34" charset="0"/>
                <a:ea typeface="楷体_GB2312" pitchFamily="49" charset="-122"/>
              </a:rPr>
              <a:t>        染色体异常是自然流产特别是早期流产的主要原因，孕妇接触有害物质、患急慢性疾病、黄体功能不足、生殖器官疾病、身体或精神创伤等亦可导致流产。详细询问有无上述致病因素，并询问停经史、早孕反应、阴道流血、腹痛出现的时间及详细情况</a:t>
            </a:r>
            <a:r>
              <a:rPr lang="zh-CN" altLang="en-US" sz="2800" b="1" dirty="0">
                <a:latin typeface="Arial" panose="020B0604020202020204" pitchFamily="34" charset="0"/>
                <a:ea typeface="楷体_GB2312" pitchFamily="49" charset="-122"/>
              </a:rPr>
              <a:t>。</a:t>
            </a:r>
            <a:endParaRPr lang="zh-CN" altLang="en-US" sz="2800" b="1" dirty="0">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55370" y="1242695"/>
            <a:ext cx="10031095" cy="4917405"/>
            <a:chOff x="700" y="820"/>
            <a:chExt cx="14168" cy="9793"/>
          </a:xfrm>
        </p:grpSpPr>
        <p:pic>
          <p:nvPicPr>
            <p:cNvPr id="129028" name="图片 105475" descr="前置胎盘"/>
            <p:cNvPicPr>
              <a:picLocks noChangeAspect="1"/>
            </p:cNvPicPr>
            <p:nvPr/>
          </p:nvPicPr>
          <p:blipFill>
            <a:blip r:embed="rId3"/>
            <a:stretch>
              <a:fillRect/>
            </a:stretch>
          </p:blipFill>
          <p:spPr>
            <a:xfrm>
              <a:off x="700" y="2030"/>
              <a:ext cx="14168" cy="5410"/>
            </a:xfrm>
            <a:prstGeom prst="rect">
              <a:avLst/>
            </a:prstGeom>
            <a:solidFill>
              <a:srgbClr val="0000FF"/>
            </a:solidFill>
            <a:ln w="9525">
              <a:noFill/>
            </a:ln>
          </p:spPr>
        </p:pic>
        <p:sp>
          <p:nvSpPr>
            <p:cNvPr id="129029" name="文本框 1"/>
            <p:cNvSpPr txBox="1"/>
            <p:nvPr/>
          </p:nvSpPr>
          <p:spPr>
            <a:xfrm>
              <a:off x="905" y="8715"/>
              <a:ext cx="4255" cy="1898"/>
            </a:xfrm>
            <a:prstGeom prst="rect">
              <a:avLst/>
            </a:prstGeom>
            <a:solidFill>
              <a:srgbClr val="CCFFFF"/>
            </a:solidFill>
            <a:ln w="9525">
              <a:noFill/>
            </a:ln>
          </p:spPr>
          <p:txBody>
            <a:bodyPr anchor="t" anchorCtr="0">
              <a:spAutoFit/>
            </a:bodyPr>
            <a:p>
              <a:r>
                <a:rPr lang="zh-CN" altLang="en-US" sz="2800" b="1" dirty="0">
                  <a:solidFill>
                    <a:srgbClr val="FF0000"/>
                  </a:solidFill>
                  <a:latin typeface="Arial" panose="020B0604020202020204" pitchFamily="34" charset="0"/>
                  <a:ea typeface="宋体" panose="02010600030101010101" pitchFamily="2" charset="-122"/>
                </a:rPr>
                <a:t>出血早，血量大，次数多</a:t>
              </a:r>
              <a:r>
                <a:rPr lang="zh-CN" altLang="en-US" dirty="0">
                  <a:latin typeface="Arial" panose="020B0604020202020204" pitchFamily="34" charset="0"/>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sp>
          <p:nvSpPr>
            <p:cNvPr id="129030" name="文本框 2"/>
            <p:cNvSpPr txBox="1"/>
            <p:nvPr/>
          </p:nvSpPr>
          <p:spPr>
            <a:xfrm>
              <a:off x="6195" y="820"/>
              <a:ext cx="2540" cy="1040"/>
            </a:xfrm>
            <a:prstGeom prst="rect">
              <a:avLst/>
            </a:prstGeom>
            <a:solidFill>
              <a:srgbClr val="CCFFFF"/>
            </a:solidFill>
            <a:ln w="9525">
              <a:noFill/>
            </a:ln>
          </p:spPr>
          <p:txBody>
            <a:bodyPr anchor="t" anchorCtr="0">
              <a:spAutoFit/>
            </a:bodyPr>
            <a:p>
              <a:r>
                <a:rPr lang="zh-CN" altLang="en-US" sz="2800" b="1" dirty="0">
                  <a:solidFill>
                    <a:srgbClr val="FF0000"/>
                  </a:solidFill>
                  <a:latin typeface="Arial" panose="020B0604020202020204" pitchFamily="34" charset="0"/>
                  <a:ea typeface="宋体" panose="02010600030101010101" pitchFamily="2" charset="-122"/>
                </a:rPr>
                <a:t>两者之间，</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129031" name="文本框 3"/>
            <p:cNvSpPr txBox="1"/>
            <p:nvPr/>
          </p:nvSpPr>
          <p:spPr>
            <a:xfrm>
              <a:off x="9593" y="8230"/>
              <a:ext cx="4252" cy="1898"/>
            </a:xfrm>
            <a:prstGeom prst="rect">
              <a:avLst/>
            </a:prstGeom>
            <a:solidFill>
              <a:srgbClr val="CCFFFF"/>
            </a:solidFill>
            <a:ln w="9525">
              <a:noFill/>
            </a:ln>
          </p:spPr>
          <p:txBody>
            <a:bodyPr anchor="t" anchorCtr="0">
              <a:spAutoFit/>
            </a:bodyPr>
            <a:p>
              <a:r>
                <a:rPr lang="zh-CN" altLang="en-US" sz="2800" b="1" dirty="0">
                  <a:solidFill>
                    <a:srgbClr val="FF0000"/>
                  </a:solidFill>
                  <a:latin typeface="Arial" panose="020B0604020202020204" pitchFamily="34" charset="0"/>
                  <a:ea typeface="宋体" panose="02010600030101010101" pitchFamily="2" charset="-122"/>
                </a:rPr>
                <a:t>出血晚，血量少，次数少</a:t>
              </a:r>
              <a:r>
                <a:rPr lang="zh-CN" altLang="en-US" dirty="0">
                  <a:latin typeface="Arial" panose="020B0604020202020204" pitchFamily="34" charset="0"/>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941070" y="1299210"/>
            <a:ext cx="10390505" cy="4863210"/>
            <a:chOff x="695" y="1083"/>
            <a:chExt cx="13345" cy="8630"/>
          </a:xfrm>
        </p:grpSpPr>
        <p:sp>
          <p:nvSpPr>
            <p:cNvPr id="130049" name="文本框 378881"/>
            <p:cNvSpPr txBox="1"/>
            <p:nvPr/>
          </p:nvSpPr>
          <p:spPr>
            <a:xfrm>
              <a:off x="5935" y="1083"/>
              <a:ext cx="1895" cy="1254"/>
            </a:xfrm>
            <a:prstGeom prst="rect">
              <a:avLst/>
            </a:prstGeom>
            <a:solidFill>
              <a:srgbClr val="92D050"/>
            </a:solidFill>
            <a:ln w="9525">
              <a:noFill/>
            </a:ln>
          </p:spPr>
          <p:txBody>
            <a:bodyPr wrap="square" anchor="t" anchorCtr="0">
              <a:spAutoFit/>
            </a:bodyPr>
            <a:p>
              <a:r>
                <a:rPr lang="zh-CN" altLang="en-US" sz="4000" b="1" dirty="0">
                  <a:solidFill>
                    <a:srgbClr val="FF0000"/>
                  </a:solidFill>
                  <a:latin typeface="宋体" panose="02010600030101010101" pitchFamily="2" charset="-122"/>
                  <a:ea typeface="宋体" panose="02010600030101010101" pitchFamily="2" charset="-122"/>
                </a:rPr>
                <a:t>体征</a:t>
              </a:r>
              <a:endParaRPr lang="zh-CN" altLang="en-US" sz="4000" b="1" dirty="0">
                <a:solidFill>
                  <a:srgbClr val="FF0000"/>
                </a:solidFill>
                <a:latin typeface="宋体" panose="02010600030101010101" pitchFamily="2" charset="-122"/>
                <a:ea typeface="宋体" panose="02010600030101010101" pitchFamily="2" charset="-122"/>
              </a:endParaRPr>
            </a:p>
          </p:txBody>
        </p:sp>
        <p:grpSp>
          <p:nvGrpSpPr>
            <p:cNvPr id="2" name="组合 378884"/>
            <p:cNvGrpSpPr/>
            <p:nvPr/>
          </p:nvGrpSpPr>
          <p:grpSpPr>
            <a:xfrm>
              <a:off x="695" y="3813"/>
              <a:ext cx="4585" cy="5666"/>
              <a:chOff x="336" y="1296"/>
              <a:chExt cx="1968" cy="2496"/>
            </a:xfrm>
          </p:grpSpPr>
          <p:pic>
            <p:nvPicPr>
              <p:cNvPr id="130051" name="前置胎盘临床表现2.avi">
                <a:hlinkClick r:id="" action="ppaction://media"/>
              </p:cNvPr>
              <p:cNvPicPr>
                <a:picLocks noRot="1" noChangeAspect="1"/>
              </p:cNvPicPr>
              <p:nvPr>
                <a:videoFile r:link="rId3"/>
                <p:extLst>
                  <p:ext uri="{DAA4B4D4-6D71-4841-9C94-3DE7FCFB9230}">
                    <p14:media xmlns:p14="http://schemas.microsoft.com/office/powerpoint/2010/main" r:link="rId4"/>
                  </p:ext>
                </p:extLst>
              </p:nvPr>
            </p:nvPicPr>
            <p:blipFill>
              <a:blip r:embed="rId5"/>
              <a:stretch>
                <a:fillRect/>
              </a:stretch>
            </p:blipFill>
            <p:spPr>
              <a:xfrm>
                <a:off x="336" y="1296"/>
                <a:ext cx="1968" cy="1885"/>
              </a:xfrm>
              <a:prstGeom prst="rect">
                <a:avLst/>
              </a:prstGeom>
              <a:noFill/>
              <a:ln w="9525">
                <a:noFill/>
              </a:ln>
            </p:spPr>
          </p:pic>
          <p:sp>
            <p:nvSpPr>
              <p:cNvPr id="130052" name="文本框 378886"/>
              <p:cNvSpPr txBox="1"/>
              <p:nvPr/>
            </p:nvSpPr>
            <p:spPr>
              <a:xfrm>
                <a:off x="912" y="3504"/>
                <a:ext cx="1059" cy="288"/>
              </a:xfrm>
              <a:prstGeom prst="rect">
                <a:avLst/>
              </a:prstGeom>
              <a:noFill/>
              <a:ln w="9525">
                <a:noFill/>
              </a:ln>
            </p:spPr>
            <p:txBody>
              <a:bodyPr wrap="square" anchor="t" anchorCtr="0">
                <a:spAutoFit/>
              </a:bodyPr>
              <a:p>
                <a:r>
                  <a:rPr lang="zh-CN" altLang="en-US" b="1" dirty="0">
                    <a:solidFill>
                      <a:srgbClr val="000099"/>
                    </a:solidFill>
                    <a:latin typeface="楷体_GB2312" pitchFamily="49" charset="-122"/>
                    <a:ea typeface="楷体_GB2312" pitchFamily="49" charset="-122"/>
                  </a:rPr>
                  <a:t>腹     软</a:t>
                </a:r>
                <a:endParaRPr lang="zh-CN" altLang="en-US" b="1" dirty="0">
                  <a:solidFill>
                    <a:srgbClr val="000099"/>
                  </a:solidFill>
                  <a:latin typeface="楷体_GB2312" pitchFamily="49" charset="-122"/>
                  <a:ea typeface="楷体_GB2312" pitchFamily="49" charset="-122"/>
                </a:endParaRPr>
              </a:p>
            </p:txBody>
          </p:sp>
        </p:grpSp>
        <p:grpSp>
          <p:nvGrpSpPr>
            <p:cNvPr id="3" name="组合 378887"/>
            <p:cNvGrpSpPr/>
            <p:nvPr/>
          </p:nvGrpSpPr>
          <p:grpSpPr>
            <a:xfrm>
              <a:off x="5280" y="3813"/>
              <a:ext cx="4755" cy="5841"/>
              <a:chOff x="2304" y="1220"/>
              <a:chExt cx="2016" cy="2663"/>
            </a:xfrm>
          </p:grpSpPr>
          <p:pic>
            <p:nvPicPr>
              <p:cNvPr id="130054" name="图片 378888" descr="1"/>
              <p:cNvPicPr>
                <a:picLocks noChangeAspect="1"/>
              </p:cNvPicPr>
              <p:nvPr/>
            </p:nvPicPr>
            <p:blipFill>
              <a:blip r:embed="rId6">
                <a:clrChange>
                  <a:clrFrom>
                    <a:srgbClr val="FFFFFF"/>
                  </a:clrFrom>
                  <a:clrTo>
                    <a:srgbClr val="FFFFFF">
                      <a:alpha val="0"/>
                    </a:srgbClr>
                  </a:clrTo>
                </a:clrChange>
              </a:blip>
              <a:srcRect l="25000" t="14583" r="37500" b="22917"/>
              <a:stretch>
                <a:fillRect/>
              </a:stretch>
            </p:blipFill>
            <p:spPr>
              <a:xfrm>
                <a:off x="2304" y="1220"/>
                <a:ext cx="2016" cy="2016"/>
              </a:xfrm>
              <a:prstGeom prst="rect">
                <a:avLst/>
              </a:prstGeom>
              <a:noFill/>
              <a:ln w="9525">
                <a:noFill/>
              </a:ln>
            </p:spPr>
          </p:pic>
          <p:sp>
            <p:nvSpPr>
              <p:cNvPr id="130055" name="文本框 378889"/>
              <p:cNvSpPr txBox="1"/>
              <p:nvPr/>
            </p:nvSpPr>
            <p:spPr>
              <a:xfrm>
                <a:off x="2688" y="3585"/>
                <a:ext cx="941" cy="298"/>
              </a:xfrm>
              <a:prstGeom prst="rect">
                <a:avLst/>
              </a:prstGeom>
              <a:noFill/>
              <a:ln w="9525">
                <a:noFill/>
              </a:ln>
            </p:spPr>
            <p:txBody>
              <a:bodyPr wrap="square" anchor="t" anchorCtr="0">
                <a:spAutoFit/>
              </a:bodyPr>
              <a:p>
                <a:r>
                  <a:rPr lang="zh-CN" altLang="en-US" b="1" dirty="0">
                    <a:solidFill>
                      <a:srgbClr val="000099"/>
                    </a:solidFill>
                    <a:latin typeface="楷体_GB2312" pitchFamily="49" charset="-122"/>
                    <a:ea typeface="楷体_GB2312" pitchFamily="49" charset="-122"/>
                  </a:rPr>
                  <a:t>先露高浮</a:t>
                </a:r>
                <a:endParaRPr lang="zh-CN" altLang="en-US" b="1" dirty="0">
                  <a:solidFill>
                    <a:srgbClr val="000099"/>
                  </a:solidFill>
                  <a:latin typeface="楷体_GB2312" pitchFamily="49" charset="-122"/>
                  <a:ea typeface="楷体_GB2312" pitchFamily="49" charset="-122"/>
                </a:endParaRPr>
              </a:p>
            </p:txBody>
          </p:sp>
        </p:grpSp>
        <p:grpSp>
          <p:nvGrpSpPr>
            <p:cNvPr id="6" name="组合 378890"/>
            <p:cNvGrpSpPr/>
            <p:nvPr/>
          </p:nvGrpSpPr>
          <p:grpSpPr>
            <a:xfrm>
              <a:off x="10320" y="3245"/>
              <a:ext cx="3720" cy="6468"/>
              <a:chOff x="4272" y="816"/>
              <a:chExt cx="1488" cy="2975"/>
            </a:xfrm>
          </p:grpSpPr>
          <p:sp>
            <p:nvSpPr>
              <p:cNvPr id="130057" name="文本框 378891"/>
              <p:cNvSpPr txBox="1"/>
              <p:nvPr/>
            </p:nvSpPr>
            <p:spPr>
              <a:xfrm>
                <a:off x="4464" y="3490"/>
                <a:ext cx="888" cy="301"/>
              </a:xfrm>
              <a:prstGeom prst="rect">
                <a:avLst/>
              </a:prstGeom>
              <a:noFill/>
              <a:ln w="9525">
                <a:noFill/>
              </a:ln>
            </p:spPr>
            <p:txBody>
              <a:bodyPr wrap="square" anchor="t" anchorCtr="0">
                <a:spAutoFit/>
              </a:bodyPr>
              <a:p>
                <a:r>
                  <a:rPr lang="zh-CN" altLang="en-US" b="1" dirty="0">
                    <a:solidFill>
                      <a:srgbClr val="000099"/>
                    </a:solidFill>
                    <a:latin typeface="楷体_GB2312" pitchFamily="49" charset="-122"/>
                    <a:ea typeface="楷体_GB2312" pitchFamily="49" charset="-122"/>
                  </a:rPr>
                  <a:t>胎位异常</a:t>
                </a:r>
                <a:endParaRPr lang="zh-CN" altLang="en-US" b="1" dirty="0">
                  <a:solidFill>
                    <a:srgbClr val="000099"/>
                  </a:solidFill>
                  <a:latin typeface="楷体_GB2312" pitchFamily="49" charset="-122"/>
                  <a:ea typeface="楷体_GB2312" pitchFamily="49" charset="-122"/>
                </a:endParaRPr>
              </a:p>
            </p:txBody>
          </p:sp>
          <p:pic>
            <p:nvPicPr>
              <p:cNvPr id="130058" name="图片 378892" descr="d10"/>
              <p:cNvPicPr>
                <a:picLocks noChangeAspect="1"/>
              </p:cNvPicPr>
              <p:nvPr/>
            </p:nvPicPr>
            <p:blipFill>
              <a:blip r:embed="rId7"/>
              <a:srcRect l="25955" t="6000" r="26053"/>
              <a:stretch>
                <a:fillRect/>
              </a:stretch>
            </p:blipFill>
            <p:spPr>
              <a:xfrm>
                <a:off x="4272" y="816"/>
                <a:ext cx="1488" cy="2256"/>
              </a:xfrm>
              <a:prstGeom prst="rect">
                <a:avLst/>
              </a:prstGeom>
              <a:noFill/>
              <a:ln w="9525">
                <a:noFill/>
              </a:ln>
            </p:spPr>
          </p:pic>
        </p:grpSp>
        <p:sp>
          <p:nvSpPr>
            <p:cNvPr id="130059" name="文本框 378893"/>
            <p:cNvSpPr txBox="1"/>
            <p:nvPr/>
          </p:nvSpPr>
          <p:spPr>
            <a:xfrm>
              <a:off x="695" y="2733"/>
              <a:ext cx="4585" cy="654"/>
            </a:xfrm>
            <a:prstGeom prst="rect">
              <a:avLst/>
            </a:prstGeom>
            <a:noFill/>
            <a:ln w="9525">
              <a:noFill/>
            </a:ln>
          </p:spPr>
          <p:txBody>
            <a:bodyPr anchor="t" anchorCtr="0">
              <a:spAutoFit/>
            </a:bodyPr>
            <a:p>
              <a:pPr>
                <a:spcBef>
                  <a:spcPct val="50000"/>
                </a:spcBef>
              </a:pPr>
              <a:r>
                <a:rPr lang="en-US" altLang="zh-CN" b="1" dirty="0">
                  <a:latin typeface="Times New Roman" panose="02020603050405020304" pitchFamily="18" charset="0"/>
                  <a:ea typeface="黑体" panose="02010609060101010101" charset="-122"/>
                </a:rPr>
                <a:t>2</a:t>
              </a:r>
              <a:r>
                <a:rPr lang="zh-CN" altLang="en-US" b="1" dirty="0">
                  <a:latin typeface="Times New Roman" panose="02020603050405020304" pitchFamily="18" charset="0"/>
                  <a:ea typeface="黑体" panose="02010609060101010101" charset="-122"/>
                </a:rPr>
                <a:t>、产科检查</a:t>
              </a:r>
              <a:endParaRPr lang="zh-CN" altLang="en-US" b="1" dirty="0">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video fullScrn="0">
              <p:cMediaNode>
                <p:cTn id="2" fill="hold" display="1">
                  <p:stCondLst>
                    <p:cond delay="indefinite"/>
                  </p:stCondLst>
                </p:cTn>
                <p:tgtEl>
                  <p:spTgt spid="130051"/>
                </p:tgtEl>
              </p:cMediaNode>
            </p:vide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1159510" y="1165225"/>
            <a:ext cx="8178165" cy="4925695"/>
            <a:chOff x="600" y="2225"/>
            <a:chExt cx="9225" cy="7966"/>
          </a:xfrm>
        </p:grpSpPr>
        <p:sp>
          <p:nvSpPr>
            <p:cNvPr id="131073" name="文本框 379905"/>
            <p:cNvSpPr txBox="1"/>
            <p:nvPr/>
          </p:nvSpPr>
          <p:spPr>
            <a:xfrm>
              <a:off x="600" y="2225"/>
              <a:ext cx="4285" cy="596"/>
            </a:xfrm>
            <a:prstGeom prst="rect">
              <a:avLst/>
            </a:prstGeom>
            <a:noFill/>
            <a:ln w="9525">
              <a:noFill/>
            </a:ln>
          </p:spPr>
          <p:txBody>
            <a:bodyPr anchor="t" anchorCtr="0">
              <a:spAutoFit/>
            </a:bodyPr>
            <a:p>
              <a:r>
                <a:rPr lang="en-US" altLang="zh-CN" b="1" dirty="0">
                  <a:latin typeface="Times New Roman" panose="02020603050405020304" pitchFamily="18" charset="0"/>
                  <a:ea typeface="楷体_GB2312" pitchFamily="49" charset="-122"/>
                </a:rPr>
                <a:t>3</a:t>
              </a:r>
              <a:r>
                <a:rPr lang="zh-CN" altLang="en-US" b="1" dirty="0">
                  <a:latin typeface="Times New Roman" panose="02020603050405020304" pitchFamily="18" charset="0"/>
                  <a:ea typeface="楷体_GB2312" pitchFamily="49" charset="-122"/>
                </a:rPr>
                <a:t>、辅助检查</a:t>
              </a:r>
              <a:endParaRPr lang="zh-CN" altLang="en-US" b="1" dirty="0">
                <a:latin typeface="Times New Roman" panose="02020603050405020304" pitchFamily="18" charset="0"/>
                <a:ea typeface="楷体_GB2312" pitchFamily="49" charset="-122"/>
              </a:endParaRPr>
            </a:p>
          </p:txBody>
        </p:sp>
        <p:grpSp>
          <p:nvGrpSpPr>
            <p:cNvPr id="8" name="组合 379911"/>
            <p:cNvGrpSpPr/>
            <p:nvPr/>
          </p:nvGrpSpPr>
          <p:grpSpPr>
            <a:xfrm>
              <a:off x="805" y="3240"/>
              <a:ext cx="9020" cy="678"/>
              <a:chOff x="240" y="1041"/>
              <a:chExt cx="3099" cy="271"/>
            </a:xfrm>
          </p:grpSpPr>
          <p:sp>
            <p:nvSpPr>
              <p:cNvPr id="131075" name="文本框 379912"/>
              <p:cNvSpPr txBox="1"/>
              <p:nvPr/>
            </p:nvSpPr>
            <p:spPr>
              <a:xfrm>
                <a:off x="240" y="1074"/>
                <a:ext cx="844" cy="238"/>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超声检查</a:t>
                </a:r>
                <a:r>
                  <a:rPr lang="en-US" altLang="zh-CN" b="1" dirty="0">
                    <a:latin typeface="Times New Roman" panose="02020603050405020304" pitchFamily="18" charset="0"/>
                    <a:ea typeface="楷体_GB2312" pitchFamily="49" charset="-122"/>
                  </a:rPr>
                  <a:t>95%</a:t>
                </a:r>
                <a:endParaRPr lang="en-US" altLang="zh-CN" b="1" dirty="0">
                  <a:latin typeface="Times New Roman" panose="02020603050405020304" pitchFamily="18" charset="0"/>
                  <a:ea typeface="楷体_GB2312" pitchFamily="49" charset="-122"/>
                </a:endParaRPr>
              </a:p>
            </p:txBody>
          </p:sp>
          <p:sp>
            <p:nvSpPr>
              <p:cNvPr id="131076" name="直接连接符 379913"/>
              <p:cNvSpPr/>
              <p:nvPr/>
            </p:nvSpPr>
            <p:spPr>
              <a:xfrm>
                <a:off x="1344" y="1200"/>
                <a:ext cx="528" cy="0"/>
              </a:xfrm>
              <a:prstGeom prst="line">
                <a:avLst/>
              </a:prstGeom>
              <a:ln w="9525" cap="flat" cmpd="sng">
                <a:solidFill>
                  <a:schemeClr val="tx1"/>
                </a:solidFill>
                <a:prstDash val="solid"/>
                <a:round/>
                <a:headEnd type="none" w="med" len="med"/>
                <a:tailEnd type="none" w="med" len="med"/>
              </a:ln>
            </p:spPr>
          </p:sp>
          <p:sp>
            <p:nvSpPr>
              <p:cNvPr id="131077" name="文本框 379914"/>
              <p:cNvSpPr txBox="1"/>
              <p:nvPr/>
            </p:nvSpPr>
            <p:spPr>
              <a:xfrm>
                <a:off x="1872" y="1041"/>
                <a:ext cx="1467" cy="238"/>
              </a:xfrm>
              <a:prstGeom prst="rect">
                <a:avLst/>
              </a:prstGeom>
              <a:noFill/>
              <a:ln w="9525">
                <a:noFill/>
              </a:ln>
            </p:spPr>
            <p:txBody>
              <a:bodyPr anchor="t" anchorCtr="0">
                <a:spAutoFit/>
              </a:bodyPr>
              <a:p>
                <a:r>
                  <a:rPr lang="zh-CN" altLang="en-US" b="1" dirty="0">
                    <a:latin typeface="Times New Roman" panose="02020603050405020304" pitchFamily="18" charset="0"/>
                    <a:ea typeface="楷体_GB2312" pitchFamily="49" charset="-122"/>
                  </a:rPr>
                  <a:t>前置胎盘的类型</a:t>
                </a:r>
                <a:endParaRPr lang="zh-CN" altLang="en-US" b="1" dirty="0">
                  <a:latin typeface="Times New Roman" panose="02020603050405020304" pitchFamily="18" charset="0"/>
                  <a:ea typeface="楷体_GB2312" pitchFamily="49" charset="-122"/>
                </a:endParaRPr>
              </a:p>
            </p:txBody>
          </p:sp>
        </p:grpSp>
        <p:sp>
          <p:nvSpPr>
            <p:cNvPr id="379921" name="矩形 379920"/>
            <p:cNvSpPr/>
            <p:nvPr/>
          </p:nvSpPr>
          <p:spPr>
            <a:xfrm>
              <a:off x="1083" y="9595"/>
              <a:ext cx="4150" cy="596"/>
            </a:xfrm>
            <a:prstGeom prst="rect">
              <a:avLst/>
            </a:prstGeom>
            <a:noFill/>
            <a:ln w="9525">
              <a:noFill/>
            </a:ln>
          </p:spPr>
          <p:txBody>
            <a:bodyPr wrap="square" anchor="t" anchorCtr="0">
              <a:spAutoFit/>
            </a:bodyPr>
            <a:p>
              <a:r>
                <a:rPr lang="zh-CN" altLang="en-US" b="1" dirty="0">
                  <a:solidFill>
                    <a:srgbClr val="FF0000"/>
                  </a:solidFill>
                  <a:latin typeface="Times New Roman" panose="02020603050405020304" pitchFamily="18" charset="0"/>
                  <a:ea typeface="楷体_GB2312" pitchFamily="49" charset="-122"/>
                </a:rPr>
                <a:t>严禁做肛门检查。</a:t>
              </a:r>
              <a:endParaRPr lang="zh-CN" altLang="en-US" b="1" dirty="0">
                <a:solidFill>
                  <a:srgbClr val="FF0000"/>
                </a:solidFill>
                <a:latin typeface="Times New Roman" panose="02020603050405020304" pitchFamily="18" charset="0"/>
                <a:ea typeface="楷体_GB2312" pitchFamily="49" charset="-122"/>
              </a:endParaRPr>
            </a:p>
          </p:txBody>
        </p:sp>
        <p:sp>
          <p:nvSpPr>
            <p:cNvPr id="131084" name="文本框 379930"/>
            <p:cNvSpPr txBox="1"/>
            <p:nvPr/>
          </p:nvSpPr>
          <p:spPr>
            <a:xfrm>
              <a:off x="1461" y="6033"/>
              <a:ext cx="2220" cy="596"/>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阴道检查</a:t>
              </a:r>
              <a:endParaRPr lang="zh-CN" altLang="en-US" b="1" dirty="0">
                <a:solidFill>
                  <a:srgbClr val="000099"/>
                </a:solidFill>
                <a:latin typeface="Times New Roman" panose="02020603050405020304" pitchFamily="18" charset="0"/>
                <a:ea typeface="楷体_GB2312" pitchFamily="49" charset="-122"/>
              </a:endParaRPr>
            </a:p>
          </p:txBody>
        </p:sp>
        <p:grpSp>
          <p:nvGrpSpPr>
            <p:cNvPr id="10" name="组合 379932"/>
            <p:cNvGrpSpPr/>
            <p:nvPr/>
          </p:nvGrpSpPr>
          <p:grpSpPr>
            <a:xfrm>
              <a:off x="600" y="7866"/>
              <a:ext cx="7650" cy="1043"/>
              <a:chOff x="336" y="3216"/>
              <a:chExt cx="3060" cy="417"/>
            </a:xfrm>
          </p:grpSpPr>
          <p:sp>
            <p:nvSpPr>
              <p:cNvPr id="131087" name="文本框 379933"/>
              <p:cNvSpPr txBox="1"/>
              <p:nvPr/>
            </p:nvSpPr>
            <p:spPr>
              <a:xfrm>
                <a:off x="336" y="3216"/>
                <a:ext cx="1853" cy="238"/>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产后检查胎盘及胎膜</a:t>
                </a:r>
                <a:endParaRPr lang="zh-CN" altLang="en-US" b="1" dirty="0">
                  <a:solidFill>
                    <a:srgbClr val="000099"/>
                  </a:solidFill>
                  <a:latin typeface="Times New Roman" panose="02020603050405020304" pitchFamily="18" charset="0"/>
                  <a:ea typeface="楷体_GB2312" pitchFamily="49" charset="-122"/>
                </a:endParaRPr>
              </a:p>
            </p:txBody>
          </p:sp>
          <p:sp>
            <p:nvSpPr>
              <p:cNvPr id="131088" name="矩形 379934"/>
              <p:cNvSpPr/>
              <p:nvPr/>
            </p:nvSpPr>
            <p:spPr>
              <a:xfrm>
                <a:off x="1831" y="3216"/>
                <a:ext cx="1565" cy="417"/>
              </a:xfrm>
              <a:prstGeom prst="rect">
                <a:avLst/>
              </a:prstGeom>
              <a:noFill/>
              <a:ln w="9525">
                <a:noFill/>
              </a:ln>
            </p:spPr>
            <p:txBody>
              <a:bodyPr wrap="square" anchor="t" anchorCtr="0">
                <a:spAutoFit/>
              </a:bodyPr>
              <a:p>
                <a:r>
                  <a:rPr lang="zh-CN" altLang="en-US" b="1" dirty="0">
                    <a:solidFill>
                      <a:srgbClr val="000099"/>
                    </a:solidFill>
                    <a:latin typeface="Times New Roman" panose="02020603050405020304" pitchFamily="18" charset="0"/>
                    <a:ea typeface="楷体_GB2312" pitchFamily="49" charset="-122"/>
                  </a:rPr>
                  <a:t>胎膜破口距胎盘</a:t>
                </a:r>
                <a:endParaRPr lang="zh-CN" altLang="en-US" b="1" dirty="0">
                  <a:solidFill>
                    <a:srgbClr val="000099"/>
                  </a:solidFill>
                  <a:latin typeface="Times New Roman" panose="02020603050405020304" pitchFamily="18" charset="0"/>
                  <a:ea typeface="楷体_GB2312" pitchFamily="49" charset="-122"/>
                </a:endParaRPr>
              </a:p>
              <a:p>
                <a:r>
                  <a:rPr lang="zh-CN" altLang="en-US" b="1" dirty="0">
                    <a:solidFill>
                      <a:srgbClr val="000099"/>
                    </a:solidFill>
                    <a:latin typeface="Times New Roman" panose="02020603050405020304" pitchFamily="18" charset="0"/>
                    <a:ea typeface="楷体_GB2312" pitchFamily="49" charset="-122"/>
                  </a:rPr>
                  <a:t>边缘距离</a:t>
                </a:r>
                <a:r>
                  <a:rPr lang="zh-CN" altLang="en-US" b="1" dirty="0">
                    <a:solidFill>
                      <a:srgbClr val="990000"/>
                    </a:solidFill>
                    <a:latin typeface="楷体_GB2312" pitchFamily="49" charset="-122"/>
                    <a:ea typeface="楷体_GB2312" pitchFamily="49" charset="-122"/>
                  </a:rPr>
                  <a:t>小于</a:t>
                </a:r>
                <a:r>
                  <a:rPr lang="en-US" altLang="zh-CN" b="1" dirty="0">
                    <a:solidFill>
                      <a:srgbClr val="990000"/>
                    </a:solidFill>
                    <a:latin typeface="楷体_GB2312" pitchFamily="49" charset="-122"/>
                    <a:ea typeface="楷体_GB2312" pitchFamily="49" charset="-122"/>
                  </a:rPr>
                  <a:t>7cm</a:t>
                </a:r>
                <a:endParaRPr lang="en-US" altLang="zh-CN" b="1" dirty="0">
                  <a:solidFill>
                    <a:srgbClr val="990000"/>
                  </a:solidFill>
                  <a:latin typeface="楷体_GB2312" pitchFamily="49" charset="-122"/>
                  <a:ea typeface="楷体_GB2312" pitchFamily="49" charset="-122"/>
                </a:endParaRPr>
              </a:p>
            </p:txBody>
          </p:sp>
        </p:grpSp>
      </p:grpSp>
      <p:grpSp>
        <p:nvGrpSpPr>
          <p:cNvPr id="11" name="Group 4"/>
          <p:cNvGrpSpPr>
            <a:grpSpLocks noChangeAspect="1"/>
          </p:cNvGrpSpPr>
          <p:nvPr/>
        </p:nvGrpSpPr>
        <p:grpSpPr>
          <a:xfrm>
            <a:off x="6849110" y="2832735"/>
            <a:ext cx="4419600" cy="2895600"/>
            <a:chOff x="0" y="0"/>
            <a:chExt cx="2835" cy="2042"/>
          </a:xfrm>
        </p:grpSpPr>
        <p:pic>
          <p:nvPicPr>
            <p:cNvPr id="131080" name="Picture 6" descr="23100050101"/>
            <p:cNvPicPr>
              <a:picLocks noChangeAspect="1"/>
            </p:cNvPicPr>
            <p:nvPr/>
          </p:nvPicPr>
          <p:blipFill>
            <a:blip r:embed="rId3"/>
            <a:stretch>
              <a:fillRect/>
            </a:stretch>
          </p:blipFill>
          <p:spPr>
            <a:xfrm>
              <a:off x="0" y="0"/>
              <a:ext cx="1411" cy="2042"/>
            </a:xfrm>
            <a:prstGeom prst="rect">
              <a:avLst/>
            </a:prstGeom>
            <a:noFill/>
            <a:ln w="9525">
              <a:noFill/>
            </a:ln>
          </p:spPr>
        </p:pic>
        <p:pic>
          <p:nvPicPr>
            <p:cNvPr id="131081" name="Picture 7" descr="23100050102"/>
            <p:cNvPicPr>
              <a:picLocks noChangeAspect="1"/>
            </p:cNvPicPr>
            <p:nvPr/>
          </p:nvPicPr>
          <p:blipFill>
            <a:blip r:embed="rId4"/>
            <a:stretch>
              <a:fillRect/>
            </a:stretch>
          </p:blipFill>
          <p:spPr>
            <a:xfrm>
              <a:off x="1388" y="0"/>
              <a:ext cx="1447" cy="2038"/>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2" fill="hold" nodeType="clickEffect">
                                  <p:stCondLst>
                                    <p:cond delay="0"/>
                                  </p:stCondLst>
                                  <p:childTnLst>
                                    <p:anim calcmode="lin" valueType="num">
                                      <p:cBhvr>
                                        <p:cTn id="11" dur="1000"/>
                                        <p:tgtEl>
                                          <p:spTgt spid="11"/>
                                        </p:tgtEl>
                                        <p:attrNameLst>
                                          <p:attrName>ppt_x</p:attrName>
                                        </p:attrNameLst>
                                      </p:cBhvr>
                                      <p:tavLst>
                                        <p:tav tm="0">
                                          <p:val>
                                            <p:strVal val="ppt_x"/>
                                          </p:val>
                                        </p:tav>
                                        <p:tav tm="100000">
                                          <p:val>
                                            <p:strVal val="1+ppt_w/2"/>
                                          </p:val>
                                        </p:tav>
                                      </p:tavLst>
                                    </p:anim>
                                    <p:anim calcmode="lin" valueType="num">
                                      <p:cBhvr>
                                        <p:cTn id="12" dur="1000"/>
                                        <p:tgtEl>
                                          <p:spTgt spid="11"/>
                                        </p:tgtEl>
                                        <p:attrNameLst>
                                          <p:attrName>ppt_y</p:attrName>
                                        </p:attrNameLst>
                                      </p:cBhvr>
                                      <p:tavLst>
                                        <p:tav tm="0">
                                          <p:val>
                                            <p:strVal val="ppt_y"/>
                                          </p:val>
                                        </p:tav>
                                        <p:tav tm="100000">
                                          <p:val>
                                            <p:strVal val="ppt_y"/>
                                          </p:val>
                                        </p:tav>
                                      </p:tavLst>
                                    </p:anim>
                                    <p:set>
                                      <p:cBhvr>
                                        <p:cTn id="13"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2099" name="矩形 365578"/>
          <p:cNvSpPr/>
          <p:nvPr/>
        </p:nvSpPr>
        <p:spPr>
          <a:xfrm>
            <a:off x="937260" y="1976120"/>
            <a:ext cx="10317480" cy="3599815"/>
          </a:xfrm>
          <a:prstGeom prst="rect">
            <a:avLst/>
          </a:prstGeom>
          <a:solidFill>
            <a:srgbClr val="CCFFFF"/>
          </a:solidFill>
          <a:ln w="9525" cap="flat" cmpd="sng">
            <a:solidFill>
              <a:schemeClr val="tx2"/>
            </a:solidFill>
            <a:prstDash val="solid"/>
            <a:miter/>
            <a:headEnd type="none" w="med" len="med"/>
            <a:tailEnd type="none" w="med" len="med"/>
          </a:ln>
        </p:spPr>
        <p:txBody>
          <a:bodyPr anchor="ctr" anchorCtr="0">
            <a:noAutofit/>
          </a:bodyPr>
          <a:p>
            <a:pPr indent="304800" fontAlgn="auto">
              <a:lnSpc>
                <a:spcPct val="150000"/>
              </a:lnSpc>
            </a:pPr>
            <a:r>
              <a:rPr lang="zh-CN" altLang="en-US" sz="2800" b="1" dirty="0">
                <a:solidFill>
                  <a:srgbClr val="FF0000"/>
                </a:solidFill>
                <a:latin typeface="楷体_GB2312" pitchFamily="49" charset="-122"/>
                <a:ea typeface="楷体_GB2312" pitchFamily="49" charset="-122"/>
              </a:rPr>
              <a:t>（一）健康史</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indent="304800" fontAlgn="auto">
              <a:lnSpc>
                <a:spcPct val="150000"/>
              </a:lnSpc>
            </a:pPr>
            <a:r>
              <a:rPr lang="zh-CN" altLang="en-US" sz="2800" b="1" dirty="0">
                <a:latin typeface="楷体_GB2312" pitchFamily="49" charset="-122"/>
                <a:ea typeface="楷体_GB2312" pitchFamily="49" charset="-122"/>
              </a:rPr>
              <a:t>    多见于经产妇，子宫内膜炎症、子宫内膜损伤、胎盘面积过大是前置胎盘的高危因素。详细询问孕产史，了解有无人工流产、剖宫产、流产后或产褥期感染等造成子宫内膜炎症或损伤的病史。</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45210" y="1309370"/>
            <a:ext cx="9665335" cy="4651319"/>
            <a:chOff x="1078" y="1225"/>
            <a:chExt cx="12640" cy="7066"/>
          </a:xfrm>
        </p:grpSpPr>
        <p:sp>
          <p:nvSpPr>
            <p:cNvPr id="133123" name="矩形 366603"/>
            <p:cNvSpPr/>
            <p:nvPr/>
          </p:nvSpPr>
          <p:spPr>
            <a:xfrm>
              <a:off x="1303" y="1225"/>
              <a:ext cx="4227" cy="793"/>
            </a:xfrm>
            <a:prstGeom prst="rect">
              <a:avLst/>
            </a:prstGeom>
            <a:noFill/>
            <a:ln w="9525">
              <a:noFill/>
            </a:ln>
          </p:spPr>
          <p:txBody>
            <a:bodyPr wrap="square" anchor="t" anchorCtr="0">
              <a:spAutoFit/>
            </a:bodyPr>
            <a:p>
              <a:r>
                <a:rPr lang="zh-CN" altLang="en-US" sz="2800" b="1" dirty="0">
                  <a:solidFill>
                    <a:srgbClr val="FF0000"/>
                  </a:solidFill>
                  <a:latin typeface="Arial" panose="020B0604020202020204" pitchFamily="34" charset="0"/>
                  <a:ea typeface="楷体_GB2312" pitchFamily="49" charset="-122"/>
                </a:rPr>
                <a:t>（二）身体状况</a:t>
              </a:r>
              <a:endParaRPr lang="zh-CN" altLang="en-US" sz="2800" b="1" dirty="0">
                <a:solidFill>
                  <a:srgbClr val="FF0000"/>
                </a:solidFill>
                <a:latin typeface="Arial" panose="020B0604020202020204" pitchFamily="34" charset="0"/>
                <a:ea typeface="楷体_GB2312" pitchFamily="49" charset="-122"/>
              </a:endParaRPr>
            </a:p>
          </p:txBody>
        </p:sp>
        <p:sp>
          <p:nvSpPr>
            <p:cNvPr id="133124" name="矩形 366604"/>
            <p:cNvSpPr/>
            <p:nvPr/>
          </p:nvSpPr>
          <p:spPr>
            <a:xfrm>
              <a:off x="1078" y="2095"/>
              <a:ext cx="12640" cy="1448"/>
            </a:xfrm>
            <a:prstGeom prst="rect">
              <a:avLst/>
            </a:prstGeom>
            <a:noFill/>
            <a:ln w="9525">
              <a:noFill/>
            </a:ln>
          </p:spPr>
          <p:txBody>
            <a:bodyPr wrap="square" anchor="t" anchorCtr="0">
              <a:spAutoFit/>
            </a:bodyPr>
            <a:p>
              <a:r>
                <a:rPr lang="en-US" altLang="zh-CN"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楷体_GB2312" pitchFamily="49" charset="-122"/>
                </a:rPr>
                <a:t>前置胎盘的主要症状是妊娠晚期或临产后发生</a:t>
              </a:r>
              <a:endParaRPr lang="zh-CN" altLang="en-US" sz="2800" b="1" dirty="0">
                <a:latin typeface="Arial" panose="020B0604020202020204" pitchFamily="34" charset="0"/>
                <a:ea typeface="楷体_GB2312" pitchFamily="49" charset="-122"/>
              </a:endParaRPr>
            </a:p>
            <a:p>
              <a:r>
                <a:rPr lang="zh-CN" altLang="en-US" sz="2800" b="1" dirty="0">
                  <a:latin typeface="Arial" panose="020B0604020202020204" pitchFamily="34" charset="0"/>
                  <a:ea typeface="楷体_GB2312" pitchFamily="49" charset="-122"/>
                </a:rPr>
                <a:t>无诱因、无痛性、反复阴道出血。</a:t>
              </a:r>
              <a:endParaRPr lang="zh-CN" altLang="en-US" sz="2800" b="1" dirty="0">
                <a:latin typeface="Arial" panose="020B0604020202020204" pitchFamily="34" charset="0"/>
                <a:ea typeface="楷体_GB2312" pitchFamily="49" charset="-122"/>
              </a:endParaRPr>
            </a:p>
          </p:txBody>
        </p:sp>
        <p:sp>
          <p:nvSpPr>
            <p:cNvPr id="133126" name="矩形 366606"/>
            <p:cNvSpPr/>
            <p:nvPr/>
          </p:nvSpPr>
          <p:spPr>
            <a:xfrm>
              <a:off x="1078" y="4225"/>
              <a:ext cx="9957" cy="4066"/>
            </a:xfrm>
            <a:prstGeom prst="rect">
              <a:avLst/>
            </a:prstGeom>
            <a:noFill/>
            <a:ln w="9525">
              <a:noFill/>
            </a:ln>
          </p:spPr>
          <p:txBody>
            <a:bodyPr wrap="square" anchor="ctr" anchorCtr="0">
              <a:spAutoFit/>
            </a:bodyPr>
            <a:p>
              <a:r>
                <a:rPr lang="en-US" altLang="zh-CN" sz="2800" b="1" dirty="0">
                  <a:latin typeface="Arial" panose="020B0604020202020204" pitchFamily="34" charset="0"/>
                  <a:ea typeface="楷体_GB2312" pitchFamily="49" charset="-122"/>
                </a:rPr>
                <a:t>        </a:t>
              </a:r>
              <a:r>
                <a:rPr lang="zh-CN" altLang="en-US" sz="2800" b="1" dirty="0">
                  <a:latin typeface="Arial" panose="020B0604020202020204" pitchFamily="34" charset="0"/>
                  <a:ea typeface="楷体_GB2312" pitchFamily="49" charset="-122"/>
                </a:rPr>
                <a:t>完全性前置胎盘初次出血时间早</a:t>
              </a:r>
              <a:endParaRPr lang="zh-CN" altLang="en-US" sz="2800" b="1" dirty="0">
                <a:latin typeface="Arial" panose="020B0604020202020204" pitchFamily="34" charset="0"/>
                <a:ea typeface="楷体_GB2312" pitchFamily="49" charset="-122"/>
              </a:endParaRPr>
            </a:p>
            <a:p>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28</a:t>
              </a:r>
              <a:r>
                <a:rPr lang="zh-CN" altLang="en-US" sz="2800" b="1" dirty="0">
                  <a:latin typeface="楷体_GB2312" pitchFamily="49" charset="-122"/>
                  <a:ea typeface="楷体_GB2312" pitchFamily="49" charset="-122"/>
                </a:rPr>
                <a:t>周左右），</a:t>
              </a:r>
              <a:r>
                <a:rPr lang="zh-CN" altLang="en-US" sz="2800" b="1" dirty="0">
                  <a:latin typeface="Arial" panose="020B0604020202020204" pitchFamily="34" charset="0"/>
                  <a:ea typeface="楷体_GB2312" pitchFamily="49" charset="-122"/>
                </a:rPr>
                <a:t>次数频繁，量多；</a:t>
              </a:r>
              <a:r>
                <a:rPr lang="zh-CN" altLang="en-US" sz="2800" b="1" dirty="0">
                  <a:latin typeface="楷体_GB2312" pitchFamily="49" charset="-122"/>
                  <a:ea typeface="楷体_GB2312" pitchFamily="49" charset="-122"/>
                </a:rPr>
                <a:t>边</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缘性前置胎盘初次出血发生晚，多在</a:t>
              </a:r>
              <a:endParaRPr lang="zh-CN" altLang="en-US"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37</a:t>
              </a: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40</a:t>
              </a:r>
              <a:r>
                <a:rPr lang="zh-CN" altLang="en-US" sz="2800" b="1" dirty="0">
                  <a:latin typeface="楷体_GB2312" pitchFamily="49" charset="-122"/>
                  <a:ea typeface="楷体_GB2312" pitchFamily="49" charset="-122"/>
                </a:rPr>
                <a:t>周或临产后，出血量也比较少；</a:t>
              </a:r>
              <a:r>
                <a:rPr lang="zh-CN" altLang="en-US"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楷体_GB2312" pitchFamily="49" charset="-122"/>
              </a:endParaRPr>
            </a:p>
            <a:p>
              <a:r>
                <a:rPr lang="zh-CN" altLang="en-US" sz="2800" b="1" dirty="0">
                  <a:latin typeface="Arial" panose="020B0604020202020204" pitchFamily="34" charset="0"/>
                  <a:ea typeface="楷体_GB2312" pitchFamily="49" charset="-122"/>
                </a:rPr>
                <a:t>部分性前置胎盘出血情况介于上述两</a:t>
              </a:r>
              <a:endParaRPr lang="zh-CN" altLang="en-US" sz="2800" b="1" dirty="0">
                <a:latin typeface="Arial" panose="020B0604020202020204" pitchFamily="34" charset="0"/>
                <a:ea typeface="楷体_GB2312" pitchFamily="49" charset="-122"/>
              </a:endParaRPr>
            </a:p>
            <a:p>
              <a:r>
                <a:rPr lang="zh-CN" altLang="en-US" sz="2800" b="1" dirty="0">
                  <a:latin typeface="Arial" panose="020B0604020202020204" pitchFamily="34" charset="0"/>
                  <a:ea typeface="楷体_GB2312" pitchFamily="49" charset="-122"/>
                </a:rPr>
                <a:t>者之间。</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pic>
        <p:nvPicPr>
          <p:cNvPr id="133125" name="图片 366605" descr="前置胎盘出血原因"/>
          <p:cNvPicPr>
            <a:picLocks noChangeAspect="1"/>
          </p:cNvPicPr>
          <p:nvPr/>
        </p:nvPicPr>
        <p:blipFill>
          <a:blip r:embed="rId3"/>
          <a:stretch>
            <a:fillRect/>
          </a:stretch>
        </p:blipFill>
        <p:spPr>
          <a:xfrm>
            <a:off x="8871585" y="2475230"/>
            <a:ext cx="2322195" cy="37636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676275" y="1141621"/>
            <a:ext cx="10594975" cy="4982954"/>
            <a:chOff x="1065" y="1222"/>
            <a:chExt cx="12050" cy="8423"/>
          </a:xfrm>
        </p:grpSpPr>
        <p:sp>
          <p:nvSpPr>
            <p:cNvPr id="134146" name="矩形 367625"/>
            <p:cNvSpPr/>
            <p:nvPr/>
          </p:nvSpPr>
          <p:spPr>
            <a:xfrm>
              <a:off x="1065" y="1222"/>
              <a:ext cx="12050" cy="2339"/>
            </a:xfrm>
            <a:prstGeom prst="rect">
              <a:avLst/>
            </a:prstGeom>
            <a:noFill/>
            <a:ln w="9525">
              <a:noFill/>
            </a:ln>
          </p:spPr>
          <p:txBody>
            <a:bodyPr wrap="square" anchor="ctr" anchorCtr="0">
              <a:spAutoFit/>
            </a:bodyPr>
            <a:p>
              <a:r>
                <a:rPr lang="zh-CN" altLang="en-US" sz="2800" b="1" dirty="0">
                  <a:solidFill>
                    <a:schemeClr val="hlink"/>
                  </a:solidFill>
                  <a:latin typeface="楷体_GB2312" pitchFamily="49" charset="-122"/>
                  <a:ea typeface="楷体_GB2312" pitchFamily="49" charset="-122"/>
                </a:rPr>
                <a:t>腹部检查：</a:t>
              </a:r>
              <a:r>
                <a:rPr lang="zh-CN" altLang="en-US" sz="2800" b="1" dirty="0">
                  <a:latin typeface="楷体_GB2312" pitchFamily="49" charset="-122"/>
                  <a:ea typeface="楷体_GB2312" pitchFamily="49" charset="-122"/>
                </a:rPr>
                <a:t>子宫大小与孕周相符，腹壁柔软无压</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痛，胎位清楚，出血不多者胎心正常。胎先露高</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浮甚至胎位异常。严禁做肛门检查。 </a:t>
              </a:r>
              <a:endParaRPr lang="zh-CN" altLang="en-US" sz="2800" b="1" dirty="0">
                <a:latin typeface="楷体_GB2312" pitchFamily="49" charset="-122"/>
                <a:ea typeface="楷体_GB2312" pitchFamily="49" charset="-122"/>
              </a:endParaRPr>
            </a:p>
          </p:txBody>
        </p:sp>
        <p:pic>
          <p:nvPicPr>
            <p:cNvPr id="134147" name="图片 367626" descr="胎位异常"/>
            <p:cNvPicPr>
              <a:picLocks noChangeAspect="1"/>
            </p:cNvPicPr>
            <p:nvPr/>
          </p:nvPicPr>
          <p:blipFill>
            <a:blip r:embed="rId3"/>
            <a:stretch>
              <a:fillRect/>
            </a:stretch>
          </p:blipFill>
          <p:spPr>
            <a:xfrm>
              <a:off x="7313" y="6875"/>
              <a:ext cx="2635" cy="2760"/>
            </a:xfrm>
            <a:prstGeom prst="rect">
              <a:avLst/>
            </a:prstGeom>
            <a:noFill/>
            <a:ln w="9525">
              <a:noFill/>
            </a:ln>
          </p:spPr>
        </p:pic>
        <p:pic>
          <p:nvPicPr>
            <p:cNvPr id="134148" name="图片 367627" descr="胎头高浮"/>
            <p:cNvPicPr>
              <a:picLocks noChangeAspect="1"/>
            </p:cNvPicPr>
            <p:nvPr/>
          </p:nvPicPr>
          <p:blipFill>
            <a:blip r:embed="rId4"/>
            <a:stretch>
              <a:fillRect/>
            </a:stretch>
          </p:blipFill>
          <p:spPr>
            <a:xfrm>
              <a:off x="10263" y="2793"/>
              <a:ext cx="2842" cy="4560"/>
            </a:xfrm>
            <a:prstGeom prst="rect">
              <a:avLst/>
            </a:prstGeom>
            <a:noFill/>
            <a:ln w="9525">
              <a:noFill/>
            </a:ln>
          </p:spPr>
        </p:pic>
        <p:sp>
          <p:nvSpPr>
            <p:cNvPr id="134149" name="矩形 367628"/>
            <p:cNvSpPr/>
            <p:nvPr/>
          </p:nvSpPr>
          <p:spPr>
            <a:xfrm>
              <a:off x="1078" y="3584"/>
              <a:ext cx="8957" cy="3068"/>
            </a:xfrm>
            <a:prstGeom prst="rect">
              <a:avLst/>
            </a:prstGeom>
            <a:noFill/>
            <a:ln w="9525">
              <a:noFill/>
            </a:ln>
          </p:spPr>
          <p:txBody>
            <a:bodyPr anchor="ctr" anchorCtr="0">
              <a:spAutoFit/>
            </a:bodyPr>
            <a:p>
              <a:r>
                <a:rPr lang="zh-CN" altLang="en-US" sz="2800" b="1" dirty="0">
                  <a:solidFill>
                    <a:schemeClr val="hlink"/>
                  </a:solidFill>
                  <a:latin typeface="楷体_GB2312" pitchFamily="49" charset="-122"/>
                  <a:ea typeface="楷体_GB2312" pitchFamily="49" charset="-122"/>
                </a:rPr>
                <a:t>阴道检查：</a:t>
              </a:r>
              <a:r>
                <a:rPr lang="zh-CN" altLang="en-US" sz="2800" b="1" dirty="0">
                  <a:latin typeface="楷体_GB2312" pitchFamily="49" charset="-122"/>
                  <a:ea typeface="楷体_GB2312" pitchFamily="49" charset="-122"/>
                </a:rPr>
                <a:t>虽可以明确诊断，但有</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引起致命性大出血的危险，应严格掌握指征，必须在做好输液、输血</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及手术准备的前提下方可进行。 </a:t>
              </a:r>
              <a:endParaRPr lang="zh-CN" altLang="en-US" sz="2800" b="1" dirty="0">
                <a:latin typeface="楷体_GB2312" pitchFamily="49" charset="-122"/>
                <a:ea typeface="楷体_GB2312" pitchFamily="49" charset="-122"/>
              </a:endParaRPr>
            </a:p>
          </p:txBody>
        </p:sp>
        <p:pic>
          <p:nvPicPr>
            <p:cNvPr id="134150" name="图片 367629" descr="阴道检查"/>
            <p:cNvPicPr>
              <a:picLocks noChangeAspect="1"/>
            </p:cNvPicPr>
            <p:nvPr/>
          </p:nvPicPr>
          <p:blipFill>
            <a:blip r:embed="rId5"/>
            <a:stretch>
              <a:fillRect/>
            </a:stretch>
          </p:blipFill>
          <p:spPr>
            <a:xfrm>
              <a:off x="3118" y="6875"/>
              <a:ext cx="3390" cy="277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5170" name="矩形 368649"/>
          <p:cNvSpPr/>
          <p:nvPr/>
        </p:nvSpPr>
        <p:spPr>
          <a:xfrm>
            <a:off x="872490" y="1334135"/>
            <a:ext cx="7275830" cy="4653280"/>
          </a:xfrm>
          <a:prstGeom prst="rect">
            <a:avLst/>
          </a:prstGeom>
          <a:noFill/>
          <a:ln w="9525">
            <a:noFill/>
          </a:ln>
        </p:spPr>
        <p:txBody>
          <a:bodyPr anchor="ctr" anchorCtr="0">
            <a:noAutofit/>
          </a:bodyPr>
          <a:p>
            <a:pPr indent="304800"/>
            <a:r>
              <a:rPr lang="zh-CN" altLang="en-US" sz="2800" b="1" dirty="0">
                <a:solidFill>
                  <a:srgbClr val="FF0000"/>
                </a:solidFill>
                <a:latin typeface="楷体_GB2312" pitchFamily="49" charset="-122"/>
                <a:ea typeface="楷体_GB2312" pitchFamily="49" charset="-122"/>
              </a:rPr>
              <a:t>（三）心理</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社会状况</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突发无诱因的阴道出血，甚至反复出血，孕妇及家属感到非常紧张、害怕，担心孕妇的健康及胎儿的安危。前置胎盘常需剖宫产终止妊娠，孕妇及家属对手术有担忧心理。</a:t>
            </a:r>
            <a:endParaRPr lang="zh-CN" altLang="en-US" sz="2800" b="1" dirty="0">
              <a:latin typeface="楷体_GB2312" pitchFamily="49" charset="-122"/>
              <a:ea typeface="楷体_GB2312" pitchFamily="49" charset="-122"/>
            </a:endParaRPr>
          </a:p>
        </p:txBody>
      </p:sp>
      <p:pic>
        <p:nvPicPr>
          <p:cNvPr id="135171" name="图片 368650" descr="前置胎盘"/>
          <p:cNvPicPr>
            <a:picLocks noChangeAspect="1"/>
          </p:cNvPicPr>
          <p:nvPr/>
        </p:nvPicPr>
        <p:blipFill>
          <a:blip r:embed="rId3"/>
          <a:stretch>
            <a:fillRect/>
          </a:stretch>
        </p:blipFill>
        <p:spPr>
          <a:xfrm>
            <a:off x="8615680" y="2010410"/>
            <a:ext cx="2702560" cy="33635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611505" y="939165"/>
            <a:ext cx="10664190" cy="4984115"/>
            <a:chOff x="963" y="1090"/>
            <a:chExt cx="12815" cy="8238"/>
          </a:xfrm>
        </p:grpSpPr>
        <p:sp>
          <p:nvSpPr>
            <p:cNvPr id="136194" name="矩形 369669"/>
            <p:cNvSpPr/>
            <p:nvPr/>
          </p:nvSpPr>
          <p:spPr>
            <a:xfrm>
              <a:off x="963" y="2622"/>
              <a:ext cx="12815" cy="5848"/>
            </a:xfrm>
            <a:prstGeom prst="rect">
              <a:avLst/>
            </a:prstGeom>
            <a:noFill/>
            <a:ln w="9525">
              <a:noFill/>
            </a:ln>
          </p:spPr>
          <p:txBody>
            <a:bodyPr anchor="ctr" anchorCtr="0">
              <a:spAutoFit/>
            </a:bodyPr>
            <a:p>
              <a:pPr indent="304800"/>
              <a:r>
                <a:rPr lang="zh-CN" altLang="en-US" sz="2800" b="1" dirty="0">
                  <a:solidFill>
                    <a:srgbClr val="FF0000"/>
                  </a:solidFill>
                  <a:latin typeface="楷体_GB2312" pitchFamily="49" charset="-122"/>
                  <a:ea typeface="楷体_GB2312" pitchFamily="49" charset="-122"/>
                </a:rPr>
                <a:t>（四）辅助检查</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indent="304800"/>
              <a:r>
                <a:rPr lang="zh-CN" altLang="en-US" sz="2800" b="1" dirty="0">
                  <a:solidFill>
                    <a:schemeClr val="accent1"/>
                  </a:solidFill>
                  <a:latin typeface="楷体_GB2312" pitchFamily="49" charset="-122"/>
                  <a:ea typeface="楷体_GB2312" pitchFamily="49" charset="-122"/>
                </a:rPr>
                <a:t>   </a:t>
              </a:r>
              <a:r>
                <a:rPr lang="en-US" altLang="zh-CN" sz="2800" b="1" dirty="0">
                  <a:solidFill>
                    <a:schemeClr val="accent1"/>
                  </a:solidFill>
                  <a:latin typeface="楷体_GB2312" pitchFamily="49" charset="-122"/>
                  <a:ea typeface="楷体_GB2312" pitchFamily="49" charset="-122"/>
                </a:rPr>
                <a:t>1.B</a:t>
              </a:r>
              <a:r>
                <a:rPr lang="zh-CN" altLang="en-US" sz="2800" b="1" dirty="0">
                  <a:solidFill>
                    <a:schemeClr val="accent1"/>
                  </a:solidFill>
                  <a:latin typeface="楷体_GB2312" pitchFamily="49" charset="-122"/>
                  <a:ea typeface="楷体_GB2312" pitchFamily="49" charset="-122"/>
                </a:rPr>
                <a:t>超检查</a:t>
              </a:r>
              <a:r>
                <a:rPr lang="zh-CN" altLang="en-US" sz="2800" b="1" dirty="0">
                  <a:latin typeface="楷体_GB2312" pitchFamily="49" charset="-122"/>
                  <a:ea typeface="楷体_GB2312" pitchFamily="49" charset="-122"/>
                </a:rPr>
                <a:t>  胎盘定</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位准确率达</a:t>
              </a:r>
              <a:r>
                <a:rPr lang="en-US" altLang="zh-CN" sz="2800" b="1" dirty="0">
                  <a:latin typeface="楷体_GB2312" pitchFamily="49" charset="-122"/>
                  <a:ea typeface="楷体_GB2312" pitchFamily="49" charset="-122"/>
                </a:rPr>
                <a:t>95%</a:t>
              </a:r>
              <a:r>
                <a:rPr lang="zh-CN" altLang="en-US" sz="2800" b="1" dirty="0">
                  <a:latin typeface="楷体_GB2312" pitchFamily="49" charset="-122"/>
                  <a:ea typeface="楷体_GB2312" pitchFamily="49" charset="-122"/>
                </a:rPr>
                <a:t>以上，</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可作为首选。</a:t>
              </a:r>
              <a:endParaRPr lang="zh-CN" altLang="en-US" sz="2800" b="1" dirty="0">
                <a:latin typeface="楷体_GB2312" pitchFamily="49" charset="-122"/>
                <a:ea typeface="楷体_GB2312" pitchFamily="49" charset="-122"/>
              </a:endParaRPr>
            </a:p>
            <a:p>
              <a:pPr indent="304800"/>
              <a:r>
                <a:rPr lang="zh-CN" altLang="en-US" sz="2800" b="1" dirty="0">
                  <a:solidFill>
                    <a:schemeClr val="accent1"/>
                  </a:solidFill>
                  <a:latin typeface="楷体_GB2312" pitchFamily="49" charset="-122"/>
                  <a:ea typeface="楷体_GB2312" pitchFamily="49" charset="-122"/>
                </a:rPr>
                <a:t>   </a:t>
              </a:r>
              <a:r>
                <a:rPr lang="en-US" altLang="zh-CN" sz="2800" b="1" dirty="0">
                  <a:solidFill>
                    <a:schemeClr val="accent1"/>
                  </a:solidFill>
                  <a:latin typeface="楷体_GB2312" pitchFamily="49" charset="-122"/>
                  <a:ea typeface="楷体_GB2312" pitchFamily="49" charset="-122"/>
                </a:rPr>
                <a:t>2.</a:t>
              </a:r>
              <a:r>
                <a:rPr lang="zh-CN" altLang="en-US" sz="2800" b="1" dirty="0">
                  <a:solidFill>
                    <a:schemeClr val="accent1"/>
                  </a:solidFill>
                  <a:latin typeface="楷体_GB2312" pitchFamily="49" charset="-122"/>
                  <a:ea typeface="楷体_GB2312" pitchFamily="49" charset="-122"/>
                </a:rPr>
                <a:t>产后检查胎盘胎膜</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如胎盘的边缘可见陈旧性血块附着，呈黑紫色或</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暗红色，胎膜破裂口距胎盘边缘的距离</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不足</a:t>
              </a:r>
              <a:r>
                <a:rPr lang="en-US" altLang="zh-CN" sz="2800" b="1" dirty="0">
                  <a:latin typeface="楷体_GB2312" pitchFamily="49" charset="-122"/>
                  <a:ea typeface="楷体_GB2312" pitchFamily="49" charset="-122"/>
                </a:rPr>
                <a:t>7</a:t>
              </a:r>
              <a:r>
                <a:rPr lang="zh-CN" altLang="en-US" sz="2800" b="1" dirty="0">
                  <a:latin typeface="楷体_GB2312" pitchFamily="49" charset="-122"/>
                  <a:ea typeface="楷体_GB2312" pitchFamily="49" charset="-122"/>
                </a:rPr>
                <a:t>㎝，可诊断为边缘性前置胎盘。</a:t>
              </a:r>
              <a:endParaRPr lang="zh-CN" altLang="en-US" sz="2800" b="1" dirty="0">
                <a:latin typeface="楷体_GB2312" pitchFamily="49" charset="-122"/>
                <a:ea typeface="楷体_GB2312" pitchFamily="49" charset="-122"/>
              </a:endParaRPr>
            </a:p>
          </p:txBody>
        </p:sp>
        <p:grpSp>
          <p:nvGrpSpPr>
            <p:cNvPr id="136195" name="组合 369672"/>
            <p:cNvGrpSpPr/>
            <p:nvPr/>
          </p:nvGrpSpPr>
          <p:grpSpPr>
            <a:xfrm>
              <a:off x="7428" y="1090"/>
              <a:ext cx="5827" cy="4423"/>
              <a:chOff x="2512" y="709"/>
              <a:chExt cx="2835" cy="2042"/>
            </a:xfrm>
          </p:grpSpPr>
          <p:pic>
            <p:nvPicPr>
              <p:cNvPr id="136196" name="图片 369670" descr="23100050101"/>
              <p:cNvPicPr>
                <a:picLocks noChangeAspect="1"/>
              </p:cNvPicPr>
              <p:nvPr/>
            </p:nvPicPr>
            <p:blipFill>
              <a:blip r:embed="rId3"/>
              <a:stretch>
                <a:fillRect/>
              </a:stretch>
            </p:blipFill>
            <p:spPr>
              <a:xfrm>
                <a:off x="2512" y="709"/>
                <a:ext cx="1411" cy="2042"/>
              </a:xfrm>
              <a:prstGeom prst="rect">
                <a:avLst/>
              </a:prstGeom>
              <a:noFill/>
              <a:ln w="9525">
                <a:noFill/>
              </a:ln>
            </p:spPr>
          </p:pic>
          <p:pic>
            <p:nvPicPr>
              <p:cNvPr id="136197" name="图片 369671" descr="23100050102"/>
              <p:cNvPicPr>
                <a:picLocks noChangeAspect="1"/>
              </p:cNvPicPr>
              <p:nvPr/>
            </p:nvPicPr>
            <p:blipFill>
              <a:blip r:embed="rId4"/>
              <a:stretch>
                <a:fillRect/>
              </a:stretch>
            </p:blipFill>
            <p:spPr>
              <a:xfrm>
                <a:off x="3900" y="709"/>
                <a:ext cx="1447" cy="2038"/>
              </a:xfrm>
              <a:prstGeom prst="rect">
                <a:avLst/>
              </a:prstGeom>
              <a:noFill/>
              <a:ln w="9525">
                <a:noFill/>
              </a:ln>
            </p:spPr>
          </p:pic>
        </p:grpSp>
        <p:pic>
          <p:nvPicPr>
            <p:cNvPr id="136198" name="图片 369673" descr="胎盘陈旧血块"/>
            <p:cNvPicPr>
              <a:picLocks noChangeAspect="1"/>
            </p:cNvPicPr>
            <p:nvPr/>
          </p:nvPicPr>
          <p:blipFill>
            <a:blip r:embed="rId5"/>
            <a:stretch>
              <a:fillRect/>
            </a:stretch>
          </p:blipFill>
          <p:spPr>
            <a:xfrm>
              <a:off x="11170" y="7100"/>
              <a:ext cx="2380" cy="2228"/>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7218" name="矩形 370698"/>
          <p:cNvSpPr/>
          <p:nvPr/>
        </p:nvSpPr>
        <p:spPr>
          <a:xfrm>
            <a:off x="944880" y="1111250"/>
            <a:ext cx="10182860" cy="5150485"/>
          </a:xfrm>
          <a:prstGeom prst="rect">
            <a:avLst/>
          </a:prstGeom>
          <a:noFill/>
          <a:ln w="9525">
            <a:noFill/>
          </a:ln>
        </p:spPr>
        <p:txBody>
          <a:bodyPr wrap="none" anchor="ctr" anchorCtr="0">
            <a:noAutofit/>
          </a:bodyPr>
          <a:p>
            <a:pPr indent="304800"/>
            <a:r>
              <a:rPr lang="zh-CN" altLang="en-US" sz="2800" b="1" dirty="0">
                <a:solidFill>
                  <a:srgbClr val="FF0000"/>
                </a:solidFill>
                <a:latin typeface="楷体_GB2312" pitchFamily="49" charset="-122"/>
                <a:ea typeface="楷体_GB2312" pitchFamily="49" charset="-122"/>
              </a:rPr>
              <a:t>（五）处理要点</a:t>
            </a:r>
            <a:endParaRPr lang="zh-CN" altLang="en-US" sz="2800" b="1" dirty="0">
              <a:solidFill>
                <a:srgbClr val="FF0000"/>
              </a:solidFill>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以</a:t>
            </a:r>
            <a:r>
              <a:rPr lang="zh-CN" altLang="en-US" sz="2800" b="1" dirty="0">
                <a:solidFill>
                  <a:srgbClr val="FF0000"/>
                </a:solidFill>
                <a:latin typeface="楷体_GB2312" pitchFamily="49" charset="-122"/>
                <a:ea typeface="楷体_GB2312" pitchFamily="49" charset="-122"/>
              </a:rPr>
              <a:t>制止出血</a:t>
            </a:r>
            <a:r>
              <a:rPr lang="zh-CN" altLang="en-US" sz="2800" b="1" dirty="0">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纠正贫血</a:t>
            </a:r>
            <a:r>
              <a:rPr lang="zh-CN" altLang="en-US" sz="2800" b="1" dirty="0">
                <a:latin typeface="楷体_GB2312" pitchFamily="49" charset="-122"/>
                <a:ea typeface="楷体_GB2312" pitchFamily="49" charset="-122"/>
              </a:rPr>
              <a:t>和</a:t>
            </a:r>
            <a:r>
              <a:rPr lang="zh-CN" altLang="en-US" sz="2800" b="1" dirty="0">
                <a:solidFill>
                  <a:srgbClr val="FF0000"/>
                </a:solidFill>
                <a:latin typeface="楷体_GB2312" pitchFamily="49" charset="-122"/>
                <a:ea typeface="楷体_GB2312" pitchFamily="49" charset="-122"/>
              </a:rPr>
              <a:t>预防感染</a:t>
            </a:r>
            <a:r>
              <a:rPr lang="zh-CN" altLang="en-US" sz="2800" b="1" dirty="0">
                <a:latin typeface="楷体_GB2312" pitchFamily="49" charset="-122"/>
                <a:ea typeface="楷体_GB2312" pitchFamily="49" charset="-122"/>
              </a:rPr>
              <a:t>为原则。根</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据孕妇的一般情况、孕周、胎儿成熟度、出血量以</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及产道条件等综合分析，制定处理方案。</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期待疗法    阴道出血不多，全身情况好，</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妊娠不足</a:t>
            </a:r>
            <a:r>
              <a:rPr lang="en-US" altLang="zh-CN" sz="2800" b="1" dirty="0">
                <a:latin typeface="楷体_GB2312" pitchFamily="49" charset="-122"/>
                <a:ea typeface="楷体_GB2312" pitchFamily="49" charset="-122"/>
              </a:rPr>
              <a:t>36</a:t>
            </a:r>
            <a:r>
              <a:rPr lang="zh-CN" altLang="en-US" sz="2800" b="1" dirty="0">
                <a:latin typeface="楷体_GB2312" pitchFamily="49" charset="-122"/>
                <a:ea typeface="楷体_GB2312" pitchFamily="49" charset="-122"/>
              </a:rPr>
              <a:t>周者，可在保证孕妇安全的前提下采取</a:t>
            </a:r>
            <a:endParaRPr lang="zh-CN" altLang="en-US" sz="2800" b="1" dirty="0">
              <a:latin typeface="楷体_GB2312" pitchFamily="49" charset="-122"/>
              <a:ea typeface="楷体_GB2312" pitchFamily="49" charset="-122"/>
            </a:endParaRPr>
          </a:p>
          <a:p>
            <a:pPr indent="304800"/>
            <a:r>
              <a:rPr lang="zh-CN" altLang="en-US" sz="2800" b="1" dirty="0">
                <a:latin typeface="Arial" panose="020B0604020202020204" pitchFamily="34" charset="0"/>
                <a:ea typeface="楷体_GB2312" pitchFamily="49" charset="-122"/>
              </a:rPr>
              <a:t>期待疗法</a:t>
            </a:r>
            <a:r>
              <a:rPr lang="zh-CN" altLang="en-US" dirty="0">
                <a:latin typeface="Arial" panose="020B0604020202020204" pitchFamily="34" charset="0"/>
                <a:ea typeface="宋体" panose="02010600030101010101" pitchFamily="2" charset="-122"/>
              </a:rPr>
              <a:t> </a:t>
            </a:r>
            <a:r>
              <a:rPr lang="zh-CN" altLang="en-US" sz="2800" b="1" dirty="0">
                <a:latin typeface="楷体_GB2312" pitchFamily="49" charset="-122"/>
                <a:ea typeface="楷体_GB2312" pitchFamily="49" charset="-122"/>
              </a:rPr>
              <a:t>，使胎儿能达到或接近足月，提高胎儿成活率。</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剖宫产术 </a:t>
            </a:r>
            <a:r>
              <a:rPr lang="zh-CN" altLang="en-US" sz="2800" b="1" dirty="0">
                <a:latin typeface="楷体_GB2312" pitchFamily="49" charset="-122"/>
                <a:ea typeface="楷体_GB2312" pitchFamily="49" charset="-122"/>
              </a:rPr>
              <a:t>对大出血病人或出血量虽少，但妊娠</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已近足月或已临产者，应选择最佳方式终止妊娠。</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剖宫产是目前处理前置胎盘的主要手段。</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6532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护理诊断及护理目标</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8243" name="矩形 371719"/>
          <p:cNvSpPr/>
          <p:nvPr/>
        </p:nvSpPr>
        <p:spPr>
          <a:xfrm>
            <a:off x="889635" y="1467803"/>
            <a:ext cx="10436225" cy="2245360"/>
          </a:xfrm>
          <a:prstGeom prst="rect">
            <a:avLst/>
          </a:prstGeom>
          <a:solidFill>
            <a:srgbClr val="CCFFFF"/>
          </a:solidFill>
          <a:ln w="9525" cap="flat" cmpd="sng">
            <a:solidFill>
              <a:schemeClr val="tx2"/>
            </a:solidFill>
            <a:prstDash val="solid"/>
            <a:miter/>
            <a:headEnd type="none" w="med" len="med"/>
            <a:tailEnd type="none" w="med" len="med"/>
          </a:ln>
        </p:spPr>
        <p:txBody>
          <a:bodyPr wrap="square" anchor="ctr" anchorCtr="0">
            <a:spAutoFit/>
          </a:bodyPr>
          <a:p>
            <a:pPr indent="304800"/>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组织灌注无效（外周）</a:t>
            </a:r>
            <a:r>
              <a:rPr lang="zh-CN" altLang="en-US" sz="2800" b="1" dirty="0">
                <a:latin typeface="楷体_GB2312" pitchFamily="49" charset="-122"/>
                <a:ea typeface="楷体_GB2312" pitchFamily="49" charset="-122"/>
              </a:rPr>
              <a:t>  与反复或大量阴道出血有关。</a:t>
            </a:r>
            <a:endParaRPr lang="zh-CN" altLang="en-US" sz="2800" b="1" dirty="0">
              <a:latin typeface="楷体_GB2312" pitchFamily="49" charset="-122"/>
              <a:ea typeface="楷体_GB2312" pitchFamily="49" charset="-122"/>
            </a:endParaRPr>
          </a:p>
          <a:p>
            <a:pPr indent="304800"/>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潜在并发症 </a:t>
            </a:r>
            <a:r>
              <a:rPr lang="zh-CN" altLang="en-US" sz="2800" b="1" dirty="0">
                <a:latin typeface="楷体_GB2312" pitchFamily="49" charset="-122"/>
                <a:ea typeface="楷体_GB2312" pitchFamily="49" charset="-122"/>
              </a:rPr>
              <a:t>早产、胎儿窘迫、产后出血。</a:t>
            </a:r>
            <a:endParaRPr lang="zh-CN" altLang="en-US" sz="2800" b="1" dirty="0">
              <a:latin typeface="楷体_GB2312" pitchFamily="49" charset="-122"/>
              <a:ea typeface="楷体_GB2312" pitchFamily="49" charset="-122"/>
            </a:endParaRPr>
          </a:p>
          <a:p>
            <a:pPr indent="304800"/>
            <a:r>
              <a:rPr lang="en-US" altLang="zh-CN" sz="2800" b="1" dirty="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有感染的危险</a:t>
            </a:r>
            <a:r>
              <a:rPr lang="zh-CN" altLang="en-US" sz="2800" b="1" dirty="0">
                <a:latin typeface="楷体_GB2312" pitchFamily="49" charset="-122"/>
                <a:ea typeface="楷体_GB2312" pitchFamily="49" charset="-122"/>
              </a:rPr>
              <a:t>  与失血导致机体抵抗力下降、胎盘剥离面靠近子宫颈口细菌易上行感染有关。</a:t>
            </a:r>
            <a:endParaRPr lang="zh-CN" altLang="en-US" sz="2800" b="1" dirty="0">
              <a:latin typeface="楷体_GB2312" pitchFamily="49" charset="-122"/>
              <a:ea typeface="楷体_GB2312" pitchFamily="49" charset="-122"/>
            </a:endParaRPr>
          </a:p>
          <a:p>
            <a:pPr indent="304800"/>
            <a:r>
              <a:rPr lang="en-US" altLang="zh-CN" sz="2800" b="1" dirty="0">
                <a:solidFill>
                  <a:srgbClr val="FF0000"/>
                </a:solidFill>
                <a:latin typeface="楷体_GB2312" pitchFamily="49" charset="-122"/>
                <a:ea typeface="楷体_GB2312" pitchFamily="49" charset="-122"/>
              </a:rPr>
              <a:t>4.</a:t>
            </a:r>
            <a:r>
              <a:rPr lang="zh-CN" altLang="en-US" sz="2800" b="1" dirty="0">
                <a:solidFill>
                  <a:srgbClr val="FF0000"/>
                </a:solidFill>
                <a:latin typeface="楷体_GB2312" pitchFamily="49" charset="-122"/>
                <a:ea typeface="楷体_GB2312" pitchFamily="49" charset="-122"/>
              </a:rPr>
              <a:t>焦虑</a:t>
            </a:r>
            <a:r>
              <a:rPr lang="zh-CN" altLang="en-US" sz="2800" b="1" dirty="0">
                <a:latin typeface="楷体_GB2312" pitchFamily="49" charset="-122"/>
                <a:ea typeface="楷体_GB2312" pitchFamily="49" charset="-122"/>
              </a:rPr>
              <a:t>  与担心自身及胎儿的生命安全有关。</a:t>
            </a:r>
            <a:endParaRPr lang="zh-CN" altLang="en-US" sz="2800" b="1" dirty="0">
              <a:latin typeface="楷体_GB2312" pitchFamily="49" charset="-122"/>
              <a:ea typeface="楷体_GB2312" pitchFamily="49" charset="-122"/>
            </a:endParaRPr>
          </a:p>
        </p:txBody>
      </p:sp>
      <p:sp>
        <p:nvSpPr>
          <p:cNvPr id="139267" name="矩形 372743"/>
          <p:cNvSpPr/>
          <p:nvPr/>
        </p:nvSpPr>
        <p:spPr>
          <a:xfrm>
            <a:off x="889635" y="4240530"/>
            <a:ext cx="10714990" cy="1814830"/>
          </a:xfrm>
          <a:prstGeom prst="rect">
            <a:avLst/>
          </a:prstGeom>
          <a:noFill/>
          <a:ln w="9525">
            <a:noFill/>
          </a:ln>
        </p:spPr>
        <p:txBody>
          <a:bodyPr wrap="square" anchor="ctr" anchorCtr="0">
            <a:spAutoFit/>
          </a:bodyPr>
          <a:p>
            <a:pPr indent="304800"/>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孕妇出血得到有效控制，生命体征稳定在正常范围。</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孕妇早产、胎儿窘迫、产后出血被及时预防和处理。</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孕妇无感染发生或感染被及时发现和控制，体温、血象正常。</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孕妇焦虑减轻，积极配合治疗和护理。</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6801" name="标题 546817"/>
          <p:cNvSpPr>
            <a:spLocks noGrp="1"/>
          </p:cNvSpPr>
          <p:nvPr>
            <p:ph type="title"/>
          </p:nvPr>
        </p:nvSpPr>
        <p:spPr>
          <a:xfrm>
            <a:off x="1943100" y="1368108"/>
            <a:ext cx="4411663" cy="711200"/>
          </a:xfrm>
        </p:spPr>
        <p:txBody>
          <a:bodyPr vert="horz" wrap="square" lIns="92075" tIns="46038" rIns="92075" bIns="46038" anchor="ctr" anchorCtr="0"/>
          <a:p>
            <a:pPr eaLnBrk="1" hangingPunct="1"/>
            <a:r>
              <a:rPr lang="zh-CN" altLang="en-US" sz="3200" dirty="0">
                <a:solidFill>
                  <a:schemeClr val="tx1"/>
                </a:solidFill>
              </a:rPr>
              <a:t>病因</a:t>
            </a:r>
            <a:endParaRPr lang="zh-CN" altLang="en-US" sz="3200" dirty="0">
              <a:solidFill>
                <a:schemeClr val="tx1"/>
              </a:solidFill>
            </a:endParaRPr>
          </a:p>
        </p:txBody>
      </p:sp>
      <p:grpSp>
        <p:nvGrpSpPr>
          <p:cNvPr id="2" name="组合 1"/>
          <p:cNvGrpSpPr/>
          <p:nvPr/>
        </p:nvGrpSpPr>
        <p:grpSpPr>
          <a:xfrm>
            <a:off x="1578610" y="1257300"/>
            <a:ext cx="6504305" cy="3691255"/>
            <a:chOff x="738" y="1980"/>
            <a:chExt cx="11160" cy="5813"/>
          </a:xfrm>
        </p:grpSpPr>
        <p:grpSp>
          <p:nvGrpSpPr>
            <p:cNvPr id="3" name="组合 546820"/>
            <p:cNvGrpSpPr/>
            <p:nvPr/>
          </p:nvGrpSpPr>
          <p:grpSpPr>
            <a:xfrm>
              <a:off x="738" y="1980"/>
              <a:ext cx="11160" cy="4140"/>
              <a:chOff x="1296" y="0"/>
              <a:chExt cx="4464" cy="1656"/>
            </a:xfrm>
          </p:grpSpPr>
          <p:grpSp>
            <p:nvGrpSpPr>
              <p:cNvPr id="76805" name="组合 546821"/>
              <p:cNvGrpSpPr/>
              <p:nvPr/>
            </p:nvGrpSpPr>
            <p:grpSpPr>
              <a:xfrm>
                <a:off x="1584" y="0"/>
                <a:ext cx="4176" cy="1656"/>
                <a:chOff x="1488" y="144"/>
                <a:chExt cx="4176" cy="1656"/>
              </a:xfrm>
            </p:grpSpPr>
            <p:sp>
              <p:nvSpPr>
                <p:cNvPr id="76806" name="文本框 546822"/>
                <p:cNvSpPr txBox="1"/>
                <p:nvPr/>
              </p:nvSpPr>
              <p:spPr>
                <a:xfrm>
                  <a:off x="1488" y="1568"/>
                  <a:ext cx="3445" cy="232"/>
                </a:xfrm>
                <a:prstGeom prst="rect">
                  <a:avLst/>
                </a:prstGeom>
                <a:noFill/>
                <a:ln w="9525">
                  <a:noFill/>
                </a:ln>
              </p:spPr>
              <p:txBody>
                <a:bodyPr wrap="square" anchor="t" anchorCtr="0">
                  <a:spAutoFit/>
                </a:bodyPr>
                <a:p>
                  <a:r>
                    <a:rPr lang="zh-CN" altLang="en-US"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楷体_GB2312" pitchFamily="49" charset="-122"/>
                    </a:rPr>
                    <a:t>染色体数目异常，染色体结构异常）</a:t>
                  </a:r>
                  <a:endParaRPr lang="zh-CN" altLang="en-US" b="1" dirty="0">
                    <a:latin typeface="Times New Roman" panose="02020603050405020304" pitchFamily="18" charset="0"/>
                    <a:ea typeface="楷体_GB2312" pitchFamily="49" charset="-122"/>
                  </a:endParaRPr>
                </a:p>
              </p:txBody>
            </p:sp>
            <p:pic>
              <p:nvPicPr>
                <p:cNvPr id="76807" name="图片 546823" descr="egg"/>
                <p:cNvPicPr>
                  <a:picLocks noChangeAspect="1"/>
                </p:cNvPicPr>
                <p:nvPr/>
              </p:nvPicPr>
              <p:blipFill>
                <a:blip r:embed="rId3"/>
                <a:stretch>
                  <a:fillRect/>
                </a:stretch>
              </p:blipFill>
              <p:spPr>
                <a:xfrm>
                  <a:off x="4176" y="144"/>
                  <a:ext cx="1488" cy="912"/>
                </a:xfrm>
                <a:prstGeom prst="rect">
                  <a:avLst/>
                </a:prstGeom>
                <a:noFill/>
                <a:ln w="9525">
                  <a:noFill/>
                </a:ln>
              </p:spPr>
            </p:pic>
          </p:grpSp>
          <p:grpSp>
            <p:nvGrpSpPr>
              <p:cNvPr id="76808" name="组合 546824"/>
              <p:cNvGrpSpPr/>
              <p:nvPr/>
            </p:nvGrpSpPr>
            <p:grpSpPr>
              <a:xfrm>
                <a:off x="1296" y="613"/>
                <a:ext cx="3677" cy="555"/>
                <a:chOff x="1296" y="718"/>
                <a:chExt cx="3677" cy="555"/>
              </a:xfrm>
            </p:grpSpPr>
            <p:grpSp>
              <p:nvGrpSpPr>
                <p:cNvPr id="76809" name="组合 546825"/>
                <p:cNvGrpSpPr/>
                <p:nvPr/>
              </p:nvGrpSpPr>
              <p:grpSpPr>
                <a:xfrm>
                  <a:off x="1296" y="1026"/>
                  <a:ext cx="3677" cy="247"/>
                  <a:chOff x="1296" y="1041"/>
                  <a:chExt cx="3677" cy="247"/>
                </a:xfrm>
              </p:grpSpPr>
              <p:sp>
                <p:nvSpPr>
                  <p:cNvPr id="76810" name="文本框 546826"/>
                  <p:cNvSpPr txBox="1"/>
                  <p:nvPr/>
                </p:nvSpPr>
                <p:spPr>
                  <a:xfrm>
                    <a:off x="1296" y="1041"/>
                    <a:ext cx="1660" cy="232"/>
                  </a:xfrm>
                  <a:prstGeom prst="rect">
                    <a:avLst/>
                  </a:prstGeom>
                  <a:noFill/>
                  <a:ln w="9525">
                    <a:noFill/>
                  </a:ln>
                </p:spPr>
                <p:txBody>
                  <a:bodyPr wrap="square" anchor="t" anchorCtr="0">
                    <a:spAutoFit/>
                  </a:bodyPr>
                  <a:p>
                    <a:r>
                      <a:rPr lang="zh-CN" altLang="en-US" b="1" dirty="0">
                        <a:solidFill>
                          <a:srgbClr val="663300"/>
                        </a:solidFill>
                        <a:latin typeface="Times New Roman" panose="02020603050405020304" pitchFamily="18" charset="0"/>
                        <a:ea typeface="楷体_GB2312" pitchFamily="49" charset="-122"/>
                      </a:rPr>
                      <a:t>（遗传基因缺陷）</a:t>
                    </a:r>
                    <a:endParaRPr lang="zh-CN" altLang="en-US" b="1" dirty="0">
                      <a:solidFill>
                        <a:srgbClr val="663300"/>
                      </a:solidFill>
                      <a:latin typeface="Times New Roman" panose="02020603050405020304" pitchFamily="18" charset="0"/>
                      <a:ea typeface="楷体_GB2312" pitchFamily="49" charset="-122"/>
                    </a:endParaRPr>
                  </a:p>
                </p:txBody>
              </p:sp>
              <p:sp>
                <p:nvSpPr>
                  <p:cNvPr id="76811" name="直接连接符 546827"/>
                  <p:cNvSpPr/>
                  <p:nvPr/>
                </p:nvSpPr>
                <p:spPr>
                  <a:xfrm>
                    <a:off x="2832" y="1200"/>
                    <a:ext cx="240" cy="0"/>
                  </a:xfrm>
                  <a:prstGeom prst="line">
                    <a:avLst/>
                  </a:prstGeom>
                  <a:ln w="9525" cap="flat" cmpd="sng">
                    <a:solidFill>
                      <a:schemeClr val="tx1"/>
                    </a:solidFill>
                    <a:prstDash val="solid"/>
                    <a:round/>
                    <a:headEnd type="none" w="med" len="med"/>
                    <a:tailEnd type="triangle" w="med" len="med"/>
                  </a:ln>
                </p:spPr>
              </p:sp>
              <p:sp>
                <p:nvSpPr>
                  <p:cNvPr id="76812" name="文本框 546828"/>
                  <p:cNvSpPr txBox="1"/>
                  <p:nvPr/>
                </p:nvSpPr>
                <p:spPr>
                  <a:xfrm>
                    <a:off x="3120" y="1056"/>
                    <a:ext cx="1853" cy="232"/>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早期流产的主要原因</a:t>
                    </a:r>
                    <a:endParaRPr lang="zh-CN" altLang="en-US" b="1" dirty="0">
                      <a:latin typeface="Times New Roman" panose="02020603050405020304" pitchFamily="18" charset="0"/>
                      <a:ea typeface="楷体_GB2312" pitchFamily="49" charset="-122"/>
                    </a:endParaRPr>
                  </a:p>
                </p:txBody>
              </p:sp>
            </p:grpSp>
            <p:sp>
              <p:nvSpPr>
                <p:cNvPr id="76813" name="文本框 546829"/>
                <p:cNvSpPr txBox="1"/>
                <p:nvPr/>
              </p:nvSpPr>
              <p:spPr>
                <a:xfrm>
                  <a:off x="1296" y="718"/>
                  <a:ext cx="1881" cy="232"/>
                </a:xfrm>
                <a:prstGeom prst="rect">
                  <a:avLst/>
                </a:prstGeom>
                <a:noFill/>
                <a:ln w="9525">
                  <a:noFill/>
                </a:ln>
              </p:spPr>
              <p:txBody>
                <a:bodyPr wrap="square" anchor="t" anchorCtr="0">
                  <a:spAutoFit/>
                </a:bodyPr>
                <a:p>
                  <a:r>
                    <a:rPr lang="en-US" altLang="zh-CN" b="1" dirty="0">
                      <a:latin typeface="Times New Roman" panose="02020603050405020304" pitchFamily="18" charset="0"/>
                      <a:ea typeface="楷体_GB2312" pitchFamily="49" charset="-122"/>
                    </a:rPr>
                    <a:t>1.</a:t>
                  </a:r>
                  <a:r>
                    <a:rPr lang="zh-CN" altLang="en-US" b="1" dirty="0">
                      <a:latin typeface="Times New Roman" panose="02020603050405020304" pitchFamily="18" charset="0"/>
                      <a:ea typeface="楷体_GB2312" pitchFamily="49" charset="-122"/>
                    </a:rPr>
                    <a:t>孕卵或胚胎的异常</a:t>
                  </a:r>
                  <a:r>
                    <a:rPr lang="en-US" altLang="zh-CN" b="1" dirty="0">
                      <a:latin typeface="Times New Roman" panose="02020603050405020304" pitchFamily="18" charset="0"/>
                      <a:ea typeface="楷体_GB2312" pitchFamily="49" charset="-122"/>
                    </a:rPr>
                    <a:t>50-60%</a:t>
                  </a:r>
                  <a:endParaRPr lang="zh-CN" altLang="en-US" b="1" dirty="0">
                    <a:latin typeface="Times New Roman" panose="02020603050405020304" pitchFamily="18" charset="0"/>
                    <a:ea typeface="楷体_GB2312" pitchFamily="49" charset="-122"/>
                  </a:endParaRPr>
                </a:p>
              </p:txBody>
            </p:sp>
          </p:grpSp>
        </p:grpSp>
        <p:grpSp>
          <p:nvGrpSpPr>
            <p:cNvPr id="76814" name="组合 546830"/>
            <p:cNvGrpSpPr/>
            <p:nvPr/>
          </p:nvGrpSpPr>
          <p:grpSpPr>
            <a:xfrm>
              <a:off x="1003" y="6330"/>
              <a:ext cx="8605" cy="1463"/>
              <a:chOff x="1344" y="3134"/>
              <a:chExt cx="3442" cy="585"/>
            </a:xfrm>
          </p:grpSpPr>
          <p:sp>
            <p:nvSpPr>
              <p:cNvPr id="76815" name="文本框 546831"/>
              <p:cNvSpPr txBox="1"/>
              <p:nvPr/>
            </p:nvSpPr>
            <p:spPr>
              <a:xfrm>
                <a:off x="3216" y="3138"/>
                <a:ext cx="1570" cy="581"/>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黄体功能不足</a:t>
                </a:r>
                <a:endParaRPr lang="zh-CN" altLang="en-US" b="1" dirty="0">
                  <a:latin typeface="Times New Roman" panose="02020603050405020304" pitchFamily="18" charset="0"/>
                  <a:ea typeface="楷体_GB2312" pitchFamily="49" charset="-122"/>
                </a:endParaRPr>
              </a:p>
              <a:p>
                <a:r>
                  <a:rPr lang="zh-CN" altLang="en-US" dirty="0">
                    <a:latin typeface="Times New Roman" panose="02020603050405020304" pitchFamily="18" charset="0"/>
                    <a:ea typeface="楷体_GB2312" pitchFamily="49" charset="-122"/>
                  </a:rPr>
                  <a:t>各种疾病、免疫因素、</a:t>
                </a:r>
                <a:endParaRPr lang="en-US" altLang="zh-CN" dirty="0">
                  <a:latin typeface="Times New Roman" panose="02020603050405020304" pitchFamily="18" charset="0"/>
                  <a:ea typeface="楷体_GB2312" pitchFamily="49" charset="-122"/>
                </a:endParaRPr>
              </a:p>
              <a:p>
                <a:r>
                  <a:rPr lang="zh-CN" altLang="en-US" dirty="0">
                    <a:latin typeface="Times New Roman" panose="02020603050405020304" pitchFamily="18" charset="0"/>
                    <a:ea typeface="楷体_GB2312" pitchFamily="49" charset="-122"/>
                  </a:rPr>
                  <a:t>生殖器官疾病、外伤等</a:t>
                </a:r>
                <a:endParaRPr lang="zh-CN" altLang="en-US" dirty="0">
                  <a:latin typeface="Times New Roman" panose="02020603050405020304" pitchFamily="18" charset="0"/>
                  <a:ea typeface="楷体_GB2312" pitchFamily="49" charset="-122"/>
                </a:endParaRPr>
              </a:p>
            </p:txBody>
          </p:sp>
          <p:sp>
            <p:nvSpPr>
              <p:cNvPr id="76816" name="文本框 546832"/>
              <p:cNvSpPr txBox="1"/>
              <p:nvPr/>
            </p:nvSpPr>
            <p:spPr>
              <a:xfrm>
                <a:off x="1344" y="3134"/>
                <a:ext cx="1056" cy="329"/>
              </a:xfrm>
              <a:prstGeom prst="rect">
                <a:avLst/>
              </a:prstGeom>
              <a:noFill/>
              <a:ln w="9525">
                <a:noFill/>
              </a:ln>
            </p:spPr>
            <p:txBody>
              <a:bodyPr wrap="square" anchor="t" anchorCtr="0">
                <a:spAutoFit/>
              </a:bodyPr>
              <a:p>
                <a:r>
                  <a:rPr lang="en-US" altLang="zh-CN" sz="2800" b="1" dirty="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楷体_GB2312" pitchFamily="49" charset="-122"/>
                  </a:rPr>
                  <a:t>母体因素</a:t>
                </a:r>
                <a:endParaRPr lang="zh-CN" altLang="en-US" b="1" dirty="0">
                  <a:latin typeface="Times New Roman" panose="02020603050405020304" pitchFamily="18" charset="0"/>
                  <a:ea typeface="楷体_GB2312" pitchFamily="49" charset="-122"/>
                </a:endParaRPr>
              </a:p>
            </p:txBody>
          </p:sp>
          <p:sp>
            <p:nvSpPr>
              <p:cNvPr id="76817" name="直接连接符 546833"/>
              <p:cNvSpPr/>
              <p:nvPr/>
            </p:nvSpPr>
            <p:spPr>
              <a:xfrm>
                <a:off x="2496" y="3264"/>
                <a:ext cx="480" cy="0"/>
              </a:xfrm>
              <a:prstGeom prst="line">
                <a:avLst/>
              </a:prstGeom>
              <a:ln w="9525" cap="flat" cmpd="sng">
                <a:solidFill>
                  <a:schemeClr val="tx1"/>
                </a:solidFill>
                <a:prstDash val="solid"/>
                <a:round/>
                <a:headEnd type="none" w="med" len="med"/>
                <a:tailEnd type="triangle" w="med" len="med"/>
              </a:ln>
            </p:spPr>
          </p:sp>
        </p:grpSp>
      </p:grpSp>
      <p:sp>
        <p:nvSpPr>
          <p:cNvPr id="76822" name="文本框 546838"/>
          <p:cNvSpPr txBox="1"/>
          <p:nvPr/>
        </p:nvSpPr>
        <p:spPr>
          <a:xfrm>
            <a:off x="3272155" y="5088255"/>
            <a:ext cx="2534920" cy="645160"/>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化学物质，物理因素、</a:t>
            </a:r>
            <a:endParaRPr lang="zh-CN" altLang="en-US" b="1" dirty="0">
              <a:latin typeface="Times New Roman" panose="02020603050405020304" pitchFamily="18" charset="0"/>
              <a:ea typeface="楷体_GB2312" pitchFamily="49" charset="-122"/>
            </a:endParaRPr>
          </a:p>
          <a:p>
            <a:r>
              <a:rPr lang="zh-CN" altLang="en-US" b="1" dirty="0">
                <a:latin typeface="Times New Roman" panose="02020603050405020304" pitchFamily="18" charset="0"/>
                <a:ea typeface="楷体_GB2312" pitchFamily="49" charset="-122"/>
              </a:rPr>
              <a:t>生物致畸因素</a:t>
            </a:r>
            <a:endParaRPr lang="en-US" altLang="zh-CN" b="1" dirty="0">
              <a:latin typeface="Times New Roman" panose="02020603050405020304" pitchFamily="18" charset="0"/>
              <a:ea typeface="楷体_GB2312" pitchFamily="49" charset="-122"/>
            </a:endParaRPr>
          </a:p>
        </p:txBody>
      </p:sp>
      <p:sp>
        <p:nvSpPr>
          <p:cNvPr id="76820" name="文本框 546836"/>
          <p:cNvSpPr txBox="1"/>
          <p:nvPr/>
        </p:nvSpPr>
        <p:spPr>
          <a:xfrm>
            <a:off x="1578610" y="5207318"/>
            <a:ext cx="1676400" cy="519113"/>
          </a:xfrm>
          <a:prstGeom prst="rect">
            <a:avLst/>
          </a:prstGeom>
          <a:noFill/>
          <a:ln w="9525">
            <a:noFill/>
          </a:ln>
        </p:spPr>
        <p:txBody>
          <a:bodyPr wrap="none" anchor="t" anchorCtr="0">
            <a:spAutoFit/>
          </a:bodyPr>
          <a:p>
            <a:r>
              <a:rPr lang="en-US" altLang="zh-CN" sz="2800" b="1" dirty="0">
                <a:latin typeface="Times New Roman" panose="02020603050405020304" pitchFamily="18" charset="0"/>
                <a:ea typeface="宋体" panose="02010600030101010101" pitchFamily="2" charset="-122"/>
              </a:rPr>
              <a:t>3.</a:t>
            </a:r>
            <a:r>
              <a:rPr lang="zh-CN" altLang="en-US" b="1" dirty="0">
                <a:latin typeface="Times New Roman" panose="02020603050405020304" pitchFamily="18" charset="0"/>
                <a:ea typeface="楷体_GB2312" pitchFamily="49" charset="-122"/>
              </a:rPr>
              <a:t>环境因素</a:t>
            </a:r>
            <a:endParaRPr lang="zh-CN" altLang="en-US" b="1" dirty="0">
              <a:latin typeface="Times New Roman" panose="02020603050405020304" pitchFamily="18" charset="0"/>
              <a:ea typeface="楷体_GB2312" pitchFamily="49" charset="-122"/>
            </a:endParaRPr>
          </a:p>
        </p:txBody>
      </p:sp>
      <p:sp>
        <p:nvSpPr>
          <p:cNvPr id="76802" name="文本占位符 546818"/>
          <p:cNvSpPr>
            <a:spLocks noGrp="1"/>
          </p:cNvSpPr>
          <p:nvPr>
            <p:ph idx="1"/>
          </p:nvPr>
        </p:nvSpPr>
        <p:spPr>
          <a:xfrm>
            <a:off x="5773738" y="5661025"/>
            <a:ext cx="5757862" cy="614363"/>
          </a:xfrm>
        </p:spPr>
        <p:txBody>
          <a:bodyPr vert="horz" wrap="square" lIns="92075" tIns="46038" rIns="92075" bIns="46038" anchor="t" anchorCtr="0"/>
          <a:p>
            <a:pPr eaLnBrk="1" hangingPunct="1">
              <a:lnSpc>
                <a:spcPct val="80000"/>
              </a:lnSpc>
              <a:buNone/>
            </a:pPr>
            <a:r>
              <a:rPr lang="en-US" altLang="zh-CN" sz="2400" b="1" dirty="0">
                <a:latin typeface="楷体_GB2312" pitchFamily="49" charset="-122"/>
              </a:rPr>
              <a:t>4.</a:t>
            </a:r>
            <a:r>
              <a:rPr lang="zh-CN" altLang="en-US" sz="2400" b="1" dirty="0">
                <a:latin typeface="楷体_GB2312" pitchFamily="49" charset="-122"/>
              </a:rPr>
              <a:t>胎盘因素</a:t>
            </a:r>
            <a:r>
              <a:rPr lang="zh-CN" altLang="en-US" sz="1600" b="1" dirty="0">
                <a:latin typeface="楷体_GB2312" pitchFamily="49" charset="-122"/>
              </a:rPr>
              <a:t>（滋养细胞发育或功能不全是胚胎早期死亡的主要原因）</a:t>
            </a:r>
            <a:endParaRPr lang="en-US" altLang="zh-CN" sz="1600" b="1" dirty="0">
              <a:latin typeface="楷体_GB2312" pitchFamily="49" charset="-122"/>
            </a:endParaRPr>
          </a:p>
        </p:txBody>
      </p:sp>
      <p:pic>
        <p:nvPicPr>
          <p:cNvPr id="76818" name="图片 546834" descr="5week"/>
          <p:cNvPicPr>
            <a:picLocks noChangeAspect="1"/>
          </p:cNvPicPr>
          <p:nvPr/>
        </p:nvPicPr>
        <p:blipFill>
          <a:blip r:embed="rId4"/>
          <a:stretch>
            <a:fillRect/>
          </a:stretch>
        </p:blipFill>
        <p:spPr>
          <a:xfrm>
            <a:off x="8678228" y="2598738"/>
            <a:ext cx="1752600" cy="19272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45540" y="1239520"/>
            <a:ext cx="10052685" cy="3404768"/>
            <a:chOff x="623" y="3473"/>
            <a:chExt cx="13382" cy="4660"/>
          </a:xfrm>
        </p:grpSpPr>
        <p:sp>
          <p:nvSpPr>
            <p:cNvPr id="140291" name="矩形 373768"/>
            <p:cNvSpPr/>
            <p:nvPr/>
          </p:nvSpPr>
          <p:spPr>
            <a:xfrm>
              <a:off x="623" y="3473"/>
              <a:ext cx="13382" cy="1305"/>
            </a:xfrm>
            <a:prstGeom prst="rect">
              <a:avLst/>
            </a:prstGeom>
            <a:noFill/>
            <a:ln w="9525" cap="flat" cmpd="sng">
              <a:solidFill>
                <a:schemeClr val="tx2"/>
              </a:solidFill>
              <a:prstDash val="solid"/>
              <a:miter/>
              <a:headEnd type="none" w="med" len="med"/>
              <a:tailEnd type="none" w="med" len="med"/>
            </a:ln>
          </p:spPr>
          <p:txBody>
            <a:bodyPr anchor="t" anchorCtr="0">
              <a:spAutoFit/>
            </a:bodyPr>
            <a:p>
              <a:r>
                <a:rPr lang="en-US" altLang="zh-CN" sz="2800" b="1" dirty="0">
                  <a:solidFill>
                    <a:srgbClr val="FF0000"/>
                  </a:solidFill>
                  <a:latin typeface="楷体_GB2312" pitchFamily="49" charset="-122"/>
                  <a:ea typeface="楷体_GB2312" pitchFamily="49" charset="-122"/>
                </a:rPr>
                <a:t>   1.</a:t>
              </a:r>
              <a:r>
                <a:rPr lang="zh-CN" altLang="en-US" sz="2800" b="1" dirty="0">
                  <a:solidFill>
                    <a:srgbClr val="FF0000"/>
                  </a:solidFill>
                  <a:latin typeface="楷体_GB2312" pitchFamily="49" charset="-122"/>
                  <a:ea typeface="楷体_GB2312" pitchFamily="49" charset="-122"/>
                </a:rPr>
                <a:t>饮食指导  </a:t>
              </a:r>
              <a:r>
                <a:rPr lang="zh-CN" altLang="en-US" sz="2800" b="1" dirty="0">
                  <a:latin typeface="楷体_GB2312" pitchFamily="49" charset="-122"/>
                  <a:ea typeface="楷体_GB2312" pitchFamily="49" charset="-122"/>
                </a:rPr>
                <a:t>高蛋白、高热量、高维生素、富含铁的饮食；多食粗纤维食物保持大便通畅；少吃生冷食物以免诱发宫缩。</a:t>
              </a:r>
              <a:endParaRPr lang="zh-CN" altLang="en-US" sz="2800" b="1" dirty="0">
                <a:latin typeface="楷体_GB2312" pitchFamily="49" charset="-122"/>
                <a:ea typeface="楷体_GB2312" pitchFamily="49" charset="-122"/>
              </a:endParaRPr>
            </a:p>
          </p:txBody>
        </p:sp>
        <p:sp>
          <p:nvSpPr>
            <p:cNvPr id="140293" name="矩形 373768"/>
            <p:cNvSpPr/>
            <p:nvPr/>
          </p:nvSpPr>
          <p:spPr>
            <a:xfrm>
              <a:off x="623" y="5060"/>
              <a:ext cx="13382" cy="3073"/>
            </a:xfrm>
            <a:prstGeom prst="rect">
              <a:avLst/>
            </a:prstGeom>
            <a:noFill/>
            <a:ln w="9525" cap="flat" cmpd="sng">
              <a:solidFill>
                <a:schemeClr val="tx2"/>
              </a:solidFill>
              <a:prstDash val="solid"/>
              <a:miter/>
              <a:headEnd type="none" w="med" len="med"/>
              <a:tailEnd type="none" w="med" len="med"/>
            </a:ln>
          </p:spPr>
          <p:txBody>
            <a:bodyPr anchor="t" anchorCtr="0">
              <a:spAutoFit/>
            </a:bodyPr>
            <a:p>
              <a:r>
                <a:rPr lang="en-US" altLang="zh-CN" sz="2800" b="1" dirty="0">
                  <a:solidFill>
                    <a:srgbClr val="FF0000"/>
                  </a:solidFill>
                  <a:latin typeface="楷体_GB2312" pitchFamily="49" charset="-122"/>
                  <a:ea typeface="楷体_GB2312" pitchFamily="49" charset="-122"/>
                </a:rPr>
                <a:t>   2.</a:t>
              </a:r>
              <a:r>
                <a:rPr lang="zh-CN" altLang="en-US" sz="2800" b="1" dirty="0">
                  <a:solidFill>
                    <a:srgbClr val="FF0000"/>
                  </a:solidFill>
                  <a:latin typeface="楷体_GB2312" pitchFamily="49" charset="-122"/>
                  <a:ea typeface="楷体_GB2312" pitchFamily="49" charset="-122"/>
                </a:rPr>
                <a:t>监测病情，制止出血</a:t>
              </a:r>
              <a:r>
                <a:rPr lang="zh-CN" altLang="en-US"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 严密观察阴道出血的量、颜色和持续时间，保留会阴垫收集血液，准确估计出血量。定时测血压、脉搏、呼吸，观察面色、精神状态，注意尿量，如发生异常及时报告医生并配合处理。大量阴道出血者，应在补充血容量、纠正休克的同时迅速做好剖宫产手术准备。监测胎动、胎心。</a:t>
              </a:r>
              <a:endParaRPr lang="zh-CN" altLang="en-US" sz="2800" b="1" dirty="0">
                <a:latin typeface="楷体_GB2312" pitchFamily="49" charset="-122"/>
                <a:ea typeface="楷体_GB2312" pitchFamily="49" charset="-122"/>
              </a:endParaRPr>
            </a:p>
          </p:txBody>
        </p:sp>
      </p:grpSp>
      <p:sp>
        <p:nvSpPr>
          <p:cNvPr id="141316" name="矩形 373768"/>
          <p:cNvSpPr/>
          <p:nvPr/>
        </p:nvSpPr>
        <p:spPr>
          <a:xfrm>
            <a:off x="1145540" y="4850130"/>
            <a:ext cx="10052685" cy="1357630"/>
          </a:xfrm>
          <a:prstGeom prst="rect">
            <a:avLst/>
          </a:prstGeom>
          <a:noFill/>
          <a:ln w="9525" cap="flat" cmpd="sng">
            <a:solidFill>
              <a:schemeClr val="tx2"/>
            </a:solidFill>
            <a:prstDash val="solid"/>
            <a:miter/>
            <a:headEnd type="none" w="med" len="med"/>
            <a:tailEnd type="none" w="med" len="med"/>
          </a:ln>
        </p:spPr>
        <p:txBody>
          <a:bodyPr anchor="t" anchorCtr="0">
            <a:noAutofit/>
          </a:bodyPr>
          <a:p>
            <a:r>
              <a:rPr lang="en-US" altLang="zh-CN" sz="2800" b="1" dirty="0">
                <a:solidFill>
                  <a:srgbClr val="FF0000"/>
                </a:solidFill>
                <a:latin typeface="楷体_GB2312" pitchFamily="49" charset="-122"/>
                <a:ea typeface="楷体_GB2312" pitchFamily="49" charset="-122"/>
              </a:rPr>
              <a:t>   3.</a:t>
            </a:r>
            <a:r>
              <a:rPr lang="zh-CN" altLang="en-US" sz="2800" b="1" dirty="0">
                <a:solidFill>
                  <a:srgbClr val="FF0000"/>
                </a:solidFill>
                <a:latin typeface="楷体_GB2312" pitchFamily="49" charset="-122"/>
                <a:ea typeface="楷体_GB2312" pitchFamily="49" charset="-122"/>
              </a:rPr>
              <a:t>协助治疗  </a:t>
            </a:r>
            <a:r>
              <a:rPr lang="zh-CN" altLang="en-US" sz="2800" b="1" dirty="0">
                <a:latin typeface="楷体_GB2312" pitchFamily="49" charset="-122"/>
                <a:ea typeface="楷体_GB2312" pitchFamily="49" charset="-122"/>
              </a:rPr>
              <a:t>开放静脉通道，止血、输血、扩容。给予孕妇糖皮质激素促进胎肺成熟  </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2338" name="矩形 375814"/>
          <p:cNvSpPr/>
          <p:nvPr/>
        </p:nvSpPr>
        <p:spPr>
          <a:xfrm>
            <a:off x="956310" y="1276985"/>
            <a:ext cx="10330180" cy="2625725"/>
          </a:xfrm>
          <a:prstGeom prst="rect">
            <a:avLst/>
          </a:prstGeom>
          <a:noFill/>
          <a:ln w="9525">
            <a:noFill/>
          </a:ln>
        </p:spPr>
        <p:txBody>
          <a:bodyPr anchor="ctr" anchorCtr="0">
            <a:noAutofit/>
          </a:bodyPr>
          <a:p>
            <a:pPr indent="304800"/>
            <a:r>
              <a:rPr lang="en-US" altLang="zh-CN" sz="2800" b="1" dirty="0">
                <a:solidFill>
                  <a:srgbClr val="FF0000"/>
                </a:solidFill>
                <a:latin typeface="楷体_GB2312" pitchFamily="49" charset="-122"/>
                <a:ea typeface="楷体_GB2312" pitchFamily="49" charset="-122"/>
              </a:rPr>
              <a:t>  4.</a:t>
            </a:r>
            <a:r>
              <a:rPr lang="zh-CN" altLang="en-US" sz="2800" b="1" dirty="0">
                <a:solidFill>
                  <a:srgbClr val="FF0000"/>
                </a:solidFill>
                <a:latin typeface="楷体_GB2312" pitchFamily="49" charset="-122"/>
                <a:ea typeface="楷体_GB2312" pitchFamily="49" charset="-122"/>
              </a:rPr>
              <a:t>预防感染</a:t>
            </a:r>
            <a:r>
              <a:rPr lang="zh-CN" altLang="en-US"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做好外阴护理，保持外阴清洁干燥。定时测体温，查血象，观察恶露的性状和气味，发现感染征象及时报告医生。遵医嘱应用抗生素预防感染。</a:t>
            </a:r>
            <a:endParaRPr lang="zh-CN" altLang="en-US" sz="2800" b="1" dirty="0">
              <a:latin typeface="楷体_GB2312" pitchFamily="49" charset="-122"/>
              <a:ea typeface="楷体_GB2312" pitchFamily="49" charset="-122"/>
            </a:endParaRPr>
          </a:p>
          <a:p>
            <a:pPr indent="304800"/>
            <a:r>
              <a:rPr lang="zh-CN" altLang="en-US" sz="2800" b="1" dirty="0">
                <a:solidFill>
                  <a:srgbClr val="FF0000"/>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5.</a:t>
            </a:r>
            <a:r>
              <a:rPr lang="zh-CN" altLang="en-US" sz="2800" b="1" dirty="0">
                <a:solidFill>
                  <a:srgbClr val="FF0000"/>
                </a:solidFill>
                <a:latin typeface="楷体_GB2312" pitchFamily="49" charset="-122"/>
                <a:ea typeface="楷体_GB2312" pitchFamily="49" charset="-122"/>
              </a:rPr>
              <a:t>协助自理  </a:t>
            </a:r>
            <a:r>
              <a:rPr lang="zh-CN" altLang="en-US" sz="2800" b="1" dirty="0">
                <a:latin typeface="楷体_GB2312" pitchFamily="49" charset="-122"/>
                <a:ea typeface="楷体_GB2312" pitchFamily="49" charset="-122"/>
              </a:rPr>
              <a:t>协助病人如厕、沐浴、起居、穿衣、饮食等生活自理。</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363" name="矩形 380935"/>
          <p:cNvSpPr/>
          <p:nvPr/>
        </p:nvSpPr>
        <p:spPr>
          <a:xfrm>
            <a:off x="1000760" y="1844675"/>
            <a:ext cx="10069830" cy="3785235"/>
          </a:xfrm>
          <a:prstGeom prst="rect">
            <a:avLst/>
          </a:prstGeom>
          <a:noFill/>
          <a:ln w="9525">
            <a:noFill/>
          </a:ln>
        </p:spPr>
        <p:txBody>
          <a:bodyPr anchor="ctr" anchorCtr="0">
            <a:noAutofit/>
          </a:bodyPr>
          <a:p>
            <a:pPr indent="304800"/>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孕妇出血是否得到有效控制，生命体征是否正常。</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孕妇早产、胎儿窘迫、产后出血是否得到及时发现和处理。</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孕妇感染是否得到及时发现和控制，体温、血象是否正常。</a:t>
            </a:r>
            <a:endParaRPr lang="zh-CN" altLang="en-US" sz="2800" b="1" dirty="0">
              <a:latin typeface="楷体_GB2312" pitchFamily="49" charset="-122"/>
              <a:ea typeface="楷体_GB2312" pitchFamily="49" charset="-122"/>
            </a:endParaRPr>
          </a:p>
          <a:p>
            <a:pPr indent="304800"/>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孕妇焦虑是否减轻，能否主动配合治疗和护理。</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任务五</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胎盘早剥</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702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6435" name="矩形 379912"/>
          <p:cNvSpPr/>
          <p:nvPr/>
        </p:nvSpPr>
        <p:spPr>
          <a:xfrm>
            <a:off x="755650" y="1704975"/>
            <a:ext cx="7499985" cy="4619625"/>
          </a:xfrm>
          <a:prstGeom prst="rect">
            <a:avLst/>
          </a:prstGeom>
          <a:solidFill>
            <a:srgbClr val="FFCCFF"/>
          </a:solidFill>
          <a:ln w="9525" cap="flat" cmpd="sng">
            <a:solidFill>
              <a:schemeClr val="tx2"/>
            </a:solidFill>
            <a:prstDash val="solid"/>
            <a:miter/>
            <a:headEnd type="none" w="med" len="med"/>
            <a:tailEnd type="none" w="med" len="med"/>
          </a:ln>
        </p:spPr>
        <p:txBody>
          <a:bodyPr anchor="t" anchorCtr="0">
            <a:noAutofit/>
          </a:bodyPr>
          <a:p>
            <a:pPr indent="0" fontAlgn="auto">
              <a:lnSpc>
                <a:spcPct val="150000"/>
              </a:lnSpc>
            </a:pP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妊娠</a:t>
            </a:r>
            <a:r>
              <a:rPr lang="en-US" altLang="zh-CN" sz="2800" b="1" dirty="0">
                <a:latin typeface="楷体_GB2312" pitchFamily="49" charset="-122"/>
                <a:ea typeface="楷体_GB2312" pitchFamily="49" charset="-122"/>
              </a:rPr>
              <a:t>20</a:t>
            </a:r>
            <a:r>
              <a:rPr lang="zh-CN" altLang="en-US" sz="2800" b="1" dirty="0">
                <a:latin typeface="楷体_GB2312" pitchFamily="49" charset="-122"/>
                <a:ea typeface="楷体_GB2312" pitchFamily="49" charset="-122"/>
              </a:rPr>
              <a:t>周后或分娩期，正常位置的胎盘在胎儿娩出前，部分或全部从子宫壁剥离，称为胎盘早期剥离，简称胎盘早剥，是妊娠中晚期的一种严重并发症，往往起病急，进展快，严重者出现弥漫性血管内凝血、急性肾功能衰竭，如不及时处理，可威胁母儿生命。</a:t>
            </a:r>
            <a:endParaRPr lang="zh-CN" altLang="en-US" sz="2800" b="1" dirty="0">
              <a:latin typeface="楷体_GB2312" pitchFamily="49" charset="-122"/>
              <a:ea typeface="楷体_GB2312" pitchFamily="49" charset="-122"/>
            </a:endParaRPr>
          </a:p>
        </p:txBody>
      </p:sp>
      <p:pic>
        <p:nvPicPr>
          <p:cNvPr id="146436" name="图片 379913" descr="胎盘早剥出血"/>
          <p:cNvPicPr>
            <a:picLocks noChangeAspect="1"/>
          </p:cNvPicPr>
          <p:nvPr/>
        </p:nvPicPr>
        <p:blipFill>
          <a:blip r:embed="rId3"/>
          <a:stretch>
            <a:fillRect/>
          </a:stretch>
        </p:blipFill>
        <p:spPr>
          <a:xfrm>
            <a:off x="8926830" y="1704658"/>
            <a:ext cx="2082800" cy="39751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09015" y="1228090"/>
            <a:ext cx="9936480" cy="5368290"/>
            <a:chOff x="933" y="623"/>
            <a:chExt cx="13200" cy="9765"/>
          </a:xfrm>
        </p:grpSpPr>
        <p:sp>
          <p:nvSpPr>
            <p:cNvPr id="386050" name="矩形 386049"/>
            <p:cNvSpPr/>
            <p:nvPr/>
          </p:nvSpPr>
          <p:spPr>
            <a:xfrm>
              <a:off x="4593" y="3133"/>
              <a:ext cx="5520" cy="1080"/>
            </a:xfrm>
            <a:prstGeom prst="rect">
              <a:avLst/>
            </a:prstGeom>
            <a:solidFill>
              <a:srgbClr val="FFFFCC"/>
            </a:solidFill>
            <a:ln w="9525" cap="flat" cmpd="sng">
              <a:solidFill>
                <a:schemeClr val="tx1"/>
              </a:solidFill>
              <a:prstDash val="solid"/>
              <a:miter/>
              <a:headEnd type="none" w="med" len="med"/>
              <a:tailEnd type="none" w="med" len="med"/>
            </a:ln>
          </p:spPr>
          <p:txBody>
            <a:bodyPr anchor="t" anchorCtr="0"/>
            <a:p>
              <a:endParaRPr lang="zh-CN" altLang="en-US" dirty="0">
                <a:latin typeface="Times New Roman" panose="02020603050405020304" pitchFamily="18" charset="0"/>
                <a:ea typeface="宋体" panose="02010600030101010101" pitchFamily="2" charset="-122"/>
              </a:endParaRPr>
            </a:p>
          </p:txBody>
        </p:sp>
        <p:pic>
          <p:nvPicPr>
            <p:cNvPr id="386054" name="图片 386053" descr="2"/>
            <p:cNvPicPr>
              <a:picLocks noChangeAspect="1"/>
            </p:cNvPicPr>
            <p:nvPr/>
          </p:nvPicPr>
          <p:blipFill>
            <a:blip r:embed="rId3">
              <a:clrChange>
                <a:clrFrom>
                  <a:srgbClr val="FFFFFF"/>
                </a:clrFrom>
                <a:clrTo>
                  <a:srgbClr val="FFFFFF">
                    <a:alpha val="0"/>
                  </a:srgbClr>
                </a:clrTo>
              </a:clrChange>
            </a:blip>
            <a:srcRect r="57813" b="25000"/>
            <a:stretch>
              <a:fillRect/>
            </a:stretch>
          </p:blipFill>
          <p:spPr>
            <a:xfrm>
              <a:off x="9720" y="5588"/>
              <a:ext cx="3600" cy="4800"/>
            </a:xfrm>
            <a:prstGeom prst="rect">
              <a:avLst/>
            </a:prstGeom>
            <a:noFill/>
            <a:ln w="9525">
              <a:noFill/>
            </a:ln>
          </p:spPr>
        </p:pic>
        <p:sp>
          <p:nvSpPr>
            <p:cNvPr id="147459" name="文本框 386055"/>
            <p:cNvSpPr txBox="1"/>
            <p:nvPr/>
          </p:nvSpPr>
          <p:spPr>
            <a:xfrm>
              <a:off x="1470" y="3333"/>
              <a:ext cx="8250" cy="670"/>
            </a:xfrm>
            <a:prstGeom prst="rect">
              <a:avLst/>
            </a:prstGeom>
            <a:noFill/>
            <a:ln w="9525">
              <a:noFill/>
            </a:ln>
          </p:spPr>
          <p:txBody>
            <a:bodyPr wrap="square" anchor="t" anchorCtr="0">
              <a:spAutoFit/>
            </a:bodyPr>
            <a:p>
              <a:r>
                <a:rPr lang="en-US" altLang="zh-CN" b="1" dirty="0">
                  <a:latin typeface="Times New Roman" panose="02020603050405020304" pitchFamily="18" charset="0"/>
                  <a:ea typeface="楷体_GB2312" pitchFamily="49" charset="-122"/>
                </a:rPr>
                <a:t>1</a:t>
              </a:r>
              <a:r>
                <a:rPr lang="zh-CN" altLang="en-US" b="1" dirty="0">
                  <a:latin typeface="Times New Roman" panose="02020603050405020304" pitchFamily="18" charset="0"/>
                  <a:ea typeface="楷体_GB2312" pitchFamily="49" charset="-122"/>
                </a:rPr>
                <a:t>、孕妇血管病变：</a:t>
              </a:r>
              <a:r>
                <a:rPr lang="zh-CN" altLang="en-US" b="1" dirty="0">
                  <a:solidFill>
                    <a:srgbClr val="000099"/>
                  </a:solidFill>
                  <a:latin typeface="Times New Roman" panose="02020603050405020304" pitchFamily="18" charset="0"/>
                  <a:ea typeface="楷体_GB2312" pitchFamily="49" charset="-122"/>
                </a:rPr>
                <a:t>妊娠高血压综合征</a:t>
              </a:r>
              <a:endParaRPr lang="zh-CN" altLang="en-US" b="1" dirty="0">
                <a:solidFill>
                  <a:srgbClr val="000099"/>
                </a:solidFill>
                <a:latin typeface="Times New Roman" panose="02020603050405020304" pitchFamily="18" charset="0"/>
                <a:ea typeface="楷体_GB2312" pitchFamily="49" charset="-122"/>
              </a:endParaRPr>
            </a:p>
          </p:txBody>
        </p:sp>
        <p:sp>
          <p:nvSpPr>
            <p:cNvPr id="147460" name="文本框 386056"/>
            <p:cNvSpPr txBox="1"/>
            <p:nvPr/>
          </p:nvSpPr>
          <p:spPr>
            <a:xfrm>
              <a:off x="1470" y="4508"/>
              <a:ext cx="6805" cy="670"/>
            </a:xfrm>
            <a:prstGeom prst="rect">
              <a:avLst/>
            </a:prstGeom>
            <a:noFill/>
            <a:ln w="9525">
              <a:noFill/>
            </a:ln>
          </p:spPr>
          <p:txBody>
            <a:bodyPr wrap="square" anchor="t" anchorCtr="0">
              <a:spAutoFit/>
            </a:bodyPr>
            <a:p>
              <a:r>
                <a:rPr lang="en-US" altLang="zh-CN" b="1" dirty="0">
                  <a:latin typeface="楷体_GB2312" pitchFamily="49" charset="-122"/>
                  <a:ea typeface="楷体_GB2312" pitchFamily="49" charset="-122"/>
                </a:rPr>
                <a:t>2</a:t>
              </a:r>
              <a:r>
                <a:rPr lang="zh-CN" altLang="en-US" b="1" dirty="0">
                  <a:latin typeface="楷体_GB2312" pitchFamily="49" charset="-122"/>
                  <a:ea typeface="楷体_GB2312" pitchFamily="49" charset="-122"/>
                </a:rPr>
                <a:t>、</a:t>
              </a:r>
              <a:r>
                <a:rPr lang="zh-CN" altLang="en-US" b="1" dirty="0">
                  <a:latin typeface="Times New Roman" panose="02020603050405020304" pitchFamily="18" charset="0"/>
                  <a:ea typeface="楷体_GB2312" pitchFamily="49" charset="-122"/>
                </a:rPr>
                <a:t>机械性因素如腹部受到撞击</a:t>
              </a:r>
              <a:endParaRPr lang="zh-CN" altLang="en-US" b="1" dirty="0">
                <a:latin typeface="Times New Roman" panose="02020603050405020304" pitchFamily="18" charset="0"/>
                <a:ea typeface="楷体_GB2312" pitchFamily="49" charset="-122"/>
              </a:endParaRPr>
            </a:p>
          </p:txBody>
        </p:sp>
        <p:sp>
          <p:nvSpPr>
            <p:cNvPr id="147461" name="文本框 386057"/>
            <p:cNvSpPr txBox="1"/>
            <p:nvPr/>
          </p:nvSpPr>
          <p:spPr>
            <a:xfrm>
              <a:off x="1470" y="5620"/>
              <a:ext cx="5040" cy="670"/>
            </a:xfrm>
            <a:prstGeom prst="rect">
              <a:avLst/>
            </a:prstGeom>
            <a:noFill/>
            <a:ln w="9525">
              <a:noFill/>
            </a:ln>
          </p:spPr>
          <p:txBody>
            <a:bodyPr anchor="t" anchorCtr="0">
              <a:spAutoFit/>
            </a:bodyPr>
            <a:p>
              <a:pPr>
                <a:spcBef>
                  <a:spcPct val="50000"/>
                </a:spcBef>
              </a:pPr>
              <a:r>
                <a:rPr lang="en-US" altLang="zh-CN" b="1" dirty="0">
                  <a:latin typeface="楷体_GB2312" pitchFamily="49" charset="-122"/>
                  <a:ea typeface="楷体_GB2312" pitchFamily="49" charset="-122"/>
                </a:rPr>
                <a:t>3</a:t>
              </a:r>
              <a:r>
                <a:rPr lang="zh-CN" altLang="en-US" b="1" dirty="0">
                  <a:latin typeface="楷体_GB2312" pitchFamily="49" charset="-122"/>
                  <a:ea typeface="楷体_GB2312" pitchFamily="49" charset="-122"/>
                </a:rPr>
                <a:t>、宫腔压力骤然改变</a:t>
              </a:r>
              <a:r>
                <a:rPr lang="zh-CN" altLang="en-US" dirty="0">
                  <a:latin typeface="楷体_GB2312" pitchFamily="49" charset="-122"/>
                  <a:ea typeface="楷体_GB2312" pitchFamily="49" charset="-122"/>
                </a:rPr>
                <a:t> </a:t>
              </a:r>
              <a:endParaRPr lang="zh-CN" altLang="en-US" dirty="0">
                <a:latin typeface="楷体_GB2312" pitchFamily="49" charset="-122"/>
                <a:ea typeface="楷体_GB2312" pitchFamily="49" charset="-122"/>
              </a:endParaRPr>
            </a:p>
          </p:txBody>
        </p:sp>
        <p:sp>
          <p:nvSpPr>
            <p:cNvPr id="147462" name="文本框 386058"/>
            <p:cNvSpPr txBox="1"/>
            <p:nvPr/>
          </p:nvSpPr>
          <p:spPr>
            <a:xfrm>
              <a:off x="1573" y="6503"/>
              <a:ext cx="8895" cy="670"/>
            </a:xfrm>
            <a:prstGeom prst="rect">
              <a:avLst/>
            </a:prstGeom>
            <a:noFill/>
            <a:ln w="9525">
              <a:noFill/>
            </a:ln>
          </p:spPr>
          <p:txBody>
            <a:bodyPr wrap="square" anchor="t" anchorCtr="0">
              <a:spAutoFit/>
            </a:bodyPr>
            <a:p>
              <a:r>
                <a:rPr lang="en-US" altLang="zh-CN" b="1" dirty="0">
                  <a:latin typeface="楷体_GB2312" pitchFamily="49" charset="-122"/>
                  <a:ea typeface="楷体_GB2312" pitchFamily="49" charset="-122"/>
                </a:rPr>
                <a:t>4</a:t>
              </a:r>
              <a:r>
                <a:rPr lang="zh-CN" altLang="en-US" b="1" dirty="0">
                  <a:latin typeface="楷体_GB2312" pitchFamily="49" charset="-122"/>
                  <a:ea typeface="楷体_GB2312" pitchFamily="49" charset="-122"/>
                </a:rPr>
                <a:t>、其他高危因素如高龄多产、剖宫产史、子宫肌瘤等</a:t>
              </a:r>
              <a:endParaRPr lang="zh-CN" altLang="en-US" b="1" dirty="0">
                <a:latin typeface="楷体_GB2312" pitchFamily="49" charset="-122"/>
                <a:ea typeface="楷体_GB2312" pitchFamily="49" charset="-122"/>
              </a:endParaRPr>
            </a:p>
          </p:txBody>
        </p:sp>
        <p:sp>
          <p:nvSpPr>
            <p:cNvPr id="147463" name="文本框 386059"/>
            <p:cNvSpPr txBox="1"/>
            <p:nvPr/>
          </p:nvSpPr>
          <p:spPr>
            <a:xfrm>
              <a:off x="933" y="2195"/>
              <a:ext cx="4112" cy="670"/>
            </a:xfrm>
            <a:prstGeom prst="rect">
              <a:avLst/>
            </a:prstGeom>
            <a:noFill/>
            <a:ln w="9525">
              <a:noFill/>
            </a:ln>
          </p:spPr>
          <p:txBody>
            <a:bodyPr anchor="t" anchorCtr="0">
              <a:spAutoFit/>
            </a:bodyPr>
            <a:p>
              <a:r>
                <a:rPr lang="zh-CN" altLang="en-US" b="1" dirty="0">
                  <a:latin typeface="Times New Roman" panose="02020603050405020304" pitchFamily="18" charset="0"/>
                  <a:ea typeface="楷体_GB2312" pitchFamily="49" charset="-122"/>
                </a:rPr>
                <a:t>（一）病因</a:t>
              </a:r>
              <a:endParaRPr lang="zh-CN" altLang="en-US" b="1" dirty="0">
                <a:latin typeface="Times New Roman" panose="02020603050405020304" pitchFamily="18" charset="0"/>
                <a:ea typeface="楷体_GB2312" pitchFamily="49" charset="-122"/>
              </a:endParaRPr>
            </a:p>
          </p:txBody>
        </p:sp>
        <p:pic>
          <p:nvPicPr>
            <p:cNvPr id="386062" name="图片 386061" descr="未命名"/>
            <p:cNvPicPr>
              <a:picLocks noChangeAspect="1"/>
            </p:cNvPicPr>
            <p:nvPr/>
          </p:nvPicPr>
          <p:blipFill>
            <a:blip r:embed="rId4">
              <a:clrChange>
                <a:clrFrom>
                  <a:srgbClr val="FFFFFF"/>
                </a:clrFrom>
                <a:clrTo>
                  <a:srgbClr val="FFFFFF">
                    <a:alpha val="0"/>
                  </a:srgbClr>
                </a:clrTo>
              </a:clrChange>
            </a:blip>
            <a:srcRect l="37500" t="14583" r="34375" b="31250"/>
            <a:stretch>
              <a:fillRect/>
            </a:stretch>
          </p:blipFill>
          <p:spPr>
            <a:xfrm>
              <a:off x="10200" y="723"/>
              <a:ext cx="3933" cy="4897"/>
            </a:xfrm>
            <a:prstGeom prst="rect">
              <a:avLst/>
            </a:prstGeom>
            <a:noFill/>
            <a:ln w="9525">
              <a:noFill/>
            </a:ln>
          </p:spPr>
        </p:pic>
        <p:sp>
          <p:nvSpPr>
            <p:cNvPr id="147465" name="矩形 386062"/>
            <p:cNvSpPr/>
            <p:nvPr/>
          </p:nvSpPr>
          <p:spPr>
            <a:xfrm>
              <a:off x="4253" y="623"/>
              <a:ext cx="4347" cy="949"/>
            </a:xfrm>
            <a:prstGeom prst="rect">
              <a:avLst/>
            </a:prstGeom>
            <a:noFill/>
            <a:ln w="9525">
              <a:noFill/>
            </a:ln>
          </p:spPr>
          <p:txBody>
            <a:bodyPr wrap="square" anchor="t" anchorCtr="0">
              <a:spAutoFit/>
            </a:bodyPr>
            <a:p>
              <a:r>
                <a:rPr lang="en-US" altLang="zh-CN" sz="2800" b="1" dirty="0">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病因及病理</a:t>
              </a:r>
              <a:r>
                <a:rPr lang="zh-CN" altLang="en-US"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楷体_GB2312" pitchFamily="49" charset="-122"/>
                </a:rPr>
                <a:t>】</a:t>
              </a:r>
              <a:endParaRPr lang="en-US" altLang="zh-CN" sz="2800" b="1" dirty="0">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1" name="组合 10"/>
          <p:cNvGrpSpPr/>
          <p:nvPr/>
        </p:nvGrpSpPr>
        <p:grpSpPr>
          <a:xfrm>
            <a:off x="1193800" y="1331595"/>
            <a:ext cx="9699625" cy="4643755"/>
            <a:chOff x="963" y="1748"/>
            <a:chExt cx="12432" cy="7663"/>
          </a:xfrm>
        </p:grpSpPr>
        <p:sp>
          <p:nvSpPr>
            <p:cNvPr id="3" name="矩形 381959"/>
            <p:cNvSpPr/>
            <p:nvPr/>
          </p:nvSpPr>
          <p:spPr>
            <a:xfrm>
              <a:off x="963" y="1748"/>
              <a:ext cx="12360" cy="861"/>
            </a:xfrm>
            <a:prstGeom prst="rect">
              <a:avLst/>
            </a:prstGeom>
            <a:noFill/>
            <a:ln w="9525">
              <a:noFill/>
            </a:ln>
          </p:spPr>
          <p:txBody>
            <a:bodyPr anchor="t" anchorCtr="0">
              <a:spAutoFit/>
            </a:bodyPr>
            <a:p>
              <a:r>
                <a:rPr lang="zh-CN" altLang="en-US" sz="2800" b="1" dirty="0">
                  <a:latin typeface="楷体_GB2312" pitchFamily="49" charset="-122"/>
                  <a:ea typeface="楷体_GB2312" pitchFamily="49" charset="-122"/>
                </a:rPr>
                <a:t>主要病理变化是</a:t>
              </a:r>
              <a:r>
                <a:rPr lang="zh-CN" altLang="en-US" sz="2800" b="1" dirty="0">
                  <a:solidFill>
                    <a:srgbClr val="FF0000"/>
                  </a:solidFill>
                  <a:latin typeface="楷体_GB2312" pitchFamily="49" charset="-122"/>
                  <a:ea typeface="楷体_GB2312" pitchFamily="49" charset="-122"/>
                </a:rPr>
                <a:t>底蜕膜出血</a:t>
              </a:r>
              <a:r>
                <a:rPr lang="zh-CN" altLang="en-US" sz="2800" b="1" dirty="0">
                  <a:latin typeface="楷体_GB2312" pitchFamily="49" charset="-122"/>
                  <a:ea typeface="楷体_GB2312" pitchFamily="49" charset="-122"/>
                </a:rPr>
                <a:t>，可分</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种类型：</a:t>
              </a:r>
              <a:endParaRPr lang="zh-CN" altLang="en-US" sz="2800" b="1" dirty="0">
                <a:solidFill>
                  <a:srgbClr val="CC00CC"/>
                </a:solidFill>
                <a:latin typeface="楷体_GB2312" pitchFamily="49" charset="-122"/>
                <a:ea typeface="楷体_GB2312" pitchFamily="49" charset="-122"/>
              </a:endParaRPr>
            </a:p>
          </p:txBody>
        </p:sp>
        <p:pic>
          <p:nvPicPr>
            <p:cNvPr id="5" name="图片 4" descr="胎盘早剥（显性）"/>
            <p:cNvPicPr>
              <a:picLocks noChangeAspect="1"/>
            </p:cNvPicPr>
            <p:nvPr>
              <p:custDataLst>
                <p:tags r:id="rId3"/>
              </p:custDataLst>
            </p:nvPr>
          </p:nvPicPr>
          <p:blipFill>
            <a:blip r:embed="rId4"/>
            <a:stretch>
              <a:fillRect/>
            </a:stretch>
          </p:blipFill>
          <p:spPr>
            <a:xfrm>
              <a:off x="963" y="3700"/>
              <a:ext cx="3970" cy="5638"/>
            </a:xfrm>
            <a:prstGeom prst="rect">
              <a:avLst/>
            </a:prstGeom>
            <a:noFill/>
            <a:ln w="9525">
              <a:noFill/>
            </a:ln>
          </p:spPr>
        </p:pic>
        <p:pic>
          <p:nvPicPr>
            <p:cNvPr id="6" name="图片 5" descr="胎盘早剥（隐性）"/>
            <p:cNvPicPr>
              <a:picLocks noChangeAspect="1"/>
            </p:cNvPicPr>
            <p:nvPr>
              <p:custDataLst>
                <p:tags r:id="rId5"/>
              </p:custDataLst>
            </p:nvPr>
          </p:nvPicPr>
          <p:blipFill>
            <a:blip r:embed="rId6"/>
            <a:stretch>
              <a:fillRect/>
            </a:stretch>
          </p:blipFill>
          <p:spPr>
            <a:xfrm>
              <a:off x="5160" y="3700"/>
              <a:ext cx="3808" cy="5558"/>
            </a:xfrm>
            <a:prstGeom prst="rect">
              <a:avLst/>
            </a:prstGeom>
            <a:noFill/>
            <a:ln w="9525">
              <a:noFill/>
            </a:ln>
          </p:spPr>
        </p:pic>
        <p:pic>
          <p:nvPicPr>
            <p:cNvPr id="7" name="图片 6" descr="胎盘早剥（混合）"/>
            <p:cNvPicPr>
              <a:picLocks noChangeAspect="1"/>
            </p:cNvPicPr>
            <p:nvPr>
              <p:custDataLst>
                <p:tags r:id="rId7"/>
              </p:custDataLst>
            </p:nvPr>
          </p:nvPicPr>
          <p:blipFill>
            <a:blip r:embed="rId8"/>
            <a:stretch>
              <a:fillRect/>
            </a:stretch>
          </p:blipFill>
          <p:spPr>
            <a:xfrm>
              <a:off x="9583" y="3700"/>
              <a:ext cx="3812" cy="5578"/>
            </a:xfrm>
            <a:prstGeom prst="rect">
              <a:avLst/>
            </a:prstGeom>
            <a:noFill/>
            <a:ln w="9525">
              <a:noFill/>
            </a:ln>
          </p:spPr>
        </p:pic>
        <p:sp>
          <p:nvSpPr>
            <p:cNvPr id="8" name="矩形 381963"/>
            <p:cNvSpPr/>
            <p:nvPr>
              <p:custDataLst>
                <p:tags r:id="rId9"/>
              </p:custDataLst>
            </p:nvPr>
          </p:nvSpPr>
          <p:spPr>
            <a:xfrm>
              <a:off x="1758" y="8803"/>
              <a:ext cx="1740" cy="608"/>
            </a:xfrm>
            <a:prstGeom prst="rect">
              <a:avLst/>
            </a:prstGeom>
            <a:noFill/>
            <a:ln w="9525">
              <a:noFill/>
            </a:ln>
          </p:spPr>
          <p:txBody>
            <a:bodyPr wrap="square" anchor="t" anchorCtr="0">
              <a:spAutoFit/>
            </a:bodyPr>
            <a:p>
              <a:r>
                <a:rPr lang="zh-CN" altLang="en-US" b="1" dirty="0">
                  <a:solidFill>
                    <a:schemeClr val="bg1"/>
                  </a:solidFill>
                  <a:latin typeface="Arial" panose="020B0604020202020204" pitchFamily="34" charset="0"/>
                  <a:ea typeface="楷体_GB2312" pitchFamily="49" charset="-122"/>
                </a:rPr>
                <a:t>显性出血</a:t>
              </a:r>
              <a:endParaRPr lang="zh-CN" altLang="en-US" b="1" dirty="0">
                <a:solidFill>
                  <a:schemeClr val="bg1"/>
                </a:solidFill>
                <a:latin typeface="Arial" panose="020B0604020202020204" pitchFamily="34" charset="0"/>
                <a:ea typeface="楷体_GB2312" pitchFamily="49" charset="-122"/>
              </a:endParaRPr>
            </a:p>
          </p:txBody>
        </p:sp>
        <p:sp>
          <p:nvSpPr>
            <p:cNvPr id="9" name="矩形 381964"/>
            <p:cNvSpPr/>
            <p:nvPr>
              <p:custDataLst>
                <p:tags r:id="rId10"/>
              </p:custDataLst>
            </p:nvPr>
          </p:nvSpPr>
          <p:spPr>
            <a:xfrm>
              <a:off x="5953" y="8688"/>
              <a:ext cx="1740" cy="608"/>
            </a:xfrm>
            <a:prstGeom prst="rect">
              <a:avLst/>
            </a:prstGeom>
            <a:noFill/>
            <a:ln w="9525">
              <a:noFill/>
            </a:ln>
          </p:spPr>
          <p:txBody>
            <a:bodyPr wrap="square" anchor="t" anchorCtr="0">
              <a:spAutoFit/>
            </a:bodyPr>
            <a:p>
              <a:r>
                <a:rPr lang="zh-CN" altLang="en-US" b="1" dirty="0">
                  <a:solidFill>
                    <a:schemeClr val="bg1"/>
                  </a:solidFill>
                  <a:latin typeface="Arial" panose="020B0604020202020204" pitchFamily="34" charset="0"/>
                  <a:ea typeface="楷体_GB2312" pitchFamily="49" charset="-122"/>
                </a:rPr>
                <a:t>隐性出血</a:t>
              </a:r>
              <a:endParaRPr lang="zh-CN" altLang="en-US" b="1" dirty="0">
                <a:solidFill>
                  <a:schemeClr val="bg1"/>
                </a:solidFill>
                <a:latin typeface="Arial" panose="020B0604020202020204" pitchFamily="34" charset="0"/>
                <a:ea typeface="楷体_GB2312" pitchFamily="49" charset="-122"/>
              </a:endParaRPr>
            </a:p>
          </p:txBody>
        </p:sp>
        <p:sp>
          <p:nvSpPr>
            <p:cNvPr id="10" name="矩形 381965"/>
            <p:cNvSpPr/>
            <p:nvPr>
              <p:custDataLst>
                <p:tags r:id="rId11"/>
              </p:custDataLst>
            </p:nvPr>
          </p:nvSpPr>
          <p:spPr>
            <a:xfrm>
              <a:off x="10375" y="8678"/>
              <a:ext cx="2103" cy="608"/>
            </a:xfrm>
            <a:prstGeom prst="rect">
              <a:avLst/>
            </a:prstGeom>
            <a:noFill/>
            <a:ln w="9525">
              <a:noFill/>
            </a:ln>
          </p:spPr>
          <p:txBody>
            <a:bodyPr wrap="square" anchor="t" anchorCtr="0">
              <a:spAutoFit/>
            </a:bodyPr>
            <a:p>
              <a:r>
                <a:rPr lang="zh-CN" altLang="en-US" b="1" dirty="0">
                  <a:solidFill>
                    <a:schemeClr val="bg1"/>
                  </a:solidFill>
                  <a:latin typeface="Arial" panose="020B0604020202020204" pitchFamily="34" charset="0"/>
                  <a:ea typeface="楷体_GB2312" pitchFamily="49" charset="-122"/>
                </a:rPr>
                <a:t>混合性出血</a:t>
              </a:r>
              <a:endParaRPr lang="zh-CN" altLang="en-US" b="1" dirty="0">
                <a:solidFill>
                  <a:schemeClr val="bg1"/>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77265" y="1436370"/>
            <a:ext cx="9909810" cy="4086689"/>
            <a:chOff x="840" y="3530"/>
            <a:chExt cx="12720" cy="5213"/>
          </a:xfrm>
        </p:grpSpPr>
        <p:sp>
          <p:nvSpPr>
            <p:cNvPr id="149505" name="文本框 387073"/>
            <p:cNvSpPr txBox="1"/>
            <p:nvPr/>
          </p:nvSpPr>
          <p:spPr>
            <a:xfrm>
              <a:off x="840" y="3530"/>
              <a:ext cx="6075" cy="470"/>
            </a:xfrm>
            <a:prstGeom prst="rect">
              <a:avLst/>
            </a:prstGeom>
            <a:noFill/>
            <a:ln w="9525">
              <a:noFill/>
            </a:ln>
          </p:spPr>
          <p:txBody>
            <a:bodyPr wrap="square" anchor="t" anchorCtr="0">
              <a:spAutoFit/>
            </a:bodyPr>
            <a:p>
              <a:r>
                <a:rPr lang="zh-CN" altLang="en-US" b="1" dirty="0">
                  <a:latin typeface="Times New Roman" panose="02020603050405020304" pitchFamily="18" charset="0"/>
                  <a:ea typeface="楷体_GB2312" pitchFamily="49" charset="-122"/>
                </a:rPr>
                <a:t>胎盘早剥</a:t>
              </a:r>
              <a:r>
                <a:rPr lang="en-US" altLang="zh-CN" b="1" dirty="0">
                  <a:latin typeface="Times New Roman" panose="02020603050405020304" pitchFamily="18" charset="0"/>
                  <a:ea typeface="楷体_GB2312" pitchFamily="49" charset="-122"/>
                </a:rPr>
                <a:t>——</a:t>
              </a:r>
              <a:r>
                <a:rPr lang="zh-CN" altLang="en-US" b="1" dirty="0">
                  <a:latin typeface="Times New Roman" panose="02020603050405020304" pitchFamily="18" charset="0"/>
                  <a:ea typeface="楷体_GB2312" pitchFamily="49" charset="-122"/>
                </a:rPr>
                <a:t>子宫胎盘卒中</a:t>
              </a:r>
              <a:endParaRPr lang="zh-CN" altLang="en-US" b="1" dirty="0">
                <a:latin typeface="Times New Roman" panose="02020603050405020304" pitchFamily="18" charset="0"/>
                <a:ea typeface="楷体_GB2312" pitchFamily="49" charset="-122"/>
              </a:endParaRPr>
            </a:p>
          </p:txBody>
        </p:sp>
        <p:pic>
          <p:nvPicPr>
            <p:cNvPr id="149506" name="图片 387074" descr="妇"/>
            <p:cNvPicPr>
              <a:picLocks noChangeAspect="1"/>
            </p:cNvPicPr>
            <p:nvPr/>
          </p:nvPicPr>
          <p:blipFill>
            <a:blip r:embed="rId3"/>
            <a:srcRect l="8235" t="31683" r="51765" b="42726"/>
            <a:stretch>
              <a:fillRect/>
            </a:stretch>
          </p:blipFill>
          <p:spPr>
            <a:xfrm>
              <a:off x="1440" y="4160"/>
              <a:ext cx="5640" cy="3760"/>
            </a:xfrm>
            <a:prstGeom prst="rect">
              <a:avLst/>
            </a:prstGeom>
            <a:noFill/>
            <a:ln w="9525">
              <a:noFill/>
            </a:ln>
          </p:spPr>
        </p:pic>
        <p:sp>
          <p:nvSpPr>
            <p:cNvPr id="149507" name="文本框 387075"/>
            <p:cNvSpPr txBox="1"/>
            <p:nvPr/>
          </p:nvSpPr>
          <p:spPr>
            <a:xfrm>
              <a:off x="960" y="7920"/>
              <a:ext cx="12600" cy="823"/>
            </a:xfrm>
            <a:prstGeom prst="rect">
              <a:avLst/>
            </a:prstGeom>
            <a:noFill/>
            <a:ln w="9525">
              <a:noFill/>
            </a:ln>
          </p:spPr>
          <p:txBody>
            <a:bodyPr anchor="t" anchorCtr="0">
              <a:spAutoFit/>
            </a:bodyPr>
            <a:p>
              <a:r>
                <a:rPr lang="zh-CN" altLang="en-US" b="1" dirty="0">
                  <a:latin typeface="Times New Roman" panose="02020603050405020304" pitchFamily="18" charset="0"/>
                  <a:ea typeface="楷体_GB2312" pitchFamily="49" charset="-122"/>
                </a:rPr>
                <a:t>发生内出血时，血液积聚于胎盘、子宫壁之间，压力逐渐增大，使血液浸入肌层，引起肌纤维分离、断裂、变性。使子宫表面出现紫色淤斑。</a:t>
              </a:r>
              <a:endParaRPr lang="zh-CN" altLang="en-US" b="1" dirty="0">
                <a:latin typeface="Times New Roman" panose="02020603050405020304" pitchFamily="18" charset="0"/>
                <a:ea typeface="楷体_GB2312" pitchFamily="49" charset="-122"/>
              </a:endParaRPr>
            </a:p>
          </p:txBody>
        </p:sp>
        <p:pic>
          <p:nvPicPr>
            <p:cNvPr id="387078" name="图片 387077" descr="13"/>
            <p:cNvPicPr>
              <a:picLocks noChangeAspect="1"/>
            </p:cNvPicPr>
            <p:nvPr/>
          </p:nvPicPr>
          <p:blipFill>
            <a:blip r:embed="rId4"/>
            <a:stretch>
              <a:fillRect/>
            </a:stretch>
          </p:blipFill>
          <p:spPr>
            <a:xfrm>
              <a:off x="7560" y="3530"/>
              <a:ext cx="5310" cy="4113"/>
            </a:xfrm>
            <a:prstGeom prst="rect">
              <a:avLst/>
            </a:prstGeom>
            <a:noFill/>
            <a:ln w="9525">
              <a:noFill/>
            </a:ln>
          </p:spPr>
        </p:pic>
        <p:pic>
          <p:nvPicPr>
            <p:cNvPr id="387079" name="图片 387078" descr="20"/>
            <p:cNvPicPr>
              <a:picLocks noChangeAspect="1"/>
            </p:cNvPicPr>
            <p:nvPr/>
          </p:nvPicPr>
          <p:blipFill>
            <a:blip r:embed="rId5"/>
            <a:stretch>
              <a:fillRect/>
            </a:stretch>
          </p:blipFill>
          <p:spPr>
            <a:xfrm>
              <a:off x="7800" y="3530"/>
              <a:ext cx="4515" cy="369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0530" name="矩形 389148"/>
          <p:cNvSpPr/>
          <p:nvPr/>
        </p:nvSpPr>
        <p:spPr>
          <a:xfrm>
            <a:off x="3221038" y="1179513"/>
            <a:ext cx="2327275" cy="522287"/>
          </a:xfrm>
          <a:prstGeom prst="rect">
            <a:avLst/>
          </a:prstGeom>
          <a:noFill/>
          <a:ln w="9525">
            <a:noFill/>
          </a:ln>
        </p:spPr>
        <p:txBody>
          <a:bodyPr wrap="none" anchor="t" anchorCtr="0">
            <a:spAutoFit/>
          </a:bodyPr>
          <a:p>
            <a:r>
              <a:rPr lang="en-US" altLang="zh-CN" sz="2800" b="1" dirty="0">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临床表现</a:t>
            </a:r>
            <a:r>
              <a:rPr lang="en-US" altLang="zh-CN" sz="2800" b="1" dirty="0">
                <a:latin typeface="Times New Roman" panose="02020603050405020304" pitchFamily="18" charset="0"/>
                <a:ea typeface="楷体_GB2312" pitchFamily="49" charset="-122"/>
              </a:rPr>
              <a:t>】</a:t>
            </a:r>
            <a:endParaRPr lang="en-US" altLang="zh-CN" sz="2800" b="1" dirty="0">
              <a:latin typeface="Times New Roman" panose="02020603050405020304" pitchFamily="18" charset="0"/>
              <a:ea typeface="楷体_GB2312" pitchFamily="49" charset="-122"/>
            </a:endParaRPr>
          </a:p>
        </p:txBody>
      </p:sp>
      <p:sp>
        <p:nvSpPr>
          <p:cNvPr id="150531" name="矩形 389151"/>
          <p:cNvSpPr/>
          <p:nvPr/>
        </p:nvSpPr>
        <p:spPr>
          <a:xfrm>
            <a:off x="900430" y="1701800"/>
            <a:ext cx="9249410" cy="1072515"/>
          </a:xfrm>
          <a:prstGeom prst="rect">
            <a:avLst/>
          </a:prstGeom>
          <a:noFill/>
          <a:ln w="9525">
            <a:noFill/>
          </a:ln>
        </p:spPr>
        <p:txBody>
          <a:bodyPr anchor="t" anchorCtr="0">
            <a:noAutofit/>
          </a:bodyPr>
          <a:p>
            <a:r>
              <a:rPr lang="zh-CN" altLang="en-US" sz="2800" b="1" dirty="0">
                <a:solidFill>
                  <a:srgbClr val="FF0000"/>
                </a:solidFill>
                <a:latin typeface="宋体" panose="02010600030101010101" pitchFamily="2" charset="-122"/>
                <a:ea typeface="宋体" panose="02010600030101010101" pitchFamily="2" charset="-122"/>
              </a:rPr>
              <a:t>阴道出血、腹痛、可伴有子宫张力升高和子宫压痛，尤其以胎盘剥离处最明显，是其典型临床表现。</a:t>
            </a:r>
            <a:endParaRPr lang="en-US" altLang="zh-CN" sz="2800" b="1" dirty="0">
              <a:solidFill>
                <a:srgbClr val="FF0000"/>
              </a:solidFill>
              <a:latin typeface="宋体" panose="02010600030101010101" pitchFamily="2" charset="-122"/>
              <a:ea typeface="宋体" panose="02010600030101010101" pitchFamily="2" charset="-122"/>
            </a:endParaRPr>
          </a:p>
        </p:txBody>
      </p:sp>
      <p:graphicFrame>
        <p:nvGraphicFramePr>
          <p:cNvPr id="5" name="表格 4"/>
          <p:cNvGraphicFramePr>
            <a:graphicFrameLocks noGrp="1"/>
          </p:cNvGraphicFramePr>
          <p:nvPr>
            <p:custDataLst>
              <p:tags r:id="rId3"/>
            </p:custDataLst>
          </p:nvPr>
        </p:nvGraphicFramePr>
        <p:xfrm>
          <a:off x="900430" y="3284855"/>
          <a:ext cx="9400540" cy="2873375"/>
        </p:xfrm>
        <a:graphic>
          <a:graphicData uri="http://schemas.openxmlformats.org/drawingml/2006/table">
            <a:tbl>
              <a:tblPr firstRow="1" bandRow="1">
                <a:tableStyleId>{5C22544A-7EE6-4342-B048-85BDC9FD1C3A}</a:tableStyleId>
              </a:tblPr>
              <a:tblGrid>
                <a:gridCol w="4700270"/>
                <a:gridCol w="4700270"/>
              </a:tblGrid>
              <a:tr h="574675">
                <a:tc>
                  <a:txBody>
                    <a:bodyPr/>
                    <a:p>
                      <a:r>
                        <a:rPr lang="zh-CN" altLang="en-US" dirty="0" smtClean="0"/>
                        <a:t>分级</a:t>
                      </a:r>
                      <a:endParaRPr lang="zh-CN" altLang="en-US" dirty="0"/>
                    </a:p>
                  </a:txBody>
                  <a:tcPr/>
                </a:tc>
                <a:tc>
                  <a:txBody>
                    <a:bodyPr/>
                    <a:p>
                      <a:r>
                        <a:rPr lang="zh-CN" altLang="en-US" dirty="0" smtClean="0"/>
                        <a:t>标准</a:t>
                      </a:r>
                      <a:endParaRPr lang="zh-CN" altLang="en-US" dirty="0"/>
                    </a:p>
                  </a:txBody>
                  <a:tcPr/>
                </a:tc>
              </a:tr>
              <a:tr h="574675">
                <a:tc>
                  <a:txBody>
                    <a:bodyPr/>
                    <a:p>
                      <a:r>
                        <a:rPr lang="en-US" altLang="zh-CN" dirty="0" smtClean="0"/>
                        <a:t>0</a:t>
                      </a:r>
                      <a:r>
                        <a:rPr lang="zh-CN" altLang="en-US" dirty="0" smtClean="0"/>
                        <a:t>级</a:t>
                      </a:r>
                      <a:endParaRPr lang="zh-CN" altLang="en-US" dirty="0"/>
                    </a:p>
                  </a:txBody>
                  <a:tcPr/>
                </a:tc>
                <a:tc>
                  <a:txBody>
                    <a:bodyPr/>
                    <a:p>
                      <a:r>
                        <a:rPr lang="zh-CN" altLang="en-US" dirty="0" smtClean="0"/>
                        <a:t>分娩后回顾性产后诊断</a:t>
                      </a:r>
                      <a:endParaRPr lang="zh-CN" altLang="en-US" dirty="0"/>
                    </a:p>
                  </a:txBody>
                  <a:tcPr/>
                </a:tc>
              </a:tr>
              <a:tr h="574675">
                <a:tc>
                  <a:txBody>
                    <a:bodyPr/>
                    <a:p>
                      <a:r>
                        <a:rPr lang="en-US" altLang="zh-CN" dirty="0" smtClean="0"/>
                        <a:t>1</a:t>
                      </a:r>
                      <a:r>
                        <a:rPr lang="zh-CN" altLang="en-US" dirty="0" smtClean="0"/>
                        <a:t>级</a:t>
                      </a:r>
                      <a:endParaRPr lang="zh-CN" altLang="en-US" dirty="0"/>
                    </a:p>
                  </a:txBody>
                  <a:tcPr/>
                </a:tc>
                <a:tc>
                  <a:txBody>
                    <a:bodyPr/>
                    <a:p>
                      <a:r>
                        <a:rPr lang="zh-CN" altLang="en-US" dirty="0" smtClean="0"/>
                        <a:t>外出血，子宫软，无胎儿窘迫</a:t>
                      </a:r>
                      <a:endParaRPr lang="zh-CN" altLang="en-US" dirty="0"/>
                    </a:p>
                  </a:txBody>
                  <a:tcPr/>
                </a:tc>
              </a:tr>
              <a:tr h="574675">
                <a:tc>
                  <a:txBody>
                    <a:bodyPr/>
                    <a:p>
                      <a:r>
                        <a:rPr lang="en-US" altLang="zh-CN" dirty="0" smtClean="0"/>
                        <a:t>2</a:t>
                      </a:r>
                      <a:r>
                        <a:rPr lang="zh-CN" altLang="en-US" dirty="0" smtClean="0"/>
                        <a:t>级</a:t>
                      </a:r>
                      <a:endParaRPr lang="zh-CN" altLang="en-US" dirty="0"/>
                    </a:p>
                  </a:txBody>
                  <a:tcPr/>
                </a:tc>
                <a:tc>
                  <a:txBody>
                    <a:bodyPr/>
                    <a:p>
                      <a:r>
                        <a:rPr lang="zh-CN" altLang="en-US" dirty="0" smtClean="0"/>
                        <a:t>胎儿宫内窘迫或胎死宫内</a:t>
                      </a:r>
                      <a:endParaRPr lang="zh-CN" altLang="en-US" dirty="0"/>
                    </a:p>
                  </a:txBody>
                  <a:tcPr/>
                </a:tc>
              </a:tr>
              <a:tr h="574675">
                <a:tc>
                  <a:txBody>
                    <a:bodyPr/>
                    <a:p>
                      <a:r>
                        <a:rPr lang="en-US" altLang="zh-CN" dirty="0" smtClean="0"/>
                        <a:t>3</a:t>
                      </a:r>
                      <a:r>
                        <a:rPr lang="zh-CN" altLang="en-US" dirty="0" smtClean="0"/>
                        <a:t>级</a:t>
                      </a:r>
                      <a:endParaRPr lang="zh-CN" altLang="en-US" dirty="0"/>
                    </a:p>
                  </a:txBody>
                  <a:tcPr/>
                </a:tc>
                <a:tc>
                  <a:txBody>
                    <a:bodyPr/>
                    <a:p>
                      <a:r>
                        <a:rPr lang="zh-CN" altLang="en-US" dirty="0" smtClean="0"/>
                        <a:t>产妇出血休克，伴或不伴有</a:t>
                      </a:r>
                      <a:r>
                        <a:rPr lang="en-US" altLang="zh-CN" dirty="0" smtClean="0"/>
                        <a:t>DIC</a:t>
                      </a:r>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16330" y="1190625"/>
            <a:ext cx="9783445" cy="4639945"/>
            <a:chOff x="490" y="1875"/>
            <a:chExt cx="12040" cy="7016"/>
          </a:xfrm>
        </p:grpSpPr>
        <p:pic>
          <p:nvPicPr>
            <p:cNvPr id="390150" name="图片 390149" descr="21"/>
            <p:cNvPicPr>
              <a:picLocks noChangeAspect="1"/>
            </p:cNvPicPr>
            <p:nvPr/>
          </p:nvPicPr>
          <p:blipFill>
            <a:blip r:embed="rId3"/>
            <a:srcRect l="39999" r="22000" b="9572"/>
            <a:stretch>
              <a:fillRect/>
            </a:stretch>
          </p:blipFill>
          <p:spPr>
            <a:xfrm>
              <a:off x="5280" y="2235"/>
              <a:ext cx="2920" cy="3765"/>
            </a:xfrm>
            <a:prstGeom prst="rect">
              <a:avLst/>
            </a:prstGeom>
            <a:noFill/>
            <a:ln w="9525">
              <a:noFill/>
            </a:ln>
          </p:spPr>
        </p:pic>
        <p:pic>
          <p:nvPicPr>
            <p:cNvPr id="390151" name="图片 390150" descr="15"/>
            <p:cNvPicPr>
              <a:picLocks noChangeAspect="1"/>
            </p:cNvPicPr>
            <p:nvPr/>
          </p:nvPicPr>
          <p:blipFill>
            <a:blip r:embed="rId4"/>
            <a:srcRect l="41818" r="21819"/>
            <a:stretch>
              <a:fillRect/>
            </a:stretch>
          </p:blipFill>
          <p:spPr>
            <a:xfrm>
              <a:off x="8200" y="2235"/>
              <a:ext cx="3000" cy="3765"/>
            </a:xfrm>
            <a:prstGeom prst="rect">
              <a:avLst/>
            </a:prstGeom>
            <a:noFill/>
            <a:ln w="9525">
              <a:noFill/>
            </a:ln>
          </p:spPr>
        </p:pic>
        <p:sp>
          <p:nvSpPr>
            <p:cNvPr id="151557" name="矩形 390152"/>
            <p:cNvSpPr/>
            <p:nvPr/>
          </p:nvSpPr>
          <p:spPr>
            <a:xfrm>
              <a:off x="2098" y="5968"/>
              <a:ext cx="8880" cy="557"/>
            </a:xfrm>
            <a:prstGeom prst="rect">
              <a:avLst/>
            </a:prstGeom>
            <a:noFill/>
            <a:ln w="9525" cap="flat" cmpd="sng">
              <a:solidFill>
                <a:srgbClr val="6666FF"/>
              </a:solidFill>
              <a:prstDash val="solid"/>
              <a:miter/>
              <a:headEnd type="none" w="med" len="med"/>
              <a:tailEnd type="none" w="med" len="med"/>
            </a:ln>
          </p:spPr>
          <p:txBody>
            <a:bodyPr anchor="t" anchorCtr="0">
              <a:spAutoFit/>
            </a:bodyPr>
            <a:p>
              <a:r>
                <a:rPr lang="zh-CN" altLang="en-US" b="1" dirty="0">
                  <a:latin typeface="Times New Roman" panose="02020603050405020304" pitchFamily="18" charset="0"/>
                  <a:ea typeface="楷体_GB2312" pitchFamily="49" charset="-122"/>
                </a:rPr>
                <a:t>显示胎盘与子宫壁之间有液性暗区</a:t>
              </a:r>
              <a:endParaRPr lang="zh-CN" altLang="en-US" b="1" dirty="0">
                <a:latin typeface="Times New Roman" panose="02020603050405020304" pitchFamily="18" charset="0"/>
                <a:ea typeface="楷体_GB2312" pitchFamily="49" charset="-122"/>
              </a:endParaRPr>
            </a:p>
          </p:txBody>
        </p:sp>
        <p:sp>
          <p:nvSpPr>
            <p:cNvPr id="151558" name="矩形 390153"/>
            <p:cNvSpPr/>
            <p:nvPr/>
          </p:nvSpPr>
          <p:spPr>
            <a:xfrm>
              <a:off x="1678" y="7748"/>
              <a:ext cx="10852" cy="1143"/>
            </a:xfrm>
            <a:prstGeom prst="rect">
              <a:avLst/>
            </a:prstGeom>
            <a:noFill/>
            <a:ln w="9525">
              <a:noFill/>
            </a:ln>
          </p:spPr>
          <p:txBody>
            <a:bodyPr anchor="t" anchorCtr="0">
              <a:spAutoFit/>
            </a:bodyPr>
            <a:p>
              <a:pPr>
                <a:lnSpc>
                  <a:spcPct val="120000"/>
                </a:lnSpc>
              </a:pPr>
              <a:r>
                <a:rPr lang="zh-CN" altLang="en-US"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2</a:t>
              </a:r>
              <a:r>
                <a:rPr lang="zh-CN" altLang="en-US" b="1" dirty="0">
                  <a:latin typeface="楷体_GB2312" pitchFamily="49" charset="-122"/>
                  <a:ea typeface="楷体_GB2312" pitchFamily="49" charset="-122"/>
                </a:rPr>
                <a:t>）血小板计数、出凝血时间、凝血酶原时间、纤维蛋白原测定和</a:t>
              </a:r>
              <a:r>
                <a:rPr lang="en-US" altLang="zh-CN" b="1" dirty="0">
                  <a:latin typeface="楷体_GB2312" pitchFamily="49" charset="-122"/>
                  <a:ea typeface="楷体_GB2312" pitchFamily="49" charset="-122"/>
                </a:rPr>
                <a:t>3P</a:t>
              </a:r>
              <a:r>
                <a:rPr lang="zh-CN" altLang="en-US" b="1" dirty="0">
                  <a:latin typeface="楷体_GB2312" pitchFamily="49" charset="-122"/>
                  <a:ea typeface="楷体_GB2312" pitchFamily="49" charset="-122"/>
                </a:rPr>
                <a:t>试验等，以了解凝血功能。</a:t>
              </a:r>
              <a:endParaRPr lang="zh-CN" altLang="en-US" b="1" dirty="0">
                <a:latin typeface="楷体_GB2312" pitchFamily="49" charset="-122"/>
                <a:ea typeface="楷体_GB2312" pitchFamily="49" charset="-122"/>
              </a:endParaRPr>
            </a:p>
          </p:txBody>
        </p:sp>
        <p:sp>
          <p:nvSpPr>
            <p:cNvPr id="151559" name="矩形 390154"/>
            <p:cNvSpPr/>
            <p:nvPr/>
          </p:nvSpPr>
          <p:spPr>
            <a:xfrm>
              <a:off x="490" y="1875"/>
              <a:ext cx="4443" cy="557"/>
            </a:xfrm>
            <a:prstGeom prst="rect">
              <a:avLst/>
            </a:prstGeom>
            <a:noFill/>
            <a:ln w="9525">
              <a:noFill/>
            </a:ln>
          </p:spPr>
          <p:txBody>
            <a:bodyPr anchor="t" anchorCtr="0">
              <a:spAutoFit/>
            </a:bodyPr>
            <a:p>
              <a:r>
                <a:rPr lang="en-US" altLang="zh-CN" b="1" dirty="0">
                  <a:latin typeface="楷体_GB2312" pitchFamily="49" charset="-122"/>
                  <a:ea typeface="楷体_GB2312" pitchFamily="49" charset="-122"/>
                </a:rPr>
                <a:t>2</a:t>
              </a:r>
              <a:r>
                <a:rPr lang="zh-CN" altLang="en-US" b="1" dirty="0">
                  <a:latin typeface="楷体_GB2312" pitchFamily="49" charset="-122"/>
                  <a:ea typeface="楷体_GB2312" pitchFamily="49" charset="-122"/>
                </a:rPr>
                <a:t>、辅助检查</a:t>
              </a:r>
              <a:endParaRPr lang="zh-CN" altLang="en-US" b="1" dirty="0">
                <a:latin typeface="楷体_GB2312" pitchFamily="49" charset="-122"/>
                <a:ea typeface="楷体_GB2312" pitchFamily="49" charset="-122"/>
              </a:endParaRPr>
            </a:p>
          </p:txBody>
        </p:sp>
        <p:sp>
          <p:nvSpPr>
            <p:cNvPr id="151560" name="矩形 390155"/>
            <p:cNvSpPr/>
            <p:nvPr/>
          </p:nvSpPr>
          <p:spPr>
            <a:xfrm>
              <a:off x="1078" y="3378"/>
              <a:ext cx="3427" cy="557"/>
            </a:xfrm>
            <a:prstGeom prst="rect">
              <a:avLst/>
            </a:prstGeom>
            <a:noFill/>
            <a:ln w="9525">
              <a:noFill/>
            </a:ln>
          </p:spPr>
          <p:txBody>
            <a:bodyPr wrap="square" anchor="t" anchorCtr="0">
              <a:spAutoFit/>
            </a:bodyPr>
            <a:p>
              <a:r>
                <a:rPr lang="zh-CN" altLang="en-US" b="1" dirty="0">
                  <a:solidFill>
                    <a:srgbClr val="000099"/>
                  </a:solidFill>
                  <a:latin typeface="楷体_GB2312" pitchFamily="49" charset="-122"/>
                  <a:ea typeface="楷体_GB2312" pitchFamily="49" charset="-122"/>
                </a:rPr>
                <a:t>（</a:t>
              </a:r>
              <a:r>
                <a:rPr lang="en-US" altLang="zh-CN" b="1" dirty="0">
                  <a:solidFill>
                    <a:srgbClr val="000099"/>
                  </a:solidFill>
                  <a:latin typeface="楷体_GB2312" pitchFamily="49" charset="-122"/>
                  <a:ea typeface="楷体_GB2312" pitchFamily="49" charset="-122"/>
                </a:rPr>
                <a:t>1</a:t>
              </a:r>
              <a:r>
                <a:rPr lang="zh-CN" altLang="en-US" b="1" dirty="0">
                  <a:solidFill>
                    <a:srgbClr val="000099"/>
                  </a:solidFill>
                  <a:latin typeface="楷体_GB2312" pitchFamily="49" charset="-122"/>
                  <a:ea typeface="楷体_GB2312" pitchFamily="49" charset="-122"/>
                </a:rPr>
                <a:t>）超声检查</a:t>
              </a:r>
              <a:endParaRPr lang="zh-CN" altLang="en-US" b="1" dirty="0">
                <a:solidFill>
                  <a:srgbClr val="000099"/>
                </a:solidFill>
                <a:latin typeface="楷体_GB2312" pitchFamily="49" charset="-122"/>
                <a:ea typeface="楷体_GB2312" pitchFamily="49" charset="-122"/>
              </a:endParaRPr>
            </a:p>
          </p:txBody>
        </p:sp>
        <p:sp>
          <p:nvSpPr>
            <p:cNvPr id="151561" name="矩形 390152"/>
            <p:cNvSpPr/>
            <p:nvPr/>
          </p:nvSpPr>
          <p:spPr>
            <a:xfrm>
              <a:off x="2098" y="6875"/>
              <a:ext cx="8880" cy="557"/>
            </a:xfrm>
            <a:prstGeom prst="rect">
              <a:avLst/>
            </a:prstGeom>
            <a:noFill/>
            <a:ln w="9525" cap="flat" cmpd="sng">
              <a:solidFill>
                <a:srgbClr val="6666FF"/>
              </a:solidFill>
              <a:prstDash val="solid"/>
              <a:miter/>
              <a:headEnd type="none" w="med" len="med"/>
              <a:tailEnd type="none" w="med" len="med"/>
            </a:ln>
          </p:spPr>
          <p:txBody>
            <a:bodyPr anchor="t" anchorCtr="0">
              <a:spAutoFit/>
            </a:bodyPr>
            <a:p>
              <a:r>
                <a:rPr lang="zh-CN" altLang="en-US" b="1" dirty="0">
                  <a:latin typeface="Times New Roman" panose="02020603050405020304" pitchFamily="18" charset="0"/>
                  <a:ea typeface="楷体_GB2312" pitchFamily="49" charset="-122"/>
                </a:rPr>
                <a:t>关注胎儿胎心和胎动，必要时胎心监护。</a:t>
              </a:r>
              <a:endParaRPr lang="zh-CN" altLang="en-US" b="1" dirty="0">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4.xml><?xml version="1.0" encoding="utf-8"?>
<p:tagLst xmlns:p="http://schemas.openxmlformats.org/presentationml/2006/main">
  <p:tag name="KSO_WM_DIAGRAM_VIRTUALLY_FRAME" val="{&quot;height&quot;:284,&quot;left&quot;:48.12503937007874,&quot;top&quot;:185,&quot;width&quot;:621.6249606299212}"/>
</p:tagLst>
</file>

<file path=ppt/tags/tag185.xml><?xml version="1.0" encoding="utf-8"?>
<p:tagLst xmlns:p="http://schemas.openxmlformats.org/presentationml/2006/main">
  <p:tag name="KSO_WM_DIAGRAM_VIRTUALLY_FRAME" val="{&quot;height&quot;:284,&quot;left&quot;:48.12503937007874,&quot;top&quot;:185,&quot;width&quot;:621.6249606299212}"/>
</p:tagLst>
</file>

<file path=ppt/tags/tag186.xml><?xml version="1.0" encoding="utf-8"?>
<p:tagLst xmlns:p="http://schemas.openxmlformats.org/presentationml/2006/main">
  <p:tag name="KSO_WM_DIAGRAM_VIRTUALLY_FRAME" val="{&quot;height&quot;:284,&quot;left&quot;:48.12503937007874,&quot;top&quot;:185,&quot;width&quot;:621.6249606299212}"/>
</p:tagLst>
</file>

<file path=ppt/tags/tag187.xml><?xml version="1.0" encoding="utf-8"?>
<p:tagLst xmlns:p="http://schemas.openxmlformats.org/presentationml/2006/main">
  <p:tag name="KSO_WM_DIAGRAM_VIRTUALLY_FRAME" val="{&quot;height&quot;:284,&quot;left&quot;:48.12503937007874,&quot;top&quot;:185,&quot;width&quot;:621.6249606299212}"/>
</p:tagLst>
</file>

<file path=ppt/tags/tag188.xml><?xml version="1.0" encoding="utf-8"?>
<p:tagLst xmlns:p="http://schemas.openxmlformats.org/presentationml/2006/main">
  <p:tag name="KSO_WM_DIAGRAM_VIRTUALLY_FRAME" val="{&quot;height&quot;:284,&quot;left&quot;:48.12503937007874,&quot;top&quot;:185,&quot;width&quot;:621.6249606299212}"/>
</p:tagLst>
</file>

<file path=ppt/tags/tag189.xml><?xml version="1.0" encoding="utf-8"?>
<p:tagLst xmlns:p="http://schemas.openxmlformats.org/presentationml/2006/main">
  <p:tag name="KSO_WM_DIAGRAM_VIRTUALLY_FRAME" val="{&quot;height&quot;:284,&quot;left&quot;:48.12503937007874,&quot;top&quot;:185,&quot;width&quot;:621.624960629921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4.xml><?xml version="1.0" encoding="utf-8"?>
<p:tagLst xmlns:p="http://schemas.openxmlformats.org/presentationml/2006/main">
  <p:tag name="TABLE_ENDDRAG_ORIGIN_RECT" val="740*226"/>
  <p:tag name="TABLE_ENDDRAG_RECT" val="70*258*740*226"/>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1.xml><?xml version="1.0" encoding="utf-8"?>
<p:tagLst xmlns:p="http://schemas.openxmlformats.org/presentationml/2006/main">
  <p:tag name="TABLE_ENDDRAG_ORIGIN_RECT" val="821*206"/>
  <p:tag name="TABLE_ENDDRAG_RECT" val="65*269*821*206"/>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5.xml><?xml version="1.0" encoding="utf-8"?>
<p:tagLst xmlns:p="http://schemas.openxmlformats.org/presentationml/2006/main">
  <p:tag name="KSO_WM_DIAGRAM_VIRTUALLY_FRAME" val="{&quot;height&quot;:540,&quot;left&quot;:12.75,&quot;top&quot;:35.56251968503934,&quot;width&quot;:720}"/>
</p:tagLst>
</file>

<file path=ppt/tags/tag76.xml><?xml version="1.0" encoding="utf-8"?>
<p:tagLst xmlns:p="http://schemas.openxmlformats.org/presentationml/2006/main">
  <p:tag name="KSO_WM_DIAGRAM_VIRTUALLY_FRAME" val="{&quot;height&quot;:540,&quot;left&quot;:12.75,&quot;top&quot;:35.56251968503934,&quot;width&quot;:72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19847</Words>
  <Application>WPS 演示</Application>
  <PresentationFormat>自定义</PresentationFormat>
  <Paragraphs>1573</Paragraphs>
  <Slides>156</Slides>
  <Notes>1</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3</vt:i4>
      </vt:variant>
      <vt:variant>
        <vt:lpstr>幻灯片标题</vt:lpstr>
      </vt:variant>
      <vt:variant>
        <vt:i4>156</vt:i4>
      </vt:variant>
    </vt:vector>
  </HeadingPairs>
  <TitlesOfParts>
    <vt:vector size="178" baseType="lpstr">
      <vt:lpstr>Arial</vt:lpstr>
      <vt:lpstr>宋体</vt:lpstr>
      <vt:lpstr>Wingdings</vt:lpstr>
      <vt:lpstr>黑体</vt:lpstr>
      <vt:lpstr>微软雅黑</vt:lpstr>
      <vt:lpstr>华文细黑</vt:lpstr>
      <vt:lpstr>字魂70号-灵悦黑体</vt:lpstr>
      <vt:lpstr>Segoe UI</vt:lpstr>
      <vt:lpstr>隶书</vt:lpstr>
      <vt:lpstr>楷体_GB2312</vt:lpstr>
      <vt:lpstr>新宋体</vt:lpstr>
      <vt:lpstr>Times New Roman</vt:lpstr>
      <vt:lpstr>Tahoma</vt:lpstr>
      <vt:lpstr>Arial Unicode MS</vt:lpstr>
      <vt:lpstr>华文行楷</vt:lpstr>
      <vt:lpstr>Calibri</vt:lpstr>
      <vt:lpstr>Comic Sans MS</vt:lpstr>
      <vt:lpstr>Office 主题</vt:lpstr>
      <vt:lpstr>Office 主题​​</vt:lpstr>
      <vt:lpstr>Photoshop.Image.8</vt:lpstr>
      <vt:lpstr>Photoshop.Image.8</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病因</vt:lpstr>
      <vt:lpstr>（二）病理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6．健康指导</vt:lpstr>
      <vt:lpstr>PowerPoint 演示文稿</vt:lpstr>
      <vt:lpstr>PowerPoint 演示文稿</vt:lpstr>
      <vt:lpstr>PowerPoint 演示文稿</vt:lpstr>
      <vt:lpstr>PowerPoint 演示文稿</vt:lpstr>
      <vt:lpstr>PowerPoint 演示文稿</vt:lpstr>
      <vt:lpstr>（一）病因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（三）病理生理变化 —全身小动脉痉挛</vt:lpstr>
      <vt:lpstr>PowerPoint 演示文稿</vt:lpstr>
      <vt:lpstr>（二）身体状况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汉堡包</cp:lastModifiedBy>
  <cp:revision>264</cp:revision>
  <dcterms:created xsi:type="dcterms:W3CDTF">2019-11-11T13:37:00Z</dcterms:created>
  <dcterms:modified xsi:type="dcterms:W3CDTF">2025-08-11T07:23:36Z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F47900CFCF14428F81F766D8B14004F0</vt:lpwstr>
  </property>
</Properties>
</file>