
<file path=[Content_Types].xml><?xml version="1.0" encoding="utf-8"?>
<Types xmlns="http://schemas.openxmlformats.org/package/2006/content-types">
  <Default Extension="wav" ContentType="audio/x-wav"/>
  <Default Extension="gif" ContentType="image/gif"/>
  <Default Extension="wmf" ContentType="image/x-wmf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4"/>
  </p:notesMasterIdLst>
  <p:sldIdLst>
    <p:sldId id="1628" r:id="rId4"/>
    <p:sldId id="1629" r:id="rId5"/>
    <p:sldId id="993" r:id="rId6"/>
    <p:sldId id="996" r:id="rId7"/>
    <p:sldId id="1137" r:id="rId8"/>
    <p:sldId id="1291" r:id="rId9"/>
    <p:sldId id="260" r:id="rId10"/>
    <p:sldId id="536" r:id="rId11"/>
    <p:sldId id="261" r:id="rId12"/>
    <p:sldId id="263" r:id="rId13"/>
    <p:sldId id="262" r:id="rId15"/>
    <p:sldId id="265" r:id="rId16"/>
    <p:sldId id="761" r:id="rId17"/>
    <p:sldId id="764" r:id="rId18"/>
    <p:sldId id="1727" r:id="rId19"/>
    <p:sldId id="372" r:id="rId20"/>
    <p:sldId id="313" r:id="rId21"/>
    <p:sldId id="374" r:id="rId22"/>
    <p:sldId id="317" r:id="rId23"/>
    <p:sldId id="1454" r:id="rId24"/>
    <p:sldId id="319" r:id="rId25"/>
    <p:sldId id="320" r:id="rId26"/>
    <p:sldId id="321" r:id="rId27"/>
    <p:sldId id="322" r:id="rId28"/>
    <p:sldId id="323" r:id="rId29"/>
    <p:sldId id="1545" r:id="rId30"/>
    <p:sldId id="275" r:id="rId31"/>
    <p:sldId id="327" r:id="rId32"/>
    <p:sldId id="1162" r:id="rId33"/>
    <p:sldId id="1080" r:id="rId34"/>
    <p:sldId id="1090" r:id="rId35"/>
    <p:sldId id="692" r:id="rId36"/>
    <p:sldId id="1096" r:id="rId37"/>
    <p:sldId id="1358" r:id="rId38"/>
    <p:sldId id="283" r:id="rId39"/>
    <p:sldId id="285" r:id="rId40"/>
    <p:sldId id="1295" r:id="rId41"/>
    <p:sldId id="1359" r:id="rId42"/>
    <p:sldId id="1360" r:id="rId43"/>
    <p:sldId id="1297" r:id="rId44"/>
    <p:sldId id="1298" r:id="rId45"/>
    <p:sldId id="790" r:id="rId46"/>
    <p:sldId id="792" r:id="rId47"/>
    <p:sldId id="793" r:id="rId48"/>
    <p:sldId id="794" r:id="rId49"/>
    <p:sldId id="795" r:id="rId50"/>
  </p:sldIdLst>
  <p:sldSz cx="9144000" cy="6858000" type="screen4x3"/>
  <p:notesSz cx="6858000" cy="9144000"/>
  <p:custDataLst>
    <p:tags r:id="rId5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2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1476" y="108"/>
      </p:cViewPr>
      <p:guideLst>
        <p:guide orient="horz" pos="2124"/>
        <p:guide pos="280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gs" Target="tags/tag1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眉占位符 471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7107" name="日期占位符 4710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0180" name="幻灯片图像占位符 47107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文本占位符 47108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47110" name="页脚占位符 4710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7111" name="灯片编号占位符 4711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3839771-2136-4C9F-9D8A-3F113029196E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475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0137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013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32270C1-4766-4256-91A8-D2D505E01163}" type="slidenum">
              <a:rPr altLang="zh-CN" noProof="1"/>
            </a:fld>
            <a:endParaRPr lang="zh-CN" altLang="zh-CN" noProof="1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0342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259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259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DFA5FD4-6DEE-4498-9CA9-3A00B3D49B00}" type="slidenum">
              <a:rPr altLang="zh-CN" noProof="1"/>
            </a:fld>
            <a:endParaRPr lang="zh-CN" altLang="zh-CN" noProof="1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597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597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0D9C4EC-B9B5-43B3-B539-C37125C68461}" type="slidenum">
              <a:rPr altLang="zh-CN" noProof="1"/>
            </a:fld>
            <a:endParaRPr lang="zh-CN" altLang="zh-CN" noProof="1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6179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17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1EF1C2A-6496-4EFB-9794-1D97E0332A02}" type="slidenum">
              <a:rPr altLang="en-US" noProof="1"/>
            </a:fld>
            <a:endParaRPr lang="zh-CN" altLang="en-US" noProof="1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699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99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0DDAB6B-70A4-48BC-B010-0BACBB29C10C}" type="slidenum">
              <a:rPr altLang="en-US" noProof="1"/>
            </a:fld>
            <a:endParaRPr lang="zh-CN" altLang="en-US" noProof="1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720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20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F07EE00-0560-4205-BA3F-30D812662431}" type="slidenum">
              <a:rPr altLang="en-US" noProof="1"/>
            </a:fld>
            <a:endParaRPr lang="zh-CN" altLang="en-US" noProof="1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771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771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5AA6C4D-00E2-405B-9C32-2AE3A83A32EB}" type="slidenum">
              <a:rPr altLang="zh-CN" noProof="1"/>
            </a:fld>
            <a:endParaRPr lang="zh-CN" altLang="zh-CN" noProof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68602B-29E2-48C5-9CAB-CB4D1DF0298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72587-A5BC-4FA4-B7C2-719E45672B6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41EA6-F787-4BD9-9360-A24C957979E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B91C2-57BC-40BB-861B-C790B4C61CD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F17BE-D5C8-41C7-B418-E4763964FD0C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83F4EC-18CD-4ADF-9AFB-AB96EAF0529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B698D-1850-411C-AC1F-3A42AE88CF4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A68CFF-E975-49D9-9890-8A22111F5D7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BFAFF-5EBA-4220-84DD-9324203E999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BF6E8B-0E81-492D-B7FC-33559990564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C0A2D-DA17-4647-99FE-A75A9225674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0215A-5FA2-4AD7-9E43-C9CA1EB2DA4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F17BE-D5C8-41C7-B418-E4763964FD0C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774D7-BA2A-404D-8B47-4AC91BFB2B0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8F544-0B28-47B7-969C-37F162F9753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671E2-5981-4D16-B4C7-EFBE9C00B70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A928F-7139-4A38-9F38-01F856A146A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1626BB-F696-452F-90F7-B2A0E806DC2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9B2C73-A4BD-4DB9-8158-DAB21B29189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1B4D8-0625-4D93-9588-89FB6C29A91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ABE68-4365-42F3-882B-DCDDD3AA554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82347-2F43-4979-9ED0-B6A85530D31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F3DDD1-E068-4338-8C1A-D9BCDB1E5EC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48FC6E-B21F-4192-8F32-13E63CD29F7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39" tIns="45514" rIns="91039" bIns="4551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39" tIns="45514" rIns="91039" bIns="4551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/>
          <a:lstStyle>
            <a:lvl1pPr eaLnBrk="1" hangingPunct="1">
              <a:buFont typeface="Arial" panose="020B0604020202020204" pitchFamily="34" charset="0"/>
              <a:buNone/>
              <a:defRPr sz="1400" noProof="1">
                <a:cs typeface="+mn-ea"/>
              </a:defRPr>
            </a:lvl1pPr>
          </a:lstStyle>
          <a:p>
            <a:pPr>
              <a:defRPr/>
            </a:pPr>
            <a:fld id="{0942C0A8-8B4E-4C43-9E7F-695EB18D75BF}" type="datetime1">
              <a:rPr lang="zh-CN" altLang="en-US"/>
            </a:fld>
            <a:endParaRPr lang="zh-CN" altLang="en-US"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/>
          <a:lstStyle>
            <a:lvl1pPr algn="ctr" eaLnBrk="1" hangingPunct="1">
              <a:buFont typeface="Arial" panose="020B0604020202020204" pitchFamily="34" charset="0"/>
              <a:buNone/>
              <a:defRPr sz="14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039" tIns="45514" rIns="91039" bIns="45514" numCol="1" anchor="t" anchorCtr="0" compatLnSpc="1"/>
          <a:lstStyle>
            <a:lvl1pPr algn="r">
              <a:defRPr sz="1400"/>
            </a:lvl1pPr>
          </a:lstStyle>
          <a:p>
            <a:fld id="{A0B19501-0210-4118-A328-87E1170164E3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39" tIns="45514" rIns="91039" bIns="4551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099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39" tIns="45514" rIns="91039" bIns="4551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/>
          <a:lstStyle>
            <a:lvl1pPr eaLnBrk="1" hangingPunct="1">
              <a:buFont typeface="Arial" panose="020B0604020202020204" pitchFamily="34" charset="0"/>
              <a:buNone/>
              <a:defRPr sz="1400" noProof="1">
                <a:cs typeface="+mn-ea"/>
              </a:defRPr>
            </a:lvl1pPr>
          </a:lstStyle>
          <a:p>
            <a:pPr>
              <a:defRPr/>
            </a:pPr>
            <a:fld id="{0942C0A8-8B4E-4C43-9E7F-695EB18D75BF}" type="datetime1">
              <a:rPr lang="zh-CN" altLang="en-US"/>
            </a:fld>
            <a:endParaRPr lang="zh-CN" altLang="en-US"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/>
          <a:lstStyle>
            <a:lvl1pPr algn="ctr" eaLnBrk="1" hangingPunct="1">
              <a:buFont typeface="Arial" panose="020B0604020202020204" pitchFamily="34" charset="0"/>
              <a:buNone/>
              <a:defRPr sz="14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039" tIns="45514" rIns="91039" bIns="45514" numCol="1" anchor="t" anchorCtr="0" compatLnSpc="1"/>
          <a:lstStyle>
            <a:lvl1pPr algn="r">
              <a:defRPr sz="1400"/>
            </a:lvl1pPr>
          </a:lstStyle>
          <a:p>
            <a:fld id="{C88E3899-F2E1-4B7B-983A-DE56CE19283C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GIF"/><Relationship Id="rId1" Type="http://schemas.openxmlformats.org/officeDocument/2006/relationships/hyperlink" Target="file:///F:\&#29983;&#29702;\&#28040;&#21270;\xiaohua.ppt#-1,27,9(s)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GIF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image" Target="../media/image11.GI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hyperlink" Target="file:///J:\&#33889;&#33796;&#31958;&#30340;&#36733;&#20307;&#36816;&#36755;.avi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0" y="0"/>
            <a:ext cx="9144000" cy="6857999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 cmpd="sng">
            <a:noFill/>
            <a:prstDash val="solid"/>
            <a:miter lim="800000"/>
          </a:ln>
          <a:effectLst>
            <a:outerShdw blurRad="50800" dist="38100" dir="5400000" algn="t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accent2"/>
            </a:extrusionClr>
          </a:sp3d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/>
                <a:ea typeface="+mn-ea"/>
                <a:cs typeface="+mn-cs"/>
              </a:rPr>
              <a:t>                                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/>
                <a:ea typeface="+mn-ea"/>
                <a:cs typeface="+mn-cs"/>
              </a:rPr>
              <a:t> </a:t>
            </a: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/>
                <a:ea typeface="+mn-ea"/>
                <a:cs typeface="+mn-cs"/>
              </a:rPr>
              <a:t>生理学</a:t>
            </a:r>
            <a:endParaRPr kumimoji="0" lang="en-US" altLang="zh-CN" sz="7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7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/>
                <a:ea typeface="+mn-ea"/>
                <a:cs typeface="+mn-cs"/>
              </a:rPr>
              <a:t>石家庄医学高等专科学校生理教研室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10241"/>
          <p:cNvSpPr txBox="1">
            <a:spLocks noChangeArrowheads="1"/>
          </p:cNvSpPr>
          <p:nvPr/>
        </p:nvSpPr>
        <p:spPr bwMode="auto">
          <a:xfrm>
            <a:off x="304800" y="381000"/>
            <a:ext cx="5715000" cy="374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</a:rPr>
              <a:t>二、咀嚼和吞咽</a:t>
            </a:r>
            <a:endParaRPr lang="zh-CN" altLang="en-US" b="1">
              <a:latin typeface="Times New Roman" panose="02020603050405020304" pitchFamily="18" charset="0"/>
            </a:endParaRPr>
          </a:p>
          <a:p>
            <a:endParaRPr lang="en-US" altLang="zh-CN" sz="2800" b="1">
              <a:latin typeface="楷体_GB2312" pitchFamily="49" charset="-122"/>
            </a:endParaRPr>
          </a:p>
          <a:p>
            <a:r>
              <a:rPr lang="en-US" altLang="zh-CN" sz="2800" b="1">
                <a:latin typeface="楷体_GB2312" pitchFamily="49" charset="-122"/>
              </a:rPr>
              <a:t>1</a:t>
            </a:r>
            <a:r>
              <a:rPr lang="zh-CN" altLang="en-US" sz="2800" b="1">
                <a:latin typeface="楷体_GB2312" pitchFamily="49" charset="-122"/>
              </a:rPr>
              <a:t>、</a:t>
            </a:r>
            <a:r>
              <a:rPr lang="zh-CN" altLang="en-US" b="1">
                <a:latin typeface="Times New Roman" panose="02020603050405020304" pitchFamily="18" charset="0"/>
              </a:rPr>
              <a:t>咀嚼     </a:t>
            </a:r>
            <a:r>
              <a:rPr lang="zh-CN" altLang="en-US" sz="2800" b="1">
                <a:latin typeface="Times New Roman" panose="02020603050405020304" pitchFamily="18" charset="0"/>
              </a:rPr>
              <a:t>粉碎、搅拌、混合</a:t>
            </a:r>
            <a:endParaRPr lang="zh-CN" altLang="en-US" sz="2400" b="1">
              <a:latin typeface="楷体_GB2312" pitchFamily="49" charset="-122"/>
            </a:endParaRPr>
          </a:p>
          <a:p>
            <a:endParaRPr lang="zh-CN" altLang="en-US" sz="2800" b="1">
              <a:latin typeface="楷体_GB2312" pitchFamily="49" charset="-122"/>
            </a:endParaRPr>
          </a:p>
          <a:p>
            <a:r>
              <a:rPr lang="en-US" altLang="zh-CN" sz="2800" b="1">
                <a:latin typeface="楷体_GB2312" pitchFamily="49" charset="-122"/>
              </a:rPr>
              <a:t>2</a:t>
            </a:r>
            <a:r>
              <a:rPr lang="zh-CN" altLang="en-US" sz="2800" b="1">
                <a:latin typeface="楷体_GB2312" pitchFamily="49" charset="-122"/>
              </a:rPr>
              <a:t>、</a:t>
            </a:r>
            <a:r>
              <a:rPr lang="zh-CN" altLang="en-US" b="1">
                <a:latin typeface="Times New Roman" panose="02020603050405020304" pitchFamily="18" charset="0"/>
              </a:rPr>
              <a:t>吞咽  </a:t>
            </a:r>
            <a:r>
              <a:rPr lang="zh-CN" altLang="en-US" sz="2800" b="1">
                <a:latin typeface="Times New Roman" panose="02020603050405020304" pitchFamily="18" charset="0"/>
              </a:rPr>
              <a:t>吞咽过程分三期：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b="1"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</a:rPr>
              <a:t>第一期：口腔</a:t>
            </a:r>
            <a:r>
              <a:rPr lang="en-US" altLang="zh-CN" sz="2800" b="1">
                <a:latin typeface="Times New Roman" panose="02020603050405020304" pitchFamily="18" charset="0"/>
              </a:rPr>
              <a:t>→</a:t>
            </a:r>
            <a:r>
              <a:rPr lang="zh-CN" altLang="en-US" sz="2800" b="1">
                <a:latin typeface="Times New Roman" panose="02020603050405020304" pitchFamily="18" charset="0"/>
              </a:rPr>
              <a:t>咽部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</a:endParaRPr>
          </a:p>
          <a:p>
            <a:r>
              <a:rPr lang="zh-CN" altLang="en-US" sz="2800" b="1">
                <a:latin typeface="Times New Roman" panose="02020603050405020304" pitchFamily="18" charset="0"/>
              </a:rPr>
              <a:t>  第二期：咽</a:t>
            </a:r>
            <a:r>
              <a:rPr lang="en-US" altLang="zh-CN" sz="2800" b="1">
                <a:latin typeface="Times New Roman" panose="02020603050405020304" pitchFamily="18" charset="0"/>
              </a:rPr>
              <a:t>→</a:t>
            </a:r>
            <a:r>
              <a:rPr lang="zh-CN" altLang="en-US" sz="2800" b="1">
                <a:latin typeface="Times New Roman" panose="02020603050405020304" pitchFamily="18" charset="0"/>
              </a:rPr>
              <a:t>食管上端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</a:rPr>
              <a:t>  第三期：食管</a:t>
            </a:r>
            <a:r>
              <a:rPr lang="en-US" altLang="zh-CN" sz="2800" b="1">
                <a:latin typeface="Times New Roman" panose="02020603050405020304" pitchFamily="18" charset="0"/>
              </a:rPr>
              <a:t>→</a:t>
            </a:r>
            <a:r>
              <a:rPr lang="zh-CN" altLang="en-US" sz="2800" b="1">
                <a:latin typeface="Times New Roman" panose="02020603050405020304" pitchFamily="18" charset="0"/>
              </a:rPr>
              <a:t>胃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3730" name="文本框 10248"/>
          <p:cNvSpPr txBox="1">
            <a:spLocks noChangeArrowheads="1"/>
          </p:cNvSpPr>
          <p:nvPr/>
        </p:nvSpPr>
        <p:spPr bwMode="auto">
          <a:xfrm>
            <a:off x="519113" y="3827463"/>
            <a:ext cx="34671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39" tIns="45514" rIns="91039" bIns="45514">
            <a:spAutoFit/>
          </a:bodyPr>
          <a:lstStyle/>
          <a:p>
            <a:endParaRPr lang="zh-CN" altLang="en-US">
              <a:ea typeface="黑体" panose="02010609060101010101" pitchFamily="49" charset="-122"/>
            </a:endParaRPr>
          </a:p>
          <a:p>
            <a:r>
              <a:rPr lang="zh-CN" altLang="en-US">
                <a:ea typeface="黑体" panose="02010609060101010101" pitchFamily="49" charset="-122"/>
              </a:rPr>
              <a:t>基本中枢位于</a:t>
            </a:r>
            <a:r>
              <a:rPr lang="zh-CN" altLang="en-US">
                <a:solidFill>
                  <a:srgbClr val="FF3300"/>
                </a:solidFill>
                <a:ea typeface="黑体" panose="02010609060101010101" pitchFamily="49" charset="-122"/>
              </a:rPr>
              <a:t>延髓</a:t>
            </a:r>
            <a:endParaRPr lang="zh-CN" altLang="en-US">
              <a:solidFill>
                <a:srgbClr val="FF3300"/>
              </a:solidFill>
              <a:ea typeface="黑体" panose="02010609060101010101" pitchFamily="49" charset="-122"/>
            </a:endParaRPr>
          </a:p>
          <a:p>
            <a:endParaRPr lang="zh-CN" altLang="en-US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pic>
        <p:nvPicPr>
          <p:cNvPr id="73731" name="图片 10249" descr="Teeth-0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67175" y="0"/>
            <a:ext cx="1219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2" name="图片 10250" descr="degluti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2963" y="2147888"/>
            <a:ext cx="265430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4" name="矩形 116738"/>
          <p:cNvSpPr>
            <a:spLocks noChangeArrowheads="1"/>
          </p:cNvSpPr>
          <p:nvPr/>
        </p:nvSpPr>
        <p:spPr bwMode="auto">
          <a:xfrm>
            <a:off x="63500" y="5311775"/>
            <a:ext cx="8610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>
                <a:latin typeface="楷体_GB2312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b="1">
                <a:latin typeface="楷体_GB2312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蠕动：</a:t>
            </a:r>
            <a:r>
              <a:rPr lang="zh-CN" altLang="en-US" sz="2800" b="1">
                <a:latin typeface="宋体" panose="02010600030101010101" pitchFamily="2" charset="-122"/>
              </a:rPr>
              <a:t>是空腔器官平滑肌的顺序性收缩形成的一种向前推进的波形运动。是消化道运动的基本形式。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73735" name="图片 116740" descr="蠕动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6655594" y="3317082"/>
            <a:ext cx="30241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9219"/>
          <p:cNvSpPr txBox="1">
            <a:spLocks noChangeArrowheads="1"/>
          </p:cNvSpPr>
          <p:nvPr/>
        </p:nvSpPr>
        <p:spPr bwMode="auto">
          <a:xfrm>
            <a:off x="1239838" y="1092200"/>
            <a:ext cx="34321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39" tIns="45514" rIns="91039" bIns="45514">
            <a:spAutoFit/>
          </a:bodyPr>
          <a:lstStyle/>
          <a:p>
            <a:r>
              <a:rPr lang="zh-CN" altLang="en-US">
                <a:ea typeface="黑体" panose="02010609060101010101" pitchFamily="49" charset="-122"/>
              </a:rPr>
              <a:t>第三节、胃内消化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79874" name="文本框 9220"/>
          <p:cNvSpPr txBox="1">
            <a:spLocks noChangeArrowheads="1"/>
          </p:cNvSpPr>
          <p:nvPr/>
        </p:nvSpPr>
        <p:spPr bwMode="auto">
          <a:xfrm>
            <a:off x="2319338" y="1844675"/>
            <a:ext cx="424815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r>
              <a:rPr lang="en-US" altLang="zh-CN" sz="2800" b="1"/>
              <a:t>     </a:t>
            </a:r>
            <a:endParaRPr lang="en-US" altLang="zh-CN" sz="2800" b="1"/>
          </a:p>
          <a:p>
            <a:r>
              <a:rPr lang="en-US" altLang="zh-CN" sz="2800" b="1"/>
              <a:t>    </a:t>
            </a:r>
            <a:r>
              <a:rPr lang="zh-CN" altLang="en-US" sz="2800" b="1"/>
              <a:t>化学性消化</a:t>
            </a:r>
            <a:br>
              <a:rPr lang="zh-CN" altLang="en-US" sz="2800" b="1"/>
            </a:br>
            <a:r>
              <a:rPr lang="zh-CN" altLang="en-US" sz="2800" b="1"/>
              <a:t>     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    机械性消化</a:t>
            </a:r>
            <a:endParaRPr lang="zh-CN" altLang="en-US" sz="2800" b="1"/>
          </a:p>
        </p:txBody>
      </p:sp>
      <p:pic>
        <p:nvPicPr>
          <p:cNvPr id="32772" name="图片 32771" descr="625605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79613" y="2133600"/>
            <a:ext cx="4824412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框 12291"/>
          <p:cNvSpPr txBox="1">
            <a:spLocks noChangeArrowheads="1"/>
          </p:cNvSpPr>
          <p:nvPr/>
        </p:nvSpPr>
        <p:spPr bwMode="auto">
          <a:xfrm>
            <a:off x="468313" y="1217613"/>
            <a:ext cx="7712075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39" tIns="45514" rIns="91039" bIns="45514">
            <a:spAutoFit/>
          </a:bodyPr>
          <a:lstStyle/>
          <a:p>
            <a:r>
              <a:rPr lang="en-US" altLang="zh-CN" sz="2800" b="1"/>
              <a:t>(</a:t>
            </a:r>
            <a:r>
              <a:rPr lang="zh-CN" altLang="en-US" sz="2800" b="1"/>
              <a:t>一</a:t>
            </a:r>
            <a:r>
              <a:rPr lang="en-US" altLang="zh-CN" sz="2800" b="1"/>
              <a:t>)</a:t>
            </a:r>
            <a:r>
              <a:rPr lang="zh-CN" altLang="en-US" sz="2800" b="1"/>
              <a:t>胃液的性质、成分和作用</a:t>
            </a:r>
            <a:endParaRPr lang="zh-CN" altLang="en-US" sz="2800" b="1"/>
          </a:p>
          <a:p>
            <a:r>
              <a:rPr lang="zh-CN" altLang="en-US" sz="2800" b="1"/>
              <a:t>  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性  质    </a:t>
            </a:r>
            <a:r>
              <a:rPr lang="zh-CN" altLang="en-US" sz="2800" b="1"/>
              <a:t>无色，</a:t>
            </a:r>
            <a:r>
              <a:rPr lang="en-US" altLang="zh-CN" sz="2800" b="1"/>
              <a:t>pH0.9</a:t>
            </a:r>
            <a:r>
              <a:rPr lang="zh-CN" altLang="en-US" sz="2800" b="1"/>
              <a:t>～</a:t>
            </a:r>
            <a:r>
              <a:rPr lang="en-US" altLang="zh-CN" sz="2800" b="1"/>
              <a:t>1.5</a:t>
            </a:r>
            <a:r>
              <a:rPr lang="zh-CN" altLang="en-US" sz="2800" b="1"/>
              <a:t>，体内</a:t>
            </a:r>
            <a:r>
              <a:rPr lang="en-US" altLang="zh-CN" sz="2800" b="1"/>
              <a:t>pH</a:t>
            </a:r>
            <a:r>
              <a:rPr lang="zh-CN" altLang="en-US" sz="2800" b="1"/>
              <a:t>最低的液体</a:t>
            </a:r>
            <a:endParaRPr lang="zh-CN" altLang="en-US" sz="2800" b="1"/>
          </a:p>
          <a:p>
            <a:r>
              <a:rPr lang="zh-CN" altLang="en-US" sz="2800" b="1"/>
              <a:t>  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分泌量   </a:t>
            </a:r>
            <a:r>
              <a:rPr lang="en-US" altLang="zh-CN" sz="2800" b="1"/>
              <a:t>1.5</a:t>
            </a:r>
            <a:r>
              <a:rPr lang="zh-CN" altLang="en-US" sz="2800" b="1"/>
              <a:t>～</a:t>
            </a:r>
            <a:r>
              <a:rPr lang="en-US" altLang="zh-CN" sz="2800" b="1"/>
              <a:t>2.5L/</a:t>
            </a:r>
            <a:r>
              <a:rPr lang="zh-CN" altLang="en-US" sz="2800" b="1"/>
              <a:t>日。</a:t>
            </a:r>
            <a:endParaRPr lang="zh-CN" altLang="en-US" sz="2800" b="1"/>
          </a:p>
          <a:p>
            <a:r>
              <a:rPr lang="zh-CN" altLang="en-US" sz="2800" b="1"/>
              <a:t>  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成  分    盐酸、胃蛋白酶原、粘液、内因子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/>
              <a:t>              </a:t>
            </a:r>
            <a:endParaRPr lang="zh-CN" altLang="en-US" sz="2800" b="1"/>
          </a:p>
          <a:p>
            <a:r>
              <a:rPr lang="zh-CN" altLang="en-US" sz="2800" b="1"/>
              <a:t>              </a:t>
            </a:r>
            <a:r>
              <a:rPr lang="zh-CN" altLang="en-US" sz="2800" b="1">
                <a:solidFill>
                  <a:srgbClr val="FF3300"/>
                </a:solidFill>
              </a:rPr>
              <a:t>和</a:t>
            </a:r>
            <a:r>
              <a:rPr lang="en-US" altLang="zh-CN" sz="2800" b="1">
                <a:solidFill>
                  <a:srgbClr val="FF3300"/>
                </a:solidFill>
              </a:rPr>
              <a:t>HCO</a:t>
            </a:r>
            <a:r>
              <a:rPr lang="en-US" altLang="zh-CN" sz="2800" b="1" baseline="-25000">
                <a:solidFill>
                  <a:srgbClr val="FF3300"/>
                </a:solidFill>
              </a:rPr>
              <a:t>3</a:t>
            </a:r>
            <a:r>
              <a:rPr lang="en-US" altLang="zh-CN" sz="2800" b="1" baseline="30000">
                <a:solidFill>
                  <a:srgbClr val="FF3300"/>
                </a:solidFill>
              </a:rPr>
              <a:t>-</a:t>
            </a:r>
            <a:r>
              <a:rPr lang="en-US" altLang="zh-CN" sz="2800" b="1">
                <a:solidFill>
                  <a:srgbClr val="FF3300"/>
                </a:solidFill>
              </a:rPr>
              <a:t> </a:t>
            </a:r>
            <a:r>
              <a:rPr lang="zh-CN" altLang="en-US" sz="2800" b="1">
                <a:solidFill>
                  <a:srgbClr val="FF3300"/>
                </a:solidFill>
              </a:rPr>
              <a:t>等无机物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endParaRPr lang="zh-CN" altLang="en-US"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14337"/>
          <p:cNvSpPr txBox="1">
            <a:spLocks noChangeArrowheads="1"/>
          </p:cNvSpPr>
          <p:nvPr/>
        </p:nvSpPr>
        <p:spPr bwMode="auto">
          <a:xfrm>
            <a:off x="323850" y="476250"/>
            <a:ext cx="8299450" cy="573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r>
              <a:rPr lang="en-US" altLang="zh-CN" b="1">
                <a:latin typeface="宋体" panose="02010600030101010101" pitchFamily="2" charset="-122"/>
              </a:rPr>
              <a:t>1.</a:t>
            </a:r>
            <a:r>
              <a:rPr lang="zh-CN" altLang="en-US" b="1">
                <a:latin typeface="宋体" panose="02010600030101010101" pitchFamily="2" charset="-122"/>
              </a:rPr>
              <a:t>盐酸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</a:rPr>
              <a:t>⑴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来源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壁细胞</a:t>
            </a:r>
            <a:r>
              <a:rPr lang="zh-CN" altLang="en-US" sz="2400" b="1">
                <a:latin typeface="宋体" panose="02010600030101010101" pitchFamily="2" charset="-122"/>
              </a:rPr>
              <a:t>主动分泌的。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</a:rPr>
              <a:t>⑵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形式 </a:t>
            </a:r>
            <a:r>
              <a:rPr lang="zh-CN" altLang="en-US" sz="2400" b="1">
                <a:latin typeface="宋体" panose="02010600030101010101" pitchFamily="2" charset="-122"/>
              </a:rPr>
              <a:t>游离酸</a:t>
            </a:r>
            <a:r>
              <a:rPr lang="en-US" altLang="zh-CN" sz="2400" b="1">
                <a:latin typeface="宋体" panose="02010600030101010101" pitchFamily="2" charset="-122"/>
              </a:rPr>
              <a:t>:110</a:t>
            </a:r>
            <a:r>
              <a:rPr lang="zh-CN" altLang="en-US" sz="2400" b="1">
                <a:latin typeface="宋体" panose="02010600030101010101" pitchFamily="2" charset="-122"/>
              </a:rPr>
              <a:t>～</a:t>
            </a:r>
            <a:r>
              <a:rPr lang="en-US" altLang="zh-CN" sz="2400" b="1">
                <a:latin typeface="宋体" panose="02010600030101010101" pitchFamily="2" charset="-122"/>
              </a:rPr>
              <a:t>135mmol/L 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         </a:t>
            </a:r>
            <a:r>
              <a:rPr lang="zh-CN" altLang="en-US" sz="2400" b="1">
                <a:latin typeface="宋体" panose="02010600030101010101" pitchFamily="2" charset="-122"/>
              </a:rPr>
              <a:t>结合酸：</a:t>
            </a:r>
            <a:r>
              <a:rPr lang="en-US" altLang="zh-CN" sz="2400" b="1">
                <a:latin typeface="宋体" panose="02010600030101010101" pitchFamily="2" charset="-122"/>
              </a:rPr>
              <a:t>15</a:t>
            </a:r>
            <a:r>
              <a:rPr lang="zh-CN" altLang="en-US" sz="2400" b="1">
                <a:latin typeface="宋体" panose="02010600030101010101" pitchFamily="2" charset="-122"/>
              </a:rPr>
              <a:t>～ </a:t>
            </a:r>
            <a:r>
              <a:rPr lang="en-US" altLang="zh-CN" sz="2400" b="1">
                <a:latin typeface="宋体" panose="02010600030101010101" pitchFamily="2" charset="-122"/>
              </a:rPr>
              <a:t>30mmol/L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         </a:t>
            </a:r>
            <a:r>
              <a:rPr lang="zh-CN" altLang="en-US" sz="2400" b="1">
                <a:latin typeface="宋体" panose="02010600030101010101" pitchFamily="2" charset="-122"/>
              </a:rPr>
              <a:t>总  酸</a:t>
            </a:r>
            <a:r>
              <a:rPr lang="en-US" altLang="zh-CN" sz="2400" b="1">
                <a:latin typeface="宋体" panose="02010600030101010101" pitchFamily="2" charset="-122"/>
              </a:rPr>
              <a:t>:125</a:t>
            </a:r>
            <a:r>
              <a:rPr lang="zh-CN" altLang="en-US" sz="2400" b="1">
                <a:latin typeface="宋体" panose="02010600030101010101" pitchFamily="2" charset="-122"/>
              </a:rPr>
              <a:t>～</a:t>
            </a:r>
            <a:r>
              <a:rPr lang="en-US" altLang="zh-CN" sz="2400" b="1">
                <a:latin typeface="宋体" panose="02010600030101010101" pitchFamily="2" charset="-122"/>
              </a:rPr>
              <a:t>165mmol/L</a:t>
            </a:r>
            <a:endParaRPr lang="en-US" altLang="zh-CN" sz="24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 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分泌量</a:t>
            </a:r>
            <a:endParaRPr lang="zh-CN" altLang="en-US" sz="2000" b="1">
              <a:latin typeface="宋体" panose="02010600030101010101" pitchFamily="2" charset="-122"/>
            </a:endParaRPr>
          </a:p>
          <a:p>
            <a:r>
              <a:rPr lang="zh-CN" altLang="en-US" sz="2000" b="1">
                <a:latin typeface="宋体" panose="02010600030101010101" pitchFamily="2" charset="-122"/>
              </a:rPr>
              <a:t>    </a:t>
            </a:r>
            <a:endParaRPr lang="en-US" altLang="zh-CN" sz="20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基础排酸量 正常人</a:t>
            </a:r>
            <a:r>
              <a:rPr lang="en-US" altLang="zh-CN" sz="2800" b="1">
                <a:latin typeface="宋体" panose="02010600030101010101" pitchFamily="2" charset="-122"/>
              </a:rPr>
              <a:t>0</a:t>
            </a:r>
            <a:r>
              <a:rPr lang="zh-CN" altLang="en-US" sz="2800" b="1"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5mmol/h</a:t>
            </a:r>
            <a:r>
              <a:rPr lang="zh-CN" altLang="en-US" sz="2800" b="1">
                <a:latin typeface="宋体" panose="02010600030101010101" pitchFamily="2" charset="-122"/>
              </a:rPr>
              <a:t>（空腹）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   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最大排酸量 </a:t>
            </a:r>
            <a:r>
              <a:rPr lang="en-US" altLang="zh-CN" sz="2800" b="1">
                <a:latin typeface="宋体" panose="02010600030101010101" pitchFamily="2" charset="-122"/>
              </a:rPr>
              <a:t>20</a:t>
            </a:r>
            <a:r>
              <a:rPr lang="zh-CN" altLang="en-US" sz="2800" b="1"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25mmol/h</a:t>
            </a:r>
            <a:r>
              <a:rPr lang="zh-CN" altLang="en-US" sz="2800" b="1">
                <a:latin typeface="宋体" panose="02010600030101010101" pitchFamily="2" charset="-122"/>
              </a:rPr>
              <a:t>（组胺试验）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2946" name="图片 1433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52"/>
          <a:stretch>
            <a:fillRect/>
          </a:stretch>
        </p:blipFill>
        <p:spPr bwMode="auto">
          <a:xfrm>
            <a:off x="5181600" y="549275"/>
            <a:ext cx="3962400" cy="29130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文本框 1"/>
          <p:cNvSpPr txBox="1">
            <a:spLocks noChangeArrowheads="1"/>
          </p:cNvSpPr>
          <p:nvPr/>
        </p:nvSpPr>
        <p:spPr bwMode="auto">
          <a:xfrm>
            <a:off x="476250" y="250825"/>
            <a:ext cx="478631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作用</a:t>
            </a:r>
            <a:endParaRPr lang="zh-CN" altLang="en-US"/>
          </a:p>
        </p:txBody>
      </p:sp>
      <p:sp>
        <p:nvSpPr>
          <p:cNvPr id="1971206" name="Rectangle 6"/>
          <p:cNvSpPr>
            <a:spLocks noChangeArrowheads="1"/>
          </p:cNvSpPr>
          <p:nvPr/>
        </p:nvSpPr>
        <p:spPr bwMode="auto">
          <a:xfrm>
            <a:off x="476250" y="968375"/>
            <a:ext cx="8424863" cy="48742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1" lang="en-US" altLang="zh-CN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kumimoji="1"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kumimoji="1"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促消化</a:t>
            </a:r>
            <a:r>
              <a:rPr kumimoji="1"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使蛋白质变性易于分解。</a:t>
            </a:r>
            <a:endParaRPr kumimoji="1" lang="zh-CN" altLang="en-US" sz="2800" b="1" noProof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endParaRPr kumimoji="1" lang="en-US" altLang="zh-CN" sz="2800" b="1" noProof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r>
              <a:rPr kumimoji="1" lang="en-US" altLang="zh-CN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）</a:t>
            </a:r>
            <a:r>
              <a:rPr kumimoji="1"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kumimoji="1"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促分泌</a:t>
            </a:r>
            <a:r>
              <a:rPr kumimoji="1"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促进胰液、胆汁和小肠液的分泌</a:t>
            </a:r>
            <a:endParaRPr kumimoji="1" lang="zh-CN" altLang="en-US" sz="2800" b="1" noProof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endParaRPr kumimoji="1" lang="en-US" altLang="zh-CN" sz="2800" b="1" noProof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r>
              <a:rPr kumimoji="1" lang="en-US" altLang="zh-CN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3</a:t>
            </a: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）</a:t>
            </a:r>
            <a:r>
              <a:rPr kumimoji="1"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kumimoji="1"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促吸收</a:t>
            </a:r>
            <a:r>
              <a:rPr kumimoji="1"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促进铁、钙的吸收。</a:t>
            </a:r>
            <a:endParaRPr kumimoji="1" lang="zh-CN" altLang="en-US" sz="2800" b="1" noProof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endParaRPr kumimoji="1" lang="en-US" altLang="zh-CN" sz="2800" b="1" noProof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r>
              <a:rPr kumimoji="1" lang="en-US" altLang="zh-CN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4</a:t>
            </a: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）</a:t>
            </a:r>
            <a:r>
              <a:rPr kumimoji="1" lang="en-US" altLang="zh-CN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“</a:t>
            </a:r>
            <a:r>
              <a:rPr kumimoji="1"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杀菌</a:t>
            </a:r>
            <a:r>
              <a:rPr kumimoji="1" lang="en-US" altLang="zh-CN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kumimoji="1" lang="zh-CN" altLang="en-US" sz="28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kumimoji="1" lang="en-US" altLang="zh-CN" sz="2800" b="1" noProof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r>
              <a:rPr kumimoji="1" lang="en-US" altLang="zh-CN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5</a:t>
            </a: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）</a:t>
            </a:r>
            <a:r>
              <a:rPr kumimoji="1" lang="en-US" altLang="zh-CN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“</a:t>
            </a:r>
            <a:r>
              <a:rPr kumimoji="1"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激活</a:t>
            </a:r>
            <a:r>
              <a:rPr kumimoji="1" lang="en-US" altLang="zh-CN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胃蛋白酶原成胃蛋白酶</a:t>
            </a:r>
            <a:r>
              <a:rPr kumimoji="1" lang="en-US" altLang="zh-CN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并为</a:t>
            </a: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</a:rPr>
              <a:t>胃蛋白酶</a:t>
            </a:r>
            <a:endParaRPr kumimoji="1" lang="en-US" altLang="zh-CN" sz="2800" b="1" noProof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kumimoji="1" lang="en-US" altLang="zh-CN" sz="2800" b="1" noProof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r>
              <a:rPr kumimoji="1"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提供适宜的酸性环境</a:t>
            </a:r>
            <a:endParaRPr kumimoji="1" lang="zh-CN" altLang="en-US" sz="2800" b="1" noProof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20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97120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197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197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197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"/>
                                        <p:tgtEl>
                                          <p:spTgt spid="197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"/>
                                        <p:tgtEl>
                                          <p:spTgt spid="1971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2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19712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2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"/>
                                        <p:tgtEl>
                                          <p:spTgt spid="19712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120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9157" name="Text Box 5"/>
          <p:cNvSpPr txBox="1">
            <a:spLocks noChangeArrowheads="1"/>
          </p:cNvSpPr>
          <p:nvPr/>
        </p:nvSpPr>
        <p:spPr bwMode="auto">
          <a:xfrm>
            <a:off x="385763" y="688975"/>
            <a:ext cx="7189787" cy="33512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6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、胃蛋白酶原</a:t>
            </a:r>
            <a:endParaRPr lang="en-US" altLang="zh-CN" noProof="1">
              <a:effectLst>
                <a:outerShdw blurRad="38100" dist="38100" dir="2700000">
                  <a:srgbClr val="C0C0C0"/>
                </a:outerShdw>
              </a:effectLst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en-US" altLang="zh-CN" noProof="1"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   </a:t>
            </a:r>
            <a:r>
              <a:rPr lang="en-US" altLang="zh-CN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①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来源</a:t>
            </a:r>
            <a:r>
              <a:rPr lang="zh-CN" altLang="en-US" noProof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：</a:t>
            </a:r>
            <a:r>
              <a:rPr lang="zh-CN" altLang="en-US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主细胞</a:t>
            </a:r>
            <a:endParaRPr lang="zh-CN" altLang="en-US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  </a:t>
            </a:r>
            <a:endParaRPr lang="zh-CN" altLang="en-US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*</a:t>
            </a:r>
            <a:endParaRPr lang="zh-CN" altLang="en-US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②激活</a:t>
            </a:r>
            <a:r>
              <a:rPr lang="zh-CN" altLang="en-US" noProof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：</a:t>
            </a:r>
            <a:endParaRPr lang="zh-CN" altLang="en-US" noProof="1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sym typeface="宋体" panose="02010600030101010101" pitchFamily="2" charset="-122"/>
            </a:endParaRPr>
          </a:p>
        </p:txBody>
      </p:sp>
      <p:sp>
        <p:nvSpPr>
          <p:cNvPr id="1969160" name="Text Box 8"/>
          <p:cNvSpPr txBox="1">
            <a:spLocks noChangeArrowheads="1"/>
          </p:cNvSpPr>
          <p:nvPr/>
        </p:nvSpPr>
        <p:spPr bwMode="auto">
          <a:xfrm>
            <a:off x="0" y="4826000"/>
            <a:ext cx="25193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**③</a:t>
            </a:r>
            <a:r>
              <a:rPr kumimoji="1" lang="zh-CN" altLang="en-US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作用：</a:t>
            </a:r>
            <a:endParaRPr kumimoji="1" lang="zh-CN" altLang="en-US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</p:txBody>
      </p:sp>
      <p:pic>
        <p:nvPicPr>
          <p:cNvPr id="102404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0638" y="1833563"/>
            <a:ext cx="6532562" cy="45259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157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69157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6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6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6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916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任意多边形 13721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5760"/>
              <a:gd name="T1" fmla="*/ 4320 h 4320"/>
              <a:gd name="T2" fmla="*/ 5760 w 5760"/>
              <a:gd name="T3" fmla="*/ 4320 h 4320"/>
              <a:gd name="T4" fmla="*/ 5760 w 5760"/>
              <a:gd name="T5" fmla="*/ 0 h 4320"/>
              <a:gd name="T6" fmla="*/ 0 w 5760"/>
              <a:gd name="T7" fmla="*/ 0 h 4320"/>
              <a:gd name="T8" fmla="*/ 0 w 5760"/>
              <a:gd name="T9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0" h="4320">
                <a:moveTo>
                  <a:pt x="0" y="4320"/>
                </a:move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lnTo>
                  <a:pt x="0" y="4320"/>
                </a:lnTo>
                <a:close/>
              </a:path>
            </a:pathLst>
          </a:custGeom>
          <a:solidFill>
            <a:srgbClr val="CCECFF"/>
          </a:solidFill>
          <a:ln w="12700">
            <a:solidFill>
              <a:srgbClr val="000000">
                <a:alpha val="0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0" name="文本框 137219"/>
          <p:cNvSpPr txBox="1"/>
          <p:nvPr/>
        </p:nvSpPr>
        <p:spPr>
          <a:xfrm>
            <a:off x="461963" y="596900"/>
            <a:ext cx="8142287" cy="49657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802005">
              <a:lnSpc>
                <a:spcPts val="2800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r>
              <a:rPr lang="en-US" altLang="zh-CN" sz="2800" b="1" noProof="1">
                <a:solidFill>
                  <a:srgbClr val="FF33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en-US" sz="2800" b="1" noProof="1">
                <a:solidFill>
                  <a:srgbClr val="FF33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800" b="1" noProof="1">
                <a:solidFill>
                  <a:srgbClr val="FF3300"/>
                </a:solidFill>
                <a:latin typeface="Times New Roman" panose="02020603050405020304" pitchFamily="18" charset="0"/>
              </a:rPr>
              <a:t>粘</a:t>
            </a:r>
            <a:r>
              <a:rPr lang="en-US" altLang="en-US" sz="2800" b="1" noProof="1">
                <a:solidFill>
                  <a:srgbClr val="FF3300"/>
                </a:solidFill>
                <a:latin typeface="Times New Roman" panose="02020603050405020304" pitchFamily="18" charset="0"/>
              </a:rPr>
              <a:t>液和碳酸氢盐：</a:t>
            </a:r>
            <a:endParaRPr lang="en-US" altLang="en-US" sz="2800" b="1" noProof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800" b="1" noProof="1">
              <a:solidFill>
                <a:srgbClr val="007572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800" b="1" noProof="1">
              <a:solidFill>
                <a:srgbClr val="007572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29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r>
              <a:rPr lang="en-US" altLang="en-US" sz="2800" b="1" noProof="1">
                <a:solidFill>
                  <a:srgbClr val="007572"/>
                </a:solidFill>
                <a:latin typeface="Times New Roman" panose="02020603050405020304" pitchFamily="18" charset="0"/>
              </a:rPr>
              <a:t>			</a:t>
            </a:r>
            <a:r>
              <a:rPr lang="en-US" altLang="en-US" sz="2500" b="1" noProof="1">
                <a:solidFill>
                  <a:srgbClr val="FF3300"/>
                </a:solidFill>
                <a:latin typeface="Times New Roman" panose="02020603050405020304" pitchFamily="18" charset="0"/>
              </a:rPr>
              <a:t>粘液来源</a:t>
            </a:r>
            <a:r>
              <a:rPr lang="en-US" altLang="en-US" sz="2500" b="1" noProof="1">
                <a:solidFill>
                  <a:srgbClr val="0033CC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en-US" sz="2500" b="1" noProof="1">
                <a:latin typeface="Times New Roman" panose="02020603050405020304" pitchFamily="18" charset="0"/>
              </a:rPr>
              <a:t>胃粘膜表面上皮细胞</a:t>
            </a:r>
            <a:endParaRPr lang="en-US" altLang="en-US" sz="2500" b="1" noProof="1">
              <a:latin typeface="Times New Roman" panose="02020603050405020304" pitchFamily="18" charset="0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500" b="1" noProof="1">
              <a:latin typeface="Times New Roman" panose="02020603050405020304" pitchFamily="18" charset="0"/>
            </a:endParaRPr>
          </a:p>
          <a:p>
            <a:pPr defTabSz="802005">
              <a:lnSpc>
                <a:spcPts val="262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r>
              <a:rPr lang="en-US" altLang="en-US" sz="2500" b="1" noProof="1">
                <a:latin typeface="Times New Roman" panose="02020603050405020304" pitchFamily="18" charset="0"/>
              </a:rPr>
              <a:t>					  泌酸腺的粘液颈细胞</a:t>
            </a:r>
            <a:endParaRPr lang="en-US" altLang="en-US" sz="2500" b="1" noProof="1">
              <a:latin typeface="Times New Roman" panose="02020603050405020304" pitchFamily="18" charset="0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500" b="1" noProof="1">
              <a:latin typeface="Times New Roman" panose="02020603050405020304" pitchFamily="18" charset="0"/>
            </a:endParaRPr>
          </a:p>
          <a:p>
            <a:pPr defTabSz="802005">
              <a:lnSpc>
                <a:spcPts val="2790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r>
              <a:rPr lang="en-US" altLang="en-US" sz="2500" b="1" noProof="1">
                <a:latin typeface="Times New Roman" panose="02020603050405020304" pitchFamily="18" charset="0"/>
              </a:rPr>
              <a:t>				  贲门腺、幽门腺的粘液细胞</a:t>
            </a:r>
            <a:endParaRPr lang="en-US" altLang="en-US" sz="2500" b="1" noProof="1">
              <a:latin typeface="Times New Roman" panose="02020603050405020304" pitchFamily="18" charset="0"/>
            </a:endParaRPr>
          </a:p>
          <a:p>
            <a:pPr defTabSz="802005">
              <a:lnSpc>
                <a:spcPts val="2790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r>
              <a:rPr lang="en-US" altLang="en-US" sz="24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  </a:t>
            </a:r>
            <a:endParaRPr lang="en-US" altLang="en-US" sz="2400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defTabSz="802005">
              <a:lnSpc>
                <a:spcPts val="2790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4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defTabSz="802005">
              <a:lnSpc>
                <a:spcPts val="2790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r>
              <a:rPr lang="en-US" altLang="en-US" sz="24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主要成分</a:t>
            </a:r>
            <a:r>
              <a:rPr lang="en-US" altLang="en-US" sz="24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：</a:t>
            </a:r>
            <a:r>
              <a:rPr lang="en-US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糖蛋白</a:t>
            </a:r>
            <a:endParaRPr lang="en-US" altLang="en-US" sz="2400" b="1" noProof="1"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400" b="1" noProof="1"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defTabSz="802005">
              <a:lnSpc>
                <a:spcPts val="2600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r>
              <a:rPr lang="en-US" altLang="en-US" sz="2500" b="1" noProof="1">
                <a:solidFill>
                  <a:srgbClr val="0033CC"/>
                </a:solidFill>
                <a:latin typeface="Times New Roman" panose="02020603050405020304" pitchFamily="18" charset="0"/>
              </a:rPr>
              <a:t>	</a:t>
            </a:r>
            <a:endParaRPr lang="en-US" altLang="en-US" sz="2500" b="1" noProof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500" b="1" noProof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500" b="1" noProof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271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r>
              <a:rPr lang="en-US" altLang="en-US" sz="2500" b="1" noProof="1">
                <a:solidFill>
                  <a:srgbClr val="0033CC"/>
                </a:solidFill>
                <a:latin typeface="Times New Roman" panose="02020603050405020304" pitchFamily="18" charset="0"/>
              </a:rPr>
              <a:t>		</a:t>
            </a:r>
            <a:endParaRPr lang="en-US" altLang="en-US" sz="2500" b="1" noProof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500" b="1" noProof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500" b="1" noProof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500" b="1" noProof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500" b="1" noProof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875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endParaRPr lang="en-US" altLang="en-US" sz="2500" b="1" noProof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defTabSz="802005">
              <a:lnSpc>
                <a:spcPts val="3340"/>
              </a:lnSpc>
              <a:buFont typeface="Arial" panose="020B0604020202020204" pitchFamily="34" charset="0"/>
              <a:buNone/>
              <a:tabLst>
                <a:tab pos="66675" algn="l"/>
                <a:tab pos="100330" algn="l"/>
                <a:tab pos="122555" algn="l"/>
                <a:tab pos="1614805" algn="l"/>
                <a:tab pos="1637030" algn="l"/>
              </a:tabLst>
              <a:defRPr/>
            </a:pPr>
            <a:r>
              <a:rPr lang="en-US" altLang="en-US" sz="2500" b="1" noProof="1">
                <a:solidFill>
                  <a:srgbClr val="0033CC"/>
                </a:solidFill>
                <a:latin typeface="Times New Roman" panose="02020603050405020304" pitchFamily="18" charset="0"/>
              </a:rPr>
              <a:t>			</a:t>
            </a:r>
            <a:endParaRPr lang="en-US" altLang="en-US" sz="2500" b="1" noProof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/>
          <p:nvPr/>
        </p:nvSpPr>
        <p:spPr>
          <a:xfrm>
            <a:off x="827088" y="836613"/>
            <a:ext cx="8001000" cy="4187825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）、粘液－碳酸氢盐屏障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  胃黏膜表面黏液和碳酸氢盐共同形成的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一道生理性屏障，可有效保护胃黏膜。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特点：黏度大，胃腔表面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pH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～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     上皮细胞面为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pH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7.0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任意多边形 1413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5760"/>
              <a:gd name="T1" fmla="*/ 4320 h 4320"/>
              <a:gd name="T2" fmla="*/ 5760 w 5760"/>
              <a:gd name="T3" fmla="*/ 4320 h 4320"/>
              <a:gd name="T4" fmla="*/ 5760 w 5760"/>
              <a:gd name="T5" fmla="*/ 0 h 4320"/>
              <a:gd name="T6" fmla="*/ 0 w 5760"/>
              <a:gd name="T7" fmla="*/ 0 h 4320"/>
              <a:gd name="T8" fmla="*/ 0 w 5760"/>
              <a:gd name="T9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0" h="4320">
                <a:moveTo>
                  <a:pt x="0" y="4320"/>
                </a:move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lnTo>
                  <a:pt x="0" y="4320"/>
                </a:lnTo>
                <a:close/>
              </a:path>
            </a:pathLst>
          </a:custGeom>
          <a:solidFill>
            <a:srgbClr val="CCECFF"/>
          </a:solidFill>
          <a:ln w="12700">
            <a:solidFill>
              <a:srgbClr val="000000">
                <a:alpha val="0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14" name="任意多边形 141315"/>
          <p:cNvSpPr>
            <a:spLocks noChangeArrowheads="1"/>
          </p:cNvSpPr>
          <p:nvPr/>
        </p:nvSpPr>
        <p:spPr bwMode="auto">
          <a:xfrm>
            <a:off x="5311775" y="1470025"/>
            <a:ext cx="368300" cy="192088"/>
          </a:xfrm>
          <a:custGeom>
            <a:avLst/>
            <a:gdLst>
              <a:gd name="T0" fmla="*/ 0 w 271"/>
              <a:gd name="T1" fmla="*/ 67 h 134"/>
              <a:gd name="T2" fmla="*/ 136 w 271"/>
              <a:gd name="T3" fmla="*/ 0 h 134"/>
              <a:gd name="T4" fmla="*/ 271 w 271"/>
              <a:gd name="T5" fmla="*/ 67 h 134"/>
              <a:gd name="T6" fmla="*/ 136 w 271"/>
              <a:gd name="T7" fmla="*/ 134 h 134"/>
              <a:gd name="T8" fmla="*/ 0 w 271"/>
              <a:gd name="T9" fmla="*/ 6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" h="134">
                <a:moveTo>
                  <a:pt x="0" y="67"/>
                </a:moveTo>
                <a:cubicBezTo>
                  <a:pt x="0" y="29"/>
                  <a:pt x="61" y="0"/>
                  <a:pt x="136" y="0"/>
                </a:cubicBezTo>
                <a:cubicBezTo>
                  <a:pt x="211" y="0"/>
                  <a:pt x="271" y="29"/>
                  <a:pt x="271" y="67"/>
                </a:cubicBezTo>
                <a:cubicBezTo>
                  <a:pt x="271" y="105"/>
                  <a:pt x="211" y="134"/>
                  <a:pt x="136" y="134"/>
                </a:cubicBezTo>
                <a:cubicBezTo>
                  <a:pt x="61" y="134"/>
                  <a:pt x="0" y="105"/>
                  <a:pt x="0" y="6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000000">
                <a:alpha val="0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15" name="任意多边形 141316"/>
          <p:cNvSpPr>
            <a:spLocks noChangeArrowheads="1"/>
          </p:cNvSpPr>
          <p:nvPr/>
        </p:nvSpPr>
        <p:spPr bwMode="auto">
          <a:xfrm>
            <a:off x="5559425" y="2317750"/>
            <a:ext cx="366713" cy="198438"/>
          </a:xfrm>
          <a:custGeom>
            <a:avLst/>
            <a:gdLst>
              <a:gd name="T0" fmla="*/ 0 w 271"/>
              <a:gd name="T1" fmla="*/ 67 h 137"/>
              <a:gd name="T2" fmla="*/ 135 w 271"/>
              <a:gd name="T3" fmla="*/ 0 h 137"/>
              <a:gd name="T4" fmla="*/ 271 w 271"/>
              <a:gd name="T5" fmla="*/ 67 h 137"/>
              <a:gd name="T6" fmla="*/ 135 w 271"/>
              <a:gd name="T7" fmla="*/ 137 h 137"/>
              <a:gd name="T8" fmla="*/ 0 w 271"/>
              <a:gd name="T9" fmla="*/ 6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" h="137">
                <a:moveTo>
                  <a:pt x="0" y="67"/>
                </a:moveTo>
                <a:cubicBezTo>
                  <a:pt x="0" y="31"/>
                  <a:pt x="60" y="0"/>
                  <a:pt x="135" y="0"/>
                </a:cubicBezTo>
                <a:cubicBezTo>
                  <a:pt x="212" y="0"/>
                  <a:pt x="271" y="31"/>
                  <a:pt x="271" y="67"/>
                </a:cubicBezTo>
                <a:cubicBezTo>
                  <a:pt x="271" y="106"/>
                  <a:pt x="212" y="137"/>
                  <a:pt x="135" y="137"/>
                </a:cubicBezTo>
                <a:cubicBezTo>
                  <a:pt x="60" y="137"/>
                  <a:pt x="0" y="106"/>
                  <a:pt x="0" y="6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000000">
                <a:alpha val="0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15716" name="图片 141317" descr="ws_10D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981075"/>
            <a:ext cx="6873875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/>
          <p:nvPr/>
        </p:nvSpPr>
        <p:spPr>
          <a:xfrm>
            <a:off x="762000" y="762000"/>
            <a:ext cx="8382000" cy="389255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内因子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(intrinsic factor)</a:t>
            </a:r>
            <a:endParaRPr lang="en-US" altLang="zh-CN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）、</a:t>
            </a:r>
            <a:r>
              <a:rPr lang="en-US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来源</a:t>
            </a:r>
            <a:r>
              <a:rPr lang="en-US" altLang="zh-CN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en-US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壁细胞</a:t>
            </a: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分泌。</a:t>
            </a:r>
            <a:endParaRPr lang="en-US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lang="en-US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en-US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en-US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en-US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69157" name="Text Box 5"/>
          <p:cNvSpPr txBox="1">
            <a:spLocks noChangeArrowheads="1"/>
          </p:cNvSpPr>
          <p:nvPr/>
        </p:nvSpPr>
        <p:spPr bwMode="auto">
          <a:xfrm>
            <a:off x="1073150" y="3053080"/>
            <a:ext cx="77901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内因子和维生素</a:t>
            </a:r>
            <a:r>
              <a:rPr lang="en-US" altLang="zh-CN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B12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是一对好闺蜜</a:t>
            </a:r>
            <a:endParaRPr lang="zh-CN" altLang="en-US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19809"/>
          <p:cNvSpPr>
            <a:spLocks noGrp="1" noChangeArrowheads="1"/>
          </p:cNvSpPr>
          <p:nvPr>
            <p:ph type="title"/>
          </p:nvPr>
        </p:nvSpPr>
        <p:spPr>
          <a:xfrm>
            <a:off x="1331913" y="0"/>
            <a:ext cx="1223962" cy="6858000"/>
          </a:xfrm>
        </p:spPr>
        <p:txBody>
          <a:bodyPr/>
          <a:lstStyle/>
          <a:p>
            <a:pPr eaLnBrk="1" hangingPunct="1"/>
            <a:r>
              <a:rPr lang="zh-CN" altLang="en-US" sz="7200" b="1" smtClean="0">
                <a:solidFill>
                  <a:srgbClr val="FF0000"/>
                </a:solidFill>
                <a:ea typeface="黑体" panose="02010609060101010101" pitchFamily="49" charset="-122"/>
              </a:rPr>
              <a:t>消化生理学</a:t>
            </a:r>
            <a:endParaRPr lang="zh-CN" altLang="en-US" sz="7200" b="1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51202" name="图片 119810" descr="动画spijsver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2738" y="0"/>
            <a:ext cx="47450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99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888" y="331788"/>
            <a:ext cx="7140575" cy="255270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b="1" noProof="1">
                <a:latin typeface="仿宋_GB2312" pitchFamily="49" charset="-122"/>
                <a:ea typeface="仿宋_GB2312" pitchFamily="49" charset="-122"/>
              </a:rPr>
              <a:t>2)</a:t>
            </a:r>
            <a:r>
              <a:rPr lang="zh-CN" altLang="en-US" b="1" noProof="1">
                <a:latin typeface="仿宋_GB2312" pitchFamily="49" charset="-122"/>
                <a:ea typeface="仿宋_GB2312" pitchFamily="49" charset="-122"/>
              </a:rPr>
              <a:t>、作用</a:t>
            </a:r>
            <a:endParaRPr lang="zh-CN" altLang="en-US" b="1" noProof="1">
              <a:latin typeface="仿宋_GB2312" pitchFamily="49" charset="-122"/>
              <a:ea typeface="仿宋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latin typeface="黑体" panose="02010609060101010101" pitchFamily="49" charset="-122"/>
                <a:ea typeface="黑体" panose="02010609060101010101" pitchFamily="49" charset="-122"/>
              </a:rPr>
              <a:t>内因子与</a:t>
            </a:r>
            <a:r>
              <a:rPr lang="en-US" altLang="zh-CN" b="1" noProof="1">
                <a:latin typeface="黑体" panose="02010609060101010101" pitchFamily="49" charset="-122"/>
                <a:ea typeface="黑体" panose="02010609060101010101" pitchFamily="49" charset="-122"/>
              </a:rPr>
              <a:t>VitB</a:t>
            </a:r>
            <a:r>
              <a:rPr lang="en-US" altLang="zh-CN" b="1" baseline="-25000" noProof="1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b="1" noProof="1">
                <a:latin typeface="黑体" panose="02010609060101010101" pitchFamily="49" charset="-122"/>
                <a:ea typeface="黑体" panose="02010609060101010101" pitchFamily="49" charset="-122"/>
              </a:rPr>
              <a:t>结合形成复合物，保护</a:t>
            </a:r>
            <a:r>
              <a:rPr lang="en-US" altLang="zh-CN" b="1" noProof="1">
                <a:latin typeface="黑体" panose="02010609060101010101" pitchFamily="49" charset="-122"/>
                <a:ea typeface="黑体" panose="02010609060101010101" pitchFamily="49" charset="-122"/>
              </a:rPr>
              <a:t>VitB</a:t>
            </a:r>
            <a:r>
              <a:rPr lang="en-US" altLang="zh-CN" b="1" baseline="-25000" noProof="1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b="1" noProof="1">
                <a:latin typeface="黑体" panose="02010609060101010101" pitchFamily="49" charset="-122"/>
                <a:ea typeface="黑体" panose="02010609060101010101" pitchFamily="49" charset="-122"/>
              </a:rPr>
              <a:t>免被消化酶破坏</a:t>
            </a:r>
            <a:endParaRPr lang="zh-CN" altLang="en-US" b="1" baseline="-25000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19810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75" y="2484438"/>
            <a:ext cx="6243638" cy="398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/>
          <p:nvPr/>
        </p:nvSpPr>
        <p:spPr>
          <a:xfrm>
            <a:off x="762000" y="762000"/>
            <a:ext cx="5360988" cy="582613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（二）、胃的运动（</a:t>
            </a:r>
            <a:r>
              <a:rPr lang="en-US" altLang="zh-CN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108</a:t>
            </a:r>
            <a:r>
              <a:rPr lang="zh-CN" altLang="en-US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页）</a:t>
            </a:r>
            <a:endParaRPr lang="zh-CN" altLang="en-US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803" name="Rectangle 3"/>
          <p:cNvSpPr/>
          <p:nvPr/>
        </p:nvSpPr>
        <p:spPr>
          <a:xfrm>
            <a:off x="762000" y="1371600"/>
            <a:ext cx="8686800" cy="155575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作用：容纳食物、机械消化、排空食物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、胃的运动形式</a:t>
            </a:r>
            <a:endParaRPr lang="zh-CN" altLang="en-US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804" name="AutoShape 7"/>
          <p:cNvSpPr/>
          <p:nvPr/>
        </p:nvSpPr>
        <p:spPr>
          <a:xfrm>
            <a:off x="1371600" y="3200400"/>
            <a:ext cx="228600" cy="1143000"/>
          </a:xfrm>
          <a:prstGeom prst="lef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1039" tIns="45514" rIns="91039" bIns="45514" anchor="ctr"/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x-none" b="1" noProof="1">
              <a:solidFill>
                <a:srgbClr val="A5002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805" name="Rectangle 8"/>
          <p:cNvSpPr/>
          <p:nvPr/>
        </p:nvSpPr>
        <p:spPr>
          <a:xfrm>
            <a:off x="1676400" y="2819400"/>
            <a:ext cx="2438400" cy="1992313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容受性舒张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紧张性收缩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蠕动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3" grpId="0" build="p"/>
      <p:bldP spid="76804" grpId="0" animBg="1"/>
      <p:bldP spid="7680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/>
          <p:nvPr/>
        </p:nvSpPr>
        <p:spPr>
          <a:xfrm>
            <a:off x="395288" y="260350"/>
            <a:ext cx="4105275" cy="725488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（</a:t>
            </a: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1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）</a:t>
            </a: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. 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容受性舒张</a:t>
            </a:r>
            <a:endParaRPr lang="zh-CN" altLang="en-US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7827" name="Rectangle 3"/>
          <p:cNvSpPr/>
          <p:nvPr/>
        </p:nvSpPr>
        <p:spPr>
          <a:xfrm>
            <a:off x="827088" y="1125538"/>
            <a:ext cx="7859712" cy="1849437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  </a:t>
            </a: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食物刺激口腔、咽、食管等处的感受</a:t>
            </a:r>
            <a:endParaRPr lang="zh-CN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器，可通过迷走神经反射性地引起胃底和</a:t>
            </a:r>
            <a:endParaRPr lang="zh-CN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胃体的平滑肌舒张。</a:t>
            </a:r>
            <a:endParaRPr lang="zh-CN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7828" name="Rectangle 4"/>
          <p:cNvSpPr/>
          <p:nvPr/>
        </p:nvSpPr>
        <p:spPr>
          <a:xfrm>
            <a:off x="755650" y="3068638"/>
            <a:ext cx="8007350" cy="4598987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生理意义：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   使胃更好地完成容受和贮存食物的功能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而胃内压保持不变。</a:t>
            </a:r>
            <a:endParaRPr lang="en-US" altLang="zh-CN" b="1" noProof="1">
              <a:effectLst>
                <a:outerShdw blurRad="38100" dist="38100" dir="2700000">
                  <a:srgbClr val="C0C0C0"/>
                </a:outerShdw>
              </a:effectLst>
              <a:cs typeface="+mn-ea"/>
            </a:endParaRPr>
          </a:p>
          <a:p>
            <a:pPr>
              <a:lnSpc>
                <a:spcPts val="3500"/>
              </a:lnSpc>
              <a:buClr>
                <a:schemeClr val="hlink"/>
              </a:buClr>
              <a:buFont typeface="Arial" panose="020B0604020202020204" pitchFamily="34" charset="0"/>
              <a:buNone/>
              <a:defRPr/>
            </a:pPr>
            <a:endParaRPr lang="en-US" altLang="zh-CN" sz="3600" b="1" noProof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lnSpc>
                <a:spcPts val="3500"/>
              </a:lnSpc>
              <a:buClr>
                <a:schemeClr val="hlink"/>
              </a:buClr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递质：</a:t>
            </a:r>
            <a:r>
              <a:rPr lang="en-US" altLang="zh-CN" sz="3600" b="1" noProof="1">
                <a:latin typeface="Times New Roman" panose="02020603050405020304" pitchFamily="18" charset="0"/>
              </a:rPr>
              <a:t>VIP </a:t>
            </a:r>
            <a:r>
              <a:rPr lang="en-US" altLang="zh-CN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(vasoactive </a:t>
            </a:r>
            <a:endParaRPr lang="en-US" altLang="zh-CN" b="1" noProof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lnSpc>
                <a:spcPts val="3500"/>
              </a:lnSpc>
              <a:buClr>
                <a:schemeClr val="hlink"/>
              </a:buCl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intestinal peptide,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血管活性肠肽</a:t>
            </a:r>
            <a:r>
              <a:rPr lang="en-US" altLang="zh-CN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)  </a:t>
            </a:r>
            <a:r>
              <a:rPr lang="zh-CN" altLang="en-US" sz="3600" b="1" noProof="1">
                <a:latin typeface="Times New Roman" panose="02020603050405020304" pitchFamily="18" charset="0"/>
              </a:rPr>
              <a:t>或</a:t>
            </a:r>
            <a:r>
              <a:rPr lang="en-US" altLang="zh-CN" sz="3600" b="1" noProof="1">
                <a:latin typeface="Times New Roman" panose="02020603050405020304" pitchFamily="18" charset="0"/>
              </a:rPr>
              <a:t>NO</a:t>
            </a:r>
            <a:endParaRPr lang="en-US" altLang="zh-CN" sz="3600" b="1" noProof="1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7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7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/>
          <p:nvPr/>
        </p:nvSpPr>
        <p:spPr>
          <a:xfrm>
            <a:off x="762000" y="838200"/>
            <a:ext cx="8382000" cy="374650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（</a:t>
            </a: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2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）</a:t>
            </a: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.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紧张性收缩</a:t>
            </a:r>
            <a:endParaRPr lang="zh-CN" altLang="en-US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    </a:t>
            </a: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胃平滑肌经常处于轻度的收缩状态。</a:t>
            </a:r>
            <a:endParaRPr lang="zh-CN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生理意义：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    保持胃的形态和位置，维持一定的胃内压。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2697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713" y="3949700"/>
            <a:ext cx="4732337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/>
          <p:nvPr/>
        </p:nvSpPr>
        <p:spPr>
          <a:xfrm>
            <a:off x="533400" y="0"/>
            <a:ext cx="9296400" cy="1503363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（</a:t>
            </a: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3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）</a:t>
            </a: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.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蠕动</a:t>
            </a:r>
            <a:endParaRPr lang="zh-CN" altLang="en-US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起始于胃中部的，约</a:t>
            </a:r>
            <a:r>
              <a:rPr lang="en-US" altLang="zh-CN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3</a:t>
            </a: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次</a:t>
            </a:r>
            <a:r>
              <a:rPr lang="en-US" altLang="zh-CN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/</a:t>
            </a:r>
            <a:r>
              <a:rPr lang="en-US" altLang="zh-CN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min</a:t>
            </a: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的环状收缩波。</a:t>
            </a:r>
            <a:endParaRPr lang="zh-CN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875" name="Rectangle 4"/>
          <p:cNvSpPr/>
          <p:nvPr/>
        </p:nvSpPr>
        <p:spPr>
          <a:xfrm>
            <a:off x="685800" y="1447800"/>
            <a:ext cx="6096000" cy="219075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生理意义：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①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磨碎食物，使其与胃液混和。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②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将食糜推入十二指肠。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8003" name="图片 79875" descr="sto_retropulsion">
            <a:hlinkClick r:id="rId1" action="ppaction://hlinkpres?slideindex=27&amp;slidetitle=9(s)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3657600"/>
            <a:ext cx="51816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9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 build="p"/>
      <p:bldP spid="7987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占位符 80897"/>
          <p:cNvSpPr>
            <a:spLocks noGrp="1" noChangeArrowheads="1"/>
          </p:cNvSpPr>
          <p:nvPr>
            <p:ph idx="1"/>
          </p:nvPr>
        </p:nvSpPr>
        <p:spPr>
          <a:xfrm>
            <a:off x="15875" y="204788"/>
            <a:ext cx="9128125" cy="665321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b="1" noProof="1">
                <a:solidFill>
                  <a:srgbClr val="FF3300"/>
                </a:solidFill>
              </a:rPr>
              <a:t>2</a:t>
            </a:r>
            <a:r>
              <a:rPr lang="zh-CN" altLang="en-US" sz="4000" b="1" noProof="1">
                <a:solidFill>
                  <a:srgbClr val="FF3300"/>
                </a:solidFill>
              </a:rPr>
              <a:t>、胃排空及其控制</a:t>
            </a:r>
            <a:endParaRPr lang="zh-CN" altLang="en-US" sz="4000" b="1" noProof="1">
              <a:solidFill>
                <a:srgbClr val="FF3300"/>
              </a:solidFill>
            </a:endParaRPr>
          </a:p>
          <a:p>
            <a:pPr eaLnBrk="1" hangingPunct="1">
              <a:buFontTx/>
              <a:buNone/>
              <a:defRPr/>
            </a:pPr>
            <a:endParaRPr lang="zh-CN" altLang="en-US" sz="2800" b="1" noProof="1">
              <a:solidFill>
                <a:srgbClr val="FF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buFontTx/>
              <a:buNone/>
              <a:defRPr/>
            </a:pPr>
            <a:r>
              <a:rPr lang="zh-CN" altLang="en-US" sz="2800" b="1" noProof="1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noProof="1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noProof="1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）．</a:t>
            </a:r>
            <a:r>
              <a:rPr lang="zh-CN" altLang="en-US" sz="2800" b="1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定义：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食物由胃排入十二指肠的过程。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Tx/>
              <a:buNone/>
              <a:defRPr/>
            </a:pPr>
            <a:r>
              <a:rPr lang="zh-CN" altLang="en-US" sz="2800" b="1" noProof="1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noProof="1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2)</a:t>
            </a:r>
            <a:r>
              <a:rPr lang="zh-CN" altLang="en-US" sz="2800" b="1" noProof="1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800" b="1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排空速度</a:t>
            </a:r>
            <a:r>
              <a:rPr lang="zh-CN" altLang="zh-CN" sz="2800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zh-CN" sz="4000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4000" b="1" noProof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2" eaLnBrk="1" hangingPunct="1">
              <a:buFontTx/>
              <a:buNone/>
              <a:defRPr/>
            </a:pPr>
            <a:r>
              <a:rPr lang="zh-CN" altLang="en-US" sz="3200" b="1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noProof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2" eaLnBrk="1" hangingPunct="1">
              <a:buFontTx/>
              <a:buNone/>
              <a:defRPr/>
            </a:pPr>
            <a:r>
              <a:rPr lang="zh-CN" altLang="en-US" sz="3200" b="1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流体＞固体</a:t>
            </a:r>
            <a:r>
              <a:rPr lang="zh-CN" altLang="en-US" sz="2800" b="1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等渗＞非等渗</a:t>
            </a:r>
            <a:endParaRPr lang="zh-CN" altLang="en-US" sz="2800" b="1" noProof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2" eaLnBrk="1" hangingPunct="1">
              <a:buFontTx/>
              <a:buNone/>
              <a:defRPr/>
            </a:pPr>
            <a:r>
              <a:rPr lang="zh-CN" altLang="en-US" sz="2800" b="1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糖＞蛋白质＞脂肪</a:t>
            </a:r>
            <a:endParaRPr lang="zh-CN" altLang="en-US" sz="2800" b="1" noProof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2" eaLnBrk="1" hangingPunct="1">
              <a:buFontTx/>
              <a:buNone/>
              <a:defRPr/>
            </a:pPr>
            <a:r>
              <a:rPr lang="zh-CN" altLang="en-US" sz="2800" b="1" noProof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混合食物排空时间为</a:t>
            </a:r>
            <a:r>
              <a:rPr lang="en-US" altLang="zh-CN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4—6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小时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2" eaLnBrk="1" hangingPunct="1">
              <a:buFontTx/>
              <a:buNone/>
              <a:defRPr/>
            </a:pP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文本框 20483"/>
          <p:cNvSpPr txBox="1">
            <a:spLocks noChangeArrowheads="1"/>
          </p:cNvSpPr>
          <p:nvPr/>
        </p:nvSpPr>
        <p:spPr bwMode="auto">
          <a:xfrm>
            <a:off x="1239838" y="660400"/>
            <a:ext cx="38385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39" tIns="45514" rIns="91039" bIns="45514">
            <a:spAutoFit/>
          </a:bodyPr>
          <a:lstStyle/>
          <a:p>
            <a:r>
              <a:rPr lang="zh-CN" altLang="en-US">
                <a:ea typeface="黑体" panose="02010609060101010101" pitchFamily="49" charset="-122"/>
              </a:rPr>
              <a:t>第四节、小肠内消化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43362" name="文本框 20484"/>
          <p:cNvSpPr txBox="1">
            <a:spLocks noChangeArrowheads="1"/>
          </p:cNvSpPr>
          <p:nvPr/>
        </p:nvSpPr>
        <p:spPr bwMode="auto">
          <a:xfrm>
            <a:off x="735013" y="1450975"/>
            <a:ext cx="58705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39" tIns="45514" rIns="91039" bIns="45514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ea typeface="黑体" panose="02010609060101010101" pitchFamily="49" charset="-122"/>
              </a:rPr>
              <a:t>整个消化过程中最重要的阶段。</a:t>
            </a:r>
            <a:endParaRPr lang="zh-CN" altLang="en-US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20486" name="矩形 20485"/>
          <p:cNvSpPr/>
          <p:nvPr/>
        </p:nvSpPr>
        <p:spPr>
          <a:xfrm>
            <a:off x="395288" y="2349500"/>
            <a:ext cx="4572000" cy="2062163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黑体" panose="02010609060101010101" pitchFamily="49" charset="-122"/>
                <a:cs typeface="+mn-ea"/>
              </a:rPr>
              <a:t>一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胰液及其作用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黑体" panose="02010609060101010101" pitchFamily="49" charset="-122"/>
                <a:cs typeface="+mn-ea"/>
              </a:rPr>
              <a:t>二胆汁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  <a:cs typeface="+mn-ea"/>
              </a:rPr>
              <a:t>及其作用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黑体" panose="02010609060101010101" pitchFamily="49" charset="-122"/>
                <a:cs typeface="+mn-ea"/>
              </a:rPr>
              <a:t>三小肠液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  <a:cs typeface="+mn-ea"/>
              </a:rPr>
              <a:t>及其作用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黑体" panose="02010609060101010101" pitchFamily="49" charset="-122"/>
                <a:cs typeface="+mn-ea"/>
              </a:rPr>
              <a:t>四小肠的运动形式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黑体" panose="02010609060101010101" pitchFamily="49" charset="-122"/>
            </a:endParaRPr>
          </a:p>
        </p:txBody>
      </p:sp>
      <p:pic>
        <p:nvPicPr>
          <p:cNvPr id="65542" name="图片 65541" descr="1927237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2363" y="2276475"/>
            <a:ext cx="3814762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>
            <a:spLocks noChangeArrowheads="1"/>
          </p:cNvSpPr>
          <p:nvPr/>
        </p:nvSpPr>
        <p:spPr bwMode="auto">
          <a:xfrm>
            <a:off x="1066800" y="2928938"/>
            <a:ext cx="871538" cy="3365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CC0000"/>
                </a:solidFill>
                <a:ea typeface="ˎ̥"/>
                <a:cs typeface="ˎ̥"/>
              </a:rPr>
              <a:t>胰腺</a:t>
            </a:r>
            <a:endParaRPr lang="zh-CN" altLang="en-US" sz="1800"/>
          </a:p>
        </p:txBody>
      </p:sp>
      <p:grpSp>
        <p:nvGrpSpPr>
          <p:cNvPr id="22531" name="组合 22530"/>
          <p:cNvGrpSpPr/>
          <p:nvPr/>
        </p:nvGrpSpPr>
        <p:grpSpPr bwMode="auto">
          <a:xfrm>
            <a:off x="6477000" y="4376738"/>
            <a:ext cx="1676400" cy="417512"/>
            <a:chOff x="3744" y="1968"/>
            <a:chExt cx="1200" cy="263"/>
          </a:xfrm>
        </p:grpSpPr>
        <p:sp>
          <p:nvSpPr>
            <p:cNvPr id="144387" name="文本框 22531"/>
            <p:cNvSpPr txBox="1">
              <a:spLocks noChangeArrowheads="1"/>
            </p:cNvSpPr>
            <p:nvPr/>
          </p:nvSpPr>
          <p:spPr bwMode="auto">
            <a:xfrm>
              <a:off x="4032" y="1968"/>
              <a:ext cx="912" cy="2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039" tIns="45514" rIns="91039" bIns="45514"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000" b="1">
                  <a:solidFill>
                    <a:srgbClr val="CC0000"/>
                  </a:solidFill>
                  <a:ea typeface="ˎ̥"/>
                  <a:cs typeface="ˎ̥"/>
                </a:rPr>
                <a:t>组成</a:t>
              </a:r>
              <a:r>
                <a:rPr lang="zh-CN" altLang="en-US" sz="2000" b="1">
                  <a:solidFill>
                    <a:srgbClr val="333399"/>
                  </a:solidFill>
                  <a:ea typeface="ˎ̥"/>
                  <a:cs typeface="ˎ̥"/>
                </a:rPr>
                <a:t>胰液</a:t>
              </a:r>
              <a:endParaRPr lang="zh-CN" altLang="en-US" sz="1800"/>
            </a:p>
          </p:txBody>
        </p:sp>
        <p:sp>
          <p:nvSpPr>
            <p:cNvPr id="144388" name="右箭头 22532"/>
            <p:cNvSpPr>
              <a:spLocks noChangeArrowheads="1"/>
            </p:cNvSpPr>
            <p:nvPr/>
          </p:nvSpPr>
          <p:spPr bwMode="auto">
            <a:xfrm>
              <a:off x="3744" y="1991"/>
              <a:ext cx="195" cy="240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00CC99"/>
            </a:solidFill>
            <a:ln w="9525">
              <a:solidFill>
                <a:srgbClr val="00CC99"/>
              </a:solidFill>
              <a:miter lim="800000"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4" name="组合 22533"/>
          <p:cNvGrpSpPr/>
          <p:nvPr/>
        </p:nvGrpSpPr>
        <p:grpSpPr bwMode="auto">
          <a:xfrm>
            <a:off x="2514600" y="3843338"/>
            <a:ext cx="3733800" cy="1447800"/>
            <a:chOff x="1680" y="2352"/>
            <a:chExt cx="2784" cy="912"/>
          </a:xfrm>
        </p:grpSpPr>
        <p:grpSp>
          <p:nvGrpSpPr>
            <p:cNvPr id="144390" name="组合 22534"/>
            <p:cNvGrpSpPr/>
            <p:nvPr/>
          </p:nvGrpSpPr>
          <p:grpSpPr bwMode="auto">
            <a:xfrm>
              <a:off x="1680" y="2592"/>
              <a:ext cx="2784" cy="672"/>
              <a:chOff x="2208" y="2304"/>
              <a:chExt cx="2784" cy="672"/>
            </a:xfrm>
          </p:grpSpPr>
          <p:sp>
            <p:nvSpPr>
              <p:cNvPr id="144391" name="文本框 22535"/>
              <p:cNvSpPr txBox="1">
                <a:spLocks noChangeArrowheads="1"/>
              </p:cNvSpPr>
              <p:nvPr/>
            </p:nvSpPr>
            <p:spPr bwMode="auto">
              <a:xfrm>
                <a:off x="2303" y="2304"/>
                <a:ext cx="1873" cy="2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dist="35921" dir="2700000" algn="ctr" rotWithShape="0">
                  <a:srgbClr val="808080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039" tIns="45514" rIns="91039" bIns="45514">
                <a:spAutoFit/>
              </a:bodyPr>
              <a:lstStyle/>
              <a:p>
                <a:pPr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zh-CN" altLang="en-US" sz="2000" b="1">
                    <a:solidFill>
                      <a:srgbClr val="CC0000"/>
                    </a:solidFill>
                    <a:ea typeface="ˎ̥"/>
                    <a:cs typeface="ˎ̥"/>
                  </a:rPr>
                  <a:t>腺泡细胞：</a:t>
                </a:r>
                <a:r>
                  <a:rPr lang="zh-CN" altLang="en-US" sz="2000" b="1">
                    <a:solidFill>
                      <a:srgbClr val="333399"/>
                    </a:solidFill>
                    <a:ea typeface="ˎ̥"/>
                    <a:cs typeface="ˎ̥"/>
                  </a:rPr>
                  <a:t>各种胰酶</a:t>
                </a:r>
                <a:r>
                  <a:rPr lang="zh-CN" altLang="en-US" sz="2000" b="1">
                    <a:solidFill>
                      <a:srgbClr val="CC0000"/>
                    </a:solidFill>
                    <a:ea typeface="ˎ̥"/>
                    <a:cs typeface="ˎ̥"/>
                  </a:rPr>
                  <a:t> </a:t>
                </a:r>
                <a:endParaRPr lang="zh-CN" altLang="en-US" sz="1800"/>
              </a:p>
            </p:txBody>
          </p:sp>
          <p:sp>
            <p:nvSpPr>
              <p:cNvPr id="144392" name="文本框 22536"/>
              <p:cNvSpPr txBox="1">
                <a:spLocks noChangeArrowheads="1"/>
              </p:cNvSpPr>
              <p:nvPr/>
            </p:nvSpPr>
            <p:spPr bwMode="auto">
              <a:xfrm>
                <a:off x="2303" y="2688"/>
                <a:ext cx="2689" cy="2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dist="35921" dir="2700000" algn="ctr" rotWithShape="0">
                  <a:srgbClr val="808080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039" tIns="45514" rIns="91039" bIns="45514">
                <a:spAutoFit/>
              </a:bodyPr>
              <a:lstStyle/>
              <a:p>
                <a:pPr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zh-CN" altLang="en-US" sz="2000" b="1">
                    <a:solidFill>
                      <a:srgbClr val="CC0000"/>
                    </a:solidFill>
                    <a:ea typeface="ˎ̥"/>
                    <a:cs typeface="ˎ̥"/>
                  </a:rPr>
                  <a:t>小导管管壁细胞</a:t>
                </a:r>
                <a:r>
                  <a:rPr lang="en-US" altLang="zh-CN" sz="2000" b="1">
                    <a:solidFill>
                      <a:srgbClr val="CC0000"/>
                    </a:solidFill>
                    <a:latin typeface="Times New Roman" panose="02020603050405020304" pitchFamily="18" charset="0"/>
                    <a:ea typeface="ˎ̥"/>
                    <a:cs typeface="ˎ̥"/>
                  </a:rPr>
                  <a:t>: </a:t>
                </a:r>
                <a:r>
                  <a:rPr lang="en-US" altLang="zh-CN" sz="2000" b="1">
                    <a:solidFill>
                      <a:srgbClr val="333399"/>
                    </a:solidFill>
                    <a:latin typeface="Times New Roman" panose="02020603050405020304" pitchFamily="18" charset="0"/>
                    <a:ea typeface="ˎ̥"/>
                    <a:cs typeface="ˎ̥"/>
                  </a:rPr>
                  <a:t>H</a:t>
                </a:r>
                <a:r>
                  <a:rPr lang="en-US" altLang="zh-CN" sz="1900" b="1" baseline="-25000">
                    <a:solidFill>
                      <a:srgbClr val="333399"/>
                    </a:solidFill>
                    <a:latin typeface="Times New Roman" panose="02020603050405020304" pitchFamily="18" charset="0"/>
                    <a:ea typeface="ˎ̥"/>
                    <a:cs typeface="ˎ̥"/>
                  </a:rPr>
                  <a:t>2</a:t>
                </a:r>
                <a:r>
                  <a:rPr lang="en-US" altLang="zh-CN" sz="2000" b="1">
                    <a:solidFill>
                      <a:srgbClr val="333399"/>
                    </a:solidFill>
                    <a:latin typeface="Times New Roman" panose="02020603050405020304" pitchFamily="18" charset="0"/>
                    <a:ea typeface="ˎ̥"/>
                    <a:cs typeface="ˎ̥"/>
                  </a:rPr>
                  <a:t>O</a:t>
                </a:r>
                <a:r>
                  <a:rPr lang="zh-CN" altLang="en-US" sz="2000" b="1">
                    <a:solidFill>
                      <a:srgbClr val="333399"/>
                    </a:solidFill>
                    <a:ea typeface="ˎ̥"/>
                    <a:cs typeface="ˎ̥"/>
                  </a:rPr>
                  <a:t>、</a:t>
                </a:r>
                <a:r>
                  <a:rPr lang="en-US" altLang="zh-CN" sz="2000" b="1">
                    <a:solidFill>
                      <a:srgbClr val="333399"/>
                    </a:solidFill>
                    <a:latin typeface="Times New Roman" panose="02020603050405020304" pitchFamily="18" charset="0"/>
                    <a:ea typeface="ˎ̥"/>
                    <a:cs typeface="ˎ̥"/>
                  </a:rPr>
                  <a:t>HCO</a:t>
                </a:r>
                <a:r>
                  <a:rPr lang="en-US" altLang="zh-CN" sz="1900" b="1" baseline="-25000">
                    <a:solidFill>
                      <a:srgbClr val="333399"/>
                    </a:solidFill>
                    <a:latin typeface="Times New Roman" panose="02020603050405020304" pitchFamily="18" charset="0"/>
                    <a:ea typeface="ˎ̥"/>
                    <a:cs typeface="ˎ̥"/>
                  </a:rPr>
                  <a:t>3</a:t>
                </a:r>
                <a:r>
                  <a:rPr lang="en-US" altLang="zh-CN" sz="2000" b="1">
                    <a:solidFill>
                      <a:srgbClr val="CC0000"/>
                    </a:solidFill>
                    <a:ea typeface="ˎ̥"/>
                    <a:cs typeface="ˎ̥"/>
                  </a:rPr>
                  <a:t> </a:t>
                </a:r>
                <a:endParaRPr lang="en-US" altLang="zh-CN" sz="1800"/>
              </a:p>
            </p:txBody>
          </p:sp>
          <p:sp>
            <p:nvSpPr>
              <p:cNvPr id="144393" name="左大括号 22537"/>
              <p:cNvSpPr/>
              <p:nvPr/>
            </p:nvSpPr>
            <p:spPr bwMode="auto">
              <a:xfrm>
                <a:off x="2208" y="2304"/>
                <a:ext cx="48" cy="672"/>
              </a:xfrm>
              <a:prstGeom prst="leftBrace">
                <a:avLst>
                  <a:gd name="adj1" fmla="val 115500"/>
                  <a:gd name="adj2" fmla="val 50000"/>
                </a:avLst>
              </a:prstGeom>
              <a:noFill/>
              <a:ln w="9525">
                <a:solidFill>
                  <a:srgbClr val="FFFFFF"/>
                </a:solidFill>
                <a:round/>
              </a:ln>
              <a:effectLst>
                <a:outerShdw dist="35921" dir="2700000" algn="ctr" rotWithShape="0">
                  <a:srgbClr val="80808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1039" tIns="45514" rIns="91039" bIns="45514" anchor="ctr"/>
              <a:lstStyle/>
              <a:p>
                <a:endParaRPr lang="zh-CN" altLang="en-US" sz="1800"/>
              </a:p>
            </p:txBody>
          </p:sp>
        </p:grpSp>
        <p:sp>
          <p:nvSpPr>
            <p:cNvPr id="144394" name="下箭头 22538"/>
            <p:cNvSpPr>
              <a:spLocks noChangeArrowheads="1"/>
            </p:cNvSpPr>
            <p:nvPr/>
          </p:nvSpPr>
          <p:spPr bwMode="auto">
            <a:xfrm>
              <a:off x="2112" y="2352"/>
              <a:ext cx="238" cy="17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00CC99"/>
            </a:solidFill>
            <a:ln w="9525">
              <a:solidFill>
                <a:srgbClr val="00CC99"/>
              </a:solidFill>
              <a:miter lim="800000"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40" name="组合 22539"/>
          <p:cNvGrpSpPr/>
          <p:nvPr/>
        </p:nvGrpSpPr>
        <p:grpSpPr bwMode="auto">
          <a:xfrm>
            <a:off x="5219700" y="4868863"/>
            <a:ext cx="2614613" cy="1066800"/>
            <a:chOff x="3408" y="3072"/>
            <a:chExt cx="1872" cy="672"/>
          </a:xfrm>
        </p:grpSpPr>
        <p:sp>
          <p:nvSpPr>
            <p:cNvPr id="144396" name="右弧形箭头 22540"/>
            <p:cNvSpPr>
              <a:spLocks noChangeArrowheads="1"/>
            </p:cNvSpPr>
            <p:nvPr/>
          </p:nvSpPr>
          <p:spPr bwMode="auto">
            <a:xfrm>
              <a:off x="5136" y="3072"/>
              <a:ext cx="144" cy="672"/>
            </a:xfrm>
            <a:prstGeom prst="curvedLeftArrow">
              <a:avLst>
                <a:gd name="adj1" fmla="val 93333"/>
                <a:gd name="adj2" fmla="val 186667"/>
                <a:gd name="adj3" fmla="val 33250"/>
              </a:avLst>
            </a:prstGeom>
            <a:solidFill>
              <a:srgbClr val="00CC99"/>
            </a:solidFill>
            <a:ln w="9525">
              <a:solidFill>
                <a:srgbClr val="00CC99"/>
              </a:solidFill>
              <a:miter lim="800000"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97" name="文本框 22541"/>
            <p:cNvSpPr txBox="1">
              <a:spLocks noChangeArrowheads="1"/>
            </p:cNvSpPr>
            <p:nvPr/>
          </p:nvSpPr>
          <p:spPr bwMode="auto">
            <a:xfrm>
              <a:off x="3408" y="3504"/>
              <a:ext cx="1680" cy="218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1039" tIns="45514" rIns="91039" bIns="45514"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000" b="1">
                  <a:ea typeface="ˎ̥"/>
                  <a:cs typeface="ˎ̥"/>
                </a:rPr>
                <a:t>无色、无味、碱性</a:t>
              </a:r>
              <a:endParaRPr lang="zh-CN" altLang="en-US" sz="1800"/>
            </a:p>
          </p:txBody>
        </p:sp>
      </p:grpSp>
      <p:grpSp>
        <p:nvGrpSpPr>
          <p:cNvPr id="22543" name="组合 22542"/>
          <p:cNvGrpSpPr/>
          <p:nvPr/>
        </p:nvGrpSpPr>
        <p:grpSpPr bwMode="auto">
          <a:xfrm>
            <a:off x="2133600" y="2624138"/>
            <a:ext cx="1676400" cy="1066800"/>
            <a:chOff x="1440" y="1584"/>
            <a:chExt cx="1296" cy="672"/>
          </a:xfrm>
        </p:grpSpPr>
        <p:grpSp>
          <p:nvGrpSpPr>
            <p:cNvPr id="144399" name="组合 22543"/>
            <p:cNvGrpSpPr/>
            <p:nvPr/>
          </p:nvGrpSpPr>
          <p:grpSpPr bwMode="auto">
            <a:xfrm>
              <a:off x="1680" y="1584"/>
              <a:ext cx="1056" cy="672"/>
              <a:chOff x="912" y="1920"/>
              <a:chExt cx="1056" cy="672"/>
            </a:xfrm>
          </p:grpSpPr>
          <p:sp>
            <p:nvSpPr>
              <p:cNvPr id="144400" name="文本框 22544"/>
              <p:cNvSpPr txBox="1">
                <a:spLocks noChangeArrowheads="1"/>
              </p:cNvSpPr>
              <p:nvPr/>
            </p:nvSpPr>
            <p:spPr bwMode="auto">
              <a:xfrm>
                <a:off x="1007" y="2304"/>
                <a:ext cx="961" cy="2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dist="35921" dir="2700000" algn="ctr" rotWithShape="0">
                  <a:srgbClr val="808080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039" tIns="45514" rIns="91039" bIns="45514">
                <a:spAutoFit/>
              </a:bodyPr>
              <a:lstStyle/>
              <a:p>
                <a:pPr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zh-CN" altLang="en-US" sz="2000" b="1">
                    <a:solidFill>
                      <a:srgbClr val="CC0000"/>
                    </a:solidFill>
                    <a:ea typeface="ˎ̥"/>
                    <a:cs typeface="ˎ̥"/>
                  </a:rPr>
                  <a:t>外分泌腺</a:t>
                </a:r>
                <a:endParaRPr lang="zh-CN" altLang="en-US" sz="1800"/>
              </a:p>
            </p:txBody>
          </p:sp>
          <p:sp>
            <p:nvSpPr>
              <p:cNvPr id="144401" name="文本框 22545"/>
              <p:cNvSpPr txBox="1">
                <a:spLocks noChangeArrowheads="1"/>
              </p:cNvSpPr>
              <p:nvPr/>
            </p:nvSpPr>
            <p:spPr bwMode="auto">
              <a:xfrm>
                <a:off x="1007" y="1920"/>
                <a:ext cx="961" cy="2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dist="35921" dir="2700000" algn="ctr" rotWithShape="0">
                  <a:srgbClr val="808080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039" tIns="45514" rIns="91039" bIns="45514">
                <a:spAutoFit/>
              </a:bodyPr>
              <a:lstStyle/>
              <a:p>
                <a:pPr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zh-CN" altLang="en-US" sz="2000" b="1">
                    <a:solidFill>
                      <a:srgbClr val="CC0000"/>
                    </a:solidFill>
                    <a:ea typeface="ˎ̥"/>
                    <a:cs typeface="ˎ̥"/>
                  </a:rPr>
                  <a:t>内分泌腺</a:t>
                </a:r>
                <a:endParaRPr lang="zh-CN" altLang="en-US" sz="1800"/>
              </a:p>
            </p:txBody>
          </p:sp>
          <p:sp>
            <p:nvSpPr>
              <p:cNvPr id="144402" name="左大括号 22546"/>
              <p:cNvSpPr/>
              <p:nvPr/>
            </p:nvSpPr>
            <p:spPr bwMode="auto">
              <a:xfrm>
                <a:off x="912" y="1920"/>
                <a:ext cx="48" cy="672"/>
              </a:xfrm>
              <a:prstGeom prst="leftBrace">
                <a:avLst>
                  <a:gd name="adj1" fmla="val 115500"/>
                  <a:gd name="adj2" fmla="val 50000"/>
                </a:avLst>
              </a:prstGeom>
              <a:noFill/>
              <a:ln w="9525">
                <a:solidFill>
                  <a:srgbClr val="FFFFFF"/>
                </a:solidFill>
                <a:round/>
              </a:ln>
              <a:effectLst>
                <a:outerShdw dist="35921" dir="2700000" algn="ctr" rotWithShape="0">
                  <a:srgbClr val="80808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1039" tIns="45514" rIns="91039" bIns="45514" anchor="ctr"/>
              <a:lstStyle/>
              <a:p>
                <a:endParaRPr lang="zh-CN" altLang="en-US" sz="1800"/>
              </a:p>
            </p:txBody>
          </p:sp>
        </p:grpSp>
        <p:sp>
          <p:nvSpPr>
            <p:cNvPr id="144403" name="右箭头 22547"/>
            <p:cNvSpPr>
              <a:spLocks noChangeArrowheads="1"/>
            </p:cNvSpPr>
            <p:nvPr/>
          </p:nvSpPr>
          <p:spPr bwMode="auto">
            <a:xfrm>
              <a:off x="1440" y="1776"/>
              <a:ext cx="192" cy="240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00CC99"/>
            </a:solidFill>
            <a:ln w="9525">
              <a:solidFill>
                <a:srgbClr val="00CC99"/>
              </a:solidFill>
              <a:miter lim="800000"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49" name="组合 22548"/>
          <p:cNvGrpSpPr/>
          <p:nvPr/>
        </p:nvGrpSpPr>
        <p:grpSpPr bwMode="auto">
          <a:xfrm>
            <a:off x="3962400" y="2557463"/>
            <a:ext cx="1412875" cy="417512"/>
            <a:chOff x="2781" y="1578"/>
            <a:chExt cx="1011" cy="263"/>
          </a:xfrm>
        </p:grpSpPr>
        <p:sp>
          <p:nvSpPr>
            <p:cNvPr id="144405" name="右箭头 22549"/>
            <p:cNvSpPr>
              <a:spLocks noChangeArrowheads="1"/>
            </p:cNvSpPr>
            <p:nvPr/>
          </p:nvSpPr>
          <p:spPr bwMode="auto">
            <a:xfrm>
              <a:off x="2781" y="1626"/>
              <a:ext cx="195" cy="21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00CC99"/>
            </a:solidFill>
            <a:ln w="9525">
              <a:solidFill>
                <a:srgbClr val="00CC99"/>
              </a:solidFill>
              <a:miter lim="800000"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06" name="文本框 22550"/>
            <p:cNvSpPr txBox="1">
              <a:spLocks noChangeArrowheads="1"/>
            </p:cNvSpPr>
            <p:nvPr/>
          </p:nvSpPr>
          <p:spPr bwMode="auto">
            <a:xfrm>
              <a:off x="3072" y="1578"/>
              <a:ext cx="720" cy="218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B2B2B2"/>
              </a:solidFill>
              <a:miter lim="800000"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1039" tIns="45514" rIns="91039" bIns="45514"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accent2"/>
                  </a:solidFill>
                  <a:ea typeface="ˎ̥"/>
                  <a:cs typeface="ˎ̥"/>
                </a:rPr>
                <a:t>胰岛素</a:t>
              </a:r>
              <a:endParaRPr lang="zh-CN" altLang="en-US" sz="2000" b="1">
                <a:solidFill>
                  <a:schemeClr val="accent2"/>
                </a:solidFill>
              </a:endParaRPr>
            </a:p>
          </p:txBody>
        </p:sp>
      </p:grpSp>
      <p:sp>
        <p:nvSpPr>
          <p:cNvPr id="22553" name="文本框 22552"/>
          <p:cNvSpPr txBox="1">
            <a:spLocks noChangeArrowheads="1"/>
          </p:cNvSpPr>
          <p:nvPr/>
        </p:nvSpPr>
        <p:spPr bwMode="auto">
          <a:xfrm>
            <a:off x="0" y="1557338"/>
            <a:ext cx="54102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胰液分泌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4408" name="矩形 22553"/>
          <p:cNvSpPr>
            <a:spLocks noChangeArrowheads="1"/>
          </p:cNvSpPr>
          <p:nvPr/>
        </p:nvSpPr>
        <p:spPr bwMode="auto">
          <a:xfrm>
            <a:off x="685800" y="80486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/>
          <a:lstStyle/>
          <a:p>
            <a:pPr algn="ctr"/>
            <a:r>
              <a:rPr lang="en-US" altLang="zh-CN" sz="800">
                <a:latin typeface="Times New Roman" panose="02020603050405020304" pitchFamily="18" charset="0"/>
                <a:ea typeface="ˎ̥"/>
                <a:cs typeface="ˎ̥"/>
              </a:rPr>
              <a:t>)</a:t>
            </a:r>
            <a:endParaRPr lang="en-US" altLang="zh-CN" sz="4400">
              <a:solidFill>
                <a:schemeClr val="tx2"/>
              </a:solidFill>
            </a:endParaRPr>
          </a:p>
        </p:txBody>
      </p:sp>
      <p:pic>
        <p:nvPicPr>
          <p:cNvPr id="144409" name="图片 22554" descr="pancrea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88913"/>
            <a:ext cx="3779837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410" name="文本框 22555"/>
          <p:cNvSpPr txBox="1">
            <a:spLocks noChangeArrowheads="1"/>
          </p:cNvSpPr>
          <p:nvPr/>
        </p:nvSpPr>
        <p:spPr bwMode="auto">
          <a:xfrm>
            <a:off x="179388" y="549275"/>
            <a:ext cx="3841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r>
              <a:rPr lang="zh-CN" altLang="en-US">
                <a:ea typeface="黑体" panose="02010609060101010101" pitchFamily="49" charset="-122"/>
              </a:rPr>
              <a:t>一、胰液及其作用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44411" name="文本框 22556"/>
          <p:cNvSpPr txBox="1">
            <a:spLocks noChangeArrowheads="1"/>
          </p:cNvSpPr>
          <p:nvPr/>
        </p:nvSpPr>
        <p:spPr bwMode="auto">
          <a:xfrm>
            <a:off x="5127625" y="5916613"/>
            <a:ext cx="26527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39" tIns="45514" rIns="91039" bIns="45514"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</a:rPr>
              <a:t>每日分泌约</a:t>
            </a:r>
            <a:r>
              <a:rPr lang="en-US" altLang="zh-CN" sz="2800">
                <a:ea typeface="黑体" panose="02010609060101010101" pitchFamily="49" charset="-122"/>
              </a:rPr>
              <a:t>1.5L</a:t>
            </a:r>
            <a:endParaRPr lang="en-US" altLang="zh-CN" sz="280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/>
          <p:nvPr/>
        </p:nvSpPr>
        <p:spPr>
          <a:xfrm>
            <a:off x="762000" y="476250"/>
            <a:ext cx="7391400" cy="1846263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胰液的性质与成分</a:t>
            </a:r>
            <a:endParaRPr lang="en-US" altLang="en-US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胰液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pH</a:t>
            </a: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7.8</a:t>
            </a: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～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8.4</a:t>
            </a:r>
            <a:endParaRPr lang="en-US" altLang="zh-CN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4996" name="Rectangle 5"/>
          <p:cNvSpPr/>
          <p:nvPr/>
        </p:nvSpPr>
        <p:spPr>
          <a:xfrm>
            <a:off x="1371600" y="2590800"/>
            <a:ext cx="2819400" cy="265430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水与碳酸氢盐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消化酶 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997" name="AutoShape 6"/>
          <p:cNvSpPr/>
          <p:nvPr/>
        </p:nvSpPr>
        <p:spPr>
          <a:xfrm>
            <a:off x="2819400" y="3657600"/>
            <a:ext cx="152400" cy="2590800"/>
          </a:xfrm>
          <a:prstGeom prst="leftBrace">
            <a:avLst>
              <a:gd name="adj1" fmla="val 1416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1039" tIns="45514" rIns="91039" bIns="45514" anchor="ctr"/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x-none" b="1" noProof="1">
              <a:solidFill>
                <a:srgbClr val="A5002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998" name="Rectangle 7"/>
          <p:cNvSpPr/>
          <p:nvPr/>
        </p:nvSpPr>
        <p:spPr>
          <a:xfrm>
            <a:off x="3059113" y="3357563"/>
            <a:ext cx="2895600" cy="3081337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胰淀粉酶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胰蛋白酶原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糜蛋白酶原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胰脂肪酶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999" name="AutoShape 8"/>
          <p:cNvSpPr/>
          <p:nvPr/>
        </p:nvSpPr>
        <p:spPr>
          <a:xfrm>
            <a:off x="990600" y="2895600"/>
            <a:ext cx="381000" cy="2057400"/>
          </a:xfrm>
          <a:prstGeom prst="leftBrace">
            <a:avLst>
              <a:gd name="adj1" fmla="val 45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1039" tIns="45514" rIns="91039" bIns="45514" anchor="ctr"/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x-none" b="1" noProof="1">
              <a:solidFill>
                <a:srgbClr val="A5002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4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49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4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4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49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build="p"/>
      <p:bldP spid="84996" grpId="0" build="p"/>
      <p:bldP spid="84997" grpId="0" animBg="1"/>
      <p:bldP spid="84998" grpId="0" build="p"/>
      <p:bldP spid="849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6870" name="Rectangle 6"/>
          <p:cNvSpPr>
            <a:spLocks noChangeArrowheads="1"/>
          </p:cNvSpPr>
          <p:nvPr/>
        </p:nvSpPr>
        <p:spPr bwMode="auto">
          <a:xfrm>
            <a:off x="323850" y="620713"/>
            <a:ext cx="8207375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**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胰液的作用：</a:t>
            </a:r>
            <a:b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  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1.HCO</a:t>
            </a:r>
            <a:r>
              <a:rPr lang="en-US" altLang="zh-CN" sz="2800" b="1" baseline="-2500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b="1" baseline="3000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: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中和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HCl, 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多种酶提供合适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pH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值。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56871" name="Rectangle 7"/>
          <p:cNvSpPr>
            <a:spLocks noChangeArrowheads="1"/>
          </p:cNvSpPr>
          <p:nvPr/>
        </p:nvSpPr>
        <p:spPr bwMode="auto">
          <a:xfrm>
            <a:off x="250825" y="2636838"/>
            <a:ext cx="7777163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kumimoji="1" lang="zh-CN" altLang="en-US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胰淀粉酶</a:t>
            </a:r>
            <a:r>
              <a:rPr kumimoji="1" lang="en-US" altLang="zh-CN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:</a:t>
            </a:r>
            <a:r>
              <a:rPr kumimoji="1" lang="zh-CN" altLang="en-US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使</a:t>
            </a:r>
            <a:r>
              <a:rPr kumimoji="1" lang="zh-CN" altLang="en-US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淀粉</a:t>
            </a:r>
            <a:r>
              <a:rPr kumimoji="1" lang="zh-CN" altLang="en-US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变为</a:t>
            </a:r>
            <a:r>
              <a:rPr kumimoji="1" lang="zh-CN" altLang="en-US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糊精和麦芽糖</a:t>
            </a:r>
            <a:r>
              <a:rPr kumimoji="1" lang="zh-CN" altLang="en-US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kumimoji="1" lang="zh-CN" altLang="en-US" sz="18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kumimoji="1" lang="zh-CN" altLang="en-US" sz="180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56872" name="Rectangle 8"/>
          <p:cNvSpPr>
            <a:spLocks noChangeArrowheads="1"/>
          </p:cNvSpPr>
          <p:nvPr/>
        </p:nvSpPr>
        <p:spPr bwMode="auto">
          <a:xfrm>
            <a:off x="323850" y="3933825"/>
            <a:ext cx="882015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胰脂肪酶</a:t>
            </a:r>
            <a:r>
              <a:rPr lang="en-US" altLang="zh-CN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使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脂肪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变为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甘油、脂肪酸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甘油酯。</a:t>
            </a:r>
            <a:endParaRPr lang="zh-CN" altLang="en-US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5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5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5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5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6871" grpId="0" bldLvl="0" animBg="1"/>
      <p:bldP spid="195687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27075" y="1676400"/>
            <a:ext cx="77216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消化</a:t>
            </a:r>
            <a:r>
              <a:rPr lang="zh-CN" altLang="en-US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：食物的营养成分在消化管内被水解成可吸收的小分子物质的过程。        </a:t>
            </a:r>
            <a:endParaRPr lang="zh-CN" altLang="en-US" sz="2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27200" y="3359150"/>
            <a:ext cx="145415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大分子</a:t>
            </a:r>
            <a:endParaRPr lang="zh-CN" altLang="en-US" sz="2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3181228" y="3491755"/>
            <a:ext cx="2523628" cy="251619"/>
          </a:xfrm>
          <a:prstGeom prst="rightArrow">
            <a:avLst>
              <a:gd name="adj1" fmla="val 50000"/>
              <a:gd name="adj2" fmla="val 150237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800" noProof="1">
              <a:latin typeface="+mj-ea"/>
              <a:ea typeface="+mj-ea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6048375" y="3368675"/>
            <a:ext cx="117316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小分子</a:t>
            </a:r>
            <a:endParaRPr lang="zh-CN" altLang="en-US" sz="2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27"/>
          <p:cNvSpPr txBox="1">
            <a:spLocks noChangeArrowheads="1"/>
          </p:cNvSpPr>
          <p:nvPr/>
        </p:nvSpPr>
        <p:spPr bwMode="auto">
          <a:xfrm>
            <a:off x="4092575" y="2968625"/>
            <a:ext cx="51435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酶</a:t>
            </a:r>
            <a:endParaRPr lang="zh-CN" altLang="en-US" sz="2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Picture 3"/>
          <p:cNvPicPr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00" y="4124325"/>
            <a:ext cx="2005013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4124325"/>
            <a:ext cx="3754438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232" name="组合 6147"/>
          <p:cNvGrpSpPr/>
          <p:nvPr/>
        </p:nvGrpSpPr>
        <p:grpSpPr bwMode="auto">
          <a:xfrm>
            <a:off x="771525" y="300038"/>
            <a:ext cx="2120900" cy="1382712"/>
            <a:chOff x="641" y="-517"/>
            <a:chExt cx="3342" cy="2183"/>
          </a:xfrm>
        </p:grpSpPr>
        <p:sp>
          <p:nvSpPr>
            <p:cNvPr id="52233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4" name="文本框 6151"/>
            <p:cNvSpPr txBox="1">
              <a:spLocks noChangeArrowheads="1"/>
            </p:cNvSpPr>
            <p:nvPr/>
          </p:nvSpPr>
          <p:spPr bwMode="auto">
            <a:xfrm>
              <a:off x="641" y="-517"/>
              <a:ext cx="3342" cy="2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概述：</a:t>
              </a:r>
              <a:endParaRPr lang="zh-CN" altLang="zh-CN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  <a:p>
              <a:endParaRPr lang="zh-CN" altLang="zh-CN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  <a:p>
              <a:r>
                <a:rPr lang="zh-CN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食物的消化</a:t>
              </a:r>
              <a:endParaRPr lang="zh-CN" altLang="zh-CN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522" name="Rectangle 2"/>
          <p:cNvSpPr>
            <a:spLocks noGrp="1" noChangeArrowheads="1"/>
          </p:cNvSpPr>
          <p:nvPr>
            <p:ph type="title"/>
          </p:nvPr>
        </p:nvSpPr>
        <p:spPr>
          <a:xfrm>
            <a:off x="-323850" y="3573463"/>
            <a:ext cx="2447925" cy="836612"/>
          </a:xfrm>
        </p:spPr>
        <p:txBody>
          <a:bodyPr/>
          <a:lstStyle/>
          <a:p>
            <a:pPr eaLnBrk="1" hangingPunct="1">
              <a:defRPr/>
            </a:pPr>
            <a:r>
              <a:rPr kumimoji="1" lang="zh-CN" altLang="en-US" sz="3200" b="1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作用</a:t>
            </a:r>
            <a:r>
              <a:rPr kumimoji="1" lang="en-US" altLang="zh-CN" sz="3200" b="1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:</a:t>
            </a:r>
            <a:endParaRPr kumimoji="1" lang="en-US" altLang="zh-CN" sz="3200" b="1" noProof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147458" name="Picture 2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149725"/>
            <a:ext cx="5689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59" name="Picture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5445125"/>
            <a:ext cx="5689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0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924175"/>
            <a:ext cx="5543550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1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908050"/>
            <a:ext cx="6624638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1" name="矩形 67590"/>
          <p:cNvSpPr/>
          <p:nvPr/>
        </p:nvSpPr>
        <p:spPr>
          <a:xfrm>
            <a:off x="0" y="0"/>
            <a:ext cx="683736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** 4.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胰蛋白酶和糜蛋白酶：</a:t>
            </a:r>
            <a:b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b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     ⑴激活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2"/>
          <p:cNvSpPr>
            <a:spLocks noChangeArrowheads="1"/>
          </p:cNvSpPr>
          <p:nvPr/>
        </p:nvSpPr>
        <p:spPr bwMode="auto">
          <a:xfrm>
            <a:off x="1143000" y="1295400"/>
            <a:ext cx="4419600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folHlink"/>
              </a:buClr>
              <a:buSzPct val="60000"/>
            </a:pPr>
            <a:endParaRPr lang="zh-CN" altLang="zh-CN" sz="300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02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242888"/>
            <a:ext cx="8496300" cy="1347788"/>
          </a:xfrm>
        </p:spPr>
        <p:txBody>
          <a:bodyPr/>
          <a:lstStyle/>
          <a:p>
            <a:pPr eaLnBrk="1" hangingPunct="1"/>
            <a:r>
              <a:rPr lang="zh-CN" altLang="en-US" sz="3200" b="1" smtClean="0">
                <a:solidFill>
                  <a:schemeClr val="tx1"/>
                </a:solidFill>
              </a:rPr>
              <a:t>二</a:t>
            </a:r>
            <a:r>
              <a:rPr lang="en-US" altLang="zh-CN" sz="3200" b="1" smtClean="0">
                <a:solidFill>
                  <a:schemeClr val="tx1"/>
                </a:solidFill>
              </a:rPr>
              <a:t>. </a:t>
            </a:r>
            <a:r>
              <a:rPr lang="zh-CN" altLang="en-US" sz="3200" b="1" smtClean="0">
                <a:solidFill>
                  <a:schemeClr val="tx1"/>
                </a:solidFill>
              </a:rPr>
              <a:t>胆汁的成分与作用：</a:t>
            </a:r>
            <a:endParaRPr lang="zh-CN" altLang="en-US" sz="2800" b="1" u="sng" smtClean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53764" name="Rectangle 4"/>
          <p:cNvSpPr>
            <a:spLocks noChangeArrowheads="1"/>
          </p:cNvSpPr>
          <p:nvPr/>
        </p:nvSpPr>
        <p:spPr bwMode="auto">
          <a:xfrm>
            <a:off x="0" y="836613"/>
            <a:ext cx="8964613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** </a:t>
            </a:r>
            <a:r>
              <a:rPr kumimoji="1" lang="en-US" altLang="zh-CN" noProof="1"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㈠</a:t>
            </a:r>
            <a:r>
              <a:rPr kumimoji="1" lang="zh-CN" altLang="en-US" noProof="1"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胆汁中</a:t>
            </a:r>
            <a:r>
              <a:rPr kumimoji="1" lang="zh-CN" altLang="en-US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不含有消化酶</a:t>
            </a:r>
            <a:r>
              <a:rPr kumimoji="1" lang="zh-CN" altLang="en-US" noProof="1"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起主要作用的是</a:t>
            </a:r>
            <a:r>
              <a:rPr kumimoji="1" lang="zh-CN" altLang="en-US" u="sng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胆盐</a:t>
            </a:r>
            <a:r>
              <a:rPr kumimoji="1" lang="zh-CN" altLang="en-US" noProof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。</a:t>
            </a:r>
            <a:endParaRPr kumimoji="1" lang="zh-CN" altLang="en-US" noProof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653765" name="Rectangle 5"/>
          <p:cNvSpPr>
            <a:spLocks noChangeArrowheads="1"/>
          </p:cNvSpPr>
          <p:nvPr/>
        </p:nvSpPr>
        <p:spPr bwMode="auto">
          <a:xfrm>
            <a:off x="611188" y="1922463"/>
            <a:ext cx="5032375" cy="35036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㈠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胆汁（</a:t>
            </a:r>
            <a:r>
              <a:rPr lang="en-US" altLang="zh-CN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bile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）的性质与成分：</a:t>
            </a:r>
            <a:endParaRPr lang="zh-CN" altLang="en-US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性质： </a:t>
            </a:r>
            <a:r>
              <a:rPr lang="en-US" altLang="zh-CN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pH 7.4  </a:t>
            </a:r>
            <a:endParaRPr lang="en-US" altLang="zh-CN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800</a:t>
            </a:r>
            <a:r>
              <a:rPr lang="zh-CN" altLang="en-US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～</a:t>
            </a:r>
            <a:r>
              <a:rPr lang="en-US" altLang="zh-CN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1000 ml/d</a:t>
            </a:r>
            <a:endParaRPr lang="en-US" altLang="zh-CN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成分：胆汁中不含有消化酶</a:t>
            </a:r>
            <a:endParaRPr lang="zh-CN" altLang="en-US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     </a:t>
            </a:r>
            <a:endParaRPr lang="zh-CN" altLang="en-US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53766" name="Line 6"/>
          <p:cNvSpPr>
            <a:spLocks noChangeShapeType="1"/>
          </p:cNvSpPr>
          <p:nvPr/>
        </p:nvSpPr>
        <p:spPr bwMode="auto">
          <a:xfrm>
            <a:off x="468313" y="1844675"/>
            <a:ext cx="84963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eaLnBrk="0" hangingPunct="0">
              <a:defRPr/>
            </a:pPr>
            <a:endParaRPr lang="zh-CN" altLang="en-US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53767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2047875"/>
            <a:ext cx="175418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376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965325"/>
            <a:ext cx="13684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376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084513"/>
            <a:ext cx="136842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3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53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53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53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53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53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53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53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53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53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53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53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53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53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53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53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53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53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53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53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3764" grpId="0"/>
      <p:bldP spid="165376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文本框 28675"/>
          <p:cNvSpPr txBox="1">
            <a:spLocks noChangeArrowheads="1"/>
          </p:cNvSpPr>
          <p:nvPr/>
        </p:nvSpPr>
        <p:spPr bwMode="auto">
          <a:xfrm>
            <a:off x="0" y="765175"/>
            <a:ext cx="54102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C6AD6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zh-CN" altLang="en-US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三）</a:t>
            </a:r>
            <a:r>
              <a:rPr lang="en-US" altLang="zh-CN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.</a:t>
            </a:r>
            <a:r>
              <a:rPr lang="zh-CN" altLang="en-US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胆汁的作用（胆盐）</a:t>
            </a:r>
            <a:endParaRPr lang="zh-CN" altLang="en-US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57698" name="文本框 28676"/>
          <p:cNvSpPr txBox="1">
            <a:spLocks noChangeArrowheads="1"/>
          </p:cNvSpPr>
          <p:nvPr/>
        </p:nvSpPr>
        <p:spPr bwMode="auto">
          <a:xfrm>
            <a:off x="304800" y="1600200"/>
            <a:ext cx="38100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）促脂肪消化：乳化脂肪，增加胰脂酶作用面积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7702" name="文本框 28678"/>
          <p:cNvSpPr txBox="1">
            <a:spLocks noChangeArrowheads="1"/>
          </p:cNvSpPr>
          <p:nvPr/>
        </p:nvSpPr>
        <p:spPr bwMode="auto">
          <a:xfrm>
            <a:off x="0" y="2636838"/>
            <a:ext cx="54371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）促脂肪吸收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与脂肪代谢产物形成混合微胶粒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促其转运 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Symbol" panose="05050102010706020507" pitchFamily="18" charset="2"/>
            </a:endParaRPr>
          </a:p>
        </p:txBody>
      </p:sp>
      <p:sp>
        <p:nvSpPr>
          <p:cNvPr id="100353" name="文本框 28677"/>
          <p:cNvSpPr txBox="1">
            <a:spLocks noChangeArrowheads="1"/>
          </p:cNvSpPr>
          <p:nvPr/>
        </p:nvSpPr>
        <p:spPr bwMode="auto">
          <a:xfrm>
            <a:off x="0" y="3644900"/>
            <a:ext cx="6084888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）促脂溶性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VitA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E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K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的吸收 </a:t>
            </a:r>
            <a:endParaRPr lang="en-US" altLang="zh-CN" sz="2400" b="1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2400" b="1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）利胆作用</a:t>
            </a:r>
            <a:r>
              <a:rPr kumimoji="1"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促进胆汁自身分泌</a:t>
            </a:r>
            <a:endParaRPr kumimoji="1" lang="zh-CN" altLang="en-US" sz="2400" b="1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）中和胃酸</a:t>
            </a: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907" name="Rectangle 3"/>
          <p:cNvSpPr>
            <a:spLocks noChangeArrowheads="1"/>
          </p:cNvSpPr>
          <p:nvPr/>
        </p:nvSpPr>
        <p:spPr bwMode="auto">
          <a:xfrm>
            <a:off x="179388" y="692150"/>
            <a:ext cx="8964612" cy="5272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（四） 胆汁分泌及排出的调节：</a:t>
            </a:r>
            <a:endParaRPr lang="zh-CN" altLang="en-US" u="sng" noProof="1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en-US" altLang="zh-CN" sz="28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1.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非消化期胆汁存于胆囊，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       消化期，排到十二指肠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en-US" altLang="zh-CN" sz="28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刺激释放的强度：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        </a:t>
            </a:r>
            <a:r>
              <a:rPr lang="zh-CN" altLang="en-US" sz="2800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高蛋白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＞高脂肪＞糖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掌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握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神经调节：迷走神经→胆汁↑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4.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体液调节： 促胃液素、促胰液素、 缩胆囊素、胆盐→均使胆汁↑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59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59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59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59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59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59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59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59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59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59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59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59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59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59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599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599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599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599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990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AutoShape 2"/>
          <p:cNvSpPr>
            <a:spLocks noChangeArrowheads="1"/>
          </p:cNvSpPr>
          <p:nvPr/>
        </p:nvSpPr>
        <p:spPr bwMode="auto">
          <a:xfrm>
            <a:off x="1260475" y="4149725"/>
            <a:ext cx="2232025" cy="173037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>
              <a:lnSpc>
                <a:spcPct val="130000"/>
              </a:lnSpc>
            </a:pP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Freeform 4"/>
          <p:cNvSpPr/>
          <p:nvPr/>
        </p:nvSpPr>
        <p:spPr bwMode="gray">
          <a:xfrm>
            <a:off x="3525838" y="3986213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</a:ln>
        </p:spPr>
        <p:txBody>
          <a:bodyPr/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grpSp>
        <p:nvGrpSpPr>
          <p:cNvPr id="160771" name="Group 5"/>
          <p:cNvGrpSpPr/>
          <p:nvPr/>
        </p:nvGrpSpPr>
        <p:grpSpPr bwMode="auto">
          <a:xfrm>
            <a:off x="2952750" y="2359025"/>
            <a:ext cx="3036888" cy="1601788"/>
            <a:chOff x="1997" y="1314"/>
            <a:chExt cx="1889" cy="1009"/>
          </a:xfrm>
        </p:grpSpPr>
        <p:grpSp>
          <p:nvGrpSpPr>
            <p:cNvPr id="160772" name="Group 6"/>
            <p:cNvGrpSpPr/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1" name="Oval 7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Oval 8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Oval 9"/>
            <p:cNvSpPr>
              <a:spLocks noChangeArrowheads="1"/>
            </p:cNvSpPr>
            <p:nvPr/>
          </p:nvSpPr>
          <p:spPr bwMode="gray">
            <a:xfrm>
              <a:off x="2086" y="1314"/>
              <a:ext cx="1692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10" name="Oval 12"/>
            <p:cNvSpPr>
              <a:spLocks noChangeArrowheads="1"/>
            </p:cNvSpPr>
            <p:nvPr/>
          </p:nvSpPr>
          <p:spPr bwMode="gray">
            <a:xfrm>
              <a:off x="2208" y="1344"/>
              <a:ext cx="1377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sp>
        <p:nvSpPr>
          <p:cNvPr id="160779" name="Text Box 13"/>
          <p:cNvSpPr txBox="1">
            <a:spLocks noChangeArrowheads="1"/>
          </p:cNvSpPr>
          <p:nvPr/>
        </p:nvSpPr>
        <p:spPr bwMode="auto">
          <a:xfrm>
            <a:off x="3733800" y="2435225"/>
            <a:ext cx="1425575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b="1">
                <a:latin typeface="Times New Roman" panose="02020603050405020304" pitchFamily="18" charset="0"/>
                <a:ea typeface="微软雅黑" panose="020B0503020204020204" pitchFamily="34" charset="-122"/>
              </a:rPr>
              <a:t>小肠内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 eaLnBrk="0" hangingPunct="0">
              <a:lnSpc>
                <a:spcPct val="130000"/>
              </a:lnSpc>
            </a:pPr>
            <a:r>
              <a:rPr lang="zh-CN" altLang="en-US" b="1">
                <a:latin typeface="Times New Roman" panose="02020603050405020304" pitchFamily="18" charset="0"/>
                <a:ea typeface="微软雅黑" panose="020B0503020204020204" pitchFamily="34" charset="-122"/>
              </a:rPr>
              <a:t>腺体</a:t>
            </a: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0780" name="AutoShape 14"/>
          <p:cNvSpPr>
            <a:spLocks noChangeArrowheads="1"/>
          </p:cNvSpPr>
          <p:nvPr/>
        </p:nvSpPr>
        <p:spPr bwMode="auto">
          <a:xfrm>
            <a:off x="5364163" y="4092575"/>
            <a:ext cx="2947987" cy="17875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>
              <a:lnSpc>
                <a:spcPct val="130000"/>
              </a:lnSpc>
            </a:pP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0781" name="Text Box 15"/>
          <p:cNvSpPr txBox="1">
            <a:spLocks noChangeArrowheads="1"/>
          </p:cNvSpPr>
          <p:nvPr/>
        </p:nvSpPr>
        <p:spPr bwMode="auto">
          <a:xfrm>
            <a:off x="5459413" y="4300538"/>
            <a:ext cx="24257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30000"/>
              </a:lnSpc>
            </a:pPr>
            <a:endParaRPr lang="en-US" altLang="zh-CN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2">
              <a:lnSpc>
                <a:spcPct val="130000"/>
              </a:lnSpc>
            </a:pPr>
            <a:endParaRPr lang="en-US" altLang="zh-CN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Freeform 16"/>
          <p:cNvSpPr/>
          <p:nvPr/>
        </p:nvSpPr>
        <p:spPr bwMode="gray">
          <a:xfrm flipH="1">
            <a:off x="4429125" y="397986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</a:ln>
        </p:spPr>
        <p:txBody>
          <a:bodyPr/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60783" name="Rectangle 17"/>
          <p:cNvSpPr>
            <a:spLocks noChangeArrowheads="1"/>
          </p:cNvSpPr>
          <p:nvPr/>
        </p:nvSpPr>
        <p:spPr bwMode="auto">
          <a:xfrm>
            <a:off x="5508625" y="4508500"/>
            <a:ext cx="352901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肠激酶</a:t>
            </a:r>
            <a:endParaRPr lang="zh-CN" altLang="en-US" sz="2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作用：活化胰蛋白酶原</a:t>
            </a:r>
            <a:endParaRPr lang="zh-CN" altLang="en-US" sz="2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0784" name="Rectangle 19"/>
          <p:cNvSpPr>
            <a:spLocks noChangeArrowheads="1"/>
          </p:cNvSpPr>
          <p:nvPr/>
        </p:nvSpPr>
        <p:spPr bwMode="auto">
          <a:xfrm>
            <a:off x="647700" y="4505325"/>
            <a:ext cx="34559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>
              <a:lnSpc>
                <a:spcPct val="13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碱性液体</a:t>
            </a:r>
            <a:endParaRPr lang="zh-CN" altLang="en-US" sz="2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2">
              <a:lnSpc>
                <a:spcPct val="13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 保护黏膜</a:t>
            </a:r>
            <a:endParaRPr lang="zh-CN" altLang="en-US" sz="2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0785" name="Rectangle 23"/>
          <p:cNvSpPr>
            <a:spLocks noChangeArrowheads="1"/>
          </p:cNvSpPr>
          <p:nvPr/>
        </p:nvSpPr>
        <p:spPr bwMode="auto">
          <a:xfrm>
            <a:off x="2339975" y="260350"/>
            <a:ext cx="4968875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lnSpc>
                <a:spcPct val="130000"/>
              </a:lnSpc>
            </a:pP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5794" name="Rectangle 2"/>
          <p:cNvSpPr txBox="1"/>
          <p:nvPr/>
        </p:nvSpPr>
        <p:spPr>
          <a:xfrm>
            <a:off x="561975" y="260350"/>
            <a:ext cx="8229600" cy="26876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lnSpc>
                <a:spcPct val="130000"/>
              </a:lnSpc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（三）</a:t>
            </a:r>
            <a:r>
              <a:rPr lang="zh-CN" altLang="en-US" b="1" noProof="1">
                <a:solidFill>
                  <a:srgbClr val="003F8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小肠液</a:t>
            </a:r>
            <a:endParaRPr lang="zh-CN" altLang="en-US" b="1" noProof="1">
              <a:solidFill>
                <a:srgbClr val="003F8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30000"/>
              </a:lnSpc>
              <a:defRPr/>
            </a:pPr>
            <a:r>
              <a:rPr lang="zh-CN" altLang="en-US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小肠液</a:t>
            </a:r>
            <a:r>
              <a:rPr lang="en-US" altLang="zh-CN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pH </a:t>
            </a:r>
            <a:r>
              <a:rPr lang="zh-CN" altLang="en-US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约为</a:t>
            </a:r>
            <a:r>
              <a:rPr lang="en-US" altLang="zh-CN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7.6</a:t>
            </a:r>
            <a:r>
              <a:rPr lang="zh-CN" altLang="en-US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，呈弱碱性；与血浆等渗；成人每日分泌量为</a:t>
            </a:r>
            <a:r>
              <a:rPr lang="en-US" altLang="zh-CN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1~3 L</a:t>
            </a:r>
            <a:r>
              <a:rPr lang="zh-CN" altLang="en-US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b="1" noProof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30000"/>
              </a:lnSpc>
              <a:defRPr/>
            </a:pPr>
            <a:endParaRPr lang="en-US" altLang="zh-CN" b="1" noProof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矩形 30721"/>
          <p:cNvSpPr>
            <a:spLocks noChangeArrowheads="1"/>
          </p:cNvSpPr>
          <p:nvPr/>
        </p:nvSpPr>
        <p:spPr bwMode="auto">
          <a:xfrm>
            <a:off x="381000" y="381000"/>
            <a:ext cx="5791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四</a:t>
            </a:r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小肠的运动</a:t>
            </a:r>
            <a:endParaRPr lang="zh-CN" altLang="en-US" sz="4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2818" name="文本框 30722"/>
          <p:cNvSpPr txBox="1">
            <a:spLocks noChangeArrowheads="1"/>
          </p:cNvSpPr>
          <p:nvPr/>
        </p:nvSpPr>
        <p:spPr bwMode="auto">
          <a:xfrm>
            <a:off x="304800" y="1143000"/>
            <a:ext cx="5410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小肠的运动形式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2819" name="文本框 30723"/>
          <p:cNvSpPr txBox="1">
            <a:spLocks noChangeArrowheads="1"/>
          </p:cNvSpPr>
          <p:nvPr/>
        </p:nvSpPr>
        <p:spPr bwMode="auto">
          <a:xfrm>
            <a:off x="457200" y="1784350"/>
            <a:ext cx="40386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仿宋_GB2312" pitchFamily="49" charset="-122"/>
                <a:ea typeface="仿宋_GB2312" pitchFamily="49" charset="-122"/>
              </a:rPr>
              <a:t>(1)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紧张性收缩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2820" name="文本框 30724"/>
          <p:cNvSpPr txBox="1">
            <a:spLocks noChangeArrowheads="1"/>
          </p:cNvSpPr>
          <p:nvPr/>
        </p:nvSpPr>
        <p:spPr bwMode="auto">
          <a:xfrm>
            <a:off x="457200" y="2438400"/>
            <a:ext cx="8458200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仿宋_GB2312" pitchFamily="49" charset="-122"/>
                <a:ea typeface="仿宋_GB2312" pitchFamily="49" charset="-122"/>
              </a:rPr>
              <a:t>(2)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分节运动</a:t>
            </a:r>
            <a:r>
              <a:rPr lang="zh-CN" altLang="en-US" sz="2800" b="1">
                <a:latin typeface="仿宋_GB2312" pitchFamily="49" charset="-122"/>
                <a:ea typeface="仿宋_GB2312" pitchFamily="49" charset="-122"/>
              </a:rPr>
              <a:t>：以多点环行肌同时舒缩活动为主的节  </a:t>
            </a:r>
            <a:endParaRPr lang="zh-CN" altLang="en-US" sz="2800" b="1">
              <a:latin typeface="仿宋_GB2312" pitchFamily="49" charset="-122"/>
              <a:ea typeface="仿宋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仿宋_GB2312" pitchFamily="49" charset="-122"/>
                <a:ea typeface="仿宋_GB2312" pitchFamily="49" charset="-122"/>
              </a:rPr>
              <a:t>   律性活动。</a:t>
            </a:r>
            <a:endParaRPr lang="zh-CN" altLang="en-US" sz="28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62821" name="文本框 30725"/>
          <p:cNvSpPr txBox="1">
            <a:spLocks noChangeArrowheads="1"/>
          </p:cNvSpPr>
          <p:nvPr/>
        </p:nvSpPr>
        <p:spPr bwMode="auto">
          <a:xfrm>
            <a:off x="0" y="4572000"/>
            <a:ext cx="84582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使食糜与消化液充分混合，便于对食物进行化学性消化；</a:t>
            </a:r>
            <a:endParaRPr lang="zh-CN" altLang="en-US" sz="24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62822" name="矩形 30726"/>
          <p:cNvSpPr>
            <a:spLocks noChangeArrowheads="1"/>
          </p:cNvSpPr>
          <p:nvPr/>
        </p:nvSpPr>
        <p:spPr bwMode="auto">
          <a:xfrm>
            <a:off x="0" y="5157788"/>
            <a:ext cx="993298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使食糜与小肠壁紧密接触，不断挤压肠壁，促进血液和淋巴液回流。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有利于吸收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2823" name="矩形 30728"/>
          <p:cNvSpPr>
            <a:spLocks noChangeArrowheads="1"/>
          </p:cNvSpPr>
          <p:nvPr/>
        </p:nvSpPr>
        <p:spPr bwMode="auto">
          <a:xfrm>
            <a:off x="609600" y="3886200"/>
            <a:ext cx="1066800" cy="4572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仿宋_GB2312" pitchFamily="49" charset="-122"/>
                <a:ea typeface="仿宋_GB2312" pitchFamily="49" charset="-122"/>
              </a:rPr>
              <a:t>作用</a:t>
            </a:r>
            <a:endParaRPr lang="zh-CN" altLang="en-US" sz="2400" b="1">
              <a:solidFill>
                <a:schemeClr val="bg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162824" name="图片 30729" descr="6-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81375" y="3143250"/>
            <a:ext cx="42862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文本占位符 32769"/>
          <p:cNvSpPr>
            <a:spLocks noGrp="1" noChangeArrowheads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 lvl="1" eaLnBrk="1" hangingPunct="1">
              <a:buFontTx/>
              <a:buNone/>
            </a:pPr>
            <a:r>
              <a:rPr lang="zh-CN" altLang="en-US" sz="36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en-US" altLang="zh-CN" sz="36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36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）蠕动、蠕动冲</a:t>
            </a:r>
            <a:endParaRPr lang="zh-CN" altLang="en-US" sz="3600" b="1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163842" name="图片 32770" descr="6-22蠕动冲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3644900"/>
            <a:ext cx="4321175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3" name="图片 32771" descr="peristal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692150"/>
            <a:ext cx="3811588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4" name="图片 32772" descr="小肠分节运动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557338"/>
            <a:ext cx="4392612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矩形 32773"/>
          <p:cNvSpPr/>
          <p:nvPr/>
        </p:nvSpPr>
        <p:spPr>
          <a:xfrm>
            <a:off x="250825" y="5487988"/>
            <a:ext cx="8135938" cy="1735137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蠕动：</a:t>
            </a:r>
            <a:r>
              <a:rPr lang="en-US" altLang="zh-CN" sz="24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0.5-2.0cm/s </a:t>
            </a:r>
            <a:r>
              <a:rPr lang="en-US" altLang="zh-CN" sz="2400" b="1" noProof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近端蠕动速度</a:t>
            </a:r>
            <a:r>
              <a:rPr lang="en-US" altLang="zh-CN" sz="24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&gt;</a:t>
            </a: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远端</a:t>
            </a: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通常进行几厘米后消失      将食糜向消化道下端推送</a:t>
            </a:r>
            <a:endParaRPr lang="zh-CN" altLang="en-US" sz="24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lang="zh-CN" altLang="en-US" sz="2400" noProof="1"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539" name="Rectangle 3"/>
          <p:cNvSpPr>
            <a:spLocks noChangeArrowheads="1"/>
          </p:cNvSpPr>
          <p:nvPr/>
        </p:nvSpPr>
        <p:spPr bwMode="auto">
          <a:xfrm>
            <a:off x="447675" y="1981200"/>
            <a:ext cx="8018463" cy="31067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kumimoji="1" lang="en-US" altLang="zh-CN" sz="2800" b="1" dirty="0"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1.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吸收水与电解质（近端）</a:t>
            </a:r>
            <a:endParaRPr kumimoji="1" lang="zh-CN" altLang="en-US" sz="2800" b="1" dirty="0"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2.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贮存粪便（远端）</a:t>
            </a:r>
            <a:endParaRPr kumimoji="1" lang="zh-CN" altLang="en-US" sz="2800" b="1" dirty="0"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3.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参与排便反射</a:t>
            </a:r>
            <a:endParaRPr kumimoji="1" lang="zh-CN" altLang="en-US" sz="2800" b="1" dirty="0"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4.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肠内细菌可合成</a:t>
            </a:r>
            <a:r>
              <a:rPr kumimoji="1" lang="en-US" altLang="zh-CN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族维生素、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维生素</a:t>
            </a:r>
            <a:r>
              <a:rPr kumimoji="1" lang="en-US" altLang="zh-CN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K</a:t>
            </a:r>
            <a:endParaRPr kumimoji="1" lang="en-US" altLang="zh-CN" sz="2800" b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5.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食物纤维：限制水吸收，增加粪便体积，减慢含能物质摄取。</a:t>
            </a:r>
            <a:endParaRPr kumimoji="1"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601540" name="Rectangle 4"/>
          <p:cNvSpPr>
            <a:spLocks noGrp="1" noChangeArrowheads="1"/>
          </p:cNvSpPr>
          <p:nvPr>
            <p:ph type="title"/>
          </p:nvPr>
        </p:nvSpPr>
        <p:spPr>
          <a:xfrm>
            <a:off x="447675" y="552450"/>
            <a:ext cx="7416800" cy="1268413"/>
          </a:xfrm>
        </p:spPr>
        <p:txBody>
          <a:bodyPr lIns="91440" tIns="45720" rIns="91440" bIns="45720"/>
          <a:lstStyle/>
          <a:p>
            <a:pPr algn="l" eaLnBrk="1" hangingPunct="1">
              <a:defRPr/>
            </a:pPr>
            <a:r>
              <a:rPr lang="zh-CN" altLang="en-US" sz="3600" b="1" ker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anose="02010601030101010101" pitchFamily="2" charset="-122"/>
              </a:rPr>
              <a:t>第五节  大肠内消化</a:t>
            </a:r>
            <a:r>
              <a:rPr lang="zh-CN" altLang="en-US" sz="3600" b="1" kern="0">
                <a:solidFill>
                  <a:srgbClr val="131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anose="02010601030101010101" pitchFamily="2" charset="-122"/>
              </a:rPr>
              <a:t> </a:t>
            </a:r>
            <a:br>
              <a:rPr lang="zh-CN" altLang="en-US" sz="3600" b="1" kern="0">
                <a:solidFill>
                  <a:srgbClr val="131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anose="02010601030101010101" pitchFamily="2" charset="-122"/>
              </a:rPr>
            </a:br>
            <a:br>
              <a:rPr lang="zh-CN" altLang="en-US" sz="3600" b="1" kern="0">
                <a:solidFill>
                  <a:srgbClr val="131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anose="02010601030101010101" pitchFamily="2" charset="-122"/>
              </a:rPr>
            </a:br>
            <a:r>
              <a:rPr lang="en-US" altLang="zh-CN" sz="3200" b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[</a:t>
            </a:r>
            <a:r>
              <a:rPr lang="zh-CN" altLang="en-US" sz="3200" b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大肠的生理功能概述</a:t>
            </a:r>
            <a:r>
              <a:rPr lang="en-US" altLang="zh-CN" sz="3200" b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]</a:t>
            </a:r>
            <a:r>
              <a:rPr lang="zh-CN" altLang="en-US" sz="3200" b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：</a:t>
            </a:r>
            <a:endParaRPr lang="zh-CN" altLang="en-US" sz="3200" b="1" ker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01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01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01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01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01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01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01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01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1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01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1539" grpId="0" build="p"/>
      <p:bldP spid="160154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2"/>
          <p:cNvSpPr txBox="1">
            <a:spLocks noChangeArrowheads="1"/>
          </p:cNvSpPr>
          <p:nvPr/>
        </p:nvSpPr>
        <p:spPr bwMode="auto">
          <a:xfrm>
            <a:off x="482600" y="450850"/>
            <a:ext cx="63373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</a:pPr>
            <a:r>
              <a:rPr lang="zh-CN" altLang="en-US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大肠的运动和排便</a:t>
            </a:r>
            <a:b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en-US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少而慢，反应迟钝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8962" name="Rectangle 3"/>
          <p:cNvSpPr txBox="1">
            <a:spLocks noChangeArrowheads="1"/>
          </p:cNvSpPr>
          <p:nvPr/>
        </p:nvSpPr>
        <p:spPr bwMode="auto">
          <a:xfrm>
            <a:off x="482600" y="1338263"/>
            <a:ext cx="810577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  <a:buClr>
                <a:schemeClr val="hlink"/>
              </a:buClr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袋状往返运动   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rPr>
              <a:t>大肠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特有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rPr>
              <a:t>运动形式。由环行肌无规律收缩引起，空腹时最多见。</a:t>
            </a:r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30000"/>
              </a:lnSpc>
              <a:buClr>
                <a:schemeClr val="hlink"/>
              </a:buClr>
            </a:pPr>
            <a:r>
              <a:rPr lang="en-US" altLang="zh-CN" sz="280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80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分节或多袋推进运动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rPr>
              <a:t>    结肠袋或一段结肠收缩，推移内容物。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30000"/>
              </a:lnSpc>
              <a:buClr>
                <a:schemeClr val="hlink"/>
              </a:buClr>
            </a:pPr>
            <a:r>
              <a:rPr lang="en-US" altLang="zh-CN" sz="280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蠕动 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rPr>
              <a:t>  大肠蠕动通常少而慢，1～2 cm/min。但也有特殊情况，大肠移行较快，推进较远，称</a:t>
            </a: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集团蠕动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rPr>
              <a:t>（进食后发生，3~4次/天）。</a:t>
            </a:r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Text Box 4"/>
          <p:cNvSpPr txBox="1">
            <a:spLocks noChangeArrowheads="1"/>
          </p:cNvSpPr>
          <p:nvPr/>
        </p:nvSpPr>
        <p:spPr bwMode="auto">
          <a:xfrm>
            <a:off x="858838" y="2782888"/>
            <a:ext cx="5238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粪便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10" name="Text Box 5"/>
          <p:cNvSpPr txBox="1">
            <a:spLocks noChangeArrowheads="1"/>
          </p:cNvSpPr>
          <p:nvPr/>
        </p:nvSpPr>
        <p:spPr bwMode="auto">
          <a:xfrm>
            <a:off x="1774825" y="2725738"/>
            <a:ext cx="954088" cy="769937"/>
          </a:xfrm>
          <a:prstGeom prst="rect">
            <a:avLst/>
          </a:prstGeom>
          <a:noFill/>
          <a:ln w="34925">
            <a:solidFill>
              <a:srgbClr val="FF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直肠壁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感受器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11" name="Text Box 6"/>
          <p:cNvSpPr txBox="1">
            <a:spLocks noChangeArrowheads="1"/>
          </p:cNvSpPr>
          <p:nvPr/>
        </p:nvSpPr>
        <p:spPr bwMode="auto">
          <a:xfrm>
            <a:off x="4383088" y="2692400"/>
            <a:ext cx="1724025" cy="769938"/>
          </a:xfrm>
          <a:prstGeom prst="rect">
            <a:avLst/>
          </a:prstGeom>
          <a:noFill/>
          <a:ln w="34925">
            <a:solidFill>
              <a:srgbClr val="FF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脊髓腰骶段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初级排便中枢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12" name="Text Box 7"/>
          <p:cNvSpPr txBox="1">
            <a:spLocks noChangeArrowheads="1"/>
          </p:cNvSpPr>
          <p:nvPr/>
        </p:nvSpPr>
        <p:spPr bwMode="auto">
          <a:xfrm>
            <a:off x="4410075" y="1196975"/>
            <a:ext cx="1200150" cy="430213"/>
          </a:xfrm>
          <a:prstGeom prst="rect">
            <a:avLst/>
          </a:prstGeom>
          <a:noFill/>
          <a:ln w="34925">
            <a:solidFill>
              <a:srgbClr val="FF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大脑皮质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13" name="Line 8"/>
          <p:cNvSpPr>
            <a:spLocks noChangeShapeType="1"/>
          </p:cNvSpPr>
          <p:nvPr/>
        </p:nvSpPr>
        <p:spPr bwMode="auto">
          <a:xfrm>
            <a:off x="1263650" y="3124200"/>
            <a:ext cx="360363" cy="0"/>
          </a:xfrm>
          <a:prstGeom prst="line">
            <a:avLst/>
          </a:prstGeom>
          <a:noFill/>
          <a:ln w="34925">
            <a:solidFill>
              <a:srgbClr val="3366FF"/>
            </a:solidFill>
            <a:rou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1014" name="Line 9"/>
          <p:cNvSpPr>
            <a:spLocks noChangeShapeType="1"/>
          </p:cNvSpPr>
          <p:nvPr/>
        </p:nvSpPr>
        <p:spPr bwMode="auto">
          <a:xfrm>
            <a:off x="2847975" y="3124200"/>
            <a:ext cx="1296988" cy="0"/>
          </a:xfrm>
          <a:prstGeom prst="line">
            <a:avLst/>
          </a:prstGeom>
          <a:noFill/>
          <a:ln w="34925">
            <a:solidFill>
              <a:srgbClr val="3366FF"/>
            </a:solidFill>
            <a:rou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1015" name="Line 10"/>
          <p:cNvSpPr>
            <a:spLocks noChangeShapeType="1"/>
          </p:cNvSpPr>
          <p:nvPr/>
        </p:nvSpPr>
        <p:spPr bwMode="auto">
          <a:xfrm flipV="1">
            <a:off x="4864100" y="1773238"/>
            <a:ext cx="0" cy="846137"/>
          </a:xfrm>
          <a:prstGeom prst="line">
            <a:avLst/>
          </a:prstGeom>
          <a:noFill/>
          <a:ln w="34925">
            <a:solidFill>
              <a:srgbClr val="3366FF"/>
            </a:solidFill>
            <a:rou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1016" name="Line 11"/>
          <p:cNvSpPr>
            <a:spLocks noChangeShapeType="1"/>
          </p:cNvSpPr>
          <p:nvPr/>
        </p:nvSpPr>
        <p:spPr bwMode="auto">
          <a:xfrm flipH="1">
            <a:off x="5080000" y="1773238"/>
            <a:ext cx="0" cy="846137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1017" name="Text Box 12"/>
          <p:cNvSpPr txBox="1">
            <a:spLocks noChangeArrowheads="1"/>
          </p:cNvSpPr>
          <p:nvPr/>
        </p:nvSpPr>
        <p:spPr bwMode="auto">
          <a:xfrm>
            <a:off x="2982913" y="2654300"/>
            <a:ext cx="9540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盆神经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18" name="Text Box 13"/>
          <p:cNvSpPr txBox="1">
            <a:spLocks noChangeArrowheads="1"/>
          </p:cNvSpPr>
          <p:nvPr/>
        </p:nvSpPr>
        <p:spPr bwMode="auto">
          <a:xfrm>
            <a:off x="2921000" y="3195638"/>
            <a:ext cx="12096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腹下神经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19" name="Text Box 14"/>
          <p:cNvSpPr txBox="1">
            <a:spLocks noChangeArrowheads="1"/>
          </p:cNvSpPr>
          <p:nvPr/>
        </p:nvSpPr>
        <p:spPr bwMode="auto">
          <a:xfrm>
            <a:off x="1922463" y="4779963"/>
            <a:ext cx="1724025" cy="769937"/>
          </a:xfrm>
          <a:prstGeom prst="rect">
            <a:avLst/>
          </a:prstGeom>
          <a:noFill/>
          <a:ln w="34925">
            <a:solidFill>
              <a:srgbClr val="FF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降结肠、乙状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结肠收缩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20" name="Text Box 15"/>
          <p:cNvSpPr txBox="1">
            <a:spLocks noChangeArrowheads="1"/>
          </p:cNvSpPr>
          <p:nvPr/>
        </p:nvSpPr>
        <p:spPr bwMode="auto">
          <a:xfrm>
            <a:off x="4197350" y="4779963"/>
            <a:ext cx="1466850" cy="769937"/>
          </a:xfrm>
          <a:prstGeom prst="rect">
            <a:avLst/>
          </a:prstGeom>
          <a:noFill/>
          <a:ln w="34925">
            <a:solidFill>
              <a:srgbClr val="FF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肛门内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括约肌舒张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21" name="Text Box 16"/>
          <p:cNvSpPr txBox="1">
            <a:spLocks noChangeArrowheads="1"/>
          </p:cNvSpPr>
          <p:nvPr/>
        </p:nvSpPr>
        <p:spPr bwMode="auto">
          <a:xfrm>
            <a:off x="6357938" y="4811713"/>
            <a:ext cx="1466850" cy="769937"/>
          </a:xfrm>
          <a:prstGeom prst="rect">
            <a:avLst/>
          </a:prstGeom>
          <a:noFill/>
          <a:ln w="34925">
            <a:solidFill>
              <a:srgbClr val="FF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肛门外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括约肌舒张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22" name="AutoShape 17"/>
          <p:cNvSpPr/>
          <p:nvPr/>
        </p:nvSpPr>
        <p:spPr bwMode="auto">
          <a:xfrm rot="5400000">
            <a:off x="3640138" y="2835275"/>
            <a:ext cx="431800" cy="3457575"/>
          </a:xfrm>
          <a:prstGeom prst="leftBrace">
            <a:avLst>
              <a:gd name="adj1" fmla="val 66246"/>
              <a:gd name="adj2" fmla="val 50000"/>
            </a:avLst>
          </a:prstGeom>
          <a:noFill/>
          <a:ln w="349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endParaRPr lang="zh-CN" altLang="en-US" sz="20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23" name="Line 18"/>
          <p:cNvSpPr>
            <a:spLocks noChangeShapeType="1"/>
          </p:cNvSpPr>
          <p:nvPr/>
        </p:nvSpPr>
        <p:spPr bwMode="auto">
          <a:xfrm flipH="1">
            <a:off x="3856038" y="3556000"/>
            <a:ext cx="720725" cy="720725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1024" name="Line 19"/>
          <p:cNvSpPr>
            <a:spLocks noChangeShapeType="1"/>
          </p:cNvSpPr>
          <p:nvPr/>
        </p:nvSpPr>
        <p:spPr bwMode="auto">
          <a:xfrm>
            <a:off x="5656263" y="3556000"/>
            <a:ext cx="1081087" cy="1152525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1025" name="Text Box 20"/>
          <p:cNvSpPr txBox="1">
            <a:spLocks noChangeArrowheads="1"/>
          </p:cNvSpPr>
          <p:nvPr/>
        </p:nvSpPr>
        <p:spPr bwMode="auto">
          <a:xfrm>
            <a:off x="4133850" y="3843338"/>
            <a:ext cx="17383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盆神经兴奋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26" name="Text Box 21"/>
          <p:cNvSpPr txBox="1">
            <a:spLocks noChangeArrowheads="1"/>
          </p:cNvSpPr>
          <p:nvPr/>
        </p:nvSpPr>
        <p:spPr bwMode="auto">
          <a:xfrm>
            <a:off x="6161088" y="3771900"/>
            <a:ext cx="17240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阴部神经抑制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27" name="AutoShape 22"/>
          <p:cNvSpPr/>
          <p:nvPr/>
        </p:nvSpPr>
        <p:spPr bwMode="auto">
          <a:xfrm rot="5400000">
            <a:off x="4540250" y="3232151"/>
            <a:ext cx="504825" cy="5327650"/>
          </a:xfrm>
          <a:prstGeom prst="rightBrace">
            <a:avLst>
              <a:gd name="adj1" fmla="val 87310"/>
              <a:gd name="adj2" fmla="val 50000"/>
            </a:avLst>
          </a:prstGeom>
          <a:noFill/>
          <a:ln w="349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endParaRPr lang="zh-CN" altLang="en-US" sz="20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28" name="Text Box 23"/>
          <p:cNvSpPr txBox="1">
            <a:spLocks noChangeArrowheads="1"/>
          </p:cNvSpPr>
          <p:nvPr/>
        </p:nvSpPr>
        <p:spPr bwMode="auto">
          <a:xfrm>
            <a:off x="4360863" y="6167438"/>
            <a:ext cx="69691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20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排便</a:t>
            </a:r>
            <a:endParaRPr lang="zh-CN" altLang="en-US" sz="20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1029" name="Rectangle 4"/>
          <p:cNvSpPr txBox="1">
            <a:spLocks noChangeArrowheads="1"/>
          </p:cNvSpPr>
          <p:nvPr/>
        </p:nvSpPr>
        <p:spPr bwMode="auto">
          <a:xfrm>
            <a:off x="457200" y="228600"/>
            <a:ext cx="7924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</a:pP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188" y="1220788"/>
            <a:ext cx="1493837" cy="469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chemeClr val="accent4">
                    <a:lumMod val="90000"/>
                    <a:lumOff val="10000"/>
                  </a:schemeClr>
                </a:solidFill>
                <a:latin typeface="Times New Roman" panose="02020603050405020304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accent4">
                    <a:lumMod val="90000"/>
                    <a:lumOff val="10000"/>
                  </a:schemeClr>
                </a:solidFill>
                <a:latin typeface="Times New Roman" panose="02020603050405020304"/>
                <a:ea typeface="微软雅黑" panose="020B0503020204020204" pitchFamily="34" charset="-122"/>
              </a:rPr>
              <a:t>排便反射</a:t>
            </a:r>
            <a:endParaRPr lang="zh-CN" altLang="en-US" sz="2400" dirty="0">
              <a:solidFill>
                <a:schemeClr val="accent4">
                  <a:lumMod val="90000"/>
                  <a:lumOff val="10000"/>
                </a:schemeClr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6"/>
          <p:cNvSpPr>
            <a:spLocks noChangeArrowheads="1"/>
          </p:cNvSpPr>
          <p:nvPr/>
        </p:nvSpPr>
        <p:spPr bwMode="auto">
          <a:xfrm>
            <a:off x="787400" y="1882775"/>
            <a:ext cx="7570788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SzPct val="100000"/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吸收</a:t>
            </a:r>
            <a:r>
              <a:rPr lang="zh-CN" altLang="en-US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SzPct val="100000"/>
            </a:pPr>
            <a:r>
              <a:rPr lang="zh-CN" altLang="en-US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是指食物中的水、无机盐、维生素，以及食物经过消化后形成的</a:t>
            </a: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小分子</a:t>
            </a:r>
            <a:r>
              <a:rPr lang="zh-CN" altLang="en-US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物质，如葡萄糖、氨基酸、甘油、脂肪酸等，通过消化管的黏膜上皮细胞进入</a:t>
            </a:r>
            <a:r>
              <a:rPr lang="en-US" altLang="zh-CN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6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淋巴</a:t>
            </a:r>
            <a:r>
              <a:rPr lang="zh-CN" altLang="en-US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的过程。</a:t>
            </a:r>
            <a:endParaRPr lang="zh-CN" altLang="en-US" sz="2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90588" y="4421188"/>
            <a:ext cx="9477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100000"/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血液</a:t>
            </a:r>
            <a:endParaRPr lang="zh-CN" altLang="en-US" sz="2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3251" name="组合 6147"/>
          <p:cNvGrpSpPr/>
          <p:nvPr/>
        </p:nvGrpSpPr>
        <p:grpSpPr bwMode="auto">
          <a:xfrm>
            <a:off x="365125" y="627063"/>
            <a:ext cx="3228975" cy="795337"/>
            <a:chOff x="0" y="0"/>
            <a:chExt cx="5087" cy="1255"/>
          </a:xfrm>
        </p:grpSpPr>
        <p:sp>
          <p:nvSpPr>
            <p:cNvPr id="53252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3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459827 w 696310"/>
                <a:gd name="T3" fmla="*/ 0 h 696310"/>
                <a:gd name="T4" fmla="*/ 459827 w 696310"/>
                <a:gd name="T5" fmla="*/ 236483 h 696310"/>
                <a:gd name="T6" fmla="*/ 696310 w 696310"/>
                <a:gd name="T7" fmla="*/ 236483 h 696310"/>
                <a:gd name="T8" fmla="*/ 696310 w 696310"/>
                <a:gd name="T9" fmla="*/ 696310 h 696310"/>
                <a:gd name="T10" fmla="*/ 0 w 696310"/>
                <a:gd name="T11" fmla="*/ 696310 h 696310"/>
                <a:gd name="T12" fmla="*/ 0 w 696310"/>
                <a:gd name="T13" fmla="*/ 0 h 696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4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53255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209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营养物质的吸收</a:t>
              </a:r>
              <a:endParaRPr lang="zh-CN" altLang="zh-CN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2754" name="Rectangle 2"/>
          <p:cNvSpPr>
            <a:spLocks noChangeArrowheads="1"/>
          </p:cNvSpPr>
          <p:nvPr/>
        </p:nvSpPr>
        <p:spPr bwMode="auto">
          <a:xfrm>
            <a:off x="468313" y="404813"/>
            <a:ext cx="4032250" cy="544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第六节  吸  收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defRPr/>
            </a:pPr>
            <a:r>
              <a:rPr kumimoji="1"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一</a:t>
            </a:r>
            <a:r>
              <a:rPr kumimoji="1" lang="en-US" altLang="zh-CN" b="1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kumimoji="1"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概述  </a:t>
            </a:r>
            <a:endParaRPr kumimoji="1" lang="zh-CN" altLang="en-US" b="1" u="sng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**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[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吸收特点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]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： 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1.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六大营养素主要在</a:t>
            </a: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近端小肠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吸收。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2.</a:t>
            </a:r>
            <a:r>
              <a:rPr kumimoji="1"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维生素</a:t>
            </a:r>
            <a:r>
              <a:rPr kumimoji="1" lang="en-US" altLang="zh-CN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B12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和</a:t>
            </a:r>
            <a:r>
              <a:rPr kumimoji="1"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胆盐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在回肠吸收。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eaLnBrk="0" hangingPunct="0">
              <a:defRPr/>
            </a:pP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3.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多为主动过程。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eaLnBrk="0" hangingPunct="0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defRPr/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*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[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小肠吸收的有利条件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]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1.“</a:t>
            </a: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大”       </a:t>
            </a: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2.“</a:t>
            </a: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丰富”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defRPr/>
            </a:pP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3.“</a:t>
            </a: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充分”      </a:t>
            </a: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4.“</a:t>
            </a: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长”</a:t>
            </a:r>
            <a:r>
              <a:rPr kumimoji="1" lang="zh-CN" altLang="en-US" sz="2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kumimoji="1" lang="zh-CN" altLang="en-US" sz="28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7305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6513"/>
            <a:ext cx="4506912" cy="640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03" name="Text Box 3"/>
          <p:cNvSpPr txBox="1">
            <a:spLocks noGrp="1" noChangeArrowheads="1"/>
          </p:cNvSpPr>
          <p:nvPr>
            <p:ph idx="1"/>
          </p:nvPr>
        </p:nvSpPr>
        <p:spPr>
          <a:xfrm>
            <a:off x="468313" y="523875"/>
            <a:ext cx="3024187" cy="5976938"/>
          </a:xfrm>
        </p:spPr>
        <p:txBody>
          <a:bodyPr lIns="91440" tIns="45720" rIns="91440" bIns="45720"/>
          <a:lstStyle/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【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小肠吸收的有利条件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】</a:t>
            </a:r>
            <a:endParaRPr lang="en-US" altLang="zh-CN" sz="2400" b="1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① </a:t>
            </a: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大”</a:t>
            </a: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吸收面积巨大：皱褶、绒毛和微绒毛</a:t>
            </a: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,600</a:t>
            </a: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倍</a:t>
            </a: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, 200 m</a:t>
            </a:r>
            <a:r>
              <a:rPr lang="en-US" altLang="zh-CN" sz="2400" b="1" baseline="300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.</a:t>
            </a:r>
            <a:endParaRPr lang="en-US" altLang="zh-CN" sz="24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②  </a:t>
            </a:r>
            <a:r>
              <a:rPr lang="en-US" altLang="zh-CN" sz="24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4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丰富”</a:t>
            </a: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绒毛内毛细血管和毛细淋巴管丰富。</a:t>
            </a:r>
            <a:endParaRPr lang="zh-CN" altLang="en-US" sz="24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③ 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“充分”</a:t>
            </a: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小肠内的食物已被充分消化；</a:t>
            </a:r>
            <a:endParaRPr lang="zh-CN" altLang="en-US" sz="24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④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“长”</a:t>
            </a: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食物在小肠滞留时间长，约</a:t>
            </a: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～</a:t>
            </a: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8 h</a:t>
            </a: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。</a:t>
            </a:r>
            <a:endParaRPr lang="zh-CN" altLang="en-US" sz="24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lang="en-US" altLang="zh-CN" sz="24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175106" name="Picture 5" descr="6-5-2 copy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871538"/>
            <a:ext cx="5327650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89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89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9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89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89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89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89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89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89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89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0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2"/>
          <p:cNvSpPr txBox="1"/>
          <p:nvPr/>
        </p:nvSpPr>
        <p:spPr>
          <a:xfrm>
            <a:off x="801688" y="1646238"/>
            <a:ext cx="3390900" cy="2043112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吸收的途径：</a:t>
            </a:r>
            <a:endParaRPr lang="zh-CN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1.</a:t>
            </a: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毛细血管</a:t>
            </a:r>
            <a:endParaRPr lang="zh-CN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2.</a:t>
            </a: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毛细淋巴管</a:t>
            </a:r>
            <a:endParaRPr lang="zh-CN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0355" name="Text Box 3"/>
          <p:cNvSpPr txBox="1"/>
          <p:nvPr/>
        </p:nvSpPr>
        <p:spPr>
          <a:xfrm>
            <a:off x="4708525" y="1646238"/>
            <a:ext cx="3886200" cy="277495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吸收方式：</a:t>
            </a:r>
            <a:endParaRPr lang="en-US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en-US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主动转运</a:t>
            </a:r>
            <a:endParaRPr lang="en-US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en-US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被动转运</a:t>
            </a:r>
            <a:endParaRPr lang="en-US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lang="en-US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6131" name="文本框 100355"/>
          <p:cNvSpPr txBox="1">
            <a:spLocks noChangeArrowheads="1"/>
          </p:cNvSpPr>
          <p:nvPr/>
        </p:nvSpPr>
        <p:spPr bwMode="auto">
          <a:xfrm>
            <a:off x="552450" y="679450"/>
            <a:ext cx="5467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r>
              <a:rPr lang="zh-CN" altLang="en-US">
                <a:ea typeface="黑体" panose="02010609060101010101" pitchFamily="49" charset="-122"/>
              </a:rPr>
              <a:t>二、几种主要营养物质的吸收</a:t>
            </a:r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0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build="p"/>
      <p:bldP spid="10035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4"/>
          <p:cNvSpPr/>
          <p:nvPr/>
        </p:nvSpPr>
        <p:spPr>
          <a:xfrm>
            <a:off x="762000" y="1524000"/>
            <a:ext cx="2667000" cy="579438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(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一</a:t>
            </a: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)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糖的吸收 </a:t>
            </a:r>
            <a:endParaRPr lang="zh-CN" altLang="en-US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80" name="Rectangle 5"/>
          <p:cNvSpPr/>
          <p:nvPr/>
        </p:nvSpPr>
        <p:spPr>
          <a:xfrm>
            <a:off x="1295400" y="2133600"/>
            <a:ext cx="6400800" cy="2822575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 defTabSz="0">
              <a:lnSpc>
                <a:spcPct val="140000"/>
              </a:lnSpc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en-US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吸收形式：</a:t>
            </a: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单糖（葡萄糖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80%</a:t>
            </a: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0">
              <a:lnSpc>
                <a:spcPct val="140000"/>
              </a:lnSpc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en-US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吸收途径：</a:t>
            </a:r>
            <a:r>
              <a:rPr lang="en-US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血液</a:t>
            </a:r>
            <a:endParaRPr lang="en-US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0">
              <a:lnSpc>
                <a:spcPct val="140000"/>
              </a:lnSpc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en-US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葡萄糖的转运能量来自钠泵</a:t>
            </a:r>
            <a:endParaRPr lang="en-US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0">
              <a:lnSpc>
                <a:spcPct val="140000"/>
              </a:lnSpc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en-US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继发性主动转运 </a:t>
            </a:r>
            <a:r>
              <a:rPr lang="en-US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/>
      <p:bldP spid="101380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225" name="组合 107521"/>
          <p:cNvGrpSpPr/>
          <p:nvPr/>
        </p:nvGrpSpPr>
        <p:grpSpPr bwMode="auto">
          <a:xfrm>
            <a:off x="2555875" y="333375"/>
            <a:ext cx="4418013" cy="6191250"/>
            <a:chOff x="1824" y="-173"/>
            <a:chExt cx="2783" cy="4493"/>
          </a:xfrm>
        </p:grpSpPr>
        <p:grpSp>
          <p:nvGrpSpPr>
            <p:cNvPr id="180226" name="组合 107522"/>
            <p:cNvGrpSpPr/>
            <p:nvPr/>
          </p:nvGrpSpPr>
          <p:grpSpPr bwMode="auto">
            <a:xfrm>
              <a:off x="1872" y="960"/>
              <a:ext cx="2717" cy="2859"/>
              <a:chOff x="2385" y="4932"/>
              <a:chExt cx="2725" cy="2850"/>
            </a:xfrm>
          </p:grpSpPr>
          <p:sp>
            <p:nvSpPr>
              <p:cNvPr id="180227" name="圆角矩形 107523"/>
              <p:cNvSpPr>
                <a:spLocks noChangeArrowheads="1"/>
              </p:cNvSpPr>
              <p:nvPr/>
            </p:nvSpPr>
            <p:spPr bwMode="auto">
              <a:xfrm>
                <a:off x="2385" y="4932"/>
                <a:ext cx="840" cy="2850"/>
              </a:xfrm>
              <a:prstGeom prst="roundRect">
                <a:avLst>
                  <a:gd name="adj" fmla="val 16667"/>
                </a:avLst>
              </a:prstGeom>
              <a:solidFill>
                <a:srgbClr val="FFDDFF"/>
              </a:solidFill>
              <a:ln w="9525">
                <a:solidFill>
                  <a:srgbClr val="0099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228" name="矩形 107524"/>
              <p:cNvSpPr>
                <a:spLocks noChangeArrowheads="1"/>
              </p:cNvSpPr>
              <p:nvPr/>
            </p:nvSpPr>
            <p:spPr bwMode="auto">
              <a:xfrm>
                <a:off x="3220" y="5397"/>
                <a:ext cx="1890" cy="1995"/>
              </a:xfrm>
              <a:prstGeom prst="rect">
                <a:avLst/>
              </a:prstGeom>
              <a:solidFill>
                <a:srgbClr val="FFDDFF"/>
              </a:solidFill>
              <a:ln w="9525">
                <a:solidFill>
                  <a:srgbClr val="0099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229" name="矩形 107525"/>
              <p:cNvSpPr>
                <a:spLocks noChangeArrowheads="1"/>
              </p:cNvSpPr>
              <p:nvPr/>
            </p:nvSpPr>
            <p:spPr bwMode="auto">
              <a:xfrm>
                <a:off x="3140" y="5437"/>
                <a:ext cx="300" cy="1940"/>
              </a:xfrm>
              <a:prstGeom prst="rect">
                <a:avLst/>
              </a:prstGeom>
              <a:solidFill>
                <a:srgbClr val="FFD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0230" name="组合 107526"/>
            <p:cNvGrpSpPr/>
            <p:nvPr/>
          </p:nvGrpSpPr>
          <p:grpSpPr bwMode="auto">
            <a:xfrm>
              <a:off x="1859" y="-173"/>
              <a:ext cx="2748" cy="1131"/>
              <a:chOff x="1859" y="-173"/>
              <a:chExt cx="2748" cy="1131"/>
            </a:xfrm>
          </p:grpSpPr>
          <p:sp>
            <p:nvSpPr>
              <p:cNvPr id="180231" name="圆角矩形 107527"/>
              <p:cNvSpPr>
                <a:spLocks noChangeArrowheads="1"/>
              </p:cNvSpPr>
              <p:nvPr/>
            </p:nvSpPr>
            <p:spPr bwMode="auto">
              <a:xfrm>
                <a:off x="1859" y="-173"/>
                <a:ext cx="864" cy="1131"/>
              </a:xfrm>
              <a:prstGeom prst="roundRect">
                <a:avLst>
                  <a:gd name="adj" fmla="val 16667"/>
                </a:avLst>
              </a:prstGeom>
              <a:solidFill>
                <a:srgbClr val="FFDDFF"/>
              </a:solidFill>
              <a:ln w="9525">
                <a:solidFill>
                  <a:srgbClr val="0099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232" name="矩形 107528"/>
              <p:cNvSpPr>
                <a:spLocks noChangeArrowheads="1"/>
              </p:cNvSpPr>
              <p:nvPr/>
            </p:nvSpPr>
            <p:spPr bwMode="auto">
              <a:xfrm>
                <a:off x="2723" y="-173"/>
                <a:ext cx="1884" cy="754"/>
              </a:xfrm>
              <a:prstGeom prst="rect">
                <a:avLst/>
              </a:prstGeom>
              <a:solidFill>
                <a:srgbClr val="FFDDFF"/>
              </a:solidFill>
              <a:ln w="9525">
                <a:solidFill>
                  <a:srgbClr val="0099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233" name="矩形 107529"/>
              <p:cNvSpPr>
                <a:spLocks noChangeArrowheads="1"/>
              </p:cNvSpPr>
              <p:nvPr/>
            </p:nvSpPr>
            <p:spPr bwMode="auto">
              <a:xfrm>
                <a:off x="2612" y="-173"/>
                <a:ext cx="299" cy="725"/>
              </a:xfrm>
              <a:prstGeom prst="rect">
                <a:avLst/>
              </a:prstGeom>
              <a:solidFill>
                <a:srgbClr val="FFD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0234" name="组合 107530"/>
            <p:cNvGrpSpPr/>
            <p:nvPr/>
          </p:nvGrpSpPr>
          <p:grpSpPr bwMode="auto">
            <a:xfrm>
              <a:off x="1824" y="3840"/>
              <a:ext cx="2748" cy="480"/>
              <a:chOff x="1811" y="3755"/>
              <a:chExt cx="2748" cy="1131"/>
            </a:xfrm>
          </p:grpSpPr>
          <p:sp>
            <p:nvSpPr>
              <p:cNvPr id="180235" name="圆角矩形 107531"/>
              <p:cNvSpPr>
                <a:spLocks noChangeArrowheads="1"/>
              </p:cNvSpPr>
              <p:nvPr/>
            </p:nvSpPr>
            <p:spPr bwMode="auto">
              <a:xfrm flipV="1">
                <a:off x="1811" y="3755"/>
                <a:ext cx="864" cy="1131"/>
              </a:xfrm>
              <a:prstGeom prst="roundRect">
                <a:avLst>
                  <a:gd name="adj" fmla="val 16667"/>
                </a:avLst>
              </a:prstGeom>
              <a:solidFill>
                <a:srgbClr val="FFDDFF"/>
              </a:solidFill>
              <a:ln w="9525">
                <a:solidFill>
                  <a:srgbClr val="0099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236" name="矩形 107532"/>
              <p:cNvSpPr>
                <a:spLocks noChangeArrowheads="1"/>
              </p:cNvSpPr>
              <p:nvPr/>
            </p:nvSpPr>
            <p:spPr bwMode="auto">
              <a:xfrm flipV="1">
                <a:off x="2675" y="4132"/>
                <a:ext cx="1884" cy="754"/>
              </a:xfrm>
              <a:prstGeom prst="rect">
                <a:avLst/>
              </a:prstGeom>
              <a:solidFill>
                <a:srgbClr val="FFDDFF"/>
              </a:solidFill>
              <a:ln w="9525">
                <a:solidFill>
                  <a:srgbClr val="0099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237" name="矩形 107533"/>
              <p:cNvSpPr>
                <a:spLocks noChangeArrowheads="1"/>
              </p:cNvSpPr>
              <p:nvPr/>
            </p:nvSpPr>
            <p:spPr bwMode="auto">
              <a:xfrm flipV="1">
                <a:off x="2564" y="4161"/>
                <a:ext cx="299" cy="725"/>
              </a:xfrm>
              <a:prstGeom prst="rect">
                <a:avLst/>
              </a:prstGeom>
              <a:solidFill>
                <a:srgbClr val="FFD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7535" name="椭圆 107534"/>
          <p:cNvSpPr>
            <a:spLocks noChangeArrowheads="1"/>
          </p:cNvSpPr>
          <p:nvPr/>
        </p:nvSpPr>
        <p:spPr bwMode="auto">
          <a:xfrm>
            <a:off x="2411413" y="2997200"/>
            <a:ext cx="508000" cy="485775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7536" name="直接连接符 107535"/>
          <p:cNvSpPr>
            <a:spLocks noChangeShapeType="1"/>
          </p:cNvSpPr>
          <p:nvPr/>
        </p:nvSpPr>
        <p:spPr bwMode="auto">
          <a:xfrm>
            <a:off x="2257425" y="3014663"/>
            <a:ext cx="1044575" cy="0"/>
          </a:xfrm>
          <a:prstGeom prst="line">
            <a:avLst/>
          </a:prstGeom>
          <a:noFill/>
          <a:ln w="38100">
            <a:solidFill>
              <a:srgbClr val="E0200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537" name="直接连接符 107536"/>
          <p:cNvSpPr>
            <a:spLocks noChangeShapeType="1"/>
          </p:cNvSpPr>
          <p:nvPr/>
        </p:nvSpPr>
        <p:spPr bwMode="auto">
          <a:xfrm flipH="1">
            <a:off x="2195513" y="3500438"/>
            <a:ext cx="104457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538" name="椭圆 107537"/>
          <p:cNvSpPr>
            <a:spLocks noChangeArrowheads="1"/>
          </p:cNvSpPr>
          <p:nvPr/>
        </p:nvSpPr>
        <p:spPr bwMode="auto">
          <a:xfrm>
            <a:off x="6516688" y="2781300"/>
            <a:ext cx="615950" cy="579438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hlink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7539" name="直接连接符 107538"/>
          <p:cNvSpPr>
            <a:spLocks noChangeShapeType="1"/>
          </p:cNvSpPr>
          <p:nvPr/>
        </p:nvSpPr>
        <p:spPr bwMode="auto">
          <a:xfrm rot="5400000">
            <a:off x="6802438" y="2706688"/>
            <a:ext cx="0" cy="13081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540" name="椭圆 107539"/>
          <p:cNvSpPr>
            <a:spLocks noChangeArrowheads="1"/>
          </p:cNvSpPr>
          <p:nvPr/>
        </p:nvSpPr>
        <p:spPr bwMode="auto">
          <a:xfrm>
            <a:off x="6659563" y="4076700"/>
            <a:ext cx="381000" cy="304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7541" name="文本框 107540"/>
          <p:cNvSpPr txBox="1"/>
          <p:nvPr/>
        </p:nvSpPr>
        <p:spPr>
          <a:xfrm>
            <a:off x="1401763" y="2665413"/>
            <a:ext cx="1298575" cy="604837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2Na</a:t>
            </a:r>
            <a:r>
              <a:rPr lang="en-US" altLang="zh-CN" sz="2800" b="1" baseline="300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+</a:t>
            </a:r>
            <a:endParaRPr lang="en-US" altLang="zh-CN" sz="2800" b="1" baseline="3000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endParaRPr lang="en-US" altLang="zh-CN" sz="2800" b="1" baseline="3000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7542" name="文本框 107541"/>
          <p:cNvSpPr txBox="1"/>
          <p:nvPr/>
        </p:nvSpPr>
        <p:spPr>
          <a:xfrm>
            <a:off x="5364163" y="2565400"/>
            <a:ext cx="990600" cy="604838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302D7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Na</a:t>
            </a:r>
            <a:r>
              <a:rPr lang="en-US" altLang="zh-CN" sz="2800" b="1" baseline="30000" noProof="1">
                <a:solidFill>
                  <a:srgbClr val="302D7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+</a:t>
            </a:r>
            <a:endParaRPr lang="en-US" altLang="zh-CN" sz="2800" b="1" baseline="30000" noProof="1">
              <a:solidFill>
                <a:srgbClr val="302D75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endParaRPr lang="en-US" altLang="zh-CN" sz="2800" b="1" baseline="30000" noProof="1">
              <a:solidFill>
                <a:srgbClr val="302D75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7543" name="文本框 107542"/>
          <p:cNvSpPr txBox="1"/>
          <p:nvPr/>
        </p:nvSpPr>
        <p:spPr>
          <a:xfrm>
            <a:off x="5435600" y="3141663"/>
            <a:ext cx="1296988" cy="604837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302D7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K</a:t>
            </a:r>
            <a:r>
              <a:rPr lang="en-US" altLang="zh-CN" sz="2800" b="1" baseline="30000" noProof="1">
                <a:solidFill>
                  <a:srgbClr val="302D7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+</a:t>
            </a:r>
            <a:endParaRPr lang="en-US" altLang="zh-CN" sz="2800" b="1" baseline="30000" noProof="1">
              <a:solidFill>
                <a:srgbClr val="302D75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7544" name="文本框 107543"/>
          <p:cNvSpPr txBox="1"/>
          <p:nvPr/>
        </p:nvSpPr>
        <p:spPr>
          <a:xfrm>
            <a:off x="1511300" y="3187700"/>
            <a:ext cx="762000" cy="604838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G</a:t>
            </a:r>
            <a:endParaRPr lang="en-US" altLang="zh-CN" sz="36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7545" name="直接连接符 107544"/>
          <p:cNvSpPr>
            <a:spLocks noChangeShapeType="1"/>
          </p:cNvSpPr>
          <p:nvPr/>
        </p:nvSpPr>
        <p:spPr bwMode="auto">
          <a:xfrm>
            <a:off x="6372225" y="4221163"/>
            <a:ext cx="110807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546" name="文本框 107545"/>
          <p:cNvSpPr txBox="1"/>
          <p:nvPr/>
        </p:nvSpPr>
        <p:spPr>
          <a:xfrm>
            <a:off x="3206750" y="3209925"/>
            <a:ext cx="819150" cy="604838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302D7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G</a:t>
            </a:r>
            <a:endParaRPr lang="en-US" altLang="zh-CN" b="1" noProof="1">
              <a:solidFill>
                <a:srgbClr val="302D75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7547" name="文本框 107546"/>
          <p:cNvSpPr txBox="1"/>
          <p:nvPr/>
        </p:nvSpPr>
        <p:spPr>
          <a:xfrm>
            <a:off x="3340100" y="2730500"/>
            <a:ext cx="1298575" cy="604838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302D7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Na</a:t>
            </a:r>
            <a:r>
              <a:rPr lang="en-US" altLang="zh-CN" sz="2800" b="1" baseline="30000" noProof="1">
                <a:solidFill>
                  <a:srgbClr val="302D7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+</a:t>
            </a:r>
            <a:endParaRPr lang="en-US" altLang="zh-CN" sz="2800" b="1" baseline="30000" noProof="1">
              <a:solidFill>
                <a:srgbClr val="302D75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7548" name="直接连接符 107547"/>
          <p:cNvSpPr>
            <a:spLocks noChangeShapeType="1"/>
          </p:cNvSpPr>
          <p:nvPr/>
        </p:nvSpPr>
        <p:spPr bwMode="auto">
          <a:xfrm rot="5400000" flipV="1">
            <a:off x="6879432" y="2126456"/>
            <a:ext cx="0" cy="1306513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549" name="圆柱形 107548"/>
          <p:cNvSpPr/>
          <p:nvPr/>
        </p:nvSpPr>
        <p:spPr>
          <a:xfrm>
            <a:off x="7740650" y="215900"/>
            <a:ext cx="914400" cy="6642100"/>
          </a:xfrm>
          <a:prstGeom prst="can">
            <a:avLst>
              <a:gd name="adj" fmla="val 10593"/>
            </a:avLst>
          </a:prstGeom>
          <a:solidFill>
            <a:schemeClr val="hlink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1039" tIns="45514" rIns="91039" bIns="45514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sz="900" b="1" noProof="1">
              <a:solidFill>
                <a:srgbClr val="302D75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7550" name="文本框 107549">
            <a:hlinkClick r:id="rId1" action="ppaction://hlinkfile"/>
          </p:cNvPr>
          <p:cNvSpPr txBox="1"/>
          <p:nvPr/>
        </p:nvSpPr>
        <p:spPr>
          <a:xfrm>
            <a:off x="7740650" y="4005263"/>
            <a:ext cx="819150" cy="604837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葡萄糖</a:t>
            </a:r>
            <a:endParaRPr lang="zh-CN" altLang="en-US" sz="2800" b="1" noProof="1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7551" name="文本框 107550"/>
          <p:cNvSpPr txBox="1">
            <a:spLocks noChangeArrowheads="1"/>
          </p:cNvSpPr>
          <p:nvPr/>
        </p:nvSpPr>
        <p:spPr bwMode="auto">
          <a:xfrm>
            <a:off x="7885113" y="260350"/>
            <a:ext cx="641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39" tIns="45514" rIns="91039" bIns="45514">
            <a:spAutoFit/>
          </a:bodyPr>
          <a:lstStyle/>
          <a:p>
            <a:pPr algn="ctr"/>
            <a:r>
              <a:rPr lang="zh-CN" altLang="en-US" sz="3600" b="1">
                <a:solidFill>
                  <a:srgbClr val="FF00FF"/>
                </a:solidFill>
                <a:latin typeface="Times New Roman" panose="02020603050405020304" pitchFamily="18" charset="0"/>
              </a:rPr>
              <a:t>血</a:t>
            </a:r>
            <a:endParaRPr lang="zh-CN" altLang="en-US" sz="3600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07551"/>
          <p:cNvSpPr txBox="1">
            <a:spLocks noChangeArrowheads="1"/>
          </p:cNvSpPr>
          <p:nvPr/>
        </p:nvSpPr>
        <p:spPr bwMode="auto">
          <a:xfrm>
            <a:off x="696913" y="277813"/>
            <a:ext cx="1098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39" tIns="45514" rIns="91039" bIns="45514">
            <a:spAutoFit/>
          </a:bodyPr>
          <a:lstStyle/>
          <a:p>
            <a:pPr algn="ctr"/>
            <a:r>
              <a:rPr lang="zh-CN" altLang="en-US" sz="3600" b="1">
                <a:solidFill>
                  <a:srgbClr val="66FF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肠腔</a:t>
            </a:r>
            <a:endParaRPr lang="zh-CN" altLang="en-US" sz="3600" b="1">
              <a:solidFill>
                <a:srgbClr val="66FF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107552"/>
          <p:cNvSpPr/>
          <p:nvPr/>
        </p:nvSpPr>
        <p:spPr>
          <a:xfrm>
            <a:off x="7380288" y="2492375"/>
            <a:ext cx="1557337" cy="579438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 algn="ctr">
              <a:spcBef>
                <a:spcPts val="1300"/>
              </a:spcBef>
              <a:spcAft>
                <a:spcPts val="1300"/>
              </a:spcAft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Na</a:t>
            </a:r>
            <a:r>
              <a:rPr lang="en-US" altLang="zh-CN" sz="4400" b="1" baseline="30000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+</a:t>
            </a:r>
            <a:endParaRPr lang="en-US" altLang="zh-CN" sz="4400" b="1" baseline="30000" noProof="1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80257" name="文本框 107553"/>
          <p:cNvSpPr txBox="1">
            <a:spLocks noChangeArrowheads="1"/>
          </p:cNvSpPr>
          <p:nvPr/>
        </p:nvSpPr>
        <p:spPr bwMode="auto">
          <a:xfrm>
            <a:off x="3111500" y="215900"/>
            <a:ext cx="3657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 algn="ctr">
              <a:spcBef>
                <a:spcPct val="50000"/>
              </a:spcBef>
              <a:spcAft>
                <a:spcPts val="1300"/>
              </a:spcAft>
            </a:pPr>
            <a:r>
              <a:rPr lang="zh-CN" altLang="en-US" sz="3600" b="1">
                <a:solidFill>
                  <a:srgbClr val="000000"/>
                </a:solidFill>
                <a:ea typeface="黑体" panose="02010609060101010101" pitchFamily="49" charset="-122"/>
              </a:rPr>
              <a:t>肠上皮细胞</a:t>
            </a:r>
            <a:endParaRPr lang="zh-CN" altLang="en-US" sz="36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80258" name="直接连接符 107554"/>
          <p:cNvSpPr>
            <a:spLocks noChangeShapeType="1"/>
          </p:cNvSpPr>
          <p:nvPr/>
        </p:nvSpPr>
        <p:spPr bwMode="auto">
          <a:xfrm flipH="1">
            <a:off x="2627313" y="0"/>
            <a:ext cx="73025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0259" name="椭圆 107555"/>
          <p:cNvSpPr>
            <a:spLocks noChangeArrowheads="1"/>
          </p:cNvSpPr>
          <p:nvPr/>
        </p:nvSpPr>
        <p:spPr bwMode="auto">
          <a:xfrm>
            <a:off x="2484438" y="0"/>
            <a:ext cx="71437" cy="62071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0260" name="直接连接符 107556"/>
          <p:cNvSpPr>
            <a:spLocks noChangeShapeType="1"/>
          </p:cNvSpPr>
          <p:nvPr/>
        </p:nvSpPr>
        <p:spPr bwMode="auto">
          <a:xfrm>
            <a:off x="2555875" y="0"/>
            <a:ext cx="0" cy="1844675"/>
          </a:xfrm>
          <a:prstGeom prst="line">
            <a:avLst/>
          </a:prstGeom>
          <a:noFill/>
          <a:ln w="76200">
            <a:solidFill>
              <a:srgbClr val="AE00A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0261" name="直接连接符 107557"/>
          <p:cNvSpPr>
            <a:spLocks noChangeShapeType="1"/>
          </p:cNvSpPr>
          <p:nvPr/>
        </p:nvSpPr>
        <p:spPr bwMode="auto">
          <a:xfrm flipV="1">
            <a:off x="2484438" y="1989138"/>
            <a:ext cx="71437" cy="14446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0262" name="直接连接符 107558"/>
          <p:cNvSpPr>
            <a:spLocks noChangeShapeType="1"/>
          </p:cNvSpPr>
          <p:nvPr/>
        </p:nvSpPr>
        <p:spPr bwMode="auto">
          <a:xfrm>
            <a:off x="2555875" y="1916113"/>
            <a:ext cx="0" cy="1081087"/>
          </a:xfrm>
          <a:prstGeom prst="line">
            <a:avLst/>
          </a:prstGeom>
          <a:noFill/>
          <a:ln w="76200">
            <a:solidFill>
              <a:srgbClr val="AE00A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0263" name="直接连接符 107559"/>
          <p:cNvSpPr>
            <a:spLocks noChangeShapeType="1"/>
          </p:cNvSpPr>
          <p:nvPr/>
        </p:nvSpPr>
        <p:spPr bwMode="auto">
          <a:xfrm>
            <a:off x="2555875" y="3500438"/>
            <a:ext cx="0" cy="2663825"/>
          </a:xfrm>
          <a:prstGeom prst="line">
            <a:avLst/>
          </a:prstGeom>
          <a:noFill/>
          <a:ln w="76200">
            <a:solidFill>
              <a:srgbClr val="AE00A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0264" name="直接连接符 107560"/>
          <p:cNvSpPr>
            <a:spLocks noChangeShapeType="1"/>
          </p:cNvSpPr>
          <p:nvPr/>
        </p:nvSpPr>
        <p:spPr bwMode="auto">
          <a:xfrm>
            <a:off x="2555875" y="6308725"/>
            <a:ext cx="0" cy="792163"/>
          </a:xfrm>
          <a:prstGeom prst="line">
            <a:avLst/>
          </a:prstGeom>
          <a:noFill/>
          <a:ln w="76200">
            <a:solidFill>
              <a:srgbClr val="AE00A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框 107561"/>
          <p:cNvSpPr txBox="1">
            <a:spLocks noChangeArrowheads="1"/>
          </p:cNvSpPr>
          <p:nvPr/>
        </p:nvSpPr>
        <p:spPr bwMode="auto">
          <a:xfrm>
            <a:off x="6011863" y="2781300"/>
            <a:ext cx="1439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pPr algn="ctr">
              <a:spcBef>
                <a:spcPct val="50000"/>
              </a:spcBef>
              <a:buClr>
                <a:schemeClr val="accent2"/>
              </a:buClr>
              <a:buSzPct val="80000"/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400" b="1">
                <a:solidFill>
                  <a:srgbClr val="0033CC"/>
                </a:solidFill>
                <a:latin typeface="Times New Roman" panose="02020603050405020304" pitchFamily="18" charset="0"/>
              </a:rPr>
              <a:t>泵</a:t>
            </a:r>
            <a:endParaRPr lang="zh-CN" altLang="en-US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07562"/>
          <p:cNvSpPr txBox="1">
            <a:spLocks noChangeArrowheads="1"/>
          </p:cNvSpPr>
          <p:nvPr/>
        </p:nvSpPr>
        <p:spPr bwMode="auto">
          <a:xfrm>
            <a:off x="5508625" y="3789363"/>
            <a:ext cx="503238" cy="1411287"/>
          </a:xfrm>
          <a:prstGeom prst="rect">
            <a:avLst/>
          </a:prstGeom>
          <a:noFill/>
          <a:ln w="38100">
            <a:solidFill>
              <a:srgbClr val="FFDD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039" tIns="45514" rIns="91039" bIns="45514">
            <a:spAutoFit/>
          </a:bodyPr>
          <a:lstStyle/>
          <a:p>
            <a:pPr algn="ctr">
              <a:spcBef>
                <a:spcPct val="50000"/>
              </a:spcBef>
              <a:buClr>
                <a:schemeClr val="accent2"/>
              </a:buClr>
              <a:buSzPct val="80000"/>
            </a:pPr>
            <a:r>
              <a:rPr lang="zh-CN" altLang="en-US" sz="2800" b="1">
                <a:solidFill>
                  <a:srgbClr val="0033CC"/>
                </a:solidFill>
                <a:latin typeface="Times New Roman" panose="02020603050405020304" pitchFamily="18" charset="0"/>
              </a:rPr>
              <a:t>葡萄糖</a:t>
            </a:r>
            <a:endParaRPr lang="zh-CN" altLang="en-US" sz="28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7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75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075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1075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075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1075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500"/>
                                        <p:tgtEl>
                                          <p:spTgt spid="1075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1075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/>
                                        <p:tgtEl>
                                          <p:spTgt spid="1075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7" dur="500"/>
                                        <p:tgtEl>
                                          <p:spTgt spid="1075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1075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400"/>
                            </p:stCondLst>
                            <p:childTnLst>
                              <p:par>
                                <p:cTn id="9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3" dur="500"/>
                                        <p:tgtEl>
                                          <p:spTgt spid="1075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"/>
                            </p:stCondLst>
                            <p:childTnLst>
                              <p:par>
                                <p:cTn id="9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7" dur="500"/>
                                        <p:tgtEl>
                                          <p:spTgt spid="1075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36" grpId="0" animBg="1"/>
      <p:bldP spid="107537" grpId="0" animBg="1"/>
      <p:bldP spid="107539" grpId="0" animBg="1"/>
      <p:bldP spid="107541" grpId="0"/>
      <p:bldP spid="107542" grpId="0"/>
      <p:bldP spid="107543" grpId="0"/>
      <p:bldP spid="107544" grpId="0"/>
      <p:bldP spid="107545" grpId="0" animBg="1"/>
      <p:bldP spid="107546" grpId="0"/>
      <p:bldP spid="107547" grpId="0"/>
      <p:bldP spid="107548" grpId="0" animBg="1"/>
      <p:bldP spid="107550" grpId="0"/>
      <p:bldP spid="107551" grpId="0"/>
      <p:bldP spid="2" grpId="0"/>
      <p:bldP spid="3" grpId="0"/>
      <p:bldP spid="12" grpId="0"/>
      <p:bldP spid="13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/>
          <p:nvPr/>
        </p:nvSpPr>
        <p:spPr>
          <a:xfrm>
            <a:off x="762000" y="914400"/>
            <a:ext cx="4076700" cy="579438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(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二</a:t>
            </a: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)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蛋白质的吸收 </a:t>
            </a:r>
            <a:endParaRPr lang="zh-CN" altLang="en-US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3" name="Rectangle 3"/>
          <p:cNvSpPr/>
          <p:nvPr/>
        </p:nvSpPr>
        <p:spPr>
          <a:xfrm>
            <a:off x="990600" y="1524000"/>
            <a:ext cx="6400800" cy="2139950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 defTabSz="0">
              <a:lnSpc>
                <a:spcPct val="140000"/>
              </a:lnSpc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吸收形式：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氨基酸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0">
              <a:lnSpc>
                <a:spcPct val="140000"/>
              </a:lnSpc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吸收途径：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血液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0">
              <a:lnSpc>
                <a:spcPct val="140000"/>
              </a:lnSpc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继发性主动转运</a:t>
            </a:r>
            <a:r>
              <a:rPr lang="zh-CN" altLang="en-US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endParaRPr lang="zh-CN" altLang="en-US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1251" name="图片 102403" descr="06014"/>
          <p:cNvPicPr>
            <a:picLocks noChangeAspect="1" noChangeArrowheads="1"/>
          </p:cNvPicPr>
          <p:nvPr/>
        </p:nvPicPr>
        <p:blipFill>
          <a:blip r:embed="rId1">
            <a:lum bright="-6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9" t="10643" r="17677" b="1935"/>
          <a:stretch>
            <a:fillRect/>
          </a:stretch>
        </p:blipFill>
        <p:spPr bwMode="auto">
          <a:xfrm>
            <a:off x="5181600" y="228600"/>
            <a:ext cx="3733800" cy="6172200"/>
          </a:xfrm>
          <a:prstGeom prst="rect">
            <a:avLst/>
          </a:prstGeom>
          <a:noFill/>
          <a:ln w="12700">
            <a:solidFill>
              <a:srgbClr val="F022C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0240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37"/>
          <p:cNvSpPr txBox="1"/>
          <p:nvPr/>
        </p:nvSpPr>
        <p:spPr>
          <a:xfrm>
            <a:off x="79375" y="88900"/>
            <a:ext cx="8382000" cy="725488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(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三</a:t>
            </a: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)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脂肪的吸收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27" name="Rectangle 75" descr="窄横线"/>
          <p:cNvSpPr/>
          <p:nvPr/>
        </p:nvSpPr>
        <p:spPr>
          <a:xfrm>
            <a:off x="493713" y="933450"/>
            <a:ext cx="7450137" cy="477838"/>
          </a:xfrm>
          <a:prstGeom prst="rect">
            <a:avLst/>
          </a:prstGeom>
          <a:noFill/>
          <a:ln w="9525">
            <a:noFill/>
          </a:ln>
        </p:spPr>
        <p:txBody>
          <a:bodyPr lIns="91039" tIns="45514" rIns="91039" bIns="45514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血液与淋巴两种途径，淋巴途径为主。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2275" name="图片 123905" descr="graft0608 copy"/>
          <p:cNvPicPr>
            <a:picLocks noChangeAspect="1" noChangeArrowheads="1"/>
          </p:cNvPicPr>
          <p:nvPr/>
        </p:nvPicPr>
        <p:blipFill>
          <a:blip r:embed="rId1">
            <a:lum bright="-3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09750"/>
            <a:ext cx="8534400" cy="43846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99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-733425" y="2565400"/>
            <a:ext cx="5376863" cy="649288"/>
          </a:xfrm>
        </p:spPr>
        <p:txBody>
          <a:bodyPr/>
          <a:lstStyle/>
          <a:p>
            <a:pPr eaLnBrk="1" hangingPunct="1"/>
            <a:r>
              <a:rPr lang="en-US" altLang="zh-CN" sz="2800" b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㈡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化学性消化</a:t>
            </a:r>
            <a:endParaRPr lang="zh-CN" altLang="en-US" sz="2400" b="1" u="sng" smtClean="0">
              <a:solidFill>
                <a:schemeClr val="hlin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31267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3143250"/>
            <a:ext cx="6215063" cy="2928938"/>
          </a:xfrm>
        </p:spPr>
        <p:txBody>
          <a:bodyPr/>
          <a:lstStyle/>
          <a:p>
            <a:pPr eaLnBrk="1" hangingPunct="1">
              <a:lnSpc>
                <a:spcPts val="3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400" b="1" noProof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en-US" altLang="zh-CN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1.</a:t>
            </a: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动力：消化酶。</a:t>
            </a:r>
            <a:endParaRPr lang="en-US" altLang="zh-CN" sz="2400" b="1" noProof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</a:t>
            </a:r>
            <a:r>
              <a:rPr lang="en-US" altLang="zh-CN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2.</a:t>
            </a: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目的：“可吸收”</a:t>
            </a:r>
            <a:endParaRPr lang="zh-CN" altLang="en-US" sz="2400" b="1" noProof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⑴淀粉→→葡萄糖</a:t>
            </a:r>
            <a:r>
              <a:rPr lang="en-US" altLang="zh-CN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(GS)</a:t>
            </a:r>
            <a:endParaRPr lang="en-US" altLang="zh-CN" sz="2400" b="1" noProof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⑵</a:t>
            </a: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蛋白质→→氨基酸 </a:t>
            </a:r>
            <a:endParaRPr lang="zh-CN" altLang="en-US" sz="2400" b="1" noProof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（</a:t>
            </a:r>
            <a:r>
              <a:rPr lang="en-US" altLang="zh-CN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pr →→aa</a:t>
            </a: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）</a:t>
            </a:r>
            <a:endParaRPr lang="zh-CN" altLang="en-US" sz="2400" b="1" noProof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⑶脂肪→甘油</a:t>
            </a:r>
            <a:r>
              <a:rPr lang="en-US" altLang="zh-CN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+</a:t>
            </a: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脂肪酸</a:t>
            </a:r>
            <a:r>
              <a:rPr lang="en-US" altLang="zh-CN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+</a:t>
            </a: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甘油一酯                     </a:t>
            </a:r>
            <a:endParaRPr lang="zh-CN" altLang="en-US" sz="2400" b="1" noProof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</a:t>
            </a:r>
            <a:r>
              <a:rPr lang="en-US" altLang="zh-CN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3.</a:t>
            </a:r>
            <a:r>
              <a:rPr lang="zh-CN" altLang="en-US" sz="2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特点：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化学变化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1931271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500063"/>
            <a:ext cx="2357437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127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3786188"/>
            <a:ext cx="2554287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127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86000"/>
            <a:ext cx="2376488" cy="183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127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286250"/>
            <a:ext cx="228600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127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2286000"/>
            <a:ext cx="259556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57188" y="500063"/>
            <a:ext cx="5786437" cy="22145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消化的方式</a:t>
            </a:r>
            <a:endParaRPr lang="zh-CN" altLang="en-US" u="sng" noProof="1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342900" indent="-342900" algn="just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   ㈠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机械性消化</a:t>
            </a:r>
            <a:endParaRPr lang="en-US" altLang="zh-CN" sz="280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342900" indent="-342900" algn="just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     </a:t>
            </a:r>
            <a:r>
              <a:rPr lang="en-US" altLang="zh-CN" sz="24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1.</a:t>
            </a: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动力：肌肉运动</a:t>
            </a:r>
            <a:endParaRPr lang="zh-CN" altLang="en-US" sz="240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marL="342900" indent="-342900" algn="just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     </a:t>
            </a:r>
            <a:r>
              <a:rPr lang="en-US" altLang="zh-CN" sz="24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目的：磨碎、混匀、推进</a:t>
            </a:r>
            <a:endParaRPr lang="zh-CN" altLang="en-US" sz="240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marL="342900" indent="-342900" algn="just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     </a:t>
            </a:r>
            <a:r>
              <a:rPr lang="en-US" altLang="zh-CN" sz="24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3.</a:t>
            </a: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宋体" panose="02010600030101010101" pitchFamily="2" charset="-122"/>
              </a:rPr>
              <a:t>特点：</a:t>
            </a:r>
            <a:r>
              <a:rPr lang="zh-CN" altLang="en-US" sz="24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物理变化</a:t>
            </a:r>
            <a:endParaRPr lang="zh-CN" altLang="en-US" sz="240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3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3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3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3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3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3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3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3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3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3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3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3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3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3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3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3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3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3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93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93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3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3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3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3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193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451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114425"/>
            <a:ext cx="6408737" cy="3600450"/>
          </a:xfrm>
        </p:spPr>
        <p:txBody>
          <a:bodyPr lIns="91440" tIns="45720" rIns="91440" bIns="45720"/>
          <a:lstStyle/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【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一般特性</a:t>
            </a: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】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3600" b="1" noProof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1.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兴奋性较</a:t>
            </a:r>
            <a:r>
              <a:rPr lang="zh-CN" altLang="en-US" sz="2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低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，收缩缓</a:t>
            </a:r>
            <a:r>
              <a:rPr lang="zh-CN" altLang="en-US" sz="2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慢</a:t>
            </a:r>
            <a:endParaRPr lang="zh-CN" altLang="en-US" sz="28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自动节律性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,    </a:t>
            </a:r>
            <a:r>
              <a:rPr lang="zh-CN" altLang="en-US" sz="2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不规则</a:t>
            </a:r>
            <a:endParaRPr lang="zh-CN" altLang="en-US" sz="28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3.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紧张性</a:t>
            </a:r>
            <a:endParaRPr lang="zh-CN" altLang="en-US" sz="2800" b="1" noProof="1">
              <a:solidFill>
                <a:srgbClr val="99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4.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富有伸展性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5.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对化学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,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温度和机械牵张敏感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93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20663"/>
            <a:ext cx="7416800" cy="64928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b="1" noProof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一</a:t>
            </a:r>
            <a:r>
              <a:rPr lang="en-US" altLang="zh-CN" sz="3600" b="1" noProof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.</a:t>
            </a:r>
            <a:r>
              <a:rPr lang="zh-CN" altLang="en-US" sz="3600" b="1" noProof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消化道平滑肌的生理特性</a:t>
            </a:r>
            <a:endParaRPr lang="zh-CN" altLang="en-US" sz="3600" b="1" noProof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2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152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152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152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152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152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45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文本框 7171"/>
          <p:cNvSpPr txBox="1">
            <a:spLocks noChangeArrowheads="1"/>
          </p:cNvSpPr>
          <p:nvPr/>
        </p:nvSpPr>
        <p:spPr bwMode="auto">
          <a:xfrm>
            <a:off x="1331913" y="765175"/>
            <a:ext cx="3657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39" tIns="45514" rIns="91039" bIns="45514">
            <a:spAutoFit/>
          </a:bodyPr>
          <a:lstStyle/>
          <a:p>
            <a:r>
              <a:rPr lang="zh-CN" altLang="en-US">
                <a:ea typeface="黑体" panose="02010609060101010101" pitchFamily="49" charset="-122"/>
              </a:rPr>
              <a:t>第二节  口腔内消化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70658" name="文本框 7172"/>
          <p:cNvSpPr txBox="1">
            <a:spLocks noChangeArrowheads="1"/>
          </p:cNvSpPr>
          <p:nvPr/>
        </p:nvSpPr>
        <p:spPr bwMode="auto">
          <a:xfrm>
            <a:off x="663575" y="1668463"/>
            <a:ext cx="18065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39" tIns="45514" rIns="91039" bIns="45514">
            <a:spAutoFit/>
          </a:bodyPr>
          <a:lstStyle/>
          <a:p>
            <a:r>
              <a:rPr lang="zh-CN" altLang="en-US">
                <a:ea typeface="黑体" panose="02010609060101010101" pitchFamily="49" charset="-122"/>
              </a:rPr>
              <a:t>一、唾液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70659" name="文本框 7173"/>
          <p:cNvSpPr txBox="1">
            <a:spLocks noChangeArrowheads="1"/>
          </p:cNvSpPr>
          <p:nvPr/>
        </p:nvSpPr>
        <p:spPr bwMode="auto">
          <a:xfrm>
            <a:off x="757238" y="2376488"/>
            <a:ext cx="29575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39" tIns="45514" rIns="91039" bIns="45514">
            <a:spAutoFit/>
          </a:bodyPr>
          <a:lstStyle/>
          <a:p>
            <a:r>
              <a:rPr lang="en-US" altLang="zh-CN">
                <a:ea typeface="黑体" panose="02010609060101010101" pitchFamily="49" charset="-122"/>
              </a:rPr>
              <a:t>1.</a:t>
            </a:r>
            <a:r>
              <a:rPr lang="zh-CN" altLang="en-US">
                <a:ea typeface="黑体" panose="02010609060101010101" pitchFamily="49" charset="-122"/>
              </a:rPr>
              <a:t>唾液及其作用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70660" name="文本框 7174"/>
          <p:cNvSpPr txBox="1">
            <a:spLocks noChangeArrowheads="1"/>
          </p:cNvSpPr>
          <p:nvPr/>
        </p:nvSpPr>
        <p:spPr bwMode="auto">
          <a:xfrm>
            <a:off x="514350" y="3084513"/>
            <a:ext cx="6408738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endParaRPr lang="en-US" altLang="zh-CN">
              <a:ea typeface="黑体" panose="02010609060101010101" pitchFamily="49" charset="-122"/>
            </a:endParaRPr>
          </a:p>
          <a:p>
            <a:r>
              <a:rPr lang="en-US" altLang="zh-CN">
                <a:ea typeface="黑体" panose="02010609060101010101" pitchFamily="49" charset="-122"/>
              </a:rPr>
              <a:t>(1)</a:t>
            </a:r>
            <a:r>
              <a:rPr lang="zh-CN" altLang="en-US">
                <a:ea typeface="黑体" panose="02010609060101010101" pitchFamily="49" charset="-122"/>
              </a:rPr>
              <a:t>、来源；</a:t>
            </a:r>
            <a:endParaRPr lang="zh-CN" altLang="en-US">
              <a:ea typeface="黑体" panose="02010609060101010101" pitchFamily="49" charset="-122"/>
            </a:endParaRPr>
          </a:p>
          <a:p>
            <a:r>
              <a:rPr lang="zh-CN" altLang="en-US">
                <a:ea typeface="黑体" panose="02010609060101010101" pitchFamily="49" charset="-122"/>
              </a:rPr>
              <a:t>          </a:t>
            </a:r>
            <a:endParaRPr lang="zh-CN" altLang="en-US">
              <a:ea typeface="黑体" panose="02010609060101010101" pitchFamily="49" charset="-122"/>
            </a:endParaRPr>
          </a:p>
          <a:p>
            <a:r>
              <a:rPr lang="zh-CN" altLang="en-US">
                <a:ea typeface="黑体" panose="02010609060101010101" pitchFamily="49" charset="-122"/>
              </a:rPr>
              <a:t>腮腺、下颌下腺、舌下腺</a:t>
            </a:r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文本框 1"/>
          <p:cNvSpPr txBox="1">
            <a:spLocks noChangeArrowheads="1"/>
          </p:cNvSpPr>
          <p:nvPr/>
        </p:nvSpPr>
        <p:spPr bwMode="auto">
          <a:xfrm>
            <a:off x="536575" y="471488"/>
            <a:ext cx="7524750" cy="447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>
                <a:ea typeface="黑体" panose="02010609060101010101" pitchFamily="49" charset="-122"/>
                <a:sym typeface="宋体" panose="02010600030101010101" pitchFamily="2" charset="-122"/>
              </a:rPr>
              <a:t>）、性质、成分：  </a:t>
            </a:r>
            <a:endParaRPr lang="zh-CN" altLang="en-US"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>
                <a:ea typeface="黑体" panose="02010609060101010101" pitchFamily="49" charset="-122"/>
                <a:sym typeface="宋体" panose="02010600030101010101" pitchFamily="2" charset="-122"/>
              </a:rPr>
              <a:t>无色无味   呈弱酸性</a:t>
            </a:r>
            <a:endParaRPr lang="zh-CN" altLang="en-US">
              <a:ea typeface="黑体" panose="02010609060101010101" pitchFamily="49" charset="-122"/>
            </a:endParaRPr>
          </a:p>
          <a:p>
            <a:endParaRPr lang="zh-CN" altLang="en-US"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>
                <a:ea typeface="黑体" panose="02010609060101010101" pitchFamily="49" charset="-122"/>
                <a:sym typeface="宋体" panose="02010600030101010101" pitchFamily="2" charset="-122"/>
              </a:rPr>
              <a:t>分泌量</a:t>
            </a:r>
            <a:r>
              <a:rPr lang="en-US" altLang="zh-CN">
                <a:ea typeface="黑体" panose="02010609060101010101" pitchFamily="49" charset="-122"/>
                <a:sym typeface="宋体" panose="02010600030101010101" pitchFamily="2" charset="-122"/>
              </a:rPr>
              <a:t>1~1.5L/</a:t>
            </a:r>
            <a:r>
              <a:rPr lang="zh-CN" altLang="en-US">
                <a:ea typeface="黑体" panose="02010609060101010101" pitchFamily="49" charset="-122"/>
                <a:sym typeface="宋体" panose="02010600030101010101" pitchFamily="2" charset="-122"/>
              </a:rPr>
              <a:t>天       水分占</a:t>
            </a:r>
            <a:r>
              <a:rPr lang="en-US" altLang="zh-CN">
                <a:ea typeface="黑体" panose="02010609060101010101" pitchFamily="49" charset="-122"/>
                <a:sym typeface="宋体" panose="02010600030101010101" pitchFamily="2" charset="-122"/>
              </a:rPr>
              <a:t>99%</a:t>
            </a:r>
            <a:endParaRPr lang="en-US" altLang="zh-CN">
              <a:ea typeface="黑体" panose="02010609060101010101" pitchFamily="49" charset="-122"/>
            </a:endParaRPr>
          </a:p>
          <a:p>
            <a:endParaRPr lang="zh-CN" altLang="en-US"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>
                <a:ea typeface="黑体" panose="02010609060101010101" pitchFamily="49" charset="-122"/>
                <a:sym typeface="宋体" panose="02010600030101010101" pitchFamily="2" charset="-122"/>
              </a:rPr>
              <a:t>其余为</a:t>
            </a:r>
            <a:r>
              <a:rPr lang="zh-CN" altLang="en-US">
                <a:solidFill>
                  <a:srgbClr val="FF33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无机盐、黏蛋白、免疫球蛋白、</a:t>
            </a:r>
            <a:endParaRPr lang="zh-CN" altLang="en-US">
              <a:solidFill>
                <a:srgbClr val="FF33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>
              <a:solidFill>
                <a:srgbClr val="FF33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>
                <a:solidFill>
                  <a:srgbClr val="FF33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唾液淀粉酶和溶菌酶。</a:t>
            </a:r>
            <a:r>
              <a:rPr lang="zh-CN" altLang="en-US">
                <a:ea typeface="黑体" panose="02010609060101010101" pitchFamily="49" charset="-122"/>
                <a:sym typeface="宋体" panose="02010600030101010101" pitchFamily="2" charset="-122"/>
              </a:rPr>
              <a:t>                  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8196"/>
          <p:cNvSpPr txBox="1">
            <a:spLocks noChangeArrowheads="1"/>
          </p:cNvSpPr>
          <p:nvPr/>
        </p:nvSpPr>
        <p:spPr bwMode="auto">
          <a:xfrm>
            <a:off x="1116013" y="404813"/>
            <a:ext cx="6886575" cy="594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9" tIns="45514" rIns="91039" bIns="45514">
            <a:spAutoFit/>
          </a:bodyPr>
          <a:lstStyle/>
          <a:p>
            <a:r>
              <a:rPr lang="zh-CN" altLang="en-US">
                <a:ea typeface="黑体" panose="02010609060101010101" pitchFamily="49" charset="-122"/>
              </a:rPr>
              <a:t>作用：</a:t>
            </a:r>
            <a:endParaRPr lang="zh-CN" altLang="en-US">
              <a:ea typeface="黑体" panose="02010609060101010101" pitchFamily="49" charset="-122"/>
            </a:endParaRPr>
          </a:p>
          <a:p>
            <a:r>
              <a:rPr lang="en-US" altLang="zh-CN">
                <a:ea typeface="黑体" panose="02010609060101010101" pitchFamily="49" charset="-122"/>
              </a:rPr>
              <a:t>1</a:t>
            </a:r>
            <a:r>
              <a:rPr lang="zh-CN" altLang="en-US">
                <a:ea typeface="黑体" panose="02010609060101010101" pitchFamily="49" charset="-122"/>
              </a:rPr>
              <a:t>、湿润口腔，溶解食物，引起味觉；</a:t>
            </a:r>
            <a:endParaRPr lang="zh-CN" altLang="en-US">
              <a:ea typeface="黑体" panose="02010609060101010101" pitchFamily="49" charset="-122"/>
            </a:endParaRPr>
          </a:p>
          <a:p>
            <a:endParaRPr lang="en-US" altLang="zh-CN">
              <a:ea typeface="黑体" panose="02010609060101010101" pitchFamily="49" charset="-122"/>
            </a:endParaRPr>
          </a:p>
          <a:p>
            <a:r>
              <a:rPr lang="en-US" altLang="zh-CN">
                <a:ea typeface="黑体" panose="02010609060101010101" pitchFamily="49" charset="-122"/>
              </a:rPr>
              <a:t>2</a:t>
            </a:r>
            <a:r>
              <a:rPr lang="zh-CN" altLang="en-US">
                <a:ea typeface="黑体" panose="02010609060101010101" pitchFamily="49" charset="-122"/>
              </a:rPr>
              <a:t>、清洁和保护口腔；</a:t>
            </a:r>
            <a:endParaRPr lang="zh-CN" altLang="en-US">
              <a:ea typeface="黑体" panose="02010609060101010101" pitchFamily="49" charset="-122"/>
            </a:endParaRPr>
          </a:p>
          <a:p>
            <a:endParaRPr lang="en-US" altLang="zh-CN">
              <a:ea typeface="黑体" panose="02010609060101010101" pitchFamily="49" charset="-122"/>
            </a:endParaRPr>
          </a:p>
          <a:p>
            <a:r>
              <a:rPr lang="en-US" altLang="zh-CN">
                <a:ea typeface="黑体" panose="02010609060101010101" pitchFamily="49" charset="-122"/>
              </a:rPr>
              <a:t>3</a:t>
            </a:r>
            <a:r>
              <a:rPr lang="zh-CN" altLang="en-US">
                <a:ea typeface="黑体" panose="02010609060101010101" pitchFamily="49" charset="-122"/>
              </a:rPr>
              <a:t>、溶菌酶具有杀菌作用；</a:t>
            </a:r>
            <a:endParaRPr lang="zh-CN" altLang="en-US">
              <a:ea typeface="黑体" panose="02010609060101010101" pitchFamily="49" charset="-122"/>
            </a:endParaRPr>
          </a:p>
          <a:p>
            <a:endParaRPr lang="en-US" altLang="zh-CN">
              <a:ea typeface="黑体" panose="02010609060101010101" pitchFamily="49" charset="-122"/>
            </a:endParaRPr>
          </a:p>
          <a:p>
            <a:r>
              <a:rPr lang="en-US" altLang="zh-CN">
                <a:solidFill>
                  <a:srgbClr val="FF0000"/>
                </a:solidFill>
                <a:ea typeface="黑体" panose="02010609060101010101" pitchFamily="49" charset="-122"/>
              </a:rPr>
              <a:t>4</a:t>
            </a:r>
            <a:r>
              <a:rPr lang="zh-CN" altLang="en-US">
                <a:solidFill>
                  <a:srgbClr val="FF0000"/>
                </a:solidFill>
                <a:ea typeface="黑体" panose="02010609060101010101" pitchFamily="49" charset="-122"/>
              </a:rPr>
              <a:t>、唾液淀粉酶可使食物中的部分淀粉分解为麦芽糖。</a:t>
            </a:r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endParaRPr lang="en-US" altLang="zh-CN">
              <a:ea typeface="黑体" panose="02010609060101010101" pitchFamily="49" charset="-122"/>
            </a:endParaRPr>
          </a:p>
          <a:p>
            <a:r>
              <a:rPr lang="en-US" altLang="zh-CN">
                <a:ea typeface="黑体" panose="02010609060101010101" pitchFamily="49" charset="-122"/>
              </a:rPr>
              <a:t>5</a:t>
            </a:r>
            <a:r>
              <a:rPr lang="zh-CN" altLang="en-US">
                <a:ea typeface="黑体" panose="02010609060101010101" pitchFamily="49" charset="-122"/>
              </a:rPr>
              <a:t>、排泄功能     可传播疾病</a:t>
            </a:r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2Q3OTJlNjMxZGI5ODA3MTEwZTE4OTUxNzMxMzFmMGE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3658</Words>
  <Application>WPS 演示</Application>
  <PresentationFormat>全屏显示(4:3)</PresentationFormat>
  <Paragraphs>495</Paragraphs>
  <Slides>46</Slides>
  <Notes>14</Notes>
  <HiddenSlides>2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72" baseType="lpstr">
      <vt:lpstr>Arial</vt:lpstr>
      <vt:lpstr>宋体</vt:lpstr>
      <vt:lpstr>Wingdings</vt:lpstr>
      <vt:lpstr>楷体_GB2312</vt:lpstr>
      <vt:lpstr>新宋体</vt:lpstr>
      <vt:lpstr>黑体</vt:lpstr>
      <vt:lpstr>微软雅黑</vt:lpstr>
      <vt:lpstr>Times New Roman</vt:lpstr>
      <vt:lpstr>Tahoma</vt:lpstr>
      <vt:lpstr>楷体_GB2312</vt:lpstr>
      <vt:lpstr>Arial Unicode MS</vt:lpstr>
      <vt:lpstr>Times New Roman</vt:lpstr>
      <vt:lpstr>仿宋_GB2312</vt:lpstr>
      <vt:lpstr>仿宋</vt:lpstr>
      <vt:lpstr>华文楷体</vt:lpstr>
      <vt:lpstr>幼圆</vt:lpstr>
      <vt:lpstr>隶书</vt:lpstr>
      <vt:lpstr>ˎ̥</vt:lpstr>
      <vt:lpstr>Segoe Print</vt:lpstr>
      <vt:lpstr>Symbol</vt:lpstr>
      <vt:lpstr>华文新魏</vt:lpstr>
      <vt:lpstr>华文仿宋</vt:lpstr>
      <vt:lpstr>方正舒体</vt:lpstr>
      <vt:lpstr>华文中宋</vt:lpstr>
      <vt:lpstr>默认设计模板</vt:lpstr>
      <vt:lpstr>3_默认设计模板</vt:lpstr>
      <vt:lpstr>PowerPoint 演示文稿</vt:lpstr>
      <vt:lpstr>消化生理学</vt:lpstr>
      <vt:lpstr>PowerPoint 演示文稿</vt:lpstr>
      <vt:lpstr>PowerPoint 演示文稿</vt:lpstr>
      <vt:lpstr>㈡化学性消化</vt:lpstr>
      <vt:lpstr>一.消化道平滑肌的生理特性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作用:</vt:lpstr>
      <vt:lpstr>二. 胆汁的成分与作用：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第五节  大肠内消化   [大肠的生理功能概述]：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  消化和吸收</dc:title>
  <dc:creator>USER</dc:creator>
  <cp:lastModifiedBy>Administrator</cp:lastModifiedBy>
  <cp:revision>147</cp:revision>
  <dcterms:created xsi:type="dcterms:W3CDTF">2011-04-08T07:26:00Z</dcterms:created>
  <dcterms:modified xsi:type="dcterms:W3CDTF">2024-11-20T03:17:14Z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KSOSaveFontToCloudKey">
    <vt:lpwstr>389082995_btnclosed</vt:lpwstr>
  </property>
  <property fmtid="{D5CDD505-2E9C-101B-9397-08002B2CF9AE}" pid="4" name="ICV">
    <vt:lpwstr>4AC91EFE511E4854B9A4A2E16A631534</vt:lpwstr>
  </property>
</Properties>
</file>