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0"/>
  </p:handoutMasterIdLst>
  <p:sldIdLst>
    <p:sldId id="256" r:id="rId3"/>
    <p:sldId id="258" r:id="rId4"/>
    <p:sldId id="259" r:id="rId5"/>
    <p:sldId id="260" r:id="rId6"/>
    <p:sldId id="280" r:id="rId7"/>
    <p:sldId id="269" r:id="rId8"/>
    <p:sldId id="262" r:id="rId9"/>
    <p:sldId id="270" r:id="rId10"/>
    <p:sldId id="281" r:id="rId11"/>
    <p:sldId id="263" r:id="rId12"/>
    <p:sldId id="282" r:id="rId13"/>
    <p:sldId id="267" r:id="rId14"/>
    <p:sldId id="264" r:id="rId15"/>
    <p:sldId id="274" r:id="rId16"/>
    <p:sldId id="265" r:id="rId17"/>
    <p:sldId id="277"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055"/>
    <a:srgbClr val="623B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579" autoAdjust="0"/>
    <p:restoredTop sz="94660"/>
  </p:normalViewPr>
  <p:slideViewPr>
    <p:cSldViewPr snapToGrid="0" showGuides="1">
      <p:cViewPr varScale="1">
        <p:scale>
          <a:sx n="101" d="100"/>
          <a:sy n="101" d="100"/>
        </p:scale>
        <p:origin x="132" y="138"/>
      </p:cViewPr>
      <p:guideLst>
        <p:guide orient="horz" pos="2160"/>
        <p:guide pos="3819"/>
      </p:guideLst>
    </p:cSldViewPr>
  </p:slideViewPr>
  <p:notesTextViewPr>
    <p:cViewPr>
      <p:scale>
        <a:sx n="1" d="1"/>
        <a:sy n="1" d="1"/>
      </p:scale>
      <p:origin x="0" y="0"/>
    </p:cViewPr>
  </p:notesTextViewPr>
  <p:sorterViewPr>
    <p:cViewPr>
      <p:scale>
        <a:sx n="100" d="100"/>
        <a:sy n="100" d="100"/>
      </p:scale>
      <p:origin x="0" y="-93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defRPr>
            </a:lvl1pPr>
          </a:lstStyle>
          <a:p>
            <a:fld id="{2319F5BD-0423-4068-B6AD-CCFD4BE7F33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defRPr>
            </a:lvl1pPr>
          </a:lstStyle>
          <a:p>
            <a:fld id="{36C36EAB-0096-4FA4-9B67-10AA9AABE78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789771"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1159510" y="2432050"/>
            <a:ext cx="7687945" cy="1106805"/>
          </a:xfrm>
          <a:prstGeom prst="rect">
            <a:avLst/>
          </a:prstGeom>
        </p:spPr>
        <p:txBody>
          <a:bodyPr wrap="square">
            <a:spAutoFit/>
          </a:bodyPr>
          <a:lstStyle/>
          <a:p>
            <a:pPr algn="l"/>
            <a:r>
              <a:rPr lang="zh-CN" altLang="en-US" sz="6600" spc="100">
                <a:solidFill>
                  <a:schemeClr val="bg1"/>
                </a:solidFill>
                <a:latin typeface="宋体" panose="02010600030101010101" pitchFamily="2" charset="-122"/>
                <a:ea typeface="宋体" panose="02010600030101010101" pitchFamily="2" charset="-122"/>
              </a:rPr>
              <a:t>电子商务法律法规</a:t>
            </a:r>
            <a:endParaRPr lang="zh-CN" altLang="en-US" sz="6600" spc="100">
              <a:solidFill>
                <a:schemeClr val="bg1"/>
              </a:solidFill>
              <a:latin typeface="宋体" panose="02010600030101010101" pitchFamily="2" charset="-122"/>
              <a:ea typeface="宋体" panose="02010600030101010101" pitchFamily="2" charset="-122"/>
            </a:endParaRPr>
          </a:p>
        </p:txBody>
      </p:sp>
      <p:sp>
        <p:nvSpPr>
          <p:cNvPr id="22" name="矩形 21"/>
          <p:cNvSpPr/>
          <p:nvPr/>
        </p:nvSpPr>
        <p:spPr>
          <a:xfrm>
            <a:off x="2002790" y="3851275"/>
            <a:ext cx="5646420" cy="746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宋体" panose="02010600030101010101" pitchFamily="2" charset="-122"/>
                <a:ea typeface="宋体" panose="02010600030101010101" pitchFamily="2" charset="-122"/>
              </a:rPr>
              <a:t>项目十　电子商务的法律责任</a:t>
            </a:r>
            <a:endParaRPr lang="zh-CN" altLang="en-US" sz="2800" b="1"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895465" y="3280410"/>
            <a:ext cx="5539105"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电子商务行政责任概述</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03</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6060" y="317500"/>
            <a:ext cx="492188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一、电子商务行政违法行为</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0" y="1626870"/>
            <a:ext cx="6390640" cy="4887595"/>
          </a:xfrm>
          <a:prstGeom prst="rect">
            <a:avLst/>
          </a:prstGeom>
        </p:spPr>
        <p:txBody>
          <a:bodyPr wrap="square">
            <a:spAutoFit/>
          </a:bodyPr>
          <a:lstStyle/>
          <a:p>
            <a:pPr>
              <a:lnSpc>
                <a:spcPct val="130000"/>
              </a:lnSpc>
            </a:pPr>
            <a:r>
              <a:rPr sz="2400">
                <a:solidFill>
                  <a:schemeClr val="tx1">
                    <a:lumMod val="75000"/>
                    <a:lumOff val="25000"/>
                  </a:schemeClr>
                </a:solidFill>
                <a:latin typeface="宋体" panose="02010600030101010101" pitchFamily="2" charset="-122"/>
                <a:ea typeface="宋体" panose="02010600030101010101" pitchFamily="2" charset="-122"/>
              </a:rPr>
              <a:t>行政违法有狭义与广义之分，狭义的行政违法仅指行政主体的违法，广义的行政违法还包括行政相对人的违法。行政违法行为是指行政主体和行政相对人违反行政法律规范但尚未构成犯罪的行为。各级人民政府有关部门及其工作人员、电子商务第三方平台、电子支付服务提供者、快递物流服务提供者等各类电子商务经营主体在电子商务活动中违反行政法律规范但尚未构成犯罪的各种行政违法行为都必须依法承担行政责任。</a:t>
            </a:r>
            <a:endParaRPr sz="240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390640" y="1842770"/>
            <a:ext cx="5642610" cy="432816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88290" y="147955"/>
            <a:ext cx="431228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二、电子商务行政责任</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7" name="矩形 6"/>
          <p:cNvSpPr/>
          <p:nvPr/>
        </p:nvSpPr>
        <p:spPr>
          <a:xfrm>
            <a:off x="1026389" y="2181798"/>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06296" y="2201942"/>
            <a:ext cx="1979408" cy="197940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86203" y="2201942"/>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ṣ1íḑe"/>
          <p:cNvSpPr>
            <a:spLocks noChangeAspect="1"/>
          </p:cNvSpPr>
          <p:nvPr/>
        </p:nvSpPr>
        <p:spPr bwMode="auto">
          <a:xfrm>
            <a:off x="1614875" y="2793434"/>
            <a:ext cx="744915" cy="602024"/>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3" name="ïśliďè"/>
          <p:cNvSpPr>
            <a:spLocks noChangeAspect="1"/>
          </p:cNvSpPr>
          <p:nvPr/>
        </p:nvSpPr>
        <p:spPr bwMode="auto">
          <a:xfrm>
            <a:off x="5806507" y="2835457"/>
            <a:ext cx="630433" cy="631110"/>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4" name="ïṧļídê"/>
          <p:cNvSpPr>
            <a:spLocks noChangeAspect="1"/>
          </p:cNvSpPr>
          <p:nvPr/>
        </p:nvSpPr>
        <p:spPr bwMode="auto">
          <a:xfrm>
            <a:off x="9831797" y="2807967"/>
            <a:ext cx="688220" cy="686090"/>
          </a:xfrm>
          <a:custGeom>
            <a:avLst/>
            <a:gdLst>
              <a:gd name="T0" fmla="*/ 163 w 1194"/>
              <a:gd name="T1" fmla="*/ 1069 h 1192"/>
              <a:gd name="T2" fmla="*/ 1031 w 1194"/>
              <a:gd name="T3" fmla="*/ 1173 h 1192"/>
              <a:gd name="T4" fmla="*/ 1067 w 1194"/>
              <a:gd name="T5" fmla="*/ 1173 h 1192"/>
              <a:gd name="T6" fmla="*/ 1175 w 1194"/>
              <a:gd name="T7" fmla="*/ 1065 h 1192"/>
              <a:gd name="T8" fmla="*/ 1175 w 1194"/>
              <a:gd name="T9" fmla="*/ 1029 h 1192"/>
              <a:gd name="T10" fmla="*/ 1067 w 1194"/>
              <a:gd name="T11" fmla="*/ 163 h 1192"/>
              <a:gd name="T12" fmla="*/ 1194 w 1194"/>
              <a:gd name="T13" fmla="*/ 145 h 1192"/>
              <a:gd name="T14" fmla="*/ 1067 w 1194"/>
              <a:gd name="T15" fmla="*/ 126 h 1192"/>
              <a:gd name="T16" fmla="*/ 1049 w 1194"/>
              <a:gd name="T17" fmla="*/ 0 h 1192"/>
              <a:gd name="T18" fmla="*/ 1031 w 1194"/>
              <a:gd name="T19" fmla="*/ 126 h 1192"/>
              <a:gd name="T20" fmla="*/ 163 w 1194"/>
              <a:gd name="T21" fmla="*/ 18 h 1192"/>
              <a:gd name="T22" fmla="*/ 126 w 1194"/>
              <a:gd name="T23" fmla="*/ 18 h 1192"/>
              <a:gd name="T24" fmla="*/ 18 w 1194"/>
              <a:gd name="T25" fmla="*/ 126 h 1192"/>
              <a:gd name="T26" fmla="*/ 18 w 1194"/>
              <a:gd name="T27" fmla="*/ 163 h 1192"/>
              <a:gd name="T28" fmla="*/ 125 w 1194"/>
              <a:gd name="T29" fmla="*/ 1029 h 1192"/>
              <a:gd name="T30" fmla="*/ 0 w 1194"/>
              <a:gd name="T31" fmla="*/ 1047 h 1192"/>
              <a:gd name="T32" fmla="*/ 126 w 1194"/>
              <a:gd name="T33" fmla="*/ 1065 h 1192"/>
              <a:gd name="T34" fmla="*/ 145 w 1194"/>
              <a:gd name="T35" fmla="*/ 1192 h 1192"/>
              <a:gd name="T36" fmla="*/ 162 w 1194"/>
              <a:gd name="T37" fmla="*/ 443 h 1192"/>
              <a:gd name="T38" fmla="*/ 444 w 1194"/>
              <a:gd name="T39" fmla="*/ 163 h 1192"/>
              <a:gd name="T40" fmla="*/ 162 w 1194"/>
              <a:gd name="T41" fmla="*/ 443 h 1192"/>
              <a:gd name="T42" fmla="*/ 456 w 1194"/>
              <a:gd name="T43" fmla="*/ 163 h 1192"/>
              <a:gd name="T44" fmla="*/ 737 w 1194"/>
              <a:gd name="T45" fmla="*/ 443 h 1192"/>
              <a:gd name="T46" fmla="*/ 750 w 1194"/>
              <a:gd name="T47" fmla="*/ 443 h 1192"/>
              <a:gd name="T48" fmla="*/ 1031 w 1194"/>
              <a:gd name="T49" fmla="*/ 163 h 1192"/>
              <a:gd name="T50" fmla="*/ 750 w 1194"/>
              <a:gd name="T51" fmla="*/ 443 h 1192"/>
              <a:gd name="T52" fmla="*/ 162 w 1194"/>
              <a:gd name="T53" fmla="*/ 455 h 1192"/>
              <a:gd name="T54" fmla="*/ 444 w 1194"/>
              <a:gd name="T55" fmla="*/ 736 h 1192"/>
              <a:gd name="T56" fmla="*/ 162 w 1194"/>
              <a:gd name="T57" fmla="*/ 736 h 1192"/>
              <a:gd name="T58" fmla="*/ 456 w 1194"/>
              <a:gd name="T59" fmla="*/ 455 h 1192"/>
              <a:gd name="T60" fmla="*/ 737 w 1194"/>
              <a:gd name="T61" fmla="*/ 736 h 1192"/>
              <a:gd name="T62" fmla="*/ 456 w 1194"/>
              <a:gd name="T63" fmla="*/ 736 h 1192"/>
              <a:gd name="T64" fmla="*/ 750 w 1194"/>
              <a:gd name="T65" fmla="*/ 455 h 1192"/>
              <a:gd name="T66" fmla="*/ 1031 w 1194"/>
              <a:gd name="T67" fmla="*/ 736 h 1192"/>
              <a:gd name="T68" fmla="*/ 750 w 1194"/>
              <a:gd name="T69" fmla="*/ 736 h 1192"/>
              <a:gd name="T70" fmla="*/ 162 w 1194"/>
              <a:gd name="T71" fmla="*/ 749 h 1192"/>
              <a:gd name="T72" fmla="*/ 444 w 1194"/>
              <a:gd name="T73" fmla="*/ 1030 h 1192"/>
              <a:gd name="T74" fmla="*/ 456 w 1194"/>
              <a:gd name="T75" fmla="*/ 1030 h 1192"/>
              <a:gd name="T76" fmla="*/ 737 w 1194"/>
              <a:gd name="T77" fmla="*/ 749 h 1192"/>
              <a:gd name="T78" fmla="*/ 456 w 1194"/>
              <a:gd name="T79" fmla="*/ 1030 h 1192"/>
              <a:gd name="T80" fmla="*/ 750 w 1194"/>
              <a:gd name="T81" fmla="*/ 749 h 1192"/>
              <a:gd name="T82" fmla="*/ 1031 w 1194"/>
              <a:gd name="T83" fmla="*/ 1030 h 1192"/>
              <a:gd name="T84" fmla="*/ 184 w 1194"/>
              <a:gd name="T85" fmla="*/ 1007 h 1192"/>
              <a:gd name="T86" fmla="*/ 415 w 1194"/>
              <a:gd name="T87" fmla="*/ 776 h 1192"/>
              <a:gd name="T88" fmla="*/ 184 w 1194"/>
              <a:gd name="T89" fmla="*/ 1007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4" h="1192">
                <a:moveTo>
                  <a:pt x="163" y="1173"/>
                </a:moveTo>
                <a:lnTo>
                  <a:pt x="163" y="1069"/>
                </a:lnTo>
                <a:lnTo>
                  <a:pt x="1031" y="1069"/>
                </a:lnTo>
                <a:lnTo>
                  <a:pt x="1031" y="1173"/>
                </a:lnTo>
                <a:cubicBezTo>
                  <a:pt x="1031" y="1184"/>
                  <a:pt x="1039" y="1192"/>
                  <a:pt x="1049" y="1192"/>
                </a:cubicBezTo>
                <a:cubicBezTo>
                  <a:pt x="1059" y="1192"/>
                  <a:pt x="1067" y="1184"/>
                  <a:pt x="1067" y="1173"/>
                </a:cubicBezTo>
                <a:lnTo>
                  <a:pt x="1067" y="1065"/>
                </a:lnTo>
                <a:lnTo>
                  <a:pt x="1175" y="1065"/>
                </a:lnTo>
                <a:cubicBezTo>
                  <a:pt x="1186" y="1065"/>
                  <a:pt x="1194" y="1057"/>
                  <a:pt x="1194" y="1047"/>
                </a:cubicBezTo>
                <a:cubicBezTo>
                  <a:pt x="1194" y="1037"/>
                  <a:pt x="1186" y="1029"/>
                  <a:pt x="1175" y="1029"/>
                </a:cubicBezTo>
                <a:lnTo>
                  <a:pt x="1067" y="1029"/>
                </a:lnTo>
                <a:lnTo>
                  <a:pt x="1067" y="163"/>
                </a:lnTo>
                <a:lnTo>
                  <a:pt x="1175" y="163"/>
                </a:lnTo>
                <a:cubicBezTo>
                  <a:pt x="1186" y="163"/>
                  <a:pt x="1194" y="155"/>
                  <a:pt x="1194" y="145"/>
                </a:cubicBezTo>
                <a:cubicBezTo>
                  <a:pt x="1194" y="135"/>
                  <a:pt x="1186" y="126"/>
                  <a:pt x="1175" y="126"/>
                </a:cubicBezTo>
                <a:lnTo>
                  <a:pt x="1067" y="126"/>
                </a:lnTo>
                <a:lnTo>
                  <a:pt x="1067" y="18"/>
                </a:lnTo>
                <a:cubicBezTo>
                  <a:pt x="1067" y="8"/>
                  <a:pt x="1059" y="0"/>
                  <a:pt x="1049" y="0"/>
                </a:cubicBezTo>
                <a:cubicBezTo>
                  <a:pt x="1039" y="0"/>
                  <a:pt x="1031" y="8"/>
                  <a:pt x="1031" y="18"/>
                </a:cubicBezTo>
                <a:lnTo>
                  <a:pt x="1031" y="126"/>
                </a:lnTo>
                <a:lnTo>
                  <a:pt x="163" y="126"/>
                </a:lnTo>
                <a:lnTo>
                  <a:pt x="163" y="18"/>
                </a:lnTo>
                <a:cubicBezTo>
                  <a:pt x="163" y="8"/>
                  <a:pt x="155" y="0"/>
                  <a:pt x="145" y="0"/>
                </a:cubicBezTo>
                <a:cubicBezTo>
                  <a:pt x="135" y="0"/>
                  <a:pt x="126" y="8"/>
                  <a:pt x="126" y="18"/>
                </a:cubicBezTo>
                <a:lnTo>
                  <a:pt x="126" y="126"/>
                </a:lnTo>
                <a:lnTo>
                  <a:pt x="18" y="126"/>
                </a:lnTo>
                <a:cubicBezTo>
                  <a:pt x="8" y="126"/>
                  <a:pt x="0" y="135"/>
                  <a:pt x="0" y="145"/>
                </a:cubicBezTo>
                <a:cubicBezTo>
                  <a:pt x="0" y="155"/>
                  <a:pt x="8" y="163"/>
                  <a:pt x="18" y="163"/>
                </a:cubicBezTo>
                <a:lnTo>
                  <a:pt x="125" y="163"/>
                </a:lnTo>
                <a:lnTo>
                  <a:pt x="125" y="1029"/>
                </a:lnTo>
                <a:lnTo>
                  <a:pt x="18" y="1029"/>
                </a:lnTo>
                <a:cubicBezTo>
                  <a:pt x="8" y="1029"/>
                  <a:pt x="0" y="1037"/>
                  <a:pt x="0" y="1047"/>
                </a:cubicBezTo>
                <a:cubicBezTo>
                  <a:pt x="0" y="1057"/>
                  <a:pt x="8" y="1065"/>
                  <a:pt x="18" y="1065"/>
                </a:cubicBezTo>
                <a:lnTo>
                  <a:pt x="126" y="1065"/>
                </a:lnTo>
                <a:lnTo>
                  <a:pt x="126" y="1173"/>
                </a:lnTo>
                <a:cubicBezTo>
                  <a:pt x="126" y="1184"/>
                  <a:pt x="135" y="1192"/>
                  <a:pt x="145" y="1192"/>
                </a:cubicBezTo>
                <a:cubicBezTo>
                  <a:pt x="155" y="1192"/>
                  <a:pt x="163" y="1184"/>
                  <a:pt x="163" y="1173"/>
                </a:cubicBezTo>
                <a:close/>
                <a:moveTo>
                  <a:pt x="162" y="443"/>
                </a:moveTo>
                <a:lnTo>
                  <a:pt x="162" y="163"/>
                </a:lnTo>
                <a:lnTo>
                  <a:pt x="444" y="163"/>
                </a:lnTo>
                <a:lnTo>
                  <a:pt x="444" y="443"/>
                </a:lnTo>
                <a:lnTo>
                  <a:pt x="162" y="443"/>
                </a:lnTo>
                <a:close/>
                <a:moveTo>
                  <a:pt x="456" y="443"/>
                </a:moveTo>
                <a:lnTo>
                  <a:pt x="456" y="163"/>
                </a:lnTo>
                <a:lnTo>
                  <a:pt x="737" y="163"/>
                </a:lnTo>
                <a:lnTo>
                  <a:pt x="737" y="443"/>
                </a:lnTo>
                <a:lnTo>
                  <a:pt x="456" y="443"/>
                </a:lnTo>
                <a:close/>
                <a:moveTo>
                  <a:pt x="750" y="443"/>
                </a:moveTo>
                <a:lnTo>
                  <a:pt x="750" y="163"/>
                </a:lnTo>
                <a:lnTo>
                  <a:pt x="1031" y="163"/>
                </a:lnTo>
                <a:lnTo>
                  <a:pt x="1031" y="443"/>
                </a:lnTo>
                <a:lnTo>
                  <a:pt x="750" y="443"/>
                </a:lnTo>
                <a:close/>
                <a:moveTo>
                  <a:pt x="162" y="736"/>
                </a:moveTo>
                <a:lnTo>
                  <a:pt x="162" y="455"/>
                </a:lnTo>
                <a:lnTo>
                  <a:pt x="444" y="455"/>
                </a:lnTo>
                <a:lnTo>
                  <a:pt x="444" y="736"/>
                </a:lnTo>
                <a:lnTo>
                  <a:pt x="162" y="736"/>
                </a:lnTo>
                <a:lnTo>
                  <a:pt x="162" y="736"/>
                </a:lnTo>
                <a:close/>
                <a:moveTo>
                  <a:pt x="456" y="736"/>
                </a:moveTo>
                <a:lnTo>
                  <a:pt x="456" y="455"/>
                </a:lnTo>
                <a:lnTo>
                  <a:pt x="737" y="455"/>
                </a:lnTo>
                <a:lnTo>
                  <a:pt x="737" y="736"/>
                </a:lnTo>
                <a:lnTo>
                  <a:pt x="456" y="736"/>
                </a:lnTo>
                <a:lnTo>
                  <a:pt x="456" y="736"/>
                </a:lnTo>
                <a:close/>
                <a:moveTo>
                  <a:pt x="750" y="736"/>
                </a:moveTo>
                <a:lnTo>
                  <a:pt x="750" y="455"/>
                </a:lnTo>
                <a:lnTo>
                  <a:pt x="1031" y="455"/>
                </a:lnTo>
                <a:lnTo>
                  <a:pt x="1031" y="736"/>
                </a:lnTo>
                <a:lnTo>
                  <a:pt x="750" y="736"/>
                </a:lnTo>
                <a:lnTo>
                  <a:pt x="750" y="736"/>
                </a:lnTo>
                <a:close/>
                <a:moveTo>
                  <a:pt x="162" y="1030"/>
                </a:moveTo>
                <a:lnTo>
                  <a:pt x="162" y="749"/>
                </a:lnTo>
                <a:lnTo>
                  <a:pt x="444" y="749"/>
                </a:lnTo>
                <a:lnTo>
                  <a:pt x="444" y="1030"/>
                </a:lnTo>
                <a:lnTo>
                  <a:pt x="162" y="1030"/>
                </a:lnTo>
                <a:close/>
                <a:moveTo>
                  <a:pt x="456" y="1030"/>
                </a:moveTo>
                <a:lnTo>
                  <a:pt x="456" y="749"/>
                </a:lnTo>
                <a:lnTo>
                  <a:pt x="737" y="749"/>
                </a:lnTo>
                <a:lnTo>
                  <a:pt x="737" y="1030"/>
                </a:lnTo>
                <a:lnTo>
                  <a:pt x="456" y="1030"/>
                </a:lnTo>
                <a:close/>
                <a:moveTo>
                  <a:pt x="750" y="1030"/>
                </a:moveTo>
                <a:lnTo>
                  <a:pt x="750" y="749"/>
                </a:lnTo>
                <a:lnTo>
                  <a:pt x="1031" y="749"/>
                </a:lnTo>
                <a:lnTo>
                  <a:pt x="1031" y="1030"/>
                </a:lnTo>
                <a:lnTo>
                  <a:pt x="750" y="1030"/>
                </a:lnTo>
                <a:close/>
                <a:moveTo>
                  <a:pt x="184" y="1007"/>
                </a:moveTo>
                <a:lnTo>
                  <a:pt x="184" y="776"/>
                </a:lnTo>
                <a:lnTo>
                  <a:pt x="415" y="776"/>
                </a:lnTo>
                <a:lnTo>
                  <a:pt x="415" y="1007"/>
                </a:lnTo>
                <a:lnTo>
                  <a:pt x="184" y="1007"/>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6" name="文本框 15"/>
          <p:cNvSpPr txBox="1"/>
          <p:nvPr/>
        </p:nvSpPr>
        <p:spPr>
          <a:xfrm>
            <a:off x="9054465" y="4384040"/>
            <a:ext cx="2480310" cy="11988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（三）电子商务经营主体在电子商务网络安全中的行政责任</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8" name="文本框 17"/>
          <p:cNvSpPr txBox="1"/>
          <p:nvPr/>
        </p:nvSpPr>
        <p:spPr>
          <a:xfrm>
            <a:off x="5106296" y="4384170"/>
            <a:ext cx="2071428" cy="11988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（二）电子商务经营主体在电子商务活动中的行政责任</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0" name="文本框 19"/>
          <p:cNvSpPr txBox="1"/>
          <p:nvPr/>
        </p:nvSpPr>
        <p:spPr>
          <a:xfrm>
            <a:off x="782320" y="4384040"/>
            <a:ext cx="2409190" cy="193802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（一）依法负有电子商务监督管理职责的部门的工作人员在电子商务数据信息保护中的行政责任</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690360" y="3308350"/>
            <a:ext cx="570738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电子商务刑事责任概述</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04</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6139" b="5753"/>
          <a:stretch>
            <a:fillRect/>
          </a:stretch>
        </p:blipFill>
        <p:spPr>
          <a:xfrm flipH="1">
            <a:off x="468630" y="1424998"/>
            <a:ext cx="7027545" cy="4701481"/>
          </a:xfrm>
          <a:prstGeom prst="rect">
            <a:avLst/>
          </a:prstGeom>
        </p:spPr>
      </p:pic>
      <p:sp>
        <p:nvSpPr>
          <p:cNvPr id="4" name="文本框 3"/>
          <p:cNvSpPr txBox="1"/>
          <p:nvPr/>
        </p:nvSpPr>
        <p:spPr>
          <a:xfrm>
            <a:off x="264795" y="246380"/>
            <a:ext cx="434276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一、电子商务刑事违法行为</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9" name="矩形 18"/>
          <p:cNvSpPr/>
          <p:nvPr/>
        </p:nvSpPr>
        <p:spPr>
          <a:xfrm>
            <a:off x="7623810" y="1424998"/>
            <a:ext cx="4057650" cy="471291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838885" y="2053083"/>
            <a:ext cx="3627310" cy="2968625"/>
          </a:xfrm>
          <a:prstGeom prst="rect">
            <a:avLst/>
          </a:prstGeom>
        </p:spPr>
        <p:txBody>
          <a:bodyPr wrap="square">
            <a:spAutoFit/>
          </a:bodyPr>
          <a:lstStyle/>
          <a:p>
            <a:pPr>
              <a:lnSpc>
                <a:spcPct val="130000"/>
              </a:lnSpc>
            </a:pPr>
            <a:r>
              <a:rPr lang="en-US" altLang="zh-CN">
                <a:solidFill>
                  <a:schemeClr val="bg1"/>
                </a:solidFill>
                <a:latin typeface="宋体" panose="02010600030101010101" pitchFamily="2" charset="-122"/>
                <a:ea typeface="宋体" panose="02010600030101010101" pitchFamily="2" charset="-122"/>
              </a:rPr>
              <a:t>（一）涉及电子商务安全的刑事违法行为</a:t>
            </a:r>
            <a:endParaRPr lang="en-US" altLang="zh-CN">
              <a:solidFill>
                <a:schemeClr val="bg1"/>
              </a:solidFill>
              <a:latin typeface="宋体" panose="02010600030101010101" pitchFamily="2" charset="-122"/>
              <a:ea typeface="宋体" panose="02010600030101010101" pitchFamily="2" charset="-122"/>
            </a:endParaRPr>
          </a:p>
          <a:p>
            <a:pPr>
              <a:lnSpc>
                <a:spcPct val="130000"/>
              </a:lnSpc>
            </a:pPr>
            <a:r>
              <a:rPr lang="en-US" altLang="zh-CN">
                <a:solidFill>
                  <a:schemeClr val="bg1"/>
                </a:solidFill>
                <a:latin typeface="宋体" panose="02010600030101010101" pitchFamily="2" charset="-122"/>
                <a:ea typeface="宋体" panose="02010600030101010101" pitchFamily="2" charset="-122"/>
              </a:rPr>
              <a:t>（二）涉及国家安全和社会稳定的刑事违法行为</a:t>
            </a:r>
            <a:endParaRPr lang="en-US" altLang="zh-CN">
              <a:solidFill>
                <a:schemeClr val="bg1"/>
              </a:solidFill>
              <a:latin typeface="宋体" panose="02010600030101010101" pitchFamily="2" charset="-122"/>
              <a:ea typeface="宋体" panose="02010600030101010101" pitchFamily="2" charset="-122"/>
            </a:endParaRPr>
          </a:p>
          <a:p>
            <a:pPr>
              <a:lnSpc>
                <a:spcPct val="130000"/>
              </a:lnSpc>
            </a:pPr>
            <a:r>
              <a:rPr lang="en-US" altLang="zh-CN">
                <a:solidFill>
                  <a:schemeClr val="bg1"/>
                </a:solidFill>
                <a:latin typeface="宋体" panose="02010600030101010101" pitchFamily="2" charset="-122"/>
                <a:ea typeface="宋体" panose="02010600030101010101" pitchFamily="2" charset="-122"/>
              </a:rPr>
              <a:t>（三）涉及市场经济秩序和社会管理秩序的刑事违法行为</a:t>
            </a:r>
            <a:endParaRPr lang="en-US" altLang="zh-CN">
              <a:solidFill>
                <a:schemeClr val="bg1"/>
              </a:solidFill>
              <a:latin typeface="宋体" panose="02010600030101010101" pitchFamily="2" charset="-122"/>
              <a:ea typeface="宋体" panose="02010600030101010101" pitchFamily="2" charset="-122"/>
            </a:endParaRPr>
          </a:p>
          <a:p>
            <a:pPr>
              <a:lnSpc>
                <a:spcPct val="130000"/>
              </a:lnSpc>
            </a:pPr>
            <a:r>
              <a:rPr lang="en-US" altLang="zh-CN">
                <a:solidFill>
                  <a:schemeClr val="bg1"/>
                </a:solidFill>
                <a:latin typeface="宋体" panose="02010600030101010101" pitchFamily="2" charset="-122"/>
                <a:ea typeface="宋体" panose="02010600030101010101" pitchFamily="2" charset="-122"/>
              </a:rPr>
              <a:t>（四）涉及人身和财产等合法权利的刑事违法行为</a:t>
            </a:r>
            <a:endParaRPr lang="en-US" altLang="zh-CN">
              <a:solidFill>
                <a:schemeClr val="bg1"/>
              </a:solidFill>
              <a:latin typeface="宋体" panose="02010600030101010101" pitchFamily="2" charset="-122"/>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Sḻíḋê"/>
          <p:cNvSpPr/>
          <p:nvPr/>
        </p:nvSpPr>
        <p:spPr bwMode="auto">
          <a:xfrm>
            <a:off x="2308334" y="1940209"/>
            <a:ext cx="356225" cy="1431152"/>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rgbClr val="595055"/>
          </a:solidFill>
          <a:ln>
            <a:noFill/>
          </a:ln>
          <a:effectLst>
            <a:outerShdw blurRad="76200" dir="13500000" sy="23000" kx="1200000" algn="br" rotWithShape="0">
              <a:prstClr val="black">
                <a:alpha val="6000"/>
              </a:prstClr>
            </a:outerShdw>
          </a:effectLst>
        </p:spPr>
        <p:txBody>
          <a:bodyPr anchor="ctr"/>
          <a:lstStyle/>
          <a:p>
            <a:pPr algn="ctr"/>
          </a:p>
        </p:txBody>
      </p:sp>
      <p:sp>
        <p:nvSpPr>
          <p:cNvPr id="8" name="íṣlîḍê"/>
          <p:cNvSpPr/>
          <p:nvPr/>
        </p:nvSpPr>
        <p:spPr bwMode="auto">
          <a:xfrm>
            <a:off x="5490804" y="1495743"/>
            <a:ext cx="1210520" cy="3773812"/>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404040"/>
          </a:solidFill>
          <a:ln>
            <a:noFill/>
          </a:ln>
          <a:effectLst>
            <a:outerShdw blurRad="76200" dir="13500000" sy="23000" kx="1200000" algn="br" rotWithShape="0">
              <a:prstClr val="black">
                <a:alpha val="6000"/>
              </a:prstClr>
            </a:outerShdw>
          </a:effectLst>
        </p:spPr>
        <p:txBody>
          <a:bodyPr anchor="ctr"/>
          <a:lstStyle/>
          <a:p>
            <a:pPr algn="ctr"/>
          </a:p>
        </p:txBody>
      </p:sp>
      <p:sp>
        <p:nvSpPr>
          <p:cNvPr id="9" name="íSļîdé"/>
          <p:cNvSpPr/>
          <p:nvPr/>
        </p:nvSpPr>
        <p:spPr bwMode="auto">
          <a:xfrm>
            <a:off x="7640179" y="2377075"/>
            <a:ext cx="642074" cy="238723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anchor="ctr"/>
          <a:lstStyle/>
          <a:p>
            <a:pPr algn="ctr"/>
          </a:p>
        </p:txBody>
      </p:sp>
      <p:sp>
        <p:nvSpPr>
          <p:cNvPr id="10" name="îšľîḍê"/>
          <p:cNvSpPr/>
          <p:nvPr/>
        </p:nvSpPr>
        <p:spPr bwMode="auto">
          <a:xfrm flipH="1">
            <a:off x="3635799" y="2377075"/>
            <a:ext cx="851380" cy="201156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anchor="ctr"/>
          <a:lstStyle/>
          <a:p>
            <a:pPr algn="ctr"/>
          </a:p>
        </p:txBody>
      </p:sp>
      <p:sp>
        <p:nvSpPr>
          <p:cNvPr id="11" name="íṣlîḍê"/>
          <p:cNvSpPr/>
          <p:nvPr/>
        </p:nvSpPr>
        <p:spPr bwMode="auto">
          <a:xfrm flipH="1">
            <a:off x="9253494" y="1940209"/>
            <a:ext cx="530172" cy="1652817"/>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595055"/>
          </a:solidFill>
          <a:ln>
            <a:noFill/>
          </a:ln>
          <a:effectLst>
            <a:outerShdw blurRad="76200" dir="13500000" sy="23000" kx="1200000" algn="br" rotWithShape="0">
              <a:prstClr val="black">
                <a:alpha val="6000"/>
              </a:prstClr>
            </a:outerShdw>
          </a:effectLst>
        </p:spPr>
        <p:txBody>
          <a:bodyPr anchor="ctr"/>
          <a:lstStyle/>
          <a:p>
            <a:pPr algn="ctr"/>
          </a:p>
        </p:txBody>
      </p:sp>
      <p:sp>
        <p:nvSpPr>
          <p:cNvPr id="14" name="文本框 13"/>
          <p:cNvSpPr txBox="1"/>
          <p:nvPr/>
        </p:nvSpPr>
        <p:spPr>
          <a:xfrm>
            <a:off x="9650730" y="1882775"/>
            <a:ext cx="2452370" cy="11988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（五）伪造公司、企业、事业单位、人民团体印章罪</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7" name="文本框 16"/>
          <p:cNvSpPr txBox="1"/>
          <p:nvPr/>
        </p:nvSpPr>
        <p:spPr>
          <a:xfrm>
            <a:off x="8124825" y="4065905"/>
            <a:ext cx="3242310" cy="11988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（四）编造、故意传播虚假信息罪需要承担的刑事责任（《刑法修正案九》）</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0" name="文本框 19"/>
          <p:cNvSpPr txBox="1"/>
          <p:nvPr/>
        </p:nvSpPr>
        <p:spPr>
          <a:xfrm>
            <a:off x="4607560" y="5289550"/>
            <a:ext cx="3121025"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（三）非法利用信息网络罪、帮助信息网络犯罪活动罪需要承担的刑事责任（《刑法修正案九》）</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3" name="文本框 22"/>
          <p:cNvSpPr txBox="1"/>
          <p:nvPr/>
        </p:nvSpPr>
        <p:spPr>
          <a:xfrm>
            <a:off x="1574165" y="3570605"/>
            <a:ext cx="2071370" cy="193802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（二）拒不履行信息网络安全管理义务罪需要承担的刑事责任（《刑法修正案九》）</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6" name="文本框 25"/>
          <p:cNvSpPr txBox="1"/>
          <p:nvPr/>
        </p:nvSpPr>
        <p:spPr>
          <a:xfrm>
            <a:off x="136525" y="1760220"/>
            <a:ext cx="2071370"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（一）侵犯公民个人信息罪需要承担的刑事责任（《刑法修正案九》）</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264795" y="246380"/>
            <a:ext cx="434276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二、电子商务刑事责任</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1200616"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3067050" y="2425065"/>
            <a:ext cx="3846195" cy="1106805"/>
          </a:xfrm>
          <a:prstGeom prst="rect">
            <a:avLst/>
          </a:prstGeom>
        </p:spPr>
        <p:txBody>
          <a:bodyPr wrap="square">
            <a:spAutoFit/>
          </a:bodyPr>
          <a:lstStyle/>
          <a:p>
            <a:r>
              <a:rPr lang="zh-CN" sz="6600" b="1" dirty="0">
                <a:solidFill>
                  <a:schemeClr val="bg1"/>
                </a:solidFill>
              </a:rPr>
              <a:t>谢谢观看</a:t>
            </a:r>
            <a:endParaRPr lang="zh-CN" sz="6600"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552825" y="0"/>
            <a:ext cx="8639175"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a:extLst>
              <a:ext uri="{28A0092B-C50C-407E-A947-70E740481C1C}">
                <a14:useLocalDpi xmlns:a14="http://schemas.microsoft.com/office/drawing/2010/main" val="0"/>
              </a:ext>
            </a:extLst>
          </a:blip>
          <a:srcRect l="-1" r="189" b="5630"/>
          <a:stretch>
            <a:fillRect/>
          </a:stretch>
        </p:blipFill>
        <p:spPr>
          <a:xfrm>
            <a:off x="294288" y="327348"/>
            <a:ext cx="9836683" cy="6203305"/>
          </a:xfrm>
          <a:prstGeom prst="rect">
            <a:avLst/>
          </a:prstGeom>
        </p:spPr>
      </p:pic>
      <p:sp>
        <p:nvSpPr>
          <p:cNvPr id="27" name="矩形 26"/>
          <p:cNvSpPr/>
          <p:nvPr/>
        </p:nvSpPr>
        <p:spPr>
          <a:xfrm>
            <a:off x="6096001" y="933450"/>
            <a:ext cx="5410200" cy="512445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849069" y="2804996"/>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法律责任概述</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29" name="文本框 28"/>
          <p:cNvSpPr txBox="1"/>
          <p:nvPr/>
        </p:nvSpPr>
        <p:spPr>
          <a:xfrm>
            <a:off x="6612255" y="2871470"/>
            <a:ext cx="1236980" cy="337185"/>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ONE</a:t>
            </a:r>
            <a:endParaRPr lang="zh-CN" altLang="en-US" sz="1600" dirty="0">
              <a:solidFill>
                <a:schemeClr val="bg1"/>
              </a:solidFill>
              <a:latin typeface="Century Gothic" panose="020B0502020202020204" pitchFamily="34" charset="0"/>
            </a:endParaRPr>
          </a:p>
        </p:txBody>
      </p:sp>
      <p:sp>
        <p:nvSpPr>
          <p:cNvPr id="30" name="文本框 29"/>
          <p:cNvSpPr txBox="1"/>
          <p:nvPr/>
        </p:nvSpPr>
        <p:spPr>
          <a:xfrm>
            <a:off x="6612315" y="3662770"/>
            <a:ext cx="150495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TWO</a:t>
            </a:r>
            <a:endParaRPr lang="zh-CN" altLang="en-US" sz="1600" dirty="0">
              <a:solidFill>
                <a:schemeClr val="bg1"/>
              </a:solidFill>
              <a:latin typeface="Century Gothic" panose="020B0502020202020204" pitchFamily="34" charset="0"/>
            </a:endParaRPr>
          </a:p>
        </p:txBody>
      </p:sp>
      <p:sp>
        <p:nvSpPr>
          <p:cNvPr id="31" name="文本框 30"/>
          <p:cNvSpPr txBox="1"/>
          <p:nvPr/>
        </p:nvSpPr>
        <p:spPr>
          <a:xfrm>
            <a:off x="6612315" y="4454150"/>
            <a:ext cx="1828112"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THREE</a:t>
            </a:r>
            <a:endParaRPr lang="zh-CN" altLang="en-US" sz="1600" dirty="0">
              <a:solidFill>
                <a:schemeClr val="bg1"/>
              </a:solidFill>
              <a:latin typeface="Century Gothic" panose="020B0502020202020204" pitchFamily="34" charset="0"/>
            </a:endParaRPr>
          </a:p>
        </p:txBody>
      </p:sp>
      <p:sp>
        <p:nvSpPr>
          <p:cNvPr id="32" name="文本框 31"/>
          <p:cNvSpPr txBox="1"/>
          <p:nvPr/>
        </p:nvSpPr>
        <p:spPr>
          <a:xfrm>
            <a:off x="6612315" y="5245530"/>
            <a:ext cx="198001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FOUR</a:t>
            </a:r>
            <a:endParaRPr lang="zh-CN" altLang="en-US" sz="1600" dirty="0">
              <a:solidFill>
                <a:schemeClr val="bg1"/>
              </a:solidFill>
              <a:latin typeface="Century Gothic" panose="020B0502020202020204" pitchFamily="34" charset="0"/>
            </a:endParaRPr>
          </a:p>
        </p:txBody>
      </p:sp>
      <p:sp>
        <p:nvSpPr>
          <p:cNvPr id="33" name="文本框 32"/>
          <p:cNvSpPr txBox="1"/>
          <p:nvPr/>
        </p:nvSpPr>
        <p:spPr>
          <a:xfrm>
            <a:off x="6523113" y="1442758"/>
            <a:ext cx="1415278" cy="769441"/>
          </a:xfrm>
          <a:prstGeom prst="rect">
            <a:avLst/>
          </a:prstGeom>
          <a:noFill/>
        </p:spPr>
        <p:txBody>
          <a:bodyPr wrap="square" rtlCol="0">
            <a:spAutoFit/>
          </a:bodyPr>
          <a:lstStyle/>
          <a:p>
            <a:r>
              <a:rPr lang="zh-CN" altLang="en-US" sz="4400" spc="200" dirty="0">
                <a:solidFill>
                  <a:schemeClr val="bg1"/>
                </a:solidFill>
                <a:latin typeface="宋体" panose="02010600030101010101" pitchFamily="2" charset="-122"/>
                <a:ea typeface="宋体" panose="02010600030101010101" pitchFamily="2" charset="-122"/>
              </a:rPr>
              <a:t>目录</a:t>
            </a:r>
            <a:endParaRPr lang="zh-CN" altLang="en-US" sz="4400" spc="200" dirty="0">
              <a:solidFill>
                <a:schemeClr val="bg1"/>
              </a:solidFill>
              <a:latin typeface="宋体" panose="02010600030101010101" pitchFamily="2" charset="-122"/>
              <a:ea typeface="宋体" panose="02010600030101010101" pitchFamily="2" charset="-122"/>
            </a:endParaRPr>
          </a:p>
        </p:txBody>
      </p:sp>
      <p:sp>
        <p:nvSpPr>
          <p:cNvPr id="34" name="文本框 33"/>
          <p:cNvSpPr txBox="1"/>
          <p:nvPr/>
        </p:nvSpPr>
        <p:spPr>
          <a:xfrm>
            <a:off x="6523113" y="2008461"/>
            <a:ext cx="4269174" cy="461665"/>
          </a:xfrm>
          <a:prstGeom prst="rect">
            <a:avLst/>
          </a:prstGeom>
          <a:noFill/>
        </p:spPr>
        <p:txBody>
          <a:bodyPr wrap="square" rtlCol="0">
            <a:spAutoFit/>
          </a:bodyPr>
          <a:lstStyle/>
          <a:p>
            <a:r>
              <a:rPr lang="en-US" altLang="zh-CN" sz="2400" i="1" dirty="0">
                <a:solidFill>
                  <a:schemeClr val="bg1">
                    <a:alpha val="58000"/>
                  </a:schemeClr>
                </a:solidFill>
                <a:latin typeface="Didot" panose="02000503000000020003" pitchFamily="2" charset="0"/>
              </a:rPr>
              <a:t>CONTENTS</a:t>
            </a:r>
            <a:endParaRPr lang="zh-CN" altLang="en-US" sz="2400" i="1" dirty="0">
              <a:solidFill>
                <a:schemeClr val="bg1">
                  <a:alpha val="58000"/>
                </a:schemeClr>
              </a:solidFill>
              <a:latin typeface="Didot" panose="02000503000000020003" pitchFamily="2" charset="0"/>
            </a:endParaRPr>
          </a:p>
        </p:txBody>
      </p:sp>
      <p:sp>
        <p:nvSpPr>
          <p:cNvPr id="35" name="矩形 34"/>
          <p:cNvSpPr/>
          <p:nvPr/>
        </p:nvSpPr>
        <p:spPr>
          <a:xfrm>
            <a:off x="6642505" y="2507121"/>
            <a:ext cx="168234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849069" y="3552103"/>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电子商务民事责任概述</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37" name="文本框 36"/>
          <p:cNvSpPr txBox="1"/>
          <p:nvPr/>
        </p:nvSpPr>
        <p:spPr>
          <a:xfrm>
            <a:off x="7849069" y="4343336"/>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电子商务行政责任概述</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38" name="文本框 37"/>
          <p:cNvSpPr txBox="1"/>
          <p:nvPr/>
        </p:nvSpPr>
        <p:spPr>
          <a:xfrm>
            <a:off x="7849069" y="5134569"/>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电子商务刑事责任概述</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40" name="矩形 39"/>
          <p:cNvSpPr/>
          <p:nvPr/>
        </p:nvSpPr>
        <p:spPr>
          <a:xfrm>
            <a:off x="-1915886" y="327348"/>
            <a:ext cx="914400" cy="914400"/>
          </a:xfrm>
          <a:prstGeom prst="rect">
            <a:avLst/>
          </a:prstGeom>
          <a:solidFill>
            <a:srgbClr val="5950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937285" y="1370278"/>
            <a:ext cx="914400" cy="9144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153685" y="3308615"/>
            <a:ext cx="5054671"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法律责任概述</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dirty="0">
                <a:solidFill>
                  <a:schemeClr val="bg1"/>
                </a:solidFill>
                <a:latin typeface="Century Gothic" panose="020B0502020202020204" pitchFamily="34" charset="0"/>
              </a:rPr>
              <a:t>01</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6545" y="131445"/>
            <a:ext cx="554164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一、法律责任的概念、特征及分类</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733425" y="1363345"/>
            <a:ext cx="10760075" cy="4980305"/>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33425" y="2082800"/>
            <a:ext cx="10629265" cy="407860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（一）法律责任的概念</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法律责任是由特定法律事实所引起的对损害予以补偿、强制履行或接受惩罚的特殊义务，即由于违反第一性义务而引起的第二性义务。</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（二）法律责任的特征</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（1）法律责任首先表示一种因违反法律上的义务（包括违约等）关系而形成的责任关系，它是以法律义务的存在为前提的。</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（2）法律责任还表示为一种责任方式，即承担不利后果。</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（3）法律责任具有内在逻辑性，即存在前因与后果的逻辑关系。</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（4）法律责任的追究是由国家强制力实施或者潜在保证的。</a:t>
            </a:r>
            <a:endParaRPr lang="zh-CN" altLang="en-US" sz="2400" b="0"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749415" y="0"/>
            <a:ext cx="4931410" cy="2548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6545" y="131445"/>
            <a:ext cx="554164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一、法律责任的概念、特征及分类</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635" y="1363345"/>
            <a:ext cx="12042775" cy="435991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33425" y="2082800"/>
            <a:ext cx="5104765" cy="230632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（三）法律责任的分类</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根据违法行为所违反的法律性质，一般可以把法律责任分为民事责任、刑事责任、行政责任、违宪责任和国家赔偿责任。</a:t>
            </a:r>
            <a:endParaRPr lang="zh-CN" altLang="en-US" sz="2400" b="0" dirty="0">
              <a:solidFill>
                <a:schemeClr val="bg1"/>
              </a:solidFill>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1"/>
          <a:stretch>
            <a:fillRect/>
          </a:stretch>
        </p:blipFill>
        <p:spPr>
          <a:xfrm>
            <a:off x="6071235" y="1574800"/>
            <a:ext cx="5608320" cy="37077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89865" y="192405"/>
            <a:ext cx="47802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二、法律责任构成及归责免责</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2" name="矩形 11"/>
          <p:cNvSpPr/>
          <p:nvPr/>
        </p:nvSpPr>
        <p:spPr>
          <a:xfrm>
            <a:off x="7284085" y="1360170"/>
            <a:ext cx="4908550" cy="5846445"/>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（一）法律责任的构成</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根据违法行为的一般特点，可把法律责任的构成要件概括为主体、主观过错、违法行为或违约行为、损害事实和因果关系5个方面。</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（二）法律责任的归责</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法律责任的认定和归结简称“归责”，法律责任的归责是指对违法行为所引起的法律责任进行判断、确认、归结、缓减及免除的活动。</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1. 责任法定原则2. 因果联系原则</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3. 责任相称原则4. 责任自负原则</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（三）法律责任的免责</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法律责任的免责是指行为人实施了违法行为，应当承担法律责任，但由于法律的特别规定，可以部分或全部免除其法律责任，即不实际承担法律责任。</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529059" y="1360109"/>
            <a:ext cx="754917" cy="65855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iṣ1íḑe"/>
          <p:cNvSpPr>
            <a:spLocks noChangeAspect="1"/>
          </p:cNvSpPr>
          <p:nvPr/>
        </p:nvSpPr>
        <p:spPr bwMode="auto">
          <a:xfrm>
            <a:off x="6749003" y="1546341"/>
            <a:ext cx="315425" cy="254919"/>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pic>
        <p:nvPicPr>
          <p:cNvPr id="8" name="图片 7"/>
          <p:cNvPicPr>
            <a:picLocks noChangeAspect="1"/>
          </p:cNvPicPr>
          <p:nvPr/>
        </p:nvPicPr>
        <p:blipFill>
          <a:blip r:embed="rId1"/>
          <a:stretch>
            <a:fillRect/>
          </a:stretch>
        </p:blipFill>
        <p:spPr>
          <a:xfrm>
            <a:off x="454660" y="1546225"/>
            <a:ext cx="5383530" cy="485013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731635" y="3486150"/>
            <a:ext cx="5624195"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电子商务民事责任概述</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02</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a:extLst>
              <a:ext uri="{28A0092B-C50C-407E-A947-70E740481C1C}">
                <a14:useLocalDpi xmlns:a14="http://schemas.microsoft.com/office/drawing/2010/main" val="0"/>
              </a:ext>
            </a:extLst>
          </a:blip>
          <a:srcRect l="31078" r="12351"/>
          <a:stretch>
            <a:fillRect/>
          </a:stretch>
        </p:blipFill>
        <p:spPr>
          <a:xfrm>
            <a:off x="6375400" y="-2"/>
            <a:ext cx="5816600" cy="6858001"/>
          </a:xfrm>
          <a:prstGeom prst="rect">
            <a:avLst/>
          </a:prstGeom>
        </p:spPr>
      </p:pic>
      <p:sp>
        <p:nvSpPr>
          <p:cNvPr id="4" name="文本框 3"/>
          <p:cNvSpPr txBox="1"/>
          <p:nvPr/>
        </p:nvSpPr>
        <p:spPr>
          <a:xfrm>
            <a:off x="226060" y="317500"/>
            <a:ext cx="492188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一、电子商务民事违法行为</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0" y="1626870"/>
            <a:ext cx="6390640" cy="3928110"/>
          </a:xfrm>
          <a:prstGeom prst="rect">
            <a:avLst/>
          </a:prstGeom>
        </p:spPr>
        <p:txBody>
          <a:bodyPr wrap="square">
            <a:spAutoFit/>
          </a:bodyPr>
          <a:lstStyle/>
          <a:p>
            <a:pPr>
              <a:lnSpc>
                <a:spcPct val="130000"/>
              </a:lnSpc>
            </a:pPr>
            <a:r>
              <a:rPr lang="en-US" altLang="zh-CN" sz="2400" b="1">
                <a:solidFill>
                  <a:schemeClr val="tx1">
                    <a:lumMod val="75000"/>
                    <a:lumOff val="25000"/>
                  </a:schemeClr>
                </a:solidFill>
                <a:latin typeface="宋体" panose="02010600030101010101" pitchFamily="2" charset="-122"/>
                <a:ea typeface="宋体" panose="02010600030101010101" pitchFamily="2" charset="-122"/>
              </a:rPr>
              <a:t>（一）民事违法行为含义</a:t>
            </a:r>
            <a:endParaRPr lang="en-US" altLang="zh-CN" sz="2400"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400">
                <a:solidFill>
                  <a:schemeClr val="tx1">
                    <a:lumMod val="75000"/>
                    <a:lumOff val="25000"/>
                  </a:schemeClr>
                </a:solidFill>
                <a:latin typeface="宋体" panose="02010600030101010101" pitchFamily="2" charset="-122"/>
                <a:ea typeface="宋体" panose="02010600030101010101" pitchFamily="2" charset="-122"/>
              </a:rPr>
              <a:t>民事违法行为是指违反民事法律规定，损害他人民事权利的行为。其构成条件主要有两个：一是侵犯他人受到民事法律保护的权利和利益；二是行为具有违法性</a:t>
            </a:r>
            <a:r>
              <a:rPr lang="zh-CN" altLang="en-US" sz="2400">
                <a:solidFill>
                  <a:schemeClr val="tx1">
                    <a:lumMod val="75000"/>
                    <a:lumOff val="25000"/>
                  </a:schemeClr>
                </a:solidFill>
                <a:latin typeface="宋体" panose="02010600030101010101" pitchFamily="2" charset="-122"/>
                <a:ea typeface="宋体" panose="02010600030101010101" pitchFamily="2" charset="-122"/>
              </a:rPr>
              <a:t>。</a:t>
            </a:r>
            <a:endParaRPr lang="zh-CN" altLang="en-US" sz="24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sz="2400" b="1">
                <a:solidFill>
                  <a:schemeClr val="tx1">
                    <a:lumMod val="75000"/>
                    <a:lumOff val="25000"/>
                  </a:schemeClr>
                </a:solidFill>
                <a:latin typeface="宋体" panose="02010600030101010101" pitchFamily="2" charset="-122"/>
                <a:ea typeface="宋体" panose="02010600030101010101" pitchFamily="2" charset="-122"/>
              </a:rPr>
              <a:t>（二）电子商务民事违法行为和民事侵权行为</a:t>
            </a:r>
            <a:endParaRPr lang="zh-CN" altLang="en-US" sz="24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sz="2400">
                <a:solidFill>
                  <a:schemeClr val="tx1">
                    <a:lumMod val="75000"/>
                    <a:lumOff val="25000"/>
                  </a:schemeClr>
                </a:solidFill>
                <a:latin typeface="宋体" panose="02010600030101010101" pitchFamily="2" charset="-122"/>
                <a:ea typeface="宋体" panose="02010600030101010101" pitchFamily="2" charset="-122"/>
              </a:rPr>
              <a:t>1. 电子商务活动中违反合同的民事违法行为</a:t>
            </a:r>
            <a:endParaRPr lang="zh-CN" altLang="en-US" sz="24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sz="2400">
                <a:solidFill>
                  <a:schemeClr val="tx1">
                    <a:lumMod val="75000"/>
                    <a:lumOff val="25000"/>
                  </a:schemeClr>
                </a:solidFill>
                <a:latin typeface="宋体" panose="02010600030101010101" pitchFamily="2" charset="-122"/>
                <a:ea typeface="宋体" panose="02010600030101010101" pitchFamily="2" charset="-122"/>
              </a:rPr>
              <a:t>2. 电子商务活动中的民事侵权行为</a:t>
            </a:r>
            <a:endParaRPr lang="zh-CN" altLang="en-US" sz="240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6060" y="317500"/>
            <a:ext cx="492188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二、电子商务民事责任</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0" y="1626870"/>
            <a:ext cx="6390640" cy="4407535"/>
          </a:xfrm>
          <a:prstGeom prst="rect">
            <a:avLst/>
          </a:prstGeom>
        </p:spPr>
        <p:txBody>
          <a:bodyPr wrap="square">
            <a:spAutoFit/>
          </a:bodyPr>
          <a:lstStyle/>
          <a:p>
            <a:pPr>
              <a:lnSpc>
                <a:spcPct val="130000"/>
              </a:lnSpc>
            </a:pPr>
            <a:r>
              <a:rPr lang="en-US" altLang="zh-CN" sz="2400" b="1">
                <a:solidFill>
                  <a:schemeClr val="tx1">
                    <a:lumMod val="75000"/>
                    <a:lumOff val="25000"/>
                  </a:schemeClr>
                </a:solidFill>
                <a:latin typeface="宋体" panose="02010600030101010101" pitchFamily="2" charset="-122"/>
                <a:ea typeface="宋体" panose="02010600030101010101" pitchFamily="2" charset="-122"/>
              </a:rPr>
              <a:t>（一）电子商务主体违反民事义务需要承担相应的民事法律责任</a:t>
            </a:r>
            <a:endParaRPr lang="en-US" altLang="zh-CN" sz="2400"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sz="2400">
                <a:solidFill>
                  <a:schemeClr val="tx1">
                    <a:lumMod val="75000"/>
                    <a:lumOff val="25000"/>
                  </a:schemeClr>
                </a:solidFill>
                <a:latin typeface="宋体" panose="02010600030101010101" pitchFamily="2" charset="-122"/>
                <a:ea typeface="宋体" panose="02010600030101010101" pitchFamily="2" charset="-122"/>
              </a:rPr>
              <a:t>电子商务主体违反电子商务合同约定的义务时，对守约方的违约救济措施主要有实际履行、停止使用、中止访问和损害赔偿等措施。</a:t>
            </a:r>
            <a:endParaRPr sz="24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sz="2400" b="1">
                <a:solidFill>
                  <a:schemeClr val="tx1">
                    <a:lumMod val="75000"/>
                    <a:lumOff val="25000"/>
                  </a:schemeClr>
                </a:solidFill>
                <a:latin typeface="宋体" panose="02010600030101010101" pitchFamily="2" charset="-122"/>
                <a:ea typeface="宋体" panose="02010600030101010101" pitchFamily="2" charset="-122"/>
              </a:rPr>
              <a:t>（二）违反《中华人民共和国网络安全法》等相关电子商务安全法的民事责任</a:t>
            </a:r>
            <a:endParaRPr lang="zh-CN" altLang="en-US" sz="2400"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sz="2400">
                <a:solidFill>
                  <a:schemeClr val="tx1">
                    <a:lumMod val="75000"/>
                    <a:lumOff val="25000"/>
                  </a:schemeClr>
                </a:solidFill>
                <a:latin typeface="宋体" panose="02010600030101010101" pitchFamily="2" charset="-122"/>
                <a:ea typeface="宋体" panose="02010600030101010101" pitchFamily="2" charset="-122"/>
              </a:rPr>
              <a:t>电子商务法各类主体违反电子商务交易安全相关法律规范需要承担相应民事责任。</a:t>
            </a:r>
            <a:endParaRPr lang="zh-CN" altLang="en-US" sz="240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490970" y="1290955"/>
            <a:ext cx="5542280" cy="5235575"/>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1656</Words>
  <Application>WPS 演示</Application>
  <PresentationFormat>宽屏</PresentationFormat>
  <Paragraphs>123</Paragraphs>
  <Slides>16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16</vt:i4>
      </vt:variant>
    </vt:vector>
  </HeadingPairs>
  <TitlesOfParts>
    <vt:vector size="31" baseType="lpstr">
      <vt:lpstr>Arial</vt:lpstr>
      <vt:lpstr>宋体</vt:lpstr>
      <vt:lpstr>Wingdings</vt:lpstr>
      <vt:lpstr>汉仪细中圆简</vt:lpstr>
      <vt:lpstr>Century Gothic</vt:lpstr>
      <vt:lpstr>Didot</vt:lpstr>
      <vt:lpstr>Shruti</vt:lpstr>
      <vt:lpstr>微软雅黑</vt:lpstr>
      <vt:lpstr>微软雅黑 Light</vt:lpstr>
      <vt:lpstr>Impact</vt:lpstr>
      <vt:lpstr>汉仪大宋简</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50</cp:revision>
  <dcterms:created xsi:type="dcterms:W3CDTF">2019-04-04T03:42:00Z</dcterms:created>
  <dcterms:modified xsi:type="dcterms:W3CDTF">2020-09-19T10:49:07Z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