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58" r:id="rId4"/>
    <p:sldId id="259" r:id="rId5"/>
    <p:sldId id="260" r:id="rId6"/>
    <p:sldId id="270" r:id="rId7"/>
    <p:sldId id="266" r:id="rId8"/>
    <p:sldId id="265" r:id="rId9"/>
    <p:sldId id="276" r:id="rId10"/>
    <p:sldId id="262" r:id="rId11"/>
    <p:sldId id="269" r:id="rId12"/>
    <p:sldId id="272" r:id="rId13"/>
    <p:sldId id="271" r:id="rId14"/>
    <p:sldId id="27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66"/>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613918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项目五　电子商务支付中的法律问题</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r="30353"/>
          <a:stretch>
            <a:fillRect/>
          </a:stretch>
        </p:blipFill>
        <p:spPr>
          <a:xfrm>
            <a:off x="764405" y="1925768"/>
            <a:ext cx="5095375" cy="4448130"/>
          </a:xfrm>
          <a:prstGeom prst="rect">
            <a:avLst/>
          </a:prstGeom>
        </p:spPr>
      </p:pic>
      <p:sp>
        <p:nvSpPr>
          <p:cNvPr id="11" name="矩形 10"/>
          <p:cNvSpPr/>
          <p:nvPr/>
        </p:nvSpPr>
        <p:spPr>
          <a:xfrm>
            <a:off x="6074653" y="1467806"/>
            <a:ext cx="5722788" cy="476758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目前国内电子支付市场主要有以下几大阵营：①独立的第三方支付企业，如快钱、易宝支付等；②国内电子商务交易平台价值链延伸的在线支付工具，如支付宝、</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财付通、百付宝等；③银行阵营，如中国银联的China Pat以及各个银行自己的网上银行等；④以中国移动等电信运营商为代表的移动支付企业。</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所谓电子支付（Electronic Payment），是指以电子计算机及其网络为手段，将负载的特定信号的电子数据取代传统的支付工具，用于资金流程，并具有实时支付效力的一种支付方式。电子支付也是银行信用中介功能的金融电子化的表现，包括以电子商务为商业基础，以商业银行为主体，为网上交易的客户提供的电子结算手段，对诸如支票等票据金融交易实行无纸化作业。</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41605" y="274955"/>
            <a:ext cx="43141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一、电子支付的发展现状</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720" y="487894"/>
            <a:ext cx="11231125" cy="2617256"/>
            <a:chOff x="484810" y="2640544"/>
            <a:chExt cx="11231125" cy="2617256"/>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74" t="25491" r="174" b="3034"/>
            <a:stretch>
              <a:fillRect/>
            </a:stretch>
          </p:blipFill>
          <p:spPr>
            <a:xfrm>
              <a:off x="6226025" y="2640544"/>
              <a:ext cx="5489910" cy="2617256"/>
            </a:xfrm>
            <a:prstGeom prst="rect">
              <a:avLst/>
            </a:prstGeom>
          </p:spPr>
        </p:pic>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27724" b="1791"/>
            <a:stretch>
              <a:fillRect/>
            </a:stretch>
          </p:blipFill>
          <p:spPr>
            <a:xfrm>
              <a:off x="484810" y="2640544"/>
              <a:ext cx="5511566" cy="2591139"/>
            </a:xfrm>
            <a:prstGeom prst="rect">
              <a:avLst/>
            </a:prstGeom>
          </p:spPr>
        </p:pic>
      </p:grpSp>
      <p:sp>
        <p:nvSpPr>
          <p:cNvPr id="11" name="矩形 10"/>
          <p:cNvSpPr/>
          <p:nvPr/>
        </p:nvSpPr>
        <p:spPr>
          <a:xfrm>
            <a:off x="452733" y="3104997"/>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（一）电子支付工具的效力问题</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452732" y="3473331"/>
            <a:ext cx="5640579" cy="329057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电子支票的效力问题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我国现在对电子支票的应用还很少，甚至可以说是一片空白，这是因为我国金融电子化程度较低，市场需求不旺，更主要的原因是，由于受到《票据法》的制约，电子支票的法律地位难以得到确认，使银行望而却步。</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电子现金的法律地位</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我国在《中国金融集成电路（IC）卡规范》颁布之后，中国人民银行正在组织北京、上海、长沙的联合试点。试点完成后，将会进一步推动电子现金直接在网上的支付；并且在法律方面也要相应地做出调整，改变金融管理政策和法律。</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380452" y="3105147"/>
            <a:ext cx="4297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（二）对电子支付违法活动的防止与惩治</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093460" y="3268345"/>
            <a:ext cx="6177915" cy="361061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与电子支付有关的洗钱</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电子支付工具有着体积小、适合远距离传输、匿名性等特点。对于犯罪分子而言，这都是可乘之机。洗钱，就是犯罪分子通过一定的方法和手段，将非法所得的黑钱，洗成合法资金。</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违法交易的法律责任分担问题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在这种责任分担的过程中，消费者往往处在受害者的地位，且多为个人；各国法律虽不尽相同，但大都偏向于保护消费者，使消费者承担有限的责任。</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黑客攻击网络的安全问题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黑客对电子支付也构成了巨大的威胁，消费者的个人信息存储于银行，如果银行的网络遭到攻击，很可能所有的私人信息就会泄密。</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92110" y="402544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732930" y="402590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9695" y="0"/>
            <a:ext cx="540004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二、电子支付的相关法律问题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96205" y="0"/>
            <a:ext cx="5495795" cy="6858000"/>
          </a:xfrm>
          <a:prstGeom prst="rect">
            <a:avLst/>
          </a:prstGeom>
        </p:spPr>
      </p:pic>
      <p:sp>
        <p:nvSpPr>
          <p:cNvPr id="4" name="文本框 3"/>
          <p:cNvSpPr txBox="1"/>
          <p:nvPr/>
        </p:nvSpPr>
        <p:spPr>
          <a:xfrm>
            <a:off x="98425" y="176530"/>
            <a:ext cx="50907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三、电子支付的立法现状与展望</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250" y="1057910"/>
            <a:ext cx="5537200" cy="523684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0075" y="1472565"/>
            <a:ext cx="5035550" cy="4407535"/>
          </a:xfrm>
          <a:prstGeom prst="rect">
            <a:avLst/>
          </a:prstGeom>
        </p:spPr>
        <p:txBody>
          <a:bodyPr wrap="square">
            <a:spAutoFit/>
          </a:bodyPr>
          <a:lstStyle/>
          <a:p>
            <a:pPr>
              <a:lnSpc>
                <a:spcPct val="130000"/>
              </a:lnSpc>
            </a:pPr>
            <a:r>
              <a:rPr lang="en-US" altLang="zh-CN">
                <a:solidFill>
                  <a:schemeClr val="bg1"/>
                </a:solidFill>
                <a:latin typeface="宋体" panose="02010600030101010101" pitchFamily="2" charset="-122"/>
                <a:ea typeface="宋体" panose="02010600030101010101" pitchFamily="2" charset="-122"/>
              </a:rPr>
              <a:t>我国目前尚未制定调整电子支付的有关法律。在实际操作中，电子支付通常依据银行的内部规章进行，相关权利义务也以银行制定的格式合同为准，如我国目前许多领取信用卡的协议约定，银行在客户未办妥挂失手续或者办理挂失手续后24小时内不承担任何责任。从法律角度来讲，银行的这些内部规章和格式合同对客户极不公平，其本身的效力还都存在疑问，根本不足以成为调整电子支付的规范和解决相关纠纷的准绳。因此，根据国际上的先进做法和我国的实际情况制定我国自己的电子支付法是当务之急。</a:t>
            </a:r>
            <a:endParaRPr lang="en-US" altLang="zh-CN">
              <a:solidFill>
                <a:schemeClr val="bg1"/>
              </a:solidFill>
              <a:latin typeface="宋体" panose="02010600030101010101" pitchFamily="2" charset="-122"/>
              <a:ea typeface="宋体" panose="02010600030101010101" pitchFamily="2" charset="-122"/>
            </a:endParaRPr>
          </a:p>
          <a:p>
            <a:pPr>
              <a:lnSpc>
                <a:spcPct val="130000"/>
              </a:lnSpc>
            </a:pPr>
            <a:endParaRPr lang="en-US" altLang="zh-CN">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235" y="2804795"/>
            <a:ext cx="2943225"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传统交易中支付的法律问题</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42735" y="286639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634653"/>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电子商务的支付问题</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37400" y="3675380"/>
            <a:ext cx="464502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传统交易中支付的法律问题</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b="11804"/>
          <a:stretch>
            <a:fillRect/>
          </a:stretch>
        </p:blipFill>
        <p:spPr>
          <a:xfrm>
            <a:off x="673099" y="4041121"/>
            <a:ext cx="3429000" cy="2302529"/>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b="12461"/>
          <a:stretch>
            <a:fillRect/>
          </a:stretch>
        </p:blipFill>
        <p:spPr>
          <a:xfrm>
            <a:off x="629430" y="1363133"/>
            <a:ext cx="3472670" cy="2279953"/>
          </a:xfrm>
          <a:prstGeom prst="rect">
            <a:avLst/>
          </a:prstGeom>
        </p:spPr>
      </p:pic>
      <p:sp>
        <p:nvSpPr>
          <p:cNvPr id="4" name="文本框 3"/>
          <p:cNvSpPr txBox="1"/>
          <p:nvPr/>
        </p:nvSpPr>
        <p:spPr>
          <a:xfrm>
            <a:off x="212090" y="156845"/>
            <a:ext cx="4723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一、支付结算的概念和特征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4318000" y="1363345"/>
            <a:ext cx="7874000" cy="488632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490720" y="1562735"/>
            <a:ext cx="7701280" cy="371030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支付结算是指单位、个人在社会经济活动中使用票据、银行卡和汇兑、托收承付、委托收款等结算方式进行货币给付及其资金清算的行为。支付结算作为一种法律行为，具有以下法律特征。</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（1）支付结算必须通过中国人民银行批准的金融机构进行。</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（2）支付结算是一种要式行为。</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（3）支付结算的发生取决于委托人的意志。</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（4）支付结算实行统一和分级管理相结合的管理体制。</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（5）支付结算必须依法进行。</a:t>
            </a:r>
            <a:endParaRPr lang="zh-CN" altLang="en-US" sz="2000" b="0" dirty="0">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grpSp>
        <p:nvGrpSpPr>
          <p:cNvPr id="8" name="组合 7"/>
          <p:cNvGrpSpPr/>
          <p:nvPr/>
        </p:nvGrpSpPr>
        <p:grpSpPr>
          <a:xfrm>
            <a:off x="591820" y="1488440"/>
            <a:ext cx="5601335" cy="4752340"/>
            <a:chOff x="591671" y="1753496"/>
            <a:chExt cx="4028472" cy="1904103"/>
          </a:xfrm>
          <a:solidFill>
            <a:srgbClr val="595055"/>
          </a:solidFill>
        </p:grpSpPr>
        <p:sp>
          <p:nvSpPr>
            <p:cNvPr id="9" name="矩形 8"/>
            <p:cNvSpPr/>
            <p:nvPr/>
          </p:nvSpPr>
          <p:spPr>
            <a:xfrm>
              <a:off x="591671" y="1753496"/>
              <a:ext cx="1904103" cy="190410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16040" y="1753496"/>
              <a:ext cx="1904103" cy="19041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19587" y="764447"/>
            <a:ext cx="3511344"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（一）票据当事人</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14" name="settings_208899"/>
          <p:cNvSpPr>
            <a:spLocks noChangeAspect="1"/>
          </p:cNvSpPr>
          <p:nvPr/>
        </p:nvSpPr>
        <p:spPr bwMode="auto">
          <a:xfrm>
            <a:off x="1594008" y="1797458"/>
            <a:ext cx="534289" cy="4353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settings_208899"/>
          <p:cNvSpPr>
            <a:spLocks noChangeAspect="1"/>
          </p:cNvSpPr>
          <p:nvPr/>
        </p:nvSpPr>
        <p:spPr bwMode="auto">
          <a:xfrm>
            <a:off x="4378471" y="1807707"/>
            <a:ext cx="425882" cy="425061"/>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716915" y="2222500"/>
            <a:ext cx="2477135"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1. 基本当事人</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17" name="矩形 16"/>
          <p:cNvSpPr/>
          <p:nvPr/>
        </p:nvSpPr>
        <p:spPr>
          <a:xfrm>
            <a:off x="591185" y="2756535"/>
            <a:ext cx="2603500" cy="2249170"/>
          </a:xfrm>
          <a:prstGeom prst="rect">
            <a:avLst/>
          </a:prstGeom>
        </p:spPr>
        <p:txBody>
          <a:bodyPr wrap="square">
            <a:spAutoFit/>
          </a:bodyPr>
          <a:lstStyle/>
          <a:p>
            <a:pPr algn="l">
              <a:lnSpc>
                <a:spcPct val="130000"/>
              </a:lnSpc>
            </a:pPr>
            <a:r>
              <a:rPr lang="en-US" altLang="zh-CN">
                <a:solidFill>
                  <a:schemeClr val="bg1"/>
                </a:solidFill>
                <a:latin typeface="宋体" panose="02010600030101010101" pitchFamily="2" charset="-122"/>
                <a:ea typeface="宋体" panose="02010600030101010101" pitchFamily="2" charset="-122"/>
              </a:rPr>
              <a:t>基本当事人是指在票据做成和交付时就业已存在的当事人，是构成票据法律关系的必要主体，包括出票人、付款人和收款人三种。 </a:t>
            </a:r>
            <a:endParaRPr kumimoji="1" lang="zh-CN" altLang="en-US" dirty="0">
              <a:solidFill>
                <a:schemeClr val="bg1"/>
              </a:solidFill>
              <a:latin typeface="宋体" panose="02010600030101010101" pitchFamily="2" charset="-122"/>
              <a:ea typeface="宋体" panose="02010600030101010101" pitchFamily="2" charset="-122"/>
            </a:endParaRPr>
          </a:p>
        </p:txBody>
      </p:sp>
      <p:sp>
        <p:nvSpPr>
          <p:cNvPr id="18" name="文本框 17"/>
          <p:cNvSpPr txBox="1"/>
          <p:nvPr/>
        </p:nvSpPr>
        <p:spPr>
          <a:xfrm>
            <a:off x="3472815" y="2237105"/>
            <a:ext cx="2902585"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2. 非基本当事人</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19" name="矩形 18"/>
          <p:cNvSpPr/>
          <p:nvPr/>
        </p:nvSpPr>
        <p:spPr>
          <a:xfrm>
            <a:off x="3627755" y="2862580"/>
            <a:ext cx="2483485" cy="2609215"/>
          </a:xfrm>
          <a:prstGeom prst="rect">
            <a:avLst/>
          </a:prstGeom>
        </p:spPr>
        <p:txBody>
          <a:bodyPr wrap="square">
            <a:spAutoFit/>
          </a:bodyPr>
          <a:lstStyle/>
          <a:p>
            <a:pPr algn="l">
              <a:lnSpc>
                <a:spcPct val="130000"/>
              </a:lnSpc>
            </a:pPr>
            <a:r>
              <a:rPr lang="en-US" altLang="zh-CN">
                <a:solidFill>
                  <a:schemeClr val="bg1"/>
                </a:solidFill>
                <a:latin typeface="宋体" panose="02010600030101010101" pitchFamily="2" charset="-122"/>
                <a:ea typeface="宋体" panose="02010600030101010101" pitchFamily="2" charset="-122"/>
              </a:rPr>
              <a:t>非基本当事人是指在票据做成并交付后，通过一定的票据行为加入票据关系而享有一定权利、承担一定义务的当事人，包括承兑人、背书人、被背书人、保证人等。</a:t>
            </a:r>
            <a:endParaRPr lang="en-US" altLang="zh-CN">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212090" y="156845"/>
            <a:ext cx="4723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一、支付结算的概念和特征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3</a:t>
            </a:r>
            <a:endParaRPr 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1</a:t>
            </a:r>
            <a:endParaRPr lang="en-US" b="1" dirty="0">
              <a:solidFill>
                <a:schemeClr val="bg1"/>
              </a:solidFill>
              <a:latin typeface="Century Gothic" panose="020B0502020202020204" pitchFamily="34" charset="0"/>
            </a:endParaRPr>
          </a:p>
        </p:txBody>
      </p:sp>
      <p:grpSp>
        <p:nvGrpSpPr>
          <p:cNvPr id="23" name="组合 22"/>
          <p:cNvGrpSpPr/>
          <p:nvPr/>
        </p:nvGrpSpPr>
        <p:grpSpPr>
          <a:xfrm>
            <a:off x="7888336" y="1950062"/>
            <a:ext cx="3776189" cy="1730596"/>
            <a:chOff x="1535917" y="1663858"/>
            <a:chExt cx="3776189" cy="1730596"/>
          </a:xfrm>
        </p:grpSpPr>
        <p:sp>
          <p:nvSpPr>
            <p:cNvPr id="24" name="矩形 23"/>
            <p:cNvSpPr/>
            <p:nvPr/>
          </p:nvSpPr>
          <p:spPr>
            <a:xfrm>
              <a:off x="1752203" y="2023489"/>
              <a:ext cx="3559903"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票据丧失是指票据因灭失、遗失、被盗等原因而使票据权利人脱离其对票据的占有。票据丧失分为绝对丧失和相对丧失两种。</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5" name="文本框 24"/>
            <p:cNvSpPr txBox="1"/>
            <p:nvPr/>
          </p:nvSpPr>
          <p:spPr>
            <a:xfrm>
              <a:off x="1535917"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票据丧失</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7888336" y="3783725"/>
            <a:ext cx="3776189" cy="2050636"/>
            <a:chOff x="1535917" y="1663858"/>
            <a:chExt cx="3776189" cy="2050636"/>
          </a:xfrm>
        </p:grpSpPr>
        <p:sp>
          <p:nvSpPr>
            <p:cNvPr id="27" name="矩形 26"/>
            <p:cNvSpPr/>
            <p:nvPr/>
          </p:nvSpPr>
          <p:spPr>
            <a:xfrm>
              <a:off x="1752203" y="2023489"/>
              <a:ext cx="3559903"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票据义务是指票据债务人向持票人支付票据金额的责任。它是基于债务人特定的票据行为（如出票、背书、承兑等）而应承担的义务，不具有制裁性质，主要包括付款义务和偿还义务。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8" name="文本框 27"/>
            <p:cNvSpPr txBox="1"/>
            <p:nvPr/>
          </p:nvSpPr>
          <p:spPr>
            <a:xfrm>
              <a:off x="1535917"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票据义务</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29" name="组合 28"/>
          <p:cNvGrpSpPr/>
          <p:nvPr/>
        </p:nvGrpSpPr>
        <p:grpSpPr>
          <a:xfrm>
            <a:off x="429864" y="2509366"/>
            <a:ext cx="3559903" cy="1741207"/>
            <a:chOff x="1752203" y="1653247"/>
            <a:chExt cx="3559903" cy="1741207"/>
          </a:xfrm>
        </p:grpSpPr>
        <p:sp>
          <p:nvSpPr>
            <p:cNvPr id="30" name="矩形 29"/>
            <p:cNvSpPr/>
            <p:nvPr/>
          </p:nvSpPr>
          <p:spPr>
            <a:xfrm>
              <a:off x="1752203" y="2023489"/>
              <a:ext cx="3559903"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票据行为是指票据关系的当事人之间以发生、变更或终止票据关系为目的而进行的法律行为。其特征主要有：要式性，无因性，文义性，独立性</a:t>
              </a:r>
              <a:r>
                <a:rPr lang="zh-CN" altLang="en-US" sz="1600">
                  <a:solidFill>
                    <a:schemeClr val="tx1">
                      <a:lumMod val="75000"/>
                      <a:lumOff val="25000"/>
                    </a:schemeClr>
                  </a:solidFill>
                  <a:latin typeface="宋体" panose="02010600030101010101" pitchFamily="2" charset="-122"/>
                  <a:ea typeface="宋体" panose="02010600030101010101" pitchFamily="2" charset="-122"/>
                </a:rPr>
                <a:t>。</a:t>
              </a:r>
              <a:endParaRPr lang="zh-CN" altLang="en-US"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1" name="文本框 30"/>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票据行为</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grpSp>
        <p:nvGrpSpPr>
          <p:cNvPr id="32" name="组合 31"/>
          <p:cNvGrpSpPr/>
          <p:nvPr/>
        </p:nvGrpSpPr>
        <p:grpSpPr>
          <a:xfrm>
            <a:off x="417657" y="4198349"/>
            <a:ext cx="3559903" cy="1421167"/>
            <a:chOff x="1752203" y="1653247"/>
            <a:chExt cx="3559903" cy="1421167"/>
          </a:xfrm>
        </p:grpSpPr>
        <p:sp>
          <p:nvSpPr>
            <p:cNvPr id="33" name="矩形 32"/>
            <p:cNvSpPr/>
            <p:nvPr/>
          </p:nvSpPr>
          <p:spPr>
            <a:xfrm>
              <a:off x="1752203" y="2023489"/>
              <a:ext cx="3559903"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票据权利是指票据持票人向票据债务人请求支付票据金额的权利，包括票据付款请求权和票据追索权。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4" name="文本框 33"/>
            <p:cNvSpPr txBox="1"/>
            <p:nvPr/>
          </p:nvSpPr>
          <p:spPr>
            <a:xfrm>
              <a:off x="3240678" y="1653247"/>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票据权利</a:t>
              </a:r>
              <a:endParaRPr lang="zh-CN" altLang="en-US" sz="2000" b="0" spc="-150" dirty="0">
                <a:solidFill>
                  <a:srgbClr val="333740"/>
                </a:solidFill>
                <a:latin typeface="宋体" panose="02010600030101010101" pitchFamily="2" charset="-122"/>
                <a:ea typeface="宋体" panose="02010600030101010101" pitchFamily="2" charset="-122"/>
              </a:endParaRPr>
            </a:p>
          </p:txBody>
        </p:sp>
      </p:gr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2090" y="156845"/>
            <a:ext cx="6628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二、传统交易中票据基本法律知识</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808355" y="764540"/>
            <a:ext cx="4064000" cy="398780"/>
          </a:xfrm>
          <a:prstGeom prst="rect">
            <a:avLst/>
          </a:prstGeom>
          <a:noFill/>
        </p:spPr>
        <p:txBody>
          <a:bodyPr wrap="square" rtlCol="0">
            <a:spAutoFit/>
          </a:bodyPr>
          <a:p>
            <a:r>
              <a:rPr lang="zh-CN" altLang="en-US" sz="2000"/>
              <a:t>（二）票据权利与义务</a:t>
            </a:r>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ḻíḋê"/>
          <p:cNvSpPr/>
          <p:nvPr/>
        </p:nvSpPr>
        <p:spPr bwMode="auto">
          <a:xfrm>
            <a:off x="2703304" y="1940209"/>
            <a:ext cx="356225" cy="1431152"/>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sp>
        <p:nvSpPr>
          <p:cNvPr id="8" name="íṣlîḍê"/>
          <p:cNvSpPr/>
          <p:nvPr/>
        </p:nvSpPr>
        <p:spPr bwMode="auto">
          <a:xfrm>
            <a:off x="5458419" y="1744028"/>
            <a:ext cx="1210520" cy="3773812"/>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04040"/>
          </a:solidFill>
          <a:ln>
            <a:noFill/>
          </a:ln>
          <a:effectLst>
            <a:outerShdw blurRad="76200" dir="13500000" sy="23000" kx="1200000" algn="br" rotWithShape="0">
              <a:prstClr val="black">
                <a:alpha val="6000"/>
              </a:prstClr>
            </a:outerShdw>
          </a:effectLst>
        </p:spPr>
        <p:txBody>
          <a:bodyPr anchor="ctr"/>
          <a:lstStyle/>
          <a:p>
            <a:pPr algn="ctr"/>
          </a:p>
        </p:txBody>
      </p:sp>
      <p:sp>
        <p:nvSpPr>
          <p:cNvPr id="9" name="íSļîdé"/>
          <p:cNvSpPr/>
          <p:nvPr/>
        </p:nvSpPr>
        <p:spPr bwMode="auto">
          <a:xfrm>
            <a:off x="7640179" y="2377075"/>
            <a:ext cx="642074" cy="238723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0" name="îšľîḍê"/>
          <p:cNvSpPr/>
          <p:nvPr/>
        </p:nvSpPr>
        <p:spPr bwMode="auto">
          <a:xfrm flipH="1">
            <a:off x="3635799" y="2377075"/>
            <a:ext cx="851380" cy="201156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1" name="íṣlîḍê"/>
          <p:cNvSpPr/>
          <p:nvPr/>
        </p:nvSpPr>
        <p:spPr bwMode="auto">
          <a:xfrm flipH="1">
            <a:off x="9253494" y="1940209"/>
            <a:ext cx="530172" cy="165281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grpSp>
        <p:nvGrpSpPr>
          <p:cNvPr id="12" name="组合 11"/>
          <p:cNvGrpSpPr/>
          <p:nvPr/>
        </p:nvGrpSpPr>
        <p:grpSpPr>
          <a:xfrm>
            <a:off x="9650586" y="1882569"/>
            <a:ext cx="2541270" cy="2050415"/>
            <a:chOff x="1514401" y="1663858"/>
            <a:chExt cx="2541270" cy="2050415"/>
          </a:xfrm>
        </p:grpSpPr>
        <p:sp>
          <p:nvSpPr>
            <p:cNvPr id="13" name="矩形 12"/>
            <p:cNvSpPr/>
            <p:nvPr/>
          </p:nvSpPr>
          <p:spPr>
            <a:xfrm>
              <a:off x="1751891" y="2023268"/>
              <a:ext cx="2303780"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支票是指出票人签发的，委托办理存款业务的银行见票无条件支付确定的金额给收款人或持票人的票据。</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1514401"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（五）支票结算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5" name="组合 14"/>
          <p:cNvGrpSpPr/>
          <p:nvPr/>
        </p:nvGrpSpPr>
        <p:grpSpPr>
          <a:xfrm>
            <a:off x="8124793" y="4066140"/>
            <a:ext cx="3744595" cy="1730375"/>
            <a:chOff x="1514401" y="1663858"/>
            <a:chExt cx="3744595" cy="1730375"/>
          </a:xfrm>
        </p:grpSpPr>
        <p:sp>
          <p:nvSpPr>
            <p:cNvPr id="16" name="矩形 15"/>
            <p:cNvSpPr/>
            <p:nvPr/>
          </p:nvSpPr>
          <p:spPr>
            <a:xfrm>
              <a:off x="1751891" y="2023268"/>
              <a:ext cx="3507105"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汇兑结算是指汇款人委托银行将其款项支付给收款人的结算方式。汇兑分为信汇和电汇两种，由汇款人根据付款速度要求选择。</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1514401" y="1663858"/>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（四）汇兑结算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18" name="组合 17"/>
          <p:cNvGrpSpPr/>
          <p:nvPr/>
        </p:nvGrpSpPr>
        <p:grpSpPr>
          <a:xfrm>
            <a:off x="3645176" y="5406080"/>
            <a:ext cx="4316095" cy="1451610"/>
            <a:chOff x="37807" y="1663858"/>
            <a:chExt cx="4316095" cy="1451610"/>
          </a:xfrm>
        </p:grpSpPr>
        <p:sp>
          <p:nvSpPr>
            <p:cNvPr id="19" name="矩形 18"/>
            <p:cNvSpPr/>
            <p:nvPr/>
          </p:nvSpPr>
          <p:spPr>
            <a:xfrm>
              <a:off x="37807" y="2064543"/>
              <a:ext cx="4316095"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银行本票是指银行签发的承诺自己在见票时无条件支付确定金额给收款人或者持票人的票据。银行本票分为不定额和定额两种。</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543267" y="1663858"/>
              <a:ext cx="251841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（三）银行本票结算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1" name="组合 20"/>
          <p:cNvGrpSpPr/>
          <p:nvPr/>
        </p:nvGrpSpPr>
        <p:grpSpPr>
          <a:xfrm>
            <a:off x="1023238" y="3570694"/>
            <a:ext cx="2891155" cy="2081530"/>
            <a:chOff x="1338184" y="1633157"/>
            <a:chExt cx="2891155" cy="2081530"/>
          </a:xfrm>
        </p:grpSpPr>
        <p:sp>
          <p:nvSpPr>
            <p:cNvPr id="22" name="矩形 21"/>
            <p:cNvSpPr/>
            <p:nvPr/>
          </p:nvSpPr>
          <p:spPr>
            <a:xfrm>
              <a:off x="1338819" y="2023682"/>
              <a:ext cx="2890520"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商业汇票是指由收款人或付款人（或承兑申请人）签发的，由承兑人承兑，并于到期日向收款人或被背书人无条件支付款项的票据。</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3" name="文本框 22"/>
            <p:cNvSpPr txBox="1"/>
            <p:nvPr/>
          </p:nvSpPr>
          <p:spPr>
            <a:xfrm>
              <a:off x="1338184" y="1633157"/>
              <a:ext cx="262191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（二）商业汇票结算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4" name="组合 23"/>
          <p:cNvGrpSpPr/>
          <p:nvPr/>
        </p:nvGrpSpPr>
        <p:grpSpPr>
          <a:xfrm>
            <a:off x="-113030" y="1323483"/>
            <a:ext cx="2901315" cy="2081530"/>
            <a:chOff x="1664574" y="1633157"/>
            <a:chExt cx="2901315" cy="2081530"/>
          </a:xfrm>
        </p:grpSpPr>
        <p:sp>
          <p:nvSpPr>
            <p:cNvPr id="25" name="矩形 24"/>
            <p:cNvSpPr/>
            <p:nvPr/>
          </p:nvSpPr>
          <p:spPr>
            <a:xfrm>
              <a:off x="1752204" y="2023682"/>
              <a:ext cx="2813685"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银行汇票是指汇款人将款项存入当地出票银行，由出票银行签发的，由其在见票时按照实际结算金额无条件支付给收款人或持票人的票据。</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664574" y="1633157"/>
              <a:ext cx="257746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（一）银行汇票结算</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136525" y="118110"/>
            <a:ext cx="6628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二、传统交易中票据基本法律知识</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r="26288" b="5402"/>
          <a:stretch>
            <a:fillRect/>
          </a:stretch>
        </p:blipFill>
        <p:spPr>
          <a:xfrm>
            <a:off x="540265" y="1509876"/>
            <a:ext cx="5599278" cy="4806948"/>
          </a:xfrm>
          <a:prstGeom prst="rect">
            <a:avLst/>
          </a:prstGeom>
        </p:spPr>
      </p:pic>
      <p:sp>
        <p:nvSpPr>
          <p:cNvPr id="8" name="Rectangle 6"/>
          <p:cNvSpPr>
            <a:spLocks noChangeArrowheads="1"/>
          </p:cNvSpPr>
          <p:nvPr/>
        </p:nvSpPr>
        <p:spPr bwMode="auto">
          <a:xfrm>
            <a:off x="6099571" y="1535113"/>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8"/>
          <p:cNvSpPr>
            <a:spLocks noChangeArrowheads="1"/>
          </p:cNvSpPr>
          <p:nvPr/>
        </p:nvSpPr>
        <p:spPr bwMode="auto">
          <a:xfrm>
            <a:off x="6097299" y="3925888"/>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 name="Rectangle 9"/>
          <p:cNvSpPr>
            <a:spLocks noChangeArrowheads="1"/>
          </p:cNvSpPr>
          <p:nvPr/>
        </p:nvSpPr>
        <p:spPr bwMode="auto">
          <a:xfrm>
            <a:off x="8863995" y="3925888"/>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Line 14"/>
          <p:cNvSpPr>
            <a:spLocks noChangeShapeType="1"/>
          </p:cNvSpPr>
          <p:nvPr/>
        </p:nvSpPr>
        <p:spPr bwMode="auto">
          <a:xfrm>
            <a:off x="11637963" y="1528763"/>
            <a:ext cx="0" cy="47942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Rectangle 7"/>
          <p:cNvSpPr>
            <a:spLocks noChangeArrowheads="1"/>
          </p:cNvSpPr>
          <p:nvPr/>
        </p:nvSpPr>
        <p:spPr bwMode="auto">
          <a:xfrm>
            <a:off x="8876786" y="1535113"/>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dirty="0"/>
          </a:p>
        </p:txBody>
      </p:sp>
      <p:grpSp>
        <p:nvGrpSpPr>
          <p:cNvPr id="17" name="组合 16"/>
          <p:cNvGrpSpPr/>
          <p:nvPr/>
        </p:nvGrpSpPr>
        <p:grpSpPr>
          <a:xfrm>
            <a:off x="6175975" y="1902434"/>
            <a:ext cx="2785662" cy="1422827"/>
            <a:chOff x="6175975" y="1388084"/>
            <a:chExt cx="2785662" cy="1422827"/>
          </a:xfrm>
        </p:grpSpPr>
        <p:sp>
          <p:nvSpPr>
            <p:cNvPr id="18" name="矩形 17"/>
            <p:cNvSpPr/>
            <p:nvPr/>
          </p:nvSpPr>
          <p:spPr>
            <a:xfrm>
              <a:off x="6175975" y="1388084"/>
              <a:ext cx="2785662" cy="460375"/>
            </a:xfrm>
            <a:prstGeom prst="rect">
              <a:avLst/>
            </a:prstGeom>
          </p:spPr>
          <p:txBody>
            <a:bodyPr wrap="square">
              <a:spAutoFit/>
            </a:bodyPr>
            <a:lstStyle/>
            <a:p>
              <a:pPr>
                <a:lnSpc>
                  <a:spcPct val="120000"/>
                </a:lnSpc>
              </a:pPr>
              <a:r>
                <a:rPr lang="zh-CN" altLang="en-US" sz="2000" dirty="0">
                  <a:latin typeface="宋体" panose="02010600030101010101" pitchFamily="2" charset="-122"/>
                  <a:ea typeface="宋体" panose="02010600030101010101" pitchFamily="2" charset="-122"/>
                </a:rPr>
                <a:t>（六）委托收款结算</a:t>
              </a:r>
              <a:endParaRPr lang="zh-CN" altLang="en-US" sz="2000" dirty="0">
                <a:latin typeface="宋体" panose="02010600030101010101" pitchFamily="2" charset="-122"/>
                <a:ea typeface="宋体" panose="02010600030101010101" pitchFamily="2" charset="-122"/>
              </a:endParaRPr>
            </a:p>
          </p:txBody>
        </p:sp>
        <p:sp>
          <p:nvSpPr>
            <p:cNvPr id="19" name="矩形 18"/>
            <p:cNvSpPr/>
            <p:nvPr/>
          </p:nvSpPr>
          <p:spPr>
            <a:xfrm>
              <a:off x="6175975" y="1759986"/>
              <a:ext cx="2481007"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委托收款结算是指收款人委托银行向付款人收取款项的结算方式。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0" name="组合 19"/>
          <p:cNvGrpSpPr/>
          <p:nvPr/>
        </p:nvGrpSpPr>
        <p:grpSpPr>
          <a:xfrm>
            <a:off x="9030514" y="1902434"/>
            <a:ext cx="2785662" cy="2062907"/>
            <a:chOff x="6175975" y="1388084"/>
            <a:chExt cx="2785662" cy="2062907"/>
          </a:xfrm>
        </p:grpSpPr>
        <p:sp>
          <p:nvSpPr>
            <p:cNvPr id="21" name="矩形 20"/>
            <p:cNvSpPr/>
            <p:nvPr/>
          </p:nvSpPr>
          <p:spPr>
            <a:xfrm>
              <a:off x="6175975" y="1388084"/>
              <a:ext cx="2785662" cy="460375"/>
            </a:xfrm>
            <a:prstGeom prst="rect">
              <a:avLst/>
            </a:prstGeom>
          </p:spPr>
          <p:txBody>
            <a:bodyPr wrap="square">
              <a:spAutoFit/>
            </a:bodyPr>
            <a:lstStyle/>
            <a:p>
              <a:pPr>
                <a:lnSpc>
                  <a:spcPct val="120000"/>
                </a:lnSpc>
              </a:pPr>
              <a:r>
                <a:rPr lang="zh-CN" altLang="en-US" sz="2000" dirty="0">
                  <a:solidFill>
                    <a:schemeClr val="bg1"/>
                  </a:solidFill>
                  <a:latin typeface="宋体" panose="02010600030101010101" pitchFamily="2" charset="-122"/>
                  <a:ea typeface="宋体" panose="02010600030101010101" pitchFamily="2" charset="-122"/>
                </a:rPr>
                <a:t>（七）托收承付结算</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6175975" y="1759986"/>
              <a:ext cx="2481007" cy="169100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托收承付结算是指根据购销合同，由收款人发货后委托银行向付款人收取款项，由付款人向银行承认付款的结算方式。</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3" name="组合 22"/>
          <p:cNvGrpSpPr/>
          <p:nvPr/>
        </p:nvGrpSpPr>
        <p:grpSpPr>
          <a:xfrm>
            <a:off x="6244394" y="4089929"/>
            <a:ext cx="2785662" cy="2062907"/>
            <a:chOff x="6175975" y="1388084"/>
            <a:chExt cx="2785662" cy="2062907"/>
          </a:xfrm>
        </p:grpSpPr>
        <p:sp>
          <p:nvSpPr>
            <p:cNvPr id="24" name="矩形 23"/>
            <p:cNvSpPr/>
            <p:nvPr/>
          </p:nvSpPr>
          <p:spPr>
            <a:xfrm>
              <a:off x="6175975" y="1388084"/>
              <a:ext cx="2785662" cy="460375"/>
            </a:xfrm>
            <a:prstGeom prst="rect">
              <a:avLst/>
            </a:prstGeom>
          </p:spPr>
          <p:txBody>
            <a:bodyPr wrap="square">
              <a:spAutoFit/>
            </a:bodyPr>
            <a:lstStyle/>
            <a:p>
              <a:pPr>
                <a:lnSpc>
                  <a:spcPct val="120000"/>
                </a:lnSpc>
              </a:pPr>
              <a:r>
                <a:rPr lang="zh-CN" altLang="en-US" sz="2000" dirty="0">
                  <a:solidFill>
                    <a:schemeClr val="bg1"/>
                  </a:solidFill>
                  <a:latin typeface="宋体" panose="02010600030101010101" pitchFamily="2" charset="-122"/>
                  <a:ea typeface="宋体" panose="02010600030101010101" pitchFamily="2" charset="-122"/>
                </a:rPr>
                <a:t>（八）信用卡结算</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25" name="矩形 24"/>
            <p:cNvSpPr/>
            <p:nvPr/>
          </p:nvSpPr>
          <p:spPr>
            <a:xfrm>
              <a:off x="6175975" y="1759986"/>
              <a:ext cx="2481007" cy="169100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信用卡是指商业银行向个人和单位发行的，凭其可向特约单位购物、消费和从银行提取现金，具有消费信用的特别载体卡片。</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8931971" y="4366961"/>
            <a:ext cx="2884170" cy="1743075"/>
            <a:chOff x="6175975" y="1388084"/>
            <a:chExt cx="2884170" cy="1743075"/>
          </a:xfrm>
        </p:grpSpPr>
        <p:sp>
          <p:nvSpPr>
            <p:cNvPr id="27" name="矩形 26"/>
            <p:cNvSpPr/>
            <p:nvPr/>
          </p:nvSpPr>
          <p:spPr>
            <a:xfrm>
              <a:off x="6175975" y="1388084"/>
              <a:ext cx="2785662" cy="460375"/>
            </a:xfrm>
            <a:prstGeom prst="rect">
              <a:avLst/>
            </a:prstGeom>
          </p:spPr>
          <p:txBody>
            <a:bodyPr wrap="square">
              <a:spAutoFit/>
            </a:bodyPr>
            <a:lstStyle/>
            <a:p>
              <a:pPr>
                <a:lnSpc>
                  <a:spcPct val="120000"/>
                </a:lnSpc>
              </a:pPr>
              <a:r>
                <a:rPr lang="zh-CN" altLang="en-US" sz="2000" dirty="0">
                  <a:latin typeface="宋体" panose="02010600030101010101" pitchFamily="2" charset="-122"/>
                  <a:ea typeface="宋体" panose="02010600030101010101" pitchFamily="2" charset="-122"/>
                </a:rPr>
                <a:t>（九）信用证结算</a:t>
              </a:r>
              <a:endParaRPr lang="zh-CN" altLang="en-US" sz="2000" dirty="0">
                <a:latin typeface="宋体" panose="02010600030101010101" pitchFamily="2" charset="-122"/>
                <a:ea typeface="宋体" panose="02010600030101010101" pitchFamily="2" charset="-122"/>
              </a:endParaRPr>
            </a:p>
          </p:txBody>
        </p:sp>
        <p:sp>
          <p:nvSpPr>
            <p:cNvPr id="28" name="矩形 27"/>
            <p:cNvSpPr/>
            <p:nvPr/>
          </p:nvSpPr>
          <p:spPr>
            <a:xfrm>
              <a:off x="6175975" y="1760194"/>
              <a:ext cx="2884170"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信用证是进口企业向银行申请，由银行开给出口商的一种保证付款的凭证，是一种国际结算的主要方式。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136525" y="118110"/>
            <a:ext cx="6628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二、传统交易中票据基本法律知识</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54320"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电子商务的支付问题</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2428</Words>
  <Application>WPS 演示</Application>
  <PresentationFormat>宽屏</PresentationFormat>
  <Paragraphs>156</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cp:revision>
  <dcterms:created xsi:type="dcterms:W3CDTF">2019-04-04T03:42:00Z</dcterms:created>
  <dcterms:modified xsi:type="dcterms:W3CDTF">2020-09-19T02:09:30Z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