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6" r:id="rId3"/>
    <p:sldId id="258" r:id="rId4"/>
    <p:sldId id="259" r:id="rId5"/>
    <p:sldId id="260" r:id="rId6"/>
    <p:sldId id="262" r:id="rId7"/>
    <p:sldId id="267" r:id="rId8"/>
    <p:sldId id="269" r:id="rId9"/>
    <p:sldId id="280" r:id="rId10"/>
    <p:sldId id="263" r:id="rId11"/>
    <p:sldId id="270" r:id="rId12"/>
    <p:sldId id="281" r:id="rId13"/>
    <p:sldId id="282" r:id="rId14"/>
    <p:sldId id="264" r:id="rId15"/>
    <p:sldId id="272" r:id="rId16"/>
    <p:sldId id="274" r:id="rId17"/>
    <p:sldId id="271" r:id="rId18"/>
    <p:sldId id="283" r:id="rId19"/>
    <p:sldId id="284" r:id="rId20"/>
    <p:sldId id="275" r:id="rId21"/>
    <p:sldId id="285" r:id="rId22"/>
    <p:sldId id="276" r:id="rId23"/>
    <p:sldId id="286" r:id="rId24"/>
    <p:sldId id="287" r:id="rId25"/>
    <p:sldId id="27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96"/>
        <p:guide pos="3840"/>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64642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项目四　电子商务合同的法律制度</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sp>
        <p:nvSpPr>
          <p:cNvPr id="11" name="文本框 10"/>
          <p:cNvSpPr txBox="1"/>
          <p:nvPr/>
        </p:nvSpPr>
        <p:spPr>
          <a:xfrm>
            <a:off x="309245" y="1167765"/>
            <a:ext cx="5825490" cy="45218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电子商务当事人使用自动信息系统订立或者履行合同的行为对使用该系统的当事人具有法律效力。</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电子商务经营主体发布的商品或者服务信息符合要约条件的，当事人选择该商品或者服务并提交订单，合同成立。当事人另有约定的从其约定。</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电子商务经营者不得以格式条款等方式约定消费者支付价款后合同不成立；格式条款等含有该内容的，其内容无效。</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97485" y="149860"/>
            <a:ext cx="56622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一、电子商务合同的成立</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0" y="885190"/>
            <a:ext cx="6600190" cy="49650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（一）当事人具有相应的民事行为能力</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民事行为能力是民事主体以自己的行为设定民事权利、义务的资格，合同作为民事法律行为，只有具备相应的民事行为能力的人才有资格订立，不具有相应民事行为能力的人所订立的合同不能生效。</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（二）意思表示真实</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意思表示真实是指行为人表现于外部的意思与其内在意志是一致的。在电子商务合同中，电子意思表示是否真实，同样也是判断电子商务合同是否有效的一个核心要件。</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97485" y="149860"/>
            <a:ext cx="56622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二、电子商务合同的生效要件</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95415" y="990600"/>
            <a:ext cx="5565775" cy="47536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0" y="885190"/>
            <a:ext cx="7432675" cy="49650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（三）不违反法律和社会公共利益</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不违反法律和社会公共利益是指电子商务合同的内容合法。合同有效不仅要符合</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法律的规定，而且在合同的内容上不得违反社会公共利益。</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（四）合同必须具备法律所要求的形式</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我国现行的法律规定无法确认电子商务合同的形式属于哪一种类型，尽管电子商务合同与传统的合同有着许多差别，但是在形式要件方面不能阻挡新科技转化为生产力的步伐，立法已经在形式方面为合同的无纸化打开了绿灯。</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97485" y="149860"/>
            <a:ext cx="56622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二、电子商务合同的生效要件</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7432675" y="1122680"/>
            <a:ext cx="4035425" cy="40354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016525"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电子商务合同的履行</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04</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9910" y="1116544"/>
            <a:ext cx="11231125" cy="2617256"/>
            <a:chOff x="484810" y="2640544"/>
            <a:chExt cx="11231125" cy="2617256"/>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74" t="25491" r="174" b="3034"/>
            <a:stretch>
              <a:fillRect/>
            </a:stretch>
          </p:blipFill>
          <p:spPr>
            <a:xfrm>
              <a:off x="6226025" y="2640544"/>
              <a:ext cx="5489910" cy="2617256"/>
            </a:xfrm>
            <a:prstGeom prst="rect">
              <a:avLst/>
            </a:prstGeom>
          </p:spPr>
        </p:pic>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27724" b="1791"/>
            <a:stretch>
              <a:fillRect/>
            </a:stretch>
          </p:blipFill>
          <p:spPr>
            <a:xfrm>
              <a:off x="484810" y="2640544"/>
              <a:ext cx="5511566" cy="2591139"/>
            </a:xfrm>
            <a:prstGeom prst="rect">
              <a:avLst/>
            </a:prstGeom>
          </p:spPr>
        </p:pic>
      </p:grpSp>
      <p:sp>
        <p:nvSpPr>
          <p:cNvPr id="4" name="文本框 3"/>
          <p:cNvSpPr txBox="1"/>
          <p:nvPr/>
        </p:nvSpPr>
        <p:spPr>
          <a:xfrm>
            <a:off x="154305" y="120650"/>
            <a:ext cx="4441825"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一、电子商务合同履行的原则</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1" name="矩形 10"/>
          <p:cNvSpPr/>
          <p:nvPr/>
        </p:nvSpPr>
        <p:spPr>
          <a:xfrm>
            <a:off x="649583" y="3975582"/>
            <a:ext cx="2926080" cy="460375"/>
          </a:xfrm>
          <a:prstGeom prst="rect">
            <a:avLst/>
          </a:prstGeom>
        </p:spPr>
        <p:txBody>
          <a:bodyPr wrap="none">
            <a:spAutoFit/>
          </a:bodyPr>
          <a:lstStyle/>
          <a:p>
            <a:pPr algn="l"/>
            <a:r>
              <a:rPr lang="zh-CN" altLang="en-US" sz="2400" dirty="0">
                <a:solidFill>
                  <a:schemeClr val="tx1">
                    <a:lumMod val="65000"/>
                    <a:lumOff val="35000"/>
                  </a:schemeClr>
                </a:solidFill>
                <a:latin typeface="宋体" panose="02010600030101010101" pitchFamily="2" charset="-122"/>
                <a:ea typeface="宋体" panose="02010600030101010101" pitchFamily="2" charset="-122"/>
              </a:rPr>
              <a:t>（一）适当履行原则</a:t>
            </a:r>
            <a:endParaRPr lang="zh-CN" altLang="en-US" sz="2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49582" y="4355346"/>
            <a:ext cx="5640579" cy="7308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适当履行是指当事人按照合同的约定或者法律的规定履行合同的义务。它是对当事人履行合同的最基本要求之一。</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391247" y="3891277"/>
            <a:ext cx="2926080" cy="460375"/>
          </a:xfrm>
          <a:prstGeom prst="rect">
            <a:avLst/>
          </a:prstGeom>
        </p:spPr>
        <p:txBody>
          <a:bodyPr wrap="none">
            <a:spAutoFit/>
          </a:bodyPr>
          <a:lstStyle/>
          <a:p>
            <a:pPr algn="l"/>
            <a:r>
              <a:rPr lang="zh-CN" altLang="en-US" sz="2400" dirty="0">
                <a:solidFill>
                  <a:schemeClr val="tx1">
                    <a:lumMod val="65000"/>
                    <a:lumOff val="35000"/>
                  </a:schemeClr>
                </a:solidFill>
                <a:latin typeface="宋体" panose="02010600030101010101" pitchFamily="2" charset="-122"/>
                <a:ea typeface="宋体" panose="02010600030101010101" pitchFamily="2" charset="-122"/>
              </a:rPr>
              <a:t>（二）协作履行原则</a:t>
            </a:r>
            <a:endParaRPr lang="zh-CN" altLang="en-US" sz="2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391247" y="4345336"/>
            <a:ext cx="5649324"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协作履行原则是指当事人不仅应适当履行自己的合同债务，还应基于诚实信用原则要求对方协助其完成履行。协作履行原则是诚实信用原则在合同履行方面的具体体现，我国《合同法》规定了协作履行有通知、协助和保密的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24825" y="425150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6030745" y="424180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139" b="5753"/>
          <a:stretch>
            <a:fillRect/>
          </a:stretch>
        </p:blipFill>
        <p:spPr>
          <a:xfrm flipH="1">
            <a:off x="468630" y="1424998"/>
            <a:ext cx="7027545" cy="4701481"/>
          </a:xfrm>
          <a:prstGeom prst="rect">
            <a:avLst/>
          </a:prstGeom>
        </p:spPr>
      </p:pic>
      <p:sp>
        <p:nvSpPr>
          <p:cNvPr id="19" name="矩形 18"/>
          <p:cNvSpPr/>
          <p:nvPr/>
        </p:nvSpPr>
        <p:spPr>
          <a:xfrm>
            <a:off x="7623810" y="1424998"/>
            <a:ext cx="4057650" cy="471291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716520" y="1757045"/>
            <a:ext cx="3964940" cy="3692525"/>
          </a:xfrm>
          <a:prstGeom prst="rect">
            <a:avLst/>
          </a:prstGeom>
        </p:spPr>
        <p:txBody>
          <a:bodyPr wrap="square">
            <a:spAutoFit/>
          </a:bodyPr>
          <a:lstStyle/>
          <a:p>
            <a:pPr>
              <a:lnSpc>
                <a:spcPct val="130000"/>
              </a:lnSpc>
            </a:pPr>
            <a:r>
              <a:rPr lang="en-US" altLang="zh-CN" sz="2000">
                <a:solidFill>
                  <a:schemeClr val="bg1"/>
                </a:solidFill>
                <a:latin typeface="宋体" panose="02010600030101010101" pitchFamily="2" charset="-122"/>
                <a:ea typeface="宋体" panose="02010600030101010101" pitchFamily="2" charset="-122"/>
              </a:rPr>
              <a:t>电子商务合同中非信息产品的交付完全适用传统合同法的履行规则；而信息产品可以附着于有形载体，离线交货，也可以以数据信息的方式，在线交付。在线交付情形下，因数据信息传输的特殊性，信息产品履行的时间、地点、产品验收、风险转移等问题都具有其特殊性。</a:t>
            </a:r>
            <a:endParaRPr lang="en-US" altLang="zh-CN" sz="2000">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二、电子商务合同履行的基本模式</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96205" y="0"/>
            <a:ext cx="5495795" cy="6858000"/>
          </a:xfrm>
          <a:prstGeom prst="rect">
            <a:avLst/>
          </a:prstGeom>
        </p:spPr>
      </p:pic>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4305" y="562610"/>
            <a:ext cx="6019800" cy="640397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89560" y="562610"/>
            <a:ext cx="5885180" cy="64439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（一）履行的时间</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对于信息的许可访问，其履行期即许可方允许被许可方访问特定信息的期间，它不像信息的使用许可，有一个交付和受领的时间点，而是一段时间。</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（二）履行的地点</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以数据信息的方式在线交付信息产品，是电子交易具有特点的方式。</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（三）附随义务</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为了使交付的信息产品达到商业适用性，即实现信息产品的有效交付，在交付之</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中往往附随其他义务。</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（四）信息产品的检验</a:t>
            </a:r>
            <a:endParaRPr lang="zh-CN" altLang="en-US" sz="20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产品的检验是履行的重要环节，在检验期间内发现质量问题的，接受方可以无条件退货并解除合同，在检验期满后出现问题的，只能依法或按约定追究其违约责任。</a:t>
            </a:r>
            <a:endParaRPr lang="zh-CN" altLang="en-US" sz="2000" b="0" dirty="0">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三、信息产品合同的履行</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67600" y="3486150"/>
            <a:ext cx="415226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电子商务合同的违约责任</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40944"/>
            <a:ext cx="1893346" cy="144526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05</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07772" y="1538867"/>
            <a:ext cx="4705903" cy="4772721"/>
          </a:xfrm>
          <a:prstGeom prst="rect">
            <a:avLst/>
          </a:prstGeom>
        </p:spPr>
      </p:pic>
      <p:sp>
        <p:nvSpPr>
          <p:cNvPr id="12" name="矩形 11"/>
          <p:cNvSpPr/>
          <p:nvPr/>
        </p:nvSpPr>
        <p:spPr>
          <a:xfrm>
            <a:off x="574040" y="1637665"/>
            <a:ext cx="5846445" cy="440753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违约责任的归责原则是指基于一定的归责事由确定违约责任承担的法律原则。合同违约责任的归责原则有两种：过错责任原则和严格责任原则。过错责任原则是指一方违反合同的义务，不履行和不适当履行合同时，应以过错作为承担责任的要件和确定责任范围的依据。严格责任原则是指在违约发生以后，确定违约当事人的责任时，</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应当主要考虑违约的结果是否因被告的行为造成，而不是被告的故意或者过失。一般认为，将严格责任作为违约责任的归责原则，其宗旨在于合理补偿债权人的损失，从而能够根据公平观念分担损失。我国《合同法》总则中将严格责任原则确定为违约责任的一般归责原则，与合同法理论和国际立法趋势相一致。</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一、违约责任的归责原则</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212" y="180761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5750" y="185514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9188" y="1900926"/>
            <a:ext cx="3354411"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（一）文件感染病毒</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11" name="等腰三角形 10"/>
          <p:cNvSpPr/>
          <p:nvPr/>
        </p:nvSpPr>
        <p:spPr>
          <a:xfrm rot="5400000">
            <a:off x="4879765" y="2074723"/>
            <a:ext cx="143847" cy="9137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9188" y="2663608"/>
            <a:ext cx="5154831" cy="152971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安装了符合标准或业界认可的安全设施、防火墙，安全人员尽职工作的情形下，仍感染病毒，造成合同无法履行，应认定为不可抗力，许可方因此不能履行合同的，可以免责。</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二、免责事由</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7" name="矩形 6"/>
          <p:cNvSpPr/>
          <p:nvPr/>
        </p:nvSpPr>
        <p:spPr>
          <a:xfrm>
            <a:off x="805647" y="430570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882585" y="4369105"/>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544195" y="4408805"/>
            <a:ext cx="4665980"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（二）非因自己原因造成的网络中断</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17" name="等腰三角形 16"/>
          <p:cNvSpPr/>
          <p:nvPr/>
        </p:nvSpPr>
        <p:spPr>
          <a:xfrm rot="5400000">
            <a:off x="5183930" y="4589323"/>
            <a:ext cx="143847" cy="9137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729188" y="5104548"/>
            <a:ext cx="5154831" cy="1170305"/>
          </a:xfrm>
          <a:prstGeom prst="rect">
            <a:avLst/>
          </a:prstGeom>
        </p:spPr>
        <p:txBody>
          <a:bodyPr wrap="square">
            <a:spAutoFit/>
          </a:bodyPr>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网络传输中断可因传输线路的物理损害引起，也可由病毒或攻击造成。当事人对此无法预见和控制，应属不可抗力。</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pic>
        <p:nvPicPr>
          <p:cNvPr id="19" name="图片 18"/>
          <p:cNvPicPr>
            <a:picLocks noChangeAspect="1"/>
          </p:cNvPicPr>
          <p:nvPr/>
        </p:nvPicPr>
        <p:blipFill>
          <a:blip r:embed="rId1"/>
          <a:stretch>
            <a:fillRect/>
          </a:stretch>
        </p:blipFill>
        <p:spPr>
          <a:xfrm>
            <a:off x="5969000" y="1901190"/>
            <a:ext cx="5842000" cy="36512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553794" y="2866591"/>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电子商务合同概述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316980" y="2927985"/>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317040" y="367420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317040" y="433223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2" name="文本框 31"/>
          <p:cNvSpPr txBox="1"/>
          <p:nvPr/>
        </p:nvSpPr>
        <p:spPr>
          <a:xfrm>
            <a:off x="6317040" y="5011215"/>
            <a:ext cx="198001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FOUR</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553794" y="3613063"/>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电子商务合同的订立</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423150" y="4271010"/>
            <a:ext cx="4342765"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电子商务合同的成立与生效</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8" name="文本框 37"/>
          <p:cNvSpPr txBox="1"/>
          <p:nvPr/>
        </p:nvSpPr>
        <p:spPr>
          <a:xfrm>
            <a:off x="7553794" y="5011379"/>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电子商务合同的履行</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317040" y="5533820"/>
            <a:ext cx="1980010" cy="337185"/>
          </a:xfrm>
          <a:prstGeom prst="rect">
            <a:avLst/>
          </a:prstGeom>
          <a:noFill/>
        </p:spPr>
        <p:txBody>
          <a:bodyPr wrap="square" rtlCol="0">
            <a:spAutoFit/>
          </a:bodyPr>
          <a:p>
            <a:r>
              <a:rPr lang="en-US" altLang="zh-CN" sz="1600" dirty="0">
                <a:solidFill>
                  <a:schemeClr val="bg1"/>
                </a:solidFill>
                <a:latin typeface="Century Gothic" panose="020B0502020202020204" pitchFamily="34" charset="0"/>
              </a:rPr>
              <a:t>PART F</a:t>
            </a:r>
            <a:r>
              <a:rPr lang="en-US" sz="1600" dirty="0">
                <a:solidFill>
                  <a:schemeClr val="bg1"/>
                </a:solidFill>
                <a:latin typeface="Century Gothic" panose="020B0502020202020204" pitchFamily="34" charset="0"/>
              </a:rPr>
              <a:t>IVE</a:t>
            </a:r>
            <a:endParaRPr lang="en-US" altLang="zh-CN" sz="1600" dirty="0">
              <a:solidFill>
                <a:schemeClr val="bg1"/>
              </a:solidFill>
              <a:latin typeface="Century Gothic" panose="020B0502020202020204" pitchFamily="34" charset="0"/>
            </a:endParaRPr>
          </a:p>
        </p:txBody>
      </p:sp>
      <p:sp>
        <p:nvSpPr>
          <p:cNvPr id="3" name="文本框 2"/>
          <p:cNvSpPr txBox="1"/>
          <p:nvPr/>
        </p:nvSpPr>
        <p:spPr>
          <a:xfrm>
            <a:off x="7553960" y="5534025"/>
            <a:ext cx="3874135"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电子商务合同的违约责任</a:t>
            </a:r>
            <a:endParaRPr lang="zh-CN" altLang="en-US" sz="2400" dirty="0">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212" y="180761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5750" y="185514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560" y="1957070"/>
            <a:ext cx="4665980" cy="398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100" dirty="0">
                <a:solidFill>
                  <a:schemeClr val="bg1"/>
                </a:solidFill>
                <a:latin typeface="宋体" panose="02010600030101010101" pitchFamily="2" charset="-122"/>
                <a:ea typeface="宋体" panose="02010600030101010101" pitchFamily="2" charset="-122"/>
              </a:rPr>
              <a:t>（三）非因自己原因造成的电子错误</a:t>
            </a:r>
            <a:endParaRPr lang="zh-CN" altLang="en-US" sz="2000" b="0" spc="100" dirty="0">
              <a:solidFill>
                <a:schemeClr val="bg1"/>
              </a:solidFill>
              <a:latin typeface="宋体" panose="02010600030101010101" pitchFamily="2" charset="-122"/>
              <a:ea typeface="宋体" panose="02010600030101010101" pitchFamily="2" charset="-122"/>
            </a:endParaRPr>
          </a:p>
        </p:txBody>
      </p:sp>
      <p:sp>
        <p:nvSpPr>
          <p:cNvPr id="11" name="等腰三角形 10"/>
          <p:cNvSpPr/>
          <p:nvPr/>
        </p:nvSpPr>
        <p:spPr>
          <a:xfrm rot="5400000">
            <a:off x="5183930" y="2090598"/>
            <a:ext cx="143847" cy="9137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9188" y="2663608"/>
            <a:ext cx="5154831" cy="296862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约定免责是指当事人在合同中约定的，旨在限制或免除其将来可能发生的违约责任的条款。在法律对网络中断、病毒感染、电子错误等问题做出明确规定的情形下，免责条款是当今电子商家、互联网服务商降低法律风险的最有效手段之一。当然，免责条款的约定不得违反法律规定和社会公共利益，不得排除当事人的基本义务或排除</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故意或重大过失责任。</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二、免责事由</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等腰三角形 16"/>
          <p:cNvSpPr/>
          <p:nvPr/>
        </p:nvSpPr>
        <p:spPr>
          <a:xfrm rot="5400000">
            <a:off x="5183930" y="4589323"/>
            <a:ext cx="143847" cy="9137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5884545" y="1687830"/>
            <a:ext cx="6076950" cy="4201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r="26288" b="5402"/>
          <a:stretch>
            <a:fillRect/>
          </a:stretch>
        </p:blipFill>
        <p:spPr>
          <a:xfrm>
            <a:off x="540265" y="1509876"/>
            <a:ext cx="5599278" cy="4806948"/>
          </a:xfrm>
          <a:prstGeom prst="rect">
            <a:avLst/>
          </a:prstGeom>
        </p:spPr>
      </p:pic>
      <p:sp>
        <p:nvSpPr>
          <p:cNvPr id="8" name="Rectangle 6"/>
          <p:cNvSpPr>
            <a:spLocks noChangeArrowheads="1"/>
          </p:cNvSpPr>
          <p:nvPr/>
        </p:nvSpPr>
        <p:spPr bwMode="auto">
          <a:xfrm>
            <a:off x="6099571" y="1535113"/>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8"/>
          <p:cNvSpPr>
            <a:spLocks noChangeArrowheads="1"/>
          </p:cNvSpPr>
          <p:nvPr/>
        </p:nvSpPr>
        <p:spPr bwMode="auto">
          <a:xfrm>
            <a:off x="6097299" y="3925888"/>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 name="Rectangle 9"/>
          <p:cNvSpPr>
            <a:spLocks noChangeArrowheads="1"/>
          </p:cNvSpPr>
          <p:nvPr/>
        </p:nvSpPr>
        <p:spPr bwMode="auto">
          <a:xfrm>
            <a:off x="8863995" y="3925888"/>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cxnSp>
        <p:nvCxnSpPr>
          <p:cNvPr id="11" name="直接连接符 10"/>
          <p:cNvCxnSpPr/>
          <p:nvPr/>
        </p:nvCxnSpPr>
        <p:spPr>
          <a:xfrm>
            <a:off x="6302410" y="3257525"/>
            <a:ext cx="249382" cy="0"/>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13" name="Line 14"/>
          <p:cNvSpPr>
            <a:spLocks noChangeShapeType="1"/>
          </p:cNvSpPr>
          <p:nvPr/>
        </p:nvSpPr>
        <p:spPr bwMode="auto">
          <a:xfrm>
            <a:off x="11637963" y="1528763"/>
            <a:ext cx="0" cy="47942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cxnSp>
        <p:nvCxnSpPr>
          <p:cNvPr id="14" name="直接连接符 13"/>
          <p:cNvCxnSpPr/>
          <p:nvPr/>
        </p:nvCxnSpPr>
        <p:spPr>
          <a:xfrm>
            <a:off x="6300138" y="5648300"/>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7"/>
          <p:cNvSpPr>
            <a:spLocks noChangeArrowheads="1"/>
          </p:cNvSpPr>
          <p:nvPr/>
        </p:nvSpPr>
        <p:spPr bwMode="auto">
          <a:xfrm>
            <a:off x="8876786" y="1535113"/>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dirty="0"/>
          </a:p>
        </p:txBody>
      </p:sp>
      <p:grpSp>
        <p:nvGrpSpPr>
          <p:cNvPr id="17" name="组合 16"/>
          <p:cNvGrpSpPr/>
          <p:nvPr/>
        </p:nvGrpSpPr>
        <p:grpSpPr>
          <a:xfrm>
            <a:off x="6090885" y="1399514"/>
            <a:ext cx="2840990" cy="2618740"/>
            <a:chOff x="6175975" y="1388084"/>
            <a:chExt cx="2840990" cy="2618740"/>
          </a:xfrm>
        </p:grpSpPr>
        <p:sp>
          <p:nvSpPr>
            <p:cNvPr id="18" name="矩形 17"/>
            <p:cNvSpPr/>
            <p:nvPr/>
          </p:nvSpPr>
          <p:spPr>
            <a:xfrm>
              <a:off x="6175975" y="1388084"/>
              <a:ext cx="2785662" cy="423545"/>
            </a:xfrm>
            <a:prstGeom prst="rect">
              <a:avLst/>
            </a:prstGeom>
          </p:spPr>
          <p:txBody>
            <a:bodyPr wrap="square">
              <a:spAutoFit/>
            </a:bodyPr>
            <a:lstStyle/>
            <a:p>
              <a:pPr>
                <a:lnSpc>
                  <a:spcPct val="120000"/>
                </a:lnSpc>
              </a:pPr>
              <a:r>
                <a:rPr lang="zh-CN" altLang="en-US" dirty="0">
                  <a:latin typeface="宋体" panose="02010600030101010101" pitchFamily="2" charset="-122"/>
                  <a:ea typeface="宋体" panose="02010600030101010101" pitchFamily="2" charset="-122"/>
                </a:rPr>
                <a:t>（一）实际履行</a:t>
              </a:r>
              <a:endParaRPr lang="zh-CN" altLang="en-US" dirty="0">
                <a:latin typeface="宋体" panose="02010600030101010101" pitchFamily="2" charset="-122"/>
                <a:ea typeface="宋体" panose="02010600030101010101" pitchFamily="2" charset="-122"/>
              </a:endParaRPr>
            </a:p>
          </p:txBody>
        </p:sp>
        <p:sp>
          <p:nvSpPr>
            <p:cNvPr id="19" name="矩形 18"/>
            <p:cNvSpPr/>
            <p:nvPr/>
          </p:nvSpPr>
          <p:spPr>
            <a:xfrm>
              <a:off x="6175975" y="1675739"/>
              <a:ext cx="2840990"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实际履行又称继续履行，是违约方不履行合同债务或履行合同债务不符合约定时，由法院强制违约方按照合同的规定继续履行的责任方式。继续履行意味着当事人不得以其他方式代替合同义务的履行。</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0" name="组合 19"/>
          <p:cNvGrpSpPr/>
          <p:nvPr/>
        </p:nvGrpSpPr>
        <p:grpSpPr>
          <a:xfrm>
            <a:off x="9010829" y="1510004"/>
            <a:ext cx="2805347" cy="1794302"/>
            <a:chOff x="6156290" y="995654"/>
            <a:chExt cx="2805347" cy="1794302"/>
          </a:xfrm>
        </p:grpSpPr>
        <p:sp>
          <p:nvSpPr>
            <p:cNvPr id="21" name="矩形 20"/>
            <p:cNvSpPr/>
            <p:nvPr/>
          </p:nvSpPr>
          <p:spPr>
            <a:xfrm>
              <a:off x="6175975" y="995654"/>
              <a:ext cx="2785662" cy="423545"/>
            </a:xfrm>
            <a:prstGeom prst="rect">
              <a:avLst/>
            </a:prstGeom>
          </p:spPr>
          <p:txBody>
            <a:bodyPr wrap="square">
              <a:spAutoFit/>
            </a:bodyPr>
            <a:lstStyle/>
            <a:p>
              <a:pPr>
                <a:lnSpc>
                  <a:spcPct val="120000"/>
                </a:lnSpc>
              </a:pPr>
              <a:r>
                <a:rPr lang="zh-CN" altLang="en-US" dirty="0">
                  <a:solidFill>
                    <a:schemeClr val="bg1"/>
                  </a:solidFill>
                  <a:latin typeface="宋体" panose="02010600030101010101" pitchFamily="2" charset="-122"/>
                  <a:ea typeface="宋体" panose="02010600030101010101" pitchFamily="2" charset="-122"/>
                </a:rPr>
                <a:t>（二）采取补救措施</a:t>
              </a:r>
              <a:endParaRPr lang="zh-CN" altLang="en-US" dirty="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6156290" y="1418991"/>
              <a:ext cx="2481007" cy="137096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当事人履行合同不符合约定的，违约方应当按照对方的要求，采取合理的补救措施。</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3" name="组合 22"/>
          <p:cNvGrpSpPr/>
          <p:nvPr/>
        </p:nvGrpSpPr>
        <p:grpSpPr>
          <a:xfrm>
            <a:off x="6224709" y="4089929"/>
            <a:ext cx="2785662" cy="2062907"/>
            <a:chOff x="6175975" y="1388084"/>
            <a:chExt cx="2785662" cy="2062907"/>
          </a:xfrm>
        </p:grpSpPr>
        <p:sp>
          <p:nvSpPr>
            <p:cNvPr id="24" name="矩形 23"/>
            <p:cNvSpPr/>
            <p:nvPr/>
          </p:nvSpPr>
          <p:spPr>
            <a:xfrm>
              <a:off x="6175975" y="1388084"/>
              <a:ext cx="2785662" cy="423545"/>
            </a:xfrm>
            <a:prstGeom prst="rect">
              <a:avLst/>
            </a:prstGeom>
          </p:spPr>
          <p:txBody>
            <a:bodyPr wrap="square">
              <a:spAutoFit/>
            </a:bodyPr>
            <a:lstStyle/>
            <a:p>
              <a:pPr>
                <a:lnSpc>
                  <a:spcPct val="120000"/>
                </a:lnSpc>
              </a:pPr>
              <a:r>
                <a:rPr lang="zh-CN" altLang="en-US" dirty="0">
                  <a:solidFill>
                    <a:schemeClr val="bg1"/>
                  </a:solidFill>
                  <a:latin typeface="宋体" panose="02010600030101010101" pitchFamily="2" charset="-122"/>
                  <a:ea typeface="宋体" panose="02010600030101010101" pitchFamily="2" charset="-122"/>
                </a:rPr>
                <a:t>（三）停止使用</a:t>
              </a:r>
              <a:endParaRPr lang="zh-CN" altLang="en-US" dirty="0">
                <a:solidFill>
                  <a:schemeClr val="bg1"/>
                </a:solidFill>
                <a:latin typeface="宋体" panose="02010600030101010101" pitchFamily="2" charset="-122"/>
                <a:ea typeface="宋体" panose="02010600030101010101" pitchFamily="2" charset="-122"/>
              </a:endParaRPr>
            </a:p>
          </p:txBody>
        </p:sp>
        <p:sp>
          <p:nvSpPr>
            <p:cNvPr id="25" name="矩形 24"/>
            <p:cNvSpPr/>
            <p:nvPr/>
          </p:nvSpPr>
          <p:spPr>
            <a:xfrm>
              <a:off x="6175975" y="1759986"/>
              <a:ext cx="2481007" cy="169100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停止使用是指因被许可方的违约行为，许可方在撤销许可或解除合同时，请求对方停止使用并交回有关信息。</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8931910" y="4018280"/>
            <a:ext cx="2865120" cy="1817953"/>
            <a:chOff x="6175975" y="1388084"/>
            <a:chExt cx="2865120" cy="1644148"/>
          </a:xfrm>
        </p:grpSpPr>
        <p:sp>
          <p:nvSpPr>
            <p:cNvPr id="27" name="矩形 26"/>
            <p:cNvSpPr/>
            <p:nvPr/>
          </p:nvSpPr>
          <p:spPr>
            <a:xfrm>
              <a:off x="6175975" y="1388084"/>
              <a:ext cx="2785662" cy="383052"/>
            </a:xfrm>
            <a:prstGeom prst="rect">
              <a:avLst/>
            </a:prstGeom>
          </p:spPr>
          <p:txBody>
            <a:bodyPr wrap="square">
              <a:spAutoFit/>
            </a:bodyPr>
            <a:lstStyle/>
            <a:p>
              <a:pPr>
                <a:lnSpc>
                  <a:spcPct val="120000"/>
                </a:lnSpc>
              </a:pPr>
              <a:r>
                <a:rPr lang="zh-CN" altLang="en-US" dirty="0">
                  <a:latin typeface="宋体" panose="02010600030101010101" pitchFamily="2" charset="-122"/>
                  <a:ea typeface="宋体" panose="02010600030101010101" pitchFamily="2" charset="-122"/>
                </a:rPr>
                <a:t>（四）中止访问</a:t>
              </a:r>
              <a:endParaRPr lang="zh-CN" altLang="en-US" dirty="0">
                <a:latin typeface="宋体" panose="02010600030101010101" pitchFamily="2" charset="-122"/>
                <a:ea typeface="宋体" panose="02010600030101010101" pitchFamily="2" charset="-122"/>
              </a:endParaRPr>
            </a:p>
          </p:txBody>
        </p:sp>
        <p:sp>
          <p:nvSpPr>
            <p:cNvPr id="28" name="矩形 27"/>
            <p:cNvSpPr/>
            <p:nvPr/>
          </p:nvSpPr>
          <p:spPr>
            <a:xfrm>
              <a:off x="6254715" y="1792338"/>
              <a:ext cx="2786380" cy="1239894"/>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中止访问是对信息许可访问合同的救济。当被许可方有严重违约行为时，许可方可以中止其获取信息。</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rPr>
              <a:t>三、违约救济</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4040" y="1637665"/>
            <a:ext cx="5846445" cy="2729230"/>
          </a:xfrm>
          <a:prstGeom prst="rect">
            <a:avLst/>
          </a:prstGeom>
        </p:spPr>
        <p:txBody>
          <a:bodyPr wrap="square">
            <a:spAutoFit/>
          </a:bodyPr>
          <a:lstStyle/>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（五）损害赔偿</a:t>
            </a:r>
            <a:endParaRPr lang="en-US" altLang="zh-CN"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损害赔偿是以支付金钱的方式弥补受害方因违约方的违约行为所减少的财产或者所丧失的利益，是最基本和最重要的违约救济方式之一。它与上述几种违约救济方式</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是互补的，一方违约后，除了要求其采取特定补救方式外，对于已造成的损害还应予以赔偿。根据我国法律规定，损害赔偿不得与违约金并用，只能选择其中一种。</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sym typeface="+mn-ea"/>
              </a:rPr>
              <a:t>三、违约救济</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41820" y="1251585"/>
            <a:ext cx="4784090" cy="393255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54305" y="654685"/>
            <a:ext cx="7492365" cy="5727065"/>
          </a:xfrm>
          <a:prstGeom prst="rect">
            <a:avLst/>
          </a:prstGeom>
        </p:spPr>
        <p:txBody>
          <a:bodyPr wrap="square">
            <a:spAutoFit/>
          </a:bodyPr>
          <a:lstStyle/>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（一）电子错误的界定</a:t>
            </a:r>
            <a:endParaRPr lang="en-US" altLang="zh-CN"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电子错误是电子商务合同中特有的概念，目前学术界对它的不同理解主要存在于电子错误的范围上。一类是指人为原因造成的错误。这种错误在表示人做出意思表示时就已经产生，主要是输入、点击等操作错误。另一类是指系统原因造成的错误。这种错误源于技术原因而非当事人的意思表示，也就是当事人做出的意思表示是没有错误的，而是在信息传输的过程中该意思表示被改变，以至于到达相对人时与表示人的真实意思不符，或者是应当发送的信息没有发送或发送迟延等情况。</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（二）人为错误的责任承担</a:t>
            </a:r>
            <a:endParaRPr lang="en-US" altLang="zh-CN"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对于因消费者在使用未提供合理检测、纠正或避免错误的电子交易系统中所导致的错误，相应的法律规范应从保护消费者利益的角度设置。一般情况下，自动交易系统都是由商家提供的，消费者只能使用该系统而没有对系统进行支配和管理的权利，如果该系统没有提供必要的错误更正措施，要求消费者对自己的操作失误承担绝对责任是不公平的，也是不符合商业惯例的。</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54305" y="120650"/>
            <a:ext cx="514731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spc="-150" dirty="0">
                <a:solidFill>
                  <a:schemeClr val="tx1">
                    <a:lumMod val="75000"/>
                    <a:lumOff val="25000"/>
                  </a:schemeClr>
                </a:solidFill>
                <a:latin typeface="宋体" panose="02010600030101010101" pitchFamily="2" charset="-122"/>
                <a:ea typeface="宋体" panose="02010600030101010101" pitchFamily="2" charset="-122"/>
                <a:sym typeface="+mn-ea"/>
              </a:rPr>
              <a:t>四、电子错误</a:t>
            </a:r>
            <a:endParaRPr lang="zh-CN" altLang="en-US" sz="2400" b="0" spc="-150" dirty="0">
              <a:solidFill>
                <a:schemeClr val="tx1">
                  <a:lumMod val="75000"/>
                  <a:lumOff val="25000"/>
                </a:schemeClr>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646035" y="1617980"/>
            <a:ext cx="4457700" cy="435419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66715" y="337973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电子商务合同概述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318000" y="361950"/>
            <a:ext cx="7175500" cy="329120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8000" y="3653155"/>
            <a:ext cx="7175500" cy="320421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489450" y="460375"/>
            <a:ext cx="6832600" cy="3192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一、电子商务合同的定义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关于电子商务合同，学界有不同的论述，主要分为广义和狭义两种。广义的电子商务合同是指所有通过电子技术手段如电报、电传、传真、电子数据交换和电子邮件等缔结的合同。狭义的电子商务合同是指在网络空间通过电子方式缔结的合同。</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14" name="文本框 13"/>
          <p:cNvSpPr txBox="1"/>
          <p:nvPr/>
        </p:nvSpPr>
        <p:spPr>
          <a:xfrm>
            <a:off x="4489450" y="3653155"/>
            <a:ext cx="6866255" cy="3192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二、电子商务合同的特征</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（一）电子商务合同主体的虚拟性和广泛性</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（二）电子商务合同的格式性</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（三）电子商务合同订立过程的特殊性</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（四）电子商务合同成立和生效具有特殊性</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（五）电子商务合同订立成本低、费用少</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（六）电子商务合同的交易安全问题突出</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88925" y="706755"/>
            <a:ext cx="3851910" cy="54451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38775"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电子商务合同的订立</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8290" y="187960"/>
            <a:ext cx="537210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一、电子商务合同的书面形式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7" name="矩形 6"/>
          <p:cNvSpPr/>
          <p:nvPr/>
        </p:nvSpPr>
        <p:spPr>
          <a:xfrm>
            <a:off x="1030605" y="795655"/>
            <a:ext cx="1428750" cy="129032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1465" y="795655"/>
            <a:ext cx="1485265" cy="129159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372940" y="1018609"/>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579702" y="97662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8295005" y="3210560"/>
            <a:ext cx="3747135" cy="23310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我国《电子签名法》第四条规定：“能够有形地表现所载内容，并可以随时调取查用的数据电文，视为符合法律、法规要求的书面形式。”同时第七条又规定：“数据电文不得仅因为其是以电子、光学、磁或者类似手段生成、发送、接收或者储存的而被拒绝作为证据使用。”</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8442960" y="2085975"/>
            <a:ext cx="3303270"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（二）电子商务合同的法律认可</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436245" y="3336290"/>
            <a:ext cx="3470910" cy="233108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传统的书面形式主要是指纸面形式，具体包括手写、打印、印刷、电报、传真等。传统商事法律几乎都要求合同的签订和履行需满足书面形式的要求。要求书面形式主要是要求保存原件，以证明其所签订的合同的合法性和真实性。</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0" y="2211705"/>
            <a:ext cx="4314190"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（一）电子商务合同对传统</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pPr algn="ctr"/>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书面形式的挑战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314190" y="802640"/>
            <a:ext cx="3810000" cy="2533650"/>
          </a:xfrm>
          <a:prstGeom prst="rect">
            <a:avLst/>
          </a:prstGeom>
        </p:spPr>
      </p:pic>
      <p:pic>
        <p:nvPicPr>
          <p:cNvPr id="21" name="图片 20"/>
          <p:cNvPicPr>
            <a:picLocks noChangeAspect="1"/>
          </p:cNvPicPr>
          <p:nvPr/>
        </p:nvPicPr>
        <p:blipFill>
          <a:blip r:embed="rId2"/>
          <a:stretch>
            <a:fillRect/>
          </a:stretch>
        </p:blipFill>
        <p:spPr>
          <a:xfrm>
            <a:off x="4314190" y="3566795"/>
            <a:ext cx="3824605" cy="21939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r="30353"/>
          <a:stretch>
            <a:fillRect/>
          </a:stretch>
        </p:blipFill>
        <p:spPr>
          <a:xfrm>
            <a:off x="764405" y="1925768"/>
            <a:ext cx="5095375" cy="4448130"/>
          </a:xfrm>
          <a:prstGeom prst="rect">
            <a:avLst/>
          </a:prstGeom>
        </p:spPr>
      </p:pic>
      <p:sp>
        <p:nvSpPr>
          <p:cNvPr id="4" name="文本框 3"/>
          <p:cNvSpPr txBox="1"/>
          <p:nvPr/>
        </p:nvSpPr>
        <p:spPr>
          <a:xfrm>
            <a:off x="197485" y="149860"/>
            <a:ext cx="56622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二、电子商务合同订立的程序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6518910" y="287020"/>
            <a:ext cx="5673090" cy="6570980"/>
          </a:xfrm>
          <a:prstGeom prst="rect">
            <a:avLst/>
          </a:prstGeom>
        </p:spPr>
        <p:txBody>
          <a:bodyPr wrap="square">
            <a:spAutoFit/>
          </a:bodyPr>
          <a:lstStyle/>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（一）电子商务合同中的要约</a:t>
            </a:r>
            <a:endParaRPr lang="en-US" altLang="zh-CN"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1. 一般原理</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要约是希望和他人订立合同的意思表示，该意思表示应当符合两个要件：内容具体确定；要表明经受要约人承诺，要约人即受该意思表示约束。要约一经生效，对要约人和受要约人具有拘束力。要约对要约人的拘束力，表现在要约一经生效，要约人不得随意改变要约的内容，亦不得撤回要约；要约对受要约人的拘束力，主要是指要约生效后受要约人取得做出承诺以使合同成立的权利，但并不因此承担必须承诺的义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2. 要约与要约邀请</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要约邀请是希望他人向自己发出要约的意思表示。寄送的价目表、拍卖公告、招标公告、招股说明书、商业广告等为要约邀请，但商业广告的内容符合要约规定的，视为要约。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3. 要约的撤回与撤销</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要约的撤回，是指要约人在发出要约后，到达受要约人之前，取消其要约的行为。要约可以撤回，撤回要约的通知应当在要约到达受要约人之前或者与要约同时到达受要约人。如果要约人的要约是以邮寄信件的方式发出的，在要约到达受要约人之</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前，可以通过更快速地通信方式将其撤回。</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7485" y="149860"/>
            <a:ext cx="56622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二、电子商务合同订立的程序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6518910" y="663575"/>
            <a:ext cx="5673090" cy="5530850"/>
          </a:xfrm>
          <a:prstGeom prst="rect">
            <a:avLst/>
          </a:prstGeom>
        </p:spPr>
        <p:txBody>
          <a:bodyPr wrap="square">
            <a:spAutoFit/>
          </a:bodyPr>
          <a:lstStyle/>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（二）电子商务合同中的承诺</a:t>
            </a:r>
            <a:endParaRPr lang="en-US" altLang="zh-CN"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1. 一般原理</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承诺是受要约人统一要约的意思表示。承诺的法律意义在于，承诺生效，则合同成立。一项有效的承诺须具备以下构成要件。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（1）承诺必须由受要约人向要约人做出。</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（2）承诺的内容必须与要约的内容相一致。</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（3）承诺必须在要约有效期限内提出。</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承诺应当以通知的方式做出，但根据交易习惯或者要约表明可以通过行为做出承诺的除外。这里所说的行为，通常是指履行行为，如预付价款、装运货物或者在工地上开工等。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2. 承诺的撤回</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从理论上讲，电子商务合同关于要约撤回的规则当然适用于承诺的撤回，以数据电文发出的承诺可以撤回。在电子商务活动中，数据电文的传输可能会遇到网络故障、信箱拥挤、停电断电、信息系统感染病毒等情况，因此，受要约人撤回以数据电</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文行为发出的承诺的情形是存在的。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01015" y="1360170"/>
            <a:ext cx="5192395" cy="4447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04100" y="3486150"/>
            <a:ext cx="427926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电子商务合同的成立与生效</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669848"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4130</Words>
  <Application>WPS 演示</Application>
  <PresentationFormat>宽屏</PresentationFormat>
  <Paragraphs>206</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51</cp:revision>
  <dcterms:created xsi:type="dcterms:W3CDTF">2019-04-04T03:42:00Z</dcterms:created>
  <dcterms:modified xsi:type="dcterms:W3CDTF">2020-09-18T13:54:20Z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