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3"/>
    <p:sldId id="258" r:id="rId4"/>
    <p:sldId id="259" r:id="rId5"/>
    <p:sldId id="260" r:id="rId6"/>
    <p:sldId id="280" r:id="rId7"/>
    <p:sldId id="281" r:id="rId8"/>
    <p:sldId id="282" r:id="rId9"/>
    <p:sldId id="262" r:id="rId10"/>
    <p:sldId id="268" r:id="rId11"/>
    <p:sldId id="266" r:id="rId12"/>
    <p:sldId id="267" r:id="rId13"/>
    <p:sldId id="263" r:id="rId14"/>
    <p:sldId id="272" r:id="rId15"/>
    <p:sldId id="283" r:id="rId16"/>
    <p:sldId id="284" r:id="rId17"/>
    <p:sldId id="285" r:id="rId18"/>
    <p:sldId id="264" r:id="rId19"/>
    <p:sldId id="269" r:id="rId20"/>
    <p:sldId id="286" r:id="rId21"/>
    <p:sldId id="27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055"/>
    <a:srgbClr val="623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79" autoAdjust="0"/>
    <p:restoredTop sz="94660"/>
  </p:normalViewPr>
  <p:slideViewPr>
    <p:cSldViewPr snapToGrid="0" showGuides="1">
      <p:cViewPr varScale="1">
        <p:scale>
          <a:sx n="101" d="100"/>
          <a:sy n="101" d="100"/>
        </p:scale>
        <p:origin x="132" y="138"/>
      </p:cViewPr>
      <p:guideLst>
        <p:guide orient="horz" pos="2160"/>
        <p:guide pos="3837"/>
      </p:guideLst>
    </p:cSldViewPr>
  </p:slideViewPr>
  <p:notesTextViewPr>
    <p:cViewPr>
      <p:scale>
        <a:sx n="1" d="1"/>
        <a:sy n="1" d="1"/>
      </p:scale>
      <p:origin x="0" y="0"/>
    </p:cViewPr>
  </p:notesTextViewPr>
  <p:sorterViewPr>
    <p:cViewPr>
      <p:scale>
        <a:sx n="100" d="100"/>
        <a:sy n="100" d="100"/>
      </p:scale>
      <p:origin x="0" y="-9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319F5BD-0423-4068-B6AD-CCFD4BE7F3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C36EAB-0096-4FA4-9B67-10AA9AABE7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2319F5BD-0423-4068-B6AD-CCFD4BE7F3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36C36EAB-0096-4FA4-9B67-10AA9AABE7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789771"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159510" y="2432050"/>
            <a:ext cx="7687945" cy="1106805"/>
          </a:xfrm>
          <a:prstGeom prst="rect">
            <a:avLst/>
          </a:prstGeom>
        </p:spPr>
        <p:txBody>
          <a:bodyPr wrap="square">
            <a:spAutoFit/>
          </a:bodyPr>
          <a:lstStyle/>
          <a:p>
            <a:pPr algn="l"/>
            <a:r>
              <a:rPr lang="zh-CN" altLang="en-US" sz="6600" spc="100">
                <a:solidFill>
                  <a:schemeClr val="bg1"/>
                </a:solidFill>
                <a:latin typeface="宋体" panose="02010600030101010101" pitchFamily="2" charset="-122"/>
                <a:ea typeface="宋体" panose="02010600030101010101" pitchFamily="2" charset="-122"/>
              </a:rPr>
              <a:t>电子商务法律法规</a:t>
            </a:r>
            <a:endParaRPr lang="zh-CN" altLang="en-US" sz="6600" spc="100">
              <a:solidFill>
                <a:schemeClr val="bg1"/>
              </a:solidFill>
              <a:latin typeface="宋体" panose="02010600030101010101" pitchFamily="2" charset="-122"/>
              <a:ea typeface="宋体" panose="02010600030101010101" pitchFamily="2" charset="-122"/>
            </a:endParaRPr>
          </a:p>
        </p:txBody>
      </p:sp>
      <p:sp>
        <p:nvSpPr>
          <p:cNvPr id="22" name="矩形 21"/>
          <p:cNvSpPr/>
          <p:nvPr/>
        </p:nvSpPr>
        <p:spPr>
          <a:xfrm>
            <a:off x="2002790" y="3851275"/>
            <a:ext cx="5646420" cy="746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宋体" panose="02010600030101010101" pitchFamily="2" charset="-122"/>
                <a:ea typeface="宋体" panose="02010600030101010101" pitchFamily="2" charset="-122"/>
              </a:rPr>
              <a:t>项目九　电子商务与税法</a:t>
            </a:r>
            <a:endParaRPr lang="zh-CN" altLang="en-US" sz="2800" b="1"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601891" y="2077975"/>
            <a:ext cx="931404" cy="3882280"/>
            <a:chOff x="5497641" y="1495312"/>
            <a:chExt cx="931404" cy="3882280"/>
          </a:xfrm>
        </p:grpSpPr>
        <p:grpSp>
          <p:nvGrpSpPr>
            <p:cNvPr id="8" name="ïślîḍé"/>
            <p:cNvGrpSpPr/>
            <p:nvPr/>
          </p:nvGrpSpPr>
          <p:grpSpPr>
            <a:xfrm rot="10800000">
              <a:off x="5497642" y="4734462"/>
              <a:ext cx="931403" cy="643130"/>
              <a:chOff x="1668087" y="1131991"/>
              <a:chExt cx="1145243" cy="790786"/>
            </a:xfrm>
          </p:grpSpPr>
          <p:sp>
            <p:nvSpPr>
              <p:cNvPr id="13" name="iṧlíḑé"/>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sp>
            <p:nvSpPr>
              <p:cNvPr id="14" name="îşḷîḍè"/>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7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00"/>
              </a:p>
            </p:txBody>
          </p:sp>
        </p:grpSp>
        <p:sp>
          <p:nvSpPr>
            <p:cNvPr id="9" name="íṡľíḓe"/>
            <p:cNvSpPr/>
            <p:nvPr/>
          </p:nvSpPr>
          <p:spPr bwMode="auto">
            <a:xfrm rot="5400000">
              <a:off x="5498425" y="3923694"/>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0" name="îṥ1ïḓê"/>
            <p:cNvSpPr/>
            <p:nvPr/>
          </p:nvSpPr>
          <p:spPr bwMode="auto">
            <a:xfrm rot="5400000">
              <a:off x="5498425" y="3113711"/>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ea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1" name="ïṩḻïḓe"/>
            <p:cNvSpPr/>
            <p:nvPr/>
          </p:nvSpPr>
          <p:spPr bwMode="auto">
            <a:xfrm rot="5400000">
              <a:off x="5498817" y="2304120"/>
              <a:ext cx="929052"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sp>
          <p:nvSpPr>
            <p:cNvPr id="12" name="îśliḍé"/>
            <p:cNvSpPr/>
            <p:nvPr/>
          </p:nvSpPr>
          <p:spPr bwMode="auto">
            <a:xfrm rot="5400000">
              <a:off x="5498425" y="1494528"/>
              <a:ext cx="929835" cy="93140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595055"/>
            </a:solidFill>
            <a:ln>
              <a:noFill/>
            </a:ln>
            <a:extLst>
              <a:ext uri="{91240B29-F687-4F45-9708-019B960494DF}">
                <a14:hiddenLine xmlns:a14="http://schemas.microsoft.com/office/drawing/2010/main" w="9525">
                  <a:solidFill>
                    <a:srgbClr val="000000"/>
                  </a:solidFill>
                  <a:round/>
                </a14:hiddenLine>
              </a:ext>
            </a:extLst>
          </p:spPr>
          <p:txBody>
            <a:bodyPr vert="vert" wrap="none" lIns="91440" tIns="45720" rIns="91440" bIns="45720" anchor="ctr" anchorCtr="1" compatLnSpc="1">
              <a:normAutofit/>
            </a:bodyPr>
            <a:lstStyle/>
            <a:p>
              <a:pPr algn="ctr"/>
              <a:endParaRPr lang="en-US" altLang="zh-CN" sz="2000" dirty="0">
                <a:solidFill>
                  <a:schemeClr val="bg1"/>
                </a:solidFill>
                <a:latin typeface="Impact" panose="020B0806030902050204" pitchFamily="34" charset="0"/>
              </a:endParaRPr>
            </a:p>
          </p:txBody>
        </p:sp>
      </p:grpSp>
      <p:sp>
        <p:nvSpPr>
          <p:cNvPr id="15" name="文本框 14"/>
          <p:cNvSpPr txBox="1"/>
          <p:nvPr/>
        </p:nvSpPr>
        <p:spPr>
          <a:xfrm>
            <a:off x="5789266" y="4770161"/>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01</a:t>
            </a:r>
            <a:endParaRPr lang="zh-CN" altLang="en-US" sz="2400" b="1" dirty="0">
              <a:solidFill>
                <a:schemeClr val="bg1"/>
              </a:solidFill>
              <a:latin typeface="Century Gothic" panose="020B0502020202020204" pitchFamily="34" charset="0"/>
            </a:endParaRPr>
          </a:p>
        </p:txBody>
      </p:sp>
      <p:sp>
        <p:nvSpPr>
          <p:cNvPr id="16" name="文本框 15"/>
          <p:cNvSpPr txBox="1"/>
          <p:nvPr/>
        </p:nvSpPr>
        <p:spPr>
          <a:xfrm>
            <a:off x="5789266" y="3998745"/>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02</a:t>
            </a:r>
            <a:endParaRPr lang="zh-CN" altLang="en-US" sz="2400" b="1" dirty="0">
              <a:solidFill>
                <a:schemeClr val="bg1"/>
              </a:solidFill>
              <a:latin typeface="Century Gothic" panose="020B0502020202020204" pitchFamily="34" charset="0"/>
            </a:endParaRPr>
          </a:p>
        </p:txBody>
      </p:sp>
      <p:sp>
        <p:nvSpPr>
          <p:cNvPr id="17" name="文本框 16"/>
          <p:cNvSpPr txBox="1"/>
          <p:nvPr/>
        </p:nvSpPr>
        <p:spPr>
          <a:xfrm>
            <a:off x="5789266" y="3155402"/>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03</a:t>
            </a:r>
            <a:endParaRPr lang="zh-CN" altLang="en-US" sz="2400" b="1" dirty="0">
              <a:solidFill>
                <a:schemeClr val="bg1"/>
              </a:solidFill>
              <a:latin typeface="Century Gothic" panose="020B0502020202020204" pitchFamily="34" charset="0"/>
            </a:endParaRPr>
          </a:p>
        </p:txBody>
      </p:sp>
      <p:sp>
        <p:nvSpPr>
          <p:cNvPr id="18" name="文本框 17"/>
          <p:cNvSpPr txBox="1"/>
          <p:nvPr/>
        </p:nvSpPr>
        <p:spPr>
          <a:xfrm>
            <a:off x="5789266" y="2312059"/>
            <a:ext cx="806544" cy="461665"/>
          </a:xfrm>
          <a:prstGeom prst="rect">
            <a:avLst/>
          </a:prstGeom>
          <a:noFill/>
        </p:spPr>
        <p:txBody>
          <a:bodyPr wrap="square" rtlCol="0">
            <a:spAutoFit/>
          </a:bodyPr>
          <a:lstStyle/>
          <a:p>
            <a:r>
              <a:rPr lang="en-US" altLang="zh-CN" sz="2400" b="1" dirty="0">
                <a:solidFill>
                  <a:schemeClr val="bg1"/>
                </a:solidFill>
                <a:latin typeface="Century Gothic" panose="020B0502020202020204" pitchFamily="34" charset="0"/>
              </a:rPr>
              <a:t>04</a:t>
            </a:r>
            <a:endParaRPr lang="zh-CN" altLang="en-US" sz="2400" b="1" dirty="0">
              <a:solidFill>
                <a:schemeClr val="bg1"/>
              </a:solidFill>
              <a:latin typeface="Century Gothic" panose="020B0502020202020204" pitchFamily="34" charset="0"/>
            </a:endParaRPr>
          </a:p>
        </p:txBody>
      </p:sp>
      <p:sp>
        <p:nvSpPr>
          <p:cNvPr id="19" name="椭圆 18"/>
          <p:cNvSpPr/>
          <p:nvPr/>
        </p:nvSpPr>
        <p:spPr>
          <a:xfrm>
            <a:off x="7374555" y="2042204"/>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04</a:t>
            </a:r>
            <a:endParaRPr lang="zh-CN" altLang="en-US" b="1" dirty="0">
              <a:solidFill>
                <a:schemeClr val="bg1"/>
              </a:solidFill>
              <a:latin typeface="Century Gothic" panose="020B0502020202020204" pitchFamily="34" charset="0"/>
            </a:endParaRPr>
          </a:p>
        </p:txBody>
      </p:sp>
      <p:sp>
        <p:nvSpPr>
          <p:cNvPr id="20" name="椭圆 19"/>
          <p:cNvSpPr/>
          <p:nvPr/>
        </p:nvSpPr>
        <p:spPr>
          <a:xfrm>
            <a:off x="7374555" y="3784791"/>
            <a:ext cx="707420" cy="707420"/>
          </a:xfrm>
          <a:prstGeom prst="ellipse">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02</a:t>
            </a:r>
            <a:endParaRPr lang="zh-CN" altLang="en-US" b="1" dirty="0">
              <a:solidFill>
                <a:schemeClr val="bg1"/>
              </a:solidFill>
              <a:latin typeface="Century Gothic" panose="020B0502020202020204" pitchFamily="34" charset="0"/>
            </a:endParaRPr>
          </a:p>
        </p:txBody>
      </p:sp>
      <p:sp>
        <p:nvSpPr>
          <p:cNvPr id="21" name="椭圆 20"/>
          <p:cNvSpPr/>
          <p:nvPr/>
        </p:nvSpPr>
        <p:spPr>
          <a:xfrm>
            <a:off x="4030790" y="2668583"/>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03</a:t>
            </a:r>
            <a:endParaRPr lang="zh-CN" altLang="en-US" b="1" dirty="0">
              <a:solidFill>
                <a:schemeClr val="bg1"/>
              </a:solidFill>
              <a:latin typeface="Century Gothic" panose="020B0502020202020204" pitchFamily="34" charset="0"/>
            </a:endParaRPr>
          </a:p>
        </p:txBody>
      </p:sp>
      <p:sp>
        <p:nvSpPr>
          <p:cNvPr id="22" name="椭圆 21"/>
          <p:cNvSpPr/>
          <p:nvPr/>
        </p:nvSpPr>
        <p:spPr>
          <a:xfrm>
            <a:off x="4040076" y="4326549"/>
            <a:ext cx="707420" cy="707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Century Gothic" panose="020B0502020202020204" pitchFamily="34" charset="0"/>
              </a:rPr>
              <a:t>01</a:t>
            </a:r>
            <a:endParaRPr lang="zh-CN" altLang="en-US" b="1" dirty="0">
              <a:solidFill>
                <a:schemeClr val="bg1"/>
              </a:solidFill>
              <a:latin typeface="Century Gothic" panose="020B0502020202020204" pitchFamily="34" charset="0"/>
            </a:endParaRPr>
          </a:p>
        </p:txBody>
      </p:sp>
      <p:sp>
        <p:nvSpPr>
          <p:cNvPr id="25" name="文本框 24"/>
          <p:cNvSpPr txBox="1"/>
          <p:nvPr/>
        </p:nvSpPr>
        <p:spPr>
          <a:xfrm>
            <a:off x="8199120" y="1980565"/>
            <a:ext cx="207137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如何避免对电子商务双重征税的问题</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28" name="文本框 27"/>
          <p:cNvSpPr txBox="1"/>
          <p:nvPr/>
        </p:nvSpPr>
        <p:spPr>
          <a:xfrm>
            <a:off x="8081645" y="3908425"/>
            <a:ext cx="2071370" cy="46037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rgbClr val="333740"/>
                </a:solidFill>
                <a:latin typeface="宋体" panose="02010600030101010101" pitchFamily="2" charset="-122"/>
                <a:ea typeface="宋体" panose="02010600030101010101" pitchFamily="2" charset="-122"/>
              </a:rPr>
              <a:t>课税依据难以确定</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1" name="文本框 30"/>
          <p:cNvSpPr txBox="1"/>
          <p:nvPr/>
        </p:nvSpPr>
        <p:spPr>
          <a:xfrm>
            <a:off x="1918335" y="2509520"/>
            <a:ext cx="207137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150" dirty="0">
                <a:solidFill>
                  <a:srgbClr val="333740"/>
                </a:solidFill>
                <a:latin typeface="宋体" panose="02010600030101010101" pitchFamily="2" charset="-122"/>
                <a:ea typeface="宋体" panose="02010600030101010101" pitchFamily="2" charset="-122"/>
              </a:rPr>
              <a:t>数字产品电子商务税收的实现问题</a:t>
            </a:r>
            <a:endParaRPr lang="zh-CN" altLang="en-US" sz="2000" b="0" spc="-150" dirty="0">
              <a:solidFill>
                <a:srgbClr val="333740"/>
              </a:solidFill>
              <a:latin typeface="宋体" panose="02010600030101010101" pitchFamily="2" charset="-122"/>
              <a:ea typeface="宋体" panose="02010600030101010101" pitchFamily="2" charset="-122"/>
            </a:endParaRPr>
          </a:p>
        </p:txBody>
      </p:sp>
      <p:sp>
        <p:nvSpPr>
          <p:cNvPr id="34" name="文本框 33"/>
          <p:cNvSpPr txBox="1"/>
          <p:nvPr/>
        </p:nvSpPr>
        <p:spPr>
          <a:xfrm>
            <a:off x="1918970" y="4441825"/>
            <a:ext cx="207073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l"/>
            <a:r>
              <a:rPr lang="zh-CN" altLang="en-US" sz="2000" b="0" spc="-150" dirty="0">
                <a:solidFill>
                  <a:srgbClr val="333740"/>
                </a:solidFill>
                <a:latin typeface="宋体" panose="02010600030101010101" pitchFamily="2" charset="-122"/>
                <a:ea typeface="宋体" panose="02010600030101010101" pitchFamily="2" charset="-122"/>
              </a:rPr>
              <a:t>纳税主体的身份难以判定</a:t>
            </a:r>
            <a:endParaRPr lang="zh-CN" altLang="en-US" sz="2000" b="0" spc="-150" dirty="0">
              <a:solidFill>
                <a:srgbClr val="333740"/>
              </a:solidFill>
              <a:latin typeface="宋体" panose="02010600030101010101" pitchFamily="2" charset="-122"/>
              <a:ea typeface="宋体" panose="02010600030101010101" pitchFamily="2" charset="-122"/>
            </a:endParaRPr>
          </a:p>
        </p:txBody>
      </p:sp>
      <p:cxnSp>
        <p:nvCxnSpPr>
          <p:cNvPr id="35" name="连接符: 肘形 72"/>
          <p:cNvCxnSpPr>
            <a:endCxn id="19" idx="2"/>
          </p:cNvCxnSpPr>
          <p:nvPr/>
        </p:nvCxnSpPr>
        <p:spPr>
          <a:xfrm flipV="1">
            <a:off x="6533294" y="2395914"/>
            <a:ext cx="841261" cy="303587"/>
          </a:xfrm>
          <a:prstGeom prst="bentConnector3">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6" name="连接符: 肘形 75"/>
          <p:cNvCxnSpPr/>
          <p:nvPr/>
        </p:nvCxnSpPr>
        <p:spPr>
          <a:xfrm flipV="1">
            <a:off x="6506399" y="4117461"/>
            <a:ext cx="832535" cy="2"/>
          </a:xfrm>
          <a:prstGeom prst="bentConnector3">
            <a:avLst>
              <a:gd name="adj1" fmla="val 50000"/>
            </a:avLst>
          </a:prstGeom>
          <a:ln>
            <a:solidFill>
              <a:srgbClr val="595055"/>
            </a:solidFill>
          </a:ln>
        </p:spPr>
        <p:style>
          <a:lnRef idx="1">
            <a:schemeClr val="accent1"/>
          </a:lnRef>
          <a:fillRef idx="0">
            <a:schemeClr val="accent1"/>
          </a:fillRef>
          <a:effectRef idx="0">
            <a:schemeClr val="accent1"/>
          </a:effectRef>
          <a:fontRef idx="minor">
            <a:schemeClr val="tx1"/>
          </a:fontRef>
        </p:style>
      </p:cxnSp>
      <p:cxnSp>
        <p:nvCxnSpPr>
          <p:cNvPr id="37" name="连接符: 肘形 80"/>
          <p:cNvCxnSpPr>
            <a:endCxn id="21" idx="6"/>
          </p:cNvCxnSpPr>
          <p:nvPr/>
        </p:nvCxnSpPr>
        <p:spPr>
          <a:xfrm rot="10800000">
            <a:off x="4738211" y="3022293"/>
            <a:ext cx="863681"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8" name="连接符: 肘形 82"/>
          <p:cNvCxnSpPr>
            <a:endCxn id="22" idx="6"/>
          </p:cNvCxnSpPr>
          <p:nvPr/>
        </p:nvCxnSpPr>
        <p:spPr>
          <a:xfrm rot="10800000">
            <a:off x="4747496" y="4680259"/>
            <a:ext cx="854394" cy="353710"/>
          </a:xfrm>
          <a:prstGeom prst="bentConnector3">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28270" y="247015"/>
            <a:ext cx="8263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二、电子商务税收的新特征给现行税收带来的问题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26389" y="2181798"/>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06296" y="2201942"/>
            <a:ext cx="1979408" cy="197940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6203" y="2201942"/>
            <a:ext cx="1979408" cy="197940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ṣ1íḑe"/>
          <p:cNvSpPr>
            <a:spLocks noChangeAspect="1"/>
          </p:cNvSpPr>
          <p:nvPr/>
        </p:nvSpPr>
        <p:spPr bwMode="auto">
          <a:xfrm>
            <a:off x="1614875" y="2793434"/>
            <a:ext cx="744915" cy="602024"/>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3" name="ïśliďè"/>
          <p:cNvSpPr>
            <a:spLocks noChangeAspect="1"/>
          </p:cNvSpPr>
          <p:nvPr/>
        </p:nvSpPr>
        <p:spPr bwMode="auto">
          <a:xfrm>
            <a:off x="5806507" y="2835457"/>
            <a:ext cx="630433" cy="631110"/>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4" name="ïṧļídê"/>
          <p:cNvSpPr>
            <a:spLocks noChangeAspect="1"/>
          </p:cNvSpPr>
          <p:nvPr/>
        </p:nvSpPr>
        <p:spPr bwMode="auto">
          <a:xfrm>
            <a:off x="9831797" y="2807967"/>
            <a:ext cx="688220" cy="686090"/>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16" name="文本框 15"/>
          <p:cNvSpPr txBox="1"/>
          <p:nvPr/>
        </p:nvSpPr>
        <p:spPr>
          <a:xfrm>
            <a:off x="9181670" y="4412039"/>
            <a:ext cx="2071428"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（七）税收电子申报中的相关问题</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8" name="文本框 17"/>
          <p:cNvSpPr txBox="1"/>
          <p:nvPr/>
        </p:nvSpPr>
        <p:spPr>
          <a:xfrm>
            <a:off x="5106035" y="4384040"/>
            <a:ext cx="229743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（六）国际电子商务中税收管辖权的确定</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文本框 19"/>
          <p:cNvSpPr txBox="1"/>
          <p:nvPr/>
        </p:nvSpPr>
        <p:spPr>
          <a:xfrm>
            <a:off x="1030922" y="4356301"/>
            <a:ext cx="2071428" cy="119888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（五）如何从税收优惠的角度鼓励电子商务的发展</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28270" y="247015"/>
            <a:ext cx="8263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二、电子商务税收的新特征给现行税收带来的问题</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366000" y="3350895"/>
            <a:ext cx="3771265" cy="97726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电子商务发展对我国现行国内税收的影响</a:t>
            </a:r>
            <a:endParaRPr lang="zh-CN" altLang="en-US" sz="24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03</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1010" y="1272119"/>
            <a:ext cx="11231125" cy="2617256"/>
            <a:chOff x="484810" y="2640544"/>
            <a:chExt cx="11231125" cy="2617256"/>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74" t="25491" r="174" b="3034"/>
            <a:stretch>
              <a:fillRect/>
            </a:stretch>
          </p:blipFill>
          <p:spPr>
            <a:xfrm>
              <a:off x="6226025" y="2640544"/>
              <a:ext cx="5489910" cy="2617256"/>
            </a:xfrm>
            <a:prstGeom prst="rect">
              <a:avLst/>
            </a:prstGeom>
          </p:spPr>
        </p:pic>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t="27724" b="1791"/>
            <a:stretch>
              <a:fillRect/>
            </a:stretch>
          </p:blipFill>
          <p:spPr>
            <a:xfrm>
              <a:off x="484810" y="2640544"/>
              <a:ext cx="5511566" cy="2591139"/>
            </a:xfrm>
            <a:prstGeom prst="rect">
              <a:avLst/>
            </a:prstGeom>
          </p:spPr>
        </p:pic>
      </p:grpSp>
      <p:sp>
        <p:nvSpPr>
          <p:cNvPr id="11" name="矩形 10"/>
          <p:cNvSpPr/>
          <p:nvPr/>
        </p:nvSpPr>
        <p:spPr>
          <a:xfrm>
            <a:off x="585448" y="3889222"/>
            <a:ext cx="38404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（一）电子商务对现行增值税的影响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639445" y="4327525"/>
            <a:ext cx="4624705"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中华人民共和国增值税暂行条例》（以下简称《增值税暂行条例》）规定，在我国境内销售货物或者提供加工、修理、修配劳务，及进口货物的单位或个人，就其取得的货物或应税劳务金额，以及进口货物金额计算税款。</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93482" y="3957952"/>
            <a:ext cx="31546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（二）电子商务对关税的影响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493482" y="4422171"/>
            <a:ext cx="5649324" cy="233108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商务对关税的影响类似于对增值税的影响。在上述增值税论述的两种情形中，在第一种情形下的交易同目前国际邮购方式无异，在商品经过海关时，按规定予以征免关税。在第二种情形下，当通过互联网订购数字化商品时，客户直接从网上下载商品，不必课征关税，这已获国际上的普遍认同。但是，由于许多有形商品可以转化成数字化产品，预计未来关税会相应减少。</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224825" y="42235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965975" y="4318643"/>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8270" y="247015"/>
            <a:ext cx="8263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一、电子商务对现行流转税的影响</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85448" y="3889222"/>
            <a:ext cx="42976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（一）电子商务对所得来源地认定的影响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639445" y="4327525"/>
            <a:ext cx="4624705" cy="10509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该所得来源于何国，对居民公司有如下影响</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该所得归属于何国，对居民个人有如下影响</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93482" y="3957952"/>
            <a:ext cx="36118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（二）电子商务对所得税类的影响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493510" y="4422140"/>
            <a:ext cx="4972685"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在我国，个人所得税实行分类所得税制，不同种类的所得适用不同的税率。在电子商务时代，营业所得、特许权收入、劳务报酬等所得之间的分类变得模糊不清。</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224825" y="42235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965975" y="4318643"/>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8270" y="247015"/>
            <a:ext cx="8263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二、电子商务对现行所得税的影响</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79780" y="855345"/>
            <a:ext cx="4762500" cy="3034030"/>
          </a:xfrm>
          <a:prstGeom prst="rect">
            <a:avLst/>
          </a:prstGeom>
        </p:spPr>
      </p:pic>
      <p:pic>
        <p:nvPicPr>
          <p:cNvPr id="4" name="图片 3"/>
          <p:cNvPicPr>
            <a:picLocks noChangeAspect="1"/>
          </p:cNvPicPr>
          <p:nvPr/>
        </p:nvPicPr>
        <p:blipFill>
          <a:blip r:embed="rId2"/>
          <a:stretch>
            <a:fillRect/>
          </a:stretch>
        </p:blipFill>
        <p:spPr>
          <a:xfrm>
            <a:off x="6493510" y="758190"/>
            <a:ext cx="4859020" cy="31051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85448" y="3889222"/>
            <a:ext cx="38404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（一）电子商务对总机构认定的影响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639445" y="4327525"/>
            <a:ext cx="4441825" cy="137096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根据《中华人民共和国企业所得税法》规定，依照外国（地区）法律成立但实际管理机构在中国境内的企业属于居民企业，就来源于中国境内、境外所得缴纳所得税。</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93482" y="3957952"/>
            <a:ext cx="4069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（二）电子商务对我国常设机构的影响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493510" y="4422140"/>
            <a:ext cx="4972685" cy="105092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传统的常设机构</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在电子商务交易中，常设机构的传统定义受到挑战</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224825" y="42235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965975" y="4318643"/>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8270" y="247015"/>
            <a:ext cx="8263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三、电子商务对我国现行涉外税收的影响</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79425" y="854710"/>
            <a:ext cx="4762500" cy="2922905"/>
          </a:xfrm>
          <a:prstGeom prst="rect">
            <a:avLst/>
          </a:prstGeom>
        </p:spPr>
      </p:pic>
      <p:pic>
        <p:nvPicPr>
          <p:cNvPr id="5" name="图片 4"/>
          <p:cNvPicPr>
            <a:picLocks noChangeAspect="1"/>
          </p:cNvPicPr>
          <p:nvPr/>
        </p:nvPicPr>
        <p:blipFill>
          <a:blip r:embed="rId2"/>
          <a:stretch>
            <a:fillRect/>
          </a:stretch>
        </p:blipFill>
        <p:spPr>
          <a:xfrm>
            <a:off x="6380480" y="891540"/>
            <a:ext cx="4576445" cy="29718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85448" y="3889222"/>
            <a:ext cx="36118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（三）电子商务对转移价格的影响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矩形 11"/>
          <p:cNvSpPr/>
          <p:nvPr/>
        </p:nvSpPr>
        <p:spPr>
          <a:xfrm>
            <a:off x="639445" y="4327525"/>
            <a:ext cx="4441825" cy="169100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转移价格又称转让价格、划拨价格，是跨国公司在国际避税活动中常采用的方式。关联公司转移的价格的手法很多，主要通过调整影响关联公司产品成本的各种费用和因素来转移关联公司的利润。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493482" y="3957952"/>
            <a:ext cx="4069080" cy="368300"/>
          </a:xfrm>
          <a:prstGeom prst="rect">
            <a:avLst/>
          </a:prstGeom>
        </p:spPr>
        <p:txBody>
          <a:bodyPr wrap="none">
            <a:spAutoFit/>
          </a:bodyPr>
          <a:lstStyle/>
          <a:p>
            <a:pPr algn="l"/>
            <a:r>
              <a:rPr lang="zh-CN" altLang="en-US" dirty="0">
                <a:solidFill>
                  <a:schemeClr val="tx1">
                    <a:lumMod val="65000"/>
                    <a:lumOff val="35000"/>
                  </a:schemeClr>
                </a:solidFill>
                <a:latin typeface="宋体" panose="02010600030101010101" pitchFamily="2" charset="-122"/>
                <a:ea typeface="宋体" panose="02010600030101010101" pitchFamily="2" charset="-122"/>
              </a:rPr>
              <a:t>（四）电子商务对国际税务合作的影响</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矩形 13"/>
          <p:cNvSpPr/>
          <p:nvPr/>
        </p:nvSpPr>
        <p:spPr>
          <a:xfrm>
            <a:off x="6493510" y="4422140"/>
            <a:ext cx="4972685" cy="2011045"/>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由于电子商务对各国税收带来的影响不尽相同，各国之间的税收利益也必须做新的调整。某些国家是信息技术大国，势必利用其技术上的优势地位损害其他国家利益。这样，必将带来新的国际税收冲突以及为解决冲突而进行的新的国际税务合作。</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5" name="矩形 14"/>
          <p:cNvSpPr/>
          <p:nvPr/>
        </p:nvSpPr>
        <p:spPr>
          <a:xfrm rot="5400000">
            <a:off x="224825" y="4223569"/>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5965975" y="4318643"/>
            <a:ext cx="774551" cy="5378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8270" y="247015"/>
            <a:ext cx="8263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三、电子商务对我国现行涉外税收的影响</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9445" y="854710"/>
            <a:ext cx="4585970" cy="2771775"/>
          </a:xfrm>
          <a:prstGeom prst="rect">
            <a:avLst/>
          </a:prstGeom>
        </p:spPr>
      </p:pic>
      <p:pic>
        <p:nvPicPr>
          <p:cNvPr id="4" name="图片 3"/>
          <p:cNvPicPr>
            <a:picLocks noChangeAspect="1"/>
          </p:cNvPicPr>
          <p:nvPr/>
        </p:nvPicPr>
        <p:blipFill>
          <a:blip r:embed="rId2"/>
          <a:stretch>
            <a:fillRect/>
          </a:stretch>
        </p:blipFill>
        <p:spPr>
          <a:xfrm>
            <a:off x="6326505" y="1031875"/>
            <a:ext cx="5715000" cy="2857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239000" y="3379470"/>
            <a:ext cx="4094480"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我国对电子商务税收的政策</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04</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7635" y="234315"/>
            <a:ext cx="545782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一、制定电子商务税收的几项原则</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2" name="矩形 11"/>
          <p:cNvSpPr/>
          <p:nvPr/>
        </p:nvSpPr>
        <p:spPr>
          <a:xfrm>
            <a:off x="7398347" y="1543705"/>
            <a:ext cx="4070167" cy="3290570"/>
          </a:xfrm>
          <a:prstGeom prst="rect">
            <a:avLst/>
          </a:prstGeom>
        </p:spPr>
        <p:txBody>
          <a:bodyPr wrap="square">
            <a:spAutoFit/>
          </a:bodyPr>
          <a:lstStyle/>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为适应电子商务的出现和发展，目前，在研究制定电子商务的税收对策时，应遵循以下几项原则。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（1）以现行税制为基础的原则。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（2）不单独开征新税的原则。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（3）保持税制中性的原则。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（4）税收政策与税务征管相结合的原则。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（5）维护国家税收利益的原则。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（6）居民管辖和地域管辖并重的原则。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（7）前瞻性原则。</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sp>
        <p:nvSpPr>
          <p:cNvPr id="13" name="矩形 12"/>
          <p:cNvSpPr/>
          <p:nvPr/>
        </p:nvSpPr>
        <p:spPr>
          <a:xfrm>
            <a:off x="6502389" y="1511874"/>
            <a:ext cx="754917" cy="658558"/>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ṣ1íḑe"/>
          <p:cNvSpPr>
            <a:spLocks noChangeAspect="1"/>
          </p:cNvSpPr>
          <p:nvPr/>
        </p:nvSpPr>
        <p:spPr bwMode="auto">
          <a:xfrm>
            <a:off x="6722333" y="1671436"/>
            <a:ext cx="315425" cy="254919"/>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pic>
        <p:nvPicPr>
          <p:cNvPr id="2" name="图片 1"/>
          <p:cNvPicPr>
            <a:picLocks noChangeAspect="1"/>
          </p:cNvPicPr>
          <p:nvPr/>
        </p:nvPicPr>
        <p:blipFill>
          <a:blip r:embed="rId1"/>
          <a:stretch>
            <a:fillRect/>
          </a:stretch>
        </p:blipFill>
        <p:spPr>
          <a:xfrm>
            <a:off x="645795" y="1543685"/>
            <a:ext cx="5367655" cy="498792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5311" y="1360091"/>
            <a:ext cx="5098975" cy="4448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7635" y="234315"/>
            <a:ext cx="545782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二、我国对电子商务税收的措施</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2" name="矩形 11"/>
          <p:cNvSpPr/>
          <p:nvPr/>
        </p:nvSpPr>
        <p:spPr>
          <a:xfrm>
            <a:off x="6414135" y="361315"/>
            <a:ext cx="5777865" cy="6170295"/>
          </a:xfrm>
          <a:prstGeom prst="rect">
            <a:avLst/>
          </a:prstGeom>
        </p:spPr>
        <p:txBody>
          <a:bodyPr wrap="square">
            <a:spAutoFit/>
          </a:bodyPr>
          <a:lstStyle/>
          <a:p>
            <a:pPr>
              <a:lnSpc>
                <a:spcPct val="130000"/>
              </a:lnSpc>
            </a:pPr>
            <a:r>
              <a:rPr lang="en-US" altLang="zh-CN" sz="1600" b="1">
                <a:solidFill>
                  <a:schemeClr val="tx1">
                    <a:lumMod val="75000"/>
                    <a:lumOff val="25000"/>
                  </a:schemeClr>
                </a:solidFill>
                <a:latin typeface="宋体" panose="02010600030101010101" pitchFamily="2" charset="-122"/>
                <a:ea typeface="宋体" panose="02010600030101010101" pitchFamily="2" charset="-122"/>
              </a:rPr>
              <a:t>（一）加快实施电子征税</a:t>
            </a:r>
            <a:endParaRPr lang="en-US" altLang="zh-CN" sz="16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电子征税是指利用电子信息网络对商家网上交易和非网上交易征税的新方式。电子征税包括电子申报和电子结算两个环节。电子申报是指纳税人利用各自的计算机或电话机，通过电话网、分组交换网、互联网等通信网络系统，直接将申报资料发送给税务局，从而实现纳税人不必亲临税务机关，即可完成申报的一种方式。</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b="1">
                <a:solidFill>
                  <a:schemeClr val="tx1">
                    <a:lumMod val="75000"/>
                    <a:lumOff val="25000"/>
                  </a:schemeClr>
                </a:solidFill>
                <a:latin typeface="宋体" panose="02010600030101010101" pitchFamily="2" charset="-122"/>
                <a:ea typeface="宋体" panose="02010600030101010101" pitchFamily="2" charset="-122"/>
              </a:rPr>
              <a:t>（二）建立健全适应电子征税的征管模式，促进电子商务的健康发展</a:t>
            </a:r>
            <a:endParaRPr lang="en-US" altLang="zh-CN" sz="16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建立统一的纳税人识别号</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建立四级计算机监控管理网络</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加快金税工程建设</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b="1">
                <a:solidFill>
                  <a:schemeClr val="tx1">
                    <a:lumMod val="75000"/>
                    <a:lumOff val="25000"/>
                  </a:schemeClr>
                </a:solidFill>
                <a:latin typeface="宋体" panose="02010600030101010101" pitchFamily="2" charset="-122"/>
                <a:ea typeface="宋体" panose="02010600030101010101" pitchFamily="2" charset="-122"/>
              </a:rPr>
              <a:t>（三）加大税收的征管和稽查力度</a:t>
            </a:r>
            <a:endParaRPr lang="en-US" altLang="zh-CN" sz="1600" b="1">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1. 建立规范性的认证制度</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2. 电子发票具有法律效力</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3. 加强与电子银行的合作</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4. 加强税务稽查工作</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5. 建立密钥管理系统</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en-US" altLang="zh-CN" sz="1600">
                <a:solidFill>
                  <a:schemeClr val="tx1">
                    <a:lumMod val="75000"/>
                    <a:lumOff val="25000"/>
                  </a:schemeClr>
                </a:solidFill>
                <a:latin typeface="宋体" panose="02010600030101010101" pitchFamily="2" charset="-122"/>
                <a:ea typeface="宋体" panose="02010600030101010101" pitchFamily="2" charset="-122"/>
              </a:rPr>
              <a:t>6. 在征管、稽查中应重点加强国际情报交流，企业的网络化</a:t>
            </a:r>
            <a:endParaRPr lang="en-US" altLang="zh-CN" sz="160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75615" y="1515110"/>
            <a:ext cx="5270500" cy="50165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552825" y="0"/>
            <a:ext cx="8639175"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1" r="189" b="5630"/>
          <a:stretch>
            <a:fillRect/>
          </a:stretch>
        </p:blipFill>
        <p:spPr>
          <a:xfrm>
            <a:off x="294288" y="327348"/>
            <a:ext cx="9836683" cy="6203305"/>
          </a:xfrm>
          <a:prstGeom prst="rect">
            <a:avLst/>
          </a:prstGeom>
        </p:spPr>
      </p:pic>
      <p:sp>
        <p:nvSpPr>
          <p:cNvPr id="27" name="矩形 26"/>
          <p:cNvSpPr/>
          <p:nvPr/>
        </p:nvSpPr>
        <p:spPr>
          <a:xfrm>
            <a:off x="6096001" y="933450"/>
            <a:ext cx="5410200" cy="512445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849069" y="2804996"/>
            <a:ext cx="3657132" cy="46037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税收法律制度述</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9" name="文本框 28"/>
          <p:cNvSpPr txBox="1"/>
          <p:nvPr/>
        </p:nvSpPr>
        <p:spPr>
          <a:xfrm>
            <a:off x="6612255" y="2871470"/>
            <a:ext cx="1236980" cy="337185"/>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ONE</a:t>
            </a:r>
            <a:endParaRPr lang="zh-CN" altLang="en-US" sz="1600" dirty="0">
              <a:solidFill>
                <a:schemeClr val="bg1"/>
              </a:solidFill>
              <a:latin typeface="Century Gothic" panose="020B0502020202020204" pitchFamily="34" charset="0"/>
            </a:endParaRPr>
          </a:p>
        </p:txBody>
      </p:sp>
      <p:sp>
        <p:nvSpPr>
          <p:cNvPr id="30" name="文本框 29"/>
          <p:cNvSpPr txBox="1"/>
          <p:nvPr/>
        </p:nvSpPr>
        <p:spPr>
          <a:xfrm>
            <a:off x="6612315" y="3662770"/>
            <a:ext cx="150495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TWO</a:t>
            </a:r>
            <a:endParaRPr lang="zh-CN" altLang="en-US" sz="1600" dirty="0">
              <a:solidFill>
                <a:schemeClr val="bg1"/>
              </a:solidFill>
              <a:latin typeface="Century Gothic" panose="020B0502020202020204" pitchFamily="34" charset="0"/>
            </a:endParaRPr>
          </a:p>
        </p:txBody>
      </p:sp>
      <p:sp>
        <p:nvSpPr>
          <p:cNvPr id="31" name="文本框 30"/>
          <p:cNvSpPr txBox="1"/>
          <p:nvPr/>
        </p:nvSpPr>
        <p:spPr>
          <a:xfrm>
            <a:off x="6612315" y="4454150"/>
            <a:ext cx="1828112"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THREE</a:t>
            </a:r>
            <a:endParaRPr lang="zh-CN" altLang="en-US" sz="1600" dirty="0">
              <a:solidFill>
                <a:schemeClr val="bg1"/>
              </a:solidFill>
              <a:latin typeface="Century Gothic" panose="020B0502020202020204" pitchFamily="34" charset="0"/>
            </a:endParaRPr>
          </a:p>
        </p:txBody>
      </p:sp>
      <p:sp>
        <p:nvSpPr>
          <p:cNvPr id="32" name="文本框 31"/>
          <p:cNvSpPr txBox="1"/>
          <p:nvPr/>
        </p:nvSpPr>
        <p:spPr>
          <a:xfrm>
            <a:off x="6612315" y="5245530"/>
            <a:ext cx="1980010" cy="338554"/>
          </a:xfrm>
          <a:prstGeom prst="rect">
            <a:avLst/>
          </a:prstGeom>
          <a:noFill/>
        </p:spPr>
        <p:txBody>
          <a:bodyPr wrap="square" rtlCol="0">
            <a:spAutoFit/>
          </a:bodyPr>
          <a:lstStyle/>
          <a:p>
            <a:r>
              <a:rPr lang="en-US" altLang="zh-CN" sz="1600" dirty="0">
                <a:solidFill>
                  <a:schemeClr val="bg1"/>
                </a:solidFill>
                <a:latin typeface="Century Gothic" panose="020B0502020202020204" pitchFamily="34" charset="0"/>
              </a:rPr>
              <a:t>PART FOUR</a:t>
            </a:r>
            <a:endParaRPr lang="zh-CN" altLang="en-US" sz="1600" dirty="0">
              <a:solidFill>
                <a:schemeClr val="bg1"/>
              </a:solidFill>
              <a:latin typeface="Century Gothic" panose="020B0502020202020204" pitchFamily="34" charset="0"/>
            </a:endParaRPr>
          </a:p>
        </p:txBody>
      </p:sp>
      <p:sp>
        <p:nvSpPr>
          <p:cNvPr id="33" name="文本框 32"/>
          <p:cNvSpPr txBox="1"/>
          <p:nvPr/>
        </p:nvSpPr>
        <p:spPr>
          <a:xfrm>
            <a:off x="6523113" y="1442758"/>
            <a:ext cx="1415278" cy="769441"/>
          </a:xfrm>
          <a:prstGeom prst="rect">
            <a:avLst/>
          </a:prstGeom>
          <a:noFill/>
        </p:spPr>
        <p:txBody>
          <a:bodyPr wrap="square" rtlCol="0">
            <a:spAutoFit/>
          </a:bodyPr>
          <a:lstStyle/>
          <a:p>
            <a:r>
              <a:rPr lang="zh-CN" altLang="en-US" sz="4400" spc="200" dirty="0">
                <a:solidFill>
                  <a:schemeClr val="bg1"/>
                </a:solidFill>
                <a:latin typeface="宋体" panose="02010600030101010101" pitchFamily="2" charset="-122"/>
                <a:ea typeface="宋体" panose="02010600030101010101" pitchFamily="2" charset="-122"/>
              </a:rPr>
              <a:t>目录</a:t>
            </a:r>
            <a:endParaRPr lang="zh-CN" altLang="en-US" sz="4400" spc="200" dirty="0">
              <a:solidFill>
                <a:schemeClr val="bg1"/>
              </a:solidFill>
              <a:latin typeface="宋体" panose="02010600030101010101" pitchFamily="2" charset="-122"/>
              <a:ea typeface="宋体" panose="02010600030101010101" pitchFamily="2" charset="-122"/>
            </a:endParaRPr>
          </a:p>
        </p:txBody>
      </p:sp>
      <p:sp>
        <p:nvSpPr>
          <p:cNvPr id="34" name="文本框 33"/>
          <p:cNvSpPr txBox="1"/>
          <p:nvPr/>
        </p:nvSpPr>
        <p:spPr>
          <a:xfrm>
            <a:off x="6523113" y="2008461"/>
            <a:ext cx="4269174" cy="461665"/>
          </a:xfrm>
          <a:prstGeom prst="rect">
            <a:avLst/>
          </a:prstGeom>
          <a:noFill/>
        </p:spPr>
        <p:txBody>
          <a:bodyPr wrap="square" rtlCol="0">
            <a:spAutoFit/>
          </a:bodyPr>
          <a:lstStyle/>
          <a:p>
            <a:r>
              <a:rPr lang="en-US" altLang="zh-CN" sz="2400" i="1" dirty="0">
                <a:solidFill>
                  <a:schemeClr val="bg1">
                    <a:alpha val="58000"/>
                  </a:schemeClr>
                </a:solidFill>
                <a:latin typeface="Didot" panose="02000503000000020003" pitchFamily="2" charset="0"/>
              </a:rPr>
              <a:t>CONTENTS</a:t>
            </a:r>
            <a:endParaRPr lang="zh-CN" altLang="en-US" sz="2400" i="1" dirty="0">
              <a:solidFill>
                <a:schemeClr val="bg1">
                  <a:alpha val="58000"/>
                </a:schemeClr>
              </a:solidFill>
              <a:latin typeface="Didot" panose="02000503000000020003" pitchFamily="2" charset="0"/>
            </a:endParaRPr>
          </a:p>
        </p:txBody>
      </p:sp>
      <p:sp>
        <p:nvSpPr>
          <p:cNvPr id="35" name="矩形 34"/>
          <p:cNvSpPr/>
          <p:nvPr/>
        </p:nvSpPr>
        <p:spPr>
          <a:xfrm>
            <a:off x="6642505" y="2507121"/>
            <a:ext cx="168234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49235" y="3552190"/>
            <a:ext cx="2942590"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电子商务税收中的法律问题</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7849069" y="4343336"/>
            <a:ext cx="3657132"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电子商务发展对我国现行国内税收的影响</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38" name="文本框 37"/>
          <p:cNvSpPr txBox="1"/>
          <p:nvPr/>
        </p:nvSpPr>
        <p:spPr>
          <a:xfrm>
            <a:off x="7849069" y="5134569"/>
            <a:ext cx="3657132" cy="829945"/>
          </a:xfrm>
          <a:prstGeom prst="rect">
            <a:avLst/>
          </a:prstGeom>
          <a:noFill/>
        </p:spPr>
        <p:txBody>
          <a:bodyPr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solidFill>
                <a:latin typeface="宋体" panose="02010600030101010101" pitchFamily="2" charset="-122"/>
                <a:ea typeface="宋体" panose="02010600030101010101" pitchFamily="2" charset="-122"/>
              </a:rPr>
              <a:t>我国对电子商务税收的政策</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40" name="矩形 39"/>
          <p:cNvSpPr/>
          <p:nvPr/>
        </p:nvSpPr>
        <p:spPr>
          <a:xfrm>
            <a:off x="-1915886" y="327348"/>
            <a:ext cx="914400" cy="914400"/>
          </a:xfrm>
          <a:prstGeom prst="rect">
            <a:avLst/>
          </a:prstGeom>
          <a:solidFill>
            <a:srgbClr val="5950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37285" y="1370278"/>
            <a:ext cx="914400" cy="9144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0320" r="11825"/>
          <a:stretch>
            <a:fillRect/>
          </a:stretch>
        </p:blipFill>
        <p:spPr>
          <a:xfrm>
            <a:off x="0" y="0"/>
            <a:ext cx="5094514" cy="685800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29870"/>
          <a:stretch>
            <a:fillRect/>
          </a:stretch>
        </p:blipFill>
        <p:spPr>
          <a:xfrm flipH="1">
            <a:off x="4978400" y="0"/>
            <a:ext cx="7216078" cy="6858000"/>
          </a:xfrm>
          <a:prstGeom prst="rect">
            <a:avLst/>
          </a:prstGeom>
          <a:solidFill>
            <a:srgbClr val="595055"/>
          </a:solidFill>
        </p:spPr>
      </p:pic>
      <p:sp>
        <p:nvSpPr>
          <p:cNvPr id="30" name="任意多边形 29"/>
          <p:cNvSpPr/>
          <p:nvPr/>
        </p:nvSpPr>
        <p:spPr>
          <a:xfrm>
            <a:off x="-7705" y="0"/>
            <a:ext cx="8819691" cy="6858000"/>
          </a:xfrm>
          <a:custGeom>
            <a:avLst/>
            <a:gdLst>
              <a:gd name="connsiteX0" fmla="*/ 0 w 8819691"/>
              <a:gd name="connsiteY0" fmla="*/ 0 h 6877050"/>
              <a:gd name="connsiteX1" fmla="*/ 5390692 w 8819691"/>
              <a:gd name="connsiteY1" fmla="*/ 0 h 6877050"/>
              <a:gd name="connsiteX2" fmla="*/ 8819691 w 8819691"/>
              <a:gd name="connsiteY2" fmla="*/ 3429000 h 6877050"/>
              <a:gd name="connsiteX3" fmla="*/ 5371641 w 8819691"/>
              <a:gd name="connsiteY3" fmla="*/ 6877050 h 6877050"/>
              <a:gd name="connsiteX4" fmla="*/ 0 w 881969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9691" h="6877050">
                <a:moveTo>
                  <a:pt x="0" y="0"/>
                </a:moveTo>
                <a:lnTo>
                  <a:pt x="5390692" y="0"/>
                </a:lnTo>
                <a:lnTo>
                  <a:pt x="8819691" y="3429000"/>
                </a:lnTo>
                <a:lnTo>
                  <a:pt x="5371641" y="6877050"/>
                </a:lnTo>
                <a:lnTo>
                  <a:pt x="0" y="6877050"/>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6"/>
          <p:cNvSpPr/>
          <p:nvPr/>
        </p:nvSpPr>
        <p:spPr>
          <a:xfrm>
            <a:off x="1200616" y="702294"/>
            <a:ext cx="4304371" cy="5453411"/>
          </a:xfrm>
          <a:custGeom>
            <a:avLst/>
            <a:gdLst>
              <a:gd name="connsiteX0" fmla="*/ 0 w 4304371"/>
              <a:gd name="connsiteY0" fmla="*/ 0 h 5453411"/>
              <a:gd name="connsiteX1" fmla="*/ 4304371 w 4304371"/>
              <a:gd name="connsiteY1" fmla="*/ 0 h 5453411"/>
              <a:gd name="connsiteX2" fmla="*/ 4304371 w 4304371"/>
              <a:gd name="connsiteY2" fmla="*/ 223025 h 5453411"/>
              <a:gd name="connsiteX3" fmla="*/ 4167750 w 4304371"/>
              <a:gd name="connsiteY3" fmla="*/ 223025 h 5453411"/>
              <a:gd name="connsiteX4" fmla="*/ 4167750 w 4304371"/>
              <a:gd name="connsiteY4" fmla="*/ 136621 h 5453411"/>
              <a:gd name="connsiteX5" fmla="*/ 136621 w 4304371"/>
              <a:gd name="connsiteY5" fmla="*/ 136621 h 5453411"/>
              <a:gd name="connsiteX6" fmla="*/ 136621 w 4304371"/>
              <a:gd name="connsiteY6" fmla="*/ 5316790 h 5453411"/>
              <a:gd name="connsiteX7" fmla="*/ 4167750 w 4304371"/>
              <a:gd name="connsiteY7" fmla="*/ 5316790 h 5453411"/>
              <a:gd name="connsiteX8" fmla="*/ 4167750 w 4304371"/>
              <a:gd name="connsiteY8" fmla="*/ 5118875 h 5453411"/>
              <a:gd name="connsiteX9" fmla="*/ 4304371 w 4304371"/>
              <a:gd name="connsiteY9" fmla="*/ 5118875 h 5453411"/>
              <a:gd name="connsiteX10" fmla="*/ 4304371 w 4304371"/>
              <a:gd name="connsiteY10" fmla="*/ 5453411 h 5453411"/>
              <a:gd name="connsiteX11" fmla="*/ 0 w 4304371"/>
              <a:gd name="connsiteY11" fmla="*/ 5453411 h 545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4371" h="5453411">
                <a:moveTo>
                  <a:pt x="0" y="0"/>
                </a:moveTo>
                <a:lnTo>
                  <a:pt x="4304371" y="0"/>
                </a:lnTo>
                <a:lnTo>
                  <a:pt x="4304371" y="223025"/>
                </a:lnTo>
                <a:lnTo>
                  <a:pt x="4167750" y="223025"/>
                </a:lnTo>
                <a:lnTo>
                  <a:pt x="4167750" y="136621"/>
                </a:lnTo>
                <a:lnTo>
                  <a:pt x="136621" y="136621"/>
                </a:lnTo>
                <a:lnTo>
                  <a:pt x="136621" y="5316790"/>
                </a:lnTo>
                <a:lnTo>
                  <a:pt x="4167750" y="5316790"/>
                </a:lnTo>
                <a:lnTo>
                  <a:pt x="4167750" y="5118875"/>
                </a:lnTo>
                <a:lnTo>
                  <a:pt x="4304371" y="5118875"/>
                </a:lnTo>
                <a:lnTo>
                  <a:pt x="4304371" y="5453411"/>
                </a:lnTo>
                <a:lnTo>
                  <a:pt x="0" y="54534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3067050" y="2425065"/>
            <a:ext cx="3846195" cy="1106805"/>
          </a:xfrm>
          <a:prstGeom prst="rect">
            <a:avLst/>
          </a:prstGeom>
        </p:spPr>
        <p:txBody>
          <a:bodyPr wrap="square">
            <a:spAutoFit/>
          </a:bodyPr>
          <a:lstStyle/>
          <a:p>
            <a:r>
              <a:rPr lang="zh-CN" sz="6600" b="1" dirty="0">
                <a:solidFill>
                  <a:schemeClr val="bg1"/>
                </a:solidFill>
              </a:rPr>
              <a:t>谢谢观看</a:t>
            </a:r>
            <a:endParaRPr lang="zh-CN" sz="6600"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154320" y="3309250"/>
            <a:ext cx="5054671"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税收法律制度</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dirty="0">
                <a:solidFill>
                  <a:schemeClr val="bg1"/>
                </a:solidFill>
                <a:latin typeface="Century Gothic" panose="020B0502020202020204" pitchFamily="34" charset="0"/>
              </a:rPr>
              <a:t>01</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70" y="247015"/>
            <a:ext cx="45681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一、税收及其特点和作用</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1363345"/>
            <a:ext cx="12192000" cy="528066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145405" y="1363345"/>
            <a:ext cx="7046595" cy="54082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（一）税收的含义</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税收是国家凭借政治权力，依照税法规定参与国民收入分配和再分配，无偿取得财政收入的一种形式。税收是人类社会发展到一定历史阶段的产物。</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（二）税收的特点</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税收具有强制性、无偿性和固定性三个特点。</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（三）税收的作用</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税收是国家组织财政收入的主要形式和工具。</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 税收是国家调控经济的一个重要杠杆。</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 税收是对客观经济情况进行监督管理的重要手段。</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241300" y="1562735"/>
            <a:ext cx="4762500" cy="4376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70" y="247015"/>
            <a:ext cx="45681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二、税法的含义和构成要素</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1363345"/>
            <a:ext cx="12192000" cy="528066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090920" y="1843405"/>
            <a:ext cx="5806440" cy="407860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（一）税法的含义</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税法是调整税务关系的法律规范的总称。税务关系包括税务机关与纳税人之间在无偿征收一定的货币或者实物过程中发生的税收征纳关系，以及国家因税收管理而发生的社会关系。</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（二）税法的构成要素</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主体2. 征税对象3. 税目4. 税率</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5. 纳税期限6. 减免税7. 罚则</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394970" y="1843405"/>
            <a:ext cx="5517515" cy="3904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70" y="247015"/>
            <a:ext cx="5230495"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三、我国税法体系中的现行税种</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1363345"/>
            <a:ext cx="12192000" cy="528066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430010" y="1730375"/>
            <a:ext cx="5101590" cy="407860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（一）税收种类</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流转税2. 所得税3. 财产税</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4. 特定行为税5. 资源税</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（二）若干税种的主要规定</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增值税</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 消费税</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 企业所得税</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4. 个人所得税</a:t>
            </a:r>
            <a:endParaRPr lang="zh-CN" altLang="en-US" sz="2400" b="0" dirty="0">
              <a:solidFill>
                <a:schemeClr val="bg1"/>
              </a:solidFill>
              <a:latin typeface="宋体" panose="02010600030101010101" pitchFamily="2" charset="-122"/>
              <a:ea typeface="宋体" panose="02010600030101010101" pitchFamily="2" charset="-122"/>
            </a:endParaRPr>
          </a:p>
          <a:p>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87985" y="1730375"/>
            <a:ext cx="5704205" cy="36690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70" y="247015"/>
            <a:ext cx="658495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四、我国税收征收管理的主要规定</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9" name="矩形 8"/>
          <p:cNvSpPr/>
          <p:nvPr/>
        </p:nvSpPr>
        <p:spPr>
          <a:xfrm>
            <a:off x="0" y="1363345"/>
            <a:ext cx="12192000" cy="528066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8270" y="1645920"/>
            <a:ext cx="11465560" cy="45218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chemeClr val="bg1"/>
                </a:solidFill>
                <a:latin typeface="宋体" panose="02010600030101010101" pitchFamily="2" charset="-122"/>
                <a:ea typeface="宋体" panose="02010600030101010101" pitchFamily="2" charset="-122"/>
              </a:rPr>
              <a:t>（一）税收征收管理机构及其职责</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税务主管部门</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 税收征收管理机关</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税收征收管理机关目前有国家税务局、地方税务局和海关。</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3. 税收征收管理机关的职责</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（二）税务管理</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（三）税款征收</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（四）违反税法的行为及其法律责任</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1. 违反税收征收管理规定的行为及其法律责任</a:t>
            </a:r>
            <a:endParaRPr lang="zh-CN" altLang="en-US" sz="2400" b="0" dirty="0">
              <a:solidFill>
                <a:schemeClr val="bg1"/>
              </a:solidFill>
              <a:latin typeface="宋体" panose="02010600030101010101" pitchFamily="2" charset="-122"/>
              <a:ea typeface="宋体" panose="02010600030101010101" pitchFamily="2" charset="-122"/>
            </a:endParaRPr>
          </a:p>
          <a:p>
            <a:r>
              <a:rPr lang="zh-CN" altLang="en-US" sz="2400" b="0" dirty="0">
                <a:solidFill>
                  <a:schemeClr val="bg1"/>
                </a:solidFill>
                <a:latin typeface="宋体" panose="02010600030101010101" pitchFamily="2" charset="-122"/>
                <a:ea typeface="宋体" panose="02010600030101010101" pitchFamily="2" charset="-122"/>
              </a:rPr>
              <a:t>2. 偷税、抗税行为及其法律责任</a:t>
            </a:r>
            <a:endParaRPr lang="zh-CN" altLang="en-US" sz="2400" b="0" dirty="0">
              <a:solidFill>
                <a:schemeClr val="bg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263765" y="3510280"/>
            <a:ext cx="4745990" cy="2857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3426"/>
          <a:stretch>
            <a:fillRect/>
          </a:stretch>
        </p:blipFill>
        <p:spPr>
          <a:xfrm>
            <a:off x="0" y="0"/>
            <a:ext cx="8901440" cy="6858000"/>
          </a:xfrm>
          <a:prstGeom prst="rect">
            <a:avLst/>
          </a:prstGeom>
        </p:spPr>
      </p:pic>
      <p:sp>
        <p:nvSpPr>
          <p:cNvPr id="3" name="矩形 2"/>
          <p:cNvSpPr/>
          <p:nvPr/>
        </p:nvSpPr>
        <p:spPr>
          <a:xfrm>
            <a:off x="6895652" y="0"/>
            <a:ext cx="5296348" cy="68580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016525" y="3260990"/>
            <a:ext cx="5054671"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4000" b="0" dirty="0">
                <a:solidFill>
                  <a:schemeClr val="bg1"/>
                </a:solidFill>
                <a:latin typeface="宋体" panose="02010600030101010101" pitchFamily="2" charset="-122"/>
                <a:ea typeface="宋体" panose="02010600030101010101" pitchFamily="2" charset="-122"/>
              </a:rPr>
              <a:t>电子商务发展对我国现行国内税收的影响</a:t>
            </a:r>
            <a:endParaRPr lang="zh-CN" altLang="en-US" sz="4000" b="0" dirty="0">
              <a:solidFill>
                <a:schemeClr val="bg1"/>
              </a:solidFill>
              <a:latin typeface="宋体" panose="02010600030101010101" pitchFamily="2" charset="-122"/>
              <a:ea typeface="宋体" panose="02010600030101010101" pitchFamily="2" charset="-122"/>
            </a:endParaRPr>
          </a:p>
        </p:txBody>
      </p:sp>
      <p:sp>
        <p:nvSpPr>
          <p:cNvPr id="7" name="箭头: 五边形 22"/>
          <p:cNvSpPr/>
          <p:nvPr/>
        </p:nvSpPr>
        <p:spPr>
          <a:xfrm flipH="1">
            <a:off x="10058398" y="5587019"/>
            <a:ext cx="2150358" cy="427208"/>
          </a:xfrm>
          <a:prstGeom prst="homePlate">
            <a:avLst>
              <a:gd name="adj" fmla="val 269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315410" y="5627332"/>
            <a:ext cx="1893346" cy="369332"/>
          </a:xfrm>
          <a:prstGeom prst="rect">
            <a:avLst/>
          </a:prstGeom>
          <a:noFill/>
        </p:spPr>
        <p:txBody>
          <a:bodyPr wrap="square" rtlCol="0">
            <a:spAutoFit/>
          </a:bodyPr>
          <a:lstStyle/>
          <a:p>
            <a:pPr algn="ctr"/>
            <a:r>
              <a:rPr lang="en-US" altLang="zh-CN" b="1" dirty="0">
                <a:solidFill>
                  <a:srgbClr val="595055"/>
                </a:solidFill>
                <a:latin typeface="Century Gothic" panose="020B0502020202020204" pitchFamily="34" charset="0"/>
              </a:rPr>
              <a:t>PART  ONE.</a:t>
            </a:r>
            <a:endParaRPr lang="zh-CN" altLang="en-US" b="1" dirty="0">
              <a:solidFill>
                <a:srgbClr val="595055"/>
              </a:solidFill>
              <a:latin typeface="Century Gothic" panose="020B0502020202020204" pitchFamily="34" charset="0"/>
            </a:endParaRPr>
          </a:p>
        </p:txBody>
      </p:sp>
      <p:sp>
        <p:nvSpPr>
          <p:cNvPr id="9" name="文本框 8"/>
          <p:cNvSpPr txBox="1"/>
          <p:nvPr/>
        </p:nvSpPr>
        <p:spPr>
          <a:xfrm>
            <a:off x="9726363" y="2039674"/>
            <a:ext cx="1893346" cy="1446550"/>
          </a:xfrm>
          <a:prstGeom prst="rect">
            <a:avLst/>
          </a:prstGeom>
          <a:noFill/>
        </p:spPr>
        <p:txBody>
          <a:bodyPr wrap="square" rtlCol="0">
            <a:spAutoFit/>
          </a:bodyPr>
          <a:lstStyle/>
          <a:p>
            <a:r>
              <a:rPr lang="en-US" altLang="zh-CN" sz="8800" b="1" i="1">
                <a:solidFill>
                  <a:schemeClr val="bg1"/>
                </a:solidFill>
                <a:latin typeface="Century Gothic" panose="020B0502020202020204" pitchFamily="34" charset="0"/>
              </a:rPr>
              <a:t>02</a:t>
            </a:r>
            <a:endParaRPr lang="zh-CN" altLang="en-US" sz="8800" b="1" i="1" dirty="0">
              <a:solidFill>
                <a:schemeClr val="bg1"/>
              </a:solidFill>
              <a:latin typeface="Century Gothic" panose="020B0502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82234" y="1996858"/>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2234" y="4257757"/>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6384" y="1996858"/>
            <a:ext cx="18288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76384" y="4257757"/>
            <a:ext cx="1828800" cy="1828800"/>
          </a:xfrm>
          <a:prstGeom prst="rect">
            <a:avLst/>
          </a:prstGeom>
          <a:solidFill>
            <a:srgbClr val="595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70200" y="1851660"/>
            <a:ext cx="3446780" cy="230695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（一）虚拟化</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1. 交易行为虚拟化</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2. 税收概念虚拟化</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3. 税务信息虚拟化</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4. 交易对象虚拟化</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5. 税收原则虚拟化</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8413115" y="1851660"/>
            <a:ext cx="3256280" cy="156845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（二）多国性</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电子商务依赖于互联网，使得现实生活中原来在一个国家完成的交易，可在多个国家进行。</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9" name="文本框 18"/>
          <p:cNvSpPr txBox="1"/>
          <p:nvPr/>
        </p:nvSpPr>
        <p:spPr>
          <a:xfrm>
            <a:off x="2870200" y="4531360"/>
            <a:ext cx="3059430" cy="19380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（三）隐蔽性</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消费者可以匿名；制造商很容易隐匿其居住地，税务当局无法判定电子商务情况；电子消费行为很容易隐蔽。</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2" name="文本框 21"/>
          <p:cNvSpPr txBox="1"/>
          <p:nvPr/>
        </p:nvSpPr>
        <p:spPr>
          <a:xfrm>
            <a:off x="8512175" y="4257675"/>
            <a:ext cx="3369310" cy="19380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（四）便捷性</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a:p>
            <a:r>
              <a:rPr lang="zh-CN" altLang="en-US" sz="2000" b="0" spc="-150" dirty="0">
                <a:solidFill>
                  <a:schemeClr val="tx1">
                    <a:lumMod val="75000"/>
                    <a:lumOff val="25000"/>
                  </a:schemeClr>
                </a:solidFill>
                <a:latin typeface="宋体" panose="02010600030101010101" pitchFamily="2" charset="-122"/>
                <a:ea typeface="宋体" panose="02010600030101010101" pitchFamily="2" charset="-122"/>
              </a:rPr>
              <a:t>电子征税为税务部门在电子商务税收征管方面提供了新的手段。电子征税包括电子申报和电子结算两个环节。</a:t>
            </a:r>
            <a:endParaRPr lang="zh-CN" altLang="en-US" sz="2000" b="0" spc="-15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23" name="îṩḷîḓè"/>
          <p:cNvSpPr>
            <a:spLocks noChangeAspect="1"/>
          </p:cNvSpPr>
          <p:nvPr/>
        </p:nvSpPr>
        <p:spPr bwMode="auto">
          <a:xfrm>
            <a:off x="7027427" y="2489298"/>
            <a:ext cx="805693" cy="785602"/>
          </a:xfrm>
          <a:custGeom>
            <a:avLst/>
            <a:gdLst>
              <a:gd name="connsiteX0" fmla="*/ 203272 w 608415"/>
              <a:gd name="connsiteY0" fmla="*/ 297151 h 593244"/>
              <a:gd name="connsiteX1" fmla="*/ 405144 w 608415"/>
              <a:gd name="connsiteY1" fmla="*/ 297151 h 593244"/>
              <a:gd name="connsiteX2" fmla="*/ 418877 w 608415"/>
              <a:gd name="connsiteY2" fmla="*/ 310963 h 593244"/>
              <a:gd name="connsiteX3" fmla="*/ 405144 w 608415"/>
              <a:gd name="connsiteY3" fmla="*/ 324672 h 593244"/>
              <a:gd name="connsiteX4" fmla="*/ 203272 w 608415"/>
              <a:gd name="connsiteY4" fmla="*/ 324672 h 593244"/>
              <a:gd name="connsiteX5" fmla="*/ 189539 w 608415"/>
              <a:gd name="connsiteY5" fmla="*/ 310963 h 593244"/>
              <a:gd name="connsiteX6" fmla="*/ 203272 w 608415"/>
              <a:gd name="connsiteY6" fmla="*/ 297151 h 593244"/>
              <a:gd name="connsiteX7" fmla="*/ 203272 w 608415"/>
              <a:gd name="connsiteY7" fmla="*/ 222916 h 593244"/>
              <a:gd name="connsiteX8" fmla="*/ 405144 w 608415"/>
              <a:gd name="connsiteY8" fmla="*/ 222916 h 593244"/>
              <a:gd name="connsiteX9" fmla="*/ 418877 w 608415"/>
              <a:gd name="connsiteY9" fmla="*/ 236606 h 593244"/>
              <a:gd name="connsiteX10" fmla="*/ 405144 w 608415"/>
              <a:gd name="connsiteY10" fmla="*/ 250295 h 593244"/>
              <a:gd name="connsiteX11" fmla="*/ 203272 w 608415"/>
              <a:gd name="connsiteY11" fmla="*/ 250295 h 593244"/>
              <a:gd name="connsiteX12" fmla="*/ 189539 w 608415"/>
              <a:gd name="connsiteY12" fmla="*/ 236606 h 593244"/>
              <a:gd name="connsiteX13" fmla="*/ 203272 w 608415"/>
              <a:gd name="connsiteY13" fmla="*/ 222916 h 593244"/>
              <a:gd name="connsiteX14" fmla="*/ 203272 w 608415"/>
              <a:gd name="connsiteY14" fmla="*/ 148611 h 593244"/>
              <a:gd name="connsiteX15" fmla="*/ 405144 w 608415"/>
              <a:gd name="connsiteY15" fmla="*/ 148611 h 593244"/>
              <a:gd name="connsiteX16" fmla="*/ 418877 w 608415"/>
              <a:gd name="connsiteY16" fmla="*/ 162320 h 593244"/>
              <a:gd name="connsiteX17" fmla="*/ 405144 w 608415"/>
              <a:gd name="connsiteY17" fmla="*/ 176132 h 593244"/>
              <a:gd name="connsiteX18" fmla="*/ 203272 w 608415"/>
              <a:gd name="connsiteY18" fmla="*/ 176132 h 593244"/>
              <a:gd name="connsiteX19" fmla="*/ 189539 w 608415"/>
              <a:gd name="connsiteY19" fmla="*/ 162320 h 593244"/>
              <a:gd name="connsiteX20" fmla="*/ 203272 w 608415"/>
              <a:gd name="connsiteY20" fmla="*/ 148611 h 593244"/>
              <a:gd name="connsiteX21" fmla="*/ 304259 w 608415"/>
              <a:gd name="connsiteY21" fmla="*/ 27425 h 593244"/>
              <a:gd name="connsiteX22" fmla="*/ 27566 w 608415"/>
              <a:gd name="connsiteY22" fmla="*/ 236617 h 593244"/>
              <a:gd name="connsiteX23" fmla="*/ 255528 w 608415"/>
              <a:gd name="connsiteY23" fmla="*/ 442510 h 593244"/>
              <a:gd name="connsiteX24" fmla="*/ 267298 w 608415"/>
              <a:gd name="connsiteY24" fmla="*/ 453955 h 593244"/>
              <a:gd name="connsiteX25" fmla="*/ 245514 w 608415"/>
              <a:gd name="connsiteY25" fmla="*/ 561798 h 593244"/>
              <a:gd name="connsiteX26" fmla="*/ 341117 w 608415"/>
              <a:gd name="connsiteY26" fmla="*/ 454367 h 593244"/>
              <a:gd name="connsiteX27" fmla="*/ 352887 w 608415"/>
              <a:gd name="connsiteY27" fmla="*/ 442510 h 593244"/>
              <a:gd name="connsiteX28" fmla="*/ 580952 w 608415"/>
              <a:gd name="connsiteY28" fmla="*/ 236617 h 593244"/>
              <a:gd name="connsiteX29" fmla="*/ 304259 w 608415"/>
              <a:gd name="connsiteY29" fmla="*/ 27425 h 593244"/>
              <a:gd name="connsiteX30" fmla="*/ 304259 w 608415"/>
              <a:gd name="connsiteY30" fmla="*/ 0 h 593244"/>
              <a:gd name="connsiteX31" fmla="*/ 517974 w 608415"/>
              <a:gd name="connsiteY31" fmla="*/ 68150 h 593244"/>
              <a:gd name="connsiteX32" fmla="*/ 608415 w 608415"/>
              <a:gd name="connsiteY32" fmla="*/ 236617 h 593244"/>
              <a:gd name="connsiteX33" fmla="*/ 535112 w 608415"/>
              <a:gd name="connsiteY33" fmla="*/ 390857 h 593244"/>
              <a:gd name="connsiteX34" fmla="*/ 366618 w 608415"/>
              <a:gd name="connsiteY34" fmla="*/ 468286 h 593244"/>
              <a:gd name="connsiteX35" fmla="*/ 214024 w 608415"/>
              <a:gd name="connsiteY35" fmla="*/ 593244 h 593244"/>
              <a:gd name="connsiteX36" fmla="*/ 201325 w 608415"/>
              <a:gd name="connsiteY36" fmla="*/ 584687 h 593244"/>
              <a:gd name="connsiteX37" fmla="*/ 204216 w 608415"/>
              <a:gd name="connsiteY37" fmla="*/ 569737 h 593244"/>
              <a:gd name="connsiteX38" fmla="*/ 241281 w 608415"/>
              <a:gd name="connsiteY38" fmla="*/ 468183 h 593244"/>
              <a:gd name="connsiteX39" fmla="*/ 73303 w 608415"/>
              <a:gd name="connsiteY39" fmla="*/ 390857 h 593244"/>
              <a:gd name="connsiteX40" fmla="*/ 0 w 608415"/>
              <a:gd name="connsiteY40" fmla="*/ 236617 h 593244"/>
              <a:gd name="connsiteX41" fmla="*/ 90442 w 608415"/>
              <a:gd name="connsiteY41" fmla="*/ 68150 h 593244"/>
              <a:gd name="connsiteX42" fmla="*/ 304259 w 608415"/>
              <a:gd name="connsiteY42" fmla="*/ 0 h 59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415" h="593244">
                <a:moveTo>
                  <a:pt x="203272" y="297151"/>
                </a:moveTo>
                <a:lnTo>
                  <a:pt x="405144" y="297151"/>
                </a:lnTo>
                <a:cubicBezTo>
                  <a:pt x="412785" y="297151"/>
                  <a:pt x="418877" y="303336"/>
                  <a:pt x="418877" y="310963"/>
                </a:cubicBezTo>
                <a:cubicBezTo>
                  <a:pt x="418877" y="318488"/>
                  <a:pt x="412785" y="324672"/>
                  <a:pt x="405144" y="324672"/>
                </a:cubicBezTo>
                <a:lnTo>
                  <a:pt x="203272" y="324672"/>
                </a:lnTo>
                <a:cubicBezTo>
                  <a:pt x="195735" y="324672"/>
                  <a:pt x="189539" y="318488"/>
                  <a:pt x="189539" y="310963"/>
                </a:cubicBezTo>
                <a:cubicBezTo>
                  <a:pt x="189539" y="303336"/>
                  <a:pt x="195735" y="297151"/>
                  <a:pt x="203272" y="297151"/>
                </a:cubicBezTo>
                <a:close/>
                <a:moveTo>
                  <a:pt x="203272" y="222916"/>
                </a:moveTo>
                <a:lnTo>
                  <a:pt x="405144" y="222916"/>
                </a:lnTo>
                <a:cubicBezTo>
                  <a:pt x="412785" y="222916"/>
                  <a:pt x="418877" y="228989"/>
                  <a:pt x="418877" y="236606"/>
                </a:cubicBezTo>
                <a:cubicBezTo>
                  <a:pt x="418877" y="244222"/>
                  <a:pt x="412785" y="250295"/>
                  <a:pt x="405144" y="250295"/>
                </a:cubicBezTo>
                <a:lnTo>
                  <a:pt x="203272" y="250295"/>
                </a:lnTo>
                <a:cubicBezTo>
                  <a:pt x="195735" y="250295"/>
                  <a:pt x="189539" y="244222"/>
                  <a:pt x="189539" y="236606"/>
                </a:cubicBezTo>
                <a:cubicBezTo>
                  <a:pt x="189539" y="228989"/>
                  <a:pt x="195735" y="222916"/>
                  <a:pt x="203272" y="222916"/>
                </a:cubicBezTo>
                <a:close/>
                <a:moveTo>
                  <a:pt x="203272" y="148611"/>
                </a:moveTo>
                <a:lnTo>
                  <a:pt x="405144" y="148611"/>
                </a:lnTo>
                <a:cubicBezTo>
                  <a:pt x="412785" y="148611"/>
                  <a:pt x="418877" y="154796"/>
                  <a:pt x="418877" y="162320"/>
                </a:cubicBezTo>
                <a:cubicBezTo>
                  <a:pt x="418877" y="169948"/>
                  <a:pt x="412785" y="176132"/>
                  <a:pt x="405144" y="176132"/>
                </a:cubicBezTo>
                <a:lnTo>
                  <a:pt x="203272" y="176132"/>
                </a:lnTo>
                <a:cubicBezTo>
                  <a:pt x="195735" y="176132"/>
                  <a:pt x="189539" y="169948"/>
                  <a:pt x="189539" y="162320"/>
                </a:cubicBezTo>
                <a:cubicBezTo>
                  <a:pt x="189539" y="154796"/>
                  <a:pt x="195735" y="148611"/>
                  <a:pt x="203272" y="148611"/>
                </a:cubicBezTo>
                <a:close/>
                <a:moveTo>
                  <a:pt x="304259" y="27425"/>
                </a:moveTo>
                <a:cubicBezTo>
                  <a:pt x="151665" y="27425"/>
                  <a:pt x="27566" y="121247"/>
                  <a:pt x="27566" y="236617"/>
                </a:cubicBezTo>
                <a:cubicBezTo>
                  <a:pt x="27566" y="338172"/>
                  <a:pt x="123376" y="424674"/>
                  <a:pt x="255528" y="442510"/>
                </a:cubicBezTo>
                <a:cubicBezTo>
                  <a:pt x="261516" y="443335"/>
                  <a:pt x="266266" y="447975"/>
                  <a:pt x="267298" y="453955"/>
                </a:cubicBezTo>
                <a:cubicBezTo>
                  <a:pt x="273493" y="491587"/>
                  <a:pt x="265440" y="529940"/>
                  <a:pt x="245514" y="561798"/>
                </a:cubicBezTo>
                <a:cubicBezTo>
                  <a:pt x="295380" y="549117"/>
                  <a:pt x="334200" y="507155"/>
                  <a:pt x="341117" y="454367"/>
                </a:cubicBezTo>
                <a:cubicBezTo>
                  <a:pt x="341840" y="448181"/>
                  <a:pt x="346692" y="443335"/>
                  <a:pt x="352887" y="442510"/>
                </a:cubicBezTo>
                <a:cubicBezTo>
                  <a:pt x="485039" y="424777"/>
                  <a:pt x="580952" y="338172"/>
                  <a:pt x="580952" y="236617"/>
                </a:cubicBezTo>
                <a:cubicBezTo>
                  <a:pt x="580952" y="121247"/>
                  <a:pt x="456750" y="27425"/>
                  <a:pt x="304259" y="27425"/>
                </a:cubicBezTo>
                <a:close/>
                <a:moveTo>
                  <a:pt x="304259" y="0"/>
                </a:moveTo>
                <a:cubicBezTo>
                  <a:pt x="384789" y="0"/>
                  <a:pt x="460777" y="24126"/>
                  <a:pt x="517974" y="68150"/>
                </a:cubicBezTo>
                <a:cubicBezTo>
                  <a:pt x="576306" y="112896"/>
                  <a:pt x="608415" y="172695"/>
                  <a:pt x="608415" y="236617"/>
                </a:cubicBezTo>
                <a:cubicBezTo>
                  <a:pt x="608415" y="293323"/>
                  <a:pt x="582398" y="348070"/>
                  <a:pt x="535112" y="390857"/>
                </a:cubicBezTo>
                <a:cubicBezTo>
                  <a:pt x="491337" y="430448"/>
                  <a:pt x="431868" y="457666"/>
                  <a:pt x="366618" y="468286"/>
                </a:cubicBezTo>
                <a:cubicBezTo>
                  <a:pt x="352268" y="540147"/>
                  <a:pt x="288463" y="593244"/>
                  <a:pt x="214024" y="593244"/>
                </a:cubicBezTo>
                <a:cubicBezTo>
                  <a:pt x="208449" y="593244"/>
                  <a:pt x="203390" y="589842"/>
                  <a:pt x="201325" y="584687"/>
                </a:cubicBezTo>
                <a:cubicBezTo>
                  <a:pt x="199157" y="579635"/>
                  <a:pt x="200293" y="573655"/>
                  <a:pt x="204216" y="569737"/>
                </a:cubicBezTo>
                <a:cubicBezTo>
                  <a:pt x="231059" y="543034"/>
                  <a:pt x="244481" y="505608"/>
                  <a:pt x="241281" y="468183"/>
                </a:cubicBezTo>
                <a:cubicBezTo>
                  <a:pt x="176237" y="457563"/>
                  <a:pt x="116975" y="430344"/>
                  <a:pt x="73303" y="390857"/>
                </a:cubicBezTo>
                <a:cubicBezTo>
                  <a:pt x="26017" y="348070"/>
                  <a:pt x="0" y="293323"/>
                  <a:pt x="0" y="236617"/>
                </a:cubicBezTo>
                <a:cubicBezTo>
                  <a:pt x="0" y="172695"/>
                  <a:pt x="32109" y="112896"/>
                  <a:pt x="90442" y="68150"/>
                </a:cubicBezTo>
                <a:cubicBezTo>
                  <a:pt x="147742" y="24126"/>
                  <a:pt x="223626" y="0"/>
                  <a:pt x="30425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4" name="îṩḻiḍé"/>
          <p:cNvSpPr>
            <a:spLocks noChangeAspect="1"/>
          </p:cNvSpPr>
          <p:nvPr/>
        </p:nvSpPr>
        <p:spPr bwMode="auto">
          <a:xfrm>
            <a:off x="1556095" y="4830676"/>
            <a:ext cx="682228" cy="682962"/>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sp>
        <p:nvSpPr>
          <p:cNvPr id="25" name="study-notes_42962"/>
          <p:cNvSpPr>
            <a:spLocks noChangeAspect="1"/>
          </p:cNvSpPr>
          <p:nvPr/>
        </p:nvSpPr>
        <p:spPr bwMode="auto">
          <a:xfrm>
            <a:off x="7085448" y="4780661"/>
            <a:ext cx="747672" cy="695398"/>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solidFill>
            <a:schemeClr val="bg1"/>
          </a:solidFill>
          <a:ln>
            <a:noFill/>
          </a:ln>
        </p:spPr>
      </p:sp>
      <p:sp>
        <p:nvSpPr>
          <p:cNvPr id="26" name="study-notes_42962"/>
          <p:cNvSpPr>
            <a:spLocks noChangeAspect="1"/>
          </p:cNvSpPr>
          <p:nvPr/>
        </p:nvSpPr>
        <p:spPr bwMode="auto">
          <a:xfrm>
            <a:off x="1389029" y="2554523"/>
            <a:ext cx="849294" cy="555542"/>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txBody>
          <a:bodyPr/>
          <a:lstStyle/>
          <a:p>
            <a:endParaRPr lang="zh-CN" altLang="en-US"/>
          </a:p>
        </p:txBody>
      </p:sp>
      <p:sp>
        <p:nvSpPr>
          <p:cNvPr id="2" name="文本框 1"/>
          <p:cNvSpPr txBox="1"/>
          <p:nvPr/>
        </p:nvSpPr>
        <p:spPr>
          <a:xfrm>
            <a:off x="128270" y="247015"/>
            <a:ext cx="658495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spc="-150" dirty="0">
                <a:solidFill>
                  <a:schemeClr val="tx1">
                    <a:lumMod val="75000"/>
                    <a:lumOff val="25000"/>
                  </a:schemeClr>
                </a:solidFill>
                <a:latin typeface="宋体" panose="02010600030101010101" pitchFamily="2" charset="-122"/>
                <a:ea typeface="宋体" panose="02010600030101010101" pitchFamily="2" charset="-122"/>
              </a:rPr>
              <a:t>一、电子商务税收的特征</a:t>
            </a:r>
            <a:endParaRPr lang="zh-CN" altLang="en-US" b="0" spc="-150" dirty="0">
              <a:solidFill>
                <a:schemeClr val="tx1">
                  <a:lumMod val="75000"/>
                  <a:lumOff val="25000"/>
                </a:schemeClr>
              </a:solidFill>
              <a:latin typeface="宋体" panose="02010600030101010101" pitchFamily="2" charset="-122"/>
              <a:ea typeface="宋体" panose="0201060003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2568</Words>
  <Application>WPS 演示</Application>
  <PresentationFormat>宽屏</PresentationFormat>
  <Paragraphs>218</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汉仪细中圆简</vt:lpstr>
      <vt:lpstr>Century Gothic</vt:lpstr>
      <vt:lpstr>Didot</vt:lpstr>
      <vt:lpstr>Shruti</vt:lpstr>
      <vt:lpstr>微软雅黑</vt:lpstr>
      <vt:lpstr>微软雅黑 Light</vt:lpstr>
      <vt:lpstr>Impact</vt:lpstr>
      <vt:lpstr>汉仪大宋简</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49</cp:revision>
  <dcterms:created xsi:type="dcterms:W3CDTF">2019-04-04T03:42:00Z</dcterms:created>
  <dcterms:modified xsi:type="dcterms:W3CDTF">2020-09-19T10:00:36Z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