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56" r:id="rId3"/>
    <p:sldId id="258" r:id="rId4"/>
    <p:sldId id="259" r:id="rId5"/>
    <p:sldId id="260" r:id="rId6"/>
    <p:sldId id="266" r:id="rId7"/>
    <p:sldId id="269" r:id="rId8"/>
    <p:sldId id="262" r:id="rId9"/>
    <p:sldId id="272" r:id="rId10"/>
    <p:sldId id="280" r:id="rId11"/>
    <p:sldId id="267" r:id="rId12"/>
    <p:sldId id="263" r:id="rId13"/>
    <p:sldId id="270" r:id="rId14"/>
    <p:sldId id="281" r:id="rId15"/>
    <p:sldId id="277"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40"/>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6153785"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项目六　快递物流与交付的法律制度</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8799830" y="4842510"/>
            <a:ext cx="3146425"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合同标的为提供服务的，生成的电子凭证或者实物凭证中载明的时间为交付时间；前述凭证没有载明时间或者载明时间与实际提供服务时间不一致的，实际提供服务的时间为交付时间。</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9181465" y="4411980"/>
            <a:ext cx="250888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（三）服务产品交付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矩形 16"/>
          <p:cNvSpPr/>
          <p:nvPr/>
        </p:nvSpPr>
        <p:spPr>
          <a:xfrm>
            <a:off x="4935855" y="4814570"/>
            <a:ext cx="2820670"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在线信息服务交易的经营者交付了用户账号与密码，即视为履行了交付义务。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5106035" y="4384040"/>
            <a:ext cx="23888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（二）信息产品交付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860570" y="4786996"/>
            <a:ext cx="2412132"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合同标的为交付商品并采用快递物流方式交付的，收货人签收时间为交付时间。合同当事人对交付方式、交付时间另有约定的，从其约定。</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666115" y="4354195"/>
            <a:ext cx="260667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（一）实物产品交付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85090" y="119380"/>
            <a:ext cx="493395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二、信息处理</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704965" y="3486150"/>
            <a:ext cx="567753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快递物流服务的提供者、接受者义务与责任</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19380"/>
            <a:ext cx="62191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一、快递物流服务提供者的义务与责任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591820" y="838835"/>
            <a:ext cx="5627370" cy="601853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93090" y="1217295"/>
            <a:ext cx="5626100" cy="52622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寄件人可以根据物品的重要性，自主选择经营者网站上保价或不保价递送服务的品种。快递物流服务提供者为电子商务提供快递物流服务，应当遵守法律、行政法规，并应当符合承诺的服务规范和时限。快递物流服务提供者在交付商品时，应当提示收货人当面查验，交由他人代收的，应当经收货人同意。快递物流服务提供者在服务过程中，电子商务交易物品发生延误、丢失、损毁或者短少的，应当依法赔偿。电子商务经营主体向消费者专项收取的快递物流服务费用不得高于快递物流服务提供者公示的服务价格，不得利用自身经营优势限定消费者选择快递物流服务提供者的范围。</a:t>
            </a:r>
            <a:endParaRPr lang="zh-CN" altLang="en-US" sz="2000" b="0" dirty="0">
              <a:solidFill>
                <a:schemeClr val="bg1"/>
              </a:solidFill>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219190" y="0"/>
            <a:ext cx="5972810" cy="68586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19380"/>
            <a:ext cx="62191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二、快递物流服务接受者的义务与责任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44450" y="1628775"/>
            <a:ext cx="12103735" cy="394398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93090" y="2077720"/>
            <a:ext cx="5626100" cy="30460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快递物流服务接受者应当如实填写快递物流运单。快递物流服务提供者应当核对</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运单信息，对于运单填写不完整或者信息填写不实的，不予揽收。</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对于与快递物流服务接受者有特殊约定或者提供代收货款服务的，快递物流服务提供者应当与快递物流服务接受者在合同中明确电子商务交易物品交付验收的权利义务。</a:t>
            </a:r>
            <a:endParaRPr lang="zh-CN" altLang="en-US" sz="2000" b="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29375" y="2077720"/>
            <a:ext cx="5457825" cy="28575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快递物流与交付概述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235" y="3552190"/>
            <a:ext cx="3105150"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快递物流与交付的法律法规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快递物流服务的提供者、接受者义务与责任</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37175"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快递物流与交付概述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090" y="119380"/>
            <a:ext cx="39325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一、快递的概念</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4318000" y="855980"/>
            <a:ext cx="7175500" cy="279717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8000" y="3801745"/>
            <a:ext cx="7175500" cy="305625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16450" y="911225"/>
            <a:ext cx="6577965" cy="27495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根据交通运输部《快递市场管理办法》第三条的规定，快递是指快速收寄、分发、运输、投递单独封装、具有名址的信件和包裹等物品，以及其他不需储存的物品，按照承诺时限递送到收件人或指定地点，并获得签收的寄递服务。</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14" name="文本框 13"/>
          <p:cNvSpPr txBox="1"/>
          <p:nvPr/>
        </p:nvSpPr>
        <p:spPr>
          <a:xfrm>
            <a:off x="4529455" y="3952875"/>
            <a:ext cx="6550025" cy="23063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快递是电子商务B2C、C2C产业链的快递业务的重要作用重要组成部分，发挥着至关重要的作用。在B2C、C2C产业链中，快递配送是实现网络购物交易的关键组成环节，是信息流、商流和资金流最终实现的根本保证。</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5090" y="727075"/>
            <a:ext cx="4102735" cy="2933700"/>
          </a:xfrm>
          <a:prstGeom prst="rect">
            <a:avLst/>
          </a:prstGeom>
        </p:spPr>
      </p:pic>
      <p:pic>
        <p:nvPicPr>
          <p:cNvPr id="7" name="图片 6"/>
          <p:cNvPicPr>
            <a:picLocks noChangeAspect="1"/>
          </p:cNvPicPr>
          <p:nvPr/>
        </p:nvPicPr>
        <p:blipFill>
          <a:blip r:embed="rId2"/>
          <a:stretch>
            <a:fillRect/>
          </a:stretch>
        </p:blipFill>
        <p:spPr>
          <a:xfrm>
            <a:off x="84455" y="3330575"/>
            <a:ext cx="4233545" cy="33718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3</a:t>
            </a:r>
            <a:endParaRPr 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1</a:t>
            </a:r>
            <a:endParaRPr lang="en-US" b="1" dirty="0">
              <a:solidFill>
                <a:schemeClr val="bg1"/>
              </a:solidFill>
              <a:latin typeface="Century Gothic" panose="020B0502020202020204" pitchFamily="34" charset="0"/>
            </a:endParaRPr>
          </a:p>
        </p:txBody>
      </p:sp>
      <p:grpSp>
        <p:nvGrpSpPr>
          <p:cNvPr id="29" name="组合 28"/>
          <p:cNvGrpSpPr/>
          <p:nvPr/>
        </p:nvGrpSpPr>
        <p:grpSpPr>
          <a:xfrm>
            <a:off x="8248619" y="3826356"/>
            <a:ext cx="3815080" cy="2061210"/>
            <a:chOff x="1752203" y="1653247"/>
            <a:chExt cx="3815080" cy="2061210"/>
          </a:xfrm>
        </p:grpSpPr>
        <p:sp>
          <p:nvSpPr>
            <p:cNvPr id="30" name="矩形 29"/>
            <p:cNvSpPr/>
            <p:nvPr/>
          </p:nvSpPr>
          <p:spPr>
            <a:xfrm>
              <a:off x="1752203" y="2023452"/>
              <a:ext cx="3815080"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物流联盟是以物流为合作基础的企业战略联盟，是指两个或多个企业之间，为了实现自己的物流战略目标，通过各种协议、契约而结成的优势互补、风险共担、利益共享的松散型网络组织。</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1" name="文本框 30"/>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（二）物流联盟</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85090" y="119380"/>
            <a:ext cx="39325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二、物流的概念与模式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39" name="组合 38"/>
          <p:cNvGrpSpPr/>
          <p:nvPr/>
        </p:nvGrpSpPr>
        <p:grpSpPr>
          <a:xfrm>
            <a:off x="480029" y="4117186"/>
            <a:ext cx="3559903" cy="2061247"/>
            <a:chOff x="1752203" y="1653247"/>
            <a:chExt cx="3559903" cy="2061247"/>
          </a:xfrm>
        </p:grpSpPr>
        <p:sp>
          <p:nvSpPr>
            <p:cNvPr id="40" name="矩形 39"/>
            <p:cNvSpPr/>
            <p:nvPr/>
          </p:nvSpPr>
          <p:spPr>
            <a:xfrm>
              <a:off x="1752203" y="2023489"/>
              <a:ext cx="3559903"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目前采用自营物流的电子商务企业主要有两类。一类是资金实力雄厚且业务规模较大的电子商务企业，另一类是经营电子商务网站的传统大型制造企业或批发企业。</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41" name="文本框 40"/>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（一）自营物流</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42" name="组合 41"/>
          <p:cNvGrpSpPr/>
          <p:nvPr/>
        </p:nvGrpSpPr>
        <p:grpSpPr>
          <a:xfrm>
            <a:off x="544799" y="2209011"/>
            <a:ext cx="3559903" cy="1741207"/>
            <a:chOff x="1752203" y="1653247"/>
            <a:chExt cx="3559903" cy="1741207"/>
          </a:xfrm>
        </p:grpSpPr>
        <p:sp>
          <p:nvSpPr>
            <p:cNvPr id="43" name="矩形 42"/>
            <p:cNvSpPr/>
            <p:nvPr/>
          </p:nvSpPr>
          <p:spPr>
            <a:xfrm>
              <a:off x="1752203" y="2023489"/>
              <a:ext cx="3559903"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第三方物流是指物流渠道中的专业化物流中间人以签订合同的方式，在一定时期内，为其他公司提供所有或某些方面的物流业务服务。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44" name="文本框 43"/>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（三）第三方物流</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45" name="组合 44"/>
          <p:cNvGrpSpPr/>
          <p:nvPr/>
        </p:nvGrpSpPr>
        <p:grpSpPr>
          <a:xfrm>
            <a:off x="8376254" y="1093951"/>
            <a:ext cx="3559903" cy="2701327"/>
            <a:chOff x="1752203" y="1653247"/>
            <a:chExt cx="3559903" cy="2701327"/>
          </a:xfrm>
        </p:grpSpPr>
        <p:sp>
          <p:nvSpPr>
            <p:cNvPr id="46" name="矩形 45"/>
            <p:cNvSpPr/>
            <p:nvPr/>
          </p:nvSpPr>
          <p:spPr>
            <a:xfrm>
              <a:off x="1752203" y="2023489"/>
              <a:ext cx="3559903" cy="23310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第四方物流是指一个供应链集成商调配、管理和组织自己的及具有互补性的服务商的资源、能力和技术，以提供一个综合的供应链解决方案。通俗地讲，第四方物流是指集成商们利用分包商来控制与管理客户公司的点到点式的供应链运作。</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47" name="文本框 46"/>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（四）第四方物流</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43650" y="1619250"/>
            <a:ext cx="5848350" cy="4730750"/>
          </a:xfrm>
          <a:prstGeom prst="rect">
            <a:avLst/>
          </a:prstGeom>
        </p:spPr>
        <p:txBody>
          <a:bodyPr wrap="square">
            <a:spAutoFit/>
          </a:bodyPr>
          <a:lstStyle/>
          <a:p>
            <a:pPr>
              <a:lnSpc>
                <a:spcPct val="130000"/>
              </a:lnSpc>
            </a:pPr>
            <a:r>
              <a:rPr lang="en-US" altLang="zh-CN" sz="2000" b="1">
                <a:solidFill>
                  <a:schemeClr val="tx1">
                    <a:lumMod val="75000"/>
                    <a:lumOff val="25000"/>
                  </a:schemeClr>
                </a:solidFill>
                <a:latin typeface="宋体" panose="02010600030101010101" pitchFamily="2" charset="-122"/>
                <a:ea typeface="宋体" panose="02010600030101010101" pitchFamily="2" charset="-122"/>
              </a:rPr>
              <a:t>（一）信息产品交付</a:t>
            </a:r>
            <a:endParaRPr lang="en-US" altLang="zh-CN" sz="20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从狭义上说，信息产品是经过具有一定科学知识和工作经验的信息人员对科技成果或知识进行劳动加工而成的劳动产品。从广义上说，信息产品是由信息技术产业的信息产品和信息服务业提供的劳务组成的。从本质上说，任何可以被数字化的事物都是信息，如数据库内容、软件、电影、音乐、股票指数、电子音像制品、网页内容、电子邮件等都是信息产品。这些产品都是能够被数字化或数字模拟化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b="1">
                <a:solidFill>
                  <a:schemeClr val="tx1">
                    <a:lumMod val="75000"/>
                    <a:lumOff val="25000"/>
                  </a:schemeClr>
                </a:solidFill>
                <a:latin typeface="宋体" panose="02010600030101010101" pitchFamily="2" charset="-122"/>
                <a:ea typeface="宋体" panose="02010600030101010101" pitchFamily="2" charset="-122"/>
              </a:rPr>
              <a:t>（二）服务产品交付</a:t>
            </a:r>
            <a:endParaRPr lang="en-US" altLang="zh-CN" sz="20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网络市场中，服务产品的交付有自己特定的含义。以云计算服务为例，包括计算即服务（CompaaS）、数据储存即服务（DSaaS）、基础设施即服务（laaS）、网络即服务（NaaS）、平台即服务（PaaS）和软件即服务（SaaS）等数种典型的云服务模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85090" y="119380"/>
            <a:ext cx="493395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三、电子商务产品交付的类型</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452755" y="1619250"/>
            <a:ext cx="5593715" cy="5016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52970" y="3350895"/>
            <a:ext cx="467423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快递物流与交付的法律法规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50" y="861909"/>
            <a:ext cx="11231125" cy="2617256"/>
            <a:chOff x="484810" y="2640544"/>
            <a:chExt cx="11231125" cy="2617256"/>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74" t="25491" r="174" b="3034"/>
            <a:stretch>
              <a:fillRect/>
            </a:stretch>
          </p:blipFill>
          <p:spPr>
            <a:xfrm>
              <a:off x="6226025" y="2640544"/>
              <a:ext cx="5489910" cy="2617256"/>
            </a:xfrm>
            <a:prstGeom prst="rect">
              <a:avLst/>
            </a:prstGeom>
          </p:spPr>
        </p:pic>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27724" b="1791"/>
            <a:stretch>
              <a:fillRect/>
            </a:stretch>
          </p:blipFill>
          <p:spPr>
            <a:xfrm>
              <a:off x="484810" y="2640544"/>
              <a:ext cx="5511566" cy="2591139"/>
            </a:xfrm>
            <a:prstGeom prst="rect">
              <a:avLst/>
            </a:prstGeom>
          </p:spPr>
        </p:pic>
      </p:grpSp>
      <p:sp>
        <p:nvSpPr>
          <p:cNvPr id="4" name="文本框 3"/>
          <p:cNvSpPr txBox="1"/>
          <p:nvPr/>
        </p:nvSpPr>
        <p:spPr>
          <a:xfrm>
            <a:off x="334645" y="149225"/>
            <a:ext cx="28911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一、安全要求</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1" name="矩形 10"/>
          <p:cNvSpPr/>
          <p:nvPr/>
        </p:nvSpPr>
        <p:spPr>
          <a:xfrm>
            <a:off x="486388" y="3479012"/>
            <a:ext cx="36118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（一）收寄验视制度的建立与执行</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334645" y="3847465"/>
            <a:ext cx="5792470" cy="29711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快递物流服务提供者应当建立并严格实施作业技术规范，确保作业过程的安全性。快递物流服务提供者在揽收电子商务交易物品时应当履行查验义务，不得违法揽收国家规定的禁止和限制寄递、运输的物品。《邮政法》第七十五条规定，邮政企业、快递企业不建立或者不执行收件验视制度，或者违反法律、行政法规以及国务院和国务院有关部门关于禁止寄递或者限制寄递物品的规定收寄邮件、快件的，对邮政企业直接负责的主管人员和其他直接责任人员给予处分；对快递企业、邮政管理部门可以责令停业整顿直至吊销其快递业务经营许可证。</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07452" y="3479162"/>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（二）寄递企业安全义务与责任</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507452" y="3943381"/>
            <a:ext cx="5649324" cy="29711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寄递企业应当建立健全安全教育培训制度，强化从业人员对禁寄物品的防范意识、辨识知识和处置能力。未经安全教育和培训的从业人员不得上岗作业。寄递企业应当严格执行收寄验视制度，依法当场验视用户交寄的物品是否属于禁寄物品，以及物品的名称、性质、数量等是否与寄递详情单所填写的内容一致，防止禁寄物品进入寄递渠道。寄递企业应当建立健全安全检查制度，配备符合国家标准或者行业标准的安全检查设备，安排具备专业技术和技能的人员对邮件、快件进行安全检查。</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6000" y="3839394"/>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766585" y="381381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43650" y="1619250"/>
            <a:ext cx="5848350" cy="489077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快递物流服务提供者应当向社会公示服务承诺事项。服务承诺事项发生变更的，应当及时公示。快递物流服务提供者进行作业时，应当加强服务信息化、网络化和标准化建设，规范数据处理和数据管理程序，保证作业信息准确和可追溯。电子商务经营主体收集用户个人信息，应当遵循合法、正当、必要原则，事先向用户明示信息收集、处理和利用的规则，并征得用户的同意。电子商务经营主体不得以拒绝为用户提供服务为由强迫用户同意其收集、处理、利用个人信息。禁止采用非法交易、非法入侵、欺诈、胁迫或者其他未经用户授权的手段收集个人信息。电子商务经营主体修改个人信息收集、处理，利用规则的，应当取得用户的同意。用户不同意的，电子商务经营主体应当提供相应的补救方法。电子商务物流企业应提供与客户相关信息共享的办法，以便于客户对其存储、运输物品状态的查询和跟踪。电子商务物流及快递企业应向用户提供自交寄之日起不少于一年的免费查询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85090" y="119380"/>
            <a:ext cx="493395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二、信息处理</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452755" y="1619250"/>
            <a:ext cx="5593715" cy="501650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2626</Words>
  <Application>WPS 演示</Application>
  <PresentationFormat>宽屏</PresentationFormat>
  <Paragraphs>125</Paragraphs>
  <Slides>14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51</cp:revision>
  <dcterms:created xsi:type="dcterms:W3CDTF">2019-04-04T03:42:00Z</dcterms:created>
  <dcterms:modified xsi:type="dcterms:W3CDTF">2020-09-19T05:19:21Z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