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9"/>
  </p:notesMasterIdLst>
  <p:handoutMasterIdLst>
    <p:handoutMasterId r:id="rId20"/>
  </p:handoutMasterIdLst>
  <p:sldIdLst>
    <p:sldId id="256" r:id="rId3"/>
    <p:sldId id="258" r:id="rId4"/>
    <p:sldId id="259" r:id="rId5"/>
    <p:sldId id="260" r:id="rId6"/>
    <p:sldId id="275" r:id="rId7"/>
    <p:sldId id="280" r:id="rId8"/>
    <p:sldId id="281" r:id="rId9"/>
    <p:sldId id="269" r:id="rId10"/>
    <p:sldId id="262" r:id="rId11"/>
    <p:sldId id="272" r:id="rId12"/>
    <p:sldId id="282" r:id="rId13"/>
    <p:sldId id="270" r:id="rId14"/>
    <p:sldId id="263" r:id="rId15"/>
    <p:sldId id="271" r:id="rId16"/>
    <p:sldId id="283" r:id="rId17"/>
    <p:sldId id="277"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595055"/>
    <a:srgbClr val="623B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8579" autoAdjust="0"/>
    <p:restoredTop sz="94660"/>
  </p:normalViewPr>
  <p:slideViewPr>
    <p:cSldViewPr snapToGrid="0" showGuides="1">
      <p:cViewPr varScale="1">
        <p:scale>
          <a:sx n="101" d="100"/>
          <a:sy n="101" d="100"/>
        </p:scale>
        <p:origin x="132" y="138"/>
      </p:cViewPr>
      <p:guideLst>
        <p:guide orient="horz" pos="2198"/>
        <p:guide pos="3840"/>
      </p:guideLst>
    </p:cSldViewPr>
  </p:slideViewPr>
  <p:notesTextViewPr>
    <p:cViewPr>
      <p:scale>
        <a:sx n="1" d="1"/>
        <a:sy n="1" d="1"/>
      </p:scale>
      <p:origin x="0" y="0"/>
    </p:cViewPr>
  </p:notesTextViewPr>
  <p:sorterViewPr>
    <p:cViewPr>
      <p:scale>
        <a:sx n="100" d="100"/>
        <a:sy n="100" d="100"/>
      </p:scale>
      <p:origin x="0" y="-93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handoutMaster" Target="handoutMasters/handoutMaster1.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宋体" panose="02010600030101010101" pitchFamily="2" charset="-122"/>
                <a:ea typeface="宋体" panose="02010600030101010101" pitchFamily="2" charset="-122"/>
              </a:defRPr>
            </a:lvl1pPr>
          </a:lstStyle>
          <a:p>
            <a:fld id="{2319F5BD-0423-4068-B6AD-CCFD4BE7F33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宋体" panose="02010600030101010101" pitchFamily="2" charset="-122"/>
                <a:ea typeface="宋体" panose="02010600030101010101"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宋体" panose="02010600030101010101" pitchFamily="2" charset="-122"/>
                <a:ea typeface="宋体" panose="02010600030101010101" pitchFamily="2" charset="-122"/>
              </a:defRPr>
            </a:lvl1pPr>
          </a:lstStyle>
          <a:p>
            <a:fld id="{36C36EAB-0096-4FA4-9B67-10AA9AABE78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宋体" panose="02010600030101010101" pitchFamily="2" charset="-122"/>
          <a:ea typeface="宋体" panose="0201060003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宋体" panose="02010600030101010101" pitchFamily="2" charset="-122"/>
          <a:ea typeface="宋体" panose="02010600030101010101"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宋体" panose="02010600030101010101" pitchFamily="2" charset="-122"/>
          <a:ea typeface="宋体" panose="0201060003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宋体" panose="0201060003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a:extLst>
              <a:ext uri="{28A0092B-C50C-407E-A947-70E740481C1C}">
                <a14:useLocalDpi xmlns:a14="http://schemas.microsoft.com/office/drawing/2010/main" val="0"/>
              </a:ext>
            </a:extLst>
          </a:blip>
          <a:srcRect l="40320" r="11825"/>
          <a:stretch>
            <a:fillRect/>
          </a:stretch>
        </p:blipFill>
        <p:spPr>
          <a:xfrm>
            <a:off x="0" y="0"/>
            <a:ext cx="5094514" cy="6858000"/>
          </a:xfrm>
          <a:prstGeom prst="rect">
            <a:avLst/>
          </a:prstGeom>
        </p:spPr>
      </p:pic>
      <p:pic>
        <p:nvPicPr>
          <p:cNvPr id="16" name="图片 15"/>
          <p:cNvPicPr>
            <a:picLocks noChangeAspect="1"/>
          </p:cNvPicPr>
          <p:nvPr/>
        </p:nvPicPr>
        <p:blipFill rotWithShape="1">
          <a:blip r:embed="rId2">
            <a:extLst>
              <a:ext uri="{28A0092B-C50C-407E-A947-70E740481C1C}">
                <a14:useLocalDpi xmlns:a14="http://schemas.microsoft.com/office/drawing/2010/main" val="0"/>
              </a:ext>
            </a:extLst>
          </a:blip>
          <a:srcRect r="29870"/>
          <a:stretch>
            <a:fillRect/>
          </a:stretch>
        </p:blipFill>
        <p:spPr>
          <a:xfrm flipH="1">
            <a:off x="4978400" y="0"/>
            <a:ext cx="7216078" cy="6858000"/>
          </a:xfrm>
          <a:prstGeom prst="rect">
            <a:avLst/>
          </a:prstGeom>
          <a:solidFill>
            <a:srgbClr val="595055"/>
          </a:solidFill>
        </p:spPr>
      </p:pic>
      <p:sp>
        <p:nvSpPr>
          <p:cNvPr id="30" name="任意多边形 29"/>
          <p:cNvSpPr/>
          <p:nvPr/>
        </p:nvSpPr>
        <p:spPr>
          <a:xfrm>
            <a:off x="-7705" y="0"/>
            <a:ext cx="8819691" cy="6858000"/>
          </a:xfrm>
          <a:custGeom>
            <a:avLst/>
            <a:gdLst>
              <a:gd name="connsiteX0" fmla="*/ 0 w 8819691"/>
              <a:gd name="connsiteY0" fmla="*/ 0 h 6877050"/>
              <a:gd name="connsiteX1" fmla="*/ 5390692 w 8819691"/>
              <a:gd name="connsiteY1" fmla="*/ 0 h 6877050"/>
              <a:gd name="connsiteX2" fmla="*/ 8819691 w 8819691"/>
              <a:gd name="connsiteY2" fmla="*/ 3429000 h 6877050"/>
              <a:gd name="connsiteX3" fmla="*/ 5371641 w 8819691"/>
              <a:gd name="connsiteY3" fmla="*/ 6877050 h 6877050"/>
              <a:gd name="connsiteX4" fmla="*/ 0 w 8819691"/>
              <a:gd name="connsiteY4" fmla="*/ 6877050 h 687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19691" h="6877050">
                <a:moveTo>
                  <a:pt x="0" y="0"/>
                </a:moveTo>
                <a:lnTo>
                  <a:pt x="5390692" y="0"/>
                </a:lnTo>
                <a:lnTo>
                  <a:pt x="8819691" y="3429000"/>
                </a:lnTo>
                <a:lnTo>
                  <a:pt x="5371641" y="6877050"/>
                </a:lnTo>
                <a:lnTo>
                  <a:pt x="0" y="6877050"/>
                </a:lnTo>
                <a:close/>
              </a:path>
            </a:pathLst>
          </a:cu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6"/>
          <p:cNvSpPr/>
          <p:nvPr/>
        </p:nvSpPr>
        <p:spPr>
          <a:xfrm>
            <a:off x="789771" y="702294"/>
            <a:ext cx="4304371" cy="5453411"/>
          </a:xfrm>
          <a:custGeom>
            <a:avLst/>
            <a:gdLst>
              <a:gd name="connsiteX0" fmla="*/ 0 w 4304371"/>
              <a:gd name="connsiteY0" fmla="*/ 0 h 5453411"/>
              <a:gd name="connsiteX1" fmla="*/ 4304371 w 4304371"/>
              <a:gd name="connsiteY1" fmla="*/ 0 h 5453411"/>
              <a:gd name="connsiteX2" fmla="*/ 4304371 w 4304371"/>
              <a:gd name="connsiteY2" fmla="*/ 223025 h 5453411"/>
              <a:gd name="connsiteX3" fmla="*/ 4167750 w 4304371"/>
              <a:gd name="connsiteY3" fmla="*/ 223025 h 5453411"/>
              <a:gd name="connsiteX4" fmla="*/ 4167750 w 4304371"/>
              <a:gd name="connsiteY4" fmla="*/ 136621 h 5453411"/>
              <a:gd name="connsiteX5" fmla="*/ 136621 w 4304371"/>
              <a:gd name="connsiteY5" fmla="*/ 136621 h 5453411"/>
              <a:gd name="connsiteX6" fmla="*/ 136621 w 4304371"/>
              <a:gd name="connsiteY6" fmla="*/ 5316790 h 5453411"/>
              <a:gd name="connsiteX7" fmla="*/ 4167750 w 4304371"/>
              <a:gd name="connsiteY7" fmla="*/ 5316790 h 5453411"/>
              <a:gd name="connsiteX8" fmla="*/ 4167750 w 4304371"/>
              <a:gd name="connsiteY8" fmla="*/ 5118875 h 5453411"/>
              <a:gd name="connsiteX9" fmla="*/ 4304371 w 4304371"/>
              <a:gd name="connsiteY9" fmla="*/ 5118875 h 5453411"/>
              <a:gd name="connsiteX10" fmla="*/ 4304371 w 4304371"/>
              <a:gd name="connsiteY10" fmla="*/ 5453411 h 5453411"/>
              <a:gd name="connsiteX11" fmla="*/ 0 w 4304371"/>
              <a:gd name="connsiteY11" fmla="*/ 5453411 h 5453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04371" h="5453411">
                <a:moveTo>
                  <a:pt x="0" y="0"/>
                </a:moveTo>
                <a:lnTo>
                  <a:pt x="4304371" y="0"/>
                </a:lnTo>
                <a:lnTo>
                  <a:pt x="4304371" y="223025"/>
                </a:lnTo>
                <a:lnTo>
                  <a:pt x="4167750" y="223025"/>
                </a:lnTo>
                <a:lnTo>
                  <a:pt x="4167750" y="136621"/>
                </a:lnTo>
                <a:lnTo>
                  <a:pt x="136621" y="136621"/>
                </a:lnTo>
                <a:lnTo>
                  <a:pt x="136621" y="5316790"/>
                </a:lnTo>
                <a:lnTo>
                  <a:pt x="4167750" y="5316790"/>
                </a:lnTo>
                <a:lnTo>
                  <a:pt x="4167750" y="5118875"/>
                </a:lnTo>
                <a:lnTo>
                  <a:pt x="4304371" y="5118875"/>
                </a:lnTo>
                <a:lnTo>
                  <a:pt x="4304371" y="5453411"/>
                </a:lnTo>
                <a:lnTo>
                  <a:pt x="0" y="545341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矩形 19"/>
          <p:cNvSpPr/>
          <p:nvPr/>
        </p:nvSpPr>
        <p:spPr>
          <a:xfrm>
            <a:off x="1159510" y="2432050"/>
            <a:ext cx="7687945" cy="1106805"/>
          </a:xfrm>
          <a:prstGeom prst="rect">
            <a:avLst/>
          </a:prstGeom>
        </p:spPr>
        <p:txBody>
          <a:bodyPr wrap="square">
            <a:spAutoFit/>
          </a:bodyPr>
          <a:lstStyle/>
          <a:p>
            <a:pPr algn="l"/>
            <a:r>
              <a:rPr lang="zh-CN" altLang="en-US" sz="6600" spc="100">
                <a:solidFill>
                  <a:schemeClr val="bg1"/>
                </a:solidFill>
                <a:latin typeface="宋体" panose="02010600030101010101" pitchFamily="2" charset="-122"/>
                <a:ea typeface="宋体" panose="02010600030101010101" pitchFamily="2" charset="-122"/>
              </a:rPr>
              <a:t>电子商务法律法规</a:t>
            </a:r>
            <a:endParaRPr lang="zh-CN" altLang="en-US" sz="6600" spc="100">
              <a:solidFill>
                <a:schemeClr val="bg1"/>
              </a:solidFill>
              <a:latin typeface="宋体" panose="02010600030101010101" pitchFamily="2" charset="-122"/>
              <a:ea typeface="宋体" panose="02010600030101010101" pitchFamily="2" charset="-122"/>
            </a:endParaRPr>
          </a:p>
        </p:txBody>
      </p:sp>
      <p:sp>
        <p:nvSpPr>
          <p:cNvPr id="22" name="矩形 21"/>
          <p:cNvSpPr/>
          <p:nvPr/>
        </p:nvSpPr>
        <p:spPr>
          <a:xfrm>
            <a:off x="2002790" y="3851275"/>
            <a:ext cx="5843905" cy="746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75000"/>
                    <a:lumOff val="25000"/>
                  </a:schemeClr>
                </a:solidFill>
                <a:latin typeface="宋体" panose="02010600030101010101" pitchFamily="2" charset="-122"/>
                <a:ea typeface="宋体" panose="02010600030101010101" pitchFamily="2" charset="-122"/>
              </a:rPr>
              <a:t>项目二 电子商务经营者的法律问题</a:t>
            </a:r>
            <a:endParaRPr lang="zh-CN" altLang="en-US" sz="2800" b="1"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63220" y="748665"/>
            <a:ext cx="10930255" cy="2089150"/>
          </a:xfrm>
          <a:prstGeom prst="rect">
            <a:avLst/>
          </a:prstGeom>
        </p:spPr>
        <p:txBody>
          <a:bodyPr wrap="square">
            <a:spAutoFit/>
          </a:bodyPr>
          <a:lstStyle/>
          <a:p>
            <a:pPr>
              <a:lnSpc>
                <a:spcPct val="130000"/>
              </a:lnSpc>
            </a:pPr>
            <a:r>
              <a:rPr lang="en-US" altLang="zh-CN">
                <a:solidFill>
                  <a:schemeClr val="tx1">
                    <a:lumMod val="75000"/>
                    <a:lumOff val="25000"/>
                  </a:schemeClr>
                </a:solidFill>
                <a:latin typeface="宋体" panose="02010600030101010101" pitchFamily="2" charset="-122"/>
                <a:ea typeface="宋体" panose="02010600030101010101" pitchFamily="2" charset="-122"/>
              </a:rPr>
              <a:t>我国对电信业务经营实行许可制度。经营电信业务，必须经过国务院信息产业主管部门或者省、自治区、直辖市电信管理机构的严格审查并批准颁发许可证。任何未取得电信业务经营许可证的组织或者个人从事电信业务经营活动都属非法活动。我国电信业务分为基础电信业务和增值电信业务，《电信条例》中所附的《电信业务分类目录》列出了电信业务分类的具体划分。</a:t>
            </a:r>
            <a:endParaRPr lang="en-US" altLang="zh-CN">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endParaRPr lang="en-US" altLang="zh-CN" sz="14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endParaRPr lang="en-US" altLang="zh-CN" sz="14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1" name="矩形 10"/>
          <p:cNvSpPr/>
          <p:nvPr/>
        </p:nvSpPr>
        <p:spPr>
          <a:xfrm>
            <a:off x="585448" y="2210917"/>
            <a:ext cx="3154680" cy="368300"/>
          </a:xfrm>
          <a:prstGeom prst="rect">
            <a:avLst/>
          </a:prstGeom>
        </p:spPr>
        <p:txBody>
          <a:bodyPr wrap="none">
            <a:spAutoFit/>
          </a:bodyPr>
          <a:lstStyle/>
          <a:p>
            <a:pPr algn="l"/>
            <a:r>
              <a:rPr lang="zh-CN" altLang="en-US" dirty="0">
                <a:solidFill>
                  <a:schemeClr val="tx1">
                    <a:lumMod val="65000"/>
                    <a:lumOff val="35000"/>
                  </a:schemeClr>
                </a:solidFill>
                <a:latin typeface="宋体" panose="02010600030101010101" pitchFamily="2" charset="-122"/>
                <a:ea typeface="宋体" panose="02010600030101010101" pitchFamily="2" charset="-122"/>
              </a:rPr>
              <a:t>（一）基础电信业务经营许可</a:t>
            </a:r>
            <a:endParaRPr lang="zh-CN" altLang="en-US"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12" name="矩形 11"/>
          <p:cNvSpPr/>
          <p:nvPr/>
        </p:nvSpPr>
        <p:spPr>
          <a:xfrm>
            <a:off x="585470" y="2508885"/>
            <a:ext cx="10861040" cy="3930650"/>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1. 基础电信业务的内容</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（1）固定网络国内长途及本地电话业务。（2）移动网络电话和数据业务。（3）卫星通信及卫星移动通信业务。</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（4）互联网及其他公共数据传送业务。（5）带宽、波长、光纤、光缆、管道及其他网络元素的出租、出售业务。</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（6）网络承载、接入及网络外包等业务。（7）国际通信基础设施、国际电信业务。（8）无线寻呼业务。</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（9）转售的基础电信业务。</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2. 经营基础电信业务应具备的条件</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（1）经营者有依法设立的专门从事基础电信业务的公司，且公司中国有股权或者股份不少于51%。 </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（2）有可行性研究报告和组网技术方案。</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（3）有与从事经营活动相适应的资金和专业人员。</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（4）有从事经营活动的场地及相应的资源。</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（5）有为用户提供长期服务的信誉或者能力。</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（6）国家规定的其他条件。</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5" name="矩形 14"/>
          <p:cNvSpPr/>
          <p:nvPr/>
        </p:nvSpPr>
        <p:spPr>
          <a:xfrm rot="5400000">
            <a:off x="170850" y="2423344"/>
            <a:ext cx="774551" cy="5378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476064" y="226688"/>
            <a:ext cx="4450080" cy="521970"/>
          </a:xfrm>
          <a:prstGeom prst="rect">
            <a:avLst/>
          </a:prstGeom>
        </p:spPr>
        <p:txBody>
          <a:bodyPr wrap="none">
            <a:spAutoFit/>
          </a:bodyPr>
          <a:lstStyle>
            <a:defPPr>
              <a:defRPr lang="zh-CN"/>
            </a:defPPr>
            <a:lvl1pPr>
              <a:defRPr>
                <a:solidFill>
                  <a:schemeClr val="tx1">
                    <a:lumMod val="65000"/>
                    <a:lumOff val="35000"/>
                  </a:schemeClr>
                </a:solidFill>
                <a:latin typeface="汉仪大宋简" panose="02010609000101010101" pitchFamily="49" charset="-122"/>
                <a:ea typeface="汉仪大宋简" panose="02010609000101010101" pitchFamily="49" charset="-122"/>
              </a:defRPr>
            </a:lvl1pPr>
          </a:lstStyle>
          <a:p>
            <a:pPr algn="l"/>
            <a:r>
              <a:rPr lang="zh-CN" altLang="en-US" sz="2800" dirty="0">
                <a:solidFill>
                  <a:srgbClr val="404040"/>
                </a:solidFill>
                <a:latin typeface="宋体" panose="02010600030101010101" pitchFamily="2" charset="-122"/>
                <a:ea typeface="宋体" panose="02010600030101010101" pitchFamily="2" charset="-122"/>
              </a:rPr>
              <a:t>一、我国对电信市场的管理</a:t>
            </a:r>
            <a:endParaRPr lang="zh-CN" altLang="en-US" sz="2800" dirty="0">
              <a:solidFill>
                <a:srgbClr val="404040"/>
              </a:solidFill>
              <a:latin typeface="宋体" panose="02010600030101010101" pitchFamily="2" charset="-122"/>
              <a:ea typeface="宋体" panose="02010600030101010101" pitchFamily="2" charset="-122"/>
            </a:endParaRPr>
          </a:p>
        </p:txBody>
      </p:sp>
      <p:pic>
        <p:nvPicPr>
          <p:cNvPr id="8" name="图片 7"/>
          <p:cNvPicPr>
            <a:picLocks noChangeAspect="1"/>
          </p:cNvPicPr>
          <p:nvPr/>
        </p:nvPicPr>
        <p:blipFill>
          <a:blip r:embed="rId1"/>
          <a:stretch>
            <a:fillRect/>
          </a:stretch>
        </p:blipFill>
        <p:spPr>
          <a:xfrm>
            <a:off x="9462770" y="4047490"/>
            <a:ext cx="2519680" cy="268605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712448" y="748512"/>
            <a:ext cx="3154680" cy="368300"/>
          </a:xfrm>
          <a:prstGeom prst="rect">
            <a:avLst/>
          </a:prstGeom>
        </p:spPr>
        <p:txBody>
          <a:bodyPr wrap="none">
            <a:spAutoFit/>
          </a:bodyPr>
          <a:lstStyle/>
          <a:p>
            <a:pPr algn="l"/>
            <a:r>
              <a:rPr lang="zh-CN" altLang="en-US" dirty="0">
                <a:solidFill>
                  <a:schemeClr val="tx1">
                    <a:lumMod val="65000"/>
                    <a:lumOff val="35000"/>
                  </a:schemeClr>
                </a:solidFill>
                <a:latin typeface="宋体" panose="02010600030101010101" pitchFamily="2" charset="-122"/>
                <a:ea typeface="宋体" panose="02010600030101010101" pitchFamily="2" charset="-122"/>
              </a:rPr>
              <a:t>（二）增值电信业务经营许可</a:t>
            </a:r>
            <a:endParaRPr lang="zh-CN" altLang="en-US"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12" name="矩形 11"/>
          <p:cNvSpPr/>
          <p:nvPr/>
        </p:nvSpPr>
        <p:spPr>
          <a:xfrm>
            <a:off x="665480" y="1116965"/>
            <a:ext cx="10861040" cy="4890770"/>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1. 增值电信业务的内容</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（1）电子邮件。</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（2）语音信箱。</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（3）在线信息库存储和检索。</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（4）电子数据交换。</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（5）在线数据处理与交易处理。</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（6）增值传真。</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（7）互联网接入服务。</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（8）互联网信息服务。</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（9）可视电话会议服务。</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2. 经营增值电信业务应当具备的条件</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（1）经营者为依法设立的公司。</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（2）有与开展经营活动相适应的资金和专业人员。</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（3）有为用户提供长期服务的信誉或者能力。</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（4）国家规定的其他条件。</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5" name="矩形 14"/>
          <p:cNvSpPr/>
          <p:nvPr/>
        </p:nvSpPr>
        <p:spPr>
          <a:xfrm rot="5400000">
            <a:off x="170850" y="1108894"/>
            <a:ext cx="774551" cy="5378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476064" y="226688"/>
            <a:ext cx="4450080" cy="521970"/>
          </a:xfrm>
          <a:prstGeom prst="rect">
            <a:avLst/>
          </a:prstGeom>
        </p:spPr>
        <p:txBody>
          <a:bodyPr wrap="none">
            <a:spAutoFit/>
          </a:bodyPr>
          <a:lstStyle>
            <a:defPPr>
              <a:defRPr lang="zh-CN"/>
            </a:defPPr>
            <a:lvl1pPr>
              <a:defRPr>
                <a:solidFill>
                  <a:schemeClr val="tx1">
                    <a:lumMod val="65000"/>
                    <a:lumOff val="35000"/>
                  </a:schemeClr>
                </a:solidFill>
                <a:latin typeface="汉仪大宋简" panose="02010609000101010101" pitchFamily="49" charset="-122"/>
                <a:ea typeface="汉仪大宋简" panose="02010609000101010101" pitchFamily="49" charset="-122"/>
              </a:defRPr>
            </a:lvl1pPr>
          </a:lstStyle>
          <a:p>
            <a:pPr algn="l"/>
            <a:r>
              <a:rPr lang="zh-CN" altLang="en-US" sz="2800" dirty="0">
                <a:solidFill>
                  <a:srgbClr val="404040"/>
                </a:solidFill>
                <a:latin typeface="宋体" panose="02010600030101010101" pitchFamily="2" charset="-122"/>
                <a:ea typeface="宋体" panose="02010600030101010101" pitchFamily="2" charset="-122"/>
              </a:rPr>
              <a:t>一、我国对电信市场的管理</a:t>
            </a:r>
            <a:endParaRPr lang="zh-CN" altLang="en-US" sz="2800" dirty="0">
              <a:solidFill>
                <a:srgbClr val="404040"/>
              </a:solidFill>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5775325" y="748665"/>
            <a:ext cx="5729605" cy="50996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1">
            <a:extLst>
              <a:ext uri="{28A0092B-C50C-407E-A947-70E740481C1C}">
                <a14:useLocalDpi xmlns:a14="http://schemas.microsoft.com/office/drawing/2010/main" val="0"/>
              </a:ext>
            </a:extLst>
          </a:blip>
          <a:srcRect l="31078" r="12351"/>
          <a:stretch>
            <a:fillRect/>
          </a:stretch>
        </p:blipFill>
        <p:spPr>
          <a:xfrm>
            <a:off x="6375400" y="-2"/>
            <a:ext cx="5816600" cy="6858001"/>
          </a:xfrm>
          <a:prstGeom prst="rect">
            <a:avLst/>
          </a:prstGeom>
        </p:spPr>
      </p:pic>
      <p:grpSp>
        <p:nvGrpSpPr>
          <p:cNvPr id="8" name="组合 7"/>
          <p:cNvGrpSpPr/>
          <p:nvPr/>
        </p:nvGrpSpPr>
        <p:grpSpPr>
          <a:xfrm>
            <a:off x="591820" y="1488440"/>
            <a:ext cx="5220970" cy="5260975"/>
            <a:chOff x="591671" y="1753496"/>
            <a:chExt cx="4028472" cy="1904103"/>
          </a:xfrm>
          <a:solidFill>
            <a:srgbClr val="595055"/>
          </a:solidFill>
        </p:grpSpPr>
        <p:sp>
          <p:nvSpPr>
            <p:cNvPr id="9" name="矩形 8"/>
            <p:cNvSpPr/>
            <p:nvPr/>
          </p:nvSpPr>
          <p:spPr>
            <a:xfrm>
              <a:off x="591671" y="1753496"/>
              <a:ext cx="1904103" cy="190410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716040" y="1753496"/>
              <a:ext cx="1904103" cy="190410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settings_208899"/>
          <p:cNvSpPr>
            <a:spLocks noChangeAspect="1"/>
          </p:cNvSpPr>
          <p:nvPr/>
        </p:nvSpPr>
        <p:spPr bwMode="auto">
          <a:xfrm>
            <a:off x="1594008" y="1797458"/>
            <a:ext cx="534289" cy="43531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8697" h="495934">
                <a:moveTo>
                  <a:pt x="274757" y="203328"/>
                </a:moveTo>
                <a:cubicBezTo>
                  <a:pt x="262375" y="203328"/>
                  <a:pt x="252305" y="213383"/>
                  <a:pt x="252305" y="225746"/>
                </a:cubicBezTo>
                <a:cubicBezTo>
                  <a:pt x="252305" y="238110"/>
                  <a:pt x="262375" y="248164"/>
                  <a:pt x="274757" y="248164"/>
                </a:cubicBezTo>
                <a:lnTo>
                  <a:pt x="505837" y="248164"/>
                </a:lnTo>
                <a:cubicBezTo>
                  <a:pt x="518219" y="248164"/>
                  <a:pt x="528289" y="238110"/>
                  <a:pt x="528289" y="225746"/>
                </a:cubicBezTo>
                <a:cubicBezTo>
                  <a:pt x="528289" y="213383"/>
                  <a:pt x="518219" y="203328"/>
                  <a:pt x="505837" y="203328"/>
                </a:cubicBezTo>
                <a:close/>
                <a:moveTo>
                  <a:pt x="274757" y="85949"/>
                </a:moveTo>
                <a:cubicBezTo>
                  <a:pt x="262375" y="85949"/>
                  <a:pt x="252305" y="95929"/>
                  <a:pt x="252305" y="108293"/>
                </a:cubicBezTo>
                <a:cubicBezTo>
                  <a:pt x="252305" y="120656"/>
                  <a:pt x="262375" y="130711"/>
                  <a:pt x="274757" y="130711"/>
                </a:cubicBezTo>
                <a:lnTo>
                  <a:pt x="505837" y="130711"/>
                </a:lnTo>
                <a:cubicBezTo>
                  <a:pt x="518219" y="130711"/>
                  <a:pt x="528289" y="120656"/>
                  <a:pt x="528289" y="108293"/>
                </a:cubicBezTo>
                <a:cubicBezTo>
                  <a:pt x="528289" y="95929"/>
                  <a:pt x="518219" y="85949"/>
                  <a:pt x="505837" y="85949"/>
                </a:cubicBezTo>
                <a:close/>
                <a:moveTo>
                  <a:pt x="36405" y="60757"/>
                </a:moveTo>
                <a:lnTo>
                  <a:pt x="135995" y="60757"/>
                </a:lnTo>
                <a:lnTo>
                  <a:pt x="135995" y="146720"/>
                </a:lnTo>
                <a:lnTo>
                  <a:pt x="102873" y="146720"/>
                </a:lnTo>
                <a:cubicBezTo>
                  <a:pt x="90490" y="146720"/>
                  <a:pt x="80419" y="156702"/>
                  <a:pt x="80419" y="169067"/>
                </a:cubicBezTo>
                <a:cubicBezTo>
                  <a:pt x="80419" y="181433"/>
                  <a:pt x="90490" y="191489"/>
                  <a:pt x="102873" y="191489"/>
                </a:cubicBezTo>
                <a:lnTo>
                  <a:pt x="135995" y="191489"/>
                </a:lnTo>
                <a:lnTo>
                  <a:pt x="135995" y="264118"/>
                </a:lnTo>
                <a:lnTo>
                  <a:pt x="102873" y="264118"/>
                </a:lnTo>
                <a:cubicBezTo>
                  <a:pt x="90490" y="264118"/>
                  <a:pt x="80419" y="274174"/>
                  <a:pt x="80419" y="286540"/>
                </a:cubicBezTo>
                <a:cubicBezTo>
                  <a:pt x="80419" y="298905"/>
                  <a:pt x="90490" y="308961"/>
                  <a:pt x="102873" y="308961"/>
                </a:cubicBezTo>
                <a:lnTo>
                  <a:pt x="136816" y="308961"/>
                </a:lnTo>
                <a:cubicBezTo>
                  <a:pt x="142262" y="343451"/>
                  <a:pt x="172176" y="369970"/>
                  <a:pt x="208208" y="369970"/>
                </a:cubicBezTo>
                <a:lnTo>
                  <a:pt x="430515" y="369970"/>
                </a:lnTo>
                <a:lnTo>
                  <a:pt x="433201" y="374439"/>
                </a:lnTo>
                <a:cubicBezTo>
                  <a:pt x="427308" y="386507"/>
                  <a:pt x="414924" y="394850"/>
                  <a:pt x="400526" y="394850"/>
                </a:cubicBezTo>
                <a:lnTo>
                  <a:pt x="157779" y="394850"/>
                </a:lnTo>
                <a:lnTo>
                  <a:pt x="103022" y="487144"/>
                </a:lnTo>
                <a:cubicBezTo>
                  <a:pt x="99665" y="492731"/>
                  <a:pt x="93772" y="495934"/>
                  <a:pt x="87580" y="495934"/>
                </a:cubicBezTo>
                <a:cubicBezTo>
                  <a:pt x="85939" y="495934"/>
                  <a:pt x="84372" y="495711"/>
                  <a:pt x="82806" y="495264"/>
                </a:cubicBezTo>
                <a:cubicBezTo>
                  <a:pt x="74973" y="493178"/>
                  <a:pt x="69602" y="486101"/>
                  <a:pt x="69602" y="477982"/>
                </a:cubicBezTo>
                <a:lnTo>
                  <a:pt x="69602" y="394850"/>
                </a:lnTo>
                <a:lnTo>
                  <a:pt x="36405" y="394850"/>
                </a:lnTo>
                <a:cubicBezTo>
                  <a:pt x="16263" y="394850"/>
                  <a:pt x="0" y="378611"/>
                  <a:pt x="0" y="358572"/>
                </a:cubicBezTo>
                <a:lnTo>
                  <a:pt x="0" y="97034"/>
                </a:lnTo>
                <a:cubicBezTo>
                  <a:pt x="0" y="76996"/>
                  <a:pt x="16263" y="60757"/>
                  <a:pt x="36405" y="60757"/>
                </a:cubicBezTo>
                <a:close/>
                <a:moveTo>
                  <a:pt x="208222" y="0"/>
                </a:moveTo>
                <a:lnTo>
                  <a:pt x="572297" y="0"/>
                </a:lnTo>
                <a:cubicBezTo>
                  <a:pt x="592436" y="0"/>
                  <a:pt x="608697" y="16236"/>
                  <a:pt x="608697" y="36346"/>
                </a:cubicBezTo>
                <a:lnTo>
                  <a:pt x="608697" y="297768"/>
                </a:lnTo>
                <a:cubicBezTo>
                  <a:pt x="608697" y="317802"/>
                  <a:pt x="592436" y="334039"/>
                  <a:pt x="572297" y="334039"/>
                </a:cubicBezTo>
                <a:lnTo>
                  <a:pt x="539104" y="334039"/>
                </a:lnTo>
                <a:lnTo>
                  <a:pt x="539104" y="417232"/>
                </a:lnTo>
                <a:cubicBezTo>
                  <a:pt x="539104" y="425276"/>
                  <a:pt x="533734" y="432351"/>
                  <a:pt x="525902" y="434511"/>
                </a:cubicBezTo>
                <a:cubicBezTo>
                  <a:pt x="524336" y="434884"/>
                  <a:pt x="522769" y="435107"/>
                  <a:pt x="521203" y="435107"/>
                </a:cubicBezTo>
                <a:cubicBezTo>
                  <a:pt x="514937" y="435107"/>
                  <a:pt x="509045" y="431904"/>
                  <a:pt x="505763" y="426318"/>
                </a:cubicBezTo>
                <a:lnTo>
                  <a:pt x="450939" y="334039"/>
                </a:lnTo>
                <a:lnTo>
                  <a:pt x="208222" y="334039"/>
                </a:lnTo>
                <a:cubicBezTo>
                  <a:pt x="188158" y="334039"/>
                  <a:pt x="171897" y="317802"/>
                  <a:pt x="171897" y="297768"/>
                </a:cubicBezTo>
                <a:lnTo>
                  <a:pt x="171897" y="36346"/>
                </a:lnTo>
                <a:cubicBezTo>
                  <a:pt x="171897" y="16236"/>
                  <a:pt x="188158" y="0"/>
                  <a:pt x="208222"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settings_208899"/>
          <p:cNvSpPr>
            <a:spLocks noChangeAspect="1"/>
          </p:cNvSpPr>
          <p:nvPr/>
        </p:nvSpPr>
        <p:spPr bwMode="auto">
          <a:xfrm>
            <a:off x="4378471" y="1807707"/>
            <a:ext cx="425882" cy="425061"/>
          </a:xfrm>
          <a:custGeom>
            <a:avLst/>
            <a:gdLst>
              <a:gd name="T0" fmla="*/ 325 w 333"/>
              <a:gd name="T1" fmla="*/ 136 h 333"/>
              <a:gd name="T2" fmla="*/ 295 w 333"/>
              <a:gd name="T3" fmla="*/ 132 h 333"/>
              <a:gd name="T4" fmla="*/ 282 w 333"/>
              <a:gd name="T5" fmla="*/ 100 h 333"/>
              <a:gd name="T6" fmla="*/ 301 w 333"/>
              <a:gd name="T7" fmla="*/ 77 h 333"/>
              <a:gd name="T8" fmla="*/ 300 w 333"/>
              <a:gd name="T9" fmla="*/ 64 h 333"/>
              <a:gd name="T10" fmla="*/ 269 w 333"/>
              <a:gd name="T11" fmla="*/ 33 h 333"/>
              <a:gd name="T12" fmla="*/ 257 w 333"/>
              <a:gd name="T13" fmla="*/ 33 h 333"/>
              <a:gd name="T14" fmla="*/ 233 w 333"/>
              <a:gd name="T15" fmla="*/ 51 h 333"/>
              <a:gd name="T16" fmla="*/ 201 w 333"/>
              <a:gd name="T17" fmla="*/ 38 h 333"/>
              <a:gd name="T18" fmla="*/ 198 w 333"/>
              <a:gd name="T19" fmla="*/ 8 h 333"/>
              <a:gd name="T20" fmla="*/ 188 w 333"/>
              <a:gd name="T21" fmla="*/ 0 h 333"/>
              <a:gd name="T22" fmla="*/ 145 w 333"/>
              <a:gd name="T23" fmla="*/ 0 h 333"/>
              <a:gd name="T24" fmla="*/ 136 w 333"/>
              <a:gd name="T25" fmla="*/ 8 h 333"/>
              <a:gd name="T26" fmla="*/ 132 w 333"/>
              <a:gd name="T27" fmla="*/ 38 h 333"/>
              <a:gd name="T28" fmla="*/ 100 w 333"/>
              <a:gd name="T29" fmla="*/ 51 h 333"/>
              <a:gd name="T30" fmla="*/ 77 w 333"/>
              <a:gd name="T31" fmla="*/ 33 h 333"/>
              <a:gd name="T32" fmla="*/ 64 w 333"/>
              <a:gd name="T33" fmla="*/ 33 h 333"/>
              <a:gd name="T34" fmla="*/ 33 w 333"/>
              <a:gd name="T35" fmla="*/ 64 h 333"/>
              <a:gd name="T36" fmla="*/ 33 w 333"/>
              <a:gd name="T37" fmla="*/ 77 h 333"/>
              <a:gd name="T38" fmla="*/ 51 w 333"/>
              <a:gd name="T39" fmla="*/ 100 h 333"/>
              <a:gd name="T40" fmla="*/ 38 w 333"/>
              <a:gd name="T41" fmla="*/ 132 h 333"/>
              <a:gd name="T42" fmla="*/ 8 w 333"/>
              <a:gd name="T43" fmla="*/ 136 h 333"/>
              <a:gd name="T44" fmla="*/ 0 w 333"/>
              <a:gd name="T45" fmla="*/ 145 h 333"/>
              <a:gd name="T46" fmla="*/ 0 w 333"/>
              <a:gd name="T47" fmla="*/ 188 h 333"/>
              <a:gd name="T48" fmla="*/ 8 w 333"/>
              <a:gd name="T49" fmla="*/ 198 h 333"/>
              <a:gd name="T50" fmla="*/ 38 w 333"/>
              <a:gd name="T51" fmla="*/ 201 h 333"/>
              <a:gd name="T52" fmla="*/ 51 w 333"/>
              <a:gd name="T53" fmla="*/ 233 h 333"/>
              <a:gd name="T54" fmla="*/ 33 w 333"/>
              <a:gd name="T55" fmla="*/ 257 h 333"/>
              <a:gd name="T56" fmla="*/ 34 w 333"/>
              <a:gd name="T57" fmla="*/ 269 h 333"/>
              <a:gd name="T58" fmla="*/ 64 w 333"/>
              <a:gd name="T59" fmla="*/ 300 h 333"/>
              <a:gd name="T60" fmla="*/ 77 w 333"/>
              <a:gd name="T61" fmla="*/ 301 h 333"/>
              <a:gd name="T62" fmla="*/ 100 w 333"/>
              <a:gd name="T63" fmla="*/ 282 h 333"/>
              <a:gd name="T64" fmla="*/ 132 w 333"/>
              <a:gd name="T65" fmla="*/ 295 h 333"/>
              <a:gd name="T66" fmla="*/ 136 w 333"/>
              <a:gd name="T67" fmla="*/ 325 h 333"/>
              <a:gd name="T68" fmla="*/ 145 w 333"/>
              <a:gd name="T69" fmla="*/ 333 h 333"/>
              <a:gd name="T70" fmla="*/ 188 w 333"/>
              <a:gd name="T71" fmla="*/ 333 h 333"/>
              <a:gd name="T72" fmla="*/ 198 w 333"/>
              <a:gd name="T73" fmla="*/ 325 h 333"/>
              <a:gd name="T74" fmla="*/ 201 w 333"/>
              <a:gd name="T75" fmla="*/ 295 h 333"/>
              <a:gd name="T76" fmla="*/ 233 w 333"/>
              <a:gd name="T77" fmla="*/ 282 h 333"/>
              <a:gd name="T78" fmla="*/ 257 w 333"/>
              <a:gd name="T79" fmla="*/ 301 h 333"/>
              <a:gd name="T80" fmla="*/ 269 w 333"/>
              <a:gd name="T81" fmla="*/ 300 h 333"/>
              <a:gd name="T82" fmla="*/ 300 w 333"/>
              <a:gd name="T83" fmla="*/ 269 h 333"/>
              <a:gd name="T84" fmla="*/ 301 w 333"/>
              <a:gd name="T85" fmla="*/ 257 h 333"/>
              <a:gd name="T86" fmla="*/ 282 w 333"/>
              <a:gd name="T87" fmla="*/ 233 h 333"/>
              <a:gd name="T88" fmla="*/ 295 w 333"/>
              <a:gd name="T89" fmla="*/ 201 h 333"/>
              <a:gd name="T90" fmla="*/ 325 w 333"/>
              <a:gd name="T91" fmla="*/ 198 h 333"/>
              <a:gd name="T92" fmla="*/ 333 w 333"/>
              <a:gd name="T93" fmla="*/ 188 h 333"/>
              <a:gd name="T94" fmla="*/ 333 w 333"/>
              <a:gd name="T95" fmla="*/ 145 h 333"/>
              <a:gd name="T96" fmla="*/ 325 w 333"/>
              <a:gd name="T97" fmla="*/ 136 h 333"/>
              <a:gd name="T98" fmla="*/ 167 w 333"/>
              <a:gd name="T99" fmla="*/ 250 h 333"/>
              <a:gd name="T100" fmla="*/ 83 w 333"/>
              <a:gd name="T101" fmla="*/ 167 h 333"/>
              <a:gd name="T102" fmla="*/ 167 w 333"/>
              <a:gd name="T103" fmla="*/ 83 h 333"/>
              <a:gd name="T104" fmla="*/ 250 w 333"/>
              <a:gd name="T105" fmla="*/ 167 h 333"/>
              <a:gd name="T106" fmla="*/ 167 w 333"/>
              <a:gd name="T107" fmla="*/ 25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3" h="333">
                <a:moveTo>
                  <a:pt x="325" y="136"/>
                </a:moveTo>
                <a:lnTo>
                  <a:pt x="295" y="132"/>
                </a:lnTo>
                <a:cubicBezTo>
                  <a:pt x="292" y="121"/>
                  <a:pt x="288" y="110"/>
                  <a:pt x="282" y="100"/>
                </a:cubicBezTo>
                <a:lnTo>
                  <a:pt x="301" y="77"/>
                </a:lnTo>
                <a:cubicBezTo>
                  <a:pt x="303" y="73"/>
                  <a:pt x="303" y="67"/>
                  <a:pt x="300" y="64"/>
                </a:cubicBezTo>
                <a:lnTo>
                  <a:pt x="269" y="33"/>
                </a:lnTo>
                <a:cubicBezTo>
                  <a:pt x="266" y="30"/>
                  <a:pt x="260" y="30"/>
                  <a:pt x="257" y="33"/>
                </a:cubicBezTo>
                <a:lnTo>
                  <a:pt x="233" y="51"/>
                </a:lnTo>
                <a:cubicBezTo>
                  <a:pt x="223" y="45"/>
                  <a:pt x="213" y="41"/>
                  <a:pt x="201" y="38"/>
                </a:cubicBezTo>
                <a:lnTo>
                  <a:pt x="198" y="8"/>
                </a:lnTo>
                <a:cubicBezTo>
                  <a:pt x="197" y="4"/>
                  <a:pt x="193" y="0"/>
                  <a:pt x="188" y="0"/>
                </a:cubicBezTo>
                <a:lnTo>
                  <a:pt x="145" y="0"/>
                </a:lnTo>
                <a:cubicBezTo>
                  <a:pt x="140" y="0"/>
                  <a:pt x="136" y="4"/>
                  <a:pt x="136" y="8"/>
                </a:cubicBezTo>
                <a:lnTo>
                  <a:pt x="132" y="38"/>
                </a:lnTo>
                <a:cubicBezTo>
                  <a:pt x="121" y="41"/>
                  <a:pt x="110" y="46"/>
                  <a:pt x="100" y="51"/>
                </a:cubicBezTo>
                <a:lnTo>
                  <a:pt x="77" y="33"/>
                </a:lnTo>
                <a:cubicBezTo>
                  <a:pt x="73" y="30"/>
                  <a:pt x="67" y="30"/>
                  <a:pt x="64" y="33"/>
                </a:cubicBezTo>
                <a:lnTo>
                  <a:pt x="33" y="64"/>
                </a:lnTo>
                <a:cubicBezTo>
                  <a:pt x="30" y="67"/>
                  <a:pt x="30" y="73"/>
                  <a:pt x="33" y="77"/>
                </a:cubicBezTo>
                <a:lnTo>
                  <a:pt x="51" y="100"/>
                </a:lnTo>
                <a:cubicBezTo>
                  <a:pt x="45" y="110"/>
                  <a:pt x="41" y="121"/>
                  <a:pt x="38" y="132"/>
                </a:cubicBezTo>
                <a:lnTo>
                  <a:pt x="8" y="136"/>
                </a:lnTo>
                <a:cubicBezTo>
                  <a:pt x="4" y="136"/>
                  <a:pt x="0" y="140"/>
                  <a:pt x="0" y="145"/>
                </a:cubicBezTo>
                <a:lnTo>
                  <a:pt x="0" y="188"/>
                </a:lnTo>
                <a:cubicBezTo>
                  <a:pt x="0" y="193"/>
                  <a:pt x="4" y="197"/>
                  <a:pt x="8" y="198"/>
                </a:cubicBezTo>
                <a:lnTo>
                  <a:pt x="38" y="201"/>
                </a:lnTo>
                <a:cubicBezTo>
                  <a:pt x="41" y="213"/>
                  <a:pt x="46" y="223"/>
                  <a:pt x="51" y="233"/>
                </a:cubicBezTo>
                <a:lnTo>
                  <a:pt x="33" y="257"/>
                </a:lnTo>
                <a:cubicBezTo>
                  <a:pt x="30" y="260"/>
                  <a:pt x="30" y="266"/>
                  <a:pt x="34" y="269"/>
                </a:cubicBezTo>
                <a:lnTo>
                  <a:pt x="64" y="300"/>
                </a:lnTo>
                <a:cubicBezTo>
                  <a:pt x="67" y="303"/>
                  <a:pt x="73" y="303"/>
                  <a:pt x="77" y="301"/>
                </a:cubicBezTo>
                <a:lnTo>
                  <a:pt x="100" y="282"/>
                </a:lnTo>
                <a:cubicBezTo>
                  <a:pt x="110" y="288"/>
                  <a:pt x="121" y="292"/>
                  <a:pt x="132" y="295"/>
                </a:cubicBezTo>
                <a:lnTo>
                  <a:pt x="136" y="325"/>
                </a:lnTo>
                <a:cubicBezTo>
                  <a:pt x="136" y="330"/>
                  <a:pt x="140" y="333"/>
                  <a:pt x="145" y="333"/>
                </a:cubicBezTo>
                <a:lnTo>
                  <a:pt x="188" y="333"/>
                </a:lnTo>
                <a:cubicBezTo>
                  <a:pt x="193" y="333"/>
                  <a:pt x="197" y="330"/>
                  <a:pt x="198" y="325"/>
                </a:cubicBezTo>
                <a:lnTo>
                  <a:pt x="201" y="295"/>
                </a:lnTo>
                <a:cubicBezTo>
                  <a:pt x="213" y="292"/>
                  <a:pt x="223" y="288"/>
                  <a:pt x="233" y="282"/>
                </a:cubicBezTo>
                <a:lnTo>
                  <a:pt x="257" y="301"/>
                </a:lnTo>
                <a:cubicBezTo>
                  <a:pt x="260" y="303"/>
                  <a:pt x="266" y="303"/>
                  <a:pt x="269" y="300"/>
                </a:cubicBezTo>
                <a:lnTo>
                  <a:pt x="300" y="269"/>
                </a:lnTo>
                <a:cubicBezTo>
                  <a:pt x="303" y="266"/>
                  <a:pt x="303" y="260"/>
                  <a:pt x="301" y="257"/>
                </a:cubicBezTo>
                <a:lnTo>
                  <a:pt x="282" y="233"/>
                </a:lnTo>
                <a:cubicBezTo>
                  <a:pt x="288" y="223"/>
                  <a:pt x="292" y="213"/>
                  <a:pt x="295" y="201"/>
                </a:cubicBezTo>
                <a:lnTo>
                  <a:pt x="325" y="198"/>
                </a:lnTo>
                <a:cubicBezTo>
                  <a:pt x="330" y="197"/>
                  <a:pt x="333" y="193"/>
                  <a:pt x="333" y="188"/>
                </a:cubicBezTo>
                <a:lnTo>
                  <a:pt x="333" y="145"/>
                </a:lnTo>
                <a:cubicBezTo>
                  <a:pt x="333" y="140"/>
                  <a:pt x="330" y="136"/>
                  <a:pt x="325" y="136"/>
                </a:cubicBezTo>
                <a:close/>
                <a:moveTo>
                  <a:pt x="167" y="250"/>
                </a:moveTo>
                <a:cubicBezTo>
                  <a:pt x="121" y="250"/>
                  <a:pt x="83" y="213"/>
                  <a:pt x="83" y="167"/>
                </a:cubicBezTo>
                <a:cubicBezTo>
                  <a:pt x="83" y="121"/>
                  <a:pt x="121" y="83"/>
                  <a:pt x="167" y="83"/>
                </a:cubicBezTo>
                <a:cubicBezTo>
                  <a:pt x="213" y="83"/>
                  <a:pt x="250" y="121"/>
                  <a:pt x="250" y="167"/>
                </a:cubicBezTo>
                <a:cubicBezTo>
                  <a:pt x="250" y="213"/>
                  <a:pt x="213" y="250"/>
                  <a:pt x="167" y="25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文本框 15"/>
          <p:cNvSpPr txBox="1"/>
          <p:nvPr/>
        </p:nvSpPr>
        <p:spPr>
          <a:xfrm>
            <a:off x="795020" y="2232660"/>
            <a:ext cx="2151380" cy="8299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000" b="0" dirty="0">
                <a:solidFill>
                  <a:schemeClr val="bg1"/>
                </a:solidFill>
                <a:latin typeface="宋体" panose="02010600030101010101" pitchFamily="2" charset="-122"/>
                <a:ea typeface="宋体" panose="02010600030101010101" pitchFamily="2" charset="-122"/>
              </a:rPr>
              <a:t>（一）我国对 ISP 的管理</a:t>
            </a:r>
            <a:endParaRPr lang="zh-CN" altLang="en-US" sz="2000" b="0" dirty="0">
              <a:solidFill>
                <a:schemeClr val="bg1"/>
              </a:solidFill>
              <a:latin typeface="宋体" panose="02010600030101010101" pitchFamily="2" charset="-122"/>
              <a:ea typeface="宋体" panose="02010600030101010101" pitchFamily="2" charset="-122"/>
            </a:endParaRPr>
          </a:p>
        </p:txBody>
      </p:sp>
      <p:sp>
        <p:nvSpPr>
          <p:cNvPr id="17" name="矩形 16"/>
          <p:cNvSpPr/>
          <p:nvPr/>
        </p:nvSpPr>
        <p:spPr>
          <a:xfrm>
            <a:off x="591820" y="3439795"/>
            <a:ext cx="2263775" cy="1691005"/>
          </a:xfrm>
          <a:prstGeom prst="rect">
            <a:avLst/>
          </a:prstGeom>
        </p:spPr>
        <p:txBody>
          <a:bodyPr wrap="square">
            <a:spAutoFit/>
          </a:bodyPr>
          <a:lstStyle/>
          <a:p>
            <a:pPr algn="ctr">
              <a:lnSpc>
                <a:spcPct val="130000"/>
              </a:lnSpc>
            </a:pPr>
            <a:r>
              <a:rPr lang="en-US" altLang="zh-CN" sz="1600">
                <a:solidFill>
                  <a:schemeClr val="bg1"/>
                </a:solidFill>
                <a:latin typeface="宋体" panose="02010600030101010101" pitchFamily="2" charset="-122"/>
                <a:ea typeface="宋体" panose="02010600030101010101" pitchFamily="2" charset="-122"/>
              </a:rPr>
              <a:t>1. 互联网接入单位的条件</a:t>
            </a:r>
            <a:endParaRPr lang="en-US" altLang="zh-CN" sz="1600">
              <a:solidFill>
                <a:schemeClr val="bg1"/>
              </a:solidFill>
              <a:latin typeface="宋体" panose="02010600030101010101" pitchFamily="2" charset="-122"/>
              <a:ea typeface="宋体" panose="02010600030101010101" pitchFamily="2" charset="-122"/>
            </a:endParaRPr>
          </a:p>
          <a:p>
            <a:pPr algn="ctr">
              <a:lnSpc>
                <a:spcPct val="130000"/>
              </a:lnSpc>
            </a:pPr>
            <a:r>
              <a:rPr lang="en-US" altLang="zh-CN" sz="1600">
                <a:solidFill>
                  <a:schemeClr val="bg1"/>
                </a:solidFill>
                <a:latin typeface="宋体" panose="02010600030101010101" pitchFamily="2" charset="-122"/>
                <a:ea typeface="宋体" panose="02010600030101010101" pitchFamily="2" charset="-122"/>
              </a:rPr>
              <a:t>2. 互联网接入单位的许可</a:t>
            </a:r>
            <a:endParaRPr lang="en-US" altLang="zh-CN" sz="1600">
              <a:solidFill>
                <a:schemeClr val="bg1"/>
              </a:solidFill>
              <a:latin typeface="宋体" panose="02010600030101010101" pitchFamily="2" charset="-122"/>
              <a:ea typeface="宋体" panose="02010600030101010101" pitchFamily="2" charset="-122"/>
            </a:endParaRPr>
          </a:p>
          <a:p>
            <a:pPr algn="ctr">
              <a:lnSpc>
                <a:spcPct val="130000"/>
              </a:lnSpc>
            </a:pPr>
            <a:endParaRPr lang="en-US" altLang="zh-CN" sz="1600">
              <a:solidFill>
                <a:schemeClr val="bg1"/>
              </a:solidFill>
              <a:latin typeface="宋体" panose="02010600030101010101" pitchFamily="2" charset="-122"/>
              <a:ea typeface="宋体" panose="02010600030101010101" pitchFamily="2" charset="-122"/>
            </a:endParaRPr>
          </a:p>
        </p:txBody>
      </p:sp>
      <p:sp>
        <p:nvSpPr>
          <p:cNvPr id="18" name="文本框 17"/>
          <p:cNvSpPr txBox="1"/>
          <p:nvPr/>
        </p:nvSpPr>
        <p:spPr>
          <a:xfrm>
            <a:off x="3472180" y="2237105"/>
            <a:ext cx="2286635" cy="8299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000" b="0" dirty="0">
                <a:solidFill>
                  <a:schemeClr val="bg1"/>
                </a:solidFill>
                <a:latin typeface="宋体" panose="02010600030101010101" pitchFamily="2" charset="-122"/>
                <a:ea typeface="宋体" panose="02010600030101010101" pitchFamily="2" charset="-122"/>
              </a:rPr>
              <a:t>（二）我国对 ICP 的管理</a:t>
            </a:r>
            <a:endParaRPr lang="zh-CN" altLang="en-US" sz="2000" b="0" dirty="0">
              <a:solidFill>
                <a:schemeClr val="bg1"/>
              </a:solidFill>
              <a:latin typeface="宋体" panose="02010600030101010101" pitchFamily="2" charset="-122"/>
              <a:ea typeface="宋体" panose="02010600030101010101" pitchFamily="2" charset="-122"/>
            </a:endParaRPr>
          </a:p>
        </p:txBody>
      </p:sp>
      <p:sp>
        <p:nvSpPr>
          <p:cNvPr id="19" name="矩形 18"/>
          <p:cNvSpPr/>
          <p:nvPr/>
        </p:nvSpPr>
        <p:spPr>
          <a:xfrm>
            <a:off x="3344545" y="3439795"/>
            <a:ext cx="2414270" cy="2331085"/>
          </a:xfrm>
          <a:prstGeom prst="rect">
            <a:avLst/>
          </a:prstGeom>
        </p:spPr>
        <p:txBody>
          <a:bodyPr wrap="square">
            <a:spAutoFit/>
          </a:bodyPr>
          <a:lstStyle/>
          <a:p>
            <a:pPr algn="ctr">
              <a:lnSpc>
                <a:spcPct val="130000"/>
              </a:lnSpc>
            </a:pPr>
            <a:r>
              <a:rPr lang="en-US" altLang="zh-CN" sz="1600">
                <a:solidFill>
                  <a:schemeClr val="bg1"/>
                </a:solidFill>
                <a:latin typeface="宋体" panose="02010600030101010101" pitchFamily="2" charset="-122"/>
                <a:ea typeface="宋体" panose="02010600030101010101" pitchFamily="2" charset="-122"/>
              </a:rPr>
              <a:t>1.《互联网信息服务管理办法》的规定</a:t>
            </a:r>
            <a:endParaRPr lang="en-US" altLang="zh-CN" sz="1600">
              <a:solidFill>
                <a:schemeClr val="bg1"/>
              </a:solidFill>
              <a:latin typeface="宋体" panose="02010600030101010101" pitchFamily="2" charset="-122"/>
              <a:ea typeface="宋体" panose="02010600030101010101" pitchFamily="2" charset="-122"/>
            </a:endParaRPr>
          </a:p>
          <a:p>
            <a:pPr algn="ctr">
              <a:lnSpc>
                <a:spcPct val="130000"/>
              </a:lnSpc>
            </a:pPr>
            <a:r>
              <a:rPr lang="en-US" altLang="zh-CN" sz="1600">
                <a:solidFill>
                  <a:schemeClr val="bg1"/>
                </a:solidFill>
                <a:latin typeface="宋体" panose="02010600030101010101" pitchFamily="2" charset="-122"/>
                <a:ea typeface="宋体" panose="02010600030101010101" pitchFamily="2" charset="-122"/>
              </a:rPr>
              <a:t>2. 管理中的难题</a:t>
            </a:r>
            <a:endParaRPr lang="en-US" altLang="zh-CN" sz="1600">
              <a:solidFill>
                <a:schemeClr val="bg1"/>
              </a:solidFill>
              <a:latin typeface="宋体" panose="02010600030101010101" pitchFamily="2" charset="-122"/>
              <a:ea typeface="宋体" panose="02010600030101010101" pitchFamily="2" charset="-122"/>
            </a:endParaRPr>
          </a:p>
          <a:p>
            <a:pPr algn="ctr">
              <a:lnSpc>
                <a:spcPct val="130000"/>
              </a:lnSpc>
            </a:pPr>
            <a:r>
              <a:rPr lang="en-US" altLang="zh-CN" sz="1600">
                <a:solidFill>
                  <a:schemeClr val="bg1"/>
                </a:solidFill>
                <a:latin typeface="宋体" panose="02010600030101010101" pitchFamily="2" charset="-122"/>
                <a:ea typeface="宋体" panose="02010600030101010101" pitchFamily="2" charset="-122"/>
              </a:rPr>
              <a:t>3. 互联网上网服务商的管理</a:t>
            </a:r>
            <a:endParaRPr lang="en-US" altLang="zh-CN" sz="1600">
              <a:solidFill>
                <a:schemeClr val="bg1"/>
              </a:solidFill>
              <a:latin typeface="宋体" panose="02010600030101010101" pitchFamily="2" charset="-122"/>
              <a:ea typeface="宋体" panose="02010600030101010101" pitchFamily="2" charset="-122"/>
            </a:endParaRPr>
          </a:p>
          <a:p>
            <a:pPr algn="ctr">
              <a:lnSpc>
                <a:spcPct val="130000"/>
              </a:lnSpc>
            </a:pPr>
            <a:r>
              <a:rPr lang="en-US" altLang="zh-CN" sz="1600">
                <a:solidFill>
                  <a:schemeClr val="bg1"/>
                </a:solidFill>
                <a:latin typeface="宋体" panose="02010600030101010101" pitchFamily="2" charset="-122"/>
                <a:ea typeface="宋体" panose="02010600030101010101" pitchFamily="2" charset="-122"/>
              </a:rPr>
              <a:t>4. 电子商务企业的管理</a:t>
            </a:r>
            <a:endParaRPr lang="en-US" altLang="zh-CN" sz="1600">
              <a:solidFill>
                <a:schemeClr val="bg1"/>
              </a:solidFill>
              <a:latin typeface="宋体" panose="02010600030101010101" pitchFamily="2" charset="-122"/>
              <a:ea typeface="宋体" panose="02010600030101010101" pitchFamily="2" charset="-122"/>
            </a:endParaRPr>
          </a:p>
          <a:p>
            <a:pPr algn="ctr">
              <a:lnSpc>
                <a:spcPct val="130000"/>
              </a:lnSpc>
            </a:pPr>
            <a:endParaRPr lang="en-US" altLang="zh-CN" sz="1600">
              <a:solidFill>
                <a:schemeClr val="bg1"/>
              </a:solidFill>
              <a:latin typeface="宋体" panose="02010600030101010101" pitchFamily="2" charset="-122"/>
              <a:ea typeface="宋体" panose="02010600030101010101" pitchFamily="2" charset="-122"/>
            </a:endParaRPr>
          </a:p>
        </p:txBody>
      </p:sp>
      <p:sp>
        <p:nvSpPr>
          <p:cNvPr id="2" name="文本框 1"/>
          <p:cNvSpPr txBox="1"/>
          <p:nvPr/>
        </p:nvSpPr>
        <p:spPr>
          <a:xfrm>
            <a:off x="476064" y="226688"/>
            <a:ext cx="5516880" cy="521970"/>
          </a:xfrm>
          <a:prstGeom prst="rect">
            <a:avLst/>
          </a:prstGeom>
        </p:spPr>
        <p:txBody>
          <a:bodyPr wrap="none">
            <a:spAutoFit/>
          </a:bodyPr>
          <a:lstStyle>
            <a:defPPr>
              <a:defRPr lang="zh-CN"/>
            </a:defPPr>
            <a:lvl1pPr>
              <a:defRPr>
                <a:solidFill>
                  <a:schemeClr val="tx1">
                    <a:lumMod val="65000"/>
                    <a:lumOff val="35000"/>
                  </a:schemeClr>
                </a:solidFill>
                <a:latin typeface="汉仪大宋简" panose="02010609000101010101" pitchFamily="49" charset="-122"/>
                <a:ea typeface="汉仪大宋简" panose="02010609000101010101" pitchFamily="49" charset="-122"/>
              </a:defRPr>
            </a:lvl1pPr>
          </a:lstStyle>
          <a:p>
            <a:pPr algn="l"/>
            <a:r>
              <a:rPr lang="zh-CN" altLang="en-US" sz="2800" dirty="0">
                <a:solidFill>
                  <a:srgbClr val="404040"/>
                </a:solidFill>
                <a:latin typeface="宋体" panose="02010600030101010101" pitchFamily="2" charset="-122"/>
                <a:ea typeface="宋体" panose="02010600030101010101" pitchFamily="2" charset="-122"/>
              </a:rPr>
              <a:t>二、我国对电子商务经营者的管理</a:t>
            </a:r>
            <a:endParaRPr lang="zh-CN" altLang="en-US" sz="2800" dirty="0">
              <a:solidFill>
                <a:srgbClr val="404040"/>
              </a:solidFill>
              <a:latin typeface="宋体" panose="02010600030101010101" pitchFamily="2" charset="-122"/>
              <a:ea typeface="宋体"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13426"/>
          <a:stretch>
            <a:fillRect/>
          </a:stretch>
        </p:blipFill>
        <p:spPr>
          <a:xfrm>
            <a:off x="0" y="0"/>
            <a:ext cx="8901440" cy="6858000"/>
          </a:xfrm>
          <a:prstGeom prst="rect">
            <a:avLst/>
          </a:prstGeom>
        </p:spPr>
      </p:pic>
      <p:sp>
        <p:nvSpPr>
          <p:cNvPr id="3" name="矩形 2"/>
          <p:cNvSpPr/>
          <p:nvPr/>
        </p:nvSpPr>
        <p:spPr>
          <a:xfrm>
            <a:off x="6895652" y="0"/>
            <a:ext cx="5296348" cy="68580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379745" y="3486415"/>
            <a:ext cx="5054671" cy="156845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4000" b="0" dirty="0">
                <a:solidFill>
                  <a:schemeClr val="bg1"/>
                </a:solidFill>
                <a:latin typeface="宋体" panose="02010600030101010101" pitchFamily="2" charset="-122"/>
                <a:ea typeface="宋体" panose="02010600030101010101" pitchFamily="2" charset="-122"/>
              </a:rPr>
              <a:t>电子商务相关经营者的责任</a:t>
            </a:r>
            <a:endParaRPr lang="zh-CN" altLang="en-US" sz="4000" b="0" dirty="0">
              <a:solidFill>
                <a:schemeClr val="bg1"/>
              </a:solidFill>
              <a:latin typeface="宋体" panose="02010600030101010101" pitchFamily="2" charset="-122"/>
              <a:ea typeface="宋体" panose="02010600030101010101" pitchFamily="2" charset="-122"/>
            </a:endParaRPr>
          </a:p>
        </p:txBody>
      </p:sp>
      <p:sp>
        <p:nvSpPr>
          <p:cNvPr id="7" name="箭头: 五边形 22"/>
          <p:cNvSpPr/>
          <p:nvPr/>
        </p:nvSpPr>
        <p:spPr>
          <a:xfrm flipH="1">
            <a:off x="10058398" y="5587019"/>
            <a:ext cx="2150358" cy="427208"/>
          </a:xfrm>
          <a:prstGeom prst="homePlate">
            <a:avLst>
              <a:gd name="adj" fmla="val 269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315410" y="5627332"/>
            <a:ext cx="1893346" cy="369332"/>
          </a:xfrm>
          <a:prstGeom prst="rect">
            <a:avLst/>
          </a:prstGeom>
          <a:noFill/>
        </p:spPr>
        <p:txBody>
          <a:bodyPr wrap="square" rtlCol="0">
            <a:spAutoFit/>
          </a:bodyPr>
          <a:lstStyle/>
          <a:p>
            <a:pPr algn="ctr"/>
            <a:r>
              <a:rPr lang="en-US" altLang="zh-CN" b="1" dirty="0">
                <a:solidFill>
                  <a:srgbClr val="595055"/>
                </a:solidFill>
                <a:latin typeface="Century Gothic" panose="020B0502020202020204" pitchFamily="34" charset="0"/>
              </a:rPr>
              <a:t>PART  ONE.</a:t>
            </a:r>
            <a:endParaRPr lang="zh-CN" altLang="en-US" b="1" dirty="0">
              <a:solidFill>
                <a:srgbClr val="595055"/>
              </a:solidFill>
              <a:latin typeface="Century Gothic" panose="020B0502020202020204" pitchFamily="34" charset="0"/>
            </a:endParaRPr>
          </a:p>
        </p:txBody>
      </p:sp>
      <p:sp>
        <p:nvSpPr>
          <p:cNvPr id="9" name="文本框 8"/>
          <p:cNvSpPr txBox="1"/>
          <p:nvPr/>
        </p:nvSpPr>
        <p:spPr>
          <a:xfrm>
            <a:off x="9726363" y="2039674"/>
            <a:ext cx="1893346" cy="1446550"/>
          </a:xfrm>
          <a:prstGeom prst="rect">
            <a:avLst/>
          </a:prstGeom>
          <a:noFill/>
        </p:spPr>
        <p:txBody>
          <a:bodyPr wrap="square" rtlCol="0">
            <a:spAutoFit/>
          </a:bodyPr>
          <a:lstStyle/>
          <a:p>
            <a:r>
              <a:rPr lang="en-US" altLang="zh-CN" sz="8800" b="1" i="1">
                <a:solidFill>
                  <a:schemeClr val="bg1"/>
                </a:solidFill>
                <a:latin typeface="Century Gothic" panose="020B0502020202020204" pitchFamily="34" charset="0"/>
              </a:rPr>
              <a:t>03</a:t>
            </a:r>
            <a:endParaRPr lang="zh-CN" altLang="en-US" sz="8800" b="1" i="1" dirty="0">
              <a:solidFill>
                <a:schemeClr val="bg1"/>
              </a:solidFill>
              <a:latin typeface="Century Gothic" panose="020B0502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696205" y="0"/>
            <a:ext cx="5495795" cy="6858000"/>
          </a:xfrm>
          <a:prstGeom prst="rect">
            <a:avLst/>
          </a:prstGeom>
        </p:spPr>
      </p:pic>
      <p:sp>
        <p:nvSpPr>
          <p:cNvPr id="4" name="文本框 3"/>
          <p:cNvSpPr txBox="1"/>
          <p:nvPr/>
        </p:nvSpPr>
        <p:spPr>
          <a:xfrm>
            <a:off x="260350" y="154305"/>
            <a:ext cx="451167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一、ISP 和 ICP 的责任</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8" name="矩形 7"/>
          <p:cNvSpPr/>
          <p:nvPr/>
        </p:nvSpPr>
        <p:spPr>
          <a:xfrm>
            <a:off x="6174889" y="0"/>
            <a:ext cx="821778" cy="6858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757065" y="1970541"/>
            <a:ext cx="706490" cy="706490"/>
            <a:chOff x="6589643" y="1819337"/>
            <a:chExt cx="884583" cy="884583"/>
          </a:xfrm>
          <a:solidFill>
            <a:schemeClr val="bg1"/>
          </a:solidFill>
        </p:grpSpPr>
        <p:sp>
          <p:nvSpPr>
            <p:cNvPr id="14" name="椭圆 13"/>
            <p:cNvSpPr/>
            <p:nvPr/>
          </p:nvSpPr>
          <p:spPr>
            <a:xfrm>
              <a:off x="6589643" y="1819337"/>
              <a:ext cx="884583" cy="884583"/>
            </a:xfrm>
            <a:prstGeom prst="ellipse">
              <a:avLst/>
            </a:prstGeom>
            <a:solidFill>
              <a:srgbClr val="59505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user_158995"/>
            <p:cNvSpPr>
              <a:spLocks noChangeAspect="1"/>
            </p:cNvSpPr>
            <p:nvPr/>
          </p:nvSpPr>
          <p:spPr bwMode="auto">
            <a:xfrm>
              <a:off x="6831111" y="2080533"/>
              <a:ext cx="401647" cy="362190"/>
            </a:xfrm>
            <a:custGeom>
              <a:avLst/>
              <a:gdLst>
                <a:gd name="connsiteX0" fmla="*/ 521432 w 608344"/>
                <a:gd name="connsiteY0" fmla="*/ 370453 h 548582"/>
                <a:gd name="connsiteX1" fmla="*/ 465737 w 608344"/>
                <a:gd name="connsiteY1" fmla="*/ 425787 h 548582"/>
                <a:gd name="connsiteX2" fmla="*/ 442491 w 608344"/>
                <a:gd name="connsiteY2" fmla="*/ 402479 h 548582"/>
                <a:gd name="connsiteX3" fmla="*/ 418201 w 608344"/>
                <a:gd name="connsiteY3" fmla="*/ 426545 h 548582"/>
                <a:gd name="connsiteX4" fmla="*/ 441447 w 608344"/>
                <a:gd name="connsiteY4" fmla="*/ 449948 h 548582"/>
                <a:gd name="connsiteX5" fmla="*/ 465642 w 608344"/>
                <a:gd name="connsiteY5" fmla="*/ 474204 h 548582"/>
                <a:gd name="connsiteX6" fmla="*/ 489932 w 608344"/>
                <a:gd name="connsiteY6" fmla="*/ 450043 h 548582"/>
                <a:gd name="connsiteX7" fmla="*/ 545532 w 608344"/>
                <a:gd name="connsiteY7" fmla="*/ 394709 h 548582"/>
                <a:gd name="connsiteX8" fmla="*/ 481962 w 608344"/>
                <a:gd name="connsiteY8" fmla="*/ 296170 h 548582"/>
                <a:gd name="connsiteX9" fmla="*/ 608344 w 608344"/>
                <a:gd name="connsiteY9" fmla="*/ 422376 h 548582"/>
                <a:gd name="connsiteX10" fmla="*/ 481962 w 608344"/>
                <a:gd name="connsiteY10" fmla="*/ 548582 h 548582"/>
                <a:gd name="connsiteX11" fmla="*/ 355579 w 608344"/>
                <a:gd name="connsiteY11" fmla="*/ 422376 h 548582"/>
                <a:gd name="connsiteX12" fmla="*/ 481962 w 608344"/>
                <a:gd name="connsiteY12" fmla="*/ 296170 h 548582"/>
                <a:gd name="connsiteX13" fmla="*/ 255835 w 608344"/>
                <a:gd name="connsiteY13" fmla="*/ 446 h 548582"/>
                <a:gd name="connsiteX14" fmla="*/ 317801 w 608344"/>
                <a:gd name="connsiteY14" fmla="*/ 13616 h 548582"/>
                <a:gd name="connsiteX15" fmla="*/ 348072 w 608344"/>
                <a:gd name="connsiteY15" fmla="*/ 41661 h 548582"/>
                <a:gd name="connsiteX16" fmla="*/ 381190 w 608344"/>
                <a:gd name="connsiteY16" fmla="*/ 146831 h 548582"/>
                <a:gd name="connsiteX17" fmla="*/ 378913 w 608344"/>
                <a:gd name="connsiteY17" fmla="*/ 156211 h 548582"/>
                <a:gd name="connsiteX18" fmla="*/ 387833 w 608344"/>
                <a:gd name="connsiteY18" fmla="*/ 200458 h 548582"/>
                <a:gd name="connsiteX19" fmla="*/ 366387 w 608344"/>
                <a:gd name="connsiteY19" fmla="*/ 237694 h 548582"/>
                <a:gd name="connsiteX20" fmla="*/ 351393 w 608344"/>
                <a:gd name="connsiteY20" fmla="*/ 278720 h 548582"/>
                <a:gd name="connsiteX21" fmla="*/ 351393 w 608344"/>
                <a:gd name="connsiteY21" fmla="*/ 322873 h 548582"/>
                <a:gd name="connsiteX22" fmla="*/ 317611 w 608344"/>
                <a:gd name="connsiteY22" fmla="*/ 422358 h 548582"/>
                <a:gd name="connsiteX23" fmla="*/ 376635 w 608344"/>
                <a:gd name="connsiteY23" fmla="*/ 548088 h 548582"/>
                <a:gd name="connsiteX24" fmla="*/ 26855 w 608344"/>
                <a:gd name="connsiteY24" fmla="*/ 548088 h 548582"/>
                <a:gd name="connsiteX25" fmla="*/ 0 w 608344"/>
                <a:gd name="connsiteY25" fmla="*/ 521274 h 548582"/>
                <a:gd name="connsiteX26" fmla="*/ 0 w 608344"/>
                <a:gd name="connsiteY26" fmla="*/ 473806 h 548582"/>
                <a:gd name="connsiteX27" fmla="*/ 19453 w 608344"/>
                <a:gd name="connsiteY27" fmla="*/ 432969 h 548582"/>
                <a:gd name="connsiteX28" fmla="*/ 173751 w 608344"/>
                <a:gd name="connsiteY28" fmla="*/ 334242 h 548582"/>
                <a:gd name="connsiteX29" fmla="*/ 176408 w 608344"/>
                <a:gd name="connsiteY29" fmla="*/ 329884 h 548582"/>
                <a:gd name="connsiteX30" fmla="*/ 176408 w 608344"/>
                <a:gd name="connsiteY30" fmla="*/ 278720 h 548582"/>
                <a:gd name="connsiteX31" fmla="*/ 161320 w 608344"/>
                <a:gd name="connsiteY31" fmla="*/ 237694 h 548582"/>
                <a:gd name="connsiteX32" fmla="*/ 139969 w 608344"/>
                <a:gd name="connsiteY32" fmla="*/ 200458 h 548582"/>
                <a:gd name="connsiteX33" fmla="*/ 148320 w 608344"/>
                <a:gd name="connsiteY33" fmla="*/ 156211 h 548582"/>
                <a:gd name="connsiteX34" fmla="*/ 146042 w 608344"/>
                <a:gd name="connsiteY34" fmla="*/ 146736 h 548582"/>
                <a:gd name="connsiteX35" fmla="*/ 145758 w 608344"/>
                <a:gd name="connsiteY35" fmla="*/ 95099 h 548582"/>
                <a:gd name="connsiteX36" fmla="*/ 176029 w 608344"/>
                <a:gd name="connsiteY36" fmla="*/ 42135 h 548582"/>
                <a:gd name="connsiteX37" fmla="*/ 203928 w 608344"/>
                <a:gd name="connsiteY37" fmla="*/ 19017 h 548582"/>
                <a:gd name="connsiteX38" fmla="*/ 231162 w 608344"/>
                <a:gd name="connsiteY38" fmla="*/ 5089 h 548582"/>
                <a:gd name="connsiteX39" fmla="*/ 255835 w 608344"/>
                <a:gd name="connsiteY39" fmla="*/ 446 h 54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8344" h="548582">
                  <a:moveTo>
                    <a:pt x="521432" y="370453"/>
                  </a:moveTo>
                  <a:lnTo>
                    <a:pt x="465737" y="425787"/>
                  </a:lnTo>
                  <a:lnTo>
                    <a:pt x="442491" y="402479"/>
                  </a:lnTo>
                  <a:lnTo>
                    <a:pt x="418201" y="426545"/>
                  </a:lnTo>
                  <a:lnTo>
                    <a:pt x="441447" y="449948"/>
                  </a:lnTo>
                  <a:lnTo>
                    <a:pt x="465642" y="474204"/>
                  </a:lnTo>
                  <a:lnTo>
                    <a:pt x="489932" y="450043"/>
                  </a:lnTo>
                  <a:lnTo>
                    <a:pt x="545532" y="394709"/>
                  </a:lnTo>
                  <a:close/>
                  <a:moveTo>
                    <a:pt x="481962" y="296170"/>
                  </a:moveTo>
                  <a:cubicBezTo>
                    <a:pt x="551795" y="296170"/>
                    <a:pt x="608344" y="352641"/>
                    <a:pt x="608344" y="422376"/>
                  </a:cubicBezTo>
                  <a:cubicBezTo>
                    <a:pt x="608344" y="492111"/>
                    <a:pt x="551795" y="548582"/>
                    <a:pt x="481962" y="548582"/>
                  </a:cubicBezTo>
                  <a:cubicBezTo>
                    <a:pt x="412129" y="548582"/>
                    <a:pt x="355579" y="492111"/>
                    <a:pt x="355579" y="422376"/>
                  </a:cubicBezTo>
                  <a:cubicBezTo>
                    <a:pt x="355579" y="352641"/>
                    <a:pt x="412129" y="296170"/>
                    <a:pt x="481962" y="296170"/>
                  </a:cubicBezTo>
                  <a:close/>
                  <a:moveTo>
                    <a:pt x="255835" y="446"/>
                  </a:moveTo>
                  <a:cubicBezTo>
                    <a:pt x="282785" y="-1828"/>
                    <a:pt x="303187" y="4899"/>
                    <a:pt x="317801" y="13616"/>
                  </a:cubicBezTo>
                  <a:cubicBezTo>
                    <a:pt x="339721" y="25744"/>
                    <a:pt x="348072" y="41661"/>
                    <a:pt x="348072" y="41661"/>
                  </a:cubicBezTo>
                  <a:cubicBezTo>
                    <a:pt x="348072" y="41661"/>
                    <a:pt x="398176" y="45167"/>
                    <a:pt x="381190" y="146831"/>
                  </a:cubicBezTo>
                  <a:cubicBezTo>
                    <a:pt x="380621" y="149863"/>
                    <a:pt x="379862" y="153085"/>
                    <a:pt x="378913" y="156211"/>
                  </a:cubicBezTo>
                  <a:cubicBezTo>
                    <a:pt x="388592" y="156211"/>
                    <a:pt x="398271" y="163507"/>
                    <a:pt x="387833" y="200458"/>
                  </a:cubicBezTo>
                  <a:cubicBezTo>
                    <a:pt x="379672" y="229262"/>
                    <a:pt x="372080" y="237221"/>
                    <a:pt x="366387" y="237694"/>
                  </a:cubicBezTo>
                  <a:cubicBezTo>
                    <a:pt x="364394" y="250675"/>
                    <a:pt x="359175" y="265076"/>
                    <a:pt x="351393" y="278720"/>
                  </a:cubicBezTo>
                  <a:lnTo>
                    <a:pt x="351393" y="322873"/>
                  </a:lnTo>
                  <a:cubicBezTo>
                    <a:pt x="330232" y="350539"/>
                    <a:pt x="317611" y="385027"/>
                    <a:pt x="317611" y="422358"/>
                  </a:cubicBezTo>
                  <a:cubicBezTo>
                    <a:pt x="317611" y="472764"/>
                    <a:pt x="340480" y="518053"/>
                    <a:pt x="376635" y="548088"/>
                  </a:cubicBezTo>
                  <a:lnTo>
                    <a:pt x="26855" y="548088"/>
                  </a:lnTo>
                  <a:cubicBezTo>
                    <a:pt x="12052" y="548088"/>
                    <a:pt x="0" y="536055"/>
                    <a:pt x="0" y="521274"/>
                  </a:cubicBezTo>
                  <a:lnTo>
                    <a:pt x="0" y="473806"/>
                  </a:lnTo>
                  <a:cubicBezTo>
                    <a:pt x="0" y="457983"/>
                    <a:pt x="7212" y="443013"/>
                    <a:pt x="19453" y="432969"/>
                  </a:cubicBezTo>
                  <a:cubicBezTo>
                    <a:pt x="86638" y="377921"/>
                    <a:pt x="159043" y="341443"/>
                    <a:pt x="173751" y="334242"/>
                  </a:cubicBezTo>
                  <a:cubicBezTo>
                    <a:pt x="175365" y="333484"/>
                    <a:pt x="176408" y="331779"/>
                    <a:pt x="176408" y="329884"/>
                  </a:cubicBezTo>
                  <a:lnTo>
                    <a:pt x="176408" y="278720"/>
                  </a:lnTo>
                  <a:cubicBezTo>
                    <a:pt x="168437" y="265076"/>
                    <a:pt x="163313" y="250675"/>
                    <a:pt x="161320" y="237694"/>
                  </a:cubicBezTo>
                  <a:cubicBezTo>
                    <a:pt x="155627" y="237221"/>
                    <a:pt x="148035" y="229072"/>
                    <a:pt x="139969" y="200458"/>
                  </a:cubicBezTo>
                  <a:cubicBezTo>
                    <a:pt x="129531" y="164170"/>
                    <a:pt x="138925" y="156496"/>
                    <a:pt x="148320" y="156211"/>
                  </a:cubicBezTo>
                  <a:cubicBezTo>
                    <a:pt x="147371" y="153085"/>
                    <a:pt x="146612" y="149863"/>
                    <a:pt x="146042" y="146736"/>
                  </a:cubicBezTo>
                  <a:cubicBezTo>
                    <a:pt x="142436" y="128450"/>
                    <a:pt x="141487" y="111396"/>
                    <a:pt x="145758" y="95099"/>
                  </a:cubicBezTo>
                  <a:cubicBezTo>
                    <a:pt x="150787" y="73212"/>
                    <a:pt x="162744" y="55684"/>
                    <a:pt x="176029" y="42135"/>
                  </a:cubicBezTo>
                  <a:cubicBezTo>
                    <a:pt x="184379" y="33134"/>
                    <a:pt x="193869" y="25459"/>
                    <a:pt x="203928" y="19017"/>
                  </a:cubicBezTo>
                  <a:cubicBezTo>
                    <a:pt x="212183" y="13332"/>
                    <a:pt x="221293" y="8405"/>
                    <a:pt x="231162" y="5089"/>
                  </a:cubicBezTo>
                  <a:cubicBezTo>
                    <a:pt x="238849" y="2625"/>
                    <a:pt x="247105" y="825"/>
                    <a:pt x="255835" y="446"/>
                  </a:cubicBezTo>
                  <a:close/>
                </a:path>
              </a:pathLst>
            </a:custGeom>
            <a:grpFill/>
            <a:ln>
              <a:noFill/>
            </a:ln>
          </p:spPr>
          <p:txBody>
            <a:bodyPr/>
            <a:lstStyle/>
            <a:p>
              <a:endParaRPr lang="zh-CN" altLang="en-US"/>
            </a:p>
          </p:txBody>
        </p:sp>
      </p:grpSp>
      <p:grpSp>
        <p:nvGrpSpPr>
          <p:cNvPr id="22" name="组合 21"/>
          <p:cNvGrpSpPr/>
          <p:nvPr/>
        </p:nvGrpSpPr>
        <p:grpSpPr>
          <a:xfrm>
            <a:off x="757065" y="4994361"/>
            <a:ext cx="706490" cy="706490"/>
            <a:chOff x="6589643" y="1819337"/>
            <a:chExt cx="884583" cy="884583"/>
          </a:xfrm>
          <a:solidFill>
            <a:schemeClr val="bg1"/>
          </a:solidFill>
        </p:grpSpPr>
        <p:sp>
          <p:nvSpPr>
            <p:cNvPr id="23" name="椭圆 22"/>
            <p:cNvSpPr/>
            <p:nvPr/>
          </p:nvSpPr>
          <p:spPr>
            <a:xfrm>
              <a:off x="6589643" y="1819337"/>
              <a:ext cx="884583" cy="884583"/>
            </a:xfrm>
            <a:prstGeom prst="ellipse">
              <a:avLst/>
            </a:prstGeom>
            <a:solidFill>
              <a:srgbClr val="40404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user_158995"/>
            <p:cNvSpPr>
              <a:spLocks noChangeAspect="1"/>
            </p:cNvSpPr>
            <p:nvPr/>
          </p:nvSpPr>
          <p:spPr bwMode="auto">
            <a:xfrm>
              <a:off x="6831111" y="2061550"/>
              <a:ext cx="401647" cy="400154"/>
            </a:xfrm>
            <a:custGeom>
              <a:avLst/>
              <a:gdLst>
                <a:gd name="connsiteX0" fmla="*/ 0 w 607639"/>
                <a:gd name="connsiteY0" fmla="*/ 547235 h 605381"/>
                <a:gd name="connsiteX1" fmla="*/ 23853 w 607639"/>
                <a:gd name="connsiteY1" fmla="*/ 547235 h 605381"/>
                <a:gd name="connsiteX2" fmla="*/ 36136 w 607639"/>
                <a:gd name="connsiteY2" fmla="*/ 547235 h 605381"/>
                <a:gd name="connsiteX3" fmla="*/ 190916 w 607639"/>
                <a:gd name="connsiteY3" fmla="*/ 547235 h 605381"/>
                <a:gd name="connsiteX4" fmla="*/ 212990 w 607639"/>
                <a:gd name="connsiteY4" fmla="*/ 547235 h 605381"/>
                <a:gd name="connsiteX5" fmla="*/ 394560 w 607639"/>
                <a:gd name="connsiteY5" fmla="*/ 547235 h 605381"/>
                <a:gd name="connsiteX6" fmla="*/ 416634 w 607639"/>
                <a:gd name="connsiteY6" fmla="*/ 547235 h 605381"/>
                <a:gd name="connsiteX7" fmla="*/ 571503 w 607639"/>
                <a:gd name="connsiteY7" fmla="*/ 547235 h 605381"/>
                <a:gd name="connsiteX8" fmla="*/ 583786 w 607639"/>
                <a:gd name="connsiteY8" fmla="*/ 547235 h 605381"/>
                <a:gd name="connsiteX9" fmla="*/ 607639 w 607639"/>
                <a:gd name="connsiteY9" fmla="*/ 547235 h 605381"/>
                <a:gd name="connsiteX10" fmla="*/ 607639 w 607639"/>
                <a:gd name="connsiteY10" fmla="*/ 605381 h 605381"/>
                <a:gd name="connsiteX11" fmla="*/ 0 w 607639"/>
                <a:gd name="connsiteY11" fmla="*/ 605381 h 605381"/>
                <a:gd name="connsiteX12" fmla="*/ 321849 w 607639"/>
                <a:gd name="connsiteY12" fmla="*/ 269278 h 605381"/>
                <a:gd name="connsiteX13" fmla="*/ 394531 w 607639"/>
                <a:gd name="connsiteY13" fmla="*/ 269278 h 605381"/>
                <a:gd name="connsiteX14" fmla="*/ 394531 w 607639"/>
                <a:gd name="connsiteY14" fmla="*/ 511247 h 605381"/>
                <a:gd name="connsiteX15" fmla="*/ 358501 w 607639"/>
                <a:gd name="connsiteY15" fmla="*/ 511247 h 605381"/>
                <a:gd name="connsiteX16" fmla="*/ 321849 w 607639"/>
                <a:gd name="connsiteY16" fmla="*/ 511247 h 605381"/>
                <a:gd name="connsiteX17" fmla="*/ 212966 w 607639"/>
                <a:gd name="connsiteY17" fmla="*/ 269278 h 605381"/>
                <a:gd name="connsiteX18" fmla="*/ 285790 w 607639"/>
                <a:gd name="connsiteY18" fmla="*/ 269278 h 605381"/>
                <a:gd name="connsiteX19" fmla="*/ 285790 w 607639"/>
                <a:gd name="connsiteY19" fmla="*/ 511247 h 605381"/>
                <a:gd name="connsiteX20" fmla="*/ 249111 w 607639"/>
                <a:gd name="connsiteY20" fmla="*/ 511247 h 605381"/>
                <a:gd name="connsiteX21" fmla="*/ 212966 w 607639"/>
                <a:gd name="connsiteY21" fmla="*/ 511247 h 605381"/>
                <a:gd name="connsiteX22" fmla="*/ 446972 w 607639"/>
                <a:gd name="connsiteY22" fmla="*/ 242181 h 605381"/>
                <a:gd name="connsiteX23" fmla="*/ 553523 w 607639"/>
                <a:gd name="connsiteY23" fmla="*/ 242181 h 605381"/>
                <a:gd name="connsiteX24" fmla="*/ 553523 w 607639"/>
                <a:gd name="connsiteY24" fmla="*/ 453133 h 605381"/>
                <a:gd name="connsiteX25" fmla="*/ 583788 w 607639"/>
                <a:gd name="connsiteY25" fmla="*/ 453133 h 605381"/>
                <a:gd name="connsiteX26" fmla="*/ 583788 w 607639"/>
                <a:gd name="connsiteY26" fmla="*/ 511247 h 605381"/>
                <a:gd name="connsiteX27" fmla="*/ 547648 w 607639"/>
                <a:gd name="connsiteY27" fmla="*/ 511247 h 605381"/>
                <a:gd name="connsiteX28" fmla="*/ 452758 w 607639"/>
                <a:gd name="connsiteY28" fmla="*/ 511247 h 605381"/>
                <a:gd name="connsiteX29" fmla="*/ 416618 w 607639"/>
                <a:gd name="connsiteY29" fmla="*/ 511247 h 605381"/>
                <a:gd name="connsiteX30" fmla="*/ 416618 w 607639"/>
                <a:gd name="connsiteY30" fmla="*/ 453133 h 605381"/>
                <a:gd name="connsiteX31" fmla="*/ 446972 w 607639"/>
                <a:gd name="connsiteY31" fmla="*/ 453133 h 605381"/>
                <a:gd name="connsiteX32" fmla="*/ 54106 w 607639"/>
                <a:gd name="connsiteY32" fmla="*/ 242181 h 605381"/>
                <a:gd name="connsiteX33" fmla="*/ 160624 w 607639"/>
                <a:gd name="connsiteY33" fmla="*/ 242181 h 605381"/>
                <a:gd name="connsiteX34" fmla="*/ 160624 w 607639"/>
                <a:gd name="connsiteY34" fmla="*/ 453133 h 605381"/>
                <a:gd name="connsiteX35" fmla="*/ 190879 w 607639"/>
                <a:gd name="connsiteY35" fmla="*/ 453133 h 605381"/>
                <a:gd name="connsiteX36" fmla="*/ 190879 w 607639"/>
                <a:gd name="connsiteY36" fmla="*/ 511247 h 605381"/>
                <a:gd name="connsiteX37" fmla="*/ 154839 w 607639"/>
                <a:gd name="connsiteY37" fmla="*/ 511247 h 605381"/>
                <a:gd name="connsiteX38" fmla="*/ 59891 w 607639"/>
                <a:gd name="connsiteY38" fmla="*/ 511247 h 605381"/>
                <a:gd name="connsiteX39" fmla="*/ 23851 w 607639"/>
                <a:gd name="connsiteY39" fmla="*/ 511247 h 605381"/>
                <a:gd name="connsiteX40" fmla="*/ 23851 w 607639"/>
                <a:gd name="connsiteY40" fmla="*/ 453133 h 605381"/>
                <a:gd name="connsiteX41" fmla="*/ 54106 w 607639"/>
                <a:gd name="connsiteY41" fmla="*/ 453133 h 605381"/>
                <a:gd name="connsiteX42" fmla="*/ 303820 w 607639"/>
                <a:gd name="connsiteY42" fmla="*/ 98933 h 605381"/>
                <a:gd name="connsiteX43" fmla="*/ 323120 w 607639"/>
                <a:gd name="connsiteY43" fmla="*/ 118162 h 605381"/>
                <a:gd name="connsiteX44" fmla="*/ 303820 w 607639"/>
                <a:gd name="connsiteY44" fmla="*/ 137391 h 605381"/>
                <a:gd name="connsiteX45" fmla="*/ 284520 w 607639"/>
                <a:gd name="connsiteY45" fmla="*/ 118162 h 605381"/>
                <a:gd name="connsiteX46" fmla="*/ 303820 w 607639"/>
                <a:gd name="connsiteY46" fmla="*/ 98933 h 605381"/>
                <a:gd name="connsiteX47" fmla="*/ 303749 w 607639"/>
                <a:gd name="connsiteY47" fmla="*/ 62835 h 605381"/>
                <a:gd name="connsiteX48" fmla="*/ 248388 w 607639"/>
                <a:gd name="connsiteY48" fmla="*/ 118116 h 605381"/>
                <a:gd name="connsiteX49" fmla="*/ 303749 w 607639"/>
                <a:gd name="connsiteY49" fmla="*/ 173397 h 605381"/>
                <a:gd name="connsiteX50" fmla="*/ 359111 w 607639"/>
                <a:gd name="connsiteY50" fmla="*/ 118116 h 605381"/>
                <a:gd name="connsiteX51" fmla="*/ 303749 w 607639"/>
                <a:gd name="connsiteY51" fmla="*/ 62835 h 605381"/>
                <a:gd name="connsiteX52" fmla="*/ 303749 w 607639"/>
                <a:gd name="connsiteY52" fmla="*/ 0 h 605381"/>
                <a:gd name="connsiteX53" fmla="*/ 586964 w 607639"/>
                <a:gd name="connsiteY53" fmla="*/ 141490 h 605381"/>
                <a:gd name="connsiteX54" fmla="*/ 586964 w 607639"/>
                <a:gd name="connsiteY54" fmla="*/ 206192 h 605381"/>
                <a:gd name="connsiteX55" fmla="*/ 20535 w 607639"/>
                <a:gd name="connsiteY55" fmla="*/ 206192 h 605381"/>
                <a:gd name="connsiteX56" fmla="*/ 20535 w 607639"/>
                <a:gd name="connsiteY56" fmla="*/ 14149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7639" h="605381">
                  <a:moveTo>
                    <a:pt x="0" y="547235"/>
                  </a:moveTo>
                  <a:lnTo>
                    <a:pt x="23853" y="547235"/>
                  </a:lnTo>
                  <a:lnTo>
                    <a:pt x="36136" y="547235"/>
                  </a:lnTo>
                  <a:lnTo>
                    <a:pt x="190916" y="547235"/>
                  </a:lnTo>
                  <a:lnTo>
                    <a:pt x="212990" y="547235"/>
                  </a:lnTo>
                  <a:lnTo>
                    <a:pt x="394560" y="547235"/>
                  </a:lnTo>
                  <a:lnTo>
                    <a:pt x="416634" y="547235"/>
                  </a:lnTo>
                  <a:lnTo>
                    <a:pt x="571503" y="547235"/>
                  </a:lnTo>
                  <a:lnTo>
                    <a:pt x="583786" y="547235"/>
                  </a:lnTo>
                  <a:lnTo>
                    <a:pt x="607639" y="547235"/>
                  </a:lnTo>
                  <a:lnTo>
                    <a:pt x="607639" y="605381"/>
                  </a:lnTo>
                  <a:lnTo>
                    <a:pt x="0" y="605381"/>
                  </a:lnTo>
                  <a:close/>
                  <a:moveTo>
                    <a:pt x="321849" y="269278"/>
                  </a:moveTo>
                  <a:lnTo>
                    <a:pt x="394531" y="269278"/>
                  </a:lnTo>
                  <a:lnTo>
                    <a:pt x="394531" y="511247"/>
                  </a:lnTo>
                  <a:lnTo>
                    <a:pt x="358501" y="511247"/>
                  </a:lnTo>
                  <a:lnTo>
                    <a:pt x="321849" y="511247"/>
                  </a:lnTo>
                  <a:close/>
                  <a:moveTo>
                    <a:pt x="212966" y="269278"/>
                  </a:moveTo>
                  <a:lnTo>
                    <a:pt x="285790" y="269278"/>
                  </a:lnTo>
                  <a:lnTo>
                    <a:pt x="285790" y="511247"/>
                  </a:lnTo>
                  <a:lnTo>
                    <a:pt x="249111" y="511247"/>
                  </a:lnTo>
                  <a:lnTo>
                    <a:pt x="212966" y="511247"/>
                  </a:lnTo>
                  <a:close/>
                  <a:moveTo>
                    <a:pt x="446972" y="242181"/>
                  </a:moveTo>
                  <a:lnTo>
                    <a:pt x="553523" y="242181"/>
                  </a:lnTo>
                  <a:lnTo>
                    <a:pt x="553523" y="453133"/>
                  </a:lnTo>
                  <a:lnTo>
                    <a:pt x="583788" y="453133"/>
                  </a:lnTo>
                  <a:lnTo>
                    <a:pt x="583788" y="511247"/>
                  </a:lnTo>
                  <a:lnTo>
                    <a:pt x="547648" y="511247"/>
                  </a:lnTo>
                  <a:lnTo>
                    <a:pt x="452758" y="511247"/>
                  </a:lnTo>
                  <a:lnTo>
                    <a:pt x="416618" y="511247"/>
                  </a:lnTo>
                  <a:lnTo>
                    <a:pt x="416618" y="453133"/>
                  </a:lnTo>
                  <a:lnTo>
                    <a:pt x="446972" y="453133"/>
                  </a:lnTo>
                  <a:close/>
                  <a:moveTo>
                    <a:pt x="54106" y="242181"/>
                  </a:moveTo>
                  <a:lnTo>
                    <a:pt x="160624" y="242181"/>
                  </a:lnTo>
                  <a:lnTo>
                    <a:pt x="160624" y="453133"/>
                  </a:lnTo>
                  <a:lnTo>
                    <a:pt x="190879" y="453133"/>
                  </a:lnTo>
                  <a:lnTo>
                    <a:pt x="190879" y="511247"/>
                  </a:lnTo>
                  <a:lnTo>
                    <a:pt x="154839" y="511247"/>
                  </a:lnTo>
                  <a:lnTo>
                    <a:pt x="59891" y="511247"/>
                  </a:lnTo>
                  <a:lnTo>
                    <a:pt x="23851" y="511247"/>
                  </a:lnTo>
                  <a:lnTo>
                    <a:pt x="23851" y="453133"/>
                  </a:lnTo>
                  <a:lnTo>
                    <a:pt x="54106" y="453133"/>
                  </a:lnTo>
                  <a:close/>
                  <a:moveTo>
                    <a:pt x="303820" y="98933"/>
                  </a:moveTo>
                  <a:cubicBezTo>
                    <a:pt x="314479" y="98933"/>
                    <a:pt x="323120" y="107542"/>
                    <a:pt x="323120" y="118162"/>
                  </a:cubicBezTo>
                  <a:cubicBezTo>
                    <a:pt x="323120" y="128782"/>
                    <a:pt x="314479" y="137391"/>
                    <a:pt x="303820" y="137391"/>
                  </a:cubicBezTo>
                  <a:cubicBezTo>
                    <a:pt x="293161" y="137391"/>
                    <a:pt x="284520" y="128782"/>
                    <a:pt x="284520" y="118162"/>
                  </a:cubicBezTo>
                  <a:cubicBezTo>
                    <a:pt x="284520" y="107542"/>
                    <a:pt x="293161" y="98933"/>
                    <a:pt x="303820" y="98933"/>
                  </a:cubicBezTo>
                  <a:close/>
                  <a:moveTo>
                    <a:pt x="303749" y="62835"/>
                  </a:moveTo>
                  <a:cubicBezTo>
                    <a:pt x="273221" y="62835"/>
                    <a:pt x="248388" y="87631"/>
                    <a:pt x="248388" y="118116"/>
                  </a:cubicBezTo>
                  <a:cubicBezTo>
                    <a:pt x="248388" y="148600"/>
                    <a:pt x="273221" y="173397"/>
                    <a:pt x="303749" y="173397"/>
                  </a:cubicBezTo>
                  <a:cubicBezTo>
                    <a:pt x="334278" y="173397"/>
                    <a:pt x="359111" y="148600"/>
                    <a:pt x="359111" y="118116"/>
                  </a:cubicBezTo>
                  <a:cubicBezTo>
                    <a:pt x="359111" y="87631"/>
                    <a:pt x="334278" y="62835"/>
                    <a:pt x="303749" y="62835"/>
                  </a:cubicBezTo>
                  <a:close/>
                  <a:moveTo>
                    <a:pt x="303749" y="0"/>
                  </a:moveTo>
                  <a:lnTo>
                    <a:pt x="586964" y="141490"/>
                  </a:lnTo>
                  <a:lnTo>
                    <a:pt x="586964" y="206192"/>
                  </a:lnTo>
                  <a:lnTo>
                    <a:pt x="20535" y="206192"/>
                  </a:lnTo>
                  <a:lnTo>
                    <a:pt x="20535" y="141490"/>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26" name="矩形 25"/>
          <p:cNvSpPr/>
          <p:nvPr/>
        </p:nvSpPr>
        <p:spPr>
          <a:xfrm>
            <a:off x="1507798" y="2221088"/>
            <a:ext cx="4422627" cy="233108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侵权责任又分为直接侵权责任和间接侵权责任（主要是著作权侵权责任）。所谓直接侵权责任，就是由于直接从事了侵权行为所应承担的责任。这种责任的承担是不以行为人主观上是否有过错为前提的。而间接侵权责任的承担，主要是由于侵权人的行为是其他侵权行为的继续或是为其他侵权行为提供了条件等。</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27" name="文本框 26"/>
          <p:cNvSpPr txBox="1"/>
          <p:nvPr/>
        </p:nvSpPr>
        <p:spPr>
          <a:xfrm>
            <a:off x="1203463" y="1906520"/>
            <a:ext cx="2071428" cy="4235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1800" b="0" spc="-150" dirty="0">
                <a:solidFill>
                  <a:schemeClr val="tx1">
                    <a:lumMod val="75000"/>
                    <a:lumOff val="25000"/>
                  </a:schemeClr>
                </a:solidFill>
                <a:latin typeface="宋体" panose="02010600030101010101" pitchFamily="2" charset="-122"/>
                <a:ea typeface="宋体" panose="02010600030101010101" pitchFamily="2" charset="-122"/>
              </a:rPr>
              <a:t>（一）侵权责任</a:t>
            </a:r>
            <a:endParaRPr lang="zh-CN" altLang="en-US" sz="18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35" name="矩形 34"/>
          <p:cNvSpPr/>
          <p:nvPr/>
        </p:nvSpPr>
        <p:spPr>
          <a:xfrm>
            <a:off x="1507798" y="5256539"/>
            <a:ext cx="4422627" cy="137096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依据《中华人民共和国消费者权益保护法》（以下简称《消费者权益保护法》），经营者对可能危及人身、财产安全的商品和服务，应当向消费者做出真实的说明和明确的警示。</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36" name="文本框 35"/>
          <p:cNvSpPr txBox="1"/>
          <p:nvPr/>
        </p:nvSpPr>
        <p:spPr>
          <a:xfrm>
            <a:off x="1270635" y="4832985"/>
            <a:ext cx="3045460" cy="4235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1800" b="0" spc="-150" dirty="0">
                <a:solidFill>
                  <a:schemeClr val="tx1">
                    <a:lumMod val="75000"/>
                    <a:lumOff val="25000"/>
                  </a:schemeClr>
                </a:solidFill>
                <a:latin typeface="宋体" panose="02010600030101010101" pitchFamily="2" charset="-122"/>
                <a:ea typeface="宋体" panose="02010600030101010101" pitchFamily="2" charset="-122"/>
              </a:rPr>
              <a:t>（二）ISP 的服务质量责任</a:t>
            </a:r>
            <a:endParaRPr lang="zh-CN" altLang="en-US" sz="1800" b="0" spc="-150"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0350" y="154305"/>
            <a:ext cx="451167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二、电子商务企业的责任</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8" name="矩形 7"/>
          <p:cNvSpPr/>
          <p:nvPr/>
        </p:nvSpPr>
        <p:spPr>
          <a:xfrm>
            <a:off x="6174889" y="0"/>
            <a:ext cx="821778" cy="6858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564025" y="762136"/>
            <a:ext cx="706490" cy="706490"/>
            <a:chOff x="6589643" y="1819337"/>
            <a:chExt cx="884583" cy="884583"/>
          </a:xfrm>
          <a:solidFill>
            <a:schemeClr val="bg1"/>
          </a:solidFill>
        </p:grpSpPr>
        <p:sp>
          <p:nvSpPr>
            <p:cNvPr id="14" name="椭圆 13"/>
            <p:cNvSpPr/>
            <p:nvPr/>
          </p:nvSpPr>
          <p:spPr>
            <a:xfrm>
              <a:off x="6589643" y="1819337"/>
              <a:ext cx="884583" cy="884583"/>
            </a:xfrm>
            <a:prstGeom prst="ellipse">
              <a:avLst/>
            </a:prstGeom>
            <a:solidFill>
              <a:srgbClr val="59505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user_158995"/>
            <p:cNvSpPr>
              <a:spLocks noChangeAspect="1"/>
            </p:cNvSpPr>
            <p:nvPr/>
          </p:nvSpPr>
          <p:spPr bwMode="auto">
            <a:xfrm>
              <a:off x="6831111" y="2080533"/>
              <a:ext cx="401647" cy="362190"/>
            </a:xfrm>
            <a:custGeom>
              <a:avLst/>
              <a:gdLst>
                <a:gd name="connsiteX0" fmla="*/ 521432 w 608344"/>
                <a:gd name="connsiteY0" fmla="*/ 370453 h 548582"/>
                <a:gd name="connsiteX1" fmla="*/ 465737 w 608344"/>
                <a:gd name="connsiteY1" fmla="*/ 425787 h 548582"/>
                <a:gd name="connsiteX2" fmla="*/ 442491 w 608344"/>
                <a:gd name="connsiteY2" fmla="*/ 402479 h 548582"/>
                <a:gd name="connsiteX3" fmla="*/ 418201 w 608344"/>
                <a:gd name="connsiteY3" fmla="*/ 426545 h 548582"/>
                <a:gd name="connsiteX4" fmla="*/ 441447 w 608344"/>
                <a:gd name="connsiteY4" fmla="*/ 449948 h 548582"/>
                <a:gd name="connsiteX5" fmla="*/ 465642 w 608344"/>
                <a:gd name="connsiteY5" fmla="*/ 474204 h 548582"/>
                <a:gd name="connsiteX6" fmla="*/ 489932 w 608344"/>
                <a:gd name="connsiteY6" fmla="*/ 450043 h 548582"/>
                <a:gd name="connsiteX7" fmla="*/ 545532 w 608344"/>
                <a:gd name="connsiteY7" fmla="*/ 394709 h 548582"/>
                <a:gd name="connsiteX8" fmla="*/ 481962 w 608344"/>
                <a:gd name="connsiteY8" fmla="*/ 296170 h 548582"/>
                <a:gd name="connsiteX9" fmla="*/ 608344 w 608344"/>
                <a:gd name="connsiteY9" fmla="*/ 422376 h 548582"/>
                <a:gd name="connsiteX10" fmla="*/ 481962 w 608344"/>
                <a:gd name="connsiteY10" fmla="*/ 548582 h 548582"/>
                <a:gd name="connsiteX11" fmla="*/ 355579 w 608344"/>
                <a:gd name="connsiteY11" fmla="*/ 422376 h 548582"/>
                <a:gd name="connsiteX12" fmla="*/ 481962 w 608344"/>
                <a:gd name="connsiteY12" fmla="*/ 296170 h 548582"/>
                <a:gd name="connsiteX13" fmla="*/ 255835 w 608344"/>
                <a:gd name="connsiteY13" fmla="*/ 446 h 548582"/>
                <a:gd name="connsiteX14" fmla="*/ 317801 w 608344"/>
                <a:gd name="connsiteY14" fmla="*/ 13616 h 548582"/>
                <a:gd name="connsiteX15" fmla="*/ 348072 w 608344"/>
                <a:gd name="connsiteY15" fmla="*/ 41661 h 548582"/>
                <a:gd name="connsiteX16" fmla="*/ 381190 w 608344"/>
                <a:gd name="connsiteY16" fmla="*/ 146831 h 548582"/>
                <a:gd name="connsiteX17" fmla="*/ 378913 w 608344"/>
                <a:gd name="connsiteY17" fmla="*/ 156211 h 548582"/>
                <a:gd name="connsiteX18" fmla="*/ 387833 w 608344"/>
                <a:gd name="connsiteY18" fmla="*/ 200458 h 548582"/>
                <a:gd name="connsiteX19" fmla="*/ 366387 w 608344"/>
                <a:gd name="connsiteY19" fmla="*/ 237694 h 548582"/>
                <a:gd name="connsiteX20" fmla="*/ 351393 w 608344"/>
                <a:gd name="connsiteY20" fmla="*/ 278720 h 548582"/>
                <a:gd name="connsiteX21" fmla="*/ 351393 w 608344"/>
                <a:gd name="connsiteY21" fmla="*/ 322873 h 548582"/>
                <a:gd name="connsiteX22" fmla="*/ 317611 w 608344"/>
                <a:gd name="connsiteY22" fmla="*/ 422358 h 548582"/>
                <a:gd name="connsiteX23" fmla="*/ 376635 w 608344"/>
                <a:gd name="connsiteY23" fmla="*/ 548088 h 548582"/>
                <a:gd name="connsiteX24" fmla="*/ 26855 w 608344"/>
                <a:gd name="connsiteY24" fmla="*/ 548088 h 548582"/>
                <a:gd name="connsiteX25" fmla="*/ 0 w 608344"/>
                <a:gd name="connsiteY25" fmla="*/ 521274 h 548582"/>
                <a:gd name="connsiteX26" fmla="*/ 0 w 608344"/>
                <a:gd name="connsiteY26" fmla="*/ 473806 h 548582"/>
                <a:gd name="connsiteX27" fmla="*/ 19453 w 608344"/>
                <a:gd name="connsiteY27" fmla="*/ 432969 h 548582"/>
                <a:gd name="connsiteX28" fmla="*/ 173751 w 608344"/>
                <a:gd name="connsiteY28" fmla="*/ 334242 h 548582"/>
                <a:gd name="connsiteX29" fmla="*/ 176408 w 608344"/>
                <a:gd name="connsiteY29" fmla="*/ 329884 h 548582"/>
                <a:gd name="connsiteX30" fmla="*/ 176408 w 608344"/>
                <a:gd name="connsiteY30" fmla="*/ 278720 h 548582"/>
                <a:gd name="connsiteX31" fmla="*/ 161320 w 608344"/>
                <a:gd name="connsiteY31" fmla="*/ 237694 h 548582"/>
                <a:gd name="connsiteX32" fmla="*/ 139969 w 608344"/>
                <a:gd name="connsiteY32" fmla="*/ 200458 h 548582"/>
                <a:gd name="connsiteX33" fmla="*/ 148320 w 608344"/>
                <a:gd name="connsiteY33" fmla="*/ 156211 h 548582"/>
                <a:gd name="connsiteX34" fmla="*/ 146042 w 608344"/>
                <a:gd name="connsiteY34" fmla="*/ 146736 h 548582"/>
                <a:gd name="connsiteX35" fmla="*/ 145758 w 608344"/>
                <a:gd name="connsiteY35" fmla="*/ 95099 h 548582"/>
                <a:gd name="connsiteX36" fmla="*/ 176029 w 608344"/>
                <a:gd name="connsiteY36" fmla="*/ 42135 h 548582"/>
                <a:gd name="connsiteX37" fmla="*/ 203928 w 608344"/>
                <a:gd name="connsiteY37" fmla="*/ 19017 h 548582"/>
                <a:gd name="connsiteX38" fmla="*/ 231162 w 608344"/>
                <a:gd name="connsiteY38" fmla="*/ 5089 h 548582"/>
                <a:gd name="connsiteX39" fmla="*/ 255835 w 608344"/>
                <a:gd name="connsiteY39" fmla="*/ 446 h 54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8344" h="548582">
                  <a:moveTo>
                    <a:pt x="521432" y="370453"/>
                  </a:moveTo>
                  <a:lnTo>
                    <a:pt x="465737" y="425787"/>
                  </a:lnTo>
                  <a:lnTo>
                    <a:pt x="442491" y="402479"/>
                  </a:lnTo>
                  <a:lnTo>
                    <a:pt x="418201" y="426545"/>
                  </a:lnTo>
                  <a:lnTo>
                    <a:pt x="441447" y="449948"/>
                  </a:lnTo>
                  <a:lnTo>
                    <a:pt x="465642" y="474204"/>
                  </a:lnTo>
                  <a:lnTo>
                    <a:pt x="489932" y="450043"/>
                  </a:lnTo>
                  <a:lnTo>
                    <a:pt x="545532" y="394709"/>
                  </a:lnTo>
                  <a:close/>
                  <a:moveTo>
                    <a:pt x="481962" y="296170"/>
                  </a:moveTo>
                  <a:cubicBezTo>
                    <a:pt x="551795" y="296170"/>
                    <a:pt x="608344" y="352641"/>
                    <a:pt x="608344" y="422376"/>
                  </a:cubicBezTo>
                  <a:cubicBezTo>
                    <a:pt x="608344" y="492111"/>
                    <a:pt x="551795" y="548582"/>
                    <a:pt x="481962" y="548582"/>
                  </a:cubicBezTo>
                  <a:cubicBezTo>
                    <a:pt x="412129" y="548582"/>
                    <a:pt x="355579" y="492111"/>
                    <a:pt x="355579" y="422376"/>
                  </a:cubicBezTo>
                  <a:cubicBezTo>
                    <a:pt x="355579" y="352641"/>
                    <a:pt x="412129" y="296170"/>
                    <a:pt x="481962" y="296170"/>
                  </a:cubicBezTo>
                  <a:close/>
                  <a:moveTo>
                    <a:pt x="255835" y="446"/>
                  </a:moveTo>
                  <a:cubicBezTo>
                    <a:pt x="282785" y="-1828"/>
                    <a:pt x="303187" y="4899"/>
                    <a:pt x="317801" y="13616"/>
                  </a:cubicBezTo>
                  <a:cubicBezTo>
                    <a:pt x="339721" y="25744"/>
                    <a:pt x="348072" y="41661"/>
                    <a:pt x="348072" y="41661"/>
                  </a:cubicBezTo>
                  <a:cubicBezTo>
                    <a:pt x="348072" y="41661"/>
                    <a:pt x="398176" y="45167"/>
                    <a:pt x="381190" y="146831"/>
                  </a:cubicBezTo>
                  <a:cubicBezTo>
                    <a:pt x="380621" y="149863"/>
                    <a:pt x="379862" y="153085"/>
                    <a:pt x="378913" y="156211"/>
                  </a:cubicBezTo>
                  <a:cubicBezTo>
                    <a:pt x="388592" y="156211"/>
                    <a:pt x="398271" y="163507"/>
                    <a:pt x="387833" y="200458"/>
                  </a:cubicBezTo>
                  <a:cubicBezTo>
                    <a:pt x="379672" y="229262"/>
                    <a:pt x="372080" y="237221"/>
                    <a:pt x="366387" y="237694"/>
                  </a:cubicBezTo>
                  <a:cubicBezTo>
                    <a:pt x="364394" y="250675"/>
                    <a:pt x="359175" y="265076"/>
                    <a:pt x="351393" y="278720"/>
                  </a:cubicBezTo>
                  <a:lnTo>
                    <a:pt x="351393" y="322873"/>
                  </a:lnTo>
                  <a:cubicBezTo>
                    <a:pt x="330232" y="350539"/>
                    <a:pt x="317611" y="385027"/>
                    <a:pt x="317611" y="422358"/>
                  </a:cubicBezTo>
                  <a:cubicBezTo>
                    <a:pt x="317611" y="472764"/>
                    <a:pt x="340480" y="518053"/>
                    <a:pt x="376635" y="548088"/>
                  </a:cubicBezTo>
                  <a:lnTo>
                    <a:pt x="26855" y="548088"/>
                  </a:lnTo>
                  <a:cubicBezTo>
                    <a:pt x="12052" y="548088"/>
                    <a:pt x="0" y="536055"/>
                    <a:pt x="0" y="521274"/>
                  </a:cubicBezTo>
                  <a:lnTo>
                    <a:pt x="0" y="473806"/>
                  </a:lnTo>
                  <a:cubicBezTo>
                    <a:pt x="0" y="457983"/>
                    <a:pt x="7212" y="443013"/>
                    <a:pt x="19453" y="432969"/>
                  </a:cubicBezTo>
                  <a:cubicBezTo>
                    <a:pt x="86638" y="377921"/>
                    <a:pt x="159043" y="341443"/>
                    <a:pt x="173751" y="334242"/>
                  </a:cubicBezTo>
                  <a:cubicBezTo>
                    <a:pt x="175365" y="333484"/>
                    <a:pt x="176408" y="331779"/>
                    <a:pt x="176408" y="329884"/>
                  </a:cubicBezTo>
                  <a:lnTo>
                    <a:pt x="176408" y="278720"/>
                  </a:lnTo>
                  <a:cubicBezTo>
                    <a:pt x="168437" y="265076"/>
                    <a:pt x="163313" y="250675"/>
                    <a:pt x="161320" y="237694"/>
                  </a:cubicBezTo>
                  <a:cubicBezTo>
                    <a:pt x="155627" y="237221"/>
                    <a:pt x="148035" y="229072"/>
                    <a:pt x="139969" y="200458"/>
                  </a:cubicBezTo>
                  <a:cubicBezTo>
                    <a:pt x="129531" y="164170"/>
                    <a:pt x="138925" y="156496"/>
                    <a:pt x="148320" y="156211"/>
                  </a:cubicBezTo>
                  <a:cubicBezTo>
                    <a:pt x="147371" y="153085"/>
                    <a:pt x="146612" y="149863"/>
                    <a:pt x="146042" y="146736"/>
                  </a:cubicBezTo>
                  <a:cubicBezTo>
                    <a:pt x="142436" y="128450"/>
                    <a:pt x="141487" y="111396"/>
                    <a:pt x="145758" y="95099"/>
                  </a:cubicBezTo>
                  <a:cubicBezTo>
                    <a:pt x="150787" y="73212"/>
                    <a:pt x="162744" y="55684"/>
                    <a:pt x="176029" y="42135"/>
                  </a:cubicBezTo>
                  <a:cubicBezTo>
                    <a:pt x="184379" y="33134"/>
                    <a:pt x="193869" y="25459"/>
                    <a:pt x="203928" y="19017"/>
                  </a:cubicBezTo>
                  <a:cubicBezTo>
                    <a:pt x="212183" y="13332"/>
                    <a:pt x="221293" y="8405"/>
                    <a:pt x="231162" y="5089"/>
                  </a:cubicBezTo>
                  <a:cubicBezTo>
                    <a:pt x="238849" y="2625"/>
                    <a:pt x="247105" y="825"/>
                    <a:pt x="255835" y="446"/>
                  </a:cubicBezTo>
                  <a:close/>
                </a:path>
              </a:pathLst>
            </a:custGeom>
            <a:grpFill/>
            <a:ln>
              <a:noFill/>
            </a:ln>
          </p:spPr>
          <p:txBody>
            <a:bodyPr/>
            <a:lstStyle/>
            <a:p>
              <a:endParaRPr lang="zh-CN" altLang="en-US"/>
            </a:p>
          </p:txBody>
        </p:sp>
      </p:grpSp>
      <p:grpSp>
        <p:nvGrpSpPr>
          <p:cNvPr id="22" name="组合 21"/>
          <p:cNvGrpSpPr/>
          <p:nvPr/>
        </p:nvGrpSpPr>
        <p:grpSpPr>
          <a:xfrm>
            <a:off x="564025" y="3314786"/>
            <a:ext cx="706490" cy="706490"/>
            <a:chOff x="6589643" y="1819337"/>
            <a:chExt cx="884583" cy="884583"/>
          </a:xfrm>
          <a:solidFill>
            <a:schemeClr val="bg1"/>
          </a:solidFill>
        </p:grpSpPr>
        <p:sp>
          <p:nvSpPr>
            <p:cNvPr id="23" name="椭圆 22"/>
            <p:cNvSpPr/>
            <p:nvPr/>
          </p:nvSpPr>
          <p:spPr>
            <a:xfrm>
              <a:off x="6589643" y="1819337"/>
              <a:ext cx="884583" cy="884583"/>
            </a:xfrm>
            <a:prstGeom prst="ellipse">
              <a:avLst/>
            </a:prstGeom>
            <a:solidFill>
              <a:srgbClr val="40404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user_158995"/>
            <p:cNvSpPr>
              <a:spLocks noChangeAspect="1"/>
            </p:cNvSpPr>
            <p:nvPr/>
          </p:nvSpPr>
          <p:spPr bwMode="auto">
            <a:xfrm>
              <a:off x="6831111" y="2061550"/>
              <a:ext cx="401647" cy="400154"/>
            </a:xfrm>
            <a:custGeom>
              <a:avLst/>
              <a:gdLst>
                <a:gd name="connsiteX0" fmla="*/ 0 w 607639"/>
                <a:gd name="connsiteY0" fmla="*/ 547235 h 605381"/>
                <a:gd name="connsiteX1" fmla="*/ 23853 w 607639"/>
                <a:gd name="connsiteY1" fmla="*/ 547235 h 605381"/>
                <a:gd name="connsiteX2" fmla="*/ 36136 w 607639"/>
                <a:gd name="connsiteY2" fmla="*/ 547235 h 605381"/>
                <a:gd name="connsiteX3" fmla="*/ 190916 w 607639"/>
                <a:gd name="connsiteY3" fmla="*/ 547235 h 605381"/>
                <a:gd name="connsiteX4" fmla="*/ 212990 w 607639"/>
                <a:gd name="connsiteY4" fmla="*/ 547235 h 605381"/>
                <a:gd name="connsiteX5" fmla="*/ 394560 w 607639"/>
                <a:gd name="connsiteY5" fmla="*/ 547235 h 605381"/>
                <a:gd name="connsiteX6" fmla="*/ 416634 w 607639"/>
                <a:gd name="connsiteY6" fmla="*/ 547235 h 605381"/>
                <a:gd name="connsiteX7" fmla="*/ 571503 w 607639"/>
                <a:gd name="connsiteY7" fmla="*/ 547235 h 605381"/>
                <a:gd name="connsiteX8" fmla="*/ 583786 w 607639"/>
                <a:gd name="connsiteY8" fmla="*/ 547235 h 605381"/>
                <a:gd name="connsiteX9" fmla="*/ 607639 w 607639"/>
                <a:gd name="connsiteY9" fmla="*/ 547235 h 605381"/>
                <a:gd name="connsiteX10" fmla="*/ 607639 w 607639"/>
                <a:gd name="connsiteY10" fmla="*/ 605381 h 605381"/>
                <a:gd name="connsiteX11" fmla="*/ 0 w 607639"/>
                <a:gd name="connsiteY11" fmla="*/ 605381 h 605381"/>
                <a:gd name="connsiteX12" fmla="*/ 321849 w 607639"/>
                <a:gd name="connsiteY12" fmla="*/ 269278 h 605381"/>
                <a:gd name="connsiteX13" fmla="*/ 394531 w 607639"/>
                <a:gd name="connsiteY13" fmla="*/ 269278 h 605381"/>
                <a:gd name="connsiteX14" fmla="*/ 394531 w 607639"/>
                <a:gd name="connsiteY14" fmla="*/ 511247 h 605381"/>
                <a:gd name="connsiteX15" fmla="*/ 358501 w 607639"/>
                <a:gd name="connsiteY15" fmla="*/ 511247 h 605381"/>
                <a:gd name="connsiteX16" fmla="*/ 321849 w 607639"/>
                <a:gd name="connsiteY16" fmla="*/ 511247 h 605381"/>
                <a:gd name="connsiteX17" fmla="*/ 212966 w 607639"/>
                <a:gd name="connsiteY17" fmla="*/ 269278 h 605381"/>
                <a:gd name="connsiteX18" fmla="*/ 285790 w 607639"/>
                <a:gd name="connsiteY18" fmla="*/ 269278 h 605381"/>
                <a:gd name="connsiteX19" fmla="*/ 285790 w 607639"/>
                <a:gd name="connsiteY19" fmla="*/ 511247 h 605381"/>
                <a:gd name="connsiteX20" fmla="*/ 249111 w 607639"/>
                <a:gd name="connsiteY20" fmla="*/ 511247 h 605381"/>
                <a:gd name="connsiteX21" fmla="*/ 212966 w 607639"/>
                <a:gd name="connsiteY21" fmla="*/ 511247 h 605381"/>
                <a:gd name="connsiteX22" fmla="*/ 446972 w 607639"/>
                <a:gd name="connsiteY22" fmla="*/ 242181 h 605381"/>
                <a:gd name="connsiteX23" fmla="*/ 553523 w 607639"/>
                <a:gd name="connsiteY23" fmla="*/ 242181 h 605381"/>
                <a:gd name="connsiteX24" fmla="*/ 553523 w 607639"/>
                <a:gd name="connsiteY24" fmla="*/ 453133 h 605381"/>
                <a:gd name="connsiteX25" fmla="*/ 583788 w 607639"/>
                <a:gd name="connsiteY25" fmla="*/ 453133 h 605381"/>
                <a:gd name="connsiteX26" fmla="*/ 583788 w 607639"/>
                <a:gd name="connsiteY26" fmla="*/ 511247 h 605381"/>
                <a:gd name="connsiteX27" fmla="*/ 547648 w 607639"/>
                <a:gd name="connsiteY27" fmla="*/ 511247 h 605381"/>
                <a:gd name="connsiteX28" fmla="*/ 452758 w 607639"/>
                <a:gd name="connsiteY28" fmla="*/ 511247 h 605381"/>
                <a:gd name="connsiteX29" fmla="*/ 416618 w 607639"/>
                <a:gd name="connsiteY29" fmla="*/ 511247 h 605381"/>
                <a:gd name="connsiteX30" fmla="*/ 416618 w 607639"/>
                <a:gd name="connsiteY30" fmla="*/ 453133 h 605381"/>
                <a:gd name="connsiteX31" fmla="*/ 446972 w 607639"/>
                <a:gd name="connsiteY31" fmla="*/ 453133 h 605381"/>
                <a:gd name="connsiteX32" fmla="*/ 54106 w 607639"/>
                <a:gd name="connsiteY32" fmla="*/ 242181 h 605381"/>
                <a:gd name="connsiteX33" fmla="*/ 160624 w 607639"/>
                <a:gd name="connsiteY33" fmla="*/ 242181 h 605381"/>
                <a:gd name="connsiteX34" fmla="*/ 160624 w 607639"/>
                <a:gd name="connsiteY34" fmla="*/ 453133 h 605381"/>
                <a:gd name="connsiteX35" fmla="*/ 190879 w 607639"/>
                <a:gd name="connsiteY35" fmla="*/ 453133 h 605381"/>
                <a:gd name="connsiteX36" fmla="*/ 190879 w 607639"/>
                <a:gd name="connsiteY36" fmla="*/ 511247 h 605381"/>
                <a:gd name="connsiteX37" fmla="*/ 154839 w 607639"/>
                <a:gd name="connsiteY37" fmla="*/ 511247 h 605381"/>
                <a:gd name="connsiteX38" fmla="*/ 59891 w 607639"/>
                <a:gd name="connsiteY38" fmla="*/ 511247 h 605381"/>
                <a:gd name="connsiteX39" fmla="*/ 23851 w 607639"/>
                <a:gd name="connsiteY39" fmla="*/ 511247 h 605381"/>
                <a:gd name="connsiteX40" fmla="*/ 23851 w 607639"/>
                <a:gd name="connsiteY40" fmla="*/ 453133 h 605381"/>
                <a:gd name="connsiteX41" fmla="*/ 54106 w 607639"/>
                <a:gd name="connsiteY41" fmla="*/ 453133 h 605381"/>
                <a:gd name="connsiteX42" fmla="*/ 303820 w 607639"/>
                <a:gd name="connsiteY42" fmla="*/ 98933 h 605381"/>
                <a:gd name="connsiteX43" fmla="*/ 323120 w 607639"/>
                <a:gd name="connsiteY43" fmla="*/ 118162 h 605381"/>
                <a:gd name="connsiteX44" fmla="*/ 303820 w 607639"/>
                <a:gd name="connsiteY44" fmla="*/ 137391 h 605381"/>
                <a:gd name="connsiteX45" fmla="*/ 284520 w 607639"/>
                <a:gd name="connsiteY45" fmla="*/ 118162 h 605381"/>
                <a:gd name="connsiteX46" fmla="*/ 303820 w 607639"/>
                <a:gd name="connsiteY46" fmla="*/ 98933 h 605381"/>
                <a:gd name="connsiteX47" fmla="*/ 303749 w 607639"/>
                <a:gd name="connsiteY47" fmla="*/ 62835 h 605381"/>
                <a:gd name="connsiteX48" fmla="*/ 248388 w 607639"/>
                <a:gd name="connsiteY48" fmla="*/ 118116 h 605381"/>
                <a:gd name="connsiteX49" fmla="*/ 303749 w 607639"/>
                <a:gd name="connsiteY49" fmla="*/ 173397 h 605381"/>
                <a:gd name="connsiteX50" fmla="*/ 359111 w 607639"/>
                <a:gd name="connsiteY50" fmla="*/ 118116 h 605381"/>
                <a:gd name="connsiteX51" fmla="*/ 303749 w 607639"/>
                <a:gd name="connsiteY51" fmla="*/ 62835 h 605381"/>
                <a:gd name="connsiteX52" fmla="*/ 303749 w 607639"/>
                <a:gd name="connsiteY52" fmla="*/ 0 h 605381"/>
                <a:gd name="connsiteX53" fmla="*/ 586964 w 607639"/>
                <a:gd name="connsiteY53" fmla="*/ 141490 h 605381"/>
                <a:gd name="connsiteX54" fmla="*/ 586964 w 607639"/>
                <a:gd name="connsiteY54" fmla="*/ 206192 h 605381"/>
                <a:gd name="connsiteX55" fmla="*/ 20535 w 607639"/>
                <a:gd name="connsiteY55" fmla="*/ 206192 h 605381"/>
                <a:gd name="connsiteX56" fmla="*/ 20535 w 607639"/>
                <a:gd name="connsiteY56" fmla="*/ 14149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7639" h="605381">
                  <a:moveTo>
                    <a:pt x="0" y="547235"/>
                  </a:moveTo>
                  <a:lnTo>
                    <a:pt x="23853" y="547235"/>
                  </a:lnTo>
                  <a:lnTo>
                    <a:pt x="36136" y="547235"/>
                  </a:lnTo>
                  <a:lnTo>
                    <a:pt x="190916" y="547235"/>
                  </a:lnTo>
                  <a:lnTo>
                    <a:pt x="212990" y="547235"/>
                  </a:lnTo>
                  <a:lnTo>
                    <a:pt x="394560" y="547235"/>
                  </a:lnTo>
                  <a:lnTo>
                    <a:pt x="416634" y="547235"/>
                  </a:lnTo>
                  <a:lnTo>
                    <a:pt x="571503" y="547235"/>
                  </a:lnTo>
                  <a:lnTo>
                    <a:pt x="583786" y="547235"/>
                  </a:lnTo>
                  <a:lnTo>
                    <a:pt x="607639" y="547235"/>
                  </a:lnTo>
                  <a:lnTo>
                    <a:pt x="607639" y="605381"/>
                  </a:lnTo>
                  <a:lnTo>
                    <a:pt x="0" y="605381"/>
                  </a:lnTo>
                  <a:close/>
                  <a:moveTo>
                    <a:pt x="321849" y="269278"/>
                  </a:moveTo>
                  <a:lnTo>
                    <a:pt x="394531" y="269278"/>
                  </a:lnTo>
                  <a:lnTo>
                    <a:pt x="394531" y="511247"/>
                  </a:lnTo>
                  <a:lnTo>
                    <a:pt x="358501" y="511247"/>
                  </a:lnTo>
                  <a:lnTo>
                    <a:pt x="321849" y="511247"/>
                  </a:lnTo>
                  <a:close/>
                  <a:moveTo>
                    <a:pt x="212966" y="269278"/>
                  </a:moveTo>
                  <a:lnTo>
                    <a:pt x="285790" y="269278"/>
                  </a:lnTo>
                  <a:lnTo>
                    <a:pt x="285790" y="511247"/>
                  </a:lnTo>
                  <a:lnTo>
                    <a:pt x="249111" y="511247"/>
                  </a:lnTo>
                  <a:lnTo>
                    <a:pt x="212966" y="511247"/>
                  </a:lnTo>
                  <a:close/>
                  <a:moveTo>
                    <a:pt x="446972" y="242181"/>
                  </a:moveTo>
                  <a:lnTo>
                    <a:pt x="553523" y="242181"/>
                  </a:lnTo>
                  <a:lnTo>
                    <a:pt x="553523" y="453133"/>
                  </a:lnTo>
                  <a:lnTo>
                    <a:pt x="583788" y="453133"/>
                  </a:lnTo>
                  <a:lnTo>
                    <a:pt x="583788" y="511247"/>
                  </a:lnTo>
                  <a:lnTo>
                    <a:pt x="547648" y="511247"/>
                  </a:lnTo>
                  <a:lnTo>
                    <a:pt x="452758" y="511247"/>
                  </a:lnTo>
                  <a:lnTo>
                    <a:pt x="416618" y="511247"/>
                  </a:lnTo>
                  <a:lnTo>
                    <a:pt x="416618" y="453133"/>
                  </a:lnTo>
                  <a:lnTo>
                    <a:pt x="446972" y="453133"/>
                  </a:lnTo>
                  <a:close/>
                  <a:moveTo>
                    <a:pt x="54106" y="242181"/>
                  </a:moveTo>
                  <a:lnTo>
                    <a:pt x="160624" y="242181"/>
                  </a:lnTo>
                  <a:lnTo>
                    <a:pt x="160624" y="453133"/>
                  </a:lnTo>
                  <a:lnTo>
                    <a:pt x="190879" y="453133"/>
                  </a:lnTo>
                  <a:lnTo>
                    <a:pt x="190879" y="511247"/>
                  </a:lnTo>
                  <a:lnTo>
                    <a:pt x="154839" y="511247"/>
                  </a:lnTo>
                  <a:lnTo>
                    <a:pt x="59891" y="511247"/>
                  </a:lnTo>
                  <a:lnTo>
                    <a:pt x="23851" y="511247"/>
                  </a:lnTo>
                  <a:lnTo>
                    <a:pt x="23851" y="453133"/>
                  </a:lnTo>
                  <a:lnTo>
                    <a:pt x="54106" y="453133"/>
                  </a:lnTo>
                  <a:close/>
                  <a:moveTo>
                    <a:pt x="303820" y="98933"/>
                  </a:moveTo>
                  <a:cubicBezTo>
                    <a:pt x="314479" y="98933"/>
                    <a:pt x="323120" y="107542"/>
                    <a:pt x="323120" y="118162"/>
                  </a:cubicBezTo>
                  <a:cubicBezTo>
                    <a:pt x="323120" y="128782"/>
                    <a:pt x="314479" y="137391"/>
                    <a:pt x="303820" y="137391"/>
                  </a:cubicBezTo>
                  <a:cubicBezTo>
                    <a:pt x="293161" y="137391"/>
                    <a:pt x="284520" y="128782"/>
                    <a:pt x="284520" y="118162"/>
                  </a:cubicBezTo>
                  <a:cubicBezTo>
                    <a:pt x="284520" y="107542"/>
                    <a:pt x="293161" y="98933"/>
                    <a:pt x="303820" y="98933"/>
                  </a:cubicBezTo>
                  <a:close/>
                  <a:moveTo>
                    <a:pt x="303749" y="62835"/>
                  </a:moveTo>
                  <a:cubicBezTo>
                    <a:pt x="273221" y="62835"/>
                    <a:pt x="248388" y="87631"/>
                    <a:pt x="248388" y="118116"/>
                  </a:cubicBezTo>
                  <a:cubicBezTo>
                    <a:pt x="248388" y="148600"/>
                    <a:pt x="273221" y="173397"/>
                    <a:pt x="303749" y="173397"/>
                  </a:cubicBezTo>
                  <a:cubicBezTo>
                    <a:pt x="334278" y="173397"/>
                    <a:pt x="359111" y="148600"/>
                    <a:pt x="359111" y="118116"/>
                  </a:cubicBezTo>
                  <a:cubicBezTo>
                    <a:pt x="359111" y="87631"/>
                    <a:pt x="334278" y="62835"/>
                    <a:pt x="303749" y="62835"/>
                  </a:cubicBezTo>
                  <a:close/>
                  <a:moveTo>
                    <a:pt x="303749" y="0"/>
                  </a:moveTo>
                  <a:lnTo>
                    <a:pt x="586964" y="141490"/>
                  </a:lnTo>
                  <a:lnTo>
                    <a:pt x="586964" y="206192"/>
                  </a:lnTo>
                  <a:lnTo>
                    <a:pt x="20535" y="206192"/>
                  </a:lnTo>
                  <a:lnTo>
                    <a:pt x="20535" y="141490"/>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26" name="矩形 25"/>
          <p:cNvSpPr/>
          <p:nvPr/>
        </p:nvSpPr>
        <p:spPr>
          <a:xfrm>
            <a:off x="1270635" y="762000"/>
            <a:ext cx="4904105" cy="233108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电子商务企业是纯粹的电子商务经营者，不同的电子商务企业有不同的经营模式。它们可以提供在线交易平台作为经营方式，也可以网站作为在线交易的途径，抑或两者兼而有之。在网络交易中，经常有用户由于在电子商务企业的网站买到假货，而要求网络商家承担责任的事件时有发生。对此，应当区别电子商务企业的经营模式而确认不同的责任。</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35" name="矩形 34"/>
          <p:cNvSpPr/>
          <p:nvPr/>
        </p:nvSpPr>
        <p:spPr>
          <a:xfrm>
            <a:off x="1463675" y="3238500"/>
            <a:ext cx="4711065" cy="3610610"/>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第一，网站是交易当事人的，应当对所交易的行为负责，即如果正是网站自己与客户进行了交易，则网站应当对客户承担责任。第二，网站是交易平台的提供者，若在其能力范围内，履行了合理的注意义务和披露义务，则对他人利用其交易平台提供违反国家规定的商品的行为不承担责任。反之，若明知他人利用其交易平台提供的是违法的商品，则应承担责任。因为网络交易平台提供者，仅是交易的参与人，而不是交易当事人。只要其向交易另一方披露了提供产品的一方的真实情况，对提供的商品进行了合理的注意，网站就不用承担责任。</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996430" y="0"/>
            <a:ext cx="5195570" cy="68586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wipe(down)">
                                      <p:cBhvr>
                                        <p:cTn id="12" dur="500"/>
                                        <p:tgtEl>
                                          <p:spTgt spid="3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P spid="35" grpId="0"/>
      <p:bldP spid="35"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a:extLst>
              <a:ext uri="{28A0092B-C50C-407E-A947-70E740481C1C}">
                <a14:useLocalDpi xmlns:a14="http://schemas.microsoft.com/office/drawing/2010/main" val="0"/>
              </a:ext>
            </a:extLst>
          </a:blip>
          <a:srcRect l="40320" r="11825"/>
          <a:stretch>
            <a:fillRect/>
          </a:stretch>
        </p:blipFill>
        <p:spPr>
          <a:xfrm>
            <a:off x="0" y="0"/>
            <a:ext cx="5094514" cy="6858000"/>
          </a:xfrm>
          <a:prstGeom prst="rect">
            <a:avLst/>
          </a:prstGeom>
        </p:spPr>
      </p:pic>
      <p:pic>
        <p:nvPicPr>
          <p:cNvPr id="16" name="图片 15"/>
          <p:cNvPicPr>
            <a:picLocks noChangeAspect="1"/>
          </p:cNvPicPr>
          <p:nvPr/>
        </p:nvPicPr>
        <p:blipFill rotWithShape="1">
          <a:blip r:embed="rId2">
            <a:extLst>
              <a:ext uri="{28A0092B-C50C-407E-A947-70E740481C1C}">
                <a14:useLocalDpi xmlns:a14="http://schemas.microsoft.com/office/drawing/2010/main" val="0"/>
              </a:ext>
            </a:extLst>
          </a:blip>
          <a:srcRect r="29870"/>
          <a:stretch>
            <a:fillRect/>
          </a:stretch>
        </p:blipFill>
        <p:spPr>
          <a:xfrm flipH="1">
            <a:off x="4978400" y="0"/>
            <a:ext cx="7216078" cy="6858000"/>
          </a:xfrm>
          <a:prstGeom prst="rect">
            <a:avLst/>
          </a:prstGeom>
          <a:solidFill>
            <a:srgbClr val="595055"/>
          </a:solidFill>
        </p:spPr>
      </p:pic>
      <p:sp>
        <p:nvSpPr>
          <p:cNvPr id="30" name="任意多边形 29"/>
          <p:cNvSpPr/>
          <p:nvPr/>
        </p:nvSpPr>
        <p:spPr>
          <a:xfrm>
            <a:off x="-7705" y="0"/>
            <a:ext cx="8819691" cy="6858000"/>
          </a:xfrm>
          <a:custGeom>
            <a:avLst/>
            <a:gdLst>
              <a:gd name="connsiteX0" fmla="*/ 0 w 8819691"/>
              <a:gd name="connsiteY0" fmla="*/ 0 h 6877050"/>
              <a:gd name="connsiteX1" fmla="*/ 5390692 w 8819691"/>
              <a:gd name="connsiteY1" fmla="*/ 0 h 6877050"/>
              <a:gd name="connsiteX2" fmla="*/ 8819691 w 8819691"/>
              <a:gd name="connsiteY2" fmla="*/ 3429000 h 6877050"/>
              <a:gd name="connsiteX3" fmla="*/ 5371641 w 8819691"/>
              <a:gd name="connsiteY3" fmla="*/ 6877050 h 6877050"/>
              <a:gd name="connsiteX4" fmla="*/ 0 w 8819691"/>
              <a:gd name="connsiteY4" fmla="*/ 6877050 h 687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19691" h="6877050">
                <a:moveTo>
                  <a:pt x="0" y="0"/>
                </a:moveTo>
                <a:lnTo>
                  <a:pt x="5390692" y="0"/>
                </a:lnTo>
                <a:lnTo>
                  <a:pt x="8819691" y="3429000"/>
                </a:lnTo>
                <a:lnTo>
                  <a:pt x="5371641" y="6877050"/>
                </a:lnTo>
                <a:lnTo>
                  <a:pt x="0" y="6877050"/>
                </a:lnTo>
                <a:close/>
              </a:path>
            </a:pathLst>
          </a:cu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6"/>
          <p:cNvSpPr/>
          <p:nvPr/>
        </p:nvSpPr>
        <p:spPr>
          <a:xfrm>
            <a:off x="1200616" y="702294"/>
            <a:ext cx="4304371" cy="5453411"/>
          </a:xfrm>
          <a:custGeom>
            <a:avLst/>
            <a:gdLst>
              <a:gd name="connsiteX0" fmla="*/ 0 w 4304371"/>
              <a:gd name="connsiteY0" fmla="*/ 0 h 5453411"/>
              <a:gd name="connsiteX1" fmla="*/ 4304371 w 4304371"/>
              <a:gd name="connsiteY1" fmla="*/ 0 h 5453411"/>
              <a:gd name="connsiteX2" fmla="*/ 4304371 w 4304371"/>
              <a:gd name="connsiteY2" fmla="*/ 223025 h 5453411"/>
              <a:gd name="connsiteX3" fmla="*/ 4167750 w 4304371"/>
              <a:gd name="connsiteY3" fmla="*/ 223025 h 5453411"/>
              <a:gd name="connsiteX4" fmla="*/ 4167750 w 4304371"/>
              <a:gd name="connsiteY4" fmla="*/ 136621 h 5453411"/>
              <a:gd name="connsiteX5" fmla="*/ 136621 w 4304371"/>
              <a:gd name="connsiteY5" fmla="*/ 136621 h 5453411"/>
              <a:gd name="connsiteX6" fmla="*/ 136621 w 4304371"/>
              <a:gd name="connsiteY6" fmla="*/ 5316790 h 5453411"/>
              <a:gd name="connsiteX7" fmla="*/ 4167750 w 4304371"/>
              <a:gd name="connsiteY7" fmla="*/ 5316790 h 5453411"/>
              <a:gd name="connsiteX8" fmla="*/ 4167750 w 4304371"/>
              <a:gd name="connsiteY8" fmla="*/ 5118875 h 5453411"/>
              <a:gd name="connsiteX9" fmla="*/ 4304371 w 4304371"/>
              <a:gd name="connsiteY9" fmla="*/ 5118875 h 5453411"/>
              <a:gd name="connsiteX10" fmla="*/ 4304371 w 4304371"/>
              <a:gd name="connsiteY10" fmla="*/ 5453411 h 5453411"/>
              <a:gd name="connsiteX11" fmla="*/ 0 w 4304371"/>
              <a:gd name="connsiteY11" fmla="*/ 5453411 h 5453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04371" h="5453411">
                <a:moveTo>
                  <a:pt x="0" y="0"/>
                </a:moveTo>
                <a:lnTo>
                  <a:pt x="4304371" y="0"/>
                </a:lnTo>
                <a:lnTo>
                  <a:pt x="4304371" y="223025"/>
                </a:lnTo>
                <a:lnTo>
                  <a:pt x="4167750" y="223025"/>
                </a:lnTo>
                <a:lnTo>
                  <a:pt x="4167750" y="136621"/>
                </a:lnTo>
                <a:lnTo>
                  <a:pt x="136621" y="136621"/>
                </a:lnTo>
                <a:lnTo>
                  <a:pt x="136621" y="5316790"/>
                </a:lnTo>
                <a:lnTo>
                  <a:pt x="4167750" y="5316790"/>
                </a:lnTo>
                <a:lnTo>
                  <a:pt x="4167750" y="5118875"/>
                </a:lnTo>
                <a:lnTo>
                  <a:pt x="4304371" y="5118875"/>
                </a:lnTo>
                <a:lnTo>
                  <a:pt x="4304371" y="5453411"/>
                </a:lnTo>
                <a:lnTo>
                  <a:pt x="0" y="545341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矩形 19"/>
          <p:cNvSpPr/>
          <p:nvPr/>
        </p:nvSpPr>
        <p:spPr>
          <a:xfrm>
            <a:off x="3067050" y="2425065"/>
            <a:ext cx="3846195" cy="1106805"/>
          </a:xfrm>
          <a:prstGeom prst="rect">
            <a:avLst/>
          </a:prstGeom>
        </p:spPr>
        <p:txBody>
          <a:bodyPr wrap="square">
            <a:spAutoFit/>
          </a:bodyPr>
          <a:lstStyle/>
          <a:p>
            <a:r>
              <a:rPr lang="zh-CN" sz="6600" b="1" dirty="0">
                <a:solidFill>
                  <a:schemeClr val="bg1"/>
                </a:solidFill>
              </a:rPr>
              <a:t>谢谢观看</a:t>
            </a:r>
            <a:endParaRPr lang="zh-CN" sz="6600" b="1" dirty="0">
              <a:solidFill>
                <a:schemeClr val="bg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3552825" y="0"/>
            <a:ext cx="8639175" cy="6858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rotWithShape="1">
          <a:blip r:embed="rId1">
            <a:extLst>
              <a:ext uri="{28A0092B-C50C-407E-A947-70E740481C1C}">
                <a14:useLocalDpi xmlns:a14="http://schemas.microsoft.com/office/drawing/2010/main" val="0"/>
              </a:ext>
            </a:extLst>
          </a:blip>
          <a:srcRect l="-1" r="189" b="5630"/>
          <a:stretch>
            <a:fillRect/>
          </a:stretch>
        </p:blipFill>
        <p:spPr>
          <a:xfrm>
            <a:off x="294288" y="327348"/>
            <a:ext cx="9836683" cy="6203305"/>
          </a:xfrm>
          <a:prstGeom prst="rect">
            <a:avLst/>
          </a:prstGeom>
        </p:spPr>
      </p:pic>
      <p:sp>
        <p:nvSpPr>
          <p:cNvPr id="27" name="矩形 26"/>
          <p:cNvSpPr/>
          <p:nvPr/>
        </p:nvSpPr>
        <p:spPr>
          <a:xfrm>
            <a:off x="6096001" y="933450"/>
            <a:ext cx="5410200" cy="512445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7849235" y="2804795"/>
            <a:ext cx="3903980" cy="460375"/>
          </a:xfrm>
          <a:prstGeom prst="rect">
            <a:avLst/>
          </a:prstGeom>
          <a:noFill/>
        </p:spPr>
        <p:txBody>
          <a:bodyPr wrap="square" rtlCol="0">
            <a:spAutoFit/>
          </a:bodyPr>
          <a:lstStyle>
            <a:defPPr>
              <a:defRPr lang="zh-CN"/>
            </a:defPPr>
            <a:lvl1pPr>
              <a:defRPr sz="4400" spc="200">
                <a:solidFill>
                  <a:srgbClr val="FCF9F4"/>
                </a:solidFill>
                <a:latin typeface="汉仪细中圆简" panose="02010609000101010101" pitchFamily="49" charset="-122"/>
                <a:ea typeface="汉仪细中圆简" panose="02010609000101010101" pitchFamily="49" charset="-122"/>
              </a:defRPr>
            </a:lvl1pPr>
          </a:lstStyle>
          <a:p>
            <a:r>
              <a:rPr lang="zh-CN" altLang="en-US" sz="2400" dirty="0">
                <a:solidFill>
                  <a:schemeClr val="bg1"/>
                </a:solidFill>
                <a:latin typeface="宋体" panose="02010600030101010101" pitchFamily="2" charset="-122"/>
                <a:ea typeface="宋体" panose="02010600030101010101" pitchFamily="2" charset="-122"/>
              </a:rPr>
              <a:t>我国电子商务经营者现状</a:t>
            </a:r>
            <a:endParaRPr lang="zh-CN" altLang="en-US" sz="2400" dirty="0">
              <a:solidFill>
                <a:schemeClr val="bg1"/>
              </a:solidFill>
              <a:latin typeface="宋体" panose="02010600030101010101" pitchFamily="2" charset="-122"/>
              <a:ea typeface="宋体" panose="02010600030101010101" pitchFamily="2" charset="-122"/>
            </a:endParaRPr>
          </a:p>
        </p:txBody>
      </p:sp>
      <p:sp>
        <p:nvSpPr>
          <p:cNvPr id="29" name="文本框 28"/>
          <p:cNvSpPr txBox="1"/>
          <p:nvPr/>
        </p:nvSpPr>
        <p:spPr>
          <a:xfrm>
            <a:off x="6612255" y="2871470"/>
            <a:ext cx="1236980" cy="337185"/>
          </a:xfrm>
          <a:prstGeom prst="rect">
            <a:avLst/>
          </a:prstGeom>
          <a:noFill/>
        </p:spPr>
        <p:txBody>
          <a:bodyPr wrap="square" rtlCol="0">
            <a:spAutoFit/>
          </a:bodyPr>
          <a:lstStyle/>
          <a:p>
            <a:r>
              <a:rPr lang="en-US" altLang="zh-CN" sz="1600" dirty="0">
                <a:solidFill>
                  <a:schemeClr val="bg1"/>
                </a:solidFill>
                <a:latin typeface="Century Gothic" panose="020B0502020202020204" pitchFamily="34" charset="0"/>
              </a:rPr>
              <a:t>PART ONE</a:t>
            </a:r>
            <a:endParaRPr lang="zh-CN" altLang="en-US" sz="1600" dirty="0">
              <a:solidFill>
                <a:schemeClr val="bg1"/>
              </a:solidFill>
              <a:latin typeface="Century Gothic" panose="020B0502020202020204" pitchFamily="34" charset="0"/>
            </a:endParaRPr>
          </a:p>
        </p:txBody>
      </p:sp>
      <p:sp>
        <p:nvSpPr>
          <p:cNvPr id="30" name="文本框 29"/>
          <p:cNvSpPr txBox="1"/>
          <p:nvPr/>
        </p:nvSpPr>
        <p:spPr>
          <a:xfrm>
            <a:off x="6612315" y="3662770"/>
            <a:ext cx="1504950" cy="338554"/>
          </a:xfrm>
          <a:prstGeom prst="rect">
            <a:avLst/>
          </a:prstGeom>
          <a:noFill/>
        </p:spPr>
        <p:txBody>
          <a:bodyPr wrap="square" rtlCol="0">
            <a:spAutoFit/>
          </a:bodyPr>
          <a:lstStyle/>
          <a:p>
            <a:r>
              <a:rPr lang="en-US" altLang="zh-CN" sz="1600" dirty="0">
                <a:solidFill>
                  <a:schemeClr val="bg1"/>
                </a:solidFill>
                <a:latin typeface="Century Gothic" panose="020B0502020202020204" pitchFamily="34" charset="0"/>
              </a:rPr>
              <a:t>PART TWO</a:t>
            </a:r>
            <a:endParaRPr lang="zh-CN" altLang="en-US" sz="1600" dirty="0">
              <a:solidFill>
                <a:schemeClr val="bg1"/>
              </a:solidFill>
              <a:latin typeface="Century Gothic" panose="020B0502020202020204" pitchFamily="34" charset="0"/>
            </a:endParaRPr>
          </a:p>
        </p:txBody>
      </p:sp>
      <p:sp>
        <p:nvSpPr>
          <p:cNvPr id="31" name="文本框 30"/>
          <p:cNvSpPr txBox="1"/>
          <p:nvPr/>
        </p:nvSpPr>
        <p:spPr>
          <a:xfrm>
            <a:off x="6612315" y="4454150"/>
            <a:ext cx="1828112" cy="338554"/>
          </a:xfrm>
          <a:prstGeom prst="rect">
            <a:avLst/>
          </a:prstGeom>
          <a:noFill/>
        </p:spPr>
        <p:txBody>
          <a:bodyPr wrap="square" rtlCol="0">
            <a:spAutoFit/>
          </a:bodyPr>
          <a:lstStyle/>
          <a:p>
            <a:r>
              <a:rPr lang="en-US" altLang="zh-CN" sz="1600" dirty="0">
                <a:solidFill>
                  <a:schemeClr val="bg1"/>
                </a:solidFill>
                <a:latin typeface="Century Gothic" panose="020B0502020202020204" pitchFamily="34" charset="0"/>
              </a:rPr>
              <a:t>PART THREE</a:t>
            </a:r>
            <a:endParaRPr lang="zh-CN" altLang="en-US" sz="1600" dirty="0">
              <a:solidFill>
                <a:schemeClr val="bg1"/>
              </a:solidFill>
              <a:latin typeface="Century Gothic" panose="020B0502020202020204" pitchFamily="34" charset="0"/>
            </a:endParaRPr>
          </a:p>
        </p:txBody>
      </p:sp>
      <p:sp>
        <p:nvSpPr>
          <p:cNvPr id="33" name="文本框 32"/>
          <p:cNvSpPr txBox="1"/>
          <p:nvPr/>
        </p:nvSpPr>
        <p:spPr>
          <a:xfrm>
            <a:off x="6523113" y="1442758"/>
            <a:ext cx="1415278" cy="769441"/>
          </a:xfrm>
          <a:prstGeom prst="rect">
            <a:avLst/>
          </a:prstGeom>
          <a:noFill/>
        </p:spPr>
        <p:txBody>
          <a:bodyPr wrap="square" rtlCol="0">
            <a:spAutoFit/>
          </a:bodyPr>
          <a:lstStyle/>
          <a:p>
            <a:r>
              <a:rPr lang="zh-CN" altLang="en-US" sz="4400" spc="200" dirty="0">
                <a:solidFill>
                  <a:schemeClr val="bg1"/>
                </a:solidFill>
                <a:latin typeface="宋体" panose="02010600030101010101" pitchFamily="2" charset="-122"/>
                <a:ea typeface="宋体" panose="02010600030101010101" pitchFamily="2" charset="-122"/>
              </a:rPr>
              <a:t>目录</a:t>
            </a:r>
            <a:endParaRPr lang="zh-CN" altLang="en-US" sz="4400" spc="200" dirty="0">
              <a:solidFill>
                <a:schemeClr val="bg1"/>
              </a:solidFill>
              <a:latin typeface="宋体" panose="02010600030101010101" pitchFamily="2" charset="-122"/>
              <a:ea typeface="宋体" panose="02010600030101010101" pitchFamily="2" charset="-122"/>
            </a:endParaRPr>
          </a:p>
        </p:txBody>
      </p:sp>
      <p:sp>
        <p:nvSpPr>
          <p:cNvPr id="34" name="文本框 33"/>
          <p:cNvSpPr txBox="1"/>
          <p:nvPr/>
        </p:nvSpPr>
        <p:spPr>
          <a:xfrm>
            <a:off x="6523113" y="2008461"/>
            <a:ext cx="4269174" cy="461665"/>
          </a:xfrm>
          <a:prstGeom prst="rect">
            <a:avLst/>
          </a:prstGeom>
          <a:noFill/>
        </p:spPr>
        <p:txBody>
          <a:bodyPr wrap="square" rtlCol="0">
            <a:spAutoFit/>
          </a:bodyPr>
          <a:lstStyle/>
          <a:p>
            <a:r>
              <a:rPr lang="en-US" altLang="zh-CN" sz="2400" i="1" dirty="0">
                <a:solidFill>
                  <a:schemeClr val="bg1">
                    <a:alpha val="58000"/>
                  </a:schemeClr>
                </a:solidFill>
                <a:latin typeface="Didot" panose="02000503000000020003" pitchFamily="2" charset="0"/>
              </a:rPr>
              <a:t>CONTENTS</a:t>
            </a:r>
            <a:endParaRPr lang="zh-CN" altLang="en-US" sz="2400" i="1" dirty="0">
              <a:solidFill>
                <a:schemeClr val="bg1">
                  <a:alpha val="58000"/>
                </a:schemeClr>
              </a:solidFill>
              <a:latin typeface="Didot" panose="02000503000000020003" pitchFamily="2" charset="0"/>
            </a:endParaRPr>
          </a:p>
        </p:txBody>
      </p:sp>
      <p:sp>
        <p:nvSpPr>
          <p:cNvPr id="35" name="矩形 34"/>
          <p:cNvSpPr/>
          <p:nvPr/>
        </p:nvSpPr>
        <p:spPr>
          <a:xfrm>
            <a:off x="6642505" y="2507121"/>
            <a:ext cx="168234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7849069" y="3552103"/>
            <a:ext cx="3657132" cy="829945"/>
          </a:xfrm>
          <a:prstGeom prst="rect">
            <a:avLst/>
          </a:prstGeom>
          <a:noFill/>
        </p:spPr>
        <p:txBody>
          <a:bodyPr wrap="square" rtlCol="0">
            <a:spAutoFit/>
          </a:bodyPr>
          <a:lstStyle>
            <a:defPPr>
              <a:defRPr lang="zh-CN"/>
            </a:defPPr>
            <a:lvl1pPr>
              <a:defRPr sz="4400" spc="200">
                <a:solidFill>
                  <a:srgbClr val="FCF9F4"/>
                </a:solidFill>
                <a:latin typeface="汉仪细中圆简" panose="02010609000101010101" pitchFamily="49" charset="-122"/>
                <a:ea typeface="汉仪细中圆简" panose="02010609000101010101" pitchFamily="49" charset="-122"/>
              </a:defRPr>
            </a:lvl1pPr>
          </a:lstStyle>
          <a:p>
            <a:r>
              <a:rPr lang="zh-CN" altLang="en-US" sz="2400" dirty="0">
                <a:solidFill>
                  <a:schemeClr val="bg1"/>
                </a:solidFill>
                <a:latin typeface="宋体" panose="02010600030101010101" pitchFamily="2" charset="-122"/>
                <a:ea typeface="宋体" panose="02010600030101010101" pitchFamily="2" charset="-122"/>
              </a:rPr>
              <a:t>我国电子商务经营者的管理问题</a:t>
            </a:r>
            <a:endParaRPr lang="zh-CN" altLang="en-US" sz="2400" dirty="0">
              <a:solidFill>
                <a:schemeClr val="bg1"/>
              </a:solidFill>
              <a:latin typeface="宋体" panose="02010600030101010101" pitchFamily="2" charset="-122"/>
              <a:ea typeface="宋体" panose="02010600030101010101" pitchFamily="2" charset="-122"/>
            </a:endParaRPr>
          </a:p>
        </p:txBody>
      </p:sp>
      <p:sp>
        <p:nvSpPr>
          <p:cNvPr id="37" name="文本框 36"/>
          <p:cNvSpPr txBox="1"/>
          <p:nvPr/>
        </p:nvSpPr>
        <p:spPr>
          <a:xfrm>
            <a:off x="7849069" y="4343336"/>
            <a:ext cx="3657132" cy="829945"/>
          </a:xfrm>
          <a:prstGeom prst="rect">
            <a:avLst/>
          </a:prstGeom>
          <a:noFill/>
        </p:spPr>
        <p:txBody>
          <a:bodyPr wrap="square" rtlCol="0">
            <a:spAutoFit/>
          </a:bodyPr>
          <a:lstStyle>
            <a:defPPr>
              <a:defRPr lang="zh-CN"/>
            </a:defPPr>
            <a:lvl1pPr>
              <a:defRPr sz="4400" spc="200">
                <a:solidFill>
                  <a:srgbClr val="FCF9F4"/>
                </a:solidFill>
                <a:latin typeface="汉仪细中圆简" panose="02010609000101010101" pitchFamily="49" charset="-122"/>
                <a:ea typeface="汉仪细中圆简" panose="02010609000101010101" pitchFamily="49" charset="-122"/>
              </a:defRPr>
            </a:lvl1pPr>
          </a:lstStyle>
          <a:p>
            <a:r>
              <a:rPr lang="zh-CN" altLang="en-US" sz="2400" dirty="0">
                <a:solidFill>
                  <a:schemeClr val="bg1"/>
                </a:solidFill>
                <a:latin typeface="宋体" panose="02010600030101010101" pitchFamily="2" charset="-122"/>
                <a:ea typeface="宋体" panose="02010600030101010101" pitchFamily="2" charset="-122"/>
              </a:rPr>
              <a:t>电子商务相关经营者的责任</a:t>
            </a:r>
            <a:endParaRPr lang="zh-CN" altLang="en-US" sz="2400" dirty="0">
              <a:solidFill>
                <a:schemeClr val="bg1"/>
              </a:solidFill>
              <a:latin typeface="宋体" panose="02010600030101010101" pitchFamily="2" charset="-122"/>
              <a:ea typeface="宋体" panose="02010600030101010101" pitchFamily="2" charset="-122"/>
            </a:endParaRPr>
          </a:p>
        </p:txBody>
      </p:sp>
      <p:sp>
        <p:nvSpPr>
          <p:cNvPr id="40" name="矩形 39"/>
          <p:cNvSpPr/>
          <p:nvPr/>
        </p:nvSpPr>
        <p:spPr>
          <a:xfrm>
            <a:off x="-1915886" y="327348"/>
            <a:ext cx="914400" cy="914400"/>
          </a:xfrm>
          <a:prstGeom prst="rect">
            <a:avLst/>
          </a:prstGeom>
          <a:solidFill>
            <a:srgbClr val="59505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1937285" y="1370278"/>
            <a:ext cx="914400" cy="914400"/>
          </a:xfrm>
          <a:prstGeom prst="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13426"/>
          <a:stretch>
            <a:fillRect/>
          </a:stretch>
        </p:blipFill>
        <p:spPr>
          <a:xfrm>
            <a:off x="0" y="0"/>
            <a:ext cx="8901440" cy="6858000"/>
          </a:xfrm>
          <a:prstGeom prst="rect">
            <a:avLst/>
          </a:prstGeom>
        </p:spPr>
      </p:pic>
      <p:sp>
        <p:nvSpPr>
          <p:cNvPr id="3" name="矩形 2"/>
          <p:cNvSpPr/>
          <p:nvPr/>
        </p:nvSpPr>
        <p:spPr>
          <a:xfrm>
            <a:off x="6895652" y="0"/>
            <a:ext cx="5296348" cy="68580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895465" y="3486150"/>
            <a:ext cx="5297170" cy="156845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4000" b="0" dirty="0">
                <a:solidFill>
                  <a:schemeClr val="bg1"/>
                </a:solidFill>
                <a:latin typeface="宋体" panose="02010600030101010101" pitchFamily="2" charset="-122"/>
                <a:ea typeface="宋体" panose="02010600030101010101" pitchFamily="2" charset="-122"/>
              </a:rPr>
              <a:t>我国电子商务经营者现状</a:t>
            </a:r>
            <a:endParaRPr lang="zh-CN" altLang="en-US" sz="4000" b="0" dirty="0">
              <a:solidFill>
                <a:schemeClr val="bg1"/>
              </a:solidFill>
              <a:latin typeface="宋体" panose="02010600030101010101" pitchFamily="2" charset="-122"/>
              <a:ea typeface="宋体" panose="02010600030101010101" pitchFamily="2" charset="-122"/>
            </a:endParaRPr>
          </a:p>
        </p:txBody>
      </p:sp>
      <p:sp>
        <p:nvSpPr>
          <p:cNvPr id="7" name="箭头: 五边形 22"/>
          <p:cNvSpPr/>
          <p:nvPr/>
        </p:nvSpPr>
        <p:spPr>
          <a:xfrm flipH="1">
            <a:off x="10058398" y="5587019"/>
            <a:ext cx="2150358" cy="427208"/>
          </a:xfrm>
          <a:prstGeom prst="homePlate">
            <a:avLst>
              <a:gd name="adj" fmla="val 269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315410" y="5627332"/>
            <a:ext cx="1893346" cy="369332"/>
          </a:xfrm>
          <a:prstGeom prst="rect">
            <a:avLst/>
          </a:prstGeom>
          <a:noFill/>
        </p:spPr>
        <p:txBody>
          <a:bodyPr wrap="square" rtlCol="0">
            <a:spAutoFit/>
          </a:bodyPr>
          <a:lstStyle/>
          <a:p>
            <a:pPr algn="ctr"/>
            <a:r>
              <a:rPr lang="en-US" altLang="zh-CN" b="1" dirty="0">
                <a:solidFill>
                  <a:srgbClr val="595055"/>
                </a:solidFill>
                <a:latin typeface="Century Gothic" panose="020B0502020202020204" pitchFamily="34" charset="0"/>
              </a:rPr>
              <a:t>PART  ONE.</a:t>
            </a:r>
            <a:endParaRPr lang="zh-CN" altLang="en-US" b="1" dirty="0">
              <a:solidFill>
                <a:srgbClr val="595055"/>
              </a:solidFill>
              <a:latin typeface="Century Gothic" panose="020B0502020202020204" pitchFamily="34" charset="0"/>
            </a:endParaRPr>
          </a:p>
        </p:txBody>
      </p:sp>
      <p:sp>
        <p:nvSpPr>
          <p:cNvPr id="9" name="文本框 8"/>
          <p:cNvSpPr txBox="1"/>
          <p:nvPr/>
        </p:nvSpPr>
        <p:spPr>
          <a:xfrm>
            <a:off x="9726363" y="2039674"/>
            <a:ext cx="1893346" cy="1446550"/>
          </a:xfrm>
          <a:prstGeom prst="rect">
            <a:avLst/>
          </a:prstGeom>
          <a:noFill/>
        </p:spPr>
        <p:txBody>
          <a:bodyPr wrap="square" rtlCol="0">
            <a:spAutoFit/>
          </a:bodyPr>
          <a:lstStyle/>
          <a:p>
            <a:r>
              <a:rPr lang="en-US" altLang="zh-CN" sz="8800" b="1" i="1" dirty="0">
                <a:solidFill>
                  <a:schemeClr val="bg1"/>
                </a:solidFill>
                <a:latin typeface="Century Gothic" panose="020B0502020202020204" pitchFamily="34" charset="0"/>
              </a:rPr>
              <a:t>01</a:t>
            </a:r>
            <a:endParaRPr lang="zh-CN" altLang="en-US" sz="8800" b="1" i="1" dirty="0">
              <a:solidFill>
                <a:schemeClr val="bg1"/>
              </a:solidFill>
              <a:latin typeface="Century Gothic" panose="020B0502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8910" y="134620"/>
            <a:ext cx="492188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一、电子商务经营者的含义</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9" name="矩形 8"/>
          <p:cNvSpPr/>
          <p:nvPr/>
        </p:nvSpPr>
        <p:spPr>
          <a:xfrm>
            <a:off x="4318000" y="1363133"/>
            <a:ext cx="7175501" cy="228981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18000" y="3669665"/>
            <a:ext cx="7175500" cy="327787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318000" y="1363345"/>
            <a:ext cx="7175500" cy="230632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400" b="0" dirty="0">
                <a:solidFill>
                  <a:schemeClr val="bg1"/>
                </a:solidFill>
                <a:latin typeface="宋体" panose="02010600030101010101" pitchFamily="2" charset="-122"/>
                <a:ea typeface="宋体" panose="02010600030101010101" pitchFamily="2" charset="-122"/>
              </a:rPr>
              <a:t>网络交易中心在电子商务中介交易中扮演着介绍、促成和组织者的角色。这一角色决定了网络交易中心既不是买方的卖方，又不是卖方的买方，而是交易的居间人，这才是电子商务的经营者，单纯的买卖双方只是电子商务的参与者。</a:t>
            </a:r>
            <a:endParaRPr lang="zh-CN" altLang="en-US" sz="2400" b="0" dirty="0">
              <a:solidFill>
                <a:schemeClr val="bg1"/>
              </a:solidFill>
              <a:latin typeface="宋体" panose="02010600030101010101" pitchFamily="2" charset="-122"/>
              <a:ea typeface="宋体" panose="02010600030101010101" pitchFamily="2" charset="-122"/>
            </a:endParaRPr>
          </a:p>
        </p:txBody>
      </p:sp>
      <p:sp>
        <p:nvSpPr>
          <p:cNvPr id="14" name="文本框 13"/>
          <p:cNvSpPr txBox="1"/>
          <p:nvPr/>
        </p:nvSpPr>
        <p:spPr>
          <a:xfrm>
            <a:off x="4445635" y="3754755"/>
            <a:ext cx="7047865" cy="319278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400" b="0" dirty="0">
                <a:solidFill>
                  <a:schemeClr val="bg1"/>
                </a:solidFill>
                <a:latin typeface="宋体" panose="02010600030101010101" pitchFamily="2" charset="-122"/>
                <a:ea typeface="宋体" panose="02010600030101010101" pitchFamily="2" charset="-122"/>
              </a:rPr>
              <a:t>就目前来看，电子商务经营者无外乎两类：一类是具有合法经营资质的实体组织（如公司、个人合伙组织等），另一类就是自然人。对于前一类经营者的法律地位依据现有的法律法规比较好界定，而对后一类经营者（以下称“网上自然人经营者”）在网络交易活动中的法律地位并不是很明确。</a:t>
            </a:r>
            <a:endParaRPr lang="zh-CN" altLang="en-US" sz="2400" b="0" dirty="0">
              <a:solidFill>
                <a:schemeClr val="bg1"/>
              </a:solidFill>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0" y="2075180"/>
            <a:ext cx="4318635" cy="36099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007772" y="1538867"/>
            <a:ext cx="4705903" cy="4772721"/>
          </a:xfrm>
          <a:prstGeom prst="rect">
            <a:avLst/>
          </a:prstGeom>
        </p:spPr>
      </p:pic>
      <p:sp>
        <p:nvSpPr>
          <p:cNvPr id="8" name="矩形 7"/>
          <p:cNvSpPr/>
          <p:nvPr/>
        </p:nvSpPr>
        <p:spPr>
          <a:xfrm>
            <a:off x="754212" y="1807616"/>
            <a:ext cx="4705815" cy="657922"/>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05750" y="1855140"/>
            <a:ext cx="4577715" cy="531221"/>
          </a:xfrm>
          <a:prstGeom prst="rect">
            <a:avLst/>
          </a:prstGeom>
          <a:solidFill>
            <a:srgbClr val="59505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728980" y="1901190"/>
            <a:ext cx="4655185"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lnSpc>
                <a:spcPct val="100000"/>
              </a:lnSpc>
            </a:pPr>
            <a:r>
              <a:rPr lang="zh-CN" altLang="en-US" sz="2400" b="0" spc="100" dirty="0">
                <a:solidFill>
                  <a:schemeClr val="bg1"/>
                </a:solidFill>
                <a:latin typeface="宋体" panose="02010600030101010101" pitchFamily="2" charset="-122"/>
                <a:ea typeface="宋体" panose="02010600030101010101" pitchFamily="2" charset="-122"/>
              </a:rPr>
              <a:t>（一）网络交易中心的法律地位</a:t>
            </a:r>
            <a:endParaRPr lang="zh-CN" altLang="en-US" sz="2400" b="0" spc="100" dirty="0">
              <a:solidFill>
                <a:schemeClr val="bg1"/>
              </a:solidFill>
              <a:latin typeface="宋体" panose="02010600030101010101" pitchFamily="2" charset="-122"/>
              <a:ea typeface="宋体" panose="02010600030101010101" pitchFamily="2" charset="-122"/>
            </a:endParaRPr>
          </a:p>
        </p:txBody>
      </p:sp>
      <p:sp>
        <p:nvSpPr>
          <p:cNvPr id="12" name="矩形 11"/>
          <p:cNvSpPr/>
          <p:nvPr/>
        </p:nvSpPr>
        <p:spPr>
          <a:xfrm>
            <a:off x="728980" y="2639695"/>
            <a:ext cx="5437505" cy="4092575"/>
          </a:xfrm>
          <a:prstGeom prst="rect">
            <a:avLst/>
          </a:prstGeom>
        </p:spPr>
        <p:txBody>
          <a:bodyPr wrap="square">
            <a:spAutoFit/>
          </a:bodyPr>
          <a:lstStyle/>
          <a:p>
            <a:pPr>
              <a:lnSpc>
                <a:spcPct val="130000"/>
              </a:lnSpc>
            </a:pPr>
            <a:r>
              <a:rPr lang="en-US" altLang="zh-CN" sz="2000">
                <a:solidFill>
                  <a:schemeClr val="tx1">
                    <a:lumMod val="75000"/>
                    <a:lumOff val="25000"/>
                  </a:schemeClr>
                </a:solidFill>
                <a:latin typeface="宋体" panose="02010600030101010101" pitchFamily="2" charset="-122"/>
                <a:ea typeface="宋体" panose="02010600030101010101" pitchFamily="2" charset="-122"/>
              </a:rPr>
              <a:t>网络交易中心应当认真、负责地执行买卖双方委托的任务，并积极协助双方当事人成交。网络交易中心在进行介绍、联系活动时要诚实、公正、守信用，不得弄虚作假、招摇撞骗，否则须承担赔偿损失等法律责任。网络交易中心必须在法律许可的范围内开展活动。网络交易中心经营的业务范围、物品的价格、收费标准等都应严格遵守国家的规定。对明显无支付能力的当事人或尚不确知具有合法地位的法人，不得为其进行居间活动。</a:t>
            </a:r>
            <a:endParaRPr lang="en-US" altLang="zh-CN" sz="2000">
              <a:solidFill>
                <a:schemeClr val="tx1">
                  <a:lumMod val="75000"/>
                  <a:lumOff val="25000"/>
                </a:schemeClr>
              </a:solidFill>
              <a:latin typeface="宋体" panose="02010600030101010101" pitchFamily="2" charset="-122"/>
              <a:ea typeface="宋体" panose="02010600030101010101" pitchFamily="2" charset="-122"/>
            </a:endParaRPr>
          </a:p>
        </p:txBody>
      </p:sp>
      <p:sp>
        <p:nvSpPr>
          <p:cNvPr id="2" name="文本框 1"/>
          <p:cNvSpPr txBox="1"/>
          <p:nvPr/>
        </p:nvSpPr>
        <p:spPr>
          <a:xfrm>
            <a:off x="168910" y="134620"/>
            <a:ext cx="492188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一、电子商务经营者的含义</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54212" y="1807616"/>
            <a:ext cx="4705815" cy="657922"/>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05750" y="1855140"/>
            <a:ext cx="4577715" cy="531221"/>
          </a:xfrm>
          <a:prstGeom prst="rect">
            <a:avLst/>
          </a:prstGeom>
          <a:solidFill>
            <a:srgbClr val="59505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728980" y="1901190"/>
            <a:ext cx="4655185"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lnSpc>
                <a:spcPct val="100000"/>
              </a:lnSpc>
            </a:pPr>
            <a:r>
              <a:rPr lang="zh-CN" altLang="en-US" sz="2400" b="0" spc="100" dirty="0">
                <a:solidFill>
                  <a:schemeClr val="bg1"/>
                </a:solidFill>
                <a:latin typeface="宋体" panose="02010600030101010101" pitchFamily="2" charset="-122"/>
                <a:ea typeface="宋体" panose="02010600030101010101" pitchFamily="2" charset="-122"/>
              </a:rPr>
              <a:t>（二）网络虚拟银行的法律地位</a:t>
            </a:r>
            <a:endParaRPr lang="zh-CN" altLang="en-US" sz="2400" b="0" spc="100" dirty="0">
              <a:solidFill>
                <a:schemeClr val="bg1"/>
              </a:solidFill>
              <a:latin typeface="宋体" panose="02010600030101010101" pitchFamily="2" charset="-122"/>
              <a:ea typeface="宋体" panose="02010600030101010101" pitchFamily="2" charset="-122"/>
            </a:endParaRPr>
          </a:p>
        </p:txBody>
      </p:sp>
      <p:sp>
        <p:nvSpPr>
          <p:cNvPr id="12" name="矩形 11"/>
          <p:cNvSpPr/>
          <p:nvPr/>
        </p:nvSpPr>
        <p:spPr>
          <a:xfrm>
            <a:off x="728980" y="2639695"/>
            <a:ext cx="5437505" cy="3692525"/>
          </a:xfrm>
          <a:prstGeom prst="rect">
            <a:avLst/>
          </a:prstGeom>
        </p:spPr>
        <p:txBody>
          <a:bodyPr wrap="square">
            <a:spAutoFit/>
          </a:bodyPr>
          <a:lstStyle/>
          <a:p>
            <a:pPr>
              <a:lnSpc>
                <a:spcPct val="130000"/>
              </a:lnSpc>
            </a:pPr>
            <a:r>
              <a:rPr lang="en-US" altLang="zh-CN" sz="2000">
                <a:solidFill>
                  <a:schemeClr val="tx1">
                    <a:lumMod val="75000"/>
                    <a:lumOff val="25000"/>
                  </a:schemeClr>
                </a:solidFill>
                <a:latin typeface="宋体" panose="02010600030101010101" pitchFamily="2" charset="-122"/>
                <a:ea typeface="宋体" panose="02010600030101010101" pitchFamily="2" charset="-122"/>
              </a:rPr>
              <a:t>在实践中，电子资金划拨中常常出现因过失或欺诈而致使资金划拨失误或迟延的现象。如系过失所致，自然适用于过错归责原则；如系欺诈所致，且虚拟银行安全程序在电子商务上是合理可靠的，则名义发送人需对支付命令承担责任。银行承担责任的形式通常有以下三种。</a:t>
            </a:r>
            <a:endParaRPr lang="en-US" altLang="zh-CN" sz="20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2000">
                <a:solidFill>
                  <a:schemeClr val="tx1">
                    <a:lumMod val="75000"/>
                    <a:lumOff val="25000"/>
                  </a:schemeClr>
                </a:solidFill>
                <a:latin typeface="宋体" panose="02010600030101010101" pitchFamily="2" charset="-122"/>
                <a:ea typeface="宋体" panose="02010600030101010101" pitchFamily="2" charset="-122"/>
              </a:rPr>
              <a:t>（l）返回资金，支付利息。</a:t>
            </a:r>
            <a:endParaRPr lang="en-US" altLang="zh-CN" sz="20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2000">
                <a:solidFill>
                  <a:schemeClr val="tx1">
                    <a:lumMod val="75000"/>
                    <a:lumOff val="25000"/>
                  </a:schemeClr>
                </a:solidFill>
                <a:latin typeface="宋体" panose="02010600030101010101" pitchFamily="2" charset="-122"/>
                <a:ea typeface="宋体" panose="02010600030101010101" pitchFamily="2" charset="-122"/>
              </a:rPr>
              <a:t>（2）补足差额，偿还余额。</a:t>
            </a:r>
            <a:endParaRPr lang="en-US" altLang="zh-CN" sz="20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2000">
                <a:solidFill>
                  <a:schemeClr val="tx1">
                    <a:lumMod val="75000"/>
                    <a:lumOff val="25000"/>
                  </a:schemeClr>
                </a:solidFill>
                <a:latin typeface="宋体" panose="02010600030101010101" pitchFamily="2" charset="-122"/>
                <a:ea typeface="宋体" panose="02010600030101010101" pitchFamily="2" charset="-122"/>
              </a:rPr>
              <a:t>（3）偿还汇率波动导致的损失。</a:t>
            </a:r>
            <a:endParaRPr lang="en-US" altLang="zh-CN" sz="2000">
              <a:solidFill>
                <a:schemeClr val="tx1">
                  <a:lumMod val="75000"/>
                  <a:lumOff val="25000"/>
                </a:schemeClr>
              </a:solidFill>
              <a:latin typeface="宋体" panose="02010600030101010101" pitchFamily="2" charset="-122"/>
              <a:ea typeface="宋体" panose="02010600030101010101" pitchFamily="2" charset="-122"/>
            </a:endParaRPr>
          </a:p>
        </p:txBody>
      </p:sp>
      <p:sp>
        <p:nvSpPr>
          <p:cNvPr id="2" name="文本框 1"/>
          <p:cNvSpPr txBox="1"/>
          <p:nvPr/>
        </p:nvSpPr>
        <p:spPr>
          <a:xfrm>
            <a:off x="168910" y="134620"/>
            <a:ext cx="492188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一、电子商务经营者的含义</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552565" y="1854835"/>
            <a:ext cx="5436870" cy="436308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03412" y="1060221"/>
            <a:ext cx="4705815" cy="657922"/>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42250" y="1088695"/>
            <a:ext cx="4577715" cy="531221"/>
          </a:xfrm>
          <a:prstGeom prst="rect">
            <a:avLst/>
          </a:prstGeom>
          <a:solidFill>
            <a:srgbClr val="59505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703580" y="1159510"/>
            <a:ext cx="4655185"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lnSpc>
                <a:spcPct val="100000"/>
              </a:lnSpc>
            </a:pPr>
            <a:r>
              <a:rPr lang="zh-CN" altLang="en-US" sz="2400" b="0" spc="100" dirty="0">
                <a:solidFill>
                  <a:schemeClr val="bg1"/>
                </a:solidFill>
                <a:latin typeface="宋体" panose="02010600030101010101" pitchFamily="2" charset="-122"/>
                <a:ea typeface="宋体" panose="02010600030101010101" pitchFamily="2" charset="-122"/>
              </a:rPr>
              <a:t>（三）认证机构的法律地位</a:t>
            </a:r>
            <a:endParaRPr lang="zh-CN" altLang="en-US" sz="2400" b="0" spc="100" dirty="0">
              <a:solidFill>
                <a:schemeClr val="bg1"/>
              </a:solidFill>
              <a:latin typeface="宋体" panose="02010600030101010101" pitchFamily="2" charset="-122"/>
              <a:ea typeface="宋体" panose="02010600030101010101" pitchFamily="2" charset="-122"/>
            </a:endParaRPr>
          </a:p>
        </p:txBody>
      </p:sp>
      <p:sp>
        <p:nvSpPr>
          <p:cNvPr id="12" name="矩形 11"/>
          <p:cNvSpPr/>
          <p:nvPr/>
        </p:nvSpPr>
        <p:spPr>
          <a:xfrm>
            <a:off x="573405" y="1835785"/>
            <a:ext cx="5437505" cy="4492625"/>
          </a:xfrm>
          <a:prstGeom prst="rect">
            <a:avLst/>
          </a:prstGeom>
        </p:spPr>
        <p:txBody>
          <a:bodyPr wrap="square">
            <a:spAutoFit/>
          </a:bodyPr>
          <a:lstStyle/>
          <a:p>
            <a:pPr>
              <a:lnSpc>
                <a:spcPct val="130000"/>
              </a:lnSpc>
            </a:pPr>
            <a:r>
              <a:rPr lang="en-US" altLang="zh-CN" sz="2000">
                <a:solidFill>
                  <a:schemeClr val="tx1">
                    <a:lumMod val="75000"/>
                    <a:lumOff val="25000"/>
                  </a:schemeClr>
                </a:solidFill>
                <a:latin typeface="宋体" panose="02010600030101010101" pitchFamily="2" charset="-122"/>
                <a:ea typeface="宋体" panose="02010600030101010101" pitchFamily="2" charset="-122"/>
              </a:rPr>
              <a:t>认证机构扮演着一个买卖双方签约、履约的监督管理的角色，买卖双方有义务接受认证机构的监督管理。在整个电子商务交易过程中，包括电子支付过程中，认证机构都有着不可替代的地位和作用。在网络交易的撮合过程中，认证机构（Certificate Authority，CA）是提供身份验证的第三方机构，是由一个或多个用户信任的、具有权威性质的组织实体。它不仅要对进行网络交易的买卖双方负责，还要对整个电子商务的交易秩序负责。因此，这是一个十分重要的机构，往往带有半官方的性质。</a:t>
            </a:r>
            <a:endParaRPr lang="en-US" altLang="zh-CN" sz="2000">
              <a:solidFill>
                <a:schemeClr val="tx1">
                  <a:lumMod val="75000"/>
                  <a:lumOff val="25000"/>
                </a:schemeClr>
              </a:solidFill>
              <a:latin typeface="宋体" panose="02010600030101010101" pitchFamily="2" charset="-122"/>
              <a:ea typeface="宋体" panose="02010600030101010101" pitchFamily="2" charset="-122"/>
            </a:endParaRPr>
          </a:p>
        </p:txBody>
      </p:sp>
      <p:sp>
        <p:nvSpPr>
          <p:cNvPr id="2" name="文本框 1"/>
          <p:cNvSpPr txBox="1"/>
          <p:nvPr/>
        </p:nvSpPr>
        <p:spPr>
          <a:xfrm>
            <a:off x="168910" y="134620"/>
            <a:ext cx="492188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一、电子商务经营者的含义</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pic>
        <p:nvPicPr>
          <p:cNvPr id="4" name="图片 3"/>
          <p:cNvPicPr>
            <a:picLocks noChangeAspect="1"/>
          </p:cNvPicPr>
          <p:nvPr/>
        </p:nvPicPr>
        <p:blipFill>
          <a:blip r:embed="rId1"/>
          <a:stretch>
            <a:fillRect/>
          </a:stretch>
        </p:blipFill>
        <p:spPr>
          <a:xfrm>
            <a:off x="6100445" y="1518285"/>
            <a:ext cx="5749290" cy="43281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315311" y="1360091"/>
            <a:ext cx="5098975" cy="444813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rotWithShape="1">
          <a:blip r:embed="rId1">
            <a:extLst>
              <a:ext uri="{28A0092B-C50C-407E-A947-70E740481C1C}">
                <a14:useLocalDpi xmlns:a14="http://schemas.microsoft.com/office/drawing/2010/main" val="0"/>
              </a:ext>
            </a:extLst>
          </a:blip>
          <a:srcRect r="30353"/>
          <a:stretch>
            <a:fillRect/>
          </a:stretch>
        </p:blipFill>
        <p:spPr>
          <a:xfrm>
            <a:off x="764405" y="1925768"/>
            <a:ext cx="5095375" cy="4448130"/>
          </a:xfrm>
          <a:prstGeom prst="rect">
            <a:avLst/>
          </a:prstGeom>
        </p:spPr>
      </p:pic>
      <p:sp>
        <p:nvSpPr>
          <p:cNvPr id="12" name="矩形 11"/>
          <p:cNvSpPr/>
          <p:nvPr/>
        </p:nvSpPr>
        <p:spPr>
          <a:xfrm>
            <a:off x="7494905" y="1391920"/>
            <a:ext cx="4535805" cy="4890770"/>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根据《中华人民共和国电信条例》的规定，利用有线、无线的电磁系统或者光电系统，传送、发射或者接收语音、文字、数据、图像以及其他任何形式的信息的活动属于“电信”活动范畴。电信业务分为基础电信业务和增值电信业务。</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基础电信业务，是指提供公共网络基础、公共数据传送和基本语音通信服务的业务，包括互联网及其他公共数据传送业务，带宽、波长、光纤、光缆及其他网络元素的出租、出售业务，网络承载、接入及网络外包等业务。</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增值电信业务，是指利用公共网络基础设施提供的电信与信息服务的业务，包括电子邮件、语音信箱、在线信息库存储和检索、电子数据交换、在线数据处理与交易处理、增值传真、互联网接入服务、互联网信息服务和可视电话会议服务。</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3" name="矩形 12"/>
          <p:cNvSpPr/>
          <p:nvPr/>
        </p:nvSpPr>
        <p:spPr>
          <a:xfrm>
            <a:off x="6633834" y="1360109"/>
            <a:ext cx="754917" cy="65855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iṣ1íḑe"/>
          <p:cNvSpPr>
            <a:spLocks noChangeAspect="1"/>
          </p:cNvSpPr>
          <p:nvPr/>
        </p:nvSpPr>
        <p:spPr bwMode="auto">
          <a:xfrm>
            <a:off x="6853143" y="1562216"/>
            <a:ext cx="315425" cy="254919"/>
          </a:xfrm>
          <a:custGeom>
            <a:avLst/>
            <a:gdLst>
              <a:gd name="connsiteX0" fmla="*/ 0 w 590140"/>
              <a:gd name="connsiteY0" fmla="*/ 455765 h 476939"/>
              <a:gd name="connsiteX1" fmla="*/ 590140 w 590140"/>
              <a:gd name="connsiteY1" fmla="*/ 455765 h 476939"/>
              <a:gd name="connsiteX2" fmla="*/ 590140 w 590140"/>
              <a:gd name="connsiteY2" fmla="*/ 476939 h 476939"/>
              <a:gd name="connsiteX3" fmla="*/ 0 w 590140"/>
              <a:gd name="connsiteY3" fmla="*/ 476939 h 476939"/>
              <a:gd name="connsiteX4" fmla="*/ 135090 w 590140"/>
              <a:gd name="connsiteY4" fmla="*/ 371068 h 476939"/>
              <a:gd name="connsiteX5" fmla="*/ 145702 w 590140"/>
              <a:gd name="connsiteY5" fmla="*/ 371068 h 476939"/>
              <a:gd name="connsiteX6" fmla="*/ 145702 w 590140"/>
              <a:gd name="connsiteY6" fmla="*/ 441920 h 476939"/>
              <a:gd name="connsiteX7" fmla="*/ 100022 w 590140"/>
              <a:gd name="connsiteY7" fmla="*/ 441920 h 476939"/>
              <a:gd name="connsiteX8" fmla="*/ 100022 w 590140"/>
              <a:gd name="connsiteY8" fmla="*/ 405574 h 476939"/>
              <a:gd name="connsiteX9" fmla="*/ 204265 w 590140"/>
              <a:gd name="connsiteY9" fmla="*/ 299697 h 476939"/>
              <a:gd name="connsiteX10" fmla="*/ 225456 w 590140"/>
              <a:gd name="connsiteY10" fmla="*/ 299697 h 476939"/>
              <a:gd name="connsiteX11" fmla="*/ 249871 w 590140"/>
              <a:gd name="connsiteY11" fmla="*/ 304760 h 476939"/>
              <a:gd name="connsiteX12" fmla="*/ 249871 w 590140"/>
              <a:gd name="connsiteY12" fmla="*/ 441920 h 476939"/>
              <a:gd name="connsiteX13" fmla="*/ 204265 w 590140"/>
              <a:gd name="connsiteY13" fmla="*/ 441920 h 476939"/>
              <a:gd name="connsiteX14" fmla="*/ 352707 w 590140"/>
              <a:gd name="connsiteY14" fmla="*/ 276672 h 476939"/>
              <a:gd name="connsiteX15" fmla="*/ 352707 w 590140"/>
              <a:gd name="connsiteY15" fmla="*/ 441920 h 476939"/>
              <a:gd name="connsiteX16" fmla="*/ 307027 w 590140"/>
              <a:gd name="connsiteY16" fmla="*/ 441920 h 476939"/>
              <a:gd name="connsiteX17" fmla="*/ 307027 w 590140"/>
              <a:gd name="connsiteY17" fmla="*/ 299687 h 476939"/>
              <a:gd name="connsiteX18" fmla="*/ 352707 w 590140"/>
              <a:gd name="connsiteY18" fmla="*/ 276672 h 476939"/>
              <a:gd name="connsiteX19" fmla="*/ 266083 w 590140"/>
              <a:gd name="connsiteY19" fmla="*/ 73306 h 476939"/>
              <a:gd name="connsiteX20" fmla="*/ 205636 w 590140"/>
              <a:gd name="connsiteY20" fmla="*/ 98510 h 476939"/>
              <a:gd name="connsiteX21" fmla="*/ 205636 w 590140"/>
              <a:gd name="connsiteY21" fmla="*/ 219584 h 476939"/>
              <a:gd name="connsiteX22" fmla="*/ 326876 w 590140"/>
              <a:gd name="connsiteY22" fmla="*/ 219584 h 476939"/>
              <a:gd name="connsiteX23" fmla="*/ 326876 w 590140"/>
              <a:gd name="connsiteY23" fmla="*/ 98510 h 476939"/>
              <a:gd name="connsiteX24" fmla="*/ 266083 w 590140"/>
              <a:gd name="connsiteY24" fmla="*/ 73306 h 476939"/>
              <a:gd name="connsiteX25" fmla="*/ 406161 w 590140"/>
              <a:gd name="connsiteY25" fmla="*/ 72259 h 476939"/>
              <a:gd name="connsiteX26" fmla="*/ 451841 w 590140"/>
              <a:gd name="connsiteY26" fmla="*/ 72259 h 476939"/>
              <a:gd name="connsiteX27" fmla="*/ 451841 w 590140"/>
              <a:gd name="connsiteY27" fmla="*/ 441920 h 476939"/>
              <a:gd name="connsiteX28" fmla="*/ 406161 w 590140"/>
              <a:gd name="connsiteY28" fmla="*/ 441920 h 476939"/>
              <a:gd name="connsiteX29" fmla="*/ 406161 w 590140"/>
              <a:gd name="connsiteY29" fmla="*/ 197014 h 476939"/>
              <a:gd name="connsiteX30" fmla="*/ 410775 w 590140"/>
              <a:gd name="connsiteY30" fmla="*/ 161107 h 476939"/>
              <a:gd name="connsiteX31" fmla="*/ 406161 w 590140"/>
              <a:gd name="connsiteY31" fmla="*/ 125199 h 476939"/>
              <a:gd name="connsiteX32" fmla="*/ 266256 w 590140"/>
              <a:gd name="connsiteY32" fmla="*/ 39239 h 476939"/>
              <a:gd name="connsiteX33" fmla="*/ 351308 w 590140"/>
              <a:gd name="connsiteY33" fmla="*/ 74111 h 476939"/>
              <a:gd name="connsiteX34" fmla="*/ 351308 w 590140"/>
              <a:gd name="connsiteY34" fmla="*/ 243983 h 476939"/>
              <a:gd name="connsiteX35" fmla="*/ 194111 w 590140"/>
              <a:gd name="connsiteY35" fmla="*/ 255031 h 476939"/>
              <a:gd name="connsiteX36" fmla="*/ 173367 w 590140"/>
              <a:gd name="connsiteY36" fmla="*/ 276208 h 476939"/>
              <a:gd name="connsiteX37" fmla="*/ 165069 w 590140"/>
              <a:gd name="connsiteY37" fmla="*/ 304289 h 476939"/>
              <a:gd name="connsiteX38" fmla="*/ 75637 w 590140"/>
              <a:gd name="connsiteY38" fmla="*/ 393599 h 476939"/>
              <a:gd name="connsiteX39" fmla="*/ 31383 w 590140"/>
              <a:gd name="connsiteY39" fmla="*/ 393599 h 476939"/>
              <a:gd name="connsiteX40" fmla="*/ 31383 w 590140"/>
              <a:gd name="connsiteY40" fmla="*/ 349404 h 476939"/>
              <a:gd name="connsiteX41" fmla="*/ 120814 w 590140"/>
              <a:gd name="connsiteY41" fmla="*/ 260095 h 476939"/>
              <a:gd name="connsiteX42" fmla="*/ 148935 w 590140"/>
              <a:gd name="connsiteY42" fmla="*/ 251809 h 476939"/>
              <a:gd name="connsiteX43" fmla="*/ 170140 w 590140"/>
              <a:gd name="connsiteY43" fmla="*/ 231093 h 476939"/>
              <a:gd name="connsiteX44" fmla="*/ 181204 w 590140"/>
              <a:gd name="connsiteY44" fmla="*/ 74111 h 476939"/>
              <a:gd name="connsiteX45" fmla="*/ 266256 w 590140"/>
              <a:gd name="connsiteY45" fmla="*/ 39239 h 476939"/>
              <a:gd name="connsiteX46" fmla="*/ 501149 w 590140"/>
              <a:gd name="connsiteY46" fmla="*/ 0 h 476939"/>
              <a:gd name="connsiteX47" fmla="*/ 546829 w 590140"/>
              <a:gd name="connsiteY47" fmla="*/ 0 h 476939"/>
              <a:gd name="connsiteX48" fmla="*/ 546829 w 590140"/>
              <a:gd name="connsiteY48" fmla="*/ 441920 h 476939"/>
              <a:gd name="connsiteX49" fmla="*/ 501149 w 590140"/>
              <a:gd name="connsiteY49" fmla="*/ 441920 h 47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90140" h="476939">
                <a:moveTo>
                  <a:pt x="0" y="455765"/>
                </a:moveTo>
                <a:lnTo>
                  <a:pt x="590140" y="455765"/>
                </a:lnTo>
                <a:lnTo>
                  <a:pt x="590140" y="476939"/>
                </a:lnTo>
                <a:lnTo>
                  <a:pt x="0" y="476939"/>
                </a:lnTo>
                <a:close/>
                <a:moveTo>
                  <a:pt x="135090" y="371068"/>
                </a:moveTo>
                <a:lnTo>
                  <a:pt x="145702" y="371068"/>
                </a:lnTo>
                <a:lnTo>
                  <a:pt x="145702" y="441920"/>
                </a:lnTo>
                <a:lnTo>
                  <a:pt x="100022" y="441920"/>
                </a:lnTo>
                <a:lnTo>
                  <a:pt x="100022" y="405574"/>
                </a:lnTo>
                <a:close/>
                <a:moveTo>
                  <a:pt x="204265" y="299697"/>
                </a:moveTo>
                <a:lnTo>
                  <a:pt x="225456" y="299697"/>
                </a:lnTo>
                <a:cubicBezTo>
                  <a:pt x="233748" y="301998"/>
                  <a:pt x="241579" y="303839"/>
                  <a:pt x="249871" y="304760"/>
                </a:cubicBezTo>
                <a:lnTo>
                  <a:pt x="249871" y="441920"/>
                </a:lnTo>
                <a:lnTo>
                  <a:pt x="204265" y="441920"/>
                </a:lnTo>
                <a:close/>
                <a:moveTo>
                  <a:pt x="352707" y="276672"/>
                </a:moveTo>
                <a:lnTo>
                  <a:pt x="352707" y="441920"/>
                </a:lnTo>
                <a:lnTo>
                  <a:pt x="307027" y="441920"/>
                </a:lnTo>
                <a:lnTo>
                  <a:pt x="307027" y="299687"/>
                </a:lnTo>
                <a:cubicBezTo>
                  <a:pt x="323638" y="295084"/>
                  <a:pt x="338865" y="287259"/>
                  <a:pt x="352707" y="276672"/>
                </a:cubicBezTo>
                <a:close/>
                <a:moveTo>
                  <a:pt x="266083" y="73306"/>
                </a:moveTo>
                <a:cubicBezTo>
                  <a:pt x="244129" y="73306"/>
                  <a:pt x="222232" y="81707"/>
                  <a:pt x="205636" y="98510"/>
                </a:cubicBezTo>
                <a:cubicBezTo>
                  <a:pt x="171984" y="132116"/>
                  <a:pt x="171984" y="186438"/>
                  <a:pt x="205636" y="219584"/>
                </a:cubicBezTo>
                <a:cubicBezTo>
                  <a:pt x="238827" y="253190"/>
                  <a:pt x="293224" y="253190"/>
                  <a:pt x="326876" y="219584"/>
                </a:cubicBezTo>
                <a:cubicBezTo>
                  <a:pt x="360528" y="186438"/>
                  <a:pt x="360528" y="132116"/>
                  <a:pt x="326876" y="98510"/>
                </a:cubicBezTo>
                <a:cubicBezTo>
                  <a:pt x="310050" y="81707"/>
                  <a:pt x="288038" y="73306"/>
                  <a:pt x="266083" y="73306"/>
                </a:cubicBezTo>
                <a:close/>
                <a:moveTo>
                  <a:pt x="406161" y="72259"/>
                </a:moveTo>
                <a:lnTo>
                  <a:pt x="451841" y="72259"/>
                </a:lnTo>
                <a:lnTo>
                  <a:pt x="451841" y="441920"/>
                </a:lnTo>
                <a:lnTo>
                  <a:pt x="406161" y="441920"/>
                </a:lnTo>
                <a:lnTo>
                  <a:pt x="406161" y="197014"/>
                </a:lnTo>
                <a:cubicBezTo>
                  <a:pt x="409391" y="185505"/>
                  <a:pt x="410775" y="173536"/>
                  <a:pt x="410775" y="161107"/>
                </a:cubicBezTo>
                <a:cubicBezTo>
                  <a:pt x="410775" y="148677"/>
                  <a:pt x="409391" y="136708"/>
                  <a:pt x="406161" y="125199"/>
                </a:cubicBezTo>
                <a:close/>
                <a:moveTo>
                  <a:pt x="266256" y="39239"/>
                </a:moveTo>
                <a:cubicBezTo>
                  <a:pt x="297027" y="39239"/>
                  <a:pt x="327798" y="50863"/>
                  <a:pt x="351308" y="74111"/>
                </a:cubicBezTo>
                <a:cubicBezTo>
                  <a:pt x="397868" y="121067"/>
                  <a:pt x="397868" y="197026"/>
                  <a:pt x="351308" y="243983"/>
                </a:cubicBezTo>
                <a:cubicBezTo>
                  <a:pt x="308436" y="286796"/>
                  <a:pt x="241132" y="290479"/>
                  <a:pt x="194111" y="255031"/>
                </a:cubicBezTo>
                <a:lnTo>
                  <a:pt x="173367" y="276208"/>
                </a:lnTo>
                <a:cubicBezTo>
                  <a:pt x="175211" y="285875"/>
                  <a:pt x="172445" y="296463"/>
                  <a:pt x="165069" y="304289"/>
                </a:cubicBezTo>
                <a:lnTo>
                  <a:pt x="75637" y="393599"/>
                </a:lnTo>
                <a:cubicBezTo>
                  <a:pt x="63191" y="405568"/>
                  <a:pt x="43368" y="405568"/>
                  <a:pt x="31383" y="393599"/>
                </a:cubicBezTo>
                <a:cubicBezTo>
                  <a:pt x="19397" y="381629"/>
                  <a:pt x="19397" y="361834"/>
                  <a:pt x="31383" y="349404"/>
                </a:cubicBezTo>
                <a:lnTo>
                  <a:pt x="120814" y="260095"/>
                </a:lnTo>
                <a:cubicBezTo>
                  <a:pt x="128651" y="252730"/>
                  <a:pt x="139254" y="249967"/>
                  <a:pt x="148935" y="251809"/>
                </a:cubicBezTo>
                <a:lnTo>
                  <a:pt x="170140" y="231093"/>
                </a:lnTo>
                <a:cubicBezTo>
                  <a:pt x="134644" y="184136"/>
                  <a:pt x="138332" y="116924"/>
                  <a:pt x="181204" y="74111"/>
                </a:cubicBezTo>
                <a:cubicBezTo>
                  <a:pt x="204714" y="50863"/>
                  <a:pt x="235485" y="39239"/>
                  <a:pt x="266256" y="39239"/>
                </a:cubicBezTo>
                <a:close/>
                <a:moveTo>
                  <a:pt x="501149" y="0"/>
                </a:moveTo>
                <a:lnTo>
                  <a:pt x="546829" y="0"/>
                </a:lnTo>
                <a:lnTo>
                  <a:pt x="546829" y="441920"/>
                </a:lnTo>
                <a:lnTo>
                  <a:pt x="501149" y="441920"/>
                </a:ln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2" name="文本框 1"/>
          <p:cNvSpPr txBox="1"/>
          <p:nvPr/>
        </p:nvSpPr>
        <p:spPr>
          <a:xfrm>
            <a:off x="168910" y="134620"/>
            <a:ext cx="668401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三、我国电子商务经营者的分类及现状</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13426"/>
          <a:stretch>
            <a:fillRect/>
          </a:stretch>
        </p:blipFill>
        <p:spPr>
          <a:xfrm>
            <a:off x="0" y="0"/>
            <a:ext cx="8901440" cy="6858000"/>
          </a:xfrm>
          <a:prstGeom prst="rect">
            <a:avLst/>
          </a:prstGeom>
        </p:spPr>
      </p:pic>
      <p:sp>
        <p:nvSpPr>
          <p:cNvPr id="3" name="矩形 2"/>
          <p:cNvSpPr/>
          <p:nvPr/>
        </p:nvSpPr>
        <p:spPr>
          <a:xfrm>
            <a:off x="6895652" y="0"/>
            <a:ext cx="5296348" cy="68580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895465" y="3486150"/>
            <a:ext cx="5201285" cy="156845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4000" b="0" dirty="0">
                <a:solidFill>
                  <a:schemeClr val="bg1"/>
                </a:solidFill>
                <a:latin typeface="宋体" panose="02010600030101010101" pitchFamily="2" charset="-122"/>
                <a:ea typeface="宋体" panose="02010600030101010101" pitchFamily="2" charset="-122"/>
              </a:rPr>
              <a:t>我国电子商务经营者的管理问题</a:t>
            </a:r>
            <a:endParaRPr lang="zh-CN" altLang="en-US" sz="4000" b="0" dirty="0">
              <a:solidFill>
                <a:schemeClr val="bg1"/>
              </a:solidFill>
              <a:latin typeface="宋体" panose="02010600030101010101" pitchFamily="2" charset="-122"/>
              <a:ea typeface="宋体" panose="02010600030101010101" pitchFamily="2" charset="-122"/>
            </a:endParaRPr>
          </a:p>
        </p:txBody>
      </p:sp>
      <p:sp>
        <p:nvSpPr>
          <p:cNvPr id="7" name="箭头: 五边形 22"/>
          <p:cNvSpPr/>
          <p:nvPr/>
        </p:nvSpPr>
        <p:spPr>
          <a:xfrm flipH="1">
            <a:off x="10058398" y="5587019"/>
            <a:ext cx="2150358" cy="427208"/>
          </a:xfrm>
          <a:prstGeom prst="homePlate">
            <a:avLst>
              <a:gd name="adj" fmla="val 269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315410" y="5627332"/>
            <a:ext cx="1893346" cy="369332"/>
          </a:xfrm>
          <a:prstGeom prst="rect">
            <a:avLst/>
          </a:prstGeom>
          <a:noFill/>
        </p:spPr>
        <p:txBody>
          <a:bodyPr wrap="square" rtlCol="0">
            <a:spAutoFit/>
          </a:bodyPr>
          <a:lstStyle/>
          <a:p>
            <a:pPr algn="ctr"/>
            <a:r>
              <a:rPr lang="en-US" altLang="zh-CN" b="1" dirty="0">
                <a:solidFill>
                  <a:srgbClr val="595055"/>
                </a:solidFill>
                <a:latin typeface="Century Gothic" panose="020B0502020202020204" pitchFamily="34" charset="0"/>
              </a:rPr>
              <a:t>PART  ONE.</a:t>
            </a:r>
            <a:endParaRPr lang="zh-CN" altLang="en-US" b="1" dirty="0">
              <a:solidFill>
                <a:srgbClr val="595055"/>
              </a:solidFill>
              <a:latin typeface="Century Gothic" panose="020B0502020202020204" pitchFamily="34" charset="0"/>
            </a:endParaRPr>
          </a:p>
        </p:txBody>
      </p:sp>
      <p:sp>
        <p:nvSpPr>
          <p:cNvPr id="9" name="文本框 8"/>
          <p:cNvSpPr txBox="1"/>
          <p:nvPr/>
        </p:nvSpPr>
        <p:spPr>
          <a:xfrm>
            <a:off x="9726363" y="2039674"/>
            <a:ext cx="1893346" cy="1446550"/>
          </a:xfrm>
          <a:prstGeom prst="rect">
            <a:avLst/>
          </a:prstGeom>
          <a:noFill/>
        </p:spPr>
        <p:txBody>
          <a:bodyPr wrap="square" rtlCol="0">
            <a:spAutoFit/>
          </a:bodyPr>
          <a:lstStyle/>
          <a:p>
            <a:r>
              <a:rPr lang="en-US" altLang="zh-CN" sz="8800" b="1" i="1">
                <a:solidFill>
                  <a:schemeClr val="bg1"/>
                </a:solidFill>
                <a:latin typeface="Century Gothic" panose="020B0502020202020204" pitchFamily="34" charset="0"/>
              </a:rPr>
              <a:t>02</a:t>
            </a:r>
            <a:endParaRPr lang="zh-CN" altLang="en-US" sz="8800" b="1" i="1" dirty="0">
              <a:solidFill>
                <a:schemeClr val="bg1"/>
              </a:solidFill>
              <a:latin typeface="Century Gothic" panose="020B0502020202020204" pitchFamily="34" charset="0"/>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2921</Words>
  <Application>WPS 演示</Application>
  <PresentationFormat>宽屏</PresentationFormat>
  <Paragraphs>146</Paragraphs>
  <Slides>16</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16</vt:i4>
      </vt:variant>
    </vt:vector>
  </HeadingPairs>
  <TitlesOfParts>
    <vt:vector size="31" baseType="lpstr">
      <vt:lpstr>Arial</vt:lpstr>
      <vt:lpstr>宋体</vt:lpstr>
      <vt:lpstr>Wingdings</vt:lpstr>
      <vt:lpstr>汉仪细中圆简</vt:lpstr>
      <vt:lpstr>Century Gothic</vt:lpstr>
      <vt:lpstr>Didot</vt:lpstr>
      <vt:lpstr>Shruti</vt:lpstr>
      <vt:lpstr>微软雅黑</vt:lpstr>
      <vt:lpstr>微软雅黑 Light</vt:lpstr>
      <vt:lpstr>Impact</vt:lpstr>
      <vt:lpstr>汉仪大宋简</vt:lpstr>
      <vt:lpstr>Arial Unicode MS</vt:lpstr>
      <vt:lpstr>等线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无谓</cp:lastModifiedBy>
  <cp:revision>52</cp:revision>
  <dcterms:created xsi:type="dcterms:W3CDTF">2019-04-04T03:42:00Z</dcterms:created>
  <dcterms:modified xsi:type="dcterms:W3CDTF">2020-09-17T12:04:19Z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