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6" r:id="rId3"/>
    <p:sldId id="258" r:id="rId4"/>
    <p:sldId id="259" r:id="rId5"/>
    <p:sldId id="260" r:id="rId6"/>
    <p:sldId id="265" r:id="rId7"/>
    <p:sldId id="280" r:id="rId8"/>
    <p:sldId id="281" r:id="rId9"/>
    <p:sldId id="282" r:id="rId10"/>
    <p:sldId id="269" r:id="rId11"/>
    <p:sldId id="268" r:id="rId12"/>
    <p:sldId id="283" r:id="rId13"/>
    <p:sldId id="262" r:id="rId14"/>
    <p:sldId id="270" r:id="rId15"/>
    <p:sldId id="266" r:id="rId16"/>
    <p:sldId id="267" r:id="rId17"/>
    <p:sldId id="284" r:id="rId18"/>
    <p:sldId id="285" r:id="rId19"/>
    <p:sldId id="286" r:id="rId20"/>
    <p:sldId id="263" r:id="rId21"/>
    <p:sldId id="271" r:id="rId22"/>
    <p:sldId id="272" r:id="rId23"/>
    <p:sldId id="276" r:id="rId24"/>
    <p:sldId id="274" r:id="rId25"/>
    <p:sldId id="27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48"/>
        <p:guide pos="3826"/>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64642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项目一　电子商务法律法规概述</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2779" y="1996858"/>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2144" y="4214577"/>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6365" y="1997075"/>
            <a:ext cx="1577340" cy="1589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76365" y="4257675"/>
            <a:ext cx="1448435" cy="121856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929545" y="2082829"/>
            <a:ext cx="4669155" cy="1657350"/>
            <a:chOff x="1886407" y="1809779"/>
            <a:chExt cx="4669155" cy="1657350"/>
          </a:xfrm>
        </p:grpSpPr>
        <p:sp>
          <p:nvSpPr>
            <p:cNvPr id="12" name="矩形 11"/>
            <p:cNvSpPr/>
            <p:nvPr/>
          </p:nvSpPr>
          <p:spPr>
            <a:xfrm>
              <a:off x="1886407" y="2296824"/>
              <a:ext cx="4669155" cy="117030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1. 信用制度在电子商务中的基础作用</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2. 电子商务的特点决定了信用制度的必要性</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3. 电子商务的发展需要信用监督的保证</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1992452" y="1809779"/>
              <a:ext cx="38595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（一）电子商务交易中的信用保证</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3" name="îṩḷîḓè"/>
          <p:cNvSpPr>
            <a:spLocks noChangeAspect="1"/>
          </p:cNvSpPr>
          <p:nvPr/>
        </p:nvSpPr>
        <p:spPr bwMode="auto">
          <a:xfrm>
            <a:off x="6861692" y="2399128"/>
            <a:ext cx="805693" cy="785602"/>
          </a:xfrm>
          <a:custGeom>
            <a:avLst/>
            <a:gdLst>
              <a:gd name="connsiteX0" fmla="*/ 203272 w 608415"/>
              <a:gd name="connsiteY0" fmla="*/ 297151 h 593244"/>
              <a:gd name="connsiteX1" fmla="*/ 405144 w 608415"/>
              <a:gd name="connsiteY1" fmla="*/ 297151 h 593244"/>
              <a:gd name="connsiteX2" fmla="*/ 418877 w 608415"/>
              <a:gd name="connsiteY2" fmla="*/ 310963 h 593244"/>
              <a:gd name="connsiteX3" fmla="*/ 405144 w 608415"/>
              <a:gd name="connsiteY3" fmla="*/ 324672 h 593244"/>
              <a:gd name="connsiteX4" fmla="*/ 203272 w 608415"/>
              <a:gd name="connsiteY4" fmla="*/ 324672 h 593244"/>
              <a:gd name="connsiteX5" fmla="*/ 189539 w 608415"/>
              <a:gd name="connsiteY5" fmla="*/ 310963 h 593244"/>
              <a:gd name="connsiteX6" fmla="*/ 203272 w 608415"/>
              <a:gd name="connsiteY6" fmla="*/ 297151 h 593244"/>
              <a:gd name="connsiteX7" fmla="*/ 203272 w 608415"/>
              <a:gd name="connsiteY7" fmla="*/ 222916 h 593244"/>
              <a:gd name="connsiteX8" fmla="*/ 405144 w 608415"/>
              <a:gd name="connsiteY8" fmla="*/ 222916 h 593244"/>
              <a:gd name="connsiteX9" fmla="*/ 418877 w 608415"/>
              <a:gd name="connsiteY9" fmla="*/ 236606 h 593244"/>
              <a:gd name="connsiteX10" fmla="*/ 405144 w 608415"/>
              <a:gd name="connsiteY10" fmla="*/ 250295 h 593244"/>
              <a:gd name="connsiteX11" fmla="*/ 203272 w 608415"/>
              <a:gd name="connsiteY11" fmla="*/ 250295 h 593244"/>
              <a:gd name="connsiteX12" fmla="*/ 189539 w 608415"/>
              <a:gd name="connsiteY12" fmla="*/ 236606 h 593244"/>
              <a:gd name="connsiteX13" fmla="*/ 203272 w 608415"/>
              <a:gd name="connsiteY13" fmla="*/ 222916 h 593244"/>
              <a:gd name="connsiteX14" fmla="*/ 203272 w 608415"/>
              <a:gd name="connsiteY14" fmla="*/ 148611 h 593244"/>
              <a:gd name="connsiteX15" fmla="*/ 405144 w 608415"/>
              <a:gd name="connsiteY15" fmla="*/ 148611 h 593244"/>
              <a:gd name="connsiteX16" fmla="*/ 418877 w 608415"/>
              <a:gd name="connsiteY16" fmla="*/ 162320 h 593244"/>
              <a:gd name="connsiteX17" fmla="*/ 405144 w 608415"/>
              <a:gd name="connsiteY17" fmla="*/ 176132 h 593244"/>
              <a:gd name="connsiteX18" fmla="*/ 203272 w 608415"/>
              <a:gd name="connsiteY18" fmla="*/ 176132 h 593244"/>
              <a:gd name="connsiteX19" fmla="*/ 189539 w 608415"/>
              <a:gd name="connsiteY19" fmla="*/ 162320 h 593244"/>
              <a:gd name="connsiteX20" fmla="*/ 203272 w 608415"/>
              <a:gd name="connsiteY20" fmla="*/ 148611 h 593244"/>
              <a:gd name="connsiteX21" fmla="*/ 304259 w 608415"/>
              <a:gd name="connsiteY21" fmla="*/ 27425 h 593244"/>
              <a:gd name="connsiteX22" fmla="*/ 27566 w 608415"/>
              <a:gd name="connsiteY22" fmla="*/ 236617 h 593244"/>
              <a:gd name="connsiteX23" fmla="*/ 255528 w 608415"/>
              <a:gd name="connsiteY23" fmla="*/ 442510 h 593244"/>
              <a:gd name="connsiteX24" fmla="*/ 267298 w 608415"/>
              <a:gd name="connsiteY24" fmla="*/ 453955 h 593244"/>
              <a:gd name="connsiteX25" fmla="*/ 245514 w 608415"/>
              <a:gd name="connsiteY25" fmla="*/ 561798 h 593244"/>
              <a:gd name="connsiteX26" fmla="*/ 341117 w 608415"/>
              <a:gd name="connsiteY26" fmla="*/ 454367 h 593244"/>
              <a:gd name="connsiteX27" fmla="*/ 352887 w 608415"/>
              <a:gd name="connsiteY27" fmla="*/ 442510 h 593244"/>
              <a:gd name="connsiteX28" fmla="*/ 580952 w 608415"/>
              <a:gd name="connsiteY28" fmla="*/ 236617 h 593244"/>
              <a:gd name="connsiteX29" fmla="*/ 304259 w 608415"/>
              <a:gd name="connsiteY29" fmla="*/ 27425 h 593244"/>
              <a:gd name="connsiteX30" fmla="*/ 304259 w 608415"/>
              <a:gd name="connsiteY30" fmla="*/ 0 h 593244"/>
              <a:gd name="connsiteX31" fmla="*/ 517974 w 608415"/>
              <a:gd name="connsiteY31" fmla="*/ 68150 h 593244"/>
              <a:gd name="connsiteX32" fmla="*/ 608415 w 608415"/>
              <a:gd name="connsiteY32" fmla="*/ 236617 h 593244"/>
              <a:gd name="connsiteX33" fmla="*/ 535112 w 608415"/>
              <a:gd name="connsiteY33" fmla="*/ 390857 h 593244"/>
              <a:gd name="connsiteX34" fmla="*/ 366618 w 608415"/>
              <a:gd name="connsiteY34" fmla="*/ 468286 h 593244"/>
              <a:gd name="connsiteX35" fmla="*/ 214024 w 608415"/>
              <a:gd name="connsiteY35" fmla="*/ 593244 h 593244"/>
              <a:gd name="connsiteX36" fmla="*/ 201325 w 608415"/>
              <a:gd name="connsiteY36" fmla="*/ 584687 h 593244"/>
              <a:gd name="connsiteX37" fmla="*/ 204216 w 608415"/>
              <a:gd name="connsiteY37" fmla="*/ 569737 h 593244"/>
              <a:gd name="connsiteX38" fmla="*/ 241281 w 608415"/>
              <a:gd name="connsiteY38" fmla="*/ 468183 h 593244"/>
              <a:gd name="connsiteX39" fmla="*/ 73303 w 608415"/>
              <a:gd name="connsiteY39" fmla="*/ 390857 h 593244"/>
              <a:gd name="connsiteX40" fmla="*/ 0 w 608415"/>
              <a:gd name="connsiteY40" fmla="*/ 236617 h 593244"/>
              <a:gd name="connsiteX41" fmla="*/ 90442 w 608415"/>
              <a:gd name="connsiteY41" fmla="*/ 68150 h 593244"/>
              <a:gd name="connsiteX42" fmla="*/ 304259 w 608415"/>
              <a:gd name="connsiteY42" fmla="*/ 0 h 59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593244">
                <a:moveTo>
                  <a:pt x="203272" y="297151"/>
                </a:moveTo>
                <a:lnTo>
                  <a:pt x="405144" y="297151"/>
                </a:lnTo>
                <a:cubicBezTo>
                  <a:pt x="412785" y="297151"/>
                  <a:pt x="418877" y="303336"/>
                  <a:pt x="418877" y="310963"/>
                </a:cubicBezTo>
                <a:cubicBezTo>
                  <a:pt x="418877" y="318488"/>
                  <a:pt x="412785" y="324672"/>
                  <a:pt x="405144" y="324672"/>
                </a:cubicBezTo>
                <a:lnTo>
                  <a:pt x="203272" y="324672"/>
                </a:lnTo>
                <a:cubicBezTo>
                  <a:pt x="195735" y="324672"/>
                  <a:pt x="189539" y="318488"/>
                  <a:pt x="189539" y="310963"/>
                </a:cubicBezTo>
                <a:cubicBezTo>
                  <a:pt x="189539" y="303336"/>
                  <a:pt x="195735" y="297151"/>
                  <a:pt x="203272" y="297151"/>
                </a:cubicBezTo>
                <a:close/>
                <a:moveTo>
                  <a:pt x="203272" y="222916"/>
                </a:moveTo>
                <a:lnTo>
                  <a:pt x="405144" y="222916"/>
                </a:lnTo>
                <a:cubicBezTo>
                  <a:pt x="412785" y="222916"/>
                  <a:pt x="418877" y="228989"/>
                  <a:pt x="418877" y="236606"/>
                </a:cubicBezTo>
                <a:cubicBezTo>
                  <a:pt x="418877" y="244222"/>
                  <a:pt x="412785" y="250295"/>
                  <a:pt x="405144" y="250295"/>
                </a:cubicBezTo>
                <a:lnTo>
                  <a:pt x="203272" y="250295"/>
                </a:lnTo>
                <a:cubicBezTo>
                  <a:pt x="195735" y="250295"/>
                  <a:pt x="189539" y="244222"/>
                  <a:pt x="189539" y="236606"/>
                </a:cubicBezTo>
                <a:cubicBezTo>
                  <a:pt x="189539" y="228989"/>
                  <a:pt x="195735" y="222916"/>
                  <a:pt x="203272" y="222916"/>
                </a:cubicBezTo>
                <a:close/>
                <a:moveTo>
                  <a:pt x="203272" y="148611"/>
                </a:moveTo>
                <a:lnTo>
                  <a:pt x="405144" y="148611"/>
                </a:lnTo>
                <a:cubicBezTo>
                  <a:pt x="412785" y="148611"/>
                  <a:pt x="418877" y="154796"/>
                  <a:pt x="418877" y="162320"/>
                </a:cubicBezTo>
                <a:cubicBezTo>
                  <a:pt x="418877" y="169948"/>
                  <a:pt x="412785" y="176132"/>
                  <a:pt x="405144" y="176132"/>
                </a:cubicBezTo>
                <a:lnTo>
                  <a:pt x="203272" y="176132"/>
                </a:lnTo>
                <a:cubicBezTo>
                  <a:pt x="195735" y="176132"/>
                  <a:pt x="189539" y="169948"/>
                  <a:pt x="189539" y="162320"/>
                </a:cubicBezTo>
                <a:cubicBezTo>
                  <a:pt x="189539" y="154796"/>
                  <a:pt x="195735" y="148611"/>
                  <a:pt x="203272" y="148611"/>
                </a:cubicBezTo>
                <a:close/>
                <a:moveTo>
                  <a:pt x="304259" y="27425"/>
                </a:moveTo>
                <a:cubicBezTo>
                  <a:pt x="151665" y="27425"/>
                  <a:pt x="27566" y="121247"/>
                  <a:pt x="27566" y="236617"/>
                </a:cubicBezTo>
                <a:cubicBezTo>
                  <a:pt x="27566" y="338172"/>
                  <a:pt x="123376" y="424674"/>
                  <a:pt x="255528" y="442510"/>
                </a:cubicBezTo>
                <a:cubicBezTo>
                  <a:pt x="261516" y="443335"/>
                  <a:pt x="266266" y="447975"/>
                  <a:pt x="267298" y="453955"/>
                </a:cubicBezTo>
                <a:cubicBezTo>
                  <a:pt x="273493" y="491587"/>
                  <a:pt x="265440" y="529940"/>
                  <a:pt x="245514" y="561798"/>
                </a:cubicBezTo>
                <a:cubicBezTo>
                  <a:pt x="295380" y="549117"/>
                  <a:pt x="334200" y="507155"/>
                  <a:pt x="341117" y="454367"/>
                </a:cubicBezTo>
                <a:cubicBezTo>
                  <a:pt x="341840" y="448181"/>
                  <a:pt x="346692" y="443335"/>
                  <a:pt x="352887" y="442510"/>
                </a:cubicBezTo>
                <a:cubicBezTo>
                  <a:pt x="485039" y="424777"/>
                  <a:pt x="580952" y="338172"/>
                  <a:pt x="580952" y="236617"/>
                </a:cubicBezTo>
                <a:cubicBezTo>
                  <a:pt x="580952" y="121247"/>
                  <a:pt x="456750" y="27425"/>
                  <a:pt x="304259" y="27425"/>
                </a:cubicBezTo>
                <a:close/>
                <a:moveTo>
                  <a:pt x="304259" y="0"/>
                </a:moveTo>
                <a:cubicBezTo>
                  <a:pt x="384789" y="0"/>
                  <a:pt x="460777" y="24126"/>
                  <a:pt x="517974" y="68150"/>
                </a:cubicBezTo>
                <a:cubicBezTo>
                  <a:pt x="576306" y="112896"/>
                  <a:pt x="608415" y="172695"/>
                  <a:pt x="608415" y="236617"/>
                </a:cubicBezTo>
                <a:cubicBezTo>
                  <a:pt x="608415" y="293323"/>
                  <a:pt x="582398" y="348070"/>
                  <a:pt x="535112" y="390857"/>
                </a:cubicBezTo>
                <a:cubicBezTo>
                  <a:pt x="491337" y="430448"/>
                  <a:pt x="431868" y="457666"/>
                  <a:pt x="366618" y="468286"/>
                </a:cubicBezTo>
                <a:cubicBezTo>
                  <a:pt x="352268" y="540147"/>
                  <a:pt x="288463" y="593244"/>
                  <a:pt x="214024" y="593244"/>
                </a:cubicBezTo>
                <a:cubicBezTo>
                  <a:pt x="208449" y="593244"/>
                  <a:pt x="203390" y="589842"/>
                  <a:pt x="201325" y="584687"/>
                </a:cubicBezTo>
                <a:cubicBezTo>
                  <a:pt x="199157" y="579635"/>
                  <a:pt x="200293" y="573655"/>
                  <a:pt x="204216" y="569737"/>
                </a:cubicBezTo>
                <a:cubicBezTo>
                  <a:pt x="231059" y="543034"/>
                  <a:pt x="244481" y="505608"/>
                  <a:pt x="241281" y="468183"/>
                </a:cubicBezTo>
                <a:cubicBezTo>
                  <a:pt x="176237" y="457563"/>
                  <a:pt x="116975" y="430344"/>
                  <a:pt x="73303" y="390857"/>
                </a:cubicBezTo>
                <a:cubicBezTo>
                  <a:pt x="26017" y="348070"/>
                  <a:pt x="0" y="293323"/>
                  <a:pt x="0" y="236617"/>
                </a:cubicBezTo>
                <a:cubicBezTo>
                  <a:pt x="0" y="172695"/>
                  <a:pt x="32109" y="112896"/>
                  <a:pt x="90442" y="68150"/>
                </a:cubicBezTo>
                <a:cubicBezTo>
                  <a:pt x="147742" y="24126"/>
                  <a:pt x="223626" y="0"/>
                  <a:pt x="30425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4" name="îṩḻiḍé"/>
          <p:cNvSpPr>
            <a:spLocks noChangeAspect="1"/>
          </p:cNvSpPr>
          <p:nvPr/>
        </p:nvSpPr>
        <p:spPr bwMode="auto">
          <a:xfrm>
            <a:off x="735675" y="4781146"/>
            <a:ext cx="682228" cy="682962"/>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5" name="study-notes_42962"/>
          <p:cNvSpPr>
            <a:spLocks noChangeAspect="1"/>
          </p:cNvSpPr>
          <p:nvPr/>
        </p:nvSpPr>
        <p:spPr bwMode="auto">
          <a:xfrm>
            <a:off x="6891138" y="4519041"/>
            <a:ext cx="747672" cy="695398"/>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bg1"/>
          </a:solidFill>
          <a:ln>
            <a:noFill/>
          </a:ln>
        </p:spPr>
      </p:sp>
      <p:sp>
        <p:nvSpPr>
          <p:cNvPr id="26" name="study-notes_42962"/>
          <p:cNvSpPr>
            <a:spLocks noChangeAspect="1"/>
          </p:cNvSpPr>
          <p:nvPr/>
        </p:nvSpPr>
        <p:spPr bwMode="auto">
          <a:xfrm>
            <a:off x="652429" y="2604053"/>
            <a:ext cx="849294" cy="555542"/>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txBody>
          <a:bodyPr/>
          <a:lstStyle/>
          <a:p>
            <a:endParaRPr lang="zh-CN" altLang="en-US"/>
          </a:p>
        </p:txBody>
      </p:sp>
      <p:sp>
        <p:nvSpPr>
          <p:cNvPr id="2" name="文本框 1"/>
          <p:cNvSpPr txBox="1"/>
          <p:nvPr/>
        </p:nvSpPr>
        <p:spPr>
          <a:xfrm>
            <a:off x="268605" y="121285"/>
            <a:ext cx="54438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四、电子商务涉及的基本法律问题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7" name="组合 26"/>
          <p:cNvGrpSpPr/>
          <p:nvPr/>
        </p:nvGrpSpPr>
        <p:grpSpPr>
          <a:xfrm>
            <a:off x="1929545" y="4129434"/>
            <a:ext cx="4669155" cy="2016760"/>
            <a:chOff x="1886407" y="1809779"/>
            <a:chExt cx="4669155" cy="2016760"/>
          </a:xfrm>
        </p:grpSpPr>
        <p:sp>
          <p:nvSpPr>
            <p:cNvPr id="28" name="矩形 27"/>
            <p:cNvSpPr/>
            <p:nvPr/>
          </p:nvSpPr>
          <p:spPr>
            <a:xfrm>
              <a:off x="1886407" y="2296824"/>
              <a:ext cx="4669155" cy="152971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我国1994年1月1日起施行的《中华人民共和国消费者权益保护法》（以下简称《消费者权益保护法》）是我国第一次以立法的形式全面确认消费者的权利。</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9" name="文本框 28"/>
            <p:cNvSpPr txBox="1"/>
            <p:nvPr/>
          </p:nvSpPr>
          <p:spPr>
            <a:xfrm>
              <a:off x="1992452" y="1809779"/>
              <a:ext cx="444055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（三）电子商务交易中的消费者保护</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30" name="组合 29"/>
          <p:cNvGrpSpPr/>
          <p:nvPr/>
        </p:nvGrpSpPr>
        <p:grpSpPr>
          <a:xfrm>
            <a:off x="8053485" y="1449099"/>
            <a:ext cx="4138295" cy="2376805"/>
            <a:chOff x="1886407" y="1809779"/>
            <a:chExt cx="4138295" cy="2376805"/>
          </a:xfrm>
        </p:grpSpPr>
        <p:sp>
          <p:nvSpPr>
            <p:cNvPr id="31" name="矩形 30"/>
            <p:cNvSpPr/>
            <p:nvPr/>
          </p:nvSpPr>
          <p:spPr>
            <a:xfrm>
              <a:off x="1886407" y="2296824"/>
              <a:ext cx="4138295" cy="188976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电子合同是通过电子网络系统订立的，以数据电文的方式来生成、储存或传递贸易信息的新式协议，是一种现代贸易方式。电子合同也是合同，并没有改变传统合同的意义和作用。</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32" name="文本框 31"/>
            <p:cNvSpPr txBox="1"/>
            <p:nvPr/>
          </p:nvSpPr>
          <p:spPr>
            <a:xfrm>
              <a:off x="1992452" y="1809779"/>
              <a:ext cx="38595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（二）电子合同订立的法律保护</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33" name="组合 32"/>
          <p:cNvGrpSpPr/>
          <p:nvPr/>
        </p:nvGrpSpPr>
        <p:grpSpPr>
          <a:xfrm>
            <a:off x="7924580" y="4214524"/>
            <a:ext cx="4486275" cy="2376805"/>
            <a:chOff x="1886407" y="1809779"/>
            <a:chExt cx="4486275" cy="2376805"/>
          </a:xfrm>
        </p:grpSpPr>
        <p:sp>
          <p:nvSpPr>
            <p:cNvPr id="34" name="矩形 33"/>
            <p:cNvSpPr/>
            <p:nvPr/>
          </p:nvSpPr>
          <p:spPr>
            <a:xfrm>
              <a:off x="1886407" y="2296824"/>
              <a:ext cx="4486275" cy="188976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知识产权是一种无形财产权，具有专有性、排他性、地域性的特点。知识产权自身的特点使其在电子商务活动中遇到了新问题，电子商务中的知识产权保护日益成为世界各国必须面对和解决的问题</a:t>
              </a:r>
              <a:r>
                <a:rPr lang="zh-CN" altLang="en-US">
                  <a:solidFill>
                    <a:schemeClr val="tx1">
                      <a:lumMod val="75000"/>
                      <a:lumOff val="25000"/>
                    </a:schemeClr>
                  </a:solidFill>
                  <a:latin typeface="宋体" panose="02010600030101010101" pitchFamily="2" charset="-122"/>
                  <a:ea typeface="宋体" panose="02010600030101010101" pitchFamily="2" charset="-122"/>
                </a:rPr>
                <a:t>。</a:t>
              </a:r>
              <a:endParaRPr lang="zh-CN" altLang="en-US">
                <a:solidFill>
                  <a:schemeClr val="tx1">
                    <a:lumMod val="75000"/>
                    <a:lumOff val="25000"/>
                  </a:schemeClr>
                </a:solidFill>
                <a:latin typeface="宋体" panose="02010600030101010101" pitchFamily="2" charset="-122"/>
                <a:ea typeface="宋体" panose="02010600030101010101" pitchFamily="2" charset="-122"/>
              </a:endParaRPr>
            </a:p>
          </p:txBody>
        </p:sp>
        <p:sp>
          <p:nvSpPr>
            <p:cNvPr id="35" name="文本框 34"/>
            <p:cNvSpPr txBox="1"/>
            <p:nvPr/>
          </p:nvSpPr>
          <p:spPr>
            <a:xfrm>
              <a:off x="1992452" y="1809779"/>
              <a:ext cx="38595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（四）电子商务中的知识产权保护</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2779" y="1996858"/>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2144" y="4214577"/>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6365" y="1997075"/>
            <a:ext cx="1577340" cy="1589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929545" y="2082829"/>
            <a:ext cx="4669155" cy="1657350"/>
            <a:chOff x="1886407" y="1809779"/>
            <a:chExt cx="4669155" cy="1657350"/>
          </a:xfrm>
        </p:grpSpPr>
        <p:sp>
          <p:nvSpPr>
            <p:cNvPr id="12" name="矩形 11"/>
            <p:cNvSpPr/>
            <p:nvPr/>
          </p:nvSpPr>
          <p:spPr>
            <a:xfrm>
              <a:off x="1886407" y="2296824"/>
              <a:ext cx="4669155" cy="1170305"/>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1. 电子商务给税收征管带来了新机遇</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2. 电子商务给税收征管带来了新挑战</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1992452" y="1809779"/>
              <a:ext cx="38595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（五）电子商务的税收管理</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3" name="îṩḷîḓè"/>
          <p:cNvSpPr>
            <a:spLocks noChangeAspect="1"/>
          </p:cNvSpPr>
          <p:nvPr/>
        </p:nvSpPr>
        <p:spPr bwMode="auto">
          <a:xfrm>
            <a:off x="6861692" y="2399128"/>
            <a:ext cx="805693" cy="785602"/>
          </a:xfrm>
          <a:custGeom>
            <a:avLst/>
            <a:gdLst>
              <a:gd name="connsiteX0" fmla="*/ 203272 w 608415"/>
              <a:gd name="connsiteY0" fmla="*/ 297151 h 593244"/>
              <a:gd name="connsiteX1" fmla="*/ 405144 w 608415"/>
              <a:gd name="connsiteY1" fmla="*/ 297151 h 593244"/>
              <a:gd name="connsiteX2" fmla="*/ 418877 w 608415"/>
              <a:gd name="connsiteY2" fmla="*/ 310963 h 593244"/>
              <a:gd name="connsiteX3" fmla="*/ 405144 w 608415"/>
              <a:gd name="connsiteY3" fmla="*/ 324672 h 593244"/>
              <a:gd name="connsiteX4" fmla="*/ 203272 w 608415"/>
              <a:gd name="connsiteY4" fmla="*/ 324672 h 593244"/>
              <a:gd name="connsiteX5" fmla="*/ 189539 w 608415"/>
              <a:gd name="connsiteY5" fmla="*/ 310963 h 593244"/>
              <a:gd name="connsiteX6" fmla="*/ 203272 w 608415"/>
              <a:gd name="connsiteY6" fmla="*/ 297151 h 593244"/>
              <a:gd name="connsiteX7" fmla="*/ 203272 w 608415"/>
              <a:gd name="connsiteY7" fmla="*/ 222916 h 593244"/>
              <a:gd name="connsiteX8" fmla="*/ 405144 w 608415"/>
              <a:gd name="connsiteY8" fmla="*/ 222916 h 593244"/>
              <a:gd name="connsiteX9" fmla="*/ 418877 w 608415"/>
              <a:gd name="connsiteY9" fmla="*/ 236606 h 593244"/>
              <a:gd name="connsiteX10" fmla="*/ 405144 w 608415"/>
              <a:gd name="connsiteY10" fmla="*/ 250295 h 593244"/>
              <a:gd name="connsiteX11" fmla="*/ 203272 w 608415"/>
              <a:gd name="connsiteY11" fmla="*/ 250295 h 593244"/>
              <a:gd name="connsiteX12" fmla="*/ 189539 w 608415"/>
              <a:gd name="connsiteY12" fmla="*/ 236606 h 593244"/>
              <a:gd name="connsiteX13" fmla="*/ 203272 w 608415"/>
              <a:gd name="connsiteY13" fmla="*/ 222916 h 593244"/>
              <a:gd name="connsiteX14" fmla="*/ 203272 w 608415"/>
              <a:gd name="connsiteY14" fmla="*/ 148611 h 593244"/>
              <a:gd name="connsiteX15" fmla="*/ 405144 w 608415"/>
              <a:gd name="connsiteY15" fmla="*/ 148611 h 593244"/>
              <a:gd name="connsiteX16" fmla="*/ 418877 w 608415"/>
              <a:gd name="connsiteY16" fmla="*/ 162320 h 593244"/>
              <a:gd name="connsiteX17" fmla="*/ 405144 w 608415"/>
              <a:gd name="connsiteY17" fmla="*/ 176132 h 593244"/>
              <a:gd name="connsiteX18" fmla="*/ 203272 w 608415"/>
              <a:gd name="connsiteY18" fmla="*/ 176132 h 593244"/>
              <a:gd name="connsiteX19" fmla="*/ 189539 w 608415"/>
              <a:gd name="connsiteY19" fmla="*/ 162320 h 593244"/>
              <a:gd name="connsiteX20" fmla="*/ 203272 w 608415"/>
              <a:gd name="connsiteY20" fmla="*/ 148611 h 593244"/>
              <a:gd name="connsiteX21" fmla="*/ 304259 w 608415"/>
              <a:gd name="connsiteY21" fmla="*/ 27425 h 593244"/>
              <a:gd name="connsiteX22" fmla="*/ 27566 w 608415"/>
              <a:gd name="connsiteY22" fmla="*/ 236617 h 593244"/>
              <a:gd name="connsiteX23" fmla="*/ 255528 w 608415"/>
              <a:gd name="connsiteY23" fmla="*/ 442510 h 593244"/>
              <a:gd name="connsiteX24" fmla="*/ 267298 w 608415"/>
              <a:gd name="connsiteY24" fmla="*/ 453955 h 593244"/>
              <a:gd name="connsiteX25" fmla="*/ 245514 w 608415"/>
              <a:gd name="connsiteY25" fmla="*/ 561798 h 593244"/>
              <a:gd name="connsiteX26" fmla="*/ 341117 w 608415"/>
              <a:gd name="connsiteY26" fmla="*/ 454367 h 593244"/>
              <a:gd name="connsiteX27" fmla="*/ 352887 w 608415"/>
              <a:gd name="connsiteY27" fmla="*/ 442510 h 593244"/>
              <a:gd name="connsiteX28" fmla="*/ 580952 w 608415"/>
              <a:gd name="connsiteY28" fmla="*/ 236617 h 593244"/>
              <a:gd name="connsiteX29" fmla="*/ 304259 w 608415"/>
              <a:gd name="connsiteY29" fmla="*/ 27425 h 593244"/>
              <a:gd name="connsiteX30" fmla="*/ 304259 w 608415"/>
              <a:gd name="connsiteY30" fmla="*/ 0 h 593244"/>
              <a:gd name="connsiteX31" fmla="*/ 517974 w 608415"/>
              <a:gd name="connsiteY31" fmla="*/ 68150 h 593244"/>
              <a:gd name="connsiteX32" fmla="*/ 608415 w 608415"/>
              <a:gd name="connsiteY32" fmla="*/ 236617 h 593244"/>
              <a:gd name="connsiteX33" fmla="*/ 535112 w 608415"/>
              <a:gd name="connsiteY33" fmla="*/ 390857 h 593244"/>
              <a:gd name="connsiteX34" fmla="*/ 366618 w 608415"/>
              <a:gd name="connsiteY34" fmla="*/ 468286 h 593244"/>
              <a:gd name="connsiteX35" fmla="*/ 214024 w 608415"/>
              <a:gd name="connsiteY35" fmla="*/ 593244 h 593244"/>
              <a:gd name="connsiteX36" fmla="*/ 201325 w 608415"/>
              <a:gd name="connsiteY36" fmla="*/ 584687 h 593244"/>
              <a:gd name="connsiteX37" fmla="*/ 204216 w 608415"/>
              <a:gd name="connsiteY37" fmla="*/ 569737 h 593244"/>
              <a:gd name="connsiteX38" fmla="*/ 241281 w 608415"/>
              <a:gd name="connsiteY38" fmla="*/ 468183 h 593244"/>
              <a:gd name="connsiteX39" fmla="*/ 73303 w 608415"/>
              <a:gd name="connsiteY39" fmla="*/ 390857 h 593244"/>
              <a:gd name="connsiteX40" fmla="*/ 0 w 608415"/>
              <a:gd name="connsiteY40" fmla="*/ 236617 h 593244"/>
              <a:gd name="connsiteX41" fmla="*/ 90442 w 608415"/>
              <a:gd name="connsiteY41" fmla="*/ 68150 h 593244"/>
              <a:gd name="connsiteX42" fmla="*/ 304259 w 608415"/>
              <a:gd name="connsiteY42" fmla="*/ 0 h 59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593244">
                <a:moveTo>
                  <a:pt x="203272" y="297151"/>
                </a:moveTo>
                <a:lnTo>
                  <a:pt x="405144" y="297151"/>
                </a:lnTo>
                <a:cubicBezTo>
                  <a:pt x="412785" y="297151"/>
                  <a:pt x="418877" y="303336"/>
                  <a:pt x="418877" y="310963"/>
                </a:cubicBezTo>
                <a:cubicBezTo>
                  <a:pt x="418877" y="318488"/>
                  <a:pt x="412785" y="324672"/>
                  <a:pt x="405144" y="324672"/>
                </a:cubicBezTo>
                <a:lnTo>
                  <a:pt x="203272" y="324672"/>
                </a:lnTo>
                <a:cubicBezTo>
                  <a:pt x="195735" y="324672"/>
                  <a:pt x="189539" y="318488"/>
                  <a:pt x="189539" y="310963"/>
                </a:cubicBezTo>
                <a:cubicBezTo>
                  <a:pt x="189539" y="303336"/>
                  <a:pt x="195735" y="297151"/>
                  <a:pt x="203272" y="297151"/>
                </a:cubicBezTo>
                <a:close/>
                <a:moveTo>
                  <a:pt x="203272" y="222916"/>
                </a:moveTo>
                <a:lnTo>
                  <a:pt x="405144" y="222916"/>
                </a:lnTo>
                <a:cubicBezTo>
                  <a:pt x="412785" y="222916"/>
                  <a:pt x="418877" y="228989"/>
                  <a:pt x="418877" y="236606"/>
                </a:cubicBezTo>
                <a:cubicBezTo>
                  <a:pt x="418877" y="244222"/>
                  <a:pt x="412785" y="250295"/>
                  <a:pt x="405144" y="250295"/>
                </a:cubicBezTo>
                <a:lnTo>
                  <a:pt x="203272" y="250295"/>
                </a:lnTo>
                <a:cubicBezTo>
                  <a:pt x="195735" y="250295"/>
                  <a:pt x="189539" y="244222"/>
                  <a:pt x="189539" y="236606"/>
                </a:cubicBezTo>
                <a:cubicBezTo>
                  <a:pt x="189539" y="228989"/>
                  <a:pt x="195735" y="222916"/>
                  <a:pt x="203272" y="222916"/>
                </a:cubicBezTo>
                <a:close/>
                <a:moveTo>
                  <a:pt x="203272" y="148611"/>
                </a:moveTo>
                <a:lnTo>
                  <a:pt x="405144" y="148611"/>
                </a:lnTo>
                <a:cubicBezTo>
                  <a:pt x="412785" y="148611"/>
                  <a:pt x="418877" y="154796"/>
                  <a:pt x="418877" y="162320"/>
                </a:cubicBezTo>
                <a:cubicBezTo>
                  <a:pt x="418877" y="169948"/>
                  <a:pt x="412785" y="176132"/>
                  <a:pt x="405144" y="176132"/>
                </a:cubicBezTo>
                <a:lnTo>
                  <a:pt x="203272" y="176132"/>
                </a:lnTo>
                <a:cubicBezTo>
                  <a:pt x="195735" y="176132"/>
                  <a:pt x="189539" y="169948"/>
                  <a:pt x="189539" y="162320"/>
                </a:cubicBezTo>
                <a:cubicBezTo>
                  <a:pt x="189539" y="154796"/>
                  <a:pt x="195735" y="148611"/>
                  <a:pt x="203272" y="148611"/>
                </a:cubicBezTo>
                <a:close/>
                <a:moveTo>
                  <a:pt x="304259" y="27425"/>
                </a:moveTo>
                <a:cubicBezTo>
                  <a:pt x="151665" y="27425"/>
                  <a:pt x="27566" y="121247"/>
                  <a:pt x="27566" y="236617"/>
                </a:cubicBezTo>
                <a:cubicBezTo>
                  <a:pt x="27566" y="338172"/>
                  <a:pt x="123376" y="424674"/>
                  <a:pt x="255528" y="442510"/>
                </a:cubicBezTo>
                <a:cubicBezTo>
                  <a:pt x="261516" y="443335"/>
                  <a:pt x="266266" y="447975"/>
                  <a:pt x="267298" y="453955"/>
                </a:cubicBezTo>
                <a:cubicBezTo>
                  <a:pt x="273493" y="491587"/>
                  <a:pt x="265440" y="529940"/>
                  <a:pt x="245514" y="561798"/>
                </a:cubicBezTo>
                <a:cubicBezTo>
                  <a:pt x="295380" y="549117"/>
                  <a:pt x="334200" y="507155"/>
                  <a:pt x="341117" y="454367"/>
                </a:cubicBezTo>
                <a:cubicBezTo>
                  <a:pt x="341840" y="448181"/>
                  <a:pt x="346692" y="443335"/>
                  <a:pt x="352887" y="442510"/>
                </a:cubicBezTo>
                <a:cubicBezTo>
                  <a:pt x="485039" y="424777"/>
                  <a:pt x="580952" y="338172"/>
                  <a:pt x="580952" y="236617"/>
                </a:cubicBezTo>
                <a:cubicBezTo>
                  <a:pt x="580952" y="121247"/>
                  <a:pt x="456750" y="27425"/>
                  <a:pt x="304259" y="27425"/>
                </a:cubicBezTo>
                <a:close/>
                <a:moveTo>
                  <a:pt x="304259" y="0"/>
                </a:moveTo>
                <a:cubicBezTo>
                  <a:pt x="384789" y="0"/>
                  <a:pt x="460777" y="24126"/>
                  <a:pt x="517974" y="68150"/>
                </a:cubicBezTo>
                <a:cubicBezTo>
                  <a:pt x="576306" y="112896"/>
                  <a:pt x="608415" y="172695"/>
                  <a:pt x="608415" y="236617"/>
                </a:cubicBezTo>
                <a:cubicBezTo>
                  <a:pt x="608415" y="293323"/>
                  <a:pt x="582398" y="348070"/>
                  <a:pt x="535112" y="390857"/>
                </a:cubicBezTo>
                <a:cubicBezTo>
                  <a:pt x="491337" y="430448"/>
                  <a:pt x="431868" y="457666"/>
                  <a:pt x="366618" y="468286"/>
                </a:cubicBezTo>
                <a:cubicBezTo>
                  <a:pt x="352268" y="540147"/>
                  <a:pt x="288463" y="593244"/>
                  <a:pt x="214024" y="593244"/>
                </a:cubicBezTo>
                <a:cubicBezTo>
                  <a:pt x="208449" y="593244"/>
                  <a:pt x="203390" y="589842"/>
                  <a:pt x="201325" y="584687"/>
                </a:cubicBezTo>
                <a:cubicBezTo>
                  <a:pt x="199157" y="579635"/>
                  <a:pt x="200293" y="573655"/>
                  <a:pt x="204216" y="569737"/>
                </a:cubicBezTo>
                <a:cubicBezTo>
                  <a:pt x="231059" y="543034"/>
                  <a:pt x="244481" y="505608"/>
                  <a:pt x="241281" y="468183"/>
                </a:cubicBezTo>
                <a:cubicBezTo>
                  <a:pt x="176237" y="457563"/>
                  <a:pt x="116975" y="430344"/>
                  <a:pt x="73303" y="390857"/>
                </a:cubicBezTo>
                <a:cubicBezTo>
                  <a:pt x="26017" y="348070"/>
                  <a:pt x="0" y="293323"/>
                  <a:pt x="0" y="236617"/>
                </a:cubicBezTo>
                <a:cubicBezTo>
                  <a:pt x="0" y="172695"/>
                  <a:pt x="32109" y="112896"/>
                  <a:pt x="90442" y="68150"/>
                </a:cubicBezTo>
                <a:cubicBezTo>
                  <a:pt x="147742" y="24126"/>
                  <a:pt x="223626" y="0"/>
                  <a:pt x="30425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4" name="îṩḻiḍé"/>
          <p:cNvSpPr>
            <a:spLocks noChangeAspect="1"/>
          </p:cNvSpPr>
          <p:nvPr/>
        </p:nvSpPr>
        <p:spPr bwMode="auto">
          <a:xfrm>
            <a:off x="735675" y="4781146"/>
            <a:ext cx="682228" cy="682962"/>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6" name="study-notes_42962"/>
          <p:cNvSpPr>
            <a:spLocks noChangeAspect="1"/>
          </p:cNvSpPr>
          <p:nvPr/>
        </p:nvSpPr>
        <p:spPr bwMode="auto">
          <a:xfrm>
            <a:off x="652429" y="2604053"/>
            <a:ext cx="849294" cy="555542"/>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txBody>
          <a:bodyPr/>
          <a:lstStyle/>
          <a:p>
            <a:endParaRPr lang="zh-CN" altLang="en-US"/>
          </a:p>
        </p:txBody>
      </p:sp>
      <p:sp>
        <p:nvSpPr>
          <p:cNvPr id="2" name="文本框 1"/>
          <p:cNvSpPr txBox="1"/>
          <p:nvPr/>
        </p:nvSpPr>
        <p:spPr>
          <a:xfrm>
            <a:off x="268605" y="121285"/>
            <a:ext cx="54438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四、电子商务涉及的基本法律问题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7" name="组合 26"/>
          <p:cNvGrpSpPr/>
          <p:nvPr/>
        </p:nvGrpSpPr>
        <p:grpSpPr>
          <a:xfrm>
            <a:off x="1929545" y="4129434"/>
            <a:ext cx="4669155" cy="1297305"/>
            <a:chOff x="1886407" y="1809779"/>
            <a:chExt cx="4669155" cy="1297305"/>
          </a:xfrm>
        </p:grpSpPr>
        <p:sp>
          <p:nvSpPr>
            <p:cNvPr id="28" name="矩形 27"/>
            <p:cNvSpPr/>
            <p:nvPr/>
          </p:nvSpPr>
          <p:spPr>
            <a:xfrm>
              <a:off x="1886407" y="2296824"/>
              <a:ext cx="4669155" cy="81026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（1）网上隐私权保护问题。</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（2）电子商务的反不正当竞争问题。</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9" name="文本框 28"/>
            <p:cNvSpPr txBox="1"/>
            <p:nvPr/>
          </p:nvSpPr>
          <p:spPr>
            <a:xfrm>
              <a:off x="1992452" y="1809779"/>
              <a:ext cx="444055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（七）与电子商务有关的其他法律问题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30" name="组合 29"/>
          <p:cNvGrpSpPr/>
          <p:nvPr/>
        </p:nvGrpSpPr>
        <p:grpSpPr>
          <a:xfrm>
            <a:off x="8053485" y="2082829"/>
            <a:ext cx="4138295" cy="2376805"/>
            <a:chOff x="1886407" y="1809779"/>
            <a:chExt cx="4138295" cy="2376805"/>
          </a:xfrm>
        </p:grpSpPr>
        <p:sp>
          <p:nvSpPr>
            <p:cNvPr id="31" name="矩形 30"/>
            <p:cNvSpPr/>
            <p:nvPr/>
          </p:nvSpPr>
          <p:spPr>
            <a:xfrm>
              <a:off x="1886407" y="2296824"/>
              <a:ext cx="4138295" cy="1889760"/>
            </a:xfrm>
            <a:prstGeom prst="rect">
              <a:avLst/>
            </a:prstGeom>
          </p:spPr>
          <p:txBody>
            <a:bodyPr wrap="square">
              <a:spAutoFit/>
            </a:bodyPr>
            <a:lstStyle/>
            <a:p>
              <a:pPr>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但随着信息技术的高速发展，许多信息安全问题也纷纷出现：系统瘫痪、黑客入侵、病毒感染、网页改写、客户资料及公司内部资料的泄露等，给企业甚至国家安全都带来了威胁。</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32" name="文本框 31"/>
            <p:cNvSpPr txBox="1"/>
            <p:nvPr/>
          </p:nvSpPr>
          <p:spPr>
            <a:xfrm>
              <a:off x="1992452" y="1809779"/>
              <a:ext cx="38595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（六）电子商务的安全问题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669530" y="3359150"/>
            <a:ext cx="346456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电子商务法的</a:t>
            </a:r>
            <a:endParaRPr lang="zh-CN" altLang="en-US" sz="4000" b="0" dirty="0">
              <a:solidFill>
                <a:schemeClr val="bg1"/>
              </a:solidFill>
              <a:latin typeface="宋体" panose="02010600030101010101" pitchFamily="2" charset="-122"/>
              <a:ea typeface="宋体" panose="02010600030101010101" pitchFamily="2" charset="-122"/>
            </a:endParaRPr>
          </a:p>
          <a:p>
            <a:r>
              <a:rPr lang="zh-CN" altLang="en-US" sz="4000" b="0" dirty="0">
                <a:solidFill>
                  <a:schemeClr val="bg1"/>
                </a:solidFill>
                <a:latin typeface="宋体" panose="02010600030101010101" pitchFamily="2" charset="-122"/>
                <a:ea typeface="宋体" panose="02010600030101010101" pitchFamily="2" charset="-122"/>
              </a:rPr>
              <a:t>一般原理</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078" r="12351"/>
          <a:stretch>
            <a:fillRect/>
          </a:stretch>
        </p:blipFill>
        <p:spPr>
          <a:xfrm>
            <a:off x="6375400" y="-2"/>
            <a:ext cx="5816600" cy="6858001"/>
          </a:xfrm>
          <a:prstGeom prst="rect">
            <a:avLst/>
          </a:prstGeom>
        </p:spPr>
      </p:pic>
      <p:sp>
        <p:nvSpPr>
          <p:cNvPr id="11" name="文本框 10"/>
          <p:cNvSpPr txBox="1"/>
          <p:nvPr/>
        </p:nvSpPr>
        <p:spPr>
          <a:xfrm>
            <a:off x="450850" y="986155"/>
            <a:ext cx="4217035"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（一）电子商务法的概念</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12" name="矩形 11"/>
          <p:cNvSpPr/>
          <p:nvPr/>
        </p:nvSpPr>
        <p:spPr>
          <a:xfrm flipV="1">
            <a:off x="718820" y="1520190"/>
            <a:ext cx="3461385" cy="762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353695" y="1697990"/>
            <a:ext cx="6021705" cy="4092575"/>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广义的电子商务法与广义的电子商务相对应，包括了所有调整以数据电文方式进行的商务活动的法律规范，其内容广泛，调整以电子商务为交易形式的和调整以电子信息为交易内容的规范都包括在内，如联合国《电子商务示范法》。狭义的电子商务法对应于狭义的电子商务，是调整以数据电文作为交易手段，以电子商务交易形式所引起的社会关系的法律规范的总称。《电子商务法》已于2018年8月31日第十三届全国人民代表大会常务委员会第五次会议通过，于2019年1月1日起施行。</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settings_208899"/>
          <p:cNvSpPr>
            <a:spLocks noChangeAspect="1"/>
          </p:cNvSpPr>
          <p:nvPr/>
        </p:nvSpPr>
        <p:spPr bwMode="auto">
          <a:xfrm>
            <a:off x="4378471" y="1807707"/>
            <a:ext cx="425882" cy="425061"/>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p:cNvSpPr txBox="1"/>
          <p:nvPr/>
        </p:nvSpPr>
        <p:spPr>
          <a:xfrm>
            <a:off x="268605" y="121285"/>
            <a:ext cx="54438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一、电子商务法的概念和特征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3</a:t>
            </a:r>
            <a:endParaRPr 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a:t>
            </a:r>
            <a:r>
              <a:rPr lang="en-US" b="1" dirty="0">
                <a:solidFill>
                  <a:schemeClr val="bg1"/>
                </a:solidFill>
                <a:latin typeface="Century Gothic" panose="020B0502020202020204" pitchFamily="34" charset="0"/>
              </a:rPr>
              <a:t>1</a:t>
            </a:r>
            <a:endParaRPr lang="en-US" b="1" dirty="0">
              <a:solidFill>
                <a:schemeClr val="bg1"/>
              </a:solidFill>
              <a:latin typeface="Century Gothic" panose="020B0502020202020204" pitchFamily="34" charset="0"/>
            </a:endParaRPr>
          </a:p>
        </p:txBody>
      </p:sp>
      <p:sp>
        <p:nvSpPr>
          <p:cNvPr id="25" name="文本框 24"/>
          <p:cNvSpPr txBox="1"/>
          <p:nvPr/>
        </p:nvSpPr>
        <p:spPr>
          <a:xfrm>
            <a:off x="8081645" y="2042160"/>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rgbClr val="333740"/>
                </a:solidFill>
                <a:latin typeface="宋体" panose="02010600030101010101" pitchFamily="2" charset="-122"/>
                <a:ea typeface="宋体" panose="02010600030101010101" pitchFamily="2" charset="-122"/>
              </a:rPr>
              <a:t>安全性</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28" name="文本框 27"/>
          <p:cNvSpPr txBox="1"/>
          <p:nvPr/>
        </p:nvSpPr>
        <p:spPr>
          <a:xfrm>
            <a:off x="8081645" y="3886835"/>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rgbClr val="333740"/>
                </a:solidFill>
                <a:latin typeface="宋体" panose="02010600030101010101" pitchFamily="2" charset="-122"/>
                <a:ea typeface="宋体" panose="02010600030101010101" pitchFamily="2" charset="-122"/>
              </a:rPr>
              <a:t>科技性</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1" name="文本框 30"/>
          <p:cNvSpPr txBox="1"/>
          <p:nvPr/>
        </p:nvSpPr>
        <p:spPr>
          <a:xfrm>
            <a:off x="1918335" y="2509520"/>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开放性</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4" name="文本框 33"/>
          <p:cNvSpPr txBox="1"/>
          <p:nvPr/>
        </p:nvSpPr>
        <p:spPr>
          <a:xfrm>
            <a:off x="1906270" y="4198620"/>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 国际性</a:t>
            </a:r>
            <a:endParaRPr lang="zh-CN" altLang="en-US" sz="2000" b="0" spc="-150" dirty="0">
              <a:solidFill>
                <a:srgbClr val="333740"/>
              </a:solidFill>
              <a:latin typeface="宋体" panose="02010600030101010101" pitchFamily="2" charset="-122"/>
              <a:ea typeface="宋体" panose="02010600030101010101" pitchFamily="2" charset="-122"/>
            </a:endParaRPr>
          </a:p>
        </p:txBody>
      </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 name="îśliḍé"/>
          <p:cNvSpPr/>
          <p:nvPr/>
        </p:nvSpPr>
        <p:spPr bwMode="auto">
          <a:xfrm rot="5400000">
            <a:off x="5603310" y="1258676"/>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p>
            <a:pPr algn="ctr"/>
            <a:endParaRPr lang="en-US" altLang="zh-CN" sz="2000" dirty="0">
              <a:solidFill>
                <a:schemeClr val="bg1"/>
              </a:solidFill>
              <a:latin typeface="Impact" panose="020B0806030902050204" pitchFamily="34" charset="0"/>
            </a:endParaRPr>
          </a:p>
        </p:txBody>
      </p:sp>
      <p:sp>
        <p:nvSpPr>
          <p:cNvPr id="39" name="文本框 38"/>
          <p:cNvSpPr txBox="1"/>
          <p:nvPr/>
        </p:nvSpPr>
        <p:spPr>
          <a:xfrm>
            <a:off x="5789266" y="1489734"/>
            <a:ext cx="806544" cy="460375"/>
          </a:xfrm>
          <a:prstGeom prst="rect">
            <a:avLst/>
          </a:prstGeom>
          <a:noFill/>
        </p:spPr>
        <p:txBody>
          <a:bodyPr wrap="square" rtlCol="0">
            <a:spAutoFit/>
          </a:bodyPr>
          <a:p>
            <a:r>
              <a:rPr lang="en-US" altLang="zh-CN" sz="2400" b="1" dirty="0">
                <a:solidFill>
                  <a:schemeClr val="bg1"/>
                </a:solidFill>
                <a:latin typeface="Century Gothic" panose="020B0502020202020204" pitchFamily="34" charset="0"/>
              </a:rPr>
              <a:t>0</a:t>
            </a:r>
            <a:r>
              <a:rPr lang="en-US" sz="2400" b="1" dirty="0">
                <a:solidFill>
                  <a:schemeClr val="bg1"/>
                </a:solidFill>
                <a:latin typeface="Century Gothic" panose="020B0502020202020204" pitchFamily="34" charset="0"/>
              </a:rPr>
              <a:t>5</a:t>
            </a:r>
            <a:endParaRPr lang="en-US" sz="2400" b="1" dirty="0">
              <a:solidFill>
                <a:schemeClr val="bg1"/>
              </a:solidFill>
              <a:latin typeface="Century Gothic" panose="020B0502020202020204" pitchFamily="34" charset="0"/>
            </a:endParaRPr>
          </a:p>
        </p:txBody>
      </p:sp>
      <p:cxnSp>
        <p:nvCxnSpPr>
          <p:cNvPr id="40" name="连接符: 肘形 80"/>
          <p:cNvCxnSpPr/>
          <p:nvPr/>
        </p:nvCxnSpPr>
        <p:spPr>
          <a:xfrm rot="10800000">
            <a:off x="4738211" y="139923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4039680" y="1046158"/>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b="1" dirty="0">
                <a:solidFill>
                  <a:schemeClr val="bg1"/>
                </a:solidFill>
                <a:latin typeface="Century Gothic" panose="020B0502020202020204" pitchFamily="34" charset="0"/>
              </a:rPr>
              <a:t>05</a:t>
            </a:r>
            <a:endParaRPr lang="zh-CN" altLang="en-US" b="1" dirty="0">
              <a:solidFill>
                <a:schemeClr val="bg1"/>
              </a:solidFill>
              <a:latin typeface="Century Gothic" panose="020B0502020202020204" pitchFamily="34" charset="0"/>
            </a:endParaRPr>
          </a:p>
        </p:txBody>
      </p:sp>
      <p:sp>
        <p:nvSpPr>
          <p:cNvPr id="42" name="文本框 41"/>
          <p:cNvSpPr txBox="1"/>
          <p:nvPr/>
        </p:nvSpPr>
        <p:spPr>
          <a:xfrm>
            <a:off x="1906270" y="1184275"/>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复杂性</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43" name="文本框 42"/>
          <p:cNvSpPr txBox="1"/>
          <p:nvPr/>
        </p:nvSpPr>
        <p:spPr>
          <a:xfrm>
            <a:off x="268605" y="121285"/>
            <a:ext cx="5443855"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一、电子商务法的概念和特征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（二）电子商务法的特征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9011318" y="4872579"/>
            <a:ext cx="2412132"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中立原则包括四个方面：技术中立、媒介中立、实施中立和同等保护。</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9181670" y="4412039"/>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（三）中立原则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矩形 16"/>
          <p:cNvSpPr/>
          <p:nvPr/>
        </p:nvSpPr>
        <p:spPr>
          <a:xfrm>
            <a:off x="4497705" y="4814570"/>
            <a:ext cx="3501390"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安全性原则要求与电子商务有关的交易信息在传输、存储、交换等整个过程中不被丢失、泄露、窃听、拦截、改变等，要求网络和信息应保持可靠性、可用性、保密性、完整性、可控性和不可抵赖性。</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5106296" y="4384170"/>
            <a:ext cx="2071428"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（二）安全原则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860425" y="4787265"/>
            <a:ext cx="2892425" cy="169100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自愿、公平、诚实信用是传统民商法的基本原则，当然也适用于电子商务法。电子商务作为一种新型的商业业态，应当遵守公认的商业准则。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536575" y="4356100"/>
            <a:ext cx="396113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（一）自愿、公平、诚实信用原则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43" name="文本框 42"/>
          <p:cNvSpPr txBox="1"/>
          <p:nvPr/>
        </p:nvSpPr>
        <p:spPr>
          <a:xfrm>
            <a:off x="268605" y="121285"/>
            <a:ext cx="54438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二、电子商务法的基本原则</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5" name="矩形 14"/>
          <p:cNvSpPr/>
          <p:nvPr/>
        </p:nvSpPr>
        <p:spPr>
          <a:xfrm>
            <a:off x="9011318" y="4872579"/>
            <a:ext cx="2412132" cy="105092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电子商务法维护市场秩序，必须以保护消费者合法权益为原则。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8348980" y="4411980"/>
            <a:ext cx="366585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（六）保护消费者合法权益原则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矩形 16"/>
          <p:cNvSpPr/>
          <p:nvPr/>
        </p:nvSpPr>
        <p:spPr>
          <a:xfrm>
            <a:off x="4497705" y="4814570"/>
            <a:ext cx="3501390" cy="137096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电子商务行业组织和电子商务经营主体应当加强行业自律，建立健全行业规范和网络规范，引导本行业经营者公平竞争，推动行业诚信建设。</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4497705" y="4384040"/>
            <a:ext cx="3502025"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（五）监督管理与社会共治原则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矩形 18"/>
          <p:cNvSpPr/>
          <p:nvPr/>
        </p:nvSpPr>
        <p:spPr>
          <a:xfrm>
            <a:off x="465455" y="4787265"/>
            <a:ext cx="3287395" cy="2011045"/>
          </a:xfrm>
          <a:prstGeom prst="rect">
            <a:avLst/>
          </a:prstGeom>
        </p:spPr>
        <p:txBody>
          <a:bodyPr wrap="square">
            <a:spAutoFit/>
          </a:bodyPr>
          <a:lstStyle/>
          <a:p>
            <a:pPr algn="l">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交易自治原则是指参加电子商务交易的各方当事人完全可以按照自己的意愿与对方当事人协商，确定他们之间的协议条款，选择交易与履行方式，其中不含有被强迫的成分和由国家强制执行。</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367030" y="4326890"/>
            <a:ext cx="338582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（四）交易自治原则</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43" name="文本框 42"/>
          <p:cNvSpPr txBox="1"/>
          <p:nvPr/>
        </p:nvSpPr>
        <p:spPr>
          <a:xfrm>
            <a:off x="268605" y="121285"/>
            <a:ext cx="544385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二、电子商务法的基本原则</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50850" y="986155"/>
            <a:ext cx="492252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（一）电子商务法的调整对象</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12" name="矩形 11"/>
          <p:cNvSpPr/>
          <p:nvPr/>
        </p:nvSpPr>
        <p:spPr>
          <a:xfrm flipV="1">
            <a:off x="718820" y="1520190"/>
            <a:ext cx="4085590" cy="9017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353695" y="1697990"/>
            <a:ext cx="5640705" cy="2891790"/>
          </a:xfrm>
          <a:prstGeom prst="rect">
            <a:avLst/>
          </a:prstGeom>
        </p:spPr>
        <p:txBody>
          <a:bodyPr wrap="square">
            <a:spAutoFit/>
          </a:bodyPr>
          <a:lstStyle/>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电子商务法的调整对象是电子商务交易活动中发生的各种社会关系。此类社会关系是以数据电文作为交易手段所形成的商事关系，是在广泛采用新型信息技术并将这些技术应用于商业领域后才形成的特殊的社会关系；它交叉存在于互联网的线上和线下、虚拟社会和实体社会之中，有别于实体社会中的社会关系。</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settings_208899"/>
          <p:cNvSpPr>
            <a:spLocks noChangeAspect="1"/>
          </p:cNvSpPr>
          <p:nvPr/>
        </p:nvSpPr>
        <p:spPr bwMode="auto">
          <a:xfrm>
            <a:off x="4378471" y="1807707"/>
            <a:ext cx="425882" cy="425061"/>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三、电子商务法的调整对象和适用范围</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20205" y="986155"/>
            <a:ext cx="4762500" cy="317182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50850" y="986155"/>
            <a:ext cx="4922520"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tx1">
                    <a:lumMod val="95000"/>
                    <a:lumOff val="5000"/>
                  </a:schemeClr>
                </a:solidFill>
                <a:latin typeface="宋体" panose="02010600030101010101" pitchFamily="2" charset="-122"/>
                <a:ea typeface="宋体" panose="02010600030101010101" pitchFamily="2" charset="-122"/>
              </a:rPr>
              <a:t>（二）电子商务法的适用范围</a:t>
            </a:r>
            <a:endParaRPr lang="zh-CN" altLang="en-US" sz="2400" b="0" dirty="0">
              <a:solidFill>
                <a:schemeClr val="tx1">
                  <a:lumMod val="95000"/>
                  <a:lumOff val="5000"/>
                </a:schemeClr>
              </a:solidFill>
              <a:latin typeface="宋体" panose="02010600030101010101" pitchFamily="2" charset="-122"/>
              <a:ea typeface="宋体" panose="02010600030101010101" pitchFamily="2" charset="-122"/>
            </a:endParaRPr>
          </a:p>
        </p:txBody>
      </p:sp>
      <p:sp>
        <p:nvSpPr>
          <p:cNvPr id="12" name="矩形 11"/>
          <p:cNvSpPr/>
          <p:nvPr/>
        </p:nvSpPr>
        <p:spPr>
          <a:xfrm flipV="1">
            <a:off x="718820" y="1520190"/>
            <a:ext cx="4085590" cy="9017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353695" y="1697990"/>
            <a:ext cx="5640705" cy="4651375"/>
          </a:xfrm>
          <a:prstGeom prst="rect">
            <a:avLst/>
          </a:prstGeom>
        </p:spPr>
        <p:txBody>
          <a:bodyPr wrap="square">
            <a:spAutoFit/>
          </a:bodyPr>
          <a:lstStyle/>
          <a:p>
            <a:pPr>
              <a:lnSpc>
                <a:spcPct val="130000"/>
              </a:lnSpc>
            </a:pPr>
            <a:r>
              <a:rPr lang="en-US" altLang="zh-CN" sz="2400" b="1">
                <a:solidFill>
                  <a:schemeClr val="tx1">
                    <a:lumMod val="75000"/>
                    <a:lumOff val="25000"/>
                  </a:schemeClr>
                </a:solidFill>
                <a:latin typeface="宋体" panose="02010600030101010101" pitchFamily="2" charset="-122"/>
                <a:ea typeface="宋体" panose="02010600030101010101" pitchFamily="2" charset="-122"/>
              </a:rPr>
              <a:t>1. 从交易手机上观察</a:t>
            </a:r>
            <a:endParaRPr lang="en-US" altLang="zh-CN" sz="24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电子商务法的适用范围是以数据电信所进行的、无纸化的商事活动领域。仅仅是以口头或传统的书面形式所进行的商事活动，不属于电子商务法调整的范围。</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400" b="1">
                <a:solidFill>
                  <a:schemeClr val="tx1">
                    <a:lumMod val="75000"/>
                    <a:lumOff val="25000"/>
                  </a:schemeClr>
                </a:solidFill>
                <a:latin typeface="宋体" panose="02010600030101010101" pitchFamily="2" charset="-122"/>
                <a:ea typeface="宋体" panose="02010600030101010101" pitchFamily="2" charset="-122"/>
              </a:rPr>
              <a:t>2. 从地域和行为主体上观察</a:t>
            </a:r>
            <a:endParaRPr lang="en-US" altLang="zh-CN" sz="24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2000">
                <a:solidFill>
                  <a:schemeClr val="tx1">
                    <a:lumMod val="75000"/>
                    <a:lumOff val="25000"/>
                  </a:schemeClr>
                </a:solidFill>
                <a:latin typeface="宋体" panose="02010600030101010101" pitchFamily="2" charset="-122"/>
                <a:ea typeface="宋体" panose="02010600030101010101" pitchFamily="2" charset="-122"/>
              </a:rPr>
              <a:t>我国《电子商务法》规定：“中华人民共和国境内的电子商务活动，适用本法。”但是，“金融类产品和服务，利用信息网络提供新闻信息、音视频节目、出版以及文化产品等内容方面的服务，不适用本法。”</a:t>
            </a:r>
            <a:endParaRPr lang="en-US" altLang="zh-CN" sz="20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settings_208899"/>
          <p:cNvSpPr>
            <a:spLocks noChangeAspect="1"/>
          </p:cNvSpPr>
          <p:nvPr/>
        </p:nvSpPr>
        <p:spPr bwMode="auto">
          <a:xfrm>
            <a:off x="4378471" y="1807707"/>
            <a:ext cx="425882" cy="425061"/>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三、电子商务法的调整对象和适用范围</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994400" y="1697990"/>
            <a:ext cx="6054725" cy="422656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016525" y="3486415"/>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电子商务的立法概况</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电子商务概述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069" y="3552103"/>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电子商务法的一般原理</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电子商务的立法概况</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96205" y="0"/>
            <a:ext cx="5495795" cy="6858000"/>
          </a:xfrm>
          <a:prstGeom prst="rect">
            <a:avLst/>
          </a:prstGeom>
        </p:spPr>
      </p:pic>
      <p:sp>
        <p:nvSpPr>
          <p:cNvPr id="8" name="矩形 7"/>
          <p:cNvSpPr/>
          <p:nvPr/>
        </p:nvSpPr>
        <p:spPr>
          <a:xfrm>
            <a:off x="6174889" y="0"/>
            <a:ext cx="821778"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74889" y="3033656"/>
            <a:ext cx="3539266" cy="3219227"/>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343015" y="3385820"/>
            <a:ext cx="3202305" cy="27495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（二）国际经济合作与发展组织（OECD）有关电子商务的立法</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（三）世界贸易组织（WTO）有关电子商务的立法</a:t>
            </a:r>
            <a:endParaRPr lang="zh-CN" altLang="en-US" sz="2400" b="0" dirty="0">
              <a:solidFill>
                <a:schemeClr val="bg1"/>
              </a:solidFill>
              <a:latin typeface="宋体" panose="02010600030101010101" pitchFamily="2" charset="-122"/>
              <a:ea typeface="宋体" panose="02010600030101010101" pitchFamily="2" charset="-122"/>
            </a:endParaRPr>
          </a:p>
        </p:txBody>
      </p:sp>
      <p:grpSp>
        <p:nvGrpSpPr>
          <p:cNvPr id="13" name="组合 12"/>
          <p:cNvGrpSpPr/>
          <p:nvPr/>
        </p:nvGrpSpPr>
        <p:grpSpPr>
          <a:xfrm>
            <a:off x="757065" y="1970541"/>
            <a:ext cx="706490" cy="706490"/>
            <a:chOff x="6589643" y="1819337"/>
            <a:chExt cx="884583" cy="884583"/>
          </a:xfrm>
          <a:solidFill>
            <a:schemeClr val="bg1"/>
          </a:solidFill>
        </p:grpSpPr>
        <p:sp>
          <p:nvSpPr>
            <p:cNvPr id="14" name="椭圆 13"/>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58995"/>
            <p:cNvSpPr>
              <a:spLocks noChangeAspect="1"/>
            </p:cNvSpPr>
            <p:nvPr/>
          </p:nvSpPr>
          <p:spPr bwMode="auto">
            <a:xfrm>
              <a:off x="6831111" y="2080533"/>
              <a:ext cx="401647" cy="36219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grpFill/>
            <a:ln>
              <a:noFill/>
            </a:ln>
          </p:spPr>
          <p:txBody>
            <a:bodyPr/>
            <a:lstStyle/>
            <a:p>
              <a:endParaRPr lang="zh-CN" altLang="en-US"/>
            </a:p>
          </p:txBody>
        </p:sp>
      </p:grpSp>
      <p:grpSp>
        <p:nvGrpSpPr>
          <p:cNvPr id="16" name="组合 15"/>
          <p:cNvGrpSpPr/>
          <p:nvPr/>
        </p:nvGrpSpPr>
        <p:grpSpPr>
          <a:xfrm>
            <a:off x="757065" y="2978481"/>
            <a:ext cx="706490" cy="706490"/>
            <a:chOff x="6589643" y="1819337"/>
            <a:chExt cx="884583" cy="884583"/>
          </a:xfrm>
          <a:solidFill>
            <a:schemeClr val="bg1"/>
          </a:solidFill>
        </p:grpSpPr>
        <p:sp>
          <p:nvSpPr>
            <p:cNvPr id="17" name="椭圆 16"/>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user_158995"/>
            <p:cNvSpPr>
              <a:spLocks noChangeAspect="1"/>
            </p:cNvSpPr>
            <p:nvPr/>
          </p:nvSpPr>
          <p:spPr bwMode="auto">
            <a:xfrm>
              <a:off x="6831111" y="2061131"/>
              <a:ext cx="401647" cy="40099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9" name="组合 18"/>
          <p:cNvGrpSpPr/>
          <p:nvPr/>
        </p:nvGrpSpPr>
        <p:grpSpPr>
          <a:xfrm>
            <a:off x="757065" y="3986421"/>
            <a:ext cx="706490" cy="706490"/>
            <a:chOff x="6589643" y="1819337"/>
            <a:chExt cx="884583" cy="884583"/>
          </a:xfrm>
          <a:solidFill>
            <a:schemeClr val="bg1"/>
          </a:solidFill>
        </p:grpSpPr>
        <p:sp>
          <p:nvSpPr>
            <p:cNvPr id="20" name="椭圆 19"/>
            <p:cNvSpPr/>
            <p:nvPr/>
          </p:nvSpPr>
          <p:spPr>
            <a:xfrm>
              <a:off x="6589643" y="1819337"/>
              <a:ext cx="884583" cy="884583"/>
            </a:xfrm>
            <a:prstGeom prst="ellipse">
              <a:avLst/>
            </a:prstGeom>
            <a:solidFill>
              <a:srgbClr val="59505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user_158995"/>
            <p:cNvSpPr>
              <a:spLocks noChangeAspect="1"/>
            </p:cNvSpPr>
            <p:nvPr/>
          </p:nvSpPr>
          <p:spPr bwMode="auto">
            <a:xfrm>
              <a:off x="6915299" y="2060803"/>
              <a:ext cx="233270" cy="40164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2" name="组合 21"/>
          <p:cNvGrpSpPr/>
          <p:nvPr/>
        </p:nvGrpSpPr>
        <p:grpSpPr>
          <a:xfrm>
            <a:off x="757065" y="4994361"/>
            <a:ext cx="706490" cy="706490"/>
            <a:chOff x="6589643" y="1819337"/>
            <a:chExt cx="884583" cy="884583"/>
          </a:xfrm>
          <a:solidFill>
            <a:schemeClr val="bg1"/>
          </a:solidFill>
        </p:grpSpPr>
        <p:sp>
          <p:nvSpPr>
            <p:cNvPr id="23" name="椭圆 22"/>
            <p:cNvSpPr/>
            <p:nvPr/>
          </p:nvSpPr>
          <p:spPr>
            <a:xfrm>
              <a:off x="6589643" y="1819337"/>
              <a:ext cx="884583" cy="884583"/>
            </a:xfrm>
            <a:prstGeom prst="ellipse">
              <a:avLst/>
            </a:prstGeom>
            <a:solidFill>
              <a:srgbClr val="40404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user_158995"/>
            <p:cNvSpPr>
              <a:spLocks noChangeAspect="1"/>
            </p:cNvSpPr>
            <p:nvPr/>
          </p:nvSpPr>
          <p:spPr bwMode="auto">
            <a:xfrm>
              <a:off x="6831111" y="2061550"/>
              <a:ext cx="401647" cy="40015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 name="文本框 26"/>
          <p:cNvSpPr txBox="1"/>
          <p:nvPr/>
        </p:nvSpPr>
        <p:spPr>
          <a:xfrm>
            <a:off x="1463675" y="1463675"/>
            <a:ext cx="4667250" cy="50736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1800" spc="-150" dirty="0">
                <a:solidFill>
                  <a:schemeClr val="tx1">
                    <a:lumMod val="75000"/>
                    <a:lumOff val="25000"/>
                  </a:schemeClr>
                </a:solidFill>
                <a:latin typeface="宋体" panose="02010600030101010101" pitchFamily="2" charset="-122"/>
                <a:ea typeface="宋体" panose="02010600030101010101" pitchFamily="2" charset="-122"/>
              </a:rPr>
              <a:t>（一）联合国国际贸易法委员会（UNCITRAL）有关电子商务的立法</a:t>
            </a:r>
            <a:endParaRPr lang="zh-CN" altLang="en-US" sz="180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spc="-150" dirty="0">
                <a:solidFill>
                  <a:schemeClr val="tx1">
                    <a:lumMod val="75000"/>
                    <a:lumOff val="25000"/>
                  </a:schemeClr>
                </a:solidFill>
                <a:latin typeface="宋体" panose="02010600030101010101" pitchFamily="2" charset="-122"/>
                <a:ea typeface="宋体" panose="02010600030101010101" pitchFamily="2" charset="-122"/>
              </a:rPr>
              <a:t>1.《电子商务示范法》</a:t>
            </a:r>
            <a:endParaRPr lang="zh-CN" altLang="en-US" sz="180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《电子商务示范法》的产生：联合国从20世纪80年代开始研究和探讨有关电子商务的法律问题，终于在1996年6月提出了《电子商务示范法》蓝本，并于1996年12月在联合国大会上通过。</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spc="-150" dirty="0">
                <a:solidFill>
                  <a:schemeClr val="tx1">
                    <a:lumMod val="75000"/>
                    <a:lumOff val="25000"/>
                  </a:schemeClr>
                </a:solidFill>
                <a:latin typeface="宋体" panose="02010600030101010101" pitchFamily="2" charset="-122"/>
                <a:ea typeface="宋体" panose="02010600030101010101" pitchFamily="2" charset="-122"/>
              </a:rPr>
              <a:t>2. 其他有关电子商务的立法</a:t>
            </a:r>
            <a:endParaRPr lang="zh-CN" altLang="en-US" sz="180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1982年，联合国国际贸易法委员会开始编写《电子资金划拨法律指南》，1986年获得大会批准，1997年正式公布。</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1985年，联合国国际贸易法委员会通过了《计算机记录的法律价值报告》</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a:p>
            <a:pPr algn="l"/>
            <a:r>
              <a:rPr lang="zh-CN" altLang="en-US" sz="1800" b="0" spc="-150" dirty="0">
                <a:solidFill>
                  <a:schemeClr val="tx1">
                    <a:lumMod val="75000"/>
                    <a:lumOff val="25000"/>
                  </a:schemeClr>
                </a:solidFill>
                <a:latin typeface="宋体" panose="02010600030101010101" pitchFamily="2" charset="-122"/>
                <a:ea typeface="宋体" panose="02010600030101010101" pitchFamily="2" charset="-122"/>
              </a:rPr>
              <a:t>2001年3月，联合国国际贸易法委员会通过了《电子签章示范法》。</a:t>
            </a:r>
            <a:endParaRPr lang="zh-CN" altLang="en-US" sz="18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一、国际组织电子商务的立法概况</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7035" y="1790914"/>
            <a:ext cx="11231125" cy="2617256"/>
            <a:chOff x="484810" y="2640544"/>
            <a:chExt cx="11231125" cy="2617256"/>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74" t="25491" r="174" b="3034"/>
            <a:stretch>
              <a:fillRect/>
            </a:stretch>
          </p:blipFill>
          <p:spPr>
            <a:xfrm>
              <a:off x="6226025" y="2640544"/>
              <a:ext cx="5489910" cy="2617256"/>
            </a:xfrm>
            <a:prstGeom prst="rect">
              <a:avLst/>
            </a:prstGeom>
          </p:spPr>
        </p:pic>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27724" b="1791"/>
            <a:stretch>
              <a:fillRect/>
            </a:stretch>
          </p:blipFill>
          <p:spPr>
            <a:xfrm>
              <a:off x="484810" y="2640544"/>
              <a:ext cx="5511566" cy="2591139"/>
            </a:xfrm>
            <a:prstGeom prst="rect">
              <a:avLst/>
            </a:prstGeom>
          </p:spPr>
        </p:pic>
      </p:grpSp>
      <p:sp>
        <p:nvSpPr>
          <p:cNvPr id="11" name="矩形 10"/>
          <p:cNvSpPr/>
          <p:nvPr/>
        </p:nvSpPr>
        <p:spPr>
          <a:xfrm>
            <a:off x="506708" y="4526127"/>
            <a:ext cx="5669280" cy="64516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（四）世界知识产权组织（WIPO）有关电子商务的立法</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a:p>
            <a:pPr algn="l"/>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矩形 12"/>
          <p:cNvSpPr/>
          <p:nvPr/>
        </p:nvSpPr>
        <p:spPr>
          <a:xfrm>
            <a:off x="6409027" y="4526277"/>
            <a:ext cx="33832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（五）欧盟有关电子商务的立法</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09027" y="4894611"/>
            <a:ext cx="5649324"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互联网服务的法律制度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电子签名的法律制度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消费者权益保护法律制度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 著作权保护的法律制度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146085" y="4742364"/>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887870" y="4822198"/>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一、国际组织电子商务的立法概况</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ChangeArrowheads="1"/>
          </p:cNvSpPr>
          <p:nvPr/>
        </p:nvSpPr>
        <p:spPr bwMode="auto">
          <a:xfrm>
            <a:off x="6099571" y="1535113"/>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8"/>
          <p:cNvSpPr>
            <a:spLocks noChangeArrowheads="1"/>
          </p:cNvSpPr>
          <p:nvPr/>
        </p:nvSpPr>
        <p:spPr bwMode="auto">
          <a:xfrm>
            <a:off x="6097299" y="3925888"/>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 name="Rectangle 9"/>
          <p:cNvSpPr>
            <a:spLocks noChangeArrowheads="1"/>
          </p:cNvSpPr>
          <p:nvPr/>
        </p:nvSpPr>
        <p:spPr bwMode="auto">
          <a:xfrm>
            <a:off x="8863995" y="3925888"/>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cxnSp>
        <p:nvCxnSpPr>
          <p:cNvPr id="11" name="直接连接符 10"/>
          <p:cNvCxnSpPr/>
          <p:nvPr/>
        </p:nvCxnSpPr>
        <p:spPr>
          <a:xfrm>
            <a:off x="6302410" y="3257525"/>
            <a:ext cx="249382" cy="0"/>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66834" y="5648300"/>
            <a:ext cx="249382" cy="0"/>
          </a:xfrm>
          <a:prstGeom prst="line">
            <a:avLst/>
          </a:prstGeom>
          <a:ln w="19050">
            <a:solidFill>
              <a:srgbClr val="404040"/>
            </a:solidFill>
          </a:ln>
        </p:spPr>
        <p:style>
          <a:lnRef idx="1">
            <a:schemeClr val="accent1"/>
          </a:lnRef>
          <a:fillRef idx="0">
            <a:schemeClr val="accent1"/>
          </a:fillRef>
          <a:effectRef idx="0">
            <a:schemeClr val="accent1"/>
          </a:effectRef>
          <a:fontRef idx="minor">
            <a:schemeClr val="tx1"/>
          </a:fontRef>
        </p:style>
      </p:cxnSp>
      <p:sp>
        <p:nvSpPr>
          <p:cNvPr id="13" name="Line 14"/>
          <p:cNvSpPr>
            <a:spLocks noChangeShapeType="1"/>
          </p:cNvSpPr>
          <p:nvPr/>
        </p:nvSpPr>
        <p:spPr bwMode="auto">
          <a:xfrm>
            <a:off x="11637963" y="1528763"/>
            <a:ext cx="0" cy="47942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cxnSp>
        <p:nvCxnSpPr>
          <p:cNvPr id="14" name="直接连接符 13"/>
          <p:cNvCxnSpPr/>
          <p:nvPr/>
        </p:nvCxnSpPr>
        <p:spPr>
          <a:xfrm>
            <a:off x="6300138" y="5648300"/>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7"/>
          <p:cNvSpPr>
            <a:spLocks noChangeArrowheads="1"/>
          </p:cNvSpPr>
          <p:nvPr/>
        </p:nvSpPr>
        <p:spPr bwMode="auto">
          <a:xfrm>
            <a:off x="8876786" y="1535113"/>
            <a:ext cx="2774950" cy="2390775"/>
          </a:xfrm>
          <a:prstGeom prst="rect">
            <a:avLst/>
          </a:prstGeom>
          <a:solidFill>
            <a:srgbClr val="595055"/>
          </a:solidFill>
          <a:ln>
            <a:noFill/>
          </a:ln>
        </p:spPr>
        <p:txBody>
          <a:bodyPr vert="horz" wrap="square" lIns="91440" tIns="45720" rIns="91440" bIns="45720" numCol="1" anchor="t" anchorCtr="0" compatLnSpc="1"/>
          <a:lstStyle/>
          <a:p>
            <a:endParaRPr lang="zh-CN" altLang="en-US" dirty="0"/>
          </a:p>
        </p:txBody>
      </p:sp>
      <p:cxnSp>
        <p:nvCxnSpPr>
          <p:cNvPr id="16" name="直接连接符 15"/>
          <p:cNvCxnSpPr/>
          <p:nvPr/>
        </p:nvCxnSpPr>
        <p:spPr>
          <a:xfrm>
            <a:off x="9079625" y="3409925"/>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145495" y="1543024"/>
            <a:ext cx="2786380" cy="2383155"/>
            <a:chOff x="6175975" y="1388084"/>
            <a:chExt cx="2786380" cy="2383155"/>
          </a:xfrm>
        </p:grpSpPr>
        <p:sp>
          <p:nvSpPr>
            <p:cNvPr id="18" name="矩形 17"/>
            <p:cNvSpPr/>
            <p:nvPr/>
          </p:nvSpPr>
          <p:spPr>
            <a:xfrm>
              <a:off x="6175975" y="1388084"/>
              <a:ext cx="2785662" cy="386080"/>
            </a:xfrm>
            <a:prstGeom prst="rect">
              <a:avLst/>
            </a:prstGeom>
          </p:spPr>
          <p:txBody>
            <a:bodyPr wrap="square">
              <a:spAutoFit/>
            </a:bodyPr>
            <a:lstStyle/>
            <a:p>
              <a:pPr>
                <a:lnSpc>
                  <a:spcPct val="120000"/>
                </a:lnSpc>
              </a:pPr>
              <a:r>
                <a:rPr lang="zh-CN" altLang="en-US" sz="1600" dirty="0">
                  <a:latin typeface="宋体" panose="02010600030101010101" pitchFamily="2" charset="-122"/>
                  <a:ea typeface="宋体" panose="02010600030101010101" pitchFamily="2" charset="-122"/>
                </a:rPr>
                <a:t>（一）美国的电子商务立法</a:t>
              </a:r>
              <a:endParaRPr lang="zh-CN" altLang="en-US" sz="1600" dirty="0">
                <a:latin typeface="宋体" panose="02010600030101010101" pitchFamily="2" charset="-122"/>
                <a:ea typeface="宋体" panose="02010600030101010101" pitchFamily="2" charset="-122"/>
              </a:endParaRPr>
            </a:p>
          </p:txBody>
        </p:sp>
        <p:sp>
          <p:nvSpPr>
            <p:cNvPr id="19" name="矩形 18"/>
            <p:cNvSpPr/>
            <p:nvPr/>
          </p:nvSpPr>
          <p:spPr>
            <a:xfrm>
              <a:off x="6175975" y="1760194"/>
              <a:ext cx="2786380" cy="201104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1997年9月15日颁布的《全球电子商务纲要》更是美国电子商务发展的一个里程碑。《全球电子商务纲要》主要内容分为一般原则和问题处理建议两大部分。</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0" name="组合 19"/>
          <p:cNvGrpSpPr/>
          <p:nvPr/>
        </p:nvGrpSpPr>
        <p:grpSpPr>
          <a:xfrm>
            <a:off x="8798104" y="1648434"/>
            <a:ext cx="3053715" cy="2291507"/>
            <a:chOff x="5943565" y="1134084"/>
            <a:chExt cx="3053715" cy="2291507"/>
          </a:xfrm>
        </p:grpSpPr>
        <p:sp>
          <p:nvSpPr>
            <p:cNvPr id="21" name="矩形 20"/>
            <p:cNvSpPr/>
            <p:nvPr/>
          </p:nvSpPr>
          <p:spPr>
            <a:xfrm>
              <a:off x="5943565" y="1134084"/>
              <a:ext cx="3053715" cy="386080"/>
            </a:xfrm>
            <a:prstGeom prst="rect">
              <a:avLst/>
            </a:prstGeom>
          </p:spPr>
          <p:txBody>
            <a:bodyPr wrap="square">
              <a:spAutoFit/>
            </a:bodyPr>
            <a:lstStyle/>
            <a:p>
              <a:pPr>
                <a:lnSpc>
                  <a:spcPct val="120000"/>
                </a:lnSpc>
              </a:pPr>
              <a:r>
                <a:rPr lang="zh-CN" altLang="en-US" sz="1600" dirty="0">
                  <a:solidFill>
                    <a:schemeClr val="bg1"/>
                  </a:solidFill>
                  <a:latin typeface="宋体" panose="02010600030101010101" pitchFamily="2" charset="-122"/>
                  <a:ea typeface="宋体" panose="02010600030101010101" pitchFamily="2" charset="-122"/>
                </a:rPr>
                <a:t>（二）新加坡的电子商务立法</a:t>
              </a:r>
              <a:endParaRPr lang="zh-CN" altLang="en-US" sz="1600" dirty="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6212170" y="1414546"/>
              <a:ext cx="2481007" cy="201104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该法中的许多规定以联合国国际贸易法委员会《电子商务示范法》为基础，与国际标准保持一致，促使新加坡融入日益兴起的全球电子商务之中。</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3" name="组合 22"/>
          <p:cNvGrpSpPr/>
          <p:nvPr/>
        </p:nvGrpSpPr>
        <p:grpSpPr>
          <a:xfrm>
            <a:off x="6073579" y="3940069"/>
            <a:ext cx="2785662" cy="2372360"/>
            <a:chOff x="6023575" y="957554"/>
            <a:chExt cx="2785662" cy="2372360"/>
          </a:xfrm>
        </p:grpSpPr>
        <p:sp>
          <p:nvSpPr>
            <p:cNvPr id="24" name="矩形 23"/>
            <p:cNvSpPr/>
            <p:nvPr/>
          </p:nvSpPr>
          <p:spPr>
            <a:xfrm>
              <a:off x="6023575" y="957554"/>
              <a:ext cx="2785662" cy="681355"/>
            </a:xfrm>
            <a:prstGeom prst="rect">
              <a:avLst/>
            </a:prstGeom>
          </p:spPr>
          <p:txBody>
            <a:bodyPr wrap="square">
              <a:spAutoFit/>
            </a:bodyPr>
            <a:lstStyle/>
            <a:p>
              <a:pPr>
                <a:lnSpc>
                  <a:spcPct val="120000"/>
                </a:lnSpc>
              </a:pPr>
              <a:r>
                <a:rPr lang="zh-CN" altLang="en-US" sz="1600" dirty="0">
                  <a:solidFill>
                    <a:schemeClr val="bg1"/>
                  </a:solidFill>
                  <a:latin typeface="宋体" panose="02010600030101010101" pitchFamily="2" charset="-122"/>
                  <a:ea typeface="宋体" panose="02010600030101010101" pitchFamily="2" charset="-122"/>
                </a:rPr>
                <a:t>（三）澳大利亚的电子商务立法</a:t>
              </a:r>
              <a:endParaRPr lang="zh-CN" altLang="en-US" sz="1600" dirty="0">
                <a:solidFill>
                  <a:schemeClr val="bg1"/>
                </a:solidFill>
                <a:latin typeface="宋体" panose="02010600030101010101" pitchFamily="2" charset="-122"/>
                <a:ea typeface="宋体" panose="02010600030101010101" pitchFamily="2" charset="-122"/>
              </a:endParaRPr>
            </a:p>
          </p:txBody>
        </p:sp>
        <p:sp>
          <p:nvSpPr>
            <p:cNvPr id="25" name="矩形 24"/>
            <p:cNvSpPr/>
            <p:nvPr/>
          </p:nvSpPr>
          <p:spPr>
            <a:xfrm>
              <a:off x="6109300" y="1638909"/>
              <a:ext cx="2638425" cy="1691005"/>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1999年12月，澳大利亚颁布了《电子交易法》（ETA），提出了在电子商务中的媒体中立性原则和技术中立性原则。</a:t>
              </a:r>
              <a:endParaRPr lang="en-US" altLang="zh-CN" sz="1600">
                <a:solidFill>
                  <a:schemeClr val="bg1"/>
                </a:solidFill>
                <a:latin typeface="宋体" panose="02010600030101010101" pitchFamily="2" charset="-122"/>
                <a:ea typeface="宋体" panose="02010600030101010101" pitchFamily="2" charset="-122"/>
              </a:endParaRPr>
            </a:p>
          </p:txBody>
        </p:sp>
      </p:grpSp>
      <p:grpSp>
        <p:nvGrpSpPr>
          <p:cNvPr id="26" name="组合 25"/>
          <p:cNvGrpSpPr/>
          <p:nvPr/>
        </p:nvGrpSpPr>
        <p:grpSpPr>
          <a:xfrm>
            <a:off x="8931971" y="3940241"/>
            <a:ext cx="2785662" cy="2383155"/>
            <a:chOff x="6175975" y="1388084"/>
            <a:chExt cx="2785662" cy="2383155"/>
          </a:xfrm>
        </p:grpSpPr>
        <p:sp>
          <p:nvSpPr>
            <p:cNvPr id="27" name="矩形 26"/>
            <p:cNvSpPr/>
            <p:nvPr/>
          </p:nvSpPr>
          <p:spPr>
            <a:xfrm>
              <a:off x="6175975" y="1388084"/>
              <a:ext cx="2785662" cy="386080"/>
            </a:xfrm>
            <a:prstGeom prst="rect">
              <a:avLst/>
            </a:prstGeom>
          </p:spPr>
          <p:txBody>
            <a:bodyPr wrap="square">
              <a:spAutoFit/>
            </a:bodyPr>
            <a:lstStyle/>
            <a:p>
              <a:pPr>
                <a:lnSpc>
                  <a:spcPct val="120000"/>
                </a:lnSpc>
              </a:pPr>
              <a:r>
                <a:rPr lang="zh-CN" altLang="en-US" sz="1600" dirty="0">
                  <a:latin typeface="宋体" panose="02010600030101010101" pitchFamily="2" charset="-122"/>
                  <a:ea typeface="宋体" panose="02010600030101010101" pitchFamily="2" charset="-122"/>
                </a:rPr>
                <a:t>（四）韩国的电子商务立法</a:t>
              </a:r>
              <a:endParaRPr lang="zh-CN" altLang="en-US" sz="1600" dirty="0">
                <a:latin typeface="宋体" panose="02010600030101010101" pitchFamily="2" charset="-122"/>
                <a:ea typeface="宋体" panose="02010600030101010101" pitchFamily="2" charset="-122"/>
              </a:endParaRPr>
            </a:p>
          </p:txBody>
        </p:sp>
        <p:sp>
          <p:nvSpPr>
            <p:cNvPr id="28" name="矩形 27"/>
            <p:cNvSpPr/>
            <p:nvPr/>
          </p:nvSpPr>
          <p:spPr>
            <a:xfrm>
              <a:off x="6175975" y="1760194"/>
              <a:ext cx="2785110" cy="201104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韩国的《电子商务基本法》于1999年7月正式生效，分为总则、电子通信信息、电子商务安全、电子商务的促进、消费者保护以及附则六章，内容较为全面。</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2" name="文本框 1"/>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二、外国电子商务的立法概况</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267970" y="1871345"/>
            <a:ext cx="5693410" cy="431800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139" b="5753"/>
          <a:stretch>
            <a:fillRect/>
          </a:stretch>
        </p:blipFill>
        <p:spPr>
          <a:xfrm flipH="1">
            <a:off x="468630" y="1424998"/>
            <a:ext cx="7027545" cy="4701481"/>
          </a:xfrm>
          <a:prstGeom prst="rect">
            <a:avLst/>
          </a:prstGeom>
        </p:spPr>
      </p:pic>
      <p:sp>
        <p:nvSpPr>
          <p:cNvPr id="19" name="矩形 18"/>
          <p:cNvSpPr/>
          <p:nvPr/>
        </p:nvSpPr>
        <p:spPr>
          <a:xfrm>
            <a:off x="7623810" y="1424998"/>
            <a:ext cx="4057650" cy="4712912"/>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719060" y="1820545"/>
            <a:ext cx="3962400" cy="3610610"/>
          </a:xfrm>
          <a:prstGeom prst="rect">
            <a:avLst/>
          </a:prstGeom>
        </p:spPr>
        <p:txBody>
          <a:bodyPr wrap="square">
            <a:spAutoFit/>
          </a:bodyPr>
          <a:lstStyle/>
          <a:p>
            <a:pPr>
              <a:lnSpc>
                <a:spcPct val="130000"/>
              </a:lnSpc>
            </a:pPr>
            <a:r>
              <a:rPr lang="en-US" altLang="zh-CN" sz="1600">
                <a:solidFill>
                  <a:schemeClr val="bg1"/>
                </a:solidFill>
                <a:latin typeface="宋体" panose="02010600030101010101" pitchFamily="2" charset="-122"/>
                <a:ea typeface="宋体" panose="02010600030101010101" pitchFamily="2" charset="-122"/>
              </a:rPr>
              <a:t>中国于1994年出现电子商务模式。几十年来，我国电子商务发展得到迅猛发展。由于电子商务将成为社会经济发展的新增长点，电子商务将改变商业经营的方式，促进经济的发展。因此，要确保电子商务的健康发展，就必须以健全的法律保障为基础和前提。目前我国电子商务立法包括《电子签名法》《网络安全法》等法律，以及行政法规与规章、地方性法规等，其中，以部门规章、地方性法规和地方政府规章为主。</a:t>
            </a:r>
            <a:endParaRPr lang="en-US" altLang="zh-CN" sz="1600">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268605" y="121285"/>
            <a:ext cx="627570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三、中国电子商务的立法概况</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54320" y="3704220"/>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　电子商务概述</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686" y="-93"/>
            <a:ext cx="4738370" cy="607695"/>
            <a:chOff x="1301764" y="466632"/>
            <a:chExt cx="4738370" cy="607695"/>
          </a:xfrm>
        </p:grpSpPr>
        <p:sp>
          <p:nvSpPr>
            <p:cNvPr id="3" name="矩形 2"/>
            <p:cNvSpPr/>
            <p:nvPr/>
          </p:nvSpPr>
          <p:spPr>
            <a:xfrm>
              <a:off x="1574814" y="967948"/>
              <a:ext cx="3483610" cy="95885"/>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 name="文本框 3"/>
            <p:cNvSpPr txBox="1"/>
            <p:nvPr/>
          </p:nvSpPr>
          <p:spPr>
            <a:xfrm>
              <a:off x="1301764" y="466632"/>
              <a:ext cx="473837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一、电子商务的概念和特点</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sp>
        <p:nvSpPr>
          <p:cNvPr id="9" name="矩形 8"/>
          <p:cNvSpPr/>
          <p:nvPr/>
        </p:nvSpPr>
        <p:spPr>
          <a:xfrm>
            <a:off x="4317365" y="824230"/>
            <a:ext cx="7781925" cy="321691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7364" y="4159230"/>
            <a:ext cx="7175501" cy="228981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317365" y="824230"/>
            <a:ext cx="7694930" cy="311975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（一）电子商务的概念</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000" b="0" dirty="0">
                <a:solidFill>
                  <a:schemeClr val="bg1"/>
                </a:solidFill>
                <a:latin typeface="宋体" panose="02010600030101010101" pitchFamily="2" charset="-122"/>
                <a:ea typeface="宋体" panose="02010600030101010101" pitchFamily="2" charset="-122"/>
              </a:rPr>
              <a:t>《中华人民共和国电子商务法》（以下简称《电子商务法》）规定的电子商务是指通过互联网等信息网络销售商品或者提供服务的经营活动。狭义的电子商务中，交易所涉及的各方当事人通过电子信息技术、网络互联技术以及现代通信技术，借助电子网络方式联系，无须面对面协商，也不依靠纸质文件和单据的传输就可以完成整个交易。广义的电子商务是以整个市场为基础的一切与数字化处理有关的商务活动。</a:t>
            </a:r>
            <a:endParaRPr lang="zh-CN" altLang="en-US" sz="2000" b="0" dirty="0">
              <a:solidFill>
                <a:schemeClr val="bg1"/>
              </a:solidFill>
              <a:latin typeface="宋体" panose="02010600030101010101" pitchFamily="2" charset="-122"/>
              <a:ea typeface="宋体" panose="02010600030101010101" pitchFamily="2" charset="-122"/>
            </a:endParaRPr>
          </a:p>
        </p:txBody>
      </p:sp>
      <p:sp>
        <p:nvSpPr>
          <p:cNvPr id="14" name="文本框 13"/>
          <p:cNvSpPr txBox="1"/>
          <p:nvPr/>
        </p:nvSpPr>
        <p:spPr>
          <a:xfrm>
            <a:off x="4726305" y="4257675"/>
            <a:ext cx="6353175" cy="186372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（二）电子商务的特点</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交易网络化2. 交易虚拟化</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 交易成本低4. 交易全球化</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5. 交易透明化</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260350" y="1736090"/>
            <a:ext cx="3810000" cy="290512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6525" y="204470"/>
            <a:ext cx="6644005"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二、电子商务的经营模式和应用形式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（一）电子商务的经营模式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4" name="组合 23"/>
          <p:cNvGrpSpPr/>
          <p:nvPr/>
        </p:nvGrpSpPr>
        <p:grpSpPr>
          <a:xfrm>
            <a:off x="506730" y="2109470"/>
            <a:ext cx="6051550" cy="2639695"/>
            <a:chOff x="1752204" y="1633157"/>
            <a:chExt cx="3658684" cy="2639347"/>
          </a:xfrm>
        </p:grpSpPr>
        <p:sp>
          <p:nvSpPr>
            <p:cNvPr id="25" name="矩形 24"/>
            <p:cNvSpPr/>
            <p:nvPr/>
          </p:nvSpPr>
          <p:spPr>
            <a:xfrm>
              <a:off x="1752204" y="2023631"/>
              <a:ext cx="3658684" cy="2248873"/>
            </a:xfrm>
            <a:prstGeom prst="rect">
              <a:avLst/>
            </a:prstGeom>
          </p:spPr>
          <p:txBody>
            <a:bodyPr wrap="square">
              <a:spAutoFit/>
            </a:bodyPr>
            <a:lstStyle/>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B2B是指企业与企业之间通过互联网进行产品、服务及信息的交换。进行电子商务交易的供需双方都是企业，企业之间使用互联网技术或各种商务网络平台，达到供应链（SCM）的整合，完成商务交易的过程。这些过程包括：发布供求信息，订货及确认订货，支付过程及票据的签发、传送和接收，确定配送方案并监控配送过程等。</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888944" y="1633157"/>
              <a:ext cx="2720632" cy="5339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400" spc="-150" dirty="0">
                  <a:solidFill>
                    <a:schemeClr val="tx1">
                      <a:lumMod val="75000"/>
                      <a:lumOff val="25000"/>
                    </a:schemeClr>
                  </a:solidFill>
                  <a:latin typeface="宋体" panose="02010600030101010101" pitchFamily="2" charset="-122"/>
                  <a:ea typeface="宋体" panose="02010600030101010101" pitchFamily="2" charset="-122"/>
                </a:rPr>
                <a:t>1.B2B（Business to Business）</a:t>
              </a:r>
              <a:endParaRPr lang="zh-CN" altLang="en-US" sz="2400" spc="-150" dirty="0">
                <a:solidFill>
                  <a:schemeClr val="tx1">
                    <a:lumMod val="75000"/>
                    <a:lumOff val="25000"/>
                  </a:schemeClr>
                </a:solidFill>
                <a:latin typeface="宋体" panose="02010600030101010101" pitchFamily="2" charset="-122"/>
                <a:ea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6879590" y="2324735"/>
            <a:ext cx="4943475" cy="285750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6525" y="204470"/>
            <a:ext cx="6644005"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二、电子商务的经营模式和应用形式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（一）电子商务的经营模式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4" name="组合 23"/>
          <p:cNvGrpSpPr/>
          <p:nvPr/>
        </p:nvGrpSpPr>
        <p:grpSpPr>
          <a:xfrm>
            <a:off x="433070" y="2377440"/>
            <a:ext cx="6051550" cy="1560831"/>
            <a:chOff x="1752204" y="1633157"/>
            <a:chExt cx="3658684" cy="1560625"/>
          </a:xfrm>
        </p:grpSpPr>
        <p:sp>
          <p:nvSpPr>
            <p:cNvPr id="25" name="矩形 24"/>
            <p:cNvSpPr/>
            <p:nvPr/>
          </p:nvSpPr>
          <p:spPr>
            <a:xfrm>
              <a:off x="1752204" y="2023631"/>
              <a:ext cx="3658684" cy="1170151"/>
            </a:xfrm>
            <a:prstGeom prst="rect">
              <a:avLst/>
            </a:prstGeom>
          </p:spPr>
          <p:txBody>
            <a:bodyPr wrap="square">
              <a:spAutoFit/>
            </a:bodyPr>
            <a:lstStyle/>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B2C是指企业通过网络销售产品或服务给自然人消费者。企业通过互联网为消费者提供新型的购物环境——网上商店，消费者通过网络在网上购物并支付，由物流公司送货上门。</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888944" y="1633157"/>
              <a:ext cx="2720632" cy="5339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400" spc="-150" dirty="0">
                  <a:solidFill>
                    <a:schemeClr val="tx1">
                      <a:lumMod val="75000"/>
                      <a:lumOff val="25000"/>
                    </a:schemeClr>
                  </a:solidFill>
                  <a:latin typeface="宋体" panose="02010600030101010101" pitchFamily="2" charset="-122"/>
                  <a:ea typeface="宋体" panose="02010600030101010101" pitchFamily="2" charset="-122"/>
                </a:rPr>
                <a:t>2.B2C（Business to Consumer）</a:t>
              </a:r>
              <a:endParaRPr lang="zh-CN" altLang="en-US" sz="2400" spc="-150" dirty="0">
                <a:solidFill>
                  <a:schemeClr val="tx1">
                    <a:lumMod val="75000"/>
                    <a:lumOff val="25000"/>
                  </a:schemeClr>
                </a:solidFill>
                <a:latin typeface="宋体" panose="02010600030101010101" pitchFamily="2" charset="-122"/>
                <a:ea typeface="宋体" panose="02010600030101010101" pitchFamily="2" charset="-122"/>
              </a:endParaRPr>
            </a:p>
          </p:txBody>
        </p:sp>
      </p:grpSp>
      <p:pic>
        <p:nvPicPr>
          <p:cNvPr id="3" name="图片 2"/>
          <p:cNvPicPr>
            <a:picLocks noChangeAspect="1"/>
          </p:cNvPicPr>
          <p:nvPr/>
        </p:nvPicPr>
        <p:blipFill>
          <a:blip r:embed="rId1"/>
          <a:stretch>
            <a:fillRect/>
          </a:stretch>
        </p:blipFill>
        <p:spPr>
          <a:xfrm>
            <a:off x="6558280" y="1643380"/>
            <a:ext cx="4762500" cy="35718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6525" y="204470"/>
            <a:ext cx="6644005"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二、电子商务的经营模式和应用形式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（一）电子商务的经营模式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grpSp>
        <p:nvGrpSpPr>
          <p:cNvPr id="24" name="组合 23"/>
          <p:cNvGrpSpPr/>
          <p:nvPr/>
        </p:nvGrpSpPr>
        <p:grpSpPr>
          <a:xfrm>
            <a:off x="432435" y="1431925"/>
            <a:ext cx="6051550" cy="2280286"/>
            <a:chOff x="1752204" y="1633157"/>
            <a:chExt cx="3658684" cy="2279985"/>
          </a:xfrm>
        </p:grpSpPr>
        <p:sp>
          <p:nvSpPr>
            <p:cNvPr id="25" name="矩形 24"/>
            <p:cNvSpPr/>
            <p:nvPr/>
          </p:nvSpPr>
          <p:spPr>
            <a:xfrm>
              <a:off x="1752204" y="2023631"/>
              <a:ext cx="3658684" cy="1889511"/>
            </a:xfrm>
            <a:prstGeom prst="rect">
              <a:avLst/>
            </a:prstGeom>
          </p:spPr>
          <p:txBody>
            <a:bodyPr wrap="square">
              <a:spAutoFit/>
            </a:bodyPr>
            <a:lstStyle/>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C2B是指将商品的主导权和先发权由厂商交给了消费者。传统的经济学认为，对一个产品的需求越高，价格就会越高。但由消费者社群的集体议价或开发社群需求，只要购买同一商品的消费者越多，购买的效率就越高，价格就越低，这就是C2B的主要特征。</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26" name="文本框 25"/>
            <p:cNvSpPr txBox="1"/>
            <p:nvPr/>
          </p:nvSpPr>
          <p:spPr>
            <a:xfrm>
              <a:off x="1888944" y="1633157"/>
              <a:ext cx="2720632" cy="5339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400" spc="-150" dirty="0">
                  <a:solidFill>
                    <a:schemeClr val="tx1">
                      <a:lumMod val="75000"/>
                      <a:lumOff val="25000"/>
                    </a:schemeClr>
                  </a:solidFill>
                  <a:latin typeface="宋体" panose="02010600030101010101" pitchFamily="2" charset="-122"/>
                  <a:ea typeface="宋体" panose="02010600030101010101" pitchFamily="2" charset="-122"/>
                </a:rPr>
                <a:t>3.C2B（Consumer to Business）</a:t>
              </a:r>
              <a:endParaRPr lang="zh-CN" altLang="en-US" sz="2400" spc="-150" dirty="0">
                <a:solidFill>
                  <a:schemeClr val="tx1">
                    <a:lumMod val="75000"/>
                    <a:lumOff val="25000"/>
                  </a:schemeClr>
                </a:solidFill>
                <a:latin typeface="宋体" panose="02010600030101010101" pitchFamily="2" charset="-122"/>
                <a:ea typeface="宋体" panose="02010600030101010101" pitchFamily="2" charset="-122"/>
              </a:endParaRPr>
            </a:p>
          </p:txBody>
        </p:sp>
      </p:grpSp>
      <p:grpSp>
        <p:nvGrpSpPr>
          <p:cNvPr id="2" name="组合 1"/>
          <p:cNvGrpSpPr/>
          <p:nvPr/>
        </p:nvGrpSpPr>
        <p:grpSpPr>
          <a:xfrm>
            <a:off x="433070" y="3712210"/>
            <a:ext cx="6051550" cy="2999741"/>
            <a:chOff x="1752204" y="1633157"/>
            <a:chExt cx="3658684" cy="2999345"/>
          </a:xfrm>
        </p:grpSpPr>
        <p:sp>
          <p:nvSpPr>
            <p:cNvPr id="5" name="矩形 4"/>
            <p:cNvSpPr/>
            <p:nvPr/>
          </p:nvSpPr>
          <p:spPr>
            <a:xfrm>
              <a:off x="1752204" y="2023631"/>
              <a:ext cx="3658684" cy="2608871"/>
            </a:xfrm>
            <a:prstGeom prst="rect">
              <a:avLst/>
            </a:prstGeom>
          </p:spPr>
          <p:txBody>
            <a:bodyPr wrap="square">
              <a:spAutoFit/>
            </a:bodyPr>
            <a:lstStyle/>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C2C是指消费者与消费者之间的互动交易行为。C2C商务平台是通过为买卖双方提供在线交易平台，使卖方可以主动提供商品上网拍卖，买方可以自行选择商品进行竞价。消费者可同在某一竞标网站或拍卖网站中共同在线上出价而由价高者得标，或者由消费者自行在网络新闻论坛或BBS上张贴布告以出售二手货品，甚至是新品，因消费者间的互动而完成交易。C2C的典型如淘宝网等。</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sp>
          <p:nvSpPr>
            <p:cNvPr id="6" name="文本框 5"/>
            <p:cNvSpPr txBox="1"/>
            <p:nvPr/>
          </p:nvSpPr>
          <p:spPr>
            <a:xfrm>
              <a:off x="1888944" y="1633157"/>
              <a:ext cx="2720632" cy="5339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400" spc="-150" dirty="0">
                  <a:solidFill>
                    <a:schemeClr val="tx1">
                      <a:lumMod val="75000"/>
                      <a:lumOff val="25000"/>
                    </a:schemeClr>
                  </a:solidFill>
                  <a:latin typeface="宋体" panose="02010600030101010101" pitchFamily="2" charset="-122"/>
                  <a:ea typeface="宋体" panose="02010600030101010101" pitchFamily="2" charset="-122"/>
                </a:rPr>
                <a:t>4.C2C（Consumer to Consumer）</a:t>
              </a:r>
              <a:endParaRPr lang="zh-CN" altLang="en-US" sz="2400" spc="-150" dirty="0">
                <a:solidFill>
                  <a:schemeClr val="tx1">
                    <a:lumMod val="75000"/>
                    <a:lumOff val="25000"/>
                  </a:schemeClr>
                </a:solidFill>
                <a:latin typeface="宋体" panose="02010600030101010101" pitchFamily="2" charset="-122"/>
                <a:ea typeface="宋体" panose="02010600030101010101" pitchFamily="2" charset="-122"/>
              </a:endParaRPr>
            </a:p>
          </p:txBody>
        </p:sp>
      </p:grpSp>
      <p:pic>
        <p:nvPicPr>
          <p:cNvPr id="7" name="图片 6"/>
          <p:cNvPicPr>
            <a:picLocks noChangeAspect="1"/>
          </p:cNvPicPr>
          <p:nvPr/>
        </p:nvPicPr>
        <p:blipFill>
          <a:blip r:embed="rId1"/>
          <a:stretch>
            <a:fillRect/>
          </a:stretch>
        </p:blipFill>
        <p:spPr>
          <a:xfrm>
            <a:off x="6685280" y="1822450"/>
            <a:ext cx="5057775" cy="39865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6525" y="204470"/>
            <a:ext cx="6644005" cy="112458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二、电子商务的经营模式和应用形式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（二）电子商务的应用形式</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5" name="矩形 24"/>
          <p:cNvSpPr/>
          <p:nvPr/>
        </p:nvSpPr>
        <p:spPr>
          <a:xfrm>
            <a:off x="432435" y="1822450"/>
            <a:ext cx="6051550" cy="4767580"/>
          </a:xfrm>
          <a:prstGeom prst="rect">
            <a:avLst/>
          </a:prstGeom>
        </p:spPr>
        <p:txBody>
          <a:bodyPr wrap="square">
            <a:spAutoFit/>
          </a:bodyPr>
          <a:lstStyle/>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电子商务的应用有三个层次：市场电子商务、企业电子商务和社会电子商务。市场电子商务是以市场交易为中心的电子商务活动，包括网上展示、网上公关、网上洽谈、网上信息沟通、网上支付、网上售后服务等；企业电子商务是企业利用网络进行企业的研、供、产、销活动，与市场电子商务有交融；社会电子商务是整个社会经济活动利用网络进行，如政府的活动、社团的活动等。</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a:p>
            <a:pPr algn="l">
              <a:lnSpc>
                <a:spcPct val="130000"/>
              </a:lnSpc>
            </a:pPr>
            <a:r>
              <a:rPr lang="en-US" altLang="zh-CN">
                <a:solidFill>
                  <a:schemeClr val="tx1">
                    <a:lumMod val="75000"/>
                    <a:lumOff val="25000"/>
                  </a:schemeClr>
                </a:solidFill>
                <a:latin typeface="宋体" panose="02010600030101010101" pitchFamily="2" charset="-122"/>
                <a:ea typeface="宋体" panose="02010600030101010101" pitchFamily="2" charset="-122"/>
              </a:rPr>
              <a:t>从广义的电子商务概念来看，电子商务的具体应用形式有：企业的网上采购业务、消费品网上购物活动、旅游业网络应用、网上房地产交易、网上支付结算、网上证券交易、网上保险、网上税务、网上银行、网上广告、网上售后服务、网上远程教学、网上招聘与求职、网上订票、网上医疗、网上调查、网上信息咨询、网上娱乐等。</a:t>
            </a:r>
            <a:endParaRPr lang="en-US" altLang="zh-CN">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84620" y="1822450"/>
            <a:ext cx="5593715" cy="43662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8605" y="121285"/>
            <a:ext cx="363728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三、我国电子商务应用</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1" name="矩形 10"/>
          <p:cNvSpPr/>
          <p:nvPr/>
        </p:nvSpPr>
        <p:spPr>
          <a:xfrm>
            <a:off x="5894070" y="240030"/>
            <a:ext cx="6410325" cy="6170295"/>
          </a:xfrm>
          <a:prstGeom prst="rect">
            <a:avLst/>
          </a:prstGeom>
        </p:spPr>
        <p:txBody>
          <a:bodyPr wrap="square">
            <a:spAutoFit/>
          </a:bodyPr>
          <a:lstStyle/>
          <a:p>
            <a:pPr>
              <a:lnSpc>
                <a:spcPct val="130000"/>
              </a:lnSpc>
            </a:pP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1998年3月6日</a:t>
            </a:r>
            <a:r>
              <a:rPr lang="en-US" altLang="zh-CN" sz="1600">
                <a:solidFill>
                  <a:schemeClr val="tx1">
                    <a:lumMod val="75000"/>
                    <a:lumOff val="25000"/>
                  </a:schemeClr>
                </a:solidFill>
                <a:latin typeface="宋体" panose="02010600030101010101" pitchFamily="2" charset="-122"/>
                <a:ea typeface="宋体" panose="02010600030101010101" pitchFamily="2" charset="-122"/>
              </a:rPr>
              <a:t>，我国第一笔互联网上电子商务交易由世纪互联通信技术有限公司和中国银行共同携手完成，标志着我国电子商务已开始进入实用阶段。</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1999年5月18日</a:t>
            </a:r>
            <a:r>
              <a:rPr lang="en-US" altLang="zh-CN" sz="1600">
                <a:solidFill>
                  <a:schemeClr val="tx1">
                    <a:lumMod val="75000"/>
                    <a:lumOff val="25000"/>
                  </a:schemeClr>
                </a:solidFill>
                <a:latin typeface="宋体" panose="02010600030101010101" pitchFamily="2" charset="-122"/>
                <a:ea typeface="宋体" panose="02010600030101010101" pitchFamily="2" charset="-122"/>
              </a:rPr>
              <a:t>，北京珠穆朗玛（8848）电子商务网络服务有限公司正式成立，6月阿里巴巴成立，8月易趣网成立，11月当当网成立，年底卓越网上线。现在，人们耳熟能详的电子商务巨头，大部分是在1999年起步的，因此，人们把1999年称为中国电子商务元年。</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1998年4月16日</a:t>
            </a:r>
            <a:r>
              <a:rPr lang="en-US" altLang="zh-CN" sz="1600">
                <a:solidFill>
                  <a:schemeClr val="tx1">
                    <a:lumMod val="75000"/>
                    <a:lumOff val="25000"/>
                  </a:schemeClr>
                </a:solidFill>
                <a:latin typeface="宋体" panose="02010600030101010101" pitchFamily="2" charset="-122"/>
                <a:ea typeface="宋体" panose="02010600030101010101" pitchFamily="2" charset="-122"/>
              </a:rPr>
              <a:t>，招商银行在国内率先推出了网上银行系统“一网通”，成为国内首家通过网络提供服务的银行，中国电子商务翻开了崭新的一页。到2002年年底，中国各家银行普遍进行网上支付。</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2006年2月</a:t>
            </a:r>
            <a:r>
              <a:rPr lang="en-US" altLang="zh-CN" sz="1600">
                <a:solidFill>
                  <a:schemeClr val="tx1">
                    <a:lumMod val="75000"/>
                    <a:lumOff val="25000"/>
                  </a:schemeClr>
                </a:solidFill>
                <a:latin typeface="宋体" panose="02010600030101010101" pitchFamily="2" charset="-122"/>
                <a:ea typeface="宋体" panose="02010600030101010101" pitchFamily="2" charset="-122"/>
              </a:rPr>
              <a:t>，招商银行推出了变革性的网上支付新模式“支付通”，用户可以直接在招行合作方网站上完成支付，极大提高了支付业务的效率。我国的网上支付方式中，既有以支付宝和财富通为代表的非独立第三方机构平台，也有以银联电子支付和快钱为代表的独立第三方，还有各大银行不断改进的网上银行支付平台。自1998年起，网上支付的交易量几乎以每年100%的速度在增加。2016年支付宝的用户数量达4.5亿。</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2016年</a:t>
            </a:r>
            <a:r>
              <a:rPr lang="en-US" altLang="zh-CN" sz="1600">
                <a:solidFill>
                  <a:schemeClr val="tx1">
                    <a:lumMod val="75000"/>
                    <a:lumOff val="25000"/>
                  </a:schemeClr>
                </a:solidFill>
                <a:latin typeface="宋体" panose="02010600030101010101" pitchFamily="2" charset="-122"/>
                <a:ea typeface="宋体" panose="02010600030101010101" pitchFamily="2" charset="-122"/>
              </a:rPr>
              <a:t>，有超过10亿人次使用“指尖上的城市公共服务”。2016年，在全国范围内，“80后”人群的人均网上支付金额超过12万元，而“90后”人群采用移动支付的占比近92%。</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2018年</a:t>
            </a:r>
            <a:r>
              <a:rPr lang="en-US" altLang="zh-CN" sz="1600">
                <a:solidFill>
                  <a:schemeClr val="tx1">
                    <a:lumMod val="75000"/>
                    <a:lumOff val="25000"/>
                  </a:schemeClr>
                </a:solidFill>
                <a:latin typeface="宋体" panose="02010600030101010101" pitchFamily="2" charset="-122"/>
                <a:ea typeface="宋体" panose="02010600030101010101" pitchFamily="2" charset="-122"/>
              </a:rPr>
              <a:t>全国实现电子商务交易额31.63万亿元，</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2019年</a:t>
            </a:r>
            <a:r>
              <a:rPr lang="en-US" altLang="zh-CN" sz="1600">
                <a:solidFill>
                  <a:schemeClr val="tx1">
                    <a:lumMod val="75000"/>
                    <a:lumOff val="25000"/>
                  </a:schemeClr>
                </a:solidFill>
                <a:latin typeface="宋体" panose="02010600030101010101" pitchFamily="2" charset="-122"/>
                <a:ea typeface="宋体" panose="02010600030101010101" pitchFamily="2" charset="-122"/>
              </a:rPr>
              <a:t>全国电子商务交易额为34.81万亿元。</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7" name="ïśliďè"/>
          <p:cNvSpPr>
            <a:spLocks noChangeAspect="1"/>
          </p:cNvSpPr>
          <p:nvPr/>
        </p:nvSpPr>
        <p:spPr bwMode="auto">
          <a:xfrm>
            <a:off x="6902013" y="5156501"/>
            <a:ext cx="267190" cy="267477"/>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pic>
        <p:nvPicPr>
          <p:cNvPr id="2" name="图片 1"/>
          <p:cNvPicPr>
            <a:picLocks noChangeAspect="1"/>
          </p:cNvPicPr>
          <p:nvPr/>
        </p:nvPicPr>
        <p:blipFill>
          <a:blip r:embed="rId1"/>
          <a:stretch>
            <a:fillRect/>
          </a:stretch>
        </p:blipFill>
        <p:spPr>
          <a:xfrm>
            <a:off x="511175" y="1360170"/>
            <a:ext cx="5270500" cy="4447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4575,&quot;width&quot;:6000}"/>
</p:tagLst>
</file>

<file path=ppt/tags/tag2.xml><?xml version="1.0" encoding="utf-8"?>
<p:tagLst xmlns:p="http://schemas.openxmlformats.org/presentationml/2006/main">
  <p:tag name="KSO_WM_UNIT_PLACING_PICTURE_USER_VIEWPORT" val="{&quot;height&quot;:4500,&quot;width&quot;:778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4753</Words>
  <Application>WPS 演示</Application>
  <PresentationFormat>宽屏</PresentationFormat>
  <Paragraphs>252</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无谓</cp:lastModifiedBy>
  <cp:revision>50</cp:revision>
  <dcterms:created xsi:type="dcterms:W3CDTF">2019-04-04T03:42:00Z</dcterms:created>
  <dcterms:modified xsi:type="dcterms:W3CDTF">2020-09-17T09:15:22Z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