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50"/>
  </p:handoutMasterIdLst>
  <p:sldIdLst>
    <p:sldId id="639" r:id="rId3"/>
    <p:sldId id="617" r:id="rId5"/>
    <p:sldId id="636" r:id="rId6"/>
    <p:sldId id="713" r:id="rId7"/>
    <p:sldId id="667" r:id="rId8"/>
    <p:sldId id="669" r:id="rId9"/>
    <p:sldId id="677" r:id="rId10"/>
    <p:sldId id="806" r:id="rId11"/>
    <p:sldId id="711" r:id="rId12"/>
    <p:sldId id="807" r:id="rId13"/>
    <p:sldId id="808" r:id="rId14"/>
    <p:sldId id="710" r:id="rId15"/>
    <p:sldId id="712" r:id="rId16"/>
    <p:sldId id="809" r:id="rId17"/>
    <p:sldId id="679" r:id="rId18"/>
    <p:sldId id="664" r:id="rId19"/>
    <p:sldId id="810" r:id="rId20"/>
    <p:sldId id="811" r:id="rId21"/>
    <p:sldId id="857" r:id="rId22"/>
    <p:sldId id="858" r:id="rId23"/>
    <p:sldId id="859" r:id="rId24"/>
    <p:sldId id="668" r:id="rId25"/>
    <p:sldId id="860" r:id="rId26"/>
    <p:sldId id="544" r:id="rId27"/>
    <p:sldId id="901" r:id="rId28"/>
    <p:sldId id="682" r:id="rId29"/>
    <p:sldId id="674" r:id="rId30"/>
    <p:sldId id="688" r:id="rId31"/>
    <p:sldId id="902" r:id="rId32"/>
    <p:sldId id="676" r:id="rId33"/>
    <p:sldId id="903" r:id="rId34"/>
    <p:sldId id="904" r:id="rId35"/>
    <p:sldId id="906" r:id="rId36"/>
    <p:sldId id="907" r:id="rId37"/>
    <p:sldId id="908" r:id="rId38"/>
    <p:sldId id="909" r:id="rId39"/>
    <p:sldId id="910" r:id="rId40"/>
    <p:sldId id="911" r:id="rId41"/>
    <p:sldId id="598" r:id="rId42"/>
    <p:sldId id="918" r:id="rId43"/>
    <p:sldId id="912" r:id="rId44"/>
    <p:sldId id="919" r:id="rId45"/>
    <p:sldId id="920" r:id="rId46"/>
    <p:sldId id="921" r:id="rId47"/>
    <p:sldId id="922" r:id="rId48"/>
    <p:sldId id="582" r:id="rId49"/>
  </p:sldIdLst>
  <p:sldSz cx="12195175" cy="6859270"/>
  <p:notesSz cx="6858000" cy="9144000"/>
  <p:embeddedFontLst>
    <p:embeddedFont>
      <p:font typeface="Rockwell" panose="02060603020205020403" pitchFamily="18" charset="0"/>
      <p:regular r:id="rId55"/>
      <p:bold r:id="rId56"/>
      <p:italic r:id="rId57"/>
      <p:boldItalic r:id="rId58"/>
    </p:embeddedFont>
    <p:embeddedFont>
      <p:font typeface="Helvetica" panose="020B0604020202030204"/>
      <p:regular r:id="rId59"/>
      <p:bold r:id="rId60"/>
      <p:italic r:id="rId61"/>
      <p:boldItalic r:id="rId62"/>
    </p:embeddedFont>
  </p:embeddedFontLst>
  <p:custDataLst>
    <p:tags r:id="rId63"/>
  </p:custDataLst>
  <p:defaultTextStyle>
    <a:defPPr>
      <a:defRPr lang="zh-CN"/>
    </a:defPPr>
    <a:lvl1pPr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1pPr>
    <a:lvl2pPr marL="54419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2pPr>
    <a:lvl3pPr marL="108902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3pPr>
    <a:lvl4pPr marL="1633220"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4pPr>
    <a:lvl5pPr marL="217741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5pPr>
    <a:lvl6pPr marL="272161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6pPr>
    <a:lvl7pPr marL="326644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7pPr>
    <a:lvl8pPr marL="3810635"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8pPr>
    <a:lvl9pPr marL="435483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36" userDrawn="1">
          <p15:clr>
            <a:srgbClr val="A4A3A4"/>
          </p15:clr>
        </p15:guide>
        <p15:guide id="2" orient="horz" pos="336" userDrawn="1">
          <p15:clr>
            <a:srgbClr val="A4A3A4"/>
          </p15:clr>
        </p15:guide>
        <p15:guide id="3" orient="horz" pos="3992" userDrawn="1">
          <p15:clr>
            <a:srgbClr val="A4A3A4"/>
          </p15:clr>
        </p15:guide>
        <p15:guide id="4" pos="3840" userDrawn="1">
          <p15:clr>
            <a:srgbClr val="A4A3A4"/>
          </p15:clr>
        </p15:guide>
        <p15:guide id="5" pos="422" userDrawn="1">
          <p15:clr>
            <a:srgbClr val="A4A3A4"/>
          </p15:clr>
        </p15:guide>
        <p15:guide id="6" pos="726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69DE8"/>
    <a:srgbClr val="023593"/>
    <a:srgbClr val="C0C0F6"/>
    <a:srgbClr val="7EA3F5"/>
    <a:srgbClr val="E1EDFF"/>
    <a:srgbClr val="8576B8"/>
    <a:srgbClr val="002E73"/>
    <a:srgbClr val="161448"/>
    <a:srgbClr val="FEB71D"/>
    <a:srgbClr val="8031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38" autoAdjust="0"/>
    <p:restoredTop sz="94660"/>
  </p:normalViewPr>
  <p:slideViewPr>
    <p:cSldViewPr showGuides="1">
      <p:cViewPr>
        <p:scale>
          <a:sx n="70" d="100"/>
          <a:sy n="70" d="100"/>
        </p:scale>
        <p:origin x="-654" y="-426"/>
      </p:cViewPr>
      <p:guideLst>
        <p:guide orient="horz" pos="2136"/>
        <p:guide orient="horz" pos="336"/>
        <p:guide orient="horz" pos="3992"/>
        <p:guide pos="3840"/>
        <p:guide pos="422"/>
        <p:guide pos="7267"/>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2946" y="-120"/>
      </p:cViewPr>
      <p:guideLst>
        <p:guide orient="horz" pos="2846"/>
        <p:guide pos="2159"/>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3" Type="http://schemas.openxmlformats.org/officeDocument/2006/relationships/tags" Target="tags/tag11.xml"/><Relationship Id="rId62" Type="http://schemas.openxmlformats.org/officeDocument/2006/relationships/font" Target="fonts/font8.fntdata"/><Relationship Id="rId61" Type="http://schemas.openxmlformats.org/officeDocument/2006/relationships/font" Target="fonts/font7.fntdata"/><Relationship Id="rId60" Type="http://schemas.openxmlformats.org/officeDocument/2006/relationships/font" Target="fonts/font6.fntdata"/><Relationship Id="rId6" Type="http://schemas.openxmlformats.org/officeDocument/2006/relationships/slide" Target="slides/slide3.xml"/><Relationship Id="rId59" Type="http://schemas.openxmlformats.org/officeDocument/2006/relationships/font" Target="fonts/font5.fntdata"/><Relationship Id="rId58" Type="http://schemas.openxmlformats.org/officeDocument/2006/relationships/font" Target="fonts/font4.fntdata"/><Relationship Id="rId57" Type="http://schemas.openxmlformats.org/officeDocument/2006/relationships/font" Target="fonts/font3.fntdata"/><Relationship Id="rId56" Type="http://schemas.openxmlformats.org/officeDocument/2006/relationships/font" Target="fonts/font2.fntdata"/><Relationship Id="rId55" Type="http://schemas.openxmlformats.org/officeDocument/2006/relationships/font" Target="fonts/font1.fntdata"/><Relationship Id="rId54" Type="http://schemas.openxmlformats.org/officeDocument/2006/relationships/commentAuthors" Target="commentAuthors.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handoutMaster" Target="handoutMasters/handoutMaster1.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latin typeface="宋体" panose="02010600030101010101" pitchFamily="2"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5F79B9-B306-4393-BDEE-A582750E71C3}" type="datetimeFigureOut">
              <a:rPr lang="zh-CN" altLang="en-US" smtClean="0">
                <a:latin typeface="宋体" panose="02010600030101010101" pitchFamily="2" charset="-122"/>
              </a:rPr>
            </a:fld>
            <a:endParaRPr lang="zh-CN" altLang="en-US">
              <a:latin typeface="宋体" panose="02010600030101010101" pitchFamily="2"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latin typeface="宋体" panose="02010600030101010101" pitchFamily="2"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AE7E33-F89F-41F1-924F-2B2BBDA1E022}" type="slidenum">
              <a:rPr lang="zh-CN" altLang="en-US" smtClean="0">
                <a:latin typeface="宋体" panose="02010600030101010101" pitchFamily="2" charset="-122"/>
              </a:rPr>
            </a:fld>
            <a:endParaRPr lang="zh-CN" altLang="en-US">
              <a:latin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atin typeface="Arial" panose="020B0604020202020204" pitchFamily="34" charset="0"/>
              </a:defRPr>
            </a:lvl1pPr>
          </a:lstStyle>
          <a:p>
            <a:endParaRPr lang="en-US" altLang="zh-CN"/>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atin typeface="Arial" panose="020B0604020202020204" pitchFamily="34" charset="0"/>
              </a:defRPr>
            </a:lvl1pPr>
          </a:lstStyle>
          <a:p>
            <a:endParaRPr lang="en-US" altLang="zh-CN"/>
          </a:p>
        </p:txBody>
      </p:sp>
      <p:sp>
        <p:nvSpPr>
          <p:cNvPr id="12292"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atin typeface="Arial" panose="020B0604020202020204" pitchFamily="34" charset="0"/>
              </a:defRPr>
            </a:lvl1pPr>
          </a:lstStyle>
          <a:p>
            <a:endParaRPr lang="en-US" altLang="zh-CN"/>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atin typeface="Arial" panose="020B0604020202020204" pitchFamily="34" charset="0"/>
              </a:defRPr>
            </a:lvl1pPr>
          </a:lstStyle>
          <a:p>
            <a:fld id="{F9743CD7-97CD-4F57-B351-69A253B17F80}"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1pPr>
    <a:lvl2pPr marL="54419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2pPr>
    <a:lvl3pPr marL="108902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3pPr>
    <a:lvl4pPr marL="1633220"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4pPr>
    <a:lvl5pPr marL="217741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5pPr>
    <a:lvl6pPr marL="2721610" algn="l" defTabSz="1089025" rtl="0" eaLnBrk="1" latinLnBrk="0" hangingPunct="1">
      <a:defRPr sz="1400" kern="1200">
        <a:solidFill>
          <a:schemeClr val="tx1"/>
        </a:solidFill>
        <a:latin typeface="+mn-lt"/>
        <a:ea typeface="+mn-ea"/>
        <a:cs typeface="+mn-cs"/>
      </a:defRPr>
    </a:lvl6pPr>
    <a:lvl7pPr marL="3266440" algn="l" defTabSz="1089025" rtl="0" eaLnBrk="1" latinLnBrk="0" hangingPunct="1">
      <a:defRPr sz="1400" kern="1200">
        <a:solidFill>
          <a:schemeClr val="tx1"/>
        </a:solidFill>
        <a:latin typeface="+mn-lt"/>
        <a:ea typeface="+mn-ea"/>
        <a:cs typeface="+mn-cs"/>
      </a:defRPr>
    </a:lvl7pPr>
    <a:lvl8pPr marL="3810635" algn="l" defTabSz="1089025" rtl="0" eaLnBrk="1" latinLnBrk="0" hangingPunct="1">
      <a:defRPr sz="1400" kern="1200">
        <a:solidFill>
          <a:schemeClr val="tx1"/>
        </a:solidFill>
        <a:latin typeface="+mn-lt"/>
        <a:ea typeface="+mn-ea"/>
        <a:cs typeface="+mn-cs"/>
      </a:defRPr>
    </a:lvl8pPr>
    <a:lvl9pPr marL="4354830" algn="l" defTabSz="108902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4.wdp"/><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封面">
    <p:spTree>
      <p:nvGrpSpPr>
        <p:cNvPr id="1" name=""/>
        <p:cNvGrpSpPr/>
        <p:nvPr/>
      </p:nvGrpSpPr>
      <p:grpSpPr>
        <a:xfrm>
          <a:off x="0" y="0"/>
          <a:ext cx="0" cy="0"/>
          <a:chOff x="0" y="0"/>
          <a:chExt cx="0" cy="0"/>
        </a:xfrm>
      </p:grpSpPr>
      <p:sp>
        <p:nvSpPr>
          <p:cNvPr id="7" name="椭圆 6"/>
          <p:cNvSpPr>
            <a:spLocks noChangeAspect="1"/>
          </p:cNvSpPr>
          <p:nvPr userDrawn="1"/>
        </p:nvSpPr>
        <p:spPr>
          <a:xfrm>
            <a:off x="-1598613" y="-1980406"/>
            <a:ext cx="5400000" cy="54000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userDrawn="1"/>
        </p:nvSpPr>
        <p:spPr>
          <a:xfrm>
            <a:off x="-1534413" y="5585594"/>
            <a:ext cx="3060000" cy="2340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1548000" y="409946"/>
            <a:ext cx="10647175" cy="6039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标题幻灯片">
    <p:bg>
      <p:bgPr>
        <a:noFill/>
        <a:effectLst/>
      </p:bgPr>
    </p:bg>
    <p:spTree>
      <p:nvGrpSpPr>
        <p:cNvPr id="1" name=""/>
        <p:cNvGrpSpPr/>
        <p:nvPr/>
      </p:nvGrpSpPr>
      <p:grpSpPr>
        <a:xfrm>
          <a:off x="0" y="0"/>
          <a:ext cx="0" cy="0"/>
          <a:chOff x="0" y="0"/>
          <a:chExt cx="0" cy="0"/>
        </a:xfrm>
      </p:grpSpPr>
      <p:sp>
        <p:nvSpPr>
          <p:cNvPr id="7" name="矩形 6"/>
          <p:cNvSpPr/>
          <p:nvPr userDrawn="1"/>
        </p:nvSpPr>
        <p:spPr>
          <a:xfrm>
            <a:off x="6435175" y="720000"/>
            <a:ext cx="5760000" cy="36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999" y="0"/>
            <a:ext cx="432000" cy="1080000"/>
          </a:xfrm>
          <a:custGeom>
            <a:avLst/>
            <a:gdLst/>
            <a:ahLst/>
            <a:cxnLst/>
            <a:rect l="l" t="t" r="r" b="b"/>
            <a:pathLst>
              <a:path w="432000" h="1080000">
                <a:moveTo>
                  <a:pt x="108951" y="0"/>
                </a:moveTo>
                <a:lnTo>
                  <a:pt x="432000" y="0"/>
                </a:lnTo>
                <a:lnTo>
                  <a:pt x="432000" y="1080000"/>
                </a:lnTo>
                <a:lnTo>
                  <a:pt x="108951" y="1080000"/>
                </a:lnTo>
                <a:close/>
                <a:moveTo>
                  <a:pt x="0" y="0"/>
                </a:moveTo>
                <a:lnTo>
                  <a:pt x="64610" y="0"/>
                </a:lnTo>
                <a:lnTo>
                  <a:pt x="64610" y="1080000"/>
                </a:lnTo>
                <a:lnTo>
                  <a:pt x="0" y="108000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文框 3"/>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a:xfrm>
            <a:off x="7315199" y="0"/>
            <a:ext cx="4879975" cy="6859588"/>
          </a:xfrm>
          <a:prstGeom prst="rect">
            <a:avLst/>
          </a:prstGeom>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pic>
        <p:nvPicPr>
          <p:cNvPr id="7" name="图片 6"/>
          <p:cNvPicPr preferRelativeResize="0"/>
          <p:nvPr userDrawn="1"/>
        </p:nvPicPr>
        <p:blipFill>
          <a:blip r:embed="rId2">
            <a:extLst>
              <a:ext uri="{28A0092B-C50C-407E-A947-70E740481C1C}">
                <a14:useLocalDpi xmlns:a14="http://schemas.microsoft.com/office/drawing/2010/main" val="0"/>
              </a:ext>
            </a:extLst>
          </a:blip>
          <a:stretch>
            <a:fillRect/>
          </a:stretch>
        </p:blipFill>
        <p:spPr>
          <a:xfrm>
            <a:off x="2448476" y="1077"/>
            <a:ext cx="9746699" cy="6857434"/>
          </a:xfrm>
          <a:prstGeom prst="rect">
            <a:avLst/>
          </a:prstGeom>
        </p:spPr>
      </p:pic>
      <p:sp>
        <p:nvSpPr>
          <p:cNvPr id="5" name="图文框 4"/>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00000" y="405794"/>
            <a:ext cx="6048000" cy="604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标题幻灯片">
    <p:bg>
      <p:bgPr>
        <a:noFill/>
        <a:effectLst/>
      </p:bgPr>
    </p:bg>
    <p:spTree>
      <p:nvGrpSpPr>
        <p:cNvPr id="1" name=""/>
        <p:cNvGrpSpPr/>
        <p:nvPr/>
      </p:nvGrpSpPr>
      <p:grpSpPr>
        <a:xfrm>
          <a:off x="0" y="0"/>
          <a:ext cx="0" cy="0"/>
          <a:chOff x="0" y="0"/>
          <a:chExt cx="0" cy="0"/>
        </a:xfrm>
      </p:grpSpPr>
      <p:sp>
        <p:nvSpPr>
          <p:cNvPr id="6" name="图文框 5"/>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bg>
      <p:bgPr>
        <a:no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7.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760" y="274703"/>
            <a:ext cx="10975657" cy="114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760" y="1600571"/>
            <a:ext cx="10975657" cy="452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758"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defRPr sz="1600">
                <a:latin typeface="宋体" panose="02010600030101010101" pitchFamily="2" charset="-122"/>
              </a:defRPr>
            </a:lvl1pPr>
          </a:lstStyle>
          <a:p>
            <a:endParaRPr lang="en-US" altLang="zh-CN"/>
          </a:p>
        </p:txBody>
      </p:sp>
      <p:sp>
        <p:nvSpPr>
          <p:cNvPr id="1029" name="Rectangle 5"/>
          <p:cNvSpPr>
            <a:spLocks noGrp="1" noChangeArrowheads="1"/>
          </p:cNvSpPr>
          <p:nvPr>
            <p:ph type="ftr" sz="quarter" idx="3"/>
          </p:nvPr>
        </p:nvSpPr>
        <p:spPr bwMode="auto">
          <a:xfrm>
            <a:off x="4166685" y="6246671"/>
            <a:ext cx="3861806"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ctr">
              <a:defRPr sz="1600">
                <a:latin typeface="宋体" panose="02010600030101010101" pitchFamily="2" charset="-122"/>
              </a:defRPr>
            </a:lvl1pPr>
          </a:lstStyle>
          <a:p>
            <a:endParaRPr lang="en-US" altLang="zh-CN"/>
          </a:p>
        </p:txBody>
      </p:sp>
      <p:sp>
        <p:nvSpPr>
          <p:cNvPr id="1030" name="Rectangle 6"/>
          <p:cNvSpPr>
            <a:spLocks noGrp="1" noChangeArrowheads="1"/>
          </p:cNvSpPr>
          <p:nvPr>
            <p:ph type="sldNum" sz="quarter" idx="4"/>
          </p:nvPr>
        </p:nvSpPr>
        <p:spPr bwMode="auto">
          <a:xfrm>
            <a:off x="8739876"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r">
              <a:defRPr sz="1600">
                <a:latin typeface="宋体" panose="02010600030101010101" pitchFamily="2" charset="-122"/>
              </a:defRPr>
            </a:lvl1pPr>
          </a:lstStyle>
          <a:p>
            <a:fld id="{D0A27C80-5FD3-4361-BB31-75FBA1966619}"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hf sldNum="0" hdr="0" ftr="0" dt="0"/>
  <p:txStyles>
    <p:titleStyle>
      <a:lvl1pPr algn="ctr" rtl="0" fontAlgn="base">
        <a:spcBef>
          <a:spcPct val="0"/>
        </a:spcBef>
        <a:spcAft>
          <a:spcPct val="0"/>
        </a:spcAft>
        <a:defRPr sz="5300">
          <a:solidFill>
            <a:schemeClr val="tx2"/>
          </a:solidFill>
          <a:latin typeface="宋体" panose="02010600030101010101" pitchFamily="2" charset="-122"/>
          <a:ea typeface="宋体" panose="02010600030101010101" pitchFamily="2" charset="-122"/>
          <a:cs typeface="+mj-cs"/>
        </a:defRPr>
      </a:lvl1pPr>
      <a:lvl2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5pPr>
      <a:lvl6pPr marL="54419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6pPr>
      <a:lvl7pPr marL="108902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7pPr>
      <a:lvl8pPr marL="1633220"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8pPr>
      <a:lvl9pPr marL="217741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9pPr>
    </p:titleStyle>
    <p:bodyStyle>
      <a:lvl1pPr marL="408305" indent="-408305" algn="l" rtl="0" fontAlgn="base">
        <a:spcBef>
          <a:spcPct val="20000"/>
        </a:spcBef>
        <a:spcAft>
          <a:spcPct val="0"/>
        </a:spcAft>
        <a:buChar char="•"/>
        <a:defRPr sz="3800">
          <a:solidFill>
            <a:schemeClr val="tx1"/>
          </a:solidFill>
          <a:latin typeface="宋体" panose="02010600030101010101" pitchFamily="2" charset="-122"/>
          <a:ea typeface="宋体" panose="02010600030101010101" pitchFamily="2" charset="-122"/>
          <a:cs typeface="+mn-cs"/>
        </a:defRPr>
      </a:lvl1pPr>
      <a:lvl2pPr marL="884555" indent="-340360" algn="l" rtl="0" fontAlgn="base">
        <a:spcBef>
          <a:spcPct val="20000"/>
        </a:spcBef>
        <a:spcAft>
          <a:spcPct val="0"/>
        </a:spcAft>
        <a:buChar char="–"/>
        <a:defRPr sz="3400">
          <a:solidFill>
            <a:schemeClr val="tx1"/>
          </a:solidFill>
          <a:latin typeface="宋体" panose="02010600030101010101" pitchFamily="2" charset="-122"/>
          <a:ea typeface="宋体" panose="02010600030101010101" pitchFamily="2" charset="-122"/>
        </a:defRPr>
      </a:lvl2pPr>
      <a:lvl3pPr marL="1360805" indent="-272415" algn="l" rtl="0" fontAlgn="base">
        <a:spcBef>
          <a:spcPct val="20000"/>
        </a:spcBef>
        <a:spcAft>
          <a:spcPct val="0"/>
        </a:spcAft>
        <a:buChar char="•"/>
        <a:defRPr sz="2900">
          <a:solidFill>
            <a:schemeClr val="tx1"/>
          </a:solidFill>
          <a:latin typeface="宋体" panose="02010600030101010101" pitchFamily="2" charset="-122"/>
          <a:ea typeface="宋体" panose="02010600030101010101" pitchFamily="2" charset="-122"/>
        </a:defRPr>
      </a:lvl3pPr>
      <a:lvl4pPr marL="190500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4pPr>
      <a:lvl5pPr marL="244983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5pPr>
      <a:lvl6pPr marL="2994025" indent="-272415" algn="l" rtl="0" fontAlgn="base">
        <a:spcBef>
          <a:spcPct val="20000"/>
        </a:spcBef>
        <a:spcAft>
          <a:spcPct val="0"/>
        </a:spcAft>
        <a:buChar char="»"/>
        <a:defRPr sz="2400">
          <a:solidFill>
            <a:schemeClr val="tx1"/>
          </a:solidFill>
          <a:latin typeface="+mn-lt"/>
          <a:ea typeface="+mn-ea"/>
        </a:defRPr>
      </a:lvl6pPr>
      <a:lvl7pPr marL="3538220" indent="-272415" algn="l" rtl="0" fontAlgn="base">
        <a:spcBef>
          <a:spcPct val="20000"/>
        </a:spcBef>
        <a:spcAft>
          <a:spcPct val="0"/>
        </a:spcAft>
        <a:buChar char="»"/>
        <a:defRPr sz="2400">
          <a:solidFill>
            <a:schemeClr val="tx1"/>
          </a:solidFill>
          <a:latin typeface="+mn-lt"/>
          <a:ea typeface="+mn-ea"/>
        </a:defRPr>
      </a:lvl7pPr>
      <a:lvl8pPr marL="4082415" indent="-272415" algn="l" rtl="0" fontAlgn="base">
        <a:spcBef>
          <a:spcPct val="20000"/>
        </a:spcBef>
        <a:spcAft>
          <a:spcPct val="0"/>
        </a:spcAft>
        <a:buChar char="»"/>
        <a:defRPr sz="2400">
          <a:solidFill>
            <a:schemeClr val="tx1"/>
          </a:solidFill>
          <a:latin typeface="+mn-lt"/>
          <a:ea typeface="+mn-ea"/>
        </a:defRPr>
      </a:lvl8pPr>
      <a:lvl9pPr marL="4627245" indent="-272415"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7415" algn="l" defTabSz="1089025" rtl="0" eaLnBrk="1" latinLnBrk="0" hangingPunct="1">
        <a:defRPr sz="2100" kern="1200">
          <a:solidFill>
            <a:schemeClr val="tx1"/>
          </a:solidFill>
          <a:latin typeface="+mn-lt"/>
          <a:ea typeface="+mn-ea"/>
          <a:cs typeface="+mn-cs"/>
        </a:defRPr>
      </a:lvl5pPr>
      <a:lvl6pPr marL="2721610" algn="l" defTabSz="1089025" rtl="0" eaLnBrk="1" latinLnBrk="0" hangingPunct="1">
        <a:defRPr sz="2100" kern="1200">
          <a:solidFill>
            <a:schemeClr val="tx1"/>
          </a:solidFill>
          <a:latin typeface="+mn-lt"/>
          <a:ea typeface="+mn-ea"/>
          <a:cs typeface="+mn-cs"/>
        </a:defRPr>
      </a:lvl6pPr>
      <a:lvl7pPr marL="3266440" algn="l" defTabSz="1089025" rtl="0" eaLnBrk="1" latinLnBrk="0" hangingPunct="1">
        <a:defRPr sz="2100" kern="1200">
          <a:solidFill>
            <a:schemeClr val="tx1"/>
          </a:solidFill>
          <a:latin typeface="+mn-lt"/>
          <a:ea typeface="+mn-ea"/>
          <a:cs typeface="+mn-cs"/>
        </a:defRPr>
      </a:lvl7pPr>
      <a:lvl8pPr marL="3810635" algn="l" defTabSz="1089025" rtl="0" eaLnBrk="1" latinLnBrk="0" hangingPunct="1">
        <a:defRPr sz="2100" kern="1200">
          <a:solidFill>
            <a:schemeClr val="tx1"/>
          </a:solidFill>
          <a:latin typeface="+mn-lt"/>
          <a:ea typeface="+mn-ea"/>
          <a:cs typeface="+mn-cs"/>
        </a:defRPr>
      </a:lvl8pPr>
      <a:lvl9pPr marL="4354830" algn="l" defTabSz="1089025"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3.jpeg"/><Relationship Id="rId1" Type="http://schemas.openxmlformats.org/officeDocument/2006/relationships/image" Target="../media/image12.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4.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image" Target="../media/image1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3.xml"/><Relationship Id="rId2" Type="http://schemas.microsoft.com/office/2007/relationships/hdphoto" Target="../media/image19.wdp"/><Relationship Id="rId1" Type="http://schemas.openxmlformats.org/officeDocument/2006/relationships/image" Target="../media/image18.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image" Target="../media/image20.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4.xml"/><Relationship Id="rId2" Type="http://schemas.openxmlformats.org/officeDocument/2006/relationships/tags" Target="../tags/tag3.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image" Target="../media/image22.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image" Target="../media/image23.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image" Target="../media/image24.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image" Target="../media/image25.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3.xml"/><Relationship Id="rId2" Type="http://schemas.openxmlformats.org/officeDocument/2006/relationships/image" Target="../media/image27.emf"/><Relationship Id="rId1" Type="http://schemas.openxmlformats.org/officeDocument/2006/relationships/image" Target="../media/image26.emf"/></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3.xml"/><Relationship Id="rId2" Type="http://schemas.openxmlformats.org/officeDocument/2006/relationships/image" Target="../media/image29.emf"/><Relationship Id="rId1" Type="http://schemas.openxmlformats.org/officeDocument/2006/relationships/image" Target="../media/image28.emf"/></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3.xml"/><Relationship Id="rId2" Type="http://schemas.openxmlformats.org/officeDocument/2006/relationships/image" Target="../media/image31.png"/><Relationship Id="rId1" Type="http://schemas.openxmlformats.org/officeDocument/2006/relationships/image" Target="../media/image30.emf"/></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3.xml"/><Relationship Id="rId2" Type="http://schemas.openxmlformats.org/officeDocument/2006/relationships/image" Target="../media/image33.png"/><Relationship Id="rId1" Type="http://schemas.openxmlformats.org/officeDocument/2006/relationships/image" Target="../media/image32.emf"/></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image" Target="../media/image34.emf"/></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3.xml"/><Relationship Id="rId2" Type="http://schemas.openxmlformats.org/officeDocument/2006/relationships/image" Target="../media/image36.emf"/><Relationship Id="rId1" Type="http://schemas.openxmlformats.org/officeDocument/2006/relationships/image" Target="../media/image35.emf"/></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image" Target="../media/image37.emf"/></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9"/>
          <p:cNvSpPr txBox="1"/>
          <p:nvPr/>
        </p:nvSpPr>
        <p:spPr>
          <a:xfrm rot="16200000">
            <a:off x="9128760" y="2957195"/>
            <a:ext cx="727075" cy="3002915"/>
          </a:xfrm>
          <a:prstGeom prst="rect">
            <a:avLst/>
          </a:prstGeom>
          <a:solidFill>
            <a:schemeClr val="accent6"/>
          </a:solidFill>
          <a:effectLst/>
        </p:spPr>
        <p:txBody>
          <a:bodyPr vert="eaVert" wrap="square" lIns="91450" tIns="45725" rIns="90000" bIns="45725" rtlCol="0" anchor="ctr" anchorCtr="1">
            <a:noAutofit/>
          </a:bodyPr>
          <a:lstStyle/>
          <a:p>
            <a:pPr algn="ctr">
              <a:defRPr/>
            </a:pPr>
            <a:r>
              <a:rPr lang="zh-CN" sz="3200" kern="0" spc="300" dirty="0">
                <a:solidFill>
                  <a:schemeClr val="bg1"/>
                </a:solidFill>
                <a:latin typeface="宋体" panose="02010600030101010101" pitchFamily="2" charset="-122"/>
              </a:rPr>
              <a:t>北京出版社</a:t>
            </a:r>
            <a:endParaRPr lang="zh-CN" sz="3200" kern="0" spc="300" dirty="0">
              <a:solidFill>
                <a:schemeClr val="bg1"/>
              </a:solidFill>
              <a:latin typeface="宋体" panose="02010600030101010101" pitchFamily="2" charset="-122"/>
            </a:endParaRPr>
          </a:p>
        </p:txBody>
      </p:sp>
      <p:sp>
        <p:nvSpPr>
          <p:cNvPr id="6" name="文本框 5"/>
          <p:cNvSpPr txBox="1"/>
          <p:nvPr/>
        </p:nvSpPr>
        <p:spPr>
          <a:xfrm>
            <a:off x="7327900" y="1453515"/>
            <a:ext cx="4612005" cy="1938020"/>
          </a:xfrm>
          <a:prstGeom prst="rect">
            <a:avLst/>
          </a:prstGeom>
          <a:noFill/>
        </p:spPr>
        <p:txBody>
          <a:bodyPr wrap="square" rtlCol="0">
            <a:spAutoFit/>
          </a:bodyPr>
          <a:p>
            <a:pPr algn="ctr"/>
            <a:r>
              <a:rPr lang="zh-CN" sz="6000" b="1" spc="600" dirty="0" smtClean="0">
                <a:ln w="28575">
                  <a:noFill/>
                </a:ln>
                <a:solidFill>
                  <a:schemeClr val="tx2"/>
                </a:solidFill>
                <a:latin typeface="宋体" panose="02010600030101010101" pitchFamily="2" charset="-122"/>
              </a:rPr>
              <a:t>基础统计（第二版）</a:t>
            </a:r>
            <a:endParaRPr lang="zh-CN" sz="6000" b="1" spc="600" dirty="0" smtClean="0">
              <a:ln w="28575">
                <a:noFill/>
              </a:ln>
              <a:solidFill>
                <a:schemeClr val="tx2"/>
              </a:solidFill>
              <a:latin typeface="宋体" panose="02010600030101010101" pitchFamily="2" charset="-122"/>
            </a:endParaRPr>
          </a:p>
        </p:txBody>
      </p:sp>
    </p:spTree>
    <p:custDataLst>
      <p:tags r:id="rId1"/>
    </p:custDataLst>
  </p:cSld>
  <p:clrMapOvr>
    <a:masterClrMapping/>
  </p:clrMapOvr>
  <p:transition spd="slow" advTm="2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467360" y="1294765"/>
            <a:ext cx="5973445" cy="5262245"/>
          </a:xfrm>
          <a:prstGeom prst="rect">
            <a:avLst/>
          </a:prstGeom>
          <a:noFill/>
        </p:spPr>
        <p:txBody>
          <a:bodyPr wrap="square" rtlCol="0">
            <a:spAutoFit/>
          </a:bodyPr>
          <a:lstStyle/>
          <a:p>
            <a:pPr>
              <a:lnSpc>
                <a:spcPct val="150000"/>
              </a:lnSpc>
            </a:pPr>
            <a:r>
              <a:rPr lang="en-US" sz="1600" spc="300" dirty="0" smtClean="0">
                <a:solidFill>
                  <a:schemeClr val="tx2"/>
                </a:solidFill>
                <a:latin typeface="宋体" panose="02010600030101010101" pitchFamily="2" charset="-122"/>
              </a:rPr>
              <a:t>调查对象是指根据调查目的和任务，需要进行调查的社会经济现象的总体，也就是说统计总体在统计调查阶段称为调查对象。它是由性质相同的许多调查单位所构成的。确定调查对象，首先需要根据调查目的，对研究对象进行认真分析，要明确规定调查对象总体的范围和界限，这样才能避免登记的重复或遗漏，保证统计资料的准确。</a:t>
            </a:r>
            <a:endParaRPr lang="en-US" sz="1600" spc="300" dirty="0" smtClean="0">
              <a:solidFill>
                <a:schemeClr val="tx2"/>
              </a:solidFill>
              <a:latin typeface="宋体" panose="02010600030101010101" pitchFamily="2" charset="-122"/>
            </a:endParaRPr>
          </a:p>
          <a:p>
            <a:pPr>
              <a:lnSpc>
                <a:spcPct val="150000"/>
              </a:lnSpc>
            </a:pPr>
            <a:r>
              <a:rPr lang="en-US" sz="1600" spc="300" dirty="0" smtClean="0">
                <a:solidFill>
                  <a:schemeClr val="tx2"/>
                </a:solidFill>
                <a:latin typeface="宋体" panose="02010600030101010101" pitchFamily="2" charset="-122"/>
              </a:rPr>
              <a:t>调查单位是指调查对象中所要调查的具体单位，说明由谁来提供资料的问题。它是指统计总体中的每一个个体（即总体单位），是调查项目和标志的承担者和载体，是在调查过程中应该登记各种标志的那些具体单位。“调查单位”这个词的含义在这里是指计量事物的基本量，不能理解为从事调查工作的“部门”。调查单位的确定取决于调查目的和调查对象。</a:t>
            </a:r>
            <a:endParaRPr lang="en-US" sz="1600" spc="300" dirty="0" smtClean="0">
              <a:solidFill>
                <a:schemeClr val="tx2"/>
              </a:solidFill>
              <a:latin typeface="宋体" panose="02010600030101010101" pitchFamily="2" charset="-122"/>
            </a:endParaRPr>
          </a:p>
        </p:txBody>
      </p:sp>
      <p:sp>
        <p:nvSpPr>
          <p:cNvPr id="25" name="文本框 2"/>
          <p:cNvSpPr txBox="1"/>
          <p:nvPr/>
        </p:nvSpPr>
        <p:spPr>
          <a:xfrm>
            <a:off x="885825" y="599440"/>
            <a:ext cx="513651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二、确定调查对象和调查单位</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440805" y="1780540"/>
            <a:ext cx="5276850" cy="38487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5895340" y="1633220"/>
            <a:ext cx="5563870" cy="4154170"/>
          </a:xfrm>
          <a:prstGeom prst="rect">
            <a:avLst/>
          </a:prstGeom>
          <a:noFill/>
        </p:spPr>
        <p:txBody>
          <a:bodyPr wrap="square" rtlCol="0">
            <a:spAutoFit/>
          </a:bodyPr>
          <a:lstStyle/>
          <a:p>
            <a:pPr>
              <a:lnSpc>
                <a:spcPct val="150000"/>
              </a:lnSpc>
            </a:pPr>
            <a:r>
              <a:rPr lang="en-US" sz="1600" spc="300" dirty="0" smtClean="0">
                <a:solidFill>
                  <a:schemeClr val="tx2"/>
                </a:solidFill>
                <a:latin typeface="宋体" panose="02010600030101010101" pitchFamily="2" charset="-122"/>
              </a:rPr>
              <a:t>调查项目是所要调查的具体内容，也就是调查单位所承担的基本标志。它可以是调查单位的数量特征，也可以是调查单位的某种属性或品质特性。因为统计调查的内容、范围、目的和要求都是通过调查项目来反映的，所以确定调查项目要解决向被调查者调查什么，需要被调查者回答什么的问题。调查项目应根据调查目的和调查单位的特点而定。调查表又称问卷（或询问表），是调查项目按照一定的顺序排列起来形成的一定的表式，是系统地记载调查内容的一种印件。调查表是搜集原始资料常用的基本工具，它有单一表和一览表两种形式。</a:t>
            </a:r>
            <a:endParaRPr lang="en-US" sz="1600" spc="300" dirty="0" smtClean="0">
              <a:solidFill>
                <a:schemeClr val="tx2"/>
              </a:solidFill>
              <a:latin typeface="宋体" panose="02010600030101010101" pitchFamily="2" charset="-122"/>
            </a:endParaRPr>
          </a:p>
        </p:txBody>
      </p:sp>
      <p:sp>
        <p:nvSpPr>
          <p:cNvPr id="25" name="文本框 2"/>
          <p:cNvSpPr txBox="1"/>
          <p:nvPr/>
        </p:nvSpPr>
        <p:spPr>
          <a:xfrm>
            <a:off x="885825" y="599440"/>
            <a:ext cx="513651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三、确定调查项目和调查表</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1085850" y="1633220"/>
            <a:ext cx="3932555" cy="46774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Freeform 8"/>
          <p:cNvSpPr/>
          <p:nvPr/>
        </p:nvSpPr>
        <p:spPr bwMode="auto">
          <a:xfrm>
            <a:off x="3754967" y="2076655"/>
            <a:ext cx="1670051" cy="1620431"/>
          </a:xfrm>
          <a:prstGeom prst="ellipse">
            <a:avLst/>
          </a:prstGeom>
          <a:solidFill>
            <a:srgbClr val="2EA6EB"/>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3" name="Freeform 9"/>
          <p:cNvSpPr/>
          <p:nvPr/>
        </p:nvSpPr>
        <p:spPr bwMode="auto">
          <a:xfrm>
            <a:off x="5890685" y="3003065"/>
            <a:ext cx="1500716" cy="1449859"/>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4" name="Freeform 10"/>
          <p:cNvSpPr/>
          <p:nvPr/>
        </p:nvSpPr>
        <p:spPr bwMode="auto">
          <a:xfrm>
            <a:off x="7493000" y="3332733"/>
            <a:ext cx="865717" cy="838644"/>
          </a:xfrm>
          <a:prstGeom prst="ellipse">
            <a:avLst/>
          </a:prstGeom>
          <a:solidFill>
            <a:schemeClr val="accent2"/>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6" name="Freeform 12"/>
          <p:cNvSpPr/>
          <p:nvPr/>
        </p:nvSpPr>
        <p:spPr bwMode="auto">
          <a:xfrm>
            <a:off x="5530851" y="2159743"/>
            <a:ext cx="910167" cy="881287"/>
          </a:xfrm>
          <a:prstGeom prst="ellipse">
            <a:avLst/>
          </a:prstGeom>
          <a:solidFill>
            <a:srgbClr val="FE9B0C"/>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7" name="Freeform 13"/>
          <p:cNvSpPr/>
          <p:nvPr/>
        </p:nvSpPr>
        <p:spPr bwMode="auto">
          <a:xfrm>
            <a:off x="3365500" y="3709460"/>
            <a:ext cx="1153584" cy="1117600"/>
          </a:xfrm>
          <a:prstGeom prst="ellipse">
            <a:avLst/>
          </a:prstGeom>
          <a:solidFill>
            <a:srgbClr val="FDC01A"/>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nvGrpSpPr>
          <p:cNvPr id="38" name="Group 14"/>
          <p:cNvGrpSpPr/>
          <p:nvPr/>
        </p:nvGrpSpPr>
        <p:grpSpPr bwMode="auto">
          <a:xfrm>
            <a:off x="3774018" y="4096809"/>
            <a:ext cx="336549" cy="355600"/>
            <a:chOff x="0" y="0"/>
            <a:chExt cx="159" cy="168"/>
          </a:xfrm>
        </p:grpSpPr>
        <p:sp>
          <p:nvSpPr>
            <p:cNvPr id="39" name="Freeform 15"/>
            <p:cNvSpPr/>
            <p:nvPr/>
          </p:nvSpPr>
          <p:spPr bwMode="auto">
            <a:xfrm>
              <a:off x="127" y="40"/>
              <a:ext cx="13" cy="128"/>
            </a:xfrm>
            <a:custGeom>
              <a:avLst/>
              <a:gdLst>
                <a:gd name="T0" fmla="*/ 4 w 7"/>
                <a:gd name="T1" fmla="*/ 0 h 67"/>
                <a:gd name="T2" fmla="*/ 0 w 7"/>
                <a:gd name="T3" fmla="*/ 3 h 67"/>
                <a:gd name="T4" fmla="*/ 0 w 7"/>
                <a:gd name="T5" fmla="*/ 63 h 67"/>
                <a:gd name="T6" fmla="*/ 4 w 7"/>
                <a:gd name="T7" fmla="*/ 67 h 67"/>
                <a:gd name="T8" fmla="*/ 7 w 7"/>
                <a:gd name="T9" fmla="*/ 63 h 67"/>
                <a:gd name="T10" fmla="*/ 7 w 7"/>
                <a:gd name="T11" fmla="*/ 3 h 67"/>
                <a:gd name="T12" fmla="*/ 4 w 7"/>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7" h="67">
                  <a:moveTo>
                    <a:pt x="4" y="0"/>
                  </a:moveTo>
                  <a:cubicBezTo>
                    <a:pt x="2" y="0"/>
                    <a:pt x="0" y="1"/>
                    <a:pt x="0" y="3"/>
                  </a:cubicBezTo>
                  <a:cubicBezTo>
                    <a:pt x="0" y="63"/>
                    <a:pt x="0" y="63"/>
                    <a:pt x="0" y="63"/>
                  </a:cubicBezTo>
                  <a:cubicBezTo>
                    <a:pt x="0" y="65"/>
                    <a:pt x="2" y="67"/>
                    <a:pt x="4" y="67"/>
                  </a:cubicBezTo>
                  <a:cubicBezTo>
                    <a:pt x="6" y="67"/>
                    <a:pt x="7" y="65"/>
                    <a:pt x="7" y="63"/>
                  </a:cubicBezTo>
                  <a:cubicBezTo>
                    <a:pt x="7" y="3"/>
                    <a:pt x="7" y="3"/>
                    <a:pt x="7" y="3"/>
                  </a:cubicBezTo>
                  <a:cubicBezTo>
                    <a:pt x="7" y="1"/>
                    <a:pt x="6"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0" name="Freeform 16"/>
            <p:cNvSpPr/>
            <p:nvPr/>
          </p:nvSpPr>
          <p:spPr bwMode="auto">
            <a:xfrm>
              <a:off x="146" y="61"/>
              <a:ext cx="13" cy="107"/>
            </a:xfrm>
            <a:custGeom>
              <a:avLst/>
              <a:gdLst>
                <a:gd name="T0" fmla="*/ 3 w 7"/>
                <a:gd name="T1" fmla="*/ 0 h 56"/>
                <a:gd name="T2" fmla="*/ 0 w 7"/>
                <a:gd name="T3" fmla="*/ 4 h 56"/>
                <a:gd name="T4" fmla="*/ 0 w 7"/>
                <a:gd name="T5" fmla="*/ 52 h 56"/>
                <a:gd name="T6" fmla="*/ 3 w 7"/>
                <a:gd name="T7" fmla="*/ 56 h 56"/>
                <a:gd name="T8" fmla="*/ 7 w 7"/>
                <a:gd name="T9" fmla="*/ 52 h 56"/>
                <a:gd name="T10" fmla="*/ 7 w 7"/>
                <a:gd name="T11" fmla="*/ 4 h 56"/>
                <a:gd name="T12" fmla="*/ 3 w 7"/>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7" h="56">
                  <a:moveTo>
                    <a:pt x="3" y="0"/>
                  </a:moveTo>
                  <a:cubicBezTo>
                    <a:pt x="1" y="0"/>
                    <a:pt x="0" y="2"/>
                    <a:pt x="0" y="4"/>
                  </a:cubicBezTo>
                  <a:cubicBezTo>
                    <a:pt x="0" y="52"/>
                    <a:pt x="0" y="52"/>
                    <a:pt x="0" y="52"/>
                  </a:cubicBezTo>
                  <a:cubicBezTo>
                    <a:pt x="0" y="54"/>
                    <a:pt x="1" y="56"/>
                    <a:pt x="3" y="56"/>
                  </a:cubicBezTo>
                  <a:cubicBezTo>
                    <a:pt x="5" y="56"/>
                    <a:pt x="7" y="54"/>
                    <a:pt x="7" y="52"/>
                  </a:cubicBezTo>
                  <a:cubicBezTo>
                    <a:pt x="7" y="4"/>
                    <a:pt x="7" y="4"/>
                    <a:pt x="7" y="4"/>
                  </a:cubicBezTo>
                  <a:cubicBezTo>
                    <a:pt x="7" y="2"/>
                    <a:pt x="5"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1" name="Freeform 17"/>
            <p:cNvSpPr/>
            <p:nvPr/>
          </p:nvSpPr>
          <p:spPr bwMode="auto">
            <a:xfrm>
              <a:off x="31" y="48"/>
              <a:ext cx="57" cy="15"/>
            </a:xfrm>
            <a:custGeom>
              <a:avLst/>
              <a:gdLst>
                <a:gd name="T0" fmla="*/ 27 w 30"/>
                <a:gd name="T1" fmla="*/ 0 h 8"/>
                <a:gd name="T2" fmla="*/ 4 w 30"/>
                <a:gd name="T3" fmla="*/ 0 h 8"/>
                <a:gd name="T4" fmla="*/ 0 w 30"/>
                <a:gd name="T5" fmla="*/ 4 h 8"/>
                <a:gd name="T6" fmla="*/ 4 w 30"/>
                <a:gd name="T7" fmla="*/ 8 h 8"/>
                <a:gd name="T8" fmla="*/ 27 w 30"/>
                <a:gd name="T9" fmla="*/ 8 h 8"/>
                <a:gd name="T10" fmla="*/ 30 w 30"/>
                <a:gd name="T11" fmla="*/ 4 h 8"/>
                <a:gd name="T12" fmla="*/ 27 w 30"/>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0" h="8">
                  <a:moveTo>
                    <a:pt x="27" y="0"/>
                  </a:moveTo>
                  <a:cubicBezTo>
                    <a:pt x="4" y="0"/>
                    <a:pt x="4" y="0"/>
                    <a:pt x="4" y="0"/>
                  </a:cubicBezTo>
                  <a:cubicBezTo>
                    <a:pt x="2" y="0"/>
                    <a:pt x="0" y="2"/>
                    <a:pt x="0" y="4"/>
                  </a:cubicBezTo>
                  <a:cubicBezTo>
                    <a:pt x="0" y="6"/>
                    <a:pt x="2" y="8"/>
                    <a:pt x="4" y="8"/>
                  </a:cubicBezTo>
                  <a:cubicBezTo>
                    <a:pt x="27" y="8"/>
                    <a:pt x="27" y="8"/>
                    <a:pt x="27" y="8"/>
                  </a:cubicBezTo>
                  <a:cubicBezTo>
                    <a:pt x="29" y="8"/>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2" name="Freeform 18"/>
            <p:cNvSpPr/>
            <p:nvPr/>
          </p:nvSpPr>
          <p:spPr bwMode="auto">
            <a:xfrm>
              <a:off x="31" y="77"/>
              <a:ext cx="57" cy="13"/>
            </a:xfrm>
            <a:custGeom>
              <a:avLst/>
              <a:gdLst>
                <a:gd name="T0" fmla="*/ 27 w 30"/>
                <a:gd name="T1" fmla="*/ 0 h 7"/>
                <a:gd name="T2" fmla="*/ 4 w 30"/>
                <a:gd name="T3" fmla="*/ 0 h 7"/>
                <a:gd name="T4" fmla="*/ 0 w 30"/>
                <a:gd name="T5" fmla="*/ 4 h 7"/>
                <a:gd name="T6" fmla="*/ 4 w 30"/>
                <a:gd name="T7" fmla="*/ 7 h 7"/>
                <a:gd name="T8" fmla="*/ 27 w 30"/>
                <a:gd name="T9" fmla="*/ 7 h 7"/>
                <a:gd name="T10" fmla="*/ 30 w 30"/>
                <a:gd name="T11" fmla="*/ 4 h 7"/>
                <a:gd name="T12" fmla="*/ 27 w 3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30" h="7">
                  <a:moveTo>
                    <a:pt x="27" y="0"/>
                  </a:moveTo>
                  <a:cubicBezTo>
                    <a:pt x="4" y="0"/>
                    <a:pt x="4" y="0"/>
                    <a:pt x="4" y="0"/>
                  </a:cubicBezTo>
                  <a:cubicBezTo>
                    <a:pt x="2" y="0"/>
                    <a:pt x="0" y="2"/>
                    <a:pt x="0" y="4"/>
                  </a:cubicBezTo>
                  <a:cubicBezTo>
                    <a:pt x="0" y="6"/>
                    <a:pt x="2" y="7"/>
                    <a:pt x="4" y="7"/>
                  </a:cubicBezTo>
                  <a:cubicBezTo>
                    <a:pt x="27" y="7"/>
                    <a:pt x="27" y="7"/>
                    <a:pt x="27" y="7"/>
                  </a:cubicBezTo>
                  <a:cubicBezTo>
                    <a:pt x="29" y="7"/>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3" name="Freeform 19"/>
            <p:cNvSpPr/>
            <p:nvPr/>
          </p:nvSpPr>
          <p:spPr bwMode="auto">
            <a:xfrm>
              <a:off x="31" y="105"/>
              <a:ext cx="44" cy="14"/>
            </a:xfrm>
            <a:custGeom>
              <a:avLst/>
              <a:gdLst>
                <a:gd name="T0" fmla="*/ 19 w 23"/>
                <a:gd name="T1" fmla="*/ 0 h 7"/>
                <a:gd name="T2" fmla="*/ 4 w 23"/>
                <a:gd name="T3" fmla="*/ 0 h 7"/>
                <a:gd name="T4" fmla="*/ 0 w 23"/>
                <a:gd name="T5" fmla="*/ 3 h 7"/>
                <a:gd name="T6" fmla="*/ 4 w 23"/>
                <a:gd name="T7" fmla="*/ 7 h 7"/>
                <a:gd name="T8" fmla="*/ 19 w 23"/>
                <a:gd name="T9" fmla="*/ 7 h 7"/>
                <a:gd name="T10" fmla="*/ 23 w 23"/>
                <a:gd name="T11" fmla="*/ 3 h 7"/>
                <a:gd name="T12" fmla="*/ 19 w 23"/>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3" h="7">
                  <a:moveTo>
                    <a:pt x="19" y="0"/>
                  </a:moveTo>
                  <a:cubicBezTo>
                    <a:pt x="4" y="0"/>
                    <a:pt x="4" y="0"/>
                    <a:pt x="4" y="0"/>
                  </a:cubicBezTo>
                  <a:cubicBezTo>
                    <a:pt x="2" y="0"/>
                    <a:pt x="0" y="1"/>
                    <a:pt x="0" y="3"/>
                  </a:cubicBezTo>
                  <a:cubicBezTo>
                    <a:pt x="0" y="5"/>
                    <a:pt x="2" y="7"/>
                    <a:pt x="4" y="7"/>
                  </a:cubicBezTo>
                  <a:cubicBezTo>
                    <a:pt x="19" y="7"/>
                    <a:pt x="19" y="7"/>
                    <a:pt x="19" y="7"/>
                  </a:cubicBezTo>
                  <a:cubicBezTo>
                    <a:pt x="22" y="7"/>
                    <a:pt x="23" y="5"/>
                    <a:pt x="23" y="3"/>
                  </a:cubicBezTo>
                  <a:cubicBezTo>
                    <a:pt x="23" y="1"/>
                    <a:pt x="22"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8" name="Freeform 20"/>
            <p:cNvSpPr>
              <a:spLocks noEditPoints="1"/>
            </p:cNvSpPr>
            <p:nvPr/>
          </p:nvSpPr>
          <p:spPr bwMode="auto">
            <a:xfrm>
              <a:off x="0" y="0"/>
              <a:ext cx="121" cy="168"/>
            </a:xfrm>
            <a:custGeom>
              <a:avLst/>
              <a:gdLst>
                <a:gd name="T0" fmla="*/ 55 w 63"/>
                <a:gd name="T1" fmla="*/ 0 h 88"/>
                <a:gd name="T2" fmla="*/ 9 w 63"/>
                <a:gd name="T3" fmla="*/ 0 h 88"/>
                <a:gd name="T4" fmla="*/ 0 w 63"/>
                <a:gd name="T5" fmla="*/ 8 h 88"/>
                <a:gd name="T6" fmla="*/ 0 w 63"/>
                <a:gd name="T7" fmla="*/ 79 h 88"/>
                <a:gd name="T8" fmla="*/ 9 w 63"/>
                <a:gd name="T9" fmla="*/ 88 h 88"/>
                <a:gd name="T10" fmla="*/ 55 w 63"/>
                <a:gd name="T11" fmla="*/ 88 h 88"/>
                <a:gd name="T12" fmla="*/ 63 w 63"/>
                <a:gd name="T13" fmla="*/ 79 h 88"/>
                <a:gd name="T14" fmla="*/ 63 w 63"/>
                <a:gd name="T15" fmla="*/ 8 h 88"/>
                <a:gd name="T16" fmla="*/ 55 w 63"/>
                <a:gd name="T17" fmla="*/ 0 h 88"/>
                <a:gd name="T18" fmla="*/ 55 w 63"/>
                <a:gd name="T19" fmla="*/ 79 h 88"/>
                <a:gd name="T20" fmla="*/ 55 w 63"/>
                <a:gd name="T21" fmla="*/ 80 h 88"/>
                <a:gd name="T22" fmla="*/ 9 w 63"/>
                <a:gd name="T23" fmla="*/ 80 h 88"/>
                <a:gd name="T24" fmla="*/ 8 w 63"/>
                <a:gd name="T25" fmla="*/ 79 h 88"/>
                <a:gd name="T26" fmla="*/ 8 w 63"/>
                <a:gd name="T27" fmla="*/ 8 h 88"/>
                <a:gd name="T28" fmla="*/ 9 w 63"/>
                <a:gd name="T29" fmla="*/ 7 h 88"/>
                <a:gd name="T30" fmla="*/ 55 w 63"/>
                <a:gd name="T31" fmla="*/ 7 h 88"/>
                <a:gd name="T32" fmla="*/ 55 w 63"/>
                <a:gd name="T33" fmla="*/ 8 h 88"/>
                <a:gd name="T34" fmla="*/ 55 w 63"/>
                <a:gd name="T35" fmla="*/ 7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 h="88">
                  <a:moveTo>
                    <a:pt x="55" y="0"/>
                  </a:moveTo>
                  <a:cubicBezTo>
                    <a:pt x="9" y="0"/>
                    <a:pt x="9" y="0"/>
                    <a:pt x="9" y="0"/>
                  </a:cubicBezTo>
                  <a:cubicBezTo>
                    <a:pt x="4" y="0"/>
                    <a:pt x="0" y="3"/>
                    <a:pt x="0" y="8"/>
                  </a:cubicBezTo>
                  <a:cubicBezTo>
                    <a:pt x="0" y="79"/>
                    <a:pt x="0" y="79"/>
                    <a:pt x="0" y="79"/>
                  </a:cubicBezTo>
                  <a:cubicBezTo>
                    <a:pt x="0" y="84"/>
                    <a:pt x="4" y="88"/>
                    <a:pt x="9" y="88"/>
                  </a:cubicBezTo>
                  <a:cubicBezTo>
                    <a:pt x="55" y="88"/>
                    <a:pt x="55" y="88"/>
                    <a:pt x="55" y="88"/>
                  </a:cubicBezTo>
                  <a:cubicBezTo>
                    <a:pt x="59" y="88"/>
                    <a:pt x="63" y="84"/>
                    <a:pt x="63" y="79"/>
                  </a:cubicBezTo>
                  <a:cubicBezTo>
                    <a:pt x="63" y="8"/>
                    <a:pt x="63" y="8"/>
                    <a:pt x="63" y="8"/>
                  </a:cubicBezTo>
                  <a:cubicBezTo>
                    <a:pt x="63" y="3"/>
                    <a:pt x="59" y="0"/>
                    <a:pt x="55" y="0"/>
                  </a:cubicBezTo>
                  <a:close/>
                  <a:moveTo>
                    <a:pt x="55" y="79"/>
                  </a:moveTo>
                  <a:cubicBezTo>
                    <a:pt x="55" y="80"/>
                    <a:pt x="55" y="80"/>
                    <a:pt x="55" y="80"/>
                  </a:cubicBezTo>
                  <a:cubicBezTo>
                    <a:pt x="9" y="80"/>
                    <a:pt x="9" y="80"/>
                    <a:pt x="9" y="80"/>
                  </a:cubicBezTo>
                  <a:cubicBezTo>
                    <a:pt x="8" y="80"/>
                    <a:pt x="8" y="80"/>
                    <a:pt x="8" y="79"/>
                  </a:cubicBezTo>
                  <a:cubicBezTo>
                    <a:pt x="8" y="8"/>
                    <a:pt x="8" y="8"/>
                    <a:pt x="8" y="8"/>
                  </a:cubicBezTo>
                  <a:cubicBezTo>
                    <a:pt x="8" y="8"/>
                    <a:pt x="8" y="7"/>
                    <a:pt x="9" y="7"/>
                  </a:cubicBezTo>
                  <a:cubicBezTo>
                    <a:pt x="55" y="7"/>
                    <a:pt x="55" y="7"/>
                    <a:pt x="55" y="7"/>
                  </a:cubicBezTo>
                  <a:cubicBezTo>
                    <a:pt x="55" y="7"/>
                    <a:pt x="55" y="8"/>
                    <a:pt x="55" y="8"/>
                  </a:cubicBezTo>
                  <a:lnTo>
                    <a:pt x="55" y="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49" name="Group 21"/>
          <p:cNvGrpSpPr/>
          <p:nvPr/>
        </p:nvGrpSpPr>
        <p:grpSpPr bwMode="auto">
          <a:xfrm>
            <a:off x="3054351" y="3235325"/>
            <a:ext cx="355600" cy="355600"/>
            <a:chOff x="0" y="0"/>
            <a:chExt cx="168" cy="168"/>
          </a:xfrm>
        </p:grpSpPr>
        <p:sp>
          <p:nvSpPr>
            <p:cNvPr id="50" name="Freeform 22"/>
            <p:cNvSpPr>
              <a:spLocks noEditPoints="1"/>
            </p:cNvSpPr>
            <p:nvPr/>
          </p:nvSpPr>
          <p:spPr bwMode="auto">
            <a:xfrm>
              <a:off x="0" y="0"/>
              <a:ext cx="168" cy="16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80 h 88"/>
                <a:gd name="T12" fmla="*/ 8 w 88"/>
                <a:gd name="T13" fmla="*/ 44 h 88"/>
                <a:gd name="T14" fmla="*/ 44 w 88"/>
                <a:gd name="T15" fmla="*/ 7 h 88"/>
                <a:gd name="T16" fmla="*/ 80 w 88"/>
                <a:gd name="T17" fmla="*/ 44 h 88"/>
                <a:gd name="T18" fmla="*/ 44 w 88"/>
                <a:gd name="T19"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80"/>
                  </a:moveTo>
                  <a:cubicBezTo>
                    <a:pt x="24" y="80"/>
                    <a:pt x="8" y="64"/>
                    <a:pt x="8" y="44"/>
                  </a:cubicBezTo>
                  <a:cubicBezTo>
                    <a:pt x="8" y="24"/>
                    <a:pt x="24" y="7"/>
                    <a:pt x="44" y="7"/>
                  </a:cubicBezTo>
                  <a:cubicBezTo>
                    <a:pt x="64" y="7"/>
                    <a:pt x="80" y="24"/>
                    <a:pt x="80" y="44"/>
                  </a:cubicBezTo>
                  <a:cubicBezTo>
                    <a:pt x="80" y="64"/>
                    <a:pt x="64" y="80"/>
                    <a:pt x="44" y="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1" name="Freeform 23"/>
            <p:cNvSpPr/>
            <p:nvPr/>
          </p:nvSpPr>
          <p:spPr bwMode="auto">
            <a:xfrm>
              <a:off x="52" y="56"/>
              <a:ext cx="78" cy="63"/>
            </a:xfrm>
            <a:custGeom>
              <a:avLst/>
              <a:gdLst>
                <a:gd name="T0" fmla="*/ 39 w 41"/>
                <a:gd name="T1" fmla="*/ 1 h 33"/>
                <a:gd name="T2" fmla="*/ 34 w 41"/>
                <a:gd name="T3" fmla="*/ 2 h 33"/>
                <a:gd name="T4" fmla="*/ 17 w 41"/>
                <a:gd name="T5" fmla="*/ 23 h 33"/>
                <a:gd name="T6" fmla="*/ 6 w 41"/>
                <a:gd name="T7" fmla="*/ 12 h 33"/>
                <a:gd name="T8" fmla="*/ 1 w 41"/>
                <a:gd name="T9" fmla="*/ 12 h 33"/>
                <a:gd name="T10" fmla="*/ 1 w 41"/>
                <a:gd name="T11" fmla="*/ 17 h 33"/>
                <a:gd name="T12" fmla="*/ 14 w 41"/>
                <a:gd name="T13" fmla="*/ 32 h 33"/>
                <a:gd name="T14" fmla="*/ 17 w 41"/>
                <a:gd name="T15" fmla="*/ 33 h 33"/>
                <a:gd name="T16" fmla="*/ 17 w 41"/>
                <a:gd name="T17" fmla="*/ 33 h 33"/>
                <a:gd name="T18" fmla="*/ 20 w 41"/>
                <a:gd name="T19" fmla="*/ 31 h 33"/>
                <a:gd name="T20" fmla="*/ 40 w 41"/>
                <a:gd name="T21" fmla="*/ 6 h 33"/>
                <a:gd name="T22" fmla="*/ 39 w 41"/>
                <a:gd name="T23" fmla="*/ 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33">
                  <a:moveTo>
                    <a:pt x="39" y="1"/>
                  </a:moveTo>
                  <a:cubicBezTo>
                    <a:pt x="38" y="0"/>
                    <a:pt x="35" y="0"/>
                    <a:pt x="34" y="2"/>
                  </a:cubicBezTo>
                  <a:cubicBezTo>
                    <a:pt x="17" y="23"/>
                    <a:pt x="17" y="23"/>
                    <a:pt x="17" y="23"/>
                  </a:cubicBezTo>
                  <a:cubicBezTo>
                    <a:pt x="6" y="12"/>
                    <a:pt x="6" y="12"/>
                    <a:pt x="6" y="12"/>
                  </a:cubicBezTo>
                  <a:cubicBezTo>
                    <a:pt x="5" y="11"/>
                    <a:pt x="3" y="11"/>
                    <a:pt x="1" y="12"/>
                  </a:cubicBezTo>
                  <a:cubicBezTo>
                    <a:pt x="0" y="14"/>
                    <a:pt x="0" y="16"/>
                    <a:pt x="1" y="17"/>
                  </a:cubicBezTo>
                  <a:cubicBezTo>
                    <a:pt x="14" y="32"/>
                    <a:pt x="14" y="32"/>
                    <a:pt x="14" y="32"/>
                  </a:cubicBezTo>
                  <a:cubicBezTo>
                    <a:pt x="15" y="32"/>
                    <a:pt x="16" y="33"/>
                    <a:pt x="17" y="33"/>
                  </a:cubicBezTo>
                  <a:cubicBezTo>
                    <a:pt x="17" y="33"/>
                    <a:pt x="17" y="33"/>
                    <a:pt x="17" y="33"/>
                  </a:cubicBezTo>
                  <a:cubicBezTo>
                    <a:pt x="18" y="33"/>
                    <a:pt x="19" y="32"/>
                    <a:pt x="20" y="31"/>
                  </a:cubicBezTo>
                  <a:cubicBezTo>
                    <a:pt x="40" y="6"/>
                    <a:pt x="40" y="6"/>
                    <a:pt x="40" y="6"/>
                  </a:cubicBezTo>
                  <a:cubicBezTo>
                    <a:pt x="41" y="5"/>
                    <a:pt x="41" y="2"/>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52" name="Group 24"/>
          <p:cNvGrpSpPr/>
          <p:nvPr/>
        </p:nvGrpSpPr>
        <p:grpSpPr bwMode="auto">
          <a:xfrm>
            <a:off x="7787218" y="3576109"/>
            <a:ext cx="275167" cy="355600"/>
            <a:chOff x="0" y="0"/>
            <a:chExt cx="130" cy="168"/>
          </a:xfrm>
        </p:grpSpPr>
        <p:sp>
          <p:nvSpPr>
            <p:cNvPr id="54" name="Freeform 25"/>
            <p:cNvSpPr/>
            <p:nvPr/>
          </p:nvSpPr>
          <p:spPr bwMode="auto">
            <a:xfrm>
              <a:off x="0" y="0"/>
              <a:ext cx="130" cy="168"/>
            </a:xfrm>
            <a:custGeom>
              <a:avLst/>
              <a:gdLst>
                <a:gd name="T0" fmla="*/ 15 w 68"/>
                <a:gd name="T1" fmla="*/ 81 h 88"/>
                <a:gd name="T2" fmla="*/ 8 w 68"/>
                <a:gd name="T3" fmla="*/ 81 h 88"/>
                <a:gd name="T4" fmla="*/ 8 w 68"/>
                <a:gd name="T5" fmla="*/ 8 h 88"/>
                <a:gd name="T6" fmla="*/ 65 w 68"/>
                <a:gd name="T7" fmla="*/ 8 h 88"/>
                <a:gd name="T8" fmla="*/ 68 w 68"/>
                <a:gd name="T9" fmla="*/ 4 h 88"/>
                <a:gd name="T10" fmla="*/ 65 w 68"/>
                <a:gd name="T11" fmla="*/ 0 h 88"/>
                <a:gd name="T12" fmla="*/ 4 w 68"/>
                <a:gd name="T13" fmla="*/ 0 h 88"/>
                <a:gd name="T14" fmla="*/ 0 w 68"/>
                <a:gd name="T15" fmla="*/ 4 h 88"/>
                <a:gd name="T16" fmla="*/ 0 w 68"/>
                <a:gd name="T17" fmla="*/ 84 h 88"/>
                <a:gd name="T18" fmla="*/ 4 w 68"/>
                <a:gd name="T19" fmla="*/ 88 h 88"/>
                <a:gd name="T20" fmla="*/ 15 w 68"/>
                <a:gd name="T21" fmla="*/ 88 h 88"/>
                <a:gd name="T22" fmla="*/ 19 w 68"/>
                <a:gd name="T23" fmla="*/ 84 h 88"/>
                <a:gd name="T24" fmla="*/ 15 w 68"/>
                <a:gd name="T25" fmla="*/ 8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88">
                  <a:moveTo>
                    <a:pt x="15" y="81"/>
                  </a:moveTo>
                  <a:cubicBezTo>
                    <a:pt x="8" y="81"/>
                    <a:pt x="8" y="81"/>
                    <a:pt x="8" y="81"/>
                  </a:cubicBezTo>
                  <a:cubicBezTo>
                    <a:pt x="8" y="8"/>
                    <a:pt x="8" y="8"/>
                    <a:pt x="8" y="8"/>
                  </a:cubicBezTo>
                  <a:cubicBezTo>
                    <a:pt x="65" y="8"/>
                    <a:pt x="65" y="8"/>
                    <a:pt x="65" y="8"/>
                  </a:cubicBezTo>
                  <a:cubicBezTo>
                    <a:pt x="67" y="8"/>
                    <a:pt x="68" y="6"/>
                    <a:pt x="68" y="4"/>
                  </a:cubicBezTo>
                  <a:cubicBezTo>
                    <a:pt x="68" y="2"/>
                    <a:pt x="67" y="0"/>
                    <a:pt x="65" y="0"/>
                  </a:cubicBezTo>
                  <a:cubicBezTo>
                    <a:pt x="4" y="0"/>
                    <a:pt x="4" y="0"/>
                    <a:pt x="4" y="0"/>
                  </a:cubicBezTo>
                  <a:cubicBezTo>
                    <a:pt x="2" y="0"/>
                    <a:pt x="0" y="2"/>
                    <a:pt x="0" y="4"/>
                  </a:cubicBezTo>
                  <a:cubicBezTo>
                    <a:pt x="0" y="84"/>
                    <a:pt x="0" y="84"/>
                    <a:pt x="0" y="84"/>
                  </a:cubicBezTo>
                  <a:cubicBezTo>
                    <a:pt x="0" y="87"/>
                    <a:pt x="2" y="88"/>
                    <a:pt x="4" y="88"/>
                  </a:cubicBezTo>
                  <a:cubicBezTo>
                    <a:pt x="15" y="88"/>
                    <a:pt x="15" y="88"/>
                    <a:pt x="15" y="88"/>
                  </a:cubicBezTo>
                  <a:cubicBezTo>
                    <a:pt x="17" y="88"/>
                    <a:pt x="19" y="87"/>
                    <a:pt x="19" y="84"/>
                  </a:cubicBezTo>
                  <a:cubicBezTo>
                    <a:pt x="19" y="82"/>
                    <a:pt x="17" y="81"/>
                    <a:pt x="15"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5" name="Freeform 26"/>
            <p:cNvSpPr/>
            <p:nvPr/>
          </p:nvSpPr>
          <p:spPr bwMode="auto">
            <a:xfrm>
              <a:off x="83" y="99"/>
              <a:ext cx="47" cy="69"/>
            </a:xfrm>
            <a:custGeom>
              <a:avLst/>
              <a:gdLst>
                <a:gd name="T0" fmla="*/ 22 w 25"/>
                <a:gd name="T1" fmla="*/ 0 h 36"/>
                <a:gd name="T2" fmla="*/ 18 w 25"/>
                <a:gd name="T3" fmla="*/ 4 h 36"/>
                <a:gd name="T4" fmla="*/ 18 w 25"/>
                <a:gd name="T5" fmla="*/ 29 h 36"/>
                <a:gd name="T6" fmla="*/ 4 w 25"/>
                <a:gd name="T7" fmla="*/ 29 h 36"/>
                <a:gd name="T8" fmla="*/ 0 w 25"/>
                <a:gd name="T9" fmla="*/ 32 h 36"/>
                <a:gd name="T10" fmla="*/ 4 w 25"/>
                <a:gd name="T11" fmla="*/ 36 h 36"/>
                <a:gd name="T12" fmla="*/ 22 w 25"/>
                <a:gd name="T13" fmla="*/ 36 h 36"/>
                <a:gd name="T14" fmla="*/ 24 w 25"/>
                <a:gd name="T15" fmla="*/ 35 h 36"/>
                <a:gd name="T16" fmla="*/ 25 w 25"/>
                <a:gd name="T17" fmla="*/ 32 h 36"/>
                <a:gd name="T18" fmla="*/ 25 w 25"/>
                <a:gd name="T19" fmla="*/ 4 h 36"/>
                <a:gd name="T20" fmla="*/ 22 w 25"/>
                <a:gd name="T2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6">
                  <a:moveTo>
                    <a:pt x="22" y="0"/>
                  </a:moveTo>
                  <a:cubicBezTo>
                    <a:pt x="20" y="0"/>
                    <a:pt x="18" y="1"/>
                    <a:pt x="18" y="4"/>
                  </a:cubicBezTo>
                  <a:cubicBezTo>
                    <a:pt x="18" y="29"/>
                    <a:pt x="18" y="29"/>
                    <a:pt x="18" y="29"/>
                  </a:cubicBezTo>
                  <a:cubicBezTo>
                    <a:pt x="4" y="29"/>
                    <a:pt x="4" y="29"/>
                    <a:pt x="4" y="29"/>
                  </a:cubicBezTo>
                  <a:cubicBezTo>
                    <a:pt x="2" y="29"/>
                    <a:pt x="0" y="30"/>
                    <a:pt x="0" y="32"/>
                  </a:cubicBezTo>
                  <a:cubicBezTo>
                    <a:pt x="0" y="35"/>
                    <a:pt x="2" y="36"/>
                    <a:pt x="4" y="36"/>
                  </a:cubicBezTo>
                  <a:cubicBezTo>
                    <a:pt x="22" y="36"/>
                    <a:pt x="22" y="36"/>
                    <a:pt x="22" y="36"/>
                  </a:cubicBezTo>
                  <a:cubicBezTo>
                    <a:pt x="23" y="36"/>
                    <a:pt x="24" y="36"/>
                    <a:pt x="24" y="35"/>
                  </a:cubicBezTo>
                  <a:cubicBezTo>
                    <a:pt x="25" y="34"/>
                    <a:pt x="25" y="33"/>
                    <a:pt x="25" y="32"/>
                  </a:cubicBezTo>
                  <a:cubicBezTo>
                    <a:pt x="25" y="4"/>
                    <a:pt x="25" y="4"/>
                    <a:pt x="25" y="4"/>
                  </a:cubicBezTo>
                  <a:cubicBezTo>
                    <a:pt x="25" y="1"/>
                    <a:pt x="24" y="0"/>
                    <a:pt x="2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7" name="Freeform 27"/>
            <p:cNvSpPr>
              <a:spLocks noEditPoints="1"/>
            </p:cNvSpPr>
            <p:nvPr/>
          </p:nvSpPr>
          <p:spPr bwMode="auto">
            <a:xfrm>
              <a:off x="48" y="36"/>
              <a:ext cx="80" cy="119"/>
            </a:xfrm>
            <a:custGeom>
              <a:avLst/>
              <a:gdLst>
                <a:gd name="T0" fmla="*/ 37 w 42"/>
                <a:gd name="T1" fmla="*/ 1 h 62"/>
                <a:gd name="T2" fmla="*/ 32 w 42"/>
                <a:gd name="T3" fmla="*/ 0 h 62"/>
                <a:gd name="T4" fmla="*/ 24 w 42"/>
                <a:gd name="T5" fmla="*/ 4 h 62"/>
                <a:gd name="T6" fmla="*/ 0 w 42"/>
                <a:gd name="T7" fmla="*/ 46 h 62"/>
                <a:gd name="T8" fmla="*/ 0 w 42"/>
                <a:gd name="T9" fmla="*/ 48 h 62"/>
                <a:gd name="T10" fmla="*/ 0 w 42"/>
                <a:gd name="T11" fmla="*/ 58 h 62"/>
                <a:gd name="T12" fmla="*/ 2 w 42"/>
                <a:gd name="T13" fmla="*/ 61 h 62"/>
                <a:gd name="T14" fmla="*/ 4 w 42"/>
                <a:gd name="T15" fmla="*/ 62 h 62"/>
                <a:gd name="T16" fmla="*/ 5 w 42"/>
                <a:gd name="T17" fmla="*/ 61 h 62"/>
                <a:gd name="T18" fmla="*/ 14 w 42"/>
                <a:gd name="T19" fmla="*/ 57 h 62"/>
                <a:gd name="T20" fmla="*/ 15 w 42"/>
                <a:gd name="T21" fmla="*/ 55 h 62"/>
                <a:gd name="T22" fmla="*/ 40 w 42"/>
                <a:gd name="T23" fmla="*/ 13 h 62"/>
                <a:gd name="T24" fmla="*/ 37 w 42"/>
                <a:gd name="T25" fmla="*/ 1 h 62"/>
                <a:gd name="T26" fmla="*/ 33 w 42"/>
                <a:gd name="T27" fmla="*/ 9 h 62"/>
                <a:gd name="T28" fmla="*/ 9 w 42"/>
                <a:gd name="T29" fmla="*/ 50 h 62"/>
                <a:gd name="T30" fmla="*/ 7 w 42"/>
                <a:gd name="T31" fmla="*/ 52 h 62"/>
                <a:gd name="T32" fmla="*/ 7 w 42"/>
                <a:gd name="T33" fmla="*/ 49 h 62"/>
                <a:gd name="T34" fmla="*/ 31 w 42"/>
                <a:gd name="T35" fmla="*/ 8 h 62"/>
                <a:gd name="T36" fmla="*/ 33 w 42"/>
                <a:gd name="T37" fmla="*/ 7 h 62"/>
                <a:gd name="T38" fmla="*/ 33 w 42"/>
                <a:gd name="T39" fmla="*/ 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62">
                  <a:moveTo>
                    <a:pt x="37" y="1"/>
                  </a:moveTo>
                  <a:cubicBezTo>
                    <a:pt x="35" y="0"/>
                    <a:pt x="34" y="0"/>
                    <a:pt x="32" y="0"/>
                  </a:cubicBezTo>
                  <a:cubicBezTo>
                    <a:pt x="29" y="0"/>
                    <a:pt x="26" y="1"/>
                    <a:pt x="24" y="4"/>
                  </a:cubicBezTo>
                  <a:cubicBezTo>
                    <a:pt x="0" y="46"/>
                    <a:pt x="0" y="46"/>
                    <a:pt x="0" y="46"/>
                  </a:cubicBezTo>
                  <a:cubicBezTo>
                    <a:pt x="0" y="47"/>
                    <a:pt x="0" y="48"/>
                    <a:pt x="0" y="48"/>
                  </a:cubicBezTo>
                  <a:cubicBezTo>
                    <a:pt x="0" y="58"/>
                    <a:pt x="0" y="58"/>
                    <a:pt x="0" y="58"/>
                  </a:cubicBezTo>
                  <a:cubicBezTo>
                    <a:pt x="0" y="59"/>
                    <a:pt x="1" y="60"/>
                    <a:pt x="2" y="61"/>
                  </a:cubicBezTo>
                  <a:cubicBezTo>
                    <a:pt x="2" y="61"/>
                    <a:pt x="3" y="62"/>
                    <a:pt x="4" y="62"/>
                  </a:cubicBezTo>
                  <a:cubicBezTo>
                    <a:pt x="4" y="62"/>
                    <a:pt x="5" y="61"/>
                    <a:pt x="5" y="61"/>
                  </a:cubicBezTo>
                  <a:cubicBezTo>
                    <a:pt x="14" y="57"/>
                    <a:pt x="14" y="57"/>
                    <a:pt x="14" y="57"/>
                  </a:cubicBezTo>
                  <a:cubicBezTo>
                    <a:pt x="15" y="56"/>
                    <a:pt x="15" y="56"/>
                    <a:pt x="15" y="55"/>
                  </a:cubicBezTo>
                  <a:cubicBezTo>
                    <a:pt x="40" y="13"/>
                    <a:pt x="40" y="13"/>
                    <a:pt x="40" y="13"/>
                  </a:cubicBezTo>
                  <a:cubicBezTo>
                    <a:pt x="42" y="9"/>
                    <a:pt x="41" y="3"/>
                    <a:pt x="37" y="1"/>
                  </a:cubicBezTo>
                  <a:close/>
                  <a:moveTo>
                    <a:pt x="33" y="9"/>
                  </a:moveTo>
                  <a:cubicBezTo>
                    <a:pt x="9" y="50"/>
                    <a:pt x="9" y="50"/>
                    <a:pt x="9" y="50"/>
                  </a:cubicBezTo>
                  <a:cubicBezTo>
                    <a:pt x="7" y="52"/>
                    <a:pt x="7" y="52"/>
                    <a:pt x="7" y="52"/>
                  </a:cubicBezTo>
                  <a:cubicBezTo>
                    <a:pt x="7" y="49"/>
                    <a:pt x="7" y="49"/>
                    <a:pt x="7" y="49"/>
                  </a:cubicBezTo>
                  <a:cubicBezTo>
                    <a:pt x="31" y="8"/>
                    <a:pt x="31" y="8"/>
                    <a:pt x="31" y="8"/>
                  </a:cubicBezTo>
                  <a:cubicBezTo>
                    <a:pt x="31" y="7"/>
                    <a:pt x="32" y="7"/>
                    <a:pt x="33" y="7"/>
                  </a:cubicBezTo>
                  <a:cubicBezTo>
                    <a:pt x="33" y="8"/>
                    <a:pt x="34" y="9"/>
                    <a:pt x="33"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8" name="Freeform 28"/>
            <p:cNvSpPr/>
            <p:nvPr/>
          </p:nvSpPr>
          <p:spPr bwMode="auto">
            <a:xfrm>
              <a:off x="25" y="48"/>
              <a:ext cx="50" cy="15"/>
            </a:xfrm>
            <a:custGeom>
              <a:avLst/>
              <a:gdLst>
                <a:gd name="T0" fmla="*/ 26 w 26"/>
                <a:gd name="T1" fmla="*/ 4 h 8"/>
                <a:gd name="T2" fmla="*/ 23 w 26"/>
                <a:gd name="T3" fmla="*/ 0 h 8"/>
                <a:gd name="T4" fmla="*/ 4 w 26"/>
                <a:gd name="T5" fmla="*/ 0 h 8"/>
                <a:gd name="T6" fmla="*/ 0 w 26"/>
                <a:gd name="T7" fmla="*/ 4 h 8"/>
                <a:gd name="T8" fmla="*/ 4 w 26"/>
                <a:gd name="T9" fmla="*/ 8 h 8"/>
                <a:gd name="T10" fmla="*/ 23 w 26"/>
                <a:gd name="T11" fmla="*/ 8 h 8"/>
                <a:gd name="T12" fmla="*/ 26 w 26"/>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26" y="4"/>
                  </a:moveTo>
                  <a:cubicBezTo>
                    <a:pt x="26" y="2"/>
                    <a:pt x="25" y="0"/>
                    <a:pt x="23" y="0"/>
                  </a:cubicBezTo>
                  <a:cubicBezTo>
                    <a:pt x="4" y="0"/>
                    <a:pt x="4" y="0"/>
                    <a:pt x="4" y="0"/>
                  </a:cubicBezTo>
                  <a:cubicBezTo>
                    <a:pt x="2" y="0"/>
                    <a:pt x="0" y="2"/>
                    <a:pt x="0" y="4"/>
                  </a:cubicBezTo>
                  <a:cubicBezTo>
                    <a:pt x="0" y="6"/>
                    <a:pt x="2" y="8"/>
                    <a:pt x="4" y="8"/>
                  </a:cubicBezTo>
                  <a:cubicBezTo>
                    <a:pt x="23" y="8"/>
                    <a:pt x="23" y="8"/>
                    <a:pt x="23" y="8"/>
                  </a:cubicBezTo>
                  <a:cubicBezTo>
                    <a:pt x="25" y="8"/>
                    <a:pt x="26" y="6"/>
                    <a:pt x="26"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9" name="Freeform 29"/>
            <p:cNvSpPr/>
            <p:nvPr/>
          </p:nvSpPr>
          <p:spPr bwMode="auto">
            <a:xfrm>
              <a:off x="25" y="76"/>
              <a:ext cx="33" cy="15"/>
            </a:xfrm>
            <a:custGeom>
              <a:avLst/>
              <a:gdLst>
                <a:gd name="T0" fmla="*/ 4 w 17"/>
                <a:gd name="T1" fmla="*/ 0 h 8"/>
                <a:gd name="T2" fmla="*/ 0 w 17"/>
                <a:gd name="T3" fmla="*/ 4 h 8"/>
                <a:gd name="T4" fmla="*/ 4 w 17"/>
                <a:gd name="T5" fmla="*/ 8 h 8"/>
                <a:gd name="T6" fmla="*/ 13 w 17"/>
                <a:gd name="T7" fmla="*/ 8 h 8"/>
                <a:gd name="T8" fmla="*/ 17 w 17"/>
                <a:gd name="T9" fmla="*/ 4 h 8"/>
                <a:gd name="T10" fmla="*/ 13 w 17"/>
                <a:gd name="T11" fmla="*/ 0 h 8"/>
                <a:gd name="T12" fmla="*/ 4 w 17"/>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7" h="8">
                  <a:moveTo>
                    <a:pt x="4" y="0"/>
                  </a:moveTo>
                  <a:cubicBezTo>
                    <a:pt x="2" y="0"/>
                    <a:pt x="0" y="2"/>
                    <a:pt x="0" y="4"/>
                  </a:cubicBezTo>
                  <a:cubicBezTo>
                    <a:pt x="0" y="6"/>
                    <a:pt x="2" y="8"/>
                    <a:pt x="4" y="8"/>
                  </a:cubicBezTo>
                  <a:cubicBezTo>
                    <a:pt x="13" y="8"/>
                    <a:pt x="13" y="8"/>
                    <a:pt x="13" y="8"/>
                  </a:cubicBezTo>
                  <a:cubicBezTo>
                    <a:pt x="15" y="8"/>
                    <a:pt x="17" y="6"/>
                    <a:pt x="17" y="4"/>
                  </a:cubicBezTo>
                  <a:cubicBezTo>
                    <a:pt x="17" y="2"/>
                    <a:pt x="15" y="0"/>
                    <a:pt x="13" y="0"/>
                  </a:cubicBez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0" name="Group 30"/>
          <p:cNvGrpSpPr/>
          <p:nvPr/>
        </p:nvGrpSpPr>
        <p:grpSpPr bwMode="auto">
          <a:xfrm>
            <a:off x="6464301" y="3559176"/>
            <a:ext cx="353484" cy="355600"/>
            <a:chOff x="0" y="0"/>
            <a:chExt cx="167" cy="168"/>
          </a:xfrm>
        </p:grpSpPr>
        <p:sp>
          <p:nvSpPr>
            <p:cNvPr id="61" name="Freeform 31"/>
            <p:cNvSpPr>
              <a:spLocks noEditPoints="1"/>
            </p:cNvSpPr>
            <p:nvPr/>
          </p:nvSpPr>
          <p:spPr bwMode="auto">
            <a:xfrm>
              <a:off x="0" y="0"/>
              <a:ext cx="167" cy="168"/>
            </a:xfrm>
            <a:custGeom>
              <a:avLst/>
              <a:gdLst>
                <a:gd name="T0" fmla="*/ 84 w 87"/>
                <a:gd name="T1" fmla="*/ 34 h 88"/>
                <a:gd name="T2" fmla="*/ 76 w 87"/>
                <a:gd name="T3" fmla="*/ 28 h 88"/>
                <a:gd name="T4" fmla="*/ 79 w 87"/>
                <a:gd name="T5" fmla="*/ 18 h 88"/>
                <a:gd name="T6" fmla="*/ 66 w 87"/>
                <a:gd name="T7" fmla="*/ 8 h 88"/>
                <a:gd name="T8" fmla="*/ 56 w 87"/>
                <a:gd name="T9" fmla="*/ 10 h 88"/>
                <a:gd name="T10" fmla="*/ 50 w 87"/>
                <a:gd name="T11" fmla="*/ 0 h 88"/>
                <a:gd name="T12" fmla="*/ 34 w 87"/>
                <a:gd name="T13" fmla="*/ 3 h 88"/>
                <a:gd name="T14" fmla="*/ 28 w 87"/>
                <a:gd name="T15" fmla="*/ 11 h 88"/>
                <a:gd name="T16" fmla="*/ 18 w 87"/>
                <a:gd name="T17" fmla="*/ 8 h 88"/>
                <a:gd name="T18" fmla="*/ 8 w 87"/>
                <a:gd name="T19" fmla="*/ 22 h 88"/>
                <a:gd name="T20" fmla="*/ 9 w 87"/>
                <a:gd name="T21" fmla="*/ 32 h 88"/>
                <a:gd name="T22" fmla="*/ 0 w 87"/>
                <a:gd name="T23" fmla="*/ 37 h 88"/>
                <a:gd name="T24" fmla="*/ 0 w 87"/>
                <a:gd name="T25" fmla="*/ 50 h 88"/>
                <a:gd name="T26" fmla="*/ 9 w 87"/>
                <a:gd name="T27" fmla="*/ 56 h 88"/>
                <a:gd name="T28" fmla="*/ 8 w 87"/>
                <a:gd name="T29" fmla="*/ 66 h 88"/>
                <a:gd name="T30" fmla="*/ 18 w 87"/>
                <a:gd name="T31" fmla="*/ 79 h 88"/>
                <a:gd name="T32" fmla="*/ 28 w 87"/>
                <a:gd name="T33" fmla="*/ 76 h 88"/>
                <a:gd name="T34" fmla="*/ 34 w 87"/>
                <a:gd name="T35" fmla="*/ 85 h 88"/>
                <a:gd name="T36" fmla="*/ 43 w 87"/>
                <a:gd name="T37" fmla="*/ 88 h 88"/>
                <a:gd name="T38" fmla="*/ 53 w 87"/>
                <a:gd name="T39" fmla="*/ 85 h 88"/>
                <a:gd name="T40" fmla="*/ 59 w 87"/>
                <a:gd name="T41" fmla="*/ 76 h 88"/>
                <a:gd name="T42" fmla="*/ 69 w 87"/>
                <a:gd name="T43" fmla="*/ 79 h 88"/>
                <a:gd name="T44" fmla="*/ 79 w 87"/>
                <a:gd name="T45" fmla="*/ 66 h 88"/>
                <a:gd name="T46" fmla="*/ 77 w 87"/>
                <a:gd name="T47" fmla="*/ 56 h 88"/>
                <a:gd name="T48" fmla="*/ 87 w 87"/>
                <a:gd name="T49" fmla="*/ 50 h 88"/>
                <a:gd name="T50" fmla="*/ 87 w 87"/>
                <a:gd name="T51" fmla="*/ 37 h 88"/>
                <a:gd name="T52" fmla="*/ 73 w 87"/>
                <a:gd name="T53" fmla="*/ 49 h 88"/>
                <a:gd name="T54" fmla="*/ 69 w 87"/>
                <a:gd name="T55" fmla="*/ 57 h 88"/>
                <a:gd name="T56" fmla="*/ 71 w 87"/>
                <a:gd name="T57" fmla="*/ 67 h 88"/>
                <a:gd name="T58" fmla="*/ 61 w 87"/>
                <a:gd name="T59" fmla="*/ 69 h 88"/>
                <a:gd name="T60" fmla="*/ 52 w 87"/>
                <a:gd name="T61" fmla="*/ 71 h 88"/>
                <a:gd name="T62" fmla="*/ 47 w 87"/>
                <a:gd name="T63" fmla="*/ 80 h 88"/>
                <a:gd name="T64" fmla="*/ 38 w 87"/>
                <a:gd name="T65" fmla="*/ 74 h 88"/>
                <a:gd name="T66" fmla="*/ 30 w 87"/>
                <a:gd name="T67" fmla="*/ 69 h 88"/>
                <a:gd name="T68" fmla="*/ 20 w 87"/>
                <a:gd name="T69" fmla="*/ 72 h 88"/>
                <a:gd name="T70" fmla="*/ 18 w 87"/>
                <a:gd name="T71" fmla="*/ 61 h 88"/>
                <a:gd name="T72" fmla="*/ 16 w 87"/>
                <a:gd name="T73" fmla="*/ 52 h 88"/>
                <a:gd name="T74" fmla="*/ 7 w 87"/>
                <a:gd name="T75" fmla="*/ 47 h 88"/>
                <a:gd name="T76" fmla="*/ 7 w 87"/>
                <a:gd name="T77" fmla="*/ 40 h 88"/>
                <a:gd name="T78" fmla="*/ 16 w 87"/>
                <a:gd name="T79" fmla="*/ 36 h 88"/>
                <a:gd name="T80" fmla="*/ 18 w 87"/>
                <a:gd name="T81" fmla="*/ 27 h 88"/>
                <a:gd name="T82" fmla="*/ 20 w 87"/>
                <a:gd name="T83" fmla="*/ 16 h 88"/>
                <a:gd name="T84" fmla="*/ 30 w 87"/>
                <a:gd name="T85" fmla="*/ 19 h 88"/>
                <a:gd name="T86" fmla="*/ 38 w 87"/>
                <a:gd name="T87" fmla="*/ 14 h 88"/>
                <a:gd name="T88" fmla="*/ 47 w 87"/>
                <a:gd name="T89" fmla="*/ 8 h 88"/>
                <a:gd name="T90" fmla="*/ 52 w 87"/>
                <a:gd name="T91" fmla="*/ 16 h 88"/>
                <a:gd name="T92" fmla="*/ 61 w 87"/>
                <a:gd name="T93" fmla="*/ 19 h 88"/>
                <a:gd name="T94" fmla="*/ 71 w 87"/>
                <a:gd name="T95" fmla="*/ 21 h 88"/>
                <a:gd name="T96" fmla="*/ 69 w 87"/>
                <a:gd name="T97" fmla="*/ 30 h 88"/>
                <a:gd name="T98" fmla="*/ 73 w 87"/>
                <a:gd name="T99" fmla="*/ 38 h 88"/>
                <a:gd name="T100" fmla="*/ 80 w 87"/>
                <a:gd name="T101"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 h="88">
                  <a:moveTo>
                    <a:pt x="87" y="37"/>
                  </a:moveTo>
                  <a:cubicBezTo>
                    <a:pt x="87" y="36"/>
                    <a:pt x="86" y="35"/>
                    <a:pt x="84" y="34"/>
                  </a:cubicBezTo>
                  <a:cubicBezTo>
                    <a:pt x="77" y="32"/>
                    <a:pt x="77" y="32"/>
                    <a:pt x="77" y="32"/>
                  </a:cubicBezTo>
                  <a:cubicBezTo>
                    <a:pt x="77" y="31"/>
                    <a:pt x="77" y="29"/>
                    <a:pt x="76" y="28"/>
                  </a:cubicBezTo>
                  <a:cubicBezTo>
                    <a:pt x="79" y="22"/>
                    <a:pt x="79" y="22"/>
                    <a:pt x="79" y="22"/>
                  </a:cubicBezTo>
                  <a:cubicBezTo>
                    <a:pt x="80" y="20"/>
                    <a:pt x="80" y="19"/>
                    <a:pt x="79" y="18"/>
                  </a:cubicBezTo>
                  <a:cubicBezTo>
                    <a:pt x="76" y="14"/>
                    <a:pt x="73" y="11"/>
                    <a:pt x="69" y="8"/>
                  </a:cubicBezTo>
                  <a:cubicBezTo>
                    <a:pt x="68" y="8"/>
                    <a:pt x="67" y="7"/>
                    <a:pt x="66" y="8"/>
                  </a:cubicBezTo>
                  <a:cubicBezTo>
                    <a:pt x="59" y="11"/>
                    <a:pt x="59" y="11"/>
                    <a:pt x="59" y="11"/>
                  </a:cubicBezTo>
                  <a:cubicBezTo>
                    <a:pt x="58" y="11"/>
                    <a:pt x="57" y="10"/>
                    <a:pt x="56" y="10"/>
                  </a:cubicBezTo>
                  <a:cubicBezTo>
                    <a:pt x="53" y="3"/>
                    <a:pt x="53" y="3"/>
                    <a:pt x="53" y="3"/>
                  </a:cubicBezTo>
                  <a:cubicBezTo>
                    <a:pt x="53" y="2"/>
                    <a:pt x="52" y="1"/>
                    <a:pt x="50" y="0"/>
                  </a:cubicBezTo>
                  <a:cubicBezTo>
                    <a:pt x="45" y="0"/>
                    <a:pt x="42" y="0"/>
                    <a:pt x="37" y="0"/>
                  </a:cubicBezTo>
                  <a:cubicBezTo>
                    <a:pt x="35" y="1"/>
                    <a:pt x="34" y="2"/>
                    <a:pt x="34" y="3"/>
                  </a:cubicBezTo>
                  <a:cubicBezTo>
                    <a:pt x="31" y="10"/>
                    <a:pt x="31" y="10"/>
                    <a:pt x="31" y="10"/>
                  </a:cubicBezTo>
                  <a:cubicBezTo>
                    <a:pt x="30" y="10"/>
                    <a:pt x="29" y="11"/>
                    <a:pt x="28" y="11"/>
                  </a:cubicBezTo>
                  <a:cubicBezTo>
                    <a:pt x="21" y="8"/>
                    <a:pt x="21" y="8"/>
                    <a:pt x="21" y="8"/>
                  </a:cubicBezTo>
                  <a:cubicBezTo>
                    <a:pt x="20" y="7"/>
                    <a:pt x="19" y="8"/>
                    <a:pt x="18" y="8"/>
                  </a:cubicBezTo>
                  <a:cubicBezTo>
                    <a:pt x="14" y="11"/>
                    <a:pt x="11" y="14"/>
                    <a:pt x="8" y="18"/>
                  </a:cubicBezTo>
                  <a:cubicBezTo>
                    <a:pt x="7" y="19"/>
                    <a:pt x="7" y="20"/>
                    <a:pt x="8" y="22"/>
                  </a:cubicBezTo>
                  <a:cubicBezTo>
                    <a:pt x="11" y="28"/>
                    <a:pt x="11" y="28"/>
                    <a:pt x="11" y="28"/>
                  </a:cubicBezTo>
                  <a:cubicBezTo>
                    <a:pt x="10" y="29"/>
                    <a:pt x="10" y="31"/>
                    <a:pt x="9" y="32"/>
                  </a:cubicBezTo>
                  <a:cubicBezTo>
                    <a:pt x="3" y="34"/>
                    <a:pt x="3" y="34"/>
                    <a:pt x="3" y="34"/>
                  </a:cubicBezTo>
                  <a:cubicBezTo>
                    <a:pt x="1" y="35"/>
                    <a:pt x="0" y="36"/>
                    <a:pt x="0" y="37"/>
                  </a:cubicBezTo>
                  <a:cubicBezTo>
                    <a:pt x="0" y="40"/>
                    <a:pt x="0" y="42"/>
                    <a:pt x="0" y="44"/>
                  </a:cubicBezTo>
                  <a:cubicBezTo>
                    <a:pt x="0" y="46"/>
                    <a:pt x="0" y="48"/>
                    <a:pt x="0" y="50"/>
                  </a:cubicBezTo>
                  <a:cubicBezTo>
                    <a:pt x="0" y="52"/>
                    <a:pt x="1" y="53"/>
                    <a:pt x="3" y="53"/>
                  </a:cubicBezTo>
                  <a:cubicBezTo>
                    <a:pt x="9" y="56"/>
                    <a:pt x="9" y="56"/>
                    <a:pt x="9" y="56"/>
                  </a:cubicBezTo>
                  <a:cubicBezTo>
                    <a:pt x="10" y="57"/>
                    <a:pt x="10" y="58"/>
                    <a:pt x="11" y="59"/>
                  </a:cubicBezTo>
                  <a:cubicBezTo>
                    <a:pt x="8" y="66"/>
                    <a:pt x="8" y="66"/>
                    <a:pt x="8" y="66"/>
                  </a:cubicBezTo>
                  <a:cubicBezTo>
                    <a:pt x="7" y="67"/>
                    <a:pt x="7" y="69"/>
                    <a:pt x="8" y="70"/>
                  </a:cubicBezTo>
                  <a:cubicBezTo>
                    <a:pt x="11" y="73"/>
                    <a:pt x="14" y="77"/>
                    <a:pt x="18" y="79"/>
                  </a:cubicBezTo>
                  <a:cubicBezTo>
                    <a:pt x="19" y="80"/>
                    <a:pt x="20" y="80"/>
                    <a:pt x="21" y="80"/>
                  </a:cubicBezTo>
                  <a:cubicBezTo>
                    <a:pt x="28" y="76"/>
                    <a:pt x="28" y="76"/>
                    <a:pt x="28" y="76"/>
                  </a:cubicBezTo>
                  <a:cubicBezTo>
                    <a:pt x="29" y="77"/>
                    <a:pt x="30" y="77"/>
                    <a:pt x="31" y="78"/>
                  </a:cubicBezTo>
                  <a:cubicBezTo>
                    <a:pt x="34" y="85"/>
                    <a:pt x="34" y="85"/>
                    <a:pt x="34" y="85"/>
                  </a:cubicBezTo>
                  <a:cubicBezTo>
                    <a:pt x="34" y="86"/>
                    <a:pt x="35" y="87"/>
                    <a:pt x="37" y="87"/>
                  </a:cubicBezTo>
                  <a:cubicBezTo>
                    <a:pt x="39" y="88"/>
                    <a:pt x="41" y="88"/>
                    <a:pt x="43" y="88"/>
                  </a:cubicBezTo>
                  <a:cubicBezTo>
                    <a:pt x="46" y="88"/>
                    <a:pt x="48" y="88"/>
                    <a:pt x="50" y="87"/>
                  </a:cubicBezTo>
                  <a:cubicBezTo>
                    <a:pt x="52" y="87"/>
                    <a:pt x="53" y="86"/>
                    <a:pt x="53" y="85"/>
                  </a:cubicBezTo>
                  <a:cubicBezTo>
                    <a:pt x="56" y="78"/>
                    <a:pt x="56" y="78"/>
                    <a:pt x="56" y="78"/>
                  </a:cubicBezTo>
                  <a:cubicBezTo>
                    <a:pt x="57" y="77"/>
                    <a:pt x="58" y="77"/>
                    <a:pt x="59" y="76"/>
                  </a:cubicBezTo>
                  <a:cubicBezTo>
                    <a:pt x="66" y="80"/>
                    <a:pt x="66" y="80"/>
                    <a:pt x="66" y="80"/>
                  </a:cubicBezTo>
                  <a:cubicBezTo>
                    <a:pt x="67" y="80"/>
                    <a:pt x="68" y="80"/>
                    <a:pt x="69" y="79"/>
                  </a:cubicBezTo>
                  <a:cubicBezTo>
                    <a:pt x="73" y="77"/>
                    <a:pt x="76" y="73"/>
                    <a:pt x="79" y="70"/>
                  </a:cubicBezTo>
                  <a:cubicBezTo>
                    <a:pt x="80" y="69"/>
                    <a:pt x="80" y="67"/>
                    <a:pt x="79" y="66"/>
                  </a:cubicBezTo>
                  <a:cubicBezTo>
                    <a:pt x="76" y="59"/>
                    <a:pt x="76" y="59"/>
                    <a:pt x="76" y="59"/>
                  </a:cubicBezTo>
                  <a:cubicBezTo>
                    <a:pt x="77" y="58"/>
                    <a:pt x="77" y="57"/>
                    <a:pt x="77" y="56"/>
                  </a:cubicBezTo>
                  <a:cubicBezTo>
                    <a:pt x="84" y="53"/>
                    <a:pt x="84" y="53"/>
                    <a:pt x="84" y="53"/>
                  </a:cubicBezTo>
                  <a:cubicBezTo>
                    <a:pt x="86" y="53"/>
                    <a:pt x="87" y="52"/>
                    <a:pt x="87" y="50"/>
                  </a:cubicBezTo>
                  <a:cubicBezTo>
                    <a:pt x="87" y="48"/>
                    <a:pt x="87" y="46"/>
                    <a:pt x="87" y="44"/>
                  </a:cubicBezTo>
                  <a:cubicBezTo>
                    <a:pt x="87" y="42"/>
                    <a:pt x="87" y="40"/>
                    <a:pt x="87" y="37"/>
                  </a:cubicBezTo>
                  <a:close/>
                  <a:moveTo>
                    <a:pt x="80" y="47"/>
                  </a:moveTo>
                  <a:cubicBezTo>
                    <a:pt x="73" y="49"/>
                    <a:pt x="73" y="49"/>
                    <a:pt x="73" y="49"/>
                  </a:cubicBezTo>
                  <a:cubicBezTo>
                    <a:pt x="72" y="50"/>
                    <a:pt x="71" y="51"/>
                    <a:pt x="71" y="52"/>
                  </a:cubicBezTo>
                  <a:cubicBezTo>
                    <a:pt x="70" y="54"/>
                    <a:pt x="70" y="56"/>
                    <a:pt x="69" y="57"/>
                  </a:cubicBezTo>
                  <a:cubicBezTo>
                    <a:pt x="68" y="58"/>
                    <a:pt x="68" y="60"/>
                    <a:pt x="68" y="61"/>
                  </a:cubicBezTo>
                  <a:cubicBezTo>
                    <a:pt x="71" y="67"/>
                    <a:pt x="71" y="67"/>
                    <a:pt x="71" y="67"/>
                  </a:cubicBezTo>
                  <a:cubicBezTo>
                    <a:pt x="70" y="69"/>
                    <a:pt x="68" y="70"/>
                    <a:pt x="67" y="72"/>
                  </a:cubicBezTo>
                  <a:cubicBezTo>
                    <a:pt x="61" y="69"/>
                    <a:pt x="61" y="69"/>
                    <a:pt x="61" y="69"/>
                  </a:cubicBezTo>
                  <a:cubicBezTo>
                    <a:pt x="59" y="68"/>
                    <a:pt x="58" y="68"/>
                    <a:pt x="57" y="69"/>
                  </a:cubicBezTo>
                  <a:cubicBezTo>
                    <a:pt x="55" y="70"/>
                    <a:pt x="54" y="71"/>
                    <a:pt x="52" y="71"/>
                  </a:cubicBezTo>
                  <a:cubicBezTo>
                    <a:pt x="50" y="71"/>
                    <a:pt x="50" y="72"/>
                    <a:pt x="49" y="74"/>
                  </a:cubicBezTo>
                  <a:cubicBezTo>
                    <a:pt x="47" y="80"/>
                    <a:pt x="47" y="80"/>
                    <a:pt x="47" y="80"/>
                  </a:cubicBezTo>
                  <a:cubicBezTo>
                    <a:pt x="44" y="80"/>
                    <a:pt x="43" y="80"/>
                    <a:pt x="40" y="80"/>
                  </a:cubicBezTo>
                  <a:cubicBezTo>
                    <a:pt x="38" y="74"/>
                    <a:pt x="38" y="74"/>
                    <a:pt x="38" y="74"/>
                  </a:cubicBezTo>
                  <a:cubicBezTo>
                    <a:pt x="37" y="72"/>
                    <a:pt x="37" y="71"/>
                    <a:pt x="35" y="71"/>
                  </a:cubicBezTo>
                  <a:cubicBezTo>
                    <a:pt x="33" y="71"/>
                    <a:pt x="32" y="70"/>
                    <a:pt x="30" y="69"/>
                  </a:cubicBezTo>
                  <a:cubicBezTo>
                    <a:pt x="29" y="68"/>
                    <a:pt x="28" y="68"/>
                    <a:pt x="26" y="69"/>
                  </a:cubicBezTo>
                  <a:cubicBezTo>
                    <a:pt x="20" y="72"/>
                    <a:pt x="20" y="72"/>
                    <a:pt x="20" y="72"/>
                  </a:cubicBezTo>
                  <a:cubicBezTo>
                    <a:pt x="19" y="70"/>
                    <a:pt x="17" y="69"/>
                    <a:pt x="16" y="67"/>
                  </a:cubicBezTo>
                  <a:cubicBezTo>
                    <a:pt x="18" y="61"/>
                    <a:pt x="18" y="61"/>
                    <a:pt x="18" y="61"/>
                  </a:cubicBezTo>
                  <a:cubicBezTo>
                    <a:pt x="19" y="60"/>
                    <a:pt x="19" y="58"/>
                    <a:pt x="18" y="57"/>
                  </a:cubicBezTo>
                  <a:cubicBezTo>
                    <a:pt x="17" y="56"/>
                    <a:pt x="17" y="54"/>
                    <a:pt x="16" y="52"/>
                  </a:cubicBezTo>
                  <a:cubicBezTo>
                    <a:pt x="16" y="51"/>
                    <a:pt x="15" y="50"/>
                    <a:pt x="14" y="49"/>
                  </a:cubicBezTo>
                  <a:cubicBezTo>
                    <a:pt x="7" y="47"/>
                    <a:pt x="7" y="47"/>
                    <a:pt x="7" y="47"/>
                  </a:cubicBezTo>
                  <a:cubicBezTo>
                    <a:pt x="7" y="46"/>
                    <a:pt x="7" y="45"/>
                    <a:pt x="7" y="44"/>
                  </a:cubicBezTo>
                  <a:cubicBezTo>
                    <a:pt x="7" y="43"/>
                    <a:pt x="7" y="42"/>
                    <a:pt x="7" y="40"/>
                  </a:cubicBezTo>
                  <a:cubicBezTo>
                    <a:pt x="14" y="38"/>
                    <a:pt x="14" y="38"/>
                    <a:pt x="14" y="38"/>
                  </a:cubicBezTo>
                  <a:cubicBezTo>
                    <a:pt x="15" y="38"/>
                    <a:pt x="16" y="37"/>
                    <a:pt x="16" y="36"/>
                  </a:cubicBezTo>
                  <a:cubicBezTo>
                    <a:pt x="17" y="34"/>
                    <a:pt x="17" y="32"/>
                    <a:pt x="18" y="30"/>
                  </a:cubicBezTo>
                  <a:cubicBezTo>
                    <a:pt x="19" y="29"/>
                    <a:pt x="19" y="28"/>
                    <a:pt x="18" y="27"/>
                  </a:cubicBezTo>
                  <a:cubicBezTo>
                    <a:pt x="16" y="21"/>
                    <a:pt x="16" y="21"/>
                    <a:pt x="16" y="21"/>
                  </a:cubicBezTo>
                  <a:cubicBezTo>
                    <a:pt x="17" y="19"/>
                    <a:pt x="19" y="17"/>
                    <a:pt x="20" y="16"/>
                  </a:cubicBezTo>
                  <a:cubicBezTo>
                    <a:pt x="26" y="19"/>
                    <a:pt x="26" y="19"/>
                    <a:pt x="26" y="19"/>
                  </a:cubicBezTo>
                  <a:cubicBezTo>
                    <a:pt x="28" y="19"/>
                    <a:pt x="29" y="19"/>
                    <a:pt x="30" y="19"/>
                  </a:cubicBezTo>
                  <a:cubicBezTo>
                    <a:pt x="32" y="18"/>
                    <a:pt x="33" y="17"/>
                    <a:pt x="35" y="16"/>
                  </a:cubicBezTo>
                  <a:cubicBezTo>
                    <a:pt x="37" y="16"/>
                    <a:pt x="37" y="15"/>
                    <a:pt x="38" y="14"/>
                  </a:cubicBezTo>
                  <a:cubicBezTo>
                    <a:pt x="40" y="8"/>
                    <a:pt x="40" y="8"/>
                    <a:pt x="40" y="8"/>
                  </a:cubicBezTo>
                  <a:cubicBezTo>
                    <a:pt x="42" y="7"/>
                    <a:pt x="44" y="7"/>
                    <a:pt x="47" y="8"/>
                  </a:cubicBezTo>
                  <a:cubicBezTo>
                    <a:pt x="49" y="14"/>
                    <a:pt x="49" y="14"/>
                    <a:pt x="49" y="14"/>
                  </a:cubicBezTo>
                  <a:cubicBezTo>
                    <a:pt x="50" y="15"/>
                    <a:pt x="50" y="16"/>
                    <a:pt x="52" y="16"/>
                  </a:cubicBezTo>
                  <a:cubicBezTo>
                    <a:pt x="54" y="17"/>
                    <a:pt x="55" y="18"/>
                    <a:pt x="57" y="19"/>
                  </a:cubicBezTo>
                  <a:cubicBezTo>
                    <a:pt x="58" y="19"/>
                    <a:pt x="59" y="19"/>
                    <a:pt x="61" y="19"/>
                  </a:cubicBezTo>
                  <a:cubicBezTo>
                    <a:pt x="67" y="16"/>
                    <a:pt x="67" y="16"/>
                    <a:pt x="67" y="16"/>
                  </a:cubicBezTo>
                  <a:cubicBezTo>
                    <a:pt x="68" y="17"/>
                    <a:pt x="70" y="19"/>
                    <a:pt x="71" y="21"/>
                  </a:cubicBezTo>
                  <a:cubicBezTo>
                    <a:pt x="68" y="27"/>
                    <a:pt x="68" y="27"/>
                    <a:pt x="68" y="27"/>
                  </a:cubicBezTo>
                  <a:cubicBezTo>
                    <a:pt x="68" y="28"/>
                    <a:pt x="68" y="29"/>
                    <a:pt x="69" y="30"/>
                  </a:cubicBezTo>
                  <a:cubicBezTo>
                    <a:pt x="70" y="32"/>
                    <a:pt x="70" y="34"/>
                    <a:pt x="71" y="36"/>
                  </a:cubicBezTo>
                  <a:cubicBezTo>
                    <a:pt x="71" y="37"/>
                    <a:pt x="72" y="38"/>
                    <a:pt x="73" y="38"/>
                  </a:cubicBezTo>
                  <a:cubicBezTo>
                    <a:pt x="80" y="40"/>
                    <a:pt x="80" y="40"/>
                    <a:pt x="80" y="40"/>
                  </a:cubicBezTo>
                  <a:cubicBezTo>
                    <a:pt x="80" y="42"/>
                    <a:pt x="80" y="43"/>
                    <a:pt x="80" y="44"/>
                  </a:cubicBezTo>
                  <a:cubicBezTo>
                    <a:pt x="80" y="45"/>
                    <a:pt x="80" y="46"/>
                    <a:pt x="80"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2" name="Freeform 32"/>
            <p:cNvSpPr>
              <a:spLocks noEditPoints="1"/>
            </p:cNvSpPr>
            <p:nvPr/>
          </p:nvSpPr>
          <p:spPr bwMode="auto">
            <a:xfrm>
              <a:off x="50" y="48"/>
              <a:ext cx="67" cy="67"/>
            </a:xfrm>
            <a:custGeom>
              <a:avLst/>
              <a:gdLst>
                <a:gd name="T0" fmla="*/ 17 w 35"/>
                <a:gd name="T1" fmla="*/ 0 h 35"/>
                <a:gd name="T2" fmla="*/ 0 w 35"/>
                <a:gd name="T3" fmla="*/ 18 h 35"/>
                <a:gd name="T4" fmla="*/ 17 w 35"/>
                <a:gd name="T5" fmla="*/ 35 h 35"/>
                <a:gd name="T6" fmla="*/ 35 w 35"/>
                <a:gd name="T7" fmla="*/ 18 h 35"/>
                <a:gd name="T8" fmla="*/ 17 w 35"/>
                <a:gd name="T9" fmla="*/ 0 h 35"/>
                <a:gd name="T10" fmla="*/ 17 w 35"/>
                <a:gd name="T11" fmla="*/ 28 h 35"/>
                <a:gd name="T12" fmla="*/ 8 w 35"/>
                <a:gd name="T13" fmla="*/ 18 h 35"/>
                <a:gd name="T14" fmla="*/ 17 w 35"/>
                <a:gd name="T15" fmla="*/ 8 h 35"/>
                <a:gd name="T16" fmla="*/ 27 w 35"/>
                <a:gd name="T17" fmla="*/ 18 h 35"/>
                <a:gd name="T18" fmla="*/ 17 w 35"/>
                <a:gd name="T19"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7" y="0"/>
                  </a:moveTo>
                  <a:cubicBezTo>
                    <a:pt x="8" y="0"/>
                    <a:pt x="0" y="8"/>
                    <a:pt x="0" y="18"/>
                  </a:cubicBezTo>
                  <a:cubicBezTo>
                    <a:pt x="0" y="28"/>
                    <a:pt x="8" y="35"/>
                    <a:pt x="17" y="35"/>
                  </a:cubicBezTo>
                  <a:cubicBezTo>
                    <a:pt x="27" y="35"/>
                    <a:pt x="35" y="28"/>
                    <a:pt x="35" y="18"/>
                  </a:cubicBezTo>
                  <a:cubicBezTo>
                    <a:pt x="35" y="8"/>
                    <a:pt x="27" y="0"/>
                    <a:pt x="17" y="0"/>
                  </a:cubicBezTo>
                  <a:close/>
                  <a:moveTo>
                    <a:pt x="17" y="28"/>
                  </a:moveTo>
                  <a:cubicBezTo>
                    <a:pt x="12" y="28"/>
                    <a:pt x="8" y="23"/>
                    <a:pt x="8" y="18"/>
                  </a:cubicBezTo>
                  <a:cubicBezTo>
                    <a:pt x="8" y="12"/>
                    <a:pt x="12" y="8"/>
                    <a:pt x="17" y="8"/>
                  </a:cubicBezTo>
                  <a:cubicBezTo>
                    <a:pt x="23" y="8"/>
                    <a:pt x="27" y="12"/>
                    <a:pt x="27" y="18"/>
                  </a:cubicBezTo>
                  <a:cubicBezTo>
                    <a:pt x="27" y="23"/>
                    <a:pt x="23" y="28"/>
                    <a:pt x="17"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3" name="Group 33"/>
          <p:cNvGrpSpPr/>
          <p:nvPr/>
        </p:nvGrpSpPr>
        <p:grpSpPr bwMode="auto">
          <a:xfrm>
            <a:off x="5810251" y="2426759"/>
            <a:ext cx="351367" cy="355600"/>
            <a:chOff x="0" y="0"/>
            <a:chExt cx="166" cy="168"/>
          </a:xfrm>
        </p:grpSpPr>
        <p:sp>
          <p:nvSpPr>
            <p:cNvPr id="64" name="Freeform 34"/>
            <p:cNvSpPr/>
            <p:nvPr/>
          </p:nvSpPr>
          <p:spPr bwMode="auto">
            <a:xfrm>
              <a:off x="0" y="0"/>
              <a:ext cx="166" cy="120"/>
            </a:xfrm>
            <a:custGeom>
              <a:avLst/>
              <a:gdLst>
                <a:gd name="T0" fmla="*/ 67 w 87"/>
                <a:gd name="T1" fmla="*/ 23 h 63"/>
                <a:gd name="T2" fmla="*/ 63 w 87"/>
                <a:gd name="T3" fmla="*/ 24 h 63"/>
                <a:gd name="T4" fmla="*/ 63 w 87"/>
                <a:gd name="T5" fmla="*/ 22 h 63"/>
                <a:gd name="T6" fmla="*/ 41 w 87"/>
                <a:gd name="T7" fmla="*/ 0 h 63"/>
                <a:gd name="T8" fmla="*/ 20 w 87"/>
                <a:gd name="T9" fmla="*/ 18 h 63"/>
                <a:gd name="T10" fmla="*/ 14 w 87"/>
                <a:gd name="T11" fmla="*/ 19 h 63"/>
                <a:gd name="T12" fmla="*/ 14 w 87"/>
                <a:gd name="T13" fmla="*/ 19 h 63"/>
                <a:gd name="T14" fmla="*/ 5 w 87"/>
                <a:gd name="T15" fmla="*/ 32 h 63"/>
                <a:gd name="T16" fmla="*/ 6 w 87"/>
                <a:gd name="T17" fmla="*/ 38 h 63"/>
                <a:gd name="T18" fmla="*/ 0 w 87"/>
                <a:gd name="T19" fmla="*/ 50 h 63"/>
                <a:gd name="T20" fmla="*/ 14 w 87"/>
                <a:gd name="T21" fmla="*/ 63 h 63"/>
                <a:gd name="T22" fmla="*/ 28 w 87"/>
                <a:gd name="T23" fmla="*/ 63 h 63"/>
                <a:gd name="T24" fmla="*/ 32 w 87"/>
                <a:gd name="T25" fmla="*/ 60 h 63"/>
                <a:gd name="T26" fmla="*/ 28 w 87"/>
                <a:gd name="T27" fmla="*/ 56 h 63"/>
                <a:gd name="T28" fmla="*/ 14 w 87"/>
                <a:gd name="T29" fmla="*/ 56 h 63"/>
                <a:gd name="T30" fmla="*/ 8 w 87"/>
                <a:gd name="T31" fmla="*/ 50 h 63"/>
                <a:gd name="T32" fmla="*/ 13 w 87"/>
                <a:gd name="T33" fmla="*/ 43 h 63"/>
                <a:gd name="T34" fmla="*/ 16 w 87"/>
                <a:gd name="T35" fmla="*/ 41 h 63"/>
                <a:gd name="T36" fmla="*/ 15 w 87"/>
                <a:gd name="T37" fmla="*/ 37 h 63"/>
                <a:gd name="T38" fmla="*/ 13 w 87"/>
                <a:gd name="T39" fmla="*/ 32 h 63"/>
                <a:gd name="T40" fmla="*/ 17 w 87"/>
                <a:gd name="T41" fmla="*/ 26 h 63"/>
                <a:gd name="T42" fmla="*/ 17 w 87"/>
                <a:gd name="T43" fmla="*/ 26 h 63"/>
                <a:gd name="T44" fmla="*/ 22 w 87"/>
                <a:gd name="T45" fmla="*/ 27 h 63"/>
                <a:gd name="T46" fmla="*/ 26 w 87"/>
                <a:gd name="T47" fmla="*/ 26 h 63"/>
                <a:gd name="T48" fmla="*/ 28 w 87"/>
                <a:gd name="T49" fmla="*/ 23 h 63"/>
                <a:gd name="T50" fmla="*/ 27 w 87"/>
                <a:gd name="T51" fmla="*/ 22 h 63"/>
                <a:gd name="T52" fmla="*/ 27 w 87"/>
                <a:gd name="T53" fmla="*/ 22 h 63"/>
                <a:gd name="T54" fmla="*/ 41 w 87"/>
                <a:gd name="T55" fmla="*/ 8 h 63"/>
                <a:gd name="T56" fmla="*/ 55 w 87"/>
                <a:gd name="T57" fmla="*/ 22 h 63"/>
                <a:gd name="T58" fmla="*/ 53 w 87"/>
                <a:gd name="T59" fmla="*/ 29 h 63"/>
                <a:gd name="T60" fmla="*/ 54 w 87"/>
                <a:gd name="T61" fmla="*/ 34 h 63"/>
                <a:gd name="T62" fmla="*/ 59 w 87"/>
                <a:gd name="T63" fmla="*/ 34 h 63"/>
                <a:gd name="T64" fmla="*/ 67 w 87"/>
                <a:gd name="T65" fmla="*/ 31 h 63"/>
                <a:gd name="T66" fmla="*/ 79 w 87"/>
                <a:gd name="T67" fmla="*/ 43 h 63"/>
                <a:gd name="T68" fmla="*/ 67 w 87"/>
                <a:gd name="T69" fmla="*/ 56 h 63"/>
                <a:gd name="T70" fmla="*/ 59 w 87"/>
                <a:gd name="T71" fmla="*/ 56 h 63"/>
                <a:gd name="T72" fmla="*/ 55 w 87"/>
                <a:gd name="T73" fmla="*/ 60 h 63"/>
                <a:gd name="T74" fmla="*/ 59 w 87"/>
                <a:gd name="T75" fmla="*/ 63 h 63"/>
                <a:gd name="T76" fmla="*/ 67 w 87"/>
                <a:gd name="T77" fmla="*/ 63 h 63"/>
                <a:gd name="T78" fmla="*/ 87 w 87"/>
                <a:gd name="T79" fmla="*/ 43 h 63"/>
                <a:gd name="T80" fmla="*/ 67 w 87"/>
                <a:gd name="T81" fmla="*/ 2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 h="63">
                  <a:moveTo>
                    <a:pt x="67" y="23"/>
                  </a:moveTo>
                  <a:cubicBezTo>
                    <a:pt x="65" y="23"/>
                    <a:pt x="64" y="24"/>
                    <a:pt x="63" y="24"/>
                  </a:cubicBezTo>
                  <a:cubicBezTo>
                    <a:pt x="63" y="23"/>
                    <a:pt x="63" y="23"/>
                    <a:pt x="63" y="22"/>
                  </a:cubicBezTo>
                  <a:cubicBezTo>
                    <a:pt x="63" y="10"/>
                    <a:pt x="53" y="0"/>
                    <a:pt x="41" y="0"/>
                  </a:cubicBezTo>
                  <a:cubicBezTo>
                    <a:pt x="31" y="0"/>
                    <a:pt x="22" y="8"/>
                    <a:pt x="20" y="18"/>
                  </a:cubicBezTo>
                  <a:cubicBezTo>
                    <a:pt x="18" y="18"/>
                    <a:pt x="16" y="18"/>
                    <a:pt x="14" y="19"/>
                  </a:cubicBezTo>
                  <a:cubicBezTo>
                    <a:pt x="14" y="19"/>
                    <a:pt x="14" y="19"/>
                    <a:pt x="14" y="19"/>
                  </a:cubicBezTo>
                  <a:cubicBezTo>
                    <a:pt x="9" y="21"/>
                    <a:pt x="5" y="26"/>
                    <a:pt x="5" y="32"/>
                  </a:cubicBezTo>
                  <a:cubicBezTo>
                    <a:pt x="5" y="34"/>
                    <a:pt x="6" y="36"/>
                    <a:pt x="6" y="38"/>
                  </a:cubicBezTo>
                  <a:cubicBezTo>
                    <a:pt x="3" y="41"/>
                    <a:pt x="0" y="45"/>
                    <a:pt x="0" y="50"/>
                  </a:cubicBezTo>
                  <a:cubicBezTo>
                    <a:pt x="0" y="57"/>
                    <a:pt x="6" y="63"/>
                    <a:pt x="14" y="63"/>
                  </a:cubicBezTo>
                  <a:cubicBezTo>
                    <a:pt x="28" y="63"/>
                    <a:pt x="28" y="63"/>
                    <a:pt x="28" y="63"/>
                  </a:cubicBezTo>
                  <a:cubicBezTo>
                    <a:pt x="30" y="63"/>
                    <a:pt x="32" y="62"/>
                    <a:pt x="32" y="60"/>
                  </a:cubicBezTo>
                  <a:cubicBezTo>
                    <a:pt x="32" y="58"/>
                    <a:pt x="30" y="56"/>
                    <a:pt x="28" y="56"/>
                  </a:cubicBezTo>
                  <a:cubicBezTo>
                    <a:pt x="14" y="56"/>
                    <a:pt x="14" y="56"/>
                    <a:pt x="14" y="56"/>
                  </a:cubicBezTo>
                  <a:cubicBezTo>
                    <a:pt x="10" y="56"/>
                    <a:pt x="8" y="53"/>
                    <a:pt x="8" y="50"/>
                  </a:cubicBezTo>
                  <a:cubicBezTo>
                    <a:pt x="8" y="47"/>
                    <a:pt x="10" y="44"/>
                    <a:pt x="13" y="43"/>
                  </a:cubicBezTo>
                  <a:cubicBezTo>
                    <a:pt x="15" y="43"/>
                    <a:pt x="16" y="42"/>
                    <a:pt x="16" y="41"/>
                  </a:cubicBezTo>
                  <a:cubicBezTo>
                    <a:pt x="17" y="39"/>
                    <a:pt x="16" y="38"/>
                    <a:pt x="15" y="37"/>
                  </a:cubicBezTo>
                  <a:cubicBezTo>
                    <a:pt x="13" y="36"/>
                    <a:pt x="13" y="34"/>
                    <a:pt x="13" y="32"/>
                  </a:cubicBezTo>
                  <a:cubicBezTo>
                    <a:pt x="13" y="29"/>
                    <a:pt x="14" y="27"/>
                    <a:pt x="17" y="26"/>
                  </a:cubicBezTo>
                  <a:cubicBezTo>
                    <a:pt x="17" y="26"/>
                    <a:pt x="17" y="26"/>
                    <a:pt x="17" y="26"/>
                  </a:cubicBezTo>
                  <a:cubicBezTo>
                    <a:pt x="18" y="25"/>
                    <a:pt x="20" y="26"/>
                    <a:pt x="22" y="27"/>
                  </a:cubicBezTo>
                  <a:cubicBezTo>
                    <a:pt x="23" y="27"/>
                    <a:pt x="25" y="27"/>
                    <a:pt x="26" y="26"/>
                  </a:cubicBezTo>
                  <a:cubicBezTo>
                    <a:pt x="27" y="26"/>
                    <a:pt x="28" y="24"/>
                    <a:pt x="28" y="23"/>
                  </a:cubicBezTo>
                  <a:cubicBezTo>
                    <a:pt x="27" y="23"/>
                    <a:pt x="27" y="22"/>
                    <a:pt x="27" y="22"/>
                  </a:cubicBezTo>
                  <a:cubicBezTo>
                    <a:pt x="27" y="22"/>
                    <a:pt x="27" y="22"/>
                    <a:pt x="27" y="22"/>
                  </a:cubicBezTo>
                  <a:cubicBezTo>
                    <a:pt x="27" y="14"/>
                    <a:pt x="34" y="8"/>
                    <a:pt x="41" y="8"/>
                  </a:cubicBezTo>
                  <a:cubicBezTo>
                    <a:pt x="49" y="8"/>
                    <a:pt x="55" y="14"/>
                    <a:pt x="55" y="22"/>
                  </a:cubicBezTo>
                  <a:cubicBezTo>
                    <a:pt x="55" y="24"/>
                    <a:pt x="55" y="27"/>
                    <a:pt x="53" y="29"/>
                  </a:cubicBezTo>
                  <a:cubicBezTo>
                    <a:pt x="52" y="31"/>
                    <a:pt x="53" y="33"/>
                    <a:pt x="54" y="34"/>
                  </a:cubicBezTo>
                  <a:cubicBezTo>
                    <a:pt x="55" y="35"/>
                    <a:pt x="57" y="35"/>
                    <a:pt x="59" y="34"/>
                  </a:cubicBezTo>
                  <a:cubicBezTo>
                    <a:pt x="60" y="33"/>
                    <a:pt x="63" y="31"/>
                    <a:pt x="67" y="31"/>
                  </a:cubicBezTo>
                  <a:cubicBezTo>
                    <a:pt x="74" y="31"/>
                    <a:pt x="79" y="37"/>
                    <a:pt x="79" y="43"/>
                  </a:cubicBezTo>
                  <a:cubicBezTo>
                    <a:pt x="79" y="50"/>
                    <a:pt x="74" y="56"/>
                    <a:pt x="67" y="56"/>
                  </a:cubicBezTo>
                  <a:cubicBezTo>
                    <a:pt x="59" y="56"/>
                    <a:pt x="59" y="56"/>
                    <a:pt x="59" y="56"/>
                  </a:cubicBezTo>
                  <a:cubicBezTo>
                    <a:pt x="56" y="56"/>
                    <a:pt x="55" y="58"/>
                    <a:pt x="55" y="60"/>
                  </a:cubicBezTo>
                  <a:cubicBezTo>
                    <a:pt x="55" y="62"/>
                    <a:pt x="56" y="63"/>
                    <a:pt x="59" y="63"/>
                  </a:cubicBezTo>
                  <a:cubicBezTo>
                    <a:pt x="67" y="63"/>
                    <a:pt x="67" y="63"/>
                    <a:pt x="67" y="63"/>
                  </a:cubicBezTo>
                  <a:cubicBezTo>
                    <a:pt x="78" y="63"/>
                    <a:pt x="87" y="54"/>
                    <a:pt x="87" y="43"/>
                  </a:cubicBezTo>
                  <a:cubicBezTo>
                    <a:pt x="87" y="32"/>
                    <a:pt x="78" y="23"/>
                    <a:pt x="67"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5" name="Freeform 35"/>
            <p:cNvSpPr/>
            <p:nvPr/>
          </p:nvSpPr>
          <p:spPr bwMode="auto">
            <a:xfrm>
              <a:off x="51" y="69"/>
              <a:ext cx="63" cy="99"/>
            </a:xfrm>
            <a:custGeom>
              <a:avLst/>
              <a:gdLst>
                <a:gd name="T0" fmla="*/ 27 w 33"/>
                <a:gd name="T1" fmla="*/ 33 h 52"/>
                <a:gd name="T2" fmla="*/ 20 w 33"/>
                <a:gd name="T3" fmla="*/ 39 h 52"/>
                <a:gd name="T4" fmla="*/ 20 w 33"/>
                <a:gd name="T5" fmla="*/ 3 h 52"/>
                <a:gd name="T6" fmla="*/ 16 w 33"/>
                <a:gd name="T7" fmla="*/ 0 h 52"/>
                <a:gd name="T8" fmla="*/ 13 w 33"/>
                <a:gd name="T9" fmla="*/ 3 h 52"/>
                <a:gd name="T10" fmla="*/ 13 w 33"/>
                <a:gd name="T11" fmla="*/ 39 h 52"/>
                <a:gd name="T12" fmla="*/ 6 w 33"/>
                <a:gd name="T13" fmla="*/ 33 h 52"/>
                <a:gd name="T14" fmla="*/ 1 w 33"/>
                <a:gd name="T15" fmla="*/ 33 h 52"/>
                <a:gd name="T16" fmla="*/ 1 w 33"/>
                <a:gd name="T17" fmla="*/ 38 h 52"/>
                <a:gd name="T18" fmla="*/ 14 w 33"/>
                <a:gd name="T19" fmla="*/ 51 h 52"/>
                <a:gd name="T20" fmla="*/ 16 w 33"/>
                <a:gd name="T21" fmla="*/ 52 h 52"/>
                <a:gd name="T22" fmla="*/ 19 w 33"/>
                <a:gd name="T23" fmla="*/ 51 h 52"/>
                <a:gd name="T24" fmla="*/ 32 w 33"/>
                <a:gd name="T25" fmla="*/ 38 h 52"/>
                <a:gd name="T26" fmla="*/ 32 w 33"/>
                <a:gd name="T27" fmla="*/ 33 h 52"/>
                <a:gd name="T28" fmla="*/ 27 w 33"/>
                <a:gd name="T29" fmla="*/ 3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52">
                  <a:moveTo>
                    <a:pt x="27" y="33"/>
                  </a:moveTo>
                  <a:cubicBezTo>
                    <a:pt x="20" y="39"/>
                    <a:pt x="20" y="39"/>
                    <a:pt x="20" y="39"/>
                  </a:cubicBezTo>
                  <a:cubicBezTo>
                    <a:pt x="20" y="3"/>
                    <a:pt x="20" y="3"/>
                    <a:pt x="20" y="3"/>
                  </a:cubicBezTo>
                  <a:cubicBezTo>
                    <a:pt x="20" y="1"/>
                    <a:pt x="19" y="0"/>
                    <a:pt x="16" y="0"/>
                  </a:cubicBezTo>
                  <a:cubicBezTo>
                    <a:pt x="14" y="0"/>
                    <a:pt x="13" y="1"/>
                    <a:pt x="13" y="3"/>
                  </a:cubicBezTo>
                  <a:cubicBezTo>
                    <a:pt x="13" y="39"/>
                    <a:pt x="13" y="39"/>
                    <a:pt x="13" y="39"/>
                  </a:cubicBezTo>
                  <a:cubicBezTo>
                    <a:pt x="6" y="33"/>
                    <a:pt x="6" y="33"/>
                    <a:pt x="6" y="33"/>
                  </a:cubicBezTo>
                  <a:cubicBezTo>
                    <a:pt x="5" y="32"/>
                    <a:pt x="2" y="32"/>
                    <a:pt x="1" y="33"/>
                  </a:cubicBezTo>
                  <a:cubicBezTo>
                    <a:pt x="0" y="34"/>
                    <a:pt x="0" y="37"/>
                    <a:pt x="1" y="38"/>
                  </a:cubicBezTo>
                  <a:cubicBezTo>
                    <a:pt x="14" y="51"/>
                    <a:pt x="14" y="51"/>
                    <a:pt x="14" y="51"/>
                  </a:cubicBezTo>
                  <a:cubicBezTo>
                    <a:pt x="15" y="52"/>
                    <a:pt x="15" y="52"/>
                    <a:pt x="16" y="52"/>
                  </a:cubicBezTo>
                  <a:cubicBezTo>
                    <a:pt x="17" y="52"/>
                    <a:pt x="18" y="52"/>
                    <a:pt x="19" y="51"/>
                  </a:cubicBezTo>
                  <a:cubicBezTo>
                    <a:pt x="32" y="38"/>
                    <a:pt x="32" y="38"/>
                    <a:pt x="32" y="38"/>
                  </a:cubicBezTo>
                  <a:cubicBezTo>
                    <a:pt x="33" y="37"/>
                    <a:pt x="33" y="34"/>
                    <a:pt x="32" y="33"/>
                  </a:cubicBezTo>
                  <a:cubicBezTo>
                    <a:pt x="30" y="32"/>
                    <a:pt x="28" y="32"/>
                    <a:pt x="27" y="3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sp>
        <p:nvSpPr>
          <p:cNvPr id="66" name="Freeform 36"/>
          <p:cNvSpPr>
            <a:spLocks noEditPoints="1"/>
          </p:cNvSpPr>
          <p:nvPr/>
        </p:nvSpPr>
        <p:spPr bwMode="auto">
          <a:xfrm>
            <a:off x="4413251" y="2769659"/>
            <a:ext cx="357716" cy="247651"/>
          </a:xfrm>
          <a:custGeom>
            <a:avLst/>
            <a:gdLst>
              <a:gd name="T0" fmla="*/ 84 w 88"/>
              <a:gd name="T1" fmla="*/ 7 h 61"/>
              <a:gd name="T2" fmla="*/ 76 w 88"/>
              <a:gd name="T3" fmla="*/ 4 h 61"/>
              <a:gd name="T4" fmla="*/ 68 w 88"/>
              <a:gd name="T5" fmla="*/ 7 h 61"/>
              <a:gd name="T6" fmla="*/ 64 w 88"/>
              <a:gd name="T7" fmla="*/ 15 h 61"/>
              <a:gd name="T8" fmla="*/ 65 w 88"/>
              <a:gd name="T9" fmla="*/ 20 h 61"/>
              <a:gd name="T10" fmla="*/ 51 w 88"/>
              <a:gd name="T11" fmla="*/ 33 h 61"/>
              <a:gd name="T12" fmla="*/ 43 w 88"/>
              <a:gd name="T13" fmla="*/ 31 h 61"/>
              <a:gd name="T14" fmla="*/ 36 w 88"/>
              <a:gd name="T15" fmla="*/ 33 h 61"/>
              <a:gd name="T16" fmla="*/ 25 w 88"/>
              <a:gd name="T17" fmla="*/ 21 h 61"/>
              <a:gd name="T18" fmla="*/ 23 w 88"/>
              <a:gd name="T19" fmla="*/ 4 h 61"/>
              <a:gd name="T20" fmla="*/ 14 w 88"/>
              <a:gd name="T21" fmla="*/ 0 h 61"/>
              <a:gd name="T22" fmla="*/ 4 w 88"/>
              <a:gd name="T23" fmla="*/ 4 h 61"/>
              <a:gd name="T24" fmla="*/ 0 w 88"/>
              <a:gd name="T25" fmla="*/ 14 h 61"/>
              <a:gd name="T26" fmla="*/ 4 w 88"/>
              <a:gd name="T27" fmla="*/ 23 h 61"/>
              <a:gd name="T28" fmla="*/ 14 w 88"/>
              <a:gd name="T29" fmla="*/ 27 h 61"/>
              <a:gd name="T30" fmla="*/ 20 w 88"/>
              <a:gd name="T31" fmla="*/ 26 h 61"/>
              <a:gd name="T32" fmla="*/ 30 w 88"/>
              <a:gd name="T33" fmla="*/ 38 h 61"/>
              <a:gd name="T34" fmla="*/ 33 w 88"/>
              <a:gd name="T35" fmla="*/ 56 h 61"/>
              <a:gd name="T36" fmla="*/ 43 w 88"/>
              <a:gd name="T37" fmla="*/ 61 h 61"/>
              <a:gd name="T38" fmla="*/ 54 w 88"/>
              <a:gd name="T39" fmla="*/ 56 h 61"/>
              <a:gd name="T40" fmla="*/ 56 w 88"/>
              <a:gd name="T41" fmla="*/ 38 h 61"/>
              <a:gd name="T42" fmla="*/ 71 w 88"/>
              <a:gd name="T43" fmla="*/ 26 h 61"/>
              <a:gd name="T44" fmla="*/ 76 w 88"/>
              <a:gd name="T45" fmla="*/ 27 h 61"/>
              <a:gd name="T46" fmla="*/ 84 w 88"/>
              <a:gd name="T47" fmla="*/ 24 h 61"/>
              <a:gd name="T48" fmla="*/ 88 w 88"/>
              <a:gd name="T49" fmla="*/ 15 h 61"/>
              <a:gd name="T50" fmla="*/ 84 w 88"/>
              <a:gd name="T51" fmla="*/ 7 h 61"/>
              <a:gd name="T52" fmla="*/ 9 w 88"/>
              <a:gd name="T53" fmla="*/ 18 h 61"/>
              <a:gd name="T54" fmla="*/ 7 w 88"/>
              <a:gd name="T55" fmla="*/ 14 h 61"/>
              <a:gd name="T56" fmla="*/ 9 w 88"/>
              <a:gd name="T57" fmla="*/ 9 h 61"/>
              <a:gd name="T58" fmla="*/ 14 w 88"/>
              <a:gd name="T59" fmla="*/ 8 h 61"/>
              <a:gd name="T60" fmla="*/ 18 w 88"/>
              <a:gd name="T61" fmla="*/ 9 h 61"/>
              <a:gd name="T62" fmla="*/ 18 w 88"/>
              <a:gd name="T63" fmla="*/ 18 h 61"/>
              <a:gd name="T64" fmla="*/ 9 w 88"/>
              <a:gd name="T65" fmla="*/ 18 h 61"/>
              <a:gd name="T66" fmla="*/ 79 w 88"/>
              <a:gd name="T67" fmla="*/ 18 h 61"/>
              <a:gd name="T68" fmla="*/ 73 w 88"/>
              <a:gd name="T69" fmla="*/ 18 h 61"/>
              <a:gd name="T70" fmla="*/ 72 w 88"/>
              <a:gd name="T71" fmla="*/ 15 h 61"/>
              <a:gd name="T72" fmla="*/ 73 w 88"/>
              <a:gd name="T73" fmla="*/ 12 h 61"/>
              <a:gd name="T74" fmla="*/ 76 w 88"/>
              <a:gd name="T75" fmla="*/ 11 h 61"/>
              <a:gd name="T76" fmla="*/ 79 w 88"/>
              <a:gd name="T77" fmla="*/ 12 h 61"/>
              <a:gd name="T78" fmla="*/ 80 w 88"/>
              <a:gd name="T79" fmla="*/ 15 h 61"/>
              <a:gd name="T80" fmla="*/ 79 w 88"/>
              <a:gd name="T81" fmla="*/ 1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8" h="61">
                <a:moveTo>
                  <a:pt x="84" y="7"/>
                </a:moveTo>
                <a:cubicBezTo>
                  <a:pt x="82" y="5"/>
                  <a:pt x="79" y="4"/>
                  <a:pt x="76" y="4"/>
                </a:cubicBezTo>
                <a:cubicBezTo>
                  <a:pt x="73" y="4"/>
                  <a:pt x="70" y="5"/>
                  <a:pt x="68" y="7"/>
                </a:cubicBezTo>
                <a:cubicBezTo>
                  <a:pt x="65" y="9"/>
                  <a:pt x="64" y="12"/>
                  <a:pt x="64" y="15"/>
                </a:cubicBezTo>
                <a:cubicBezTo>
                  <a:pt x="64" y="17"/>
                  <a:pt x="65" y="19"/>
                  <a:pt x="65" y="20"/>
                </a:cubicBezTo>
                <a:cubicBezTo>
                  <a:pt x="51" y="33"/>
                  <a:pt x="51" y="33"/>
                  <a:pt x="51" y="33"/>
                </a:cubicBezTo>
                <a:cubicBezTo>
                  <a:pt x="48" y="32"/>
                  <a:pt x="46" y="31"/>
                  <a:pt x="43" y="31"/>
                </a:cubicBezTo>
                <a:cubicBezTo>
                  <a:pt x="40" y="31"/>
                  <a:pt x="38" y="32"/>
                  <a:pt x="36" y="33"/>
                </a:cubicBezTo>
                <a:cubicBezTo>
                  <a:pt x="25" y="21"/>
                  <a:pt x="25" y="21"/>
                  <a:pt x="25" y="21"/>
                </a:cubicBezTo>
                <a:cubicBezTo>
                  <a:pt x="28" y="15"/>
                  <a:pt x="28" y="8"/>
                  <a:pt x="23" y="4"/>
                </a:cubicBezTo>
                <a:cubicBezTo>
                  <a:pt x="21" y="1"/>
                  <a:pt x="17" y="0"/>
                  <a:pt x="14" y="0"/>
                </a:cubicBezTo>
                <a:cubicBezTo>
                  <a:pt x="10" y="0"/>
                  <a:pt x="6" y="1"/>
                  <a:pt x="4" y="4"/>
                </a:cubicBezTo>
                <a:cubicBezTo>
                  <a:pt x="1" y="7"/>
                  <a:pt x="0" y="10"/>
                  <a:pt x="0" y="14"/>
                </a:cubicBezTo>
                <a:cubicBezTo>
                  <a:pt x="0" y="17"/>
                  <a:pt x="1" y="21"/>
                  <a:pt x="4" y="23"/>
                </a:cubicBezTo>
                <a:cubicBezTo>
                  <a:pt x="6" y="26"/>
                  <a:pt x="10" y="27"/>
                  <a:pt x="14" y="27"/>
                </a:cubicBezTo>
                <a:cubicBezTo>
                  <a:pt x="16" y="27"/>
                  <a:pt x="18" y="27"/>
                  <a:pt x="20" y="26"/>
                </a:cubicBezTo>
                <a:cubicBezTo>
                  <a:pt x="30" y="38"/>
                  <a:pt x="30" y="38"/>
                  <a:pt x="30" y="38"/>
                </a:cubicBezTo>
                <a:cubicBezTo>
                  <a:pt x="27" y="44"/>
                  <a:pt x="28" y="51"/>
                  <a:pt x="33" y="56"/>
                </a:cubicBezTo>
                <a:cubicBezTo>
                  <a:pt x="35" y="59"/>
                  <a:pt x="39" y="61"/>
                  <a:pt x="43" y="61"/>
                </a:cubicBezTo>
                <a:cubicBezTo>
                  <a:pt x="47" y="61"/>
                  <a:pt x="51" y="59"/>
                  <a:pt x="54" y="56"/>
                </a:cubicBezTo>
                <a:cubicBezTo>
                  <a:pt x="58" y="51"/>
                  <a:pt x="59" y="44"/>
                  <a:pt x="56" y="38"/>
                </a:cubicBezTo>
                <a:cubicBezTo>
                  <a:pt x="71" y="26"/>
                  <a:pt x="71" y="26"/>
                  <a:pt x="71" y="26"/>
                </a:cubicBezTo>
                <a:cubicBezTo>
                  <a:pt x="72" y="27"/>
                  <a:pt x="74" y="27"/>
                  <a:pt x="76" y="27"/>
                </a:cubicBezTo>
                <a:cubicBezTo>
                  <a:pt x="79" y="27"/>
                  <a:pt x="82" y="26"/>
                  <a:pt x="84" y="24"/>
                </a:cubicBezTo>
                <a:cubicBezTo>
                  <a:pt x="87" y="21"/>
                  <a:pt x="88" y="18"/>
                  <a:pt x="88" y="15"/>
                </a:cubicBezTo>
                <a:cubicBezTo>
                  <a:pt x="88" y="12"/>
                  <a:pt x="87" y="9"/>
                  <a:pt x="84" y="7"/>
                </a:cubicBezTo>
                <a:close/>
                <a:moveTo>
                  <a:pt x="9" y="18"/>
                </a:moveTo>
                <a:cubicBezTo>
                  <a:pt x="8" y="17"/>
                  <a:pt x="7" y="15"/>
                  <a:pt x="7" y="14"/>
                </a:cubicBezTo>
                <a:cubicBezTo>
                  <a:pt x="7" y="12"/>
                  <a:pt x="8" y="11"/>
                  <a:pt x="9" y="9"/>
                </a:cubicBezTo>
                <a:cubicBezTo>
                  <a:pt x="10" y="8"/>
                  <a:pt x="12" y="8"/>
                  <a:pt x="14" y="8"/>
                </a:cubicBezTo>
                <a:cubicBezTo>
                  <a:pt x="15" y="8"/>
                  <a:pt x="17" y="8"/>
                  <a:pt x="18" y="9"/>
                </a:cubicBezTo>
                <a:cubicBezTo>
                  <a:pt x="20" y="12"/>
                  <a:pt x="20" y="16"/>
                  <a:pt x="18" y="18"/>
                </a:cubicBezTo>
                <a:cubicBezTo>
                  <a:pt x="16" y="20"/>
                  <a:pt x="12" y="20"/>
                  <a:pt x="9" y="18"/>
                </a:cubicBezTo>
                <a:close/>
                <a:moveTo>
                  <a:pt x="79" y="18"/>
                </a:moveTo>
                <a:cubicBezTo>
                  <a:pt x="77" y="20"/>
                  <a:pt x="75" y="20"/>
                  <a:pt x="73" y="18"/>
                </a:cubicBezTo>
                <a:cubicBezTo>
                  <a:pt x="72" y="18"/>
                  <a:pt x="72" y="16"/>
                  <a:pt x="72" y="15"/>
                </a:cubicBezTo>
                <a:cubicBezTo>
                  <a:pt x="72" y="14"/>
                  <a:pt x="72" y="13"/>
                  <a:pt x="73" y="12"/>
                </a:cubicBezTo>
                <a:cubicBezTo>
                  <a:pt x="74" y="12"/>
                  <a:pt x="75" y="11"/>
                  <a:pt x="76" y="11"/>
                </a:cubicBezTo>
                <a:cubicBezTo>
                  <a:pt x="77" y="11"/>
                  <a:pt x="78" y="12"/>
                  <a:pt x="79" y="12"/>
                </a:cubicBezTo>
                <a:cubicBezTo>
                  <a:pt x="80" y="13"/>
                  <a:pt x="80" y="14"/>
                  <a:pt x="80" y="15"/>
                </a:cubicBezTo>
                <a:cubicBezTo>
                  <a:pt x="80" y="16"/>
                  <a:pt x="80" y="18"/>
                  <a:pt x="79"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7" name="Freeform 37"/>
          <p:cNvSpPr/>
          <p:nvPr/>
        </p:nvSpPr>
        <p:spPr bwMode="auto">
          <a:xfrm>
            <a:off x="3420533" y="2305796"/>
            <a:ext cx="939800" cy="275167"/>
          </a:xfrm>
          <a:custGeom>
            <a:avLst/>
            <a:gdLst>
              <a:gd name="T0" fmla="*/ 444 w 444"/>
              <a:gd name="T1" fmla="*/ 130 h 130"/>
              <a:gd name="T2" fmla="*/ 444 w 444"/>
              <a:gd name="T3" fmla="*/ 0 h 130"/>
              <a:gd name="T4" fmla="*/ 0 w 444"/>
              <a:gd name="T5" fmla="*/ 0 h 130"/>
            </a:gdLst>
            <a:ahLst/>
            <a:cxnLst>
              <a:cxn ang="0">
                <a:pos x="T0" y="T1"/>
              </a:cxn>
              <a:cxn ang="0">
                <a:pos x="T2" y="T3"/>
              </a:cxn>
              <a:cxn ang="0">
                <a:pos x="T4" y="T5"/>
              </a:cxn>
            </a:cxnLst>
            <a:rect l="0" t="0" r="r" b="b"/>
            <a:pathLst>
              <a:path w="444" h="130">
                <a:moveTo>
                  <a:pt x="444" y="130"/>
                </a:moveTo>
                <a:lnTo>
                  <a:pt x="444" y="0"/>
                </a:lnTo>
                <a:lnTo>
                  <a:pt x="0" y="0"/>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1" name="Freeform 41"/>
          <p:cNvSpPr/>
          <p:nvPr/>
        </p:nvSpPr>
        <p:spPr bwMode="auto">
          <a:xfrm flipH="1">
            <a:off x="3041651" y="4452620"/>
            <a:ext cx="1318683" cy="594784"/>
          </a:xfrm>
          <a:custGeom>
            <a:avLst/>
            <a:gdLst>
              <a:gd name="T0" fmla="*/ 476 w 623"/>
              <a:gd name="T1" fmla="*/ 0 h 281"/>
              <a:gd name="T2" fmla="*/ 623 w 623"/>
              <a:gd name="T3" fmla="*/ 0 h 281"/>
              <a:gd name="T4" fmla="*/ 623 w 623"/>
              <a:gd name="T5" fmla="*/ 281 h 281"/>
              <a:gd name="T6" fmla="*/ 0 w 623"/>
              <a:gd name="T7" fmla="*/ 281 h 281"/>
            </a:gdLst>
            <a:ahLst/>
            <a:cxnLst>
              <a:cxn ang="0">
                <a:pos x="T0" y="T1"/>
              </a:cxn>
              <a:cxn ang="0">
                <a:pos x="T2" y="T3"/>
              </a:cxn>
              <a:cxn ang="0">
                <a:pos x="T4" y="T5"/>
              </a:cxn>
              <a:cxn ang="0">
                <a:pos x="T6" y="T7"/>
              </a:cxn>
            </a:cxnLst>
            <a:rect l="0" t="0" r="r" b="b"/>
            <a:pathLst>
              <a:path w="623" h="281">
                <a:moveTo>
                  <a:pt x="476" y="0"/>
                </a:moveTo>
                <a:lnTo>
                  <a:pt x="623" y="0"/>
                </a:lnTo>
                <a:lnTo>
                  <a:pt x="623" y="281"/>
                </a:lnTo>
                <a:lnTo>
                  <a:pt x="0" y="281"/>
                </a:lnTo>
              </a:path>
            </a:pathLst>
          </a:custGeom>
          <a:noFill/>
          <a:ln w="6350" cap="flat" cmpd="sng">
            <a:solidFill>
              <a:srgbClr val="D74B4B"/>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2" name="Freeform 42"/>
          <p:cNvSpPr/>
          <p:nvPr/>
        </p:nvSpPr>
        <p:spPr bwMode="auto">
          <a:xfrm flipV="1">
            <a:off x="6761693" y="2446368"/>
            <a:ext cx="1095375" cy="909157"/>
          </a:xfrm>
          <a:custGeom>
            <a:avLst/>
            <a:gdLst>
              <a:gd name="T0" fmla="*/ 159 w 729"/>
              <a:gd name="T1" fmla="*/ 0 h 487"/>
              <a:gd name="T2" fmla="*/ 0 w 729"/>
              <a:gd name="T3" fmla="*/ 0 h 487"/>
              <a:gd name="T4" fmla="*/ 0 w 729"/>
              <a:gd name="T5" fmla="*/ 487 h 487"/>
              <a:gd name="T6" fmla="*/ 729 w 729"/>
              <a:gd name="T7" fmla="*/ 487 h 487"/>
            </a:gdLst>
            <a:ahLst/>
            <a:cxnLst>
              <a:cxn ang="0">
                <a:pos x="T0" y="T1"/>
              </a:cxn>
              <a:cxn ang="0">
                <a:pos x="T2" y="T3"/>
              </a:cxn>
              <a:cxn ang="0">
                <a:pos x="T4" y="T5"/>
              </a:cxn>
              <a:cxn ang="0">
                <a:pos x="T6" y="T7"/>
              </a:cxn>
            </a:cxnLst>
            <a:rect l="0" t="0" r="r" b="b"/>
            <a:pathLst>
              <a:path w="729" h="487">
                <a:moveTo>
                  <a:pt x="159" y="0"/>
                </a:moveTo>
                <a:lnTo>
                  <a:pt x="0" y="0"/>
                </a:lnTo>
                <a:lnTo>
                  <a:pt x="0" y="487"/>
                </a:lnTo>
                <a:lnTo>
                  <a:pt x="729" y="487"/>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4" name="Rectangle 44"/>
          <p:cNvSpPr>
            <a:spLocks noChangeArrowheads="1"/>
          </p:cNvSpPr>
          <p:nvPr/>
        </p:nvSpPr>
        <p:spPr bwMode="auto">
          <a:xfrm>
            <a:off x="364490" y="1445260"/>
            <a:ext cx="3281680" cy="221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marL="285750" lvl="0" indent="-285750" algn="l">
              <a:lnSpc>
                <a:spcPct val="150000"/>
              </a:lnSpc>
              <a:buFont typeface="Wingdings" panose="05000000000000000000" charset="0"/>
              <a:buChar char="l"/>
            </a:pPr>
            <a:r>
              <a:rPr lang="zh-CN" altLang="en-US" sz="1600" dirty="0">
                <a:latin typeface="宋体" panose="02010600030101010101" pitchFamily="2" charset="-122"/>
                <a:sym typeface="宋体" panose="02010600030101010101" pitchFamily="2" charset="-122"/>
              </a:rPr>
              <a:t>调查时间，是指调查资料所属的时间。从资料的性质来看，有的资料反映现象在某一时点上的状态（时点现象），而有的资料反映现象在一段时期内发展过程的结果（时期现象）。</a:t>
            </a:r>
            <a:endParaRPr lang="zh-CN" altLang="en-US" sz="1600" dirty="0">
              <a:latin typeface="宋体" panose="02010600030101010101" pitchFamily="2" charset="-122"/>
              <a:sym typeface="宋体" panose="02010600030101010101" pitchFamily="2" charset="-122"/>
            </a:endParaRPr>
          </a:p>
        </p:txBody>
      </p:sp>
      <p:sp>
        <p:nvSpPr>
          <p:cNvPr id="77" name="Rectangle 47"/>
          <p:cNvSpPr>
            <a:spLocks noChangeArrowheads="1"/>
          </p:cNvSpPr>
          <p:nvPr/>
        </p:nvSpPr>
        <p:spPr bwMode="auto">
          <a:xfrm>
            <a:off x="8358505" y="2085340"/>
            <a:ext cx="3573780"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marL="285750" lvl="0" indent="-285750" algn="l">
              <a:lnSpc>
                <a:spcPct val="150000"/>
              </a:lnSpc>
              <a:buFont typeface="Wingdings" panose="05000000000000000000" charset="0"/>
              <a:buChar char="l"/>
            </a:pPr>
            <a:r>
              <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rPr>
              <a:t>调查期限即整个调查工作的时限，包括搜集资料及报送资料的整个工作过程所需要的时间。</a:t>
            </a:r>
            <a:endPar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8" name="Rectangle 48"/>
          <p:cNvSpPr>
            <a:spLocks noChangeArrowheads="1"/>
          </p:cNvSpPr>
          <p:nvPr/>
        </p:nvSpPr>
        <p:spPr bwMode="auto">
          <a:xfrm>
            <a:off x="4519295" y="4827270"/>
            <a:ext cx="4936490"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marL="285750" lvl="0" indent="-285750" algn="l">
              <a:lnSpc>
                <a:spcPct val="150000"/>
              </a:lnSpc>
              <a:buFont typeface="Wingdings" panose="05000000000000000000" charset="0"/>
              <a:buChar char="l"/>
            </a:pPr>
            <a:r>
              <a:rPr lang="zh-CN" altLang="en-US" sz="1600" dirty="0">
                <a:latin typeface="宋体" panose="02010600030101010101" pitchFamily="2" charset="-122"/>
                <a:sym typeface="宋体" panose="02010600030101010101" pitchFamily="2" charset="-122"/>
              </a:rPr>
              <a:t>调查地点，是指调查对象所在的地点，也就是统计资料所属的空间范围。明确统计资料的空间界限，也是为了防止统计资料发生错漏。</a:t>
            </a:r>
            <a:endParaRPr lang="zh-CN" altLang="en-US" sz="1600" dirty="0">
              <a:latin typeface="宋体" panose="02010600030101010101" pitchFamily="2" charset="-122"/>
              <a:sym typeface="宋体" panose="02010600030101010101" pitchFamily="2" charset="-122"/>
            </a:endParaRPr>
          </a:p>
        </p:txBody>
      </p:sp>
      <p:sp>
        <p:nvSpPr>
          <p:cNvPr id="25" name="文本框 2"/>
          <p:cNvSpPr txBox="1"/>
          <p:nvPr/>
        </p:nvSpPr>
        <p:spPr>
          <a:xfrm>
            <a:off x="885190" y="217805"/>
            <a:ext cx="5276215"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四、确定调查时间、调查期限和调查地点</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808220" y="2204720"/>
            <a:ext cx="6363335" cy="2971165"/>
          </a:xfrm>
          <a:prstGeom prst="rect">
            <a:avLst/>
          </a:prstGeom>
          <a:noFill/>
        </p:spPr>
        <p:txBody>
          <a:bodyPr wrap="square" rtlCol="0">
            <a:spAutoFit/>
          </a:bodyPr>
          <a:p>
            <a:pPr>
              <a:lnSpc>
                <a:spcPct val="130000"/>
              </a:lnSpc>
              <a:spcBef>
                <a:spcPts val="0"/>
              </a:spcBef>
              <a:spcAft>
                <a:spcPts val="0"/>
              </a:spcAft>
            </a:pPr>
            <a:r>
              <a:rPr sz="1600" dirty="0">
                <a:latin typeface="宋体" panose="02010600030101010101" pitchFamily="2" charset="-122"/>
              </a:rPr>
              <a:t>为了保证整个统计调查工作的顺利进行，在调查方案中还应该有一个周密的组织实施计划，使调查工作的进行有组织上、措施上强有力的保证。它包括：明确调查机构；实施调查的步骤；调查人员的选择、组织和培训；调查表格、问卷等必备工具的准备等；资料报送方法、检验方法；调查经费来源和开支预算等。调查机构是进行调查并对该项调查工作负责的组织或部门。有常设机构，如国家、省（市）、市、县统计局，业务主管部门的统计机构，各社会团体等。也有临时性的非常设机构，如人口普查办公室、工业普查领导小组等。在实施计划中要明确各调查机构的职责和彼此之间的关系。</a:t>
            </a:r>
            <a:endParaRPr sz="1600"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1" name="Freeform 23"/>
          <p:cNvSpPr/>
          <p:nvPr/>
        </p:nvSpPr>
        <p:spPr bwMode="auto">
          <a:xfrm flipH="1">
            <a:off x="3669166" y="4768651"/>
            <a:ext cx="1139078" cy="1179027"/>
          </a:xfrm>
          <a:prstGeom prst="ellipse">
            <a:avLst/>
          </a:prstGeom>
          <a:blipFill dpi="0" rotWithShape="1">
            <a:blip r:embed="rId1"/>
            <a:srcRect/>
            <a:stretch>
              <a:fillRect/>
            </a:stretch>
          </a:blip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2" name="Freeform 27"/>
          <p:cNvSpPr/>
          <p:nvPr/>
        </p:nvSpPr>
        <p:spPr bwMode="auto">
          <a:xfrm flipH="1">
            <a:off x="2715866" y="821295"/>
            <a:ext cx="1499802" cy="1431594"/>
          </a:xfrm>
          <a:prstGeom prst="ellipse">
            <a:avLst/>
          </a:prstGeom>
          <a:blipFill dpi="0" rotWithShape="1">
            <a:blip r:embed="rId2"/>
            <a:srcRect/>
            <a:stretch>
              <a:fillRect/>
            </a:stretch>
          </a:blip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506220" y="2862580"/>
            <a:ext cx="2988945"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五、拟订调查的组织实施计划</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8515350" y="1196975"/>
            <a:ext cx="1659890" cy="4660265"/>
          </a:xfrm>
          <a:prstGeom prst="rect">
            <a:avLst/>
          </a:prstGeom>
          <a:noFill/>
        </p:spPr>
        <p:txBody>
          <a:bodyPr vert="eaVert" wrap="square" rtlCol="0" anchor="t" anchorCtr="0">
            <a:spAutoFit/>
          </a:bodyPr>
          <a:p>
            <a:pPr algn="ctr"/>
            <a:r>
              <a:rPr lang="zh-CN" altLang="en-US" sz="4800" dirty="0">
                <a:solidFill>
                  <a:schemeClr val="tx2"/>
                </a:solidFill>
                <a:latin typeface="宋体" panose="02010600030101010101" pitchFamily="2" charset="-122"/>
                <a:sym typeface="+mn-ea"/>
              </a:rPr>
              <a:t>统计调查的组织形式</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zh-CN" altLang="en-US" sz="5400" b="1">
                <a:latin typeface="宋体" panose="02010600030101010101" pitchFamily="2" charset="-122"/>
              </a:rPr>
              <a:t>第三节</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7" name="Freeform 3"/>
          <p:cNvSpPr/>
          <p:nvPr/>
        </p:nvSpPr>
        <p:spPr bwMode="auto">
          <a:xfrm>
            <a:off x="2497140" y="2193925"/>
            <a:ext cx="918633" cy="924984"/>
          </a:xfrm>
          <a:custGeom>
            <a:avLst/>
            <a:gdLst>
              <a:gd name="T0" fmla="*/ 184 w 184"/>
              <a:gd name="T1" fmla="*/ 185 h 185"/>
              <a:gd name="T2" fmla="*/ 0 w 184"/>
              <a:gd name="T3" fmla="*/ 0 h 185"/>
            </a:gdLst>
            <a:ahLst/>
            <a:cxnLst>
              <a:cxn ang="0">
                <a:pos x="T0" y="T1"/>
              </a:cxn>
              <a:cxn ang="0">
                <a:pos x="T2" y="T3"/>
              </a:cxn>
            </a:cxnLst>
            <a:rect l="0" t="0" r="r" b="b"/>
            <a:pathLst>
              <a:path w="184" h="185">
                <a:moveTo>
                  <a:pt x="184" y="185"/>
                </a:moveTo>
                <a:cubicBezTo>
                  <a:pt x="184" y="83"/>
                  <a:pt x="102" y="0"/>
                  <a:pt x="0" y="0"/>
                </a:cubicBezTo>
              </a:path>
            </a:pathLst>
          </a:custGeom>
          <a:noFill/>
          <a:ln w="6350" cap="flat" cmpd="sng">
            <a:solidFill>
              <a:schemeClr val="accent5">
                <a:lumMod val="60000"/>
                <a:lumOff val="40000"/>
              </a:schemeClr>
            </a:solidFill>
            <a:prstDash val="dash"/>
            <a:round/>
            <a:headEnd type="triangle" w="med" len="med"/>
          </a:ln>
          <a:extLst>
            <a:ext uri="{909E8E84-426E-40DD-AFC4-6F175D3DCCD1}">
              <a14:hiddenFill xmlns:a14="http://schemas.microsoft.com/office/drawing/2010/main">
                <a:solidFill>
                  <a:srgbClr val="FFFFFF"/>
                </a:solidFill>
              </a14:hiddenFill>
            </a:ext>
          </a:extLst>
        </p:spPr>
        <p:txBody>
          <a:bodyPr/>
          <a:p>
            <a:endParaRPr lang="zh-CN" altLang="en-US" sz="2400">
              <a:latin typeface="宋体" panose="02010600030101010101" pitchFamily="2" charset="-122"/>
              <a:cs typeface="+mn-ea"/>
              <a:sym typeface="宋体" panose="02010600030101010101" pitchFamily="2" charset="-122"/>
            </a:endParaRPr>
          </a:p>
        </p:txBody>
      </p:sp>
      <p:sp>
        <p:nvSpPr>
          <p:cNvPr id="21509" name="Freeform 5"/>
          <p:cNvSpPr/>
          <p:nvPr/>
        </p:nvSpPr>
        <p:spPr bwMode="auto">
          <a:xfrm>
            <a:off x="7236356" y="2193925"/>
            <a:ext cx="918633" cy="924984"/>
          </a:xfrm>
          <a:custGeom>
            <a:avLst/>
            <a:gdLst>
              <a:gd name="T0" fmla="*/ 184 w 184"/>
              <a:gd name="T1" fmla="*/ 185 h 185"/>
              <a:gd name="T2" fmla="*/ 0 w 184"/>
              <a:gd name="T3" fmla="*/ 0 h 185"/>
            </a:gdLst>
            <a:ahLst/>
            <a:cxnLst>
              <a:cxn ang="0">
                <a:pos x="T0" y="T1"/>
              </a:cxn>
              <a:cxn ang="0">
                <a:pos x="T2" y="T3"/>
              </a:cxn>
            </a:cxnLst>
            <a:rect l="0" t="0" r="r" b="b"/>
            <a:pathLst>
              <a:path w="184" h="185">
                <a:moveTo>
                  <a:pt x="184" y="185"/>
                </a:moveTo>
                <a:cubicBezTo>
                  <a:pt x="184" y="83"/>
                  <a:pt x="101" y="0"/>
                  <a:pt x="0" y="0"/>
                </a:cubicBezTo>
              </a:path>
            </a:pathLst>
          </a:custGeom>
          <a:noFill/>
          <a:ln w="6350" cap="flat" cmpd="sng">
            <a:solidFill>
              <a:schemeClr val="accent5">
                <a:lumMod val="60000"/>
                <a:lumOff val="40000"/>
              </a:schemeClr>
            </a:solidFill>
            <a:prstDash val="dash"/>
            <a:round/>
            <a:headEnd type="triangle" w="med" len="med"/>
          </a:ln>
          <a:extLst>
            <a:ext uri="{909E8E84-426E-40DD-AFC4-6F175D3DCCD1}">
              <a14:hiddenFill xmlns:a14="http://schemas.microsoft.com/office/drawing/2010/main">
                <a:solidFill>
                  <a:srgbClr val="FFFFFF"/>
                </a:solidFill>
              </a14:hiddenFill>
            </a:ext>
          </a:extLst>
        </p:spPr>
        <p:txBody>
          <a:bodyPr/>
          <a:p>
            <a:endParaRPr lang="zh-CN" altLang="en-US" sz="2400">
              <a:latin typeface="宋体" panose="02010600030101010101" pitchFamily="2" charset="-122"/>
              <a:cs typeface="+mn-ea"/>
              <a:sym typeface="宋体" panose="02010600030101010101" pitchFamily="2" charset="-122"/>
            </a:endParaRPr>
          </a:p>
        </p:txBody>
      </p:sp>
      <p:sp>
        <p:nvSpPr>
          <p:cNvPr id="21511" name="Freeform 7"/>
          <p:cNvSpPr/>
          <p:nvPr/>
        </p:nvSpPr>
        <p:spPr bwMode="auto">
          <a:xfrm>
            <a:off x="4783139" y="4494743"/>
            <a:ext cx="924983" cy="924983"/>
          </a:xfrm>
          <a:custGeom>
            <a:avLst/>
            <a:gdLst>
              <a:gd name="T0" fmla="*/ 0 w 185"/>
              <a:gd name="T1" fmla="*/ 185 h 185"/>
              <a:gd name="T2" fmla="*/ 185 w 185"/>
              <a:gd name="T3" fmla="*/ 0 h 185"/>
            </a:gdLst>
            <a:ahLst/>
            <a:cxnLst>
              <a:cxn ang="0">
                <a:pos x="T0" y="T1"/>
              </a:cxn>
              <a:cxn ang="0">
                <a:pos x="T2" y="T3"/>
              </a:cxn>
            </a:cxnLst>
            <a:rect l="0" t="0" r="r" b="b"/>
            <a:pathLst>
              <a:path w="185" h="185">
                <a:moveTo>
                  <a:pt x="0" y="185"/>
                </a:moveTo>
                <a:cubicBezTo>
                  <a:pt x="102" y="185"/>
                  <a:pt x="185" y="102"/>
                  <a:pt x="185" y="0"/>
                </a:cubicBezTo>
              </a:path>
            </a:pathLst>
          </a:custGeom>
          <a:noFill/>
          <a:ln w="6350" cap="flat" cmpd="sng">
            <a:solidFill>
              <a:srgbClr val="D74B4B"/>
            </a:solidFill>
            <a:prstDash val="dash"/>
            <a:round/>
            <a:tailEnd type="triangle" w="med" len="med"/>
          </a:ln>
          <a:extLst>
            <a:ext uri="{909E8E84-426E-40DD-AFC4-6F175D3DCCD1}">
              <a14:hiddenFill xmlns:a14="http://schemas.microsoft.com/office/drawing/2010/main">
                <a:solidFill>
                  <a:srgbClr val="FFFFFF"/>
                </a:solidFill>
              </a14:hiddenFill>
            </a:ext>
          </a:extLst>
        </p:spPr>
        <p:txBody>
          <a:bodyPr/>
          <a:p>
            <a:endParaRPr lang="zh-CN" altLang="en-US" sz="2400">
              <a:latin typeface="宋体" panose="02010600030101010101" pitchFamily="2" charset="-122"/>
              <a:cs typeface="+mn-ea"/>
              <a:sym typeface="宋体" panose="02010600030101010101" pitchFamily="2" charset="-122"/>
            </a:endParaRPr>
          </a:p>
        </p:txBody>
      </p:sp>
      <p:sp>
        <p:nvSpPr>
          <p:cNvPr id="21513" name="Freeform 9"/>
          <p:cNvSpPr/>
          <p:nvPr/>
        </p:nvSpPr>
        <p:spPr bwMode="auto">
          <a:xfrm>
            <a:off x="9592206" y="4494743"/>
            <a:ext cx="920749" cy="924983"/>
          </a:xfrm>
          <a:custGeom>
            <a:avLst/>
            <a:gdLst>
              <a:gd name="T0" fmla="*/ 0 w 184"/>
              <a:gd name="T1" fmla="*/ 185 h 185"/>
              <a:gd name="T2" fmla="*/ 184 w 184"/>
              <a:gd name="T3" fmla="*/ 0 h 185"/>
            </a:gdLst>
            <a:ahLst/>
            <a:cxnLst>
              <a:cxn ang="0">
                <a:pos x="T0" y="T1"/>
              </a:cxn>
              <a:cxn ang="0">
                <a:pos x="T2" y="T3"/>
              </a:cxn>
            </a:cxnLst>
            <a:rect l="0" t="0" r="r" b="b"/>
            <a:pathLst>
              <a:path w="184" h="185">
                <a:moveTo>
                  <a:pt x="0" y="185"/>
                </a:moveTo>
                <a:cubicBezTo>
                  <a:pt x="102" y="185"/>
                  <a:pt x="184" y="102"/>
                  <a:pt x="184" y="0"/>
                </a:cubicBezTo>
              </a:path>
            </a:pathLst>
          </a:custGeom>
          <a:noFill/>
          <a:ln w="6350" cap="flat" cmpd="sng">
            <a:solidFill>
              <a:srgbClr val="D74B4B"/>
            </a:solidFill>
            <a:prstDash val="dash"/>
            <a:round/>
            <a:tailEnd type="triangle" w="med" len="med"/>
          </a:ln>
          <a:extLst>
            <a:ext uri="{909E8E84-426E-40DD-AFC4-6F175D3DCCD1}">
              <a14:hiddenFill xmlns:a14="http://schemas.microsoft.com/office/drawing/2010/main">
                <a:solidFill>
                  <a:srgbClr val="FFFFFF"/>
                </a:solidFill>
              </a14:hiddenFill>
            </a:ext>
          </a:extLst>
        </p:spPr>
        <p:txBody>
          <a:bodyPr/>
          <a:p>
            <a:endParaRPr lang="zh-CN" altLang="en-US" sz="2400">
              <a:latin typeface="宋体" panose="02010600030101010101" pitchFamily="2" charset="-122"/>
              <a:cs typeface="+mn-ea"/>
              <a:sym typeface="宋体" panose="02010600030101010101" pitchFamily="2" charset="-122"/>
            </a:endParaRPr>
          </a:p>
        </p:txBody>
      </p:sp>
      <p:grpSp>
        <p:nvGrpSpPr>
          <p:cNvPr id="3" name="组合 2"/>
          <p:cNvGrpSpPr/>
          <p:nvPr/>
        </p:nvGrpSpPr>
        <p:grpSpPr>
          <a:xfrm>
            <a:off x="8942389" y="3844926"/>
            <a:ext cx="1301751" cy="1299633"/>
            <a:chOff x="6706791" y="2882900"/>
            <a:chExt cx="976313" cy="974725"/>
          </a:xfrm>
        </p:grpSpPr>
        <p:sp>
          <p:nvSpPr>
            <p:cNvPr id="21512" name="Oval 8"/>
            <p:cNvSpPr>
              <a:spLocks noChangeArrowheads="1"/>
            </p:cNvSpPr>
            <p:nvPr/>
          </p:nvSpPr>
          <p:spPr bwMode="auto">
            <a:xfrm>
              <a:off x="6706791" y="2882900"/>
              <a:ext cx="976313" cy="974725"/>
            </a:xfrm>
            <a:prstGeom prst="ellipse">
              <a:avLst/>
            </a:prstGeom>
            <a:solidFill>
              <a:srgbClr val="FFC000"/>
            </a:solidFill>
            <a:ln>
              <a:noFill/>
            </a:ln>
            <a:effectLst>
              <a:outerShdw blurRad="139700" dist="190500" dir="5400000" algn="ctr" rotWithShape="0">
                <a:srgbClr val="000000">
                  <a:alpha val="43137"/>
                </a:srgbClr>
              </a:outerShdw>
            </a:effectLst>
          </p:spPr>
          <p:txBody>
            <a:bodyPr/>
            <a:p>
              <a:endParaRPr lang="zh-CN" altLang="en-US" sz="2400">
                <a:latin typeface="宋体" panose="02010600030101010101" pitchFamily="2" charset="-122"/>
                <a:cs typeface="+mn-ea"/>
                <a:sym typeface="宋体" panose="02010600030101010101" pitchFamily="2" charset="-122"/>
              </a:endParaRPr>
            </a:p>
          </p:txBody>
        </p:sp>
        <p:sp>
          <p:nvSpPr>
            <p:cNvPr id="21514" name="Freeform 10"/>
            <p:cNvSpPr>
              <a:spLocks noEditPoints="1"/>
            </p:cNvSpPr>
            <p:nvPr/>
          </p:nvSpPr>
          <p:spPr bwMode="auto">
            <a:xfrm>
              <a:off x="7006829" y="3182938"/>
              <a:ext cx="376237" cy="374650"/>
            </a:xfrm>
            <a:custGeom>
              <a:avLst/>
              <a:gdLst>
                <a:gd name="T0" fmla="*/ 100 w 100"/>
                <a:gd name="T1" fmla="*/ 56 h 100"/>
                <a:gd name="T2" fmla="*/ 44 w 100"/>
                <a:gd name="T3" fmla="*/ 0 h 100"/>
                <a:gd name="T4" fmla="*/ 40 w 100"/>
                <a:gd name="T5" fmla="*/ 0 h 100"/>
                <a:gd name="T6" fmla="*/ 40 w 100"/>
                <a:gd name="T7" fmla="*/ 11 h 100"/>
                <a:gd name="T8" fmla="*/ 0 w 100"/>
                <a:gd name="T9" fmla="*/ 56 h 100"/>
                <a:gd name="T10" fmla="*/ 44 w 100"/>
                <a:gd name="T11" fmla="*/ 100 h 100"/>
                <a:gd name="T12" fmla="*/ 69 w 100"/>
                <a:gd name="T13" fmla="*/ 93 h 100"/>
                <a:gd name="T14" fmla="*/ 89 w 100"/>
                <a:gd name="T15" fmla="*/ 60 h 100"/>
                <a:gd name="T16" fmla="*/ 100 w 100"/>
                <a:gd name="T17" fmla="*/ 60 h 100"/>
                <a:gd name="T18" fmla="*/ 100 w 100"/>
                <a:gd name="T19" fmla="*/ 56 h 100"/>
                <a:gd name="T20" fmla="*/ 64 w 100"/>
                <a:gd name="T21" fmla="*/ 86 h 100"/>
                <a:gd name="T22" fmla="*/ 44 w 100"/>
                <a:gd name="T23" fmla="*/ 92 h 100"/>
                <a:gd name="T24" fmla="*/ 8 w 100"/>
                <a:gd name="T25" fmla="*/ 56 h 100"/>
                <a:gd name="T26" fmla="*/ 40 w 100"/>
                <a:gd name="T27" fmla="*/ 20 h 100"/>
                <a:gd name="T28" fmla="*/ 40 w 100"/>
                <a:gd name="T29" fmla="*/ 60 h 100"/>
                <a:gd name="T30" fmla="*/ 80 w 100"/>
                <a:gd name="T31" fmla="*/ 60 h 100"/>
                <a:gd name="T32" fmla="*/ 64 w 100"/>
                <a:gd name="T33" fmla="*/ 86 h 100"/>
                <a:gd name="T34" fmla="*/ 49 w 100"/>
                <a:gd name="T35" fmla="*/ 52 h 100"/>
                <a:gd name="T36" fmla="*/ 49 w 100"/>
                <a:gd name="T37" fmla="*/ 9 h 100"/>
                <a:gd name="T38" fmla="*/ 91 w 100"/>
                <a:gd name="T39" fmla="*/ 52 h 100"/>
                <a:gd name="T40" fmla="*/ 49 w 100"/>
                <a:gd name="T41" fmla="*/ 5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0" h="100">
                  <a:moveTo>
                    <a:pt x="100" y="56"/>
                  </a:moveTo>
                  <a:cubicBezTo>
                    <a:pt x="100" y="25"/>
                    <a:pt x="75" y="0"/>
                    <a:pt x="44" y="0"/>
                  </a:cubicBezTo>
                  <a:cubicBezTo>
                    <a:pt x="40" y="0"/>
                    <a:pt x="40" y="0"/>
                    <a:pt x="40" y="0"/>
                  </a:cubicBezTo>
                  <a:cubicBezTo>
                    <a:pt x="40" y="11"/>
                    <a:pt x="40" y="11"/>
                    <a:pt x="40" y="11"/>
                  </a:cubicBezTo>
                  <a:cubicBezTo>
                    <a:pt x="17" y="14"/>
                    <a:pt x="0" y="33"/>
                    <a:pt x="0" y="56"/>
                  </a:cubicBezTo>
                  <a:cubicBezTo>
                    <a:pt x="0" y="80"/>
                    <a:pt x="20" y="100"/>
                    <a:pt x="44" y="100"/>
                  </a:cubicBezTo>
                  <a:cubicBezTo>
                    <a:pt x="53" y="100"/>
                    <a:pt x="62" y="98"/>
                    <a:pt x="69" y="93"/>
                  </a:cubicBezTo>
                  <a:cubicBezTo>
                    <a:pt x="80" y="85"/>
                    <a:pt x="87" y="73"/>
                    <a:pt x="89" y="60"/>
                  </a:cubicBezTo>
                  <a:cubicBezTo>
                    <a:pt x="100" y="60"/>
                    <a:pt x="100" y="60"/>
                    <a:pt x="100" y="60"/>
                  </a:cubicBezTo>
                  <a:lnTo>
                    <a:pt x="100" y="56"/>
                  </a:lnTo>
                  <a:close/>
                  <a:moveTo>
                    <a:pt x="64" y="86"/>
                  </a:moveTo>
                  <a:cubicBezTo>
                    <a:pt x="59" y="90"/>
                    <a:pt x="52" y="92"/>
                    <a:pt x="44" y="92"/>
                  </a:cubicBezTo>
                  <a:cubicBezTo>
                    <a:pt x="25" y="92"/>
                    <a:pt x="8" y="76"/>
                    <a:pt x="8" y="56"/>
                  </a:cubicBezTo>
                  <a:cubicBezTo>
                    <a:pt x="8" y="37"/>
                    <a:pt x="22" y="22"/>
                    <a:pt x="40" y="20"/>
                  </a:cubicBezTo>
                  <a:cubicBezTo>
                    <a:pt x="40" y="60"/>
                    <a:pt x="40" y="60"/>
                    <a:pt x="40" y="60"/>
                  </a:cubicBezTo>
                  <a:cubicBezTo>
                    <a:pt x="80" y="60"/>
                    <a:pt x="80" y="60"/>
                    <a:pt x="80" y="60"/>
                  </a:cubicBezTo>
                  <a:cubicBezTo>
                    <a:pt x="79" y="70"/>
                    <a:pt x="73" y="80"/>
                    <a:pt x="64" y="86"/>
                  </a:cubicBezTo>
                  <a:moveTo>
                    <a:pt x="49" y="52"/>
                  </a:moveTo>
                  <a:cubicBezTo>
                    <a:pt x="49" y="9"/>
                    <a:pt x="49" y="9"/>
                    <a:pt x="49" y="9"/>
                  </a:cubicBezTo>
                  <a:cubicBezTo>
                    <a:pt x="71" y="11"/>
                    <a:pt x="89" y="29"/>
                    <a:pt x="91" y="52"/>
                  </a:cubicBezTo>
                  <a:lnTo>
                    <a:pt x="49"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latin typeface="宋体" panose="02010600030101010101" pitchFamily="2" charset="-122"/>
                <a:cs typeface="+mn-ea"/>
                <a:sym typeface="宋体" panose="02010600030101010101" pitchFamily="2" charset="-122"/>
              </a:endParaRPr>
            </a:p>
          </p:txBody>
        </p:sp>
      </p:grpSp>
      <p:grpSp>
        <p:nvGrpSpPr>
          <p:cNvPr id="5" name="组合 4"/>
          <p:cNvGrpSpPr/>
          <p:nvPr/>
        </p:nvGrpSpPr>
        <p:grpSpPr>
          <a:xfrm>
            <a:off x="4124856" y="3844926"/>
            <a:ext cx="1299633" cy="1299633"/>
            <a:chOff x="3093641" y="2882900"/>
            <a:chExt cx="974725" cy="974725"/>
          </a:xfrm>
        </p:grpSpPr>
        <p:sp>
          <p:nvSpPr>
            <p:cNvPr id="21510" name="Oval 6"/>
            <p:cNvSpPr>
              <a:spLocks noChangeArrowheads="1"/>
            </p:cNvSpPr>
            <p:nvPr/>
          </p:nvSpPr>
          <p:spPr bwMode="auto">
            <a:xfrm>
              <a:off x="3093641" y="2882900"/>
              <a:ext cx="974725" cy="974725"/>
            </a:xfrm>
            <a:prstGeom prst="ellipse">
              <a:avLst/>
            </a:prstGeom>
            <a:solidFill>
              <a:srgbClr val="FFC000"/>
            </a:solidFill>
            <a:ln>
              <a:noFill/>
            </a:ln>
            <a:effectLst>
              <a:outerShdw blurRad="139700" dist="190500" dir="5400000" algn="ctr" rotWithShape="0">
                <a:srgbClr val="000000">
                  <a:alpha val="43137"/>
                </a:srgbClr>
              </a:outerShdw>
            </a:effectLst>
          </p:spPr>
          <p:txBody>
            <a:bodyPr/>
            <a:p>
              <a:endParaRPr lang="zh-CN" altLang="en-US" sz="2400">
                <a:latin typeface="宋体" panose="02010600030101010101" pitchFamily="2" charset="-122"/>
                <a:cs typeface="+mn-ea"/>
                <a:sym typeface="宋体" panose="02010600030101010101" pitchFamily="2" charset="-122"/>
              </a:endParaRPr>
            </a:p>
          </p:txBody>
        </p:sp>
        <p:grpSp>
          <p:nvGrpSpPr>
            <p:cNvPr id="21515" name="Group 11"/>
            <p:cNvGrpSpPr/>
            <p:nvPr/>
          </p:nvGrpSpPr>
          <p:grpSpPr bwMode="auto">
            <a:xfrm>
              <a:off x="3400029" y="3205163"/>
              <a:ext cx="374650" cy="330200"/>
              <a:chOff x="0" y="0"/>
              <a:chExt cx="236" cy="208"/>
            </a:xfrm>
          </p:grpSpPr>
          <p:sp>
            <p:nvSpPr>
              <p:cNvPr id="21516" name="Freeform 12"/>
              <p:cNvSpPr>
                <a:spLocks noEditPoints="1"/>
              </p:cNvSpPr>
              <p:nvPr/>
            </p:nvSpPr>
            <p:spPr bwMode="auto">
              <a:xfrm>
                <a:off x="0" y="45"/>
                <a:ext cx="193" cy="163"/>
              </a:xfrm>
              <a:custGeom>
                <a:avLst/>
                <a:gdLst>
                  <a:gd name="T0" fmla="*/ 77 w 82"/>
                  <a:gd name="T1" fmla="*/ 0 h 69"/>
                  <a:gd name="T2" fmla="*/ 4 w 82"/>
                  <a:gd name="T3" fmla="*/ 0 h 69"/>
                  <a:gd name="T4" fmla="*/ 0 w 82"/>
                  <a:gd name="T5" fmla="*/ 4 h 69"/>
                  <a:gd name="T6" fmla="*/ 0 w 82"/>
                  <a:gd name="T7" fmla="*/ 65 h 69"/>
                  <a:gd name="T8" fmla="*/ 4 w 82"/>
                  <a:gd name="T9" fmla="*/ 69 h 69"/>
                  <a:gd name="T10" fmla="*/ 77 w 82"/>
                  <a:gd name="T11" fmla="*/ 69 h 69"/>
                  <a:gd name="T12" fmla="*/ 82 w 82"/>
                  <a:gd name="T13" fmla="*/ 65 h 69"/>
                  <a:gd name="T14" fmla="*/ 82 w 82"/>
                  <a:gd name="T15" fmla="*/ 40 h 69"/>
                  <a:gd name="T16" fmla="*/ 82 w 82"/>
                  <a:gd name="T17" fmla="*/ 29 h 69"/>
                  <a:gd name="T18" fmla="*/ 82 w 82"/>
                  <a:gd name="T19" fmla="*/ 4 h 69"/>
                  <a:gd name="T20" fmla="*/ 77 w 82"/>
                  <a:gd name="T21" fmla="*/ 0 h 69"/>
                  <a:gd name="T22" fmla="*/ 9 w 82"/>
                  <a:gd name="T23" fmla="*/ 61 h 69"/>
                  <a:gd name="T24" fmla="*/ 9 w 82"/>
                  <a:gd name="T25" fmla="*/ 9 h 69"/>
                  <a:gd name="T26" fmla="*/ 73 w 82"/>
                  <a:gd name="T27" fmla="*/ 9 h 69"/>
                  <a:gd name="T28" fmla="*/ 73 w 82"/>
                  <a:gd name="T29" fmla="*/ 25 h 69"/>
                  <a:gd name="T30" fmla="*/ 64 w 82"/>
                  <a:gd name="T31" fmla="*/ 25 h 69"/>
                  <a:gd name="T32" fmla="*/ 55 w 82"/>
                  <a:gd name="T33" fmla="*/ 35 h 69"/>
                  <a:gd name="T34" fmla="*/ 64 w 82"/>
                  <a:gd name="T35" fmla="*/ 44 h 69"/>
                  <a:gd name="T36" fmla="*/ 73 w 82"/>
                  <a:gd name="T37" fmla="*/ 44 h 69"/>
                  <a:gd name="T38" fmla="*/ 73 w 82"/>
                  <a:gd name="T39" fmla="*/ 61 h 69"/>
                  <a:gd name="T40" fmla="*/ 9 w 82"/>
                  <a:gd name="T41" fmla="*/ 6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2" h="69">
                    <a:moveTo>
                      <a:pt x="77" y="0"/>
                    </a:moveTo>
                    <a:cubicBezTo>
                      <a:pt x="4" y="0"/>
                      <a:pt x="4" y="0"/>
                      <a:pt x="4" y="0"/>
                    </a:cubicBezTo>
                    <a:cubicBezTo>
                      <a:pt x="2" y="0"/>
                      <a:pt x="0" y="2"/>
                      <a:pt x="0" y="4"/>
                    </a:cubicBezTo>
                    <a:cubicBezTo>
                      <a:pt x="0" y="65"/>
                      <a:pt x="0" y="65"/>
                      <a:pt x="0" y="65"/>
                    </a:cubicBezTo>
                    <a:cubicBezTo>
                      <a:pt x="0" y="67"/>
                      <a:pt x="2" y="69"/>
                      <a:pt x="4" y="69"/>
                    </a:cubicBezTo>
                    <a:cubicBezTo>
                      <a:pt x="77" y="69"/>
                      <a:pt x="77" y="69"/>
                      <a:pt x="77" y="69"/>
                    </a:cubicBezTo>
                    <a:cubicBezTo>
                      <a:pt x="80" y="69"/>
                      <a:pt x="82" y="67"/>
                      <a:pt x="82" y="65"/>
                    </a:cubicBezTo>
                    <a:cubicBezTo>
                      <a:pt x="82" y="40"/>
                      <a:pt x="82" y="40"/>
                      <a:pt x="82" y="40"/>
                    </a:cubicBezTo>
                    <a:cubicBezTo>
                      <a:pt x="82" y="29"/>
                      <a:pt x="82" y="29"/>
                      <a:pt x="82" y="29"/>
                    </a:cubicBezTo>
                    <a:cubicBezTo>
                      <a:pt x="82" y="4"/>
                      <a:pt x="82" y="4"/>
                      <a:pt x="82" y="4"/>
                    </a:cubicBezTo>
                    <a:cubicBezTo>
                      <a:pt x="82" y="2"/>
                      <a:pt x="80" y="0"/>
                      <a:pt x="77" y="0"/>
                    </a:cubicBezTo>
                    <a:moveTo>
                      <a:pt x="9" y="61"/>
                    </a:moveTo>
                    <a:cubicBezTo>
                      <a:pt x="9" y="9"/>
                      <a:pt x="9" y="9"/>
                      <a:pt x="9" y="9"/>
                    </a:cubicBezTo>
                    <a:cubicBezTo>
                      <a:pt x="73" y="9"/>
                      <a:pt x="73" y="9"/>
                      <a:pt x="73" y="9"/>
                    </a:cubicBezTo>
                    <a:cubicBezTo>
                      <a:pt x="73" y="25"/>
                      <a:pt x="73" y="25"/>
                      <a:pt x="73" y="25"/>
                    </a:cubicBezTo>
                    <a:cubicBezTo>
                      <a:pt x="64" y="25"/>
                      <a:pt x="64" y="25"/>
                      <a:pt x="64" y="25"/>
                    </a:cubicBezTo>
                    <a:cubicBezTo>
                      <a:pt x="59" y="25"/>
                      <a:pt x="55" y="29"/>
                      <a:pt x="55" y="35"/>
                    </a:cubicBezTo>
                    <a:cubicBezTo>
                      <a:pt x="55" y="40"/>
                      <a:pt x="59" y="44"/>
                      <a:pt x="64" y="44"/>
                    </a:cubicBezTo>
                    <a:cubicBezTo>
                      <a:pt x="73" y="44"/>
                      <a:pt x="73" y="44"/>
                      <a:pt x="73" y="44"/>
                    </a:cubicBezTo>
                    <a:cubicBezTo>
                      <a:pt x="73" y="61"/>
                      <a:pt x="73" y="61"/>
                      <a:pt x="73" y="61"/>
                    </a:cubicBezTo>
                    <a:lnTo>
                      <a:pt x="9" y="6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latin typeface="宋体" panose="02010600030101010101" pitchFamily="2" charset="-122"/>
                  <a:cs typeface="+mn-ea"/>
                  <a:sym typeface="宋体" panose="02010600030101010101" pitchFamily="2" charset="-122"/>
                </a:endParaRPr>
              </a:p>
            </p:txBody>
          </p:sp>
          <p:sp>
            <p:nvSpPr>
              <p:cNvPr id="21517" name="Freeform 13"/>
              <p:cNvSpPr/>
              <p:nvPr/>
            </p:nvSpPr>
            <p:spPr bwMode="auto">
              <a:xfrm>
                <a:off x="44" y="0"/>
                <a:ext cx="192" cy="165"/>
              </a:xfrm>
              <a:custGeom>
                <a:avLst/>
                <a:gdLst>
                  <a:gd name="T0" fmla="*/ 77 w 81"/>
                  <a:gd name="T1" fmla="*/ 0 h 70"/>
                  <a:gd name="T2" fmla="*/ 4 w 81"/>
                  <a:gd name="T3" fmla="*/ 0 h 70"/>
                  <a:gd name="T4" fmla="*/ 0 w 81"/>
                  <a:gd name="T5" fmla="*/ 4 h 70"/>
                  <a:gd name="T6" fmla="*/ 4 w 81"/>
                  <a:gd name="T7" fmla="*/ 9 h 70"/>
                  <a:gd name="T8" fmla="*/ 73 w 81"/>
                  <a:gd name="T9" fmla="*/ 9 h 70"/>
                  <a:gd name="T10" fmla="*/ 73 w 81"/>
                  <a:gd name="T11" fmla="*/ 65 h 70"/>
                  <a:gd name="T12" fmla="*/ 77 w 81"/>
                  <a:gd name="T13" fmla="*/ 70 h 70"/>
                  <a:gd name="T14" fmla="*/ 81 w 81"/>
                  <a:gd name="T15" fmla="*/ 65 h 70"/>
                  <a:gd name="T16" fmla="*/ 81 w 81"/>
                  <a:gd name="T17" fmla="*/ 4 h 70"/>
                  <a:gd name="T18" fmla="*/ 77 w 81"/>
                  <a:gd name="T1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70">
                    <a:moveTo>
                      <a:pt x="77" y="0"/>
                    </a:moveTo>
                    <a:cubicBezTo>
                      <a:pt x="4" y="0"/>
                      <a:pt x="4" y="0"/>
                      <a:pt x="4" y="0"/>
                    </a:cubicBezTo>
                    <a:cubicBezTo>
                      <a:pt x="2" y="0"/>
                      <a:pt x="0" y="2"/>
                      <a:pt x="0" y="4"/>
                    </a:cubicBezTo>
                    <a:cubicBezTo>
                      <a:pt x="0" y="7"/>
                      <a:pt x="2" y="9"/>
                      <a:pt x="4" y="9"/>
                    </a:cubicBezTo>
                    <a:cubicBezTo>
                      <a:pt x="73" y="9"/>
                      <a:pt x="73" y="9"/>
                      <a:pt x="73" y="9"/>
                    </a:cubicBezTo>
                    <a:cubicBezTo>
                      <a:pt x="73" y="65"/>
                      <a:pt x="73" y="65"/>
                      <a:pt x="73" y="65"/>
                    </a:cubicBezTo>
                    <a:cubicBezTo>
                      <a:pt x="73" y="68"/>
                      <a:pt x="75" y="70"/>
                      <a:pt x="77" y="70"/>
                    </a:cubicBezTo>
                    <a:cubicBezTo>
                      <a:pt x="79" y="70"/>
                      <a:pt x="81" y="68"/>
                      <a:pt x="81" y="65"/>
                    </a:cubicBezTo>
                    <a:cubicBezTo>
                      <a:pt x="81" y="4"/>
                      <a:pt x="81" y="4"/>
                      <a:pt x="81" y="4"/>
                    </a:cubicBezTo>
                    <a:cubicBezTo>
                      <a:pt x="81" y="2"/>
                      <a:pt x="79" y="0"/>
                      <a:pt x="77"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latin typeface="宋体" panose="02010600030101010101" pitchFamily="2" charset="-122"/>
                  <a:cs typeface="+mn-ea"/>
                  <a:sym typeface="宋体" panose="02010600030101010101" pitchFamily="2" charset="-122"/>
                </a:endParaRPr>
              </a:p>
            </p:txBody>
          </p:sp>
        </p:grpSp>
      </p:grpSp>
      <p:grpSp>
        <p:nvGrpSpPr>
          <p:cNvPr id="4" name="组合 3"/>
          <p:cNvGrpSpPr/>
          <p:nvPr/>
        </p:nvGrpSpPr>
        <p:grpSpPr>
          <a:xfrm>
            <a:off x="6575955" y="2469093"/>
            <a:ext cx="1295400" cy="1301751"/>
            <a:chOff x="4931966" y="1851025"/>
            <a:chExt cx="971550" cy="976313"/>
          </a:xfrm>
        </p:grpSpPr>
        <p:sp>
          <p:nvSpPr>
            <p:cNvPr id="21508" name="Oval 4"/>
            <p:cNvSpPr>
              <a:spLocks noChangeArrowheads="1"/>
            </p:cNvSpPr>
            <p:nvPr/>
          </p:nvSpPr>
          <p:spPr bwMode="auto">
            <a:xfrm>
              <a:off x="4931966" y="1851025"/>
              <a:ext cx="971550" cy="976313"/>
            </a:xfrm>
            <a:prstGeom prst="ellipse">
              <a:avLst/>
            </a:prstGeom>
            <a:solidFill>
              <a:srgbClr val="2EA6EB"/>
            </a:solidFill>
            <a:ln>
              <a:noFill/>
            </a:ln>
            <a:effectLst>
              <a:outerShdw blurRad="1397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grpSp>
          <p:nvGrpSpPr>
            <p:cNvPr id="21518" name="Group 14"/>
            <p:cNvGrpSpPr/>
            <p:nvPr/>
          </p:nvGrpSpPr>
          <p:grpSpPr bwMode="auto">
            <a:xfrm>
              <a:off x="5235179" y="2151063"/>
              <a:ext cx="379412" cy="376237"/>
              <a:chOff x="0" y="0"/>
              <a:chExt cx="239" cy="237"/>
            </a:xfrm>
          </p:grpSpPr>
          <p:sp>
            <p:nvSpPr>
              <p:cNvPr id="21519" name="Freeform 15"/>
              <p:cNvSpPr/>
              <p:nvPr/>
            </p:nvSpPr>
            <p:spPr bwMode="auto">
              <a:xfrm>
                <a:off x="0" y="22"/>
                <a:ext cx="217" cy="215"/>
              </a:xfrm>
              <a:custGeom>
                <a:avLst/>
                <a:gdLst>
                  <a:gd name="T0" fmla="*/ 87 w 92"/>
                  <a:gd name="T1" fmla="*/ 41 h 91"/>
                  <a:gd name="T2" fmla="*/ 83 w 92"/>
                  <a:gd name="T3" fmla="*/ 45 h 91"/>
                  <a:gd name="T4" fmla="*/ 83 w 92"/>
                  <a:gd name="T5" fmla="*/ 67 h 91"/>
                  <a:gd name="T6" fmla="*/ 73 w 92"/>
                  <a:gd name="T7" fmla="*/ 81 h 91"/>
                  <a:gd name="T8" fmla="*/ 68 w 92"/>
                  <a:gd name="T9" fmla="*/ 82 h 91"/>
                  <a:gd name="T10" fmla="*/ 24 w 92"/>
                  <a:gd name="T11" fmla="*/ 82 h 91"/>
                  <a:gd name="T12" fmla="*/ 9 w 92"/>
                  <a:gd name="T13" fmla="*/ 67 h 91"/>
                  <a:gd name="T14" fmla="*/ 9 w 92"/>
                  <a:gd name="T15" fmla="*/ 24 h 91"/>
                  <a:gd name="T16" fmla="*/ 24 w 92"/>
                  <a:gd name="T17" fmla="*/ 8 h 91"/>
                  <a:gd name="T18" fmla="*/ 46 w 92"/>
                  <a:gd name="T19" fmla="*/ 8 h 91"/>
                  <a:gd name="T20" fmla="*/ 50 w 92"/>
                  <a:gd name="T21" fmla="*/ 4 h 91"/>
                  <a:gd name="T22" fmla="*/ 46 w 92"/>
                  <a:gd name="T23" fmla="*/ 0 h 91"/>
                  <a:gd name="T24" fmla="*/ 24 w 92"/>
                  <a:gd name="T25" fmla="*/ 0 h 91"/>
                  <a:gd name="T26" fmla="*/ 0 w 92"/>
                  <a:gd name="T27" fmla="*/ 24 h 91"/>
                  <a:gd name="T28" fmla="*/ 0 w 92"/>
                  <a:gd name="T29" fmla="*/ 67 h 91"/>
                  <a:gd name="T30" fmla="*/ 24 w 92"/>
                  <a:gd name="T31" fmla="*/ 91 h 91"/>
                  <a:gd name="T32" fmla="*/ 68 w 92"/>
                  <a:gd name="T33" fmla="*/ 91 h 91"/>
                  <a:gd name="T34" fmla="*/ 76 w 92"/>
                  <a:gd name="T35" fmla="*/ 89 h 91"/>
                  <a:gd name="T36" fmla="*/ 92 w 92"/>
                  <a:gd name="T37" fmla="*/ 67 h 91"/>
                  <a:gd name="T38" fmla="*/ 92 w 92"/>
                  <a:gd name="T39" fmla="*/ 45 h 91"/>
                  <a:gd name="T40" fmla="*/ 87 w 92"/>
                  <a:gd name="T41" fmla="*/ 4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 h="91">
                    <a:moveTo>
                      <a:pt x="87" y="41"/>
                    </a:moveTo>
                    <a:cubicBezTo>
                      <a:pt x="85" y="41"/>
                      <a:pt x="83" y="43"/>
                      <a:pt x="83" y="45"/>
                    </a:cubicBezTo>
                    <a:cubicBezTo>
                      <a:pt x="83" y="67"/>
                      <a:pt x="83" y="67"/>
                      <a:pt x="83" y="67"/>
                    </a:cubicBezTo>
                    <a:cubicBezTo>
                      <a:pt x="83" y="73"/>
                      <a:pt x="79" y="79"/>
                      <a:pt x="73" y="81"/>
                    </a:cubicBezTo>
                    <a:cubicBezTo>
                      <a:pt x="71" y="82"/>
                      <a:pt x="70" y="82"/>
                      <a:pt x="68" y="82"/>
                    </a:cubicBezTo>
                    <a:cubicBezTo>
                      <a:pt x="24" y="82"/>
                      <a:pt x="24" y="82"/>
                      <a:pt x="24" y="82"/>
                    </a:cubicBezTo>
                    <a:cubicBezTo>
                      <a:pt x="16" y="82"/>
                      <a:pt x="9" y="75"/>
                      <a:pt x="9" y="67"/>
                    </a:cubicBezTo>
                    <a:cubicBezTo>
                      <a:pt x="9" y="24"/>
                      <a:pt x="9" y="24"/>
                      <a:pt x="9" y="24"/>
                    </a:cubicBezTo>
                    <a:cubicBezTo>
                      <a:pt x="9" y="15"/>
                      <a:pt x="16" y="8"/>
                      <a:pt x="24" y="8"/>
                    </a:cubicBezTo>
                    <a:cubicBezTo>
                      <a:pt x="46" y="8"/>
                      <a:pt x="46" y="8"/>
                      <a:pt x="46" y="8"/>
                    </a:cubicBezTo>
                    <a:cubicBezTo>
                      <a:pt x="48" y="8"/>
                      <a:pt x="50" y="6"/>
                      <a:pt x="50" y="4"/>
                    </a:cubicBezTo>
                    <a:cubicBezTo>
                      <a:pt x="50" y="2"/>
                      <a:pt x="48" y="0"/>
                      <a:pt x="46" y="0"/>
                    </a:cubicBezTo>
                    <a:cubicBezTo>
                      <a:pt x="24" y="0"/>
                      <a:pt x="24" y="0"/>
                      <a:pt x="24" y="0"/>
                    </a:cubicBezTo>
                    <a:cubicBezTo>
                      <a:pt x="11" y="0"/>
                      <a:pt x="0" y="10"/>
                      <a:pt x="0" y="24"/>
                    </a:cubicBezTo>
                    <a:cubicBezTo>
                      <a:pt x="0" y="67"/>
                      <a:pt x="0" y="67"/>
                      <a:pt x="0" y="67"/>
                    </a:cubicBezTo>
                    <a:cubicBezTo>
                      <a:pt x="0" y="80"/>
                      <a:pt x="11" y="91"/>
                      <a:pt x="24" y="91"/>
                    </a:cubicBezTo>
                    <a:cubicBezTo>
                      <a:pt x="68" y="91"/>
                      <a:pt x="68" y="91"/>
                      <a:pt x="68" y="91"/>
                    </a:cubicBezTo>
                    <a:cubicBezTo>
                      <a:pt x="71" y="91"/>
                      <a:pt x="74" y="90"/>
                      <a:pt x="76" y="89"/>
                    </a:cubicBezTo>
                    <a:cubicBezTo>
                      <a:pt x="85" y="86"/>
                      <a:pt x="92" y="77"/>
                      <a:pt x="92" y="67"/>
                    </a:cubicBezTo>
                    <a:cubicBezTo>
                      <a:pt x="92" y="45"/>
                      <a:pt x="92" y="45"/>
                      <a:pt x="92" y="45"/>
                    </a:cubicBezTo>
                    <a:cubicBezTo>
                      <a:pt x="92" y="43"/>
                      <a:pt x="90" y="41"/>
                      <a:pt x="87" y="4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latin typeface="宋体" panose="02010600030101010101" pitchFamily="2" charset="-122"/>
                  <a:cs typeface="+mn-ea"/>
                  <a:sym typeface="宋体" panose="02010600030101010101" pitchFamily="2" charset="-122"/>
                </a:endParaRPr>
              </a:p>
            </p:txBody>
          </p:sp>
          <p:sp>
            <p:nvSpPr>
              <p:cNvPr id="21520" name="Freeform 16"/>
              <p:cNvSpPr>
                <a:spLocks noEditPoints="1"/>
              </p:cNvSpPr>
              <p:nvPr/>
            </p:nvSpPr>
            <p:spPr bwMode="auto">
              <a:xfrm>
                <a:off x="135" y="0"/>
                <a:ext cx="104" cy="104"/>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5 h 44"/>
                  <a:gd name="T12" fmla="*/ 8 w 44"/>
                  <a:gd name="T13" fmla="*/ 22 h 44"/>
                  <a:gd name="T14" fmla="*/ 22 w 44"/>
                  <a:gd name="T15" fmla="*/ 8 h 44"/>
                  <a:gd name="T16" fmla="*/ 35 w 44"/>
                  <a:gd name="T17" fmla="*/ 22 h 44"/>
                  <a:gd name="T18" fmla="*/ 22 w 44"/>
                  <a:gd name="T19" fmla="*/ 3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9"/>
                      <a:pt x="0" y="22"/>
                    </a:cubicBezTo>
                    <a:cubicBezTo>
                      <a:pt x="0" y="34"/>
                      <a:pt x="10" y="44"/>
                      <a:pt x="22" y="44"/>
                    </a:cubicBezTo>
                    <a:cubicBezTo>
                      <a:pt x="34" y="44"/>
                      <a:pt x="44" y="34"/>
                      <a:pt x="44" y="22"/>
                    </a:cubicBezTo>
                    <a:cubicBezTo>
                      <a:pt x="44" y="9"/>
                      <a:pt x="34" y="0"/>
                      <a:pt x="22" y="0"/>
                    </a:cubicBezTo>
                    <a:moveTo>
                      <a:pt x="22" y="35"/>
                    </a:moveTo>
                    <a:cubicBezTo>
                      <a:pt x="14" y="35"/>
                      <a:pt x="8" y="29"/>
                      <a:pt x="8" y="22"/>
                    </a:cubicBezTo>
                    <a:cubicBezTo>
                      <a:pt x="8" y="14"/>
                      <a:pt x="14" y="8"/>
                      <a:pt x="22" y="8"/>
                    </a:cubicBezTo>
                    <a:cubicBezTo>
                      <a:pt x="29" y="8"/>
                      <a:pt x="35" y="14"/>
                      <a:pt x="35" y="22"/>
                    </a:cubicBezTo>
                    <a:cubicBezTo>
                      <a:pt x="35" y="29"/>
                      <a:pt x="29" y="35"/>
                      <a:pt x="22" y="35"/>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latin typeface="宋体" panose="02010600030101010101" pitchFamily="2" charset="-122"/>
                  <a:cs typeface="+mn-ea"/>
                  <a:sym typeface="宋体" panose="02010600030101010101" pitchFamily="2" charset="-122"/>
                </a:endParaRPr>
              </a:p>
            </p:txBody>
          </p:sp>
          <p:sp>
            <p:nvSpPr>
              <p:cNvPr id="21521" name="Freeform 17"/>
              <p:cNvSpPr/>
              <p:nvPr/>
            </p:nvSpPr>
            <p:spPr bwMode="auto">
              <a:xfrm>
                <a:off x="80" y="97"/>
                <a:ext cx="57" cy="21"/>
              </a:xfrm>
              <a:custGeom>
                <a:avLst/>
                <a:gdLst>
                  <a:gd name="T0" fmla="*/ 0 w 24"/>
                  <a:gd name="T1" fmla="*/ 4 h 9"/>
                  <a:gd name="T2" fmla="*/ 5 w 24"/>
                  <a:gd name="T3" fmla="*/ 9 h 9"/>
                  <a:gd name="T4" fmla="*/ 20 w 24"/>
                  <a:gd name="T5" fmla="*/ 9 h 9"/>
                  <a:gd name="T6" fmla="*/ 24 w 24"/>
                  <a:gd name="T7" fmla="*/ 4 h 9"/>
                  <a:gd name="T8" fmla="*/ 20 w 24"/>
                  <a:gd name="T9" fmla="*/ 0 h 9"/>
                  <a:gd name="T10" fmla="*/ 5 w 24"/>
                  <a:gd name="T11" fmla="*/ 0 h 9"/>
                  <a:gd name="T12" fmla="*/ 0 w 24"/>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24" h="9">
                    <a:moveTo>
                      <a:pt x="0" y="4"/>
                    </a:moveTo>
                    <a:cubicBezTo>
                      <a:pt x="0" y="7"/>
                      <a:pt x="2" y="9"/>
                      <a:pt x="5" y="9"/>
                    </a:cubicBezTo>
                    <a:cubicBezTo>
                      <a:pt x="20" y="9"/>
                      <a:pt x="20" y="9"/>
                      <a:pt x="20" y="9"/>
                    </a:cubicBezTo>
                    <a:cubicBezTo>
                      <a:pt x="22" y="9"/>
                      <a:pt x="24" y="7"/>
                      <a:pt x="24" y="4"/>
                    </a:cubicBezTo>
                    <a:cubicBezTo>
                      <a:pt x="24" y="2"/>
                      <a:pt x="22" y="0"/>
                      <a:pt x="20" y="0"/>
                    </a:cubicBezTo>
                    <a:cubicBezTo>
                      <a:pt x="5" y="0"/>
                      <a:pt x="5" y="0"/>
                      <a:pt x="5" y="0"/>
                    </a:cubicBezTo>
                    <a:cubicBezTo>
                      <a:pt x="2" y="0"/>
                      <a:pt x="0" y="2"/>
                      <a:pt x="0" y="4"/>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latin typeface="宋体" panose="02010600030101010101" pitchFamily="2" charset="-122"/>
                  <a:cs typeface="+mn-ea"/>
                  <a:sym typeface="宋体" panose="02010600030101010101" pitchFamily="2" charset="-122"/>
                </a:endParaRPr>
              </a:p>
            </p:txBody>
          </p:sp>
          <p:sp>
            <p:nvSpPr>
              <p:cNvPr id="21522" name="Freeform 18"/>
              <p:cNvSpPr/>
              <p:nvPr/>
            </p:nvSpPr>
            <p:spPr bwMode="auto">
              <a:xfrm>
                <a:off x="80" y="140"/>
                <a:ext cx="57" cy="21"/>
              </a:xfrm>
              <a:custGeom>
                <a:avLst/>
                <a:gdLst>
                  <a:gd name="T0" fmla="*/ 20 w 24"/>
                  <a:gd name="T1" fmla="*/ 0 h 9"/>
                  <a:gd name="T2" fmla="*/ 5 w 24"/>
                  <a:gd name="T3" fmla="*/ 0 h 9"/>
                  <a:gd name="T4" fmla="*/ 0 w 24"/>
                  <a:gd name="T5" fmla="*/ 4 h 9"/>
                  <a:gd name="T6" fmla="*/ 5 w 24"/>
                  <a:gd name="T7" fmla="*/ 9 h 9"/>
                  <a:gd name="T8" fmla="*/ 20 w 24"/>
                  <a:gd name="T9" fmla="*/ 9 h 9"/>
                  <a:gd name="T10" fmla="*/ 24 w 24"/>
                  <a:gd name="T11" fmla="*/ 4 h 9"/>
                  <a:gd name="T12" fmla="*/ 20 w 24"/>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4" h="9">
                    <a:moveTo>
                      <a:pt x="20" y="0"/>
                    </a:moveTo>
                    <a:cubicBezTo>
                      <a:pt x="5" y="0"/>
                      <a:pt x="5" y="0"/>
                      <a:pt x="5" y="0"/>
                    </a:cubicBezTo>
                    <a:cubicBezTo>
                      <a:pt x="2" y="0"/>
                      <a:pt x="0" y="2"/>
                      <a:pt x="0" y="4"/>
                    </a:cubicBezTo>
                    <a:cubicBezTo>
                      <a:pt x="0" y="7"/>
                      <a:pt x="2" y="9"/>
                      <a:pt x="5" y="9"/>
                    </a:cubicBezTo>
                    <a:cubicBezTo>
                      <a:pt x="20" y="9"/>
                      <a:pt x="20" y="9"/>
                      <a:pt x="20" y="9"/>
                    </a:cubicBezTo>
                    <a:cubicBezTo>
                      <a:pt x="22" y="9"/>
                      <a:pt x="24" y="7"/>
                      <a:pt x="24" y="4"/>
                    </a:cubicBezTo>
                    <a:cubicBezTo>
                      <a:pt x="24" y="2"/>
                      <a:pt x="22" y="0"/>
                      <a:pt x="2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latin typeface="宋体" panose="02010600030101010101" pitchFamily="2" charset="-122"/>
                  <a:cs typeface="+mn-ea"/>
                  <a:sym typeface="宋体" panose="02010600030101010101" pitchFamily="2" charset="-122"/>
                </a:endParaRPr>
              </a:p>
            </p:txBody>
          </p:sp>
        </p:grpSp>
      </p:grpSp>
      <p:grpSp>
        <p:nvGrpSpPr>
          <p:cNvPr id="6" name="组合 5"/>
          <p:cNvGrpSpPr/>
          <p:nvPr/>
        </p:nvGrpSpPr>
        <p:grpSpPr>
          <a:xfrm>
            <a:off x="1838856" y="2469093"/>
            <a:ext cx="1299633" cy="1301751"/>
            <a:chOff x="1379141" y="1851025"/>
            <a:chExt cx="974725" cy="976313"/>
          </a:xfrm>
        </p:grpSpPr>
        <p:sp>
          <p:nvSpPr>
            <p:cNvPr id="21506" name="Oval 2"/>
            <p:cNvSpPr>
              <a:spLocks noChangeArrowheads="1"/>
            </p:cNvSpPr>
            <p:nvPr/>
          </p:nvSpPr>
          <p:spPr bwMode="auto">
            <a:xfrm>
              <a:off x="1379141" y="1851025"/>
              <a:ext cx="974725" cy="976313"/>
            </a:xfrm>
            <a:prstGeom prst="ellipse">
              <a:avLst/>
            </a:prstGeom>
            <a:solidFill>
              <a:schemeClr val="accent5">
                <a:lumMod val="60000"/>
                <a:lumOff val="40000"/>
              </a:schemeClr>
            </a:solidFill>
            <a:ln>
              <a:noFill/>
            </a:ln>
            <a:effectLst>
              <a:outerShdw blurRad="1397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grpSp>
          <p:nvGrpSpPr>
            <p:cNvPr id="21523" name="Group 19"/>
            <p:cNvGrpSpPr/>
            <p:nvPr/>
          </p:nvGrpSpPr>
          <p:grpSpPr bwMode="auto">
            <a:xfrm>
              <a:off x="1685529" y="2162175"/>
              <a:ext cx="374650" cy="376238"/>
              <a:chOff x="0" y="0"/>
              <a:chExt cx="236" cy="237"/>
            </a:xfrm>
          </p:grpSpPr>
          <p:sp>
            <p:nvSpPr>
              <p:cNvPr id="21524" name="Freeform 20"/>
              <p:cNvSpPr>
                <a:spLocks noEditPoints="1"/>
              </p:cNvSpPr>
              <p:nvPr/>
            </p:nvSpPr>
            <p:spPr bwMode="auto">
              <a:xfrm>
                <a:off x="63" y="64"/>
                <a:ext cx="109" cy="109"/>
              </a:xfrm>
              <a:custGeom>
                <a:avLst/>
                <a:gdLst>
                  <a:gd name="T0" fmla="*/ 40 w 46"/>
                  <a:gd name="T1" fmla="*/ 1 h 46"/>
                  <a:gd name="T2" fmla="*/ 13 w 46"/>
                  <a:gd name="T3" fmla="*/ 10 h 46"/>
                  <a:gd name="T4" fmla="*/ 13 w 46"/>
                  <a:gd name="T5" fmla="*/ 10 h 46"/>
                  <a:gd name="T6" fmla="*/ 12 w 46"/>
                  <a:gd name="T7" fmla="*/ 11 h 46"/>
                  <a:gd name="T8" fmla="*/ 12 w 46"/>
                  <a:gd name="T9" fmla="*/ 11 h 46"/>
                  <a:gd name="T10" fmla="*/ 11 w 46"/>
                  <a:gd name="T11" fmla="*/ 11 h 46"/>
                  <a:gd name="T12" fmla="*/ 11 w 46"/>
                  <a:gd name="T13" fmla="*/ 12 h 46"/>
                  <a:gd name="T14" fmla="*/ 11 w 46"/>
                  <a:gd name="T15" fmla="*/ 12 h 46"/>
                  <a:gd name="T16" fmla="*/ 10 w 46"/>
                  <a:gd name="T17" fmla="*/ 13 h 46"/>
                  <a:gd name="T18" fmla="*/ 10 w 46"/>
                  <a:gd name="T19" fmla="*/ 13 h 46"/>
                  <a:gd name="T20" fmla="*/ 0 w 46"/>
                  <a:gd name="T21" fmla="*/ 40 h 46"/>
                  <a:gd name="T22" fmla="*/ 1 w 46"/>
                  <a:gd name="T23" fmla="*/ 45 h 46"/>
                  <a:gd name="T24" fmla="*/ 4 w 46"/>
                  <a:gd name="T25" fmla="*/ 46 h 46"/>
                  <a:gd name="T26" fmla="*/ 6 w 46"/>
                  <a:gd name="T27" fmla="*/ 46 h 46"/>
                  <a:gd name="T28" fmla="*/ 33 w 46"/>
                  <a:gd name="T29" fmla="*/ 36 h 46"/>
                  <a:gd name="T30" fmla="*/ 33 w 46"/>
                  <a:gd name="T31" fmla="*/ 36 h 46"/>
                  <a:gd name="T32" fmla="*/ 34 w 46"/>
                  <a:gd name="T33" fmla="*/ 35 h 46"/>
                  <a:gd name="T34" fmla="*/ 34 w 46"/>
                  <a:gd name="T35" fmla="*/ 35 h 46"/>
                  <a:gd name="T36" fmla="*/ 35 w 46"/>
                  <a:gd name="T37" fmla="*/ 35 h 46"/>
                  <a:gd name="T38" fmla="*/ 35 w 46"/>
                  <a:gd name="T39" fmla="*/ 34 h 46"/>
                  <a:gd name="T40" fmla="*/ 35 w 46"/>
                  <a:gd name="T41" fmla="*/ 34 h 46"/>
                  <a:gd name="T42" fmla="*/ 36 w 46"/>
                  <a:gd name="T43" fmla="*/ 33 h 46"/>
                  <a:gd name="T44" fmla="*/ 36 w 46"/>
                  <a:gd name="T45" fmla="*/ 33 h 46"/>
                  <a:gd name="T46" fmla="*/ 45 w 46"/>
                  <a:gd name="T47" fmla="*/ 6 h 46"/>
                  <a:gd name="T48" fmla="*/ 44 w 46"/>
                  <a:gd name="T49" fmla="*/ 2 h 46"/>
                  <a:gd name="T50" fmla="*/ 40 w 46"/>
                  <a:gd name="T51" fmla="*/ 1 h 46"/>
                  <a:gd name="T52" fmla="*/ 12 w 46"/>
                  <a:gd name="T53" fmla="*/ 34 h 46"/>
                  <a:gd name="T54" fmla="*/ 16 w 46"/>
                  <a:gd name="T55" fmla="*/ 22 h 46"/>
                  <a:gd name="T56" fmla="*/ 24 w 46"/>
                  <a:gd name="T57" fmla="*/ 30 h 46"/>
                  <a:gd name="T58" fmla="*/ 12 w 46"/>
                  <a:gd name="T59"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6" h="46">
                    <a:moveTo>
                      <a:pt x="40" y="1"/>
                    </a:moveTo>
                    <a:cubicBezTo>
                      <a:pt x="13" y="10"/>
                      <a:pt x="13" y="10"/>
                      <a:pt x="13" y="10"/>
                    </a:cubicBezTo>
                    <a:cubicBezTo>
                      <a:pt x="13" y="10"/>
                      <a:pt x="13" y="10"/>
                      <a:pt x="13" y="10"/>
                    </a:cubicBezTo>
                    <a:cubicBezTo>
                      <a:pt x="12" y="10"/>
                      <a:pt x="12" y="11"/>
                      <a:pt x="12" y="11"/>
                    </a:cubicBezTo>
                    <a:cubicBezTo>
                      <a:pt x="12" y="11"/>
                      <a:pt x="12" y="11"/>
                      <a:pt x="12" y="11"/>
                    </a:cubicBezTo>
                    <a:cubicBezTo>
                      <a:pt x="12" y="11"/>
                      <a:pt x="11" y="11"/>
                      <a:pt x="11" y="11"/>
                    </a:cubicBezTo>
                    <a:cubicBezTo>
                      <a:pt x="11" y="11"/>
                      <a:pt x="11" y="12"/>
                      <a:pt x="11" y="12"/>
                    </a:cubicBezTo>
                    <a:cubicBezTo>
                      <a:pt x="11" y="12"/>
                      <a:pt x="11" y="12"/>
                      <a:pt x="11" y="12"/>
                    </a:cubicBezTo>
                    <a:cubicBezTo>
                      <a:pt x="11" y="12"/>
                      <a:pt x="10" y="12"/>
                      <a:pt x="10" y="13"/>
                    </a:cubicBezTo>
                    <a:cubicBezTo>
                      <a:pt x="10" y="13"/>
                      <a:pt x="10" y="13"/>
                      <a:pt x="10" y="13"/>
                    </a:cubicBezTo>
                    <a:cubicBezTo>
                      <a:pt x="0" y="40"/>
                      <a:pt x="0" y="40"/>
                      <a:pt x="0" y="40"/>
                    </a:cubicBezTo>
                    <a:cubicBezTo>
                      <a:pt x="0" y="42"/>
                      <a:pt x="0" y="43"/>
                      <a:pt x="1" y="45"/>
                    </a:cubicBezTo>
                    <a:cubicBezTo>
                      <a:pt x="2" y="45"/>
                      <a:pt x="3" y="46"/>
                      <a:pt x="4" y="46"/>
                    </a:cubicBezTo>
                    <a:cubicBezTo>
                      <a:pt x="5" y="46"/>
                      <a:pt x="5" y="46"/>
                      <a:pt x="6" y="46"/>
                    </a:cubicBezTo>
                    <a:cubicBezTo>
                      <a:pt x="33" y="36"/>
                      <a:pt x="33" y="36"/>
                      <a:pt x="33" y="36"/>
                    </a:cubicBezTo>
                    <a:cubicBezTo>
                      <a:pt x="33" y="36"/>
                      <a:pt x="33" y="36"/>
                      <a:pt x="33" y="36"/>
                    </a:cubicBezTo>
                    <a:cubicBezTo>
                      <a:pt x="34" y="36"/>
                      <a:pt x="34" y="35"/>
                      <a:pt x="34" y="35"/>
                    </a:cubicBezTo>
                    <a:cubicBezTo>
                      <a:pt x="34" y="35"/>
                      <a:pt x="34" y="35"/>
                      <a:pt x="34" y="35"/>
                    </a:cubicBezTo>
                    <a:cubicBezTo>
                      <a:pt x="34" y="35"/>
                      <a:pt x="35" y="35"/>
                      <a:pt x="35" y="35"/>
                    </a:cubicBezTo>
                    <a:cubicBezTo>
                      <a:pt x="35" y="35"/>
                      <a:pt x="35" y="34"/>
                      <a:pt x="35" y="34"/>
                    </a:cubicBezTo>
                    <a:cubicBezTo>
                      <a:pt x="35" y="34"/>
                      <a:pt x="35" y="34"/>
                      <a:pt x="35" y="34"/>
                    </a:cubicBezTo>
                    <a:cubicBezTo>
                      <a:pt x="35" y="34"/>
                      <a:pt x="35" y="34"/>
                      <a:pt x="36" y="33"/>
                    </a:cubicBezTo>
                    <a:cubicBezTo>
                      <a:pt x="36" y="33"/>
                      <a:pt x="36" y="33"/>
                      <a:pt x="36" y="33"/>
                    </a:cubicBezTo>
                    <a:cubicBezTo>
                      <a:pt x="45" y="6"/>
                      <a:pt x="45" y="6"/>
                      <a:pt x="45" y="6"/>
                    </a:cubicBezTo>
                    <a:cubicBezTo>
                      <a:pt x="46" y="4"/>
                      <a:pt x="46" y="3"/>
                      <a:pt x="44" y="2"/>
                    </a:cubicBezTo>
                    <a:cubicBezTo>
                      <a:pt x="43" y="0"/>
                      <a:pt x="42" y="0"/>
                      <a:pt x="40" y="1"/>
                    </a:cubicBezTo>
                    <a:moveTo>
                      <a:pt x="12" y="34"/>
                    </a:moveTo>
                    <a:cubicBezTo>
                      <a:pt x="16" y="22"/>
                      <a:pt x="16" y="22"/>
                      <a:pt x="16" y="22"/>
                    </a:cubicBezTo>
                    <a:cubicBezTo>
                      <a:pt x="24" y="30"/>
                      <a:pt x="24" y="30"/>
                      <a:pt x="24" y="30"/>
                    </a:cubicBezTo>
                    <a:lnTo>
                      <a:pt x="12" y="3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latin typeface="宋体" panose="02010600030101010101" pitchFamily="2" charset="-122"/>
                  <a:cs typeface="+mn-ea"/>
                  <a:sym typeface="宋体" panose="02010600030101010101" pitchFamily="2" charset="-122"/>
                </a:endParaRPr>
              </a:p>
            </p:txBody>
          </p:sp>
          <p:sp>
            <p:nvSpPr>
              <p:cNvPr id="21525" name="Freeform 21"/>
              <p:cNvSpPr>
                <a:spLocks noEditPoints="1"/>
              </p:cNvSpPr>
              <p:nvPr/>
            </p:nvSpPr>
            <p:spPr bwMode="auto">
              <a:xfrm>
                <a:off x="0" y="0"/>
                <a:ext cx="236" cy="237"/>
              </a:xfrm>
              <a:custGeom>
                <a:avLst/>
                <a:gdLst>
                  <a:gd name="T0" fmla="*/ 81 w 100"/>
                  <a:gd name="T1" fmla="*/ 0 h 100"/>
                  <a:gd name="T2" fmla="*/ 18 w 100"/>
                  <a:gd name="T3" fmla="*/ 0 h 100"/>
                  <a:gd name="T4" fmla="*/ 0 w 100"/>
                  <a:gd name="T5" fmla="*/ 18 h 100"/>
                  <a:gd name="T6" fmla="*/ 0 w 100"/>
                  <a:gd name="T7" fmla="*/ 82 h 100"/>
                  <a:gd name="T8" fmla="*/ 18 w 100"/>
                  <a:gd name="T9" fmla="*/ 100 h 100"/>
                  <a:gd name="T10" fmla="*/ 81 w 100"/>
                  <a:gd name="T11" fmla="*/ 100 h 100"/>
                  <a:gd name="T12" fmla="*/ 85 w 100"/>
                  <a:gd name="T13" fmla="*/ 100 h 100"/>
                  <a:gd name="T14" fmla="*/ 100 w 100"/>
                  <a:gd name="T15" fmla="*/ 82 h 100"/>
                  <a:gd name="T16" fmla="*/ 100 w 100"/>
                  <a:gd name="T17" fmla="*/ 18 h 100"/>
                  <a:gd name="T18" fmla="*/ 81 w 100"/>
                  <a:gd name="T19" fmla="*/ 0 h 100"/>
                  <a:gd name="T20" fmla="*/ 92 w 100"/>
                  <a:gd name="T21" fmla="*/ 82 h 100"/>
                  <a:gd name="T22" fmla="*/ 84 w 100"/>
                  <a:gd name="T23" fmla="*/ 91 h 100"/>
                  <a:gd name="T24" fmla="*/ 81 w 100"/>
                  <a:gd name="T25" fmla="*/ 92 h 100"/>
                  <a:gd name="T26" fmla="*/ 18 w 100"/>
                  <a:gd name="T27" fmla="*/ 92 h 100"/>
                  <a:gd name="T28" fmla="*/ 8 w 100"/>
                  <a:gd name="T29" fmla="*/ 82 h 100"/>
                  <a:gd name="T30" fmla="*/ 8 w 100"/>
                  <a:gd name="T31" fmla="*/ 18 h 100"/>
                  <a:gd name="T32" fmla="*/ 18 w 100"/>
                  <a:gd name="T33" fmla="*/ 8 h 100"/>
                  <a:gd name="T34" fmla="*/ 81 w 100"/>
                  <a:gd name="T35" fmla="*/ 8 h 100"/>
                  <a:gd name="T36" fmla="*/ 92 w 100"/>
                  <a:gd name="T37" fmla="*/ 18 h 100"/>
                  <a:gd name="T38" fmla="*/ 92 w 100"/>
                  <a:gd name="T39" fmla="*/ 8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0" h="100">
                    <a:moveTo>
                      <a:pt x="81" y="0"/>
                    </a:moveTo>
                    <a:cubicBezTo>
                      <a:pt x="18" y="0"/>
                      <a:pt x="18" y="0"/>
                      <a:pt x="18" y="0"/>
                    </a:cubicBezTo>
                    <a:cubicBezTo>
                      <a:pt x="8" y="0"/>
                      <a:pt x="0" y="8"/>
                      <a:pt x="0" y="18"/>
                    </a:cubicBezTo>
                    <a:cubicBezTo>
                      <a:pt x="0" y="82"/>
                      <a:pt x="0" y="82"/>
                      <a:pt x="0" y="82"/>
                    </a:cubicBezTo>
                    <a:cubicBezTo>
                      <a:pt x="0" y="92"/>
                      <a:pt x="8" y="100"/>
                      <a:pt x="18" y="100"/>
                    </a:cubicBezTo>
                    <a:cubicBezTo>
                      <a:pt x="81" y="100"/>
                      <a:pt x="81" y="100"/>
                      <a:pt x="81" y="100"/>
                    </a:cubicBezTo>
                    <a:cubicBezTo>
                      <a:pt x="83" y="100"/>
                      <a:pt x="84" y="100"/>
                      <a:pt x="85" y="100"/>
                    </a:cubicBezTo>
                    <a:cubicBezTo>
                      <a:pt x="94" y="98"/>
                      <a:pt x="100" y="90"/>
                      <a:pt x="100" y="82"/>
                    </a:cubicBezTo>
                    <a:cubicBezTo>
                      <a:pt x="100" y="18"/>
                      <a:pt x="100" y="18"/>
                      <a:pt x="100" y="18"/>
                    </a:cubicBezTo>
                    <a:cubicBezTo>
                      <a:pt x="100" y="8"/>
                      <a:pt x="92" y="0"/>
                      <a:pt x="81" y="0"/>
                    </a:cubicBezTo>
                    <a:moveTo>
                      <a:pt x="92" y="82"/>
                    </a:moveTo>
                    <a:cubicBezTo>
                      <a:pt x="92" y="86"/>
                      <a:pt x="88" y="90"/>
                      <a:pt x="84" y="91"/>
                    </a:cubicBezTo>
                    <a:cubicBezTo>
                      <a:pt x="83" y="92"/>
                      <a:pt x="82" y="92"/>
                      <a:pt x="81" y="92"/>
                    </a:cubicBezTo>
                    <a:cubicBezTo>
                      <a:pt x="18" y="92"/>
                      <a:pt x="18" y="92"/>
                      <a:pt x="18" y="92"/>
                    </a:cubicBezTo>
                    <a:cubicBezTo>
                      <a:pt x="13" y="92"/>
                      <a:pt x="8" y="87"/>
                      <a:pt x="8" y="82"/>
                    </a:cubicBezTo>
                    <a:cubicBezTo>
                      <a:pt x="8" y="18"/>
                      <a:pt x="8" y="18"/>
                      <a:pt x="8" y="18"/>
                    </a:cubicBezTo>
                    <a:cubicBezTo>
                      <a:pt x="8" y="13"/>
                      <a:pt x="13" y="8"/>
                      <a:pt x="18" y="8"/>
                    </a:cubicBezTo>
                    <a:cubicBezTo>
                      <a:pt x="81" y="8"/>
                      <a:pt x="81" y="8"/>
                      <a:pt x="81" y="8"/>
                    </a:cubicBezTo>
                    <a:cubicBezTo>
                      <a:pt x="87" y="8"/>
                      <a:pt x="92" y="13"/>
                      <a:pt x="92" y="18"/>
                    </a:cubicBezTo>
                    <a:lnTo>
                      <a:pt x="92" y="8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latin typeface="宋体" panose="02010600030101010101" pitchFamily="2" charset="-122"/>
                  <a:cs typeface="+mn-ea"/>
                  <a:sym typeface="宋体" panose="02010600030101010101" pitchFamily="2" charset="-122"/>
                </a:endParaRPr>
              </a:p>
            </p:txBody>
          </p:sp>
        </p:grpSp>
      </p:grpSp>
      <p:sp>
        <p:nvSpPr>
          <p:cNvPr id="21526" name="Rectangle 22"/>
          <p:cNvSpPr>
            <a:spLocks noChangeArrowheads="1"/>
          </p:cNvSpPr>
          <p:nvPr/>
        </p:nvSpPr>
        <p:spPr bwMode="auto">
          <a:xfrm>
            <a:off x="3766291" y="2363259"/>
            <a:ext cx="2017184"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p>
            <a:pPr algn="ctr"/>
            <a:r>
              <a:rPr lang="zh-CN" altLang="en-US" sz="1600" dirty="0">
                <a:solidFill>
                  <a:schemeClr val="accent1"/>
                </a:solidFill>
                <a:effectLst>
                  <a:outerShdw blurRad="38100" dist="25400" dir="5400000" algn="ctr" rotWithShape="0">
                    <a:srgbClr val="6E747A">
                      <a:alpha val="43000"/>
                    </a:srgbClr>
                  </a:outerShdw>
                </a:effectLst>
                <a:latin typeface="宋体" panose="02010600030101010101" pitchFamily="2" charset="-122"/>
                <a:sym typeface="宋体" panose="02010600030101010101" pitchFamily="2" charset="-122"/>
              </a:rPr>
              <a:t>（二）普查的特点</a:t>
            </a:r>
            <a:endParaRPr lang="zh-CN" altLang="en-US" sz="1600" dirty="0">
              <a:solidFill>
                <a:schemeClr val="accent1"/>
              </a:solidFill>
              <a:effectLst>
                <a:outerShdw blurRad="38100" dist="25400" dir="5400000" algn="ctr" rotWithShape="0">
                  <a:srgbClr val="6E747A">
                    <a:alpha val="43000"/>
                  </a:srgbClr>
                </a:outerShdw>
              </a:effectLst>
              <a:latin typeface="宋体" panose="02010600030101010101" pitchFamily="2" charset="-122"/>
              <a:sym typeface="宋体" panose="02010600030101010101" pitchFamily="2" charset="-122"/>
            </a:endParaRPr>
          </a:p>
          <a:p>
            <a:pPr algn="l"/>
            <a:r>
              <a:rPr lang="zh-CN" altLang="en-US" sz="1600" dirty="0">
                <a:solidFill>
                  <a:schemeClr val="tx1"/>
                </a:solidFill>
                <a:latin typeface="宋体" panose="02010600030101010101" pitchFamily="2" charset="-122"/>
                <a:cs typeface="+mn-ea"/>
                <a:sym typeface="宋体" panose="02010600030101010101" pitchFamily="2" charset="-122"/>
              </a:rPr>
              <a:t>1. 一次性</a:t>
            </a:r>
            <a:endParaRPr lang="zh-CN" altLang="en-US" sz="1600" dirty="0">
              <a:solidFill>
                <a:schemeClr val="tx1"/>
              </a:solidFill>
              <a:latin typeface="宋体" panose="02010600030101010101" pitchFamily="2" charset="-122"/>
              <a:cs typeface="+mn-ea"/>
              <a:sym typeface="宋体" panose="02010600030101010101" pitchFamily="2" charset="-122"/>
            </a:endParaRPr>
          </a:p>
          <a:p>
            <a:pPr algn="l"/>
            <a:r>
              <a:rPr lang="zh-CN" altLang="en-US" sz="1600" dirty="0">
                <a:solidFill>
                  <a:schemeClr val="tx1"/>
                </a:solidFill>
                <a:latin typeface="宋体" panose="02010600030101010101" pitchFamily="2" charset="-122"/>
                <a:cs typeface="+mn-ea"/>
                <a:sym typeface="宋体" panose="02010600030101010101" pitchFamily="2" charset="-122"/>
              </a:rPr>
              <a:t>2. 时点性</a:t>
            </a:r>
            <a:endParaRPr lang="zh-CN" altLang="en-US" sz="1600" dirty="0">
              <a:solidFill>
                <a:schemeClr val="tx1"/>
              </a:solidFill>
              <a:latin typeface="宋体" panose="02010600030101010101" pitchFamily="2" charset="-122"/>
              <a:cs typeface="+mn-ea"/>
              <a:sym typeface="宋体" panose="02010600030101010101" pitchFamily="2" charset="-122"/>
            </a:endParaRPr>
          </a:p>
          <a:p>
            <a:pPr algn="l"/>
            <a:r>
              <a:rPr lang="zh-CN" altLang="en-US" sz="1600" dirty="0">
                <a:solidFill>
                  <a:schemeClr val="tx1"/>
                </a:solidFill>
                <a:latin typeface="宋体" panose="02010600030101010101" pitchFamily="2" charset="-122"/>
                <a:cs typeface="+mn-ea"/>
                <a:sym typeface="宋体" panose="02010600030101010101" pitchFamily="2" charset="-122"/>
              </a:rPr>
              <a:t>3. 全面性</a:t>
            </a:r>
            <a:endParaRPr lang="zh-CN" altLang="en-US" sz="1600" dirty="0">
              <a:solidFill>
                <a:schemeClr val="tx1"/>
              </a:solidFill>
              <a:latin typeface="宋体" panose="02010600030101010101" pitchFamily="2" charset="-122"/>
              <a:cs typeface="+mn-ea"/>
              <a:sym typeface="宋体" panose="02010600030101010101" pitchFamily="2" charset="-122"/>
            </a:endParaRPr>
          </a:p>
        </p:txBody>
      </p:sp>
      <p:sp>
        <p:nvSpPr>
          <p:cNvPr id="21527" name="Rectangle 23"/>
          <p:cNvSpPr>
            <a:spLocks noChangeArrowheads="1"/>
          </p:cNvSpPr>
          <p:nvPr/>
        </p:nvSpPr>
        <p:spPr bwMode="auto">
          <a:xfrm>
            <a:off x="1487488" y="4177243"/>
            <a:ext cx="2017184" cy="127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p>
            <a:pPr algn="ctr">
              <a:lnSpc>
                <a:spcPct val="130000"/>
              </a:lnSpc>
              <a:spcBef>
                <a:spcPts val="0"/>
              </a:spcBef>
              <a:spcAft>
                <a:spcPts val="0"/>
              </a:spcAft>
            </a:pPr>
            <a:r>
              <a:rPr lang="zh-CN" altLang="en-US" sz="1600" dirty="0">
                <a:solidFill>
                  <a:schemeClr val="accent1"/>
                </a:solidFill>
                <a:latin typeface="宋体" panose="02010600030101010101" pitchFamily="2" charset="-122"/>
                <a:cs typeface="+mn-ea"/>
                <a:sym typeface="宋体" panose="02010600030101010101" pitchFamily="2" charset="-122"/>
              </a:rPr>
              <a:t>（一）普查的含义</a:t>
            </a:r>
            <a:endParaRPr lang="zh-CN" altLang="en-US" sz="1600" dirty="0">
              <a:solidFill>
                <a:schemeClr val="accent1"/>
              </a:solidFill>
              <a:latin typeface="宋体" panose="02010600030101010101" pitchFamily="2" charset="-122"/>
              <a:cs typeface="+mn-ea"/>
              <a:sym typeface="宋体" panose="02010600030101010101" pitchFamily="2" charset="-122"/>
            </a:endParaRPr>
          </a:p>
          <a:p>
            <a:pPr algn="l">
              <a:lnSpc>
                <a:spcPct val="130000"/>
              </a:lnSpc>
              <a:spcBef>
                <a:spcPts val="0"/>
              </a:spcBef>
              <a:spcAft>
                <a:spcPts val="0"/>
              </a:spcAft>
            </a:pPr>
            <a:r>
              <a:rPr lang="zh-CN" altLang="en-US" sz="1600" dirty="0">
                <a:solidFill>
                  <a:schemeClr val="tx1"/>
                </a:solidFill>
                <a:latin typeface="宋体" panose="02010600030101010101" pitchFamily="2" charset="-122"/>
                <a:cs typeface="+mn-ea"/>
                <a:sym typeface="宋体" panose="02010600030101010101" pitchFamily="2" charset="-122"/>
              </a:rPr>
              <a:t>普查是为了某一特定的目的专门组织的一次性全面调查。</a:t>
            </a:r>
            <a:endParaRPr lang="zh-CN" altLang="en-US" sz="1600" dirty="0">
              <a:solidFill>
                <a:schemeClr val="tx1"/>
              </a:solidFill>
              <a:latin typeface="宋体" panose="02010600030101010101" pitchFamily="2" charset="-122"/>
              <a:cs typeface="+mn-ea"/>
              <a:sym typeface="宋体" panose="02010600030101010101" pitchFamily="2" charset="-122"/>
            </a:endParaRPr>
          </a:p>
        </p:txBody>
      </p:sp>
      <p:sp>
        <p:nvSpPr>
          <p:cNvPr id="21528" name="Rectangle 24"/>
          <p:cNvSpPr>
            <a:spLocks noChangeArrowheads="1"/>
          </p:cNvSpPr>
          <p:nvPr/>
        </p:nvSpPr>
        <p:spPr bwMode="auto">
          <a:xfrm>
            <a:off x="8465185" y="1896110"/>
            <a:ext cx="3175000" cy="1919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ctr">
              <a:lnSpc>
                <a:spcPct val="130000"/>
              </a:lnSpc>
              <a:spcBef>
                <a:spcPts val="0"/>
              </a:spcBef>
              <a:spcAft>
                <a:spcPts val="0"/>
              </a:spcAft>
            </a:pPr>
            <a:r>
              <a:rPr lang="zh-CN" altLang="en-US" sz="1600"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mn-ea"/>
                <a:sym typeface="宋体" panose="02010600030101010101" pitchFamily="2" charset="-122"/>
              </a:rPr>
              <a:t>（四）普查的实施原则</a:t>
            </a:r>
            <a:endParaRPr lang="zh-CN" altLang="en-US" sz="1600"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mn-ea"/>
              <a:sym typeface="宋体" panose="02010600030101010101" pitchFamily="2" charset="-122"/>
            </a:endParaRPr>
          </a:p>
          <a:p>
            <a:pPr lvl="0" algn="l">
              <a:lnSpc>
                <a:spcPct val="130000"/>
              </a:lnSpc>
              <a:spcBef>
                <a:spcPts val="0"/>
              </a:spcBef>
              <a:spcAft>
                <a:spcPts val="0"/>
              </a:spcAft>
            </a:pPr>
            <a:r>
              <a:rPr lang="zh-CN" altLang="en-US" sz="1600" dirty="0">
                <a:solidFill>
                  <a:schemeClr val="tx1"/>
                </a:solidFill>
                <a:effectLst>
                  <a:outerShdw blurRad="38100" dist="19050" dir="2700000" algn="tl" rotWithShape="0">
                    <a:schemeClr val="dk1">
                      <a:alpha val="40000"/>
                    </a:schemeClr>
                  </a:outerShdw>
                </a:effectLst>
                <a:latin typeface="宋体" panose="02010600030101010101" pitchFamily="2" charset="-122"/>
                <a:cs typeface="+mn-ea"/>
                <a:sym typeface="宋体" panose="02010600030101010101" pitchFamily="2" charset="-122"/>
              </a:rPr>
              <a:t>（1）规定统一的普查标准时间。</a:t>
            </a:r>
            <a:endParaRPr lang="zh-CN" altLang="en-US" sz="1600" dirty="0">
              <a:solidFill>
                <a:schemeClr val="tx1"/>
              </a:solidFill>
              <a:effectLst>
                <a:outerShdw blurRad="38100" dist="19050" dir="2700000" algn="tl" rotWithShape="0">
                  <a:schemeClr val="dk1">
                    <a:alpha val="40000"/>
                  </a:schemeClr>
                </a:outerShdw>
              </a:effectLst>
              <a:latin typeface="宋体" panose="02010600030101010101" pitchFamily="2" charset="-122"/>
              <a:cs typeface="+mn-ea"/>
              <a:sym typeface="宋体" panose="02010600030101010101" pitchFamily="2" charset="-122"/>
            </a:endParaRPr>
          </a:p>
          <a:p>
            <a:pPr lvl="0" algn="l">
              <a:lnSpc>
                <a:spcPct val="130000"/>
              </a:lnSpc>
              <a:spcBef>
                <a:spcPts val="0"/>
              </a:spcBef>
              <a:spcAft>
                <a:spcPts val="0"/>
              </a:spcAft>
            </a:pPr>
            <a:r>
              <a:rPr lang="zh-CN" altLang="en-US" sz="1600" dirty="0">
                <a:solidFill>
                  <a:schemeClr val="tx1"/>
                </a:solidFill>
                <a:effectLst>
                  <a:outerShdw blurRad="38100" dist="19050" dir="2700000" algn="tl" rotWithShape="0">
                    <a:schemeClr val="dk1">
                      <a:alpha val="40000"/>
                    </a:schemeClr>
                  </a:outerShdw>
                </a:effectLst>
                <a:latin typeface="宋体" panose="02010600030101010101" pitchFamily="2" charset="-122"/>
                <a:cs typeface="+mn-ea"/>
                <a:sym typeface="宋体" panose="02010600030101010101" pitchFamily="2" charset="-122"/>
              </a:rPr>
              <a:t>（2）确定统一的普查期限。</a:t>
            </a:r>
            <a:endParaRPr lang="zh-CN" altLang="en-US" sz="1600" dirty="0">
              <a:solidFill>
                <a:schemeClr val="tx1"/>
              </a:solidFill>
              <a:effectLst>
                <a:outerShdw blurRad="38100" dist="19050" dir="2700000" algn="tl" rotWithShape="0">
                  <a:schemeClr val="dk1">
                    <a:alpha val="40000"/>
                  </a:schemeClr>
                </a:outerShdw>
              </a:effectLst>
              <a:latin typeface="宋体" panose="02010600030101010101" pitchFamily="2" charset="-122"/>
              <a:cs typeface="+mn-ea"/>
              <a:sym typeface="宋体" panose="02010600030101010101" pitchFamily="2" charset="-122"/>
            </a:endParaRPr>
          </a:p>
          <a:p>
            <a:pPr lvl="0" algn="l">
              <a:lnSpc>
                <a:spcPct val="130000"/>
              </a:lnSpc>
              <a:spcBef>
                <a:spcPts val="0"/>
              </a:spcBef>
              <a:spcAft>
                <a:spcPts val="0"/>
              </a:spcAft>
            </a:pPr>
            <a:r>
              <a:rPr lang="zh-CN" altLang="en-US" sz="1600" dirty="0">
                <a:solidFill>
                  <a:schemeClr val="tx1"/>
                </a:solidFill>
                <a:effectLst>
                  <a:outerShdw blurRad="38100" dist="19050" dir="2700000" algn="tl" rotWithShape="0">
                    <a:schemeClr val="dk1">
                      <a:alpha val="40000"/>
                    </a:schemeClr>
                  </a:outerShdw>
                </a:effectLst>
                <a:latin typeface="宋体" panose="02010600030101010101" pitchFamily="2" charset="-122"/>
                <a:cs typeface="+mn-ea"/>
                <a:sym typeface="宋体" panose="02010600030101010101" pitchFamily="2" charset="-122"/>
              </a:rPr>
              <a:t>（3）统一规定普查的项目和指标。</a:t>
            </a:r>
            <a:endParaRPr lang="zh-CN" altLang="en-US" sz="1600" dirty="0">
              <a:solidFill>
                <a:schemeClr val="tx1"/>
              </a:solidFill>
              <a:effectLst>
                <a:outerShdw blurRad="38100" dist="19050" dir="2700000" algn="tl" rotWithShape="0">
                  <a:schemeClr val="dk1">
                    <a:alpha val="40000"/>
                  </a:schemeClr>
                </a:outerShdw>
              </a:effectLst>
              <a:latin typeface="宋体" panose="02010600030101010101" pitchFamily="2" charset="-122"/>
              <a:cs typeface="+mn-ea"/>
              <a:sym typeface="宋体" panose="02010600030101010101" pitchFamily="2" charset="-122"/>
            </a:endParaRPr>
          </a:p>
          <a:p>
            <a:pPr lvl="0" algn="l">
              <a:lnSpc>
                <a:spcPct val="130000"/>
              </a:lnSpc>
              <a:spcBef>
                <a:spcPts val="0"/>
              </a:spcBef>
              <a:spcAft>
                <a:spcPts val="0"/>
              </a:spcAft>
            </a:pPr>
            <a:r>
              <a:rPr lang="zh-CN" altLang="en-US" sz="1600" dirty="0">
                <a:solidFill>
                  <a:schemeClr val="tx1"/>
                </a:solidFill>
                <a:effectLst>
                  <a:outerShdw blurRad="38100" dist="19050" dir="2700000" algn="tl" rotWithShape="0">
                    <a:schemeClr val="dk1">
                      <a:alpha val="40000"/>
                    </a:schemeClr>
                  </a:outerShdw>
                </a:effectLst>
                <a:latin typeface="宋体" panose="02010600030101010101" pitchFamily="2" charset="-122"/>
                <a:cs typeface="+mn-ea"/>
                <a:sym typeface="宋体" panose="02010600030101010101" pitchFamily="2" charset="-122"/>
              </a:rPr>
              <a:t>（4）同类普查应尽量按照一定的周期进行。</a:t>
            </a:r>
            <a:endParaRPr lang="zh-CN" altLang="en-US" sz="1600" dirty="0">
              <a:solidFill>
                <a:schemeClr val="tx1"/>
              </a:solidFill>
              <a:effectLst>
                <a:outerShdw blurRad="38100" dist="19050" dir="2700000" algn="tl" rotWithShape="0">
                  <a:schemeClr val="dk1">
                    <a:alpha val="40000"/>
                  </a:schemeClr>
                </a:outerShdw>
              </a:effectLst>
              <a:latin typeface="宋体" panose="02010600030101010101" pitchFamily="2" charset="-122"/>
              <a:cs typeface="+mn-ea"/>
              <a:sym typeface="宋体" panose="02010600030101010101" pitchFamily="2" charset="-122"/>
            </a:endParaRPr>
          </a:p>
        </p:txBody>
      </p:sp>
      <p:sp>
        <p:nvSpPr>
          <p:cNvPr id="21529" name="Rectangle 25"/>
          <p:cNvSpPr>
            <a:spLocks noChangeArrowheads="1"/>
          </p:cNvSpPr>
          <p:nvPr/>
        </p:nvSpPr>
        <p:spPr bwMode="auto">
          <a:xfrm>
            <a:off x="6193155" y="4177030"/>
            <a:ext cx="2264410" cy="2559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ctr">
              <a:lnSpc>
                <a:spcPct val="130000"/>
              </a:lnSpc>
              <a:spcBef>
                <a:spcPts val="0"/>
              </a:spcBef>
              <a:spcAft>
                <a:spcPts val="0"/>
              </a:spcAft>
            </a:pPr>
            <a:r>
              <a:rPr lang="zh-CN" altLang="en-US" sz="1600" dirty="0">
                <a:solidFill>
                  <a:schemeClr val="accent1"/>
                </a:solidFill>
                <a:latin typeface="宋体" panose="02010600030101010101" pitchFamily="2" charset="-122"/>
                <a:cs typeface="+mn-ea"/>
                <a:sym typeface="宋体" panose="02010600030101010101" pitchFamily="2" charset="-122"/>
              </a:rPr>
              <a:t>（三）普查的组织形式</a:t>
            </a:r>
            <a:endParaRPr lang="zh-CN" altLang="en-US" sz="1600" dirty="0">
              <a:solidFill>
                <a:schemeClr val="accent1"/>
              </a:solidFill>
              <a:latin typeface="宋体" panose="02010600030101010101" pitchFamily="2" charset="-122"/>
              <a:cs typeface="+mn-ea"/>
              <a:sym typeface="宋体" panose="02010600030101010101" pitchFamily="2" charset="-122"/>
            </a:endParaRPr>
          </a:p>
          <a:p>
            <a:pPr lvl="0" algn="l">
              <a:lnSpc>
                <a:spcPct val="130000"/>
              </a:lnSpc>
              <a:spcBef>
                <a:spcPts val="0"/>
              </a:spcBef>
              <a:spcAft>
                <a:spcPts val="0"/>
              </a:spcAft>
            </a:pPr>
            <a:r>
              <a:rPr lang="zh-CN" altLang="en-US" sz="1600" dirty="0">
                <a:solidFill>
                  <a:schemeClr val="tx1"/>
                </a:solidFill>
                <a:latin typeface="宋体" panose="02010600030101010101" pitchFamily="2" charset="-122"/>
                <a:cs typeface="+mn-ea"/>
                <a:sym typeface="宋体" panose="02010600030101010101" pitchFamily="2" charset="-122"/>
              </a:rPr>
              <a:t>普查的组织形式有两种：一种是自上而下成立专门普查机构，另一种是在各单位的会计统计和业务核算资料、报表资料的基础上，结合实际盘点和实际观察进行调查登记。</a:t>
            </a:r>
            <a:endParaRPr lang="zh-CN" altLang="en-US" sz="1600" dirty="0">
              <a:solidFill>
                <a:schemeClr val="tx1"/>
              </a:solidFill>
              <a:latin typeface="宋体" panose="02010600030101010101" pitchFamily="2" charset="-122"/>
              <a:cs typeface="+mn-ea"/>
              <a:sym typeface="宋体" panose="02010600030101010101" pitchFamily="2" charset="-122"/>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一、普查</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矩形 15"/>
          <p:cNvSpPr>
            <a:spLocks noChangeArrowheads="1"/>
          </p:cNvSpPr>
          <p:nvPr/>
        </p:nvSpPr>
        <p:spPr bwMode="auto">
          <a:xfrm>
            <a:off x="885825" y="1778635"/>
            <a:ext cx="4301490" cy="3415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1600" dirty="0">
                <a:solidFill>
                  <a:schemeClr val="tx1">
                    <a:lumMod val="50000"/>
                    <a:lumOff val="50000"/>
                  </a:schemeClr>
                </a:solidFill>
                <a:latin typeface="宋体" panose="02010600030101010101" pitchFamily="2" charset="-122"/>
                <a:cs typeface="宋体" panose="02010600030101010101" pitchFamily="2" charset="-122"/>
                <a:sym typeface="+mn-ea"/>
              </a:rPr>
              <a:t>抽样调查是按照随机原则，从调查对象中抽取一部分单位作为样本进行观察，并根据其观察的结果来推断总体数量特征的一种非全面调查方法。抽样调查是实际中应用最广泛的一种调查方法，它虽然是非全面调查，但也可以取得反映总体情况的信息资料，因此，在一定意义上说，它可以起到全面调查的作用。根据抽选样本的方法，抽样调查可以分为概率抽样和非概率抽样两类。</a:t>
            </a:r>
            <a:endParaRPr sz="1600" dirty="0">
              <a:solidFill>
                <a:schemeClr val="tx1">
                  <a:lumMod val="50000"/>
                  <a:lumOff val="50000"/>
                </a:schemeClr>
              </a:solidFill>
              <a:latin typeface="宋体" panose="02010600030101010101" pitchFamily="2" charset="-122"/>
              <a:cs typeface="宋体" panose="02010600030101010101" pitchFamily="2" charset="-122"/>
              <a:sym typeface="+mn-ea"/>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二、抽样调查</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5776595" y="1621790"/>
            <a:ext cx="4762500" cy="35718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up)">
                                      <p:cBhvr>
                                        <p:cTn id="7"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矩形 15"/>
          <p:cNvSpPr>
            <a:spLocks noChangeArrowheads="1"/>
          </p:cNvSpPr>
          <p:nvPr/>
        </p:nvSpPr>
        <p:spPr bwMode="auto">
          <a:xfrm>
            <a:off x="885825" y="1778635"/>
            <a:ext cx="4570095" cy="3046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1600" dirty="0">
                <a:solidFill>
                  <a:schemeClr val="tx1">
                    <a:lumMod val="50000"/>
                    <a:lumOff val="50000"/>
                  </a:schemeClr>
                </a:solidFill>
                <a:latin typeface="宋体" panose="02010600030101010101" pitchFamily="2" charset="-122"/>
                <a:cs typeface="宋体" panose="02010600030101010101" pitchFamily="2" charset="-122"/>
                <a:sym typeface="+mn-ea"/>
              </a:rPr>
              <a:t>重点调查是一种非全面调查，它是在调查对象中选择一部分对全局具有决定性作用的重点单位进行调查。所谓重点单位，是指在总体中具有举足轻重的地位的那些单位，这些单位的数量在总体中虽然不多、所占比重不大，但其标志总量在被研究总体的全部标志总量中占有很大比重。因此，对这些重点单位的标志进行调查，就可以在数量方面说明总体在该标志总量方面的基本情况。</a:t>
            </a:r>
            <a:endParaRPr sz="1600" dirty="0">
              <a:solidFill>
                <a:schemeClr val="tx1">
                  <a:lumMod val="50000"/>
                  <a:lumOff val="50000"/>
                </a:schemeClr>
              </a:solidFill>
              <a:latin typeface="宋体" panose="02010600030101010101" pitchFamily="2" charset="-122"/>
              <a:cs typeface="宋体" panose="02010600030101010101" pitchFamily="2" charset="-122"/>
              <a:sym typeface="+mn-ea"/>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三、重点调查</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153785" y="1872615"/>
            <a:ext cx="4772025" cy="2857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up)">
                                      <p:cBhvr>
                                        <p:cTn id="7"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808220" y="2204720"/>
            <a:ext cx="6363335" cy="3290570"/>
          </a:xfrm>
          <a:prstGeom prst="rect">
            <a:avLst/>
          </a:prstGeom>
          <a:noFill/>
        </p:spPr>
        <p:txBody>
          <a:bodyPr wrap="square" rtlCol="0">
            <a:spAutoFit/>
          </a:bodyPr>
          <a:p>
            <a:pPr>
              <a:lnSpc>
                <a:spcPct val="130000"/>
              </a:lnSpc>
              <a:spcBef>
                <a:spcPts val="0"/>
              </a:spcBef>
              <a:spcAft>
                <a:spcPts val="0"/>
              </a:spcAft>
            </a:pPr>
            <a:r>
              <a:rPr sz="1600" dirty="0">
                <a:latin typeface="宋体" panose="02010600030101010101" pitchFamily="2" charset="-122"/>
              </a:rPr>
              <a:t>典型调查是根据调查的目的与要求，在对被调查对象进行全面分析的基础上，有意识地选择若干具有典型意义或有代表性的单位进行调查的一种调查方式。典型调查也是一种专门组织的非全面调查，进行典型调查的主要目的不在于取得社会经济现象的总体数值，而在于了解与有关数字相关事物的具体情况，借以认识事物的本质特征、因果关系和发展变化的趋势。典型调查的中心问题是如何正确选择典型单位。选择典型单位必须依据正确的理论进行全面的分析，综合比较，了解被研究总体的全面情况和一般水平，然后从各个可供选择的单位中挑选富有代表性的典型单位。切忌主观片面性和随意性，它不仅要求调查者有客观的、正确的态度，而且要有科学的方法。</a:t>
            </a:r>
            <a:endParaRPr sz="1600"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506220" y="2862580"/>
            <a:ext cx="298894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四、典型调查</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矩形 15"/>
          <p:cNvSpPr>
            <a:spLocks noChangeArrowheads="1"/>
          </p:cNvSpPr>
          <p:nvPr/>
        </p:nvSpPr>
        <p:spPr bwMode="auto">
          <a:xfrm>
            <a:off x="448310" y="1778635"/>
            <a:ext cx="5303520"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1600" dirty="0">
                <a:solidFill>
                  <a:schemeClr val="tx1">
                    <a:lumMod val="50000"/>
                    <a:lumOff val="50000"/>
                  </a:schemeClr>
                </a:solidFill>
                <a:latin typeface="宋体" panose="02010600030101010101" pitchFamily="2" charset="-122"/>
                <a:cs typeface="宋体" panose="02010600030101010101" pitchFamily="2" charset="-122"/>
                <a:sym typeface="+mn-ea"/>
              </a:rPr>
              <a:t>统计报表是按照国家或上级部门统一规定的表格形式、统一规定的指标内容、统一规定的报送程序和报送时间，由填报单位自下而上逐级提供统计资料的一种统计调查方式。它是一种以全面调查为主的调查方式，是国家取得调查资料的一种重要的组织形式。它已形成一种制度即统计报表制度。执行统计报表制度，是各地区、各部门、各基层单位必须向国家履行的一种义务。它的任务是经常地、定期地搜集反映国民经济和社会发展基本情况的资料，为各级政府和有关部门制订国民经济和社会发展计划、检查计划执行情况服务。</a:t>
            </a:r>
            <a:endParaRPr sz="1600" dirty="0">
              <a:solidFill>
                <a:schemeClr val="tx1">
                  <a:lumMod val="50000"/>
                  <a:lumOff val="50000"/>
                </a:schemeClr>
              </a:solidFill>
              <a:latin typeface="宋体" panose="02010600030101010101" pitchFamily="2" charset="-122"/>
              <a:cs typeface="宋体" panose="02010600030101010101" pitchFamily="2" charset="-122"/>
              <a:sym typeface="+mn-ea"/>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五、统计报表</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398260" y="1778635"/>
            <a:ext cx="4762500" cy="35718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up)">
                                      <p:cBhvr>
                                        <p:cTn id="7"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85115" y="2645410"/>
            <a:ext cx="5373370" cy="2306955"/>
          </a:xfrm>
          <a:prstGeom prst="rect">
            <a:avLst/>
          </a:prstGeom>
          <a:noFill/>
        </p:spPr>
        <p:txBody>
          <a:bodyPr wrap="square" rtlCol="0">
            <a:spAutoFit/>
          </a:bodyPr>
          <a:p>
            <a:r>
              <a:rPr lang="zh-CN" sz="4800" spc="600" dirty="0" smtClean="0">
                <a:ln w="28575">
                  <a:noFill/>
                </a:ln>
                <a:solidFill>
                  <a:schemeClr val="tx2"/>
                </a:solidFill>
                <a:latin typeface="宋体" panose="02010600030101010101" pitchFamily="2" charset="-122"/>
              </a:rPr>
              <a:t>第二章 </a:t>
            </a:r>
            <a:endParaRPr lang="zh-CN" sz="4800" spc="600" dirty="0" smtClean="0">
              <a:ln w="28575">
                <a:noFill/>
              </a:ln>
              <a:solidFill>
                <a:schemeClr val="tx2"/>
              </a:solidFill>
              <a:latin typeface="宋体" panose="02010600030101010101" pitchFamily="2" charset="-122"/>
            </a:endParaRPr>
          </a:p>
          <a:p>
            <a:r>
              <a:rPr lang="zh-CN" sz="4800" spc="600" dirty="0" smtClean="0">
                <a:ln w="28575">
                  <a:noFill/>
                </a:ln>
                <a:solidFill>
                  <a:schemeClr val="tx2"/>
                </a:solidFill>
                <a:latin typeface="宋体" panose="02010600030101010101" pitchFamily="2" charset="-122"/>
              </a:rPr>
              <a:t>统计调查与统计整理</a:t>
            </a:r>
            <a:endParaRPr lang="zh-CN" sz="48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8515350" y="1196975"/>
            <a:ext cx="1659890" cy="4660265"/>
          </a:xfrm>
          <a:prstGeom prst="rect">
            <a:avLst/>
          </a:prstGeom>
          <a:noFill/>
        </p:spPr>
        <p:txBody>
          <a:bodyPr vert="eaVert" wrap="square" rtlCol="0" anchor="t" anchorCtr="0">
            <a:spAutoFit/>
          </a:bodyPr>
          <a:p>
            <a:pPr algn="ctr"/>
            <a:r>
              <a:rPr lang="zh-CN" altLang="en-US" sz="4800" dirty="0">
                <a:solidFill>
                  <a:schemeClr val="tx2"/>
                </a:solidFill>
                <a:latin typeface="宋体" panose="02010600030101010101" pitchFamily="2" charset="-122"/>
                <a:sym typeface="+mn-ea"/>
              </a:rPr>
              <a:t>统计整理的意义与步骤</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zh-CN" altLang="en-US" sz="5400" b="1">
                <a:latin typeface="宋体" panose="02010600030101010101" pitchFamily="2" charset="-122"/>
              </a:rPr>
              <a:t>第四节</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467360" y="1294765"/>
            <a:ext cx="5973445" cy="4523105"/>
          </a:xfrm>
          <a:prstGeom prst="rect">
            <a:avLst/>
          </a:prstGeom>
          <a:noFill/>
        </p:spPr>
        <p:txBody>
          <a:bodyPr wrap="square" rtlCol="0">
            <a:spAutoFit/>
          </a:bodyPr>
          <a:lstStyle/>
          <a:p>
            <a:pPr>
              <a:lnSpc>
                <a:spcPct val="150000"/>
              </a:lnSpc>
            </a:pPr>
            <a:r>
              <a:rPr lang="en-US" sz="1600" spc="300" dirty="0" smtClean="0">
                <a:solidFill>
                  <a:schemeClr val="tx2"/>
                </a:solidFill>
                <a:latin typeface="宋体" panose="02010600030101010101" pitchFamily="2" charset="-122"/>
              </a:rPr>
              <a:t>统计整理，就是根据统计研究的目的，对所搜集到的初始数据进行审核、分组、汇总，使之系统化、条理化，变成能反映总体特征的综合数据的工作过程。统计整理既包括对统计调查所得到的原始资料进行整理，也包括对加工过的综合资料，即次级资料进行再整理。</a:t>
            </a:r>
            <a:endParaRPr lang="en-US" sz="1600" spc="300" dirty="0" smtClean="0">
              <a:solidFill>
                <a:schemeClr val="tx2"/>
              </a:solidFill>
              <a:latin typeface="宋体" panose="02010600030101010101" pitchFamily="2" charset="-122"/>
            </a:endParaRPr>
          </a:p>
          <a:p>
            <a:pPr>
              <a:lnSpc>
                <a:spcPct val="150000"/>
              </a:lnSpc>
            </a:pPr>
            <a:r>
              <a:rPr lang="en-US" sz="1600" spc="300" dirty="0" smtClean="0">
                <a:solidFill>
                  <a:schemeClr val="tx2"/>
                </a:solidFill>
                <a:latin typeface="宋体" panose="02010600030101010101" pitchFamily="2" charset="-122"/>
              </a:rPr>
              <a:t>统计整理在整个统计研究中占有十分重要的地位。它是整个统计工作和研究过程的中间环节，起着承前启后的作用。统计整理是统计调查的继续，又是统计分析的基础。统计整理的正确与否，将直接影响和决定着能否完成整个统计研究的任务。如果采用不科学不完整的整理方法，即使搜集到准确、全面的统计资料，也往往会使这些资料失去应用价值。</a:t>
            </a:r>
            <a:endParaRPr lang="en-US" sz="1600" spc="300" dirty="0" smtClean="0">
              <a:solidFill>
                <a:schemeClr val="tx2"/>
              </a:solidFill>
              <a:latin typeface="宋体" panose="02010600030101010101" pitchFamily="2" charset="-122"/>
            </a:endParaRPr>
          </a:p>
        </p:txBody>
      </p:sp>
      <p:sp>
        <p:nvSpPr>
          <p:cNvPr id="25" name="文本框 2"/>
          <p:cNvSpPr txBox="1"/>
          <p:nvPr/>
        </p:nvSpPr>
        <p:spPr>
          <a:xfrm>
            <a:off x="885825" y="599440"/>
            <a:ext cx="513651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一、统计整理的意义</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440805" y="1294765"/>
            <a:ext cx="4762500" cy="4762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Oval 38"/>
          <p:cNvSpPr/>
          <p:nvPr/>
        </p:nvSpPr>
        <p:spPr bwMode="auto">
          <a:xfrm>
            <a:off x="8068871" y="4490469"/>
            <a:ext cx="969171" cy="968376"/>
          </a:xfrm>
          <a:prstGeom prst="ellipse">
            <a:avLst/>
          </a:prstGeom>
          <a:solidFill>
            <a:schemeClr val="accent4"/>
          </a:solidFill>
          <a:ln w="12700" cap="flat" cmpd="sng" algn="ctr">
            <a:noFill/>
            <a:prstDash val="solid"/>
            <a:round/>
            <a:headEnd type="none" w="med" len="med"/>
            <a:tailEnd type="none" w="med" len="med"/>
          </a:ln>
        </p:spPr>
        <p:txBody>
          <a:bodyPr anchor="ctr"/>
          <a:p>
            <a:pPr algn="ctr"/>
            <a:endParaRPr>
              <a:latin typeface="宋体" panose="02010600030101010101" pitchFamily="2" charset="-122"/>
              <a:cs typeface="+mn-ea"/>
              <a:sym typeface="+mn-lt"/>
            </a:endParaRPr>
          </a:p>
        </p:txBody>
      </p:sp>
      <p:grpSp>
        <p:nvGrpSpPr>
          <p:cNvPr id="16" name="Group 39"/>
          <p:cNvGrpSpPr/>
          <p:nvPr/>
        </p:nvGrpSpPr>
        <p:grpSpPr>
          <a:xfrm>
            <a:off x="8208456" y="4777571"/>
            <a:ext cx="693170" cy="394171"/>
            <a:chOff x="279400" y="-1397000"/>
            <a:chExt cx="1387475" cy="788988"/>
          </a:xfrm>
        </p:grpSpPr>
        <p:sp>
          <p:nvSpPr>
            <p:cNvPr id="66" name="Freeform: Shape 40"/>
            <p:cNvSpPr/>
            <p:nvPr/>
          </p:nvSpPr>
          <p:spPr bwMode="auto">
            <a:xfrm>
              <a:off x="584200" y="-1397000"/>
              <a:ext cx="1082675" cy="788988"/>
            </a:xfrm>
            <a:custGeom>
              <a:avLst/>
              <a:gdLst>
                <a:gd name="T0" fmla="*/ 192 w 198"/>
                <a:gd name="T1" fmla="*/ 72 h 144"/>
                <a:gd name="T2" fmla="*/ 184 w 198"/>
                <a:gd name="T3" fmla="*/ 72 h 144"/>
                <a:gd name="T4" fmla="*/ 172 w 198"/>
                <a:gd name="T5" fmla="*/ 43 h 144"/>
                <a:gd name="T6" fmla="*/ 157 w 198"/>
                <a:gd name="T7" fmla="*/ 32 h 144"/>
                <a:gd name="T8" fmla="*/ 126 w 198"/>
                <a:gd name="T9" fmla="*/ 32 h 144"/>
                <a:gd name="T10" fmla="*/ 126 w 198"/>
                <a:gd name="T11" fmla="*/ 2 h 144"/>
                <a:gd name="T12" fmla="*/ 124 w 198"/>
                <a:gd name="T13" fmla="*/ 0 h 144"/>
                <a:gd name="T14" fmla="*/ 2 w 198"/>
                <a:gd name="T15" fmla="*/ 0 h 144"/>
                <a:gd name="T16" fmla="*/ 0 w 198"/>
                <a:gd name="T17" fmla="*/ 2 h 144"/>
                <a:gd name="T18" fmla="*/ 0 w 198"/>
                <a:gd name="T19" fmla="*/ 123 h 144"/>
                <a:gd name="T20" fmla="*/ 2 w 198"/>
                <a:gd name="T21" fmla="*/ 125 h 144"/>
                <a:gd name="T22" fmla="*/ 19 w 198"/>
                <a:gd name="T23" fmla="*/ 125 h 144"/>
                <a:gd name="T24" fmla="*/ 40 w 198"/>
                <a:gd name="T25" fmla="*/ 144 h 144"/>
                <a:gd name="T26" fmla="*/ 61 w 198"/>
                <a:gd name="T27" fmla="*/ 125 h 144"/>
                <a:gd name="T28" fmla="*/ 138 w 198"/>
                <a:gd name="T29" fmla="*/ 125 h 144"/>
                <a:gd name="T30" fmla="*/ 159 w 198"/>
                <a:gd name="T31" fmla="*/ 144 h 144"/>
                <a:gd name="T32" fmla="*/ 180 w 198"/>
                <a:gd name="T33" fmla="*/ 125 h 144"/>
                <a:gd name="T34" fmla="*/ 192 w 198"/>
                <a:gd name="T35" fmla="*/ 125 h 144"/>
                <a:gd name="T36" fmla="*/ 198 w 198"/>
                <a:gd name="T37" fmla="*/ 119 h 144"/>
                <a:gd name="T38" fmla="*/ 198 w 198"/>
                <a:gd name="T39" fmla="*/ 78 h 144"/>
                <a:gd name="T40" fmla="*/ 192 w 198"/>
                <a:gd name="T41" fmla="*/ 72 h 144"/>
                <a:gd name="T42" fmla="*/ 157 w 198"/>
                <a:gd name="T43" fmla="*/ 36 h 144"/>
                <a:gd name="T44" fmla="*/ 168 w 198"/>
                <a:gd name="T45" fmla="*/ 45 h 144"/>
                <a:gd name="T46" fmla="*/ 179 w 198"/>
                <a:gd name="T47" fmla="*/ 72 h 144"/>
                <a:gd name="T48" fmla="*/ 126 w 198"/>
                <a:gd name="T49" fmla="*/ 72 h 144"/>
                <a:gd name="T50" fmla="*/ 126 w 198"/>
                <a:gd name="T51" fmla="*/ 36 h 144"/>
                <a:gd name="T52" fmla="*/ 157 w 198"/>
                <a:gd name="T53" fmla="*/ 36 h 144"/>
                <a:gd name="T54" fmla="*/ 5 w 198"/>
                <a:gd name="T55" fmla="*/ 5 h 144"/>
                <a:gd name="T56" fmla="*/ 121 w 198"/>
                <a:gd name="T57" fmla="*/ 5 h 144"/>
                <a:gd name="T58" fmla="*/ 121 w 198"/>
                <a:gd name="T59" fmla="*/ 120 h 144"/>
                <a:gd name="T60" fmla="*/ 61 w 198"/>
                <a:gd name="T61" fmla="*/ 120 h 144"/>
                <a:gd name="T62" fmla="*/ 40 w 198"/>
                <a:gd name="T63" fmla="*/ 102 h 144"/>
                <a:gd name="T64" fmla="*/ 19 w 198"/>
                <a:gd name="T65" fmla="*/ 120 h 144"/>
                <a:gd name="T66" fmla="*/ 5 w 198"/>
                <a:gd name="T67" fmla="*/ 120 h 144"/>
                <a:gd name="T68" fmla="*/ 5 w 198"/>
                <a:gd name="T69" fmla="*/ 5 h 144"/>
                <a:gd name="T70" fmla="*/ 40 w 198"/>
                <a:gd name="T71" fmla="*/ 139 h 144"/>
                <a:gd name="T72" fmla="*/ 23 w 198"/>
                <a:gd name="T73" fmla="*/ 123 h 144"/>
                <a:gd name="T74" fmla="*/ 40 w 198"/>
                <a:gd name="T75" fmla="*/ 106 h 144"/>
                <a:gd name="T76" fmla="*/ 56 w 198"/>
                <a:gd name="T77" fmla="*/ 123 h 144"/>
                <a:gd name="T78" fmla="*/ 40 w 198"/>
                <a:gd name="T79" fmla="*/ 139 h 144"/>
                <a:gd name="T80" fmla="*/ 159 w 198"/>
                <a:gd name="T81" fmla="*/ 139 h 144"/>
                <a:gd name="T82" fmla="*/ 143 w 198"/>
                <a:gd name="T83" fmla="*/ 123 h 144"/>
                <a:gd name="T84" fmla="*/ 159 w 198"/>
                <a:gd name="T85" fmla="*/ 106 h 144"/>
                <a:gd name="T86" fmla="*/ 175 w 198"/>
                <a:gd name="T87" fmla="*/ 122 h 144"/>
                <a:gd name="T88" fmla="*/ 175 w 198"/>
                <a:gd name="T89" fmla="*/ 123 h 144"/>
                <a:gd name="T90" fmla="*/ 175 w 198"/>
                <a:gd name="T91" fmla="*/ 123 h 144"/>
                <a:gd name="T92" fmla="*/ 159 w 198"/>
                <a:gd name="T93" fmla="*/ 139 h 144"/>
                <a:gd name="T94" fmla="*/ 193 w 198"/>
                <a:gd name="T95" fmla="*/ 119 h 144"/>
                <a:gd name="T96" fmla="*/ 192 w 198"/>
                <a:gd name="T97" fmla="*/ 120 h 144"/>
                <a:gd name="T98" fmla="*/ 180 w 198"/>
                <a:gd name="T99" fmla="*/ 120 h 144"/>
                <a:gd name="T100" fmla="*/ 159 w 198"/>
                <a:gd name="T101" fmla="*/ 102 h 144"/>
                <a:gd name="T102" fmla="*/ 138 w 198"/>
                <a:gd name="T103" fmla="*/ 120 h 144"/>
                <a:gd name="T104" fmla="*/ 126 w 198"/>
                <a:gd name="T105" fmla="*/ 120 h 144"/>
                <a:gd name="T106" fmla="*/ 126 w 198"/>
                <a:gd name="T107" fmla="*/ 77 h 144"/>
                <a:gd name="T108" fmla="*/ 192 w 198"/>
                <a:gd name="T109" fmla="*/ 77 h 144"/>
                <a:gd name="T110" fmla="*/ 193 w 198"/>
                <a:gd name="T111" fmla="*/ 78 h 144"/>
                <a:gd name="T112" fmla="*/ 193 w 198"/>
                <a:gd name="T113" fmla="*/ 11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8" h="144">
                  <a:moveTo>
                    <a:pt x="192" y="72"/>
                  </a:moveTo>
                  <a:cubicBezTo>
                    <a:pt x="184" y="72"/>
                    <a:pt x="184" y="72"/>
                    <a:pt x="184" y="72"/>
                  </a:cubicBezTo>
                  <a:cubicBezTo>
                    <a:pt x="181" y="65"/>
                    <a:pt x="172" y="43"/>
                    <a:pt x="172" y="43"/>
                  </a:cubicBezTo>
                  <a:cubicBezTo>
                    <a:pt x="170" y="37"/>
                    <a:pt x="163" y="32"/>
                    <a:pt x="157" y="32"/>
                  </a:cubicBezTo>
                  <a:cubicBezTo>
                    <a:pt x="126" y="32"/>
                    <a:pt x="126" y="32"/>
                    <a:pt x="126" y="32"/>
                  </a:cubicBezTo>
                  <a:cubicBezTo>
                    <a:pt x="126" y="2"/>
                    <a:pt x="126" y="2"/>
                    <a:pt x="126" y="2"/>
                  </a:cubicBezTo>
                  <a:cubicBezTo>
                    <a:pt x="126" y="1"/>
                    <a:pt x="125" y="0"/>
                    <a:pt x="124" y="0"/>
                  </a:cubicBezTo>
                  <a:cubicBezTo>
                    <a:pt x="2" y="0"/>
                    <a:pt x="2" y="0"/>
                    <a:pt x="2" y="0"/>
                  </a:cubicBezTo>
                  <a:cubicBezTo>
                    <a:pt x="1" y="0"/>
                    <a:pt x="0" y="1"/>
                    <a:pt x="0" y="2"/>
                  </a:cubicBezTo>
                  <a:cubicBezTo>
                    <a:pt x="0" y="123"/>
                    <a:pt x="0" y="123"/>
                    <a:pt x="0" y="123"/>
                  </a:cubicBezTo>
                  <a:cubicBezTo>
                    <a:pt x="0" y="124"/>
                    <a:pt x="1" y="125"/>
                    <a:pt x="2" y="125"/>
                  </a:cubicBezTo>
                  <a:cubicBezTo>
                    <a:pt x="19" y="125"/>
                    <a:pt x="19" y="125"/>
                    <a:pt x="19" y="125"/>
                  </a:cubicBezTo>
                  <a:cubicBezTo>
                    <a:pt x="20" y="135"/>
                    <a:pt x="29" y="144"/>
                    <a:pt x="40" y="144"/>
                  </a:cubicBezTo>
                  <a:cubicBezTo>
                    <a:pt x="51" y="144"/>
                    <a:pt x="59" y="135"/>
                    <a:pt x="61" y="125"/>
                  </a:cubicBezTo>
                  <a:cubicBezTo>
                    <a:pt x="138" y="125"/>
                    <a:pt x="138" y="125"/>
                    <a:pt x="138" y="125"/>
                  </a:cubicBezTo>
                  <a:cubicBezTo>
                    <a:pt x="139" y="135"/>
                    <a:pt x="148" y="144"/>
                    <a:pt x="159" y="144"/>
                  </a:cubicBezTo>
                  <a:cubicBezTo>
                    <a:pt x="170" y="144"/>
                    <a:pt x="179" y="135"/>
                    <a:pt x="180" y="125"/>
                  </a:cubicBezTo>
                  <a:cubicBezTo>
                    <a:pt x="192" y="125"/>
                    <a:pt x="192" y="125"/>
                    <a:pt x="192" y="125"/>
                  </a:cubicBezTo>
                  <a:cubicBezTo>
                    <a:pt x="195" y="125"/>
                    <a:pt x="198" y="122"/>
                    <a:pt x="198" y="119"/>
                  </a:cubicBezTo>
                  <a:cubicBezTo>
                    <a:pt x="198" y="78"/>
                    <a:pt x="198" y="78"/>
                    <a:pt x="198" y="78"/>
                  </a:cubicBezTo>
                  <a:cubicBezTo>
                    <a:pt x="198" y="75"/>
                    <a:pt x="195" y="72"/>
                    <a:pt x="192" y="72"/>
                  </a:cubicBezTo>
                  <a:close/>
                  <a:moveTo>
                    <a:pt x="157" y="36"/>
                  </a:moveTo>
                  <a:cubicBezTo>
                    <a:pt x="161" y="36"/>
                    <a:pt x="166" y="40"/>
                    <a:pt x="168" y="45"/>
                  </a:cubicBezTo>
                  <a:cubicBezTo>
                    <a:pt x="168" y="46"/>
                    <a:pt x="176" y="64"/>
                    <a:pt x="179" y="72"/>
                  </a:cubicBezTo>
                  <a:cubicBezTo>
                    <a:pt x="126" y="72"/>
                    <a:pt x="126" y="72"/>
                    <a:pt x="126" y="72"/>
                  </a:cubicBezTo>
                  <a:cubicBezTo>
                    <a:pt x="126" y="36"/>
                    <a:pt x="126" y="36"/>
                    <a:pt x="126" y="36"/>
                  </a:cubicBezTo>
                  <a:lnTo>
                    <a:pt x="157" y="36"/>
                  </a:lnTo>
                  <a:close/>
                  <a:moveTo>
                    <a:pt x="5" y="5"/>
                  </a:moveTo>
                  <a:cubicBezTo>
                    <a:pt x="121" y="5"/>
                    <a:pt x="121" y="5"/>
                    <a:pt x="121" y="5"/>
                  </a:cubicBezTo>
                  <a:cubicBezTo>
                    <a:pt x="121" y="120"/>
                    <a:pt x="121" y="120"/>
                    <a:pt x="121" y="120"/>
                  </a:cubicBezTo>
                  <a:cubicBezTo>
                    <a:pt x="61" y="120"/>
                    <a:pt x="61" y="120"/>
                    <a:pt x="61" y="120"/>
                  </a:cubicBezTo>
                  <a:cubicBezTo>
                    <a:pt x="59" y="110"/>
                    <a:pt x="51" y="102"/>
                    <a:pt x="40" y="102"/>
                  </a:cubicBezTo>
                  <a:cubicBezTo>
                    <a:pt x="29" y="102"/>
                    <a:pt x="20" y="110"/>
                    <a:pt x="19" y="120"/>
                  </a:cubicBezTo>
                  <a:cubicBezTo>
                    <a:pt x="5" y="120"/>
                    <a:pt x="5" y="120"/>
                    <a:pt x="5" y="120"/>
                  </a:cubicBezTo>
                  <a:lnTo>
                    <a:pt x="5" y="5"/>
                  </a:lnTo>
                  <a:close/>
                  <a:moveTo>
                    <a:pt x="40" y="139"/>
                  </a:moveTo>
                  <a:cubicBezTo>
                    <a:pt x="31" y="139"/>
                    <a:pt x="23" y="132"/>
                    <a:pt x="23" y="123"/>
                  </a:cubicBezTo>
                  <a:cubicBezTo>
                    <a:pt x="23" y="114"/>
                    <a:pt x="31" y="106"/>
                    <a:pt x="40" y="106"/>
                  </a:cubicBezTo>
                  <a:cubicBezTo>
                    <a:pt x="49" y="106"/>
                    <a:pt x="56" y="114"/>
                    <a:pt x="56" y="123"/>
                  </a:cubicBezTo>
                  <a:cubicBezTo>
                    <a:pt x="56" y="132"/>
                    <a:pt x="49" y="139"/>
                    <a:pt x="40" y="139"/>
                  </a:cubicBezTo>
                  <a:close/>
                  <a:moveTo>
                    <a:pt x="159" y="139"/>
                  </a:moveTo>
                  <a:cubicBezTo>
                    <a:pt x="150" y="139"/>
                    <a:pt x="143" y="132"/>
                    <a:pt x="143" y="123"/>
                  </a:cubicBezTo>
                  <a:cubicBezTo>
                    <a:pt x="143" y="114"/>
                    <a:pt x="150" y="106"/>
                    <a:pt x="159" y="106"/>
                  </a:cubicBezTo>
                  <a:cubicBezTo>
                    <a:pt x="168" y="106"/>
                    <a:pt x="175" y="113"/>
                    <a:pt x="175" y="122"/>
                  </a:cubicBezTo>
                  <a:cubicBezTo>
                    <a:pt x="175" y="122"/>
                    <a:pt x="175" y="122"/>
                    <a:pt x="175" y="123"/>
                  </a:cubicBezTo>
                  <a:cubicBezTo>
                    <a:pt x="175" y="123"/>
                    <a:pt x="175" y="123"/>
                    <a:pt x="175" y="123"/>
                  </a:cubicBezTo>
                  <a:cubicBezTo>
                    <a:pt x="175" y="132"/>
                    <a:pt x="168" y="139"/>
                    <a:pt x="159" y="139"/>
                  </a:cubicBezTo>
                  <a:close/>
                  <a:moveTo>
                    <a:pt x="193" y="119"/>
                  </a:moveTo>
                  <a:cubicBezTo>
                    <a:pt x="193" y="120"/>
                    <a:pt x="192" y="120"/>
                    <a:pt x="192" y="120"/>
                  </a:cubicBezTo>
                  <a:cubicBezTo>
                    <a:pt x="180" y="120"/>
                    <a:pt x="180" y="120"/>
                    <a:pt x="180" y="120"/>
                  </a:cubicBezTo>
                  <a:cubicBezTo>
                    <a:pt x="179" y="110"/>
                    <a:pt x="170" y="102"/>
                    <a:pt x="159" y="102"/>
                  </a:cubicBezTo>
                  <a:cubicBezTo>
                    <a:pt x="148" y="102"/>
                    <a:pt x="139" y="110"/>
                    <a:pt x="138" y="120"/>
                  </a:cubicBezTo>
                  <a:cubicBezTo>
                    <a:pt x="126" y="120"/>
                    <a:pt x="126" y="120"/>
                    <a:pt x="126" y="120"/>
                  </a:cubicBezTo>
                  <a:cubicBezTo>
                    <a:pt x="126" y="77"/>
                    <a:pt x="126" y="77"/>
                    <a:pt x="126" y="77"/>
                  </a:cubicBezTo>
                  <a:cubicBezTo>
                    <a:pt x="192" y="77"/>
                    <a:pt x="192" y="77"/>
                    <a:pt x="192" y="77"/>
                  </a:cubicBezTo>
                  <a:cubicBezTo>
                    <a:pt x="192" y="77"/>
                    <a:pt x="193" y="78"/>
                    <a:pt x="193" y="78"/>
                  </a:cubicBezTo>
                  <a:lnTo>
                    <a:pt x="193" y="11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7" name="Freeform: Shape 41"/>
            <p:cNvSpPr/>
            <p:nvPr/>
          </p:nvSpPr>
          <p:spPr bwMode="auto">
            <a:xfrm>
              <a:off x="279400" y="-1397000"/>
              <a:ext cx="239713" cy="28575"/>
            </a:xfrm>
            <a:custGeom>
              <a:avLst/>
              <a:gdLst>
                <a:gd name="T0" fmla="*/ 42 w 44"/>
                <a:gd name="T1" fmla="*/ 0 h 5"/>
                <a:gd name="T2" fmla="*/ 2 w 44"/>
                <a:gd name="T3" fmla="*/ 0 h 5"/>
                <a:gd name="T4" fmla="*/ 0 w 44"/>
                <a:gd name="T5" fmla="*/ 2 h 5"/>
                <a:gd name="T6" fmla="*/ 2 w 44"/>
                <a:gd name="T7" fmla="*/ 5 h 5"/>
                <a:gd name="T8" fmla="*/ 42 w 44"/>
                <a:gd name="T9" fmla="*/ 5 h 5"/>
                <a:gd name="T10" fmla="*/ 44 w 44"/>
                <a:gd name="T11" fmla="*/ 2 h 5"/>
                <a:gd name="T12" fmla="*/ 42 w 44"/>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44" h="5">
                  <a:moveTo>
                    <a:pt x="42" y="0"/>
                  </a:moveTo>
                  <a:cubicBezTo>
                    <a:pt x="2" y="0"/>
                    <a:pt x="2" y="0"/>
                    <a:pt x="2" y="0"/>
                  </a:cubicBezTo>
                  <a:cubicBezTo>
                    <a:pt x="1" y="0"/>
                    <a:pt x="0" y="1"/>
                    <a:pt x="0" y="2"/>
                  </a:cubicBezTo>
                  <a:cubicBezTo>
                    <a:pt x="0" y="4"/>
                    <a:pt x="1" y="5"/>
                    <a:pt x="2" y="5"/>
                  </a:cubicBezTo>
                  <a:cubicBezTo>
                    <a:pt x="42" y="5"/>
                    <a:pt x="42" y="5"/>
                    <a:pt x="42" y="5"/>
                  </a:cubicBezTo>
                  <a:cubicBezTo>
                    <a:pt x="43" y="5"/>
                    <a:pt x="44" y="4"/>
                    <a:pt x="44" y="2"/>
                  </a:cubicBezTo>
                  <a:cubicBezTo>
                    <a:pt x="44" y="1"/>
                    <a:pt x="43" y="0"/>
                    <a:pt x="4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8" name="Freeform: Shape 42"/>
            <p:cNvSpPr/>
            <p:nvPr/>
          </p:nvSpPr>
          <p:spPr bwMode="auto">
            <a:xfrm>
              <a:off x="328613" y="-1276350"/>
              <a:ext cx="190500" cy="26988"/>
            </a:xfrm>
            <a:custGeom>
              <a:avLst/>
              <a:gdLst>
                <a:gd name="T0" fmla="*/ 33 w 35"/>
                <a:gd name="T1" fmla="*/ 0 h 5"/>
                <a:gd name="T2" fmla="*/ 3 w 35"/>
                <a:gd name="T3" fmla="*/ 0 h 5"/>
                <a:gd name="T4" fmla="*/ 0 w 35"/>
                <a:gd name="T5" fmla="*/ 2 h 5"/>
                <a:gd name="T6" fmla="*/ 3 w 35"/>
                <a:gd name="T7" fmla="*/ 5 h 5"/>
                <a:gd name="T8" fmla="*/ 33 w 35"/>
                <a:gd name="T9" fmla="*/ 5 h 5"/>
                <a:gd name="T10" fmla="*/ 35 w 35"/>
                <a:gd name="T11" fmla="*/ 2 h 5"/>
                <a:gd name="T12" fmla="*/ 33 w 3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5" h="5">
                  <a:moveTo>
                    <a:pt x="33" y="0"/>
                  </a:moveTo>
                  <a:cubicBezTo>
                    <a:pt x="3" y="0"/>
                    <a:pt x="3" y="0"/>
                    <a:pt x="3" y="0"/>
                  </a:cubicBezTo>
                  <a:cubicBezTo>
                    <a:pt x="2" y="0"/>
                    <a:pt x="0" y="1"/>
                    <a:pt x="0" y="2"/>
                  </a:cubicBezTo>
                  <a:cubicBezTo>
                    <a:pt x="0" y="4"/>
                    <a:pt x="2" y="5"/>
                    <a:pt x="3" y="5"/>
                  </a:cubicBezTo>
                  <a:cubicBezTo>
                    <a:pt x="33" y="5"/>
                    <a:pt x="33" y="5"/>
                    <a:pt x="33" y="5"/>
                  </a:cubicBezTo>
                  <a:cubicBezTo>
                    <a:pt x="34" y="5"/>
                    <a:pt x="35" y="4"/>
                    <a:pt x="35" y="2"/>
                  </a:cubicBezTo>
                  <a:cubicBezTo>
                    <a:pt x="35" y="1"/>
                    <a:pt x="34" y="0"/>
                    <a:pt x="3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9" name="Freeform: Shape 43"/>
            <p:cNvSpPr/>
            <p:nvPr/>
          </p:nvSpPr>
          <p:spPr bwMode="auto">
            <a:xfrm>
              <a:off x="382588" y="-1155700"/>
              <a:ext cx="136525" cy="26988"/>
            </a:xfrm>
            <a:custGeom>
              <a:avLst/>
              <a:gdLst>
                <a:gd name="T0" fmla="*/ 23 w 25"/>
                <a:gd name="T1" fmla="*/ 0 h 5"/>
                <a:gd name="T2" fmla="*/ 3 w 25"/>
                <a:gd name="T3" fmla="*/ 0 h 5"/>
                <a:gd name="T4" fmla="*/ 0 w 25"/>
                <a:gd name="T5" fmla="*/ 3 h 5"/>
                <a:gd name="T6" fmla="*/ 3 w 25"/>
                <a:gd name="T7" fmla="*/ 5 h 5"/>
                <a:gd name="T8" fmla="*/ 23 w 25"/>
                <a:gd name="T9" fmla="*/ 5 h 5"/>
                <a:gd name="T10" fmla="*/ 25 w 25"/>
                <a:gd name="T11" fmla="*/ 3 h 5"/>
                <a:gd name="T12" fmla="*/ 23 w 2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5" h="5">
                  <a:moveTo>
                    <a:pt x="23" y="0"/>
                  </a:moveTo>
                  <a:cubicBezTo>
                    <a:pt x="3" y="0"/>
                    <a:pt x="3" y="0"/>
                    <a:pt x="3" y="0"/>
                  </a:cubicBezTo>
                  <a:cubicBezTo>
                    <a:pt x="2" y="0"/>
                    <a:pt x="0" y="1"/>
                    <a:pt x="0" y="3"/>
                  </a:cubicBezTo>
                  <a:cubicBezTo>
                    <a:pt x="0" y="4"/>
                    <a:pt x="2" y="5"/>
                    <a:pt x="3" y="5"/>
                  </a:cubicBezTo>
                  <a:cubicBezTo>
                    <a:pt x="23" y="5"/>
                    <a:pt x="23" y="5"/>
                    <a:pt x="23" y="5"/>
                  </a:cubicBezTo>
                  <a:cubicBezTo>
                    <a:pt x="24" y="5"/>
                    <a:pt x="25" y="4"/>
                    <a:pt x="25" y="3"/>
                  </a:cubicBezTo>
                  <a:cubicBezTo>
                    <a:pt x="25" y="1"/>
                    <a:pt x="24" y="0"/>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grpSp>
        <p:nvGrpSpPr>
          <p:cNvPr id="17" name="Group 44"/>
          <p:cNvGrpSpPr/>
          <p:nvPr/>
        </p:nvGrpSpPr>
        <p:grpSpPr>
          <a:xfrm>
            <a:off x="7417211" y="2809237"/>
            <a:ext cx="969171" cy="971549"/>
            <a:chOff x="7204075" y="-1846263"/>
            <a:chExt cx="1939925" cy="1944688"/>
          </a:xfrm>
        </p:grpSpPr>
        <p:sp>
          <p:nvSpPr>
            <p:cNvPr id="59" name="Oval 45"/>
            <p:cNvSpPr/>
            <p:nvPr/>
          </p:nvSpPr>
          <p:spPr bwMode="auto">
            <a:xfrm>
              <a:off x="7204075" y="-1846263"/>
              <a:ext cx="1939925" cy="1944688"/>
            </a:xfrm>
            <a:prstGeom prst="ellipse">
              <a:avLst/>
            </a:prstGeom>
            <a:solidFill>
              <a:schemeClr val="accent6"/>
            </a:solidFill>
            <a:ln>
              <a:noFill/>
            </a:ln>
          </p:spPr>
          <p:txBody>
            <a:bodyPr anchor="ctr"/>
            <a:p>
              <a:pPr algn="ctr"/>
              <a:endParaRPr>
                <a:latin typeface="宋体" panose="02010600030101010101" pitchFamily="2" charset="-122"/>
                <a:cs typeface="+mn-ea"/>
                <a:sym typeface="+mn-lt"/>
              </a:endParaRPr>
            </a:p>
          </p:txBody>
        </p:sp>
        <p:grpSp>
          <p:nvGrpSpPr>
            <p:cNvPr id="60" name="Group 46"/>
            <p:cNvGrpSpPr/>
            <p:nvPr/>
          </p:nvGrpSpPr>
          <p:grpSpPr>
            <a:xfrm>
              <a:off x="7519988" y="-1506538"/>
              <a:ext cx="1312862" cy="1265238"/>
              <a:chOff x="7519988" y="-1506538"/>
              <a:chExt cx="1312862" cy="1265238"/>
            </a:xfrm>
          </p:grpSpPr>
          <p:sp>
            <p:nvSpPr>
              <p:cNvPr id="61" name="Freeform: Shape 47"/>
              <p:cNvSpPr/>
              <p:nvPr/>
            </p:nvSpPr>
            <p:spPr bwMode="auto">
              <a:xfrm>
                <a:off x="7519988" y="-1484313"/>
                <a:ext cx="1176338" cy="1117600"/>
              </a:xfrm>
              <a:custGeom>
                <a:avLst/>
                <a:gdLst>
                  <a:gd name="T0" fmla="*/ 211 w 215"/>
                  <a:gd name="T1" fmla="*/ 164 h 204"/>
                  <a:gd name="T2" fmla="*/ 147 w 215"/>
                  <a:gd name="T3" fmla="*/ 199 h 204"/>
                  <a:gd name="T4" fmla="*/ 46 w 215"/>
                  <a:gd name="T5" fmla="*/ 10 h 204"/>
                  <a:gd name="T6" fmla="*/ 35 w 215"/>
                  <a:gd name="T7" fmla="*/ 1 h 204"/>
                  <a:gd name="T8" fmla="*/ 22 w 215"/>
                  <a:gd name="T9" fmla="*/ 3 h 204"/>
                  <a:gd name="T10" fmla="*/ 1 w 215"/>
                  <a:gd name="T11" fmla="*/ 14 h 204"/>
                  <a:gd name="T12" fmla="*/ 0 w 215"/>
                  <a:gd name="T13" fmla="*/ 17 h 204"/>
                  <a:gd name="T14" fmla="*/ 3 w 215"/>
                  <a:gd name="T15" fmla="*/ 18 h 204"/>
                  <a:gd name="T16" fmla="*/ 24 w 215"/>
                  <a:gd name="T17" fmla="*/ 7 h 204"/>
                  <a:gd name="T18" fmla="*/ 34 w 215"/>
                  <a:gd name="T19" fmla="*/ 6 h 204"/>
                  <a:gd name="T20" fmla="*/ 41 w 215"/>
                  <a:gd name="T21" fmla="*/ 12 h 204"/>
                  <a:gd name="T22" fmla="*/ 144 w 215"/>
                  <a:gd name="T23" fmla="*/ 203 h 204"/>
                  <a:gd name="T24" fmla="*/ 146 w 215"/>
                  <a:gd name="T25" fmla="*/ 204 h 204"/>
                  <a:gd name="T26" fmla="*/ 146 w 215"/>
                  <a:gd name="T27" fmla="*/ 204 h 204"/>
                  <a:gd name="T28" fmla="*/ 148 w 215"/>
                  <a:gd name="T29" fmla="*/ 204 h 204"/>
                  <a:gd name="T30" fmla="*/ 213 w 215"/>
                  <a:gd name="T31" fmla="*/ 168 h 204"/>
                  <a:gd name="T32" fmla="*/ 214 w 215"/>
                  <a:gd name="T33" fmla="*/ 165 h 204"/>
                  <a:gd name="T34" fmla="*/ 211 w 215"/>
                  <a:gd name="T35"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5" h="204">
                    <a:moveTo>
                      <a:pt x="211" y="164"/>
                    </a:moveTo>
                    <a:cubicBezTo>
                      <a:pt x="147" y="199"/>
                      <a:pt x="147" y="199"/>
                      <a:pt x="147" y="199"/>
                    </a:cubicBezTo>
                    <a:cubicBezTo>
                      <a:pt x="46" y="10"/>
                      <a:pt x="46" y="10"/>
                      <a:pt x="46" y="10"/>
                    </a:cubicBezTo>
                    <a:cubicBezTo>
                      <a:pt x="43" y="6"/>
                      <a:pt x="40" y="3"/>
                      <a:pt x="35" y="1"/>
                    </a:cubicBezTo>
                    <a:cubicBezTo>
                      <a:pt x="31" y="0"/>
                      <a:pt x="26" y="1"/>
                      <a:pt x="22" y="3"/>
                    </a:cubicBezTo>
                    <a:cubicBezTo>
                      <a:pt x="1" y="14"/>
                      <a:pt x="1" y="14"/>
                      <a:pt x="1" y="14"/>
                    </a:cubicBezTo>
                    <a:cubicBezTo>
                      <a:pt x="0" y="15"/>
                      <a:pt x="0" y="16"/>
                      <a:pt x="0" y="17"/>
                    </a:cubicBezTo>
                    <a:cubicBezTo>
                      <a:pt x="1" y="18"/>
                      <a:pt x="2" y="19"/>
                      <a:pt x="3" y="18"/>
                    </a:cubicBezTo>
                    <a:cubicBezTo>
                      <a:pt x="24" y="7"/>
                      <a:pt x="24" y="7"/>
                      <a:pt x="24" y="7"/>
                    </a:cubicBezTo>
                    <a:cubicBezTo>
                      <a:pt x="27" y="5"/>
                      <a:pt x="31" y="5"/>
                      <a:pt x="34" y="6"/>
                    </a:cubicBezTo>
                    <a:cubicBezTo>
                      <a:pt x="37" y="7"/>
                      <a:pt x="40" y="9"/>
                      <a:pt x="41" y="12"/>
                    </a:cubicBezTo>
                    <a:cubicBezTo>
                      <a:pt x="144" y="203"/>
                      <a:pt x="144" y="203"/>
                      <a:pt x="144" y="203"/>
                    </a:cubicBezTo>
                    <a:cubicBezTo>
                      <a:pt x="145" y="203"/>
                      <a:pt x="145" y="204"/>
                      <a:pt x="146" y="204"/>
                    </a:cubicBezTo>
                    <a:cubicBezTo>
                      <a:pt x="146" y="204"/>
                      <a:pt x="146" y="204"/>
                      <a:pt x="146" y="204"/>
                    </a:cubicBezTo>
                    <a:cubicBezTo>
                      <a:pt x="147" y="204"/>
                      <a:pt x="147" y="204"/>
                      <a:pt x="148" y="204"/>
                    </a:cubicBezTo>
                    <a:cubicBezTo>
                      <a:pt x="213" y="168"/>
                      <a:pt x="213" y="168"/>
                      <a:pt x="213" y="168"/>
                    </a:cubicBezTo>
                    <a:cubicBezTo>
                      <a:pt x="215" y="168"/>
                      <a:pt x="215" y="166"/>
                      <a:pt x="214" y="165"/>
                    </a:cubicBezTo>
                    <a:cubicBezTo>
                      <a:pt x="214" y="164"/>
                      <a:pt x="212" y="164"/>
                      <a:pt x="211" y="16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2" name="Freeform: Shape 48"/>
              <p:cNvSpPr/>
              <p:nvPr/>
            </p:nvSpPr>
            <p:spPr bwMode="auto">
              <a:xfrm>
                <a:off x="8045450" y="-422275"/>
                <a:ext cx="190500" cy="180975"/>
              </a:xfrm>
              <a:custGeom>
                <a:avLst/>
                <a:gdLst>
                  <a:gd name="T0" fmla="*/ 18 w 35"/>
                  <a:gd name="T1" fmla="*/ 0 h 33"/>
                  <a:gd name="T2" fmla="*/ 11 w 35"/>
                  <a:gd name="T3" fmla="*/ 2 h 33"/>
                  <a:gd name="T4" fmla="*/ 4 w 35"/>
                  <a:gd name="T5" fmla="*/ 24 h 33"/>
                  <a:gd name="T6" fmla="*/ 19 w 35"/>
                  <a:gd name="T7" fmla="*/ 33 h 33"/>
                  <a:gd name="T8" fmla="*/ 26 w 35"/>
                  <a:gd name="T9" fmla="*/ 31 h 33"/>
                  <a:gd name="T10" fmla="*/ 34 w 35"/>
                  <a:gd name="T11" fmla="*/ 21 h 33"/>
                  <a:gd name="T12" fmla="*/ 33 w 35"/>
                  <a:gd name="T13" fmla="*/ 9 h 33"/>
                  <a:gd name="T14" fmla="*/ 18 w 35"/>
                  <a:gd name="T15" fmla="*/ 0 h 33"/>
                  <a:gd name="T16" fmla="*/ 30 w 35"/>
                  <a:gd name="T17" fmla="*/ 20 h 33"/>
                  <a:gd name="T18" fmla="*/ 24 w 35"/>
                  <a:gd name="T19" fmla="*/ 27 h 33"/>
                  <a:gd name="T20" fmla="*/ 19 w 35"/>
                  <a:gd name="T21" fmla="*/ 28 h 33"/>
                  <a:gd name="T22" fmla="*/ 8 w 35"/>
                  <a:gd name="T23" fmla="*/ 22 h 33"/>
                  <a:gd name="T24" fmla="*/ 13 w 35"/>
                  <a:gd name="T25" fmla="*/ 6 h 33"/>
                  <a:gd name="T26" fmla="*/ 18 w 35"/>
                  <a:gd name="T27" fmla="*/ 5 h 33"/>
                  <a:gd name="T28" fmla="*/ 29 w 35"/>
                  <a:gd name="T29" fmla="*/ 11 h 33"/>
                  <a:gd name="T30" fmla="*/ 30 w 35"/>
                  <a:gd name="T31" fmla="*/ 2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33">
                    <a:moveTo>
                      <a:pt x="18" y="0"/>
                    </a:moveTo>
                    <a:cubicBezTo>
                      <a:pt x="16" y="0"/>
                      <a:pt x="13" y="1"/>
                      <a:pt x="11" y="2"/>
                    </a:cubicBezTo>
                    <a:cubicBezTo>
                      <a:pt x="3" y="6"/>
                      <a:pt x="0" y="16"/>
                      <a:pt x="4" y="24"/>
                    </a:cubicBezTo>
                    <a:cubicBezTo>
                      <a:pt x="7" y="30"/>
                      <a:pt x="13" y="33"/>
                      <a:pt x="19" y="33"/>
                    </a:cubicBezTo>
                    <a:cubicBezTo>
                      <a:pt x="21" y="33"/>
                      <a:pt x="24" y="32"/>
                      <a:pt x="26" y="31"/>
                    </a:cubicBezTo>
                    <a:cubicBezTo>
                      <a:pt x="30" y="29"/>
                      <a:pt x="33" y="25"/>
                      <a:pt x="34" y="21"/>
                    </a:cubicBezTo>
                    <a:cubicBezTo>
                      <a:pt x="35" y="17"/>
                      <a:pt x="35" y="13"/>
                      <a:pt x="33" y="9"/>
                    </a:cubicBezTo>
                    <a:cubicBezTo>
                      <a:pt x="30" y="4"/>
                      <a:pt x="24" y="0"/>
                      <a:pt x="18" y="0"/>
                    </a:cubicBezTo>
                    <a:close/>
                    <a:moveTo>
                      <a:pt x="30" y="20"/>
                    </a:moveTo>
                    <a:cubicBezTo>
                      <a:pt x="29" y="23"/>
                      <a:pt x="27" y="25"/>
                      <a:pt x="24" y="27"/>
                    </a:cubicBezTo>
                    <a:cubicBezTo>
                      <a:pt x="22" y="28"/>
                      <a:pt x="20" y="28"/>
                      <a:pt x="19" y="28"/>
                    </a:cubicBezTo>
                    <a:cubicBezTo>
                      <a:pt x="14" y="28"/>
                      <a:pt x="10" y="26"/>
                      <a:pt x="8" y="22"/>
                    </a:cubicBezTo>
                    <a:cubicBezTo>
                      <a:pt x="5" y="16"/>
                      <a:pt x="7" y="9"/>
                      <a:pt x="13" y="6"/>
                    </a:cubicBezTo>
                    <a:cubicBezTo>
                      <a:pt x="15" y="5"/>
                      <a:pt x="17" y="5"/>
                      <a:pt x="18" y="5"/>
                    </a:cubicBezTo>
                    <a:cubicBezTo>
                      <a:pt x="23" y="5"/>
                      <a:pt x="27" y="7"/>
                      <a:pt x="29" y="11"/>
                    </a:cubicBezTo>
                    <a:cubicBezTo>
                      <a:pt x="30" y="14"/>
                      <a:pt x="31" y="17"/>
                      <a:pt x="30"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3" name="Freeform: Shape 49"/>
              <p:cNvSpPr/>
              <p:nvPr/>
            </p:nvSpPr>
            <p:spPr bwMode="auto">
              <a:xfrm>
                <a:off x="7962900" y="-1506538"/>
                <a:ext cx="869950" cy="1003300"/>
              </a:xfrm>
              <a:custGeom>
                <a:avLst/>
                <a:gdLst>
                  <a:gd name="T0" fmla="*/ 158 w 159"/>
                  <a:gd name="T1" fmla="*/ 135 h 183"/>
                  <a:gd name="T2" fmla="*/ 86 w 159"/>
                  <a:gd name="T3" fmla="*/ 2 h 183"/>
                  <a:gd name="T4" fmla="*/ 84 w 159"/>
                  <a:gd name="T5" fmla="*/ 0 h 183"/>
                  <a:gd name="T6" fmla="*/ 83 w 159"/>
                  <a:gd name="T7" fmla="*/ 1 h 183"/>
                  <a:gd name="T8" fmla="*/ 1 w 159"/>
                  <a:gd name="T9" fmla="*/ 45 h 183"/>
                  <a:gd name="T10" fmla="*/ 0 w 159"/>
                  <a:gd name="T11" fmla="*/ 48 h 183"/>
                  <a:gd name="T12" fmla="*/ 72 w 159"/>
                  <a:gd name="T13" fmla="*/ 181 h 183"/>
                  <a:gd name="T14" fmla="*/ 74 w 159"/>
                  <a:gd name="T15" fmla="*/ 183 h 183"/>
                  <a:gd name="T16" fmla="*/ 74 w 159"/>
                  <a:gd name="T17" fmla="*/ 183 h 183"/>
                  <a:gd name="T18" fmla="*/ 76 w 159"/>
                  <a:gd name="T19" fmla="*/ 182 h 183"/>
                  <a:gd name="T20" fmla="*/ 157 w 159"/>
                  <a:gd name="T21" fmla="*/ 138 h 183"/>
                  <a:gd name="T22" fmla="*/ 158 w 159"/>
                  <a:gd name="T23" fmla="*/ 135 h 183"/>
                  <a:gd name="T24" fmla="*/ 83 w 159"/>
                  <a:gd name="T25" fmla="*/ 6 h 183"/>
                  <a:gd name="T26" fmla="*/ 117 w 159"/>
                  <a:gd name="T27" fmla="*/ 69 h 183"/>
                  <a:gd name="T28" fmla="*/ 39 w 159"/>
                  <a:gd name="T29" fmla="*/ 110 h 183"/>
                  <a:gd name="T30" fmla="*/ 6 w 159"/>
                  <a:gd name="T31" fmla="*/ 48 h 183"/>
                  <a:gd name="T32" fmla="*/ 83 w 159"/>
                  <a:gd name="T33" fmla="*/ 6 h 183"/>
                  <a:gd name="T34" fmla="*/ 75 w 159"/>
                  <a:gd name="T35" fmla="*/ 177 h 183"/>
                  <a:gd name="T36" fmla="*/ 42 w 159"/>
                  <a:gd name="T37" fmla="*/ 114 h 183"/>
                  <a:gd name="T38" fmla="*/ 119 w 159"/>
                  <a:gd name="T39" fmla="*/ 73 h 183"/>
                  <a:gd name="T40" fmla="*/ 153 w 159"/>
                  <a:gd name="T41" fmla="*/ 135 h 183"/>
                  <a:gd name="T42" fmla="*/ 75 w 159"/>
                  <a:gd name="T43" fmla="*/ 177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83">
                    <a:moveTo>
                      <a:pt x="158" y="135"/>
                    </a:moveTo>
                    <a:cubicBezTo>
                      <a:pt x="86" y="2"/>
                      <a:pt x="86" y="2"/>
                      <a:pt x="86" y="2"/>
                    </a:cubicBezTo>
                    <a:cubicBezTo>
                      <a:pt x="86" y="1"/>
                      <a:pt x="85" y="1"/>
                      <a:pt x="84" y="0"/>
                    </a:cubicBezTo>
                    <a:cubicBezTo>
                      <a:pt x="84" y="0"/>
                      <a:pt x="83" y="0"/>
                      <a:pt x="83" y="1"/>
                    </a:cubicBezTo>
                    <a:cubicBezTo>
                      <a:pt x="1" y="45"/>
                      <a:pt x="1" y="45"/>
                      <a:pt x="1" y="45"/>
                    </a:cubicBezTo>
                    <a:cubicBezTo>
                      <a:pt x="0" y="45"/>
                      <a:pt x="0" y="47"/>
                      <a:pt x="0" y="48"/>
                    </a:cubicBezTo>
                    <a:cubicBezTo>
                      <a:pt x="72" y="181"/>
                      <a:pt x="72" y="181"/>
                      <a:pt x="72" y="181"/>
                    </a:cubicBezTo>
                    <a:cubicBezTo>
                      <a:pt x="73" y="182"/>
                      <a:pt x="73" y="182"/>
                      <a:pt x="74" y="183"/>
                    </a:cubicBezTo>
                    <a:cubicBezTo>
                      <a:pt x="74" y="183"/>
                      <a:pt x="74" y="183"/>
                      <a:pt x="74" y="183"/>
                    </a:cubicBezTo>
                    <a:cubicBezTo>
                      <a:pt x="75" y="183"/>
                      <a:pt x="75" y="183"/>
                      <a:pt x="76" y="182"/>
                    </a:cubicBezTo>
                    <a:cubicBezTo>
                      <a:pt x="157" y="138"/>
                      <a:pt x="157" y="138"/>
                      <a:pt x="157" y="138"/>
                    </a:cubicBezTo>
                    <a:cubicBezTo>
                      <a:pt x="158" y="138"/>
                      <a:pt x="159" y="136"/>
                      <a:pt x="158" y="135"/>
                    </a:cubicBezTo>
                    <a:close/>
                    <a:moveTo>
                      <a:pt x="83" y="6"/>
                    </a:moveTo>
                    <a:cubicBezTo>
                      <a:pt x="117" y="69"/>
                      <a:pt x="117" y="69"/>
                      <a:pt x="117" y="69"/>
                    </a:cubicBezTo>
                    <a:cubicBezTo>
                      <a:pt x="39" y="110"/>
                      <a:pt x="39" y="110"/>
                      <a:pt x="39" y="110"/>
                    </a:cubicBezTo>
                    <a:cubicBezTo>
                      <a:pt x="6" y="48"/>
                      <a:pt x="6" y="48"/>
                      <a:pt x="6" y="48"/>
                    </a:cubicBezTo>
                    <a:lnTo>
                      <a:pt x="83" y="6"/>
                    </a:lnTo>
                    <a:close/>
                    <a:moveTo>
                      <a:pt x="75" y="177"/>
                    </a:moveTo>
                    <a:cubicBezTo>
                      <a:pt x="42" y="114"/>
                      <a:pt x="42" y="114"/>
                      <a:pt x="42" y="114"/>
                    </a:cubicBezTo>
                    <a:cubicBezTo>
                      <a:pt x="119" y="73"/>
                      <a:pt x="119" y="73"/>
                      <a:pt x="119" y="73"/>
                    </a:cubicBezTo>
                    <a:cubicBezTo>
                      <a:pt x="153" y="135"/>
                      <a:pt x="153" y="135"/>
                      <a:pt x="153" y="135"/>
                    </a:cubicBezTo>
                    <a:lnTo>
                      <a:pt x="75" y="17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4" name="Freeform: Shape 50"/>
              <p:cNvSpPr/>
              <p:nvPr/>
            </p:nvSpPr>
            <p:spPr bwMode="auto">
              <a:xfrm>
                <a:off x="8132763" y="-1341438"/>
                <a:ext cx="234950" cy="136525"/>
              </a:xfrm>
              <a:custGeom>
                <a:avLst/>
                <a:gdLst>
                  <a:gd name="T0" fmla="*/ 42 w 43"/>
                  <a:gd name="T1" fmla="*/ 4 h 25"/>
                  <a:gd name="T2" fmla="*/ 43 w 43"/>
                  <a:gd name="T3" fmla="*/ 1 h 25"/>
                  <a:gd name="T4" fmla="*/ 40 w 43"/>
                  <a:gd name="T5" fmla="*/ 0 h 25"/>
                  <a:gd name="T6" fmla="*/ 2 w 43"/>
                  <a:gd name="T7" fmla="*/ 21 h 25"/>
                  <a:gd name="T8" fmla="*/ 1 w 43"/>
                  <a:gd name="T9" fmla="*/ 24 h 25"/>
                  <a:gd name="T10" fmla="*/ 3 w 43"/>
                  <a:gd name="T11" fmla="*/ 25 h 25"/>
                  <a:gd name="T12" fmla="*/ 4 w 43"/>
                  <a:gd name="T13" fmla="*/ 25 h 25"/>
                  <a:gd name="T14" fmla="*/ 42 w 43"/>
                  <a:gd name="T15" fmla="*/ 4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25">
                    <a:moveTo>
                      <a:pt x="42" y="4"/>
                    </a:moveTo>
                    <a:cubicBezTo>
                      <a:pt x="43" y="4"/>
                      <a:pt x="43" y="2"/>
                      <a:pt x="43" y="1"/>
                    </a:cubicBezTo>
                    <a:cubicBezTo>
                      <a:pt x="42" y="0"/>
                      <a:pt x="41" y="0"/>
                      <a:pt x="40" y="0"/>
                    </a:cubicBezTo>
                    <a:cubicBezTo>
                      <a:pt x="2" y="21"/>
                      <a:pt x="2" y="21"/>
                      <a:pt x="2" y="21"/>
                    </a:cubicBezTo>
                    <a:cubicBezTo>
                      <a:pt x="0" y="21"/>
                      <a:pt x="0" y="23"/>
                      <a:pt x="1" y="24"/>
                    </a:cubicBezTo>
                    <a:cubicBezTo>
                      <a:pt x="1" y="25"/>
                      <a:pt x="2" y="25"/>
                      <a:pt x="3" y="25"/>
                    </a:cubicBezTo>
                    <a:cubicBezTo>
                      <a:pt x="3" y="25"/>
                      <a:pt x="3" y="25"/>
                      <a:pt x="4" y="25"/>
                    </a:cubicBezTo>
                    <a:lnTo>
                      <a:pt x="42"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5" name="Freeform: Shape 51"/>
              <p:cNvSpPr/>
              <p:nvPr/>
            </p:nvSpPr>
            <p:spPr bwMode="auto">
              <a:xfrm>
                <a:off x="8329613" y="-981075"/>
                <a:ext cx="234950" cy="138113"/>
              </a:xfrm>
              <a:custGeom>
                <a:avLst/>
                <a:gdLst>
                  <a:gd name="T0" fmla="*/ 43 w 43"/>
                  <a:gd name="T1" fmla="*/ 1 h 25"/>
                  <a:gd name="T2" fmla="*/ 39 w 43"/>
                  <a:gd name="T3" fmla="*/ 0 h 25"/>
                  <a:gd name="T4" fmla="*/ 1 w 43"/>
                  <a:gd name="T5" fmla="*/ 21 h 25"/>
                  <a:gd name="T6" fmla="*/ 0 w 43"/>
                  <a:gd name="T7" fmla="*/ 24 h 25"/>
                  <a:gd name="T8" fmla="*/ 2 w 43"/>
                  <a:gd name="T9" fmla="*/ 25 h 25"/>
                  <a:gd name="T10" fmla="*/ 3 w 43"/>
                  <a:gd name="T11" fmla="*/ 25 h 25"/>
                  <a:gd name="T12" fmla="*/ 42 w 43"/>
                  <a:gd name="T13" fmla="*/ 4 h 25"/>
                  <a:gd name="T14" fmla="*/ 43 w 43"/>
                  <a:gd name="T15" fmla="*/ 1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25">
                    <a:moveTo>
                      <a:pt x="43" y="1"/>
                    </a:moveTo>
                    <a:cubicBezTo>
                      <a:pt x="42" y="0"/>
                      <a:pt x="41" y="0"/>
                      <a:pt x="39" y="0"/>
                    </a:cubicBezTo>
                    <a:cubicBezTo>
                      <a:pt x="1" y="21"/>
                      <a:pt x="1" y="21"/>
                      <a:pt x="1" y="21"/>
                    </a:cubicBezTo>
                    <a:cubicBezTo>
                      <a:pt x="0" y="22"/>
                      <a:pt x="0" y="23"/>
                      <a:pt x="0" y="24"/>
                    </a:cubicBezTo>
                    <a:cubicBezTo>
                      <a:pt x="1" y="25"/>
                      <a:pt x="2" y="25"/>
                      <a:pt x="2" y="25"/>
                    </a:cubicBezTo>
                    <a:cubicBezTo>
                      <a:pt x="3" y="25"/>
                      <a:pt x="3" y="25"/>
                      <a:pt x="3" y="25"/>
                    </a:cubicBezTo>
                    <a:cubicBezTo>
                      <a:pt x="42" y="4"/>
                      <a:pt x="42" y="4"/>
                      <a:pt x="42" y="4"/>
                    </a:cubicBezTo>
                    <a:cubicBezTo>
                      <a:pt x="43" y="4"/>
                      <a:pt x="43" y="2"/>
                      <a:pt x="43"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grpSp>
      <p:grpSp>
        <p:nvGrpSpPr>
          <p:cNvPr id="18" name="Group 52"/>
          <p:cNvGrpSpPr/>
          <p:nvPr/>
        </p:nvGrpSpPr>
        <p:grpSpPr>
          <a:xfrm>
            <a:off x="5617397" y="2082706"/>
            <a:ext cx="966792" cy="971549"/>
            <a:chOff x="5137150" y="-1846263"/>
            <a:chExt cx="1935163" cy="1944688"/>
          </a:xfrm>
        </p:grpSpPr>
        <p:sp>
          <p:nvSpPr>
            <p:cNvPr id="50" name="Oval 53"/>
            <p:cNvSpPr/>
            <p:nvPr/>
          </p:nvSpPr>
          <p:spPr bwMode="auto">
            <a:xfrm>
              <a:off x="5137150" y="-1846263"/>
              <a:ext cx="1935163" cy="1944688"/>
            </a:xfrm>
            <a:prstGeom prst="ellipse">
              <a:avLst/>
            </a:prstGeom>
            <a:solidFill>
              <a:schemeClr val="accent3">
                <a:lumMod val="100000"/>
              </a:schemeClr>
            </a:solidFill>
            <a:ln>
              <a:noFill/>
            </a:ln>
          </p:spPr>
          <p:txBody>
            <a:bodyPr anchor="ctr"/>
            <a:p>
              <a:pPr algn="ctr"/>
              <a:endParaRPr>
                <a:latin typeface="宋体" panose="02010600030101010101" pitchFamily="2" charset="-122"/>
                <a:cs typeface="+mn-ea"/>
                <a:sym typeface="+mn-lt"/>
              </a:endParaRPr>
            </a:p>
          </p:txBody>
        </p:sp>
        <p:grpSp>
          <p:nvGrpSpPr>
            <p:cNvPr id="51" name="Group 54"/>
            <p:cNvGrpSpPr/>
            <p:nvPr/>
          </p:nvGrpSpPr>
          <p:grpSpPr>
            <a:xfrm>
              <a:off x="5526088" y="-1517650"/>
              <a:ext cx="1158875" cy="1292225"/>
              <a:chOff x="5526088" y="-1517650"/>
              <a:chExt cx="1158875" cy="1292225"/>
            </a:xfrm>
          </p:grpSpPr>
          <p:sp>
            <p:nvSpPr>
              <p:cNvPr id="52" name="Freeform: Shape 55"/>
              <p:cNvSpPr/>
              <p:nvPr/>
            </p:nvSpPr>
            <p:spPr bwMode="auto">
              <a:xfrm>
                <a:off x="5656263" y="-1517650"/>
                <a:ext cx="950913" cy="784225"/>
              </a:xfrm>
              <a:custGeom>
                <a:avLst/>
                <a:gdLst>
                  <a:gd name="T0" fmla="*/ 172 w 174"/>
                  <a:gd name="T1" fmla="*/ 143 h 143"/>
                  <a:gd name="T2" fmla="*/ 2 w 174"/>
                  <a:gd name="T3" fmla="*/ 143 h 143"/>
                  <a:gd name="T4" fmla="*/ 0 w 174"/>
                  <a:gd name="T5" fmla="*/ 140 h 143"/>
                  <a:gd name="T6" fmla="*/ 0 w 174"/>
                  <a:gd name="T7" fmla="*/ 2 h 143"/>
                  <a:gd name="T8" fmla="*/ 2 w 174"/>
                  <a:gd name="T9" fmla="*/ 0 h 143"/>
                  <a:gd name="T10" fmla="*/ 172 w 174"/>
                  <a:gd name="T11" fmla="*/ 0 h 143"/>
                  <a:gd name="T12" fmla="*/ 174 w 174"/>
                  <a:gd name="T13" fmla="*/ 2 h 143"/>
                  <a:gd name="T14" fmla="*/ 174 w 174"/>
                  <a:gd name="T15" fmla="*/ 140 h 143"/>
                  <a:gd name="T16" fmla="*/ 172 w 174"/>
                  <a:gd name="T17" fmla="*/ 143 h 143"/>
                  <a:gd name="T18" fmla="*/ 4 w 174"/>
                  <a:gd name="T19" fmla="*/ 138 h 143"/>
                  <a:gd name="T20" fmla="*/ 169 w 174"/>
                  <a:gd name="T21" fmla="*/ 138 h 143"/>
                  <a:gd name="T22" fmla="*/ 169 w 174"/>
                  <a:gd name="T23" fmla="*/ 4 h 143"/>
                  <a:gd name="T24" fmla="*/ 4 w 174"/>
                  <a:gd name="T25" fmla="*/ 4 h 143"/>
                  <a:gd name="T26" fmla="*/ 4 w 174"/>
                  <a:gd name="T27" fmla="*/ 13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4" h="143">
                    <a:moveTo>
                      <a:pt x="172" y="143"/>
                    </a:moveTo>
                    <a:cubicBezTo>
                      <a:pt x="2" y="143"/>
                      <a:pt x="2" y="143"/>
                      <a:pt x="2" y="143"/>
                    </a:cubicBezTo>
                    <a:cubicBezTo>
                      <a:pt x="1" y="143"/>
                      <a:pt x="0" y="142"/>
                      <a:pt x="0" y="140"/>
                    </a:cubicBezTo>
                    <a:cubicBezTo>
                      <a:pt x="0" y="2"/>
                      <a:pt x="0" y="2"/>
                      <a:pt x="0" y="2"/>
                    </a:cubicBezTo>
                    <a:cubicBezTo>
                      <a:pt x="0" y="1"/>
                      <a:pt x="1" y="0"/>
                      <a:pt x="2" y="0"/>
                    </a:cubicBezTo>
                    <a:cubicBezTo>
                      <a:pt x="172" y="0"/>
                      <a:pt x="172" y="0"/>
                      <a:pt x="172" y="0"/>
                    </a:cubicBezTo>
                    <a:cubicBezTo>
                      <a:pt x="173" y="0"/>
                      <a:pt x="174" y="1"/>
                      <a:pt x="174" y="2"/>
                    </a:cubicBezTo>
                    <a:cubicBezTo>
                      <a:pt x="174" y="140"/>
                      <a:pt x="174" y="140"/>
                      <a:pt x="174" y="140"/>
                    </a:cubicBezTo>
                    <a:cubicBezTo>
                      <a:pt x="174" y="142"/>
                      <a:pt x="173" y="143"/>
                      <a:pt x="172" y="143"/>
                    </a:cubicBezTo>
                    <a:close/>
                    <a:moveTo>
                      <a:pt x="4" y="138"/>
                    </a:moveTo>
                    <a:cubicBezTo>
                      <a:pt x="169" y="138"/>
                      <a:pt x="169" y="138"/>
                      <a:pt x="169" y="138"/>
                    </a:cubicBezTo>
                    <a:cubicBezTo>
                      <a:pt x="169" y="4"/>
                      <a:pt x="169" y="4"/>
                      <a:pt x="169" y="4"/>
                    </a:cubicBezTo>
                    <a:cubicBezTo>
                      <a:pt x="4" y="4"/>
                      <a:pt x="4" y="4"/>
                      <a:pt x="4" y="4"/>
                    </a:cubicBezTo>
                    <a:lnTo>
                      <a:pt x="4" y="13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3" name="Freeform: Shape 56"/>
              <p:cNvSpPr/>
              <p:nvPr/>
            </p:nvSpPr>
            <p:spPr bwMode="auto">
              <a:xfrm>
                <a:off x="5962650" y="-1408113"/>
                <a:ext cx="339725" cy="93663"/>
              </a:xfrm>
              <a:custGeom>
                <a:avLst/>
                <a:gdLst>
                  <a:gd name="T0" fmla="*/ 53 w 62"/>
                  <a:gd name="T1" fmla="*/ 17 h 17"/>
                  <a:gd name="T2" fmla="*/ 9 w 62"/>
                  <a:gd name="T3" fmla="*/ 17 h 17"/>
                  <a:gd name="T4" fmla="*/ 0 w 62"/>
                  <a:gd name="T5" fmla="*/ 9 h 17"/>
                  <a:gd name="T6" fmla="*/ 9 w 62"/>
                  <a:gd name="T7" fmla="*/ 0 h 17"/>
                  <a:gd name="T8" fmla="*/ 53 w 62"/>
                  <a:gd name="T9" fmla="*/ 0 h 17"/>
                  <a:gd name="T10" fmla="*/ 62 w 62"/>
                  <a:gd name="T11" fmla="*/ 9 h 17"/>
                  <a:gd name="T12" fmla="*/ 53 w 62"/>
                  <a:gd name="T13" fmla="*/ 17 h 17"/>
                  <a:gd name="T14" fmla="*/ 9 w 62"/>
                  <a:gd name="T15" fmla="*/ 4 h 17"/>
                  <a:gd name="T16" fmla="*/ 4 w 62"/>
                  <a:gd name="T17" fmla="*/ 9 h 17"/>
                  <a:gd name="T18" fmla="*/ 9 w 62"/>
                  <a:gd name="T19" fmla="*/ 13 h 17"/>
                  <a:gd name="T20" fmla="*/ 53 w 62"/>
                  <a:gd name="T21" fmla="*/ 13 h 17"/>
                  <a:gd name="T22" fmla="*/ 57 w 62"/>
                  <a:gd name="T23" fmla="*/ 9 h 17"/>
                  <a:gd name="T24" fmla="*/ 53 w 62"/>
                  <a:gd name="T25" fmla="*/ 4 h 17"/>
                  <a:gd name="T26" fmla="*/ 9 w 62"/>
                  <a:gd name="T27"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17">
                    <a:moveTo>
                      <a:pt x="53" y="17"/>
                    </a:moveTo>
                    <a:cubicBezTo>
                      <a:pt x="9" y="17"/>
                      <a:pt x="9" y="17"/>
                      <a:pt x="9" y="17"/>
                    </a:cubicBezTo>
                    <a:cubicBezTo>
                      <a:pt x="4" y="17"/>
                      <a:pt x="0" y="13"/>
                      <a:pt x="0" y="9"/>
                    </a:cubicBezTo>
                    <a:cubicBezTo>
                      <a:pt x="0" y="4"/>
                      <a:pt x="4" y="0"/>
                      <a:pt x="9" y="0"/>
                    </a:cubicBezTo>
                    <a:cubicBezTo>
                      <a:pt x="53" y="0"/>
                      <a:pt x="53" y="0"/>
                      <a:pt x="53" y="0"/>
                    </a:cubicBezTo>
                    <a:cubicBezTo>
                      <a:pt x="58" y="0"/>
                      <a:pt x="62" y="4"/>
                      <a:pt x="62" y="9"/>
                    </a:cubicBezTo>
                    <a:cubicBezTo>
                      <a:pt x="62" y="13"/>
                      <a:pt x="58" y="17"/>
                      <a:pt x="53" y="17"/>
                    </a:cubicBezTo>
                    <a:close/>
                    <a:moveTo>
                      <a:pt x="9" y="4"/>
                    </a:moveTo>
                    <a:cubicBezTo>
                      <a:pt x="6" y="4"/>
                      <a:pt x="4" y="6"/>
                      <a:pt x="4" y="9"/>
                    </a:cubicBezTo>
                    <a:cubicBezTo>
                      <a:pt x="4" y="11"/>
                      <a:pt x="6" y="13"/>
                      <a:pt x="9" y="13"/>
                    </a:cubicBezTo>
                    <a:cubicBezTo>
                      <a:pt x="53" y="13"/>
                      <a:pt x="53" y="13"/>
                      <a:pt x="53" y="13"/>
                    </a:cubicBezTo>
                    <a:cubicBezTo>
                      <a:pt x="55" y="13"/>
                      <a:pt x="57" y="11"/>
                      <a:pt x="57" y="9"/>
                    </a:cubicBezTo>
                    <a:cubicBezTo>
                      <a:pt x="57" y="6"/>
                      <a:pt x="55" y="4"/>
                      <a:pt x="53" y="4"/>
                    </a:cubicBezTo>
                    <a:lnTo>
                      <a:pt x="9"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4" name="Freeform: Shape 57"/>
              <p:cNvSpPr/>
              <p:nvPr/>
            </p:nvSpPr>
            <p:spPr bwMode="auto">
              <a:xfrm>
                <a:off x="5640388" y="-498475"/>
                <a:ext cx="152400" cy="153988"/>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5 h 28"/>
                  <a:gd name="T12" fmla="*/ 5 w 28"/>
                  <a:gd name="T13" fmla="*/ 14 h 28"/>
                  <a:gd name="T14" fmla="*/ 14 w 28"/>
                  <a:gd name="T15" fmla="*/ 23 h 28"/>
                  <a:gd name="T16" fmla="*/ 23 w 28"/>
                  <a:gd name="T17" fmla="*/ 14 h 28"/>
                  <a:gd name="T18" fmla="*/ 14 w 28"/>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7"/>
                      <a:pt x="6" y="0"/>
                      <a:pt x="14" y="0"/>
                    </a:cubicBezTo>
                    <a:cubicBezTo>
                      <a:pt x="22" y="0"/>
                      <a:pt x="28" y="7"/>
                      <a:pt x="28" y="14"/>
                    </a:cubicBezTo>
                    <a:cubicBezTo>
                      <a:pt x="28" y="22"/>
                      <a:pt x="22" y="28"/>
                      <a:pt x="14" y="28"/>
                    </a:cubicBezTo>
                    <a:close/>
                    <a:moveTo>
                      <a:pt x="14" y="5"/>
                    </a:moveTo>
                    <a:cubicBezTo>
                      <a:pt x="9" y="5"/>
                      <a:pt x="5" y="9"/>
                      <a:pt x="5" y="14"/>
                    </a:cubicBezTo>
                    <a:cubicBezTo>
                      <a:pt x="5" y="19"/>
                      <a:pt x="9" y="23"/>
                      <a:pt x="14" y="23"/>
                    </a:cubicBezTo>
                    <a:cubicBezTo>
                      <a:pt x="19" y="23"/>
                      <a:pt x="23" y="19"/>
                      <a:pt x="23" y="14"/>
                    </a:cubicBezTo>
                    <a:cubicBezTo>
                      <a:pt x="23" y="9"/>
                      <a:pt x="19" y="5"/>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5" name="Freeform: Shape 58"/>
              <p:cNvSpPr/>
              <p:nvPr/>
            </p:nvSpPr>
            <p:spPr bwMode="auto">
              <a:xfrm>
                <a:off x="5886450" y="-498475"/>
                <a:ext cx="152400" cy="153988"/>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5 h 28"/>
                  <a:gd name="T12" fmla="*/ 5 w 28"/>
                  <a:gd name="T13" fmla="*/ 14 h 28"/>
                  <a:gd name="T14" fmla="*/ 14 w 28"/>
                  <a:gd name="T15" fmla="*/ 23 h 28"/>
                  <a:gd name="T16" fmla="*/ 23 w 28"/>
                  <a:gd name="T17" fmla="*/ 14 h 28"/>
                  <a:gd name="T18" fmla="*/ 14 w 28"/>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7"/>
                      <a:pt x="6" y="0"/>
                      <a:pt x="14" y="0"/>
                    </a:cubicBezTo>
                    <a:cubicBezTo>
                      <a:pt x="21" y="0"/>
                      <a:pt x="28" y="7"/>
                      <a:pt x="28" y="14"/>
                    </a:cubicBezTo>
                    <a:cubicBezTo>
                      <a:pt x="28" y="22"/>
                      <a:pt x="21" y="28"/>
                      <a:pt x="14" y="28"/>
                    </a:cubicBezTo>
                    <a:close/>
                    <a:moveTo>
                      <a:pt x="14" y="5"/>
                    </a:moveTo>
                    <a:cubicBezTo>
                      <a:pt x="9" y="5"/>
                      <a:pt x="5" y="9"/>
                      <a:pt x="5" y="14"/>
                    </a:cubicBezTo>
                    <a:cubicBezTo>
                      <a:pt x="5" y="19"/>
                      <a:pt x="9" y="23"/>
                      <a:pt x="14" y="23"/>
                    </a:cubicBezTo>
                    <a:cubicBezTo>
                      <a:pt x="19" y="23"/>
                      <a:pt x="23" y="19"/>
                      <a:pt x="23" y="14"/>
                    </a:cubicBezTo>
                    <a:cubicBezTo>
                      <a:pt x="23" y="9"/>
                      <a:pt x="19" y="5"/>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6" name="Freeform: Shape 59"/>
              <p:cNvSpPr/>
              <p:nvPr/>
            </p:nvSpPr>
            <p:spPr bwMode="auto">
              <a:xfrm>
                <a:off x="6132513" y="-498475"/>
                <a:ext cx="147638" cy="153988"/>
              </a:xfrm>
              <a:custGeom>
                <a:avLst/>
                <a:gdLst>
                  <a:gd name="T0" fmla="*/ 14 w 27"/>
                  <a:gd name="T1" fmla="*/ 28 h 28"/>
                  <a:gd name="T2" fmla="*/ 0 w 27"/>
                  <a:gd name="T3" fmla="*/ 14 h 28"/>
                  <a:gd name="T4" fmla="*/ 14 w 27"/>
                  <a:gd name="T5" fmla="*/ 0 h 28"/>
                  <a:gd name="T6" fmla="*/ 27 w 27"/>
                  <a:gd name="T7" fmla="*/ 14 h 28"/>
                  <a:gd name="T8" fmla="*/ 14 w 27"/>
                  <a:gd name="T9" fmla="*/ 28 h 28"/>
                  <a:gd name="T10" fmla="*/ 14 w 27"/>
                  <a:gd name="T11" fmla="*/ 5 h 28"/>
                  <a:gd name="T12" fmla="*/ 4 w 27"/>
                  <a:gd name="T13" fmla="*/ 14 h 28"/>
                  <a:gd name="T14" fmla="*/ 14 w 27"/>
                  <a:gd name="T15" fmla="*/ 23 h 28"/>
                  <a:gd name="T16" fmla="*/ 23 w 27"/>
                  <a:gd name="T17" fmla="*/ 14 h 28"/>
                  <a:gd name="T18" fmla="*/ 14 w 27"/>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8">
                    <a:moveTo>
                      <a:pt x="14" y="28"/>
                    </a:moveTo>
                    <a:cubicBezTo>
                      <a:pt x="6" y="28"/>
                      <a:pt x="0" y="22"/>
                      <a:pt x="0" y="14"/>
                    </a:cubicBezTo>
                    <a:cubicBezTo>
                      <a:pt x="0" y="7"/>
                      <a:pt x="6" y="0"/>
                      <a:pt x="14" y="0"/>
                    </a:cubicBezTo>
                    <a:cubicBezTo>
                      <a:pt x="21" y="0"/>
                      <a:pt x="27" y="7"/>
                      <a:pt x="27" y="14"/>
                    </a:cubicBezTo>
                    <a:cubicBezTo>
                      <a:pt x="27" y="22"/>
                      <a:pt x="21" y="28"/>
                      <a:pt x="14" y="28"/>
                    </a:cubicBezTo>
                    <a:close/>
                    <a:moveTo>
                      <a:pt x="14" y="5"/>
                    </a:moveTo>
                    <a:cubicBezTo>
                      <a:pt x="9" y="5"/>
                      <a:pt x="4" y="9"/>
                      <a:pt x="4" y="14"/>
                    </a:cubicBezTo>
                    <a:cubicBezTo>
                      <a:pt x="4" y="19"/>
                      <a:pt x="9" y="23"/>
                      <a:pt x="14" y="23"/>
                    </a:cubicBezTo>
                    <a:cubicBezTo>
                      <a:pt x="19" y="23"/>
                      <a:pt x="23" y="19"/>
                      <a:pt x="23" y="14"/>
                    </a:cubicBezTo>
                    <a:cubicBezTo>
                      <a:pt x="23" y="9"/>
                      <a:pt x="19" y="5"/>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7" name="Freeform: Shape 60"/>
              <p:cNvSpPr/>
              <p:nvPr/>
            </p:nvSpPr>
            <p:spPr bwMode="auto">
              <a:xfrm>
                <a:off x="6378575" y="-498475"/>
                <a:ext cx="147638" cy="153988"/>
              </a:xfrm>
              <a:custGeom>
                <a:avLst/>
                <a:gdLst>
                  <a:gd name="T0" fmla="*/ 13 w 27"/>
                  <a:gd name="T1" fmla="*/ 28 h 28"/>
                  <a:gd name="T2" fmla="*/ 0 w 27"/>
                  <a:gd name="T3" fmla="*/ 14 h 28"/>
                  <a:gd name="T4" fmla="*/ 13 w 27"/>
                  <a:gd name="T5" fmla="*/ 0 h 28"/>
                  <a:gd name="T6" fmla="*/ 27 w 27"/>
                  <a:gd name="T7" fmla="*/ 14 h 28"/>
                  <a:gd name="T8" fmla="*/ 13 w 27"/>
                  <a:gd name="T9" fmla="*/ 28 h 28"/>
                  <a:gd name="T10" fmla="*/ 13 w 27"/>
                  <a:gd name="T11" fmla="*/ 5 h 28"/>
                  <a:gd name="T12" fmla="*/ 4 w 27"/>
                  <a:gd name="T13" fmla="*/ 14 h 28"/>
                  <a:gd name="T14" fmla="*/ 13 w 27"/>
                  <a:gd name="T15" fmla="*/ 23 h 28"/>
                  <a:gd name="T16" fmla="*/ 23 w 27"/>
                  <a:gd name="T17" fmla="*/ 14 h 28"/>
                  <a:gd name="T18" fmla="*/ 13 w 27"/>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8">
                    <a:moveTo>
                      <a:pt x="13" y="28"/>
                    </a:moveTo>
                    <a:cubicBezTo>
                      <a:pt x="6" y="28"/>
                      <a:pt x="0" y="22"/>
                      <a:pt x="0" y="14"/>
                    </a:cubicBezTo>
                    <a:cubicBezTo>
                      <a:pt x="0" y="7"/>
                      <a:pt x="6" y="0"/>
                      <a:pt x="13" y="0"/>
                    </a:cubicBezTo>
                    <a:cubicBezTo>
                      <a:pt x="21" y="0"/>
                      <a:pt x="27" y="7"/>
                      <a:pt x="27" y="14"/>
                    </a:cubicBezTo>
                    <a:cubicBezTo>
                      <a:pt x="27" y="22"/>
                      <a:pt x="21" y="28"/>
                      <a:pt x="13" y="28"/>
                    </a:cubicBezTo>
                    <a:close/>
                    <a:moveTo>
                      <a:pt x="13" y="5"/>
                    </a:moveTo>
                    <a:cubicBezTo>
                      <a:pt x="8" y="5"/>
                      <a:pt x="4" y="9"/>
                      <a:pt x="4" y="14"/>
                    </a:cubicBezTo>
                    <a:cubicBezTo>
                      <a:pt x="4" y="19"/>
                      <a:pt x="8" y="23"/>
                      <a:pt x="13" y="23"/>
                    </a:cubicBezTo>
                    <a:cubicBezTo>
                      <a:pt x="19" y="23"/>
                      <a:pt x="23" y="19"/>
                      <a:pt x="23" y="14"/>
                    </a:cubicBezTo>
                    <a:cubicBezTo>
                      <a:pt x="23" y="9"/>
                      <a:pt x="19" y="5"/>
                      <a:pt x="13"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8" name="Freeform: Shape 61"/>
              <p:cNvSpPr/>
              <p:nvPr/>
            </p:nvSpPr>
            <p:spPr bwMode="auto">
              <a:xfrm>
                <a:off x="5526088" y="-612775"/>
                <a:ext cx="1158875" cy="387350"/>
              </a:xfrm>
              <a:custGeom>
                <a:avLst/>
                <a:gdLst>
                  <a:gd name="T0" fmla="*/ 210 w 212"/>
                  <a:gd name="T1" fmla="*/ 71 h 71"/>
                  <a:gd name="T2" fmla="*/ 35 w 212"/>
                  <a:gd name="T3" fmla="*/ 71 h 71"/>
                  <a:gd name="T4" fmla="*/ 0 w 212"/>
                  <a:gd name="T5" fmla="*/ 35 h 71"/>
                  <a:gd name="T6" fmla="*/ 35 w 212"/>
                  <a:gd name="T7" fmla="*/ 0 h 71"/>
                  <a:gd name="T8" fmla="*/ 210 w 212"/>
                  <a:gd name="T9" fmla="*/ 0 h 71"/>
                  <a:gd name="T10" fmla="*/ 212 w 212"/>
                  <a:gd name="T11" fmla="*/ 2 h 71"/>
                  <a:gd name="T12" fmla="*/ 210 w 212"/>
                  <a:gd name="T13" fmla="*/ 5 h 71"/>
                  <a:gd name="T14" fmla="*/ 35 w 212"/>
                  <a:gd name="T15" fmla="*/ 5 h 71"/>
                  <a:gd name="T16" fmla="*/ 4 w 212"/>
                  <a:gd name="T17" fmla="*/ 35 h 71"/>
                  <a:gd name="T18" fmla="*/ 35 w 212"/>
                  <a:gd name="T19" fmla="*/ 66 h 71"/>
                  <a:gd name="T20" fmla="*/ 210 w 212"/>
                  <a:gd name="T21" fmla="*/ 66 h 71"/>
                  <a:gd name="T22" fmla="*/ 212 w 212"/>
                  <a:gd name="T23" fmla="*/ 68 h 71"/>
                  <a:gd name="T24" fmla="*/ 210 w 212"/>
                  <a:gd name="T25"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2" h="71">
                    <a:moveTo>
                      <a:pt x="210" y="71"/>
                    </a:moveTo>
                    <a:cubicBezTo>
                      <a:pt x="35" y="71"/>
                      <a:pt x="35" y="71"/>
                      <a:pt x="35" y="71"/>
                    </a:cubicBezTo>
                    <a:cubicBezTo>
                      <a:pt x="15" y="71"/>
                      <a:pt x="0" y="55"/>
                      <a:pt x="0" y="35"/>
                    </a:cubicBezTo>
                    <a:cubicBezTo>
                      <a:pt x="0" y="16"/>
                      <a:pt x="15" y="0"/>
                      <a:pt x="35" y="0"/>
                    </a:cubicBezTo>
                    <a:cubicBezTo>
                      <a:pt x="210" y="0"/>
                      <a:pt x="210" y="0"/>
                      <a:pt x="210" y="0"/>
                    </a:cubicBezTo>
                    <a:cubicBezTo>
                      <a:pt x="211" y="0"/>
                      <a:pt x="212" y="1"/>
                      <a:pt x="212" y="2"/>
                    </a:cubicBezTo>
                    <a:cubicBezTo>
                      <a:pt x="212" y="4"/>
                      <a:pt x="211" y="5"/>
                      <a:pt x="210" y="5"/>
                    </a:cubicBezTo>
                    <a:cubicBezTo>
                      <a:pt x="35" y="5"/>
                      <a:pt x="35" y="5"/>
                      <a:pt x="35" y="5"/>
                    </a:cubicBezTo>
                    <a:cubicBezTo>
                      <a:pt x="18" y="5"/>
                      <a:pt x="4" y="18"/>
                      <a:pt x="4" y="35"/>
                    </a:cubicBezTo>
                    <a:cubicBezTo>
                      <a:pt x="4" y="52"/>
                      <a:pt x="18" y="66"/>
                      <a:pt x="35" y="66"/>
                    </a:cubicBezTo>
                    <a:cubicBezTo>
                      <a:pt x="210" y="66"/>
                      <a:pt x="210" y="66"/>
                      <a:pt x="210" y="66"/>
                    </a:cubicBezTo>
                    <a:cubicBezTo>
                      <a:pt x="211" y="66"/>
                      <a:pt x="212" y="67"/>
                      <a:pt x="212" y="68"/>
                    </a:cubicBezTo>
                    <a:cubicBezTo>
                      <a:pt x="212" y="69"/>
                      <a:pt x="211" y="71"/>
                      <a:pt x="210"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grpSp>
      <p:grpSp>
        <p:nvGrpSpPr>
          <p:cNvPr id="19" name="Group 62"/>
          <p:cNvGrpSpPr/>
          <p:nvPr/>
        </p:nvGrpSpPr>
        <p:grpSpPr>
          <a:xfrm rot="21540000">
            <a:off x="3822789" y="2810823"/>
            <a:ext cx="966789" cy="968376"/>
            <a:chOff x="2552700" y="-1971675"/>
            <a:chExt cx="1935163" cy="1938338"/>
          </a:xfrm>
        </p:grpSpPr>
        <p:sp>
          <p:nvSpPr>
            <p:cNvPr id="45" name="Oval 63"/>
            <p:cNvSpPr/>
            <p:nvPr/>
          </p:nvSpPr>
          <p:spPr bwMode="auto">
            <a:xfrm>
              <a:off x="2552700" y="-1971675"/>
              <a:ext cx="1935163" cy="1938338"/>
            </a:xfrm>
            <a:prstGeom prst="ellipse">
              <a:avLst/>
            </a:prstGeom>
            <a:solidFill>
              <a:srgbClr val="023593"/>
            </a:solidFill>
            <a:ln>
              <a:noFill/>
            </a:ln>
          </p:spPr>
          <p:txBody>
            <a:bodyPr anchor="ctr"/>
            <a:p>
              <a:pPr algn="ctr"/>
              <a:endParaRPr>
                <a:latin typeface="宋体" panose="02010600030101010101" pitchFamily="2" charset="-122"/>
                <a:cs typeface="+mn-ea"/>
                <a:sym typeface="+mn-lt"/>
              </a:endParaRPr>
            </a:p>
          </p:txBody>
        </p:sp>
        <p:grpSp>
          <p:nvGrpSpPr>
            <p:cNvPr id="46" name="Group 64"/>
            <p:cNvGrpSpPr/>
            <p:nvPr/>
          </p:nvGrpSpPr>
          <p:grpSpPr>
            <a:xfrm>
              <a:off x="2908300" y="-1620838"/>
              <a:ext cx="1228725" cy="1236663"/>
              <a:chOff x="2908300" y="-1620838"/>
              <a:chExt cx="1228725" cy="1236663"/>
            </a:xfrm>
          </p:grpSpPr>
          <p:sp>
            <p:nvSpPr>
              <p:cNvPr id="47" name="Freeform: Shape 65"/>
              <p:cNvSpPr/>
              <p:nvPr/>
            </p:nvSpPr>
            <p:spPr bwMode="auto">
              <a:xfrm>
                <a:off x="3055938" y="-1620838"/>
                <a:ext cx="234950" cy="234950"/>
              </a:xfrm>
              <a:custGeom>
                <a:avLst/>
                <a:gdLst>
                  <a:gd name="T0" fmla="*/ 22 w 43"/>
                  <a:gd name="T1" fmla="*/ 43 h 43"/>
                  <a:gd name="T2" fmla="*/ 43 w 43"/>
                  <a:gd name="T3" fmla="*/ 21 h 43"/>
                  <a:gd name="T4" fmla="*/ 22 w 43"/>
                  <a:gd name="T5" fmla="*/ 0 h 43"/>
                  <a:gd name="T6" fmla="*/ 0 w 43"/>
                  <a:gd name="T7" fmla="*/ 21 h 43"/>
                  <a:gd name="T8" fmla="*/ 22 w 43"/>
                  <a:gd name="T9" fmla="*/ 43 h 43"/>
                  <a:gd name="T10" fmla="*/ 22 w 43"/>
                  <a:gd name="T11" fmla="*/ 5 h 43"/>
                  <a:gd name="T12" fmla="*/ 39 w 43"/>
                  <a:gd name="T13" fmla="*/ 21 h 43"/>
                  <a:gd name="T14" fmla="*/ 22 w 43"/>
                  <a:gd name="T15" fmla="*/ 38 h 43"/>
                  <a:gd name="T16" fmla="*/ 5 w 43"/>
                  <a:gd name="T17" fmla="*/ 21 h 43"/>
                  <a:gd name="T18" fmla="*/ 22 w 43"/>
                  <a:gd name="T19" fmla="*/ 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2" y="43"/>
                    </a:moveTo>
                    <a:cubicBezTo>
                      <a:pt x="34" y="43"/>
                      <a:pt x="43" y="33"/>
                      <a:pt x="43" y="21"/>
                    </a:cubicBezTo>
                    <a:cubicBezTo>
                      <a:pt x="43" y="10"/>
                      <a:pt x="34" y="0"/>
                      <a:pt x="22" y="0"/>
                    </a:cubicBezTo>
                    <a:cubicBezTo>
                      <a:pt x="10" y="0"/>
                      <a:pt x="0" y="10"/>
                      <a:pt x="0" y="21"/>
                    </a:cubicBezTo>
                    <a:cubicBezTo>
                      <a:pt x="0" y="33"/>
                      <a:pt x="10" y="43"/>
                      <a:pt x="22" y="43"/>
                    </a:cubicBezTo>
                    <a:close/>
                    <a:moveTo>
                      <a:pt x="22" y="5"/>
                    </a:moveTo>
                    <a:cubicBezTo>
                      <a:pt x="31" y="5"/>
                      <a:pt x="39" y="12"/>
                      <a:pt x="39" y="21"/>
                    </a:cubicBezTo>
                    <a:cubicBezTo>
                      <a:pt x="39" y="31"/>
                      <a:pt x="31" y="38"/>
                      <a:pt x="22" y="38"/>
                    </a:cubicBezTo>
                    <a:cubicBezTo>
                      <a:pt x="12" y="38"/>
                      <a:pt x="5" y="31"/>
                      <a:pt x="5" y="21"/>
                    </a:cubicBezTo>
                    <a:cubicBezTo>
                      <a:pt x="5" y="12"/>
                      <a:pt x="12" y="5"/>
                      <a:pt x="22"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48" name="Freeform: Shape 66"/>
              <p:cNvSpPr/>
              <p:nvPr/>
            </p:nvSpPr>
            <p:spPr bwMode="auto">
              <a:xfrm>
                <a:off x="3749675" y="-1620838"/>
                <a:ext cx="234950" cy="234950"/>
              </a:xfrm>
              <a:custGeom>
                <a:avLst/>
                <a:gdLst>
                  <a:gd name="T0" fmla="*/ 22 w 43"/>
                  <a:gd name="T1" fmla="*/ 43 h 43"/>
                  <a:gd name="T2" fmla="*/ 43 w 43"/>
                  <a:gd name="T3" fmla="*/ 21 h 43"/>
                  <a:gd name="T4" fmla="*/ 22 w 43"/>
                  <a:gd name="T5" fmla="*/ 0 h 43"/>
                  <a:gd name="T6" fmla="*/ 0 w 43"/>
                  <a:gd name="T7" fmla="*/ 21 h 43"/>
                  <a:gd name="T8" fmla="*/ 22 w 43"/>
                  <a:gd name="T9" fmla="*/ 43 h 43"/>
                  <a:gd name="T10" fmla="*/ 22 w 43"/>
                  <a:gd name="T11" fmla="*/ 5 h 43"/>
                  <a:gd name="T12" fmla="*/ 39 w 43"/>
                  <a:gd name="T13" fmla="*/ 21 h 43"/>
                  <a:gd name="T14" fmla="*/ 22 w 43"/>
                  <a:gd name="T15" fmla="*/ 38 h 43"/>
                  <a:gd name="T16" fmla="*/ 5 w 43"/>
                  <a:gd name="T17" fmla="*/ 21 h 43"/>
                  <a:gd name="T18" fmla="*/ 22 w 43"/>
                  <a:gd name="T19" fmla="*/ 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2" y="43"/>
                    </a:moveTo>
                    <a:cubicBezTo>
                      <a:pt x="34" y="43"/>
                      <a:pt x="43" y="33"/>
                      <a:pt x="43" y="21"/>
                    </a:cubicBezTo>
                    <a:cubicBezTo>
                      <a:pt x="43" y="10"/>
                      <a:pt x="34" y="0"/>
                      <a:pt x="22" y="0"/>
                    </a:cubicBezTo>
                    <a:cubicBezTo>
                      <a:pt x="10" y="0"/>
                      <a:pt x="0" y="10"/>
                      <a:pt x="0" y="21"/>
                    </a:cubicBezTo>
                    <a:cubicBezTo>
                      <a:pt x="0" y="33"/>
                      <a:pt x="10" y="43"/>
                      <a:pt x="22" y="43"/>
                    </a:cubicBezTo>
                    <a:close/>
                    <a:moveTo>
                      <a:pt x="22" y="5"/>
                    </a:moveTo>
                    <a:cubicBezTo>
                      <a:pt x="31" y="5"/>
                      <a:pt x="39" y="12"/>
                      <a:pt x="39" y="21"/>
                    </a:cubicBezTo>
                    <a:cubicBezTo>
                      <a:pt x="39" y="31"/>
                      <a:pt x="31" y="38"/>
                      <a:pt x="22" y="38"/>
                    </a:cubicBezTo>
                    <a:cubicBezTo>
                      <a:pt x="13" y="38"/>
                      <a:pt x="5" y="31"/>
                      <a:pt x="5" y="21"/>
                    </a:cubicBezTo>
                    <a:cubicBezTo>
                      <a:pt x="5" y="12"/>
                      <a:pt x="13" y="5"/>
                      <a:pt x="22"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49" name="Freeform: Shape 67"/>
              <p:cNvSpPr/>
              <p:nvPr/>
            </p:nvSpPr>
            <p:spPr bwMode="auto">
              <a:xfrm>
                <a:off x="2908300" y="-1358900"/>
                <a:ext cx="1228725" cy="974725"/>
              </a:xfrm>
              <a:custGeom>
                <a:avLst/>
                <a:gdLst>
                  <a:gd name="T0" fmla="*/ 205 w 225"/>
                  <a:gd name="T1" fmla="*/ 13 h 178"/>
                  <a:gd name="T2" fmla="*/ 151 w 225"/>
                  <a:gd name="T3" fmla="*/ 13 h 178"/>
                  <a:gd name="T4" fmla="*/ 112 w 225"/>
                  <a:gd name="T5" fmla="*/ 60 h 178"/>
                  <a:gd name="T6" fmla="*/ 74 w 225"/>
                  <a:gd name="T7" fmla="*/ 13 h 178"/>
                  <a:gd name="T8" fmla="*/ 19 w 225"/>
                  <a:gd name="T9" fmla="*/ 13 h 178"/>
                  <a:gd name="T10" fmla="*/ 2 w 225"/>
                  <a:gd name="T11" fmla="*/ 54 h 178"/>
                  <a:gd name="T12" fmla="*/ 26 w 225"/>
                  <a:gd name="T13" fmla="*/ 94 h 178"/>
                  <a:gd name="T14" fmla="*/ 36 w 225"/>
                  <a:gd name="T15" fmla="*/ 178 h 178"/>
                  <a:gd name="T16" fmla="*/ 53 w 225"/>
                  <a:gd name="T17" fmla="*/ 169 h 178"/>
                  <a:gd name="T18" fmla="*/ 74 w 225"/>
                  <a:gd name="T19" fmla="*/ 169 h 178"/>
                  <a:gd name="T20" fmla="*/ 77 w 225"/>
                  <a:gd name="T21" fmla="*/ 60 h 178"/>
                  <a:gd name="T22" fmla="*/ 112 w 225"/>
                  <a:gd name="T23" fmla="*/ 78 h 178"/>
                  <a:gd name="T24" fmla="*/ 147 w 225"/>
                  <a:gd name="T25" fmla="*/ 61 h 178"/>
                  <a:gd name="T26" fmla="*/ 151 w 225"/>
                  <a:gd name="T27" fmla="*/ 169 h 178"/>
                  <a:gd name="T28" fmla="*/ 171 w 225"/>
                  <a:gd name="T29" fmla="*/ 169 h 178"/>
                  <a:gd name="T30" fmla="*/ 189 w 225"/>
                  <a:gd name="T31" fmla="*/ 178 h 178"/>
                  <a:gd name="T32" fmla="*/ 199 w 225"/>
                  <a:gd name="T33" fmla="*/ 169 h 178"/>
                  <a:gd name="T34" fmla="*/ 207 w 225"/>
                  <a:gd name="T35" fmla="*/ 90 h 178"/>
                  <a:gd name="T36" fmla="*/ 81 w 225"/>
                  <a:gd name="T37" fmla="*/ 57 h 178"/>
                  <a:gd name="T38" fmla="*/ 68 w 225"/>
                  <a:gd name="T39" fmla="*/ 24 h 178"/>
                  <a:gd name="T40" fmla="*/ 66 w 225"/>
                  <a:gd name="T41" fmla="*/ 44 h 178"/>
                  <a:gd name="T42" fmla="*/ 69 w 225"/>
                  <a:gd name="T43" fmla="*/ 147 h 178"/>
                  <a:gd name="T44" fmla="*/ 69 w 225"/>
                  <a:gd name="T45" fmla="*/ 169 h 178"/>
                  <a:gd name="T46" fmla="*/ 52 w 225"/>
                  <a:gd name="T47" fmla="*/ 92 h 178"/>
                  <a:gd name="T48" fmla="*/ 41 w 225"/>
                  <a:gd name="T49" fmla="*/ 168 h 178"/>
                  <a:gd name="T50" fmla="*/ 30 w 225"/>
                  <a:gd name="T51" fmla="*/ 169 h 178"/>
                  <a:gd name="T52" fmla="*/ 31 w 225"/>
                  <a:gd name="T53" fmla="*/ 92 h 178"/>
                  <a:gd name="T54" fmla="*/ 31 w 225"/>
                  <a:gd name="T55" fmla="*/ 76 h 178"/>
                  <a:gd name="T56" fmla="*/ 27 w 225"/>
                  <a:gd name="T57" fmla="*/ 35 h 178"/>
                  <a:gd name="T58" fmla="*/ 23 w 225"/>
                  <a:gd name="T59" fmla="*/ 68 h 178"/>
                  <a:gd name="T60" fmla="*/ 27 w 225"/>
                  <a:gd name="T61" fmla="*/ 80 h 178"/>
                  <a:gd name="T62" fmla="*/ 26 w 225"/>
                  <a:gd name="T63" fmla="*/ 89 h 178"/>
                  <a:gd name="T64" fmla="*/ 6 w 225"/>
                  <a:gd name="T65" fmla="*/ 42 h 178"/>
                  <a:gd name="T66" fmla="*/ 48 w 225"/>
                  <a:gd name="T67" fmla="*/ 4 h 178"/>
                  <a:gd name="T68" fmla="*/ 88 w 225"/>
                  <a:gd name="T69" fmla="*/ 47 h 178"/>
                  <a:gd name="T70" fmla="*/ 110 w 225"/>
                  <a:gd name="T71" fmla="*/ 64 h 178"/>
                  <a:gd name="T72" fmla="*/ 114 w 225"/>
                  <a:gd name="T73" fmla="*/ 72 h 178"/>
                  <a:gd name="T74" fmla="*/ 26 w 225"/>
                  <a:gd name="T75" fmla="*/ 43 h 178"/>
                  <a:gd name="T76" fmla="*/ 26 w 225"/>
                  <a:gd name="T77" fmla="*/ 43 h 178"/>
                  <a:gd name="T78" fmla="*/ 198 w 225"/>
                  <a:gd name="T79" fmla="*/ 89 h 178"/>
                  <a:gd name="T80" fmla="*/ 198 w 225"/>
                  <a:gd name="T81" fmla="*/ 80 h 178"/>
                  <a:gd name="T82" fmla="*/ 202 w 225"/>
                  <a:gd name="T83" fmla="*/ 68 h 178"/>
                  <a:gd name="T84" fmla="*/ 198 w 225"/>
                  <a:gd name="T85" fmla="*/ 35 h 178"/>
                  <a:gd name="T86" fmla="*/ 194 w 225"/>
                  <a:gd name="T87" fmla="*/ 76 h 178"/>
                  <a:gd name="T88" fmla="*/ 194 w 225"/>
                  <a:gd name="T89" fmla="*/ 92 h 178"/>
                  <a:gd name="T90" fmla="*/ 195 w 225"/>
                  <a:gd name="T91" fmla="*/ 169 h 178"/>
                  <a:gd name="T92" fmla="*/ 183 w 225"/>
                  <a:gd name="T93" fmla="*/ 168 h 178"/>
                  <a:gd name="T94" fmla="*/ 173 w 225"/>
                  <a:gd name="T95" fmla="*/ 92 h 178"/>
                  <a:gd name="T96" fmla="*/ 155 w 225"/>
                  <a:gd name="T97" fmla="*/ 169 h 178"/>
                  <a:gd name="T98" fmla="*/ 156 w 225"/>
                  <a:gd name="T99" fmla="*/ 147 h 178"/>
                  <a:gd name="T100" fmla="*/ 159 w 225"/>
                  <a:gd name="T101" fmla="*/ 44 h 178"/>
                  <a:gd name="T102" fmla="*/ 157 w 225"/>
                  <a:gd name="T103" fmla="*/ 24 h 178"/>
                  <a:gd name="T104" fmla="*/ 144 w 225"/>
                  <a:gd name="T105" fmla="*/ 57 h 178"/>
                  <a:gd name="T106" fmla="*/ 117 w 225"/>
                  <a:gd name="T107" fmla="*/ 63 h 178"/>
                  <a:gd name="T108" fmla="*/ 137 w 225"/>
                  <a:gd name="T109" fmla="*/ 47 h 178"/>
                  <a:gd name="T110" fmla="*/ 177 w 225"/>
                  <a:gd name="T111" fmla="*/ 4 h 178"/>
                  <a:gd name="T112" fmla="*/ 218 w 225"/>
                  <a:gd name="T113" fmla="*/ 42 h 178"/>
                  <a:gd name="T114" fmla="*/ 203 w 225"/>
                  <a:gd name="T115" fmla="*/ 5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5" h="178">
                    <a:moveTo>
                      <a:pt x="222" y="40"/>
                    </a:moveTo>
                    <a:cubicBezTo>
                      <a:pt x="222" y="40"/>
                      <a:pt x="222" y="40"/>
                      <a:pt x="222" y="40"/>
                    </a:cubicBezTo>
                    <a:cubicBezTo>
                      <a:pt x="205" y="13"/>
                      <a:pt x="205" y="13"/>
                      <a:pt x="205" y="13"/>
                    </a:cubicBezTo>
                    <a:cubicBezTo>
                      <a:pt x="199" y="4"/>
                      <a:pt x="195" y="0"/>
                      <a:pt x="177" y="0"/>
                    </a:cubicBezTo>
                    <a:cubicBezTo>
                      <a:pt x="177" y="0"/>
                      <a:pt x="177" y="0"/>
                      <a:pt x="177" y="0"/>
                    </a:cubicBezTo>
                    <a:cubicBezTo>
                      <a:pt x="158" y="0"/>
                      <a:pt x="154" y="8"/>
                      <a:pt x="151" y="13"/>
                    </a:cubicBezTo>
                    <a:cubicBezTo>
                      <a:pt x="151" y="13"/>
                      <a:pt x="151" y="13"/>
                      <a:pt x="151" y="13"/>
                    </a:cubicBezTo>
                    <a:cubicBezTo>
                      <a:pt x="147" y="20"/>
                      <a:pt x="135" y="41"/>
                      <a:pt x="133" y="44"/>
                    </a:cubicBezTo>
                    <a:cubicBezTo>
                      <a:pt x="131" y="46"/>
                      <a:pt x="119" y="55"/>
                      <a:pt x="112" y="60"/>
                    </a:cubicBezTo>
                    <a:cubicBezTo>
                      <a:pt x="107" y="56"/>
                      <a:pt x="98" y="49"/>
                      <a:pt x="92" y="44"/>
                    </a:cubicBezTo>
                    <a:cubicBezTo>
                      <a:pt x="90" y="41"/>
                      <a:pt x="77" y="20"/>
                      <a:pt x="74" y="13"/>
                    </a:cubicBezTo>
                    <a:cubicBezTo>
                      <a:pt x="74" y="13"/>
                      <a:pt x="74" y="13"/>
                      <a:pt x="74" y="13"/>
                    </a:cubicBezTo>
                    <a:cubicBezTo>
                      <a:pt x="71" y="8"/>
                      <a:pt x="66" y="0"/>
                      <a:pt x="48" y="0"/>
                    </a:cubicBezTo>
                    <a:cubicBezTo>
                      <a:pt x="48" y="0"/>
                      <a:pt x="48" y="0"/>
                      <a:pt x="48" y="0"/>
                    </a:cubicBezTo>
                    <a:cubicBezTo>
                      <a:pt x="29" y="0"/>
                      <a:pt x="26" y="4"/>
                      <a:pt x="19" y="13"/>
                    </a:cubicBezTo>
                    <a:cubicBezTo>
                      <a:pt x="2" y="40"/>
                      <a:pt x="2" y="40"/>
                      <a:pt x="2" y="40"/>
                    </a:cubicBezTo>
                    <a:cubicBezTo>
                      <a:pt x="2" y="40"/>
                      <a:pt x="2" y="40"/>
                      <a:pt x="2" y="40"/>
                    </a:cubicBezTo>
                    <a:cubicBezTo>
                      <a:pt x="0" y="44"/>
                      <a:pt x="0" y="49"/>
                      <a:pt x="2" y="54"/>
                    </a:cubicBezTo>
                    <a:cubicBezTo>
                      <a:pt x="17" y="90"/>
                      <a:pt x="17" y="90"/>
                      <a:pt x="17" y="90"/>
                    </a:cubicBezTo>
                    <a:cubicBezTo>
                      <a:pt x="19" y="92"/>
                      <a:pt x="21" y="94"/>
                      <a:pt x="25" y="94"/>
                    </a:cubicBezTo>
                    <a:cubicBezTo>
                      <a:pt x="25" y="94"/>
                      <a:pt x="25" y="94"/>
                      <a:pt x="26" y="94"/>
                    </a:cubicBezTo>
                    <a:cubicBezTo>
                      <a:pt x="25" y="153"/>
                      <a:pt x="25" y="167"/>
                      <a:pt x="25" y="169"/>
                    </a:cubicBezTo>
                    <a:cubicBezTo>
                      <a:pt x="25" y="169"/>
                      <a:pt x="25" y="169"/>
                      <a:pt x="25" y="169"/>
                    </a:cubicBezTo>
                    <a:cubicBezTo>
                      <a:pt x="26" y="174"/>
                      <a:pt x="30" y="178"/>
                      <a:pt x="36" y="178"/>
                    </a:cubicBezTo>
                    <a:cubicBezTo>
                      <a:pt x="41" y="177"/>
                      <a:pt x="46" y="173"/>
                      <a:pt x="46" y="169"/>
                    </a:cubicBezTo>
                    <a:cubicBezTo>
                      <a:pt x="50" y="122"/>
                      <a:pt x="50" y="122"/>
                      <a:pt x="50" y="122"/>
                    </a:cubicBezTo>
                    <a:cubicBezTo>
                      <a:pt x="53" y="169"/>
                      <a:pt x="53" y="169"/>
                      <a:pt x="53" y="169"/>
                    </a:cubicBezTo>
                    <a:cubicBezTo>
                      <a:pt x="54" y="173"/>
                      <a:pt x="58" y="177"/>
                      <a:pt x="63" y="178"/>
                    </a:cubicBezTo>
                    <a:cubicBezTo>
                      <a:pt x="64" y="178"/>
                      <a:pt x="64" y="178"/>
                      <a:pt x="64" y="178"/>
                    </a:cubicBezTo>
                    <a:cubicBezTo>
                      <a:pt x="69" y="178"/>
                      <a:pt x="73" y="174"/>
                      <a:pt x="74" y="169"/>
                    </a:cubicBezTo>
                    <a:cubicBezTo>
                      <a:pt x="74" y="169"/>
                      <a:pt x="74" y="169"/>
                      <a:pt x="74" y="169"/>
                    </a:cubicBezTo>
                    <a:cubicBezTo>
                      <a:pt x="74" y="166"/>
                      <a:pt x="72" y="100"/>
                      <a:pt x="71" y="51"/>
                    </a:cubicBezTo>
                    <a:cubicBezTo>
                      <a:pt x="77" y="60"/>
                      <a:pt x="77" y="60"/>
                      <a:pt x="77" y="60"/>
                    </a:cubicBezTo>
                    <a:cubicBezTo>
                      <a:pt x="77" y="60"/>
                      <a:pt x="78" y="61"/>
                      <a:pt x="78" y="61"/>
                    </a:cubicBezTo>
                    <a:cubicBezTo>
                      <a:pt x="107" y="77"/>
                      <a:pt x="107" y="77"/>
                      <a:pt x="107" y="77"/>
                    </a:cubicBezTo>
                    <a:cubicBezTo>
                      <a:pt x="108" y="78"/>
                      <a:pt x="110" y="78"/>
                      <a:pt x="112" y="78"/>
                    </a:cubicBezTo>
                    <a:cubicBezTo>
                      <a:pt x="113" y="78"/>
                      <a:pt x="113" y="78"/>
                      <a:pt x="114" y="78"/>
                    </a:cubicBezTo>
                    <a:cubicBezTo>
                      <a:pt x="115" y="78"/>
                      <a:pt x="117" y="78"/>
                      <a:pt x="118" y="77"/>
                    </a:cubicBezTo>
                    <a:cubicBezTo>
                      <a:pt x="147" y="61"/>
                      <a:pt x="147" y="61"/>
                      <a:pt x="147" y="61"/>
                    </a:cubicBezTo>
                    <a:cubicBezTo>
                      <a:pt x="147" y="61"/>
                      <a:pt x="147" y="60"/>
                      <a:pt x="147" y="60"/>
                    </a:cubicBezTo>
                    <a:cubicBezTo>
                      <a:pt x="154" y="51"/>
                      <a:pt x="154" y="51"/>
                      <a:pt x="154" y="51"/>
                    </a:cubicBezTo>
                    <a:cubicBezTo>
                      <a:pt x="152" y="100"/>
                      <a:pt x="151" y="166"/>
                      <a:pt x="151" y="169"/>
                    </a:cubicBezTo>
                    <a:cubicBezTo>
                      <a:pt x="151" y="169"/>
                      <a:pt x="151" y="169"/>
                      <a:pt x="151" y="169"/>
                    </a:cubicBezTo>
                    <a:cubicBezTo>
                      <a:pt x="151" y="174"/>
                      <a:pt x="156" y="178"/>
                      <a:pt x="161" y="178"/>
                    </a:cubicBezTo>
                    <a:cubicBezTo>
                      <a:pt x="167" y="177"/>
                      <a:pt x="171" y="173"/>
                      <a:pt x="171" y="169"/>
                    </a:cubicBezTo>
                    <a:cubicBezTo>
                      <a:pt x="175" y="122"/>
                      <a:pt x="175" y="122"/>
                      <a:pt x="175" y="122"/>
                    </a:cubicBezTo>
                    <a:cubicBezTo>
                      <a:pt x="179" y="169"/>
                      <a:pt x="179" y="169"/>
                      <a:pt x="179" y="169"/>
                    </a:cubicBezTo>
                    <a:cubicBezTo>
                      <a:pt x="179" y="173"/>
                      <a:pt x="183" y="177"/>
                      <a:pt x="189" y="178"/>
                    </a:cubicBezTo>
                    <a:cubicBezTo>
                      <a:pt x="189" y="178"/>
                      <a:pt x="189" y="178"/>
                      <a:pt x="189" y="178"/>
                    </a:cubicBezTo>
                    <a:cubicBezTo>
                      <a:pt x="194" y="178"/>
                      <a:pt x="199" y="174"/>
                      <a:pt x="199" y="169"/>
                    </a:cubicBezTo>
                    <a:cubicBezTo>
                      <a:pt x="199" y="169"/>
                      <a:pt x="199" y="169"/>
                      <a:pt x="199" y="169"/>
                    </a:cubicBezTo>
                    <a:cubicBezTo>
                      <a:pt x="199" y="167"/>
                      <a:pt x="199" y="153"/>
                      <a:pt x="199" y="94"/>
                    </a:cubicBezTo>
                    <a:cubicBezTo>
                      <a:pt x="199" y="94"/>
                      <a:pt x="200" y="94"/>
                      <a:pt x="200" y="94"/>
                    </a:cubicBezTo>
                    <a:cubicBezTo>
                      <a:pt x="203" y="94"/>
                      <a:pt x="206" y="92"/>
                      <a:pt x="207" y="90"/>
                    </a:cubicBezTo>
                    <a:cubicBezTo>
                      <a:pt x="223" y="54"/>
                      <a:pt x="223" y="54"/>
                      <a:pt x="223" y="54"/>
                    </a:cubicBezTo>
                    <a:cubicBezTo>
                      <a:pt x="225" y="49"/>
                      <a:pt x="225" y="44"/>
                      <a:pt x="222" y="40"/>
                    </a:cubicBezTo>
                    <a:close/>
                    <a:moveTo>
                      <a:pt x="81" y="57"/>
                    </a:moveTo>
                    <a:cubicBezTo>
                      <a:pt x="71" y="43"/>
                      <a:pt x="71" y="43"/>
                      <a:pt x="71" y="43"/>
                    </a:cubicBezTo>
                    <a:cubicBezTo>
                      <a:pt x="71" y="37"/>
                      <a:pt x="70" y="32"/>
                      <a:pt x="70" y="27"/>
                    </a:cubicBezTo>
                    <a:cubicBezTo>
                      <a:pt x="70" y="25"/>
                      <a:pt x="69" y="24"/>
                      <a:pt x="68" y="24"/>
                    </a:cubicBezTo>
                    <a:cubicBezTo>
                      <a:pt x="68" y="24"/>
                      <a:pt x="68" y="24"/>
                      <a:pt x="68" y="24"/>
                    </a:cubicBezTo>
                    <a:cubicBezTo>
                      <a:pt x="67" y="24"/>
                      <a:pt x="66" y="25"/>
                      <a:pt x="66" y="27"/>
                    </a:cubicBezTo>
                    <a:cubicBezTo>
                      <a:pt x="66" y="27"/>
                      <a:pt x="66" y="33"/>
                      <a:pt x="66" y="44"/>
                    </a:cubicBezTo>
                    <a:cubicBezTo>
                      <a:pt x="66" y="44"/>
                      <a:pt x="66" y="44"/>
                      <a:pt x="66" y="44"/>
                    </a:cubicBezTo>
                    <a:cubicBezTo>
                      <a:pt x="66" y="58"/>
                      <a:pt x="67" y="78"/>
                      <a:pt x="67" y="98"/>
                    </a:cubicBezTo>
                    <a:cubicBezTo>
                      <a:pt x="68" y="116"/>
                      <a:pt x="68" y="133"/>
                      <a:pt x="69" y="147"/>
                    </a:cubicBezTo>
                    <a:cubicBezTo>
                      <a:pt x="69" y="153"/>
                      <a:pt x="69" y="159"/>
                      <a:pt x="69" y="163"/>
                    </a:cubicBezTo>
                    <a:cubicBezTo>
                      <a:pt x="69" y="166"/>
                      <a:pt x="69" y="167"/>
                      <a:pt x="69" y="169"/>
                    </a:cubicBezTo>
                    <a:cubicBezTo>
                      <a:pt x="69" y="169"/>
                      <a:pt x="69" y="169"/>
                      <a:pt x="69" y="169"/>
                    </a:cubicBezTo>
                    <a:cubicBezTo>
                      <a:pt x="69" y="171"/>
                      <a:pt x="67" y="173"/>
                      <a:pt x="64" y="173"/>
                    </a:cubicBezTo>
                    <a:cubicBezTo>
                      <a:pt x="61" y="173"/>
                      <a:pt x="58" y="171"/>
                      <a:pt x="58" y="168"/>
                    </a:cubicBezTo>
                    <a:cubicBezTo>
                      <a:pt x="52" y="92"/>
                      <a:pt x="52" y="92"/>
                      <a:pt x="52" y="92"/>
                    </a:cubicBezTo>
                    <a:cubicBezTo>
                      <a:pt x="52" y="91"/>
                      <a:pt x="51" y="90"/>
                      <a:pt x="50" y="90"/>
                    </a:cubicBezTo>
                    <a:cubicBezTo>
                      <a:pt x="48" y="90"/>
                      <a:pt x="47" y="91"/>
                      <a:pt x="47" y="92"/>
                    </a:cubicBezTo>
                    <a:cubicBezTo>
                      <a:pt x="41" y="168"/>
                      <a:pt x="41" y="168"/>
                      <a:pt x="41" y="168"/>
                    </a:cubicBezTo>
                    <a:cubicBezTo>
                      <a:pt x="41" y="171"/>
                      <a:pt x="39" y="173"/>
                      <a:pt x="36" y="173"/>
                    </a:cubicBezTo>
                    <a:cubicBezTo>
                      <a:pt x="33" y="173"/>
                      <a:pt x="30" y="171"/>
                      <a:pt x="30" y="169"/>
                    </a:cubicBezTo>
                    <a:cubicBezTo>
                      <a:pt x="30" y="169"/>
                      <a:pt x="30" y="169"/>
                      <a:pt x="30" y="169"/>
                    </a:cubicBezTo>
                    <a:cubicBezTo>
                      <a:pt x="30" y="167"/>
                      <a:pt x="30" y="165"/>
                      <a:pt x="30" y="162"/>
                    </a:cubicBezTo>
                    <a:cubicBezTo>
                      <a:pt x="30" y="157"/>
                      <a:pt x="30" y="151"/>
                      <a:pt x="30" y="144"/>
                    </a:cubicBezTo>
                    <a:cubicBezTo>
                      <a:pt x="30" y="129"/>
                      <a:pt x="30" y="110"/>
                      <a:pt x="31" y="92"/>
                    </a:cubicBezTo>
                    <a:cubicBezTo>
                      <a:pt x="33" y="90"/>
                      <a:pt x="34" y="87"/>
                      <a:pt x="33" y="84"/>
                    </a:cubicBezTo>
                    <a:cubicBezTo>
                      <a:pt x="33" y="84"/>
                      <a:pt x="33" y="84"/>
                      <a:pt x="33" y="83"/>
                    </a:cubicBezTo>
                    <a:cubicBezTo>
                      <a:pt x="33" y="83"/>
                      <a:pt x="32" y="80"/>
                      <a:pt x="31" y="76"/>
                    </a:cubicBezTo>
                    <a:cubicBezTo>
                      <a:pt x="31" y="50"/>
                      <a:pt x="31" y="36"/>
                      <a:pt x="31" y="36"/>
                    </a:cubicBezTo>
                    <a:cubicBezTo>
                      <a:pt x="31" y="35"/>
                      <a:pt x="30" y="34"/>
                      <a:pt x="29" y="34"/>
                    </a:cubicBezTo>
                    <a:cubicBezTo>
                      <a:pt x="28" y="34"/>
                      <a:pt x="27" y="34"/>
                      <a:pt x="27" y="35"/>
                    </a:cubicBezTo>
                    <a:cubicBezTo>
                      <a:pt x="17" y="48"/>
                      <a:pt x="17" y="48"/>
                      <a:pt x="17" y="48"/>
                    </a:cubicBezTo>
                    <a:cubicBezTo>
                      <a:pt x="17" y="48"/>
                      <a:pt x="17" y="49"/>
                      <a:pt x="17" y="50"/>
                    </a:cubicBezTo>
                    <a:cubicBezTo>
                      <a:pt x="17" y="50"/>
                      <a:pt x="20" y="59"/>
                      <a:pt x="23" y="68"/>
                    </a:cubicBezTo>
                    <a:cubicBezTo>
                      <a:pt x="24" y="71"/>
                      <a:pt x="25" y="74"/>
                      <a:pt x="26" y="77"/>
                    </a:cubicBezTo>
                    <a:cubicBezTo>
                      <a:pt x="26" y="77"/>
                      <a:pt x="26" y="77"/>
                      <a:pt x="26" y="77"/>
                    </a:cubicBezTo>
                    <a:cubicBezTo>
                      <a:pt x="26" y="78"/>
                      <a:pt x="27" y="79"/>
                      <a:pt x="27" y="80"/>
                    </a:cubicBezTo>
                    <a:cubicBezTo>
                      <a:pt x="28" y="82"/>
                      <a:pt x="28" y="84"/>
                      <a:pt x="29" y="85"/>
                    </a:cubicBezTo>
                    <a:cubicBezTo>
                      <a:pt x="29" y="85"/>
                      <a:pt x="29" y="85"/>
                      <a:pt x="29" y="85"/>
                    </a:cubicBezTo>
                    <a:cubicBezTo>
                      <a:pt x="29" y="87"/>
                      <a:pt x="28" y="88"/>
                      <a:pt x="26" y="89"/>
                    </a:cubicBezTo>
                    <a:cubicBezTo>
                      <a:pt x="24" y="90"/>
                      <a:pt x="22" y="89"/>
                      <a:pt x="21" y="88"/>
                    </a:cubicBezTo>
                    <a:cubicBezTo>
                      <a:pt x="6" y="52"/>
                      <a:pt x="6" y="52"/>
                      <a:pt x="6" y="52"/>
                    </a:cubicBezTo>
                    <a:cubicBezTo>
                      <a:pt x="5" y="49"/>
                      <a:pt x="5" y="45"/>
                      <a:pt x="6" y="42"/>
                    </a:cubicBezTo>
                    <a:cubicBezTo>
                      <a:pt x="23" y="16"/>
                      <a:pt x="23" y="16"/>
                      <a:pt x="23" y="16"/>
                    </a:cubicBezTo>
                    <a:cubicBezTo>
                      <a:pt x="29" y="8"/>
                      <a:pt x="31" y="4"/>
                      <a:pt x="48" y="4"/>
                    </a:cubicBezTo>
                    <a:cubicBezTo>
                      <a:pt x="48" y="4"/>
                      <a:pt x="48" y="4"/>
                      <a:pt x="48" y="4"/>
                    </a:cubicBezTo>
                    <a:cubicBezTo>
                      <a:pt x="64" y="4"/>
                      <a:pt x="67" y="11"/>
                      <a:pt x="69" y="15"/>
                    </a:cubicBezTo>
                    <a:cubicBezTo>
                      <a:pt x="70" y="15"/>
                      <a:pt x="70" y="15"/>
                      <a:pt x="70" y="15"/>
                    </a:cubicBezTo>
                    <a:cubicBezTo>
                      <a:pt x="74" y="22"/>
                      <a:pt x="88" y="47"/>
                      <a:pt x="88" y="47"/>
                    </a:cubicBezTo>
                    <a:cubicBezTo>
                      <a:pt x="88" y="47"/>
                      <a:pt x="88" y="47"/>
                      <a:pt x="88" y="47"/>
                    </a:cubicBezTo>
                    <a:cubicBezTo>
                      <a:pt x="88" y="47"/>
                      <a:pt x="95" y="52"/>
                      <a:pt x="101" y="57"/>
                    </a:cubicBezTo>
                    <a:cubicBezTo>
                      <a:pt x="104" y="60"/>
                      <a:pt x="108" y="62"/>
                      <a:pt x="110" y="64"/>
                    </a:cubicBezTo>
                    <a:cubicBezTo>
                      <a:pt x="112" y="65"/>
                      <a:pt x="113" y="66"/>
                      <a:pt x="114" y="67"/>
                    </a:cubicBezTo>
                    <a:cubicBezTo>
                      <a:pt x="114" y="67"/>
                      <a:pt x="114" y="67"/>
                      <a:pt x="114" y="67"/>
                    </a:cubicBezTo>
                    <a:cubicBezTo>
                      <a:pt x="115" y="68"/>
                      <a:pt x="115" y="70"/>
                      <a:pt x="114" y="72"/>
                    </a:cubicBezTo>
                    <a:cubicBezTo>
                      <a:pt x="113" y="73"/>
                      <a:pt x="111" y="74"/>
                      <a:pt x="109" y="73"/>
                    </a:cubicBezTo>
                    <a:lnTo>
                      <a:pt x="81" y="57"/>
                    </a:lnTo>
                    <a:close/>
                    <a:moveTo>
                      <a:pt x="26" y="43"/>
                    </a:moveTo>
                    <a:cubicBezTo>
                      <a:pt x="26" y="48"/>
                      <a:pt x="26" y="54"/>
                      <a:pt x="26" y="63"/>
                    </a:cubicBezTo>
                    <a:cubicBezTo>
                      <a:pt x="25" y="58"/>
                      <a:pt x="23" y="54"/>
                      <a:pt x="22" y="50"/>
                    </a:cubicBezTo>
                    <a:lnTo>
                      <a:pt x="26" y="43"/>
                    </a:lnTo>
                    <a:close/>
                    <a:moveTo>
                      <a:pt x="219" y="52"/>
                    </a:moveTo>
                    <a:cubicBezTo>
                      <a:pt x="203" y="88"/>
                      <a:pt x="203" y="88"/>
                      <a:pt x="203" y="88"/>
                    </a:cubicBezTo>
                    <a:cubicBezTo>
                      <a:pt x="202" y="89"/>
                      <a:pt x="200" y="90"/>
                      <a:pt x="198" y="89"/>
                    </a:cubicBezTo>
                    <a:cubicBezTo>
                      <a:pt x="196" y="88"/>
                      <a:pt x="195" y="87"/>
                      <a:pt x="196" y="85"/>
                    </a:cubicBezTo>
                    <a:cubicBezTo>
                      <a:pt x="196" y="85"/>
                      <a:pt x="196" y="85"/>
                      <a:pt x="196" y="85"/>
                    </a:cubicBezTo>
                    <a:cubicBezTo>
                      <a:pt x="196" y="84"/>
                      <a:pt x="197" y="82"/>
                      <a:pt x="198" y="80"/>
                    </a:cubicBezTo>
                    <a:cubicBezTo>
                      <a:pt x="198" y="79"/>
                      <a:pt x="198" y="78"/>
                      <a:pt x="198" y="77"/>
                    </a:cubicBezTo>
                    <a:cubicBezTo>
                      <a:pt x="198" y="77"/>
                      <a:pt x="198" y="77"/>
                      <a:pt x="198" y="77"/>
                    </a:cubicBezTo>
                    <a:cubicBezTo>
                      <a:pt x="199" y="74"/>
                      <a:pt x="201" y="71"/>
                      <a:pt x="202" y="68"/>
                    </a:cubicBezTo>
                    <a:cubicBezTo>
                      <a:pt x="205" y="59"/>
                      <a:pt x="208" y="50"/>
                      <a:pt x="208" y="50"/>
                    </a:cubicBezTo>
                    <a:cubicBezTo>
                      <a:pt x="208" y="49"/>
                      <a:pt x="208" y="48"/>
                      <a:pt x="207" y="48"/>
                    </a:cubicBezTo>
                    <a:cubicBezTo>
                      <a:pt x="198" y="35"/>
                      <a:pt x="198" y="35"/>
                      <a:pt x="198" y="35"/>
                    </a:cubicBezTo>
                    <a:cubicBezTo>
                      <a:pt x="197" y="34"/>
                      <a:pt x="196" y="34"/>
                      <a:pt x="195" y="34"/>
                    </a:cubicBezTo>
                    <a:cubicBezTo>
                      <a:pt x="194" y="34"/>
                      <a:pt x="194" y="35"/>
                      <a:pt x="194" y="36"/>
                    </a:cubicBezTo>
                    <a:cubicBezTo>
                      <a:pt x="194" y="36"/>
                      <a:pt x="194" y="50"/>
                      <a:pt x="194" y="76"/>
                    </a:cubicBezTo>
                    <a:cubicBezTo>
                      <a:pt x="193" y="80"/>
                      <a:pt x="192" y="83"/>
                      <a:pt x="191" y="83"/>
                    </a:cubicBezTo>
                    <a:cubicBezTo>
                      <a:pt x="191" y="84"/>
                      <a:pt x="191" y="84"/>
                      <a:pt x="191" y="84"/>
                    </a:cubicBezTo>
                    <a:cubicBezTo>
                      <a:pt x="190" y="87"/>
                      <a:pt x="192" y="90"/>
                      <a:pt x="194" y="92"/>
                    </a:cubicBezTo>
                    <a:cubicBezTo>
                      <a:pt x="194" y="110"/>
                      <a:pt x="194" y="129"/>
                      <a:pt x="194" y="144"/>
                    </a:cubicBezTo>
                    <a:cubicBezTo>
                      <a:pt x="194" y="151"/>
                      <a:pt x="195" y="157"/>
                      <a:pt x="195" y="162"/>
                    </a:cubicBezTo>
                    <a:cubicBezTo>
                      <a:pt x="195" y="165"/>
                      <a:pt x="195" y="167"/>
                      <a:pt x="195" y="169"/>
                    </a:cubicBezTo>
                    <a:cubicBezTo>
                      <a:pt x="195" y="169"/>
                      <a:pt x="195" y="169"/>
                      <a:pt x="195" y="169"/>
                    </a:cubicBezTo>
                    <a:cubicBezTo>
                      <a:pt x="194" y="171"/>
                      <a:pt x="192" y="173"/>
                      <a:pt x="189" y="173"/>
                    </a:cubicBezTo>
                    <a:cubicBezTo>
                      <a:pt x="186" y="173"/>
                      <a:pt x="183" y="171"/>
                      <a:pt x="183" y="168"/>
                    </a:cubicBezTo>
                    <a:cubicBezTo>
                      <a:pt x="177" y="92"/>
                      <a:pt x="177" y="92"/>
                      <a:pt x="177" y="92"/>
                    </a:cubicBezTo>
                    <a:cubicBezTo>
                      <a:pt x="177" y="91"/>
                      <a:pt x="176" y="90"/>
                      <a:pt x="175" y="90"/>
                    </a:cubicBezTo>
                    <a:cubicBezTo>
                      <a:pt x="174" y="90"/>
                      <a:pt x="173" y="91"/>
                      <a:pt x="173" y="92"/>
                    </a:cubicBezTo>
                    <a:cubicBezTo>
                      <a:pt x="167" y="168"/>
                      <a:pt x="167" y="168"/>
                      <a:pt x="167" y="168"/>
                    </a:cubicBezTo>
                    <a:cubicBezTo>
                      <a:pt x="166" y="171"/>
                      <a:pt x="164" y="173"/>
                      <a:pt x="161" y="173"/>
                    </a:cubicBezTo>
                    <a:cubicBezTo>
                      <a:pt x="158" y="173"/>
                      <a:pt x="155" y="171"/>
                      <a:pt x="155" y="169"/>
                    </a:cubicBezTo>
                    <a:cubicBezTo>
                      <a:pt x="155" y="169"/>
                      <a:pt x="155" y="169"/>
                      <a:pt x="155" y="169"/>
                    </a:cubicBezTo>
                    <a:cubicBezTo>
                      <a:pt x="155" y="167"/>
                      <a:pt x="155" y="166"/>
                      <a:pt x="155" y="163"/>
                    </a:cubicBezTo>
                    <a:cubicBezTo>
                      <a:pt x="156" y="159"/>
                      <a:pt x="156" y="153"/>
                      <a:pt x="156" y="147"/>
                    </a:cubicBezTo>
                    <a:cubicBezTo>
                      <a:pt x="156" y="133"/>
                      <a:pt x="157" y="116"/>
                      <a:pt x="157" y="98"/>
                    </a:cubicBezTo>
                    <a:cubicBezTo>
                      <a:pt x="158" y="78"/>
                      <a:pt x="158" y="58"/>
                      <a:pt x="159" y="44"/>
                    </a:cubicBezTo>
                    <a:cubicBezTo>
                      <a:pt x="159" y="44"/>
                      <a:pt x="159" y="44"/>
                      <a:pt x="159" y="44"/>
                    </a:cubicBezTo>
                    <a:cubicBezTo>
                      <a:pt x="159" y="33"/>
                      <a:pt x="159" y="27"/>
                      <a:pt x="159" y="27"/>
                    </a:cubicBezTo>
                    <a:cubicBezTo>
                      <a:pt x="159" y="25"/>
                      <a:pt x="158" y="24"/>
                      <a:pt x="157" y="24"/>
                    </a:cubicBezTo>
                    <a:cubicBezTo>
                      <a:pt x="157" y="24"/>
                      <a:pt x="157" y="24"/>
                      <a:pt x="157" y="24"/>
                    </a:cubicBezTo>
                    <a:cubicBezTo>
                      <a:pt x="155" y="24"/>
                      <a:pt x="154" y="25"/>
                      <a:pt x="154" y="27"/>
                    </a:cubicBezTo>
                    <a:cubicBezTo>
                      <a:pt x="154" y="32"/>
                      <a:pt x="154" y="37"/>
                      <a:pt x="154" y="43"/>
                    </a:cubicBezTo>
                    <a:cubicBezTo>
                      <a:pt x="144" y="57"/>
                      <a:pt x="144" y="57"/>
                      <a:pt x="144" y="57"/>
                    </a:cubicBezTo>
                    <a:cubicBezTo>
                      <a:pt x="119" y="71"/>
                      <a:pt x="119" y="71"/>
                      <a:pt x="119" y="71"/>
                    </a:cubicBezTo>
                    <a:cubicBezTo>
                      <a:pt x="120" y="68"/>
                      <a:pt x="119" y="65"/>
                      <a:pt x="117" y="63"/>
                    </a:cubicBezTo>
                    <a:cubicBezTo>
                      <a:pt x="117" y="63"/>
                      <a:pt x="117" y="63"/>
                      <a:pt x="117" y="63"/>
                    </a:cubicBezTo>
                    <a:cubicBezTo>
                      <a:pt x="117" y="63"/>
                      <a:pt x="116" y="63"/>
                      <a:pt x="116" y="63"/>
                    </a:cubicBezTo>
                    <a:cubicBezTo>
                      <a:pt x="124" y="57"/>
                      <a:pt x="136" y="47"/>
                      <a:pt x="136" y="47"/>
                    </a:cubicBezTo>
                    <a:cubicBezTo>
                      <a:pt x="136" y="47"/>
                      <a:pt x="137" y="47"/>
                      <a:pt x="137" y="47"/>
                    </a:cubicBezTo>
                    <a:cubicBezTo>
                      <a:pt x="137" y="47"/>
                      <a:pt x="151" y="22"/>
                      <a:pt x="155" y="15"/>
                    </a:cubicBezTo>
                    <a:cubicBezTo>
                      <a:pt x="155" y="15"/>
                      <a:pt x="155" y="15"/>
                      <a:pt x="155" y="15"/>
                    </a:cubicBezTo>
                    <a:cubicBezTo>
                      <a:pt x="157" y="11"/>
                      <a:pt x="161" y="4"/>
                      <a:pt x="177" y="4"/>
                    </a:cubicBezTo>
                    <a:cubicBezTo>
                      <a:pt x="177" y="4"/>
                      <a:pt x="177" y="4"/>
                      <a:pt x="177" y="4"/>
                    </a:cubicBezTo>
                    <a:cubicBezTo>
                      <a:pt x="194" y="4"/>
                      <a:pt x="196" y="8"/>
                      <a:pt x="201" y="16"/>
                    </a:cubicBezTo>
                    <a:cubicBezTo>
                      <a:pt x="218" y="42"/>
                      <a:pt x="218" y="42"/>
                      <a:pt x="218" y="42"/>
                    </a:cubicBezTo>
                    <a:cubicBezTo>
                      <a:pt x="220" y="45"/>
                      <a:pt x="220" y="49"/>
                      <a:pt x="219" y="52"/>
                    </a:cubicBezTo>
                    <a:close/>
                    <a:moveTo>
                      <a:pt x="198" y="43"/>
                    </a:moveTo>
                    <a:cubicBezTo>
                      <a:pt x="203" y="50"/>
                      <a:pt x="203" y="50"/>
                      <a:pt x="203" y="50"/>
                    </a:cubicBezTo>
                    <a:cubicBezTo>
                      <a:pt x="202" y="54"/>
                      <a:pt x="200" y="58"/>
                      <a:pt x="198" y="63"/>
                    </a:cubicBezTo>
                    <a:cubicBezTo>
                      <a:pt x="198" y="54"/>
                      <a:pt x="198" y="48"/>
                      <a:pt x="198" y="4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grpSp>
      <p:grpSp>
        <p:nvGrpSpPr>
          <p:cNvPr id="20" name="Group 70"/>
          <p:cNvGrpSpPr>
            <a:grpSpLocks noChangeAspect="1"/>
          </p:cNvGrpSpPr>
          <p:nvPr/>
        </p:nvGrpSpPr>
        <p:grpSpPr bwMode="auto">
          <a:xfrm>
            <a:off x="3222154" y="4523808"/>
            <a:ext cx="901700" cy="901700"/>
            <a:chOff x="1544" y="1525"/>
            <a:chExt cx="426" cy="426"/>
          </a:xfrm>
        </p:grpSpPr>
        <p:sp>
          <p:nvSpPr>
            <p:cNvPr id="42" name="Oval 71"/>
            <p:cNvSpPr/>
            <p:nvPr/>
          </p:nvSpPr>
          <p:spPr bwMode="auto">
            <a:xfrm>
              <a:off x="1544" y="1525"/>
              <a:ext cx="426" cy="426"/>
            </a:xfrm>
            <a:prstGeom prst="ellipse">
              <a:avLst/>
            </a:prstGeom>
            <a:solidFill>
              <a:srgbClr val="023593"/>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43" name="Freeform: Shape 72"/>
            <p:cNvSpPr/>
            <p:nvPr/>
          </p:nvSpPr>
          <p:spPr bwMode="auto">
            <a:xfrm>
              <a:off x="1672" y="1606"/>
              <a:ext cx="60" cy="264"/>
            </a:xfrm>
            <a:custGeom>
              <a:avLst/>
              <a:gdLst>
                <a:gd name="T0" fmla="*/ 50 w 50"/>
                <a:gd name="T1" fmla="*/ 173 h 220"/>
                <a:gd name="T2" fmla="*/ 36 w 50"/>
                <a:gd name="T3" fmla="*/ 0 h 220"/>
                <a:gd name="T4" fmla="*/ 0 w 50"/>
                <a:gd name="T5" fmla="*/ 14 h 220"/>
                <a:gd name="T6" fmla="*/ 0 w 50"/>
                <a:gd name="T7" fmla="*/ 173 h 220"/>
                <a:gd name="T8" fmla="*/ 0 w 50"/>
                <a:gd name="T9" fmla="*/ 173 h 220"/>
                <a:gd name="T10" fmla="*/ 0 w 50"/>
                <a:gd name="T11" fmla="*/ 174 h 220"/>
                <a:gd name="T12" fmla="*/ 0 w 50"/>
                <a:gd name="T13" fmla="*/ 174 h 220"/>
                <a:gd name="T14" fmla="*/ 25 w 50"/>
                <a:gd name="T15" fmla="*/ 220 h 220"/>
                <a:gd name="T16" fmla="*/ 50 w 50"/>
                <a:gd name="T17" fmla="*/ 174 h 220"/>
                <a:gd name="T18" fmla="*/ 50 w 50"/>
                <a:gd name="T19" fmla="*/ 174 h 220"/>
                <a:gd name="T20" fmla="*/ 50 w 50"/>
                <a:gd name="T21" fmla="*/ 174 h 220"/>
                <a:gd name="T22" fmla="*/ 31 w 50"/>
                <a:gd name="T23" fmla="*/ 201 h 220"/>
                <a:gd name="T24" fmla="*/ 7 w 50"/>
                <a:gd name="T25" fmla="*/ 177 h 220"/>
                <a:gd name="T26" fmla="*/ 16 w 50"/>
                <a:gd name="T27" fmla="*/ 177 h 220"/>
                <a:gd name="T28" fmla="*/ 18 w 50"/>
                <a:gd name="T29" fmla="*/ 177 h 220"/>
                <a:gd name="T30" fmla="*/ 44 w 50"/>
                <a:gd name="T31" fmla="*/ 175 h 220"/>
                <a:gd name="T32" fmla="*/ 45 w 50"/>
                <a:gd name="T33" fmla="*/ 53 h 220"/>
                <a:gd name="T34" fmla="*/ 4 w 50"/>
                <a:gd name="T35" fmla="*/ 34 h 220"/>
                <a:gd name="T36" fmla="*/ 45 w 50"/>
                <a:gd name="T37" fmla="*/ 53 h 220"/>
                <a:gd name="T38" fmla="*/ 19 w 50"/>
                <a:gd name="T39" fmla="*/ 172 h 220"/>
                <a:gd name="T40" fmla="*/ 31 w 50"/>
                <a:gd name="T41" fmla="*/ 58 h 220"/>
                <a:gd name="T42" fmla="*/ 23 w 50"/>
                <a:gd name="T43" fmla="*/ 171 h 220"/>
                <a:gd name="T44" fmla="*/ 4 w 50"/>
                <a:gd name="T45" fmla="*/ 58 h 220"/>
                <a:gd name="T46" fmla="*/ 14 w 50"/>
                <a:gd name="T47" fmla="*/ 173 h 220"/>
                <a:gd name="T48" fmla="*/ 36 w 50"/>
                <a:gd name="T49" fmla="*/ 169 h 220"/>
                <a:gd name="T50" fmla="*/ 45 w 50"/>
                <a:gd name="T51" fmla="*/ 58 h 220"/>
                <a:gd name="T52" fmla="*/ 36 w 50"/>
                <a:gd name="T53" fmla="*/ 169 h 220"/>
                <a:gd name="T54" fmla="*/ 36 w 50"/>
                <a:gd name="T55" fmla="*/ 5 h 220"/>
                <a:gd name="T56" fmla="*/ 45 w 50"/>
                <a:gd name="T57" fmla="*/ 29 h 220"/>
                <a:gd name="T58" fmla="*/ 4 w 50"/>
                <a:gd name="T59" fmla="*/ 14 h 220"/>
                <a:gd name="T60" fmla="*/ 22 w 50"/>
                <a:gd name="T61" fmla="*/ 206 h 220"/>
                <a:gd name="T62" fmla="*/ 25 w 50"/>
                <a:gd name="T63" fmla="*/ 212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220">
                  <a:moveTo>
                    <a:pt x="50" y="173"/>
                  </a:moveTo>
                  <a:cubicBezTo>
                    <a:pt x="50" y="173"/>
                    <a:pt x="50" y="173"/>
                    <a:pt x="50" y="173"/>
                  </a:cubicBezTo>
                  <a:cubicBezTo>
                    <a:pt x="50" y="14"/>
                    <a:pt x="50" y="14"/>
                    <a:pt x="50" y="14"/>
                  </a:cubicBezTo>
                  <a:cubicBezTo>
                    <a:pt x="50" y="6"/>
                    <a:pt x="44" y="0"/>
                    <a:pt x="36" y="0"/>
                  </a:cubicBezTo>
                  <a:cubicBezTo>
                    <a:pt x="13" y="0"/>
                    <a:pt x="13" y="0"/>
                    <a:pt x="13" y="0"/>
                  </a:cubicBezTo>
                  <a:cubicBezTo>
                    <a:pt x="6" y="0"/>
                    <a:pt x="0" y="6"/>
                    <a:pt x="0" y="14"/>
                  </a:cubicBezTo>
                  <a:cubicBezTo>
                    <a:pt x="0" y="173"/>
                    <a:pt x="0" y="173"/>
                    <a:pt x="0" y="173"/>
                  </a:cubicBezTo>
                  <a:cubicBezTo>
                    <a:pt x="0" y="173"/>
                    <a:pt x="0" y="173"/>
                    <a:pt x="0" y="173"/>
                  </a:cubicBezTo>
                  <a:cubicBezTo>
                    <a:pt x="0" y="173"/>
                    <a:pt x="0" y="173"/>
                    <a:pt x="0" y="173"/>
                  </a:cubicBezTo>
                  <a:cubicBezTo>
                    <a:pt x="0" y="173"/>
                    <a:pt x="0" y="173"/>
                    <a:pt x="0" y="173"/>
                  </a:cubicBezTo>
                  <a:cubicBezTo>
                    <a:pt x="0" y="174"/>
                    <a:pt x="0" y="174"/>
                    <a:pt x="0" y="174"/>
                  </a:cubicBezTo>
                  <a:cubicBezTo>
                    <a:pt x="0" y="174"/>
                    <a:pt x="0" y="174"/>
                    <a:pt x="0" y="174"/>
                  </a:cubicBezTo>
                  <a:cubicBezTo>
                    <a:pt x="0" y="174"/>
                    <a:pt x="0" y="174"/>
                    <a:pt x="0" y="174"/>
                  </a:cubicBezTo>
                  <a:cubicBezTo>
                    <a:pt x="0" y="174"/>
                    <a:pt x="0" y="174"/>
                    <a:pt x="0" y="174"/>
                  </a:cubicBezTo>
                  <a:cubicBezTo>
                    <a:pt x="23" y="218"/>
                    <a:pt x="23" y="218"/>
                    <a:pt x="23" y="218"/>
                  </a:cubicBezTo>
                  <a:cubicBezTo>
                    <a:pt x="23" y="219"/>
                    <a:pt x="24" y="220"/>
                    <a:pt x="25" y="220"/>
                  </a:cubicBezTo>
                  <a:cubicBezTo>
                    <a:pt x="26" y="220"/>
                    <a:pt x="27" y="219"/>
                    <a:pt x="27" y="218"/>
                  </a:cubicBezTo>
                  <a:cubicBezTo>
                    <a:pt x="50" y="174"/>
                    <a:pt x="50" y="174"/>
                    <a:pt x="50" y="174"/>
                  </a:cubicBezTo>
                  <a:cubicBezTo>
                    <a:pt x="50" y="174"/>
                    <a:pt x="50" y="174"/>
                    <a:pt x="50" y="174"/>
                  </a:cubicBezTo>
                  <a:cubicBezTo>
                    <a:pt x="50" y="174"/>
                    <a:pt x="50" y="174"/>
                    <a:pt x="50" y="174"/>
                  </a:cubicBezTo>
                  <a:cubicBezTo>
                    <a:pt x="50" y="174"/>
                    <a:pt x="50" y="174"/>
                    <a:pt x="50" y="174"/>
                  </a:cubicBezTo>
                  <a:cubicBezTo>
                    <a:pt x="50" y="174"/>
                    <a:pt x="50" y="174"/>
                    <a:pt x="50" y="174"/>
                  </a:cubicBezTo>
                  <a:cubicBezTo>
                    <a:pt x="50" y="174"/>
                    <a:pt x="50" y="174"/>
                    <a:pt x="50" y="173"/>
                  </a:cubicBezTo>
                  <a:close/>
                  <a:moveTo>
                    <a:pt x="31" y="201"/>
                  </a:moveTo>
                  <a:cubicBezTo>
                    <a:pt x="19" y="201"/>
                    <a:pt x="19" y="201"/>
                    <a:pt x="19" y="201"/>
                  </a:cubicBezTo>
                  <a:cubicBezTo>
                    <a:pt x="7" y="177"/>
                    <a:pt x="7" y="177"/>
                    <a:pt x="7" y="177"/>
                  </a:cubicBezTo>
                  <a:cubicBezTo>
                    <a:pt x="8" y="177"/>
                    <a:pt x="9" y="177"/>
                    <a:pt x="11" y="177"/>
                  </a:cubicBezTo>
                  <a:cubicBezTo>
                    <a:pt x="13" y="177"/>
                    <a:pt x="14" y="177"/>
                    <a:pt x="16" y="177"/>
                  </a:cubicBezTo>
                  <a:cubicBezTo>
                    <a:pt x="16" y="177"/>
                    <a:pt x="16" y="177"/>
                    <a:pt x="17" y="177"/>
                  </a:cubicBezTo>
                  <a:cubicBezTo>
                    <a:pt x="17" y="177"/>
                    <a:pt x="17" y="177"/>
                    <a:pt x="18" y="177"/>
                  </a:cubicBezTo>
                  <a:cubicBezTo>
                    <a:pt x="20" y="176"/>
                    <a:pt x="22" y="176"/>
                    <a:pt x="24" y="176"/>
                  </a:cubicBezTo>
                  <a:cubicBezTo>
                    <a:pt x="31" y="174"/>
                    <a:pt x="38" y="173"/>
                    <a:pt x="44" y="175"/>
                  </a:cubicBezTo>
                  <a:lnTo>
                    <a:pt x="31" y="201"/>
                  </a:lnTo>
                  <a:close/>
                  <a:moveTo>
                    <a:pt x="45" y="53"/>
                  </a:moveTo>
                  <a:cubicBezTo>
                    <a:pt x="4" y="53"/>
                    <a:pt x="4" y="53"/>
                    <a:pt x="4" y="53"/>
                  </a:cubicBezTo>
                  <a:cubicBezTo>
                    <a:pt x="4" y="34"/>
                    <a:pt x="4" y="34"/>
                    <a:pt x="4" y="34"/>
                  </a:cubicBezTo>
                  <a:cubicBezTo>
                    <a:pt x="45" y="34"/>
                    <a:pt x="45" y="34"/>
                    <a:pt x="45" y="34"/>
                  </a:cubicBezTo>
                  <a:lnTo>
                    <a:pt x="45" y="53"/>
                  </a:lnTo>
                  <a:close/>
                  <a:moveTo>
                    <a:pt x="23" y="171"/>
                  </a:moveTo>
                  <a:cubicBezTo>
                    <a:pt x="22" y="171"/>
                    <a:pt x="20" y="172"/>
                    <a:pt x="19" y="172"/>
                  </a:cubicBezTo>
                  <a:cubicBezTo>
                    <a:pt x="19" y="58"/>
                    <a:pt x="19" y="58"/>
                    <a:pt x="19" y="58"/>
                  </a:cubicBezTo>
                  <a:cubicBezTo>
                    <a:pt x="31" y="58"/>
                    <a:pt x="31" y="58"/>
                    <a:pt x="31" y="58"/>
                  </a:cubicBezTo>
                  <a:cubicBezTo>
                    <a:pt x="31" y="169"/>
                    <a:pt x="31" y="169"/>
                    <a:pt x="31" y="169"/>
                  </a:cubicBezTo>
                  <a:cubicBezTo>
                    <a:pt x="28" y="170"/>
                    <a:pt x="26" y="170"/>
                    <a:pt x="23" y="171"/>
                  </a:cubicBezTo>
                  <a:close/>
                  <a:moveTo>
                    <a:pt x="4" y="172"/>
                  </a:moveTo>
                  <a:cubicBezTo>
                    <a:pt x="4" y="58"/>
                    <a:pt x="4" y="58"/>
                    <a:pt x="4" y="58"/>
                  </a:cubicBezTo>
                  <a:cubicBezTo>
                    <a:pt x="14" y="58"/>
                    <a:pt x="14" y="58"/>
                    <a:pt x="14" y="58"/>
                  </a:cubicBezTo>
                  <a:cubicBezTo>
                    <a:pt x="14" y="173"/>
                    <a:pt x="14" y="173"/>
                    <a:pt x="14" y="173"/>
                  </a:cubicBezTo>
                  <a:cubicBezTo>
                    <a:pt x="11" y="173"/>
                    <a:pt x="7" y="173"/>
                    <a:pt x="4" y="172"/>
                  </a:cubicBezTo>
                  <a:close/>
                  <a:moveTo>
                    <a:pt x="36" y="169"/>
                  </a:moveTo>
                  <a:cubicBezTo>
                    <a:pt x="36" y="58"/>
                    <a:pt x="36" y="58"/>
                    <a:pt x="36" y="58"/>
                  </a:cubicBezTo>
                  <a:cubicBezTo>
                    <a:pt x="45" y="58"/>
                    <a:pt x="45" y="58"/>
                    <a:pt x="45" y="58"/>
                  </a:cubicBezTo>
                  <a:cubicBezTo>
                    <a:pt x="45" y="170"/>
                    <a:pt x="45" y="170"/>
                    <a:pt x="45" y="170"/>
                  </a:cubicBezTo>
                  <a:cubicBezTo>
                    <a:pt x="42" y="169"/>
                    <a:pt x="39" y="169"/>
                    <a:pt x="36" y="169"/>
                  </a:cubicBezTo>
                  <a:close/>
                  <a:moveTo>
                    <a:pt x="13" y="5"/>
                  </a:moveTo>
                  <a:cubicBezTo>
                    <a:pt x="36" y="5"/>
                    <a:pt x="36" y="5"/>
                    <a:pt x="36" y="5"/>
                  </a:cubicBezTo>
                  <a:cubicBezTo>
                    <a:pt x="41" y="5"/>
                    <a:pt x="45" y="9"/>
                    <a:pt x="45" y="14"/>
                  </a:cubicBezTo>
                  <a:cubicBezTo>
                    <a:pt x="45" y="29"/>
                    <a:pt x="45" y="29"/>
                    <a:pt x="45" y="29"/>
                  </a:cubicBezTo>
                  <a:cubicBezTo>
                    <a:pt x="4" y="29"/>
                    <a:pt x="4" y="29"/>
                    <a:pt x="4" y="29"/>
                  </a:cubicBezTo>
                  <a:cubicBezTo>
                    <a:pt x="4" y="14"/>
                    <a:pt x="4" y="14"/>
                    <a:pt x="4" y="14"/>
                  </a:cubicBezTo>
                  <a:cubicBezTo>
                    <a:pt x="4" y="9"/>
                    <a:pt x="8" y="5"/>
                    <a:pt x="13" y="5"/>
                  </a:cubicBezTo>
                  <a:close/>
                  <a:moveTo>
                    <a:pt x="22" y="206"/>
                  </a:moveTo>
                  <a:cubicBezTo>
                    <a:pt x="28" y="206"/>
                    <a:pt x="28" y="206"/>
                    <a:pt x="28" y="206"/>
                  </a:cubicBezTo>
                  <a:cubicBezTo>
                    <a:pt x="25" y="212"/>
                    <a:pt x="25" y="212"/>
                    <a:pt x="25" y="212"/>
                  </a:cubicBezTo>
                  <a:lnTo>
                    <a:pt x="22" y="2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44" name="Freeform: Shape 73"/>
            <p:cNvSpPr/>
            <p:nvPr/>
          </p:nvSpPr>
          <p:spPr bwMode="auto">
            <a:xfrm>
              <a:off x="1765" y="1606"/>
              <a:ext cx="77" cy="264"/>
            </a:xfrm>
            <a:custGeom>
              <a:avLst/>
              <a:gdLst>
                <a:gd name="T0" fmla="*/ 61 w 64"/>
                <a:gd name="T1" fmla="*/ 0 h 220"/>
                <a:gd name="T2" fmla="*/ 3 w 64"/>
                <a:gd name="T3" fmla="*/ 0 h 220"/>
                <a:gd name="T4" fmla="*/ 0 w 64"/>
                <a:gd name="T5" fmla="*/ 3 h 220"/>
                <a:gd name="T6" fmla="*/ 0 w 64"/>
                <a:gd name="T7" fmla="*/ 217 h 220"/>
                <a:gd name="T8" fmla="*/ 3 w 64"/>
                <a:gd name="T9" fmla="*/ 220 h 220"/>
                <a:gd name="T10" fmla="*/ 61 w 64"/>
                <a:gd name="T11" fmla="*/ 220 h 220"/>
                <a:gd name="T12" fmla="*/ 64 w 64"/>
                <a:gd name="T13" fmla="*/ 217 h 220"/>
                <a:gd name="T14" fmla="*/ 64 w 64"/>
                <a:gd name="T15" fmla="*/ 3 h 220"/>
                <a:gd name="T16" fmla="*/ 61 w 64"/>
                <a:gd name="T17" fmla="*/ 0 h 220"/>
                <a:gd name="T18" fmla="*/ 5 w 64"/>
                <a:gd name="T19" fmla="*/ 215 h 220"/>
                <a:gd name="T20" fmla="*/ 5 w 64"/>
                <a:gd name="T21" fmla="*/ 5 h 220"/>
                <a:gd name="T22" fmla="*/ 59 w 64"/>
                <a:gd name="T23" fmla="*/ 5 h 220"/>
                <a:gd name="T24" fmla="*/ 59 w 64"/>
                <a:gd name="T25" fmla="*/ 22 h 220"/>
                <a:gd name="T26" fmla="*/ 39 w 64"/>
                <a:gd name="T27" fmla="*/ 22 h 220"/>
                <a:gd name="T28" fmla="*/ 37 w 64"/>
                <a:gd name="T29" fmla="*/ 25 h 220"/>
                <a:gd name="T30" fmla="*/ 39 w 64"/>
                <a:gd name="T31" fmla="*/ 27 h 220"/>
                <a:gd name="T32" fmla="*/ 59 w 64"/>
                <a:gd name="T33" fmla="*/ 27 h 220"/>
                <a:gd name="T34" fmla="*/ 59 w 64"/>
                <a:gd name="T35" fmla="*/ 47 h 220"/>
                <a:gd name="T36" fmla="*/ 32 w 64"/>
                <a:gd name="T37" fmla="*/ 47 h 220"/>
                <a:gd name="T38" fmla="*/ 30 w 64"/>
                <a:gd name="T39" fmla="*/ 49 h 220"/>
                <a:gd name="T40" fmla="*/ 32 w 64"/>
                <a:gd name="T41" fmla="*/ 51 h 220"/>
                <a:gd name="T42" fmla="*/ 59 w 64"/>
                <a:gd name="T43" fmla="*/ 51 h 220"/>
                <a:gd name="T44" fmla="*/ 59 w 64"/>
                <a:gd name="T45" fmla="*/ 71 h 220"/>
                <a:gd name="T46" fmla="*/ 39 w 64"/>
                <a:gd name="T47" fmla="*/ 71 h 220"/>
                <a:gd name="T48" fmla="*/ 37 w 64"/>
                <a:gd name="T49" fmla="*/ 73 h 220"/>
                <a:gd name="T50" fmla="*/ 39 w 64"/>
                <a:gd name="T51" fmla="*/ 76 h 220"/>
                <a:gd name="T52" fmla="*/ 59 w 64"/>
                <a:gd name="T53" fmla="*/ 76 h 220"/>
                <a:gd name="T54" fmla="*/ 59 w 64"/>
                <a:gd name="T55" fmla="*/ 95 h 220"/>
                <a:gd name="T56" fmla="*/ 32 w 64"/>
                <a:gd name="T57" fmla="*/ 95 h 220"/>
                <a:gd name="T58" fmla="*/ 30 w 64"/>
                <a:gd name="T59" fmla="*/ 97 h 220"/>
                <a:gd name="T60" fmla="*/ 32 w 64"/>
                <a:gd name="T61" fmla="*/ 100 h 220"/>
                <a:gd name="T62" fmla="*/ 59 w 64"/>
                <a:gd name="T63" fmla="*/ 100 h 220"/>
                <a:gd name="T64" fmla="*/ 59 w 64"/>
                <a:gd name="T65" fmla="*/ 119 h 220"/>
                <a:gd name="T66" fmla="*/ 39 w 64"/>
                <a:gd name="T67" fmla="*/ 119 h 220"/>
                <a:gd name="T68" fmla="*/ 37 w 64"/>
                <a:gd name="T69" fmla="*/ 122 h 220"/>
                <a:gd name="T70" fmla="*/ 39 w 64"/>
                <a:gd name="T71" fmla="*/ 124 h 220"/>
                <a:gd name="T72" fmla="*/ 59 w 64"/>
                <a:gd name="T73" fmla="*/ 124 h 220"/>
                <a:gd name="T74" fmla="*/ 59 w 64"/>
                <a:gd name="T75" fmla="*/ 143 h 220"/>
                <a:gd name="T76" fmla="*/ 32 w 64"/>
                <a:gd name="T77" fmla="*/ 143 h 220"/>
                <a:gd name="T78" fmla="*/ 30 w 64"/>
                <a:gd name="T79" fmla="*/ 146 h 220"/>
                <a:gd name="T80" fmla="*/ 32 w 64"/>
                <a:gd name="T81" fmla="*/ 148 h 220"/>
                <a:gd name="T82" fmla="*/ 59 w 64"/>
                <a:gd name="T83" fmla="*/ 148 h 220"/>
                <a:gd name="T84" fmla="*/ 59 w 64"/>
                <a:gd name="T85" fmla="*/ 168 h 220"/>
                <a:gd name="T86" fmla="*/ 39 w 64"/>
                <a:gd name="T87" fmla="*/ 168 h 220"/>
                <a:gd name="T88" fmla="*/ 37 w 64"/>
                <a:gd name="T89" fmla="*/ 170 h 220"/>
                <a:gd name="T90" fmla="*/ 39 w 64"/>
                <a:gd name="T91" fmla="*/ 172 h 220"/>
                <a:gd name="T92" fmla="*/ 59 w 64"/>
                <a:gd name="T93" fmla="*/ 172 h 220"/>
                <a:gd name="T94" fmla="*/ 59 w 64"/>
                <a:gd name="T95" fmla="*/ 192 h 220"/>
                <a:gd name="T96" fmla="*/ 32 w 64"/>
                <a:gd name="T97" fmla="*/ 192 h 220"/>
                <a:gd name="T98" fmla="*/ 30 w 64"/>
                <a:gd name="T99" fmla="*/ 194 h 220"/>
                <a:gd name="T100" fmla="*/ 32 w 64"/>
                <a:gd name="T101" fmla="*/ 196 h 220"/>
                <a:gd name="T102" fmla="*/ 59 w 64"/>
                <a:gd name="T103" fmla="*/ 196 h 220"/>
                <a:gd name="T104" fmla="*/ 59 w 64"/>
                <a:gd name="T105" fmla="*/ 215 h 220"/>
                <a:gd name="T106" fmla="*/ 5 w 64"/>
                <a:gd name="T107" fmla="*/ 215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 h="220">
                  <a:moveTo>
                    <a:pt x="61" y="0"/>
                  </a:moveTo>
                  <a:cubicBezTo>
                    <a:pt x="3" y="0"/>
                    <a:pt x="3" y="0"/>
                    <a:pt x="3" y="0"/>
                  </a:cubicBezTo>
                  <a:cubicBezTo>
                    <a:pt x="1" y="0"/>
                    <a:pt x="0" y="1"/>
                    <a:pt x="0" y="3"/>
                  </a:cubicBezTo>
                  <a:cubicBezTo>
                    <a:pt x="0" y="217"/>
                    <a:pt x="0" y="217"/>
                    <a:pt x="0" y="217"/>
                  </a:cubicBezTo>
                  <a:cubicBezTo>
                    <a:pt x="0" y="218"/>
                    <a:pt x="1" y="220"/>
                    <a:pt x="3" y="220"/>
                  </a:cubicBezTo>
                  <a:cubicBezTo>
                    <a:pt x="61" y="220"/>
                    <a:pt x="61" y="220"/>
                    <a:pt x="61" y="220"/>
                  </a:cubicBezTo>
                  <a:cubicBezTo>
                    <a:pt x="63" y="220"/>
                    <a:pt x="64" y="218"/>
                    <a:pt x="64" y="217"/>
                  </a:cubicBezTo>
                  <a:cubicBezTo>
                    <a:pt x="64" y="3"/>
                    <a:pt x="64" y="3"/>
                    <a:pt x="64" y="3"/>
                  </a:cubicBezTo>
                  <a:cubicBezTo>
                    <a:pt x="64" y="1"/>
                    <a:pt x="63" y="0"/>
                    <a:pt x="61" y="0"/>
                  </a:cubicBezTo>
                  <a:close/>
                  <a:moveTo>
                    <a:pt x="5" y="215"/>
                  </a:moveTo>
                  <a:cubicBezTo>
                    <a:pt x="5" y="5"/>
                    <a:pt x="5" y="5"/>
                    <a:pt x="5" y="5"/>
                  </a:cubicBezTo>
                  <a:cubicBezTo>
                    <a:pt x="59" y="5"/>
                    <a:pt x="59" y="5"/>
                    <a:pt x="59" y="5"/>
                  </a:cubicBezTo>
                  <a:cubicBezTo>
                    <a:pt x="59" y="22"/>
                    <a:pt x="59" y="22"/>
                    <a:pt x="59" y="22"/>
                  </a:cubicBezTo>
                  <a:cubicBezTo>
                    <a:pt x="39" y="22"/>
                    <a:pt x="39" y="22"/>
                    <a:pt x="39" y="22"/>
                  </a:cubicBezTo>
                  <a:cubicBezTo>
                    <a:pt x="38" y="22"/>
                    <a:pt x="37" y="24"/>
                    <a:pt x="37" y="25"/>
                  </a:cubicBezTo>
                  <a:cubicBezTo>
                    <a:pt x="37" y="26"/>
                    <a:pt x="38" y="27"/>
                    <a:pt x="39" y="27"/>
                  </a:cubicBezTo>
                  <a:cubicBezTo>
                    <a:pt x="59" y="27"/>
                    <a:pt x="59" y="27"/>
                    <a:pt x="59" y="27"/>
                  </a:cubicBezTo>
                  <a:cubicBezTo>
                    <a:pt x="59" y="47"/>
                    <a:pt x="59" y="47"/>
                    <a:pt x="59" y="47"/>
                  </a:cubicBezTo>
                  <a:cubicBezTo>
                    <a:pt x="32" y="47"/>
                    <a:pt x="32" y="47"/>
                    <a:pt x="32" y="47"/>
                  </a:cubicBezTo>
                  <a:cubicBezTo>
                    <a:pt x="31" y="47"/>
                    <a:pt x="30" y="48"/>
                    <a:pt x="30" y="49"/>
                  </a:cubicBezTo>
                  <a:cubicBezTo>
                    <a:pt x="30" y="50"/>
                    <a:pt x="31" y="51"/>
                    <a:pt x="32" y="51"/>
                  </a:cubicBezTo>
                  <a:cubicBezTo>
                    <a:pt x="59" y="51"/>
                    <a:pt x="59" y="51"/>
                    <a:pt x="59" y="51"/>
                  </a:cubicBezTo>
                  <a:cubicBezTo>
                    <a:pt x="59" y="71"/>
                    <a:pt x="59" y="71"/>
                    <a:pt x="59" y="71"/>
                  </a:cubicBezTo>
                  <a:cubicBezTo>
                    <a:pt x="39" y="71"/>
                    <a:pt x="39" y="71"/>
                    <a:pt x="39" y="71"/>
                  </a:cubicBezTo>
                  <a:cubicBezTo>
                    <a:pt x="38" y="71"/>
                    <a:pt x="37" y="72"/>
                    <a:pt x="37" y="73"/>
                  </a:cubicBezTo>
                  <a:cubicBezTo>
                    <a:pt x="37" y="74"/>
                    <a:pt x="38" y="76"/>
                    <a:pt x="39" y="76"/>
                  </a:cubicBezTo>
                  <a:cubicBezTo>
                    <a:pt x="59" y="76"/>
                    <a:pt x="59" y="76"/>
                    <a:pt x="59" y="76"/>
                  </a:cubicBezTo>
                  <a:cubicBezTo>
                    <a:pt x="59" y="95"/>
                    <a:pt x="59" y="95"/>
                    <a:pt x="59" y="95"/>
                  </a:cubicBezTo>
                  <a:cubicBezTo>
                    <a:pt x="32" y="95"/>
                    <a:pt x="32" y="95"/>
                    <a:pt x="32" y="95"/>
                  </a:cubicBezTo>
                  <a:cubicBezTo>
                    <a:pt x="31" y="95"/>
                    <a:pt x="30" y="96"/>
                    <a:pt x="30" y="97"/>
                  </a:cubicBezTo>
                  <a:cubicBezTo>
                    <a:pt x="30" y="99"/>
                    <a:pt x="31" y="100"/>
                    <a:pt x="32" y="100"/>
                  </a:cubicBezTo>
                  <a:cubicBezTo>
                    <a:pt x="59" y="100"/>
                    <a:pt x="59" y="100"/>
                    <a:pt x="59" y="100"/>
                  </a:cubicBezTo>
                  <a:cubicBezTo>
                    <a:pt x="59" y="119"/>
                    <a:pt x="59" y="119"/>
                    <a:pt x="59" y="119"/>
                  </a:cubicBezTo>
                  <a:cubicBezTo>
                    <a:pt x="39" y="119"/>
                    <a:pt x="39" y="119"/>
                    <a:pt x="39" y="119"/>
                  </a:cubicBezTo>
                  <a:cubicBezTo>
                    <a:pt x="38" y="119"/>
                    <a:pt x="37" y="120"/>
                    <a:pt x="37" y="122"/>
                  </a:cubicBezTo>
                  <a:cubicBezTo>
                    <a:pt x="37" y="123"/>
                    <a:pt x="38" y="124"/>
                    <a:pt x="39" y="124"/>
                  </a:cubicBezTo>
                  <a:cubicBezTo>
                    <a:pt x="59" y="124"/>
                    <a:pt x="59" y="124"/>
                    <a:pt x="59" y="124"/>
                  </a:cubicBezTo>
                  <a:cubicBezTo>
                    <a:pt x="59" y="143"/>
                    <a:pt x="59" y="143"/>
                    <a:pt x="59" y="143"/>
                  </a:cubicBezTo>
                  <a:cubicBezTo>
                    <a:pt x="32" y="143"/>
                    <a:pt x="32" y="143"/>
                    <a:pt x="32" y="143"/>
                  </a:cubicBezTo>
                  <a:cubicBezTo>
                    <a:pt x="31" y="143"/>
                    <a:pt x="30" y="144"/>
                    <a:pt x="30" y="146"/>
                  </a:cubicBezTo>
                  <a:cubicBezTo>
                    <a:pt x="30" y="147"/>
                    <a:pt x="31" y="148"/>
                    <a:pt x="32" y="148"/>
                  </a:cubicBezTo>
                  <a:cubicBezTo>
                    <a:pt x="59" y="148"/>
                    <a:pt x="59" y="148"/>
                    <a:pt x="59" y="148"/>
                  </a:cubicBezTo>
                  <a:cubicBezTo>
                    <a:pt x="59" y="168"/>
                    <a:pt x="59" y="168"/>
                    <a:pt x="59" y="168"/>
                  </a:cubicBezTo>
                  <a:cubicBezTo>
                    <a:pt x="39" y="168"/>
                    <a:pt x="39" y="168"/>
                    <a:pt x="39" y="168"/>
                  </a:cubicBezTo>
                  <a:cubicBezTo>
                    <a:pt x="38" y="168"/>
                    <a:pt x="37" y="169"/>
                    <a:pt x="37" y="170"/>
                  </a:cubicBezTo>
                  <a:cubicBezTo>
                    <a:pt x="37" y="171"/>
                    <a:pt x="38" y="172"/>
                    <a:pt x="39" y="172"/>
                  </a:cubicBezTo>
                  <a:cubicBezTo>
                    <a:pt x="59" y="172"/>
                    <a:pt x="59" y="172"/>
                    <a:pt x="59" y="172"/>
                  </a:cubicBezTo>
                  <a:cubicBezTo>
                    <a:pt x="59" y="192"/>
                    <a:pt x="59" y="192"/>
                    <a:pt x="59" y="192"/>
                  </a:cubicBezTo>
                  <a:cubicBezTo>
                    <a:pt x="32" y="192"/>
                    <a:pt x="32" y="192"/>
                    <a:pt x="32" y="192"/>
                  </a:cubicBezTo>
                  <a:cubicBezTo>
                    <a:pt x="31" y="192"/>
                    <a:pt x="30" y="193"/>
                    <a:pt x="30" y="194"/>
                  </a:cubicBezTo>
                  <a:cubicBezTo>
                    <a:pt x="30" y="195"/>
                    <a:pt x="31" y="196"/>
                    <a:pt x="32" y="196"/>
                  </a:cubicBezTo>
                  <a:cubicBezTo>
                    <a:pt x="59" y="196"/>
                    <a:pt x="59" y="196"/>
                    <a:pt x="59" y="196"/>
                  </a:cubicBezTo>
                  <a:cubicBezTo>
                    <a:pt x="59" y="215"/>
                    <a:pt x="59" y="215"/>
                    <a:pt x="59" y="215"/>
                  </a:cubicBezTo>
                  <a:lnTo>
                    <a:pt x="5" y="2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sp>
        <p:nvSpPr>
          <p:cNvPr id="31" name="TextBox 92"/>
          <p:cNvSpPr txBox="1"/>
          <p:nvPr/>
        </p:nvSpPr>
        <p:spPr bwMode="auto">
          <a:xfrm>
            <a:off x="4620260" y="1087120"/>
            <a:ext cx="3060065" cy="513715"/>
          </a:xfrm>
          <a:prstGeom prst="rect">
            <a:avLst/>
          </a:prstGeom>
          <a:noFill/>
        </p:spPr>
        <p:txBody>
          <a:bodyPr wrap="none" lIns="288000" tIns="0" rIns="288000" bIns="0" anchor="ctr" anchorCtr="1">
            <a:noAutofit/>
          </a:bodyPr>
          <a:p>
            <a:pPr algn="l" latinLnBrk="0"/>
            <a:r>
              <a:rPr lang="zh-CN" altLang="en-US" sz="2000" b="1">
                <a:solidFill>
                  <a:schemeClr val="tx1">
                    <a:lumMod val="75000"/>
                    <a:lumOff val="25000"/>
                  </a:schemeClr>
                </a:solidFill>
                <a:effectLst/>
                <a:latin typeface="宋体" panose="02010600030101010101" pitchFamily="2" charset="-122"/>
                <a:cs typeface="+mn-ea"/>
                <a:sym typeface="+mn-lt"/>
              </a:rPr>
              <a:t>（一）统计整理方案设计</a:t>
            </a:r>
            <a:endParaRPr lang="zh-CN" altLang="en-US" sz="2000" b="1">
              <a:solidFill>
                <a:schemeClr val="tx1">
                  <a:lumMod val="75000"/>
                  <a:lumOff val="25000"/>
                </a:schemeClr>
              </a:solidFill>
              <a:effectLst/>
              <a:latin typeface="宋体" panose="02010600030101010101" pitchFamily="2" charset="-122"/>
              <a:cs typeface="+mn-ea"/>
              <a:sym typeface="+mn-lt"/>
            </a:endParaRPr>
          </a:p>
        </p:txBody>
      </p:sp>
      <p:sp>
        <p:nvSpPr>
          <p:cNvPr id="25" name="文本框 2"/>
          <p:cNvSpPr txBox="1"/>
          <p:nvPr/>
        </p:nvSpPr>
        <p:spPr>
          <a:xfrm>
            <a:off x="885825" y="599440"/>
            <a:ext cx="373316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二、统计整理的步骤</a:t>
            </a:r>
            <a:endParaRPr lang="zh-CN" altLang="en-US" sz="2600" dirty="0">
              <a:latin typeface="宋体" panose="02010600030101010101" pitchFamily="2" charset="-122"/>
              <a:ea typeface="宋体" panose="02010600030101010101" pitchFamily="2" charset="-122"/>
            </a:endParaRPr>
          </a:p>
        </p:txBody>
      </p:sp>
      <p:sp>
        <p:nvSpPr>
          <p:cNvPr id="4" name="TextBox 92"/>
          <p:cNvSpPr txBox="1"/>
          <p:nvPr/>
        </p:nvSpPr>
        <p:spPr bwMode="auto">
          <a:xfrm>
            <a:off x="9137015" y="4540250"/>
            <a:ext cx="2566670" cy="885190"/>
          </a:xfrm>
          <a:prstGeom prst="rect">
            <a:avLst/>
          </a:prstGeom>
          <a:noFill/>
        </p:spPr>
        <p:txBody>
          <a:bodyPr wrap="none" lIns="288000" tIns="0" rIns="288000" bIns="0" anchor="ctr" anchorCtr="1">
            <a:noAutofit/>
          </a:bodyPr>
          <a:p>
            <a:pPr algn="l" latinLnBrk="0"/>
            <a:r>
              <a:rPr lang="zh-CN" altLang="en-US" sz="2000" b="1">
                <a:solidFill>
                  <a:schemeClr val="tx1">
                    <a:lumMod val="75000"/>
                    <a:lumOff val="25000"/>
                  </a:schemeClr>
                </a:solidFill>
                <a:effectLst/>
                <a:latin typeface="宋体" panose="02010600030101010101" pitchFamily="2" charset="-122"/>
                <a:cs typeface="+mn-ea"/>
                <a:sym typeface="+mn-lt"/>
              </a:rPr>
              <a:t>（五）统计资料系统</a:t>
            </a:r>
            <a:endParaRPr lang="zh-CN" altLang="en-US" sz="2000" b="1">
              <a:solidFill>
                <a:schemeClr val="tx1">
                  <a:lumMod val="75000"/>
                  <a:lumOff val="25000"/>
                </a:schemeClr>
              </a:solidFill>
              <a:effectLst/>
              <a:latin typeface="宋体" panose="02010600030101010101" pitchFamily="2" charset="-122"/>
              <a:cs typeface="+mn-ea"/>
              <a:sym typeface="+mn-lt"/>
            </a:endParaRPr>
          </a:p>
          <a:p>
            <a:pPr algn="l" latinLnBrk="0"/>
            <a:r>
              <a:rPr lang="zh-CN" altLang="en-US" sz="2000" b="1">
                <a:solidFill>
                  <a:schemeClr val="tx1">
                    <a:lumMod val="75000"/>
                    <a:lumOff val="25000"/>
                  </a:schemeClr>
                </a:solidFill>
                <a:effectLst/>
                <a:latin typeface="宋体" panose="02010600030101010101" pitchFamily="2" charset="-122"/>
                <a:cs typeface="+mn-ea"/>
                <a:sym typeface="+mn-lt"/>
              </a:rPr>
              <a:t>积累、存档</a:t>
            </a:r>
            <a:endParaRPr lang="zh-CN" altLang="en-US" sz="2000" b="1">
              <a:solidFill>
                <a:schemeClr val="tx1">
                  <a:lumMod val="75000"/>
                  <a:lumOff val="25000"/>
                </a:schemeClr>
              </a:solidFill>
              <a:effectLst/>
              <a:latin typeface="宋体" panose="02010600030101010101" pitchFamily="2" charset="-122"/>
              <a:cs typeface="+mn-ea"/>
              <a:sym typeface="+mn-lt"/>
            </a:endParaRPr>
          </a:p>
        </p:txBody>
      </p:sp>
      <p:sp>
        <p:nvSpPr>
          <p:cNvPr id="5" name="TextBox 92"/>
          <p:cNvSpPr txBox="1"/>
          <p:nvPr/>
        </p:nvSpPr>
        <p:spPr bwMode="auto">
          <a:xfrm>
            <a:off x="161925" y="4773930"/>
            <a:ext cx="3060065" cy="513715"/>
          </a:xfrm>
          <a:prstGeom prst="rect">
            <a:avLst/>
          </a:prstGeom>
          <a:noFill/>
        </p:spPr>
        <p:txBody>
          <a:bodyPr wrap="none" lIns="288000" tIns="0" rIns="288000" bIns="0" anchor="ctr" anchorCtr="1">
            <a:noAutofit/>
          </a:bodyPr>
          <a:p>
            <a:pPr algn="l" latinLnBrk="0"/>
            <a:r>
              <a:rPr lang="zh-CN" altLang="en-US" sz="2000" b="1">
                <a:solidFill>
                  <a:schemeClr val="tx1">
                    <a:lumMod val="75000"/>
                    <a:lumOff val="25000"/>
                  </a:schemeClr>
                </a:solidFill>
                <a:effectLst/>
                <a:latin typeface="宋体" panose="02010600030101010101" pitchFamily="2" charset="-122"/>
                <a:cs typeface="+mn-ea"/>
                <a:sym typeface="+mn-lt"/>
              </a:rPr>
              <a:t>（四）统计资料的显示</a:t>
            </a:r>
            <a:endParaRPr lang="zh-CN" altLang="en-US" sz="2000" b="1">
              <a:solidFill>
                <a:schemeClr val="tx1">
                  <a:lumMod val="75000"/>
                  <a:lumOff val="25000"/>
                </a:schemeClr>
              </a:solidFill>
              <a:effectLst/>
              <a:latin typeface="宋体" panose="02010600030101010101" pitchFamily="2" charset="-122"/>
              <a:cs typeface="+mn-ea"/>
              <a:sym typeface="+mn-lt"/>
            </a:endParaRPr>
          </a:p>
        </p:txBody>
      </p:sp>
      <p:sp>
        <p:nvSpPr>
          <p:cNvPr id="6" name="TextBox 92"/>
          <p:cNvSpPr txBox="1"/>
          <p:nvPr/>
        </p:nvSpPr>
        <p:spPr bwMode="auto">
          <a:xfrm>
            <a:off x="8386445" y="2806700"/>
            <a:ext cx="3510915" cy="938530"/>
          </a:xfrm>
          <a:prstGeom prst="rect">
            <a:avLst/>
          </a:prstGeom>
          <a:noFill/>
        </p:spPr>
        <p:txBody>
          <a:bodyPr wrap="none" lIns="288000" tIns="0" rIns="288000" bIns="0" anchor="ctr" anchorCtr="1">
            <a:noAutofit/>
          </a:bodyPr>
          <a:p>
            <a:pPr algn="l" latinLnBrk="0"/>
            <a:r>
              <a:rPr lang="zh-CN" altLang="en-US" sz="2000" b="1">
                <a:solidFill>
                  <a:schemeClr val="tx1">
                    <a:lumMod val="75000"/>
                    <a:lumOff val="25000"/>
                  </a:schemeClr>
                </a:solidFill>
                <a:effectLst/>
                <a:latin typeface="宋体" panose="02010600030101010101" pitchFamily="2" charset="-122"/>
                <a:cs typeface="+mn-ea"/>
                <a:sym typeface="+mn-lt"/>
              </a:rPr>
              <a:t>（三）对经过审核的资料进行</a:t>
            </a:r>
            <a:endParaRPr lang="zh-CN" altLang="en-US" sz="2000" b="1">
              <a:solidFill>
                <a:schemeClr val="tx1">
                  <a:lumMod val="75000"/>
                  <a:lumOff val="25000"/>
                </a:schemeClr>
              </a:solidFill>
              <a:effectLst/>
              <a:latin typeface="宋体" panose="02010600030101010101" pitchFamily="2" charset="-122"/>
              <a:cs typeface="+mn-ea"/>
              <a:sym typeface="+mn-lt"/>
            </a:endParaRPr>
          </a:p>
          <a:p>
            <a:pPr algn="l" latinLnBrk="0"/>
            <a:r>
              <a:rPr lang="zh-CN" altLang="en-US" sz="2000" b="1">
                <a:solidFill>
                  <a:schemeClr val="tx1">
                    <a:lumMod val="75000"/>
                    <a:lumOff val="25000"/>
                  </a:schemeClr>
                </a:solidFill>
                <a:effectLst/>
                <a:latin typeface="宋体" panose="02010600030101010101" pitchFamily="2" charset="-122"/>
                <a:cs typeface="+mn-ea"/>
                <a:sym typeface="+mn-lt"/>
              </a:rPr>
              <a:t>分组、汇总</a:t>
            </a:r>
            <a:endParaRPr lang="zh-CN" altLang="en-US" sz="2000" b="1">
              <a:solidFill>
                <a:schemeClr val="tx1">
                  <a:lumMod val="75000"/>
                  <a:lumOff val="25000"/>
                </a:schemeClr>
              </a:solidFill>
              <a:effectLst/>
              <a:latin typeface="宋体" panose="02010600030101010101" pitchFamily="2" charset="-122"/>
              <a:cs typeface="+mn-ea"/>
              <a:sym typeface="+mn-lt"/>
            </a:endParaRPr>
          </a:p>
        </p:txBody>
      </p:sp>
      <p:sp>
        <p:nvSpPr>
          <p:cNvPr id="7" name="TextBox 92"/>
          <p:cNvSpPr txBox="1"/>
          <p:nvPr/>
        </p:nvSpPr>
        <p:spPr bwMode="auto">
          <a:xfrm>
            <a:off x="629920" y="2990215"/>
            <a:ext cx="3060065" cy="513715"/>
          </a:xfrm>
          <a:prstGeom prst="rect">
            <a:avLst/>
          </a:prstGeom>
          <a:noFill/>
        </p:spPr>
        <p:txBody>
          <a:bodyPr wrap="none" lIns="288000" tIns="0" rIns="288000" bIns="0" anchor="ctr" anchorCtr="1">
            <a:noAutofit/>
          </a:bodyPr>
          <a:p>
            <a:pPr algn="l" latinLnBrk="0"/>
            <a:r>
              <a:rPr lang="zh-CN" altLang="en-US" sz="2000" b="1">
                <a:solidFill>
                  <a:schemeClr val="tx1">
                    <a:lumMod val="75000"/>
                    <a:lumOff val="25000"/>
                  </a:schemeClr>
                </a:solidFill>
                <a:effectLst/>
                <a:latin typeface="宋体" panose="02010600030101010101" pitchFamily="2" charset="-122"/>
                <a:cs typeface="+mn-ea"/>
                <a:sym typeface="+mn-lt"/>
              </a:rPr>
              <a:t>（二）统计资料的审核</a:t>
            </a:r>
            <a:endParaRPr lang="zh-CN" altLang="en-US" sz="2000" b="1">
              <a:solidFill>
                <a:schemeClr val="tx1">
                  <a:lumMod val="75000"/>
                  <a:lumOff val="25000"/>
                </a:schemeClr>
              </a:solidFill>
              <a:effectLst/>
              <a:latin typeface="宋体" panose="02010600030101010101"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ppt_x"/>
                                          </p:val>
                                        </p:tav>
                                        <p:tav tm="100000">
                                          <p:val>
                                            <p:strVal val="#ppt_x"/>
                                          </p:val>
                                        </p:tav>
                                      </p:tavLst>
                                    </p:anim>
                                    <p:anim calcmode="lin" valueType="num">
                                      <p:cBhvr additive="base">
                                        <p:cTn id="13" dur="500" fill="hold"/>
                                        <p:tgtEl>
                                          <p:spTgt spid="1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8515350" y="1196975"/>
            <a:ext cx="1659890" cy="4660265"/>
          </a:xfrm>
          <a:prstGeom prst="rect">
            <a:avLst/>
          </a:prstGeom>
          <a:noFill/>
        </p:spPr>
        <p:txBody>
          <a:bodyPr vert="eaVert" wrap="square" rtlCol="0" anchor="t" anchorCtr="0">
            <a:spAutoFit/>
          </a:bodyPr>
          <a:p>
            <a:pPr algn="ctr"/>
            <a:r>
              <a:rPr lang="zh-CN" altLang="en-US" sz="4800" dirty="0">
                <a:solidFill>
                  <a:schemeClr val="tx2"/>
                </a:solidFill>
                <a:latin typeface="宋体" panose="02010600030101010101" pitchFamily="2" charset="-122"/>
                <a:sym typeface="+mn-ea"/>
              </a:rPr>
              <a:t>统计分组与分配数列</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zh-CN" altLang="en-US" sz="5400" b="1">
                <a:latin typeface="宋体" panose="02010600030101010101" pitchFamily="2" charset="-122"/>
              </a:rPr>
              <a:t>第五节</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657542" y="1751965"/>
            <a:ext cx="3805555" cy="4552950"/>
            <a:chOff x="762258" y="2384649"/>
            <a:chExt cx="3805555" cy="4552950"/>
          </a:xfrm>
        </p:grpSpPr>
        <p:sp>
          <p:nvSpPr>
            <p:cNvPr id="83" name="TextBox 82"/>
            <p:cNvSpPr txBox="1"/>
            <p:nvPr/>
          </p:nvSpPr>
          <p:spPr>
            <a:xfrm>
              <a:off x="1201043" y="2384649"/>
              <a:ext cx="3253105" cy="398780"/>
            </a:xfrm>
            <a:prstGeom prst="rect">
              <a:avLst/>
            </a:prstGeom>
            <a:noFill/>
          </p:spPr>
          <p:txBody>
            <a:bodyPr wrap="square" rtlCol="0">
              <a:spAutoFit/>
            </a:bodyPr>
            <a:lstStyle/>
            <a:p>
              <a:r>
                <a:rPr lang="en-US" sz="2000" spc="300" dirty="0" smtClean="0">
                  <a:solidFill>
                    <a:schemeClr val="tx2"/>
                  </a:solidFill>
                  <a:latin typeface="+mn-ea"/>
                </a:rPr>
                <a:t>（一）统计分组的概念</a:t>
              </a:r>
              <a:endParaRPr lang="en-US" sz="2000" spc="300" dirty="0" smtClean="0">
                <a:solidFill>
                  <a:schemeClr val="tx2"/>
                </a:solidFill>
                <a:latin typeface="+mn-ea"/>
              </a:endParaRPr>
            </a:p>
          </p:txBody>
        </p:sp>
        <p:sp>
          <p:nvSpPr>
            <p:cNvPr id="84" name="TextBox 83"/>
            <p:cNvSpPr txBox="1"/>
            <p:nvPr/>
          </p:nvSpPr>
          <p:spPr>
            <a:xfrm>
              <a:off x="762258" y="2783429"/>
              <a:ext cx="3805555" cy="4154170"/>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根据统计研究的需要和现象总体的特点，将统计总体按照一定的标志分为若干个不同性质的组成部分，这样的一种统计方法称为统计分组。比如，要了解我国人口状况，只知道总人口数量是不够的，而应将人口总体按照年龄、性别、民族、城乡、文化程度等分组，才能进一步地深入地了解我国人口总体的年龄结构、性别比例、民族构成等。统计分组的对象是总体，统计分组的标志可以是品质标志，也可以是数量标志。</a:t>
              </a:r>
              <a:endParaRPr sz="1600" dirty="0">
                <a:solidFill>
                  <a:schemeClr val="tx1">
                    <a:lumMod val="65000"/>
                    <a:lumOff val="35000"/>
                  </a:schemeClr>
                </a:solidFill>
                <a:latin typeface="+mn-ea"/>
                <a:ea typeface="+mn-ea"/>
              </a:endParaRPr>
            </a:p>
          </p:txBody>
        </p:sp>
      </p:grpSp>
      <p:pic>
        <p:nvPicPr>
          <p:cNvPr id="85" name="图片 84"/>
          <p:cNvPicPr>
            <a:picLocks noChangeAspect="1"/>
          </p:cNvPicPr>
          <p:nvPr/>
        </p:nvPicPr>
        <p:blipFill rotWithShape="1">
          <a:blip r:embed="rId1" cstate="print">
            <a:extLst>
              <a:ext uri="{BEBA8EAE-BF5A-486C-A8C5-ECC9F3942E4B}">
                <a14:imgProps xmlns:a14="http://schemas.microsoft.com/office/drawing/2010/main">
                  <a14:imgLayer r:embed="rId2">
                    <a14:imgEffect>
                      <a14:saturation sat="66000"/>
                    </a14:imgEffect>
                  </a14:imgLayer>
                </a14:imgProps>
              </a:ext>
              <a:ext uri="{28A0092B-C50C-407E-A947-70E740481C1C}">
                <a14:useLocalDpi xmlns:a14="http://schemas.microsoft.com/office/drawing/2010/main" val="0"/>
              </a:ext>
            </a:extLst>
          </a:blip>
          <a:srcRect/>
          <a:stretch>
            <a:fillRect/>
          </a:stretch>
        </p:blipFill>
        <p:spPr>
          <a:xfrm flipH="1">
            <a:off x="4813157" y="2439194"/>
            <a:ext cx="6480000" cy="3177951"/>
          </a:xfrm>
          <a:prstGeom prst="rect">
            <a:avLst/>
          </a:prstGeom>
        </p:spPr>
      </p:pic>
      <p:sp>
        <p:nvSpPr>
          <p:cNvPr id="25" name="文本框 2"/>
          <p:cNvSpPr txBox="1"/>
          <p:nvPr/>
        </p:nvSpPr>
        <p:spPr>
          <a:xfrm>
            <a:off x="885825" y="599440"/>
            <a:ext cx="544703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一、统计分组的意义与作用</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500"/>
                                        <p:tgtEl>
                                          <p:spTgt spid="85"/>
                                        </p:tgtEl>
                                      </p:cBhvr>
                                    </p:animEffect>
                                  </p:childTnLst>
                                </p:cTn>
                              </p:par>
                              <p:par>
                                <p:cTn id="8" presetID="22" presetClass="entr" presetSubtype="8" fill="hold" nodeType="withEffect">
                                  <p:stCondLst>
                                    <p:cond delay="0"/>
                                  </p:stCondLst>
                                  <p:childTnLst>
                                    <p:set>
                                      <p:cBhvr>
                                        <p:cTn id="9" dur="1" fill="hold">
                                          <p:stCondLst>
                                            <p:cond delay="0"/>
                                          </p:stCondLst>
                                        </p:cTn>
                                        <p:tgtEl>
                                          <p:spTgt spid="82"/>
                                        </p:tgtEl>
                                        <p:attrNameLst>
                                          <p:attrName>style.visibility</p:attrName>
                                        </p:attrNameLst>
                                      </p:cBhvr>
                                      <p:to>
                                        <p:strVal val="visible"/>
                                      </p:to>
                                    </p:set>
                                    <p:animEffect transition="in" filter="wipe(left)">
                                      <p:cBhvr>
                                        <p:cTn id="10"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657542" y="1751965"/>
            <a:ext cx="4721860" cy="3813810"/>
            <a:chOff x="762258" y="2384649"/>
            <a:chExt cx="4721860" cy="3813810"/>
          </a:xfrm>
        </p:grpSpPr>
        <p:sp>
          <p:nvSpPr>
            <p:cNvPr id="83" name="TextBox 82"/>
            <p:cNvSpPr txBox="1"/>
            <p:nvPr/>
          </p:nvSpPr>
          <p:spPr>
            <a:xfrm>
              <a:off x="1201043" y="2384649"/>
              <a:ext cx="3253105" cy="398780"/>
            </a:xfrm>
            <a:prstGeom prst="rect">
              <a:avLst/>
            </a:prstGeom>
            <a:noFill/>
          </p:spPr>
          <p:txBody>
            <a:bodyPr wrap="square" rtlCol="0">
              <a:spAutoFit/>
            </a:bodyPr>
            <a:lstStyle/>
            <a:p>
              <a:r>
                <a:rPr lang="en-US" sz="2000" spc="300" dirty="0" smtClean="0">
                  <a:solidFill>
                    <a:schemeClr val="tx2"/>
                  </a:solidFill>
                  <a:latin typeface="+mn-ea"/>
                </a:rPr>
                <a:t>（二）统计分组的作用</a:t>
              </a:r>
              <a:endParaRPr lang="en-US" sz="2000" spc="300" dirty="0" smtClean="0">
                <a:solidFill>
                  <a:schemeClr val="tx2"/>
                </a:solidFill>
                <a:latin typeface="+mn-ea"/>
              </a:endParaRPr>
            </a:p>
          </p:txBody>
        </p:sp>
        <p:sp>
          <p:nvSpPr>
            <p:cNvPr id="84" name="TextBox 83"/>
            <p:cNvSpPr txBox="1"/>
            <p:nvPr/>
          </p:nvSpPr>
          <p:spPr>
            <a:xfrm>
              <a:off x="762258" y="2783429"/>
              <a:ext cx="4721860" cy="3415030"/>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区分现象的不同类型：社会经济现象千差万别，要了解各种社会经济现象的性质、特点及其相互关系，必须根据某种标志把它们划分为性质不同的类型，以便揭示不同社会经济现象的质的差异。研究总体的内部结构：从数量上反映总体内部的结构是统计研究的重要任务。分析现象之间的依存关系：社会经济现象之间存在着广泛的相互依存关系，如农作物的合理密植与产量之间、家庭的工资收入与生活费支出之间等。</a:t>
              </a:r>
              <a:endParaRPr sz="1600" dirty="0">
                <a:solidFill>
                  <a:schemeClr val="tx1">
                    <a:lumMod val="65000"/>
                    <a:lumOff val="35000"/>
                  </a:schemeClr>
                </a:solidFill>
                <a:latin typeface="+mn-ea"/>
                <a:ea typeface="+mn-ea"/>
              </a:endParaRPr>
            </a:p>
          </p:txBody>
        </p:sp>
      </p:grpSp>
      <p:sp>
        <p:nvSpPr>
          <p:cNvPr id="25" name="文本框 2"/>
          <p:cNvSpPr txBox="1"/>
          <p:nvPr/>
        </p:nvSpPr>
        <p:spPr>
          <a:xfrm>
            <a:off x="885825" y="599440"/>
            <a:ext cx="544703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一、统计分组的意义与作用</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332855" y="1971040"/>
            <a:ext cx="3924300" cy="31146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椭圆 15"/>
          <p:cNvSpPr/>
          <p:nvPr/>
        </p:nvSpPr>
        <p:spPr>
          <a:xfrm>
            <a:off x="817043" y="1952779"/>
            <a:ext cx="1437732" cy="1437732"/>
          </a:xfrm>
          <a:prstGeom prst="ellipse">
            <a:avLst/>
          </a:prstGeom>
          <a:solidFill>
            <a:srgbClr val="3494F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7" name="矩形 16"/>
          <p:cNvSpPr/>
          <p:nvPr/>
        </p:nvSpPr>
        <p:spPr>
          <a:xfrm>
            <a:off x="2280285" y="1610995"/>
            <a:ext cx="3815715" cy="2071370"/>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9" name="椭圆 18"/>
          <p:cNvSpPr/>
          <p:nvPr/>
        </p:nvSpPr>
        <p:spPr>
          <a:xfrm>
            <a:off x="817043" y="3916793"/>
            <a:ext cx="1437732" cy="1437732"/>
          </a:xfrm>
          <a:prstGeom prst="ellipse">
            <a:avLst/>
          </a:prstGeom>
          <a:solidFill>
            <a:srgbClr val="FDC01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0" name="矩形 19"/>
          <p:cNvSpPr/>
          <p:nvPr/>
        </p:nvSpPr>
        <p:spPr>
          <a:xfrm>
            <a:off x="2280285" y="3916680"/>
            <a:ext cx="3815715" cy="237934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3" name="Freeform 14"/>
          <p:cNvSpPr>
            <a:spLocks noEditPoints="1"/>
          </p:cNvSpPr>
          <p:nvPr/>
        </p:nvSpPr>
        <p:spPr bwMode="auto">
          <a:xfrm>
            <a:off x="1388509" y="2493580"/>
            <a:ext cx="294804" cy="356132"/>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24" name="Freeform 19"/>
          <p:cNvSpPr>
            <a:spLocks noEditPoints="1"/>
          </p:cNvSpPr>
          <p:nvPr/>
        </p:nvSpPr>
        <p:spPr bwMode="auto">
          <a:xfrm>
            <a:off x="1358383" y="4461049"/>
            <a:ext cx="356132" cy="359360"/>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13" name="矩形 12"/>
          <p:cNvSpPr/>
          <p:nvPr/>
        </p:nvSpPr>
        <p:spPr>
          <a:xfrm>
            <a:off x="2446738" y="2311264"/>
            <a:ext cx="3485322" cy="1370965"/>
          </a:xfrm>
          <a:prstGeom prst="rect">
            <a:avLst/>
          </a:prstGeom>
        </p:spPr>
        <p:txBody>
          <a:bodyPr wrap="square">
            <a:spAutoFit/>
          </a:bodyPr>
          <a:p>
            <a:pPr eaLnBrk="1" latinLnBrk="0" hangingPunct="1">
              <a:lnSpc>
                <a:spcPct val="130000"/>
              </a:lnSpc>
            </a:pPr>
            <a:r>
              <a:rPr lang="zh-CN" altLang="en-US" sz="1600" dirty="0">
                <a:latin typeface="宋体" panose="02010600030101010101" pitchFamily="2" charset="-122"/>
                <a:sym typeface="宋体" panose="02010600030101010101" pitchFamily="2" charset="-122"/>
              </a:rPr>
              <a:t>选择统计分组的标志应依据研究的目的与任务。选择分组的标志应根据现象所处的历史条件，且能够反映事物本质或主要特征。</a:t>
            </a:r>
            <a:endParaRPr lang="zh-CN" altLang="en-US" sz="1600" dirty="0">
              <a:latin typeface="宋体" panose="02010600030101010101" pitchFamily="2" charset="-122"/>
              <a:sym typeface="宋体" panose="02010600030101010101" pitchFamily="2" charset="-122"/>
            </a:endParaRPr>
          </a:p>
        </p:txBody>
      </p:sp>
      <p:sp>
        <p:nvSpPr>
          <p:cNvPr id="14" name="文本框 13"/>
          <p:cNvSpPr txBox="1"/>
          <p:nvPr/>
        </p:nvSpPr>
        <p:spPr>
          <a:xfrm>
            <a:off x="2623820" y="1873885"/>
            <a:ext cx="3128010" cy="368300"/>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（一）分组标志选择的原则</a:t>
            </a:r>
            <a:endParaRPr lang="zh-CN" altLang="en-US" dirty="0">
              <a:latin typeface="宋体" panose="02010600030101010101" pitchFamily="2" charset="-122"/>
              <a:sym typeface="宋体" panose="02010600030101010101" pitchFamily="2" charset="-122"/>
            </a:endParaRPr>
          </a:p>
        </p:txBody>
      </p:sp>
      <p:sp>
        <p:nvSpPr>
          <p:cNvPr id="25" name="矩形 24"/>
          <p:cNvSpPr/>
          <p:nvPr/>
        </p:nvSpPr>
        <p:spPr>
          <a:xfrm>
            <a:off x="2446738" y="4284887"/>
            <a:ext cx="3485322" cy="2011045"/>
          </a:xfrm>
          <a:prstGeom prst="rect">
            <a:avLst/>
          </a:prstGeom>
        </p:spPr>
        <p:txBody>
          <a:bodyPr wrap="square">
            <a:spAutoFit/>
          </a:bodyPr>
          <a:p>
            <a:pPr>
              <a:lnSpc>
                <a:spcPct val="130000"/>
              </a:lnSpc>
              <a:spcBef>
                <a:spcPts val="0"/>
              </a:spcBef>
              <a:spcAft>
                <a:spcPts val="0"/>
              </a:spcAft>
            </a:pPr>
            <a:r>
              <a:rPr lang="zh-CN" altLang="en-US" sz="1600" dirty="0">
                <a:latin typeface="宋体" panose="02010600030101010101" pitchFamily="2" charset="-122"/>
                <a:sym typeface="宋体" panose="02010600030101010101" pitchFamily="2" charset="-122"/>
              </a:rPr>
              <a:t>（1）按分组的作用或目的不同，分为类型分组、结构分组和分析分组。</a:t>
            </a:r>
            <a:endParaRPr lang="zh-CN" altLang="en-US" sz="1600" dirty="0">
              <a:latin typeface="宋体" panose="02010600030101010101" pitchFamily="2" charset="-122"/>
              <a:sym typeface="宋体" panose="02010600030101010101" pitchFamily="2" charset="-122"/>
            </a:endParaRPr>
          </a:p>
          <a:p>
            <a:pPr>
              <a:lnSpc>
                <a:spcPct val="130000"/>
              </a:lnSpc>
              <a:spcBef>
                <a:spcPts val="0"/>
              </a:spcBef>
              <a:spcAft>
                <a:spcPts val="0"/>
              </a:spcAft>
            </a:pPr>
            <a:r>
              <a:rPr lang="zh-CN" altLang="en-US" sz="1600" dirty="0">
                <a:latin typeface="宋体" panose="02010600030101010101" pitchFamily="2" charset="-122"/>
                <a:sym typeface="宋体" panose="02010600030101010101" pitchFamily="2" charset="-122"/>
              </a:rPr>
              <a:t>（2）按分组标志的多少，可分为简单分组、复合分组和并列分组。</a:t>
            </a:r>
            <a:endParaRPr lang="zh-CN" altLang="en-US" sz="1600" dirty="0">
              <a:latin typeface="宋体" panose="02010600030101010101" pitchFamily="2" charset="-122"/>
              <a:sym typeface="宋体" panose="02010600030101010101" pitchFamily="2" charset="-122"/>
            </a:endParaRPr>
          </a:p>
          <a:p>
            <a:pPr>
              <a:lnSpc>
                <a:spcPct val="130000"/>
              </a:lnSpc>
              <a:spcBef>
                <a:spcPts val="0"/>
              </a:spcBef>
              <a:spcAft>
                <a:spcPts val="0"/>
              </a:spcAft>
            </a:pPr>
            <a:r>
              <a:rPr lang="zh-CN" altLang="en-US" sz="1600" dirty="0">
                <a:latin typeface="宋体" panose="02010600030101010101" pitchFamily="2" charset="-122"/>
                <a:sym typeface="宋体" panose="02010600030101010101" pitchFamily="2" charset="-122"/>
              </a:rPr>
              <a:t>（3）按分组标志的性质分为品质分组和数量分组。</a:t>
            </a:r>
            <a:endParaRPr lang="zh-CN" altLang="en-US" sz="1600" dirty="0">
              <a:latin typeface="宋体" panose="02010600030101010101" pitchFamily="2" charset="-122"/>
              <a:sym typeface="宋体" panose="02010600030101010101" pitchFamily="2" charset="-122"/>
            </a:endParaRPr>
          </a:p>
        </p:txBody>
      </p:sp>
      <p:sp>
        <p:nvSpPr>
          <p:cNvPr id="26" name="文本框 25"/>
          <p:cNvSpPr txBox="1"/>
          <p:nvPr/>
        </p:nvSpPr>
        <p:spPr>
          <a:xfrm>
            <a:off x="2486660" y="3916680"/>
            <a:ext cx="2997835" cy="368300"/>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（二）统计分组的种类</a:t>
            </a:r>
            <a:endParaRPr lang="zh-CN" altLang="en-US" dirty="0">
              <a:latin typeface="宋体" panose="02010600030101010101" pitchFamily="2" charset="-122"/>
              <a:sym typeface="宋体" panose="02010600030101010101" pitchFamily="2" charset="-122"/>
            </a:endParaRPr>
          </a:p>
        </p:txBody>
      </p:sp>
      <p:sp>
        <p:nvSpPr>
          <p:cNvPr id="2" name="文本框 2"/>
          <p:cNvSpPr txBox="1"/>
          <p:nvPr/>
        </p:nvSpPr>
        <p:spPr>
          <a:xfrm>
            <a:off x="885825" y="599440"/>
            <a:ext cx="544703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二、统计分组的方法</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581140" y="2088515"/>
            <a:ext cx="4762500" cy="30099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60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80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22" presetClass="entr" presetSubtype="8" fill="hold" grpId="0" nodeType="withEffect">
                                  <p:stCondLst>
                                    <p:cond delay="110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par>
                                <p:cTn id="18" presetID="53" presetClass="entr" presetSubtype="16" fill="hold" grpId="0" nodeType="withEffect">
                                  <p:stCondLst>
                                    <p:cond delay="60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par>
                                <p:cTn id="23" presetID="53" presetClass="entr" presetSubtype="16" fill="hold" grpId="0" nodeType="withEffect">
                                  <p:stCondLst>
                                    <p:cond delay="80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Effect transition="in" filter="fade">
                                      <p:cBhvr>
                                        <p:cTn id="27" dur="500"/>
                                        <p:tgtEl>
                                          <p:spTgt spid="24"/>
                                        </p:tgtEl>
                                      </p:cBhvr>
                                    </p:animEffect>
                                  </p:childTnLst>
                                </p:cTn>
                              </p:par>
                              <p:par>
                                <p:cTn id="28" presetID="22" presetClass="entr" presetSubtype="8" fill="hold" grpId="0" nodeType="withEffect">
                                  <p:stCondLst>
                                    <p:cond delay="110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left)">
                                      <p:cBhvr>
                                        <p:cTn id="5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9" grpId="0" bldLvl="0" animBg="1"/>
      <p:bldP spid="20" grpId="0" bldLvl="0" animBg="1"/>
      <p:bldP spid="23" grpId="0" bldLvl="0" animBg="1"/>
      <p:bldP spid="24" grpId="0" bldLvl="0" animBg="1"/>
      <p:bldP spid="13" grpId="0"/>
      <p:bldP spid="14" grpId="0"/>
      <p:bldP spid="25" grpId="0"/>
      <p:bldP spid="2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 name="Group 19"/>
          <p:cNvGrpSpPr/>
          <p:nvPr/>
        </p:nvGrpSpPr>
        <p:grpSpPr>
          <a:xfrm>
            <a:off x="1067434" y="3365961"/>
            <a:ext cx="2932430" cy="2453640"/>
            <a:chOff x="1417155" y="4557094"/>
            <a:chExt cx="2932430" cy="2453640"/>
          </a:xfrm>
        </p:grpSpPr>
        <p:sp>
          <p:nvSpPr>
            <p:cNvPr id="21" name="TextBox 20"/>
            <p:cNvSpPr txBox="1"/>
            <p:nvPr/>
          </p:nvSpPr>
          <p:spPr>
            <a:xfrm>
              <a:off x="1614005" y="4557094"/>
              <a:ext cx="2735580" cy="475615"/>
            </a:xfrm>
            <a:prstGeom prst="rect">
              <a:avLst/>
            </a:prstGeom>
            <a:noFill/>
          </p:spPr>
          <p:txBody>
            <a:bodyPr wrap="none" rtlCol="0">
              <a:spAutoFit/>
            </a:bodyPr>
            <a:p>
              <a:pPr algn="ctr">
                <a:lnSpc>
                  <a:spcPct val="125000"/>
                </a:lnSpc>
              </a:pPr>
              <a:r>
                <a:rPr lang="zh-CN" altLang="en-US" sz="2000" b="1" dirty="0">
                  <a:solidFill>
                    <a:srgbClr val="0D0E4A"/>
                  </a:solidFill>
                  <a:latin typeface="宋体" panose="02010600030101010101" pitchFamily="2" charset="-122"/>
                  <a:cs typeface="+mn-ea"/>
                  <a:sym typeface="+mn-lt"/>
                </a:rPr>
                <a:t>（一）分配数列的意义</a:t>
              </a:r>
              <a:endParaRPr lang="zh-CN" altLang="en-US" sz="2000" b="1" dirty="0">
                <a:solidFill>
                  <a:srgbClr val="0D0E4A"/>
                </a:solidFill>
                <a:latin typeface="宋体" panose="02010600030101010101" pitchFamily="2" charset="-122"/>
                <a:cs typeface="+mn-ea"/>
                <a:sym typeface="+mn-lt"/>
              </a:endParaRPr>
            </a:p>
          </p:txBody>
        </p:sp>
        <p:sp>
          <p:nvSpPr>
            <p:cNvPr id="22" name="TextBox 21"/>
            <p:cNvSpPr txBox="1"/>
            <p:nvPr/>
          </p:nvSpPr>
          <p:spPr>
            <a:xfrm>
              <a:off x="1417155" y="5072714"/>
              <a:ext cx="2846070" cy="1938020"/>
            </a:xfrm>
            <a:prstGeom prst="rect">
              <a:avLst/>
            </a:prstGeom>
            <a:noFill/>
          </p:spPr>
          <p:txBody>
            <a:bodyPr wrap="square" rtlCol="0">
              <a:spAutoFit/>
            </a:bodyPr>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在统计分组的基础上，总体中的所有单位按其所属的组别归类整理，列出各组对应的单位数，并且按照一定的顺序排列，所形成的数列称为分配数列，又称次数分配或次数分布。</a:t>
              </a:r>
              <a:endParaRPr lang="zh-CN" altLang="en-US" sz="1600" dirty="0">
                <a:solidFill>
                  <a:schemeClr val="tx1"/>
                </a:solidFill>
                <a:latin typeface="宋体" panose="02010600030101010101" pitchFamily="2" charset="-122"/>
                <a:cs typeface="宋体" panose="02010600030101010101" pitchFamily="2" charset="-122"/>
                <a:sym typeface="+mn-lt"/>
              </a:endParaRPr>
            </a:p>
          </p:txBody>
        </p:sp>
      </p:grpSp>
      <p:grpSp>
        <p:nvGrpSpPr>
          <p:cNvPr id="5" name="Group 4"/>
          <p:cNvGrpSpPr/>
          <p:nvPr/>
        </p:nvGrpSpPr>
        <p:grpSpPr>
          <a:xfrm>
            <a:off x="1543050" y="1261534"/>
            <a:ext cx="1981200" cy="1981200"/>
            <a:chOff x="1066800" y="2249388"/>
            <a:chExt cx="1981200" cy="1981200"/>
          </a:xfrm>
        </p:grpSpPr>
        <p:grpSp>
          <p:nvGrpSpPr>
            <p:cNvPr id="6" name="Group 5"/>
            <p:cNvGrpSpPr/>
            <p:nvPr/>
          </p:nvGrpSpPr>
          <p:grpSpPr>
            <a:xfrm>
              <a:off x="1066800" y="2249388"/>
              <a:ext cx="1981200" cy="1981200"/>
              <a:chOff x="1371600" y="1752600"/>
              <a:chExt cx="2590800" cy="2590800"/>
            </a:xfrm>
          </p:grpSpPr>
          <p:sp>
            <p:nvSpPr>
              <p:cNvPr id="8" name="Oval 7"/>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9" name="Oval 8"/>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7" name="Freeform 57"/>
            <p:cNvSpPr>
              <a:spLocks noChangeArrowheads="1"/>
            </p:cNvSpPr>
            <p:nvPr/>
          </p:nvSpPr>
          <p:spPr bwMode="auto">
            <a:xfrm>
              <a:off x="1782356" y="2999073"/>
              <a:ext cx="550085" cy="481827"/>
            </a:xfrm>
            <a:custGeom>
              <a:avLst/>
              <a:gdLst>
                <a:gd name="T0" fmla="*/ 212060 w 602"/>
                <a:gd name="T1" fmla="*/ 103681 h 531"/>
                <a:gd name="T2" fmla="*/ 112352 w 602"/>
                <a:gd name="T3" fmla="*/ 144579 h 531"/>
                <a:gd name="T4" fmla="*/ 112352 w 602"/>
                <a:gd name="T5" fmla="*/ 144579 h 531"/>
                <a:gd name="T6" fmla="*/ 109823 w 602"/>
                <a:gd name="T7" fmla="*/ 147090 h 531"/>
                <a:gd name="T8" fmla="*/ 104766 w 602"/>
                <a:gd name="T9" fmla="*/ 144579 h 531"/>
                <a:gd name="T10" fmla="*/ 104766 w 602"/>
                <a:gd name="T11" fmla="*/ 144579 h 531"/>
                <a:gd name="T12" fmla="*/ 5419 w 602"/>
                <a:gd name="T13" fmla="*/ 103681 h 531"/>
                <a:gd name="T14" fmla="*/ 10477 w 602"/>
                <a:gd name="T15" fmla="*/ 86102 h 531"/>
                <a:gd name="T16" fmla="*/ 15534 w 602"/>
                <a:gd name="T17" fmla="*/ 86102 h 531"/>
                <a:gd name="T18" fmla="*/ 15534 w 602"/>
                <a:gd name="T19" fmla="*/ 86102 h 531"/>
                <a:gd name="T20" fmla="*/ 204474 w 602"/>
                <a:gd name="T21" fmla="*/ 86102 h 531"/>
                <a:gd name="T22" fmla="*/ 204474 w 602"/>
                <a:gd name="T23" fmla="*/ 86102 h 531"/>
                <a:gd name="T24" fmla="*/ 207002 w 602"/>
                <a:gd name="T25" fmla="*/ 86102 h 531"/>
                <a:gd name="T26" fmla="*/ 212060 w 602"/>
                <a:gd name="T27" fmla="*/ 103681 h 531"/>
                <a:gd name="T28" fmla="*/ 212060 w 602"/>
                <a:gd name="T29" fmla="*/ 60630 h 531"/>
                <a:gd name="T30" fmla="*/ 112352 w 602"/>
                <a:gd name="T31" fmla="*/ 101169 h 531"/>
                <a:gd name="T32" fmla="*/ 112352 w 602"/>
                <a:gd name="T33" fmla="*/ 101169 h 531"/>
                <a:gd name="T34" fmla="*/ 109823 w 602"/>
                <a:gd name="T35" fmla="*/ 101169 h 531"/>
                <a:gd name="T36" fmla="*/ 104766 w 602"/>
                <a:gd name="T37" fmla="*/ 101169 h 531"/>
                <a:gd name="T38" fmla="*/ 104766 w 602"/>
                <a:gd name="T39" fmla="*/ 101169 h 531"/>
                <a:gd name="T40" fmla="*/ 5419 w 602"/>
                <a:gd name="T41" fmla="*/ 60630 h 531"/>
                <a:gd name="T42" fmla="*/ 5419 w 602"/>
                <a:gd name="T43" fmla="*/ 43051 h 531"/>
                <a:gd name="T44" fmla="*/ 104766 w 602"/>
                <a:gd name="T45" fmla="*/ 2511 h 531"/>
                <a:gd name="T46" fmla="*/ 104766 w 602"/>
                <a:gd name="T47" fmla="*/ 2511 h 531"/>
                <a:gd name="T48" fmla="*/ 109823 w 602"/>
                <a:gd name="T49" fmla="*/ 0 h 531"/>
                <a:gd name="T50" fmla="*/ 112352 w 602"/>
                <a:gd name="T51" fmla="*/ 2511 h 531"/>
                <a:gd name="T52" fmla="*/ 112352 w 602"/>
                <a:gd name="T53" fmla="*/ 2511 h 531"/>
                <a:gd name="T54" fmla="*/ 212060 w 602"/>
                <a:gd name="T55" fmla="*/ 43051 h 531"/>
                <a:gd name="T56" fmla="*/ 212060 w 602"/>
                <a:gd name="T57" fmla="*/ 60630 h 531"/>
                <a:gd name="T58" fmla="*/ 10477 w 602"/>
                <a:gd name="T59" fmla="*/ 129153 h 531"/>
                <a:gd name="T60" fmla="*/ 15534 w 602"/>
                <a:gd name="T61" fmla="*/ 129153 h 531"/>
                <a:gd name="T62" fmla="*/ 15534 w 602"/>
                <a:gd name="T63" fmla="*/ 129153 h 531"/>
                <a:gd name="T64" fmla="*/ 204474 w 602"/>
                <a:gd name="T65" fmla="*/ 129153 h 531"/>
                <a:gd name="T66" fmla="*/ 204474 w 602"/>
                <a:gd name="T67" fmla="*/ 129153 h 531"/>
                <a:gd name="T68" fmla="*/ 207002 w 602"/>
                <a:gd name="T69" fmla="*/ 129153 h 531"/>
                <a:gd name="T70" fmla="*/ 212060 w 602"/>
                <a:gd name="T71" fmla="*/ 149602 h 531"/>
                <a:gd name="T72" fmla="*/ 112352 w 602"/>
                <a:gd name="T73" fmla="*/ 190141 h 531"/>
                <a:gd name="T74" fmla="*/ 112352 w 602"/>
                <a:gd name="T75" fmla="*/ 190141 h 531"/>
                <a:gd name="T76" fmla="*/ 109823 w 602"/>
                <a:gd name="T77" fmla="*/ 190141 h 531"/>
                <a:gd name="T78" fmla="*/ 104766 w 602"/>
                <a:gd name="T79" fmla="*/ 190141 h 531"/>
                <a:gd name="T80" fmla="*/ 104766 w 602"/>
                <a:gd name="T81" fmla="*/ 190141 h 531"/>
                <a:gd name="T82" fmla="*/ 5419 w 602"/>
                <a:gd name="T83" fmla="*/ 149602 h 531"/>
                <a:gd name="T84" fmla="*/ 10477 w 602"/>
                <a:gd name="T85" fmla="*/ 129153 h 5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31">
                  <a:moveTo>
                    <a:pt x="587" y="289"/>
                  </a:moveTo>
                  <a:lnTo>
                    <a:pt x="587" y="289"/>
                  </a:lnTo>
                  <a:cubicBezTo>
                    <a:pt x="311" y="403"/>
                    <a:pt x="311" y="403"/>
                    <a:pt x="311" y="403"/>
                  </a:cubicBezTo>
                  <a:cubicBezTo>
                    <a:pt x="311" y="410"/>
                    <a:pt x="304" y="410"/>
                    <a:pt x="304" y="410"/>
                  </a:cubicBezTo>
                  <a:cubicBezTo>
                    <a:pt x="297" y="410"/>
                    <a:pt x="297" y="410"/>
                    <a:pt x="290" y="403"/>
                  </a:cubicBezTo>
                  <a:cubicBezTo>
                    <a:pt x="15" y="289"/>
                    <a:pt x="15" y="289"/>
                    <a:pt x="15" y="289"/>
                  </a:cubicBezTo>
                  <a:cubicBezTo>
                    <a:pt x="7" y="289"/>
                    <a:pt x="0" y="275"/>
                    <a:pt x="0" y="268"/>
                  </a:cubicBezTo>
                  <a:cubicBezTo>
                    <a:pt x="0" y="247"/>
                    <a:pt x="15" y="240"/>
                    <a:pt x="29" y="240"/>
                  </a:cubicBezTo>
                  <a:cubicBezTo>
                    <a:pt x="36" y="240"/>
                    <a:pt x="36" y="240"/>
                    <a:pt x="43" y="240"/>
                  </a:cubicBezTo>
                  <a:cubicBezTo>
                    <a:pt x="304" y="346"/>
                    <a:pt x="304" y="346"/>
                    <a:pt x="304" y="346"/>
                  </a:cubicBezTo>
                  <a:cubicBezTo>
                    <a:pt x="566" y="240"/>
                    <a:pt x="566" y="240"/>
                    <a:pt x="566" y="240"/>
                  </a:cubicBezTo>
                  <a:lnTo>
                    <a:pt x="573" y="240"/>
                  </a:lnTo>
                  <a:cubicBezTo>
                    <a:pt x="594" y="240"/>
                    <a:pt x="601" y="247"/>
                    <a:pt x="601" y="268"/>
                  </a:cubicBezTo>
                  <a:cubicBezTo>
                    <a:pt x="601" y="275"/>
                    <a:pt x="594" y="289"/>
                    <a:pt x="587" y="289"/>
                  </a:cubicBezTo>
                  <a:close/>
                  <a:moveTo>
                    <a:pt x="587" y="169"/>
                  </a:moveTo>
                  <a:lnTo>
                    <a:pt x="587" y="169"/>
                  </a:lnTo>
                  <a:cubicBezTo>
                    <a:pt x="311" y="282"/>
                    <a:pt x="311" y="282"/>
                    <a:pt x="311" y="282"/>
                  </a:cubicBezTo>
                  <a:lnTo>
                    <a:pt x="304" y="282"/>
                  </a:lnTo>
                  <a:cubicBezTo>
                    <a:pt x="297" y="282"/>
                    <a:pt x="297" y="282"/>
                    <a:pt x="290" y="282"/>
                  </a:cubicBezTo>
                  <a:cubicBezTo>
                    <a:pt x="15" y="169"/>
                    <a:pt x="15" y="169"/>
                    <a:pt x="15" y="169"/>
                  </a:cubicBezTo>
                  <a:cubicBezTo>
                    <a:pt x="7" y="162"/>
                    <a:pt x="0" y="155"/>
                    <a:pt x="0" y="141"/>
                  </a:cubicBezTo>
                  <a:cubicBezTo>
                    <a:pt x="0" y="134"/>
                    <a:pt x="7" y="120"/>
                    <a:pt x="15" y="120"/>
                  </a:cubicBezTo>
                  <a:cubicBezTo>
                    <a:pt x="290" y="7"/>
                    <a:pt x="290" y="7"/>
                    <a:pt x="290" y="7"/>
                  </a:cubicBezTo>
                  <a:cubicBezTo>
                    <a:pt x="297" y="0"/>
                    <a:pt x="297" y="0"/>
                    <a:pt x="304" y="0"/>
                  </a:cubicBezTo>
                  <a:cubicBezTo>
                    <a:pt x="304" y="0"/>
                    <a:pt x="311" y="0"/>
                    <a:pt x="311" y="7"/>
                  </a:cubicBezTo>
                  <a:cubicBezTo>
                    <a:pt x="587" y="120"/>
                    <a:pt x="587" y="120"/>
                    <a:pt x="587" y="120"/>
                  </a:cubicBezTo>
                  <a:cubicBezTo>
                    <a:pt x="594" y="120"/>
                    <a:pt x="601" y="134"/>
                    <a:pt x="601" y="141"/>
                  </a:cubicBezTo>
                  <a:cubicBezTo>
                    <a:pt x="601" y="155"/>
                    <a:pt x="594" y="162"/>
                    <a:pt x="587" y="169"/>
                  </a:cubicBezTo>
                  <a:close/>
                  <a:moveTo>
                    <a:pt x="29" y="360"/>
                  </a:moveTo>
                  <a:lnTo>
                    <a:pt x="29" y="360"/>
                  </a:lnTo>
                  <a:cubicBezTo>
                    <a:pt x="36" y="360"/>
                    <a:pt x="36" y="360"/>
                    <a:pt x="43" y="360"/>
                  </a:cubicBezTo>
                  <a:cubicBezTo>
                    <a:pt x="304" y="473"/>
                    <a:pt x="304" y="473"/>
                    <a:pt x="304" y="473"/>
                  </a:cubicBezTo>
                  <a:cubicBezTo>
                    <a:pt x="566" y="360"/>
                    <a:pt x="566" y="360"/>
                    <a:pt x="566" y="360"/>
                  </a:cubicBezTo>
                  <a:lnTo>
                    <a:pt x="573" y="360"/>
                  </a:lnTo>
                  <a:cubicBezTo>
                    <a:pt x="594" y="360"/>
                    <a:pt x="601" y="374"/>
                    <a:pt x="601" y="388"/>
                  </a:cubicBezTo>
                  <a:cubicBezTo>
                    <a:pt x="601" y="403"/>
                    <a:pt x="594" y="410"/>
                    <a:pt x="587" y="417"/>
                  </a:cubicBezTo>
                  <a:cubicBezTo>
                    <a:pt x="311" y="530"/>
                    <a:pt x="311" y="530"/>
                    <a:pt x="311" y="530"/>
                  </a:cubicBezTo>
                  <a:lnTo>
                    <a:pt x="304" y="530"/>
                  </a:lnTo>
                  <a:cubicBezTo>
                    <a:pt x="297" y="530"/>
                    <a:pt x="297" y="530"/>
                    <a:pt x="290" y="530"/>
                  </a:cubicBezTo>
                  <a:cubicBezTo>
                    <a:pt x="15" y="417"/>
                    <a:pt x="15" y="417"/>
                    <a:pt x="15" y="417"/>
                  </a:cubicBezTo>
                  <a:cubicBezTo>
                    <a:pt x="7" y="410"/>
                    <a:pt x="0" y="403"/>
                    <a:pt x="0" y="388"/>
                  </a:cubicBezTo>
                  <a:cubicBezTo>
                    <a:pt x="0" y="374"/>
                    <a:pt x="15" y="360"/>
                    <a:pt x="29" y="360"/>
                  </a:cubicBez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10" name="Group 9"/>
          <p:cNvGrpSpPr/>
          <p:nvPr/>
        </p:nvGrpSpPr>
        <p:grpSpPr>
          <a:xfrm>
            <a:off x="8502015" y="1261534"/>
            <a:ext cx="1981200" cy="1981200"/>
            <a:chOff x="6459538" y="2249388"/>
            <a:chExt cx="1981200" cy="1981200"/>
          </a:xfrm>
        </p:grpSpPr>
        <p:grpSp>
          <p:nvGrpSpPr>
            <p:cNvPr id="11" name="Group 10"/>
            <p:cNvGrpSpPr/>
            <p:nvPr/>
          </p:nvGrpSpPr>
          <p:grpSpPr>
            <a:xfrm>
              <a:off x="6459538" y="2249388"/>
              <a:ext cx="1981200" cy="1981200"/>
              <a:chOff x="1371600" y="1752600"/>
              <a:chExt cx="2590800" cy="2590800"/>
            </a:xfrm>
          </p:grpSpPr>
          <p:sp>
            <p:nvSpPr>
              <p:cNvPr id="13" name="Oval 12"/>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14" name="Oval 13"/>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12" name="Freeform 138"/>
            <p:cNvSpPr>
              <a:spLocks noChangeArrowheads="1"/>
            </p:cNvSpPr>
            <p:nvPr/>
          </p:nvSpPr>
          <p:spPr bwMode="auto">
            <a:xfrm>
              <a:off x="7179111" y="2999073"/>
              <a:ext cx="542053" cy="530010"/>
            </a:xfrm>
            <a:custGeom>
              <a:avLst/>
              <a:gdLst>
                <a:gd name="T0" fmla="*/ 203841 w 594"/>
                <a:gd name="T1" fmla="*/ 122628 h 581"/>
                <a:gd name="T2" fmla="*/ 201316 w 594"/>
                <a:gd name="T3" fmla="*/ 122628 h 581"/>
                <a:gd name="T4" fmla="*/ 196265 w 594"/>
                <a:gd name="T5" fmla="*/ 140301 h 581"/>
                <a:gd name="T6" fmla="*/ 196265 w 594"/>
                <a:gd name="T7" fmla="*/ 142826 h 581"/>
                <a:gd name="T8" fmla="*/ 196265 w 594"/>
                <a:gd name="T9" fmla="*/ 145351 h 581"/>
                <a:gd name="T10" fmla="*/ 196265 w 594"/>
                <a:gd name="T11" fmla="*/ 145351 h 581"/>
                <a:gd name="T12" fmla="*/ 193739 w 594"/>
                <a:gd name="T13" fmla="*/ 147875 h 581"/>
                <a:gd name="T14" fmla="*/ 185802 w 594"/>
                <a:gd name="T15" fmla="*/ 150400 h 581"/>
                <a:gd name="T16" fmla="*/ 185802 w 594"/>
                <a:gd name="T17" fmla="*/ 150400 h 581"/>
                <a:gd name="T18" fmla="*/ 155497 w 594"/>
                <a:gd name="T19" fmla="*/ 122628 h 581"/>
                <a:gd name="T20" fmla="*/ 155497 w 594"/>
                <a:gd name="T21" fmla="*/ 122628 h 581"/>
                <a:gd name="T22" fmla="*/ 50870 w 594"/>
                <a:gd name="T23" fmla="*/ 112169 h 581"/>
                <a:gd name="T24" fmla="*/ 60972 w 594"/>
                <a:gd name="T25" fmla="*/ 0 h 581"/>
                <a:gd name="T26" fmla="*/ 213943 w 594"/>
                <a:gd name="T27" fmla="*/ 10459 h 581"/>
                <a:gd name="T28" fmla="*/ 203841 w 594"/>
                <a:gd name="T29" fmla="*/ 122628 h 581"/>
                <a:gd name="T30" fmla="*/ 150446 w 594"/>
                <a:gd name="T31" fmla="*/ 132727 h 581"/>
                <a:gd name="T32" fmla="*/ 173175 w 594"/>
                <a:gd name="T33" fmla="*/ 155810 h 581"/>
                <a:gd name="T34" fmla="*/ 185802 w 594"/>
                <a:gd name="T35" fmla="*/ 168433 h 581"/>
                <a:gd name="T36" fmla="*/ 175700 w 594"/>
                <a:gd name="T37" fmla="*/ 178532 h 581"/>
                <a:gd name="T38" fmla="*/ 104266 w 594"/>
                <a:gd name="T39" fmla="*/ 178532 h 581"/>
                <a:gd name="T40" fmla="*/ 81537 w 594"/>
                <a:gd name="T41" fmla="*/ 178532 h 581"/>
                <a:gd name="T42" fmla="*/ 71074 w 594"/>
                <a:gd name="T43" fmla="*/ 178532 h 581"/>
                <a:gd name="T44" fmla="*/ 40768 w 594"/>
                <a:gd name="T45" fmla="*/ 204140 h 581"/>
                <a:gd name="T46" fmla="*/ 32831 w 594"/>
                <a:gd name="T47" fmla="*/ 209189 h 581"/>
                <a:gd name="T48" fmla="*/ 32831 w 594"/>
                <a:gd name="T49" fmla="*/ 209189 h 581"/>
                <a:gd name="T50" fmla="*/ 25255 w 594"/>
                <a:gd name="T51" fmla="*/ 204140 h 581"/>
                <a:gd name="T52" fmla="*/ 25255 w 594"/>
                <a:gd name="T53" fmla="*/ 204140 h 581"/>
                <a:gd name="T54" fmla="*/ 25255 w 594"/>
                <a:gd name="T55" fmla="*/ 201615 h 581"/>
                <a:gd name="T56" fmla="*/ 22729 w 594"/>
                <a:gd name="T57" fmla="*/ 199091 h 581"/>
                <a:gd name="T58" fmla="*/ 22729 w 594"/>
                <a:gd name="T59" fmla="*/ 178532 h 581"/>
                <a:gd name="T60" fmla="*/ 22729 w 594"/>
                <a:gd name="T61" fmla="*/ 178532 h 581"/>
                <a:gd name="T62" fmla="*/ 0 w 594"/>
                <a:gd name="T63" fmla="*/ 168433 h 581"/>
                <a:gd name="T64" fmla="*/ 0 w 594"/>
                <a:gd name="T65" fmla="*/ 51215 h 581"/>
                <a:gd name="T66" fmla="*/ 40768 w 594"/>
                <a:gd name="T67" fmla="*/ 40756 h 581"/>
                <a:gd name="T68" fmla="*/ 60972 w 594"/>
                <a:gd name="T69" fmla="*/ 132727 h 5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94" h="581">
                  <a:moveTo>
                    <a:pt x="565" y="340"/>
                  </a:moveTo>
                  <a:lnTo>
                    <a:pt x="565" y="340"/>
                  </a:lnTo>
                  <a:cubicBezTo>
                    <a:pt x="558" y="340"/>
                    <a:pt x="558" y="340"/>
                    <a:pt x="558" y="340"/>
                  </a:cubicBezTo>
                  <a:cubicBezTo>
                    <a:pt x="544" y="340"/>
                    <a:pt x="544" y="340"/>
                    <a:pt x="544" y="340"/>
                  </a:cubicBezTo>
                  <a:cubicBezTo>
                    <a:pt x="544" y="389"/>
                    <a:pt x="544" y="389"/>
                    <a:pt x="544" y="389"/>
                  </a:cubicBezTo>
                  <a:lnTo>
                    <a:pt x="544" y="396"/>
                  </a:lnTo>
                  <a:cubicBezTo>
                    <a:pt x="544" y="396"/>
                    <a:pt x="544" y="396"/>
                    <a:pt x="544" y="403"/>
                  </a:cubicBezTo>
                  <a:lnTo>
                    <a:pt x="537" y="410"/>
                  </a:lnTo>
                  <a:cubicBezTo>
                    <a:pt x="530" y="417"/>
                    <a:pt x="523" y="417"/>
                    <a:pt x="515" y="417"/>
                  </a:cubicBezTo>
                  <a:cubicBezTo>
                    <a:pt x="508" y="417"/>
                    <a:pt x="501" y="417"/>
                    <a:pt x="501" y="410"/>
                  </a:cubicBezTo>
                  <a:cubicBezTo>
                    <a:pt x="431" y="340"/>
                    <a:pt x="431" y="340"/>
                    <a:pt x="431" y="340"/>
                  </a:cubicBezTo>
                  <a:cubicBezTo>
                    <a:pt x="169" y="340"/>
                    <a:pt x="169" y="340"/>
                    <a:pt x="169" y="340"/>
                  </a:cubicBezTo>
                  <a:cubicBezTo>
                    <a:pt x="155" y="340"/>
                    <a:pt x="141" y="332"/>
                    <a:pt x="141" y="311"/>
                  </a:cubicBezTo>
                  <a:cubicBezTo>
                    <a:pt x="141" y="29"/>
                    <a:pt x="141" y="29"/>
                    <a:pt x="141" y="29"/>
                  </a:cubicBezTo>
                  <a:cubicBezTo>
                    <a:pt x="141" y="14"/>
                    <a:pt x="155" y="0"/>
                    <a:pt x="169" y="0"/>
                  </a:cubicBezTo>
                  <a:cubicBezTo>
                    <a:pt x="565" y="0"/>
                    <a:pt x="565" y="0"/>
                    <a:pt x="565" y="0"/>
                  </a:cubicBezTo>
                  <a:cubicBezTo>
                    <a:pt x="579" y="0"/>
                    <a:pt x="593" y="14"/>
                    <a:pt x="593" y="29"/>
                  </a:cubicBezTo>
                  <a:cubicBezTo>
                    <a:pt x="593" y="311"/>
                    <a:pt x="593" y="311"/>
                    <a:pt x="593" y="311"/>
                  </a:cubicBezTo>
                  <a:cubicBezTo>
                    <a:pt x="593" y="332"/>
                    <a:pt x="579" y="340"/>
                    <a:pt x="565" y="340"/>
                  </a:cubicBezTo>
                  <a:close/>
                  <a:moveTo>
                    <a:pt x="417" y="368"/>
                  </a:moveTo>
                  <a:lnTo>
                    <a:pt x="417" y="368"/>
                  </a:lnTo>
                  <a:cubicBezTo>
                    <a:pt x="480" y="432"/>
                    <a:pt x="480" y="432"/>
                    <a:pt x="480" y="432"/>
                  </a:cubicBezTo>
                  <a:cubicBezTo>
                    <a:pt x="487" y="439"/>
                    <a:pt x="501" y="446"/>
                    <a:pt x="515" y="446"/>
                  </a:cubicBezTo>
                  <a:cubicBezTo>
                    <a:pt x="515" y="467"/>
                    <a:pt x="515" y="467"/>
                    <a:pt x="515" y="467"/>
                  </a:cubicBezTo>
                  <a:cubicBezTo>
                    <a:pt x="515" y="481"/>
                    <a:pt x="508" y="495"/>
                    <a:pt x="487" y="495"/>
                  </a:cubicBezTo>
                  <a:cubicBezTo>
                    <a:pt x="289" y="495"/>
                    <a:pt x="289" y="495"/>
                    <a:pt x="289" y="495"/>
                  </a:cubicBezTo>
                  <a:cubicBezTo>
                    <a:pt x="226" y="495"/>
                    <a:pt x="226" y="495"/>
                    <a:pt x="226" y="495"/>
                  </a:cubicBezTo>
                  <a:cubicBezTo>
                    <a:pt x="197" y="495"/>
                    <a:pt x="197" y="495"/>
                    <a:pt x="197" y="495"/>
                  </a:cubicBezTo>
                  <a:cubicBezTo>
                    <a:pt x="190" y="495"/>
                    <a:pt x="190" y="495"/>
                    <a:pt x="190" y="495"/>
                  </a:cubicBezTo>
                  <a:cubicBezTo>
                    <a:pt x="113" y="566"/>
                    <a:pt x="113" y="566"/>
                    <a:pt x="113" y="566"/>
                  </a:cubicBezTo>
                  <a:cubicBezTo>
                    <a:pt x="106" y="573"/>
                    <a:pt x="99" y="580"/>
                    <a:pt x="91" y="580"/>
                  </a:cubicBezTo>
                  <a:cubicBezTo>
                    <a:pt x="84" y="580"/>
                    <a:pt x="77" y="573"/>
                    <a:pt x="77" y="566"/>
                  </a:cubicBezTo>
                  <a:cubicBezTo>
                    <a:pt x="70" y="566"/>
                    <a:pt x="70" y="566"/>
                    <a:pt x="70" y="566"/>
                  </a:cubicBezTo>
                  <a:lnTo>
                    <a:pt x="70" y="559"/>
                  </a:lnTo>
                  <a:cubicBezTo>
                    <a:pt x="70" y="559"/>
                    <a:pt x="63" y="559"/>
                    <a:pt x="63" y="552"/>
                  </a:cubicBezTo>
                  <a:cubicBezTo>
                    <a:pt x="63" y="495"/>
                    <a:pt x="63" y="495"/>
                    <a:pt x="63" y="495"/>
                  </a:cubicBezTo>
                  <a:cubicBezTo>
                    <a:pt x="28" y="495"/>
                    <a:pt x="28" y="495"/>
                    <a:pt x="28" y="495"/>
                  </a:cubicBezTo>
                  <a:cubicBezTo>
                    <a:pt x="14" y="495"/>
                    <a:pt x="0" y="481"/>
                    <a:pt x="0" y="467"/>
                  </a:cubicBezTo>
                  <a:cubicBezTo>
                    <a:pt x="0" y="142"/>
                    <a:pt x="0" y="142"/>
                    <a:pt x="0" y="142"/>
                  </a:cubicBezTo>
                  <a:cubicBezTo>
                    <a:pt x="0" y="128"/>
                    <a:pt x="14" y="113"/>
                    <a:pt x="28" y="113"/>
                  </a:cubicBezTo>
                  <a:cubicBezTo>
                    <a:pt x="113" y="113"/>
                    <a:pt x="113" y="113"/>
                    <a:pt x="113" y="113"/>
                  </a:cubicBezTo>
                  <a:cubicBezTo>
                    <a:pt x="113" y="311"/>
                    <a:pt x="113" y="311"/>
                    <a:pt x="113" y="311"/>
                  </a:cubicBezTo>
                  <a:cubicBezTo>
                    <a:pt x="113" y="347"/>
                    <a:pt x="141" y="368"/>
                    <a:pt x="169" y="368"/>
                  </a:cubicBezTo>
                  <a:lnTo>
                    <a:pt x="417" y="368"/>
                  </a:ln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15" name="Group 14"/>
          <p:cNvGrpSpPr/>
          <p:nvPr/>
        </p:nvGrpSpPr>
        <p:grpSpPr>
          <a:xfrm>
            <a:off x="5107305" y="1264709"/>
            <a:ext cx="1981200" cy="1981200"/>
            <a:chOff x="3763169" y="2249388"/>
            <a:chExt cx="1981200" cy="1981200"/>
          </a:xfrm>
        </p:grpSpPr>
        <p:grpSp>
          <p:nvGrpSpPr>
            <p:cNvPr id="16" name="Group 15"/>
            <p:cNvGrpSpPr/>
            <p:nvPr/>
          </p:nvGrpSpPr>
          <p:grpSpPr>
            <a:xfrm>
              <a:off x="3763169" y="2249388"/>
              <a:ext cx="1981200" cy="1981200"/>
              <a:chOff x="1371600" y="1752600"/>
              <a:chExt cx="2590800" cy="2590800"/>
            </a:xfrm>
          </p:grpSpPr>
          <p:sp>
            <p:nvSpPr>
              <p:cNvPr id="18" name="Oval 17"/>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19" name="Oval 18"/>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17" name="Freeform 157"/>
            <p:cNvSpPr>
              <a:spLocks noChangeArrowheads="1"/>
            </p:cNvSpPr>
            <p:nvPr/>
          </p:nvSpPr>
          <p:spPr bwMode="auto">
            <a:xfrm>
              <a:off x="4478725" y="2962288"/>
              <a:ext cx="550086" cy="550084"/>
            </a:xfrm>
            <a:custGeom>
              <a:avLst/>
              <a:gdLst>
                <a:gd name="T0" fmla="*/ 207003 w 602"/>
                <a:gd name="T1" fmla="*/ 165825 h 602"/>
                <a:gd name="T2" fmla="*/ 173767 w 602"/>
                <a:gd name="T3" fmla="*/ 155709 h 602"/>
                <a:gd name="T4" fmla="*/ 173767 w 602"/>
                <a:gd name="T5" fmla="*/ 135117 h 602"/>
                <a:gd name="T6" fmla="*/ 173767 w 602"/>
                <a:gd name="T7" fmla="*/ 114885 h 602"/>
                <a:gd name="T8" fmla="*/ 43351 w 602"/>
                <a:gd name="T9" fmla="*/ 125001 h 602"/>
                <a:gd name="T10" fmla="*/ 43351 w 602"/>
                <a:gd name="T11" fmla="*/ 153180 h 602"/>
                <a:gd name="T12" fmla="*/ 43351 w 602"/>
                <a:gd name="T13" fmla="*/ 165825 h 602"/>
                <a:gd name="T14" fmla="*/ 0 w 602"/>
                <a:gd name="T15" fmla="*/ 155709 h 602"/>
                <a:gd name="T16" fmla="*/ 10115 w 602"/>
                <a:gd name="T17" fmla="*/ 50940 h 602"/>
                <a:gd name="T18" fmla="*/ 217119 w 602"/>
                <a:gd name="T19" fmla="*/ 61055 h 602"/>
                <a:gd name="T20" fmla="*/ 207003 w 602"/>
                <a:gd name="T21" fmla="*/ 165825 h 602"/>
                <a:gd name="T22" fmla="*/ 30707 w 602"/>
                <a:gd name="T23" fmla="*/ 71532 h 602"/>
                <a:gd name="T24" fmla="*/ 30707 w 602"/>
                <a:gd name="T25" fmla="*/ 91764 h 602"/>
                <a:gd name="T26" fmla="*/ 30707 w 602"/>
                <a:gd name="T27" fmla="*/ 71532 h 602"/>
                <a:gd name="T28" fmla="*/ 163291 w 602"/>
                <a:gd name="T29" fmla="*/ 40824 h 602"/>
                <a:gd name="T30" fmla="*/ 53467 w 602"/>
                <a:gd name="T31" fmla="*/ 40824 h 602"/>
                <a:gd name="T32" fmla="*/ 53467 w 602"/>
                <a:gd name="T33" fmla="*/ 30708 h 602"/>
                <a:gd name="T34" fmla="*/ 53467 w 602"/>
                <a:gd name="T35" fmla="*/ 5058 h 602"/>
                <a:gd name="T36" fmla="*/ 153175 w 602"/>
                <a:gd name="T37" fmla="*/ 0 h 602"/>
                <a:gd name="T38" fmla="*/ 153175 w 602"/>
                <a:gd name="T39" fmla="*/ 0 h 602"/>
                <a:gd name="T40" fmla="*/ 158233 w 602"/>
                <a:gd name="T41" fmla="*/ 2529 h 602"/>
                <a:gd name="T42" fmla="*/ 158233 w 602"/>
                <a:gd name="T43" fmla="*/ 2529 h 602"/>
                <a:gd name="T44" fmla="*/ 158233 w 602"/>
                <a:gd name="T45" fmla="*/ 2529 h 602"/>
                <a:gd name="T46" fmla="*/ 160762 w 602"/>
                <a:gd name="T47" fmla="*/ 5058 h 602"/>
                <a:gd name="T48" fmla="*/ 163291 w 602"/>
                <a:gd name="T49" fmla="*/ 10116 h 602"/>
                <a:gd name="T50" fmla="*/ 163291 w 602"/>
                <a:gd name="T51" fmla="*/ 10116 h 602"/>
                <a:gd name="T52" fmla="*/ 163291 w 602"/>
                <a:gd name="T53" fmla="*/ 145593 h 602"/>
                <a:gd name="T54" fmla="*/ 163291 w 602"/>
                <a:gd name="T55" fmla="*/ 196533 h 602"/>
                <a:gd name="T56" fmla="*/ 163291 w 602"/>
                <a:gd name="T57" fmla="*/ 206649 h 602"/>
                <a:gd name="T58" fmla="*/ 63943 w 602"/>
                <a:gd name="T59" fmla="*/ 217126 h 602"/>
                <a:gd name="T60" fmla="*/ 53467 w 602"/>
                <a:gd name="T61" fmla="*/ 201591 h 602"/>
                <a:gd name="T62" fmla="*/ 53467 w 602"/>
                <a:gd name="T63" fmla="*/ 145593 h 602"/>
                <a:gd name="T64" fmla="*/ 163291 w 602"/>
                <a:gd name="T65" fmla="*/ 125001 h 602"/>
                <a:gd name="T66" fmla="*/ 143060 w 602"/>
                <a:gd name="T67" fmla="*/ 145593 h 602"/>
                <a:gd name="T68" fmla="*/ 74059 w 602"/>
                <a:gd name="T69" fmla="*/ 145593 h 602"/>
                <a:gd name="T70" fmla="*/ 143060 w 602"/>
                <a:gd name="T71" fmla="*/ 155709 h 602"/>
                <a:gd name="T72" fmla="*/ 143060 w 602"/>
                <a:gd name="T73" fmla="*/ 165825 h 602"/>
                <a:gd name="T74" fmla="*/ 74059 w 602"/>
                <a:gd name="T75" fmla="*/ 165825 h 602"/>
                <a:gd name="T76" fmla="*/ 143060 w 602"/>
                <a:gd name="T77" fmla="*/ 175940 h 602"/>
                <a:gd name="T78" fmla="*/ 143060 w 602"/>
                <a:gd name="T79" fmla="*/ 186417 h 602"/>
                <a:gd name="T80" fmla="*/ 74059 w 602"/>
                <a:gd name="T81" fmla="*/ 186417 h 602"/>
                <a:gd name="T82" fmla="*/ 143060 w 602"/>
                <a:gd name="T83" fmla="*/ 196533 h 6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2" h="602">
                  <a:moveTo>
                    <a:pt x="573" y="459"/>
                  </a:moveTo>
                  <a:lnTo>
                    <a:pt x="573" y="459"/>
                  </a:lnTo>
                  <a:cubicBezTo>
                    <a:pt x="481" y="459"/>
                    <a:pt x="481" y="459"/>
                    <a:pt x="481" y="459"/>
                  </a:cubicBezTo>
                  <a:cubicBezTo>
                    <a:pt x="481" y="431"/>
                    <a:pt x="481" y="431"/>
                    <a:pt x="481" y="431"/>
                  </a:cubicBezTo>
                  <a:cubicBezTo>
                    <a:pt x="481" y="424"/>
                    <a:pt x="481" y="424"/>
                    <a:pt x="481" y="424"/>
                  </a:cubicBezTo>
                  <a:cubicBezTo>
                    <a:pt x="481" y="374"/>
                    <a:pt x="481" y="374"/>
                    <a:pt x="481" y="374"/>
                  </a:cubicBezTo>
                  <a:cubicBezTo>
                    <a:pt x="481" y="346"/>
                    <a:pt x="481" y="346"/>
                    <a:pt x="481" y="346"/>
                  </a:cubicBezTo>
                  <a:cubicBezTo>
                    <a:pt x="481" y="318"/>
                    <a:pt x="481" y="318"/>
                    <a:pt x="481" y="318"/>
                  </a:cubicBezTo>
                  <a:cubicBezTo>
                    <a:pt x="120" y="318"/>
                    <a:pt x="120" y="318"/>
                    <a:pt x="120" y="318"/>
                  </a:cubicBezTo>
                  <a:cubicBezTo>
                    <a:pt x="120" y="346"/>
                    <a:pt x="120" y="346"/>
                    <a:pt x="120" y="346"/>
                  </a:cubicBezTo>
                  <a:cubicBezTo>
                    <a:pt x="120" y="374"/>
                    <a:pt x="120" y="374"/>
                    <a:pt x="120" y="374"/>
                  </a:cubicBezTo>
                  <a:cubicBezTo>
                    <a:pt x="120" y="424"/>
                    <a:pt x="120" y="424"/>
                    <a:pt x="120" y="424"/>
                  </a:cubicBezTo>
                  <a:cubicBezTo>
                    <a:pt x="120" y="431"/>
                    <a:pt x="120" y="431"/>
                    <a:pt x="120" y="431"/>
                  </a:cubicBezTo>
                  <a:cubicBezTo>
                    <a:pt x="120" y="459"/>
                    <a:pt x="120" y="459"/>
                    <a:pt x="120" y="459"/>
                  </a:cubicBezTo>
                  <a:cubicBezTo>
                    <a:pt x="28" y="459"/>
                    <a:pt x="28" y="459"/>
                    <a:pt x="28" y="459"/>
                  </a:cubicBezTo>
                  <a:cubicBezTo>
                    <a:pt x="7" y="459"/>
                    <a:pt x="0" y="452"/>
                    <a:pt x="0" y="431"/>
                  </a:cubicBezTo>
                  <a:cubicBezTo>
                    <a:pt x="0" y="169"/>
                    <a:pt x="0" y="169"/>
                    <a:pt x="0" y="169"/>
                  </a:cubicBezTo>
                  <a:cubicBezTo>
                    <a:pt x="0" y="155"/>
                    <a:pt x="7" y="141"/>
                    <a:pt x="28" y="141"/>
                  </a:cubicBezTo>
                  <a:cubicBezTo>
                    <a:pt x="573" y="141"/>
                    <a:pt x="573" y="141"/>
                    <a:pt x="573" y="141"/>
                  </a:cubicBezTo>
                  <a:cubicBezTo>
                    <a:pt x="587" y="141"/>
                    <a:pt x="601" y="155"/>
                    <a:pt x="601" y="169"/>
                  </a:cubicBezTo>
                  <a:cubicBezTo>
                    <a:pt x="601" y="431"/>
                    <a:pt x="601" y="431"/>
                    <a:pt x="601" y="431"/>
                  </a:cubicBezTo>
                  <a:cubicBezTo>
                    <a:pt x="601" y="452"/>
                    <a:pt x="587" y="459"/>
                    <a:pt x="573" y="459"/>
                  </a:cubicBezTo>
                  <a:close/>
                  <a:moveTo>
                    <a:pt x="85" y="198"/>
                  </a:moveTo>
                  <a:lnTo>
                    <a:pt x="85" y="198"/>
                  </a:lnTo>
                  <a:cubicBezTo>
                    <a:pt x="64" y="198"/>
                    <a:pt x="57" y="212"/>
                    <a:pt x="57" y="226"/>
                  </a:cubicBezTo>
                  <a:cubicBezTo>
                    <a:pt x="57" y="240"/>
                    <a:pt x="64" y="254"/>
                    <a:pt x="85" y="254"/>
                  </a:cubicBezTo>
                  <a:cubicBezTo>
                    <a:pt x="99" y="254"/>
                    <a:pt x="113" y="240"/>
                    <a:pt x="113" y="226"/>
                  </a:cubicBezTo>
                  <a:cubicBezTo>
                    <a:pt x="113" y="212"/>
                    <a:pt x="99" y="198"/>
                    <a:pt x="85" y="198"/>
                  </a:cubicBezTo>
                  <a:close/>
                  <a:moveTo>
                    <a:pt x="452" y="113"/>
                  </a:moveTo>
                  <a:lnTo>
                    <a:pt x="452" y="113"/>
                  </a:lnTo>
                  <a:cubicBezTo>
                    <a:pt x="148" y="113"/>
                    <a:pt x="148" y="113"/>
                    <a:pt x="148" y="113"/>
                  </a:cubicBezTo>
                  <a:cubicBezTo>
                    <a:pt x="148" y="85"/>
                    <a:pt x="148" y="85"/>
                    <a:pt x="148" y="85"/>
                  </a:cubicBezTo>
                  <a:cubicBezTo>
                    <a:pt x="148" y="28"/>
                    <a:pt x="148" y="28"/>
                    <a:pt x="148" y="28"/>
                  </a:cubicBezTo>
                  <a:cubicBezTo>
                    <a:pt x="148" y="21"/>
                    <a:pt x="148" y="21"/>
                    <a:pt x="148" y="14"/>
                  </a:cubicBezTo>
                  <a:cubicBezTo>
                    <a:pt x="155" y="7"/>
                    <a:pt x="163" y="0"/>
                    <a:pt x="177" y="0"/>
                  </a:cubicBezTo>
                  <a:cubicBezTo>
                    <a:pt x="424" y="0"/>
                    <a:pt x="424" y="0"/>
                    <a:pt x="424" y="0"/>
                  </a:cubicBezTo>
                  <a:cubicBezTo>
                    <a:pt x="431" y="0"/>
                    <a:pt x="431" y="0"/>
                    <a:pt x="438" y="7"/>
                  </a:cubicBezTo>
                  <a:cubicBezTo>
                    <a:pt x="445" y="7"/>
                    <a:pt x="445" y="14"/>
                    <a:pt x="445" y="14"/>
                  </a:cubicBezTo>
                  <a:cubicBezTo>
                    <a:pt x="445" y="14"/>
                    <a:pt x="452" y="21"/>
                    <a:pt x="452" y="28"/>
                  </a:cubicBezTo>
                  <a:cubicBezTo>
                    <a:pt x="452" y="113"/>
                    <a:pt x="452" y="113"/>
                    <a:pt x="452" y="113"/>
                  </a:cubicBezTo>
                  <a:close/>
                  <a:moveTo>
                    <a:pt x="452" y="403"/>
                  </a:moveTo>
                  <a:lnTo>
                    <a:pt x="452" y="403"/>
                  </a:lnTo>
                  <a:cubicBezTo>
                    <a:pt x="452" y="544"/>
                    <a:pt x="452" y="544"/>
                    <a:pt x="452" y="544"/>
                  </a:cubicBezTo>
                  <a:cubicBezTo>
                    <a:pt x="452" y="558"/>
                    <a:pt x="452" y="558"/>
                    <a:pt x="452" y="558"/>
                  </a:cubicBezTo>
                  <a:cubicBezTo>
                    <a:pt x="452" y="572"/>
                    <a:pt x="452" y="572"/>
                    <a:pt x="452" y="572"/>
                  </a:cubicBezTo>
                  <a:cubicBezTo>
                    <a:pt x="452" y="594"/>
                    <a:pt x="438" y="601"/>
                    <a:pt x="424" y="601"/>
                  </a:cubicBezTo>
                  <a:cubicBezTo>
                    <a:pt x="177" y="601"/>
                    <a:pt x="177" y="601"/>
                    <a:pt x="177" y="601"/>
                  </a:cubicBezTo>
                  <a:cubicBezTo>
                    <a:pt x="163" y="601"/>
                    <a:pt x="148" y="594"/>
                    <a:pt x="148" y="572"/>
                  </a:cubicBezTo>
                  <a:cubicBezTo>
                    <a:pt x="148" y="558"/>
                    <a:pt x="148" y="558"/>
                    <a:pt x="148" y="558"/>
                  </a:cubicBezTo>
                  <a:cubicBezTo>
                    <a:pt x="148" y="544"/>
                    <a:pt x="148" y="544"/>
                    <a:pt x="148" y="544"/>
                  </a:cubicBezTo>
                  <a:cubicBezTo>
                    <a:pt x="148" y="403"/>
                    <a:pt x="148" y="403"/>
                    <a:pt x="148" y="403"/>
                  </a:cubicBezTo>
                  <a:cubicBezTo>
                    <a:pt x="148" y="346"/>
                    <a:pt x="148" y="346"/>
                    <a:pt x="148" y="346"/>
                  </a:cubicBezTo>
                  <a:cubicBezTo>
                    <a:pt x="452" y="346"/>
                    <a:pt x="452" y="346"/>
                    <a:pt x="452" y="346"/>
                  </a:cubicBezTo>
                  <a:lnTo>
                    <a:pt x="452" y="403"/>
                  </a:lnTo>
                  <a:close/>
                  <a:moveTo>
                    <a:pt x="396" y="403"/>
                  </a:moveTo>
                  <a:lnTo>
                    <a:pt x="396" y="403"/>
                  </a:lnTo>
                  <a:cubicBezTo>
                    <a:pt x="205" y="403"/>
                    <a:pt x="205" y="403"/>
                    <a:pt x="205" y="403"/>
                  </a:cubicBezTo>
                  <a:cubicBezTo>
                    <a:pt x="205" y="431"/>
                    <a:pt x="205" y="431"/>
                    <a:pt x="205" y="431"/>
                  </a:cubicBezTo>
                  <a:cubicBezTo>
                    <a:pt x="396" y="431"/>
                    <a:pt x="396" y="431"/>
                    <a:pt x="396" y="431"/>
                  </a:cubicBezTo>
                  <a:lnTo>
                    <a:pt x="396" y="403"/>
                  </a:lnTo>
                  <a:close/>
                  <a:moveTo>
                    <a:pt x="396" y="459"/>
                  </a:moveTo>
                  <a:lnTo>
                    <a:pt x="396" y="459"/>
                  </a:lnTo>
                  <a:cubicBezTo>
                    <a:pt x="205" y="459"/>
                    <a:pt x="205" y="459"/>
                    <a:pt x="205" y="459"/>
                  </a:cubicBezTo>
                  <a:cubicBezTo>
                    <a:pt x="205" y="487"/>
                    <a:pt x="205" y="487"/>
                    <a:pt x="205" y="487"/>
                  </a:cubicBezTo>
                  <a:cubicBezTo>
                    <a:pt x="396" y="487"/>
                    <a:pt x="396" y="487"/>
                    <a:pt x="396" y="487"/>
                  </a:cubicBezTo>
                  <a:lnTo>
                    <a:pt x="396" y="459"/>
                  </a:lnTo>
                  <a:close/>
                  <a:moveTo>
                    <a:pt x="396" y="516"/>
                  </a:moveTo>
                  <a:lnTo>
                    <a:pt x="396" y="516"/>
                  </a:lnTo>
                  <a:cubicBezTo>
                    <a:pt x="205" y="516"/>
                    <a:pt x="205" y="516"/>
                    <a:pt x="205" y="516"/>
                  </a:cubicBezTo>
                  <a:cubicBezTo>
                    <a:pt x="205" y="544"/>
                    <a:pt x="205" y="544"/>
                    <a:pt x="205" y="544"/>
                  </a:cubicBezTo>
                  <a:cubicBezTo>
                    <a:pt x="396" y="544"/>
                    <a:pt x="396" y="544"/>
                    <a:pt x="396" y="544"/>
                  </a:cubicBezTo>
                  <a:lnTo>
                    <a:pt x="396" y="516"/>
                  </a:ln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sp>
        <p:nvSpPr>
          <p:cNvPr id="25" name="文本框 2"/>
          <p:cNvSpPr txBox="1"/>
          <p:nvPr/>
        </p:nvSpPr>
        <p:spPr>
          <a:xfrm>
            <a:off x="885825" y="599440"/>
            <a:ext cx="472694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三、次数分布表的编制</a:t>
            </a:r>
            <a:endParaRPr lang="zh-CN" altLang="en-US" sz="2600" dirty="0">
              <a:latin typeface="宋体" panose="02010600030101010101" pitchFamily="2" charset="-122"/>
              <a:ea typeface="宋体" panose="02010600030101010101" pitchFamily="2" charset="-122"/>
            </a:endParaRPr>
          </a:p>
        </p:txBody>
      </p:sp>
      <p:grpSp>
        <p:nvGrpSpPr>
          <p:cNvPr id="2" name="Group 19"/>
          <p:cNvGrpSpPr/>
          <p:nvPr/>
        </p:nvGrpSpPr>
        <p:grpSpPr>
          <a:xfrm>
            <a:off x="8308974" y="3245946"/>
            <a:ext cx="2846070" cy="1182370"/>
            <a:chOff x="1417155" y="4324049"/>
            <a:chExt cx="2846070" cy="1182370"/>
          </a:xfrm>
        </p:grpSpPr>
        <p:sp>
          <p:nvSpPr>
            <p:cNvPr id="3" name="TextBox 20"/>
            <p:cNvSpPr txBox="1"/>
            <p:nvPr/>
          </p:nvSpPr>
          <p:spPr>
            <a:xfrm>
              <a:off x="1527645" y="4324049"/>
              <a:ext cx="2735580" cy="475615"/>
            </a:xfrm>
            <a:prstGeom prst="rect">
              <a:avLst/>
            </a:prstGeom>
            <a:noFill/>
          </p:spPr>
          <p:txBody>
            <a:bodyPr wrap="none" rtlCol="0">
              <a:spAutoFit/>
            </a:bodyPr>
            <a:p>
              <a:pPr algn="ctr">
                <a:lnSpc>
                  <a:spcPct val="125000"/>
                </a:lnSpc>
              </a:pPr>
              <a:r>
                <a:rPr lang="zh-CN" altLang="en-US" sz="2000" b="1" dirty="0">
                  <a:solidFill>
                    <a:srgbClr val="0D0E4A"/>
                  </a:solidFill>
                  <a:latin typeface="宋体" panose="02010600030101010101" pitchFamily="2" charset="-122"/>
                  <a:cs typeface="+mn-ea"/>
                  <a:sym typeface="+mn-lt"/>
                </a:rPr>
                <a:t>（三）分配数列的编制</a:t>
              </a:r>
              <a:endParaRPr lang="zh-CN" altLang="en-US" sz="2000" b="1" dirty="0">
                <a:solidFill>
                  <a:srgbClr val="0D0E4A"/>
                </a:solidFill>
                <a:latin typeface="宋体" panose="02010600030101010101" pitchFamily="2" charset="-122"/>
                <a:cs typeface="+mn-ea"/>
                <a:sym typeface="+mn-lt"/>
              </a:endParaRPr>
            </a:p>
          </p:txBody>
        </p:sp>
        <p:sp>
          <p:nvSpPr>
            <p:cNvPr id="23" name="TextBox 21"/>
            <p:cNvSpPr txBox="1"/>
            <p:nvPr/>
          </p:nvSpPr>
          <p:spPr>
            <a:xfrm>
              <a:off x="1417155" y="4799664"/>
              <a:ext cx="2846070" cy="706755"/>
            </a:xfrm>
            <a:prstGeom prst="rect">
              <a:avLst/>
            </a:prstGeom>
            <a:noFill/>
          </p:spPr>
          <p:txBody>
            <a:bodyPr wrap="square" rtlCol="0">
              <a:spAutoFit/>
            </a:bodyPr>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1. 单项式变量数列的编制</a:t>
              </a:r>
              <a:endParaRPr lang="zh-CN" altLang="en-US" sz="1600" dirty="0">
                <a:solidFill>
                  <a:schemeClr val="tx1"/>
                </a:solidFill>
                <a:latin typeface="宋体" panose="02010600030101010101" pitchFamily="2" charset="-122"/>
                <a:cs typeface="宋体" panose="02010600030101010101" pitchFamily="2" charset="-122"/>
                <a:sym typeface="+mn-lt"/>
              </a:endParaRPr>
            </a:p>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2. 组距式变量数列的编制</a:t>
              </a:r>
              <a:endParaRPr lang="zh-CN" altLang="en-US" sz="1600" dirty="0">
                <a:solidFill>
                  <a:schemeClr val="tx1"/>
                </a:solidFill>
                <a:latin typeface="宋体" panose="02010600030101010101" pitchFamily="2" charset="-122"/>
                <a:cs typeface="宋体" panose="02010600030101010101" pitchFamily="2" charset="-122"/>
                <a:sym typeface="+mn-lt"/>
              </a:endParaRPr>
            </a:p>
          </p:txBody>
        </p:sp>
      </p:grpSp>
      <p:grpSp>
        <p:nvGrpSpPr>
          <p:cNvPr id="24" name="Group 19"/>
          <p:cNvGrpSpPr/>
          <p:nvPr/>
        </p:nvGrpSpPr>
        <p:grpSpPr>
          <a:xfrm>
            <a:off x="4370069" y="3365961"/>
            <a:ext cx="3766185" cy="3193415"/>
            <a:chOff x="1177760" y="4557094"/>
            <a:chExt cx="3766185" cy="3193415"/>
          </a:xfrm>
        </p:grpSpPr>
        <p:sp>
          <p:nvSpPr>
            <p:cNvPr id="26" name="TextBox 20"/>
            <p:cNvSpPr txBox="1"/>
            <p:nvPr/>
          </p:nvSpPr>
          <p:spPr>
            <a:xfrm>
              <a:off x="1417155" y="4557094"/>
              <a:ext cx="2735580" cy="475615"/>
            </a:xfrm>
            <a:prstGeom prst="rect">
              <a:avLst/>
            </a:prstGeom>
            <a:noFill/>
          </p:spPr>
          <p:txBody>
            <a:bodyPr wrap="none" rtlCol="0">
              <a:spAutoFit/>
            </a:bodyPr>
            <a:p>
              <a:pPr algn="ctr">
                <a:lnSpc>
                  <a:spcPct val="125000"/>
                </a:lnSpc>
              </a:pPr>
              <a:r>
                <a:rPr lang="zh-CN" altLang="en-US" sz="2000" b="1" dirty="0">
                  <a:solidFill>
                    <a:srgbClr val="0D0E4A"/>
                  </a:solidFill>
                  <a:latin typeface="宋体" panose="02010600030101010101" pitchFamily="2" charset="-122"/>
                  <a:cs typeface="+mn-ea"/>
                  <a:sym typeface="+mn-lt"/>
                </a:rPr>
                <a:t>（二）分配数列的种类</a:t>
              </a:r>
              <a:endParaRPr lang="zh-CN" altLang="en-US" sz="2000" b="1" dirty="0">
                <a:solidFill>
                  <a:srgbClr val="0D0E4A"/>
                </a:solidFill>
                <a:latin typeface="宋体" panose="02010600030101010101" pitchFamily="2" charset="-122"/>
                <a:cs typeface="+mn-ea"/>
                <a:sym typeface="+mn-lt"/>
              </a:endParaRPr>
            </a:p>
          </p:txBody>
        </p:sp>
        <p:sp>
          <p:nvSpPr>
            <p:cNvPr id="27" name="TextBox 21"/>
            <p:cNvSpPr txBox="1"/>
            <p:nvPr/>
          </p:nvSpPr>
          <p:spPr>
            <a:xfrm>
              <a:off x="1177760" y="4889199"/>
              <a:ext cx="3766185" cy="2861310"/>
            </a:xfrm>
            <a:prstGeom prst="rect">
              <a:avLst/>
            </a:prstGeom>
            <a:noFill/>
          </p:spPr>
          <p:txBody>
            <a:bodyPr wrap="square" rtlCol="0">
              <a:spAutoFit/>
            </a:bodyPr>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1. 品质数列</a:t>
              </a:r>
              <a:endParaRPr lang="zh-CN" altLang="en-US" sz="1600" dirty="0">
                <a:solidFill>
                  <a:schemeClr val="tx1"/>
                </a:solidFill>
                <a:latin typeface="宋体" panose="02010600030101010101" pitchFamily="2" charset="-122"/>
                <a:cs typeface="宋体" panose="02010600030101010101" pitchFamily="2" charset="-122"/>
                <a:sym typeface="+mn-lt"/>
              </a:endParaRPr>
            </a:p>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按品质标志分组形成的数列，它由各组名称和各组的单位数构成，用来观察总体单位中不同属性的单位分布情况。</a:t>
              </a:r>
              <a:endParaRPr lang="zh-CN" altLang="en-US" sz="1600" dirty="0">
                <a:solidFill>
                  <a:schemeClr val="tx1"/>
                </a:solidFill>
                <a:latin typeface="宋体" panose="02010600030101010101" pitchFamily="2" charset="-122"/>
                <a:cs typeface="宋体" panose="02010600030101010101" pitchFamily="2" charset="-122"/>
                <a:sym typeface="+mn-lt"/>
              </a:endParaRPr>
            </a:p>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2. 变量数列</a:t>
              </a:r>
              <a:endParaRPr lang="zh-CN" altLang="en-US" sz="1600" dirty="0">
                <a:solidFill>
                  <a:schemeClr val="tx1"/>
                </a:solidFill>
                <a:latin typeface="宋体" panose="02010600030101010101" pitchFamily="2" charset="-122"/>
                <a:cs typeface="宋体" panose="02010600030101010101" pitchFamily="2" charset="-122"/>
                <a:sym typeface="+mn-lt"/>
              </a:endParaRPr>
            </a:p>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将总体按数量标志分组，将分组后形成的各组变量值与该组中所分配的单位次数或频数，按照一定的顺序相对应排列所形成的分配数列。</a:t>
              </a:r>
              <a:endParaRPr lang="zh-CN" altLang="en-US" sz="1600" dirty="0">
                <a:solidFill>
                  <a:schemeClr val="tx1"/>
                </a:solidFill>
                <a:latin typeface="宋体" panose="02010600030101010101" pitchFamily="2" charset="-122"/>
                <a:cs typeface="宋体" panose="02010600030101010101" pitchFamily="2" charset="-122"/>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1"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down)">
                                      <p:cBhvr>
                                        <p:cTn id="16" dur="500"/>
                                        <p:tgtEl>
                                          <p:spTgt spid="20"/>
                                        </p:tgtEl>
                                      </p:cBhvr>
                                    </p:animEffect>
                                  </p:childTnLst>
                                </p:cTn>
                              </p:par>
                            </p:childTnLst>
                          </p:cTn>
                        </p:par>
                        <p:par>
                          <p:cTn id="17" fill="hold">
                            <p:stCondLst>
                              <p:cond delay="1000"/>
                            </p:stCondLst>
                            <p:childTnLst>
                              <p:par>
                                <p:cTn id="18" presetID="53" presetClass="entr" presetSubtype="528"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p:cTn id="20" dur="500" fill="hold"/>
                                        <p:tgtEl>
                                          <p:spTgt spid="15"/>
                                        </p:tgtEl>
                                        <p:attrNameLst>
                                          <p:attrName>ppt_w</p:attrName>
                                        </p:attrNameLst>
                                      </p:cBhvr>
                                      <p:tavLst>
                                        <p:tav tm="0">
                                          <p:val>
                                            <p:fltVal val="0"/>
                                          </p:val>
                                        </p:tav>
                                        <p:tav tm="100000">
                                          <p:val>
                                            <p:strVal val="#ppt_w"/>
                                          </p:val>
                                        </p:tav>
                                      </p:tavLst>
                                    </p:anim>
                                    <p:anim calcmode="lin" valueType="num">
                                      <p:cBhvr>
                                        <p:cTn id="21" dur="500" fill="hold"/>
                                        <p:tgtEl>
                                          <p:spTgt spid="15"/>
                                        </p:tgtEl>
                                        <p:attrNameLst>
                                          <p:attrName>ppt_h</p:attrName>
                                        </p:attrNameLst>
                                      </p:cBhvr>
                                      <p:tavLst>
                                        <p:tav tm="0">
                                          <p:val>
                                            <p:fltVal val="0"/>
                                          </p:val>
                                        </p:tav>
                                        <p:tav tm="100000">
                                          <p:val>
                                            <p:strVal val="#ppt_h"/>
                                          </p:val>
                                        </p:tav>
                                      </p:tavLst>
                                    </p:anim>
                                    <p:animEffect transition="in" filter="fade">
                                      <p:cBhvr>
                                        <p:cTn id="22" dur="500"/>
                                        <p:tgtEl>
                                          <p:spTgt spid="15"/>
                                        </p:tgtEl>
                                      </p:cBhvr>
                                    </p:animEffect>
                                    <p:anim calcmode="lin" valueType="num">
                                      <p:cBhvr>
                                        <p:cTn id="23" dur="500" fill="hold"/>
                                        <p:tgtEl>
                                          <p:spTgt spid="15"/>
                                        </p:tgtEl>
                                        <p:attrNameLst>
                                          <p:attrName>ppt_x</p:attrName>
                                        </p:attrNameLst>
                                      </p:cBhvr>
                                      <p:tavLst>
                                        <p:tav tm="0">
                                          <p:val>
                                            <p:fltVal val="0.5"/>
                                          </p:val>
                                        </p:tav>
                                        <p:tav tm="100000">
                                          <p:val>
                                            <p:strVal val="#ppt_x"/>
                                          </p:val>
                                        </p:tav>
                                      </p:tavLst>
                                    </p:anim>
                                    <p:anim calcmode="lin" valueType="num">
                                      <p:cBhvr>
                                        <p:cTn id="24" dur="500" fill="hold"/>
                                        <p:tgtEl>
                                          <p:spTgt spid="15"/>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53" presetClass="entr" presetSubtype="528"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anim calcmode="lin" valueType="num">
                                      <p:cBhvr>
                                        <p:cTn id="31" dur="500" fill="hold"/>
                                        <p:tgtEl>
                                          <p:spTgt spid="10"/>
                                        </p:tgtEl>
                                        <p:attrNameLst>
                                          <p:attrName>ppt_x</p:attrName>
                                        </p:attrNameLst>
                                      </p:cBhvr>
                                      <p:tavLst>
                                        <p:tav tm="0">
                                          <p:val>
                                            <p:fltVal val="0.5"/>
                                          </p:val>
                                        </p:tav>
                                        <p:tav tm="100000">
                                          <p:val>
                                            <p:strVal val="#ppt_x"/>
                                          </p:val>
                                        </p:tav>
                                      </p:tavLst>
                                    </p:anim>
                                    <p:anim calcmode="lin" valueType="num">
                                      <p:cBhvr>
                                        <p:cTn id="32" dur="500" fill="hold"/>
                                        <p:tgtEl>
                                          <p:spTgt spid="10"/>
                                        </p:tgtEl>
                                        <p:attrNameLst>
                                          <p:attrName>ppt_y</p:attrName>
                                        </p:attrNameLst>
                                      </p:cBhvr>
                                      <p:tavLst>
                                        <p:tav tm="0">
                                          <p:val>
                                            <p:fltVal val="0.5"/>
                                          </p:val>
                                        </p:tav>
                                        <p:tav tm="100000">
                                          <p:val>
                                            <p:strVal val="#ppt_y"/>
                                          </p:val>
                                        </p:tav>
                                      </p:tavLst>
                                    </p:anim>
                                  </p:childTnLst>
                                </p:cTn>
                              </p:par>
                            </p:childTnLst>
                          </p:cTn>
                        </p:par>
                        <p:par>
                          <p:cTn id="33" fill="hold">
                            <p:stCondLst>
                              <p:cond delay="2000"/>
                            </p:stCondLst>
                            <p:childTnLst>
                              <p:par>
                                <p:cTn id="34" presetID="12" presetClass="entr" presetSubtype="1"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additive="base">
                                        <p:cTn id="36" dur="500"/>
                                        <p:tgtEl>
                                          <p:spTgt spid="2"/>
                                        </p:tgtEl>
                                        <p:attrNameLst>
                                          <p:attrName>ppt_y</p:attrName>
                                        </p:attrNameLst>
                                      </p:cBhvr>
                                      <p:tavLst>
                                        <p:tav tm="0">
                                          <p:val>
                                            <p:strVal val="#ppt_y-#ppt_h*1.125000"/>
                                          </p:val>
                                        </p:tav>
                                        <p:tav tm="100000">
                                          <p:val>
                                            <p:strVal val="#ppt_y"/>
                                          </p:val>
                                        </p:tav>
                                      </p:tavLst>
                                    </p:anim>
                                    <p:animEffect transition="in" filter="wipe(down)">
                                      <p:cBhvr>
                                        <p:cTn id="37" dur="500"/>
                                        <p:tgtEl>
                                          <p:spTgt spid="2"/>
                                        </p:tgtEl>
                                      </p:cBhvr>
                                    </p:animEffect>
                                  </p:childTnLst>
                                </p:cTn>
                              </p:par>
                            </p:childTnLst>
                          </p:cTn>
                        </p:par>
                        <p:par>
                          <p:cTn id="38" fill="hold">
                            <p:stCondLst>
                              <p:cond delay="2500"/>
                            </p:stCondLst>
                            <p:childTnLst>
                              <p:par>
                                <p:cTn id="39" presetID="12" presetClass="entr" presetSubtype="1" fill="hold" nodeType="after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500"/>
                                        <p:tgtEl>
                                          <p:spTgt spid="24"/>
                                        </p:tgtEl>
                                        <p:attrNameLst>
                                          <p:attrName>ppt_y</p:attrName>
                                        </p:attrNameLst>
                                      </p:cBhvr>
                                      <p:tavLst>
                                        <p:tav tm="0">
                                          <p:val>
                                            <p:strVal val="#ppt_y-#ppt_h*1.125000"/>
                                          </p:val>
                                        </p:tav>
                                        <p:tav tm="100000">
                                          <p:val>
                                            <p:strVal val="#ppt_y"/>
                                          </p:val>
                                        </p:tav>
                                      </p:tavLst>
                                    </p:anim>
                                    <p:animEffect transition="in" filter="wipe(down)">
                                      <p:cBhvr>
                                        <p:cTn id="4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4764618" y="2413231"/>
            <a:ext cx="2598207" cy="2595035"/>
            <a:chOff x="3573463" y="1865947"/>
            <a:chExt cx="1948655" cy="1946276"/>
          </a:xfrm>
        </p:grpSpPr>
        <p:sp>
          <p:nvSpPr>
            <p:cNvPr id="17429" name="Freeform 21"/>
            <p:cNvSpPr/>
            <p:nvPr/>
          </p:nvSpPr>
          <p:spPr bwMode="auto">
            <a:xfrm>
              <a:off x="3573463" y="1865947"/>
              <a:ext cx="974725" cy="973138"/>
            </a:xfrm>
            <a:custGeom>
              <a:avLst/>
              <a:gdLst>
                <a:gd name="T0" fmla="*/ 282 w 565"/>
                <a:gd name="T1" fmla="*/ 0 h 565"/>
                <a:gd name="T2" fmla="*/ 0 w 565"/>
                <a:gd name="T3" fmla="*/ 0 h 565"/>
                <a:gd name="T4" fmla="*/ 0 w 565"/>
                <a:gd name="T5" fmla="*/ 283 h 565"/>
                <a:gd name="T6" fmla="*/ 282 w 565"/>
                <a:gd name="T7" fmla="*/ 565 h 565"/>
                <a:gd name="T8" fmla="*/ 565 w 565"/>
                <a:gd name="T9" fmla="*/ 565 h 565"/>
                <a:gd name="T10" fmla="*/ 565 w 565"/>
                <a:gd name="T11" fmla="*/ 283 h 565"/>
                <a:gd name="T12" fmla="*/ 282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2" y="0"/>
                  </a:moveTo>
                  <a:cubicBezTo>
                    <a:pt x="0" y="0"/>
                    <a:pt x="0" y="0"/>
                    <a:pt x="0" y="0"/>
                  </a:cubicBezTo>
                  <a:cubicBezTo>
                    <a:pt x="0" y="283"/>
                    <a:pt x="0" y="283"/>
                    <a:pt x="0" y="283"/>
                  </a:cubicBezTo>
                  <a:cubicBezTo>
                    <a:pt x="0" y="439"/>
                    <a:pt x="126" y="565"/>
                    <a:pt x="282" y="565"/>
                  </a:cubicBezTo>
                  <a:cubicBezTo>
                    <a:pt x="565" y="565"/>
                    <a:pt x="565" y="565"/>
                    <a:pt x="565" y="565"/>
                  </a:cubicBezTo>
                  <a:cubicBezTo>
                    <a:pt x="565" y="283"/>
                    <a:pt x="565" y="283"/>
                    <a:pt x="565" y="283"/>
                  </a:cubicBezTo>
                  <a:cubicBezTo>
                    <a:pt x="565" y="127"/>
                    <a:pt x="438" y="0"/>
                    <a:pt x="282" y="0"/>
                  </a:cubicBezTo>
                  <a:close/>
                </a:path>
              </a:pathLst>
            </a:custGeom>
            <a:solidFill>
              <a:srgbClr val="2EA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47" name="Freeform 21"/>
            <p:cNvSpPr/>
            <p:nvPr/>
          </p:nvSpPr>
          <p:spPr bwMode="auto">
            <a:xfrm>
              <a:off x="4547393" y="2839085"/>
              <a:ext cx="974725" cy="973138"/>
            </a:xfrm>
            <a:custGeom>
              <a:avLst/>
              <a:gdLst>
                <a:gd name="T0" fmla="*/ 282 w 565"/>
                <a:gd name="T1" fmla="*/ 0 h 565"/>
                <a:gd name="T2" fmla="*/ 0 w 565"/>
                <a:gd name="T3" fmla="*/ 0 h 565"/>
                <a:gd name="T4" fmla="*/ 0 w 565"/>
                <a:gd name="T5" fmla="*/ 283 h 565"/>
                <a:gd name="T6" fmla="*/ 282 w 565"/>
                <a:gd name="T7" fmla="*/ 565 h 565"/>
                <a:gd name="T8" fmla="*/ 565 w 565"/>
                <a:gd name="T9" fmla="*/ 565 h 565"/>
                <a:gd name="T10" fmla="*/ 565 w 565"/>
                <a:gd name="T11" fmla="*/ 283 h 565"/>
                <a:gd name="T12" fmla="*/ 282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2" y="0"/>
                  </a:moveTo>
                  <a:cubicBezTo>
                    <a:pt x="0" y="0"/>
                    <a:pt x="0" y="0"/>
                    <a:pt x="0" y="0"/>
                  </a:cubicBezTo>
                  <a:cubicBezTo>
                    <a:pt x="0" y="283"/>
                    <a:pt x="0" y="283"/>
                    <a:pt x="0" y="283"/>
                  </a:cubicBezTo>
                  <a:cubicBezTo>
                    <a:pt x="0" y="439"/>
                    <a:pt x="126" y="565"/>
                    <a:pt x="282" y="565"/>
                  </a:cubicBezTo>
                  <a:cubicBezTo>
                    <a:pt x="565" y="565"/>
                    <a:pt x="565" y="565"/>
                    <a:pt x="565" y="565"/>
                  </a:cubicBezTo>
                  <a:cubicBezTo>
                    <a:pt x="565" y="283"/>
                    <a:pt x="565" y="283"/>
                    <a:pt x="565" y="283"/>
                  </a:cubicBezTo>
                  <a:cubicBezTo>
                    <a:pt x="565" y="127"/>
                    <a:pt x="438" y="0"/>
                    <a:pt x="282" y="0"/>
                  </a:cubicBezTo>
                  <a:close/>
                </a:path>
              </a:pathLst>
            </a:custGeom>
            <a:noFill/>
            <a:ln>
              <a:noFill/>
            </a:ln>
          </p:spPr>
          <p:txBody>
            <a:bodyPr/>
            <a:p>
              <a:endParaRPr lang="zh-CN" altLang="en-US" sz="2400">
                <a:solidFill>
                  <a:schemeClr val="tx1">
                    <a:lumMod val="50000"/>
                    <a:lumOff val="50000"/>
                  </a:schemeClr>
                </a:solidFill>
                <a:latin typeface="宋体" panose="02010600030101010101" pitchFamily="2" charset="-122"/>
                <a:cs typeface="+mn-ea"/>
                <a:sym typeface="宋体" panose="02010600030101010101" pitchFamily="2" charset="-122"/>
              </a:endParaRPr>
            </a:p>
          </p:txBody>
        </p:sp>
      </p:grpSp>
      <p:grpSp>
        <p:nvGrpSpPr>
          <p:cNvPr id="4" name="组合 3"/>
          <p:cNvGrpSpPr/>
          <p:nvPr/>
        </p:nvGrpSpPr>
        <p:grpSpPr>
          <a:xfrm>
            <a:off x="4819817" y="2413231"/>
            <a:ext cx="2592751" cy="2595035"/>
            <a:chOff x="3614862" y="1865947"/>
            <a:chExt cx="1944563" cy="1946276"/>
          </a:xfrm>
          <a:effectLst>
            <a:outerShdw blurRad="190500" dist="190500" dir="5400000" algn="ctr" rotWithShape="0">
              <a:srgbClr val="000000">
                <a:alpha val="43137"/>
              </a:srgbClr>
            </a:outerShdw>
          </a:effectLst>
        </p:grpSpPr>
        <p:sp>
          <p:nvSpPr>
            <p:cNvPr id="17430" name="Freeform 22"/>
            <p:cNvSpPr/>
            <p:nvPr/>
          </p:nvSpPr>
          <p:spPr bwMode="auto">
            <a:xfrm>
              <a:off x="4586288" y="1865947"/>
              <a:ext cx="973137" cy="973138"/>
            </a:xfrm>
            <a:custGeom>
              <a:avLst/>
              <a:gdLst>
                <a:gd name="T0" fmla="*/ 283 w 565"/>
                <a:gd name="T1" fmla="*/ 0 h 565"/>
                <a:gd name="T2" fmla="*/ 565 w 565"/>
                <a:gd name="T3" fmla="*/ 0 h 565"/>
                <a:gd name="T4" fmla="*/ 565 w 565"/>
                <a:gd name="T5" fmla="*/ 283 h 565"/>
                <a:gd name="T6" fmla="*/ 283 w 565"/>
                <a:gd name="T7" fmla="*/ 565 h 565"/>
                <a:gd name="T8" fmla="*/ 0 w 565"/>
                <a:gd name="T9" fmla="*/ 565 h 565"/>
                <a:gd name="T10" fmla="*/ 0 w 565"/>
                <a:gd name="T11" fmla="*/ 283 h 565"/>
                <a:gd name="T12" fmla="*/ 283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3" y="0"/>
                  </a:moveTo>
                  <a:cubicBezTo>
                    <a:pt x="565" y="0"/>
                    <a:pt x="565" y="0"/>
                    <a:pt x="565" y="0"/>
                  </a:cubicBezTo>
                  <a:cubicBezTo>
                    <a:pt x="565" y="283"/>
                    <a:pt x="565" y="283"/>
                    <a:pt x="565" y="283"/>
                  </a:cubicBezTo>
                  <a:cubicBezTo>
                    <a:pt x="565" y="439"/>
                    <a:pt x="439" y="565"/>
                    <a:pt x="283" y="565"/>
                  </a:cubicBezTo>
                  <a:cubicBezTo>
                    <a:pt x="0" y="565"/>
                    <a:pt x="0" y="565"/>
                    <a:pt x="0" y="565"/>
                  </a:cubicBezTo>
                  <a:cubicBezTo>
                    <a:pt x="0" y="283"/>
                    <a:pt x="0" y="283"/>
                    <a:pt x="0" y="283"/>
                  </a:cubicBezTo>
                  <a:cubicBezTo>
                    <a:pt x="0" y="127"/>
                    <a:pt x="127" y="0"/>
                    <a:pt x="283" y="0"/>
                  </a:cubicBezTo>
                  <a:close/>
                </a:path>
              </a:pathLst>
            </a:custGeom>
            <a:solidFill>
              <a:schemeClr val="tx2">
                <a:lumMod val="60000"/>
                <a:lumOff val="40000"/>
              </a:schemeClr>
            </a:solidFill>
            <a:ln>
              <a:noFill/>
            </a:ln>
          </p:spPr>
          <p:txBody>
            <a:bodyPr/>
            <a:p>
              <a:endParaRPr lang="zh-CN" altLang="en-US" sz="2400">
                <a:solidFill>
                  <a:schemeClr val="bg1"/>
                </a:solidFill>
                <a:latin typeface="宋体" panose="02010600030101010101" pitchFamily="2" charset="-122"/>
                <a:cs typeface="+mn-ea"/>
                <a:sym typeface="宋体" panose="02010600030101010101" pitchFamily="2" charset="-122"/>
              </a:endParaRPr>
            </a:p>
          </p:txBody>
        </p:sp>
        <p:sp>
          <p:nvSpPr>
            <p:cNvPr id="50" name="Freeform 22"/>
            <p:cNvSpPr/>
            <p:nvPr/>
          </p:nvSpPr>
          <p:spPr bwMode="auto">
            <a:xfrm>
              <a:off x="3614862" y="2839085"/>
              <a:ext cx="973137" cy="973138"/>
            </a:xfrm>
            <a:custGeom>
              <a:avLst/>
              <a:gdLst>
                <a:gd name="T0" fmla="*/ 283 w 565"/>
                <a:gd name="T1" fmla="*/ 0 h 565"/>
                <a:gd name="T2" fmla="*/ 565 w 565"/>
                <a:gd name="T3" fmla="*/ 0 h 565"/>
                <a:gd name="T4" fmla="*/ 565 w 565"/>
                <a:gd name="T5" fmla="*/ 283 h 565"/>
                <a:gd name="T6" fmla="*/ 283 w 565"/>
                <a:gd name="T7" fmla="*/ 565 h 565"/>
                <a:gd name="T8" fmla="*/ 0 w 565"/>
                <a:gd name="T9" fmla="*/ 565 h 565"/>
                <a:gd name="T10" fmla="*/ 0 w 565"/>
                <a:gd name="T11" fmla="*/ 283 h 565"/>
                <a:gd name="T12" fmla="*/ 283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3" y="0"/>
                  </a:moveTo>
                  <a:cubicBezTo>
                    <a:pt x="565" y="0"/>
                    <a:pt x="565" y="0"/>
                    <a:pt x="565" y="0"/>
                  </a:cubicBezTo>
                  <a:cubicBezTo>
                    <a:pt x="565" y="283"/>
                    <a:pt x="565" y="283"/>
                    <a:pt x="565" y="283"/>
                  </a:cubicBezTo>
                  <a:cubicBezTo>
                    <a:pt x="565" y="439"/>
                    <a:pt x="439" y="565"/>
                    <a:pt x="283" y="565"/>
                  </a:cubicBezTo>
                  <a:cubicBezTo>
                    <a:pt x="0" y="565"/>
                    <a:pt x="0" y="565"/>
                    <a:pt x="0" y="565"/>
                  </a:cubicBezTo>
                  <a:cubicBezTo>
                    <a:pt x="0" y="283"/>
                    <a:pt x="0" y="283"/>
                    <a:pt x="0" y="283"/>
                  </a:cubicBezTo>
                  <a:cubicBezTo>
                    <a:pt x="0" y="127"/>
                    <a:pt x="127" y="0"/>
                    <a:pt x="283" y="0"/>
                  </a:cubicBezTo>
                  <a:close/>
                </a:path>
              </a:pathLst>
            </a:custGeom>
            <a:noFill/>
            <a:ln>
              <a:noFill/>
            </a:ln>
          </p:spPr>
          <p:txBody>
            <a:bodyPr/>
            <a:p>
              <a:endParaRPr lang="zh-CN" altLang="en-US" sz="2400">
                <a:solidFill>
                  <a:schemeClr val="bg1"/>
                </a:solidFill>
                <a:latin typeface="宋体" panose="02010600030101010101" pitchFamily="2" charset="-122"/>
                <a:cs typeface="+mn-ea"/>
                <a:sym typeface="宋体" panose="02010600030101010101" pitchFamily="2" charset="-122"/>
              </a:endParaRPr>
            </a:p>
          </p:txBody>
        </p:sp>
      </p:grpSp>
      <p:sp>
        <p:nvSpPr>
          <p:cNvPr id="17431" name="Freeform 23"/>
          <p:cNvSpPr/>
          <p:nvPr/>
        </p:nvSpPr>
        <p:spPr bwMode="auto">
          <a:xfrm>
            <a:off x="4764405" y="3763645"/>
            <a:ext cx="1299845" cy="1297305"/>
          </a:xfrm>
          <a:custGeom>
            <a:avLst/>
            <a:gdLst>
              <a:gd name="T0" fmla="*/ 282 w 565"/>
              <a:gd name="T1" fmla="*/ 565 h 565"/>
              <a:gd name="T2" fmla="*/ 0 w 565"/>
              <a:gd name="T3" fmla="*/ 565 h 565"/>
              <a:gd name="T4" fmla="*/ 0 w 565"/>
              <a:gd name="T5" fmla="*/ 283 h 565"/>
              <a:gd name="T6" fmla="*/ 282 w 565"/>
              <a:gd name="T7" fmla="*/ 0 h 565"/>
              <a:gd name="T8" fmla="*/ 565 w 565"/>
              <a:gd name="T9" fmla="*/ 0 h 565"/>
              <a:gd name="T10" fmla="*/ 565 w 565"/>
              <a:gd name="T11" fmla="*/ 283 h 565"/>
              <a:gd name="T12" fmla="*/ 282 w 565"/>
              <a:gd name="T13" fmla="*/ 565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2" y="565"/>
                </a:moveTo>
                <a:cubicBezTo>
                  <a:pt x="0" y="565"/>
                  <a:pt x="0" y="565"/>
                  <a:pt x="0" y="565"/>
                </a:cubicBezTo>
                <a:cubicBezTo>
                  <a:pt x="0" y="283"/>
                  <a:pt x="0" y="283"/>
                  <a:pt x="0" y="283"/>
                </a:cubicBezTo>
                <a:cubicBezTo>
                  <a:pt x="0" y="127"/>
                  <a:pt x="126" y="0"/>
                  <a:pt x="282" y="0"/>
                </a:cubicBezTo>
                <a:cubicBezTo>
                  <a:pt x="565" y="0"/>
                  <a:pt x="565" y="0"/>
                  <a:pt x="565" y="0"/>
                </a:cubicBezTo>
                <a:cubicBezTo>
                  <a:pt x="565" y="283"/>
                  <a:pt x="565" y="283"/>
                  <a:pt x="565" y="283"/>
                </a:cubicBezTo>
                <a:cubicBezTo>
                  <a:pt x="565" y="439"/>
                  <a:pt x="438" y="565"/>
                  <a:pt x="282" y="565"/>
                </a:cubicBezTo>
                <a:close/>
              </a:path>
            </a:pathLst>
          </a:custGeom>
          <a:solidFill>
            <a:schemeClr val="tx2">
              <a:lumMod val="60000"/>
              <a:lumOff val="40000"/>
            </a:schemeClr>
          </a:solidFill>
          <a:ln>
            <a:noFill/>
          </a:ln>
        </p:spPr>
        <p:txBody>
          <a:bodyPr/>
          <a:p>
            <a:endParaRPr lang="zh-CN" altLang="en-US" sz="2400">
              <a:solidFill>
                <a:schemeClr val="tx1">
                  <a:lumMod val="50000"/>
                  <a:lumOff val="50000"/>
                </a:schemeClr>
              </a:solidFill>
              <a:latin typeface="宋体" panose="02010600030101010101" pitchFamily="2" charset="-122"/>
              <a:cs typeface="+mn-ea"/>
              <a:sym typeface="宋体" panose="02010600030101010101" pitchFamily="2" charset="-122"/>
            </a:endParaRPr>
          </a:p>
        </p:txBody>
      </p:sp>
      <p:grpSp>
        <p:nvGrpSpPr>
          <p:cNvPr id="6" name="组合 5"/>
          <p:cNvGrpSpPr/>
          <p:nvPr/>
        </p:nvGrpSpPr>
        <p:grpSpPr>
          <a:xfrm>
            <a:off x="4818295" y="2466147"/>
            <a:ext cx="2594272" cy="2595035"/>
            <a:chOff x="3613721" y="1905634"/>
            <a:chExt cx="1945704" cy="1946276"/>
          </a:xfrm>
          <a:effectLst>
            <a:outerShdw blurRad="190500" dist="190500" dir="5400000" algn="ctr" rotWithShape="0">
              <a:srgbClr val="000000">
                <a:alpha val="43137"/>
              </a:srgbClr>
            </a:outerShdw>
          </a:effectLst>
        </p:grpSpPr>
        <p:sp>
          <p:nvSpPr>
            <p:cNvPr id="17432" name="Freeform 24"/>
            <p:cNvSpPr/>
            <p:nvPr/>
          </p:nvSpPr>
          <p:spPr bwMode="auto">
            <a:xfrm>
              <a:off x="4586288" y="2878772"/>
              <a:ext cx="973137" cy="973138"/>
            </a:xfrm>
            <a:custGeom>
              <a:avLst/>
              <a:gdLst>
                <a:gd name="T0" fmla="*/ 283 w 565"/>
                <a:gd name="T1" fmla="*/ 565 h 565"/>
                <a:gd name="T2" fmla="*/ 565 w 565"/>
                <a:gd name="T3" fmla="*/ 565 h 565"/>
                <a:gd name="T4" fmla="*/ 565 w 565"/>
                <a:gd name="T5" fmla="*/ 283 h 565"/>
                <a:gd name="T6" fmla="*/ 283 w 565"/>
                <a:gd name="T7" fmla="*/ 0 h 565"/>
                <a:gd name="T8" fmla="*/ 0 w 565"/>
                <a:gd name="T9" fmla="*/ 0 h 565"/>
                <a:gd name="T10" fmla="*/ 0 w 565"/>
                <a:gd name="T11" fmla="*/ 283 h 565"/>
                <a:gd name="T12" fmla="*/ 283 w 565"/>
                <a:gd name="T13" fmla="*/ 565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3" y="565"/>
                  </a:moveTo>
                  <a:cubicBezTo>
                    <a:pt x="565" y="565"/>
                    <a:pt x="565" y="565"/>
                    <a:pt x="565" y="565"/>
                  </a:cubicBezTo>
                  <a:cubicBezTo>
                    <a:pt x="565" y="283"/>
                    <a:pt x="565" y="283"/>
                    <a:pt x="565" y="283"/>
                  </a:cubicBezTo>
                  <a:cubicBezTo>
                    <a:pt x="565" y="127"/>
                    <a:pt x="439" y="0"/>
                    <a:pt x="283" y="0"/>
                  </a:cubicBezTo>
                  <a:cubicBezTo>
                    <a:pt x="0" y="0"/>
                    <a:pt x="0" y="0"/>
                    <a:pt x="0" y="0"/>
                  </a:cubicBezTo>
                  <a:cubicBezTo>
                    <a:pt x="0" y="283"/>
                    <a:pt x="0" y="283"/>
                    <a:pt x="0" y="283"/>
                  </a:cubicBezTo>
                  <a:cubicBezTo>
                    <a:pt x="0" y="439"/>
                    <a:pt x="127" y="565"/>
                    <a:pt x="283" y="565"/>
                  </a:cubicBezTo>
                  <a:close/>
                </a:path>
              </a:pathLst>
            </a:custGeom>
            <a:solidFill>
              <a:srgbClr val="2EA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54" name="Freeform 24"/>
            <p:cNvSpPr/>
            <p:nvPr/>
          </p:nvSpPr>
          <p:spPr bwMode="auto">
            <a:xfrm>
              <a:off x="3613721" y="1905634"/>
              <a:ext cx="973137" cy="973138"/>
            </a:xfrm>
            <a:custGeom>
              <a:avLst/>
              <a:gdLst>
                <a:gd name="T0" fmla="*/ 283 w 565"/>
                <a:gd name="T1" fmla="*/ 565 h 565"/>
                <a:gd name="T2" fmla="*/ 565 w 565"/>
                <a:gd name="T3" fmla="*/ 565 h 565"/>
                <a:gd name="T4" fmla="*/ 565 w 565"/>
                <a:gd name="T5" fmla="*/ 283 h 565"/>
                <a:gd name="T6" fmla="*/ 283 w 565"/>
                <a:gd name="T7" fmla="*/ 0 h 565"/>
                <a:gd name="T8" fmla="*/ 0 w 565"/>
                <a:gd name="T9" fmla="*/ 0 h 565"/>
                <a:gd name="T10" fmla="*/ 0 w 565"/>
                <a:gd name="T11" fmla="*/ 283 h 565"/>
                <a:gd name="T12" fmla="*/ 283 w 565"/>
                <a:gd name="T13" fmla="*/ 565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3" y="565"/>
                  </a:moveTo>
                  <a:cubicBezTo>
                    <a:pt x="565" y="565"/>
                    <a:pt x="565" y="565"/>
                    <a:pt x="565" y="565"/>
                  </a:cubicBezTo>
                  <a:cubicBezTo>
                    <a:pt x="565" y="283"/>
                    <a:pt x="565" y="283"/>
                    <a:pt x="565" y="283"/>
                  </a:cubicBezTo>
                  <a:cubicBezTo>
                    <a:pt x="565" y="127"/>
                    <a:pt x="439" y="0"/>
                    <a:pt x="283" y="0"/>
                  </a:cubicBezTo>
                  <a:cubicBezTo>
                    <a:pt x="0" y="0"/>
                    <a:pt x="0" y="0"/>
                    <a:pt x="0" y="0"/>
                  </a:cubicBezTo>
                  <a:cubicBezTo>
                    <a:pt x="0" y="283"/>
                    <a:pt x="0" y="283"/>
                    <a:pt x="0" y="283"/>
                  </a:cubicBezTo>
                  <a:cubicBezTo>
                    <a:pt x="0" y="439"/>
                    <a:pt x="127" y="565"/>
                    <a:pt x="283" y="565"/>
                  </a:cubicBezTo>
                  <a:close/>
                </a:path>
              </a:pathLst>
            </a:custGeom>
            <a:noFill/>
            <a:ln>
              <a:noFill/>
            </a:ln>
          </p:spPr>
          <p:txBody>
            <a:bodyPr/>
            <a:p>
              <a:endParaRPr lang="zh-CN" altLang="en-US" sz="2400">
                <a:solidFill>
                  <a:schemeClr val="bg1"/>
                </a:solidFill>
                <a:latin typeface="宋体" panose="02010600030101010101" pitchFamily="2" charset="-122"/>
                <a:cs typeface="+mn-ea"/>
                <a:sym typeface="宋体" panose="02010600030101010101" pitchFamily="2" charset="-122"/>
              </a:endParaRPr>
            </a:p>
          </p:txBody>
        </p:sp>
      </p:grpSp>
      <p:sp>
        <p:nvSpPr>
          <p:cNvPr id="17437" name="Oval 29"/>
          <p:cNvSpPr>
            <a:spLocks noChangeArrowheads="1"/>
          </p:cNvSpPr>
          <p:nvPr/>
        </p:nvSpPr>
        <p:spPr bwMode="auto">
          <a:xfrm>
            <a:off x="3534834" y="2823865"/>
            <a:ext cx="478367" cy="478367"/>
          </a:xfrm>
          <a:prstGeom prst="ellipse">
            <a:avLst/>
          </a:prstGeom>
          <a:solidFill>
            <a:srgbClr val="2EA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7438" name="Freeform 30"/>
          <p:cNvSpPr>
            <a:spLocks noEditPoints="1"/>
          </p:cNvSpPr>
          <p:nvPr/>
        </p:nvSpPr>
        <p:spPr bwMode="auto">
          <a:xfrm>
            <a:off x="3663952" y="2955097"/>
            <a:ext cx="222249" cy="222251"/>
          </a:xfrm>
          <a:custGeom>
            <a:avLst/>
            <a:gdLst>
              <a:gd name="T0" fmla="*/ 96 w 97"/>
              <a:gd name="T1" fmla="*/ 6 h 97"/>
              <a:gd name="T2" fmla="*/ 65 w 97"/>
              <a:gd name="T3" fmla="*/ 94 h 97"/>
              <a:gd name="T4" fmla="*/ 61 w 97"/>
              <a:gd name="T5" fmla="*/ 97 h 97"/>
              <a:gd name="T6" fmla="*/ 59 w 97"/>
              <a:gd name="T7" fmla="*/ 96 h 97"/>
              <a:gd name="T8" fmla="*/ 2 w 97"/>
              <a:gd name="T9" fmla="*/ 38 h 97"/>
              <a:gd name="T10" fmla="*/ 2 w 97"/>
              <a:gd name="T11" fmla="*/ 33 h 97"/>
              <a:gd name="T12" fmla="*/ 3 w 97"/>
              <a:gd name="T13" fmla="*/ 32 h 97"/>
              <a:gd name="T14" fmla="*/ 91 w 97"/>
              <a:gd name="T15" fmla="*/ 1 h 97"/>
              <a:gd name="T16" fmla="*/ 96 w 97"/>
              <a:gd name="T17" fmla="*/ 3 h 97"/>
              <a:gd name="T18" fmla="*/ 96 w 97"/>
              <a:gd name="T19" fmla="*/ 6 h 97"/>
              <a:gd name="T20" fmla="*/ 12 w 97"/>
              <a:gd name="T21" fmla="*/ 37 h 97"/>
              <a:gd name="T22" fmla="*/ 12 w 97"/>
              <a:gd name="T23" fmla="*/ 37 h 97"/>
              <a:gd name="T24" fmla="*/ 44 w 97"/>
              <a:gd name="T25" fmla="*/ 50 h 97"/>
              <a:gd name="T26" fmla="*/ 81 w 97"/>
              <a:gd name="T27" fmla="*/ 13 h 97"/>
              <a:gd name="T28" fmla="*/ 12 w 97"/>
              <a:gd name="T29" fmla="*/ 37 h 97"/>
              <a:gd name="T30" fmla="*/ 47 w 97"/>
              <a:gd name="T31" fmla="*/ 54 h 97"/>
              <a:gd name="T32" fmla="*/ 47 w 97"/>
              <a:gd name="T33" fmla="*/ 54 h 97"/>
              <a:gd name="T34" fmla="*/ 60 w 97"/>
              <a:gd name="T35" fmla="*/ 85 h 97"/>
              <a:gd name="T36" fmla="*/ 85 w 97"/>
              <a:gd name="T37" fmla="*/ 16 h 97"/>
              <a:gd name="T38" fmla="*/ 47 w 97"/>
              <a:gd name="T39" fmla="*/ 54 h 97"/>
              <a:gd name="T40" fmla="*/ 52 w 97"/>
              <a:gd name="T41" fmla="*/ 78 h 97"/>
              <a:gd name="T42" fmla="*/ 52 w 97"/>
              <a:gd name="T43" fmla="*/ 78 h 97"/>
              <a:gd name="T44" fmla="*/ 42 w 97"/>
              <a:gd name="T45" fmla="*/ 55 h 97"/>
              <a:gd name="T46" fmla="*/ 19 w 97"/>
              <a:gd name="T47" fmla="*/ 45 h 97"/>
              <a:gd name="T48" fmla="*/ 34 w 97"/>
              <a:gd name="T49" fmla="*/ 60 h 97"/>
              <a:gd name="T50" fmla="*/ 34 w 97"/>
              <a:gd name="T51" fmla="*/ 60 h 97"/>
              <a:gd name="T52" fmla="*/ 37 w 97"/>
              <a:gd name="T53" fmla="*/ 63 h 97"/>
              <a:gd name="T54" fmla="*/ 38 w 97"/>
              <a:gd name="T55" fmla="*/ 64 h 97"/>
              <a:gd name="T56" fmla="*/ 52 w 97"/>
              <a:gd name="T57" fmla="*/ 7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7" h="97">
                <a:moveTo>
                  <a:pt x="96" y="6"/>
                </a:moveTo>
                <a:cubicBezTo>
                  <a:pt x="65" y="94"/>
                  <a:pt x="65" y="94"/>
                  <a:pt x="65" y="94"/>
                </a:cubicBezTo>
                <a:cubicBezTo>
                  <a:pt x="65" y="96"/>
                  <a:pt x="63" y="97"/>
                  <a:pt x="61" y="97"/>
                </a:cubicBezTo>
                <a:cubicBezTo>
                  <a:pt x="60" y="96"/>
                  <a:pt x="59" y="96"/>
                  <a:pt x="59" y="96"/>
                </a:cubicBezTo>
                <a:cubicBezTo>
                  <a:pt x="2" y="38"/>
                  <a:pt x="2" y="38"/>
                  <a:pt x="2" y="38"/>
                </a:cubicBezTo>
                <a:cubicBezTo>
                  <a:pt x="0" y="37"/>
                  <a:pt x="0" y="34"/>
                  <a:pt x="2" y="33"/>
                </a:cubicBezTo>
                <a:cubicBezTo>
                  <a:pt x="2" y="32"/>
                  <a:pt x="2" y="32"/>
                  <a:pt x="3" y="32"/>
                </a:cubicBezTo>
                <a:cubicBezTo>
                  <a:pt x="91" y="1"/>
                  <a:pt x="91" y="1"/>
                  <a:pt x="91" y="1"/>
                </a:cubicBezTo>
                <a:cubicBezTo>
                  <a:pt x="93" y="0"/>
                  <a:pt x="96" y="1"/>
                  <a:pt x="96" y="3"/>
                </a:cubicBezTo>
                <a:cubicBezTo>
                  <a:pt x="97" y="4"/>
                  <a:pt x="97" y="5"/>
                  <a:pt x="96" y="6"/>
                </a:cubicBezTo>
                <a:close/>
                <a:moveTo>
                  <a:pt x="12" y="37"/>
                </a:moveTo>
                <a:cubicBezTo>
                  <a:pt x="12" y="37"/>
                  <a:pt x="12" y="37"/>
                  <a:pt x="12" y="37"/>
                </a:cubicBezTo>
                <a:cubicBezTo>
                  <a:pt x="44" y="50"/>
                  <a:pt x="44" y="50"/>
                  <a:pt x="44" y="50"/>
                </a:cubicBezTo>
                <a:cubicBezTo>
                  <a:pt x="81" y="13"/>
                  <a:pt x="81" y="13"/>
                  <a:pt x="81" y="13"/>
                </a:cubicBezTo>
                <a:cubicBezTo>
                  <a:pt x="12" y="37"/>
                  <a:pt x="12" y="37"/>
                  <a:pt x="12" y="37"/>
                </a:cubicBezTo>
                <a:close/>
                <a:moveTo>
                  <a:pt x="47" y="54"/>
                </a:moveTo>
                <a:cubicBezTo>
                  <a:pt x="47" y="54"/>
                  <a:pt x="47" y="54"/>
                  <a:pt x="47" y="54"/>
                </a:cubicBezTo>
                <a:cubicBezTo>
                  <a:pt x="60" y="85"/>
                  <a:pt x="60" y="85"/>
                  <a:pt x="60" y="85"/>
                </a:cubicBezTo>
                <a:cubicBezTo>
                  <a:pt x="85" y="16"/>
                  <a:pt x="85" y="16"/>
                  <a:pt x="85" y="16"/>
                </a:cubicBezTo>
                <a:cubicBezTo>
                  <a:pt x="47" y="54"/>
                  <a:pt x="47" y="54"/>
                  <a:pt x="47" y="54"/>
                </a:cubicBezTo>
                <a:close/>
                <a:moveTo>
                  <a:pt x="52" y="78"/>
                </a:moveTo>
                <a:cubicBezTo>
                  <a:pt x="52" y="78"/>
                  <a:pt x="52" y="78"/>
                  <a:pt x="52" y="78"/>
                </a:cubicBezTo>
                <a:cubicBezTo>
                  <a:pt x="42" y="55"/>
                  <a:pt x="42" y="55"/>
                  <a:pt x="42" y="55"/>
                </a:cubicBezTo>
                <a:cubicBezTo>
                  <a:pt x="19" y="45"/>
                  <a:pt x="19" y="45"/>
                  <a:pt x="19" y="45"/>
                </a:cubicBezTo>
                <a:cubicBezTo>
                  <a:pt x="34" y="60"/>
                  <a:pt x="34" y="60"/>
                  <a:pt x="34" y="60"/>
                </a:cubicBezTo>
                <a:cubicBezTo>
                  <a:pt x="34" y="60"/>
                  <a:pt x="34" y="60"/>
                  <a:pt x="34" y="60"/>
                </a:cubicBezTo>
                <a:cubicBezTo>
                  <a:pt x="37" y="63"/>
                  <a:pt x="37" y="63"/>
                  <a:pt x="37" y="63"/>
                </a:cubicBezTo>
                <a:cubicBezTo>
                  <a:pt x="38" y="64"/>
                  <a:pt x="38" y="64"/>
                  <a:pt x="38" y="64"/>
                </a:cubicBezTo>
                <a:cubicBezTo>
                  <a:pt x="52" y="78"/>
                  <a:pt x="52" y="78"/>
                  <a:pt x="52" y="7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50000"/>
                  <a:lumOff val="50000"/>
                </a:schemeClr>
              </a:solidFill>
              <a:latin typeface="宋体" panose="02010600030101010101" pitchFamily="2" charset="-122"/>
              <a:cs typeface="+mn-ea"/>
              <a:sym typeface="宋体" panose="02010600030101010101" pitchFamily="2" charset="-122"/>
            </a:endParaRPr>
          </a:p>
        </p:txBody>
      </p:sp>
      <p:sp>
        <p:nvSpPr>
          <p:cNvPr id="17439" name="Oval 31"/>
          <p:cNvSpPr>
            <a:spLocks noChangeArrowheads="1"/>
          </p:cNvSpPr>
          <p:nvPr/>
        </p:nvSpPr>
        <p:spPr bwMode="auto">
          <a:xfrm>
            <a:off x="3534834" y="4174298"/>
            <a:ext cx="478367" cy="478367"/>
          </a:xfrm>
          <a:prstGeom prst="ellipse">
            <a:avLst/>
          </a:prstGeom>
          <a:solidFill>
            <a:schemeClr val="tx2">
              <a:lumMod val="60000"/>
              <a:lumOff val="40000"/>
            </a:schemeClr>
          </a:solidFill>
          <a:ln>
            <a:noFill/>
          </a:ln>
        </p:spPr>
        <p:txBody>
          <a:bodyPr/>
          <a:p>
            <a:endParaRPr lang="zh-CN" altLang="en-US" sz="2400">
              <a:solidFill>
                <a:schemeClr val="tx1">
                  <a:lumMod val="50000"/>
                  <a:lumOff val="50000"/>
                </a:schemeClr>
              </a:solidFill>
              <a:latin typeface="宋体" panose="02010600030101010101" pitchFamily="2" charset="-122"/>
              <a:cs typeface="+mn-ea"/>
              <a:sym typeface="宋体" panose="02010600030101010101" pitchFamily="2" charset="-122"/>
            </a:endParaRPr>
          </a:p>
        </p:txBody>
      </p:sp>
      <p:sp>
        <p:nvSpPr>
          <p:cNvPr id="17440" name="Oval 32"/>
          <p:cNvSpPr>
            <a:spLocks noChangeArrowheads="1"/>
          </p:cNvSpPr>
          <p:nvPr/>
        </p:nvSpPr>
        <p:spPr bwMode="auto">
          <a:xfrm>
            <a:off x="8115301" y="2823865"/>
            <a:ext cx="478367" cy="478367"/>
          </a:xfrm>
          <a:prstGeom prst="ellipse">
            <a:avLst/>
          </a:prstGeom>
          <a:solidFill>
            <a:schemeClr val="tx2">
              <a:lumMod val="60000"/>
              <a:lumOff val="40000"/>
            </a:schemeClr>
          </a:solidFill>
          <a:ln>
            <a:noFill/>
          </a:ln>
        </p:spPr>
        <p:txBody>
          <a:bodyPr/>
          <a:p>
            <a:endParaRPr lang="zh-CN" altLang="en-US" sz="2400">
              <a:solidFill>
                <a:schemeClr val="tx1">
                  <a:lumMod val="50000"/>
                  <a:lumOff val="50000"/>
                </a:schemeClr>
              </a:solidFill>
              <a:latin typeface="宋体" panose="02010600030101010101" pitchFamily="2" charset="-122"/>
              <a:cs typeface="+mn-ea"/>
              <a:sym typeface="宋体" panose="02010600030101010101" pitchFamily="2" charset="-122"/>
            </a:endParaRPr>
          </a:p>
        </p:txBody>
      </p:sp>
      <p:sp>
        <p:nvSpPr>
          <p:cNvPr id="17441" name="Oval 33"/>
          <p:cNvSpPr>
            <a:spLocks noChangeArrowheads="1"/>
          </p:cNvSpPr>
          <p:nvPr/>
        </p:nvSpPr>
        <p:spPr bwMode="auto">
          <a:xfrm>
            <a:off x="8115301" y="4174298"/>
            <a:ext cx="478367" cy="478367"/>
          </a:xfrm>
          <a:prstGeom prst="ellipse">
            <a:avLst/>
          </a:prstGeom>
          <a:solidFill>
            <a:srgbClr val="2EA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accent1"/>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7442" name="Freeform 34"/>
          <p:cNvSpPr>
            <a:spLocks noEditPoints="1"/>
          </p:cNvSpPr>
          <p:nvPr/>
        </p:nvSpPr>
        <p:spPr bwMode="auto">
          <a:xfrm>
            <a:off x="8240185" y="2950864"/>
            <a:ext cx="232833" cy="230717"/>
          </a:xfrm>
          <a:custGeom>
            <a:avLst/>
            <a:gdLst>
              <a:gd name="T0" fmla="*/ 96 w 101"/>
              <a:gd name="T1" fmla="*/ 12 h 101"/>
              <a:gd name="T2" fmla="*/ 101 w 101"/>
              <a:gd name="T3" fmla="*/ 25 h 101"/>
              <a:gd name="T4" fmla="*/ 96 w 101"/>
              <a:gd name="T5" fmla="*/ 37 h 101"/>
              <a:gd name="T6" fmla="*/ 81 w 101"/>
              <a:gd name="T7" fmla="*/ 52 h 101"/>
              <a:gd name="T8" fmla="*/ 69 w 101"/>
              <a:gd name="T9" fmla="*/ 57 h 101"/>
              <a:gd name="T10" fmla="*/ 56 w 101"/>
              <a:gd name="T11" fmla="*/ 52 h 101"/>
              <a:gd name="T12" fmla="*/ 51 w 101"/>
              <a:gd name="T13" fmla="*/ 56 h 101"/>
              <a:gd name="T14" fmla="*/ 57 w 101"/>
              <a:gd name="T15" fmla="*/ 69 h 101"/>
              <a:gd name="T16" fmla="*/ 51 w 101"/>
              <a:gd name="T17" fmla="*/ 82 h 101"/>
              <a:gd name="T18" fmla="*/ 24 w 101"/>
              <a:gd name="T19" fmla="*/ 101 h 101"/>
              <a:gd name="T20" fmla="*/ 5 w 101"/>
              <a:gd name="T21" fmla="*/ 90 h 101"/>
              <a:gd name="T22" fmla="*/ 0 w 101"/>
              <a:gd name="T23" fmla="*/ 77 h 101"/>
              <a:gd name="T24" fmla="*/ 5 w 101"/>
              <a:gd name="T25" fmla="*/ 64 h 101"/>
              <a:gd name="T26" fmla="*/ 5 w 101"/>
              <a:gd name="T27" fmla="*/ 64 h 101"/>
              <a:gd name="T28" fmla="*/ 32 w 101"/>
              <a:gd name="T29" fmla="*/ 45 h 101"/>
              <a:gd name="T30" fmla="*/ 45 w 101"/>
              <a:gd name="T31" fmla="*/ 50 h 101"/>
              <a:gd name="T32" fmla="*/ 45 w 101"/>
              <a:gd name="T33" fmla="*/ 50 h 101"/>
              <a:gd name="T34" fmla="*/ 49 w 101"/>
              <a:gd name="T35" fmla="*/ 45 h 101"/>
              <a:gd name="T36" fmla="*/ 44 w 101"/>
              <a:gd name="T37" fmla="*/ 32 h 101"/>
              <a:gd name="T38" fmla="*/ 49 w 101"/>
              <a:gd name="T39" fmla="*/ 20 h 101"/>
              <a:gd name="T40" fmla="*/ 64 w 101"/>
              <a:gd name="T41" fmla="*/ 5 h 101"/>
              <a:gd name="T42" fmla="*/ 89 w 101"/>
              <a:gd name="T43" fmla="*/ 5 h 101"/>
              <a:gd name="T44" fmla="*/ 90 w 101"/>
              <a:gd name="T45" fmla="*/ 18 h 101"/>
              <a:gd name="T46" fmla="*/ 84 w 101"/>
              <a:gd name="T47" fmla="*/ 11 h 101"/>
              <a:gd name="T48" fmla="*/ 76 w 101"/>
              <a:gd name="T49" fmla="*/ 8 h 101"/>
              <a:gd name="T50" fmla="*/ 69 w 101"/>
              <a:gd name="T51" fmla="*/ 11 h 101"/>
              <a:gd name="T52" fmla="*/ 52 w 101"/>
              <a:gd name="T53" fmla="*/ 32 h 101"/>
              <a:gd name="T54" fmla="*/ 55 w 101"/>
              <a:gd name="T55" fmla="*/ 40 h 101"/>
              <a:gd name="T56" fmla="*/ 55 w 101"/>
              <a:gd name="T57" fmla="*/ 40 h 101"/>
              <a:gd name="T58" fmla="*/ 68 w 101"/>
              <a:gd name="T59" fmla="*/ 33 h 101"/>
              <a:gd name="T60" fmla="*/ 61 w 101"/>
              <a:gd name="T61" fmla="*/ 46 h 101"/>
              <a:gd name="T62" fmla="*/ 62 w 101"/>
              <a:gd name="T63" fmla="*/ 46 h 101"/>
              <a:gd name="T64" fmla="*/ 76 w 101"/>
              <a:gd name="T65" fmla="*/ 46 h 101"/>
              <a:gd name="T66" fmla="*/ 90 w 101"/>
              <a:gd name="T67" fmla="*/ 32 h 101"/>
              <a:gd name="T68" fmla="*/ 93 w 101"/>
              <a:gd name="T69" fmla="*/ 25 h 101"/>
              <a:gd name="T70" fmla="*/ 90 w 101"/>
              <a:gd name="T71" fmla="*/ 18 h 101"/>
              <a:gd name="T72" fmla="*/ 46 w 101"/>
              <a:gd name="T73" fmla="*/ 62 h 101"/>
              <a:gd name="T74" fmla="*/ 38 w 101"/>
              <a:gd name="T75" fmla="*/ 68 h 101"/>
              <a:gd name="T76" fmla="*/ 33 w 101"/>
              <a:gd name="T77" fmla="*/ 63 h 101"/>
              <a:gd name="T78" fmla="*/ 39 w 101"/>
              <a:gd name="T79" fmla="*/ 55 h 101"/>
              <a:gd name="T80" fmla="*/ 39 w 101"/>
              <a:gd name="T81" fmla="*/ 55 h 101"/>
              <a:gd name="T82" fmla="*/ 25 w 101"/>
              <a:gd name="T83" fmla="*/ 55 h 101"/>
              <a:gd name="T84" fmla="*/ 10 w 101"/>
              <a:gd name="T85" fmla="*/ 70 h 101"/>
              <a:gd name="T86" fmla="*/ 8 w 101"/>
              <a:gd name="T87" fmla="*/ 77 h 101"/>
              <a:gd name="T88" fmla="*/ 17 w 101"/>
              <a:gd name="T89" fmla="*/ 91 h 101"/>
              <a:gd name="T90" fmla="*/ 32 w 101"/>
              <a:gd name="T91" fmla="*/ 91 h 101"/>
              <a:gd name="T92" fmla="*/ 46 w 101"/>
              <a:gd name="T93" fmla="*/ 77 h 101"/>
              <a:gd name="T94" fmla="*/ 49 w 101"/>
              <a:gd name="T95" fmla="*/ 6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1" h="101">
                <a:moveTo>
                  <a:pt x="89" y="6"/>
                </a:moveTo>
                <a:cubicBezTo>
                  <a:pt x="96" y="12"/>
                  <a:pt x="96" y="12"/>
                  <a:pt x="96" y="12"/>
                </a:cubicBezTo>
                <a:cubicBezTo>
                  <a:pt x="96" y="12"/>
                  <a:pt x="96" y="12"/>
                  <a:pt x="96" y="12"/>
                </a:cubicBezTo>
                <a:cubicBezTo>
                  <a:pt x="99" y="15"/>
                  <a:pt x="101" y="20"/>
                  <a:pt x="101" y="25"/>
                </a:cubicBezTo>
                <a:cubicBezTo>
                  <a:pt x="101" y="25"/>
                  <a:pt x="101" y="25"/>
                  <a:pt x="101" y="25"/>
                </a:cubicBezTo>
                <a:cubicBezTo>
                  <a:pt x="101" y="29"/>
                  <a:pt x="99" y="34"/>
                  <a:pt x="96" y="37"/>
                </a:cubicBezTo>
                <a:cubicBezTo>
                  <a:pt x="95" y="38"/>
                  <a:pt x="95" y="38"/>
                  <a:pt x="95" y="38"/>
                </a:cubicBezTo>
                <a:cubicBezTo>
                  <a:pt x="81" y="52"/>
                  <a:pt x="81" y="52"/>
                  <a:pt x="81" y="52"/>
                </a:cubicBezTo>
                <a:cubicBezTo>
                  <a:pt x="81" y="52"/>
                  <a:pt x="81" y="52"/>
                  <a:pt x="81" y="52"/>
                </a:cubicBezTo>
                <a:cubicBezTo>
                  <a:pt x="78" y="55"/>
                  <a:pt x="73" y="57"/>
                  <a:pt x="69" y="57"/>
                </a:cubicBezTo>
                <a:cubicBezTo>
                  <a:pt x="64" y="57"/>
                  <a:pt x="60" y="55"/>
                  <a:pt x="56" y="52"/>
                </a:cubicBezTo>
                <a:cubicBezTo>
                  <a:pt x="56" y="52"/>
                  <a:pt x="56" y="52"/>
                  <a:pt x="56" y="52"/>
                </a:cubicBezTo>
                <a:cubicBezTo>
                  <a:pt x="55" y="51"/>
                  <a:pt x="55" y="51"/>
                  <a:pt x="55" y="51"/>
                </a:cubicBezTo>
                <a:cubicBezTo>
                  <a:pt x="51" y="56"/>
                  <a:pt x="51" y="56"/>
                  <a:pt x="51" y="56"/>
                </a:cubicBezTo>
                <a:cubicBezTo>
                  <a:pt x="51" y="56"/>
                  <a:pt x="51" y="56"/>
                  <a:pt x="51" y="56"/>
                </a:cubicBezTo>
                <a:cubicBezTo>
                  <a:pt x="55" y="60"/>
                  <a:pt x="57" y="65"/>
                  <a:pt x="57" y="69"/>
                </a:cubicBezTo>
                <a:cubicBezTo>
                  <a:pt x="57" y="74"/>
                  <a:pt x="55" y="78"/>
                  <a:pt x="51" y="82"/>
                </a:cubicBezTo>
                <a:cubicBezTo>
                  <a:pt x="51" y="82"/>
                  <a:pt x="51" y="82"/>
                  <a:pt x="51" y="82"/>
                </a:cubicBezTo>
                <a:cubicBezTo>
                  <a:pt x="37" y="96"/>
                  <a:pt x="37" y="96"/>
                  <a:pt x="37" y="96"/>
                </a:cubicBezTo>
                <a:cubicBezTo>
                  <a:pt x="34" y="100"/>
                  <a:pt x="29" y="101"/>
                  <a:pt x="24" y="101"/>
                </a:cubicBezTo>
                <a:cubicBezTo>
                  <a:pt x="20" y="101"/>
                  <a:pt x="15" y="100"/>
                  <a:pt x="12" y="96"/>
                </a:cubicBezTo>
                <a:cubicBezTo>
                  <a:pt x="5" y="90"/>
                  <a:pt x="5" y="90"/>
                  <a:pt x="5" y="90"/>
                </a:cubicBezTo>
                <a:cubicBezTo>
                  <a:pt x="5" y="90"/>
                  <a:pt x="5" y="90"/>
                  <a:pt x="5" y="90"/>
                </a:cubicBezTo>
                <a:cubicBezTo>
                  <a:pt x="2" y="86"/>
                  <a:pt x="0" y="81"/>
                  <a:pt x="0" y="77"/>
                </a:cubicBezTo>
                <a:cubicBezTo>
                  <a:pt x="0" y="72"/>
                  <a:pt x="2" y="68"/>
                  <a:pt x="5" y="64"/>
                </a:cubicBezTo>
                <a:cubicBezTo>
                  <a:pt x="5" y="64"/>
                  <a:pt x="5" y="64"/>
                  <a:pt x="5" y="64"/>
                </a:cubicBezTo>
                <a:cubicBezTo>
                  <a:pt x="5" y="64"/>
                  <a:pt x="5" y="64"/>
                  <a:pt x="5" y="64"/>
                </a:cubicBezTo>
                <a:cubicBezTo>
                  <a:pt x="5" y="64"/>
                  <a:pt x="5" y="64"/>
                  <a:pt x="5" y="64"/>
                </a:cubicBezTo>
                <a:cubicBezTo>
                  <a:pt x="19" y="50"/>
                  <a:pt x="19" y="50"/>
                  <a:pt x="19" y="50"/>
                </a:cubicBezTo>
                <a:cubicBezTo>
                  <a:pt x="23" y="46"/>
                  <a:pt x="27" y="45"/>
                  <a:pt x="32" y="45"/>
                </a:cubicBezTo>
                <a:cubicBezTo>
                  <a:pt x="37" y="45"/>
                  <a:pt x="41" y="46"/>
                  <a:pt x="45" y="50"/>
                </a:cubicBezTo>
                <a:cubicBezTo>
                  <a:pt x="45" y="50"/>
                  <a:pt x="45" y="50"/>
                  <a:pt x="45" y="50"/>
                </a:cubicBezTo>
                <a:cubicBezTo>
                  <a:pt x="45" y="50"/>
                  <a:pt x="45" y="50"/>
                  <a:pt x="45" y="50"/>
                </a:cubicBezTo>
                <a:cubicBezTo>
                  <a:pt x="45" y="50"/>
                  <a:pt x="45" y="50"/>
                  <a:pt x="45" y="50"/>
                </a:cubicBezTo>
                <a:cubicBezTo>
                  <a:pt x="50" y="46"/>
                  <a:pt x="50" y="46"/>
                  <a:pt x="50" y="46"/>
                </a:cubicBezTo>
                <a:cubicBezTo>
                  <a:pt x="49" y="45"/>
                  <a:pt x="49" y="45"/>
                  <a:pt x="49" y="45"/>
                </a:cubicBezTo>
                <a:cubicBezTo>
                  <a:pt x="46" y="42"/>
                  <a:pt x="44" y="37"/>
                  <a:pt x="44" y="32"/>
                </a:cubicBezTo>
                <a:cubicBezTo>
                  <a:pt x="44" y="32"/>
                  <a:pt x="44" y="32"/>
                  <a:pt x="44" y="32"/>
                </a:cubicBezTo>
                <a:cubicBezTo>
                  <a:pt x="44" y="28"/>
                  <a:pt x="46" y="23"/>
                  <a:pt x="49" y="20"/>
                </a:cubicBezTo>
                <a:cubicBezTo>
                  <a:pt x="49" y="20"/>
                  <a:pt x="49" y="20"/>
                  <a:pt x="49" y="20"/>
                </a:cubicBezTo>
                <a:cubicBezTo>
                  <a:pt x="49" y="20"/>
                  <a:pt x="49" y="20"/>
                  <a:pt x="49" y="20"/>
                </a:cubicBezTo>
                <a:cubicBezTo>
                  <a:pt x="64" y="5"/>
                  <a:pt x="64" y="5"/>
                  <a:pt x="64" y="5"/>
                </a:cubicBezTo>
                <a:cubicBezTo>
                  <a:pt x="67" y="2"/>
                  <a:pt x="72" y="0"/>
                  <a:pt x="76" y="0"/>
                </a:cubicBezTo>
                <a:cubicBezTo>
                  <a:pt x="81" y="0"/>
                  <a:pt x="86" y="2"/>
                  <a:pt x="89" y="5"/>
                </a:cubicBezTo>
                <a:cubicBezTo>
                  <a:pt x="89" y="6"/>
                  <a:pt x="89" y="6"/>
                  <a:pt x="89" y="6"/>
                </a:cubicBezTo>
                <a:close/>
                <a:moveTo>
                  <a:pt x="90" y="18"/>
                </a:moveTo>
                <a:cubicBezTo>
                  <a:pt x="90" y="18"/>
                  <a:pt x="90" y="18"/>
                  <a:pt x="90" y="18"/>
                </a:cubicBezTo>
                <a:cubicBezTo>
                  <a:pt x="84" y="11"/>
                  <a:pt x="84" y="11"/>
                  <a:pt x="84" y="11"/>
                </a:cubicBezTo>
                <a:cubicBezTo>
                  <a:pt x="84" y="11"/>
                  <a:pt x="84" y="11"/>
                  <a:pt x="84" y="11"/>
                </a:cubicBezTo>
                <a:cubicBezTo>
                  <a:pt x="82" y="9"/>
                  <a:pt x="79" y="8"/>
                  <a:pt x="76" y="8"/>
                </a:cubicBezTo>
                <a:cubicBezTo>
                  <a:pt x="74" y="8"/>
                  <a:pt x="71" y="9"/>
                  <a:pt x="69" y="11"/>
                </a:cubicBezTo>
                <a:cubicBezTo>
                  <a:pt x="69" y="11"/>
                  <a:pt x="69" y="11"/>
                  <a:pt x="69" y="11"/>
                </a:cubicBezTo>
                <a:cubicBezTo>
                  <a:pt x="55" y="25"/>
                  <a:pt x="55" y="25"/>
                  <a:pt x="55" y="25"/>
                </a:cubicBezTo>
                <a:cubicBezTo>
                  <a:pt x="53" y="27"/>
                  <a:pt x="52" y="30"/>
                  <a:pt x="52" y="32"/>
                </a:cubicBezTo>
                <a:cubicBezTo>
                  <a:pt x="52" y="32"/>
                  <a:pt x="52" y="32"/>
                  <a:pt x="52" y="32"/>
                </a:cubicBezTo>
                <a:cubicBezTo>
                  <a:pt x="52" y="35"/>
                  <a:pt x="53" y="38"/>
                  <a:pt x="55" y="40"/>
                </a:cubicBezTo>
                <a:cubicBezTo>
                  <a:pt x="55" y="40"/>
                  <a:pt x="55" y="40"/>
                  <a:pt x="55" y="40"/>
                </a:cubicBezTo>
                <a:cubicBezTo>
                  <a:pt x="55" y="40"/>
                  <a:pt x="55" y="40"/>
                  <a:pt x="55" y="40"/>
                </a:cubicBezTo>
                <a:cubicBezTo>
                  <a:pt x="62" y="33"/>
                  <a:pt x="62" y="33"/>
                  <a:pt x="62" y="33"/>
                </a:cubicBezTo>
                <a:cubicBezTo>
                  <a:pt x="64" y="32"/>
                  <a:pt x="66" y="32"/>
                  <a:pt x="68" y="33"/>
                </a:cubicBezTo>
                <a:cubicBezTo>
                  <a:pt x="69" y="35"/>
                  <a:pt x="69" y="37"/>
                  <a:pt x="68" y="39"/>
                </a:cubicBezTo>
                <a:cubicBezTo>
                  <a:pt x="61" y="46"/>
                  <a:pt x="61" y="46"/>
                  <a:pt x="61" y="46"/>
                </a:cubicBezTo>
                <a:cubicBezTo>
                  <a:pt x="61" y="46"/>
                  <a:pt x="61" y="46"/>
                  <a:pt x="61" y="46"/>
                </a:cubicBezTo>
                <a:cubicBezTo>
                  <a:pt x="62" y="46"/>
                  <a:pt x="62" y="46"/>
                  <a:pt x="62" y="46"/>
                </a:cubicBezTo>
                <a:cubicBezTo>
                  <a:pt x="63" y="48"/>
                  <a:pt x="66" y="49"/>
                  <a:pt x="69" y="49"/>
                </a:cubicBezTo>
                <a:cubicBezTo>
                  <a:pt x="71" y="49"/>
                  <a:pt x="74" y="48"/>
                  <a:pt x="76" y="46"/>
                </a:cubicBezTo>
                <a:cubicBezTo>
                  <a:pt x="90" y="32"/>
                  <a:pt x="90" y="32"/>
                  <a:pt x="90" y="32"/>
                </a:cubicBezTo>
                <a:cubicBezTo>
                  <a:pt x="90" y="32"/>
                  <a:pt x="90" y="32"/>
                  <a:pt x="90" y="32"/>
                </a:cubicBezTo>
                <a:cubicBezTo>
                  <a:pt x="92" y="30"/>
                  <a:pt x="93" y="27"/>
                  <a:pt x="93" y="25"/>
                </a:cubicBezTo>
                <a:cubicBezTo>
                  <a:pt x="93" y="25"/>
                  <a:pt x="93" y="25"/>
                  <a:pt x="93" y="25"/>
                </a:cubicBezTo>
                <a:cubicBezTo>
                  <a:pt x="93" y="22"/>
                  <a:pt x="92" y="20"/>
                  <a:pt x="90" y="18"/>
                </a:cubicBezTo>
                <a:cubicBezTo>
                  <a:pt x="90" y="18"/>
                  <a:pt x="90" y="18"/>
                  <a:pt x="90" y="18"/>
                </a:cubicBezTo>
                <a:close/>
                <a:moveTo>
                  <a:pt x="46" y="62"/>
                </a:moveTo>
                <a:cubicBezTo>
                  <a:pt x="46" y="62"/>
                  <a:pt x="46" y="62"/>
                  <a:pt x="46" y="62"/>
                </a:cubicBezTo>
                <a:cubicBezTo>
                  <a:pt x="45" y="61"/>
                  <a:pt x="45" y="61"/>
                  <a:pt x="45" y="61"/>
                </a:cubicBezTo>
                <a:cubicBezTo>
                  <a:pt x="38" y="68"/>
                  <a:pt x="38" y="68"/>
                  <a:pt x="38" y="68"/>
                </a:cubicBezTo>
                <a:cubicBezTo>
                  <a:pt x="37" y="70"/>
                  <a:pt x="34" y="70"/>
                  <a:pt x="33" y="68"/>
                </a:cubicBezTo>
                <a:cubicBezTo>
                  <a:pt x="31" y="67"/>
                  <a:pt x="31" y="64"/>
                  <a:pt x="33" y="63"/>
                </a:cubicBezTo>
                <a:cubicBezTo>
                  <a:pt x="40" y="56"/>
                  <a:pt x="40" y="56"/>
                  <a:pt x="40" y="56"/>
                </a:cubicBezTo>
                <a:cubicBezTo>
                  <a:pt x="39" y="55"/>
                  <a:pt x="39" y="55"/>
                  <a:pt x="39" y="55"/>
                </a:cubicBezTo>
                <a:cubicBezTo>
                  <a:pt x="39" y="55"/>
                  <a:pt x="39" y="55"/>
                  <a:pt x="39" y="55"/>
                </a:cubicBezTo>
                <a:cubicBezTo>
                  <a:pt x="39" y="55"/>
                  <a:pt x="39" y="55"/>
                  <a:pt x="39" y="55"/>
                </a:cubicBezTo>
                <a:cubicBezTo>
                  <a:pt x="37" y="53"/>
                  <a:pt x="35" y="52"/>
                  <a:pt x="32" y="52"/>
                </a:cubicBezTo>
                <a:cubicBezTo>
                  <a:pt x="29" y="52"/>
                  <a:pt x="27" y="53"/>
                  <a:pt x="25" y="55"/>
                </a:cubicBezTo>
                <a:cubicBezTo>
                  <a:pt x="25" y="55"/>
                  <a:pt x="25" y="55"/>
                  <a:pt x="25" y="55"/>
                </a:cubicBezTo>
                <a:cubicBezTo>
                  <a:pt x="10" y="70"/>
                  <a:pt x="10" y="70"/>
                  <a:pt x="10" y="70"/>
                </a:cubicBezTo>
                <a:cubicBezTo>
                  <a:pt x="10" y="70"/>
                  <a:pt x="10" y="70"/>
                  <a:pt x="10" y="70"/>
                </a:cubicBezTo>
                <a:cubicBezTo>
                  <a:pt x="8" y="72"/>
                  <a:pt x="8" y="74"/>
                  <a:pt x="8" y="77"/>
                </a:cubicBezTo>
                <a:cubicBezTo>
                  <a:pt x="8" y="79"/>
                  <a:pt x="8" y="82"/>
                  <a:pt x="10" y="84"/>
                </a:cubicBezTo>
                <a:cubicBezTo>
                  <a:pt x="17" y="91"/>
                  <a:pt x="17" y="91"/>
                  <a:pt x="17" y="91"/>
                </a:cubicBezTo>
                <a:cubicBezTo>
                  <a:pt x="19" y="93"/>
                  <a:pt x="22" y="94"/>
                  <a:pt x="24" y="94"/>
                </a:cubicBezTo>
                <a:cubicBezTo>
                  <a:pt x="27" y="94"/>
                  <a:pt x="30" y="93"/>
                  <a:pt x="32" y="91"/>
                </a:cubicBezTo>
                <a:cubicBezTo>
                  <a:pt x="32" y="91"/>
                  <a:pt x="32" y="91"/>
                  <a:pt x="32" y="91"/>
                </a:cubicBezTo>
                <a:cubicBezTo>
                  <a:pt x="46" y="77"/>
                  <a:pt x="46" y="77"/>
                  <a:pt x="46" y="77"/>
                </a:cubicBezTo>
                <a:cubicBezTo>
                  <a:pt x="46" y="76"/>
                  <a:pt x="46" y="76"/>
                  <a:pt x="46" y="76"/>
                </a:cubicBezTo>
                <a:cubicBezTo>
                  <a:pt x="48" y="74"/>
                  <a:pt x="49" y="72"/>
                  <a:pt x="49" y="69"/>
                </a:cubicBezTo>
                <a:cubicBezTo>
                  <a:pt x="49" y="67"/>
                  <a:pt x="48" y="64"/>
                  <a:pt x="46" y="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50000"/>
                  <a:lumOff val="50000"/>
                </a:schemeClr>
              </a:solidFill>
              <a:latin typeface="宋体" panose="02010600030101010101" pitchFamily="2" charset="-122"/>
              <a:cs typeface="+mn-ea"/>
              <a:sym typeface="宋体" panose="02010600030101010101" pitchFamily="2" charset="-122"/>
            </a:endParaRPr>
          </a:p>
        </p:txBody>
      </p:sp>
      <p:sp>
        <p:nvSpPr>
          <p:cNvPr id="17443" name="Freeform 35"/>
          <p:cNvSpPr>
            <a:spLocks noEditPoints="1"/>
          </p:cNvSpPr>
          <p:nvPr/>
        </p:nvSpPr>
        <p:spPr bwMode="auto">
          <a:xfrm>
            <a:off x="8240185" y="4292832"/>
            <a:ext cx="232833" cy="243417"/>
          </a:xfrm>
          <a:custGeom>
            <a:avLst/>
            <a:gdLst>
              <a:gd name="T0" fmla="*/ 86 w 101"/>
              <a:gd name="T1" fmla="*/ 14 h 106"/>
              <a:gd name="T2" fmla="*/ 89 w 101"/>
              <a:gd name="T3" fmla="*/ 83 h 106"/>
              <a:gd name="T4" fmla="*/ 93 w 101"/>
              <a:gd name="T5" fmla="*/ 53 h 106"/>
              <a:gd name="T6" fmla="*/ 76 w 101"/>
              <a:gd name="T7" fmla="*/ 71 h 106"/>
              <a:gd name="T8" fmla="*/ 74 w 101"/>
              <a:gd name="T9" fmla="*/ 53 h 106"/>
              <a:gd name="T10" fmla="*/ 29 w 101"/>
              <a:gd name="T11" fmla="*/ 70 h 106"/>
              <a:gd name="T12" fmla="*/ 22 w 101"/>
              <a:gd name="T13" fmla="*/ 53 h 106"/>
              <a:gd name="T14" fmla="*/ 18 w 101"/>
              <a:gd name="T15" fmla="*/ 78 h 106"/>
              <a:gd name="T16" fmla="*/ 0 w 101"/>
              <a:gd name="T17" fmla="*/ 50 h 106"/>
              <a:gd name="T18" fmla="*/ 50 w 101"/>
              <a:gd name="T19" fmla="*/ 0 h 106"/>
              <a:gd name="T20" fmla="*/ 66 w 101"/>
              <a:gd name="T21" fmla="*/ 91 h 106"/>
              <a:gd name="T22" fmla="*/ 62 w 101"/>
              <a:gd name="T23" fmla="*/ 106 h 106"/>
              <a:gd name="T24" fmla="*/ 39 w 101"/>
              <a:gd name="T25" fmla="*/ 106 h 106"/>
              <a:gd name="T26" fmla="*/ 35 w 101"/>
              <a:gd name="T27" fmla="*/ 102 h 106"/>
              <a:gd name="T28" fmla="*/ 23 w 101"/>
              <a:gd name="T29" fmla="*/ 91 h 106"/>
              <a:gd name="T30" fmla="*/ 20 w 101"/>
              <a:gd name="T31" fmla="*/ 85 h 106"/>
              <a:gd name="T32" fmla="*/ 53 w 101"/>
              <a:gd name="T33" fmla="*/ 57 h 106"/>
              <a:gd name="T34" fmla="*/ 80 w 101"/>
              <a:gd name="T35" fmla="*/ 85 h 106"/>
              <a:gd name="T36" fmla="*/ 78 w 101"/>
              <a:gd name="T37" fmla="*/ 91 h 106"/>
              <a:gd name="T38" fmla="*/ 66 w 101"/>
              <a:gd name="T39" fmla="*/ 91 h 106"/>
              <a:gd name="T40" fmla="*/ 58 w 101"/>
              <a:gd name="T41" fmla="*/ 98 h 106"/>
              <a:gd name="T42" fmla="*/ 58 w 101"/>
              <a:gd name="T43" fmla="*/ 87 h 106"/>
              <a:gd name="T44" fmla="*/ 68 w 101"/>
              <a:gd name="T45" fmla="*/ 83 h 106"/>
              <a:gd name="T46" fmla="*/ 33 w 101"/>
              <a:gd name="T47" fmla="*/ 83 h 106"/>
              <a:gd name="T48" fmla="*/ 39 w 101"/>
              <a:gd name="T49" fmla="*/ 83 h 106"/>
              <a:gd name="T50" fmla="*/ 43 w 101"/>
              <a:gd name="T51" fmla="*/ 98 h 106"/>
              <a:gd name="T52" fmla="*/ 81 w 101"/>
              <a:gd name="T53" fmla="*/ 20 h 106"/>
              <a:gd name="T54" fmla="*/ 80 w 101"/>
              <a:gd name="T55" fmla="*/ 19 h 106"/>
              <a:gd name="T56" fmla="*/ 78 w 101"/>
              <a:gd name="T57" fmla="*/ 48 h 106"/>
              <a:gd name="T58" fmla="*/ 81 w 101"/>
              <a:gd name="T59" fmla="*/ 20 h 106"/>
              <a:gd name="T60" fmla="*/ 76 w 101"/>
              <a:gd name="T61" fmla="*/ 16 h 106"/>
              <a:gd name="T62" fmla="*/ 71 w 101"/>
              <a:gd name="T63" fmla="*/ 16 h 106"/>
              <a:gd name="T64" fmla="*/ 76 w 101"/>
              <a:gd name="T65" fmla="*/ 16 h 106"/>
              <a:gd name="T66" fmla="*/ 57 w 101"/>
              <a:gd name="T67" fmla="*/ 8 h 106"/>
              <a:gd name="T68" fmla="*/ 53 w 101"/>
              <a:gd name="T69" fmla="*/ 24 h 106"/>
              <a:gd name="T70" fmla="*/ 68 w 101"/>
              <a:gd name="T71" fmla="*/ 20 h 106"/>
              <a:gd name="T72" fmla="*/ 57 w 101"/>
              <a:gd name="T73" fmla="*/ 8 h 106"/>
              <a:gd name="T74" fmla="*/ 48 w 101"/>
              <a:gd name="T75" fmla="*/ 8 h 106"/>
              <a:gd name="T76" fmla="*/ 34 w 101"/>
              <a:gd name="T77" fmla="*/ 18 h 106"/>
              <a:gd name="T78" fmla="*/ 35 w 101"/>
              <a:gd name="T79" fmla="*/ 21 h 106"/>
              <a:gd name="T80" fmla="*/ 48 w 101"/>
              <a:gd name="T81" fmla="*/ 8 h 106"/>
              <a:gd name="T82" fmla="*/ 34 w 101"/>
              <a:gd name="T83" fmla="*/ 11 h 106"/>
              <a:gd name="T84" fmla="*/ 29 w 101"/>
              <a:gd name="T85" fmla="*/ 18 h 106"/>
              <a:gd name="T86" fmla="*/ 34 w 101"/>
              <a:gd name="T87" fmla="*/ 11 h 106"/>
              <a:gd name="T88" fmla="*/ 21 w 101"/>
              <a:gd name="T89" fmla="*/ 19 h 106"/>
              <a:gd name="T90" fmla="*/ 8 w 101"/>
              <a:gd name="T91" fmla="*/ 48 h 106"/>
              <a:gd name="T92" fmla="*/ 27 w 101"/>
              <a:gd name="T93" fmla="*/ 23 h 106"/>
              <a:gd name="T94" fmla="*/ 69 w 101"/>
              <a:gd name="T95" fmla="*/ 25 h 106"/>
              <a:gd name="T96" fmla="*/ 67 w 101"/>
              <a:gd name="T97" fmla="*/ 26 h 106"/>
              <a:gd name="T98" fmla="*/ 53 w 101"/>
              <a:gd name="T99" fmla="*/ 48 h 106"/>
              <a:gd name="T100" fmla="*/ 69 w 101"/>
              <a:gd name="T101" fmla="*/ 25 h 106"/>
              <a:gd name="T102" fmla="*/ 48 w 101"/>
              <a:gd name="T103" fmla="*/ 29 h 106"/>
              <a:gd name="T104" fmla="*/ 31 w 101"/>
              <a:gd name="T105" fmla="*/ 25 h 106"/>
              <a:gd name="T106" fmla="*/ 48 w 101"/>
              <a:gd name="T107" fmla="*/ 4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 h="106">
                <a:moveTo>
                  <a:pt x="50" y="0"/>
                </a:moveTo>
                <a:cubicBezTo>
                  <a:pt x="64" y="0"/>
                  <a:pt x="77" y="5"/>
                  <a:pt x="86" y="14"/>
                </a:cubicBezTo>
                <a:cubicBezTo>
                  <a:pt x="95" y="24"/>
                  <a:pt x="101" y="36"/>
                  <a:pt x="101" y="50"/>
                </a:cubicBezTo>
                <a:cubicBezTo>
                  <a:pt x="101" y="63"/>
                  <a:pt x="96" y="74"/>
                  <a:pt x="89" y="83"/>
                </a:cubicBezTo>
                <a:cubicBezTo>
                  <a:pt x="86" y="87"/>
                  <a:pt x="80" y="82"/>
                  <a:pt x="83" y="78"/>
                </a:cubicBezTo>
                <a:cubicBezTo>
                  <a:pt x="89" y="71"/>
                  <a:pt x="93" y="62"/>
                  <a:pt x="93" y="53"/>
                </a:cubicBezTo>
                <a:cubicBezTo>
                  <a:pt x="78" y="53"/>
                  <a:pt x="78" y="53"/>
                  <a:pt x="78" y="53"/>
                </a:cubicBezTo>
                <a:cubicBezTo>
                  <a:pt x="78" y="59"/>
                  <a:pt x="77" y="65"/>
                  <a:pt x="76" y="71"/>
                </a:cubicBezTo>
                <a:cubicBezTo>
                  <a:pt x="75" y="74"/>
                  <a:pt x="70" y="73"/>
                  <a:pt x="71" y="70"/>
                </a:cubicBezTo>
                <a:cubicBezTo>
                  <a:pt x="73" y="65"/>
                  <a:pt x="74" y="59"/>
                  <a:pt x="74" y="53"/>
                </a:cubicBezTo>
                <a:cubicBezTo>
                  <a:pt x="54" y="53"/>
                  <a:pt x="46" y="53"/>
                  <a:pt x="27" y="53"/>
                </a:cubicBezTo>
                <a:cubicBezTo>
                  <a:pt x="27" y="59"/>
                  <a:pt x="28" y="65"/>
                  <a:pt x="29" y="70"/>
                </a:cubicBezTo>
                <a:cubicBezTo>
                  <a:pt x="30" y="73"/>
                  <a:pt x="26" y="74"/>
                  <a:pt x="25" y="70"/>
                </a:cubicBezTo>
                <a:cubicBezTo>
                  <a:pt x="23" y="65"/>
                  <a:pt x="23" y="59"/>
                  <a:pt x="22" y="53"/>
                </a:cubicBezTo>
                <a:cubicBezTo>
                  <a:pt x="8" y="53"/>
                  <a:pt x="8" y="53"/>
                  <a:pt x="8" y="53"/>
                </a:cubicBezTo>
                <a:cubicBezTo>
                  <a:pt x="8" y="62"/>
                  <a:pt x="12" y="71"/>
                  <a:pt x="18" y="78"/>
                </a:cubicBezTo>
                <a:cubicBezTo>
                  <a:pt x="21" y="82"/>
                  <a:pt x="15" y="87"/>
                  <a:pt x="12" y="83"/>
                </a:cubicBezTo>
                <a:cubicBezTo>
                  <a:pt x="4" y="74"/>
                  <a:pt x="0" y="63"/>
                  <a:pt x="0" y="50"/>
                </a:cubicBezTo>
                <a:cubicBezTo>
                  <a:pt x="0" y="36"/>
                  <a:pt x="5" y="24"/>
                  <a:pt x="15" y="14"/>
                </a:cubicBezTo>
                <a:cubicBezTo>
                  <a:pt x="24" y="5"/>
                  <a:pt x="36" y="0"/>
                  <a:pt x="50" y="0"/>
                </a:cubicBezTo>
                <a:close/>
                <a:moveTo>
                  <a:pt x="66" y="91"/>
                </a:moveTo>
                <a:cubicBezTo>
                  <a:pt x="66" y="91"/>
                  <a:pt x="66" y="91"/>
                  <a:pt x="66" y="91"/>
                </a:cubicBezTo>
                <a:cubicBezTo>
                  <a:pt x="66" y="102"/>
                  <a:pt x="66" y="102"/>
                  <a:pt x="66" y="102"/>
                </a:cubicBezTo>
                <a:cubicBezTo>
                  <a:pt x="66" y="104"/>
                  <a:pt x="64" y="106"/>
                  <a:pt x="62" y="106"/>
                </a:cubicBezTo>
                <a:cubicBezTo>
                  <a:pt x="62" y="106"/>
                  <a:pt x="62" y="106"/>
                  <a:pt x="62" y="106"/>
                </a:cubicBezTo>
                <a:cubicBezTo>
                  <a:pt x="39" y="106"/>
                  <a:pt x="39" y="106"/>
                  <a:pt x="39" y="106"/>
                </a:cubicBezTo>
                <a:cubicBezTo>
                  <a:pt x="37" y="106"/>
                  <a:pt x="35" y="104"/>
                  <a:pt x="35" y="102"/>
                </a:cubicBezTo>
                <a:cubicBezTo>
                  <a:pt x="35" y="102"/>
                  <a:pt x="35" y="102"/>
                  <a:pt x="35" y="102"/>
                </a:cubicBezTo>
                <a:cubicBezTo>
                  <a:pt x="35" y="91"/>
                  <a:pt x="35" y="91"/>
                  <a:pt x="35" y="91"/>
                </a:cubicBezTo>
                <a:cubicBezTo>
                  <a:pt x="23" y="91"/>
                  <a:pt x="23" y="91"/>
                  <a:pt x="23" y="91"/>
                </a:cubicBezTo>
                <a:cubicBezTo>
                  <a:pt x="21" y="91"/>
                  <a:pt x="19" y="90"/>
                  <a:pt x="19" y="87"/>
                </a:cubicBezTo>
                <a:cubicBezTo>
                  <a:pt x="19" y="86"/>
                  <a:pt x="20" y="85"/>
                  <a:pt x="20" y="85"/>
                </a:cubicBezTo>
                <a:cubicBezTo>
                  <a:pt x="48" y="57"/>
                  <a:pt x="48" y="57"/>
                  <a:pt x="48" y="57"/>
                </a:cubicBezTo>
                <a:cubicBezTo>
                  <a:pt x="49" y="56"/>
                  <a:pt x="52" y="56"/>
                  <a:pt x="53" y="57"/>
                </a:cubicBezTo>
                <a:cubicBezTo>
                  <a:pt x="53" y="58"/>
                  <a:pt x="53" y="58"/>
                  <a:pt x="53" y="58"/>
                </a:cubicBezTo>
                <a:cubicBezTo>
                  <a:pt x="80" y="85"/>
                  <a:pt x="80" y="85"/>
                  <a:pt x="80" y="85"/>
                </a:cubicBezTo>
                <a:cubicBezTo>
                  <a:pt x="82" y="86"/>
                  <a:pt x="82" y="89"/>
                  <a:pt x="80" y="90"/>
                </a:cubicBezTo>
                <a:cubicBezTo>
                  <a:pt x="79" y="91"/>
                  <a:pt x="79" y="91"/>
                  <a:pt x="78" y="91"/>
                </a:cubicBezTo>
                <a:cubicBezTo>
                  <a:pt x="77" y="91"/>
                  <a:pt x="77" y="91"/>
                  <a:pt x="77" y="91"/>
                </a:cubicBezTo>
                <a:cubicBezTo>
                  <a:pt x="66" y="91"/>
                  <a:pt x="66" y="91"/>
                  <a:pt x="66" y="91"/>
                </a:cubicBezTo>
                <a:close/>
                <a:moveTo>
                  <a:pt x="58" y="98"/>
                </a:moveTo>
                <a:cubicBezTo>
                  <a:pt x="58" y="98"/>
                  <a:pt x="58" y="98"/>
                  <a:pt x="58" y="98"/>
                </a:cubicBezTo>
                <a:cubicBezTo>
                  <a:pt x="58" y="87"/>
                  <a:pt x="58" y="87"/>
                  <a:pt x="58" y="87"/>
                </a:cubicBezTo>
                <a:cubicBezTo>
                  <a:pt x="58" y="87"/>
                  <a:pt x="58" y="87"/>
                  <a:pt x="58" y="87"/>
                </a:cubicBezTo>
                <a:cubicBezTo>
                  <a:pt x="58" y="85"/>
                  <a:pt x="60" y="83"/>
                  <a:pt x="62" y="83"/>
                </a:cubicBezTo>
                <a:cubicBezTo>
                  <a:pt x="68" y="83"/>
                  <a:pt x="68" y="83"/>
                  <a:pt x="68" y="83"/>
                </a:cubicBezTo>
                <a:cubicBezTo>
                  <a:pt x="50" y="66"/>
                  <a:pt x="50" y="66"/>
                  <a:pt x="50" y="66"/>
                </a:cubicBezTo>
                <a:cubicBezTo>
                  <a:pt x="33" y="83"/>
                  <a:pt x="33" y="83"/>
                  <a:pt x="33" y="83"/>
                </a:cubicBezTo>
                <a:cubicBezTo>
                  <a:pt x="39" y="83"/>
                  <a:pt x="39" y="83"/>
                  <a:pt x="39" y="83"/>
                </a:cubicBezTo>
                <a:cubicBezTo>
                  <a:pt x="39" y="83"/>
                  <a:pt x="39" y="83"/>
                  <a:pt x="39" y="83"/>
                </a:cubicBezTo>
                <a:cubicBezTo>
                  <a:pt x="41" y="83"/>
                  <a:pt x="43" y="85"/>
                  <a:pt x="43" y="87"/>
                </a:cubicBezTo>
                <a:cubicBezTo>
                  <a:pt x="43" y="98"/>
                  <a:pt x="43" y="98"/>
                  <a:pt x="43" y="98"/>
                </a:cubicBezTo>
                <a:cubicBezTo>
                  <a:pt x="58" y="98"/>
                  <a:pt x="58" y="98"/>
                  <a:pt x="58" y="98"/>
                </a:cubicBezTo>
                <a:close/>
                <a:moveTo>
                  <a:pt x="81" y="20"/>
                </a:moveTo>
                <a:cubicBezTo>
                  <a:pt x="81" y="20"/>
                  <a:pt x="81" y="20"/>
                  <a:pt x="81" y="20"/>
                </a:cubicBezTo>
                <a:cubicBezTo>
                  <a:pt x="80" y="20"/>
                  <a:pt x="80" y="19"/>
                  <a:pt x="80" y="19"/>
                </a:cubicBezTo>
                <a:cubicBezTo>
                  <a:pt x="78" y="20"/>
                  <a:pt x="76" y="22"/>
                  <a:pt x="74" y="23"/>
                </a:cubicBezTo>
                <a:cubicBezTo>
                  <a:pt x="76" y="30"/>
                  <a:pt x="78" y="39"/>
                  <a:pt x="78" y="48"/>
                </a:cubicBezTo>
                <a:cubicBezTo>
                  <a:pt x="93" y="48"/>
                  <a:pt x="93" y="48"/>
                  <a:pt x="93" y="48"/>
                </a:cubicBezTo>
                <a:cubicBezTo>
                  <a:pt x="93" y="37"/>
                  <a:pt x="88" y="27"/>
                  <a:pt x="81" y="20"/>
                </a:cubicBezTo>
                <a:close/>
                <a:moveTo>
                  <a:pt x="76" y="16"/>
                </a:moveTo>
                <a:cubicBezTo>
                  <a:pt x="76" y="16"/>
                  <a:pt x="76" y="16"/>
                  <a:pt x="76" y="16"/>
                </a:cubicBezTo>
                <a:cubicBezTo>
                  <a:pt x="73" y="14"/>
                  <a:pt x="70" y="12"/>
                  <a:pt x="67" y="11"/>
                </a:cubicBezTo>
                <a:cubicBezTo>
                  <a:pt x="68" y="12"/>
                  <a:pt x="70" y="14"/>
                  <a:pt x="71" y="16"/>
                </a:cubicBezTo>
                <a:cubicBezTo>
                  <a:pt x="71" y="17"/>
                  <a:pt x="71" y="18"/>
                  <a:pt x="72" y="18"/>
                </a:cubicBezTo>
                <a:cubicBezTo>
                  <a:pt x="73" y="18"/>
                  <a:pt x="75" y="17"/>
                  <a:pt x="76" y="16"/>
                </a:cubicBezTo>
                <a:close/>
                <a:moveTo>
                  <a:pt x="57" y="8"/>
                </a:moveTo>
                <a:cubicBezTo>
                  <a:pt x="57" y="8"/>
                  <a:pt x="57" y="8"/>
                  <a:pt x="57" y="8"/>
                </a:cubicBezTo>
                <a:cubicBezTo>
                  <a:pt x="56" y="8"/>
                  <a:pt x="54" y="8"/>
                  <a:pt x="53" y="8"/>
                </a:cubicBezTo>
                <a:cubicBezTo>
                  <a:pt x="53" y="24"/>
                  <a:pt x="53" y="24"/>
                  <a:pt x="53" y="24"/>
                </a:cubicBezTo>
                <a:cubicBezTo>
                  <a:pt x="57" y="24"/>
                  <a:pt x="62" y="23"/>
                  <a:pt x="66" y="21"/>
                </a:cubicBezTo>
                <a:cubicBezTo>
                  <a:pt x="66" y="21"/>
                  <a:pt x="67" y="21"/>
                  <a:pt x="68" y="20"/>
                </a:cubicBezTo>
                <a:cubicBezTo>
                  <a:pt x="67" y="20"/>
                  <a:pt x="67" y="19"/>
                  <a:pt x="66" y="18"/>
                </a:cubicBezTo>
                <a:cubicBezTo>
                  <a:pt x="64" y="14"/>
                  <a:pt x="61" y="10"/>
                  <a:pt x="57" y="8"/>
                </a:cubicBezTo>
                <a:close/>
                <a:moveTo>
                  <a:pt x="48" y="8"/>
                </a:moveTo>
                <a:cubicBezTo>
                  <a:pt x="48" y="8"/>
                  <a:pt x="48" y="8"/>
                  <a:pt x="48" y="8"/>
                </a:cubicBezTo>
                <a:cubicBezTo>
                  <a:pt x="46" y="8"/>
                  <a:pt x="45" y="8"/>
                  <a:pt x="43" y="8"/>
                </a:cubicBezTo>
                <a:cubicBezTo>
                  <a:pt x="40" y="10"/>
                  <a:pt x="37" y="14"/>
                  <a:pt x="34" y="18"/>
                </a:cubicBezTo>
                <a:cubicBezTo>
                  <a:pt x="34" y="19"/>
                  <a:pt x="33" y="20"/>
                  <a:pt x="33" y="20"/>
                </a:cubicBezTo>
                <a:cubicBezTo>
                  <a:pt x="34" y="21"/>
                  <a:pt x="34" y="21"/>
                  <a:pt x="35" y="21"/>
                </a:cubicBezTo>
                <a:cubicBezTo>
                  <a:pt x="39" y="23"/>
                  <a:pt x="43" y="24"/>
                  <a:pt x="48" y="24"/>
                </a:cubicBezTo>
                <a:cubicBezTo>
                  <a:pt x="48" y="8"/>
                  <a:pt x="48" y="8"/>
                  <a:pt x="48" y="8"/>
                </a:cubicBezTo>
                <a:close/>
                <a:moveTo>
                  <a:pt x="34" y="11"/>
                </a:moveTo>
                <a:cubicBezTo>
                  <a:pt x="34" y="11"/>
                  <a:pt x="34" y="11"/>
                  <a:pt x="34" y="11"/>
                </a:cubicBezTo>
                <a:cubicBezTo>
                  <a:pt x="30" y="12"/>
                  <a:pt x="28" y="14"/>
                  <a:pt x="25" y="16"/>
                </a:cubicBezTo>
                <a:cubicBezTo>
                  <a:pt x="26" y="17"/>
                  <a:pt x="28" y="18"/>
                  <a:pt x="29" y="18"/>
                </a:cubicBezTo>
                <a:cubicBezTo>
                  <a:pt x="29" y="18"/>
                  <a:pt x="30" y="17"/>
                  <a:pt x="30" y="16"/>
                </a:cubicBezTo>
                <a:cubicBezTo>
                  <a:pt x="31" y="14"/>
                  <a:pt x="32" y="12"/>
                  <a:pt x="34" y="11"/>
                </a:cubicBezTo>
                <a:close/>
                <a:moveTo>
                  <a:pt x="21" y="19"/>
                </a:moveTo>
                <a:cubicBezTo>
                  <a:pt x="21" y="19"/>
                  <a:pt x="21" y="19"/>
                  <a:pt x="21" y="19"/>
                </a:cubicBezTo>
                <a:cubicBezTo>
                  <a:pt x="21" y="19"/>
                  <a:pt x="20" y="20"/>
                  <a:pt x="20" y="20"/>
                </a:cubicBezTo>
                <a:cubicBezTo>
                  <a:pt x="13" y="27"/>
                  <a:pt x="8" y="37"/>
                  <a:pt x="8" y="48"/>
                </a:cubicBezTo>
                <a:cubicBezTo>
                  <a:pt x="22" y="48"/>
                  <a:pt x="22" y="48"/>
                  <a:pt x="22" y="48"/>
                </a:cubicBezTo>
                <a:cubicBezTo>
                  <a:pt x="23" y="39"/>
                  <a:pt x="24" y="30"/>
                  <a:pt x="27" y="23"/>
                </a:cubicBezTo>
                <a:cubicBezTo>
                  <a:pt x="25" y="22"/>
                  <a:pt x="23" y="20"/>
                  <a:pt x="21" y="19"/>
                </a:cubicBezTo>
                <a:close/>
                <a:moveTo>
                  <a:pt x="69" y="25"/>
                </a:moveTo>
                <a:cubicBezTo>
                  <a:pt x="69" y="25"/>
                  <a:pt x="69" y="25"/>
                  <a:pt x="69" y="25"/>
                </a:cubicBezTo>
                <a:cubicBezTo>
                  <a:pt x="69" y="25"/>
                  <a:pt x="68" y="25"/>
                  <a:pt x="67" y="26"/>
                </a:cubicBezTo>
                <a:cubicBezTo>
                  <a:pt x="63" y="27"/>
                  <a:pt x="58" y="28"/>
                  <a:pt x="53" y="29"/>
                </a:cubicBezTo>
                <a:cubicBezTo>
                  <a:pt x="53" y="48"/>
                  <a:pt x="53" y="48"/>
                  <a:pt x="53" y="48"/>
                </a:cubicBezTo>
                <a:cubicBezTo>
                  <a:pt x="74" y="48"/>
                  <a:pt x="74" y="48"/>
                  <a:pt x="74" y="48"/>
                </a:cubicBezTo>
                <a:cubicBezTo>
                  <a:pt x="73" y="39"/>
                  <a:pt x="72" y="31"/>
                  <a:pt x="69" y="25"/>
                </a:cubicBezTo>
                <a:close/>
                <a:moveTo>
                  <a:pt x="48" y="29"/>
                </a:moveTo>
                <a:cubicBezTo>
                  <a:pt x="48" y="29"/>
                  <a:pt x="48" y="29"/>
                  <a:pt x="48" y="29"/>
                </a:cubicBezTo>
                <a:cubicBezTo>
                  <a:pt x="43" y="28"/>
                  <a:pt x="38" y="27"/>
                  <a:pt x="33" y="26"/>
                </a:cubicBezTo>
                <a:cubicBezTo>
                  <a:pt x="33" y="25"/>
                  <a:pt x="32" y="25"/>
                  <a:pt x="31" y="25"/>
                </a:cubicBezTo>
                <a:cubicBezTo>
                  <a:pt x="29" y="31"/>
                  <a:pt x="27" y="39"/>
                  <a:pt x="27" y="48"/>
                </a:cubicBezTo>
                <a:cubicBezTo>
                  <a:pt x="48" y="48"/>
                  <a:pt x="48" y="48"/>
                  <a:pt x="48" y="48"/>
                </a:cubicBezTo>
                <a:cubicBezTo>
                  <a:pt x="48" y="29"/>
                  <a:pt x="48" y="29"/>
                  <a:pt x="48" y="2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50000"/>
                  <a:lumOff val="50000"/>
                </a:schemeClr>
              </a:solidFill>
              <a:latin typeface="宋体" panose="02010600030101010101" pitchFamily="2" charset="-122"/>
              <a:cs typeface="+mn-ea"/>
              <a:sym typeface="宋体" panose="02010600030101010101" pitchFamily="2" charset="-122"/>
            </a:endParaRPr>
          </a:p>
        </p:txBody>
      </p:sp>
      <p:sp>
        <p:nvSpPr>
          <p:cNvPr id="17444" name="Freeform 36"/>
          <p:cNvSpPr>
            <a:spLocks noEditPoints="1"/>
          </p:cNvSpPr>
          <p:nvPr/>
        </p:nvSpPr>
        <p:spPr bwMode="auto">
          <a:xfrm>
            <a:off x="3659718" y="4303415"/>
            <a:ext cx="230716" cy="218016"/>
          </a:xfrm>
          <a:custGeom>
            <a:avLst/>
            <a:gdLst>
              <a:gd name="T0" fmla="*/ 29 w 101"/>
              <a:gd name="T1" fmla="*/ 79 h 95"/>
              <a:gd name="T2" fmla="*/ 86 w 101"/>
              <a:gd name="T3" fmla="*/ 76 h 95"/>
              <a:gd name="T4" fmla="*/ 86 w 101"/>
              <a:gd name="T5" fmla="*/ 81 h 95"/>
              <a:gd name="T6" fmla="*/ 31 w 101"/>
              <a:gd name="T7" fmla="*/ 13 h 95"/>
              <a:gd name="T8" fmla="*/ 29 w 101"/>
              <a:gd name="T9" fmla="*/ 16 h 95"/>
              <a:gd name="T10" fmla="*/ 29 w 101"/>
              <a:gd name="T11" fmla="*/ 32 h 95"/>
              <a:gd name="T12" fmla="*/ 31 w 101"/>
              <a:gd name="T13" fmla="*/ 34 h 95"/>
              <a:gd name="T14" fmla="*/ 86 w 101"/>
              <a:gd name="T15" fmla="*/ 34 h 95"/>
              <a:gd name="T16" fmla="*/ 89 w 101"/>
              <a:gd name="T17" fmla="*/ 16 h 95"/>
              <a:gd name="T18" fmla="*/ 86 w 101"/>
              <a:gd name="T19" fmla="*/ 13 h 95"/>
              <a:gd name="T20" fmla="*/ 33 w 101"/>
              <a:gd name="T21" fmla="*/ 30 h 95"/>
              <a:gd name="T22" fmla="*/ 33 w 101"/>
              <a:gd name="T23" fmla="*/ 18 h 95"/>
              <a:gd name="T24" fmla="*/ 84 w 101"/>
              <a:gd name="T25" fmla="*/ 30 h 95"/>
              <a:gd name="T26" fmla="*/ 16 w 101"/>
              <a:gd name="T27" fmla="*/ 29 h 95"/>
              <a:gd name="T28" fmla="*/ 8 w 101"/>
              <a:gd name="T29" fmla="*/ 29 h 95"/>
              <a:gd name="T30" fmla="*/ 16 w 101"/>
              <a:gd name="T31" fmla="*/ 83 h 95"/>
              <a:gd name="T32" fmla="*/ 12 w 101"/>
              <a:gd name="T33" fmla="*/ 95 h 95"/>
              <a:gd name="T34" fmla="*/ 3 w 101"/>
              <a:gd name="T35" fmla="*/ 92 h 95"/>
              <a:gd name="T36" fmla="*/ 0 w 101"/>
              <a:gd name="T37" fmla="*/ 83 h 95"/>
              <a:gd name="T38" fmla="*/ 0 w 101"/>
              <a:gd name="T39" fmla="*/ 25 h 95"/>
              <a:gd name="T40" fmla="*/ 16 w 101"/>
              <a:gd name="T41" fmla="*/ 21 h 95"/>
              <a:gd name="T42" fmla="*/ 20 w 101"/>
              <a:gd name="T43" fmla="*/ 0 h 95"/>
              <a:gd name="T44" fmla="*/ 97 w 101"/>
              <a:gd name="T45" fmla="*/ 0 h 95"/>
              <a:gd name="T46" fmla="*/ 101 w 101"/>
              <a:gd name="T47" fmla="*/ 4 h 95"/>
              <a:gd name="T48" fmla="*/ 98 w 101"/>
              <a:gd name="T49" fmla="*/ 92 h 95"/>
              <a:gd name="T50" fmla="*/ 89 w 101"/>
              <a:gd name="T51" fmla="*/ 95 h 95"/>
              <a:gd name="T52" fmla="*/ 12 w 101"/>
              <a:gd name="T53" fmla="*/ 95 h 95"/>
              <a:gd name="T54" fmla="*/ 93 w 101"/>
              <a:gd name="T55" fmla="*/ 83 h 95"/>
              <a:gd name="T56" fmla="*/ 93 w 101"/>
              <a:gd name="T57" fmla="*/ 8 h 95"/>
              <a:gd name="T58" fmla="*/ 24 w 101"/>
              <a:gd name="T59" fmla="*/ 83 h 95"/>
              <a:gd name="T60" fmla="*/ 89 w 101"/>
              <a:gd name="T61" fmla="*/ 88 h 95"/>
              <a:gd name="T62" fmla="*/ 92 w 101"/>
              <a:gd name="T63" fmla="*/ 86 h 95"/>
              <a:gd name="T64" fmla="*/ 61 w 101"/>
              <a:gd name="T65" fmla="*/ 39 h 95"/>
              <a:gd name="T66" fmla="*/ 61 w 101"/>
              <a:gd name="T67" fmla="*/ 39 h 95"/>
              <a:gd name="T68" fmla="*/ 89 w 101"/>
              <a:gd name="T69" fmla="*/ 41 h 95"/>
              <a:gd name="T70" fmla="*/ 89 w 101"/>
              <a:gd name="T71" fmla="*/ 54 h 95"/>
              <a:gd name="T72" fmla="*/ 86 w 101"/>
              <a:gd name="T73" fmla="*/ 56 h 95"/>
              <a:gd name="T74" fmla="*/ 59 w 101"/>
              <a:gd name="T75" fmla="*/ 54 h 95"/>
              <a:gd name="T76" fmla="*/ 59 w 101"/>
              <a:gd name="T77" fmla="*/ 41 h 95"/>
              <a:gd name="T78" fmla="*/ 84 w 101"/>
              <a:gd name="T79" fmla="*/ 44 h 95"/>
              <a:gd name="T80" fmla="*/ 64 w 101"/>
              <a:gd name="T81" fmla="*/ 44 h 95"/>
              <a:gd name="T82" fmla="*/ 84 w 101"/>
              <a:gd name="T83" fmla="*/ 52 h 95"/>
              <a:gd name="T84" fmla="*/ 31 w 101"/>
              <a:gd name="T85" fmla="*/ 44 h 95"/>
              <a:gd name="T86" fmla="*/ 29 w 101"/>
              <a:gd name="T87" fmla="*/ 41 h 95"/>
              <a:gd name="T88" fmla="*/ 54 w 101"/>
              <a:gd name="T89" fmla="*/ 39 h 95"/>
              <a:gd name="T90" fmla="*/ 54 w 101"/>
              <a:gd name="T91" fmla="*/ 44 h 95"/>
              <a:gd name="T92" fmla="*/ 31 w 101"/>
              <a:gd name="T93" fmla="*/ 56 h 95"/>
              <a:gd name="T94" fmla="*/ 29 w 101"/>
              <a:gd name="T95" fmla="*/ 54 h 95"/>
              <a:gd name="T96" fmla="*/ 54 w 101"/>
              <a:gd name="T97" fmla="*/ 52 h 95"/>
              <a:gd name="T98" fmla="*/ 54 w 101"/>
              <a:gd name="T99" fmla="*/ 56 h 95"/>
              <a:gd name="T100" fmla="*/ 31 w 101"/>
              <a:gd name="T101" fmla="*/ 69 h 95"/>
              <a:gd name="T102" fmla="*/ 29 w 101"/>
              <a:gd name="T103" fmla="*/ 66 h 95"/>
              <a:gd name="T104" fmla="*/ 86 w 101"/>
              <a:gd name="T105" fmla="*/ 64 h 95"/>
              <a:gd name="T106" fmla="*/ 86 w 101"/>
              <a:gd name="T107" fmla="*/ 6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 h="95">
                <a:moveTo>
                  <a:pt x="31" y="81"/>
                </a:moveTo>
                <a:cubicBezTo>
                  <a:pt x="30" y="81"/>
                  <a:pt x="29" y="80"/>
                  <a:pt x="29" y="79"/>
                </a:cubicBezTo>
                <a:cubicBezTo>
                  <a:pt x="29" y="78"/>
                  <a:pt x="30" y="76"/>
                  <a:pt x="31" y="76"/>
                </a:cubicBezTo>
                <a:cubicBezTo>
                  <a:pt x="86" y="76"/>
                  <a:pt x="86" y="76"/>
                  <a:pt x="86" y="76"/>
                </a:cubicBezTo>
                <a:cubicBezTo>
                  <a:pt x="87" y="76"/>
                  <a:pt x="89" y="78"/>
                  <a:pt x="89" y="79"/>
                </a:cubicBezTo>
                <a:cubicBezTo>
                  <a:pt x="89" y="80"/>
                  <a:pt x="87" y="81"/>
                  <a:pt x="86" y="81"/>
                </a:cubicBezTo>
                <a:cubicBezTo>
                  <a:pt x="31" y="81"/>
                  <a:pt x="31" y="81"/>
                  <a:pt x="31" y="81"/>
                </a:cubicBezTo>
                <a:close/>
                <a:moveTo>
                  <a:pt x="31" y="13"/>
                </a:moveTo>
                <a:cubicBezTo>
                  <a:pt x="31" y="13"/>
                  <a:pt x="31" y="13"/>
                  <a:pt x="31" y="13"/>
                </a:cubicBezTo>
                <a:cubicBezTo>
                  <a:pt x="30" y="13"/>
                  <a:pt x="29" y="14"/>
                  <a:pt x="29" y="16"/>
                </a:cubicBezTo>
                <a:cubicBezTo>
                  <a:pt x="29" y="16"/>
                  <a:pt x="29" y="16"/>
                  <a:pt x="29" y="16"/>
                </a:cubicBezTo>
                <a:cubicBezTo>
                  <a:pt x="29" y="32"/>
                  <a:pt x="29" y="32"/>
                  <a:pt x="29" y="32"/>
                </a:cubicBezTo>
                <a:cubicBezTo>
                  <a:pt x="29" y="33"/>
                  <a:pt x="30" y="34"/>
                  <a:pt x="31" y="34"/>
                </a:cubicBezTo>
                <a:cubicBezTo>
                  <a:pt x="31" y="34"/>
                  <a:pt x="31" y="34"/>
                  <a:pt x="31" y="34"/>
                </a:cubicBezTo>
                <a:cubicBezTo>
                  <a:pt x="86" y="34"/>
                  <a:pt x="86" y="34"/>
                  <a:pt x="86" y="34"/>
                </a:cubicBezTo>
                <a:cubicBezTo>
                  <a:pt x="86" y="34"/>
                  <a:pt x="86" y="34"/>
                  <a:pt x="86" y="34"/>
                </a:cubicBezTo>
                <a:cubicBezTo>
                  <a:pt x="87" y="34"/>
                  <a:pt x="89" y="33"/>
                  <a:pt x="89" y="32"/>
                </a:cubicBezTo>
                <a:cubicBezTo>
                  <a:pt x="89" y="16"/>
                  <a:pt x="89" y="16"/>
                  <a:pt x="89" y="16"/>
                </a:cubicBezTo>
                <a:cubicBezTo>
                  <a:pt x="89" y="16"/>
                  <a:pt x="89" y="16"/>
                  <a:pt x="89" y="16"/>
                </a:cubicBezTo>
                <a:cubicBezTo>
                  <a:pt x="89" y="14"/>
                  <a:pt x="87" y="13"/>
                  <a:pt x="86" y="13"/>
                </a:cubicBezTo>
                <a:cubicBezTo>
                  <a:pt x="31" y="13"/>
                  <a:pt x="31" y="13"/>
                  <a:pt x="31" y="13"/>
                </a:cubicBezTo>
                <a:close/>
                <a:moveTo>
                  <a:pt x="33" y="30"/>
                </a:moveTo>
                <a:cubicBezTo>
                  <a:pt x="33" y="30"/>
                  <a:pt x="33" y="30"/>
                  <a:pt x="33" y="30"/>
                </a:cubicBezTo>
                <a:cubicBezTo>
                  <a:pt x="33" y="18"/>
                  <a:pt x="33" y="18"/>
                  <a:pt x="33" y="18"/>
                </a:cubicBezTo>
                <a:cubicBezTo>
                  <a:pt x="84" y="18"/>
                  <a:pt x="84" y="18"/>
                  <a:pt x="84" y="18"/>
                </a:cubicBezTo>
                <a:cubicBezTo>
                  <a:pt x="84" y="30"/>
                  <a:pt x="84" y="30"/>
                  <a:pt x="84" y="30"/>
                </a:cubicBezTo>
                <a:cubicBezTo>
                  <a:pt x="33" y="30"/>
                  <a:pt x="33" y="30"/>
                  <a:pt x="33" y="30"/>
                </a:cubicBezTo>
                <a:close/>
                <a:moveTo>
                  <a:pt x="16" y="29"/>
                </a:moveTo>
                <a:cubicBezTo>
                  <a:pt x="16" y="29"/>
                  <a:pt x="16" y="29"/>
                  <a:pt x="16" y="29"/>
                </a:cubicBezTo>
                <a:cubicBezTo>
                  <a:pt x="8" y="29"/>
                  <a:pt x="8" y="29"/>
                  <a:pt x="8" y="29"/>
                </a:cubicBezTo>
                <a:cubicBezTo>
                  <a:pt x="8" y="83"/>
                  <a:pt x="8" y="83"/>
                  <a:pt x="8" y="83"/>
                </a:cubicBezTo>
                <a:cubicBezTo>
                  <a:pt x="8" y="89"/>
                  <a:pt x="16" y="89"/>
                  <a:pt x="16" y="83"/>
                </a:cubicBezTo>
                <a:cubicBezTo>
                  <a:pt x="16" y="29"/>
                  <a:pt x="16" y="29"/>
                  <a:pt x="16" y="29"/>
                </a:cubicBezTo>
                <a:close/>
                <a:moveTo>
                  <a:pt x="12" y="95"/>
                </a:moveTo>
                <a:cubicBezTo>
                  <a:pt x="12" y="95"/>
                  <a:pt x="12" y="95"/>
                  <a:pt x="12" y="95"/>
                </a:cubicBezTo>
                <a:cubicBezTo>
                  <a:pt x="9" y="95"/>
                  <a:pt x="6" y="94"/>
                  <a:pt x="3" y="92"/>
                </a:cubicBezTo>
                <a:cubicBezTo>
                  <a:pt x="3" y="92"/>
                  <a:pt x="3" y="92"/>
                  <a:pt x="3" y="92"/>
                </a:cubicBezTo>
                <a:cubicBezTo>
                  <a:pt x="1" y="90"/>
                  <a:pt x="0" y="87"/>
                  <a:pt x="0" y="83"/>
                </a:cubicBezTo>
                <a:cubicBezTo>
                  <a:pt x="0" y="25"/>
                  <a:pt x="0" y="25"/>
                  <a:pt x="0" y="25"/>
                </a:cubicBezTo>
                <a:cubicBezTo>
                  <a:pt x="0" y="25"/>
                  <a:pt x="0" y="25"/>
                  <a:pt x="0" y="25"/>
                </a:cubicBezTo>
                <a:cubicBezTo>
                  <a:pt x="0" y="23"/>
                  <a:pt x="2" y="21"/>
                  <a:pt x="4" y="21"/>
                </a:cubicBezTo>
                <a:cubicBezTo>
                  <a:pt x="16" y="21"/>
                  <a:pt x="16" y="21"/>
                  <a:pt x="16" y="21"/>
                </a:cubicBezTo>
                <a:cubicBezTo>
                  <a:pt x="16" y="4"/>
                  <a:pt x="16" y="4"/>
                  <a:pt x="16" y="4"/>
                </a:cubicBezTo>
                <a:cubicBezTo>
                  <a:pt x="16" y="2"/>
                  <a:pt x="18" y="0"/>
                  <a:pt x="20" y="0"/>
                </a:cubicBezTo>
                <a:cubicBezTo>
                  <a:pt x="20" y="0"/>
                  <a:pt x="20" y="0"/>
                  <a:pt x="20" y="0"/>
                </a:cubicBezTo>
                <a:cubicBezTo>
                  <a:pt x="97" y="0"/>
                  <a:pt x="97" y="0"/>
                  <a:pt x="97" y="0"/>
                </a:cubicBezTo>
                <a:cubicBezTo>
                  <a:pt x="99" y="0"/>
                  <a:pt x="101" y="2"/>
                  <a:pt x="101" y="4"/>
                </a:cubicBezTo>
                <a:cubicBezTo>
                  <a:pt x="101" y="4"/>
                  <a:pt x="101" y="4"/>
                  <a:pt x="101" y="4"/>
                </a:cubicBezTo>
                <a:cubicBezTo>
                  <a:pt x="101" y="83"/>
                  <a:pt x="101" y="83"/>
                  <a:pt x="101" y="83"/>
                </a:cubicBezTo>
                <a:cubicBezTo>
                  <a:pt x="101" y="87"/>
                  <a:pt x="100" y="90"/>
                  <a:pt x="98" y="92"/>
                </a:cubicBezTo>
                <a:cubicBezTo>
                  <a:pt x="97" y="92"/>
                  <a:pt x="97" y="92"/>
                  <a:pt x="97" y="92"/>
                </a:cubicBezTo>
                <a:cubicBezTo>
                  <a:pt x="95" y="94"/>
                  <a:pt x="92" y="95"/>
                  <a:pt x="89" y="95"/>
                </a:cubicBezTo>
                <a:cubicBezTo>
                  <a:pt x="12" y="95"/>
                  <a:pt x="12" y="95"/>
                  <a:pt x="12" y="95"/>
                </a:cubicBezTo>
                <a:cubicBezTo>
                  <a:pt x="12" y="95"/>
                  <a:pt x="12" y="95"/>
                  <a:pt x="12" y="95"/>
                </a:cubicBezTo>
                <a:cubicBezTo>
                  <a:pt x="12" y="95"/>
                  <a:pt x="12" y="95"/>
                  <a:pt x="12" y="95"/>
                </a:cubicBezTo>
                <a:close/>
                <a:moveTo>
                  <a:pt x="93" y="83"/>
                </a:moveTo>
                <a:cubicBezTo>
                  <a:pt x="93" y="83"/>
                  <a:pt x="93" y="83"/>
                  <a:pt x="93" y="83"/>
                </a:cubicBezTo>
                <a:cubicBezTo>
                  <a:pt x="93" y="8"/>
                  <a:pt x="93" y="8"/>
                  <a:pt x="93" y="8"/>
                </a:cubicBezTo>
                <a:cubicBezTo>
                  <a:pt x="24" y="8"/>
                  <a:pt x="24" y="8"/>
                  <a:pt x="24" y="8"/>
                </a:cubicBezTo>
                <a:cubicBezTo>
                  <a:pt x="24" y="33"/>
                  <a:pt x="24" y="58"/>
                  <a:pt x="24" y="83"/>
                </a:cubicBezTo>
                <a:cubicBezTo>
                  <a:pt x="24" y="85"/>
                  <a:pt x="24" y="86"/>
                  <a:pt x="23" y="88"/>
                </a:cubicBezTo>
                <a:cubicBezTo>
                  <a:pt x="89" y="88"/>
                  <a:pt x="89" y="88"/>
                  <a:pt x="89" y="88"/>
                </a:cubicBezTo>
                <a:cubicBezTo>
                  <a:pt x="90" y="88"/>
                  <a:pt x="91" y="87"/>
                  <a:pt x="92" y="86"/>
                </a:cubicBezTo>
                <a:cubicBezTo>
                  <a:pt x="92" y="86"/>
                  <a:pt x="92" y="86"/>
                  <a:pt x="92" y="86"/>
                </a:cubicBezTo>
                <a:cubicBezTo>
                  <a:pt x="93" y="86"/>
                  <a:pt x="93" y="85"/>
                  <a:pt x="93" y="83"/>
                </a:cubicBezTo>
                <a:close/>
                <a:moveTo>
                  <a:pt x="61" y="39"/>
                </a:moveTo>
                <a:cubicBezTo>
                  <a:pt x="61" y="39"/>
                  <a:pt x="61" y="39"/>
                  <a:pt x="61" y="39"/>
                </a:cubicBezTo>
                <a:cubicBezTo>
                  <a:pt x="61" y="39"/>
                  <a:pt x="61" y="39"/>
                  <a:pt x="61" y="39"/>
                </a:cubicBezTo>
                <a:cubicBezTo>
                  <a:pt x="86" y="39"/>
                  <a:pt x="86" y="39"/>
                  <a:pt x="86" y="39"/>
                </a:cubicBezTo>
                <a:cubicBezTo>
                  <a:pt x="87" y="39"/>
                  <a:pt x="89" y="40"/>
                  <a:pt x="89" y="41"/>
                </a:cubicBezTo>
                <a:cubicBezTo>
                  <a:pt x="89" y="42"/>
                  <a:pt x="89" y="42"/>
                  <a:pt x="89" y="42"/>
                </a:cubicBezTo>
                <a:cubicBezTo>
                  <a:pt x="89" y="54"/>
                  <a:pt x="89" y="54"/>
                  <a:pt x="89" y="54"/>
                </a:cubicBezTo>
                <a:cubicBezTo>
                  <a:pt x="89" y="55"/>
                  <a:pt x="87" y="56"/>
                  <a:pt x="86" y="56"/>
                </a:cubicBezTo>
                <a:cubicBezTo>
                  <a:pt x="86" y="56"/>
                  <a:pt x="86" y="56"/>
                  <a:pt x="86" y="56"/>
                </a:cubicBezTo>
                <a:cubicBezTo>
                  <a:pt x="61" y="56"/>
                  <a:pt x="61" y="56"/>
                  <a:pt x="61" y="56"/>
                </a:cubicBezTo>
                <a:cubicBezTo>
                  <a:pt x="60" y="56"/>
                  <a:pt x="59" y="55"/>
                  <a:pt x="59" y="54"/>
                </a:cubicBezTo>
                <a:cubicBezTo>
                  <a:pt x="59" y="54"/>
                  <a:pt x="59" y="54"/>
                  <a:pt x="59" y="54"/>
                </a:cubicBezTo>
                <a:cubicBezTo>
                  <a:pt x="59" y="41"/>
                  <a:pt x="59" y="41"/>
                  <a:pt x="59" y="41"/>
                </a:cubicBezTo>
                <a:cubicBezTo>
                  <a:pt x="59" y="40"/>
                  <a:pt x="60" y="39"/>
                  <a:pt x="61" y="39"/>
                </a:cubicBezTo>
                <a:close/>
                <a:moveTo>
                  <a:pt x="84" y="44"/>
                </a:moveTo>
                <a:cubicBezTo>
                  <a:pt x="84" y="44"/>
                  <a:pt x="84" y="44"/>
                  <a:pt x="84" y="44"/>
                </a:cubicBezTo>
                <a:cubicBezTo>
                  <a:pt x="64" y="44"/>
                  <a:pt x="64" y="44"/>
                  <a:pt x="64" y="44"/>
                </a:cubicBezTo>
                <a:cubicBezTo>
                  <a:pt x="64" y="52"/>
                  <a:pt x="64" y="52"/>
                  <a:pt x="64" y="52"/>
                </a:cubicBezTo>
                <a:cubicBezTo>
                  <a:pt x="84" y="52"/>
                  <a:pt x="84" y="52"/>
                  <a:pt x="84" y="52"/>
                </a:cubicBezTo>
                <a:cubicBezTo>
                  <a:pt x="84" y="44"/>
                  <a:pt x="84" y="44"/>
                  <a:pt x="84" y="44"/>
                </a:cubicBezTo>
                <a:close/>
                <a:moveTo>
                  <a:pt x="31" y="44"/>
                </a:moveTo>
                <a:cubicBezTo>
                  <a:pt x="31" y="44"/>
                  <a:pt x="31" y="44"/>
                  <a:pt x="31" y="44"/>
                </a:cubicBezTo>
                <a:cubicBezTo>
                  <a:pt x="30" y="44"/>
                  <a:pt x="29" y="43"/>
                  <a:pt x="29" y="41"/>
                </a:cubicBezTo>
                <a:cubicBezTo>
                  <a:pt x="29" y="40"/>
                  <a:pt x="30" y="39"/>
                  <a:pt x="31" y="39"/>
                </a:cubicBezTo>
                <a:cubicBezTo>
                  <a:pt x="54" y="39"/>
                  <a:pt x="54" y="39"/>
                  <a:pt x="54" y="39"/>
                </a:cubicBezTo>
                <a:cubicBezTo>
                  <a:pt x="55" y="39"/>
                  <a:pt x="56" y="40"/>
                  <a:pt x="56" y="41"/>
                </a:cubicBezTo>
                <a:cubicBezTo>
                  <a:pt x="56" y="43"/>
                  <a:pt x="55" y="44"/>
                  <a:pt x="54" y="44"/>
                </a:cubicBezTo>
                <a:cubicBezTo>
                  <a:pt x="31" y="44"/>
                  <a:pt x="31" y="44"/>
                  <a:pt x="31" y="44"/>
                </a:cubicBezTo>
                <a:close/>
                <a:moveTo>
                  <a:pt x="31" y="56"/>
                </a:moveTo>
                <a:cubicBezTo>
                  <a:pt x="31" y="56"/>
                  <a:pt x="31" y="56"/>
                  <a:pt x="31" y="56"/>
                </a:cubicBezTo>
                <a:cubicBezTo>
                  <a:pt x="30" y="56"/>
                  <a:pt x="29" y="55"/>
                  <a:pt x="29" y="54"/>
                </a:cubicBezTo>
                <a:cubicBezTo>
                  <a:pt x="29" y="53"/>
                  <a:pt x="30" y="52"/>
                  <a:pt x="31" y="52"/>
                </a:cubicBezTo>
                <a:cubicBezTo>
                  <a:pt x="54" y="52"/>
                  <a:pt x="54" y="52"/>
                  <a:pt x="54" y="52"/>
                </a:cubicBezTo>
                <a:cubicBezTo>
                  <a:pt x="55" y="52"/>
                  <a:pt x="56" y="53"/>
                  <a:pt x="56" y="54"/>
                </a:cubicBezTo>
                <a:cubicBezTo>
                  <a:pt x="56" y="55"/>
                  <a:pt x="55" y="56"/>
                  <a:pt x="54" y="56"/>
                </a:cubicBezTo>
                <a:cubicBezTo>
                  <a:pt x="31" y="56"/>
                  <a:pt x="31" y="56"/>
                  <a:pt x="31" y="56"/>
                </a:cubicBezTo>
                <a:close/>
                <a:moveTo>
                  <a:pt x="31" y="69"/>
                </a:moveTo>
                <a:cubicBezTo>
                  <a:pt x="31" y="69"/>
                  <a:pt x="31" y="69"/>
                  <a:pt x="31" y="69"/>
                </a:cubicBezTo>
                <a:cubicBezTo>
                  <a:pt x="30" y="69"/>
                  <a:pt x="29" y="68"/>
                  <a:pt x="29" y="66"/>
                </a:cubicBezTo>
                <a:cubicBezTo>
                  <a:pt x="29" y="65"/>
                  <a:pt x="30" y="64"/>
                  <a:pt x="31" y="64"/>
                </a:cubicBezTo>
                <a:cubicBezTo>
                  <a:pt x="86" y="64"/>
                  <a:pt x="86" y="64"/>
                  <a:pt x="86" y="64"/>
                </a:cubicBezTo>
                <a:cubicBezTo>
                  <a:pt x="87" y="64"/>
                  <a:pt x="89" y="65"/>
                  <a:pt x="89" y="66"/>
                </a:cubicBezTo>
                <a:cubicBezTo>
                  <a:pt x="89" y="68"/>
                  <a:pt x="87" y="69"/>
                  <a:pt x="86" y="69"/>
                </a:cubicBezTo>
                <a:cubicBezTo>
                  <a:pt x="31" y="69"/>
                  <a:pt x="31" y="69"/>
                  <a:pt x="31"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50000"/>
                  <a:lumOff val="50000"/>
                </a:schemeClr>
              </a:solidFill>
              <a:latin typeface="宋体" panose="02010600030101010101" pitchFamily="2" charset="-122"/>
              <a:cs typeface="+mn-ea"/>
              <a:sym typeface="宋体" panose="02010600030101010101" pitchFamily="2" charset="-122"/>
            </a:endParaRPr>
          </a:p>
        </p:txBody>
      </p:sp>
      <p:sp>
        <p:nvSpPr>
          <p:cNvPr id="17445" name="Rectangle 37"/>
          <p:cNvSpPr>
            <a:spLocks noChangeArrowheads="1"/>
          </p:cNvSpPr>
          <p:nvPr/>
        </p:nvSpPr>
        <p:spPr bwMode="auto">
          <a:xfrm>
            <a:off x="963085" y="2265092"/>
            <a:ext cx="2493433" cy="1525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p>
            <a:pPr algn="l"/>
            <a:r>
              <a:rPr lang="zh-CN" altLang="en-US" sz="1600" b="1" dirty="0">
                <a:solidFill>
                  <a:schemeClr val="tx1"/>
                </a:solidFill>
                <a:latin typeface="宋体" panose="02010600030101010101" pitchFamily="2" charset="-122"/>
                <a:cs typeface="+mn-ea"/>
                <a:sym typeface="宋体" panose="02010600030101010101" pitchFamily="2" charset="-122"/>
              </a:rPr>
              <a:t>（一）钟形分布</a:t>
            </a:r>
            <a:endParaRPr lang="zh-CN" altLang="en-US" sz="1600" b="1" dirty="0">
              <a:solidFill>
                <a:schemeClr val="tx1"/>
              </a:solidFill>
              <a:latin typeface="宋体" panose="02010600030101010101" pitchFamily="2" charset="-122"/>
              <a:cs typeface="+mn-ea"/>
              <a:sym typeface="宋体" panose="02010600030101010101" pitchFamily="2" charset="-122"/>
            </a:endParaRPr>
          </a:p>
          <a:p>
            <a:pPr algn="l">
              <a:lnSpc>
                <a:spcPct val="130000"/>
              </a:lnSpc>
              <a:spcBef>
                <a:spcPts val="0"/>
              </a:spcBef>
              <a:spcAft>
                <a:spcPts val="0"/>
              </a:spcAft>
            </a:pPr>
            <a:r>
              <a:rPr lang="zh-CN" altLang="en-US" sz="1600" dirty="0">
                <a:solidFill>
                  <a:schemeClr val="tx1"/>
                </a:solidFill>
                <a:latin typeface="宋体" panose="02010600030101010101" pitchFamily="2" charset="-122"/>
                <a:cs typeface="+mn-ea"/>
                <a:sym typeface="宋体" panose="02010600030101010101" pitchFamily="2" charset="-122"/>
              </a:rPr>
              <a:t>钟形分布的特征是“两头小、中间大”，即靠近中间的变量值分布的次数多，靠近两端的变量值分布的次数少。</a:t>
            </a:r>
            <a:endParaRPr lang="zh-CN" altLang="en-US" sz="1600" dirty="0">
              <a:solidFill>
                <a:schemeClr val="tx1"/>
              </a:solidFill>
              <a:latin typeface="宋体" panose="02010600030101010101" pitchFamily="2" charset="-122"/>
              <a:cs typeface="+mn-ea"/>
              <a:sym typeface="宋体" panose="02010600030101010101" pitchFamily="2" charset="-122"/>
            </a:endParaRPr>
          </a:p>
        </p:txBody>
      </p:sp>
      <p:sp>
        <p:nvSpPr>
          <p:cNvPr id="17433" name="Rectangle 25"/>
          <p:cNvSpPr>
            <a:spLocks noChangeArrowheads="1"/>
          </p:cNvSpPr>
          <p:nvPr/>
        </p:nvSpPr>
        <p:spPr bwMode="auto">
          <a:xfrm>
            <a:off x="5237721" y="2637597"/>
            <a:ext cx="376706" cy="820674"/>
          </a:xfrm>
          <a:prstGeom prst="rect">
            <a:avLst/>
          </a:prstGeom>
          <a:noFill/>
          <a:ln>
            <a:noFill/>
          </a:ln>
          <a:effectLst>
            <a:outerShdw blurRad="190500" dist="1905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p>
            <a:pPr algn="ctr"/>
            <a:r>
              <a:rPr lang="en-US" altLang="zh-CN" sz="5335" b="1" dirty="0">
                <a:solidFill>
                  <a:schemeClr val="bg1"/>
                </a:solidFill>
                <a:latin typeface="宋体" panose="02010600030101010101" pitchFamily="2" charset="-122"/>
                <a:cs typeface="+mn-ea"/>
                <a:sym typeface="宋体" panose="02010600030101010101" pitchFamily="2" charset="-122"/>
              </a:rPr>
              <a:t>1</a:t>
            </a:r>
            <a:endParaRPr lang="zh-CN" altLang="zh-CN" sz="5335" dirty="0">
              <a:solidFill>
                <a:schemeClr val="bg1"/>
              </a:solidFill>
              <a:latin typeface="宋体" panose="02010600030101010101" pitchFamily="2" charset="-122"/>
              <a:cs typeface="+mn-ea"/>
              <a:sym typeface="宋体" panose="02010600030101010101" pitchFamily="2" charset="-122"/>
            </a:endParaRPr>
          </a:p>
        </p:txBody>
      </p:sp>
      <p:sp>
        <p:nvSpPr>
          <p:cNvPr id="17434" name="Rectangle 26"/>
          <p:cNvSpPr>
            <a:spLocks noChangeArrowheads="1"/>
          </p:cNvSpPr>
          <p:nvPr/>
        </p:nvSpPr>
        <p:spPr bwMode="auto">
          <a:xfrm>
            <a:off x="6521481" y="2637597"/>
            <a:ext cx="376706" cy="820674"/>
          </a:xfrm>
          <a:prstGeom prst="rect">
            <a:avLst/>
          </a:prstGeom>
          <a:noFill/>
          <a:ln>
            <a:noFill/>
          </a:ln>
          <a:effectLst>
            <a:outerShdw blurRad="190500" dist="1905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p>
            <a:pPr algn="ctr"/>
            <a:r>
              <a:rPr lang="en-US" altLang="zh-CN" sz="5335" b="1" dirty="0">
                <a:solidFill>
                  <a:schemeClr val="bg1"/>
                </a:solidFill>
                <a:latin typeface="宋体" panose="02010600030101010101" pitchFamily="2" charset="-122"/>
                <a:cs typeface="+mn-ea"/>
                <a:sym typeface="宋体" panose="02010600030101010101" pitchFamily="2" charset="-122"/>
              </a:rPr>
              <a:t>2</a:t>
            </a:r>
            <a:endParaRPr lang="zh-CN" altLang="zh-CN" sz="5335" dirty="0">
              <a:solidFill>
                <a:schemeClr val="bg1"/>
              </a:solidFill>
              <a:latin typeface="宋体" panose="02010600030101010101" pitchFamily="2" charset="-122"/>
              <a:cs typeface="+mn-ea"/>
              <a:sym typeface="宋体" panose="02010600030101010101" pitchFamily="2" charset="-122"/>
            </a:endParaRPr>
          </a:p>
        </p:txBody>
      </p:sp>
      <p:sp>
        <p:nvSpPr>
          <p:cNvPr id="17435" name="Rectangle 27"/>
          <p:cNvSpPr>
            <a:spLocks noChangeArrowheads="1"/>
          </p:cNvSpPr>
          <p:nvPr/>
        </p:nvSpPr>
        <p:spPr bwMode="auto">
          <a:xfrm>
            <a:off x="5271589" y="3907597"/>
            <a:ext cx="376705" cy="820674"/>
          </a:xfrm>
          <a:prstGeom prst="rect">
            <a:avLst/>
          </a:prstGeom>
          <a:noFill/>
          <a:ln>
            <a:noFill/>
          </a:ln>
          <a:effectLst>
            <a:outerShdw blurRad="190500" dist="1905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p>
            <a:pPr algn="ctr"/>
            <a:r>
              <a:rPr lang="en-US" altLang="zh-CN" sz="5335" b="1" dirty="0">
                <a:solidFill>
                  <a:schemeClr val="bg1"/>
                </a:solidFill>
                <a:latin typeface="宋体" panose="02010600030101010101" pitchFamily="2" charset="-122"/>
                <a:cs typeface="+mn-ea"/>
                <a:sym typeface="宋体" panose="02010600030101010101" pitchFamily="2" charset="-122"/>
              </a:rPr>
              <a:t>3</a:t>
            </a:r>
            <a:endParaRPr lang="zh-CN" altLang="zh-CN" sz="5335" dirty="0">
              <a:solidFill>
                <a:schemeClr val="bg1"/>
              </a:solidFill>
              <a:latin typeface="宋体" panose="02010600030101010101" pitchFamily="2" charset="-122"/>
              <a:cs typeface="+mn-ea"/>
              <a:sym typeface="宋体" panose="02010600030101010101" pitchFamily="2" charset="-122"/>
            </a:endParaRPr>
          </a:p>
        </p:txBody>
      </p:sp>
      <p:sp>
        <p:nvSpPr>
          <p:cNvPr id="17436" name="Rectangle 28"/>
          <p:cNvSpPr>
            <a:spLocks noChangeArrowheads="1"/>
          </p:cNvSpPr>
          <p:nvPr/>
        </p:nvSpPr>
        <p:spPr bwMode="auto">
          <a:xfrm>
            <a:off x="6547939" y="3907597"/>
            <a:ext cx="376706" cy="820674"/>
          </a:xfrm>
          <a:prstGeom prst="rect">
            <a:avLst/>
          </a:prstGeom>
          <a:noFill/>
          <a:ln>
            <a:noFill/>
          </a:ln>
          <a:effectLst>
            <a:outerShdw blurRad="190500" dist="1905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p>
            <a:pPr algn="ctr"/>
            <a:r>
              <a:rPr lang="en-US" altLang="zh-CN" sz="5335" b="1" dirty="0">
                <a:solidFill>
                  <a:schemeClr val="bg1"/>
                </a:solidFill>
                <a:latin typeface="宋体" panose="02010600030101010101" pitchFamily="2" charset="-122"/>
                <a:cs typeface="+mn-ea"/>
                <a:sym typeface="宋体" panose="02010600030101010101" pitchFamily="2" charset="-122"/>
              </a:rPr>
              <a:t>4</a:t>
            </a:r>
            <a:endParaRPr lang="zh-CN" altLang="zh-CN" sz="5335" dirty="0">
              <a:solidFill>
                <a:schemeClr val="bg1"/>
              </a:solidFill>
              <a:latin typeface="宋体" panose="02010600030101010101" pitchFamily="2" charset="-122"/>
              <a:cs typeface="+mn-ea"/>
              <a:sym typeface="宋体" panose="02010600030101010101" pitchFamily="2" charset="-122"/>
            </a:endParaRPr>
          </a:p>
        </p:txBody>
      </p:sp>
      <p:sp>
        <p:nvSpPr>
          <p:cNvPr id="25" name="文本框 2"/>
          <p:cNvSpPr txBox="1"/>
          <p:nvPr/>
        </p:nvSpPr>
        <p:spPr>
          <a:xfrm>
            <a:off x="885825" y="599440"/>
            <a:ext cx="372554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四、次数分布的类型</a:t>
            </a:r>
            <a:endParaRPr lang="zh-CN" altLang="en-US" sz="2600" dirty="0">
              <a:latin typeface="宋体" panose="02010600030101010101" pitchFamily="2" charset="-122"/>
              <a:ea typeface="宋体" panose="02010600030101010101" pitchFamily="2" charset="-122"/>
            </a:endParaRPr>
          </a:p>
        </p:txBody>
      </p:sp>
      <p:sp>
        <p:nvSpPr>
          <p:cNvPr id="2" name="Rectangle 37"/>
          <p:cNvSpPr>
            <a:spLocks noChangeArrowheads="1"/>
          </p:cNvSpPr>
          <p:nvPr/>
        </p:nvSpPr>
        <p:spPr bwMode="auto">
          <a:xfrm>
            <a:off x="9015095" y="4008120"/>
            <a:ext cx="2718435" cy="1452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l"/>
            <a:r>
              <a:rPr lang="zh-CN" altLang="en-US" sz="1600" b="1" dirty="0">
                <a:solidFill>
                  <a:schemeClr val="tx1"/>
                </a:solidFill>
                <a:latin typeface="宋体" panose="02010600030101010101" pitchFamily="2" charset="-122"/>
                <a:cs typeface="+mn-ea"/>
                <a:sym typeface="宋体" panose="02010600030101010101" pitchFamily="2" charset="-122"/>
              </a:rPr>
              <a:t>（四）研究变量数列次数分布类型的作用</a:t>
            </a:r>
            <a:endParaRPr lang="zh-CN" altLang="en-US" sz="1600" b="1" dirty="0">
              <a:solidFill>
                <a:schemeClr val="tx1"/>
              </a:solidFill>
              <a:latin typeface="宋体" panose="02010600030101010101" pitchFamily="2" charset="-122"/>
              <a:cs typeface="+mn-ea"/>
              <a:sym typeface="宋体" panose="02010600030101010101" pitchFamily="2" charset="-122"/>
            </a:endParaRPr>
          </a:p>
          <a:p>
            <a:pPr algn="l">
              <a:lnSpc>
                <a:spcPct val="130000"/>
              </a:lnSpc>
              <a:spcBef>
                <a:spcPts val="0"/>
              </a:spcBef>
              <a:spcAft>
                <a:spcPts val="0"/>
              </a:spcAft>
            </a:pPr>
            <a:r>
              <a:rPr lang="zh-CN" altLang="en-US" sz="1600" dirty="0">
                <a:solidFill>
                  <a:schemeClr val="tx1"/>
                </a:solidFill>
                <a:latin typeface="宋体" panose="02010600030101010101" pitchFamily="2" charset="-122"/>
                <a:cs typeface="+mn-ea"/>
                <a:sym typeface="宋体" panose="02010600030101010101" pitchFamily="2" charset="-122"/>
              </a:rPr>
              <a:t>可以利用各种类型的次数分布特征，以检验统计整理资料的准确性。</a:t>
            </a:r>
            <a:endParaRPr lang="zh-CN" altLang="en-US" sz="1600" dirty="0">
              <a:solidFill>
                <a:schemeClr val="tx1"/>
              </a:solidFill>
              <a:latin typeface="宋体" panose="02010600030101010101" pitchFamily="2" charset="-122"/>
              <a:cs typeface="+mn-ea"/>
              <a:sym typeface="宋体" panose="02010600030101010101" pitchFamily="2" charset="-122"/>
            </a:endParaRPr>
          </a:p>
        </p:txBody>
      </p:sp>
      <p:sp>
        <p:nvSpPr>
          <p:cNvPr id="5" name="Rectangle 37"/>
          <p:cNvSpPr>
            <a:spLocks noChangeArrowheads="1"/>
          </p:cNvSpPr>
          <p:nvPr/>
        </p:nvSpPr>
        <p:spPr bwMode="auto">
          <a:xfrm>
            <a:off x="9014885" y="2237787"/>
            <a:ext cx="2493433" cy="1525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p>
            <a:pPr algn="l"/>
            <a:r>
              <a:rPr lang="zh-CN" altLang="en-US" sz="1600" b="1" dirty="0">
                <a:solidFill>
                  <a:schemeClr val="tx1"/>
                </a:solidFill>
                <a:latin typeface="宋体" panose="02010600030101010101" pitchFamily="2" charset="-122"/>
                <a:cs typeface="+mn-ea"/>
                <a:sym typeface="宋体" panose="02010600030101010101" pitchFamily="2" charset="-122"/>
              </a:rPr>
              <a:t>（二）U 形分布</a:t>
            </a:r>
            <a:endParaRPr lang="zh-CN" altLang="en-US" sz="1600" b="1" dirty="0">
              <a:solidFill>
                <a:schemeClr val="tx1"/>
              </a:solidFill>
              <a:latin typeface="宋体" panose="02010600030101010101" pitchFamily="2" charset="-122"/>
              <a:cs typeface="+mn-ea"/>
              <a:sym typeface="宋体" panose="02010600030101010101" pitchFamily="2" charset="-122"/>
            </a:endParaRPr>
          </a:p>
          <a:p>
            <a:pPr algn="l">
              <a:lnSpc>
                <a:spcPct val="130000"/>
              </a:lnSpc>
              <a:spcBef>
                <a:spcPts val="0"/>
              </a:spcBef>
              <a:spcAft>
                <a:spcPts val="0"/>
              </a:spcAft>
            </a:pPr>
            <a:r>
              <a:rPr lang="zh-CN" altLang="en-US" sz="1600" dirty="0">
                <a:solidFill>
                  <a:schemeClr val="tx1"/>
                </a:solidFill>
                <a:latin typeface="宋体" panose="02010600030101010101" pitchFamily="2" charset="-122"/>
                <a:cs typeface="+mn-ea"/>
                <a:sym typeface="宋体" panose="02010600030101010101" pitchFamily="2" charset="-122"/>
              </a:rPr>
              <a:t>靠近中间的变量值分布的次数少，靠近两端的变量值分布的次数多，形成“两头大，中间小”的分布特征。</a:t>
            </a:r>
            <a:endParaRPr lang="zh-CN" altLang="en-US" sz="1600" dirty="0">
              <a:solidFill>
                <a:schemeClr val="tx1"/>
              </a:solidFill>
              <a:latin typeface="宋体" panose="02010600030101010101" pitchFamily="2" charset="-122"/>
              <a:cs typeface="+mn-ea"/>
              <a:sym typeface="宋体" panose="02010600030101010101" pitchFamily="2" charset="-122"/>
            </a:endParaRPr>
          </a:p>
        </p:txBody>
      </p:sp>
      <p:sp>
        <p:nvSpPr>
          <p:cNvPr id="8" name="Rectangle 37"/>
          <p:cNvSpPr>
            <a:spLocks noChangeArrowheads="1"/>
          </p:cNvSpPr>
          <p:nvPr/>
        </p:nvSpPr>
        <p:spPr bwMode="auto">
          <a:xfrm>
            <a:off x="808355" y="4008120"/>
            <a:ext cx="2648585" cy="1525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l"/>
            <a:r>
              <a:rPr lang="zh-CN" altLang="en-US" sz="1600" b="1" dirty="0">
                <a:solidFill>
                  <a:schemeClr val="tx1"/>
                </a:solidFill>
                <a:latin typeface="宋体" panose="02010600030101010101" pitchFamily="2" charset="-122"/>
                <a:cs typeface="+mn-ea"/>
                <a:sym typeface="宋体" panose="02010600030101010101" pitchFamily="2" charset="-122"/>
              </a:rPr>
              <a:t>（三）J 形分布</a:t>
            </a:r>
            <a:endParaRPr lang="zh-CN" altLang="en-US" sz="1600" b="1" dirty="0">
              <a:solidFill>
                <a:schemeClr val="tx1"/>
              </a:solidFill>
              <a:latin typeface="宋体" panose="02010600030101010101" pitchFamily="2" charset="-122"/>
              <a:cs typeface="+mn-ea"/>
              <a:sym typeface="宋体" panose="02010600030101010101" pitchFamily="2" charset="-122"/>
            </a:endParaRPr>
          </a:p>
          <a:p>
            <a:pPr algn="l">
              <a:lnSpc>
                <a:spcPct val="130000"/>
              </a:lnSpc>
              <a:spcBef>
                <a:spcPts val="0"/>
              </a:spcBef>
              <a:spcAft>
                <a:spcPts val="0"/>
              </a:spcAft>
            </a:pPr>
            <a:r>
              <a:rPr lang="zh-CN" altLang="en-US" sz="1600" dirty="0">
                <a:solidFill>
                  <a:schemeClr val="tx1"/>
                </a:solidFill>
                <a:latin typeface="宋体" panose="02010600030101010101" pitchFamily="2" charset="-122"/>
                <a:cs typeface="+mn-ea"/>
                <a:sym typeface="宋体" panose="02010600030101010101" pitchFamily="2" charset="-122"/>
              </a:rPr>
              <a:t>J 形分布的特征是“一边小，一边大”，呈现单边上升或单边下降的趋势。有正J 形分布和反 J 形分布两种类型。</a:t>
            </a:r>
            <a:endParaRPr lang="zh-CN" altLang="en-US" sz="1600" dirty="0">
              <a:solidFill>
                <a:schemeClr val="tx1"/>
              </a:solidFill>
              <a:latin typeface="宋体" panose="02010600030101010101" pitchFamily="2" charset="-122"/>
              <a:cs typeface="+mn-ea"/>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253855" y="1196975"/>
            <a:ext cx="921385" cy="4660265"/>
          </a:xfrm>
          <a:prstGeom prst="rect">
            <a:avLst/>
          </a:prstGeom>
          <a:noFill/>
        </p:spPr>
        <p:txBody>
          <a:bodyPr vert="eaVert" wrap="square" rtlCol="0" anchor="t" anchorCtr="0">
            <a:spAutoFit/>
          </a:bodyPr>
          <a:p>
            <a:pPr algn="ctr"/>
            <a:r>
              <a:rPr lang="zh-CN" altLang="en-US" sz="4800" dirty="0">
                <a:solidFill>
                  <a:schemeClr val="tx2"/>
                </a:solidFill>
                <a:latin typeface="宋体" panose="02010600030101010101" pitchFamily="2" charset="-122"/>
                <a:sym typeface="+mn-ea"/>
              </a:rPr>
              <a:t>统计表与统计图</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zh-CN" altLang="en-US" sz="5400" b="1">
                <a:latin typeface="宋体" panose="02010600030101010101" pitchFamily="2" charset="-122"/>
              </a:rPr>
              <a:t>第六节</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310843"/>
            <a:ext cx="6864350" cy="5223728"/>
            <a:chOff x="0" y="1401692"/>
            <a:chExt cx="6864350" cy="5223728"/>
          </a:xfrm>
        </p:grpSpPr>
        <p:cxnSp>
          <p:nvCxnSpPr>
            <p:cNvPr id="3" name="直接连接符 2"/>
            <p:cNvCxnSpPr/>
            <p:nvPr/>
          </p:nvCxnSpPr>
          <p:spPr>
            <a:xfrm>
              <a:off x="0" y="2041368"/>
              <a:ext cx="2952000"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12"/>
            <p:cNvSpPr>
              <a:spLocks noChangeArrowheads="1"/>
            </p:cNvSpPr>
            <p:nvPr>
              <p:custDataLst>
                <p:tags r:id="rId1"/>
              </p:custDataLst>
            </p:nvPr>
          </p:nvSpPr>
          <p:spPr bwMode="auto">
            <a:xfrm>
              <a:off x="825500" y="2401817"/>
              <a:ext cx="6038850" cy="3231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7" tIns="0" rIns="0" bIns="0" anchor="t"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第一节　统计调查的意义和种类</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第二节　调查方案的设计</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第三节　统计调查的组织形式</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第四节　统计整理的意义与步骤</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第五节　统计分组与分配数列</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第六节　统计表与统计图</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第七节　</a:t>
              </a:r>
              <a:r>
                <a:rPr lang="en-US" altLang="zh-CN" sz="2000" spc="600" dirty="0" smtClean="0">
                  <a:solidFill>
                    <a:schemeClr val="tx2"/>
                  </a:solidFill>
                  <a:latin typeface="宋体" panose="02010600030101010101" pitchFamily="2" charset="-122"/>
                  <a:cs typeface="宋体" panose="02010600030101010101" pitchFamily="2" charset="-122"/>
                </a:rPr>
                <a:t>Python</a:t>
              </a:r>
              <a:r>
                <a:rPr lang="zh-CN" altLang="en-US" sz="2000" spc="600" dirty="0" smtClean="0">
                  <a:solidFill>
                    <a:schemeClr val="tx2"/>
                  </a:solidFill>
                  <a:latin typeface="宋体" panose="02010600030101010101" pitchFamily="2" charset="-122"/>
                  <a:cs typeface="宋体" panose="02010600030101010101" pitchFamily="2" charset="-122"/>
                </a:rPr>
                <a:t>在统计数据处理中应用</a:t>
              </a:r>
              <a:endParaRPr lang="zh-CN" altLang="en-US" sz="2000" spc="600" dirty="0" smtClean="0">
                <a:solidFill>
                  <a:schemeClr val="tx2"/>
                </a:solidFill>
                <a:latin typeface="宋体" panose="02010600030101010101" pitchFamily="2" charset="-122"/>
                <a:cs typeface="宋体" panose="02010600030101010101" pitchFamily="2" charset="-122"/>
              </a:endParaRPr>
            </a:p>
          </p:txBody>
        </p:sp>
        <p:sp>
          <p:nvSpPr>
            <p:cNvPr id="7" name="1"/>
            <p:cNvSpPr>
              <a:spLocks noChangeAspect="1"/>
            </p:cNvSpPr>
            <p:nvPr>
              <p:custDataLst>
                <p:tags r:id="rId2"/>
              </p:custDataLst>
            </p:nvPr>
          </p:nvSpPr>
          <p:spPr>
            <a:xfrm>
              <a:off x="2803015" y="1681368"/>
              <a:ext cx="720021" cy="720000"/>
            </a:xfrm>
            <a:prstGeom prst="diamond">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8" tIns="45729" rIns="91458" bIns="45729" rtlCol="0" anchor="ctr">
              <a:noAutofit/>
            </a:bodyPr>
            <a:lstStyle/>
            <a:p>
              <a:pPr algn="ctr"/>
              <a:endParaRPr lang="zh-CN" altLang="en-US" sz="2400" dirty="0">
                <a:solidFill>
                  <a:schemeClr val="bg1"/>
                </a:solidFill>
                <a:latin typeface="+mn-ea"/>
                <a:cs typeface="Arial Unicode MS" panose="020B0604020202020204" pitchFamily="34" charset="-122"/>
              </a:endParaRPr>
            </a:p>
          </p:txBody>
        </p:sp>
        <p:sp>
          <p:nvSpPr>
            <p:cNvPr id="8" name="1"/>
            <p:cNvSpPr txBox="1"/>
            <p:nvPr/>
          </p:nvSpPr>
          <p:spPr bwMode="auto">
            <a:xfrm>
              <a:off x="398187" y="1401692"/>
              <a:ext cx="2880000" cy="6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en-US" altLang="zh-CN" sz="4000" spc="300" dirty="0" smtClean="0">
                  <a:solidFill>
                    <a:schemeClr val="tx2"/>
                  </a:solidFill>
                  <a:latin typeface="+mn-ea"/>
                  <a:ea typeface="+mn-ea"/>
                </a:rPr>
                <a:t>Content</a:t>
              </a:r>
              <a:endParaRPr lang="en-US" altLang="zh-CN" sz="4000" spc="300" dirty="0">
                <a:solidFill>
                  <a:schemeClr val="tx2"/>
                </a:solidFill>
                <a:latin typeface="+mn-ea"/>
                <a:ea typeface="+mn-ea"/>
              </a:endParaRPr>
            </a:p>
          </p:txBody>
        </p:sp>
        <p:cxnSp>
          <p:nvCxnSpPr>
            <p:cNvPr id="9" name="直接连接符 8"/>
            <p:cNvCxnSpPr/>
            <p:nvPr/>
          </p:nvCxnSpPr>
          <p:spPr>
            <a:xfrm>
              <a:off x="825071" y="2485420"/>
              <a:ext cx="0" cy="414000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10" name="TextBox 4"/>
          <p:cNvSpPr txBox="1"/>
          <p:nvPr/>
        </p:nvSpPr>
        <p:spPr>
          <a:xfrm>
            <a:off x="6864047" y="2349794"/>
            <a:ext cx="792000" cy="2160000"/>
          </a:xfrm>
          <a:prstGeom prst="rect">
            <a:avLst/>
          </a:prstGeom>
          <a:solidFill>
            <a:schemeClr val="accent6"/>
          </a:solidFill>
        </p:spPr>
        <p:txBody>
          <a:bodyPr vert="eaVert" wrap="none" rtlCol="0" anchor="ctr" anchorCtr="1">
            <a:noAutofit/>
          </a:bodyPr>
          <a:lstStyle/>
          <a:p>
            <a:pPr algn="ctr"/>
            <a:r>
              <a:rPr lang="zh-CN" altLang="en-US" sz="4400" dirty="0" smtClean="0">
                <a:solidFill>
                  <a:schemeClr val="bg1"/>
                </a:solidFill>
                <a:latin typeface="宋体" panose="02010600030101010101" pitchFamily="2" charset="-122"/>
              </a:rPr>
              <a:t>目 录</a:t>
            </a:r>
            <a:endParaRPr lang="zh-CN" altLang="en-US" sz="4400" dirty="0">
              <a:solidFill>
                <a:schemeClr val="bg1"/>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5196743" y="2375834"/>
            <a:ext cx="6019383" cy="2584450"/>
          </a:xfrm>
          <a:prstGeom prst="rect">
            <a:avLst/>
          </a:prstGeom>
          <a:noFill/>
        </p:spPr>
        <p:txBody>
          <a:bodyPr wrap="square" rtlCol="0">
            <a:spAutoFit/>
          </a:bodyPr>
          <a:p>
            <a:pPr>
              <a:lnSpc>
                <a:spcPct val="150000"/>
              </a:lnSpc>
            </a:pPr>
            <a:r>
              <a:rPr dirty="0">
                <a:latin typeface="宋体" panose="02010600030101010101" pitchFamily="2" charset="-122"/>
              </a:rPr>
              <a:t>统计表可分为广义统计表和狭义统计表两种。广义统计表包括统计工作各阶段中所用的一切表格。它包括调查阶段的调查表、统计报表，整理阶段的分组表、汇总表，以及分析阶段的分析表和公布统计资料的表式等。狭义统计表也就是通常所说的统计表，主要是指记载汇总结果和公布统计资料的表式。</a:t>
            </a:r>
            <a:endParaRPr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304290" y="2861945"/>
            <a:ext cx="3075940"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（一）统计表的定义和结构</a:t>
            </a:r>
            <a:endParaRPr lang="zh-CN" altLang="en-US" sz="2600" dirty="0">
              <a:latin typeface="宋体" panose="02010600030101010101" pitchFamily="2" charset="-122"/>
              <a:ea typeface="宋体" panose="02010600030101010101" pitchFamily="2" charset="-122"/>
            </a:endParaRPr>
          </a:p>
        </p:txBody>
      </p:sp>
      <p:sp>
        <p:nvSpPr>
          <p:cNvPr id="25" name="文本框 2"/>
          <p:cNvSpPr txBox="1"/>
          <p:nvPr/>
        </p:nvSpPr>
        <p:spPr>
          <a:xfrm>
            <a:off x="875665" y="401955"/>
            <a:ext cx="372554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一、统计表</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712335" y="2098040"/>
            <a:ext cx="6611620" cy="3415030"/>
          </a:xfrm>
          <a:prstGeom prst="rect">
            <a:avLst/>
          </a:prstGeom>
          <a:noFill/>
        </p:spPr>
        <p:txBody>
          <a:bodyPr wrap="square" rtlCol="0">
            <a:spAutoFit/>
          </a:bodyPr>
          <a:p>
            <a:pPr>
              <a:lnSpc>
                <a:spcPct val="150000"/>
              </a:lnSpc>
            </a:pPr>
            <a:r>
              <a:rPr sz="1600" dirty="0">
                <a:latin typeface="宋体" panose="02010600030101010101" pitchFamily="2" charset="-122"/>
              </a:rPr>
              <a:t>统计表按照总体分组情况不同（根据主词是否分组和分组的情况），可分为简单表、分组表和复合表三类。</a:t>
            </a:r>
            <a:endParaRPr sz="1600" dirty="0">
              <a:latin typeface="宋体" panose="02010600030101010101" pitchFamily="2" charset="-122"/>
            </a:endParaRPr>
          </a:p>
          <a:p>
            <a:pPr>
              <a:lnSpc>
                <a:spcPct val="150000"/>
              </a:lnSpc>
            </a:pPr>
            <a:r>
              <a:rPr sz="1600" dirty="0">
                <a:latin typeface="宋体" panose="02010600030101010101" pitchFamily="2" charset="-122"/>
              </a:rPr>
              <a:t>（1）简单表。</a:t>
            </a:r>
            <a:endParaRPr sz="1600" dirty="0">
              <a:latin typeface="宋体" panose="02010600030101010101" pitchFamily="2" charset="-122"/>
            </a:endParaRPr>
          </a:p>
          <a:p>
            <a:pPr>
              <a:lnSpc>
                <a:spcPct val="150000"/>
              </a:lnSpc>
            </a:pPr>
            <a:r>
              <a:rPr sz="1600" dirty="0">
                <a:latin typeface="宋体" panose="02010600030101010101" pitchFamily="2" charset="-122"/>
              </a:rPr>
              <a:t>主词未经过任何分组的统计表称为简单表，也称一览表。它是罗列出总体各单位的名称或按时间顺序简单排列的统计表。</a:t>
            </a:r>
            <a:endParaRPr sz="1600" dirty="0">
              <a:latin typeface="宋体" panose="02010600030101010101" pitchFamily="2" charset="-122"/>
            </a:endParaRPr>
          </a:p>
          <a:p>
            <a:pPr>
              <a:lnSpc>
                <a:spcPct val="150000"/>
              </a:lnSpc>
            </a:pPr>
            <a:r>
              <a:rPr sz="1600" dirty="0">
                <a:latin typeface="宋体" panose="02010600030101010101" pitchFamily="2" charset="-122"/>
              </a:rPr>
              <a:t>（2）分组表。</a:t>
            </a:r>
            <a:endParaRPr sz="1600" dirty="0">
              <a:latin typeface="宋体" panose="02010600030101010101" pitchFamily="2" charset="-122"/>
            </a:endParaRPr>
          </a:p>
          <a:p>
            <a:pPr>
              <a:lnSpc>
                <a:spcPct val="150000"/>
              </a:lnSpc>
            </a:pPr>
            <a:r>
              <a:rPr sz="1600" dirty="0">
                <a:latin typeface="宋体" panose="02010600030101010101" pitchFamily="2" charset="-122"/>
              </a:rPr>
              <a:t>分组表是主词只按照一个标志分组的统计表，也称简单分组表。</a:t>
            </a:r>
            <a:endParaRPr sz="1600" dirty="0">
              <a:latin typeface="宋体" panose="02010600030101010101" pitchFamily="2" charset="-122"/>
            </a:endParaRPr>
          </a:p>
          <a:p>
            <a:pPr>
              <a:lnSpc>
                <a:spcPct val="150000"/>
              </a:lnSpc>
            </a:pPr>
            <a:r>
              <a:rPr sz="1600" dirty="0">
                <a:latin typeface="宋体" panose="02010600030101010101" pitchFamily="2" charset="-122"/>
              </a:rPr>
              <a:t>（3）复合表。</a:t>
            </a:r>
            <a:endParaRPr sz="1600" dirty="0">
              <a:latin typeface="宋体" panose="02010600030101010101" pitchFamily="2" charset="-122"/>
            </a:endParaRPr>
          </a:p>
          <a:p>
            <a:pPr>
              <a:lnSpc>
                <a:spcPct val="150000"/>
              </a:lnSpc>
            </a:pPr>
            <a:r>
              <a:rPr sz="1600" dirty="0">
                <a:latin typeface="宋体" panose="02010600030101010101" pitchFamily="2" charset="-122"/>
              </a:rPr>
              <a:t>复合表是主词按照两个或两个以上的标志层叠分组所形成的统计表。</a:t>
            </a:r>
            <a:endParaRPr sz="1600"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304290" y="2861945"/>
            <a:ext cx="3075940"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（二）统计表的种类</a:t>
            </a:r>
            <a:endParaRPr lang="zh-CN" altLang="en-US" sz="2600" dirty="0">
              <a:latin typeface="宋体" panose="02010600030101010101" pitchFamily="2" charset="-122"/>
              <a:ea typeface="宋体" panose="02010600030101010101" pitchFamily="2" charset="-122"/>
            </a:endParaRPr>
          </a:p>
        </p:txBody>
      </p:sp>
      <p:sp>
        <p:nvSpPr>
          <p:cNvPr id="25" name="文本框 2"/>
          <p:cNvSpPr txBox="1"/>
          <p:nvPr/>
        </p:nvSpPr>
        <p:spPr>
          <a:xfrm>
            <a:off x="875665" y="401955"/>
            <a:ext cx="372554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一、统计表</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712335" y="2098040"/>
            <a:ext cx="6611620" cy="3415030"/>
          </a:xfrm>
          <a:prstGeom prst="rect">
            <a:avLst/>
          </a:prstGeom>
          <a:noFill/>
        </p:spPr>
        <p:txBody>
          <a:bodyPr wrap="square" rtlCol="0">
            <a:spAutoFit/>
          </a:bodyPr>
          <a:p>
            <a:pPr>
              <a:lnSpc>
                <a:spcPct val="150000"/>
              </a:lnSpc>
            </a:pPr>
            <a:r>
              <a:rPr sz="1600" dirty="0">
                <a:latin typeface="宋体" panose="02010600030101010101" pitchFamily="2" charset="-122"/>
              </a:rPr>
              <a:t>统计表设计总的要求是：简练、明确、实用、美观、便于比较。统计表设计应注意的事项如下。</a:t>
            </a:r>
            <a:endParaRPr sz="1600" dirty="0">
              <a:latin typeface="宋体" panose="02010600030101010101" pitchFamily="2" charset="-122"/>
            </a:endParaRPr>
          </a:p>
          <a:p>
            <a:pPr>
              <a:lnSpc>
                <a:spcPct val="150000"/>
              </a:lnSpc>
            </a:pPr>
            <a:r>
              <a:rPr sz="1600" dirty="0">
                <a:latin typeface="宋体" panose="02010600030101010101" pitchFamily="2" charset="-122"/>
              </a:rPr>
              <a:t>（1）标题设计。</a:t>
            </a:r>
            <a:endParaRPr sz="1600" dirty="0">
              <a:latin typeface="宋体" panose="02010600030101010101" pitchFamily="2" charset="-122"/>
            </a:endParaRPr>
          </a:p>
          <a:p>
            <a:pPr>
              <a:lnSpc>
                <a:spcPct val="150000"/>
              </a:lnSpc>
            </a:pPr>
            <a:r>
              <a:rPr sz="1600" dirty="0">
                <a:latin typeface="宋体" panose="02010600030101010101" pitchFamily="2" charset="-122"/>
              </a:rPr>
              <a:t>（2）线条的绘制。</a:t>
            </a:r>
            <a:endParaRPr sz="1600" dirty="0">
              <a:latin typeface="宋体" panose="02010600030101010101" pitchFamily="2" charset="-122"/>
            </a:endParaRPr>
          </a:p>
          <a:p>
            <a:pPr>
              <a:lnSpc>
                <a:spcPct val="150000"/>
              </a:lnSpc>
            </a:pPr>
            <a:r>
              <a:rPr sz="1600" dirty="0">
                <a:latin typeface="宋体" panose="02010600030101010101" pitchFamily="2" charset="-122"/>
              </a:rPr>
              <a:t>（3）合计栏的设置。</a:t>
            </a:r>
            <a:endParaRPr sz="1600" dirty="0">
              <a:latin typeface="宋体" panose="02010600030101010101" pitchFamily="2" charset="-122"/>
            </a:endParaRPr>
          </a:p>
          <a:p>
            <a:pPr>
              <a:lnSpc>
                <a:spcPct val="150000"/>
              </a:lnSpc>
            </a:pPr>
            <a:r>
              <a:rPr sz="1600" dirty="0">
                <a:latin typeface="宋体" panose="02010600030101010101" pitchFamily="2" charset="-122"/>
              </a:rPr>
              <a:t>（4）指标数值。</a:t>
            </a:r>
            <a:endParaRPr sz="1600" dirty="0">
              <a:latin typeface="宋体" panose="02010600030101010101" pitchFamily="2" charset="-122"/>
            </a:endParaRPr>
          </a:p>
          <a:p>
            <a:pPr>
              <a:lnSpc>
                <a:spcPct val="150000"/>
              </a:lnSpc>
            </a:pPr>
            <a:r>
              <a:rPr sz="1600" dirty="0">
                <a:latin typeface="宋体" panose="02010600030101010101" pitchFamily="2" charset="-122"/>
              </a:rPr>
              <a:t>（5）计量单位。</a:t>
            </a:r>
            <a:endParaRPr sz="1600" dirty="0">
              <a:latin typeface="宋体" panose="02010600030101010101" pitchFamily="2" charset="-122"/>
            </a:endParaRPr>
          </a:p>
          <a:p>
            <a:pPr>
              <a:lnSpc>
                <a:spcPct val="150000"/>
              </a:lnSpc>
            </a:pPr>
            <a:r>
              <a:rPr sz="1600" dirty="0">
                <a:latin typeface="宋体" panose="02010600030101010101" pitchFamily="2" charset="-122"/>
              </a:rPr>
              <a:t>（6）栏数的编号。</a:t>
            </a:r>
            <a:endParaRPr sz="1600" dirty="0">
              <a:latin typeface="宋体" panose="02010600030101010101" pitchFamily="2" charset="-122"/>
            </a:endParaRPr>
          </a:p>
          <a:p>
            <a:pPr>
              <a:lnSpc>
                <a:spcPct val="150000"/>
              </a:lnSpc>
            </a:pPr>
            <a:r>
              <a:rPr sz="1600" dirty="0">
                <a:latin typeface="宋体" panose="02010600030101010101" pitchFamily="2" charset="-122"/>
              </a:rPr>
              <a:t>（7）注解或资料来源。</a:t>
            </a:r>
            <a:endParaRPr sz="1600"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304290" y="2861945"/>
            <a:ext cx="3075940"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（三）统计表的设计</a:t>
            </a:r>
            <a:endParaRPr lang="zh-CN" altLang="en-US" sz="2600" dirty="0">
              <a:latin typeface="宋体" panose="02010600030101010101" pitchFamily="2" charset="-122"/>
              <a:ea typeface="宋体" panose="02010600030101010101" pitchFamily="2" charset="-122"/>
            </a:endParaRPr>
          </a:p>
        </p:txBody>
      </p:sp>
      <p:sp>
        <p:nvSpPr>
          <p:cNvPr id="25" name="文本框 2"/>
          <p:cNvSpPr txBox="1"/>
          <p:nvPr/>
        </p:nvSpPr>
        <p:spPr>
          <a:xfrm>
            <a:off x="875665" y="401955"/>
            <a:ext cx="372554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一、统计表</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629602" y="2302510"/>
            <a:ext cx="4101465" cy="1967230"/>
            <a:chOff x="762258" y="2384649"/>
            <a:chExt cx="4101465" cy="1967230"/>
          </a:xfrm>
        </p:grpSpPr>
        <p:sp>
          <p:nvSpPr>
            <p:cNvPr id="83" name="TextBox 82"/>
            <p:cNvSpPr txBox="1"/>
            <p:nvPr/>
          </p:nvSpPr>
          <p:spPr>
            <a:xfrm>
              <a:off x="1201043" y="2384649"/>
              <a:ext cx="3253105" cy="398780"/>
            </a:xfrm>
            <a:prstGeom prst="rect">
              <a:avLst/>
            </a:prstGeom>
            <a:noFill/>
          </p:spPr>
          <p:txBody>
            <a:bodyPr wrap="square" rtlCol="0">
              <a:spAutoFit/>
            </a:bodyPr>
            <a:lstStyle/>
            <a:p>
              <a:r>
                <a:rPr lang="en-US" sz="2000" spc="300" dirty="0" smtClean="0">
                  <a:solidFill>
                    <a:schemeClr val="tx2"/>
                  </a:solidFill>
                  <a:latin typeface="+mn-ea"/>
                </a:rPr>
                <a:t>（一）圆形图</a:t>
              </a:r>
              <a:endParaRPr lang="en-US" sz="2000" spc="300" dirty="0" smtClean="0">
                <a:solidFill>
                  <a:schemeClr val="tx2"/>
                </a:solidFill>
                <a:latin typeface="+mn-ea"/>
              </a:endParaRPr>
            </a:p>
          </p:txBody>
        </p:sp>
        <p:sp>
          <p:nvSpPr>
            <p:cNvPr id="84" name="TextBox 83"/>
            <p:cNvSpPr txBox="1"/>
            <p:nvPr/>
          </p:nvSpPr>
          <p:spPr>
            <a:xfrm>
              <a:off x="762258" y="2783429"/>
              <a:ext cx="4101465" cy="1568450"/>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圆形图又称为饼图，是用圆形和圆内扇形的面积来表示数值大小的图形，主要用于表示总体中各组成部分所占的比例，对研究结构性问题十分有用。</a:t>
              </a:r>
              <a:endParaRPr sz="1600" dirty="0">
                <a:solidFill>
                  <a:schemeClr val="tx1">
                    <a:lumMod val="65000"/>
                    <a:lumOff val="35000"/>
                  </a:schemeClr>
                </a:solidFill>
                <a:latin typeface="+mn-ea"/>
                <a:ea typeface="+mn-ea"/>
              </a:endParaRPr>
            </a:p>
          </p:txBody>
        </p:sp>
      </p:grpSp>
      <p:sp>
        <p:nvSpPr>
          <p:cNvPr id="25" name="文本框 2"/>
          <p:cNvSpPr txBox="1"/>
          <p:nvPr/>
        </p:nvSpPr>
        <p:spPr>
          <a:xfrm>
            <a:off x="885825" y="599440"/>
            <a:ext cx="544703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二、统计图</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5208270" y="1751965"/>
            <a:ext cx="5276850" cy="38290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629602" y="2302510"/>
            <a:ext cx="4355465" cy="2705735"/>
            <a:chOff x="762258" y="2384649"/>
            <a:chExt cx="4355465" cy="2705735"/>
          </a:xfrm>
        </p:grpSpPr>
        <p:sp>
          <p:nvSpPr>
            <p:cNvPr id="83" name="TextBox 82"/>
            <p:cNvSpPr txBox="1"/>
            <p:nvPr/>
          </p:nvSpPr>
          <p:spPr>
            <a:xfrm>
              <a:off x="1201043" y="2384649"/>
              <a:ext cx="3253105" cy="398780"/>
            </a:xfrm>
            <a:prstGeom prst="rect">
              <a:avLst/>
            </a:prstGeom>
            <a:noFill/>
          </p:spPr>
          <p:txBody>
            <a:bodyPr wrap="square" rtlCol="0">
              <a:spAutoFit/>
            </a:bodyPr>
            <a:lstStyle/>
            <a:p>
              <a:r>
                <a:rPr lang="en-US" sz="2000" spc="300" dirty="0" smtClean="0">
                  <a:solidFill>
                    <a:schemeClr val="tx2"/>
                  </a:solidFill>
                  <a:latin typeface="+mn-ea"/>
                </a:rPr>
                <a:t>（二）条形图</a:t>
              </a:r>
              <a:endParaRPr lang="en-US" sz="2000" spc="300" dirty="0" smtClean="0">
                <a:solidFill>
                  <a:schemeClr val="tx2"/>
                </a:solidFill>
                <a:latin typeface="+mn-ea"/>
              </a:endParaRPr>
            </a:p>
          </p:txBody>
        </p:sp>
        <p:sp>
          <p:nvSpPr>
            <p:cNvPr id="84" name="TextBox 83"/>
            <p:cNvSpPr txBox="1"/>
            <p:nvPr/>
          </p:nvSpPr>
          <p:spPr>
            <a:xfrm>
              <a:off x="762258" y="2783429"/>
              <a:ext cx="4355465" cy="2306955"/>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条形图可用于显示离散型变量的次数分布。最主要是显示顺序数据和分类数据的频数分布。条形图中条形的宽度是相同的，而用大小不等的高度或长度表示各类别数据的频数或频率。条形图可以横置或纵置，纵置时也称为柱形图。此外，条形图有单式、复式等形式。</a:t>
              </a:r>
              <a:endParaRPr sz="1600" dirty="0">
                <a:solidFill>
                  <a:schemeClr val="tx1">
                    <a:lumMod val="65000"/>
                    <a:lumOff val="35000"/>
                  </a:schemeClr>
                </a:solidFill>
                <a:latin typeface="+mn-ea"/>
                <a:ea typeface="+mn-ea"/>
              </a:endParaRPr>
            </a:p>
          </p:txBody>
        </p:sp>
      </p:grpSp>
      <p:sp>
        <p:nvSpPr>
          <p:cNvPr id="25" name="文本框 2"/>
          <p:cNvSpPr txBox="1"/>
          <p:nvPr/>
        </p:nvSpPr>
        <p:spPr>
          <a:xfrm>
            <a:off x="885825" y="599440"/>
            <a:ext cx="544703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二、统计图</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333490" y="2302510"/>
            <a:ext cx="4088130" cy="3340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629602" y="2302510"/>
            <a:ext cx="4355465" cy="2336800"/>
            <a:chOff x="762258" y="2384649"/>
            <a:chExt cx="4355465" cy="2336800"/>
          </a:xfrm>
        </p:grpSpPr>
        <p:sp>
          <p:nvSpPr>
            <p:cNvPr id="83" name="TextBox 82"/>
            <p:cNvSpPr txBox="1"/>
            <p:nvPr/>
          </p:nvSpPr>
          <p:spPr>
            <a:xfrm>
              <a:off x="1201043" y="2384649"/>
              <a:ext cx="3253105" cy="398780"/>
            </a:xfrm>
            <a:prstGeom prst="rect">
              <a:avLst/>
            </a:prstGeom>
            <a:noFill/>
          </p:spPr>
          <p:txBody>
            <a:bodyPr wrap="square" rtlCol="0">
              <a:spAutoFit/>
            </a:bodyPr>
            <a:lstStyle/>
            <a:p>
              <a:r>
                <a:rPr lang="en-US" sz="2000" spc="300" dirty="0" smtClean="0">
                  <a:solidFill>
                    <a:schemeClr val="tx2"/>
                  </a:solidFill>
                  <a:latin typeface="+mn-ea"/>
                </a:rPr>
                <a:t>（三）直方图</a:t>
              </a:r>
              <a:endParaRPr lang="en-US" sz="2000" spc="300" dirty="0" smtClean="0">
                <a:solidFill>
                  <a:schemeClr val="tx2"/>
                </a:solidFill>
                <a:latin typeface="+mn-ea"/>
              </a:endParaRPr>
            </a:p>
          </p:txBody>
        </p:sp>
        <p:sp>
          <p:nvSpPr>
            <p:cNvPr id="84" name="TextBox 83"/>
            <p:cNvSpPr txBox="1"/>
            <p:nvPr/>
          </p:nvSpPr>
          <p:spPr>
            <a:xfrm>
              <a:off x="762258" y="2783429"/>
              <a:ext cx="4355465" cy="1938020"/>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直方图是用长方形的宽度和高度来表示次数分布的图形。绘制直方图时，一般情况下，横轴表示各组组限，纵轴表示次数（一般标在左方）和比率（或频率，一般标在右方），若没有比率，直方图只保留左侧的次数。</a:t>
              </a:r>
              <a:endParaRPr sz="1600" dirty="0">
                <a:solidFill>
                  <a:schemeClr val="tx1">
                    <a:lumMod val="65000"/>
                    <a:lumOff val="35000"/>
                  </a:schemeClr>
                </a:solidFill>
                <a:latin typeface="+mn-ea"/>
                <a:ea typeface="+mn-ea"/>
              </a:endParaRPr>
            </a:p>
          </p:txBody>
        </p:sp>
      </p:grpSp>
      <p:sp>
        <p:nvSpPr>
          <p:cNvPr id="25" name="文本框 2"/>
          <p:cNvSpPr txBox="1"/>
          <p:nvPr/>
        </p:nvSpPr>
        <p:spPr>
          <a:xfrm>
            <a:off x="885825" y="599440"/>
            <a:ext cx="544703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二、统计图</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5941695" y="1836420"/>
            <a:ext cx="4686300" cy="36671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629602" y="2302510"/>
            <a:ext cx="4355465" cy="1967230"/>
            <a:chOff x="762258" y="2384649"/>
            <a:chExt cx="4355465" cy="1967230"/>
          </a:xfrm>
        </p:grpSpPr>
        <p:sp>
          <p:nvSpPr>
            <p:cNvPr id="83" name="TextBox 82"/>
            <p:cNvSpPr txBox="1"/>
            <p:nvPr/>
          </p:nvSpPr>
          <p:spPr>
            <a:xfrm>
              <a:off x="1201043" y="2384649"/>
              <a:ext cx="3253105" cy="398780"/>
            </a:xfrm>
            <a:prstGeom prst="rect">
              <a:avLst/>
            </a:prstGeom>
            <a:noFill/>
          </p:spPr>
          <p:txBody>
            <a:bodyPr wrap="square" rtlCol="0">
              <a:spAutoFit/>
            </a:bodyPr>
            <a:lstStyle/>
            <a:p>
              <a:r>
                <a:rPr lang="en-US" sz="2000" spc="300" dirty="0" smtClean="0">
                  <a:solidFill>
                    <a:schemeClr val="tx2"/>
                  </a:solidFill>
                  <a:latin typeface="+mn-ea"/>
                </a:rPr>
                <a:t>（四）折线图</a:t>
              </a:r>
              <a:endParaRPr lang="en-US" sz="2000" spc="300" dirty="0" smtClean="0">
                <a:solidFill>
                  <a:schemeClr val="tx2"/>
                </a:solidFill>
                <a:latin typeface="+mn-ea"/>
              </a:endParaRPr>
            </a:p>
          </p:txBody>
        </p:sp>
        <p:sp>
          <p:nvSpPr>
            <p:cNvPr id="84" name="TextBox 83"/>
            <p:cNvSpPr txBox="1"/>
            <p:nvPr/>
          </p:nvSpPr>
          <p:spPr>
            <a:xfrm>
              <a:off x="762258" y="2783429"/>
              <a:ext cx="4355465" cy="1568450"/>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折线图是以线段的起伏表示其数量分布的特征，绘图时，可以在直方图的基础上，用折线将各组次数高度的坐标连接而形成折线图，也可以</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用组中值与次数求坐标点连接而成。</a:t>
              </a:r>
              <a:endParaRPr sz="1600" dirty="0">
                <a:solidFill>
                  <a:schemeClr val="tx1">
                    <a:lumMod val="65000"/>
                    <a:lumOff val="35000"/>
                  </a:schemeClr>
                </a:solidFill>
                <a:latin typeface="+mn-ea"/>
                <a:ea typeface="+mn-ea"/>
              </a:endParaRPr>
            </a:p>
          </p:txBody>
        </p:sp>
      </p:grpSp>
      <p:sp>
        <p:nvSpPr>
          <p:cNvPr id="25" name="文本框 2"/>
          <p:cNvSpPr txBox="1"/>
          <p:nvPr/>
        </p:nvSpPr>
        <p:spPr>
          <a:xfrm>
            <a:off x="885825" y="599440"/>
            <a:ext cx="544703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二、统计图</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5736590" y="2203450"/>
            <a:ext cx="4391025" cy="2762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8707120" y="1005205"/>
            <a:ext cx="1659890" cy="5043805"/>
          </a:xfrm>
          <a:prstGeom prst="rect">
            <a:avLst/>
          </a:prstGeom>
          <a:noFill/>
        </p:spPr>
        <p:txBody>
          <a:bodyPr vert="eaVert" wrap="square" rtlCol="0" anchor="t" anchorCtr="0">
            <a:spAutoFit/>
          </a:bodyPr>
          <a:p>
            <a:pPr algn="ctr"/>
            <a:r>
              <a:rPr lang="en-US" altLang="zh-CN" sz="4800" dirty="0">
                <a:solidFill>
                  <a:schemeClr val="tx2"/>
                </a:solidFill>
                <a:latin typeface="宋体" panose="02010600030101010101" pitchFamily="2" charset="-122"/>
                <a:sym typeface="+mn-ea"/>
              </a:rPr>
              <a:t>Python </a:t>
            </a:r>
            <a:r>
              <a:rPr lang="zh-CN" altLang="en-US" sz="4800" dirty="0">
                <a:solidFill>
                  <a:schemeClr val="tx2"/>
                </a:solidFill>
                <a:latin typeface="宋体" panose="02010600030101010101" pitchFamily="2" charset="-122"/>
                <a:sym typeface="+mn-ea"/>
              </a:rPr>
              <a:t>在统计数据处理中应用</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zh-CN" altLang="en-US" sz="5400" b="1">
                <a:latin typeface="宋体" panose="02010600030101010101" pitchFamily="2" charset="-122"/>
              </a:rPr>
              <a:t>第七节</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763905" y="2058035"/>
            <a:ext cx="8864600" cy="3046095"/>
          </a:xfrm>
          <a:prstGeom prst="rect">
            <a:avLst/>
          </a:prstGeom>
          <a:noFill/>
        </p:spPr>
        <p:txBody>
          <a:bodyPr wrap="square" rtlCol="0">
            <a:spAutoFit/>
          </a:bodyPr>
          <a:lstStyle/>
          <a:p>
            <a:pPr algn="just">
              <a:lnSpc>
                <a:spcPct val="150000"/>
              </a:lnSpc>
            </a:pPr>
            <a:r>
              <a:rPr lang="en-US" altLang="zh-CN" sz="1600" dirty="0">
                <a:solidFill>
                  <a:schemeClr val="tx1">
                    <a:lumMod val="65000"/>
                    <a:lumOff val="35000"/>
                  </a:schemeClr>
                </a:solidFill>
                <a:latin typeface="+mn-ea"/>
                <a:ea typeface="+mn-ea"/>
              </a:rPr>
              <a:t>Jupyter Notebook</a:t>
            </a:r>
            <a:r>
              <a:rPr lang="zh-CN" altLang="en-US" sz="1600" dirty="0">
                <a:solidFill>
                  <a:schemeClr val="tx1">
                    <a:lumMod val="65000"/>
                    <a:lumOff val="35000"/>
                  </a:schemeClr>
                </a:solidFill>
                <a:latin typeface="+mn-ea"/>
                <a:ea typeface="+mn-ea"/>
              </a:rPr>
              <a:t>，这个名字巧妙地融合了它所支持的三种编程语言</a:t>
            </a:r>
            <a:r>
              <a:rPr lang="en-US" altLang="zh-CN" sz="1600" dirty="0">
                <a:solidFill>
                  <a:schemeClr val="tx1">
                    <a:lumMod val="65000"/>
                    <a:lumOff val="35000"/>
                  </a:schemeClr>
                </a:solidFill>
                <a:latin typeface="+mn-ea"/>
                <a:ea typeface="+mn-ea"/>
              </a:rPr>
              <a:t>——Julia</a:t>
            </a:r>
            <a:r>
              <a:rPr lang="zh-CN" altLang="en-US" sz="1600" dirty="0">
                <a:solidFill>
                  <a:schemeClr val="tx1">
                    <a:lumMod val="65000"/>
                    <a:lumOff val="35000"/>
                  </a:schemeClr>
                </a:solidFill>
                <a:latin typeface="+mn-ea"/>
                <a:ea typeface="+mn-ea"/>
              </a:rPr>
              <a:t>、</a:t>
            </a:r>
            <a:r>
              <a:rPr lang="en-US" altLang="zh-CN" sz="1600" dirty="0">
                <a:solidFill>
                  <a:schemeClr val="tx1">
                    <a:lumMod val="65000"/>
                    <a:lumOff val="35000"/>
                  </a:schemeClr>
                </a:solidFill>
                <a:latin typeface="+mn-ea"/>
                <a:ea typeface="+mn-ea"/>
              </a:rPr>
              <a:t>Python </a:t>
            </a:r>
            <a:r>
              <a:rPr lang="zh-CN" altLang="en-US" sz="1600" dirty="0">
                <a:solidFill>
                  <a:schemeClr val="tx1">
                    <a:lumMod val="65000"/>
                    <a:lumOff val="35000"/>
                  </a:schemeClr>
                </a:solidFill>
                <a:latin typeface="+mn-ea"/>
                <a:ea typeface="+mn-ea"/>
              </a:rPr>
              <a:t>和</a:t>
            </a:r>
            <a:r>
              <a:rPr lang="en-US" altLang="zh-CN" sz="1600" dirty="0">
                <a:solidFill>
                  <a:schemeClr val="tx1">
                    <a:lumMod val="65000"/>
                    <a:lumOff val="35000"/>
                  </a:schemeClr>
                </a:solidFill>
                <a:latin typeface="+mn-ea"/>
                <a:ea typeface="+mn-ea"/>
              </a:rPr>
              <a:t> R </a:t>
            </a:r>
            <a:r>
              <a:rPr lang="zh-CN" altLang="en-US" sz="1600" dirty="0">
                <a:solidFill>
                  <a:schemeClr val="tx1">
                    <a:lumMod val="65000"/>
                    <a:lumOff val="35000"/>
                  </a:schemeClr>
                </a:solidFill>
                <a:latin typeface="+mn-ea"/>
                <a:ea typeface="+mn-ea"/>
              </a:rPr>
              <a:t>的首字母，同时与太阳系中最大的行星</a:t>
            </a:r>
            <a:r>
              <a:rPr lang="en-US" altLang="zh-CN" sz="1600" dirty="0">
                <a:solidFill>
                  <a:schemeClr val="tx1">
                    <a:lumMod val="65000"/>
                    <a:lumOff val="35000"/>
                  </a:schemeClr>
                </a:solidFill>
                <a:latin typeface="+mn-ea"/>
                <a:ea typeface="+mn-ea"/>
              </a:rPr>
              <a:t>“</a:t>
            </a:r>
            <a:r>
              <a:rPr lang="zh-CN" altLang="en-US" sz="1600" dirty="0">
                <a:solidFill>
                  <a:schemeClr val="tx1">
                    <a:lumMod val="65000"/>
                    <a:lumOff val="35000"/>
                  </a:schemeClr>
                </a:solidFill>
                <a:latin typeface="+mn-ea"/>
                <a:ea typeface="+mn-ea"/>
              </a:rPr>
              <a:t>木星</a:t>
            </a:r>
            <a:r>
              <a:rPr lang="en-US" altLang="zh-CN" sz="1600" dirty="0">
                <a:solidFill>
                  <a:schemeClr val="tx1">
                    <a:lumMod val="65000"/>
                    <a:lumOff val="35000"/>
                  </a:schemeClr>
                </a:solidFill>
                <a:latin typeface="+mn-ea"/>
                <a:ea typeface="+mn-ea"/>
              </a:rPr>
              <a:t>”</a:t>
            </a:r>
            <a:r>
              <a:rPr lang="zh-CN" altLang="en-US" sz="1600" dirty="0">
                <a:solidFill>
                  <a:schemeClr val="tx1">
                    <a:lumMod val="65000"/>
                    <a:lumOff val="35000"/>
                  </a:schemeClr>
                </a:solidFill>
                <a:latin typeface="+mn-ea"/>
                <a:ea typeface="+mn-ea"/>
              </a:rPr>
              <a:t>（</a:t>
            </a:r>
            <a:r>
              <a:rPr lang="en-US" altLang="zh-CN" sz="1600" dirty="0">
                <a:solidFill>
                  <a:schemeClr val="tx1">
                    <a:lumMod val="65000"/>
                    <a:lumOff val="35000"/>
                  </a:schemeClr>
                </a:solidFill>
                <a:latin typeface="+mn-ea"/>
                <a:ea typeface="+mn-ea"/>
              </a:rPr>
              <a:t>Jupiter</a:t>
            </a:r>
            <a:r>
              <a:rPr lang="zh-CN" altLang="en-US" sz="1600" dirty="0">
                <a:solidFill>
                  <a:schemeClr val="tx1">
                    <a:lumMod val="65000"/>
                    <a:lumOff val="35000"/>
                  </a:schemeClr>
                </a:solidFill>
                <a:latin typeface="+mn-ea"/>
                <a:ea typeface="+mn-ea"/>
              </a:rPr>
              <a:t>）谐音。自推出以来，</a:t>
            </a:r>
            <a:r>
              <a:rPr lang="en-US" altLang="zh-CN" sz="1600" dirty="0">
                <a:solidFill>
                  <a:schemeClr val="tx1">
                    <a:lumMod val="65000"/>
                    <a:lumOff val="35000"/>
                  </a:schemeClr>
                </a:solidFill>
                <a:latin typeface="+mn-ea"/>
                <a:ea typeface="+mn-ea"/>
              </a:rPr>
              <a:t>Jupyter Notebook </a:t>
            </a:r>
            <a:r>
              <a:rPr lang="zh-CN" altLang="en-US" sz="1600" dirty="0">
                <a:solidFill>
                  <a:schemeClr val="tx1">
                    <a:lumMod val="65000"/>
                    <a:lumOff val="35000"/>
                  </a:schemeClr>
                </a:solidFill>
                <a:latin typeface="+mn-ea"/>
                <a:ea typeface="+mn-ea"/>
              </a:rPr>
              <a:t>已经成为数据分析的重要工具。它的强大之处在于其交互性，能够将代码、文本说明、执行结果以及数学公式等多种元素集于一体，使得数据科学项目的展示和开发变得更加直观和高效。</a:t>
            </a:r>
            <a:endParaRPr lang="zh-CN" altLang="en-US" sz="1600" dirty="0">
              <a:solidFill>
                <a:schemeClr val="tx1">
                  <a:lumMod val="65000"/>
                  <a:lumOff val="35000"/>
                </a:schemeClr>
              </a:solidFill>
              <a:latin typeface="+mn-ea"/>
              <a:ea typeface="+mn-ea"/>
            </a:endParaRPr>
          </a:p>
          <a:p>
            <a:pPr algn="just">
              <a:lnSpc>
                <a:spcPct val="150000"/>
              </a:lnSpc>
            </a:pPr>
            <a:endParaRPr lang="zh-CN" altLang="en-US" sz="1600" dirty="0">
              <a:solidFill>
                <a:schemeClr val="tx1">
                  <a:lumMod val="65000"/>
                  <a:lumOff val="35000"/>
                </a:schemeClr>
              </a:solidFill>
              <a:latin typeface="+mn-ea"/>
              <a:ea typeface="+mn-ea"/>
            </a:endParaRPr>
          </a:p>
          <a:p>
            <a:pPr algn="just">
              <a:lnSpc>
                <a:spcPct val="150000"/>
              </a:lnSpc>
            </a:pPr>
            <a:r>
              <a:rPr lang="en-US" altLang="zh-CN" sz="1600" dirty="0">
                <a:solidFill>
                  <a:schemeClr val="tx1">
                    <a:lumMod val="65000"/>
                    <a:lumOff val="35000"/>
                  </a:schemeClr>
                </a:solidFill>
                <a:latin typeface="+mn-ea"/>
                <a:ea typeface="+mn-ea"/>
              </a:rPr>
              <a:t>Jupyter Notebook </a:t>
            </a:r>
            <a:r>
              <a:rPr lang="zh-CN" altLang="en-US" sz="1600" dirty="0">
                <a:solidFill>
                  <a:schemeClr val="tx1">
                    <a:lumMod val="65000"/>
                    <a:lumOff val="35000"/>
                  </a:schemeClr>
                </a:solidFill>
                <a:latin typeface="+mn-ea"/>
                <a:ea typeface="+mn-ea"/>
              </a:rPr>
              <a:t>提供了一个多功能平台，允许数据分析师将分析过程的每一步都清晰地记录下来，并通过直观的方式向用户展示。这种集成化的环境极大地促进了数据分析的透明度和可解释性，使得分析师能够专注于向用户讲述分析背后的故事，而不是深陷于复杂的技术细节之中。</a:t>
            </a:r>
            <a:endParaRPr lang="zh-CN" altLang="en-US" sz="1600" dirty="0">
              <a:solidFill>
                <a:schemeClr val="tx1">
                  <a:lumMod val="65000"/>
                  <a:lumOff val="35000"/>
                </a:schemeClr>
              </a:solidFill>
              <a:latin typeface="+mn-ea"/>
              <a:ea typeface="+mn-ea"/>
            </a:endParaRPr>
          </a:p>
        </p:txBody>
      </p:sp>
      <p:sp>
        <p:nvSpPr>
          <p:cNvPr id="25" name="文本框 2"/>
          <p:cNvSpPr txBox="1"/>
          <p:nvPr/>
        </p:nvSpPr>
        <p:spPr>
          <a:xfrm>
            <a:off x="885825" y="599440"/>
            <a:ext cx="5447030"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a:t>
            </a:r>
            <a:r>
              <a:rPr lang="en-US" altLang="zh-CN" sz="2600" dirty="0">
                <a:latin typeface="宋体" panose="02010600030101010101" pitchFamily="2" charset="-122"/>
                <a:ea typeface="宋体" panose="02010600030101010101" pitchFamily="2" charset="-122"/>
              </a:rPr>
              <a:t>Jupyter Notebook </a:t>
            </a:r>
            <a:r>
              <a:rPr lang="zh-CN" altLang="en-US" sz="2600" dirty="0">
                <a:latin typeface="宋体" panose="02010600030101010101" pitchFamily="2" charset="-122"/>
                <a:ea typeface="宋体" panose="02010600030101010101" pitchFamily="2" charset="-122"/>
              </a:rPr>
              <a:t>常用功能介绍</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
          <p:cNvSpPr txBox="1"/>
          <p:nvPr/>
        </p:nvSpPr>
        <p:spPr>
          <a:xfrm>
            <a:off x="885825" y="599440"/>
            <a:ext cx="555942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二、使用</a:t>
            </a:r>
            <a:r>
              <a:rPr lang="en-US" altLang="zh-CN" sz="2600" dirty="0">
                <a:latin typeface="宋体" panose="02010600030101010101" pitchFamily="2" charset="-122"/>
                <a:ea typeface="宋体" panose="02010600030101010101" pitchFamily="2" charset="-122"/>
              </a:rPr>
              <a:t>python </a:t>
            </a:r>
            <a:r>
              <a:rPr lang="zh-CN" altLang="en-US" sz="2600" dirty="0">
                <a:latin typeface="宋体" panose="02010600030101010101" pitchFamily="2" charset="-122"/>
                <a:ea typeface="宋体" panose="02010600030101010101" pitchFamily="2" charset="-122"/>
              </a:rPr>
              <a:t>创建表格</a:t>
            </a:r>
            <a:endParaRPr lang="zh-CN" altLang="en-US" sz="2600" dirty="0">
              <a:latin typeface="宋体" panose="02010600030101010101" pitchFamily="2" charset="-122"/>
              <a:ea typeface="宋体" panose="02010600030101010101" pitchFamily="2" charset="-122"/>
            </a:endParaRPr>
          </a:p>
        </p:txBody>
      </p:sp>
      <p:sp>
        <p:nvSpPr>
          <p:cNvPr id="4" name="文本框 3"/>
          <p:cNvSpPr txBox="1"/>
          <p:nvPr/>
        </p:nvSpPr>
        <p:spPr>
          <a:xfrm>
            <a:off x="306705" y="1981835"/>
            <a:ext cx="5270500" cy="2555240"/>
          </a:xfrm>
          <a:prstGeom prst="rect">
            <a:avLst/>
          </a:prstGeom>
          <a:noFill/>
        </p:spPr>
        <p:txBody>
          <a:bodyPr wrap="square" rtlCol="0" anchor="t">
            <a:noAutofit/>
          </a:bodyPr>
          <a:p>
            <a:pPr>
              <a:lnSpc>
                <a:spcPct val="150000"/>
              </a:lnSpc>
            </a:pPr>
            <a:r>
              <a:rPr lang="zh-CN" altLang="en-US"/>
              <a:t>例</a:t>
            </a:r>
            <a:r>
              <a:rPr lang="en-US" altLang="zh-CN"/>
              <a:t>11</a:t>
            </a:r>
            <a:r>
              <a:rPr lang="zh-CN" altLang="en-US"/>
              <a:t>　假设你是一名市场分析师，需要分析不同产品在不同地区的销售情况。</a:t>
            </a:r>
            <a:endParaRPr lang="zh-CN" altLang="en-US"/>
          </a:p>
          <a:p>
            <a:pPr>
              <a:lnSpc>
                <a:spcPct val="150000"/>
              </a:lnSpc>
            </a:pPr>
            <a:r>
              <a:rPr lang="zh-CN" altLang="en-US"/>
              <a:t>你决定使用</a:t>
            </a:r>
            <a:r>
              <a:rPr lang="en-US" altLang="zh-CN"/>
              <a:t> Python </a:t>
            </a:r>
            <a:r>
              <a:rPr lang="zh-CN" altLang="en-US"/>
              <a:t>的</a:t>
            </a:r>
            <a:r>
              <a:rPr lang="en-US" altLang="zh-CN"/>
              <a:t> pandas </a:t>
            </a:r>
            <a:r>
              <a:rPr lang="zh-CN" altLang="en-US"/>
              <a:t>库来创建一个</a:t>
            </a:r>
            <a:r>
              <a:rPr lang="en-US" altLang="zh-CN"/>
              <a:t> DataFrame</a:t>
            </a:r>
            <a:r>
              <a:rPr lang="zh-CN" altLang="en-US"/>
              <a:t>，以便进行数据分析和可视化。</a:t>
            </a:r>
            <a:endParaRPr lang="zh-CN" altLang="en-US"/>
          </a:p>
          <a:p>
            <a:pPr>
              <a:lnSpc>
                <a:spcPct val="150000"/>
              </a:lnSpc>
            </a:pPr>
            <a:r>
              <a:rPr lang="zh-CN" altLang="en-US"/>
              <a:t>以下是创建一个存储产品</a:t>
            </a:r>
            <a:r>
              <a:rPr lang="en-US" altLang="zh-CN"/>
              <a:t> A</a:t>
            </a:r>
            <a:r>
              <a:rPr lang="zh-CN" altLang="en-US"/>
              <a:t>、</a:t>
            </a:r>
            <a:r>
              <a:rPr lang="en-US" altLang="zh-CN"/>
              <a:t>B </a:t>
            </a:r>
            <a:r>
              <a:rPr lang="zh-CN" altLang="en-US"/>
              <a:t>和</a:t>
            </a:r>
            <a:r>
              <a:rPr lang="en-US" altLang="zh-CN"/>
              <a:t> C </a:t>
            </a:r>
            <a:r>
              <a:rPr lang="zh-CN" altLang="en-US"/>
              <a:t>在三个地区（华北、华东、华南）销售数据的</a:t>
            </a:r>
            <a:r>
              <a:rPr lang="en-US" altLang="zh-CN"/>
              <a:t>DataFrame </a:t>
            </a:r>
            <a:r>
              <a:rPr lang="zh-CN" altLang="en-US"/>
              <a:t>的步骤，并展示如何添加新的行或列。</a:t>
            </a:r>
            <a:endParaRPr lang="zh-CN" altLang="en-US"/>
          </a:p>
        </p:txBody>
      </p:sp>
      <p:pic>
        <p:nvPicPr>
          <p:cNvPr id="5" name="图片 4"/>
          <p:cNvPicPr>
            <a:picLocks noChangeAspect="1"/>
          </p:cNvPicPr>
          <p:nvPr/>
        </p:nvPicPr>
        <p:blipFill>
          <a:blip r:embed="rId1"/>
          <a:stretch>
            <a:fillRect/>
          </a:stretch>
        </p:blipFill>
        <p:spPr>
          <a:xfrm>
            <a:off x="5869305" y="1753235"/>
            <a:ext cx="5791200" cy="571500"/>
          </a:xfrm>
          <a:prstGeom prst="rect">
            <a:avLst/>
          </a:prstGeom>
        </p:spPr>
      </p:pic>
      <p:pic>
        <p:nvPicPr>
          <p:cNvPr id="6" name="图片 5"/>
          <p:cNvPicPr>
            <a:picLocks noChangeAspect="1"/>
          </p:cNvPicPr>
          <p:nvPr/>
        </p:nvPicPr>
        <p:blipFill>
          <a:blip r:embed="rId2"/>
          <a:stretch>
            <a:fillRect/>
          </a:stretch>
        </p:blipFill>
        <p:spPr>
          <a:xfrm>
            <a:off x="5945505" y="2667635"/>
            <a:ext cx="5541010" cy="32632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8769350" y="1099185"/>
            <a:ext cx="1659890" cy="4660265"/>
          </a:xfrm>
          <a:prstGeom prst="rect">
            <a:avLst/>
          </a:prstGeom>
          <a:noFill/>
        </p:spPr>
        <p:txBody>
          <a:bodyPr vert="eaVert" wrap="square" rtlCol="0" anchor="t" anchorCtr="0">
            <a:spAutoFit/>
          </a:bodyPr>
          <a:p>
            <a:pPr algn="ctr"/>
            <a:r>
              <a:rPr lang="zh-CN" altLang="en-US" sz="4800" dirty="0">
                <a:solidFill>
                  <a:schemeClr val="tx2"/>
                </a:solidFill>
                <a:latin typeface="宋体" panose="02010600030101010101" pitchFamily="2" charset="-122"/>
                <a:sym typeface="+mn-ea"/>
              </a:rPr>
              <a:t>统计调查的意义和种类</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zh-CN" altLang="en-US" sz="5400" b="1">
                <a:latin typeface="宋体" panose="02010600030101010101" pitchFamily="2" charset="-122"/>
              </a:rPr>
              <a:t>第一节</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
          <p:cNvSpPr txBox="1"/>
          <p:nvPr/>
        </p:nvSpPr>
        <p:spPr>
          <a:xfrm>
            <a:off x="885825" y="599440"/>
            <a:ext cx="555942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二、使用</a:t>
            </a:r>
            <a:r>
              <a:rPr lang="en-US" altLang="zh-CN" sz="2600" dirty="0">
                <a:latin typeface="宋体" panose="02010600030101010101" pitchFamily="2" charset="-122"/>
                <a:ea typeface="宋体" panose="02010600030101010101" pitchFamily="2" charset="-122"/>
              </a:rPr>
              <a:t>python </a:t>
            </a:r>
            <a:r>
              <a:rPr lang="zh-CN" altLang="en-US" sz="2600" dirty="0">
                <a:latin typeface="宋体" panose="02010600030101010101" pitchFamily="2" charset="-122"/>
                <a:ea typeface="宋体" panose="02010600030101010101" pitchFamily="2" charset="-122"/>
              </a:rPr>
              <a:t>创建表格</a:t>
            </a:r>
            <a:endParaRPr lang="zh-CN" altLang="en-US" sz="2600" dirty="0">
              <a:latin typeface="宋体" panose="02010600030101010101" pitchFamily="2" charset="-122"/>
              <a:ea typeface="宋体" panose="02010600030101010101" pitchFamily="2" charset="-122"/>
            </a:endParaRPr>
          </a:p>
        </p:txBody>
      </p:sp>
      <p:sp>
        <p:nvSpPr>
          <p:cNvPr id="4" name="文本框 3"/>
          <p:cNvSpPr txBox="1"/>
          <p:nvPr/>
        </p:nvSpPr>
        <p:spPr>
          <a:xfrm>
            <a:off x="306705" y="1981835"/>
            <a:ext cx="5270500" cy="2555240"/>
          </a:xfrm>
          <a:prstGeom prst="rect">
            <a:avLst/>
          </a:prstGeom>
          <a:noFill/>
        </p:spPr>
        <p:txBody>
          <a:bodyPr wrap="square" rtlCol="0" anchor="t">
            <a:noAutofit/>
          </a:bodyPr>
          <a:p>
            <a:pPr>
              <a:lnSpc>
                <a:spcPct val="150000"/>
              </a:lnSpc>
            </a:pPr>
            <a:r>
              <a:rPr lang="zh-CN" altLang="en-US"/>
              <a:t>例</a:t>
            </a:r>
            <a:r>
              <a:rPr lang="en-US" altLang="zh-CN"/>
              <a:t>11</a:t>
            </a:r>
            <a:r>
              <a:rPr lang="zh-CN" altLang="en-US"/>
              <a:t>　假设你是一名市场分析师，需要分析不同产品在不同地区的销售情况。</a:t>
            </a:r>
            <a:endParaRPr lang="zh-CN" altLang="en-US"/>
          </a:p>
          <a:p>
            <a:pPr>
              <a:lnSpc>
                <a:spcPct val="150000"/>
              </a:lnSpc>
            </a:pPr>
            <a:r>
              <a:rPr lang="zh-CN" altLang="en-US"/>
              <a:t>你决定使用</a:t>
            </a:r>
            <a:r>
              <a:rPr lang="en-US" altLang="zh-CN"/>
              <a:t> Python </a:t>
            </a:r>
            <a:r>
              <a:rPr lang="zh-CN" altLang="en-US"/>
              <a:t>的</a:t>
            </a:r>
            <a:r>
              <a:rPr lang="en-US" altLang="zh-CN"/>
              <a:t> pandas </a:t>
            </a:r>
            <a:r>
              <a:rPr lang="zh-CN" altLang="en-US"/>
              <a:t>库来创建一个</a:t>
            </a:r>
            <a:r>
              <a:rPr lang="en-US" altLang="zh-CN"/>
              <a:t> DataFrame</a:t>
            </a:r>
            <a:r>
              <a:rPr lang="zh-CN" altLang="en-US"/>
              <a:t>，以便进行数据分析和可视化。</a:t>
            </a:r>
            <a:endParaRPr lang="zh-CN" altLang="en-US"/>
          </a:p>
          <a:p>
            <a:pPr>
              <a:lnSpc>
                <a:spcPct val="150000"/>
              </a:lnSpc>
            </a:pPr>
            <a:r>
              <a:rPr lang="zh-CN" altLang="en-US"/>
              <a:t>以下是创建一个存储产品</a:t>
            </a:r>
            <a:r>
              <a:rPr lang="en-US" altLang="zh-CN"/>
              <a:t> A</a:t>
            </a:r>
            <a:r>
              <a:rPr lang="zh-CN" altLang="en-US"/>
              <a:t>、</a:t>
            </a:r>
            <a:r>
              <a:rPr lang="en-US" altLang="zh-CN"/>
              <a:t>B </a:t>
            </a:r>
            <a:r>
              <a:rPr lang="zh-CN" altLang="en-US"/>
              <a:t>和</a:t>
            </a:r>
            <a:r>
              <a:rPr lang="en-US" altLang="zh-CN"/>
              <a:t> C </a:t>
            </a:r>
            <a:r>
              <a:rPr lang="zh-CN" altLang="en-US"/>
              <a:t>在三个地区（华北、华东、华南）销售数据的</a:t>
            </a:r>
            <a:r>
              <a:rPr lang="en-US" altLang="zh-CN"/>
              <a:t>DataFrame </a:t>
            </a:r>
            <a:r>
              <a:rPr lang="zh-CN" altLang="en-US"/>
              <a:t>的步骤，并展示如何添加新的行或列。</a:t>
            </a:r>
            <a:endParaRPr lang="zh-CN" altLang="en-US"/>
          </a:p>
        </p:txBody>
      </p:sp>
      <p:pic>
        <p:nvPicPr>
          <p:cNvPr id="2" name="图片 1"/>
          <p:cNvPicPr>
            <a:picLocks noChangeAspect="1"/>
          </p:cNvPicPr>
          <p:nvPr/>
        </p:nvPicPr>
        <p:blipFill>
          <a:blip r:embed="rId1"/>
          <a:stretch>
            <a:fillRect/>
          </a:stretch>
        </p:blipFill>
        <p:spPr>
          <a:xfrm>
            <a:off x="6245225" y="1386205"/>
            <a:ext cx="5321935" cy="2352040"/>
          </a:xfrm>
          <a:prstGeom prst="rect">
            <a:avLst/>
          </a:prstGeom>
        </p:spPr>
      </p:pic>
      <p:pic>
        <p:nvPicPr>
          <p:cNvPr id="3" name="图片 2"/>
          <p:cNvPicPr>
            <a:picLocks noChangeAspect="1"/>
          </p:cNvPicPr>
          <p:nvPr/>
        </p:nvPicPr>
        <p:blipFill>
          <a:blip r:embed="rId2"/>
          <a:stretch>
            <a:fillRect/>
          </a:stretch>
        </p:blipFill>
        <p:spPr>
          <a:xfrm>
            <a:off x="6142355" y="3802380"/>
            <a:ext cx="4502150" cy="28594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2287905" y="1753235"/>
            <a:ext cx="2998470" cy="506730"/>
          </a:xfrm>
          <a:prstGeom prst="rect">
            <a:avLst/>
          </a:prstGeom>
          <a:noFill/>
        </p:spPr>
        <p:txBody>
          <a:bodyPr wrap="square" rtlCol="0">
            <a:spAutoFit/>
          </a:bodyPr>
          <a:lstStyle/>
          <a:p>
            <a:pPr algn="ctr">
              <a:lnSpc>
                <a:spcPct val="150000"/>
              </a:lnSpc>
            </a:pPr>
            <a:r>
              <a:rPr lang="en-US" b="1" dirty="0" smtClean="0">
                <a:solidFill>
                  <a:schemeClr val="tx1">
                    <a:lumMod val="65000"/>
                    <a:lumOff val="35000"/>
                  </a:schemeClr>
                </a:solidFill>
                <a:latin typeface="+mn-ea"/>
                <a:ea typeface="+mn-ea"/>
              </a:rPr>
              <a:t>（</a:t>
            </a:r>
            <a:r>
              <a:rPr lang="zh-CN" altLang="en-US" b="1" dirty="0" smtClean="0">
                <a:solidFill>
                  <a:schemeClr val="tx1">
                    <a:lumMod val="65000"/>
                    <a:lumOff val="35000"/>
                  </a:schemeClr>
                </a:solidFill>
                <a:latin typeface="+mn-ea"/>
                <a:ea typeface="+mn-ea"/>
              </a:rPr>
              <a:t>一</a:t>
            </a:r>
            <a:r>
              <a:rPr lang="en-US" b="1" dirty="0" smtClean="0">
                <a:solidFill>
                  <a:schemeClr val="tx1">
                    <a:lumMod val="65000"/>
                    <a:lumOff val="35000"/>
                  </a:schemeClr>
                </a:solidFill>
                <a:latin typeface="+mn-ea"/>
                <a:ea typeface="+mn-ea"/>
              </a:rPr>
              <a:t>）</a:t>
            </a:r>
            <a:r>
              <a:rPr lang="zh-CN" altLang="en-US" b="1" dirty="0" smtClean="0">
                <a:solidFill>
                  <a:schemeClr val="tx1">
                    <a:lumMod val="65000"/>
                    <a:lumOff val="35000"/>
                  </a:schemeClr>
                </a:solidFill>
                <a:latin typeface="+mn-ea"/>
                <a:ea typeface="+mn-ea"/>
              </a:rPr>
              <a:t>条形图</a:t>
            </a:r>
            <a:endParaRPr lang="zh-CN" altLang="en-US" b="1" dirty="0" smtClean="0">
              <a:solidFill>
                <a:schemeClr val="tx1">
                  <a:lumMod val="65000"/>
                  <a:lumOff val="35000"/>
                </a:schemeClr>
              </a:solidFill>
              <a:latin typeface="+mn-ea"/>
              <a:ea typeface="+mn-ea"/>
            </a:endParaRPr>
          </a:p>
        </p:txBody>
      </p:sp>
      <p:sp>
        <p:nvSpPr>
          <p:cNvPr id="25" name="文本框 2"/>
          <p:cNvSpPr txBox="1"/>
          <p:nvPr/>
        </p:nvSpPr>
        <p:spPr>
          <a:xfrm>
            <a:off x="885825" y="599440"/>
            <a:ext cx="555942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三、使用</a:t>
            </a:r>
            <a:r>
              <a:rPr lang="en-US" altLang="zh-CN" sz="2600" dirty="0">
                <a:latin typeface="宋体" panose="02010600030101010101" pitchFamily="2" charset="-122"/>
                <a:ea typeface="宋体" panose="02010600030101010101" pitchFamily="2" charset="-122"/>
              </a:rPr>
              <a:t>python </a:t>
            </a:r>
            <a:r>
              <a:rPr lang="zh-CN" altLang="en-US" sz="2600" dirty="0">
                <a:latin typeface="宋体" panose="02010600030101010101" pitchFamily="2" charset="-122"/>
                <a:ea typeface="宋体" panose="02010600030101010101" pitchFamily="2" charset="-122"/>
              </a:rPr>
              <a:t>绘制统计图</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1373505" y="2743835"/>
            <a:ext cx="8465820" cy="2857500"/>
          </a:xfrm>
          <a:prstGeom prst="rect">
            <a:avLst/>
          </a:prstGeom>
        </p:spPr>
      </p:pic>
      <p:pic>
        <p:nvPicPr>
          <p:cNvPr id="3" name="图片 2"/>
          <p:cNvPicPr>
            <a:picLocks noChangeAspect="1"/>
          </p:cNvPicPr>
          <p:nvPr/>
        </p:nvPicPr>
        <p:blipFill>
          <a:blip r:embed="rId2"/>
          <a:stretch>
            <a:fillRect/>
          </a:stretch>
        </p:blipFill>
        <p:spPr>
          <a:xfrm>
            <a:off x="7698105" y="5715635"/>
            <a:ext cx="2275840" cy="444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840105" y="2515235"/>
            <a:ext cx="2998470" cy="506730"/>
          </a:xfrm>
          <a:prstGeom prst="rect">
            <a:avLst/>
          </a:prstGeom>
          <a:noFill/>
        </p:spPr>
        <p:txBody>
          <a:bodyPr wrap="square" rtlCol="0">
            <a:spAutoFit/>
          </a:bodyPr>
          <a:lstStyle/>
          <a:p>
            <a:pPr algn="ctr">
              <a:lnSpc>
                <a:spcPct val="150000"/>
              </a:lnSpc>
            </a:pPr>
            <a:r>
              <a:rPr lang="en-US" b="1" dirty="0" smtClean="0">
                <a:solidFill>
                  <a:schemeClr val="tx1">
                    <a:lumMod val="65000"/>
                    <a:lumOff val="35000"/>
                  </a:schemeClr>
                </a:solidFill>
                <a:latin typeface="+mn-ea"/>
                <a:ea typeface="+mn-ea"/>
              </a:rPr>
              <a:t>（</a:t>
            </a:r>
            <a:r>
              <a:rPr lang="zh-CN" altLang="en-US" b="1" dirty="0" smtClean="0">
                <a:solidFill>
                  <a:schemeClr val="tx1">
                    <a:lumMod val="65000"/>
                    <a:lumOff val="35000"/>
                  </a:schemeClr>
                </a:solidFill>
                <a:latin typeface="+mn-ea"/>
                <a:ea typeface="+mn-ea"/>
              </a:rPr>
              <a:t>二</a:t>
            </a:r>
            <a:r>
              <a:rPr lang="en-US" b="1" dirty="0" smtClean="0">
                <a:solidFill>
                  <a:schemeClr val="tx1">
                    <a:lumMod val="65000"/>
                    <a:lumOff val="35000"/>
                  </a:schemeClr>
                </a:solidFill>
                <a:latin typeface="+mn-ea"/>
                <a:ea typeface="+mn-ea"/>
              </a:rPr>
              <a:t>）</a:t>
            </a:r>
            <a:r>
              <a:rPr lang="zh-CN" altLang="en-US" b="1" dirty="0" smtClean="0">
                <a:solidFill>
                  <a:schemeClr val="tx1">
                    <a:lumMod val="65000"/>
                    <a:lumOff val="35000"/>
                  </a:schemeClr>
                </a:solidFill>
                <a:latin typeface="+mn-ea"/>
                <a:ea typeface="+mn-ea"/>
              </a:rPr>
              <a:t>饼</a:t>
            </a:r>
            <a:r>
              <a:rPr lang="zh-CN" altLang="en-US" b="1" dirty="0" smtClean="0">
                <a:solidFill>
                  <a:schemeClr val="tx1">
                    <a:lumMod val="65000"/>
                    <a:lumOff val="35000"/>
                  </a:schemeClr>
                </a:solidFill>
                <a:latin typeface="+mn-ea"/>
                <a:ea typeface="+mn-ea"/>
              </a:rPr>
              <a:t>图</a:t>
            </a:r>
            <a:endParaRPr lang="zh-CN" altLang="en-US" b="1" dirty="0" smtClean="0">
              <a:solidFill>
                <a:schemeClr val="tx1">
                  <a:lumMod val="65000"/>
                  <a:lumOff val="35000"/>
                </a:schemeClr>
              </a:solidFill>
              <a:latin typeface="+mn-ea"/>
              <a:ea typeface="+mn-ea"/>
            </a:endParaRPr>
          </a:p>
        </p:txBody>
      </p:sp>
      <p:sp>
        <p:nvSpPr>
          <p:cNvPr id="25" name="文本框 2"/>
          <p:cNvSpPr txBox="1"/>
          <p:nvPr/>
        </p:nvSpPr>
        <p:spPr>
          <a:xfrm>
            <a:off x="885825" y="599440"/>
            <a:ext cx="555942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三、使用</a:t>
            </a:r>
            <a:r>
              <a:rPr lang="en-US" altLang="zh-CN" sz="2600" dirty="0">
                <a:latin typeface="宋体" panose="02010600030101010101" pitchFamily="2" charset="-122"/>
                <a:ea typeface="宋体" panose="02010600030101010101" pitchFamily="2" charset="-122"/>
              </a:rPr>
              <a:t>python </a:t>
            </a:r>
            <a:r>
              <a:rPr lang="zh-CN" altLang="en-US" sz="2600" dirty="0">
                <a:latin typeface="宋体" panose="02010600030101010101" pitchFamily="2" charset="-122"/>
                <a:ea typeface="宋体" panose="02010600030101010101" pitchFamily="2" charset="-122"/>
              </a:rPr>
              <a:t>绘制统计图</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5183505" y="1600835"/>
            <a:ext cx="3263265" cy="4062095"/>
          </a:xfrm>
          <a:prstGeom prst="rect">
            <a:avLst/>
          </a:prstGeom>
        </p:spPr>
      </p:pic>
      <p:pic>
        <p:nvPicPr>
          <p:cNvPr id="4" name="图片 3"/>
          <p:cNvPicPr/>
          <p:nvPr/>
        </p:nvPicPr>
        <p:blipFill>
          <a:blip r:embed="rId2"/>
          <a:stretch>
            <a:fillRect/>
          </a:stretch>
        </p:blipFill>
        <p:spPr>
          <a:xfrm>
            <a:off x="3125788" y="5258752"/>
            <a:ext cx="1924049" cy="4476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840105" y="2515235"/>
            <a:ext cx="2998470" cy="506730"/>
          </a:xfrm>
          <a:prstGeom prst="rect">
            <a:avLst/>
          </a:prstGeom>
          <a:noFill/>
        </p:spPr>
        <p:txBody>
          <a:bodyPr wrap="square" rtlCol="0">
            <a:spAutoFit/>
          </a:bodyPr>
          <a:lstStyle/>
          <a:p>
            <a:pPr algn="ctr">
              <a:lnSpc>
                <a:spcPct val="150000"/>
              </a:lnSpc>
            </a:pPr>
            <a:r>
              <a:rPr lang="en-US" b="1" dirty="0" smtClean="0">
                <a:solidFill>
                  <a:schemeClr val="tx1">
                    <a:lumMod val="65000"/>
                    <a:lumOff val="35000"/>
                  </a:schemeClr>
                </a:solidFill>
                <a:latin typeface="+mn-ea"/>
                <a:ea typeface="+mn-ea"/>
              </a:rPr>
              <a:t>（</a:t>
            </a:r>
            <a:r>
              <a:rPr lang="zh-CN" altLang="en-US" b="1" dirty="0" smtClean="0">
                <a:solidFill>
                  <a:schemeClr val="tx1">
                    <a:lumMod val="65000"/>
                    <a:lumOff val="35000"/>
                  </a:schemeClr>
                </a:solidFill>
                <a:latin typeface="+mn-ea"/>
                <a:ea typeface="+mn-ea"/>
              </a:rPr>
              <a:t>三</a:t>
            </a:r>
            <a:r>
              <a:rPr lang="en-US" b="1" dirty="0" smtClean="0">
                <a:solidFill>
                  <a:schemeClr val="tx1">
                    <a:lumMod val="65000"/>
                    <a:lumOff val="35000"/>
                  </a:schemeClr>
                </a:solidFill>
                <a:latin typeface="+mn-ea"/>
                <a:ea typeface="+mn-ea"/>
              </a:rPr>
              <a:t>）</a:t>
            </a:r>
            <a:r>
              <a:rPr lang="zh-CN" altLang="en-US" b="1" dirty="0" smtClean="0">
                <a:solidFill>
                  <a:schemeClr val="tx1">
                    <a:lumMod val="65000"/>
                    <a:lumOff val="35000"/>
                  </a:schemeClr>
                </a:solidFill>
                <a:latin typeface="+mn-ea"/>
                <a:ea typeface="+mn-ea"/>
              </a:rPr>
              <a:t>折线图</a:t>
            </a:r>
            <a:endParaRPr lang="zh-CN" altLang="en-US" b="1" dirty="0" smtClean="0">
              <a:solidFill>
                <a:schemeClr val="tx1">
                  <a:lumMod val="65000"/>
                  <a:lumOff val="35000"/>
                </a:schemeClr>
              </a:solidFill>
              <a:latin typeface="+mn-ea"/>
              <a:ea typeface="+mn-ea"/>
            </a:endParaRPr>
          </a:p>
        </p:txBody>
      </p:sp>
      <p:sp>
        <p:nvSpPr>
          <p:cNvPr id="25" name="文本框 2"/>
          <p:cNvSpPr txBox="1"/>
          <p:nvPr/>
        </p:nvSpPr>
        <p:spPr>
          <a:xfrm>
            <a:off x="885825" y="599440"/>
            <a:ext cx="555942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三、使用</a:t>
            </a:r>
            <a:r>
              <a:rPr lang="en-US" altLang="zh-CN" sz="2600" dirty="0">
                <a:latin typeface="宋体" panose="02010600030101010101" pitchFamily="2" charset="-122"/>
                <a:ea typeface="宋体" panose="02010600030101010101" pitchFamily="2" charset="-122"/>
              </a:rPr>
              <a:t>python </a:t>
            </a:r>
            <a:r>
              <a:rPr lang="zh-CN" altLang="en-US" sz="2600" dirty="0">
                <a:latin typeface="宋体" panose="02010600030101010101" pitchFamily="2" charset="-122"/>
                <a:ea typeface="宋体" panose="02010600030101010101" pitchFamily="2" charset="-122"/>
              </a:rPr>
              <a:t>绘制统计图</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4040505" y="1677035"/>
            <a:ext cx="4994910" cy="43326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840105" y="2515235"/>
            <a:ext cx="2998470" cy="506730"/>
          </a:xfrm>
          <a:prstGeom prst="rect">
            <a:avLst/>
          </a:prstGeom>
          <a:noFill/>
        </p:spPr>
        <p:txBody>
          <a:bodyPr wrap="square" rtlCol="0">
            <a:spAutoFit/>
          </a:bodyPr>
          <a:lstStyle/>
          <a:p>
            <a:pPr algn="ctr">
              <a:lnSpc>
                <a:spcPct val="150000"/>
              </a:lnSpc>
            </a:pPr>
            <a:r>
              <a:rPr lang="zh-CN" altLang="en-US" b="1" dirty="0" smtClean="0">
                <a:solidFill>
                  <a:schemeClr val="tx1">
                    <a:lumMod val="65000"/>
                    <a:lumOff val="35000"/>
                  </a:schemeClr>
                </a:solidFill>
                <a:latin typeface="+mn-ea"/>
                <a:ea typeface="+mn-ea"/>
              </a:rPr>
              <a:t>（四）散点图与气泡图</a:t>
            </a:r>
            <a:endParaRPr lang="zh-CN" altLang="en-US" b="1" dirty="0" smtClean="0">
              <a:solidFill>
                <a:schemeClr val="tx1">
                  <a:lumMod val="65000"/>
                  <a:lumOff val="35000"/>
                </a:schemeClr>
              </a:solidFill>
              <a:latin typeface="+mn-ea"/>
              <a:ea typeface="+mn-ea"/>
            </a:endParaRPr>
          </a:p>
        </p:txBody>
      </p:sp>
      <p:sp>
        <p:nvSpPr>
          <p:cNvPr id="25" name="文本框 2"/>
          <p:cNvSpPr txBox="1"/>
          <p:nvPr/>
        </p:nvSpPr>
        <p:spPr>
          <a:xfrm>
            <a:off x="885825" y="599440"/>
            <a:ext cx="555942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三、使用</a:t>
            </a:r>
            <a:r>
              <a:rPr lang="en-US" altLang="zh-CN" sz="2600" dirty="0">
                <a:latin typeface="宋体" panose="02010600030101010101" pitchFamily="2" charset="-122"/>
                <a:ea typeface="宋体" panose="02010600030101010101" pitchFamily="2" charset="-122"/>
              </a:rPr>
              <a:t>python </a:t>
            </a:r>
            <a:r>
              <a:rPr lang="zh-CN" altLang="en-US" sz="2600" dirty="0">
                <a:latin typeface="宋体" panose="02010600030101010101" pitchFamily="2" charset="-122"/>
                <a:ea typeface="宋体" panose="02010600030101010101" pitchFamily="2" charset="-122"/>
              </a:rPr>
              <a:t>绘制统计图</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4040505" y="1753235"/>
            <a:ext cx="3884930" cy="2327910"/>
          </a:xfrm>
          <a:prstGeom prst="rect">
            <a:avLst/>
          </a:prstGeom>
        </p:spPr>
      </p:pic>
      <p:pic>
        <p:nvPicPr>
          <p:cNvPr id="5" name="图片 4"/>
          <p:cNvPicPr>
            <a:picLocks noChangeAspect="1"/>
          </p:cNvPicPr>
          <p:nvPr/>
        </p:nvPicPr>
        <p:blipFill>
          <a:blip r:embed="rId2"/>
          <a:stretch>
            <a:fillRect/>
          </a:stretch>
        </p:blipFill>
        <p:spPr>
          <a:xfrm>
            <a:off x="6555105" y="4039235"/>
            <a:ext cx="4856480" cy="26187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840105" y="2515235"/>
            <a:ext cx="2998470" cy="506730"/>
          </a:xfrm>
          <a:prstGeom prst="rect">
            <a:avLst/>
          </a:prstGeom>
          <a:noFill/>
        </p:spPr>
        <p:txBody>
          <a:bodyPr wrap="square" rtlCol="0">
            <a:spAutoFit/>
          </a:bodyPr>
          <a:lstStyle/>
          <a:p>
            <a:pPr algn="ctr">
              <a:lnSpc>
                <a:spcPct val="150000"/>
              </a:lnSpc>
            </a:pPr>
            <a:r>
              <a:rPr lang="zh-CN" altLang="en-US" b="1" dirty="0" smtClean="0">
                <a:solidFill>
                  <a:schemeClr val="tx1">
                    <a:lumMod val="65000"/>
                    <a:lumOff val="35000"/>
                  </a:schemeClr>
                </a:solidFill>
                <a:latin typeface="+mn-ea"/>
                <a:ea typeface="+mn-ea"/>
              </a:rPr>
              <a:t>（五）热力图</a:t>
            </a:r>
            <a:endParaRPr lang="zh-CN" altLang="en-US" b="1" dirty="0" smtClean="0">
              <a:solidFill>
                <a:schemeClr val="tx1">
                  <a:lumMod val="65000"/>
                  <a:lumOff val="35000"/>
                </a:schemeClr>
              </a:solidFill>
              <a:latin typeface="+mn-ea"/>
              <a:ea typeface="+mn-ea"/>
            </a:endParaRPr>
          </a:p>
        </p:txBody>
      </p:sp>
      <p:sp>
        <p:nvSpPr>
          <p:cNvPr id="25" name="文本框 2"/>
          <p:cNvSpPr txBox="1"/>
          <p:nvPr/>
        </p:nvSpPr>
        <p:spPr>
          <a:xfrm>
            <a:off x="885825" y="599440"/>
            <a:ext cx="555942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三、使用</a:t>
            </a:r>
            <a:r>
              <a:rPr lang="en-US" altLang="zh-CN" sz="2600" dirty="0">
                <a:latin typeface="宋体" panose="02010600030101010101" pitchFamily="2" charset="-122"/>
                <a:ea typeface="宋体" panose="02010600030101010101" pitchFamily="2" charset="-122"/>
              </a:rPr>
              <a:t>python </a:t>
            </a:r>
            <a:r>
              <a:rPr lang="zh-CN" altLang="en-US" sz="2600" dirty="0">
                <a:latin typeface="宋体" panose="02010600030101010101" pitchFamily="2" charset="-122"/>
                <a:ea typeface="宋体" panose="02010600030101010101" pitchFamily="2" charset="-122"/>
              </a:rPr>
              <a:t>绘制统计图</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4192905" y="1448435"/>
            <a:ext cx="5119370" cy="50920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0080" y="2484120"/>
            <a:ext cx="4108450" cy="1014730"/>
          </a:xfrm>
          <a:prstGeom prst="rect">
            <a:avLst/>
          </a:prstGeom>
          <a:noFill/>
        </p:spPr>
        <p:txBody>
          <a:bodyPr wrap="square" rtlCol="0">
            <a:spAutoFit/>
          </a:bodyPr>
          <a:p>
            <a:r>
              <a:rPr lang="zh-CN" altLang="en-US" sz="6000" spc="600" dirty="0" smtClean="0">
                <a:ln w="28575">
                  <a:noFill/>
                </a:ln>
                <a:solidFill>
                  <a:schemeClr val="tx2"/>
                </a:solidFill>
                <a:latin typeface="宋体" panose="02010600030101010101" pitchFamily="2" charset="-122"/>
              </a:rPr>
              <a:t>谢谢观看</a:t>
            </a:r>
            <a:endParaRPr lang="zh-CN" altLang="en-US" sz="60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r"/>
      </p:transition>
    </mc:Choice>
    <mc:Fallback>
      <p:transition spd="slow" advTm="200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Freeform 5"/>
          <p:cNvSpPr/>
          <p:nvPr/>
        </p:nvSpPr>
        <p:spPr bwMode="auto">
          <a:xfrm>
            <a:off x="4635597" y="3825870"/>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4"/>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7" name="Freeform 5"/>
          <p:cNvSpPr/>
          <p:nvPr/>
        </p:nvSpPr>
        <p:spPr bwMode="auto">
          <a:xfrm>
            <a:off x="4635597" y="3394898"/>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3"/>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9" name="Freeform 5"/>
          <p:cNvSpPr/>
          <p:nvPr/>
        </p:nvSpPr>
        <p:spPr bwMode="auto">
          <a:xfrm>
            <a:off x="4635597" y="2968391"/>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tx2">
              <a:lumMod val="20000"/>
              <a:lumOff val="80000"/>
            </a:schemeClr>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8" name="Freeform 5"/>
          <p:cNvSpPr/>
          <p:nvPr/>
        </p:nvSpPr>
        <p:spPr bwMode="auto">
          <a:xfrm>
            <a:off x="4635597" y="2463730"/>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1"/>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13" name="Rounded Rectangle 12"/>
          <p:cNvSpPr/>
          <p:nvPr/>
        </p:nvSpPr>
        <p:spPr>
          <a:xfrm>
            <a:off x="8199897" y="3146833"/>
            <a:ext cx="755737" cy="730384"/>
          </a:xfrm>
          <a:prstGeom prst="roundRect">
            <a:avLst/>
          </a:prstGeom>
          <a:solidFill>
            <a:srgbClr val="C0C0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14" name="Rounded Rectangle 13"/>
          <p:cNvSpPr/>
          <p:nvPr/>
        </p:nvSpPr>
        <p:spPr>
          <a:xfrm>
            <a:off x="8199897" y="4222888"/>
            <a:ext cx="755737" cy="730384"/>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15" name="Rectangle 14"/>
          <p:cNvSpPr/>
          <p:nvPr/>
        </p:nvSpPr>
        <p:spPr>
          <a:xfrm>
            <a:off x="731520" y="2996565"/>
            <a:ext cx="2400935" cy="1179830"/>
          </a:xfrm>
          <a:prstGeom prst="rect">
            <a:avLst/>
          </a:prstGeom>
        </p:spPr>
        <p:txBody>
          <a:bodyPr wrap="square" lIns="0" tIns="0" rIns="0" bIns="0">
            <a:spAutoFit/>
          </a:bodyPr>
          <a:lstStyle/>
          <a:p>
            <a:pPr algn="just">
              <a:lnSpc>
                <a:spcPct val="120000"/>
              </a:lnSpc>
            </a:pPr>
            <a:r>
              <a:rPr sz="1600"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sym typeface="+mn-ea"/>
              </a:rPr>
              <a:t>（一）准确性</a:t>
            </a:r>
            <a:endParaRPr sz="1600"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sym typeface="+mn-ea"/>
            </a:endParaRPr>
          </a:p>
          <a:p>
            <a:pPr algn="just">
              <a:lnSpc>
                <a:spcPct val="120000"/>
              </a:lnSpc>
            </a:pPr>
            <a:r>
              <a:rPr sz="1600" dirty="0">
                <a:solidFill>
                  <a:schemeClr val="tx1"/>
                </a:solidFill>
                <a:latin typeface="宋体" panose="02010600030101010101" pitchFamily="2" charset="-122"/>
                <a:cs typeface="宋体" panose="02010600030101010101" pitchFamily="2" charset="-122"/>
                <a:sym typeface="+mn-ea"/>
              </a:rPr>
              <a:t>准确性是指搜集的资料要符合客观实际情况，保证各项统计资料真实可靠。</a:t>
            </a:r>
            <a:endParaRPr sz="1600" dirty="0">
              <a:solidFill>
                <a:schemeClr val="tx1"/>
              </a:solidFill>
              <a:latin typeface="宋体" panose="02010600030101010101" pitchFamily="2" charset="-122"/>
              <a:cs typeface="宋体" panose="02010600030101010101" pitchFamily="2" charset="-122"/>
              <a:sym typeface="+mn-ea"/>
            </a:endParaRPr>
          </a:p>
        </p:txBody>
      </p:sp>
      <p:sp>
        <p:nvSpPr>
          <p:cNvPr id="17" name="Rounded Rectangle 16"/>
          <p:cNvSpPr/>
          <p:nvPr/>
        </p:nvSpPr>
        <p:spPr>
          <a:xfrm>
            <a:off x="3260147" y="3146833"/>
            <a:ext cx="755737" cy="73038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18" name="Rounded Rectangle 17"/>
          <p:cNvSpPr/>
          <p:nvPr/>
        </p:nvSpPr>
        <p:spPr>
          <a:xfrm>
            <a:off x="3260147" y="4222888"/>
            <a:ext cx="755737" cy="73038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nvGrpSpPr>
          <p:cNvPr id="19" name="Group 18"/>
          <p:cNvGrpSpPr/>
          <p:nvPr/>
        </p:nvGrpSpPr>
        <p:grpSpPr>
          <a:xfrm>
            <a:off x="8318283" y="3255819"/>
            <a:ext cx="518962" cy="515409"/>
            <a:chOff x="1979613" y="3067051"/>
            <a:chExt cx="231775" cy="230188"/>
          </a:xfrm>
          <a:solidFill>
            <a:schemeClr val="bg1"/>
          </a:solidFill>
        </p:grpSpPr>
        <p:sp>
          <p:nvSpPr>
            <p:cNvPr id="20"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21"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22"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23" name="Group 22"/>
          <p:cNvGrpSpPr/>
          <p:nvPr/>
        </p:nvGrpSpPr>
        <p:grpSpPr>
          <a:xfrm>
            <a:off x="8353206" y="4410570"/>
            <a:ext cx="427789" cy="412061"/>
            <a:chOff x="4616450" y="1549401"/>
            <a:chExt cx="215900" cy="207963"/>
          </a:xfrm>
          <a:solidFill>
            <a:schemeClr val="bg1"/>
          </a:solidFill>
        </p:grpSpPr>
        <p:sp>
          <p:nvSpPr>
            <p:cNvPr id="24" name="Freeform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25" name="Oval 7"/>
            <p:cNvSpPr>
              <a:spLocks noChangeArrowheads="1"/>
            </p:cNvSpPr>
            <p:nvPr/>
          </p:nvSpPr>
          <p:spPr bwMode="auto">
            <a:xfrm>
              <a:off x="4718050" y="1685926"/>
              <a:ext cx="15875" cy="174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sp>
        <p:nvSpPr>
          <p:cNvPr id="26" name="Freeform 59"/>
          <p:cNvSpPr>
            <a:spLocks noEditPoints="1"/>
          </p:cNvSpPr>
          <p:nvPr/>
        </p:nvSpPr>
        <p:spPr bwMode="auto">
          <a:xfrm>
            <a:off x="3441961" y="4323910"/>
            <a:ext cx="371881" cy="498722"/>
          </a:xfrm>
          <a:custGeom>
            <a:avLst/>
            <a:gdLst>
              <a:gd name="T0" fmla="*/ 108 w 108"/>
              <a:gd name="T1" fmla="*/ 145 h 145"/>
              <a:gd name="T2" fmla="*/ 0 w 108"/>
              <a:gd name="T3" fmla="*/ 145 h 145"/>
              <a:gd name="T4" fmla="*/ 0 w 108"/>
              <a:gd name="T5" fmla="*/ 135 h 145"/>
              <a:gd name="T6" fmla="*/ 13 w 108"/>
              <a:gd name="T7" fmla="*/ 124 h 145"/>
              <a:gd name="T8" fmla="*/ 96 w 108"/>
              <a:gd name="T9" fmla="*/ 124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3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9 w 108"/>
              <a:gd name="T35" fmla="*/ 12 h 145"/>
              <a:gd name="T36" fmla="*/ 60 w 108"/>
              <a:gd name="T37" fmla="*/ 12 h 145"/>
              <a:gd name="T38" fmla="*/ 68 w 108"/>
              <a:gd name="T39" fmla="*/ 36 h 145"/>
              <a:gd name="T40" fmla="*/ 41 w 108"/>
              <a:gd name="T41" fmla="*/ 36 h 145"/>
              <a:gd name="T42" fmla="*/ 49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5"/>
                  <a:pt x="0" y="135"/>
                  <a:pt x="0" y="135"/>
                </a:cubicBezTo>
                <a:cubicBezTo>
                  <a:pt x="13" y="124"/>
                  <a:pt x="13" y="124"/>
                  <a:pt x="13" y="124"/>
                </a:cubicBezTo>
                <a:cubicBezTo>
                  <a:pt x="96" y="124"/>
                  <a:pt x="96" y="124"/>
                  <a:pt x="96" y="124"/>
                </a:cubicBezTo>
                <a:cubicBezTo>
                  <a:pt x="108" y="135"/>
                  <a:pt x="108" y="135"/>
                  <a:pt x="108" y="135"/>
                </a:cubicBezTo>
                <a:lnTo>
                  <a:pt x="108" y="145"/>
                </a:lnTo>
                <a:close/>
                <a:moveTo>
                  <a:pt x="16" y="116"/>
                </a:moveTo>
                <a:cubicBezTo>
                  <a:pt x="24" y="91"/>
                  <a:pt x="24" y="91"/>
                  <a:pt x="24" y="91"/>
                </a:cubicBezTo>
                <a:cubicBezTo>
                  <a:pt x="85" y="91"/>
                  <a:pt x="85" y="91"/>
                  <a:pt x="85" y="91"/>
                </a:cubicBezTo>
                <a:cubicBezTo>
                  <a:pt x="93" y="116"/>
                  <a:pt x="93" y="116"/>
                  <a:pt x="93"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9" y="12"/>
                </a:moveTo>
                <a:cubicBezTo>
                  <a:pt x="49" y="12"/>
                  <a:pt x="54" y="0"/>
                  <a:pt x="60" y="12"/>
                </a:cubicBezTo>
                <a:cubicBezTo>
                  <a:pt x="68" y="36"/>
                  <a:pt x="68" y="36"/>
                  <a:pt x="68" y="36"/>
                </a:cubicBezTo>
                <a:cubicBezTo>
                  <a:pt x="41" y="36"/>
                  <a:pt x="41" y="36"/>
                  <a:pt x="41" y="36"/>
                </a:cubicBezTo>
                <a:lnTo>
                  <a:pt x="49" y="12"/>
                </a:lnTo>
                <a:close/>
              </a:path>
            </a:pathLst>
          </a:custGeom>
          <a:solidFill>
            <a:schemeClr val="bg1"/>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nvGrpSpPr>
          <p:cNvPr id="27" name="Group 26"/>
          <p:cNvGrpSpPr/>
          <p:nvPr/>
        </p:nvGrpSpPr>
        <p:grpSpPr>
          <a:xfrm>
            <a:off x="3462187" y="3309842"/>
            <a:ext cx="351657" cy="407365"/>
            <a:chOff x="3581400" y="3905251"/>
            <a:chExt cx="160338" cy="185738"/>
          </a:xfrm>
          <a:solidFill>
            <a:schemeClr val="bg1"/>
          </a:solidFill>
        </p:grpSpPr>
        <p:sp>
          <p:nvSpPr>
            <p:cNvPr id="28"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29"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30"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31"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sp>
        <p:nvSpPr>
          <p:cNvPr id="2" name="Freeform 5"/>
          <p:cNvSpPr/>
          <p:nvPr/>
        </p:nvSpPr>
        <p:spPr bwMode="auto">
          <a:xfrm>
            <a:off x="4642582" y="2480875"/>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blipFill rotWithShape="1">
            <a:blip r:embed="rId1"/>
            <a:tile tx="-190500" sx="15000" sy="15000" algn="ctr"/>
          </a:blip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47" name="文本框 16"/>
          <p:cNvSpPr txBox="1">
            <a:spLocks noChangeArrowheads="1"/>
          </p:cNvSpPr>
          <p:nvPr/>
        </p:nvSpPr>
        <p:spPr bwMode="auto">
          <a:xfrm>
            <a:off x="2441575" y="1456055"/>
            <a:ext cx="7654290" cy="975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latinLnBrk="0" hangingPunct="1">
              <a:lnSpc>
                <a:spcPct val="120000"/>
              </a:lnSpc>
              <a:spcBef>
                <a:spcPct val="0"/>
              </a:spcBef>
              <a:spcAft>
                <a:spcPct val="0"/>
              </a:spcAft>
              <a:buClrTx/>
              <a:buSzTx/>
              <a:buFontTx/>
              <a:buNone/>
              <a:defRPr/>
            </a:pPr>
            <a:r>
              <a:rPr kumimoji="0" lang="zh-CN" altLang="en-US" sz="16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rPr>
              <a:t>统计调查就是根据统计研究的目的、任务和要求，运用科学的调查方法，有计划、有组织地搜集客观事物原始资料的过程。统计调查是调查活动的一种，是统计工作的基础环节，是正确认识社会的前提，是制定方针政策的依据。</a:t>
            </a:r>
            <a:endParaRPr kumimoji="0" lang="zh-CN" altLang="en-US" sz="16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endParaRPr>
          </a:p>
        </p:txBody>
      </p:sp>
      <p:sp>
        <p:nvSpPr>
          <p:cNvPr id="3" name="文本框 2"/>
          <p:cNvSpPr txBox="1"/>
          <p:nvPr/>
        </p:nvSpPr>
        <p:spPr>
          <a:xfrm>
            <a:off x="885825" y="59944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一、统计调查的意义和要求</a:t>
            </a:r>
            <a:endParaRPr lang="zh-CN" altLang="en-US" sz="2600" dirty="0">
              <a:latin typeface="宋体" panose="02010600030101010101" pitchFamily="2" charset="-122"/>
              <a:ea typeface="宋体" panose="02010600030101010101" pitchFamily="2" charset="-122"/>
            </a:endParaRPr>
          </a:p>
        </p:txBody>
      </p:sp>
      <p:sp>
        <p:nvSpPr>
          <p:cNvPr id="4" name="Rectangle 14"/>
          <p:cNvSpPr/>
          <p:nvPr/>
        </p:nvSpPr>
        <p:spPr>
          <a:xfrm>
            <a:off x="647065" y="4323715"/>
            <a:ext cx="2485390" cy="1474470"/>
          </a:xfrm>
          <a:prstGeom prst="rect">
            <a:avLst/>
          </a:prstGeom>
        </p:spPr>
        <p:txBody>
          <a:bodyPr wrap="square" lIns="0" tIns="0" rIns="0" bIns="0">
            <a:spAutoFit/>
          </a:bodyPr>
          <a:p>
            <a:pPr algn="just">
              <a:lnSpc>
                <a:spcPct val="120000"/>
              </a:lnSpc>
            </a:pPr>
            <a:r>
              <a:rPr sz="1600"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sym typeface="+mn-ea"/>
              </a:rPr>
              <a:t>（三）完整性</a:t>
            </a:r>
            <a:endParaRPr sz="1600"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sym typeface="+mn-ea"/>
            </a:endParaRPr>
          </a:p>
          <a:p>
            <a:pPr algn="just">
              <a:lnSpc>
                <a:spcPct val="120000"/>
              </a:lnSpc>
            </a:pPr>
            <a:r>
              <a:rPr sz="1600" dirty="0">
                <a:solidFill>
                  <a:schemeClr val="tx1"/>
                </a:solidFill>
                <a:latin typeface="宋体" panose="02010600030101010101" pitchFamily="2" charset="-122"/>
                <a:cs typeface="宋体" panose="02010600030101010101" pitchFamily="2" charset="-122"/>
                <a:sym typeface="+mn-ea"/>
              </a:rPr>
              <a:t>完整性也即全面性，是指按统计调查方案所规定的项目和内容，将所涉及的资料毫无遗漏地搜集起来。</a:t>
            </a:r>
            <a:endParaRPr sz="1600" dirty="0">
              <a:solidFill>
                <a:schemeClr val="tx1"/>
              </a:solidFill>
              <a:latin typeface="宋体" panose="02010600030101010101" pitchFamily="2" charset="-122"/>
              <a:cs typeface="宋体" panose="02010600030101010101" pitchFamily="2" charset="-122"/>
              <a:sym typeface="+mn-ea"/>
            </a:endParaRPr>
          </a:p>
        </p:txBody>
      </p:sp>
      <p:sp>
        <p:nvSpPr>
          <p:cNvPr id="5" name="Rectangle 14"/>
          <p:cNvSpPr/>
          <p:nvPr/>
        </p:nvSpPr>
        <p:spPr>
          <a:xfrm>
            <a:off x="9128125" y="4176395"/>
            <a:ext cx="2463165" cy="1769745"/>
          </a:xfrm>
          <a:prstGeom prst="rect">
            <a:avLst/>
          </a:prstGeom>
        </p:spPr>
        <p:txBody>
          <a:bodyPr wrap="square" lIns="0" tIns="0" rIns="0" bIns="0">
            <a:spAutoFit/>
          </a:bodyPr>
          <a:lstStyle/>
          <a:p>
            <a:pPr algn="just">
              <a:lnSpc>
                <a:spcPct val="120000"/>
              </a:lnSpc>
            </a:pPr>
            <a:r>
              <a:rPr sz="1600"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sym typeface="+mn-ea"/>
              </a:rPr>
              <a:t>（四）系统性</a:t>
            </a:r>
            <a:r>
              <a:rPr sz="1600" dirty="0">
                <a:solidFill>
                  <a:schemeClr val="tx1"/>
                </a:solidFill>
                <a:latin typeface="宋体" panose="02010600030101010101" pitchFamily="2" charset="-122"/>
                <a:cs typeface="宋体" panose="02010600030101010101" pitchFamily="2" charset="-122"/>
                <a:sym typeface="+mn-ea"/>
              </a:rPr>
              <a:t> </a:t>
            </a:r>
            <a:endParaRPr sz="1600" dirty="0">
              <a:solidFill>
                <a:schemeClr val="tx1"/>
              </a:solidFill>
              <a:latin typeface="宋体" panose="02010600030101010101" pitchFamily="2" charset="-122"/>
              <a:cs typeface="宋体" panose="02010600030101010101" pitchFamily="2" charset="-122"/>
              <a:sym typeface="+mn-ea"/>
            </a:endParaRPr>
          </a:p>
          <a:p>
            <a:pPr algn="just">
              <a:lnSpc>
                <a:spcPct val="120000"/>
              </a:lnSpc>
            </a:pPr>
            <a:r>
              <a:rPr sz="1600" dirty="0">
                <a:solidFill>
                  <a:schemeClr val="tx1"/>
                </a:solidFill>
                <a:latin typeface="宋体" panose="02010600030101010101" pitchFamily="2" charset="-122"/>
                <a:cs typeface="宋体" panose="02010600030101010101" pitchFamily="2" charset="-122"/>
                <a:sym typeface="+mn-ea"/>
              </a:rPr>
              <a:t>系统性是指搜集的统计资料要符合事物的逻辑，不能杂乱无章，所提供的统计资料，应该是便于整理、便于汇总的资料。</a:t>
            </a:r>
            <a:endParaRPr sz="1600" dirty="0">
              <a:solidFill>
                <a:schemeClr val="tx1"/>
              </a:solidFill>
              <a:latin typeface="宋体" panose="02010600030101010101" pitchFamily="2" charset="-122"/>
              <a:cs typeface="宋体" panose="02010600030101010101" pitchFamily="2" charset="-122"/>
              <a:sym typeface="+mn-ea"/>
            </a:endParaRPr>
          </a:p>
        </p:txBody>
      </p:sp>
      <p:sp>
        <p:nvSpPr>
          <p:cNvPr id="6" name="Rectangle 14"/>
          <p:cNvSpPr/>
          <p:nvPr/>
        </p:nvSpPr>
        <p:spPr>
          <a:xfrm>
            <a:off x="9128125" y="2839720"/>
            <a:ext cx="2463165" cy="1179830"/>
          </a:xfrm>
          <a:prstGeom prst="rect">
            <a:avLst/>
          </a:prstGeom>
        </p:spPr>
        <p:txBody>
          <a:bodyPr wrap="square" lIns="0" tIns="0" rIns="0" bIns="0">
            <a:spAutoFit/>
          </a:bodyPr>
          <a:lstStyle/>
          <a:p>
            <a:pPr algn="just">
              <a:lnSpc>
                <a:spcPct val="120000"/>
              </a:lnSpc>
            </a:pPr>
            <a:r>
              <a:rPr sz="1600"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sym typeface="+mn-ea"/>
              </a:rPr>
              <a:t>（二）及时性</a:t>
            </a:r>
            <a:endParaRPr sz="1600"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sym typeface="+mn-ea"/>
            </a:endParaRPr>
          </a:p>
          <a:p>
            <a:pPr algn="just">
              <a:lnSpc>
                <a:spcPct val="120000"/>
              </a:lnSpc>
            </a:pPr>
            <a:r>
              <a:rPr sz="1600" dirty="0">
                <a:solidFill>
                  <a:schemeClr val="tx1"/>
                </a:solidFill>
                <a:latin typeface="宋体" panose="02010600030101010101" pitchFamily="2" charset="-122"/>
                <a:cs typeface="宋体" panose="02010600030101010101" pitchFamily="2" charset="-122"/>
                <a:sym typeface="+mn-ea"/>
              </a:rPr>
              <a:t>及时性是指统计资料的时效性，要求及时上报各项统计资料以满足各种需要。</a:t>
            </a:r>
            <a:endParaRPr sz="1600" dirty="0">
              <a:solidFill>
                <a:schemeClr val="tx1"/>
              </a:solidFill>
              <a:latin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ppt_x"/>
                                          </p:val>
                                        </p:tav>
                                        <p:tav tm="100000">
                                          <p:val>
                                            <p:strVal val="#ppt_x"/>
                                          </p:val>
                                        </p:tav>
                                      </p:tavLst>
                                    </p:anim>
                                    <p:anim calcmode="lin" valueType="num">
                                      <p:cBhvr additive="base">
                                        <p:cTn id="12" dur="25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250" fill="hold"/>
                                        <p:tgtEl>
                                          <p:spTgt spid="8"/>
                                        </p:tgtEl>
                                        <p:attrNameLst>
                                          <p:attrName>ppt_x</p:attrName>
                                        </p:attrNameLst>
                                      </p:cBhvr>
                                      <p:tavLst>
                                        <p:tav tm="0">
                                          <p:val>
                                            <p:strVal val="#ppt_x"/>
                                          </p:val>
                                        </p:tav>
                                        <p:tav tm="100000">
                                          <p:val>
                                            <p:strVal val="#ppt_x"/>
                                          </p:val>
                                        </p:tav>
                                      </p:tavLst>
                                    </p:anim>
                                    <p:anim calcmode="lin" valueType="num">
                                      <p:cBhvr additive="base">
                                        <p:cTn id="17" dur="250" fill="hold"/>
                                        <p:tgtEl>
                                          <p:spTgt spid="8"/>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250" fill="hold"/>
                                        <p:tgtEl>
                                          <p:spTgt spid="9"/>
                                        </p:tgtEl>
                                        <p:attrNameLst>
                                          <p:attrName>ppt_x</p:attrName>
                                        </p:attrNameLst>
                                      </p:cBhvr>
                                      <p:tavLst>
                                        <p:tav tm="0">
                                          <p:val>
                                            <p:strVal val="#ppt_x"/>
                                          </p:val>
                                        </p:tav>
                                        <p:tav tm="100000">
                                          <p:val>
                                            <p:strVal val="#ppt_x"/>
                                          </p:val>
                                        </p:tav>
                                      </p:tavLst>
                                    </p:anim>
                                    <p:anim calcmode="lin" valueType="num">
                                      <p:cBhvr additive="base">
                                        <p:cTn id="22" dur="250" fill="hold"/>
                                        <p:tgtEl>
                                          <p:spTgt spid="9"/>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250" fill="hold"/>
                                        <p:tgtEl>
                                          <p:spTgt spid="7"/>
                                        </p:tgtEl>
                                        <p:attrNameLst>
                                          <p:attrName>ppt_x</p:attrName>
                                        </p:attrNameLst>
                                      </p:cBhvr>
                                      <p:tavLst>
                                        <p:tav tm="0">
                                          <p:val>
                                            <p:strVal val="#ppt_x"/>
                                          </p:val>
                                        </p:tav>
                                        <p:tav tm="100000">
                                          <p:val>
                                            <p:strVal val="#ppt_x"/>
                                          </p:val>
                                        </p:tav>
                                      </p:tavLst>
                                    </p:anim>
                                    <p:anim calcmode="lin" valueType="num">
                                      <p:cBhvr additive="base">
                                        <p:cTn id="27" dur="250" fill="hold"/>
                                        <p:tgtEl>
                                          <p:spTgt spid="7"/>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250" fill="hold"/>
                                        <p:tgtEl>
                                          <p:spTgt spid="10"/>
                                        </p:tgtEl>
                                        <p:attrNameLst>
                                          <p:attrName>ppt_x</p:attrName>
                                        </p:attrNameLst>
                                      </p:cBhvr>
                                      <p:tavLst>
                                        <p:tav tm="0">
                                          <p:val>
                                            <p:strVal val="#ppt_x"/>
                                          </p:val>
                                        </p:tav>
                                        <p:tav tm="100000">
                                          <p:val>
                                            <p:strVal val="#ppt_x"/>
                                          </p:val>
                                        </p:tav>
                                      </p:tavLst>
                                    </p:anim>
                                    <p:anim calcmode="lin" valueType="num">
                                      <p:cBhvr additive="base">
                                        <p:cTn id="32" dur="250" fill="hold"/>
                                        <p:tgtEl>
                                          <p:spTgt spid="10"/>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250" fill="hold"/>
                                        <p:tgtEl>
                                          <p:spTgt spid="17"/>
                                        </p:tgtEl>
                                        <p:attrNameLst>
                                          <p:attrName>ppt_x</p:attrName>
                                        </p:attrNameLst>
                                      </p:cBhvr>
                                      <p:tavLst>
                                        <p:tav tm="0">
                                          <p:val>
                                            <p:strVal val="#ppt_x"/>
                                          </p:val>
                                        </p:tav>
                                        <p:tav tm="100000">
                                          <p:val>
                                            <p:strVal val="#ppt_x"/>
                                          </p:val>
                                        </p:tav>
                                      </p:tavLst>
                                    </p:anim>
                                    <p:anim calcmode="lin" valueType="num">
                                      <p:cBhvr additive="base">
                                        <p:cTn id="37" dur="250" fill="hold"/>
                                        <p:tgtEl>
                                          <p:spTgt spid="17"/>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250" fill="hold"/>
                                        <p:tgtEl>
                                          <p:spTgt spid="27"/>
                                        </p:tgtEl>
                                        <p:attrNameLst>
                                          <p:attrName>ppt_x</p:attrName>
                                        </p:attrNameLst>
                                      </p:cBhvr>
                                      <p:tavLst>
                                        <p:tav tm="0">
                                          <p:val>
                                            <p:strVal val="#ppt_x"/>
                                          </p:val>
                                        </p:tav>
                                        <p:tav tm="100000">
                                          <p:val>
                                            <p:strVal val="#ppt_x"/>
                                          </p:val>
                                        </p:tav>
                                      </p:tavLst>
                                    </p:anim>
                                    <p:anim calcmode="lin" valueType="num">
                                      <p:cBhvr additive="base">
                                        <p:cTn id="42" dur="250" fill="hold"/>
                                        <p:tgtEl>
                                          <p:spTgt spid="27"/>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250" fill="hold"/>
                                        <p:tgtEl>
                                          <p:spTgt spid="15"/>
                                        </p:tgtEl>
                                        <p:attrNameLst>
                                          <p:attrName>ppt_x</p:attrName>
                                        </p:attrNameLst>
                                      </p:cBhvr>
                                      <p:tavLst>
                                        <p:tav tm="0">
                                          <p:val>
                                            <p:strVal val="#ppt_x"/>
                                          </p:val>
                                        </p:tav>
                                        <p:tav tm="100000">
                                          <p:val>
                                            <p:strVal val="#ppt_x"/>
                                          </p:val>
                                        </p:tav>
                                      </p:tavLst>
                                    </p:anim>
                                    <p:anim calcmode="lin" valueType="num">
                                      <p:cBhvr additive="base">
                                        <p:cTn id="47" dur="250" fill="hold"/>
                                        <p:tgtEl>
                                          <p:spTgt spid="15"/>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250" fill="hold"/>
                                        <p:tgtEl>
                                          <p:spTgt spid="18"/>
                                        </p:tgtEl>
                                        <p:attrNameLst>
                                          <p:attrName>ppt_x</p:attrName>
                                        </p:attrNameLst>
                                      </p:cBhvr>
                                      <p:tavLst>
                                        <p:tav tm="0">
                                          <p:val>
                                            <p:strVal val="#ppt_x"/>
                                          </p:val>
                                        </p:tav>
                                        <p:tav tm="100000">
                                          <p:val>
                                            <p:strVal val="#ppt_x"/>
                                          </p:val>
                                        </p:tav>
                                      </p:tavLst>
                                    </p:anim>
                                    <p:anim calcmode="lin" valueType="num">
                                      <p:cBhvr additive="base">
                                        <p:cTn id="52" dur="250" fill="hold"/>
                                        <p:tgtEl>
                                          <p:spTgt spid="18"/>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26"/>
                                        </p:tgtEl>
                                        <p:attrNameLst>
                                          <p:attrName>style.visibility</p:attrName>
                                        </p:attrNameLst>
                                      </p:cBhvr>
                                      <p:to>
                                        <p:strVal val="visible"/>
                                      </p:to>
                                    </p:set>
                                    <p:anim calcmode="lin" valueType="num">
                                      <p:cBhvr additive="base">
                                        <p:cTn id="56" dur="250" fill="hold"/>
                                        <p:tgtEl>
                                          <p:spTgt spid="26"/>
                                        </p:tgtEl>
                                        <p:attrNameLst>
                                          <p:attrName>ppt_x</p:attrName>
                                        </p:attrNameLst>
                                      </p:cBhvr>
                                      <p:tavLst>
                                        <p:tav tm="0">
                                          <p:val>
                                            <p:strVal val="#ppt_x"/>
                                          </p:val>
                                        </p:tav>
                                        <p:tav tm="100000">
                                          <p:val>
                                            <p:strVal val="#ppt_x"/>
                                          </p:val>
                                        </p:tav>
                                      </p:tavLst>
                                    </p:anim>
                                    <p:anim calcmode="lin" valueType="num">
                                      <p:cBhvr additive="base">
                                        <p:cTn id="57" dur="250" fill="hold"/>
                                        <p:tgtEl>
                                          <p:spTgt spid="26"/>
                                        </p:tgtEl>
                                        <p:attrNameLst>
                                          <p:attrName>ppt_y</p:attrName>
                                        </p:attrNameLst>
                                      </p:cBhvr>
                                      <p:tavLst>
                                        <p:tav tm="0">
                                          <p:val>
                                            <p:strVal val="1+#ppt_h/2"/>
                                          </p:val>
                                        </p:tav>
                                        <p:tav tm="100000">
                                          <p:val>
                                            <p:strVal val="#ppt_y"/>
                                          </p:val>
                                        </p:tav>
                                      </p:tavLst>
                                    </p:anim>
                                  </p:childTnLst>
                                </p:cTn>
                              </p:par>
                            </p:childTnLst>
                          </p:cTn>
                        </p:par>
                        <p:par>
                          <p:cTn id="58" fill="hold">
                            <p:stCondLst>
                              <p:cond delay="5500"/>
                            </p:stCondLst>
                            <p:childTnLst>
                              <p:par>
                                <p:cTn id="59" presetID="2" presetClass="entr" presetSubtype="4"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250" fill="hold"/>
                                        <p:tgtEl>
                                          <p:spTgt spid="13"/>
                                        </p:tgtEl>
                                        <p:attrNameLst>
                                          <p:attrName>ppt_x</p:attrName>
                                        </p:attrNameLst>
                                      </p:cBhvr>
                                      <p:tavLst>
                                        <p:tav tm="0">
                                          <p:val>
                                            <p:strVal val="#ppt_x"/>
                                          </p:val>
                                        </p:tav>
                                        <p:tav tm="100000">
                                          <p:val>
                                            <p:strVal val="#ppt_x"/>
                                          </p:val>
                                        </p:tav>
                                      </p:tavLst>
                                    </p:anim>
                                    <p:anim calcmode="lin" valueType="num">
                                      <p:cBhvr additive="base">
                                        <p:cTn id="62" dur="250" fill="hold"/>
                                        <p:tgtEl>
                                          <p:spTgt spid="13"/>
                                        </p:tgtEl>
                                        <p:attrNameLst>
                                          <p:attrName>ppt_y</p:attrName>
                                        </p:attrNameLst>
                                      </p:cBhvr>
                                      <p:tavLst>
                                        <p:tav tm="0">
                                          <p:val>
                                            <p:strVal val="1+#ppt_h/2"/>
                                          </p:val>
                                        </p:tav>
                                        <p:tav tm="100000">
                                          <p:val>
                                            <p:strVal val="#ppt_y"/>
                                          </p:val>
                                        </p:tav>
                                      </p:tavLst>
                                    </p:anim>
                                  </p:childTnLst>
                                </p:cTn>
                              </p:par>
                            </p:childTnLst>
                          </p:cTn>
                        </p:par>
                        <p:par>
                          <p:cTn id="63" fill="hold">
                            <p:stCondLst>
                              <p:cond delay="6000"/>
                            </p:stCondLst>
                            <p:childTnLst>
                              <p:par>
                                <p:cTn id="64" presetID="2" presetClass="entr" presetSubtype="4" fill="hold" nodeType="after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additive="base">
                                        <p:cTn id="66" dur="250" fill="hold"/>
                                        <p:tgtEl>
                                          <p:spTgt spid="19"/>
                                        </p:tgtEl>
                                        <p:attrNameLst>
                                          <p:attrName>ppt_x</p:attrName>
                                        </p:attrNameLst>
                                      </p:cBhvr>
                                      <p:tavLst>
                                        <p:tav tm="0">
                                          <p:val>
                                            <p:strVal val="#ppt_x"/>
                                          </p:val>
                                        </p:tav>
                                        <p:tav tm="100000">
                                          <p:val>
                                            <p:strVal val="#ppt_x"/>
                                          </p:val>
                                        </p:tav>
                                      </p:tavLst>
                                    </p:anim>
                                    <p:anim calcmode="lin" valueType="num">
                                      <p:cBhvr additive="base">
                                        <p:cTn id="67" dur="250" fill="hold"/>
                                        <p:tgtEl>
                                          <p:spTgt spid="19"/>
                                        </p:tgtEl>
                                        <p:attrNameLst>
                                          <p:attrName>ppt_y</p:attrName>
                                        </p:attrNameLst>
                                      </p:cBhvr>
                                      <p:tavLst>
                                        <p:tav tm="0">
                                          <p:val>
                                            <p:strVal val="1+#ppt_h/2"/>
                                          </p:val>
                                        </p:tav>
                                        <p:tav tm="100000">
                                          <p:val>
                                            <p:strVal val="#ppt_y"/>
                                          </p:val>
                                        </p:tav>
                                      </p:tavLst>
                                    </p:anim>
                                  </p:childTnLst>
                                </p:cTn>
                              </p:par>
                            </p:childTnLst>
                          </p:cTn>
                        </p:par>
                        <p:par>
                          <p:cTn id="68" fill="hold">
                            <p:stCondLst>
                              <p:cond delay="6500"/>
                            </p:stCondLst>
                            <p:childTnLst>
                              <p:par>
                                <p:cTn id="69" presetID="2" presetClass="entr" presetSubtype="4"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 calcmode="lin" valueType="num">
                                      <p:cBhvr additive="base">
                                        <p:cTn id="71" dur="250" fill="hold"/>
                                        <p:tgtEl>
                                          <p:spTgt spid="14"/>
                                        </p:tgtEl>
                                        <p:attrNameLst>
                                          <p:attrName>ppt_x</p:attrName>
                                        </p:attrNameLst>
                                      </p:cBhvr>
                                      <p:tavLst>
                                        <p:tav tm="0">
                                          <p:val>
                                            <p:strVal val="#ppt_x"/>
                                          </p:val>
                                        </p:tav>
                                        <p:tav tm="100000">
                                          <p:val>
                                            <p:strVal val="#ppt_x"/>
                                          </p:val>
                                        </p:tav>
                                      </p:tavLst>
                                    </p:anim>
                                    <p:anim calcmode="lin" valueType="num">
                                      <p:cBhvr additive="base">
                                        <p:cTn id="72" dur="250" fill="hold"/>
                                        <p:tgtEl>
                                          <p:spTgt spid="14"/>
                                        </p:tgtEl>
                                        <p:attrNameLst>
                                          <p:attrName>ppt_y</p:attrName>
                                        </p:attrNameLst>
                                      </p:cBhvr>
                                      <p:tavLst>
                                        <p:tav tm="0">
                                          <p:val>
                                            <p:strVal val="1+#ppt_h/2"/>
                                          </p:val>
                                        </p:tav>
                                        <p:tav tm="100000">
                                          <p:val>
                                            <p:strVal val="#ppt_y"/>
                                          </p:val>
                                        </p:tav>
                                      </p:tavLst>
                                    </p:anim>
                                  </p:childTnLst>
                                </p:cTn>
                              </p:par>
                            </p:childTnLst>
                          </p:cTn>
                        </p:par>
                        <p:par>
                          <p:cTn id="73" fill="hold">
                            <p:stCondLst>
                              <p:cond delay="7000"/>
                            </p:stCondLst>
                            <p:childTnLst>
                              <p:par>
                                <p:cTn id="74" presetID="2" presetClass="entr" presetSubtype="4" fill="hold" nodeType="afterEffect">
                                  <p:stCondLst>
                                    <p:cond delay="0"/>
                                  </p:stCondLst>
                                  <p:childTnLst>
                                    <p:set>
                                      <p:cBhvr>
                                        <p:cTn id="75" dur="1" fill="hold">
                                          <p:stCondLst>
                                            <p:cond delay="0"/>
                                          </p:stCondLst>
                                        </p:cTn>
                                        <p:tgtEl>
                                          <p:spTgt spid="23"/>
                                        </p:tgtEl>
                                        <p:attrNameLst>
                                          <p:attrName>style.visibility</p:attrName>
                                        </p:attrNameLst>
                                      </p:cBhvr>
                                      <p:to>
                                        <p:strVal val="visible"/>
                                      </p:to>
                                    </p:set>
                                    <p:anim calcmode="lin" valueType="num">
                                      <p:cBhvr additive="base">
                                        <p:cTn id="76" dur="250" fill="hold"/>
                                        <p:tgtEl>
                                          <p:spTgt spid="23"/>
                                        </p:tgtEl>
                                        <p:attrNameLst>
                                          <p:attrName>ppt_x</p:attrName>
                                        </p:attrNameLst>
                                      </p:cBhvr>
                                      <p:tavLst>
                                        <p:tav tm="0">
                                          <p:val>
                                            <p:strVal val="#ppt_x"/>
                                          </p:val>
                                        </p:tav>
                                        <p:tav tm="100000">
                                          <p:val>
                                            <p:strVal val="#ppt_x"/>
                                          </p:val>
                                        </p:tav>
                                      </p:tavLst>
                                    </p:anim>
                                    <p:anim calcmode="lin" valueType="num">
                                      <p:cBhvr additive="base">
                                        <p:cTn id="77" dur="250" fill="hold"/>
                                        <p:tgtEl>
                                          <p:spTgt spid="23"/>
                                        </p:tgtEl>
                                        <p:attrNameLst>
                                          <p:attrName>ppt_y</p:attrName>
                                        </p:attrNameLst>
                                      </p:cBhvr>
                                      <p:tavLst>
                                        <p:tav tm="0">
                                          <p:val>
                                            <p:strVal val="1+#ppt_h/2"/>
                                          </p:val>
                                        </p:tav>
                                        <p:tav tm="100000">
                                          <p:val>
                                            <p:strVal val="#ppt_y"/>
                                          </p:val>
                                        </p:tav>
                                      </p:tavLst>
                                    </p:anim>
                                  </p:childTnLst>
                                </p:cTn>
                              </p:par>
                            </p:childTnLst>
                          </p:cTn>
                        </p:par>
                        <p:par>
                          <p:cTn id="78" fill="hold">
                            <p:stCondLst>
                              <p:cond delay="7500"/>
                            </p:stCondLst>
                            <p:childTnLst>
                              <p:par>
                                <p:cTn id="79" presetID="2" presetClass="entr" presetSubtype="4" fill="hold" grpId="0" nodeType="afterEffect">
                                  <p:stCondLst>
                                    <p:cond delay="0"/>
                                  </p:stCondLst>
                                  <p:childTnLst>
                                    <p:set>
                                      <p:cBhvr>
                                        <p:cTn id="80" dur="1" fill="hold">
                                          <p:stCondLst>
                                            <p:cond delay="0"/>
                                          </p:stCondLst>
                                        </p:cTn>
                                        <p:tgtEl>
                                          <p:spTgt spid="4"/>
                                        </p:tgtEl>
                                        <p:attrNameLst>
                                          <p:attrName>style.visibility</p:attrName>
                                        </p:attrNameLst>
                                      </p:cBhvr>
                                      <p:to>
                                        <p:strVal val="visible"/>
                                      </p:to>
                                    </p:set>
                                    <p:anim calcmode="lin" valueType="num">
                                      <p:cBhvr additive="base">
                                        <p:cTn id="81" dur="250" fill="hold"/>
                                        <p:tgtEl>
                                          <p:spTgt spid="4"/>
                                        </p:tgtEl>
                                        <p:attrNameLst>
                                          <p:attrName>ppt_x</p:attrName>
                                        </p:attrNameLst>
                                      </p:cBhvr>
                                      <p:tavLst>
                                        <p:tav tm="0">
                                          <p:val>
                                            <p:strVal val="#ppt_x"/>
                                          </p:val>
                                        </p:tav>
                                        <p:tav tm="100000">
                                          <p:val>
                                            <p:strVal val="#ppt_x"/>
                                          </p:val>
                                        </p:tav>
                                      </p:tavLst>
                                    </p:anim>
                                    <p:anim calcmode="lin" valueType="num">
                                      <p:cBhvr additive="base">
                                        <p:cTn id="82" dur="250" fill="hold"/>
                                        <p:tgtEl>
                                          <p:spTgt spid="4"/>
                                        </p:tgtEl>
                                        <p:attrNameLst>
                                          <p:attrName>ppt_y</p:attrName>
                                        </p:attrNameLst>
                                      </p:cBhvr>
                                      <p:tavLst>
                                        <p:tav tm="0">
                                          <p:val>
                                            <p:strVal val="1+#ppt_h/2"/>
                                          </p:val>
                                        </p:tav>
                                        <p:tav tm="100000">
                                          <p:val>
                                            <p:strVal val="#ppt_y"/>
                                          </p:val>
                                        </p:tav>
                                      </p:tavLst>
                                    </p:anim>
                                  </p:childTnLst>
                                </p:cTn>
                              </p:par>
                            </p:childTnLst>
                          </p:cTn>
                        </p:par>
                        <p:par>
                          <p:cTn id="83" fill="hold">
                            <p:stCondLst>
                              <p:cond delay="8000"/>
                            </p:stCondLst>
                            <p:childTnLst>
                              <p:par>
                                <p:cTn id="84" presetID="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 calcmode="lin" valueType="num">
                                      <p:cBhvr additive="base">
                                        <p:cTn id="86" dur="250" fill="hold"/>
                                        <p:tgtEl>
                                          <p:spTgt spid="5"/>
                                        </p:tgtEl>
                                        <p:attrNameLst>
                                          <p:attrName>ppt_x</p:attrName>
                                        </p:attrNameLst>
                                      </p:cBhvr>
                                      <p:tavLst>
                                        <p:tav tm="0">
                                          <p:val>
                                            <p:strVal val="#ppt_x"/>
                                          </p:val>
                                        </p:tav>
                                        <p:tav tm="100000">
                                          <p:val>
                                            <p:strVal val="#ppt_x"/>
                                          </p:val>
                                        </p:tav>
                                      </p:tavLst>
                                    </p:anim>
                                    <p:anim calcmode="lin" valueType="num">
                                      <p:cBhvr additive="base">
                                        <p:cTn id="87" dur="250" fill="hold"/>
                                        <p:tgtEl>
                                          <p:spTgt spid="5"/>
                                        </p:tgtEl>
                                        <p:attrNameLst>
                                          <p:attrName>ppt_y</p:attrName>
                                        </p:attrNameLst>
                                      </p:cBhvr>
                                      <p:tavLst>
                                        <p:tav tm="0">
                                          <p:val>
                                            <p:strVal val="1+#ppt_h/2"/>
                                          </p:val>
                                        </p:tav>
                                        <p:tav tm="100000">
                                          <p:val>
                                            <p:strVal val="#ppt_y"/>
                                          </p:val>
                                        </p:tav>
                                      </p:tavLst>
                                    </p:anim>
                                  </p:childTnLst>
                                </p:cTn>
                              </p:par>
                            </p:childTnLst>
                          </p:cTn>
                        </p:par>
                        <p:par>
                          <p:cTn id="88" fill="hold">
                            <p:stCondLst>
                              <p:cond delay="8500"/>
                            </p:stCondLst>
                            <p:childTnLst>
                              <p:par>
                                <p:cTn id="89" presetID="2" presetClass="entr" presetSubtype="4" fill="hold" grpId="0" nodeType="afterEffect">
                                  <p:stCondLst>
                                    <p:cond delay="0"/>
                                  </p:stCondLst>
                                  <p:childTnLst>
                                    <p:set>
                                      <p:cBhvr>
                                        <p:cTn id="90" dur="1" fill="hold">
                                          <p:stCondLst>
                                            <p:cond delay="0"/>
                                          </p:stCondLst>
                                        </p:cTn>
                                        <p:tgtEl>
                                          <p:spTgt spid="6"/>
                                        </p:tgtEl>
                                        <p:attrNameLst>
                                          <p:attrName>style.visibility</p:attrName>
                                        </p:attrNameLst>
                                      </p:cBhvr>
                                      <p:to>
                                        <p:strVal val="visible"/>
                                      </p:to>
                                    </p:set>
                                    <p:anim calcmode="lin" valueType="num">
                                      <p:cBhvr additive="base">
                                        <p:cTn id="91" dur="250" fill="hold"/>
                                        <p:tgtEl>
                                          <p:spTgt spid="6"/>
                                        </p:tgtEl>
                                        <p:attrNameLst>
                                          <p:attrName>ppt_x</p:attrName>
                                        </p:attrNameLst>
                                      </p:cBhvr>
                                      <p:tavLst>
                                        <p:tav tm="0">
                                          <p:val>
                                            <p:strVal val="#ppt_x"/>
                                          </p:val>
                                        </p:tav>
                                        <p:tav tm="100000">
                                          <p:val>
                                            <p:strVal val="#ppt_x"/>
                                          </p:val>
                                        </p:tav>
                                      </p:tavLst>
                                    </p:anim>
                                    <p:anim calcmode="lin" valueType="num">
                                      <p:cBhvr additive="base">
                                        <p:cTn id="92" dur="25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7" grpId="0" bldLvl="0" animBg="1"/>
      <p:bldP spid="9" grpId="0" bldLvl="0" animBg="1"/>
      <p:bldP spid="8" grpId="0" bldLvl="0" animBg="1"/>
      <p:bldP spid="13" grpId="0" bldLvl="0" animBg="1"/>
      <p:bldP spid="14" grpId="0" bldLvl="0" animBg="1"/>
      <p:bldP spid="15" grpId="0"/>
      <p:bldP spid="17" grpId="0" bldLvl="0" animBg="1"/>
      <p:bldP spid="18" grpId="0" bldLvl="0" animBg="1"/>
      <p:bldP spid="26" grpId="0" bldLvl="0" animBg="1"/>
      <p:bldP spid="2" grpId="0" bldLvl="0" animBg="1"/>
      <p:bldP spid="47" grpId="0"/>
      <p:bldP spid="4" grpId="0"/>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2" name="组合 41"/>
          <p:cNvGrpSpPr/>
          <p:nvPr/>
        </p:nvGrpSpPr>
        <p:grpSpPr>
          <a:xfrm>
            <a:off x="4685042" y="1359387"/>
            <a:ext cx="2818164" cy="4567892"/>
            <a:chOff x="4685013" y="1728788"/>
            <a:chExt cx="2818164" cy="4567892"/>
          </a:xfrm>
        </p:grpSpPr>
        <p:sp>
          <p:nvSpPr>
            <p:cNvPr id="85" name="Freeform 6"/>
            <p:cNvSpPr/>
            <p:nvPr/>
          </p:nvSpPr>
          <p:spPr bwMode="auto">
            <a:xfrm rot="21060000">
              <a:off x="5669804" y="2942299"/>
              <a:ext cx="555405" cy="2381533"/>
            </a:xfrm>
            <a:custGeom>
              <a:avLst/>
              <a:gdLst>
                <a:gd name="T0" fmla="*/ 318 w 323"/>
                <a:gd name="T1" fmla="*/ 1385 h 1385"/>
                <a:gd name="T2" fmla="*/ 0 w 323"/>
                <a:gd name="T3" fmla="*/ 523 h 1385"/>
                <a:gd name="T4" fmla="*/ 5 w 323"/>
                <a:gd name="T5" fmla="*/ 522 h 1385"/>
                <a:gd name="T6" fmla="*/ 318 w 323"/>
                <a:gd name="T7" fmla="*/ 1370 h 1385"/>
                <a:gd name="T8" fmla="*/ 318 w 323"/>
                <a:gd name="T9" fmla="*/ 0 h 1385"/>
                <a:gd name="T10" fmla="*/ 323 w 323"/>
                <a:gd name="T11" fmla="*/ 0 h 1385"/>
                <a:gd name="T12" fmla="*/ 323 w 323"/>
                <a:gd name="T13" fmla="*/ 1385 h 1385"/>
                <a:gd name="T14" fmla="*/ 318 w 323"/>
                <a:gd name="T15" fmla="*/ 1385 h 1385"/>
                <a:gd name="T16" fmla="*/ 318 w 323"/>
                <a:gd name="T17" fmla="*/ 1385 h 1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 h="1385">
                  <a:moveTo>
                    <a:pt x="318" y="1385"/>
                  </a:moveTo>
                  <a:lnTo>
                    <a:pt x="0" y="523"/>
                  </a:lnTo>
                  <a:lnTo>
                    <a:pt x="5" y="522"/>
                  </a:lnTo>
                  <a:lnTo>
                    <a:pt x="318" y="1370"/>
                  </a:lnTo>
                  <a:lnTo>
                    <a:pt x="318" y="0"/>
                  </a:lnTo>
                  <a:lnTo>
                    <a:pt x="323" y="0"/>
                  </a:lnTo>
                  <a:lnTo>
                    <a:pt x="323" y="1385"/>
                  </a:lnTo>
                  <a:lnTo>
                    <a:pt x="318" y="1385"/>
                  </a:lnTo>
                  <a:lnTo>
                    <a:pt x="318" y="1385"/>
                  </a:lnTo>
                  <a:close/>
                </a:path>
              </a:pathLst>
            </a:custGeom>
            <a:noFill/>
            <a:ln w="12700" cmpd="dbl">
              <a:solidFill>
                <a:schemeClr val="accent1">
                  <a:shade val="50000"/>
                </a:schemeClr>
              </a:solidFill>
              <a:prstDash val="sysDot"/>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88" name="Freeform 5"/>
            <p:cNvSpPr/>
            <p:nvPr/>
          </p:nvSpPr>
          <p:spPr bwMode="auto">
            <a:xfrm rot="21060000">
              <a:off x="5416809" y="1728788"/>
              <a:ext cx="1052346" cy="1219139"/>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chemeClr val="bg2">
                <a:lumMod val="90000"/>
              </a:schemeClr>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89" name="Freeform 10"/>
            <p:cNvSpPr>
              <a:spLocks noChangeAspect="1"/>
            </p:cNvSpPr>
            <p:nvPr/>
          </p:nvSpPr>
          <p:spPr bwMode="auto">
            <a:xfrm rot="21060000">
              <a:off x="4685013" y="2847515"/>
              <a:ext cx="1091827" cy="1107649"/>
            </a:xfrm>
            <a:custGeom>
              <a:avLst/>
              <a:gdLst>
                <a:gd name="T0" fmla="*/ 509 w 569"/>
                <a:gd name="T1" fmla="*/ 166 h 578"/>
                <a:gd name="T2" fmla="*/ 166 w 569"/>
                <a:gd name="T3" fmla="*/ 67 h 578"/>
                <a:gd name="T4" fmla="*/ 67 w 569"/>
                <a:gd name="T5" fmla="*/ 410 h 578"/>
                <a:gd name="T6" fmla="*/ 373 w 569"/>
                <a:gd name="T7" fmla="*/ 525 h 578"/>
                <a:gd name="T8" fmla="*/ 452 w 569"/>
                <a:gd name="T9" fmla="*/ 578 h 578"/>
                <a:gd name="T10" fmla="*/ 448 w 569"/>
                <a:gd name="T11" fmla="*/ 483 h 578"/>
                <a:gd name="T12" fmla="*/ 509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509" y="166"/>
                  </a:moveTo>
                  <a:cubicBezTo>
                    <a:pt x="442" y="44"/>
                    <a:pt x="288" y="0"/>
                    <a:pt x="166" y="67"/>
                  </a:cubicBezTo>
                  <a:cubicBezTo>
                    <a:pt x="44" y="134"/>
                    <a:pt x="0" y="288"/>
                    <a:pt x="67" y="410"/>
                  </a:cubicBezTo>
                  <a:cubicBezTo>
                    <a:pt x="128" y="520"/>
                    <a:pt x="259" y="567"/>
                    <a:pt x="373" y="525"/>
                  </a:cubicBezTo>
                  <a:cubicBezTo>
                    <a:pt x="452" y="578"/>
                    <a:pt x="452" y="578"/>
                    <a:pt x="452" y="578"/>
                  </a:cubicBezTo>
                  <a:cubicBezTo>
                    <a:pt x="448" y="483"/>
                    <a:pt x="448" y="483"/>
                    <a:pt x="448" y="483"/>
                  </a:cubicBezTo>
                  <a:cubicBezTo>
                    <a:pt x="540" y="407"/>
                    <a:pt x="569" y="274"/>
                    <a:pt x="509" y="166"/>
                  </a:cubicBezTo>
                  <a:close/>
                </a:path>
              </a:pathLst>
            </a:custGeom>
            <a:solidFill>
              <a:srgbClr val="023593"/>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grpSp>
          <p:nvGrpSpPr>
            <p:cNvPr id="90" name="组合 89"/>
            <p:cNvGrpSpPr/>
            <p:nvPr/>
          </p:nvGrpSpPr>
          <p:grpSpPr>
            <a:xfrm>
              <a:off x="5507861" y="4977810"/>
              <a:ext cx="925101" cy="1318870"/>
              <a:chOff x="5507861" y="4977810"/>
              <a:chExt cx="925101" cy="1318870"/>
            </a:xfrm>
          </p:grpSpPr>
          <p:sp>
            <p:nvSpPr>
              <p:cNvPr id="99" name="Oval 8"/>
              <p:cNvSpPr>
                <a:spLocks noChangeArrowheads="1"/>
              </p:cNvSpPr>
              <p:nvPr/>
            </p:nvSpPr>
            <p:spPr bwMode="auto">
              <a:xfrm>
                <a:off x="5727959" y="4977810"/>
                <a:ext cx="228697" cy="226976"/>
              </a:xfrm>
              <a:prstGeom prst="ellipse">
                <a:avLst/>
              </a:prstGeom>
              <a:solidFill>
                <a:srgbClr val="023593"/>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100" name="Freeform 9"/>
              <p:cNvSpPr/>
              <p:nvPr/>
            </p:nvSpPr>
            <p:spPr bwMode="auto">
              <a:xfrm>
                <a:off x="5507861" y="5230579"/>
                <a:ext cx="925101" cy="1066101"/>
              </a:xfrm>
              <a:custGeom>
                <a:avLst/>
                <a:gdLst>
                  <a:gd name="T0" fmla="*/ 437 w 444"/>
                  <a:gd name="T1" fmla="*/ 25 h 512"/>
                  <a:gd name="T2" fmla="*/ 401 w 444"/>
                  <a:gd name="T3" fmla="*/ 16 h 512"/>
                  <a:gd name="T4" fmla="*/ 326 w 444"/>
                  <a:gd name="T5" fmla="*/ 62 h 512"/>
                  <a:gd name="T6" fmla="*/ 239 w 444"/>
                  <a:gd name="T7" fmla="*/ 4 h 512"/>
                  <a:gd name="T8" fmla="*/ 230 w 444"/>
                  <a:gd name="T9" fmla="*/ 1 h 512"/>
                  <a:gd name="T10" fmla="*/ 230 w 444"/>
                  <a:gd name="T11" fmla="*/ 0 h 512"/>
                  <a:gd name="T12" fmla="*/ 224 w 444"/>
                  <a:gd name="T13" fmla="*/ 0 h 512"/>
                  <a:gd name="T14" fmla="*/ 224 w 444"/>
                  <a:gd name="T15" fmla="*/ 0 h 512"/>
                  <a:gd name="T16" fmla="*/ 94 w 444"/>
                  <a:gd name="T17" fmla="*/ 0 h 512"/>
                  <a:gd name="T18" fmla="*/ 94 w 444"/>
                  <a:gd name="T19" fmla="*/ 0 h 512"/>
                  <a:gd name="T20" fmla="*/ 89 w 444"/>
                  <a:gd name="T21" fmla="*/ 0 h 512"/>
                  <a:gd name="T22" fmla="*/ 89 w 444"/>
                  <a:gd name="T23" fmla="*/ 0 h 512"/>
                  <a:gd name="T24" fmla="*/ 72 w 444"/>
                  <a:gd name="T25" fmla="*/ 11 h 512"/>
                  <a:gd name="T26" fmla="*/ 5 w 444"/>
                  <a:gd name="T27" fmla="*/ 109 h 512"/>
                  <a:gd name="T28" fmla="*/ 1 w 444"/>
                  <a:gd name="T29" fmla="*/ 124 h 512"/>
                  <a:gd name="T30" fmla="*/ 4 w 444"/>
                  <a:gd name="T31" fmla="*/ 139 h 512"/>
                  <a:gd name="T32" fmla="*/ 55 w 444"/>
                  <a:gd name="T33" fmla="*/ 229 h 512"/>
                  <a:gd name="T34" fmla="*/ 91 w 444"/>
                  <a:gd name="T35" fmla="*/ 238 h 512"/>
                  <a:gd name="T36" fmla="*/ 100 w 444"/>
                  <a:gd name="T37" fmla="*/ 203 h 512"/>
                  <a:gd name="T38" fmla="*/ 56 w 444"/>
                  <a:gd name="T39" fmla="*/ 126 h 512"/>
                  <a:gd name="T40" fmla="*/ 89 w 444"/>
                  <a:gd name="T41" fmla="*/ 78 h 512"/>
                  <a:gd name="T42" fmla="*/ 89 w 444"/>
                  <a:gd name="T43" fmla="*/ 149 h 512"/>
                  <a:gd name="T44" fmla="*/ 114 w 444"/>
                  <a:gd name="T45" fmla="*/ 192 h 512"/>
                  <a:gd name="T46" fmla="*/ 97 w 444"/>
                  <a:gd name="T47" fmla="*/ 253 h 512"/>
                  <a:gd name="T48" fmla="*/ 89 w 444"/>
                  <a:gd name="T49" fmla="*/ 256 h 512"/>
                  <a:gd name="T50" fmla="*/ 89 w 444"/>
                  <a:gd name="T51" fmla="*/ 268 h 512"/>
                  <a:gd name="T52" fmla="*/ 89 w 444"/>
                  <a:gd name="T53" fmla="*/ 275 h 512"/>
                  <a:gd name="T54" fmla="*/ 89 w 444"/>
                  <a:gd name="T55" fmla="*/ 485 h 512"/>
                  <a:gd name="T56" fmla="*/ 116 w 444"/>
                  <a:gd name="T57" fmla="*/ 512 h 512"/>
                  <a:gd name="T58" fmla="*/ 143 w 444"/>
                  <a:gd name="T59" fmla="*/ 485 h 512"/>
                  <a:gd name="T60" fmla="*/ 143 w 444"/>
                  <a:gd name="T61" fmla="*/ 275 h 512"/>
                  <a:gd name="T62" fmla="*/ 159 w 444"/>
                  <a:gd name="T63" fmla="*/ 259 h 512"/>
                  <a:gd name="T64" fmla="*/ 177 w 444"/>
                  <a:gd name="T65" fmla="*/ 275 h 512"/>
                  <a:gd name="T66" fmla="*/ 177 w 444"/>
                  <a:gd name="T67" fmla="*/ 485 h 512"/>
                  <a:gd name="T68" fmla="*/ 203 w 444"/>
                  <a:gd name="T69" fmla="*/ 512 h 512"/>
                  <a:gd name="T70" fmla="*/ 230 w 444"/>
                  <a:gd name="T71" fmla="*/ 485 h 512"/>
                  <a:gd name="T72" fmla="*/ 230 w 444"/>
                  <a:gd name="T73" fmla="*/ 275 h 512"/>
                  <a:gd name="T74" fmla="*/ 230 w 444"/>
                  <a:gd name="T75" fmla="*/ 268 h 512"/>
                  <a:gd name="T76" fmla="*/ 230 w 444"/>
                  <a:gd name="T77" fmla="*/ 60 h 512"/>
                  <a:gd name="T78" fmla="*/ 309 w 444"/>
                  <a:gd name="T79" fmla="*/ 113 h 512"/>
                  <a:gd name="T80" fmla="*/ 325 w 444"/>
                  <a:gd name="T81" fmla="*/ 117 h 512"/>
                  <a:gd name="T82" fmla="*/ 339 w 444"/>
                  <a:gd name="T83" fmla="*/ 114 h 512"/>
                  <a:gd name="T84" fmla="*/ 428 w 444"/>
                  <a:gd name="T85" fmla="*/ 61 h 512"/>
                  <a:gd name="T86" fmla="*/ 437 w 444"/>
                  <a:gd name="T87" fmla="*/ 25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4" h="512">
                    <a:moveTo>
                      <a:pt x="437" y="25"/>
                    </a:moveTo>
                    <a:cubicBezTo>
                      <a:pt x="430" y="13"/>
                      <a:pt x="414" y="9"/>
                      <a:pt x="401" y="16"/>
                    </a:cubicBezTo>
                    <a:cubicBezTo>
                      <a:pt x="326" y="62"/>
                      <a:pt x="326" y="62"/>
                      <a:pt x="326" y="62"/>
                    </a:cubicBezTo>
                    <a:cubicBezTo>
                      <a:pt x="239" y="4"/>
                      <a:pt x="239" y="4"/>
                      <a:pt x="239" y="4"/>
                    </a:cubicBezTo>
                    <a:cubicBezTo>
                      <a:pt x="236" y="2"/>
                      <a:pt x="233" y="1"/>
                      <a:pt x="230" y="1"/>
                    </a:cubicBezTo>
                    <a:cubicBezTo>
                      <a:pt x="230" y="0"/>
                      <a:pt x="230" y="0"/>
                      <a:pt x="230" y="0"/>
                    </a:cubicBezTo>
                    <a:cubicBezTo>
                      <a:pt x="224" y="0"/>
                      <a:pt x="224" y="0"/>
                      <a:pt x="224" y="0"/>
                    </a:cubicBezTo>
                    <a:cubicBezTo>
                      <a:pt x="224" y="0"/>
                      <a:pt x="224" y="0"/>
                      <a:pt x="224" y="0"/>
                    </a:cubicBezTo>
                    <a:cubicBezTo>
                      <a:pt x="94" y="0"/>
                      <a:pt x="94" y="0"/>
                      <a:pt x="94" y="0"/>
                    </a:cubicBezTo>
                    <a:cubicBezTo>
                      <a:pt x="94" y="0"/>
                      <a:pt x="94" y="0"/>
                      <a:pt x="94" y="0"/>
                    </a:cubicBezTo>
                    <a:cubicBezTo>
                      <a:pt x="89" y="0"/>
                      <a:pt x="89" y="0"/>
                      <a:pt x="89" y="0"/>
                    </a:cubicBezTo>
                    <a:cubicBezTo>
                      <a:pt x="89" y="0"/>
                      <a:pt x="89" y="0"/>
                      <a:pt x="89" y="0"/>
                    </a:cubicBezTo>
                    <a:cubicBezTo>
                      <a:pt x="83" y="1"/>
                      <a:pt x="77" y="5"/>
                      <a:pt x="72" y="11"/>
                    </a:cubicBezTo>
                    <a:cubicBezTo>
                      <a:pt x="5" y="109"/>
                      <a:pt x="5" y="109"/>
                      <a:pt x="5" y="109"/>
                    </a:cubicBezTo>
                    <a:cubicBezTo>
                      <a:pt x="2" y="114"/>
                      <a:pt x="1" y="119"/>
                      <a:pt x="1" y="124"/>
                    </a:cubicBezTo>
                    <a:cubicBezTo>
                      <a:pt x="0" y="129"/>
                      <a:pt x="1" y="134"/>
                      <a:pt x="4" y="139"/>
                    </a:cubicBezTo>
                    <a:cubicBezTo>
                      <a:pt x="55" y="229"/>
                      <a:pt x="55" y="229"/>
                      <a:pt x="55" y="229"/>
                    </a:cubicBezTo>
                    <a:cubicBezTo>
                      <a:pt x="62" y="241"/>
                      <a:pt x="78" y="245"/>
                      <a:pt x="91" y="238"/>
                    </a:cubicBezTo>
                    <a:cubicBezTo>
                      <a:pt x="103" y="231"/>
                      <a:pt x="107" y="215"/>
                      <a:pt x="100" y="203"/>
                    </a:cubicBezTo>
                    <a:cubicBezTo>
                      <a:pt x="56" y="126"/>
                      <a:pt x="56" y="126"/>
                      <a:pt x="56" y="126"/>
                    </a:cubicBezTo>
                    <a:cubicBezTo>
                      <a:pt x="89" y="78"/>
                      <a:pt x="89" y="78"/>
                      <a:pt x="89" y="78"/>
                    </a:cubicBezTo>
                    <a:cubicBezTo>
                      <a:pt x="89" y="149"/>
                      <a:pt x="89" y="149"/>
                      <a:pt x="89" y="149"/>
                    </a:cubicBezTo>
                    <a:cubicBezTo>
                      <a:pt x="114" y="192"/>
                      <a:pt x="114" y="192"/>
                      <a:pt x="114" y="192"/>
                    </a:cubicBezTo>
                    <a:cubicBezTo>
                      <a:pt x="126" y="213"/>
                      <a:pt x="119" y="241"/>
                      <a:pt x="97" y="253"/>
                    </a:cubicBezTo>
                    <a:cubicBezTo>
                      <a:pt x="95" y="254"/>
                      <a:pt x="92" y="255"/>
                      <a:pt x="89" y="256"/>
                    </a:cubicBezTo>
                    <a:cubicBezTo>
                      <a:pt x="89" y="268"/>
                      <a:pt x="89" y="268"/>
                      <a:pt x="89" y="268"/>
                    </a:cubicBezTo>
                    <a:cubicBezTo>
                      <a:pt x="89" y="275"/>
                      <a:pt x="89" y="275"/>
                      <a:pt x="89" y="275"/>
                    </a:cubicBezTo>
                    <a:cubicBezTo>
                      <a:pt x="89" y="485"/>
                      <a:pt x="89" y="485"/>
                      <a:pt x="89" y="485"/>
                    </a:cubicBezTo>
                    <a:cubicBezTo>
                      <a:pt x="89" y="500"/>
                      <a:pt x="101" y="512"/>
                      <a:pt x="116" y="512"/>
                    </a:cubicBezTo>
                    <a:cubicBezTo>
                      <a:pt x="131" y="512"/>
                      <a:pt x="143" y="500"/>
                      <a:pt x="143" y="485"/>
                    </a:cubicBezTo>
                    <a:cubicBezTo>
                      <a:pt x="143" y="275"/>
                      <a:pt x="143" y="275"/>
                      <a:pt x="143" y="275"/>
                    </a:cubicBezTo>
                    <a:cubicBezTo>
                      <a:pt x="143" y="266"/>
                      <a:pt x="150" y="259"/>
                      <a:pt x="159" y="259"/>
                    </a:cubicBezTo>
                    <a:cubicBezTo>
                      <a:pt x="168" y="259"/>
                      <a:pt x="177" y="266"/>
                      <a:pt x="177" y="275"/>
                    </a:cubicBezTo>
                    <a:cubicBezTo>
                      <a:pt x="177" y="485"/>
                      <a:pt x="177" y="485"/>
                      <a:pt x="177" y="485"/>
                    </a:cubicBezTo>
                    <a:cubicBezTo>
                      <a:pt x="177" y="500"/>
                      <a:pt x="188" y="512"/>
                      <a:pt x="203" y="512"/>
                    </a:cubicBezTo>
                    <a:cubicBezTo>
                      <a:pt x="218" y="512"/>
                      <a:pt x="230" y="500"/>
                      <a:pt x="230" y="485"/>
                    </a:cubicBezTo>
                    <a:cubicBezTo>
                      <a:pt x="230" y="275"/>
                      <a:pt x="230" y="275"/>
                      <a:pt x="230" y="275"/>
                    </a:cubicBezTo>
                    <a:cubicBezTo>
                      <a:pt x="230" y="268"/>
                      <a:pt x="230" y="268"/>
                      <a:pt x="230" y="268"/>
                    </a:cubicBezTo>
                    <a:cubicBezTo>
                      <a:pt x="230" y="60"/>
                      <a:pt x="230" y="60"/>
                      <a:pt x="230" y="60"/>
                    </a:cubicBezTo>
                    <a:cubicBezTo>
                      <a:pt x="309" y="113"/>
                      <a:pt x="309" y="113"/>
                      <a:pt x="309" y="113"/>
                    </a:cubicBezTo>
                    <a:cubicBezTo>
                      <a:pt x="314" y="116"/>
                      <a:pt x="319" y="117"/>
                      <a:pt x="325" y="117"/>
                    </a:cubicBezTo>
                    <a:cubicBezTo>
                      <a:pt x="330" y="117"/>
                      <a:pt x="335" y="116"/>
                      <a:pt x="339" y="114"/>
                    </a:cubicBezTo>
                    <a:cubicBezTo>
                      <a:pt x="428" y="61"/>
                      <a:pt x="428" y="61"/>
                      <a:pt x="428" y="61"/>
                    </a:cubicBezTo>
                    <a:cubicBezTo>
                      <a:pt x="440" y="53"/>
                      <a:pt x="444" y="37"/>
                      <a:pt x="437" y="25"/>
                    </a:cubicBezTo>
                    <a:close/>
                  </a:path>
                </a:pathLst>
              </a:custGeom>
              <a:solidFill>
                <a:srgbClr val="023593"/>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grpSp>
        <p:cxnSp>
          <p:nvCxnSpPr>
            <p:cNvPr id="91" name="直接连接符 90"/>
            <p:cNvCxnSpPr/>
            <p:nvPr/>
          </p:nvCxnSpPr>
          <p:spPr>
            <a:xfrm flipV="1">
              <a:off x="6405488" y="3103329"/>
              <a:ext cx="452754" cy="2155618"/>
            </a:xfrm>
            <a:prstGeom prst="line">
              <a:avLst/>
            </a:prstGeom>
            <a:ln w="12700"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6405716" y="4447815"/>
              <a:ext cx="389938" cy="818870"/>
            </a:xfrm>
            <a:prstGeom prst="line">
              <a:avLst/>
            </a:prstGeom>
            <a:ln w="12700"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93" name="Freeform 11"/>
            <p:cNvSpPr>
              <a:spLocks noChangeAspect="1"/>
            </p:cNvSpPr>
            <p:nvPr/>
          </p:nvSpPr>
          <p:spPr bwMode="auto">
            <a:xfrm rot="21240000">
              <a:off x="6528332" y="3459032"/>
              <a:ext cx="974845" cy="990407"/>
            </a:xfrm>
            <a:custGeom>
              <a:avLst/>
              <a:gdLst>
                <a:gd name="T0" fmla="*/ 60 w 569"/>
                <a:gd name="T1" fmla="*/ 166 h 578"/>
                <a:gd name="T2" fmla="*/ 402 w 569"/>
                <a:gd name="T3" fmla="*/ 67 h 578"/>
                <a:gd name="T4" fmla="*/ 501 w 569"/>
                <a:gd name="T5" fmla="*/ 410 h 578"/>
                <a:gd name="T6" fmla="*/ 195 w 569"/>
                <a:gd name="T7" fmla="*/ 525 h 578"/>
                <a:gd name="T8" fmla="*/ 116 w 569"/>
                <a:gd name="T9" fmla="*/ 578 h 578"/>
                <a:gd name="T10" fmla="*/ 121 w 569"/>
                <a:gd name="T11" fmla="*/ 483 h 578"/>
                <a:gd name="T12" fmla="*/ 60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60" y="166"/>
                  </a:moveTo>
                  <a:cubicBezTo>
                    <a:pt x="127" y="44"/>
                    <a:pt x="280" y="0"/>
                    <a:pt x="402" y="67"/>
                  </a:cubicBezTo>
                  <a:cubicBezTo>
                    <a:pt x="524" y="134"/>
                    <a:pt x="569" y="288"/>
                    <a:pt x="501" y="410"/>
                  </a:cubicBezTo>
                  <a:cubicBezTo>
                    <a:pt x="441" y="520"/>
                    <a:pt x="310" y="567"/>
                    <a:pt x="195" y="525"/>
                  </a:cubicBezTo>
                  <a:cubicBezTo>
                    <a:pt x="116" y="578"/>
                    <a:pt x="116" y="578"/>
                    <a:pt x="116" y="578"/>
                  </a:cubicBezTo>
                  <a:cubicBezTo>
                    <a:pt x="121" y="483"/>
                    <a:pt x="121" y="483"/>
                    <a:pt x="121" y="483"/>
                  </a:cubicBezTo>
                  <a:cubicBezTo>
                    <a:pt x="28" y="407"/>
                    <a:pt x="0" y="274"/>
                    <a:pt x="60" y="166"/>
                  </a:cubicBezTo>
                  <a:close/>
                </a:path>
              </a:pathLst>
            </a:custGeom>
            <a:solidFill>
              <a:schemeClr val="bg2">
                <a:lumMod val="90000"/>
              </a:schemeClr>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94" name="Freeform 5"/>
            <p:cNvSpPr>
              <a:spLocks noChangeAspect="1"/>
            </p:cNvSpPr>
            <p:nvPr/>
          </p:nvSpPr>
          <p:spPr bwMode="auto">
            <a:xfrm rot="1200000">
              <a:off x="6616927" y="2264617"/>
              <a:ext cx="779876" cy="903486"/>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rgbClr val="023593"/>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95" name="Freeform 44673"/>
            <p:cNvSpPr/>
            <p:nvPr/>
          </p:nvSpPr>
          <p:spPr bwMode="auto">
            <a:xfrm rot="1020000">
              <a:off x="6836209" y="2463154"/>
              <a:ext cx="354013" cy="442913"/>
            </a:xfrm>
            <a:custGeom>
              <a:avLst/>
              <a:gdLst>
                <a:gd name="T0" fmla="*/ 142 w 149"/>
                <a:gd name="T1" fmla="*/ 83 h 187"/>
                <a:gd name="T2" fmla="*/ 115 w 149"/>
                <a:gd name="T3" fmla="*/ 54 h 187"/>
                <a:gd name="T4" fmla="*/ 104 w 149"/>
                <a:gd name="T5" fmla="*/ 17 h 187"/>
                <a:gd name="T6" fmla="*/ 44 w 149"/>
                <a:gd name="T7" fmla="*/ 17 h 187"/>
                <a:gd name="T8" fmla="*/ 33 w 149"/>
                <a:gd name="T9" fmla="*/ 55 h 187"/>
                <a:gd name="T10" fmla="*/ 6 w 149"/>
                <a:gd name="T11" fmla="*/ 84 h 187"/>
                <a:gd name="T12" fmla="*/ 36 w 149"/>
                <a:gd name="T13" fmla="*/ 135 h 187"/>
                <a:gd name="T14" fmla="*/ 64 w 149"/>
                <a:gd name="T15" fmla="*/ 133 h 187"/>
                <a:gd name="T16" fmla="*/ 64 w 149"/>
                <a:gd name="T17" fmla="*/ 179 h 187"/>
                <a:gd name="T18" fmla="*/ 75 w 149"/>
                <a:gd name="T19" fmla="*/ 187 h 187"/>
                <a:gd name="T20" fmla="*/ 86 w 149"/>
                <a:gd name="T21" fmla="*/ 179 h 187"/>
                <a:gd name="T22" fmla="*/ 86 w 149"/>
                <a:gd name="T23" fmla="*/ 133 h 187"/>
                <a:gd name="T24" fmla="*/ 113 w 149"/>
                <a:gd name="T25" fmla="*/ 135 h 187"/>
                <a:gd name="T26" fmla="*/ 142 w 149"/>
                <a:gd name="T27" fmla="*/ 8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9" h="187">
                  <a:moveTo>
                    <a:pt x="142" y="83"/>
                  </a:moveTo>
                  <a:cubicBezTo>
                    <a:pt x="139" y="69"/>
                    <a:pt x="128" y="59"/>
                    <a:pt x="115" y="54"/>
                  </a:cubicBezTo>
                  <a:cubicBezTo>
                    <a:pt x="118" y="41"/>
                    <a:pt x="114" y="27"/>
                    <a:pt x="104" y="17"/>
                  </a:cubicBezTo>
                  <a:cubicBezTo>
                    <a:pt x="87" y="0"/>
                    <a:pt x="60" y="0"/>
                    <a:pt x="44" y="17"/>
                  </a:cubicBezTo>
                  <a:cubicBezTo>
                    <a:pt x="34" y="27"/>
                    <a:pt x="30" y="42"/>
                    <a:pt x="33" y="55"/>
                  </a:cubicBezTo>
                  <a:cubicBezTo>
                    <a:pt x="20" y="59"/>
                    <a:pt x="9" y="70"/>
                    <a:pt x="6" y="84"/>
                  </a:cubicBezTo>
                  <a:cubicBezTo>
                    <a:pt x="0" y="107"/>
                    <a:pt x="13" y="130"/>
                    <a:pt x="36" y="135"/>
                  </a:cubicBezTo>
                  <a:cubicBezTo>
                    <a:pt x="46" y="138"/>
                    <a:pt x="55" y="137"/>
                    <a:pt x="64" y="133"/>
                  </a:cubicBezTo>
                  <a:cubicBezTo>
                    <a:pt x="64" y="179"/>
                    <a:pt x="64" y="179"/>
                    <a:pt x="64" y="179"/>
                  </a:cubicBezTo>
                  <a:cubicBezTo>
                    <a:pt x="64" y="183"/>
                    <a:pt x="69" y="187"/>
                    <a:pt x="75" y="187"/>
                  </a:cubicBezTo>
                  <a:cubicBezTo>
                    <a:pt x="81" y="187"/>
                    <a:pt x="86" y="183"/>
                    <a:pt x="86" y="179"/>
                  </a:cubicBezTo>
                  <a:cubicBezTo>
                    <a:pt x="86" y="133"/>
                    <a:pt x="86" y="133"/>
                    <a:pt x="86" y="133"/>
                  </a:cubicBezTo>
                  <a:cubicBezTo>
                    <a:pt x="94" y="137"/>
                    <a:pt x="104" y="138"/>
                    <a:pt x="113" y="135"/>
                  </a:cubicBezTo>
                  <a:cubicBezTo>
                    <a:pt x="135" y="129"/>
                    <a:pt x="149" y="106"/>
                    <a:pt x="142" y="83"/>
                  </a:cubicBezTo>
                  <a:close/>
                </a:path>
              </a:pathLst>
            </a:custGeom>
            <a:solidFill>
              <a:srgbClr val="F5EDE8"/>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96" name="Freeform 30"/>
            <p:cNvSpPr>
              <a:spLocks noChangeAspect="1" noEditPoints="1"/>
            </p:cNvSpPr>
            <p:nvPr/>
          </p:nvSpPr>
          <p:spPr bwMode="auto">
            <a:xfrm>
              <a:off x="6769689" y="3798609"/>
              <a:ext cx="468000" cy="337922"/>
            </a:xfrm>
            <a:custGeom>
              <a:avLst/>
              <a:gdLst>
                <a:gd name="T0" fmla="*/ 47 w 165"/>
                <a:gd name="T1" fmla="*/ 57 h 121"/>
                <a:gd name="T2" fmla="*/ 60 w 165"/>
                <a:gd name="T3" fmla="*/ 82 h 121"/>
                <a:gd name="T4" fmla="*/ 98 w 165"/>
                <a:gd name="T5" fmla="*/ 78 h 121"/>
                <a:gd name="T6" fmla="*/ 104 w 165"/>
                <a:gd name="T7" fmla="*/ 68 h 121"/>
                <a:gd name="T8" fmla="*/ 77 w 165"/>
                <a:gd name="T9" fmla="*/ 28 h 121"/>
                <a:gd name="T10" fmla="*/ 141 w 165"/>
                <a:gd name="T11" fmla="*/ 121 h 121"/>
                <a:gd name="T12" fmla="*/ 117 w 165"/>
                <a:gd name="T13" fmla="*/ 91 h 121"/>
                <a:gd name="T14" fmla="*/ 77 w 165"/>
                <a:gd name="T15" fmla="*/ 94 h 121"/>
                <a:gd name="T16" fmla="*/ 30 w 165"/>
                <a:gd name="T17" fmla="*/ 115 h 121"/>
                <a:gd name="T18" fmla="*/ 30 w 165"/>
                <a:gd name="T19" fmla="*/ 55 h 121"/>
                <a:gd name="T20" fmla="*/ 43 w 165"/>
                <a:gd name="T21" fmla="*/ 45 h 121"/>
                <a:gd name="T22" fmla="*/ 34 w 165"/>
                <a:gd name="T23" fmla="*/ 39 h 121"/>
                <a:gd name="T24" fmla="*/ 5 w 165"/>
                <a:gd name="T25" fmla="*/ 24 h 121"/>
                <a:gd name="T26" fmla="*/ 42 w 165"/>
                <a:gd name="T27" fmla="*/ 24 h 121"/>
                <a:gd name="T28" fmla="*/ 50 w 165"/>
                <a:gd name="T29" fmla="*/ 32 h 121"/>
                <a:gd name="T30" fmla="*/ 104 w 165"/>
                <a:gd name="T31" fmla="*/ 33 h 121"/>
                <a:gd name="T32" fmla="*/ 110 w 165"/>
                <a:gd name="T33" fmla="*/ 24 h 121"/>
                <a:gd name="T34" fmla="*/ 159 w 165"/>
                <a:gd name="T35" fmla="*/ 24 h 121"/>
                <a:gd name="T36" fmla="*/ 118 w 165"/>
                <a:gd name="T37" fmla="*/ 42 h 121"/>
                <a:gd name="T38" fmla="*/ 113 w 165"/>
                <a:gd name="T39" fmla="*/ 57 h 121"/>
                <a:gd name="T40" fmla="*/ 125 w 165"/>
                <a:gd name="T41" fmla="*/ 79 h 121"/>
                <a:gd name="T42" fmla="*/ 165 w 165"/>
                <a:gd name="T43" fmla="*/ 97 h 121"/>
                <a:gd name="T44" fmla="*/ 41 w 165"/>
                <a:gd name="T45" fmla="*/ 64 h 121"/>
                <a:gd name="T46" fmla="*/ 7 w 165"/>
                <a:gd name="T47" fmla="*/ 85 h 121"/>
                <a:gd name="T48" fmla="*/ 53 w 165"/>
                <a:gd name="T49" fmla="*/ 85 h 121"/>
                <a:gd name="T50" fmla="*/ 116 w 165"/>
                <a:gd name="T51" fmla="*/ 27 h 121"/>
                <a:gd name="T52" fmla="*/ 123 w 165"/>
                <a:gd name="T53" fmla="*/ 39 h 121"/>
                <a:gd name="T54" fmla="*/ 153 w 165"/>
                <a:gd name="T55" fmla="*/ 24 h 121"/>
                <a:gd name="T56" fmla="*/ 116 w 165"/>
                <a:gd name="T57" fmla="*/ 24 h 121"/>
                <a:gd name="T58" fmla="*/ 23 w 165"/>
                <a:gd name="T59" fmla="*/ 12 h 121"/>
                <a:gd name="T60" fmla="*/ 23 w 165"/>
                <a:gd name="T61" fmla="*/ 37 h 121"/>
                <a:gd name="T62" fmla="*/ 28 w 165"/>
                <a:gd name="T63" fmla="*/ 27 h 121"/>
                <a:gd name="T64" fmla="*/ 158 w 165"/>
                <a:gd name="T65" fmla="*/ 97 h 121"/>
                <a:gd name="T66" fmla="*/ 123 w 165"/>
                <a:gd name="T67" fmla="*/ 97 h 121"/>
                <a:gd name="T68" fmla="*/ 158 w 165"/>
                <a:gd name="T69" fmla="*/ 9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5" h="121">
                  <a:moveTo>
                    <a:pt x="77" y="28"/>
                  </a:moveTo>
                  <a:cubicBezTo>
                    <a:pt x="61" y="28"/>
                    <a:pt x="47" y="41"/>
                    <a:pt x="47" y="57"/>
                  </a:cubicBezTo>
                  <a:cubicBezTo>
                    <a:pt x="47" y="58"/>
                    <a:pt x="47" y="59"/>
                    <a:pt x="48" y="60"/>
                  </a:cubicBezTo>
                  <a:cubicBezTo>
                    <a:pt x="55" y="65"/>
                    <a:pt x="59" y="73"/>
                    <a:pt x="60" y="82"/>
                  </a:cubicBezTo>
                  <a:cubicBezTo>
                    <a:pt x="65" y="85"/>
                    <a:pt x="71" y="87"/>
                    <a:pt x="77" y="87"/>
                  </a:cubicBezTo>
                  <a:cubicBezTo>
                    <a:pt x="85" y="87"/>
                    <a:pt x="92" y="83"/>
                    <a:pt x="98" y="78"/>
                  </a:cubicBezTo>
                  <a:cubicBezTo>
                    <a:pt x="97" y="76"/>
                    <a:pt x="97" y="73"/>
                    <a:pt x="98" y="71"/>
                  </a:cubicBezTo>
                  <a:cubicBezTo>
                    <a:pt x="100" y="69"/>
                    <a:pt x="102" y="68"/>
                    <a:pt x="104" y="68"/>
                  </a:cubicBezTo>
                  <a:cubicBezTo>
                    <a:pt x="105" y="65"/>
                    <a:pt x="106" y="61"/>
                    <a:pt x="106" y="57"/>
                  </a:cubicBezTo>
                  <a:cubicBezTo>
                    <a:pt x="106" y="41"/>
                    <a:pt x="93" y="28"/>
                    <a:pt x="77" y="28"/>
                  </a:cubicBezTo>
                  <a:moveTo>
                    <a:pt x="165" y="97"/>
                  </a:moveTo>
                  <a:cubicBezTo>
                    <a:pt x="165" y="111"/>
                    <a:pt x="154" y="121"/>
                    <a:pt x="141" y="121"/>
                  </a:cubicBezTo>
                  <a:cubicBezTo>
                    <a:pt x="127" y="121"/>
                    <a:pt x="116" y="111"/>
                    <a:pt x="116" y="97"/>
                  </a:cubicBezTo>
                  <a:cubicBezTo>
                    <a:pt x="116" y="95"/>
                    <a:pt x="117" y="93"/>
                    <a:pt x="117" y="91"/>
                  </a:cubicBezTo>
                  <a:cubicBezTo>
                    <a:pt x="115" y="90"/>
                    <a:pt x="106" y="84"/>
                    <a:pt x="103" y="83"/>
                  </a:cubicBezTo>
                  <a:cubicBezTo>
                    <a:pt x="96" y="90"/>
                    <a:pt x="87" y="94"/>
                    <a:pt x="77" y="94"/>
                  </a:cubicBezTo>
                  <a:cubicBezTo>
                    <a:pt x="71" y="94"/>
                    <a:pt x="65" y="92"/>
                    <a:pt x="60" y="90"/>
                  </a:cubicBezTo>
                  <a:cubicBezTo>
                    <a:pt x="58" y="104"/>
                    <a:pt x="45" y="115"/>
                    <a:pt x="30" y="115"/>
                  </a:cubicBezTo>
                  <a:cubicBezTo>
                    <a:pt x="13" y="115"/>
                    <a:pt x="0" y="102"/>
                    <a:pt x="0" y="85"/>
                  </a:cubicBezTo>
                  <a:cubicBezTo>
                    <a:pt x="0" y="68"/>
                    <a:pt x="13" y="55"/>
                    <a:pt x="30" y="55"/>
                  </a:cubicBezTo>
                  <a:cubicBezTo>
                    <a:pt x="34" y="55"/>
                    <a:pt x="37" y="55"/>
                    <a:pt x="40" y="56"/>
                  </a:cubicBezTo>
                  <a:cubicBezTo>
                    <a:pt x="40" y="52"/>
                    <a:pt x="41" y="48"/>
                    <a:pt x="43" y="45"/>
                  </a:cubicBezTo>
                  <a:cubicBezTo>
                    <a:pt x="42" y="45"/>
                    <a:pt x="42" y="45"/>
                    <a:pt x="42" y="45"/>
                  </a:cubicBezTo>
                  <a:cubicBezTo>
                    <a:pt x="34" y="39"/>
                    <a:pt x="34" y="39"/>
                    <a:pt x="34" y="39"/>
                  </a:cubicBezTo>
                  <a:cubicBezTo>
                    <a:pt x="31" y="41"/>
                    <a:pt x="27" y="43"/>
                    <a:pt x="23" y="43"/>
                  </a:cubicBezTo>
                  <a:cubicBezTo>
                    <a:pt x="13" y="43"/>
                    <a:pt x="5" y="34"/>
                    <a:pt x="5" y="24"/>
                  </a:cubicBezTo>
                  <a:cubicBezTo>
                    <a:pt x="5" y="14"/>
                    <a:pt x="13" y="6"/>
                    <a:pt x="23" y="6"/>
                  </a:cubicBezTo>
                  <a:cubicBezTo>
                    <a:pt x="34" y="6"/>
                    <a:pt x="42" y="14"/>
                    <a:pt x="42" y="24"/>
                  </a:cubicBezTo>
                  <a:cubicBezTo>
                    <a:pt x="42" y="25"/>
                    <a:pt x="42" y="26"/>
                    <a:pt x="42" y="27"/>
                  </a:cubicBezTo>
                  <a:cubicBezTo>
                    <a:pt x="50" y="32"/>
                    <a:pt x="50" y="32"/>
                    <a:pt x="50" y="32"/>
                  </a:cubicBezTo>
                  <a:cubicBezTo>
                    <a:pt x="57" y="25"/>
                    <a:pt x="66" y="21"/>
                    <a:pt x="77" y="21"/>
                  </a:cubicBezTo>
                  <a:cubicBezTo>
                    <a:pt x="88" y="21"/>
                    <a:pt x="98" y="26"/>
                    <a:pt x="104" y="33"/>
                  </a:cubicBezTo>
                  <a:cubicBezTo>
                    <a:pt x="111" y="30"/>
                    <a:pt x="111" y="30"/>
                    <a:pt x="111" y="30"/>
                  </a:cubicBezTo>
                  <a:cubicBezTo>
                    <a:pt x="110" y="28"/>
                    <a:pt x="110" y="26"/>
                    <a:pt x="110" y="24"/>
                  </a:cubicBezTo>
                  <a:cubicBezTo>
                    <a:pt x="110" y="11"/>
                    <a:pt x="121" y="0"/>
                    <a:pt x="135" y="0"/>
                  </a:cubicBezTo>
                  <a:cubicBezTo>
                    <a:pt x="148" y="0"/>
                    <a:pt x="159" y="11"/>
                    <a:pt x="159" y="24"/>
                  </a:cubicBezTo>
                  <a:cubicBezTo>
                    <a:pt x="159" y="38"/>
                    <a:pt x="148" y="49"/>
                    <a:pt x="135" y="49"/>
                  </a:cubicBezTo>
                  <a:cubicBezTo>
                    <a:pt x="128" y="49"/>
                    <a:pt x="122" y="46"/>
                    <a:pt x="118" y="42"/>
                  </a:cubicBezTo>
                  <a:cubicBezTo>
                    <a:pt x="111" y="46"/>
                    <a:pt x="111" y="46"/>
                    <a:pt x="111" y="46"/>
                  </a:cubicBezTo>
                  <a:cubicBezTo>
                    <a:pt x="113" y="49"/>
                    <a:pt x="113" y="53"/>
                    <a:pt x="113" y="57"/>
                  </a:cubicBezTo>
                  <a:cubicBezTo>
                    <a:pt x="113" y="62"/>
                    <a:pt x="112" y="66"/>
                    <a:pt x="111" y="70"/>
                  </a:cubicBezTo>
                  <a:cubicBezTo>
                    <a:pt x="125" y="79"/>
                    <a:pt x="125" y="79"/>
                    <a:pt x="125" y="79"/>
                  </a:cubicBezTo>
                  <a:cubicBezTo>
                    <a:pt x="129" y="75"/>
                    <a:pt x="135" y="73"/>
                    <a:pt x="141" y="73"/>
                  </a:cubicBezTo>
                  <a:cubicBezTo>
                    <a:pt x="154" y="73"/>
                    <a:pt x="165" y="84"/>
                    <a:pt x="165" y="97"/>
                  </a:cubicBezTo>
                  <a:moveTo>
                    <a:pt x="53" y="85"/>
                  </a:moveTo>
                  <a:cubicBezTo>
                    <a:pt x="53" y="76"/>
                    <a:pt x="48" y="68"/>
                    <a:pt x="41" y="64"/>
                  </a:cubicBezTo>
                  <a:cubicBezTo>
                    <a:pt x="38" y="63"/>
                    <a:pt x="34" y="62"/>
                    <a:pt x="30" y="62"/>
                  </a:cubicBezTo>
                  <a:cubicBezTo>
                    <a:pt x="17" y="62"/>
                    <a:pt x="7" y="72"/>
                    <a:pt x="7" y="85"/>
                  </a:cubicBezTo>
                  <a:cubicBezTo>
                    <a:pt x="7" y="98"/>
                    <a:pt x="17" y="108"/>
                    <a:pt x="30" y="108"/>
                  </a:cubicBezTo>
                  <a:cubicBezTo>
                    <a:pt x="43" y="108"/>
                    <a:pt x="53" y="98"/>
                    <a:pt x="53" y="85"/>
                  </a:cubicBezTo>
                  <a:close/>
                  <a:moveTo>
                    <a:pt x="116" y="24"/>
                  </a:moveTo>
                  <a:cubicBezTo>
                    <a:pt x="116" y="25"/>
                    <a:pt x="116" y="26"/>
                    <a:pt x="116" y="27"/>
                  </a:cubicBezTo>
                  <a:cubicBezTo>
                    <a:pt x="119" y="26"/>
                    <a:pt x="123" y="27"/>
                    <a:pt x="125" y="30"/>
                  </a:cubicBezTo>
                  <a:cubicBezTo>
                    <a:pt x="126" y="33"/>
                    <a:pt x="126" y="37"/>
                    <a:pt x="123" y="39"/>
                  </a:cubicBezTo>
                  <a:cubicBezTo>
                    <a:pt x="126" y="41"/>
                    <a:pt x="130" y="43"/>
                    <a:pt x="135" y="43"/>
                  </a:cubicBezTo>
                  <a:cubicBezTo>
                    <a:pt x="145" y="43"/>
                    <a:pt x="153" y="35"/>
                    <a:pt x="153" y="24"/>
                  </a:cubicBezTo>
                  <a:cubicBezTo>
                    <a:pt x="153" y="14"/>
                    <a:pt x="145" y="6"/>
                    <a:pt x="135" y="6"/>
                  </a:cubicBezTo>
                  <a:cubicBezTo>
                    <a:pt x="124" y="6"/>
                    <a:pt x="116" y="14"/>
                    <a:pt x="116" y="24"/>
                  </a:cubicBezTo>
                  <a:moveTo>
                    <a:pt x="36" y="24"/>
                  </a:moveTo>
                  <a:cubicBezTo>
                    <a:pt x="36" y="17"/>
                    <a:pt x="30" y="12"/>
                    <a:pt x="23" y="12"/>
                  </a:cubicBezTo>
                  <a:cubicBezTo>
                    <a:pt x="17" y="12"/>
                    <a:pt x="11" y="17"/>
                    <a:pt x="11" y="24"/>
                  </a:cubicBezTo>
                  <a:cubicBezTo>
                    <a:pt x="11" y="31"/>
                    <a:pt x="17" y="37"/>
                    <a:pt x="23" y="37"/>
                  </a:cubicBezTo>
                  <a:cubicBezTo>
                    <a:pt x="25" y="37"/>
                    <a:pt x="27" y="36"/>
                    <a:pt x="29" y="36"/>
                  </a:cubicBezTo>
                  <a:cubicBezTo>
                    <a:pt x="27" y="33"/>
                    <a:pt x="27" y="30"/>
                    <a:pt x="28" y="27"/>
                  </a:cubicBezTo>
                  <a:cubicBezTo>
                    <a:pt x="30" y="25"/>
                    <a:pt x="33" y="24"/>
                    <a:pt x="36" y="24"/>
                  </a:cubicBezTo>
                  <a:moveTo>
                    <a:pt x="158" y="97"/>
                  </a:moveTo>
                  <a:cubicBezTo>
                    <a:pt x="158" y="87"/>
                    <a:pt x="150" y="79"/>
                    <a:pt x="141" y="79"/>
                  </a:cubicBezTo>
                  <a:cubicBezTo>
                    <a:pt x="131" y="79"/>
                    <a:pt x="123" y="87"/>
                    <a:pt x="123" y="97"/>
                  </a:cubicBezTo>
                  <a:cubicBezTo>
                    <a:pt x="123" y="107"/>
                    <a:pt x="131" y="115"/>
                    <a:pt x="141" y="115"/>
                  </a:cubicBezTo>
                  <a:cubicBezTo>
                    <a:pt x="150" y="115"/>
                    <a:pt x="158" y="107"/>
                    <a:pt x="158" y="97"/>
                  </a:cubicBezTo>
                </a:path>
              </a:pathLst>
            </a:custGeom>
            <a:solidFill>
              <a:schemeClr val="bg2">
                <a:lumMod val="50000"/>
              </a:schemeClr>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97" name="Freeform 14"/>
            <p:cNvSpPr>
              <a:spLocks noEditPoints="1"/>
            </p:cNvSpPr>
            <p:nvPr/>
          </p:nvSpPr>
          <p:spPr bwMode="auto">
            <a:xfrm rot="-1800000">
              <a:off x="5013439" y="3139402"/>
              <a:ext cx="454025" cy="523875"/>
            </a:xfrm>
            <a:custGeom>
              <a:avLst/>
              <a:gdLst>
                <a:gd name="T0" fmla="*/ 83 w 131"/>
                <a:gd name="T1" fmla="*/ 130 h 151"/>
                <a:gd name="T2" fmla="*/ 86 w 131"/>
                <a:gd name="T3" fmla="*/ 136 h 151"/>
                <a:gd name="T4" fmla="*/ 48 w 131"/>
                <a:gd name="T5" fmla="*/ 138 h 151"/>
                <a:gd name="T6" fmla="*/ 45 w 131"/>
                <a:gd name="T7" fmla="*/ 132 h 151"/>
                <a:gd name="T8" fmla="*/ 48 w 131"/>
                <a:gd name="T9" fmla="*/ 130 h 151"/>
                <a:gd name="T10" fmla="*/ 78 w 131"/>
                <a:gd name="T11" fmla="*/ 147 h 151"/>
                <a:gd name="T12" fmla="*/ 57 w 131"/>
                <a:gd name="T13" fmla="*/ 151 h 151"/>
                <a:gd name="T14" fmla="*/ 52 w 131"/>
                <a:gd name="T15" fmla="*/ 143 h 151"/>
                <a:gd name="T16" fmla="*/ 65 w 131"/>
                <a:gd name="T17" fmla="*/ 34 h 151"/>
                <a:gd name="T18" fmla="*/ 82 w 131"/>
                <a:gd name="T19" fmla="*/ 125 h 151"/>
                <a:gd name="T20" fmla="*/ 31 w 131"/>
                <a:gd name="T21" fmla="*/ 68 h 151"/>
                <a:gd name="T22" fmla="*/ 65 w 131"/>
                <a:gd name="T23" fmla="*/ 34 h 151"/>
                <a:gd name="T24" fmla="*/ 72 w 131"/>
                <a:gd name="T25" fmla="*/ 41 h 151"/>
                <a:gd name="T26" fmla="*/ 79 w 131"/>
                <a:gd name="T27" fmla="*/ 45 h 151"/>
                <a:gd name="T28" fmla="*/ 71 w 131"/>
                <a:gd name="T29" fmla="*/ 43 h 151"/>
                <a:gd name="T30" fmla="*/ 50 w 131"/>
                <a:gd name="T31" fmla="*/ 53 h 151"/>
                <a:gd name="T32" fmla="*/ 42 w 131"/>
                <a:gd name="T33" fmla="*/ 68 h 151"/>
                <a:gd name="T34" fmla="*/ 40 w 131"/>
                <a:gd name="T35" fmla="*/ 81 h 151"/>
                <a:gd name="T36" fmla="*/ 38 w 131"/>
                <a:gd name="T37" fmla="*/ 74 h 151"/>
                <a:gd name="T38" fmla="*/ 38 w 131"/>
                <a:gd name="T39" fmla="*/ 60 h 151"/>
                <a:gd name="T40" fmla="*/ 47 w 131"/>
                <a:gd name="T41" fmla="*/ 47 h 151"/>
                <a:gd name="T42" fmla="*/ 65 w 131"/>
                <a:gd name="T43" fmla="*/ 40 h 151"/>
                <a:gd name="T44" fmla="*/ 70 w 131"/>
                <a:gd name="T45" fmla="*/ 40 h 151"/>
                <a:gd name="T46" fmla="*/ 70 w 131"/>
                <a:gd name="T47" fmla="*/ 0 h 151"/>
                <a:gd name="T48" fmla="*/ 66 w 131"/>
                <a:gd name="T49" fmla="*/ 23 h 151"/>
                <a:gd name="T50" fmla="*/ 62 w 131"/>
                <a:gd name="T51" fmla="*/ 0 h 151"/>
                <a:gd name="T52" fmla="*/ 115 w 131"/>
                <a:gd name="T53" fmla="*/ 22 h 151"/>
                <a:gd name="T54" fmla="*/ 93 w 131"/>
                <a:gd name="T55" fmla="*/ 32 h 151"/>
                <a:gd name="T56" fmla="*/ 34 w 131"/>
                <a:gd name="T57" fmla="*/ 102 h 151"/>
                <a:gd name="T58" fmla="*/ 17 w 131"/>
                <a:gd name="T59" fmla="*/ 108 h 151"/>
                <a:gd name="T60" fmla="*/ 34 w 131"/>
                <a:gd name="T61" fmla="*/ 102 h 151"/>
                <a:gd name="T62" fmla="*/ 22 w 131"/>
                <a:gd name="T63" fmla="*/ 16 h 151"/>
                <a:gd name="T64" fmla="*/ 32 w 131"/>
                <a:gd name="T65" fmla="*/ 37 h 151"/>
                <a:gd name="T66" fmla="*/ 22 w 131"/>
                <a:gd name="T67" fmla="*/ 16 h 151"/>
                <a:gd name="T68" fmla="*/ 109 w 131"/>
                <a:gd name="T69" fmla="*/ 114 h 151"/>
                <a:gd name="T70" fmla="*/ 102 w 131"/>
                <a:gd name="T71" fmla="*/ 96 h 151"/>
                <a:gd name="T72" fmla="*/ 97 w 131"/>
                <a:gd name="T73" fmla="*/ 102 h 151"/>
                <a:gd name="T74" fmla="*/ 131 w 131"/>
                <a:gd name="T75" fmla="*/ 69 h 151"/>
                <a:gd name="T76" fmla="*/ 112 w 131"/>
                <a:gd name="T77" fmla="*/ 68 h 151"/>
                <a:gd name="T78" fmla="*/ 131 w 131"/>
                <a:gd name="T79" fmla="*/ 61 h 151"/>
                <a:gd name="T80" fmla="*/ 0 w 131"/>
                <a:gd name="T81" fmla="*/ 69 h 151"/>
                <a:gd name="T82" fmla="*/ 20 w 131"/>
                <a:gd name="T83" fmla="*/ 61 h 151"/>
                <a:gd name="T84" fmla="*/ 20 w 131"/>
                <a:gd name="T85" fmla="*/ 6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1" h="151">
                  <a:moveTo>
                    <a:pt x="48" y="130"/>
                  </a:moveTo>
                  <a:cubicBezTo>
                    <a:pt x="83" y="130"/>
                    <a:pt x="83" y="130"/>
                    <a:pt x="83" y="130"/>
                  </a:cubicBezTo>
                  <a:cubicBezTo>
                    <a:pt x="84" y="130"/>
                    <a:pt x="86" y="131"/>
                    <a:pt x="86" y="132"/>
                  </a:cubicBezTo>
                  <a:cubicBezTo>
                    <a:pt x="86" y="136"/>
                    <a:pt x="86" y="136"/>
                    <a:pt x="86" y="136"/>
                  </a:cubicBezTo>
                  <a:cubicBezTo>
                    <a:pt x="86" y="137"/>
                    <a:pt x="84" y="138"/>
                    <a:pt x="83" y="138"/>
                  </a:cubicBezTo>
                  <a:cubicBezTo>
                    <a:pt x="48" y="138"/>
                    <a:pt x="48" y="138"/>
                    <a:pt x="48" y="138"/>
                  </a:cubicBezTo>
                  <a:cubicBezTo>
                    <a:pt x="46" y="138"/>
                    <a:pt x="45" y="137"/>
                    <a:pt x="45" y="136"/>
                  </a:cubicBezTo>
                  <a:cubicBezTo>
                    <a:pt x="45" y="132"/>
                    <a:pt x="45" y="132"/>
                    <a:pt x="45" y="132"/>
                  </a:cubicBezTo>
                  <a:cubicBezTo>
                    <a:pt x="45" y="131"/>
                    <a:pt x="46" y="130"/>
                    <a:pt x="48" y="130"/>
                  </a:cubicBezTo>
                  <a:cubicBezTo>
                    <a:pt x="48" y="130"/>
                    <a:pt x="48" y="130"/>
                    <a:pt x="48" y="130"/>
                  </a:cubicBezTo>
                  <a:close/>
                  <a:moveTo>
                    <a:pt x="78" y="143"/>
                  </a:moveTo>
                  <a:cubicBezTo>
                    <a:pt x="78" y="147"/>
                    <a:pt x="78" y="147"/>
                    <a:pt x="78" y="147"/>
                  </a:cubicBezTo>
                  <a:cubicBezTo>
                    <a:pt x="78" y="149"/>
                    <a:pt x="76" y="151"/>
                    <a:pt x="74" y="151"/>
                  </a:cubicBezTo>
                  <a:cubicBezTo>
                    <a:pt x="57" y="151"/>
                    <a:pt x="57" y="151"/>
                    <a:pt x="57" y="151"/>
                  </a:cubicBezTo>
                  <a:cubicBezTo>
                    <a:pt x="54" y="151"/>
                    <a:pt x="52" y="149"/>
                    <a:pt x="52" y="147"/>
                  </a:cubicBezTo>
                  <a:cubicBezTo>
                    <a:pt x="52" y="143"/>
                    <a:pt x="52" y="143"/>
                    <a:pt x="52" y="143"/>
                  </a:cubicBezTo>
                  <a:cubicBezTo>
                    <a:pt x="78" y="143"/>
                    <a:pt x="78" y="143"/>
                    <a:pt x="78" y="143"/>
                  </a:cubicBezTo>
                  <a:close/>
                  <a:moveTo>
                    <a:pt x="65" y="34"/>
                  </a:moveTo>
                  <a:cubicBezTo>
                    <a:pt x="84" y="34"/>
                    <a:pt x="99" y="49"/>
                    <a:pt x="99" y="68"/>
                  </a:cubicBezTo>
                  <a:cubicBezTo>
                    <a:pt x="99" y="89"/>
                    <a:pt x="82" y="94"/>
                    <a:pt x="82" y="125"/>
                  </a:cubicBezTo>
                  <a:cubicBezTo>
                    <a:pt x="49" y="125"/>
                    <a:pt x="49" y="125"/>
                    <a:pt x="49" y="125"/>
                  </a:cubicBezTo>
                  <a:cubicBezTo>
                    <a:pt x="49" y="94"/>
                    <a:pt x="31" y="89"/>
                    <a:pt x="31" y="68"/>
                  </a:cubicBezTo>
                  <a:cubicBezTo>
                    <a:pt x="31" y="49"/>
                    <a:pt x="47" y="34"/>
                    <a:pt x="65" y="34"/>
                  </a:cubicBezTo>
                  <a:cubicBezTo>
                    <a:pt x="65" y="34"/>
                    <a:pt x="65" y="34"/>
                    <a:pt x="65" y="34"/>
                  </a:cubicBezTo>
                  <a:close/>
                  <a:moveTo>
                    <a:pt x="70" y="40"/>
                  </a:moveTo>
                  <a:cubicBezTo>
                    <a:pt x="72" y="41"/>
                    <a:pt x="72" y="41"/>
                    <a:pt x="72" y="41"/>
                  </a:cubicBezTo>
                  <a:cubicBezTo>
                    <a:pt x="76" y="42"/>
                    <a:pt x="80" y="44"/>
                    <a:pt x="83" y="46"/>
                  </a:cubicBezTo>
                  <a:cubicBezTo>
                    <a:pt x="82" y="46"/>
                    <a:pt x="80" y="45"/>
                    <a:pt x="79" y="45"/>
                  </a:cubicBezTo>
                  <a:cubicBezTo>
                    <a:pt x="76" y="44"/>
                    <a:pt x="76" y="44"/>
                    <a:pt x="76" y="44"/>
                  </a:cubicBezTo>
                  <a:cubicBezTo>
                    <a:pt x="74" y="44"/>
                    <a:pt x="73" y="44"/>
                    <a:pt x="71" y="43"/>
                  </a:cubicBezTo>
                  <a:cubicBezTo>
                    <a:pt x="69" y="44"/>
                    <a:pt x="66" y="44"/>
                    <a:pt x="64" y="45"/>
                  </a:cubicBezTo>
                  <a:cubicBezTo>
                    <a:pt x="59" y="46"/>
                    <a:pt x="54" y="49"/>
                    <a:pt x="50" y="53"/>
                  </a:cubicBezTo>
                  <a:cubicBezTo>
                    <a:pt x="49" y="55"/>
                    <a:pt x="49" y="55"/>
                    <a:pt x="49" y="55"/>
                  </a:cubicBezTo>
                  <a:cubicBezTo>
                    <a:pt x="45" y="59"/>
                    <a:pt x="43" y="63"/>
                    <a:pt x="42" y="68"/>
                  </a:cubicBezTo>
                  <a:cubicBezTo>
                    <a:pt x="41" y="72"/>
                    <a:pt x="41" y="72"/>
                    <a:pt x="41" y="72"/>
                  </a:cubicBezTo>
                  <a:cubicBezTo>
                    <a:pt x="40" y="75"/>
                    <a:pt x="40" y="78"/>
                    <a:pt x="40" y="81"/>
                  </a:cubicBezTo>
                  <a:cubicBezTo>
                    <a:pt x="40" y="80"/>
                    <a:pt x="39" y="78"/>
                    <a:pt x="38" y="77"/>
                  </a:cubicBezTo>
                  <a:cubicBezTo>
                    <a:pt x="38" y="74"/>
                    <a:pt x="38" y="74"/>
                    <a:pt x="38" y="74"/>
                  </a:cubicBezTo>
                  <a:cubicBezTo>
                    <a:pt x="37" y="70"/>
                    <a:pt x="37" y="66"/>
                    <a:pt x="38" y="62"/>
                  </a:cubicBezTo>
                  <a:cubicBezTo>
                    <a:pt x="38" y="60"/>
                    <a:pt x="38" y="60"/>
                    <a:pt x="38" y="60"/>
                  </a:cubicBezTo>
                  <a:cubicBezTo>
                    <a:pt x="40" y="56"/>
                    <a:pt x="42" y="53"/>
                    <a:pt x="45" y="49"/>
                  </a:cubicBezTo>
                  <a:cubicBezTo>
                    <a:pt x="47" y="47"/>
                    <a:pt x="47" y="47"/>
                    <a:pt x="47" y="47"/>
                  </a:cubicBezTo>
                  <a:cubicBezTo>
                    <a:pt x="50" y="44"/>
                    <a:pt x="54" y="42"/>
                    <a:pt x="58" y="41"/>
                  </a:cubicBezTo>
                  <a:cubicBezTo>
                    <a:pt x="61" y="40"/>
                    <a:pt x="63" y="40"/>
                    <a:pt x="65" y="40"/>
                  </a:cubicBezTo>
                  <a:cubicBezTo>
                    <a:pt x="67" y="40"/>
                    <a:pt x="68" y="40"/>
                    <a:pt x="70" y="40"/>
                  </a:cubicBezTo>
                  <a:cubicBezTo>
                    <a:pt x="70" y="40"/>
                    <a:pt x="70" y="40"/>
                    <a:pt x="70" y="40"/>
                  </a:cubicBezTo>
                  <a:close/>
                  <a:moveTo>
                    <a:pt x="62" y="0"/>
                  </a:moveTo>
                  <a:cubicBezTo>
                    <a:pt x="70" y="0"/>
                    <a:pt x="70" y="0"/>
                    <a:pt x="70" y="0"/>
                  </a:cubicBezTo>
                  <a:cubicBezTo>
                    <a:pt x="70" y="23"/>
                    <a:pt x="70" y="23"/>
                    <a:pt x="70" y="23"/>
                  </a:cubicBezTo>
                  <a:cubicBezTo>
                    <a:pt x="68" y="23"/>
                    <a:pt x="67" y="23"/>
                    <a:pt x="66" y="23"/>
                  </a:cubicBezTo>
                  <a:cubicBezTo>
                    <a:pt x="64" y="23"/>
                    <a:pt x="63" y="23"/>
                    <a:pt x="62" y="23"/>
                  </a:cubicBezTo>
                  <a:cubicBezTo>
                    <a:pt x="62" y="0"/>
                    <a:pt x="62" y="0"/>
                    <a:pt x="62" y="0"/>
                  </a:cubicBezTo>
                  <a:close/>
                  <a:moveTo>
                    <a:pt x="109" y="16"/>
                  </a:moveTo>
                  <a:cubicBezTo>
                    <a:pt x="115" y="22"/>
                    <a:pt x="115" y="22"/>
                    <a:pt x="115" y="22"/>
                  </a:cubicBezTo>
                  <a:cubicBezTo>
                    <a:pt x="99" y="37"/>
                    <a:pt x="99" y="37"/>
                    <a:pt x="99" y="37"/>
                  </a:cubicBezTo>
                  <a:cubicBezTo>
                    <a:pt x="97" y="35"/>
                    <a:pt x="95" y="33"/>
                    <a:pt x="93" y="32"/>
                  </a:cubicBezTo>
                  <a:cubicBezTo>
                    <a:pt x="109" y="16"/>
                    <a:pt x="109" y="16"/>
                    <a:pt x="109" y="16"/>
                  </a:cubicBezTo>
                  <a:close/>
                  <a:moveTo>
                    <a:pt x="34" y="102"/>
                  </a:moveTo>
                  <a:cubicBezTo>
                    <a:pt x="22" y="114"/>
                    <a:pt x="22" y="114"/>
                    <a:pt x="22" y="114"/>
                  </a:cubicBezTo>
                  <a:cubicBezTo>
                    <a:pt x="17" y="108"/>
                    <a:pt x="17" y="108"/>
                    <a:pt x="17" y="108"/>
                  </a:cubicBezTo>
                  <a:cubicBezTo>
                    <a:pt x="29" y="96"/>
                    <a:pt x="29" y="96"/>
                    <a:pt x="29" y="96"/>
                  </a:cubicBezTo>
                  <a:cubicBezTo>
                    <a:pt x="31" y="98"/>
                    <a:pt x="32" y="100"/>
                    <a:pt x="34" y="102"/>
                  </a:cubicBezTo>
                  <a:cubicBezTo>
                    <a:pt x="34" y="102"/>
                    <a:pt x="34" y="102"/>
                    <a:pt x="34" y="102"/>
                  </a:cubicBezTo>
                  <a:close/>
                  <a:moveTo>
                    <a:pt x="22" y="16"/>
                  </a:moveTo>
                  <a:cubicBezTo>
                    <a:pt x="17" y="22"/>
                    <a:pt x="17" y="22"/>
                    <a:pt x="17" y="22"/>
                  </a:cubicBezTo>
                  <a:cubicBezTo>
                    <a:pt x="32" y="37"/>
                    <a:pt x="32" y="37"/>
                    <a:pt x="32" y="37"/>
                  </a:cubicBezTo>
                  <a:cubicBezTo>
                    <a:pt x="34" y="35"/>
                    <a:pt x="36" y="33"/>
                    <a:pt x="38" y="32"/>
                  </a:cubicBezTo>
                  <a:cubicBezTo>
                    <a:pt x="22" y="16"/>
                    <a:pt x="22" y="16"/>
                    <a:pt x="22" y="16"/>
                  </a:cubicBezTo>
                  <a:close/>
                  <a:moveTo>
                    <a:pt x="97" y="102"/>
                  </a:moveTo>
                  <a:cubicBezTo>
                    <a:pt x="109" y="114"/>
                    <a:pt x="109" y="114"/>
                    <a:pt x="109" y="114"/>
                  </a:cubicBezTo>
                  <a:cubicBezTo>
                    <a:pt x="115" y="108"/>
                    <a:pt x="115" y="108"/>
                    <a:pt x="115" y="108"/>
                  </a:cubicBezTo>
                  <a:cubicBezTo>
                    <a:pt x="102" y="96"/>
                    <a:pt x="102" y="96"/>
                    <a:pt x="102" y="96"/>
                  </a:cubicBezTo>
                  <a:cubicBezTo>
                    <a:pt x="101" y="98"/>
                    <a:pt x="99" y="100"/>
                    <a:pt x="97" y="102"/>
                  </a:cubicBezTo>
                  <a:cubicBezTo>
                    <a:pt x="97" y="102"/>
                    <a:pt x="97" y="102"/>
                    <a:pt x="97" y="102"/>
                  </a:cubicBezTo>
                  <a:close/>
                  <a:moveTo>
                    <a:pt x="131" y="61"/>
                  </a:moveTo>
                  <a:cubicBezTo>
                    <a:pt x="131" y="69"/>
                    <a:pt x="131" y="69"/>
                    <a:pt x="131" y="69"/>
                  </a:cubicBezTo>
                  <a:cubicBezTo>
                    <a:pt x="112" y="69"/>
                    <a:pt x="112" y="69"/>
                    <a:pt x="112" y="69"/>
                  </a:cubicBezTo>
                  <a:cubicBezTo>
                    <a:pt x="112" y="69"/>
                    <a:pt x="112" y="68"/>
                    <a:pt x="112" y="68"/>
                  </a:cubicBezTo>
                  <a:cubicBezTo>
                    <a:pt x="112" y="66"/>
                    <a:pt x="111" y="63"/>
                    <a:pt x="111" y="61"/>
                  </a:cubicBezTo>
                  <a:cubicBezTo>
                    <a:pt x="131" y="61"/>
                    <a:pt x="131" y="61"/>
                    <a:pt x="131" y="61"/>
                  </a:cubicBezTo>
                  <a:close/>
                  <a:moveTo>
                    <a:pt x="20" y="69"/>
                  </a:moveTo>
                  <a:cubicBezTo>
                    <a:pt x="0" y="69"/>
                    <a:pt x="0" y="69"/>
                    <a:pt x="0" y="69"/>
                  </a:cubicBezTo>
                  <a:cubicBezTo>
                    <a:pt x="0" y="61"/>
                    <a:pt x="0" y="61"/>
                    <a:pt x="0" y="61"/>
                  </a:cubicBezTo>
                  <a:cubicBezTo>
                    <a:pt x="20" y="61"/>
                    <a:pt x="20" y="61"/>
                    <a:pt x="20" y="61"/>
                  </a:cubicBezTo>
                  <a:cubicBezTo>
                    <a:pt x="20" y="63"/>
                    <a:pt x="20" y="66"/>
                    <a:pt x="20" y="68"/>
                  </a:cubicBezTo>
                  <a:cubicBezTo>
                    <a:pt x="20" y="68"/>
                    <a:pt x="20" y="69"/>
                    <a:pt x="20" y="69"/>
                  </a:cubicBezTo>
                  <a:cubicBezTo>
                    <a:pt x="20" y="69"/>
                    <a:pt x="20" y="69"/>
                    <a:pt x="20" y="69"/>
                  </a:cubicBezTo>
                  <a:close/>
                </a:path>
              </a:pathLst>
            </a:custGeom>
            <a:solidFill>
              <a:srgbClr val="F5EDE8"/>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98" name="Freeform 16"/>
            <p:cNvSpPr>
              <a:spLocks noEditPoints="1"/>
            </p:cNvSpPr>
            <p:nvPr/>
          </p:nvSpPr>
          <p:spPr bwMode="auto">
            <a:xfrm>
              <a:off x="5694538" y="1970965"/>
              <a:ext cx="496888" cy="500063"/>
            </a:xfrm>
            <a:custGeom>
              <a:avLst/>
              <a:gdLst>
                <a:gd name="T0" fmla="*/ 84 w 143"/>
                <a:gd name="T1" fmla="*/ 45 h 144"/>
                <a:gd name="T2" fmla="*/ 70 w 143"/>
                <a:gd name="T3" fmla="*/ 47 h 144"/>
                <a:gd name="T4" fmla="*/ 75 w 143"/>
                <a:gd name="T5" fmla="*/ 64 h 144"/>
                <a:gd name="T6" fmla="*/ 105 w 143"/>
                <a:gd name="T7" fmla="*/ 18 h 144"/>
                <a:gd name="T8" fmla="*/ 125 w 143"/>
                <a:gd name="T9" fmla="*/ 19 h 144"/>
                <a:gd name="T10" fmla="*/ 125 w 143"/>
                <a:gd name="T11" fmla="*/ 39 h 144"/>
                <a:gd name="T12" fmla="*/ 80 w 143"/>
                <a:gd name="T13" fmla="*/ 68 h 144"/>
                <a:gd name="T14" fmla="*/ 96 w 143"/>
                <a:gd name="T15" fmla="*/ 74 h 144"/>
                <a:gd name="T16" fmla="*/ 99 w 143"/>
                <a:gd name="T17" fmla="*/ 59 h 144"/>
                <a:gd name="T18" fmla="*/ 117 w 143"/>
                <a:gd name="T19" fmla="*/ 74 h 144"/>
                <a:gd name="T20" fmla="*/ 114 w 143"/>
                <a:gd name="T21" fmla="*/ 44 h 144"/>
                <a:gd name="T22" fmla="*/ 124 w 143"/>
                <a:gd name="T23" fmla="*/ 74 h 144"/>
                <a:gd name="T24" fmla="*/ 133 w 143"/>
                <a:gd name="T25" fmla="*/ 81 h 144"/>
                <a:gd name="T26" fmla="*/ 70 w 143"/>
                <a:gd name="T27" fmla="*/ 135 h 144"/>
                <a:gd name="T28" fmla="*/ 63 w 143"/>
                <a:gd name="T29" fmla="*/ 144 h 144"/>
                <a:gd name="T30" fmla="*/ 9 w 143"/>
                <a:gd name="T31" fmla="*/ 81 h 144"/>
                <a:gd name="T32" fmla="*/ 0 w 143"/>
                <a:gd name="T33" fmla="*/ 74 h 144"/>
                <a:gd name="T34" fmla="*/ 63 w 143"/>
                <a:gd name="T35" fmla="*/ 20 h 144"/>
                <a:gd name="T36" fmla="*/ 70 w 143"/>
                <a:gd name="T37" fmla="*/ 10 h 144"/>
                <a:gd name="T38" fmla="*/ 99 w 143"/>
                <a:gd name="T39" fmla="*/ 30 h 144"/>
                <a:gd name="T40" fmla="*/ 94 w 143"/>
                <a:gd name="T41" fmla="*/ 35 h 144"/>
                <a:gd name="T42" fmla="*/ 70 w 143"/>
                <a:gd name="T43" fmla="*/ 40 h 144"/>
                <a:gd name="T44" fmla="*/ 70 w 143"/>
                <a:gd name="T45" fmla="*/ 93 h 144"/>
                <a:gd name="T46" fmla="*/ 96 w 143"/>
                <a:gd name="T47" fmla="*/ 81 h 144"/>
                <a:gd name="T48" fmla="*/ 63 w 143"/>
                <a:gd name="T49" fmla="*/ 93 h 144"/>
                <a:gd name="T50" fmla="*/ 37 w 143"/>
                <a:gd name="T51" fmla="*/ 81 h 144"/>
                <a:gd name="T52" fmla="*/ 63 w 143"/>
                <a:gd name="T53" fmla="*/ 93 h 144"/>
                <a:gd name="T54" fmla="*/ 63 w 143"/>
                <a:gd name="T55" fmla="*/ 61 h 144"/>
                <a:gd name="T56" fmla="*/ 37 w 143"/>
                <a:gd name="T57" fmla="*/ 74 h 144"/>
                <a:gd name="T58" fmla="*/ 63 w 143"/>
                <a:gd name="T59" fmla="*/ 27 h 144"/>
                <a:gd name="T60" fmla="*/ 30 w 143"/>
                <a:gd name="T61" fmla="*/ 74 h 144"/>
                <a:gd name="T62" fmla="*/ 63 w 143"/>
                <a:gd name="T63" fmla="*/ 27 h 144"/>
                <a:gd name="T64" fmla="*/ 63 w 143"/>
                <a:gd name="T65" fmla="*/ 114 h 144"/>
                <a:gd name="T66" fmla="*/ 16 w 143"/>
                <a:gd name="T67" fmla="*/ 81 h 144"/>
                <a:gd name="T68" fmla="*/ 70 w 143"/>
                <a:gd name="T69" fmla="*/ 114 h 144"/>
                <a:gd name="T70" fmla="*/ 117 w 143"/>
                <a:gd name="T71" fmla="*/ 81 h 144"/>
                <a:gd name="T72" fmla="*/ 70 w 143"/>
                <a:gd name="T73" fmla="*/ 11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3" h="144">
                  <a:moveTo>
                    <a:pt x="70" y="40"/>
                  </a:moveTo>
                  <a:cubicBezTo>
                    <a:pt x="75" y="41"/>
                    <a:pt x="80" y="42"/>
                    <a:pt x="84" y="45"/>
                  </a:cubicBezTo>
                  <a:cubicBezTo>
                    <a:pt x="79" y="50"/>
                    <a:pt x="79" y="50"/>
                    <a:pt x="79" y="50"/>
                  </a:cubicBezTo>
                  <a:cubicBezTo>
                    <a:pt x="76" y="49"/>
                    <a:pt x="73" y="48"/>
                    <a:pt x="70" y="47"/>
                  </a:cubicBezTo>
                  <a:cubicBezTo>
                    <a:pt x="70" y="61"/>
                    <a:pt x="70" y="61"/>
                    <a:pt x="70" y="61"/>
                  </a:cubicBezTo>
                  <a:cubicBezTo>
                    <a:pt x="72" y="62"/>
                    <a:pt x="74" y="63"/>
                    <a:pt x="75" y="64"/>
                  </a:cubicBezTo>
                  <a:cubicBezTo>
                    <a:pt x="106" y="32"/>
                    <a:pt x="106" y="32"/>
                    <a:pt x="106" y="32"/>
                  </a:cubicBezTo>
                  <a:cubicBezTo>
                    <a:pt x="105" y="18"/>
                    <a:pt x="105" y="18"/>
                    <a:pt x="105" y="18"/>
                  </a:cubicBezTo>
                  <a:cubicBezTo>
                    <a:pt x="123" y="0"/>
                    <a:pt x="123" y="0"/>
                    <a:pt x="123" y="0"/>
                  </a:cubicBezTo>
                  <a:cubicBezTo>
                    <a:pt x="125" y="19"/>
                    <a:pt x="125" y="19"/>
                    <a:pt x="125" y="19"/>
                  </a:cubicBezTo>
                  <a:cubicBezTo>
                    <a:pt x="143" y="21"/>
                    <a:pt x="143" y="21"/>
                    <a:pt x="143" y="21"/>
                  </a:cubicBezTo>
                  <a:cubicBezTo>
                    <a:pt x="125" y="39"/>
                    <a:pt x="125" y="39"/>
                    <a:pt x="125" y="39"/>
                  </a:cubicBezTo>
                  <a:cubicBezTo>
                    <a:pt x="111" y="37"/>
                    <a:pt x="111" y="37"/>
                    <a:pt x="111" y="37"/>
                  </a:cubicBezTo>
                  <a:cubicBezTo>
                    <a:pt x="80" y="68"/>
                    <a:pt x="80" y="68"/>
                    <a:pt x="80" y="68"/>
                  </a:cubicBezTo>
                  <a:cubicBezTo>
                    <a:pt x="81" y="70"/>
                    <a:pt x="82" y="72"/>
                    <a:pt x="82" y="74"/>
                  </a:cubicBezTo>
                  <a:cubicBezTo>
                    <a:pt x="96" y="74"/>
                    <a:pt x="96" y="74"/>
                    <a:pt x="96" y="74"/>
                  </a:cubicBezTo>
                  <a:cubicBezTo>
                    <a:pt x="96" y="70"/>
                    <a:pt x="95" y="67"/>
                    <a:pt x="94" y="65"/>
                  </a:cubicBezTo>
                  <a:cubicBezTo>
                    <a:pt x="99" y="59"/>
                    <a:pt x="99" y="59"/>
                    <a:pt x="99" y="59"/>
                  </a:cubicBezTo>
                  <a:cubicBezTo>
                    <a:pt x="101" y="64"/>
                    <a:pt x="103" y="69"/>
                    <a:pt x="103" y="74"/>
                  </a:cubicBezTo>
                  <a:cubicBezTo>
                    <a:pt x="117" y="74"/>
                    <a:pt x="117" y="74"/>
                    <a:pt x="117" y="74"/>
                  </a:cubicBezTo>
                  <a:cubicBezTo>
                    <a:pt x="116" y="65"/>
                    <a:pt x="114" y="56"/>
                    <a:pt x="109" y="49"/>
                  </a:cubicBezTo>
                  <a:cubicBezTo>
                    <a:pt x="114" y="44"/>
                    <a:pt x="114" y="44"/>
                    <a:pt x="114" y="44"/>
                  </a:cubicBezTo>
                  <a:cubicBezTo>
                    <a:pt x="114" y="45"/>
                    <a:pt x="114" y="45"/>
                    <a:pt x="114" y="45"/>
                  </a:cubicBezTo>
                  <a:cubicBezTo>
                    <a:pt x="120" y="53"/>
                    <a:pt x="123" y="63"/>
                    <a:pt x="124" y="74"/>
                  </a:cubicBezTo>
                  <a:cubicBezTo>
                    <a:pt x="133" y="74"/>
                    <a:pt x="133" y="74"/>
                    <a:pt x="133" y="74"/>
                  </a:cubicBezTo>
                  <a:cubicBezTo>
                    <a:pt x="133" y="81"/>
                    <a:pt x="133" y="81"/>
                    <a:pt x="133" y="81"/>
                  </a:cubicBezTo>
                  <a:cubicBezTo>
                    <a:pt x="124" y="81"/>
                    <a:pt x="124" y="81"/>
                    <a:pt x="124" y="81"/>
                  </a:cubicBezTo>
                  <a:cubicBezTo>
                    <a:pt x="122" y="110"/>
                    <a:pt x="99" y="133"/>
                    <a:pt x="70" y="135"/>
                  </a:cubicBezTo>
                  <a:cubicBezTo>
                    <a:pt x="70" y="144"/>
                    <a:pt x="70" y="144"/>
                    <a:pt x="70" y="144"/>
                  </a:cubicBezTo>
                  <a:cubicBezTo>
                    <a:pt x="63" y="144"/>
                    <a:pt x="63" y="144"/>
                    <a:pt x="63" y="144"/>
                  </a:cubicBezTo>
                  <a:cubicBezTo>
                    <a:pt x="63" y="135"/>
                    <a:pt x="63" y="135"/>
                    <a:pt x="63" y="135"/>
                  </a:cubicBezTo>
                  <a:cubicBezTo>
                    <a:pt x="34" y="133"/>
                    <a:pt x="11" y="110"/>
                    <a:pt x="9" y="81"/>
                  </a:cubicBezTo>
                  <a:cubicBezTo>
                    <a:pt x="0" y="81"/>
                    <a:pt x="0" y="81"/>
                    <a:pt x="0" y="81"/>
                  </a:cubicBezTo>
                  <a:cubicBezTo>
                    <a:pt x="0" y="74"/>
                    <a:pt x="0" y="74"/>
                    <a:pt x="0" y="74"/>
                  </a:cubicBezTo>
                  <a:cubicBezTo>
                    <a:pt x="9" y="74"/>
                    <a:pt x="9" y="74"/>
                    <a:pt x="9" y="74"/>
                  </a:cubicBezTo>
                  <a:cubicBezTo>
                    <a:pt x="11" y="45"/>
                    <a:pt x="34" y="21"/>
                    <a:pt x="63" y="20"/>
                  </a:cubicBezTo>
                  <a:cubicBezTo>
                    <a:pt x="63" y="10"/>
                    <a:pt x="63" y="10"/>
                    <a:pt x="63" y="10"/>
                  </a:cubicBezTo>
                  <a:cubicBezTo>
                    <a:pt x="70" y="10"/>
                    <a:pt x="70" y="10"/>
                    <a:pt x="70" y="10"/>
                  </a:cubicBezTo>
                  <a:cubicBezTo>
                    <a:pt x="70" y="20"/>
                    <a:pt x="70" y="20"/>
                    <a:pt x="70" y="20"/>
                  </a:cubicBezTo>
                  <a:cubicBezTo>
                    <a:pt x="81" y="20"/>
                    <a:pt x="91" y="24"/>
                    <a:pt x="99" y="30"/>
                  </a:cubicBezTo>
                  <a:cubicBezTo>
                    <a:pt x="99" y="30"/>
                    <a:pt x="99" y="30"/>
                    <a:pt x="99" y="30"/>
                  </a:cubicBezTo>
                  <a:cubicBezTo>
                    <a:pt x="94" y="35"/>
                    <a:pt x="94" y="35"/>
                    <a:pt x="94" y="35"/>
                  </a:cubicBezTo>
                  <a:cubicBezTo>
                    <a:pt x="87" y="30"/>
                    <a:pt x="79" y="27"/>
                    <a:pt x="70" y="27"/>
                  </a:cubicBezTo>
                  <a:cubicBezTo>
                    <a:pt x="70" y="40"/>
                    <a:pt x="70" y="40"/>
                    <a:pt x="70" y="40"/>
                  </a:cubicBezTo>
                  <a:close/>
                  <a:moveTo>
                    <a:pt x="82" y="81"/>
                  </a:moveTo>
                  <a:cubicBezTo>
                    <a:pt x="81" y="87"/>
                    <a:pt x="76" y="92"/>
                    <a:pt x="70" y="93"/>
                  </a:cubicBezTo>
                  <a:cubicBezTo>
                    <a:pt x="70" y="107"/>
                    <a:pt x="70" y="107"/>
                    <a:pt x="70" y="107"/>
                  </a:cubicBezTo>
                  <a:cubicBezTo>
                    <a:pt x="84" y="105"/>
                    <a:pt x="95" y="94"/>
                    <a:pt x="96" y="81"/>
                  </a:cubicBezTo>
                  <a:cubicBezTo>
                    <a:pt x="82" y="81"/>
                    <a:pt x="82" y="81"/>
                    <a:pt x="82" y="81"/>
                  </a:cubicBezTo>
                  <a:close/>
                  <a:moveTo>
                    <a:pt x="63" y="93"/>
                  </a:moveTo>
                  <a:cubicBezTo>
                    <a:pt x="57" y="92"/>
                    <a:pt x="52" y="87"/>
                    <a:pt x="51" y="81"/>
                  </a:cubicBezTo>
                  <a:cubicBezTo>
                    <a:pt x="37" y="81"/>
                    <a:pt x="37" y="81"/>
                    <a:pt x="37" y="81"/>
                  </a:cubicBezTo>
                  <a:cubicBezTo>
                    <a:pt x="38" y="94"/>
                    <a:pt x="49" y="105"/>
                    <a:pt x="63" y="107"/>
                  </a:cubicBezTo>
                  <a:cubicBezTo>
                    <a:pt x="63" y="93"/>
                    <a:pt x="63" y="93"/>
                    <a:pt x="63" y="93"/>
                  </a:cubicBezTo>
                  <a:close/>
                  <a:moveTo>
                    <a:pt x="51" y="74"/>
                  </a:moveTo>
                  <a:cubicBezTo>
                    <a:pt x="52" y="68"/>
                    <a:pt x="57" y="63"/>
                    <a:pt x="63" y="61"/>
                  </a:cubicBezTo>
                  <a:cubicBezTo>
                    <a:pt x="63" y="47"/>
                    <a:pt x="63" y="47"/>
                    <a:pt x="63" y="47"/>
                  </a:cubicBezTo>
                  <a:cubicBezTo>
                    <a:pt x="49" y="49"/>
                    <a:pt x="38" y="60"/>
                    <a:pt x="37" y="74"/>
                  </a:cubicBezTo>
                  <a:cubicBezTo>
                    <a:pt x="51" y="74"/>
                    <a:pt x="51" y="74"/>
                    <a:pt x="51" y="74"/>
                  </a:cubicBezTo>
                  <a:close/>
                  <a:moveTo>
                    <a:pt x="63" y="27"/>
                  </a:moveTo>
                  <a:cubicBezTo>
                    <a:pt x="38" y="28"/>
                    <a:pt x="18" y="49"/>
                    <a:pt x="16" y="74"/>
                  </a:cubicBezTo>
                  <a:cubicBezTo>
                    <a:pt x="30" y="74"/>
                    <a:pt x="30" y="74"/>
                    <a:pt x="30" y="74"/>
                  </a:cubicBezTo>
                  <a:cubicBezTo>
                    <a:pt x="31" y="56"/>
                    <a:pt x="45" y="42"/>
                    <a:pt x="63" y="40"/>
                  </a:cubicBezTo>
                  <a:cubicBezTo>
                    <a:pt x="63" y="27"/>
                    <a:pt x="63" y="27"/>
                    <a:pt x="63" y="27"/>
                  </a:cubicBezTo>
                  <a:close/>
                  <a:moveTo>
                    <a:pt x="63" y="128"/>
                  </a:moveTo>
                  <a:cubicBezTo>
                    <a:pt x="63" y="114"/>
                    <a:pt x="63" y="114"/>
                    <a:pt x="63" y="114"/>
                  </a:cubicBezTo>
                  <a:cubicBezTo>
                    <a:pt x="45" y="112"/>
                    <a:pt x="31" y="98"/>
                    <a:pt x="30" y="81"/>
                  </a:cubicBezTo>
                  <a:cubicBezTo>
                    <a:pt x="16" y="81"/>
                    <a:pt x="16" y="81"/>
                    <a:pt x="16" y="81"/>
                  </a:cubicBezTo>
                  <a:cubicBezTo>
                    <a:pt x="18" y="106"/>
                    <a:pt x="38" y="126"/>
                    <a:pt x="63" y="128"/>
                  </a:cubicBezTo>
                  <a:close/>
                  <a:moveTo>
                    <a:pt x="70" y="114"/>
                  </a:moveTo>
                  <a:cubicBezTo>
                    <a:pt x="70" y="128"/>
                    <a:pt x="70" y="128"/>
                    <a:pt x="70" y="128"/>
                  </a:cubicBezTo>
                  <a:cubicBezTo>
                    <a:pt x="95" y="126"/>
                    <a:pt x="115" y="106"/>
                    <a:pt x="117" y="81"/>
                  </a:cubicBezTo>
                  <a:cubicBezTo>
                    <a:pt x="103" y="81"/>
                    <a:pt x="103" y="81"/>
                    <a:pt x="103" y="81"/>
                  </a:cubicBezTo>
                  <a:cubicBezTo>
                    <a:pt x="102" y="98"/>
                    <a:pt x="88" y="112"/>
                    <a:pt x="70" y="114"/>
                  </a:cubicBezTo>
                  <a:close/>
                </a:path>
              </a:pathLst>
            </a:custGeom>
            <a:solidFill>
              <a:schemeClr val="bg2">
                <a:lumMod val="50000"/>
              </a:schemeClr>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grpSp>
      <p:grpSp>
        <p:nvGrpSpPr>
          <p:cNvPr id="101" name="组合 100"/>
          <p:cNvGrpSpPr/>
          <p:nvPr/>
        </p:nvGrpSpPr>
        <p:grpSpPr>
          <a:xfrm>
            <a:off x="1441805" y="1749398"/>
            <a:ext cx="3678555" cy="1003934"/>
            <a:chOff x="1230207" y="2112466"/>
            <a:chExt cx="3678555" cy="1003935"/>
          </a:xfrm>
        </p:grpSpPr>
        <p:grpSp>
          <p:nvGrpSpPr>
            <p:cNvPr id="102" name="组合 101"/>
            <p:cNvGrpSpPr/>
            <p:nvPr/>
          </p:nvGrpSpPr>
          <p:grpSpPr>
            <a:xfrm>
              <a:off x="1230207" y="2112466"/>
              <a:ext cx="3678555" cy="398780"/>
              <a:chOff x="980608" y="1858010"/>
              <a:chExt cx="3678555" cy="398780"/>
            </a:xfrm>
          </p:grpSpPr>
          <p:grpSp>
            <p:nvGrpSpPr>
              <p:cNvPr id="104" name="组合 103"/>
              <p:cNvGrpSpPr/>
              <p:nvPr/>
            </p:nvGrpSpPr>
            <p:grpSpPr>
              <a:xfrm>
                <a:off x="980608" y="1948657"/>
                <a:ext cx="216000" cy="216443"/>
                <a:chOff x="980608" y="2248535"/>
                <a:chExt cx="216000" cy="216443"/>
              </a:xfrm>
            </p:grpSpPr>
            <p:sp>
              <p:nvSpPr>
                <p:cNvPr id="106" name="Freeform 15"/>
                <p:cNvSpPr>
                  <a:spLocks noEditPoints="1"/>
                </p:cNvSpPr>
                <p:nvPr/>
              </p:nvSpPr>
              <p:spPr bwMode="auto">
                <a:xfrm>
                  <a:off x="1061331" y="2279139"/>
                  <a:ext cx="46127" cy="154349"/>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宋体" panose="02010600030101010101" pitchFamily="2" charset="-122"/>
                  </a:endParaRPr>
                </a:p>
              </p:txBody>
            </p:sp>
            <p:sp>
              <p:nvSpPr>
                <p:cNvPr id="107" name="Freeform 16"/>
                <p:cNvSpPr>
                  <a:spLocks noEditPoints="1"/>
                </p:cNvSpPr>
                <p:nvPr/>
              </p:nvSpPr>
              <p:spPr bwMode="auto">
                <a:xfrm>
                  <a:off x="980608" y="2248535"/>
                  <a:ext cx="216000" cy="216443"/>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宋体" panose="02010600030101010101" pitchFamily="2" charset="-122"/>
                  </a:endParaRPr>
                </a:p>
              </p:txBody>
            </p:sp>
          </p:grpSp>
          <p:sp>
            <p:nvSpPr>
              <p:cNvPr id="105" name="文本框 42"/>
              <p:cNvSpPr txBox="1"/>
              <p:nvPr/>
            </p:nvSpPr>
            <p:spPr>
              <a:xfrm>
                <a:off x="1107608" y="1858010"/>
                <a:ext cx="3551555" cy="398780"/>
              </a:xfrm>
              <a:prstGeom prst="rect">
                <a:avLst/>
              </a:prstGeom>
              <a:noFill/>
            </p:spPr>
            <p:txBody>
              <a:bodyPr wrap="square" rtlCol="0">
                <a:spAutoFit/>
              </a:bodyPr>
              <a:p>
                <a:pPr eaLnBrk="0" hangingPunct="0"/>
                <a:r>
                  <a:rPr lang="zh-CN" altLang="en-US" sz="2000" b="1" dirty="0">
                    <a:solidFill>
                      <a:schemeClr val="tx1">
                        <a:lumMod val="75000"/>
                        <a:lumOff val="25000"/>
                      </a:schemeClr>
                    </a:solidFill>
                    <a:latin typeface="宋体" panose="02010600030101010101" pitchFamily="2" charset="-122"/>
                    <a:cs typeface="Helvetica" panose="020B0604020202030204"/>
                  </a:rPr>
                  <a:t>（一）全面调查和非全面调查</a:t>
                </a:r>
                <a:endParaRPr lang="zh-CN" altLang="en-US" sz="2000" b="1" dirty="0">
                  <a:solidFill>
                    <a:schemeClr val="tx1">
                      <a:lumMod val="75000"/>
                      <a:lumOff val="25000"/>
                    </a:schemeClr>
                  </a:solidFill>
                  <a:latin typeface="宋体" panose="02010600030101010101" pitchFamily="2" charset="-122"/>
                  <a:cs typeface="Helvetica" panose="020B0604020202030204"/>
                </a:endParaRPr>
              </a:p>
            </p:txBody>
          </p:sp>
        </p:grpSp>
        <p:sp>
          <p:nvSpPr>
            <p:cNvPr id="103" name="矩形 102"/>
            <p:cNvSpPr/>
            <p:nvPr/>
          </p:nvSpPr>
          <p:spPr>
            <a:xfrm>
              <a:off x="1333712" y="2532836"/>
              <a:ext cx="3279140" cy="583565"/>
            </a:xfrm>
            <a:prstGeom prst="rect">
              <a:avLst/>
            </a:prstGeom>
          </p:spPr>
          <p:txBody>
            <a:bodyPr wrap="square">
              <a:spAutoFit/>
            </a:bodyPr>
            <a:p>
              <a:pPr defTabSz="911225"/>
              <a:r>
                <a:rPr sz="1600" dirty="0">
                  <a:solidFill>
                    <a:schemeClr val="tx1"/>
                  </a:solidFill>
                  <a:latin typeface="宋体" panose="02010600030101010101" pitchFamily="2" charset="-122"/>
                  <a:cs typeface="宋体" panose="02010600030101010101" pitchFamily="2" charset="-122"/>
                </a:rPr>
                <a:t>统计调查按调查对象包括的范围不同，分为全面调查和非全面调查。</a:t>
              </a:r>
              <a:endParaRPr sz="1600" dirty="0">
                <a:solidFill>
                  <a:schemeClr val="tx1"/>
                </a:solidFill>
                <a:latin typeface="宋体" panose="02010600030101010101" pitchFamily="2" charset="-122"/>
                <a:cs typeface="宋体" panose="02010600030101010101" pitchFamily="2" charset="-122"/>
              </a:endParaRPr>
            </a:p>
          </p:txBody>
        </p:sp>
      </p:grpSp>
      <p:sp>
        <p:nvSpPr>
          <p:cNvPr id="25" name="文本框 2"/>
          <p:cNvSpPr txBox="1"/>
          <p:nvPr/>
        </p:nvSpPr>
        <p:spPr>
          <a:xfrm>
            <a:off x="885825" y="599440"/>
            <a:ext cx="371856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二、统计调查的种类</a:t>
            </a:r>
            <a:endParaRPr lang="zh-CN" altLang="en-US" sz="2600" dirty="0">
              <a:latin typeface="宋体" panose="02010600030101010101" pitchFamily="2" charset="-122"/>
              <a:ea typeface="宋体" panose="02010600030101010101" pitchFamily="2" charset="-122"/>
            </a:endParaRPr>
          </a:p>
        </p:txBody>
      </p:sp>
      <p:grpSp>
        <p:nvGrpSpPr>
          <p:cNvPr id="3" name="组合 2"/>
          <p:cNvGrpSpPr/>
          <p:nvPr/>
        </p:nvGrpSpPr>
        <p:grpSpPr>
          <a:xfrm rot="0">
            <a:off x="7948295" y="3863340"/>
            <a:ext cx="3678555" cy="706755"/>
            <a:chOff x="980608" y="1858010"/>
            <a:chExt cx="3678555" cy="706756"/>
          </a:xfrm>
        </p:grpSpPr>
        <p:grpSp>
          <p:nvGrpSpPr>
            <p:cNvPr id="4" name="组合 3"/>
            <p:cNvGrpSpPr/>
            <p:nvPr/>
          </p:nvGrpSpPr>
          <p:grpSpPr>
            <a:xfrm>
              <a:off x="980608" y="1948657"/>
              <a:ext cx="216000" cy="216443"/>
              <a:chOff x="980608" y="2248535"/>
              <a:chExt cx="216000" cy="216443"/>
            </a:xfrm>
          </p:grpSpPr>
          <p:sp>
            <p:nvSpPr>
              <p:cNvPr id="5" name="Freeform 15"/>
              <p:cNvSpPr>
                <a:spLocks noEditPoints="1"/>
              </p:cNvSpPr>
              <p:nvPr/>
            </p:nvSpPr>
            <p:spPr bwMode="auto">
              <a:xfrm>
                <a:off x="1061331" y="2279139"/>
                <a:ext cx="46127" cy="154349"/>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宋体" panose="02010600030101010101" pitchFamily="2" charset="-122"/>
                </a:endParaRPr>
              </a:p>
            </p:txBody>
          </p:sp>
          <p:sp>
            <p:nvSpPr>
              <p:cNvPr id="6" name="Freeform 16"/>
              <p:cNvSpPr>
                <a:spLocks noEditPoints="1"/>
              </p:cNvSpPr>
              <p:nvPr/>
            </p:nvSpPr>
            <p:spPr bwMode="auto">
              <a:xfrm>
                <a:off x="980608" y="2248535"/>
                <a:ext cx="216000" cy="216443"/>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宋体" panose="02010600030101010101" pitchFamily="2" charset="-122"/>
                </a:endParaRPr>
              </a:p>
            </p:txBody>
          </p:sp>
        </p:grpSp>
        <p:sp>
          <p:nvSpPr>
            <p:cNvPr id="7" name="文本框 42"/>
            <p:cNvSpPr txBox="1"/>
            <p:nvPr/>
          </p:nvSpPr>
          <p:spPr>
            <a:xfrm>
              <a:off x="1107608" y="1858010"/>
              <a:ext cx="3551555" cy="706756"/>
            </a:xfrm>
            <a:prstGeom prst="rect">
              <a:avLst/>
            </a:prstGeom>
            <a:noFill/>
          </p:spPr>
          <p:txBody>
            <a:bodyPr wrap="square" rtlCol="0">
              <a:spAutoFit/>
            </a:bodyPr>
            <a:p>
              <a:pPr eaLnBrk="0" hangingPunct="0"/>
              <a:r>
                <a:rPr lang="zh-CN" altLang="en-US" sz="2000" b="1" dirty="0">
                  <a:solidFill>
                    <a:schemeClr val="tx1">
                      <a:lumMod val="75000"/>
                      <a:lumOff val="25000"/>
                    </a:schemeClr>
                  </a:solidFill>
                  <a:latin typeface="宋体" panose="02010600030101010101" pitchFamily="2" charset="-122"/>
                  <a:cs typeface="Helvetica" panose="020B0604020202030204"/>
                </a:rPr>
                <a:t>（四）直接观察法、报告法、访谈法和实验法</a:t>
              </a:r>
              <a:endParaRPr lang="zh-CN" altLang="en-US" sz="2000" b="1" dirty="0">
                <a:solidFill>
                  <a:schemeClr val="tx1">
                    <a:lumMod val="75000"/>
                    <a:lumOff val="25000"/>
                  </a:schemeClr>
                </a:solidFill>
                <a:latin typeface="宋体" panose="02010600030101010101" pitchFamily="2" charset="-122"/>
                <a:cs typeface="Helvetica" panose="020B0604020202030204"/>
              </a:endParaRPr>
            </a:p>
          </p:txBody>
        </p:sp>
      </p:grpSp>
      <p:grpSp>
        <p:nvGrpSpPr>
          <p:cNvPr id="9" name="组合 8"/>
          <p:cNvGrpSpPr/>
          <p:nvPr/>
        </p:nvGrpSpPr>
        <p:grpSpPr>
          <a:xfrm>
            <a:off x="1441805" y="3863313"/>
            <a:ext cx="3470910" cy="1328420"/>
            <a:chOff x="1230207" y="2112466"/>
            <a:chExt cx="3470910" cy="1328421"/>
          </a:xfrm>
        </p:grpSpPr>
        <p:grpSp>
          <p:nvGrpSpPr>
            <p:cNvPr id="10" name="组合 9"/>
            <p:cNvGrpSpPr/>
            <p:nvPr/>
          </p:nvGrpSpPr>
          <p:grpSpPr>
            <a:xfrm>
              <a:off x="1230207" y="2112466"/>
              <a:ext cx="3382645" cy="706756"/>
              <a:chOff x="980608" y="1858010"/>
              <a:chExt cx="3382645" cy="706756"/>
            </a:xfrm>
          </p:grpSpPr>
          <p:grpSp>
            <p:nvGrpSpPr>
              <p:cNvPr id="11" name="组合 10"/>
              <p:cNvGrpSpPr/>
              <p:nvPr/>
            </p:nvGrpSpPr>
            <p:grpSpPr>
              <a:xfrm>
                <a:off x="980608" y="1948657"/>
                <a:ext cx="216000" cy="216443"/>
                <a:chOff x="980608" y="2248535"/>
                <a:chExt cx="216000" cy="216443"/>
              </a:xfrm>
            </p:grpSpPr>
            <p:sp>
              <p:nvSpPr>
                <p:cNvPr id="12" name="Freeform 15"/>
                <p:cNvSpPr>
                  <a:spLocks noEditPoints="1"/>
                </p:cNvSpPr>
                <p:nvPr/>
              </p:nvSpPr>
              <p:spPr bwMode="auto">
                <a:xfrm>
                  <a:off x="1061331" y="2279139"/>
                  <a:ext cx="46127" cy="154349"/>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宋体" panose="02010600030101010101" pitchFamily="2" charset="-122"/>
                  </a:endParaRPr>
                </a:p>
              </p:txBody>
            </p:sp>
            <p:sp>
              <p:nvSpPr>
                <p:cNvPr id="13" name="Freeform 16"/>
                <p:cNvSpPr>
                  <a:spLocks noEditPoints="1"/>
                </p:cNvSpPr>
                <p:nvPr/>
              </p:nvSpPr>
              <p:spPr bwMode="auto">
                <a:xfrm>
                  <a:off x="980608" y="2248535"/>
                  <a:ext cx="216000" cy="216443"/>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宋体" panose="02010600030101010101" pitchFamily="2" charset="-122"/>
                  </a:endParaRPr>
                </a:p>
              </p:txBody>
            </p:sp>
          </p:grpSp>
          <p:sp>
            <p:nvSpPr>
              <p:cNvPr id="14" name="文本框 42"/>
              <p:cNvSpPr txBox="1"/>
              <p:nvPr/>
            </p:nvSpPr>
            <p:spPr>
              <a:xfrm>
                <a:off x="1107608" y="1858010"/>
                <a:ext cx="3255645" cy="706756"/>
              </a:xfrm>
              <a:prstGeom prst="rect">
                <a:avLst/>
              </a:prstGeom>
              <a:noFill/>
            </p:spPr>
            <p:txBody>
              <a:bodyPr wrap="square" rtlCol="0">
                <a:spAutoFit/>
              </a:bodyPr>
              <a:p>
                <a:pPr eaLnBrk="0" hangingPunct="0"/>
                <a:r>
                  <a:rPr lang="zh-CN" altLang="en-US" sz="2000" b="1" dirty="0">
                    <a:solidFill>
                      <a:schemeClr val="tx1">
                        <a:lumMod val="75000"/>
                        <a:lumOff val="25000"/>
                      </a:schemeClr>
                    </a:solidFill>
                    <a:latin typeface="宋体" panose="02010600030101010101" pitchFamily="2" charset="-122"/>
                    <a:cs typeface="Helvetica" panose="020B0604020202030204"/>
                  </a:rPr>
                  <a:t>（三）定期统计报表制度和专门调查</a:t>
                </a:r>
                <a:endParaRPr lang="zh-CN" altLang="en-US" sz="2000" b="1" dirty="0">
                  <a:solidFill>
                    <a:schemeClr val="tx1">
                      <a:lumMod val="75000"/>
                      <a:lumOff val="25000"/>
                    </a:schemeClr>
                  </a:solidFill>
                  <a:latin typeface="宋体" panose="02010600030101010101" pitchFamily="2" charset="-122"/>
                  <a:cs typeface="Helvetica" panose="020B0604020202030204"/>
                </a:endParaRPr>
              </a:p>
            </p:txBody>
          </p:sp>
        </p:grpSp>
        <p:sp>
          <p:nvSpPr>
            <p:cNvPr id="15" name="矩形 14"/>
            <p:cNvSpPr/>
            <p:nvPr/>
          </p:nvSpPr>
          <p:spPr>
            <a:xfrm>
              <a:off x="1357207" y="2857322"/>
              <a:ext cx="3343910" cy="583565"/>
            </a:xfrm>
            <a:prstGeom prst="rect">
              <a:avLst/>
            </a:prstGeom>
          </p:spPr>
          <p:txBody>
            <a:bodyPr wrap="square">
              <a:spAutoFit/>
            </a:bodyPr>
            <a:p>
              <a:pPr defTabSz="911225"/>
              <a:r>
                <a:rPr sz="1600" dirty="0">
                  <a:solidFill>
                    <a:schemeClr val="tx1"/>
                  </a:solidFill>
                  <a:latin typeface="宋体" panose="02010600030101010101" pitchFamily="2" charset="-122"/>
                  <a:cs typeface="宋体" panose="02010600030101010101" pitchFamily="2" charset="-122"/>
                </a:rPr>
                <a:t>统计调查按调查的组织形式分类，分为定期统计报表制度和专门调查。</a:t>
              </a:r>
              <a:endParaRPr sz="1600" dirty="0">
                <a:solidFill>
                  <a:schemeClr val="tx1"/>
                </a:solidFill>
                <a:latin typeface="宋体" panose="02010600030101010101" pitchFamily="2" charset="-122"/>
                <a:cs typeface="宋体" panose="02010600030101010101" pitchFamily="2" charset="-122"/>
              </a:endParaRPr>
            </a:p>
          </p:txBody>
        </p:sp>
      </p:grpSp>
      <p:grpSp>
        <p:nvGrpSpPr>
          <p:cNvPr id="16" name="组合 15"/>
          <p:cNvGrpSpPr/>
          <p:nvPr/>
        </p:nvGrpSpPr>
        <p:grpSpPr>
          <a:xfrm>
            <a:off x="7799425" y="1749398"/>
            <a:ext cx="4102100" cy="1003934"/>
            <a:chOff x="1230207" y="2112466"/>
            <a:chExt cx="4102100" cy="1003935"/>
          </a:xfrm>
        </p:grpSpPr>
        <p:grpSp>
          <p:nvGrpSpPr>
            <p:cNvPr id="17" name="组合 16"/>
            <p:cNvGrpSpPr/>
            <p:nvPr/>
          </p:nvGrpSpPr>
          <p:grpSpPr>
            <a:xfrm>
              <a:off x="1230207" y="2112466"/>
              <a:ext cx="4102100" cy="398780"/>
              <a:chOff x="980608" y="1858010"/>
              <a:chExt cx="4102100" cy="398780"/>
            </a:xfrm>
          </p:grpSpPr>
          <p:grpSp>
            <p:nvGrpSpPr>
              <p:cNvPr id="18" name="组合 17"/>
              <p:cNvGrpSpPr/>
              <p:nvPr/>
            </p:nvGrpSpPr>
            <p:grpSpPr>
              <a:xfrm>
                <a:off x="980608" y="1948657"/>
                <a:ext cx="216000" cy="216443"/>
                <a:chOff x="980608" y="2248535"/>
                <a:chExt cx="216000" cy="216443"/>
              </a:xfrm>
            </p:grpSpPr>
            <p:sp>
              <p:nvSpPr>
                <p:cNvPr id="19" name="Freeform 15"/>
                <p:cNvSpPr>
                  <a:spLocks noEditPoints="1"/>
                </p:cNvSpPr>
                <p:nvPr/>
              </p:nvSpPr>
              <p:spPr bwMode="auto">
                <a:xfrm>
                  <a:off x="1061331" y="2279139"/>
                  <a:ext cx="46127" cy="154349"/>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宋体" panose="02010600030101010101" pitchFamily="2" charset="-122"/>
                  </a:endParaRPr>
                </a:p>
              </p:txBody>
            </p:sp>
            <p:sp>
              <p:nvSpPr>
                <p:cNvPr id="20" name="Freeform 16"/>
                <p:cNvSpPr>
                  <a:spLocks noEditPoints="1"/>
                </p:cNvSpPr>
                <p:nvPr/>
              </p:nvSpPr>
              <p:spPr bwMode="auto">
                <a:xfrm>
                  <a:off x="980608" y="2248535"/>
                  <a:ext cx="216000" cy="216443"/>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宋体" panose="02010600030101010101" pitchFamily="2" charset="-122"/>
                  </a:endParaRPr>
                </a:p>
              </p:txBody>
            </p:sp>
          </p:grpSp>
          <p:sp>
            <p:nvSpPr>
              <p:cNvPr id="21" name="文本框 42"/>
              <p:cNvSpPr txBox="1"/>
              <p:nvPr/>
            </p:nvSpPr>
            <p:spPr>
              <a:xfrm>
                <a:off x="1107608" y="1858010"/>
                <a:ext cx="3975100" cy="398780"/>
              </a:xfrm>
              <a:prstGeom prst="rect">
                <a:avLst/>
              </a:prstGeom>
              <a:noFill/>
            </p:spPr>
            <p:txBody>
              <a:bodyPr wrap="square" rtlCol="0">
                <a:spAutoFit/>
              </a:bodyPr>
              <a:p>
                <a:pPr eaLnBrk="0" hangingPunct="0"/>
                <a:r>
                  <a:rPr lang="zh-CN" altLang="en-US" sz="2000" b="1" dirty="0">
                    <a:solidFill>
                      <a:schemeClr val="tx1">
                        <a:lumMod val="75000"/>
                        <a:lumOff val="25000"/>
                      </a:schemeClr>
                    </a:solidFill>
                    <a:latin typeface="宋体" panose="02010600030101010101" pitchFamily="2" charset="-122"/>
                    <a:cs typeface="Helvetica" panose="020B0604020202030204"/>
                  </a:rPr>
                  <a:t>（二）经常性调查和一次性调查</a:t>
                </a:r>
                <a:endParaRPr lang="zh-CN" altLang="en-US" sz="2000" b="1" dirty="0">
                  <a:solidFill>
                    <a:schemeClr val="tx1">
                      <a:lumMod val="75000"/>
                      <a:lumOff val="25000"/>
                    </a:schemeClr>
                  </a:solidFill>
                  <a:latin typeface="宋体" panose="02010600030101010101" pitchFamily="2" charset="-122"/>
                  <a:cs typeface="Helvetica" panose="020B0604020202030204"/>
                </a:endParaRPr>
              </a:p>
            </p:txBody>
          </p:sp>
        </p:grpSp>
        <p:sp>
          <p:nvSpPr>
            <p:cNvPr id="22" name="矩形 21"/>
            <p:cNvSpPr/>
            <p:nvPr/>
          </p:nvSpPr>
          <p:spPr>
            <a:xfrm>
              <a:off x="1333712" y="2532836"/>
              <a:ext cx="3585210" cy="583565"/>
            </a:xfrm>
            <a:prstGeom prst="rect">
              <a:avLst/>
            </a:prstGeom>
          </p:spPr>
          <p:txBody>
            <a:bodyPr wrap="square">
              <a:spAutoFit/>
            </a:bodyPr>
            <a:p>
              <a:pPr defTabSz="911225"/>
              <a:r>
                <a:rPr sz="1600" dirty="0">
                  <a:solidFill>
                    <a:schemeClr val="tx1"/>
                  </a:solidFill>
                  <a:latin typeface="宋体" panose="02010600030101010101" pitchFamily="2" charset="-122"/>
                  <a:cs typeface="宋体" panose="02010600030101010101" pitchFamily="2" charset="-122"/>
                </a:rPr>
                <a:t>统计调查按调查登记的时间是否连续，分为经常性调查和一次性调查。</a:t>
              </a:r>
              <a:endParaRPr sz="1600" dirty="0">
                <a:solidFill>
                  <a:schemeClr val="tx1"/>
                </a:solidFill>
                <a:latin typeface="宋体" panose="02010600030101010101" pitchFamily="2" charset="-122"/>
                <a:cs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1"/>
                                        </p:tgtEl>
                                        <p:attrNameLst>
                                          <p:attrName>style.visibility</p:attrName>
                                        </p:attrNameLst>
                                      </p:cBhvr>
                                      <p:to>
                                        <p:strVal val="visible"/>
                                      </p:to>
                                    </p:set>
                                    <p:animEffect transition="in" filter="fade">
                                      <p:cBhvr>
                                        <p:cTn id="12" dur="500"/>
                                        <p:tgtEl>
                                          <p:spTgt spid="10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任意多边形 16"/>
          <p:cNvSpPr/>
          <p:nvPr/>
        </p:nvSpPr>
        <p:spPr bwMode="auto">
          <a:xfrm>
            <a:off x="1622186" y="3854798"/>
            <a:ext cx="2183293" cy="1102595"/>
          </a:xfrm>
          <a:custGeom>
            <a:avLst/>
            <a:gdLst>
              <a:gd name="T0" fmla="*/ 27 w 2184400"/>
              <a:gd name="T1" fmla="*/ 0 h 1117600"/>
              <a:gd name="T2" fmla="*/ 5538 w 2184400"/>
              <a:gd name="T3" fmla="*/ 0 h 1117600"/>
              <a:gd name="T4" fmla="*/ 5483 w 2184400"/>
              <a:gd name="T5" fmla="*/ 433 h 1117600"/>
              <a:gd name="T6" fmla="*/ 23190 w 2184400"/>
              <a:gd name="T7" fmla="*/ 14625 h 1117600"/>
              <a:gd name="T8" fmla="*/ 40896 w 2184400"/>
              <a:gd name="T9" fmla="*/ 433 h 1117600"/>
              <a:gd name="T10" fmla="*/ 40843 w 2184400"/>
              <a:gd name="T11" fmla="*/ 0 h 1117600"/>
              <a:gd name="T12" fmla="*/ 46353 w 2184400"/>
              <a:gd name="T13" fmla="*/ 0 h 1117600"/>
              <a:gd name="T14" fmla="*/ 46379 w 2184400"/>
              <a:gd name="T15" fmla="*/ 433 h 1117600"/>
              <a:gd name="T16" fmla="*/ 23190 w 2184400"/>
              <a:gd name="T17" fmla="*/ 19021 h 1117600"/>
              <a:gd name="T18" fmla="*/ 0 w 2184400"/>
              <a:gd name="T19" fmla="*/ 433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3494FA"/>
          </a:solidFill>
          <a:ln w="12700" cap="flat" cmpd="sng" algn="ctr">
            <a:noFill/>
            <a:prstDash val="solid"/>
            <a:miter lim="800000"/>
          </a:ln>
          <a:effectLst>
            <a:outerShdw blurRad="190500" dist="190500" dir="5400000" algn="ctr" rotWithShape="0">
              <a:srgbClr val="000000">
                <a:alpha val="9000"/>
              </a:srgbClr>
            </a:outerShdw>
          </a:effectLst>
        </p:spPr>
        <p:txBody>
          <a:bodyPr anchor="ctr"/>
          <a:p>
            <a:pPr defTabSz="913765">
              <a:defRPr/>
            </a:pPr>
            <a:endParaRPr lang="zh-CN" altLang="en-US" sz="2255">
              <a:solidFill>
                <a:srgbClr val="FFC000"/>
              </a:solidFill>
              <a:latin typeface="宋体" panose="02010600030101010101" pitchFamily="2" charset="-122"/>
              <a:cs typeface="+mn-ea"/>
              <a:sym typeface="宋体" panose="02010600030101010101" pitchFamily="2" charset="-122"/>
            </a:endParaRPr>
          </a:p>
        </p:txBody>
      </p:sp>
      <p:sp>
        <p:nvSpPr>
          <p:cNvPr id="19" name="任意多边形 18"/>
          <p:cNvSpPr/>
          <p:nvPr/>
        </p:nvSpPr>
        <p:spPr bwMode="auto">
          <a:xfrm>
            <a:off x="5497186" y="3854798"/>
            <a:ext cx="2183295" cy="1102595"/>
          </a:xfrm>
          <a:custGeom>
            <a:avLst/>
            <a:gdLst>
              <a:gd name="T0" fmla="*/ 27 w 2184400"/>
              <a:gd name="T1" fmla="*/ 0 h 1117600"/>
              <a:gd name="T2" fmla="*/ 5538 w 2184400"/>
              <a:gd name="T3" fmla="*/ 0 h 1117600"/>
              <a:gd name="T4" fmla="*/ 5483 w 2184400"/>
              <a:gd name="T5" fmla="*/ 433 h 1117600"/>
              <a:gd name="T6" fmla="*/ 23190 w 2184400"/>
              <a:gd name="T7" fmla="*/ 14625 h 1117600"/>
              <a:gd name="T8" fmla="*/ 40897 w 2184400"/>
              <a:gd name="T9" fmla="*/ 433 h 1117600"/>
              <a:gd name="T10" fmla="*/ 40843 w 2184400"/>
              <a:gd name="T11" fmla="*/ 0 h 1117600"/>
              <a:gd name="T12" fmla="*/ 46354 w 2184400"/>
              <a:gd name="T13" fmla="*/ 0 h 1117600"/>
              <a:gd name="T14" fmla="*/ 46380 w 2184400"/>
              <a:gd name="T15" fmla="*/ 433 h 1117600"/>
              <a:gd name="T16" fmla="*/ 23190 w 2184400"/>
              <a:gd name="T17" fmla="*/ 19021 h 1117600"/>
              <a:gd name="T18" fmla="*/ 0 w 2184400"/>
              <a:gd name="T19" fmla="*/ 433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3494FA"/>
          </a:solidFill>
          <a:ln w="12700" cap="flat" cmpd="sng" algn="ctr">
            <a:noFill/>
            <a:prstDash val="solid"/>
            <a:miter lim="800000"/>
          </a:ln>
          <a:effectLst>
            <a:outerShdw blurRad="190500" dist="190500" dir="5400000" algn="ctr" rotWithShape="0">
              <a:srgbClr val="000000">
                <a:alpha val="9000"/>
              </a:srgbClr>
            </a:outerShdw>
          </a:effectLst>
        </p:spPr>
        <p:txBody>
          <a:bodyPr anchor="ctr"/>
          <a:p>
            <a:pPr defTabSz="913765"/>
            <a:endParaRPr lang="zh-CN" altLang="en-US" sz="2255">
              <a:solidFill>
                <a:srgbClr val="FFC000"/>
              </a:solidFill>
              <a:latin typeface="宋体" panose="02010600030101010101" pitchFamily="2" charset="-122"/>
              <a:cs typeface="+mn-ea"/>
              <a:sym typeface="宋体" panose="02010600030101010101" pitchFamily="2" charset="-122"/>
            </a:endParaRPr>
          </a:p>
        </p:txBody>
      </p:sp>
      <p:sp>
        <p:nvSpPr>
          <p:cNvPr id="23" name="任意多边形 22"/>
          <p:cNvSpPr/>
          <p:nvPr/>
        </p:nvSpPr>
        <p:spPr bwMode="auto">
          <a:xfrm flipV="1">
            <a:off x="3566652" y="2750215"/>
            <a:ext cx="2183295" cy="1104583"/>
          </a:xfrm>
          <a:custGeom>
            <a:avLst/>
            <a:gdLst>
              <a:gd name="T0" fmla="*/ 27 w 2184400"/>
              <a:gd name="T1" fmla="*/ 0 h 1117600"/>
              <a:gd name="T2" fmla="*/ 5538 w 2184400"/>
              <a:gd name="T3" fmla="*/ 0 h 1117600"/>
              <a:gd name="T4" fmla="*/ 5483 w 2184400"/>
              <a:gd name="T5" fmla="*/ 445 h 1117600"/>
              <a:gd name="T6" fmla="*/ 23190 w 2184400"/>
              <a:gd name="T7" fmla="*/ 15080 h 1117600"/>
              <a:gd name="T8" fmla="*/ 40897 w 2184400"/>
              <a:gd name="T9" fmla="*/ 445 h 1117600"/>
              <a:gd name="T10" fmla="*/ 40843 w 2184400"/>
              <a:gd name="T11" fmla="*/ 0 h 1117600"/>
              <a:gd name="T12" fmla="*/ 46354 w 2184400"/>
              <a:gd name="T13" fmla="*/ 0 h 1117600"/>
              <a:gd name="T14" fmla="*/ 46380 w 2184400"/>
              <a:gd name="T15" fmla="*/ 445 h 1117600"/>
              <a:gd name="T16" fmla="*/ 23190 w 2184400"/>
              <a:gd name="T17" fmla="*/ 19613 h 1117600"/>
              <a:gd name="T18" fmla="*/ 0 w 2184400"/>
              <a:gd name="T19" fmla="*/ 445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3494FA"/>
          </a:solidFill>
          <a:ln w="12700" cap="flat" cmpd="sng" algn="ctr">
            <a:noFill/>
            <a:prstDash val="solid"/>
            <a:miter lim="800000"/>
          </a:ln>
          <a:effectLst>
            <a:outerShdw blurRad="190500" dist="190500" dir="5400000" algn="ctr" rotWithShape="0">
              <a:srgbClr val="000000">
                <a:alpha val="13000"/>
              </a:srgbClr>
            </a:outerShdw>
          </a:effectLst>
        </p:spPr>
        <p:txBody>
          <a:bodyPr anchor="ctr"/>
          <a:p>
            <a:pPr defTabSz="913765">
              <a:defRPr/>
            </a:pPr>
            <a:endParaRPr lang="zh-CN" altLang="en-US" sz="2255">
              <a:solidFill>
                <a:srgbClr val="FFC000"/>
              </a:solidFill>
              <a:latin typeface="宋体" panose="02010600030101010101" pitchFamily="2" charset="-122"/>
              <a:cs typeface="+mn-ea"/>
              <a:sym typeface="宋体" panose="02010600030101010101" pitchFamily="2" charset="-122"/>
            </a:endParaRPr>
          </a:p>
        </p:txBody>
      </p:sp>
      <p:sp>
        <p:nvSpPr>
          <p:cNvPr id="25" name="任意多边形 24"/>
          <p:cNvSpPr/>
          <p:nvPr/>
        </p:nvSpPr>
        <p:spPr bwMode="auto">
          <a:xfrm flipV="1">
            <a:off x="7427720" y="2750215"/>
            <a:ext cx="2183295" cy="1104583"/>
          </a:xfrm>
          <a:custGeom>
            <a:avLst/>
            <a:gdLst>
              <a:gd name="T0" fmla="*/ 27 w 2184400"/>
              <a:gd name="T1" fmla="*/ 0 h 1117600"/>
              <a:gd name="T2" fmla="*/ 5538 w 2184400"/>
              <a:gd name="T3" fmla="*/ 0 h 1117600"/>
              <a:gd name="T4" fmla="*/ 5483 w 2184400"/>
              <a:gd name="T5" fmla="*/ 445 h 1117600"/>
              <a:gd name="T6" fmla="*/ 23190 w 2184400"/>
              <a:gd name="T7" fmla="*/ 15080 h 1117600"/>
              <a:gd name="T8" fmla="*/ 40897 w 2184400"/>
              <a:gd name="T9" fmla="*/ 445 h 1117600"/>
              <a:gd name="T10" fmla="*/ 40843 w 2184400"/>
              <a:gd name="T11" fmla="*/ 0 h 1117600"/>
              <a:gd name="T12" fmla="*/ 46354 w 2184400"/>
              <a:gd name="T13" fmla="*/ 0 h 1117600"/>
              <a:gd name="T14" fmla="*/ 46380 w 2184400"/>
              <a:gd name="T15" fmla="*/ 445 h 1117600"/>
              <a:gd name="T16" fmla="*/ 23190 w 2184400"/>
              <a:gd name="T17" fmla="*/ 19613 h 1117600"/>
              <a:gd name="T18" fmla="*/ 0 w 2184400"/>
              <a:gd name="T19" fmla="*/ 445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3494FA"/>
          </a:solidFill>
          <a:ln w="12700" cap="flat" cmpd="sng" algn="ctr">
            <a:noFill/>
            <a:prstDash val="solid"/>
            <a:miter lim="800000"/>
          </a:ln>
          <a:effectLst>
            <a:outerShdw blurRad="190500" dist="190500" dir="5400000" algn="ctr" rotWithShape="0">
              <a:srgbClr val="000000">
                <a:alpha val="13000"/>
              </a:srgbClr>
            </a:outerShdw>
          </a:effectLst>
        </p:spPr>
        <p:txBody>
          <a:bodyPr anchor="ctr"/>
          <a:p>
            <a:pPr defTabSz="913765"/>
            <a:endParaRPr lang="zh-CN" altLang="en-US" sz="2255">
              <a:solidFill>
                <a:srgbClr val="FFC000"/>
              </a:solidFill>
              <a:latin typeface="宋体" panose="02010600030101010101" pitchFamily="2" charset="-122"/>
              <a:cs typeface="+mn-ea"/>
              <a:sym typeface="宋体" panose="02010600030101010101" pitchFamily="2" charset="-122"/>
            </a:endParaRPr>
          </a:p>
        </p:txBody>
      </p:sp>
      <p:sp>
        <p:nvSpPr>
          <p:cNvPr id="18" name="任意多边形 17"/>
          <p:cNvSpPr/>
          <p:nvPr/>
        </p:nvSpPr>
        <p:spPr bwMode="auto">
          <a:xfrm>
            <a:off x="3548739" y="3854798"/>
            <a:ext cx="2185285" cy="1102595"/>
          </a:xfrm>
          <a:custGeom>
            <a:avLst/>
            <a:gdLst>
              <a:gd name="T0" fmla="*/ 27 w 2184400"/>
              <a:gd name="T1" fmla="*/ 0 h 1117600"/>
              <a:gd name="T2" fmla="*/ 5624 w 2184400"/>
              <a:gd name="T3" fmla="*/ 0 h 1117600"/>
              <a:gd name="T4" fmla="*/ 5569 w 2184400"/>
              <a:gd name="T5" fmla="*/ 433 h 1117600"/>
              <a:gd name="T6" fmla="*/ 23552 w 2184400"/>
              <a:gd name="T7" fmla="*/ 14625 h 1117600"/>
              <a:gd name="T8" fmla="*/ 41535 w 2184400"/>
              <a:gd name="T9" fmla="*/ 433 h 1117600"/>
              <a:gd name="T10" fmla="*/ 41480 w 2184400"/>
              <a:gd name="T11" fmla="*/ 0 h 1117600"/>
              <a:gd name="T12" fmla="*/ 47077 w 2184400"/>
              <a:gd name="T13" fmla="*/ 0 h 1117600"/>
              <a:gd name="T14" fmla="*/ 47104 w 2184400"/>
              <a:gd name="T15" fmla="*/ 433 h 1117600"/>
              <a:gd name="T16" fmla="*/ 23552 w 2184400"/>
              <a:gd name="T17" fmla="*/ 19021 h 1117600"/>
              <a:gd name="T18" fmla="*/ 0 w 2184400"/>
              <a:gd name="T19" fmla="*/ 433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FDC01A"/>
          </a:solidFill>
          <a:ln w="12700" cap="flat" cmpd="sng" algn="ctr">
            <a:noFill/>
            <a:prstDash val="solid"/>
            <a:miter lim="800000"/>
          </a:ln>
          <a:effectLst>
            <a:outerShdw blurRad="190500" dist="190500" dir="5400000" algn="ctr" rotWithShape="0">
              <a:srgbClr val="000000">
                <a:alpha val="13000"/>
              </a:srgbClr>
            </a:outerShdw>
          </a:effectLst>
        </p:spPr>
        <p:txBody>
          <a:bodyPr anchor="ctr"/>
          <a:p>
            <a:pPr defTabSz="913765">
              <a:defRPr/>
            </a:pPr>
            <a:endParaRPr lang="zh-CN" altLang="en-US" sz="2255">
              <a:solidFill>
                <a:srgbClr val="FFC000"/>
              </a:solidFill>
              <a:latin typeface="宋体" panose="02010600030101010101" pitchFamily="2" charset="-122"/>
              <a:cs typeface="+mn-ea"/>
              <a:sym typeface="宋体" panose="02010600030101010101" pitchFamily="2" charset="-122"/>
            </a:endParaRPr>
          </a:p>
        </p:txBody>
      </p:sp>
      <p:sp>
        <p:nvSpPr>
          <p:cNvPr id="20" name="任意多边形 19"/>
          <p:cNvSpPr/>
          <p:nvPr/>
        </p:nvSpPr>
        <p:spPr bwMode="auto">
          <a:xfrm>
            <a:off x="7411798" y="3854798"/>
            <a:ext cx="2183295" cy="1102595"/>
          </a:xfrm>
          <a:custGeom>
            <a:avLst/>
            <a:gdLst>
              <a:gd name="T0" fmla="*/ 27 w 2184400"/>
              <a:gd name="T1" fmla="*/ 0 h 1117600"/>
              <a:gd name="T2" fmla="*/ 5538 w 2184400"/>
              <a:gd name="T3" fmla="*/ 0 h 1117600"/>
              <a:gd name="T4" fmla="*/ 5483 w 2184400"/>
              <a:gd name="T5" fmla="*/ 433 h 1117600"/>
              <a:gd name="T6" fmla="*/ 23190 w 2184400"/>
              <a:gd name="T7" fmla="*/ 14625 h 1117600"/>
              <a:gd name="T8" fmla="*/ 40897 w 2184400"/>
              <a:gd name="T9" fmla="*/ 433 h 1117600"/>
              <a:gd name="T10" fmla="*/ 40843 w 2184400"/>
              <a:gd name="T11" fmla="*/ 0 h 1117600"/>
              <a:gd name="T12" fmla="*/ 46354 w 2184400"/>
              <a:gd name="T13" fmla="*/ 0 h 1117600"/>
              <a:gd name="T14" fmla="*/ 46380 w 2184400"/>
              <a:gd name="T15" fmla="*/ 433 h 1117600"/>
              <a:gd name="T16" fmla="*/ 23190 w 2184400"/>
              <a:gd name="T17" fmla="*/ 19021 h 1117600"/>
              <a:gd name="T18" fmla="*/ 0 w 2184400"/>
              <a:gd name="T19" fmla="*/ 433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FDC01A"/>
          </a:solidFill>
          <a:ln w="12700" cap="flat" cmpd="sng" algn="ctr">
            <a:noFill/>
            <a:prstDash val="solid"/>
            <a:miter lim="800000"/>
          </a:ln>
          <a:effectLst>
            <a:outerShdw blurRad="190500" dist="190500" dir="5400000" algn="ctr" rotWithShape="0">
              <a:srgbClr val="000000">
                <a:alpha val="13000"/>
              </a:srgbClr>
            </a:outerShdw>
          </a:effectLst>
        </p:spPr>
        <p:txBody>
          <a:bodyPr anchor="ctr"/>
          <a:p>
            <a:pPr defTabSz="913765"/>
            <a:endParaRPr lang="zh-CN" altLang="en-US" sz="2255">
              <a:solidFill>
                <a:srgbClr val="FFC000"/>
              </a:solidFill>
              <a:latin typeface="宋体" panose="02010600030101010101" pitchFamily="2" charset="-122"/>
              <a:cs typeface="+mn-ea"/>
              <a:sym typeface="宋体" panose="02010600030101010101" pitchFamily="2" charset="-122"/>
            </a:endParaRPr>
          </a:p>
        </p:txBody>
      </p:sp>
      <p:sp>
        <p:nvSpPr>
          <p:cNvPr id="22" name="任意多边形 21"/>
          <p:cNvSpPr/>
          <p:nvPr/>
        </p:nvSpPr>
        <p:spPr bwMode="auto">
          <a:xfrm flipV="1">
            <a:off x="1622186" y="2750215"/>
            <a:ext cx="2183293" cy="1104583"/>
          </a:xfrm>
          <a:custGeom>
            <a:avLst/>
            <a:gdLst>
              <a:gd name="T0" fmla="*/ 27 w 2184400"/>
              <a:gd name="T1" fmla="*/ 0 h 1117600"/>
              <a:gd name="T2" fmla="*/ 5538 w 2184400"/>
              <a:gd name="T3" fmla="*/ 0 h 1117600"/>
              <a:gd name="T4" fmla="*/ 5483 w 2184400"/>
              <a:gd name="T5" fmla="*/ 445 h 1117600"/>
              <a:gd name="T6" fmla="*/ 23190 w 2184400"/>
              <a:gd name="T7" fmla="*/ 15080 h 1117600"/>
              <a:gd name="T8" fmla="*/ 40896 w 2184400"/>
              <a:gd name="T9" fmla="*/ 445 h 1117600"/>
              <a:gd name="T10" fmla="*/ 40843 w 2184400"/>
              <a:gd name="T11" fmla="*/ 0 h 1117600"/>
              <a:gd name="T12" fmla="*/ 46353 w 2184400"/>
              <a:gd name="T13" fmla="*/ 0 h 1117600"/>
              <a:gd name="T14" fmla="*/ 46379 w 2184400"/>
              <a:gd name="T15" fmla="*/ 445 h 1117600"/>
              <a:gd name="T16" fmla="*/ 23190 w 2184400"/>
              <a:gd name="T17" fmla="*/ 19613 h 1117600"/>
              <a:gd name="T18" fmla="*/ 0 w 2184400"/>
              <a:gd name="T19" fmla="*/ 445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FDC01A"/>
          </a:solidFill>
          <a:ln w="12700" cap="flat" cmpd="sng" algn="ctr">
            <a:noFill/>
            <a:prstDash val="solid"/>
            <a:miter lim="800000"/>
          </a:ln>
          <a:effectLst>
            <a:outerShdw blurRad="190500" dist="190500" algn="ctr" rotWithShape="0">
              <a:srgbClr val="000000">
                <a:alpha val="21000"/>
              </a:srgbClr>
            </a:outerShdw>
          </a:effectLst>
        </p:spPr>
        <p:txBody>
          <a:bodyPr anchor="ctr"/>
          <a:p>
            <a:pPr defTabSz="913765">
              <a:defRPr/>
            </a:pPr>
            <a:endParaRPr lang="zh-CN" altLang="en-US" sz="2255">
              <a:solidFill>
                <a:srgbClr val="FFC000"/>
              </a:solidFill>
              <a:latin typeface="宋体" panose="02010600030101010101" pitchFamily="2" charset="-122"/>
              <a:cs typeface="+mn-ea"/>
              <a:sym typeface="宋体" panose="02010600030101010101" pitchFamily="2" charset="-122"/>
            </a:endParaRPr>
          </a:p>
        </p:txBody>
      </p:sp>
      <p:sp>
        <p:nvSpPr>
          <p:cNvPr id="24" name="任意多边形 23"/>
          <p:cNvSpPr/>
          <p:nvPr/>
        </p:nvSpPr>
        <p:spPr bwMode="auto">
          <a:xfrm flipV="1">
            <a:off x="5481265" y="2750215"/>
            <a:ext cx="2183295" cy="1104583"/>
          </a:xfrm>
          <a:custGeom>
            <a:avLst/>
            <a:gdLst>
              <a:gd name="T0" fmla="*/ 27 w 2184400"/>
              <a:gd name="T1" fmla="*/ 0 h 1117600"/>
              <a:gd name="T2" fmla="*/ 5538 w 2184400"/>
              <a:gd name="T3" fmla="*/ 0 h 1117600"/>
              <a:gd name="T4" fmla="*/ 5483 w 2184400"/>
              <a:gd name="T5" fmla="*/ 445 h 1117600"/>
              <a:gd name="T6" fmla="*/ 23190 w 2184400"/>
              <a:gd name="T7" fmla="*/ 15080 h 1117600"/>
              <a:gd name="T8" fmla="*/ 40897 w 2184400"/>
              <a:gd name="T9" fmla="*/ 445 h 1117600"/>
              <a:gd name="T10" fmla="*/ 40843 w 2184400"/>
              <a:gd name="T11" fmla="*/ 0 h 1117600"/>
              <a:gd name="T12" fmla="*/ 46354 w 2184400"/>
              <a:gd name="T13" fmla="*/ 0 h 1117600"/>
              <a:gd name="T14" fmla="*/ 46380 w 2184400"/>
              <a:gd name="T15" fmla="*/ 445 h 1117600"/>
              <a:gd name="T16" fmla="*/ 23190 w 2184400"/>
              <a:gd name="T17" fmla="*/ 19613 h 1117600"/>
              <a:gd name="T18" fmla="*/ 0 w 2184400"/>
              <a:gd name="T19" fmla="*/ 445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FDC01A"/>
          </a:solidFill>
          <a:ln w="12700" cap="flat" cmpd="sng" algn="ctr">
            <a:noFill/>
            <a:prstDash val="solid"/>
            <a:miter lim="800000"/>
          </a:ln>
          <a:effectLst>
            <a:outerShdw blurRad="190500" dist="190500" algn="ctr" rotWithShape="0">
              <a:srgbClr val="000000">
                <a:alpha val="21000"/>
              </a:srgbClr>
            </a:outerShdw>
          </a:effectLst>
        </p:spPr>
        <p:txBody>
          <a:bodyPr anchor="ctr"/>
          <a:p>
            <a:pPr defTabSz="913765"/>
            <a:endParaRPr lang="zh-CN" altLang="en-US" sz="2255">
              <a:solidFill>
                <a:srgbClr val="FFC000"/>
              </a:solidFill>
              <a:latin typeface="宋体" panose="02010600030101010101" pitchFamily="2" charset="-122"/>
              <a:cs typeface="+mn-ea"/>
              <a:sym typeface="宋体" panose="02010600030101010101" pitchFamily="2" charset="-122"/>
            </a:endParaRPr>
          </a:p>
        </p:txBody>
      </p:sp>
      <p:sp>
        <p:nvSpPr>
          <p:cNvPr id="102415" name="文本框 27"/>
          <p:cNvSpPr txBox="1">
            <a:spLocks noChangeArrowheads="1"/>
          </p:cNvSpPr>
          <p:nvPr/>
        </p:nvSpPr>
        <p:spPr bwMode="auto">
          <a:xfrm>
            <a:off x="2213287" y="3399033"/>
            <a:ext cx="981189" cy="921796"/>
          </a:xfrm>
          <a:prstGeom prst="rect">
            <a:avLst/>
          </a:prstGeom>
          <a:noFill/>
          <a:ln w="9525">
            <a:noFill/>
            <a:miter lim="800000"/>
          </a:ln>
          <a:effectLst>
            <a:outerShdw blurRad="190500" dist="190500" dir="5400000" algn="ctr" rotWithShape="0">
              <a:srgbClr val="000000">
                <a:alpha val="43137"/>
              </a:srgbClr>
            </a:outerShdw>
          </a:effectLst>
        </p:spPr>
        <p:txBody>
          <a:bodyPr lIns="91000" tIns="45500" rIns="91000" bIns="45500">
            <a:spAutoFit/>
          </a:bodyPr>
          <a:p>
            <a:pPr algn="ctr" defTabSz="909320">
              <a:defRPr/>
            </a:pPr>
            <a:r>
              <a:rPr lang="en-US" altLang="zh-CN" sz="5395">
                <a:solidFill>
                  <a:srgbClr val="5F5F5F"/>
                </a:solidFill>
                <a:latin typeface="宋体" panose="02010600030101010101" pitchFamily="2" charset="-122"/>
                <a:cs typeface="+mn-ea"/>
                <a:sym typeface="宋体" panose="02010600030101010101" pitchFamily="2" charset="-122"/>
              </a:rPr>
              <a:t>01</a:t>
            </a:r>
            <a:endParaRPr lang="zh-CN" altLang="en-US" sz="5395">
              <a:solidFill>
                <a:srgbClr val="5F5F5F"/>
              </a:solidFill>
              <a:latin typeface="宋体" panose="02010600030101010101" pitchFamily="2" charset="-122"/>
              <a:cs typeface="+mn-ea"/>
              <a:sym typeface="宋体" panose="02010600030101010101" pitchFamily="2" charset="-122"/>
            </a:endParaRPr>
          </a:p>
        </p:txBody>
      </p:sp>
      <p:sp>
        <p:nvSpPr>
          <p:cNvPr id="102416" name="文本框 28"/>
          <p:cNvSpPr txBox="1">
            <a:spLocks noChangeArrowheads="1"/>
          </p:cNvSpPr>
          <p:nvPr/>
        </p:nvSpPr>
        <p:spPr bwMode="auto">
          <a:xfrm>
            <a:off x="4143821" y="3399033"/>
            <a:ext cx="981189" cy="921796"/>
          </a:xfrm>
          <a:prstGeom prst="rect">
            <a:avLst/>
          </a:prstGeom>
          <a:noFill/>
          <a:ln w="9525">
            <a:noFill/>
            <a:miter lim="800000"/>
          </a:ln>
          <a:effectLst>
            <a:outerShdw blurRad="190500" dist="190500" dir="5400000" algn="ctr" rotWithShape="0">
              <a:srgbClr val="000000">
                <a:alpha val="43137"/>
              </a:srgbClr>
            </a:outerShdw>
          </a:effectLst>
        </p:spPr>
        <p:txBody>
          <a:bodyPr lIns="91000" tIns="45500" rIns="91000" bIns="45500">
            <a:spAutoFit/>
          </a:bodyPr>
          <a:p>
            <a:pPr algn="ctr" defTabSz="909320">
              <a:defRPr/>
            </a:pPr>
            <a:r>
              <a:rPr lang="en-US" altLang="zh-CN" sz="5395">
                <a:solidFill>
                  <a:srgbClr val="5F5F5F"/>
                </a:solidFill>
                <a:latin typeface="宋体" panose="02010600030101010101" pitchFamily="2" charset="-122"/>
                <a:cs typeface="+mn-ea"/>
                <a:sym typeface="宋体" panose="02010600030101010101" pitchFamily="2" charset="-122"/>
              </a:rPr>
              <a:t>02</a:t>
            </a:r>
            <a:endParaRPr lang="zh-CN" altLang="en-US" sz="5395">
              <a:solidFill>
                <a:srgbClr val="5F5F5F"/>
              </a:solidFill>
              <a:latin typeface="宋体" panose="02010600030101010101" pitchFamily="2" charset="-122"/>
              <a:cs typeface="+mn-ea"/>
              <a:sym typeface="宋体" panose="02010600030101010101" pitchFamily="2" charset="-122"/>
            </a:endParaRPr>
          </a:p>
        </p:txBody>
      </p:sp>
      <p:sp>
        <p:nvSpPr>
          <p:cNvPr id="102417" name="文本框 29"/>
          <p:cNvSpPr txBox="1">
            <a:spLocks noChangeArrowheads="1"/>
          </p:cNvSpPr>
          <p:nvPr/>
        </p:nvSpPr>
        <p:spPr bwMode="auto">
          <a:xfrm>
            <a:off x="6088288" y="3399033"/>
            <a:ext cx="983179" cy="921796"/>
          </a:xfrm>
          <a:prstGeom prst="rect">
            <a:avLst/>
          </a:prstGeom>
          <a:noFill/>
          <a:ln w="9525">
            <a:noFill/>
            <a:miter lim="800000"/>
          </a:ln>
          <a:effectLst>
            <a:outerShdw blurRad="190500" dist="190500" dir="5400000" algn="ctr" rotWithShape="0">
              <a:srgbClr val="000000">
                <a:alpha val="43137"/>
              </a:srgbClr>
            </a:outerShdw>
          </a:effectLst>
        </p:spPr>
        <p:txBody>
          <a:bodyPr lIns="91000" tIns="45500" rIns="91000" bIns="45500">
            <a:spAutoFit/>
          </a:bodyPr>
          <a:p>
            <a:pPr algn="ctr" defTabSz="909320">
              <a:defRPr/>
            </a:pPr>
            <a:r>
              <a:rPr lang="en-US" altLang="zh-CN" sz="5395">
                <a:solidFill>
                  <a:srgbClr val="5F5F5F"/>
                </a:solidFill>
                <a:latin typeface="宋体" panose="02010600030101010101" pitchFamily="2" charset="-122"/>
                <a:cs typeface="+mn-ea"/>
                <a:sym typeface="宋体" panose="02010600030101010101" pitchFamily="2" charset="-122"/>
              </a:rPr>
              <a:t>03</a:t>
            </a:r>
            <a:endParaRPr lang="zh-CN" altLang="en-US" sz="5395">
              <a:solidFill>
                <a:srgbClr val="5F5F5F"/>
              </a:solidFill>
              <a:latin typeface="宋体" panose="02010600030101010101" pitchFamily="2" charset="-122"/>
              <a:cs typeface="+mn-ea"/>
              <a:sym typeface="宋体" panose="02010600030101010101" pitchFamily="2" charset="-122"/>
            </a:endParaRPr>
          </a:p>
        </p:txBody>
      </p:sp>
      <p:sp>
        <p:nvSpPr>
          <p:cNvPr id="102418" name="文本框 30"/>
          <p:cNvSpPr txBox="1">
            <a:spLocks noChangeArrowheads="1"/>
          </p:cNvSpPr>
          <p:nvPr/>
        </p:nvSpPr>
        <p:spPr bwMode="auto">
          <a:xfrm>
            <a:off x="8052655" y="3399033"/>
            <a:ext cx="983179" cy="921796"/>
          </a:xfrm>
          <a:prstGeom prst="rect">
            <a:avLst/>
          </a:prstGeom>
          <a:noFill/>
          <a:ln w="9525">
            <a:noFill/>
            <a:miter lim="800000"/>
          </a:ln>
          <a:effectLst>
            <a:outerShdw blurRad="190500" dist="190500" dir="5400000" algn="ctr" rotWithShape="0">
              <a:srgbClr val="000000">
                <a:alpha val="43137"/>
              </a:srgbClr>
            </a:outerShdw>
          </a:effectLst>
        </p:spPr>
        <p:txBody>
          <a:bodyPr lIns="91000" tIns="45500" rIns="91000" bIns="45500">
            <a:spAutoFit/>
          </a:bodyPr>
          <a:p>
            <a:pPr algn="ctr" defTabSz="909320">
              <a:defRPr/>
            </a:pPr>
            <a:r>
              <a:rPr lang="en-US" altLang="zh-CN" sz="5395">
                <a:solidFill>
                  <a:srgbClr val="5F5F5F"/>
                </a:solidFill>
                <a:latin typeface="宋体" panose="02010600030101010101" pitchFamily="2" charset="-122"/>
                <a:cs typeface="+mn-ea"/>
                <a:sym typeface="宋体" panose="02010600030101010101" pitchFamily="2" charset="-122"/>
              </a:rPr>
              <a:t>04</a:t>
            </a:r>
            <a:endParaRPr lang="zh-CN" altLang="en-US" sz="5395">
              <a:solidFill>
                <a:srgbClr val="5F5F5F"/>
              </a:solidFill>
              <a:latin typeface="宋体" panose="02010600030101010101" pitchFamily="2" charset="-122"/>
              <a:cs typeface="+mn-ea"/>
              <a:sym typeface="宋体" panose="02010600030101010101" pitchFamily="2" charset="-122"/>
            </a:endParaRPr>
          </a:p>
        </p:txBody>
      </p:sp>
      <p:grpSp>
        <p:nvGrpSpPr>
          <p:cNvPr id="102430" name="Group 30"/>
          <p:cNvGrpSpPr/>
          <p:nvPr/>
        </p:nvGrpSpPr>
        <p:grpSpPr bwMode="auto">
          <a:xfrm>
            <a:off x="1758987" y="1875900"/>
            <a:ext cx="2877890" cy="831922"/>
            <a:chOff x="376" y="840"/>
            <a:chExt cx="1446" cy="418"/>
          </a:xfrm>
        </p:grpSpPr>
        <p:sp>
          <p:nvSpPr>
            <p:cNvPr id="46109" name="文本框 32"/>
            <p:cNvSpPr txBox="1">
              <a:spLocks noChangeArrowheads="1"/>
            </p:cNvSpPr>
            <p:nvPr/>
          </p:nvSpPr>
          <p:spPr bwMode="auto">
            <a:xfrm>
              <a:off x="376" y="840"/>
              <a:ext cx="1385" cy="231"/>
            </a:xfrm>
            <a:prstGeom prst="rect">
              <a:avLst/>
            </a:prstGeom>
            <a:noFill/>
            <a:ln w="9525">
              <a:noFill/>
              <a:miter lim="800000"/>
            </a:ln>
          </p:spPr>
          <p:txBody>
            <a:bodyPr lIns="91000" tIns="45500" rIns="91000" bIns="45500">
              <a:spAutoFit/>
            </a:bodyPr>
            <a:p>
              <a:pPr algn="ctr"/>
              <a:r>
                <a:rPr lang="zh-CN" altLang="en-US" sz="2400" b="1" dirty="0">
                  <a:solidFill>
                    <a:schemeClr val="bg1">
                      <a:lumMod val="50000"/>
                    </a:schemeClr>
                  </a:solidFill>
                  <a:latin typeface="宋体" panose="02010600030101010101" pitchFamily="2" charset="-122"/>
                </a:rPr>
                <a:t>（一）开头部分</a:t>
              </a:r>
              <a:endParaRPr lang="zh-CN" altLang="en-US" sz="2400" b="1" dirty="0">
                <a:solidFill>
                  <a:schemeClr val="bg1">
                    <a:lumMod val="50000"/>
                  </a:schemeClr>
                </a:solidFill>
                <a:latin typeface="宋体" panose="02010600030101010101" pitchFamily="2" charset="-122"/>
              </a:endParaRPr>
            </a:p>
          </p:txBody>
        </p:sp>
        <p:sp>
          <p:nvSpPr>
            <p:cNvPr id="46110" name="矩形 33"/>
            <p:cNvSpPr>
              <a:spLocks noChangeArrowheads="1"/>
            </p:cNvSpPr>
            <p:nvPr/>
          </p:nvSpPr>
          <p:spPr bwMode="auto">
            <a:xfrm>
              <a:off x="399" y="1089"/>
              <a:ext cx="1423" cy="169"/>
            </a:xfrm>
            <a:prstGeom prst="rect">
              <a:avLst/>
            </a:prstGeom>
            <a:noFill/>
            <a:ln w="9525">
              <a:noFill/>
              <a:miter lim="800000"/>
            </a:ln>
          </p:spPr>
          <p:txBody>
            <a:bodyPr wrap="square" lIns="91000" tIns="45500" rIns="91000" bIns="45500">
              <a:spAutoFit/>
            </a:bodyPr>
            <a:p>
              <a:r>
                <a:rPr sz="1600" dirty="0">
                  <a:solidFill>
                    <a:schemeClr val="bg1">
                      <a:lumMod val="50000"/>
                    </a:schemeClr>
                  </a:solidFill>
                  <a:latin typeface="宋体" panose="02010600030101010101" pitchFamily="2" charset="-122"/>
                  <a:sym typeface="宋体" panose="02010600030101010101" pitchFamily="2" charset="-122"/>
                </a:rPr>
                <a:t>开头部分一般具有五项功能。</a:t>
              </a:r>
              <a:endParaRPr sz="1600" dirty="0">
                <a:solidFill>
                  <a:schemeClr val="bg1">
                    <a:lumMod val="50000"/>
                  </a:schemeClr>
                </a:solidFill>
                <a:latin typeface="宋体" panose="02010600030101010101" pitchFamily="2" charset="-122"/>
                <a:sym typeface="宋体" panose="02010600030101010101" pitchFamily="2" charset="-122"/>
              </a:endParaRPr>
            </a:p>
          </p:txBody>
        </p:sp>
      </p:grpSp>
      <p:sp>
        <p:nvSpPr>
          <p:cNvPr id="2"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三、统计调查问卷</a:t>
            </a:r>
            <a:endParaRPr lang="zh-CN" altLang="en-US" sz="2600" dirty="0">
              <a:latin typeface="宋体" panose="02010600030101010101" pitchFamily="2" charset="-122"/>
              <a:ea typeface="宋体" panose="02010600030101010101" pitchFamily="2" charset="-122"/>
            </a:endParaRPr>
          </a:p>
        </p:txBody>
      </p:sp>
      <p:grpSp>
        <p:nvGrpSpPr>
          <p:cNvPr id="3" name="Group 30"/>
          <p:cNvGrpSpPr/>
          <p:nvPr/>
        </p:nvGrpSpPr>
        <p:grpSpPr bwMode="auto">
          <a:xfrm>
            <a:off x="7263167" y="5122655"/>
            <a:ext cx="3343607" cy="1078712"/>
            <a:chOff x="376" y="840"/>
            <a:chExt cx="1680" cy="542"/>
          </a:xfrm>
        </p:grpSpPr>
        <p:sp>
          <p:nvSpPr>
            <p:cNvPr id="4" name="文本框 32"/>
            <p:cNvSpPr txBox="1">
              <a:spLocks noChangeArrowheads="1"/>
            </p:cNvSpPr>
            <p:nvPr/>
          </p:nvSpPr>
          <p:spPr bwMode="auto">
            <a:xfrm>
              <a:off x="376" y="840"/>
              <a:ext cx="1385" cy="231"/>
            </a:xfrm>
            <a:prstGeom prst="rect">
              <a:avLst/>
            </a:prstGeom>
            <a:noFill/>
            <a:ln w="9525">
              <a:noFill/>
              <a:miter lim="800000"/>
            </a:ln>
          </p:spPr>
          <p:txBody>
            <a:bodyPr lIns="91000" tIns="45500" rIns="91000" bIns="45500">
              <a:spAutoFit/>
            </a:bodyPr>
            <a:p>
              <a:pPr algn="ctr"/>
              <a:r>
                <a:rPr lang="zh-CN" altLang="en-US" sz="2400" b="1" dirty="0">
                  <a:solidFill>
                    <a:schemeClr val="bg1">
                      <a:lumMod val="50000"/>
                    </a:schemeClr>
                  </a:solidFill>
                  <a:latin typeface="宋体" panose="02010600030101010101" pitchFamily="2" charset="-122"/>
                </a:rPr>
                <a:t>（四）结束语</a:t>
              </a:r>
              <a:endParaRPr lang="zh-CN" altLang="en-US" sz="2400" b="1" dirty="0">
                <a:solidFill>
                  <a:schemeClr val="bg1">
                    <a:lumMod val="50000"/>
                  </a:schemeClr>
                </a:solidFill>
                <a:latin typeface="宋体" panose="02010600030101010101" pitchFamily="2" charset="-122"/>
              </a:endParaRPr>
            </a:p>
          </p:txBody>
        </p:sp>
        <p:sp>
          <p:nvSpPr>
            <p:cNvPr id="5" name="矩形 33"/>
            <p:cNvSpPr>
              <a:spLocks noChangeArrowheads="1"/>
            </p:cNvSpPr>
            <p:nvPr/>
          </p:nvSpPr>
          <p:spPr bwMode="auto">
            <a:xfrm>
              <a:off x="399" y="1089"/>
              <a:ext cx="1657" cy="293"/>
            </a:xfrm>
            <a:prstGeom prst="rect">
              <a:avLst/>
            </a:prstGeom>
            <a:noFill/>
            <a:ln w="9525">
              <a:noFill/>
              <a:miter lim="800000"/>
            </a:ln>
          </p:spPr>
          <p:txBody>
            <a:bodyPr wrap="square" lIns="91000" tIns="45500" rIns="91000" bIns="45500">
              <a:spAutoFit/>
            </a:bodyPr>
            <a:p>
              <a:r>
                <a:rPr sz="1600" dirty="0">
                  <a:solidFill>
                    <a:schemeClr val="bg1">
                      <a:lumMod val="50000"/>
                    </a:schemeClr>
                  </a:solidFill>
                  <a:latin typeface="宋体" panose="02010600030101010101" pitchFamily="2" charset="-122"/>
                  <a:sym typeface="宋体" panose="02010600030101010101" pitchFamily="2" charset="-122"/>
                </a:rPr>
                <a:t>结束语的任务是要告诉被访者访问完毕，表示对被访者的谢意。</a:t>
              </a:r>
              <a:endParaRPr sz="1600" dirty="0">
                <a:solidFill>
                  <a:schemeClr val="bg1">
                    <a:lumMod val="50000"/>
                  </a:schemeClr>
                </a:solidFill>
                <a:latin typeface="宋体" panose="02010600030101010101" pitchFamily="2" charset="-122"/>
                <a:sym typeface="宋体" panose="02010600030101010101" pitchFamily="2" charset="-122"/>
              </a:endParaRPr>
            </a:p>
          </p:txBody>
        </p:sp>
      </p:grpSp>
      <p:grpSp>
        <p:nvGrpSpPr>
          <p:cNvPr id="6" name="Group 30"/>
          <p:cNvGrpSpPr/>
          <p:nvPr/>
        </p:nvGrpSpPr>
        <p:grpSpPr bwMode="auto">
          <a:xfrm>
            <a:off x="5125122" y="1385045"/>
            <a:ext cx="3735684" cy="1323512"/>
            <a:chOff x="376" y="840"/>
            <a:chExt cx="1877" cy="665"/>
          </a:xfrm>
        </p:grpSpPr>
        <p:sp>
          <p:nvSpPr>
            <p:cNvPr id="7" name="文本框 32"/>
            <p:cNvSpPr txBox="1">
              <a:spLocks noChangeArrowheads="1"/>
            </p:cNvSpPr>
            <p:nvPr/>
          </p:nvSpPr>
          <p:spPr bwMode="auto">
            <a:xfrm>
              <a:off x="376" y="840"/>
              <a:ext cx="1583" cy="231"/>
            </a:xfrm>
            <a:prstGeom prst="rect">
              <a:avLst/>
            </a:prstGeom>
            <a:noFill/>
            <a:ln w="9525">
              <a:noFill/>
              <a:miter lim="800000"/>
            </a:ln>
          </p:spPr>
          <p:txBody>
            <a:bodyPr wrap="square" lIns="91000" tIns="45500" rIns="91000" bIns="45500">
              <a:spAutoFit/>
            </a:bodyPr>
            <a:p>
              <a:pPr algn="ctr"/>
              <a:r>
                <a:rPr lang="zh-CN" altLang="en-US" sz="2400" b="1" dirty="0">
                  <a:solidFill>
                    <a:schemeClr val="bg1">
                      <a:lumMod val="50000"/>
                    </a:schemeClr>
                  </a:solidFill>
                  <a:latin typeface="宋体" panose="02010600030101010101" pitchFamily="2" charset="-122"/>
                </a:rPr>
                <a:t>（三）背景资料部分</a:t>
              </a:r>
              <a:endParaRPr lang="zh-CN" altLang="en-US" sz="2400" b="1" dirty="0">
                <a:solidFill>
                  <a:schemeClr val="bg1">
                    <a:lumMod val="50000"/>
                  </a:schemeClr>
                </a:solidFill>
                <a:latin typeface="宋体" panose="02010600030101010101" pitchFamily="2" charset="-122"/>
              </a:endParaRPr>
            </a:p>
          </p:txBody>
        </p:sp>
        <p:sp>
          <p:nvSpPr>
            <p:cNvPr id="8" name="矩形 33"/>
            <p:cNvSpPr>
              <a:spLocks noChangeArrowheads="1"/>
            </p:cNvSpPr>
            <p:nvPr/>
          </p:nvSpPr>
          <p:spPr bwMode="auto">
            <a:xfrm>
              <a:off x="383" y="1089"/>
              <a:ext cx="1870" cy="416"/>
            </a:xfrm>
            <a:prstGeom prst="rect">
              <a:avLst/>
            </a:prstGeom>
            <a:noFill/>
            <a:ln w="9525">
              <a:noFill/>
              <a:miter lim="800000"/>
            </a:ln>
          </p:spPr>
          <p:txBody>
            <a:bodyPr wrap="square" lIns="91000" tIns="45500" rIns="91000" bIns="45500">
              <a:spAutoFit/>
            </a:bodyPr>
            <a:p>
              <a:r>
                <a:rPr sz="1600" dirty="0">
                  <a:solidFill>
                    <a:schemeClr val="bg1">
                      <a:lumMod val="50000"/>
                    </a:schemeClr>
                  </a:solidFill>
                  <a:latin typeface="宋体" panose="02010600030101010101" pitchFamily="2" charset="-122"/>
                  <a:sym typeface="宋体" panose="02010600030101010101" pitchFamily="2" charset="-122"/>
                </a:rPr>
                <a:t>背景资料部分包括被访者的基本资料，如性别、年龄、民族、文化程度、婚姻状况、职业、家庭人数、收入、单位等。</a:t>
              </a:r>
              <a:endParaRPr sz="1600" dirty="0">
                <a:solidFill>
                  <a:schemeClr val="bg1">
                    <a:lumMod val="50000"/>
                  </a:schemeClr>
                </a:solidFill>
                <a:latin typeface="宋体" panose="02010600030101010101" pitchFamily="2" charset="-122"/>
                <a:sym typeface="宋体" panose="02010600030101010101" pitchFamily="2" charset="-122"/>
              </a:endParaRPr>
            </a:p>
          </p:txBody>
        </p:sp>
      </p:grpSp>
      <p:grpSp>
        <p:nvGrpSpPr>
          <p:cNvPr id="9" name="Group 30"/>
          <p:cNvGrpSpPr/>
          <p:nvPr/>
        </p:nvGrpSpPr>
        <p:grpSpPr bwMode="auto">
          <a:xfrm>
            <a:off x="3194087" y="5122020"/>
            <a:ext cx="2877890" cy="1323512"/>
            <a:chOff x="376" y="840"/>
            <a:chExt cx="1446" cy="665"/>
          </a:xfrm>
        </p:grpSpPr>
        <p:sp>
          <p:nvSpPr>
            <p:cNvPr id="10" name="文本框 32"/>
            <p:cNvSpPr txBox="1">
              <a:spLocks noChangeArrowheads="1"/>
            </p:cNvSpPr>
            <p:nvPr/>
          </p:nvSpPr>
          <p:spPr bwMode="auto">
            <a:xfrm>
              <a:off x="376" y="840"/>
              <a:ext cx="1385" cy="231"/>
            </a:xfrm>
            <a:prstGeom prst="rect">
              <a:avLst/>
            </a:prstGeom>
            <a:noFill/>
            <a:ln w="9525">
              <a:noFill/>
              <a:miter lim="800000"/>
            </a:ln>
          </p:spPr>
          <p:txBody>
            <a:bodyPr lIns="91000" tIns="45500" rIns="91000" bIns="45500">
              <a:spAutoFit/>
            </a:bodyPr>
            <a:p>
              <a:pPr algn="ctr"/>
              <a:r>
                <a:rPr lang="zh-CN" altLang="en-US" sz="2400" b="1" dirty="0">
                  <a:solidFill>
                    <a:schemeClr val="bg1">
                      <a:lumMod val="50000"/>
                    </a:schemeClr>
                  </a:solidFill>
                  <a:latin typeface="宋体" panose="02010600030101010101" pitchFamily="2" charset="-122"/>
                </a:rPr>
                <a:t>（二）主体部分</a:t>
              </a:r>
              <a:endParaRPr lang="zh-CN" altLang="en-US" sz="2400" b="1" dirty="0">
                <a:solidFill>
                  <a:schemeClr val="bg1">
                    <a:lumMod val="50000"/>
                  </a:schemeClr>
                </a:solidFill>
                <a:latin typeface="宋体" panose="02010600030101010101" pitchFamily="2" charset="-122"/>
              </a:endParaRPr>
            </a:p>
          </p:txBody>
        </p:sp>
        <p:sp>
          <p:nvSpPr>
            <p:cNvPr id="11" name="矩形 33"/>
            <p:cNvSpPr>
              <a:spLocks noChangeArrowheads="1"/>
            </p:cNvSpPr>
            <p:nvPr/>
          </p:nvSpPr>
          <p:spPr bwMode="auto">
            <a:xfrm>
              <a:off x="399" y="1089"/>
              <a:ext cx="1423" cy="416"/>
            </a:xfrm>
            <a:prstGeom prst="rect">
              <a:avLst/>
            </a:prstGeom>
            <a:noFill/>
            <a:ln w="9525">
              <a:noFill/>
              <a:miter lim="800000"/>
            </a:ln>
          </p:spPr>
          <p:txBody>
            <a:bodyPr wrap="square" lIns="91000" tIns="45500" rIns="91000" bIns="45500">
              <a:spAutoFit/>
            </a:bodyPr>
            <a:p>
              <a:r>
                <a:rPr sz="1600" dirty="0">
                  <a:solidFill>
                    <a:schemeClr val="bg1">
                      <a:lumMod val="50000"/>
                    </a:schemeClr>
                  </a:solidFill>
                  <a:latin typeface="宋体" panose="02010600030101010101" pitchFamily="2" charset="-122"/>
                  <a:sym typeface="宋体" panose="02010600030101010101" pitchFamily="2" charset="-122"/>
                </a:rPr>
                <a:t>1. 问题形式</a:t>
              </a:r>
              <a:endParaRPr sz="1600" dirty="0">
                <a:solidFill>
                  <a:schemeClr val="bg1">
                    <a:lumMod val="50000"/>
                  </a:schemeClr>
                </a:solidFill>
                <a:latin typeface="宋体" panose="02010600030101010101" pitchFamily="2" charset="-122"/>
                <a:sym typeface="宋体" panose="02010600030101010101" pitchFamily="2" charset="-122"/>
              </a:endParaRPr>
            </a:p>
            <a:p>
              <a:r>
                <a:rPr sz="1600" dirty="0">
                  <a:solidFill>
                    <a:schemeClr val="bg1">
                      <a:lumMod val="50000"/>
                    </a:schemeClr>
                  </a:solidFill>
                  <a:latin typeface="宋体" panose="02010600030101010101" pitchFamily="2" charset="-122"/>
                  <a:sym typeface="宋体" panose="02010600030101010101" pitchFamily="2" charset="-122"/>
                </a:rPr>
                <a:t>2. 问题设计</a:t>
              </a:r>
              <a:endParaRPr sz="1600" dirty="0">
                <a:solidFill>
                  <a:schemeClr val="bg1">
                    <a:lumMod val="50000"/>
                  </a:schemeClr>
                </a:solidFill>
                <a:latin typeface="宋体" panose="02010600030101010101" pitchFamily="2" charset="-122"/>
                <a:sym typeface="宋体" panose="02010600030101010101" pitchFamily="2" charset="-122"/>
              </a:endParaRPr>
            </a:p>
            <a:p>
              <a:r>
                <a:rPr sz="1600" dirty="0">
                  <a:solidFill>
                    <a:schemeClr val="bg1">
                      <a:lumMod val="50000"/>
                    </a:schemeClr>
                  </a:solidFill>
                  <a:latin typeface="宋体" panose="02010600030101010101" pitchFamily="2" charset="-122"/>
                  <a:sym typeface="宋体" panose="02010600030101010101" pitchFamily="2" charset="-122"/>
                </a:rPr>
                <a:t>3. 问题顺序</a:t>
              </a:r>
              <a:endParaRPr sz="1600" dirty="0">
                <a:solidFill>
                  <a:schemeClr val="bg1">
                    <a:lumMod val="50000"/>
                  </a:schemeClr>
                </a:solidFill>
                <a:latin typeface="宋体" panose="02010600030101010101" pitchFamily="2" charset="-122"/>
                <a:sym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500"/>
                                        <p:tgtEl>
                                          <p:spTgt spid="19"/>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left)">
                                      <p:cBhvr>
                                        <p:cTn id="35" dur="500"/>
                                        <p:tgtEl>
                                          <p:spTgt spid="25"/>
                                        </p:tgtEl>
                                      </p:cBhvr>
                                    </p:animEffect>
                                  </p:childTnLst>
                                </p:cTn>
                              </p:par>
                            </p:childTnLst>
                          </p:cTn>
                        </p:par>
                        <p:par>
                          <p:cTn id="36" fill="hold">
                            <p:stCondLst>
                              <p:cond delay="4000"/>
                            </p:stCondLst>
                            <p:childTnLst>
                              <p:par>
                                <p:cTn id="37" presetID="9" presetClass="entr" presetSubtype="0" fill="hold" grpId="0" nodeType="afterEffect">
                                  <p:stCondLst>
                                    <p:cond delay="0"/>
                                  </p:stCondLst>
                                  <p:childTnLst>
                                    <p:set>
                                      <p:cBhvr>
                                        <p:cTn id="38" dur="1" fill="hold">
                                          <p:stCondLst>
                                            <p:cond delay="0"/>
                                          </p:stCondLst>
                                        </p:cTn>
                                        <p:tgtEl>
                                          <p:spTgt spid="102415"/>
                                        </p:tgtEl>
                                        <p:attrNameLst>
                                          <p:attrName>style.visibility</p:attrName>
                                        </p:attrNameLst>
                                      </p:cBhvr>
                                      <p:to>
                                        <p:strVal val="visible"/>
                                      </p:to>
                                    </p:set>
                                    <p:animEffect transition="in" filter="dissolve">
                                      <p:cBhvr>
                                        <p:cTn id="39" dur="500"/>
                                        <p:tgtEl>
                                          <p:spTgt spid="102415"/>
                                        </p:tgtEl>
                                      </p:cBhvr>
                                    </p:animEffect>
                                  </p:childTnLst>
                                </p:cTn>
                              </p:par>
                            </p:childTnLst>
                          </p:cTn>
                        </p:par>
                        <p:par>
                          <p:cTn id="40" fill="hold">
                            <p:stCondLst>
                              <p:cond delay="4500"/>
                            </p:stCondLst>
                            <p:childTnLst>
                              <p:par>
                                <p:cTn id="41" presetID="9" presetClass="entr" presetSubtype="0" fill="hold" grpId="0" nodeType="afterEffect">
                                  <p:stCondLst>
                                    <p:cond delay="0"/>
                                  </p:stCondLst>
                                  <p:childTnLst>
                                    <p:set>
                                      <p:cBhvr>
                                        <p:cTn id="42" dur="1" fill="hold">
                                          <p:stCondLst>
                                            <p:cond delay="0"/>
                                          </p:stCondLst>
                                        </p:cTn>
                                        <p:tgtEl>
                                          <p:spTgt spid="102416"/>
                                        </p:tgtEl>
                                        <p:attrNameLst>
                                          <p:attrName>style.visibility</p:attrName>
                                        </p:attrNameLst>
                                      </p:cBhvr>
                                      <p:to>
                                        <p:strVal val="visible"/>
                                      </p:to>
                                    </p:set>
                                    <p:animEffect transition="in" filter="dissolve">
                                      <p:cBhvr>
                                        <p:cTn id="43" dur="500"/>
                                        <p:tgtEl>
                                          <p:spTgt spid="102416"/>
                                        </p:tgtEl>
                                      </p:cBhvr>
                                    </p:animEffect>
                                  </p:childTnLst>
                                </p:cTn>
                              </p:par>
                            </p:childTnLst>
                          </p:cTn>
                        </p:par>
                        <p:par>
                          <p:cTn id="44" fill="hold">
                            <p:stCondLst>
                              <p:cond delay="5000"/>
                            </p:stCondLst>
                            <p:childTnLst>
                              <p:par>
                                <p:cTn id="45" presetID="9" presetClass="entr" presetSubtype="0" fill="hold" grpId="0" nodeType="afterEffect">
                                  <p:stCondLst>
                                    <p:cond delay="0"/>
                                  </p:stCondLst>
                                  <p:childTnLst>
                                    <p:set>
                                      <p:cBhvr>
                                        <p:cTn id="46" dur="1" fill="hold">
                                          <p:stCondLst>
                                            <p:cond delay="0"/>
                                          </p:stCondLst>
                                        </p:cTn>
                                        <p:tgtEl>
                                          <p:spTgt spid="102417"/>
                                        </p:tgtEl>
                                        <p:attrNameLst>
                                          <p:attrName>style.visibility</p:attrName>
                                        </p:attrNameLst>
                                      </p:cBhvr>
                                      <p:to>
                                        <p:strVal val="visible"/>
                                      </p:to>
                                    </p:set>
                                    <p:animEffect transition="in" filter="dissolve">
                                      <p:cBhvr>
                                        <p:cTn id="47" dur="500"/>
                                        <p:tgtEl>
                                          <p:spTgt spid="102417"/>
                                        </p:tgtEl>
                                      </p:cBhvr>
                                    </p:animEffect>
                                  </p:childTnLst>
                                </p:cTn>
                              </p:par>
                            </p:childTnLst>
                          </p:cTn>
                        </p:par>
                        <p:par>
                          <p:cTn id="48" fill="hold">
                            <p:stCondLst>
                              <p:cond delay="5500"/>
                            </p:stCondLst>
                            <p:childTnLst>
                              <p:par>
                                <p:cTn id="49" presetID="9" presetClass="entr" presetSubtype="0" fill="hold" grpId="0" nodeType="afterEffect">
                                  <p:stCondLst>
                                    <p:cond delay="0"/>
                                  </p:stCondLst>
                                  <p:childTnLst>
                                    <p:set>
                                      <p:cBhvr>
                                        <p:cTn id="50" dur="1" fill="hold">
                                          <p:stCondLst>
                                            <p:cond delay="0"/>
                                          </p:stCondLst>
                                        </p:cTn>
                                        <p:tgtEl>
                                          <p:spTgt spid="102418"/>
                                        </p:tgtEl>
                                        <p:attrNameLst>
                                          <p:attrName>style.visibility</p:attrName>
                                        </p:attrNameLst>
                                      </p:cBhvr>
                                      <p:to>
                                        <p:strVal val="visible"/>
                                      </p:to>
                                    </p:set>
                                    <p:animEffect transition="in" filter="dissolve">
                                      <p:cBhvr>
                                        <p:cTn id="51" dur="500"/>
                                        <p:tgtEl>
                                          <p:spTgt spid="102418"/>
                                        </p:tgtEl>
                                      </p:cBhvr>
                                    </p:animEffect>
                                  </p:childTnLst>
                                </p:cTn>
                              </p:par>
                            </p:childTnLst>
                          </p:cTn>
                        </p:par>
                        <p:par>
                          <p:cTn id="52" fill="hold">
                            <p:stCondLst>
                              <p:cond delay="6000"/>
                            </p:stCondLst>
                            <p:childTnLst>
                              <p:par>
                                <p:cTn id="53" presetID="42" presetClass="entr" presetSubtype="0" fill="hold" nodeType="afterEffect">
                                  <p:stCondLst>
                                    <p:cond delay="0"/>
                                  </p:stCondLst>
                                  <p:childTnLst>
                                    <p:set>
                                      <p:cBhvr>
                                        <p:cTn id="54" dur="1" fill="hold">
                                          <p:stCondLst>
                                            <p:cond delay="0"/>
                                          </p:stCondLst>
                                        </p:cTn>
                                        <p:tgtEl>
                                          <p:spTgt spid="102430"/>
                                        </p:tgtEl>
                                        <p:attrNameLst>
                                          <p:attrName>style.visibility</p:attrName>
                                        </p:attrNameLst>
                                      </p:cBhvr>
                                      <p:to>
                                        <p:strVal val="visible"/>
                                      </p:to>
                                    </p:set>
                                    <p:animEffect transition="in" filter="fade">
                                      <p:cBhvr>
                                        <p:cTn id="55" dur="1000"/>
                                        <p:tgtEl>
                                          <p:spTgt spid="102430"/>
                                        </p:tgtEl>
                                      </p:cBhvr>
                                    </p:animEffect>
                                    <p:anim calcmode="lin" valueType="num">
                                      <p:cBhvr>
                                        <p:cTn id="56" dur="1000" fill="hold"/>
                                        <p:tgtEl>
                                          <p:spTgt spid="102430"/>
                                        </p:tgtEl>
                                        <p:attrNameLst>
                                          <p:attrName>ppt_x</p:attrName>
                                        </p:attrNameLst>
                                      </p:cBhvr>
                                      <p:tavLst>
                                        <p:tav tm="0">
                                          <p:val>
                                            <p:strVal val="#ppt_x"/>
                                          </p:val>
                                        </p:tav>
                                        <p:tav tm="100000">
                                          <p:val>
                                            <p:strVal val="#ppt_x"/>
                                          </p:val>
                                        </p:tav>
                                      </p:tavLst>
                                    </p:anim>
                                    <p:anim calcmode="lin" valueType="num">
                                      <p:cBhvr>
                                        <p:cTn id="57" dur="1000" fill="hold"/>
                                        <p:tgtEl>
                                          <p:spTgt spid="102430"/>
                                        </p:tgtEl>
                                        <p:attrNameLst>
                                          <p:attrName>ppt_y</p:attrName>
                                        </p:attrNameLst>
                                      </p:cBhvr>
                                      <p:tavLst>
                                        <p:tav tm="0">
                                          <p:val>
                                            <p:strVal val="#ppt_y+.1"/>
                                          </p:val>
                                        </p:tav>
                                        <p:tav tm="100000">
                                          <p:val>
                                            <p:strVal val="#ppt_y"/>
                                          </p:val>
                                        </p:tav>
                                      </p:tavLst>
                                    </p:anim>
                                  </p:childTnLst>
                                </p:cTn>
                              </p:par>
                            </p:childTnLst>
                          </p:cTn>
                        </p:par>
                        <p:par>
                          <p:cTn id="58" fill="hold">
                            <p:stCondLst>
                              <p:cond delay="7000"/>
                            </p:stCondLst>
                            <p:childTnLst>
                              <p:par>
                                <p:cTn id="59" presetID="42" presetClass="entr" presetSubtype="0" fill="hold" nodeType="afterEffect">
                                  <p:stCondLst>
                                    <p:cond delay="0"/>
                                  </p:stCondLst>
                                  <p:childTnLst>
                                    <p:set>
                                      <p:cBhvr>
                                        <p:cTn id="60" dur="1" fill="hold">
                                          <p:stCondLst>
                                            <p:cond delay="0"/>
                                          </p:stCondLst>
                                        </p:cTn>
                                        <p:tgtEl>
                                          <p:spTgt spid="3"/>
                                        </p:tgtEl>
                                        <p:attrNameLst>
                                          <p:attrName>style.visibility</p:attrName>
                                        </p:attrNameLst>
                                      </p:cBhvr>
                                      <p:to>
                                        <p:strVal val="visible"/>
                                      </p:to>
                                    </p:set>
                                    <p:animEffect transition="in" filter="fade">
                                      <p:cBhvr>
                                        <p:cTn id="61" dur="1000"/>
                                        <p:tgtEl>
                                          <p:spTgt spid="3"/>
                                        </p:tgtEl>
                                      </p:cBhvr>
                                    </p:animEffect>
                                    <p:anim calcmode="lin" valueType="num">
                                      <p:cBhvr>
                                        <p:cTn id="62" dur="1000" fill="hold"/>
                                        <p:tgtEl>
                                          <p:spTgt spid="3"/>
                                        </p:tgtEl>
                                        <p:attrNameLst>
                                          <p:attrName>ppt_x</p:attrName>
                                        </p:attrNameLst>
                                      </p:cBhvr>
                                      <p:tavLst>
                                        <p:tav tm="0">
                                          <p:val>
                                            <p:strVal val="#ppt_x"/>
                                          </p:val>
                                        </p:tav>
                                        <p:tav tm="100000">
                                          <p:val>
                                            <p:strVal val="#ppt_x"/>
                                          </p:val>
                                        </p:tav>
                                      </p:tavLst>
                                    </p:anim>
                                    <p:anim calcmode="lin" valueType="num">
                                      <p:cBhvr>
                                        <p:cTn id="63" dur="1000" fill="hold"/>
                                        <p:tgtEl>
                                          <p:spTgt spid="3"/>
                                        </p:tgtEl>
                                        <p:attrNameLst>
                                          <p:attrName>ppt_y</p:attrName>
                                        </p:attrNameLst>
                                      </p:cBhvr>
                                      <p:tavLst>
                                        <p:tav tm="0">
                                          <p:val>
                                            <p:strVal val="#ppt_y+.1"/>
                                          </p:val>
                                        </p:tav>
                                        <p:tav tm="100000">
                                          <p:val>
                                            <p:strVal val="#ppt_y"/>
                                          </p:val>
                                        </p:tav>
                                      </p:tavLst>
                                    </p:anim>
                                  </p:childTnLst>
                                </p:cTn>
                              </p:par>
                            </p:childTnLst>
                          </p:cTn>
                        </p:par>
                        <p:par>
                          <p:cTn id="64" fill="hold">
                            <p:stCondLst>
                              <p:cond delay="8000"/>
                            </p:stCondLst>
                            <p:childTnLst>
                              <p:par>
                                <p:cTn id="65" presetID="42" presetClass="entr" presetSubtype="0" fill="hold" nodeType="afterEffect">
                                  <p:stCondLst>
                                    <p:cond delay="0"/>
                                  </p:stCondLst>
                                  <p:childTnLst>
                                    <p:set>
                                      <p:cBhvr>
                                        <p:cTn id="66" dur="1" fill="hold">
                                          <p:stCondLst>
                                            <p:cond delay="0"/>
                                          </p:stCondLst>
                                        </p:cTn>
                                        <p:tgtEl>
                                          <p:spTgt spid="6"/>
                                        </p:tgtEl>
                                        <p:attrNameLst>
                                          <p:attrName>style.visibility</p:attrName>
                                        </p:attrNameLst>
                                      </p:cBhvr>
                                      <p:to>
                                        <p:strVal val="visible"/>
                                      </p:to>
                                    </p:set>
                                    <p:animEffect transition="in" filter="fade">
                                      <p:cBhvr>
                                        <p:cTn id="67" dur="1000"/>
                                        <p:tgtEl>
                                          <p:spTgt spid="6"/>
                                        </p:tgtEl>
                                      </p:cBhvr>
                                    </p:animEffect>
                                    <p:anim calcmode="lin" valueType="num">
                                      <p:cBhvr>
                                        <p:cTn id="68" dur="1000" fill="hold"/>
                                        <p:tgtEl>
                                          <p:spTgt spid="6"/>
                                        </p:tgtEl>
                                        <p:attrNameLst>
                                          <p:attrName>ppt_x</p:attrName>
                                        </p:attrNameLst>
                                      </p:cBhvr>
                                      <p:tavLst>
                                        <p:tav tm="0">
                                          <p:val>
                                            <p:strVal val="#ppt_x"/>
                                          </p:val>
                                        </p:tav>
                                        <p:tav tm="100000">
                                          <p:val>
                                            <p:strVal val="#ppt_x"/>
                                          </p:val>
                                        </p:tav>
                                      </p:tavLst>
                                    </p:anim>
                                    <p:anim calcmode="lin" valueType="num">
                                      <p:cBhvr>
                                        <p:cTn id="69" dur="1000" fill="hold"/>
                                        <p:tgtEl>
                                          <p:spTgt spid="6"/>
                                        </p:tgtEl>
                                        <p:attrNameLst>
                                          <p:attrName>ppt_y</p:attrName>
                                        </p:attrNameLst>
                                      </p:cBhvr>
                                      <p:tavLst>
                                        <p:tav tm="0">
                                          <p:val>
                                            <p:strVal val="#ppt_y+.1"/>
                                          </p:val>
                                        </p:tav>
                                        <p:tav tm="100000">
                                          <p:val>
                                            <p:strVal val="#ppt_y"/>
                                          </p:val>
                                        </p:tav>
                                      </p:tavLst>
                                    </p:anim>
                                  </p:childTnLst>
                                </p:cTn>
                              </p:par>
                            </p:childTnLst>
                          </p:cTn>
                        </p:par>
                        <p:par>
                          <p:cTn id="70" fill="hold">
                            <p:stCondLst>
                              <p:cond delay="9000"/>
                            </p:stCondLst>
                            <p:childTnLst>
                              <p:par>
                                <p:cTn id="71" presetID="42" presetClass="entr" presetSubtype="0" fill="hold" nodeType="afterEffect">
                                  <p:stCondLst>
                                    <p:cond delay="0"/>
                                  </p:stCondLst>
                                  <p:childTnLst>
                                    <p:set>
                                      <p:cBhvr>
                                        <p:cTn id="72" dur="1" fill="hold">
                                          <p:stCondLst>
                                            <p:cond delay="0"/>
                                          </p:stCondLst>
                                        </p:cTn>
                                        <p:tgtEl>
                                          <p:spTgt spid="9"/>
                                        </p:tgtEl>
                                        <p:attrNameLst>
                                          <p:attrName>style.visibility</p:attrName>
                                        </p:attrNameLst>
                                      </p:cBhvr>
                                      <p:to>
                                        <p:strVal val="visible"/>
                                      </p:to>
                                    </p:set>
                                    <p:animEffect transition="in" filter="fade">
                                      <p:cBhvr>
                                        <p:cTn id="73" dur="1000"/>
                                        <p:tgtEl>
                                          <p:spTgt spid="9"/>
                                        </p:tgtEl>
                                      </p:cBhvr>
                                    </p:animEffect>
                                    <p:anim calcmode="lin" valueType="num">
                                      <p:cBhvr>
                                        <p:cTn id="74" dur="1000" fill="hold"/>
                                        <p:tgtEl>
                                          <p:spTgt spid="9"/>
                                        </p:tgtEl>
                                        <p:attrNameLst>
                                          <p:attrName>ppt_x</p:attrName>
                                        </p:attrNameLst>
                                      </p:cBhvr>
                                      <p:tavLst>
                                        <p:tav tm="0">
                                          <p:val>
                                            <p:strVal val="#ppt_x"/>
                                          </p:val>
                                        </p:tav>
                                        <p:tav tm="100000">
                                          <p:val>
                                            <p:strVal val="#ppt_x"/>
                                          </p:val>
                                        </p:tav>
                                      </p:tavLst>
                                    </p:anim>
                                    <p:anim calcmode="lin" valueType="num">
                                      <p:cBhvr>
                                        <p:cTn id="7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9" grpId="0" bldLvl="0" animBg="1"/>
      <p:bldP spid="23" grpId="0" bldLvl="0" animBg="1"/>
      <p:bldP spid="25" grpId="0" bldLvl="0" animBg="1"/>
      <p:bldP spid="18" grpId="0" bldLvl="0" animBg="1"/>
      <p:bldP spid="20" grpId="0" bldLvl="0" animBg="1"/>
      <p:bldP spid="22" grpId="0" bldLvl="0" animBg="1"/>
      <p:bldP spid="24" grpId="0" bldLvl="0" animBg="1"/>
      <p:bldP spid="102415" grpId="0" bldLvl="0" animBg="1"/>
      <p:bldP spid="102416" grpId="0" bldLvl="0" animBg="1"/>
      <p:bldP spid="102417" grpId="0" bldLvl="0" animBg="1"/>
      <p:bldP spid="102418"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253855" y="915035"/>
            <a:ext cx="921385" cy="4660265"/>
          </a:xfrm>
          <a:prstGeom prst="rect">
            <a:avLst/>
          </a:prstGeom>
          <a:noFill/>
        </p:spPr>
        <p:txBody>
          <a:bodyPr vert="eaVert" wrap="square" rtlCol="0" anchor="t" anchorCtr="0">
            <a:spAutoFit/>
          </a:bodyPr>
          <a:p>
            <a:pPr algn="ctr"/>
            <a:r>
              <a:rPr lang="zh-CN" altLang="en-US" sz="4800" dirty="0">
                <a:solidFill>
                  <a:schemeClr val="tx2"/>
                </a:solidFill>
                <a:latin typeface="宋体" panose="02010600030101010101" pitchFamily="2" charset="-122"/>
                <a:sym typeface="+mn-ea"/>
              </a:rPr>
              <a:t>调查方案的设计</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zh-CN" altLang="en-US" sz="5400" b="1">
                <a:latin typeface="宋体" panose="02010600030101010101" pitchFamily="2" charset="-122"/>
              </a:rPr>
              <a:t>第二节</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593725" y="1548765"/>
            <a:ext cx="5289550" cy="4523105"/>
          </a:xfrm>
          <a:prstGeom prst="rect">
            <a:avLst/>
          </a:prstGeom>
          <a:noFill/>
        </p:spPr>
        <p:txBody>
          <a:bodyPr wrap="square" rtlCol="0">
            <a:spAutoFit/>
          </a:bodyPr>
          <a:lstStyle/>
          <a:p>
            <a:pPr>
              <a:lnSpc>
                <a:spcPct val="150000"/>
              </a:lnSpc>
            </a:pPr>
            <a:r>
              <a:rPr lang="en-US" sz="1600" spc="300" dirty="0" smtClean="0">
                <a:solidFill>
                  <a:schemeClr val="tx2"/>
                </a:solidFill>
                <a:latin typeface="宋体" panose="02010600030101010101" pitchFamily="2" charset="-122"/>
              </a:rPr>
              <a:t>确定调查目的与任务，是制定统计调查方案的首要问题。所谓调查目的与任务，就是指为什么要进行调查，调查要解决什么问题。只有调查目的与任务确定后，才能据此确定调查对象、调查单位和应采用的调查方式方法，才能做到有的放矢，节约人力，缩短调查时间，提高调查资料的时效性。例如，根据国家统计局《第六次全国人口普查方案》，第六次全国人口普查的目的是查清 2000 年以来我国人口数量、结构、分布和居住环境等方面的变化情况，按照“全国统一领导、部门分工协作、地方分级负责、各方共同参与”的原则组织实施。</a:t>
            </a:r>
            <a:endParaRPr lang="en-US" sz="1600" spc="300" dirty="0" smtClean="0">
              <a:solidFill>
                <a:schemeClr val="tx2"/>
              </a:solidFill>
              <a:latin typeface="宋体" panose="02010600030101010101" pitchFamily="2" charset="-122"/>
            </a:endParaRPr>
          </a:p>
        </p:txBody>
      </p:sp>
      <p:sp>
        <p:nvSpPr>
          <p:cNvPr id="25" name="文本框 2"/>
          <p:cNvSpPr txBox="1"/>
          <p:nvPr/>
        </p:nvSpPr>
        <p:spPr>
          <a:xfrm>
            <a:off x="885825" y="599440"/>
            <a:ext cx="513651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一、确定调查目的与任务</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171565" y="1548765"/>
            <a:ext cx="4832985" cy="4127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tags/tag1.xml><?xml version="1.0" encoding="utf-8"?>
<p:tagLst xmlns:p="http://schemas.openxmlformats.org/presentationml/2006/main">
  <p:tag name="MH" val="20180926094856"/>
  <p:tag name="MH_LIBRARY" val="CONTENTS"/>
  <p:tag name="MH_AUTOCOLOR" val="TRUE"/>
  <p:tag name="MH_TYPE" val="CONTENTS"/>
  <p:tag name="ID" val="626777"/>
</p:tagLst>
</file>

<file path=ppt/tags/tag10.xml><?xml version="1.0" encoding="utf-8"?>
<p:tagLst xmlns:p="http://schemas.openxmlformats.org/presentationml/2006/main">
  <p:tag name="KSO_WM_BEAUTIFY_FLAG" val="#wm#"/>
  <p:tag name="KSO_WM_TEMPLATE_CATEGORY" val="diagram"/>
  <p:tag name="KSO_WM_TEMPLATE_INDEX" val="790"/>
</p:tagLst>
</file>

<file path=ppt/tags/tag11.xml><?xml version="1.0" encoding="utf-8"?>
<p:tagLst xmlns:p="http://schemas.openxmlformats.org/presentationml/2006/main">
  <p:tag name="MH_CONTENTSID" val="635"/>
</p:tagLst>
</file>

<file path=ppt/tags/tag2.xml><?xml version="1.0" encoding="utf-8"?>
<p:tagLst xmlns:p="http://schemas.openxmlformats.org/presentationml/2006/main">
  <p:tag name="MH" val="20180804121219"/>
  <p:tag name="MH_LIBRARY" val="CONTENTS"/>
  <p:tag name="MH_TYPE" val="ENTRY"/>
  <p:tag name="ID" val="626777"/>
  <p:tag name="MH_ORDER" val="1"/>
</p:tagLst>
</file>

<file path=ppt/tags/tag3.xml><?xml version="1.0" encoding="utf-8"?>
<p:tagLst xmlns:p="http://schemas.openxmlformats.org/presentationml/2006/main">
  <p:tag name="MH" val="20180804121219"/>
  <p:tag name="MH_LIBRARY" val="CONTENTS"/>
  <p:tag name="MH_TYPE" val="NUMBER"/>
  <p:tag name="ID" val="626777"/>
  <p:tag name="MH_ORDER" val="1"/>
</p:tagLst>
</file>

<file path=ppt/tags/tag4.xml><?xml version="1.0" encoding="utf-8"?>
<p:tagLst xmlns:p="http://schemas.openxmlformats.org/presentationml/2006/main">
  <p:tag name="KSO_WM_BEAUTIFY_FLAG" val="#wm#"/>
  <p:tag name="KSO_WM_TEMPLATE_CATEGORY" val="diagram"/>
  <p:tag name="KSO_WM_TEMPLATE_INDEX" val="790"/>
</p:tagLst>
</file>

<file path=ppt/tags/tag5.xml><?xml version="1.0" encoding="utf-8"?>
<p:tagLst xmlns:p="http://schemas.openxmlformats.org/presentationml/2006/main">
  <p:tag name="KSO_WM_BEAUTIFY_FLAG" val="#wm#"/>
  <p:tag name="KSO_WM_TEMPLATE_CATEGORY" val="diagram"/>
  <p:tag name="KSO_WM_TEMPLATE_INDEX" val="790"/>
</p:tagLst>
</file>

<file path=ppt/tags/tag6.xml><?xml version="1.0" encoding="utf-8"?>
<p:tagLst xmlns:p="http://schemas.openxmlformats.org/presentationml/2006/main">
  <p:tag name="KSO_WM_BEAUTIFY_FLAG" val="#wm#"/>
  <p:tag name="KSO_WM_TEMPLATE_CATEGORY" val="diagram"/>
  <p:tag name="KSO_WM_TEMPLATE_INDEX" val="790"/>
</p:tagLst>
</file>

<file path=ppt/tags/tag7.xml><?xml version="1.0" encoding="utf-8"?>
<p:tagLst xmlns:p="http://schemas.openxmlformats.org/presentationml/2006/main">
  <p:tag name="KSO_WM_BEAUTIFY_FLAG" val="#wm#"/>
  <p:tag name="KSO_WM_TEMPLATE_CATEGORY" val="diagram"/>
  <p:tag name="KSO_WM_TEMPLATE_INDEX" val="790"/>
</p:tagLst>
</file>

<file path=ppt/tags/tag8.xml><?xml version="1.0" encoding="utf-8"?>
<p:tagLst xmlns:p="http://schemas.openxmlformats.org/presentationml/2006/main">
  <p:tag name="KSO_WM_BEAUTIFY_FLAG" val="#wm#"/>
  <p:tag name="KSO_WM_TEMPLATE_CATEGORY" val="diagram"/>
  <p:tag name="KSO_WM_TEMPLATE_INDEX" val="790"/>
</p:tagLst>
</file>

<file path=ppt/tags/tag9.xml><?xml version="1.0" encoding="utf-8"?>
<p:tagLst xmlns:p="http://schemas.openxmlformats.org/presentationml/2006/main">
  <p:tag name="KSO_WM_BEAUTIFY_FLAG" val="#wm#"/>
  <p:tag name="KSO_WM_TEMPLATE_CATEGORY" val="diagram"/>
  <p:tag name="KSO_WM_TEMPLATE_INDEX" val="790"/>
</p:tagLst>
</file>

<file path=ppt/theme/theme1.xml><?xml version="1.0" encoding="utf-8"?>
<a:theme xmlns:a="http://schemas.openxmlformats.org/drawingml/2006/main" name="千图网海量PPT模板www.58pic.com">
  <a:themeElements>
    <a:clrScheme name="自定义 1">
      <a:dk1>
        <a:sysClr val="windowText" lastClr="000000"/>
      </a:dk1>
      <a:lt1>
        <a:sysClr val="window" lastClr="FFFFFF"/>
      </a:lt1>
      <a:dk2>
        <a:srgbClr val="6A5BD8"/>
      </a:dk2>
      <a:lt2>
        <a:srgbClr val="D9E1F3"/>
      </a:lt2>
      <a:accent1>
        <a:srgbClr val="6A5BD8"/>
      </a:accent1>
      <a:accent2>
        <a:srgbClr val="F2F2F2"/>
      </a:accent2>
      <a:accent3>
        <a:srgbClr val="C0C0F6"/>
      </a:accent3>
      <a:accent4>
        <a:srgbClr val="6A5BD8"/>
      </a:accent4>
      <a:accent5>
        <a:srgbClr val="C0C0F6"/>
      </a:accent5>
      <a:accent6>
        <a:srgbClr val="6A5BD8"/>
      </a:accent6>
      <a:hlink>
        <a:srgbClr val="0000FF"/>
      </a:hlink>
      <a:folHlink>
        <a:srgbClr val="800080"/>
      </a:folHlink>
    </a:clrScheme>
    <a:fontScheme name="自定义 4">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6358</Words>
  <Application>WPS 演示</Application>
  <PresentationFormat>自定义</PresentationFormat>
  <Paragraphs>346</Paragraphs>
  <Slides>46</Slides>
  <Notes>25</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46</vt:i4>
      </vt:variant>
    </vt:vector>
  </HeadingPairs>
  <TitlesOfParts>
    <vt:vector size="60" baseType="lpstr">
      <vt:lpstr>Arial</vt:lpstr>
      <vt:lpstr>宋体</vt:lpstr>
      <vt:lpstr>Wingdings</vt:lpstr>
      <vt:lpstr>Rockwell</vt:lpstr>
      <vt:lpstr>Calibri</vt:lpstr>
      <vt:lpstr>Arial Unicode MS</vt:lpstr>
      <vt:lpstr>微软雅黑</vt:lpstr>
      <vt:lpstr>思源黑体 CN Bold</vt:lpstr>
      <vt:lpstr>黑体</vt:lpstr>
      <vt:lpstr>字魂36号-正文宋楷</vt:lpstr>
      <vt:lpstr>Helvetica</vt:lpstr>
      <vt:lpstr>Wingdings</vt:lpstr>
      <vt:lpstr>印品黑体</vt:lpstr>
      <vt:lpstr>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武静影</cp:lastModifiedBy>
  <cp:revision>10643</cp:revision>
  <cp:lastPrinted>2113-01-01T00:00:00Z</cp:lastPrinted>
  <dcterms:created xsi:type="dcterms:W3CDTF">2015-07-08T08:22:00Z</dcterms:created>
  <dcterms:modified xsi:type="dcterms:W3CDTF">2025-08-13T07:47:56Z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2052-12.1.0.19302</vt:lpwstr>
  </property>
  <property fmtid="{D5CDD505-2E9C-101B-9397-08002B2CF9AE}" pid="4" name="ICV">
    <vt:lpwstr>3759996C35654740AE5E5C6C933B3596_12</vt:lpwstr>
  </property>
</Properties>
</file>