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handoutMasters/handoutMaster1.xml" ContentType="application/vnd.openxmlformats-officedocument.presentationml.handoutMaster+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32"/>
  </p:handoutMasterIdLst>
  <p:sldIdLst>
    <p:sldId id="639" r:id="rId3"/>
    <p:sldId id="617" r:id="rId5"/>
    <p:sldId id="636" r:id="rId6"/>
    <p:sldId id="713" r:id="rId7"/>
    <p:sldId id="712" r:id="rId8"/>
    <p:sldId id="710" r:id="rId9"/>
    <p:sldId id="806" r:id="rId10"/>
    <p:sldId id="544" r:id="rId11"/>
    <p:sldId id="676" r:id="rId12"/>
    <p:sldId id="686" r:id="rId13"/>
    <p:sldId id="611" r:id="rId14"/>
    <p:sldId id="711" r:id="rId15"/>
    <p:sldId id="809" r:id="rId16"/>
    <p:sldId id="668" r:id="rId17"/>
    <p:sldId id="832" r:id="rId18"/>
    <p:sldId id="811" r:id="rId19"/>
    <p:sldId id="812" r:id="rId20"/>
    <p:sldId id="664" r:id="rId21"/>
    <p:sldId id="825" r:id="rId22"/>
    <p:sldId id="826" r:id="rId23"/>
    <p:sldId id="828" r:id="rId24"/>
    <p:sldId id="827" r:id="rId25"/>
    <p:sldId id="813" r:id="rId26"/>
    <p:sldId id="674" r:id="rId27"/>
    <p:sldId id="583" r:id="rId28"/>
    <p:sldId id="829" r:id="rId29"/>
    <p:sldId id="814" r:id="rId30"/>
    <p:sldId id="582" r:id="rId31"/>
  </p:sldIdLst>
  <p:sldSz cx="12195175" cy="6859270"/>
  <p:notesSz cx="6858000" cy="9144000"/>
  <p:embeddedFontLst>
    <p:embeddedFont>
      <p:font typeface="Calibri" panose="020F0502020204030204" pitchFamily="34" charset="0"/>
      <p:regular r:id="rId37"/>
      <p:bold r:id="rId38"/>
      <p:italic r:id="rId39"/>
      <p:boldItalic r:id="rId40"/>
    </p:embeddedFont>
    <p:embeddedFont>
      <p:font typeface="方正新书宋_GBK" panose="03000509000000000000" charset="-122"/>
      <p:regular r:id="rId41"/>
    </p:embeddedFont>
  </p:embeddedFontLst>
  <p:custDataLst>
    <p:tags r:id="rId42"/>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336" userDrawn="1">
          <p15:clr>
            <a:srgbClr val="A4A3A4"/>
          </p15:clr>
        </p15:guide>
        <p15:guide id="3" orient="horz" pos="3992" userDrawn="1">
          <p15:clr>
            <a:srgbClr val="A4A3A4"/>
          </p15:clr>
        </p15:guide>
        <p15:guide id="4" pos="3853" userDrawn="1">
          <p15:clr>
            <a:srgbClr val="A4A3A4"/>
          </p15:clr>
        </p15:guide>
        <p15:guide id="5" pos="422"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showGuides="1">
      <p:cViewPr>
        <p:scale>
          <a:sx n="70" d="100"/>
          <a:sy n="70" d="100"/>
        </p:scale>
        <p:origin x="-654" y="-426"/>
      </p:cViewPr>
      <p:guideLst>
        <p:guide orient="horz" pos="2160"/>
        <p:guide orient="horz" pos="336"/>
        <p:guide orient="horz" pos="3992"/>
        <p:guide pos="3853"/>
        <p:guide pos="42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79"/>
        <p:guide pos="2166"/>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60.xml"/><Relationship Id="rId41" Type="http://schemas.openxmlformats.org/officeDocument/2006/relationships/font" Target="fonts/font5.fntdata"/><Relationship Id="rId40" Type="http://schemas.openxmlformats.org/officeDocument/2006/relationships/font" Target="fonts/font4.fntdata"/><Relationship Id="rId4" Type="http://schemas.openxmlformats.org/officeDocument/2006/relationships/notesMaster" Target="notesMasters/notesMaster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dirty="0"/>
          </a:p>
        </p:txBody>
      </p:sp>
      <p:sp>
        <p:nvSpPr>
          <p:cNvPr id="6" name="标题 5"/>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13.svg"/><Relationship Id="rId34" Type="http://schemas.openxmlformats.org/officeDocument/2006/relationships/slideLayout" Target="../slideLayouts/slideLayout3.xml"/><Relationship Id="rId33" Type="http://schemas.openxmlformats.org/officeDocument/2006/relationships/image" Target="../media/image21.svg"/><Relationship Id="rId32" Type="http://schemas.openxmlformats.org/officeDocument/2006/relationships/image" Target="../media/image20.png"/><Relationship Id="rId31" Type="http://schemas.openxmlformats.org/officeDocument/2006/relationships/tags" Target="../tags/tag33.xml"/><Relationship Id="rId30" Type="http://schemas.openxmlformats.org/officeDocument/2006/relationships/image" Target="../media/image19.svg"/><Relationship Id="rId3" Type="http://schemas.openxmlformats.org/officeDocument/2006/relationships/image" Target="../media/image12.png"/><Relationship Id="rId29" Type="http://schemas.openxmlformats.org/officeDocument/2006/relationships/image" Target="../media/image18.png"/><Relationship Id="rId28" Type="http://schemas.openxmlformats.org/officeDocument/2006/relationships/tags" Target="../tags/tag32.xml"/><Relationship Id="rId27" Type="http://schemas.openxmlformats.org/officeDocument/2006/relationships/image" Target="../media/image17.svg"/><Relationship Id="rId26" Type="http://schemas.openxmlformats.org/officeDocument/2006/relationships/image" Target="../media/image16.png"/><Relationship Id="rId25" Type="http://schemas.openxmlformats.org/officeDocument/2006/relationships/tags" Target="../tags/tag31.xml"/><Relationship Id="rId24" Type="http://schemas.openxmlformats.org/officeDocument/2006/relationships/image" Target="../media/image15.svg"/><Relationship Id="rId23" Type="http://schemas.openxmlformats.org/officeDocument/2006/relationships/image" Target="../media/image14.png"/><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2.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image" Target="../media/image22.png"/><Relationship Id="rId3" Type="http://schemas.openxmlformats.org/officeDocument/2006/relationships/tags" Target="../tags/tag36.xml"/><Relationship Id="rId23" Type="http://schemas.openxmlformats.org/officeDocument/2006/relationships/slideLayout" Target="../slideLayouts/slideLayout3.xml"/><Relationship Id="rId22" Type="http://schemas.openxmlformats.org/officeDocument/2006/relationships/tags" Target="../tags/tag53.xml"/><Relationship Id="rId21" Type="http://schemas.openxmlformats.org/officeDocument/2006/relationships/tags" Target="../tags/tag52.xml"/><Relationship Id="rId20" Type="http://schemas.openxmlformats.org/officeDocument/2006/relationships/tags" Target="../tags/tag51.xml"/><Relationship Id="rId2" Type="http://schemas.openxmlformats.org/officeDocument/2006/relationships/tags" Target="../tags/tag35.xml"/><Relationship Id="rId19" Type="http://schemas.openxmlformats.org/officeDocument/2006/relationships/tags" Target="../tags/tag50.xml"/><Relationship Id="rId18" Type="http://schemas.openxmlformats.org/officeDocument/2006/relationships/image" Target="../media/image23.png"/><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3.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7.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0.jpeg"/><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宋体" panose="02010600030101010101" pitchFamily="2" charset="-122"/>
              </a:rPr>
              <a:t>基础统计（第二版）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331634" y="3429000"/>
            <a:ext cx="2110317" cy="1056216"/>
          </a:xfrm>
          <a:custGeom>
            <a:avLst/>
            <a:gdLst>
              <a:gd name="T0" fmla="*/ 228 w 457"/>
              <a:gd name="T1" fmla="*/ 142 h 229"/>
              <a:gd name="T2" fmla="*/ 87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7" y="78"/>
                  <a:pt x="87"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chemeClr val="tx2">
              <a:lumMod val="40000"/>
              <a:lumOff val="60000"/>
            </a:schemeClr>
          </a:solidFill>
          <a:ln>
            <a:noFill/>
          </a:ln>
          <a:effectLst>
            <a:outerShdw blurRad="190500" dist="190500" dir="5400000" sx="88000" sy="88000" algn="ctr" rotWithShape="0">
              <a:srgbClr val="000000">
                <a:alpha val="19000"/>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039785" y="2372784"/>
            <a:ext cx="2112433" cy="1056217"/>
          </a:xfrm>
          <a:custGeom>
            <a:avLst/>
            <a:gdLst>
              <a:gd name="T0" fmla="*/ 229 w 458"/>
              <a:gd name="T1" fmla="*/ 87 h 229"/>
              <a:gd name="T2" fmla="*/ 371 w 458"/>
              <a:gd name="T3" fmla="*/ 229 h 229"/>
              <a:gd name="T4" fmla="*/ 458 w 458"/>
              <a:gd name="T5" fmla="*/ 229 h 229"/>
              <a:gd name="T6" fmla="*/ 229 w 458"/>
              <a:gd name="T7" fmla="*/ 0 h 229"/>
              <a:gd name="T8" fmla="*/ 0 w 458"/>
              <a:gd name="T9" fmla="*/ 229 h 229"/>
              <a:gd name="T10" fmla="*/ 87 w 458"/>
              <a:gd name="T11" fmla="*/ 229 h 229"/>
              <a:gd name="T12" fmla="*/ 229 w 458"/>
              <a:gd name="T13" fmla="*/ 87 h 229"/>
            </a:gdLst>
            <a:ahLst/>
            <a:cxnLst>
              <a:cxn ang="0">
                <a:pos x="T0" y="T1"/>
              </a:cxn>
              <a:cxn ang="0">
                <a:pos x="T2" y="T3"/>
              </a:cxn>
              <a:cxn ang="0">
                <a:pos x="T4" y="T5"/>
              </a:cxn>
              <a:cxn ang="0">
                <a:pos x="T6" y="T7"/>
              </a:cxn>
              <a:cxn ang="0">
                <a:pos x="T8" y="T9"/>
              </a:cxn>
              <a:cxn ang="0">
                <a:pos x="T10" y="T11"/>
              </a:cxn>
              <a:cxn ang="0">
                <a:pos x="T12" y="T13"/>
              </a:cxn>
            </a:cxnLst>
            <a:rect l="0" t="0" r="r" b="b"/>
            <a:pathLst>
              <a:path w="458" h="229">
                <a:moveTo>
                  <a:pt x="229" y="87"/>
                </a:moveTo>
                <a:cubicBezTo>
                  <a:pt x="307" y="87"/>
                  <a:pt x="371" y="151"/>
                  <a:pt x="371" y="229"/>
                </a:cubicBezTo>
                <a:cubicBezTo>
                  <a:pt x="458" y="229"/>
                  <a:pt x="458" y="229"/>
                  <a:pt x="458" y="229"/>
                </a:cubicBezTo>
                <a:cubicBezTo>
                  <a:pt x="458" y="103"/>
                  <a:pt x="355" y="0"/>
                  <a:pt x="229" y="0"/>
                </a:cubicBezTo>
                <a:cubicBezTo>
                  <a:pt x="103" y="0"/>
                  <a:pt x="0" y="103"/>
                  <a:pt x="0" y="229"/>
                </a:cubicBezTo>
                <a:cubicBezTo>
                  <a:pt x="87" y="229"/>
                  <a:pt x="87" y="229"/>
                  <a:pt x="87" y="229"/>
                </a:cubicBezTo>
                <a:cubicBezTo>
                  <a:pt x="87" y="151"/>
                  <a:pt x="151" y="87"/>
                  <a:pt x="229" y="87"/>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4" name="Freeform 10"/>
          <p:cNvSpPr/>
          <p:nvPr/>
        </p:nvSpPr>
        <p:spPr bwMode="auto">
          <a:xfrm>
            <a:off x="6750051" y="3429000"/>
            <a:ext cx="2110316" cy="1056216"/>
          </a:xfrm>
          <a:custGeom>
            <a:avLst/>
            <a:gdLst>
              <a:gd name="T0" fmla="*/ 228 w 457"/>
              <a:gd name="T1" fmla="*/ 142 h 229"/>
              <a:gd name="T2" fmla="*/ 86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6" y="78"/>
                  <a:pt x="86"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chemeClr val="tx2">
              <a:lumMod val="40000"/>
              <a:lumOff val="60000"/>
            </a:schemeClr>
          </a:solidFill>
          <a:ln>
            <a:noFill/>
          </a:ln>
          <a:effectLst>
            <a:outerShdw blurRad="190500" dist="190500" dir="5400000" sx="88000" sy="88000" algn="ctr" rotWithShape="0">
              <a:srgbClr val="000000">
                <a:alpha val="19000"/>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1621368" y="2372783"/>
            <a:ext cx="2112433" cy="1255184"/>
          </a:xfrm>
          <a:custGeom>
            <a:avLst/>
            <a:gdLst>
              <a:gd name="T0" fmla="*/ 229 w 458"/>
              <a:gd name="T1" fmla="*/ 0 h 272"/>
              <a:gd name="T2" fmla="*/ 0 w 458"/>
              <a:gd name="T3" fmla="*/ 229 h 272"/>
              <a:gd name="T4" fmla="*/ 44 w 458"/>
              <a:gd name="T5" fmla="*/ 272 h 272"/>
              <a:gd name="T6" fmla="*/ 87 w 458"/>
              <a:gd name="T7" fmla="*/ 229 h 272"/>
              <a:gd name="T8" fmla="*/ 229 w 458"/>
              <a:gd name="T9" fmla="*/ 87 h 272"/>
              <a:gd name="T10" fmla="*/ 371 w 458"/>
              <a:gd name="T11" fmla="*/ 229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0" y="253"/>
                  <a:pt x="20" y="272"/>
                  <a:pt x="44" y="272"/>
                </a:cubicBezTo>
                <a:cubicBezTo>
                  <a:pt x="68" y="272"/>
                  <a:pt x="87" y="253"/>
                  <a:pt x="87" y="229"/>
                </a:cubicBezTo>
                <a:cubicBezTo>
                  <a:pt x="87" y="151"/>
                  <a:pt x="151" y="87"/>
                  <a:pt x="229" y="87"/>
                </a:cubicBezTo>
                <a:cubicBezTo>
                  <a:pt x="307" y="87"/>
                  <a:pt x="371" y="151"/>
                  <a:pt x="371" y="229"/>
                </a:cubicBezTo>
                <a:cubicBezTo>
                  <a:pt x="458" y="229"/>
                  <a:pt x="458" y="229"/>
                  <a:pt x="458" y="229"/>
                </a:cubicBezTo>
                <a:cubicBezTo>
                  <a:pt x="458" y="103"/>
                  <a:pt x="355" y="0"/>
                  <a:pt x="229" y="0"/>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6" name="Freeform 12"/>
          <p:cNvSpPr/>
          <p:nvPr/>
        </p:nvSpPr>
        <p:spPr bwMode="auto">
          <a:xfrm>
            <a:off x="8458201" y="2372783"/>
            <a:ext cx="2112433" cy="1255184"/>
          </a:xfrm>
          <a:custGeom>
            <a:avLst/>
            <a:gdLst>
              <a:gd name="T0" fmla="*/ 229 w 458"/>
              <a:gd name="T1" fmla="*/ 0 h 272"/>
              <a:gd name="T2" fmla="*/ 0 w 458"/>
              <a:gd name="T3" fmla="*/ 229 h 272"/>
              <a:gd name="T4" fmla="*/ 87 w 458"/>
              <a:gd name="T5" fmla="*/ 229 h 272"/>
              <a:gd name="T6" fmla="*/ 229 w 458"/>
              <a:gd name="T7" fmla="*/ 87 h 272"/>
              <a:gd name="T8" fmla="*/ 371 w 458"/>
              <a:gd name="T9" fmla="*/ 229 h 272"/>
              <a:gd name="T10" fmla="*/ 414 w 458"/>
              <a:gd name="T11" fmla="*/ 272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87" y="229"/>
                  <a:pt x="87" y="229"/>
                  <a:pt x="87" y="229"/>
                </a:cubicBezTo>
                <a:cubicBezTo>
                  <a:pt x="87" y="151"/>
                  <a:pt x="151" y="87"/>
                  <a:pt x="229" y="87"/>
                </a:cubicBezTo>
                <a:cubicBezTo>
                  <a:pt x="307" y="87"/>
                  <a:pt x="371" y="151"/>
                  <a:pt x="371" y="229"/>
                </a:cubicBezTo>
                <a:cubicBezTo>
                  <a:pt x="371" y="253"/>
                  <a:pt x="390" y="272"/>
                  <a:pt x="414" y="272"/>
                </a:cubicBezTo>
                <a:cubicBezTo>
                  <a:pt x="438" y="272"/>
                  <a:pt x="458" y="253"/>
                  <a:pt x="458" y="229"/>
                </a:cubicBezTo>
                <a:cubicBezTo>
                  <a:pt x="458" y="103"/>
                  <a:pt x="355" y="0"/>
                  <a:pt x="229" y="0"/>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nvGrpSpPr>
          <p:cNvPr id="37" name="Group 13"/>
          <p:cNvGrpSpPr/>
          <p:nvPr/>
        </p:nvGrpSpPr>
        <p:grpSpPr bwMode="auto">
          <a:xfrm>
            <a:off x="2529418" y="3238500"/>
            <a:ext cx="296333" cy="381000"/>
            <a:chOff x="0" y="0"/>
            <a:chExt cx="184" cy="236"/>
          </a:xfrm>
          <a:solidFill>
            <a:srgbClr val="FE9B0C"/>
          </a:solidFill>
        </p:grpSpPr>
        <p:sp>
          <p:nvSpPr>
            <p:cNvPr id="38" name="Freeform 14"/>
            <p:cNvSpPr/>
            <p:nvPr/>
          </p:nvSpPr>
          <p:spPr bwMode="auto">
            <a:xfrm>
              <a:off x="0" y="0"/>
              <a:ext cx="184" cy="236"/>
            </a:xfrm>
            <a:custGeom>
              <a:avLst/>
              <a:gdLst>
                <a:gd name="T0" fmla="*/ 19 w 84"/>
                <a:gd name="T1" fmla="*/ 98 h 108"/>
                <a:gd name="T2" fmla="*/ 10 w 84"/>
                <a:gd name="T3" fmla="*/ 98 h 108"/>
                <a:gd name="T4" fmla="*/ 10 w 84"/>
                <a:gd name="T5" fmla="*/ 9 h 108"/>
                <a:gd name="T6" fmla="*/ 79 w 84"/>
                <a:gd name="T7" fmla="*/ 9 h 108"/>
                <a:gd name="T8" fmla="*/ 84 w 84"/>
                <a:gd name="T9" fmla="*/ 5 h 108"/>
                <a:gd name="T10" fmla="*/ 79 w 84"/>
                <a:gd name="T11" fmla="*/ 0 h 108"/>
                <a:gd name="T12" fmla="*/ 5 w 84"/>
                <a:gd name="T13" fmla="*/ 0 h 108"/>
                <a:gd name="T14" fmla="*/ 0 w 84"/>
                <a:gd name="T15" fmla="*/ 5 h 108"/>
                <a:gd name="T16" fmla="*/ 0 w 84"/>
                <a:gd name="T17" fmla="*/ 103 h 108"/>
                <a:gd name="T18" fmla="*/ 5 w 84"/>
                <a:gd name="T19" fmla="*/ 108 h 108"/>
                <a:gd name="T20" fmla="*/ 19 w 84"/>
                <a:gd name="T21" fmla="*/ 108 h 108"/>
                <a:gd name="T22" fmla="*/ 23 w 84"/>
                <a:gd name="T23" fmla="*/ 103 h 108"/>
                <a:gd name="T24" fmla="*/ 19 w 84"/>
                <a:gd name="T25"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9" name="Freeform 15"/>
            <p:cNvSpPr/>
            <p:nvPr/>
          </p:nvSpPr>
          <p:spPr bwMode="auto">
            <a:xfrm>
              <a:off x="116" y="138"/>
              <a:ext cx="68" cy="98"/>
            </a:xfrm>
            <a:custGeom>
              <a:avLst/>
              <a:gdLst>
                <a:gd name="T0" fmla="*/ 26 w 31"/>
                <a:gd name="T1" fmla="*/ 0 h 45"/>
                <a:gd name="T2" fmla="*/ 21 w 31"/>
                <a:gd name="T3" fmla="*/ 5 h 45"/>
                <a:gd name="T4" fmla="*/ 21 w 31"/>
                <a:gd name="T5" fmla="*/ 35 h 45"/>
                <a:gd name="T6" fmla="*/ 4 w 31"/>
                <a:gd name="T7" fmla="*/ 35 h 45"/>
                <a:gd name="T8" fmla="*/ 0 w 31"/>
                <a:gd name="T9" fmla="*/ 40 h 45"/>
                <a:gd name="T10" fmla="*/ 4 w 31"/>
                <a:gd name="T11" fmla="*/ 45 h 45"/>
                <a:gd name="T12" fmla="*/ 26 w 31"/>
                <a:gd name="T13" fmla="*/ 45 h 45"/>
                <a:gd name="T14" fmla="*/ 29 w 31"/>
                <a:gd name="T15" fmla="*/ 43 h 45"/>
                <a:gd name="T16" fmla="*/ 31 w 31"/>
                <a:gd name="T17" fmla="*/ 40 h 45"/>
                <a:gd name="T18" fmla="*/ 31 w 31"/>
                <a:gd name="T19" fmla="*/ 5 h 45"/>
                <a:gd name="T20" fmla="*/ 26 w 31"/>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0" name="Freeform 16"/>
            <p:cNvSpPr>
              <a:spLocks noEditPoints="1"/>
            </p:cNvSpPr>
            <p:nvPr/>
          </p:nvSpPr>
          <p:spPr bwMode="auto">
            <a:xfrm>
              <a:off x="66" y="51"/>
              <a:ext cx="113" cy="163"/>
            </a:xfrm>
            <a:custGeom>
              <a:avLst/>
              <a:gdLst>
                <a:gd name="T0" fmla="*/ 45 w 52"/>
                <a:gd name="T1" fmla="*/ 1 h 75"/>
                <a:gd name="T2" fmla="*/ 40 w 52"/>
                <a:gd name="T3" fmla="*/ 0 h 75"/>
                <a:gd name="T4" fmla="*/ 30 w 52"/>
                <a:gd name="T5" fmla="*/ 5 h 75"/>
                <a:gd name="T6" fmla="*/ 1 w 52"/>
                <a:gd name="T7" fmla="*/ 57 h 75"/>
                <a:gd name="T8" fmla="*/ 0 w 52"/>
                <a:gd name="T9" fmla="*/ 59 h 75"/>
                <a:gd name="T10" fmla="*/ 0 w 52"/>
                <a:gd name="T11" fmla="*/ 71 h 75"/>
                <a:gd name="T12" fmla="*/ 3 w 52"/>
                <a:gd name="T13" fmla="*/ 75 h 75"/>
                <a:gd name="T14" fmla="*/ 5 w 52"/>
                <a:gd name="T15" fmla="*/ 75 h 75"/>
                <a:gd name="T16" fmla="*/ 7 w 52"/>
                <a:gd name="T17" fmla="*/ 75 h 75"/>
                <a:gd name="T18" fmla="*/ 18 w 52"/>
                <a:gd name="T19" fmla="*/ 69 h 75"/>
                <a:gd name="T20" fmla="*/ 19 w 52"/>
                <a:gd name="T21" fmla="*/ 67 h 75"/>
                <a:gd name="T22" fmla="*/ 49 w 52"/>
                <a:gd name="T23" fmla="*/ 16 h 75"/>
                <a:gd name="T24" fmla="*/ 45 w 52"/>
                <a:gd name="T25" fmla="*/ 1 h 75"/>
                <a:gd name="T26" fmla="*/ 41 w 52"/>
                <a:gd name="T27" fmla="*/ 11 h 75"/>
                <a:gd name="T28" fmla="*/ 12 w 52"/>
                <a:gd name="T29" fmla="*/ 62 h 75"/>
                <a:gd name="T30" fmla="*/ 9 w 52"/>
                <a:gd name="T31" fmla="*/ 63 h 75"/>
                <a:gd name="T32" fmla="*/ 9 w 52"/>
                <a:gd name="T33" fmla="*/ 60 h 75"/>
                <a:gd name="T34" fmla="*/ 38 w 52"/>
                <a:gd name="T35" fmla="*/ 10 h 75"/>
                <a:gd name="T36" fmla="*/ 41 w 52"/>
                <a:gd name="T37" fmla="*/ 9 h 75"/>
                <a:gd name="T38" fmla="*/ 41 w 52"/>
                <a:gd name="T3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1" name="Freeform 17"/>
            <p:cNvSpPr/>
            <p:nvPr/>
          </p:nvSpPr>
          <p:spPr bwMode="auto">
            <a:xfrm>
              <a:off x="35" y="68"/>
              <a:ext cx="70" cy="20"/>
            </a:xfrm>
            <a:custGeom>
              <a:avLst/>
              <a:gdLst>
                <a:gd name="T0" fmla="*/ 32 w 32"/>
                <a:gd name="T1" fmla="*/ 4 h 9"/>
                <a:gd name="T2" fmla="*/ 28 w 32"/>
                <a:gd name="T3" fmla="*/ 0 h 9"/>
                <a:gd name="T4" fmla="*/ 4 w 32"/>
                <a:gd name="T5" fmla="*/ 0 h 9"/>
                <a:gd name="T6" fmla="*/ 0 w 32"/>
                <a:gd name="T7" fmla="*/ 4 h 9"/>
                <a:gd name="T8" fmla="*/ 4 w 32"/>
                <a:gd name="T9" fmla="*/ 9 h 9"/>
                <a:gd name="T10" fmla="*/ 28 w 32"/>
                <a:gd name="T11" fmla="*/ 9 h 9"/>
                <a:gd name="T12" fmla="*/ 32 w 3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2" name="Freeform 18"/>
            <p:cNvSpPr/>
            <p:nvPr/>
          </p:nvSpPr>
          <p:spPr bwMode="auto">
            <a:xfrm>
              <a:off x="35" y="107"/>
              <a:ext cx="46" cy="20"/>
            </a:xfrm>
            <a:custGeom>
              <a:avLst/>
              <a:gdLst>
                <a:gd name="T0" fmla="*/ 4 w 21"/>
                <a:gd name="T1" fmla="*/ 0 h 9"/>
                <a:gd name="T2" fmla="*/ 0 w 21"/>
                <a:gd name="T3" fmla="*/ 4 h 9"/>
                <a:gd name="T4" fmla="*/ 4 w 21"/>
                <a:gd name="T5" fmla="*/ 9 h 9"/>
                <a:gd name="T6" fmla="*/ 16 w 21"/>
                <a:gd name="T7" fmla="*/ 9 h 9"/>
                <a:gd name="T8" fmla="*/ 21 w 21"/>
                <a:gd name="T9" fmla="*/ 4 h 9"/>
                <a:gd name="T10" fmla="*/ 16 w 21"/>
                <a:gd name="T11" fmla="*/ 0 h 9"/>
                <a:gd name="T12" fmla="*/ 4 w 2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grpSp>
        <p:nvGrpSpPr>
          <p:cNvPr id="50" name="Group 22"/>
          <p:cNvGrpSpPr/>
          <p:nvPr/>
        </p:nvGrpSpPr>
        <p:grpSpPr bwMode="auto">
          <a:xfrm>
            <a:off x="5909734" y="3238500"/>
            <a:ext cx="372533" cy="381000"/>
            <a:chOff x="0" y="0"/>
            <a:chExt cx="232" cy="236"/>
          </a:xfrm>
          <a:solidFill>
            <a:srgbClr val="FE9B0C"/>
          </a:solidFill>
        </p:grpSpPr>
        <p:sp>
          <p:nvSpPr>
            <p:cNvPr id="51" name="Freeform 23"/>
            <p:cNvSpPr/>
            <p:nvPr/>
          </p:nvSpPr>
          <p:spPr bwMode="auto">
            <a:xfrm>
              <a:off x="0" y="0"/>
              <a:ext cx="232" cy="168"/>
            </a:xfrm>
            <a:custGeom>
              <a:avLst/>
              <a:gdLst>
                <a:gd name="T0" fmla="*/ 82 w 106"/>
                <a:gd name="T1" fmla="*/ 28 h 77"/>
                <a:gd name="T2" fmla="*/ 77 w 106"/>
                <a:gd name="T3" fmla="*/ 29 h 77"/>
                <a:gd name="T4" fmla="*/ 77 w 106"/>
                <a:gd name="T5" fmla="*/ 27 h 77"/>
                <a:gd name="T6" fmla="*/ 50 w 106"/>
                <a:gd name="T7" fmla="*/ 0 h 77"/>
                <a:gd name="T8" fmla="*/ 25 w 106"/>
                <a:gd name="T9" fmla="*/ 22 h 77"/>
                <a:gd name="T10" fmla="*/ 17 w 106"/>
                <a:gd name="T11" fmla="*/ 23 h 77"/>
                <a:gd name="T12" fmla="*/ 17 w 106"/>
                <a:gd name="T13" fmla="*/ 23 h 77"/>
                <a:gd name="T14" fmla="*/ 6 w 106"/>
                <a:gd name="T15" fmla="*/ 39 h 77"/>
                <a:gd name="T16" fmla="*/ 8 w 106"/>
                <a:gd name="T17" fmla="*/ 46 h 77"/>
                <a:gd name="T18" fmla="*/ 0 w 106"/>
                <a:gd name="T19" fmla="*/ 60 h 77"/>
                <a:gd name="T20" fmla="*/ 17 w 106"/>
                <a:gd name="T21" fmla="*/ 77 h 77"/>
                <a:gd name="T22" fmla="*/ 35 w 106"/>
                <a:gd name="T23" fmla="*/ 77 h 77"/>
                <a:gd name="T24" fmla="*/ 39 w 106"/>
                <a:gd name="T25" fmla="*/ 73 h 77"/>
                <a:gd name="T26" fmla="*/ 35 w 106"/>
                <a:gd name="T27" fmla="*/ 68 h 77"/>
                <a:gd name="T28" fmla="*/ 17 w 106"/>
                <a:gd name="T29" fmla="*/ 68 h 77"/>
                <a:gd name="T30" fmla="*/ 9 w 106"/>
                <a:gd name="T31" fmla="*/ 60 h 77"/>
                <a:gd name="T32" fmla="*/ 16 w 106"/>
                <a:gd name="T33" fmla="*/ 53 h 77"/>
                <a:gd name="T34" fmla="*/ 20 w 106"/>
                <a:gd name="T35" fmla="*/ 50 h 77"/>
                <a:gd name="T36" fmla="*/ 18 w 106"/>
                <a:gd name="T37" fmla="*/ 45 h 77"/>
                <a:gd name="T38" fmla="*/ 15 w 106"/>
                <a:gd name="T39" fmla="*/ 39 h 77"/>
                <a:gd name="T40" fmla="*/ 20 w 106"/>
                <a:gd name="T41" fmla="*/ 32 h 77"/>
                <a:gd name="T42" fmla="*/ 20 w 106"/>
                <a:gd name="T43" fmla="*/ 32 h 77"/>
                <a:gd name="T44" fmla="*/ 27 w 106"/>
                <a:gd name="T45" fmla="*/ 32 h 77"/>
                <a:gd name="T46" fmla="*/ 31 w 106"/>
                <a:gd name="T47" fmla="*/ 32 h 77"/>
                <a:gd name="T48" fmla="*/ 34 w 106"/>
                <a:gd name="T49" fmla="*/ 28 h 77"/>
                <a:gd name="T50" fmla="*/ 33 w 106"/>
                <a:gd name="T51" fmla="*/ 27 h 77"/>
                <a:gd name="T52" fmla="*/ 33 w 106"/>
                <a:gd name="T53" fmla="*/ 27 h 77"/>
                <a:gd name="T54" fmla="*/ 50 w 106"/>
                <a:gd name="T55" fmla="*/ 9 h 77"/>
                <a:gd name="T56" fmla="*/ 67 w 106"/>
                <a:gd name="T57" fmla="*/ 27 h 77"/>
                <a:gd name="T58" fmla="*/ 65 w 106"/>
                <a:gd name="T59" fmla="*/ 35 h 77"/>
                <a:gd name="T60" fmla="*/ 66 w 106"/>
                <a:gd name="T61" fmla="*/ 41 h 77"/>
                <a:gd name="T62" fmla="*/ 72 w 106"/>
                <a:gd name="T63" fmla="*/ 41 h 77"/>
                <a:gd name="T64" fmla="*/ 82 w 106"/>
                <a:gd name="T65" fmla="*/ 38 h 77"/>
                <a:gd name="T66" fmla="*/ 97 w 106"/>
                <a:gd name="T67" fmla="*/ 53 h 77"/>
                <a:gd name="T68" fmla="*/ 82 w 106"/>
                <a:gd name="T69" fmla="*/ 68 h 77"/>
                <a:gd name="T70" fmla="*/ 71 w 106"/>
                <a:gd name="T71" fmla="*/ 68 h 77"/>
                <a:gd name="T72" fmla="*/ 67 w 106"/>
                <a:gd name="T73" fmla="*/ 73 h 77"/>
                <a:gd name="T74" fmla="*/ 71 w 106"/>
                <a:gd name="T75" fmla="*/ 77 h 77"/>
                <a:gd name="T76" fmla="*/ 82 w 106"/>
                <a:gd name="T77" fmla="*/ 77 h 77"/>
                <a:gd name="T78" fmla="*/ 106 w 106"/>
                <a:gd name="T79" fmla="*/ 53 h 77"/>
                <a:gd name="T80" fmla="*/ 82 w 106"/>
                <a:gd name="T81" fmla="*/ 2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52" name="Freeform 24"/>
            <p:cNvSpPr/>
            <p:nvPr/>
          </p:nvSpPr>
          <p:spPr bwMode="auto">
            <a:xfrm>
              <a:off x="70" y="94"/>
              <a:ext cx="92" cy="142"/>
            </a:xfrm>
            <a:custGeom>
              <a:avLst/>
              <a:gdLst>
                <a:gd name="T0" fmla="*/ 33 w 42"/>
                <a:gd name="T1" fmla="*/ 41 h 65"/>
                <a:gd name="T2" fmla="*/ 26 w 42"/>
                <a:gd name="T3" fmla="*/ 49 h 65"/>
                <a:gd name="T4" fmla="*/ 26 w 42"/>
                <a:gd name="T5" fmla="*/ 5 h 65"/>
                <a:gd name="T6" fmla="*/ 21 w 42"/>
                <a:gd name="T7" fmla="*/ 0 h 65"/>
                <a:gd name="T8" fmla="*/ 16 w 42"/>
                <a:gd name="T9" fmla="*/ 5 h 65"/>
                <a:gd name="T10" fmla="*/ 16 w 42"/>
                <a:gd name="T11" fmla="*/ 49 h 65"/>
                <a:gd name="T12" fmla="*/ 9 w 42"/>
                <a:gd name="T13" fmla="*/ 41 h 65"/>
                <a:gd name="T14" fmla="*/ 2 w 42"/>
                <a:gd name="T15" fmla="*/ 41 h 65"/>
                <a:gd name="T16" fmla="*/ 2 w 42"/>
                <a:gd name="T17" fmla="*/ 48 h 65"/>
                <a:gd name="T18" fmla="*/ 18 w 42"/>
                <a:gd name="T19" fmla="*/ 63 h 65"/>
                <a:gd name="T20" fmla="*/ 21 w 42"/>
                <a:gd name="T21" fmla="*/ 65 h 65"/>
                <a:gd name="T22" fmla="*/ 24 w 42"/>
                <a:gd name="T23" fmla="*/ 63 h 65"/>
                <a:gd name="T24" fmla="*/ 40 w 42"/>
                <a:gd name="T25" fmla="*/ 48 h 65"/>
                <a:gd name="T26" fmla="*/ 40 w 42"/>
                <a:gd name="T27" fmla="*/ 41 h 65"/>
                <a:gd name="T28" fmla="*/ 33 w 42"/>
                <a:gd name="T2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grpSp>
        <p:nvGrpSpPr>
          <p:cNvPr id="58" name="Group 28"/>
          <p:cNvGrpSpPr/>
          <p:nvPr/>
        </p:nvGrpSpPr>
        <p:grpSpPr bwMode="auto">
          <a:xfrm>
            <a:off x="9328151" y="3244850"/>
            <a:ext cx="372533" cy="368300"/>
            <a:chOff x="0" y="0"/>
            <a:chExt cx="231" cy="230"/>
          </a:xfrm>
          <a:solidFill>
            <a:srgbClr val="D20000"/>
          </a:solidFill>
        </p:grpSpPr>
        <p:sp>
          <p:nvSpPr>
            <p:cNvPr id="59" name="Freeform 29"/>
            <p:cNvSpPr>
              <a:spLocks noEditPoints="1"/>
            </p:cNvSpPr>
            <p:nvPr/>
          </p:nvSpPr>
          <p:spPr bwMode="auto">
            <a:xfrm>
              <a:off x="0" y="0"/>
              <a:ext cx="231" cy="230"/>
            </a:xfrm>
            <a:custGeom>
              <a:avLst/>
              <a:gdLst>
                <a:gd name="T0" fmla="*/ 53 w 106"/>
                <a:gd name="T1" fmla="*/ 106 h 106"/>
                <a:gd name="T2" fmla="*/ 0 w 106"/>
                <a:gd name="T3" fmla="*/ 53 h 106"/>
                <a:gd name="T4" fmla="*/ 53 w 106"/>
                <a:gd name="T5" fmla="*/ 0 h 106"/>
                <a:gd name="T6" fmla="*/ 106 w 106"/>
                <a:gd name="T7" fmla="*/ 53 h 106"/>
                <a:gd name="T8" fmla="*/ 53 w 106"/>
                <a:gd name="T9" fmla="*/ 106 h 106"/>
                <a:gd name="T10" fmla="*/ 53 w 106"/>
                <a:gd name="T11" fmla="*/ 9 h 106"/>
                <a:gd name="T12" fmla="*/ 9 w 106"/>
                <a:gd name="T13" fmla="*/ 53 h 106"/>
                <a:gd name="T14" fmla="*/ 53 w 106"/>
                <a:gd name="T15" fmla="*/ 97 h 106"/>
                <a:gd name="T16" fmla="*/ 97 w 106"/>
                <a:gd name="T17" fmla="*/ 53 h 106"/>
                <a:gd name="T18" fmla="*/ 53 w 106"/>
                <a:gd name="T19"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3" y="106"/>
                  </a:moveTo>
                  <a:cubicBezTo>
                    <a:pt x="24" y="106"/>
                    <a:pt x="0" y="82"/>
                    <a:pt x="0" y="53"/>
                  </a:cubicBezTo>
                  <a:cubicBezTo>
                    <a:pt x="0" y="24"/>
                    <a:pt x="24" y="0"/>
                    <a:pt x="53" y="0"/>
                  </a:cubicBezTo>
                  <a:cubicBezTo>
                    <a:pt x="82" y="0"/>
                    <a:pt x="106" y="24"/>
                    <a:pt x="106" y="53"/>
                  </a:cubicBezTo>
                  <a:cubicBezTo>
                    <a:pt x="106" y="82"/>
                    <a:pt x="82" y="106"/>
                    <a:pt x="53" y="106"/>
                  </a:cubicBezTo>
                  <a:close/>
                  <a:moveTo>
                    <a:pt x="53" y="9"/>
                  </a:moveTo>
                  <a:cubicBezTo>
                    <a:pt x="29" y="9"/>
                    <a:pt x="9" y="29"/>
                    <a:pt x="9" y="53"/>
                  </a:cubicBezTo>
                  <a:cubicBezTo>
                    <a:pt x="9" y="77"/>
                    <a:pt x="29" y="97"/>
                    <a:pt x="53" y="97"/>
                  </a:cubicBezTo>
                  <a:cubicBezTo>
                    <a:pt x="77" y="97"/>
                    <a:pt x="97" y="77"/>
                    <a:pt x="97" y="53"/>
                  </a:cubicBezTo>
                  <a:cubicBezTo>
                    <a:pt x="97" y="29"/>
                    <a:pt x="77" y="9"/>
                    <a:pt x="53" y="9"/>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60" name="Freeform 30"/>
            <p:cNvSpPr/>
            <p:nvPr/>
          </p:nvSpPr>
          <p:spPr bwMode="auto">
            <a:xfrm>
              <a:off x="104" y="43"/>
              <a:ext cx="72" cy="81"/>
            </a:xfrm>
            <a:custGeom>
              <a:avLst/>
              <a:gdLst>
                <a:gd name="T0" fmla="*/ 28 w 33"/>
                <a:gd name="T1" fmla="*/ 37 h 37"/>
                <a:gd name="T2" fmla="*/ 5 w 33"/>
                <a:gd name="T3" fmla="*/ 37 h 37"/>
                <a:gd name="T4" fmla="*/ 0 w 33"/>
                <a:gd name="T5" fmla="*/ 33 h 37"/>
                <a:gd name="T6" fmla="*/ 0 w 33"/>
                <a:gd name="T7" fmla="*/ 5 h 37"/>
                <a:gd name="T8" fmla="*/ 5 w 33"/>
                <a:gd name="T9" fmla="*/ 0 h 37"/>
                <a:gd name="T10" fmla="*/ 9 w 33"/>
                <a:gd name="T11" fmla="*/ 5 h 37"/>
                <a:gd name="T12" fmla="*/ 9 w 33"/>
                <a:gd name="T13" fmla="*/ 28 h 37"/>
                <a:gd name="T14" fmla="*/ 28 w 33"/>
                <a:gd name="T15" fmla="*/ 28 h 37"/>
                <a:gd name="T16" fmla="*/ 33 w 33"/>
                <a:gd name="T17" fmla="*/ 33 h 37"/>
                <a:gd name="T18" fmla="*/ 28 w 33"/>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7">
                  <a:moveTo>
                    <a:pt x="28" y="37"/>
                  </a:moveTo>
                  <a:cubicBezTo>
                    <a:pt x="5" y="37"/>
                    <a:pt x="5" y="37"/>
                    <a:pt x="5" y="37"/>
                  </a:cubicBezTo>
                  <a:cubicBezTo>
                    <a:pt x="2" y="37"/>
                    <a:pt x="0" y="35"/>
                    <a:pt x="0" y="33"/>
                  </a:cubicBezTo>
                  <a:cubicBezTo>
                    <a:pt x="0" y="5"/>
                    <a:pt x="0" y="5"/>
                    <a:pt x="0" y="5"/>
                  </a:cubicBezTo>
                  <a:cubicBezTo>
                    <a:pt x="0" y="2"/>
                    <a:pt x="2" y="0"/>
                    <a:pt x="5" y="0"/>
                  </a:cubicBezTo>
                  <a:cubicBezTo>
                    <a:pt x="7" y="0"/>
                    <a:pt x="9" y="2"/>
                    <a:pt x="9" y="5"/>
                  </a:cubicBezTo>
                  <a:cubicBezTo>
                    <a:pt x="9" y="28"/>
                    <a:pt x="9" y="28"/>
                    <a:pt x="9" y="28"/>
                  </a:cubicBezTo>
                  <a:cubicBezTo>
                    <a:pt x="28" y="28"/>
                    <a:pt x="28" y="28"/>
                    <a:pt x="28" y="28"/>
                  </a:cubicBezTo>
                  <a:cubicBezTo>
                    <a:pt x="31" y="28"/>
                    <a:pt x="33" y="30"/>
                    <a:pt x="33" y="33"/>
                  </a:cubicBezTo>
                  <a:cubicBezTo>
                    <a:pt x="33" y="35"/>
                    <a:pt x="31" y="37"/>
                    <a:pt x="28" y="37"/>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sp>
        <p:nvSpPr>
          <p:cNvPr id="61" name="Rectangle 31"/>
          <p:cNvSpPr>
            <a:spLocks noChangeArrowheads="1"/>
          </p:cNvSpPr>
          <p:nvPr/>
        </p:nvSpPr>
        <p:spPr bwMode="auto">
          <a:xfrm>
            <a:off x="1326939" y="4121574"/>
            <a:ext cx="2590800" cy="2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algn="l">
              <a:lnSpc>
                <a:spcPct val="120000"/>
              </a:lnSpc>
            </a:pPr>
            <a:r>
              <a:rPr lang="zh-CN" altLang="en-US" sz="1600" b="1" dirty="0">
                <a:solidFill>
                  <a:schemeClr val="bg1">
                    <a:lumMod val="50000"/>
                  </a:schemeClr>
                </a:solidFill>
                <a:latin typeface="宋体" panose="02010600030101010101" pitchFamily="2" charset="-122"/>
                <a:cs typeface="+mn-ea"/>
                <a:sym typeface="宋体" panose="02010600030101010101" pitchFamily="2" charset="-122"/>
              </a:rPr>
              <a:t>研究社会经济现象的数量方面，具体地说就是用科学的方法去收集、整理、分析国民经济和社会发展的实际数据，并通过统计所特有的统计指标和指标体系，表明所研究现象的规模、水平、速度、比例和效益等。</a:t>
            </a:r>
            <a:endParaRPr lang="zh-CN" altLang="en-US" sz="1600" b="1"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66" name="Line 36"/>
          <p:cNvSpPr>
            <a:spLocks noChangeShapeType="1"/>
          </p:cNvSpPr>
          <p:nvPr/>
        </p:nvSpPr>
        <p:spPr bwMode="auto">
          <a:xfrm>
            <a:off x="2667000" y="4320116"/>
            <a:ext cx="0" cy="50800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9" name="Line 39"/>
          <p:cNvSpPr>
            <a:spLocks noChangeShapeType="1"/>
          </p:cNvSpPr>
          <p:nvPr/>
        </p:nvSpPr>
        <p:spPr bwMode="auto">
          <a:xfrm>
            <a:off x="6083300" y="4375436"/>
            <a:ext cx="0" cy="45268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0" name="Line 40"/>
          <p:cNvSpPr>
            <a:spLocks noChangeShapeType="1"/>
          </p:cNvSpPr>
          <p:nvPr/>
        </p:nvSpPr>
        <p:spPr bwMode="auto">
          <a:xfrm>
            <a:off x="9525000" y="4375436"/>
            <a:ext cx="0" cy="45268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5" name="文本框 44"/>
          <p:cNvSpPr txBox="1"/>
          <p:nvPr/>
        </p:nvSpPr>
        <p:spPr>
          <a:xfrm>
            <a:off x="1769106" y="3723262"/>
            <a:ext cx="1706880" cy="398780"/>
          </a:xfrm>
          <a:prstGeom prst="rect">
            <a:avLst/>
          </a:prstGeom>
          <a:noFill/>
        </p:spPr>
        <p:txBody>
          <a:bodyPr wrap="none" rtlCol="0">
            <a:spAutoFit/>
          </a:bodyPr>
          <a:p>
            <a:pPr algn="l"/>
            <a:r>
              <a:rPr lang="en-US" altLang="zh-CN" sz="2000" dirty="0">
                <a:solidFill>
                  <a:srgbClr val="F08300"/>
                </a:solidFill>
                <a:latin typeface="宋体" panose="02010600030101010101" pitchFamily="2" charset="-122"/>
              </a:rPr>
              <a:t>（一）数量性</a:t>
            </a:r>
            <a:endParaRPr lang="en-US" altLang="zh-CN" sz="2000" dirty="0">
              <a:solidFill>
                <a:srgbClr val="F08300"/>
              </a:solidFill>
              <a:latin typeface="宋体" panose="02010600030101010101" pitchFamily="2" charset="-122"/>
            </a:endParaRPr>
          </a:p>
        </p:txBody>
      </p:sp>
      <p:sp>
        <p:nvSpPr>
          <p:cNvPr id="46" name="文本框 45"/>
          <p:cNvSpPr txBox="1"/>
          <p:nvPr/>
        </p:nvSpPr>
        <p:spPr>
          <a:xfrm>
            <a:off x="5244656" y="3723218"/>
            <a:ext cx="1706880" cy="398780"/>
          </a:xfrm>
          <a:prstGeom prst="rect">
            <a:avLst/>
          </a:prstGeom>
          <a:noFill/>
        </p:spPr>
        <p:txBody>
          <a:bodyPr wrap="none" rtlCol="0">
            <a:spAutoFit/>
          </a:bodyPr>
          <a:p>
            <a:pPr algn="l"/>
            <a:r>
              <a:rPr lang="en-US" altLang="zh-CN" sz="2000" dirty="0">
                <a:solidFill>
                  <a:srgbClr val="F08300"/>
                </a:solidFill>
                <a:latin typeface="宋体" panose="02010600030101010101" pitchFamily="2" charset="-122"/>
              </a:rPr>
              <a:t>（二）总体性</a:t>
            </a:r>
            <a:endParaRPr lang="en-US" altLang="zh-CN" sz="2000" dirty="0">
              <a:solidFill>
                <a:srgbClr val="F08300"/>
              </a:solidFill>
              <a:latin typeface="宋体" panose="02010600030101010101" pitchFamily="2" charset="-122"/>
            </a:endParaRPr>
          </a:p>
        </p:txBody>
      </p:sp>
      <p:sp>
        <p:nvSpPr>
          <p:cNvPr id="47" name="文本框 46"/>
          <p:cNvSpPr txBox="1"/>
          <p:nvPr/>
        </p:nvSpPr>
        <p:spPr>
          <a:xfrm>
            <a:off x="8700765" y="3723267"/>
            <a:ext cx="1706880" cy="398780"/>
          </a:xfrm>
          <a:prstGeom prst="rect">
            <a:avLst/>
          </a:prstGeom>
          <a:noFill/>
        </p:spPr>
        <p:txBody>
          <a:bodyPr wrap="none" rtlCol="0">
            <a:spAutoFit/>
          </a:bodyPr>
          <a:p>
            <a:pPr algn="l"/>
            <a:r>
              <a:rPr lang="en-US" altLang="zh-CN" sz="2000" dirty="0">
                <a:solidFill>
                  <a:srgbClr val="4472C4"/>
                </a:solidFill>
                <a:latin typeface="宋体" panose="02010600030101010101" pitchFamily="2" charset="-122"/>
              </a:rPr>
              <a:t>（三）具体性</a:t>
            </a:r>
            <a:endParaRPr lang="en-US" altLang="zh-CN" sz="2000" dirty="0">
              <a:solidFill>
                <a:srgbClr val="4472C4"/>
              </a:solidFill>
              <a:latin typeface="宋体" panose="02010600030101010101" pitchFamily="2" charset="-122"/>
            </a:endParaRPr>
          </a:p>
        </p:txBody>
      </p:sp>
      <p:sp>
        <p:nvSpPr>
          <p:cNvPr id="25" name="文本框 2"/>
          <p:cNvSpPr txBox="1"/>
          <p:nvPr/>
        </p:nvSpPr>
        <p:spPr>
          <a:xfrm>
            <a:off x="885825" y="599440"/>
            <a:ext cx="554545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三、统计学研究对象的特点</a:t>
            </a:r>
            <a:endParaRPr lang="zh-CN" altLang="en-US" sz="2600" dirty="0">
              <a:latin typeface="宋体" panose="02010600030101010101" pitchFamily="2" charset="-122"/>
              <a:ea typeface="宋体" panose="02010600030101010101" pitchFamily="2" charset="-122"/>
            </a:endParaRPr>
          </a:p>
        </p:txBody>
      </p:sp>
      <p:sp>
        <p:nvSpPr>
          <p:cNvPr id="2" name="Rectangle 31"/>
          <p:cNvSpPr>
            <a:spLocks noChangeArrowheads="1"/>
          </p:cNvSpPr>
          <p:nvPr/>
        </p:nvSpPr>
        <p:spPr bwMode="auto">
          <a:xfrm>
            <a:off x="8458200" y="4121785"/>
            <a:ext cx="2311400" cy="176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lnSpc>
                <a:spcPct val="120000"/>
              </a:lnSpc>
            </a:pPr>
            <a:r>
              <a:rPr lang="zh-CN" altLang="en-US" sz="1600" b="1" dirty="0">
                <a:solidFill>
                  <a:schemeClr val="bg1">
                    <a:lumMod val="50000"/>
                  </a:schemeClr>
                </a:solidFill>
                <a:latin typeface="宋体" panose="02010600030101010101" pitchFamily="2" charset="-122"/>
                <a:cs typeface="+mn-ea"/>
                <a:sym typeface="宋体" panose="02010600030101010101" pitchFamily="2" charset="-122"/>
              </a:rPr>
              <a:t>统计所研究的数量是具体事物的数量，即是社会现象在一定时间、地点、条件下的数量表现，而不研究抽象的数量，故它具有具体性的特点。</a:t>
            </a:r>
            <a:endParaRPr lang="zh-CN" altLang="en-US" sz="1600" b="1"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3" name="Rectangle 31"/>
          <p:cNvSpPr>
            <a:spLocks noChangeArrowheads="1"/>
          </p:cNvSpPr>
          <p:nvPr/>
        </p:nvSpPr>
        <p:spPr bwMode="auto">
          <a:xfrm>
            <a:off x="5144135" y="4206875"/>
            <a:ext cx="1908175" cy="176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lnSpc>
                <a:spcPct val="120000"/>
              </a:lnSpc>
            </a:pPr>
            <a:r>
              <a:rPr lang="zh-CN" altLang="en-US" sz="1600" b="1" dirty="0">
                <a:solidFill>
                  <a:schemeClr val="bg1">
                    <a:lumMod val="50000"/>
                  </a:schemeClr>
                </a:solidFill>
                <a:latin typeface="宋体" panose="02010600030101010101" pitchFamily="2" charset="-122"/>
                <a:cs typeface="+mn-ea"/>
                <a:sym typeface="宋体" panose="02010600030101010101" pitchFamily="2" charset="-122"/>
              </a:rPr>
              <a:t>统计所研究的对象不是个体现象的数量方面，而是从总体的角度来认识社会经济现象的数量特征和数量方面的。</a:t>
            </a:r>
            <a:endParaRPr lang="zh-CN" altLang="en-US" sz="1600" b="1" dirty="0">
              <a:solidFill>
                <a:schemeClr val="bg1">
                  <a:lumMod val="50000"/>
                </a:schemeClr>
              </a:solidFill>
              <a:latin typeface="宋体" panose="02010600030101010101" pitchFamily="2" charset="-122"/>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6952" y="1231424"/>
            <a:ext cx="11138535" cy="5207000"/>
            <a:chOff x="663505" y="2309043"/>
            <a:chExt cx="11200236" cy="5235844"/>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（一）统计工作的任务</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（二）统计工作的过程</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sp>
          <p:nvSpPr>
            <p:cNvPr id="80" name="41"/>
            <p:cNvSpPr txBox="1"/>
            <p:nvPr/>
          </p:nvSpPr>
          <p:spPr>
            <a:xfrm>
              <a:off x="1224417" y="3292091"/>
              <a:ext cx="3960086" cy="3059776"/>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全面、准确、及时地提供有关社会经济发展情况的资料，为党和国家决策管理服务；为科学编制计划提供依据，对计划执行情况进行统计检查和监督；为加强各部门、各地区、各单位的经济管理工作提供所需要的统计资料和分析资料；为积累统计资料和开展社会科学研究提供依据。</a:t>
              </a:r>
              <a:endParaRPr sz="1600" dirty="0">
                <a:solidFill>
                  <a:schemeClr val="tx1">
                    <a:lumMod val="65000"/>
                    <a:lumOff val="35000"/>
                  </a:schemeClr>
                </a:solidFill>
                <a:latin typeface="+mn-ea"/>
                <a:ea typeface="+mn-ea"/>
              </a:endParaRPr>
            </a:p>
          </p:txBody>
        </p:sp>
        <p:sp>
          <p:nvSpPr>
            <p:cNvPr id="71" name="41"/>
            <p:cNvSpPr txBox="1"/>
            <p:nvPr/>
          </p:nvSpPr>
          <p:spPr>
            <a:xfrm>
              <a:off x="6444004" y="3292360"/>
              <a:ext cx="5419737" cy="4252527"/>
            </a:xfrm>
            <a:prstGeom prst="rect">
              <a:avLst/>
            </a:prstGeom>
            <a:noFill/>
            <a:ln>
              <a:noFill/>
            </a:ln>
          </p:spPr>
          <p:txBody>
            <a:bodyPr lIns="91440" tIns="45720" rIns="91440" bIns="45720" anchor="t" anchorCtr="0">
              <a:noAutofit/>
            </a:bodyPr>
            <a:lstStyle/>
            <a:p>
              <a:pPr algn="l">
                <a:lnSpc>
                  <a:spcPct val="150000"/>
                </a:lnSpc>
                <a:buSzPct val="25000"/>
              </a:pPr>
              <a:r>
                <a:rPr sz="1600" dirty="0">
                  <a:solidFill>
                    <a:schemeClr val="tx1">
                      <a:lumMod val="65000"/>
                      <a:lumOff val="35000"/>
                    </a:schemeClr>
                  </a:solidFill>
                  <a:latin typeface="+mn-ea"/>
                  <a:ea typeface="+mn-ea"/>
                </a:rPr>
                <a:t>（1）统计设计：统计设计是在正式进行具体统计工作之前，根据统计研究的目的和统计对象的性质，对统计工作的各个方面和各个环节所进行的总体规划和全面安排。</a:t>
              </a:r>
              <a:endParaRPr sz="1600" dirty="0">
                <a:solidFill>
                  <a:schemeClr val="tx1">
                    <a:lumMod val="65000"/>
                    <a:lumOff val="35000"/>
                  </a:schemeClr>
                </a:solidFill>
                <a:latin typeface="+mn-ea"/>
                <a:ea typeface="+mn-ea"/>
              </a:endParaRPr>
            </a:p>
            <a:p>
              <a:pPr algn="l">
                <a:lnSpc>
                  <a:spcPct val="150000"/>
                </a:lnSpc>
                <a:buSzPct val="25000"/>
              </a:pPr>
              <a:r>
                <a:rPr sz="1600" dirty="0">
                  <a:solidFill>
                    <a:schemeClr val="tx1">
                      <a:lumMod val="65000"/>
                      <a:lumOff val="35000"/>
                    </a:schemeClr>
                  </a:solidFill>
                  <a:latin typeface="+mn-ea"/>
                  <a:ea typeface="+mn-ea"/>
                </a:rPr>
                <a:t>（2）统计调查：统计调查是根据统计研究的任务和统计设计规定的调查方案的要求</a:t>
              </a:r>
              <a:r>
                <a:rPr lang="zh-CN" sz="1600" dirty="0">
                  <a:solidFill>
                    <a:schemeClr val="tx1">
                      <a:lumMod val="65000"/>
                      <a:lumOff val="35000"/>
                    </a:schemeClr>
                  </a:solidFill>
                  <a:latin typeface="+mn-ea"/>
                  <a:ea typeface="+mn-ea"/>
                </a:rPr>
                <a:t>。</a:t>
              </a:r>
              <a:endParaRPr lang="zh-CN" sz="1600" dirty="0">
                <a:solidFill>
                  <a:schemeClr val="tx1">
                    <a:lumMod val="65000"/>
                    <a:lumOff val="35000"/>
                  </a:schemeClr>
                </a:solidFill>
                <a:latin typeface="+mn-ea"/>
                <a:ea typeface="+mn-ea"/>
              </a:endParaRPr>
            </a:p>
            <a:p>
              <a:pPr algn="l">
                <a:lnSpc>
                  <a:spcPct val="150000"/>
                </a:lnSpc>
                <a:buSzPct val="25000"/>
              </a:pPr>
              <a:r>
                <a:rPr lang="zh-CN" sz="1600" dirty="0">
                  <a:solidFill>
                    <a:schemeClr val="tx1">
                      <a:lumMod val="65000"/>
                      <a:lumOff val="35000"/>
                    </a:schemeClr>
                  </a:solidFill>
                  <a:latin typeface="+mn-ea"/>
                  <a:ea typeface="+mn-ea"/>
                </a:rPr>
                <a:t>（3）统计整理：统计整理是指根据统计研究的目的，将统计调查所得的资料进行科学的分组、汇总、列表等加工处理过程。</a:t>
              </a:r>
              <a:endParaRPr lang="zh-CN" sz="1600" dirty="0">
                <a:solidFill>
                  <a:schemeClr val="tx1">
                    <a:lumMod val="65000"/>
                    <a:lumOff val="35000"/>
                  </a:schemeClr>
                </a:solidFill>
                <a:latin typeface="+mn-ea"/>
                <a:ea typeface="+mn-ea"/>
              </a:endParaRPr>
            </a:p>
            <a:p>
              <a:pPr algn="l">
                <a:lnSpc>
                  <a:spcPct val="150000"/>
                </a:lnSpc>
                <a:buSzPct val="25000"/>
              </a:pPr>
              <a:r>
                <a:rPr lang="zh-CN" sz="1600" dirty="0">
                  <a:solidFill>
                    <a:schemeClr val="tx1">
                      <a:lumMod val="65000"/>
                      <a:lumOff val="35000"/>
                    </a:schemeClr>
                  </a:solidFill>
                  <a:latin typeface="+mn-ea"/>
                  <a:ea typeface="+mn-ea"/>
                </a:rPr>
                <a:t>（4）统计分析：统计分析是根据统计研究的目的，综合运用各种分析方法和统计指标，对加工整理后的资料和具体情况进行定性和定量的分析，并对未来进行趋势预测。</a:t>
              </a:r>
              <a:endParaRPr lang="zh-CN"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559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四、统计工作的任务和基本过程</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451485" y="1510030"/>
            <a:ext cx="5953125" cy="489267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统计学在研究方法中所采用的数据则是客观的具体对象的数量表现，统计学是将这些具体数据进行适当的运算，取得一定的结果，然后再根据其客观现象，说明计算结果所反映出的实际意义，为决策提供科学的依据。统计学所运用的方法是归纳法，它是根据试验或调查而得到的大量的个别单位，通过归纳来推断总体的情况。然而统计学和数学也有着密切的关系：数学为统计理论和统计方法的发展提供了数学基础，在统计学中运用了大量的数学知识，例如数学中的概率论，它研究随机现象的数量关系和变化规律，它从数量方面体现了偶然与必然、个别与一般、局部与总体的辩证关系。统计学则运用这些数学方法，根据研究对象的性质和特点，形成各种专门的统计方法。</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9970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五、统计学的性质</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918325" y="1735455"/>
            <a:ext cx="4286250" cy="4163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693150" y="1597025"/>
            <a:ext cx="1659890" cy="3664585"/>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统计研究的基本方法</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第三节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文本框 2"/>
          <p:cNvSpPr txBox="1"/>
          <p:nvPr/>
        </p:nvSpPr>
        <p:spPr>
          <a:xfrm>
            <a:off x="885825" y="599440"/>
            <a:ext cx="473456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一、统计研究的基本方法</a:t>
            </a:r>
            <a:endParaRPr lang="zh-CN" altLang="en-US" sz="2600" dirty="0">
              <a:latin typeface="宋体" panose="02010600030101010101" pitchFamily="2" charset="-122"/>
              <a:ea typeface="宋体" panose="02010600030101010101" pitchFamily="2" charset="-122"/>
            </a:endParaRPr>
          </a:p>
        </p:txBody>
      </p:sp>
      <p:sp>
        <p:nvSpPr>
          <p:cNvPr id="2" name="任意多边形: 形状 3"/>
          <p:cNvSpPr/>
          <p:nvPr>
            <p:custDataLst>
              <p:tags r:id="rId1"/>
            </p:custDataLst>
          </p:nvPr>
        </p:nvSpPr>
        <p:spPr>
          <a:xfrm>
            <a:off x="3666173" y="2600960"/>
            <a:ext cx="1310005" cy="1290320"/>
          </a:xfrm>
          <a:custGeom>
            <a:avLst/>
            <a:gdLst>
              <a:gd name="connsiteX0" fmla="*/ 1012393 w 1023385"/>
              <a:gd name="connsiteY0" fmla="*/ 457215 h 1008195"/>
              <a:gd name="connsiteX1" fmla="*/ 886635 w 1023385"/>
              <a:gd name="connsiteY1" fmla="*/ 73779 h 1008195"/>
              <a:gd name="connsiteX2" fmla="*/ 803048 w 1023385"/>
              <a:gd name="connsiteY2" fmla="*/ 1 h 1008195"/>
              <a:gd name="connsiteX3" fmla="*/ 83503 w 1023385"/>
              <a:gd name="connsiteY3" fmla="*/ 3271 h 1008195"/>
              <a:gd name="connsiteX4" fmla="*/ 209 w 1023385"/>
              <a:gd name="connsiteY4" fmla="*/ 92768 h 1008195"/>
              <a:gd name="connsiteX5" fmla="*/ 288656 w 1023385"/>
              <a:gd name="connsiteY5" fmla="*/ 969553 h 1008195"/>
              <a:gd name="connsiteX6" fmla="*/ 408839 w 1023385"/>
              <a:gd name="connsiteY6" fmla="*/ 991896 h 1008195"/>
              <a:gd name="connsiteX7" fmla="*/ 989170 w 1023385"/>
              <a:gd name="connsiteY7" fmla="*/ 566247 h 1008195"/>
              <a:gd name="connsiteX8" fmla="*/ 1012393 w 1023385"/>
              <a:gd name="connsiteY8" fmla="*/ 457215 h 10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3385" h="1008195">
                <a:moveTo>
                  <a:pt x="1012393" y="457215"/>
                </a:moveTo>
                <a:cubicBezTo>
                  <a:pt x="946245" y="341434"/>
                  <a:pt x="902481" y="211568"/>
                  <a:pt x="886635" y="73779"/>
                </a:cubicBezTo>
                <a:cubicBezTo>
                  <a:pt x="881773" y="31482"/>
                  <a:pt x="845596" y="-209"/>
                  <a:pt x="803048" y="1"/>
                </a:cubicBezTo>
                <a:lnTo>
                  <a:pt x="83503" y="3271"/>
                </a:lnTo>
                <a:cubicBezTo>
                  <a:pt x="35128" y="3480"/>
                  <a:pt x="-3186" y="44519"/>
                  <a:pt x="209" y="92768"/>
                </a:cubicBezTo>
                <a:cubicBezTo>
                  <a:pt x="22762" y="412445"/>
                  <a:pt x="125255" y="711749"/>
                  <a:pt x="288656" y="969553"/>
                </a:cubicBezTo>
                <a:cubicBezTo>
                  <a:pt x="314562" y="1010424"/>
                  <a:pt x="369812" y="1020527"/>
                  <a:pt x="408839" y="991896"/>
                </a:cubicBezTo>
                <a:lnTo>
                  <a:pt x="989170" y="566247"/>
                </a:lnTo>
                <a:cubicBezTo>
                  <a:pt x="1023418" y="541095"/>
                  <a:pt x="1033479" y="494188"/>
                  <a:pt x="1012393" y="457215"/>
                </a:cubicBezTo>
                <a:close/>
              </a:path>
            </a:pathLst>
          </a:custGeom>
          <a:solidFill>
            <a:schemeClr val="bg2"/>
          </a:solidFill>
          <a:ln w="9525">
            <a:noFill/>
          </a:ln>
          <a:effectLst>
            <a:outerShdw blurRad="63500" algn="ctr" rotWithShape="0">
              <a:schemeClr val="accent1">
                <a:lumMod val="60000"/>
                <a:lumOff val="40000"/>
                <a:alpha val="7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solidFill>
                <a:schemeClr val="lt1"/>
              </a:solidFill>
            </a:endParaRPr>
          </a:p>
        </p:txBody>
      </p:sp>
      <p:pic>
        <p:nvPicPr>
          <p:cNvPr id="3" name="图片 11" descr="343439383331313b343532303032373bbfcdbba7b5b5b0b8"/>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4161364" y="2950903"/>
            <a:ext cx="324000" cy="324000"/>
          </a:xfrm>
          <a:prstGeom prst="rect">
            <a:avLst/>
          </a:prstGeom>
          <a:effectLst>
            <a:outerShdw blurRad="50800" dist="38100" dir="2700000" algn="tl" rotWithShape="0">
              <a:schemeClr val="accent1">
                <a:lumMod val="75000"/>
                <a:alpha val="20000"/>
              </a:schemeClr>
            </a:outerShdw>
          </a:effectLst>
        </p:spPr>
      </p:pic>
      <p:sp>
        <p:nvSpPr>
          <p:cNvPr id="12" name="任意多边形: 形状 4"/>
          <p:cNvSpPr/>
          <p:nvPr>
            <p:custDataLst>
              <p:tags r:id="rId5"/>
            </p:custDataLst>
          </p:nvPr>
        </p:nvSpPr>
        <p:spPr>
          <a:xfrm>
            <a:off x="6563678" y="3378200"/>
            <a:ext cx="1412875" cy="1421130"/>
          </a:xfrm>
          <a:custGeom>
            <a:avLst/>
            <a:gdLst>
              <a:gd name="connsiteX0" fmla="*/ 373923 w 1103904"/>
              <a:gd name="connsiteY0" fmla="*/ 27378 h 1110445"/>
              <a:gd name="connsiteX1" fmla="*/ 48336 w 1103904"/>
              <a:gd name="connsiteY1" fmla="*/ 266905 h 1110445"/>
              <a:gd name="connsiteX2" fmla="*/ 4237 w 1103904"/>
              <a:gd name="connsiteY2" fmla="*/ 369104 h 1110445"/>
              <a:gd name="connsiteX3" fmla="*/ 229804 w 1103904"/>
              <a:gd name="connsiteY3" fmla="*/ 1052766 h 1110445"/>
              <a:gd name="connsiteX4" fmla="*/ 340849 w 1103904"/>
              <a:gd name="connsiteY4" fmla="*/ 1104243 h 1110445"/>
              <a:gd name="connsiteX5" fmla="*/ 1084791 w 1103904"/>
              <a:gd name="connsiteY5" fmla="*/ 557406 h 1110445"/>
              <a:gd name="connsiteX6" fmla="*/ 1068945 w 1103904"/>
              <a:gd name="connsiteY6" fmla="*/ 436133 h 1110445"/>
              <a:gd name="connsiteX7" fmla="*/ 484799 w 1103904"/>
              <a:gd name="connsiteY7" fmla="*/ 15808 h 1110445"/>
              <a:gd name="connsiteX8" fmla="*/ 373923 w 1103904"/>
              <a:gd name="connsiteY8" fmla="*/ 27378 h 1110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3904" h="1110445">
                <a:moveTo>
                  <a:pt x="373923" y="27378"/>
                </a:moveTo>
                <a:cubicBezTo>
                  <a:pt x="283000" y="127775"/>
                  <a:pt x="172291" y="209601"/>
                  <a:pt x="48336" y="266905"/>
                </a:cubicBezTo>
                <a:cubicBezTo>
                  <a:pt x="9812" y="284721"/>
                  <a:pt x="-9052" y="328778"/>
                  <a:pt x="4237" y="369104"/>
                </a:cubicBezTo>
                <a:lnTo>
                  <a:pt x="229804" y="1052766"/>
                </a:lnTo>
                <a:cubicBezTo>
                  <a:pt x="244979" y="1098794"/>
                  <a:pt x="295995" y="1122562"/>
                  <a:pt x="340849" y="1104243"/>
                </a:cubicBezTo>
                <a:cubicBezTo>
                  <a:pt x="631308" y="985570"/>
                  <a:pt x="886680" y="796514"/>
                  <a:pt x="1084791" y="557406"/>
                </a:cubicBezTo>
                <a:cubicBezTo>
                  <a:pt x="1115685" y="520140"/>
                  <a:pt x="1108224" y="464429"/>
                  <a:pt x="1068945" y="436133"/>
                </a:cubicBezTo>
                <a:lnTo>
                  <a:pt x="484799" y="15808"/>
                </a:lnTo>
                <a:cubicBezTo>
                  <a:pt x="450258" y="-9050"/>
                  <a:pt x="402470" y="-4145"/>
                  <a:pt x="373923" y="27378"/>
                </a:cubicBezTo>
                <a:close/>
              </a:path>
            </a:pathLst>
          </a:custGeom>
          <a:solidFill>
            <a:schemeClr val="bg2"/>
          </a:solidFill>
          <a:ln w="9525">
            <a:noFill/>
          </a:ln>
          <a:effectLst>
            <a:outerShdw blurRad="63500" algn="ctr" rotWithShape="0">
              <a:schemeClr val="accent1">
                <a:lumMod val="60000"/>
                <a:lumOff val="40000"/>
                <a:alpha val="7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solidFill>
                <a:schemeClr val="lt1"/>
              </a:solidFill>
            </a:endParaRPr>
          </a:p>
        </p:txBody>
      </p:sp>
      <p:sp>
        <p:nvSpPr>
          <p:cNvPr id="13" name="任意多边形: 形状 5"/>
          <p:cNvSpPr/>
          <p:nvPr>
            <p:custDataLst>
              <p:tags r:id="rId6"/>
            </p:custDataLst>
          </p:nvPr>
        </p:nvSpPr>
        <p:spPr>
          <a:xfrm>
            <a:off x="5422583" y="3808730"/>
            <a:ext cx="1343660" cy="1161415"/>
          </a:xfrm>
          <a:custGeom>
            <a:avLst/>
            <a:gdLst>
              <a:gd name="connsiteX0" fmla="*/ 820152 w 1049963"/>
              <a:gd name="connsiteY0" fmla="*/ 57539 h 907389"/>
              <a:gd name="connsiteX1" fmla="*/ 723319 w 1049963"/>
              <a:gd name="connsiteY1" fmla="*/ 1786 h 907389"/>
              <a:gd name="connsiteX2" fmla="*/ 468617 w 1049963"/>
              <a:gd name="connsiteY2" fmla="*/ 21740 h 907389"/>
              <a:gd name="connsiteX3" fmla="*/ 319803 w 1049963"/>
              <a:gd name="connsiteY3" fmla="*/ 3547 h 907389"/>
              <a:gd name="connsiteX4" fmla="*/ 223389 w 1049963"/>
              <a:gd name="connsiteY4" fmla="*/ 60180 h 907389"/>
              <a:gd name="connsiteX5" fmla="*/ 4025 w 1049963"/>
              <a:gd name="connsiteY5" fmla="*/ 745770 h 907389"/>
              <a:gd name="connsiteX6" fmla="*/ 63425 w 1049963"/>
              <a:gd name="connsiteY6" fmla="*/ 852623 h 907389"/>
              <a:gd name="connsiteX7" fmla="*/ 426320 w 1049963"/>
              <a:gd name="connsiteY7" fmla="*/ 905190 h 907389"/>
              <a:gd name="connsiteX8" fmla="*/ 987285 w 1049963"/>
              <a:gd name="connsiteY8" fmla="*/ 848473 h 907389"/>
              <a:gd name="connsiteX9" fmla="*/ 1045720 w 1049963"/>
              <a:gd name="connsiteY9" fmla="*/ 741075 h 907389"/>
              <a:gd name="connsiteX10" fmla="*/ 820152 w 1049963"/>
              <a:gd name="connsiteY10" fmla="*/ 57539 h 907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9963" h="907389">
                <a:moveTo>
                  <a:pt x="820152" y="57539"/>
                </a:moveTo>
                <a:cubicBezTo>
                  <a:pt x="806780" y="17003"/>
                  <a:pt x="765112" y="-6933"/>
                  <a:pt x="723319" y="1786"/>
                </a:cubicBezTo>
                <a:cubicBezTo>
                  <a:pt x="641408" y="18848"/>
                  <a:pt x="556061" y="25932"/>
                  <a:pt x="468617" y="21740"/>
                </a:cubicBezTo>
                <a:cubicBezTo>
                  <a:pt x="417853" y="19309"/>
                  <a:pt x="368178" y="13147"/>
                  <a:pt x="319803" y="3547"/>
                </a:cubicBezTo>
                <a:cubicBezTo>
                  <a:pt x="277884" y="-4753"/>
                  <a:pt x="236384" y="19476"/>
                  <a:pt x="223389" y="60180"/>
                </a:cubicBezTo>
                <a:lnTo>
                  <a:pt x="4025" y="745770"/>
                </a:lnTo>
                <a:cubicBezTo>
                  <a:pt x="-10730" y="791840"/>
                  <a:pt x="16433" y="841095"/>
                  <a:pt x="63425" y="852623"/>
                </a:cubicBezTo>
                <a:cubicBezTo>
                  <a:pt x="180296" y="881295"/>
                  <a:pt x="301610" y="899195"/>
                  <a:pt x="426320" y="905190"/>
                </a:cubicBezTo>
                <a:cubicBezTo>
                  <a:pt x="620155" y="914454"/>
                  <a:pt x="808583" y="894249"/>
                  <a:pt x="987285" y="848473"/>
                </a:cubicBezTo>
                <a:cubicBezTo>
                  <a:pt x="1034150" y="836484"/>
                  <a:pt x="1060853" y="787019"/>
                  <a:pt x="1045720" y="741075"/>
                </a:cubicBezTo>
                <a:lnTo>
                  <a:pt x="820152" y="57539"/>
                </a:lnTo>
                <a:close/>
              </a:path>
            </a:pathLst>
          </a:custGeom>
          <a:solidFill>
            <a:schemeClr val="bg2"/>
          </a:solidFill>
          <a:ln w="9525">
            <a:noFill/>
          </a:ln>
          <a:effectLst>
            <a:outerShdw blurRad="63500" algn="ctr" rotWithShape="0">
              <a:schemeClr val="accent1">
                <a:lumMod val="60000"/>
                <a:lumOff val="40000"/>
                <a:alpha val="7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solidFill>
                <a:schemeClr val="lt1"/>
              </a:solidFill>
            </a:endParaRPr>
          </a:p>
        </p:txBody>
      </p:sp>
      <p:sp>
        <p:nvSpPr>
          <p:cNvPr id="14" name="任意多边形: 形状 6"/>
          <p:cNvSpPr/>
          <p:nvPr>
            <p:custDataLst>
              <p:tags r:id="rId7"/>
            </p:custDataLst>
          </p:nvPr>
        </p:nvSpPr>
        <p:spPr>
          <a:xfrm>
            <a:off x="4205288" y="3387725"/>
            <a:ext cx="1410970" cy="1419860"/>
          </a:xfrm>
          <a:custGeom>
            <a:avLst/>
            <a:gdLst>
              <a:gd name="connsiteX0" fmla="*/ 1053391 w 1102427"/>
              <a:gd name="connsiteY0" fmla="*/ 263504 h 1109291"/>
              <a:gd name="connsiteX1" fmla="*/ 725624 w 1102427"/>
              <a:gd name="connsiteY1" fmla="*/ 26870 h 1109291"/>
              <a:gd name="connsiteX2" fmla="*/ 614580 w 1102427"/>
              <a:gd name="connsiteY2" fmla="*/ 16264 h 1109291"/>
              <a:gd name="connsiteX3" fmla="*/ 34333 w 1102427"/>
              <a:gd name="connsiteY3" fmla="*/ 441829 h 1109291"/>
              <a:gd name="connsiteX4" fmla="*/ 19577 w 1102427"/>
              <a:gd name="connsiteY4" fmla="*/ 563186 h 1109291"/>
              <a:gd name="connsiteX5" fmla="*/ 768592 w 1102427"/>
              <a:gd name="connsiteY5" fmla="*/ 1103400 h 1109291"/>
              <a:gd name="connsiteX6" fmla="*/ 879091 w 1102427"/>
              <a:gd name="connsiteY6" fmla="*/ 1050875 h 1109291"/>
              <a:gd name="connsiteX7" fmla="*/ 1098413 w 1102427"/>
              <a:gd name="connsiteY7" fmla="*/ 365285 h 1109291"/>
              <a:gd name="connsiteX8" fmla="*/ 1053391 w 1102427"/>
              <a:gd name="connsiteY8" fmla="*/ 263504 h 1109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2427" h="1109291">
                <a:moveTo>
                  <a:pt x="1053391" y="263504"/>
                </a:moveTo>
                <a:cubicBezTo>
                  <a:pt x="928262" y="207123"/>
                  <a:pt x="817050" y="126093"/>
                  <a:pt x="725624" y="26870"/>
                </a:cubicBezTo>
                <a:cubicBezTo>
                  <a:pt x="696784" y="-4444"/>
                  <a:pt x="648912" y="-8929"/>
                  <a:pt x="614580" y="16264"/>
                </a:cubicBezTo>
                <a:lnTo>
                  <a:pt x="34333" y="441829"/>
                </a:lnTo>
                <a:cubicBezTo>
                  <a:pt x="-4694" y="470460"/>
                  <a:pt x="-11611" y="526213"/>
                  <a:pt x="19577" y="563186"/>
                </a:cubicBezTo>
                <a:cubicBezTo>
                  <a:pt x="218778" y="799443"/>
                  <a:pt x="475114" y="986864"/>
                  <a:pt x="768592" y="1103400"/>
                </a:cubicBezTo>
                <a:cubicBezTo>
                  <a:pt x="813613" y="1121258"/>
                  <a:pt x="864335" y="1097028"/>
                  <a:pt x="879091" y="1050875"/>
                </a:cubicBezTo>
                <a:lnTo>
                  <a:pt x="1098413" y="365285"/>
                </a:lnTo>
                <a:cubicBezTo>
                  <a:pt x="1111366" y="324874"/>
                  <a:pt x="1092083" y="280943"/>
                  <a:pt x="1053391" y="263504"/>
                </a:cubicBezTo>
                <a:close/>
              </a:path>
            </a:pathLst>
          </a:custGeom>
          <a:solidFill>
            <a:schemeClr val="bg2"/>
          </a:solidFill>
          <a:ln w="9525">
            <a:noFill/>
          </a:ln>
          <a:effectLst>
            <a:outerShdw blurRad="63500" algn="ctr" rotWithShape="0">
              <a:schemeClr val="accent1">
                <a:lumMod val="60000"/>
                <a:lumOff val="40000"/>
                <a:alpha val="7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sp>
        <p:nvSpPr>
          <p:cNvPr id="21" name="任意多边形: 形状 7"/>
          <p:cNvSpPr/>
          <p:nvPr>
            <p:custDataLst>
              <p:tags r:id="rId8"/>
            </p:custDataLst>
          </p:nvPr>
        </p:nvSpPr>
        <p:spPr>
          <a:xfrm>
            <a:off x="7213283" y="2601595"/>
            <a:ext cx="1310005" cy="1290320"/>
          </a:xfrm>
          <a:custGeom>
            <a:avLst/>
            <a:gdLst>
              <a:gd name="connsiteX0" fmla="*/ 11019 w 1023412"/>
              <a:gd name="connsiteY0" fmla="*/ 457215 h 1008195"/>
              <a:gd name="connsiteX1" fmla="*/ 136777 w 1023412"/>
              <a:gd name="connsiteY1" fmla="*/ 73779 h 1008195"/>
              <a:gd name="connsiteX2" fmla="*/ 220364 w 1023412"/>
              <a:gd name="connsiteY2" fmla="*/ 1 h 1008195"/>
              <a:gd name="connsiteX3" fmla="*/ 939909 w 1023412"/>
              <a:gd name="connsiteY3" fmla="*/ 3271 h 1008195"/>
              <a:gd name="connsiteX4" fmla="*/ 1023203 w 1023412"/>
              <a:gd name="connsiteY4" fmla="*/ 92769 h 1008195"/>
              <a:gd name="connsiteX5" fmla="*/ 734756 w 1023412"/>
              <a:gd name="connsiteY5" fmla="*/ 969553 h 1008195"/>
              <a:gd name="connsiteX6" fmla="*/ 614573 w 1023412"/>
              <a:gd name="connsiteY6" fmla="*/ 991896 h 1008195"/>
              <a:gd name="connsiteX7" fmla="*/ 34284 w 1023412"/>
              <a:gd name="connsiteY7" fmla="*/ 566247 h 1008195"/>
              <a:gd name="connsiteX8" fmla="*/ 11019 w 1023412"/>
              <a:gd name="connsiteY8" fmla="*/ 457215 h 10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3412" h="1008195">
                <a:moveTo>
                  <a:pt x="11019" y="457215"/>
                </a:moveTo>
                <a:cubicBezTo>
                  <a:pt x="77168" y="341434"/>
                  <a:pt x="120932" y="211568"/>
                  <a:pt x="136777" y="73779"/>
                </a:cubicBezTo>
                <a:cubicBezTo>
                  <a:pt x="141640" y="31482"/>
                  <a:pt x="177816" y="-209"/>
                  <a:pt x="220364" y="1"/>
                </a:cubicBezTo>
                <a:lnTo>
                  <a:pt x="939909" y="3271"/>
                </a:lnTo>
                <a:cubicBezTo>
                  <a:pt x="988284" y="3480"/>
                  <a:pt x="1026599" y="44519"/>
                  <a:pt x="1023203" y="92769"/>
                </a:cubicBezTo>
                <a:cubicBezTo>
                  <a:pt x="1000651" y="412445"/>
                  <a:pt x="898158" y="711749"/>
                  <a:pt x="734756" y="969553"/>
                </a:cubicBezTo>
                <a:cubicBezTo>
                  <a:pt x="708850" y="1010424"/>
                  <a:pt x="653600" y="1020527"/>
                  <a:pt x="614573" y="991896"/>
                </a:cubicBezTo>
                <a:lnTo>
                  <a:pt x="34284" y="566247"/>
                </a:lnTo>
                <a:cubicBezTo>
                  <a:pt x="-48" y="541054"/>
                  <a:pt x="-10108" y="494146"/>
                  <a:pt x="11019" y="457215"/>
                </a:cubicBezTo>
                <a:close/>
              </a:path>
            </a:pathLst>
          </a:custGeom>
          <a:solidFill>
            <a:schemeClr val="bg2"/>
          </a:solidFill>
          <a:ln w="9525">
            <a:noFill/>
          </a:ln>
          <a:effectLst>
            <a:outerShdw blurRad="63500" algn="ctr" rotWithShape="0">
              <a:schemeClr val="accent1">
                <a:lumMod val="60000"/>
                <a:lumOff val="40000"/>
                <a:alpha val="7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solidFill>
                <a:schemeClr val="lt1"/>
              </a:solidFill>
            </a:endParaRPr>
          </a:p>
        </p:txBody>
      </p:sp>
      <p:sp>
        <p:nvSpPr>
          <p:cNvPr id="22" name="文本框 21"/>
          <p:cNvSpPr txBox="1"/>
          <p:nvPr>
            <p:custDataLst>
              <p:tags r:id="rId9"/>
            </p:custDataLst>
          </p:nvPr>
        </p:nvSpPr>
        <p:spPr>
          <a:xfrm>
            <a:off x="1886585" y="4363085"/>
            <a:ext cx="2588895" cy="3683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800" b="1" spc="100" dirty="0">
                <a:solidFill>
                  <a:schemeClr val="accent1"/>
                </a:solidFill>
              </a:rPr>
              <a:t>（二）</a:t>
            </a:r>
            <a:r>
              <a:rPr lang="zh-CN" altLang="en-US" b="1" spc="100" dirty="0">
                <a:solidFill>
                  <a:schemeClr val="accent1"/>
                </a:solidFill>
                <a:sym typeface="+mn-lt"/>
              </a:rPr>
              <a:t>统计分组法</a:t>
            </a:r>
            <a:endParaRPr lang="zh-CN" altLang="en-US" sz="1800" b="1" spc="100" dirty="0">
              <a:solidFill>
                <a:schemeClr val="accent1"/>
              </a:solidFill>
            </a:endParaRPr>
          </a:p>
        </p:txBody>
      </p:sp>
      <p:sp>
        <p:nvSpPr>
          <p:cNvPr id="26" name="文本框 25"/>
          <p:cNvSpPr txBox="1"/>
          <p:nvPr>
            <p:custDataLst>
              <p:tags r:id="rId10"/>
            </p:custDataLst>
          </p:nvPr>
        </p:nvSpPr>
        <p:spPr>
          <a:xfrm>
            <a:off x="541655" y="4739005"/>
            <a:ext cx="3933825" cy="810260"/>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lnSpc>
                <a:spcPct val="130000"/>
              </a:lnSpc>
              <a:spcBef>
                <a:spcPts val="0"/>
              </a:spcBef>
              <a:spcAft>
                <a:spcPts val="0"/>
              </a:spcAft>
              <a:buClrTx/>
              <a:buSzTx/>
              <a:buFontTx/>
            </a:pPr>
            <a:r>
              <a:rPr lang="zh-CN" altLang="en-US" sz="1400" dirty="0">
                <a:effectLst/>
                <a:latin typeface="宋体" panose="02010600030101010101" pitchFamily="2" charset="-122"/>
                <a:cs typeface="宋体" panose="02010600030101010101" pitchFamily="2" charset="-122"/>
                <a:sym typeface="+mn-lt"/>
              </a:rPr>
              <a:t>统计分组法是指根据统计研究的任务和现象本身的性质特点，按照一定的标志将社会经济现象总体划分为若干个组成部分的一种统计方法。</a:t>
            </a:r>
            <a:endParaRPr lang="zh-CN" altLang="en-US" sz="1400" kern="0" dirty="0">
              <a:ln>
                <a:noFill/>
                <a:prstDash val="sysDot"/>
              </a:ln>
              <a:solidFill>
                <a:schemeClr val="tx1">
                  <a:lumMod val="85000"/>
                  <a:lumOff val="15000"/>
                </a:schemeClr>
              </a:solidFill>
              <a:latin typeface="+mn-ea"/>
              <a:sym typeface="+mn-ea"/>
            </a:endParaRPr>
          </a:p>
        </p:txBody>
      </p:sp>
      <p:sp>
        <p:nvSpPr>
          <p:cNvPr id="27" name="文本框 26"/>
          <p:cNvSpPr txBox="1"/>
          <p:nvPr>
            <p:custDataLst>
              <p:tags r:id="rId11"/>
            </p:custDataLst>
          </p:nvPr>
        </p:nvSpPr>
        <p:spPr>
          <a:xfrm>
            <a:off x="842010" y="2821305"/>
            <a:ext cx="2566035" cy="36957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spc="100" dirty="0">
                <a:solidFill>
                  <a:schemeClr val="accent1"/>
                </a:solidFill>
                <a:sym typeface="+mn-lt"/>
              </a:rPr>
              <a:t>（一）大量观察法</a:t>
            </a:r>
            <a:endParaRPr lang="zh-CN" altLang="en-US" sz="1800" b="1" spc="100" dirty="0">
              <a:solidFill>
                <a:schemeClr val="accent1"/>
              </a:solidFill>
            </a:endParaRPr>
          </a:p>
        </p:txBody>
      </p:sp>
      <p:sp>
        <p:nvSpPr>
          <p:cNvPr id="33" name="文本框 32"/>
          <p:cNvSpPr txBox="1"/>
          <p:nvPr>
            <p:custDataLst>
              <p:tags r:id="rId12"/>
            </p:custDataLst>
          </p:nvPr>
        </p:nvSpPr>
        <p:spPr>
          <a:xfrm>
            <a:off x="787400" y="3183255"/>
            <a:ext cx="2620645" cy="802640"/>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lnSpc>
                <a:spcPct val="130000"/>
              </a:lnSpc>
              <a:spcBef>
                <a:spcPts val="0"/>
              </a:spcBef>
              <a:spcAft>
                <a:spcPts val="0"/>
              </a:spcAft>
              <a:buClrTx/>
              <a:buSzTx/>
              <a:buFontTx/>
            </a:pPr>
            <a:r>
              <a:rPr lang="zh-CN" altLang="en-US" sz="1400" dirty="0">
                <a:effectLst/>
                <a:latin typeface="宋体" panose="02010600030101010101" pitchFamily="2" charset="-122"/>
                <a:cs typeface="宋体" panose="02010600030101010101" pitchFamily="2" charset="-122"/>
                <a:sym typeface="+mn-lt"/>
              </a:rPr>
              <a:t>所谓大量观察法，就是对所要研究的事物的全部或足够多数的单位进行观察。</a:t>
            </a:r>
            <a:endParaRPr lang="zh-CN" altLang="en-US" sz="1400" kern="0" dirty="0">
              <a:ln>
                <a:noFill/>
                <a:prstDash val="sysDot"/>
              </a:ln>
              <a:solidFill>
                <a:schemeClr val="tx1">
                  <a:lumMod val="85000"/>
                  <a:lumOff val="15000"/>
                </a:schemeClr>
              </a:solidFill>
              <a:effectLst/>
              <a:latin typeface="宋体" panose="02010600030101010101" pitchFamily="2" charset="-122"/>
              <a:cs typeface="宋体" panose="02010600030101010101" pitchFamily="2" charset="-122"/>
              <a:sym typeface="+mn-lt"/>
            </a:endParaRPr>
          </a:p>
        </p:txBody>
      </p:sp>
      <p:sp>
        <p:nvSpPr>
          <p:cNvPr id="34" name="文本框 33"/>
          <p:cNvSpPr txBox="1"/>
          <p:nvPr>
            <p:custDataLst>
              <p:tags r:id="rId13"/>
            </p:custDataLst>
          </p:nvPr>
        </p:nvSpPr>
        <p:spPr>
          <a:xfrm>
            <a:off x="4830445" y="5198110"/>
            <a:ext cx="2540000" cy="3683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800" b="1" spc="100" dirty="0">
                <a:solidFill>
                  <a:schemeClr val="accent1"/>
                </a:solidFill>
              </a:rPr>
              <a:t>（三）</a:t>
            </a:r>
            <a:r>
              <a:rPr lang="zh-CN" altLang="en-US" b="1" spc="100" dirty="0">
                <a:solidFill>
                  <a:schemeClr val="accent1"/>
                </a:solidFill>
                <a:sym typeface="+mn-lt"/>
              </a:rPr>
              <a:t>综合指标法</a:t>
            </a:r>
            <a:endParaRPr lang="zh-CN" altLang="en-US" sz="1800" b="1" spc="100" dirty="0">
              <a:solidFill>
                <a:schemeClr val="accent1"/>
              </a:solidFill>
            </a:endParaRPr>
          </a:p>
        </p:txBody>
      </p:sp>
      <p:sp>
        <p:nvSpPr>
          <p:cNvPr id="35" name="文本框 34"/>
          <p:cNvSpPr txBox="1"/>
          <p:nvPr>
            <p:custDataLst>
              <p:tags r:id="rId14"/>
            </p:custDataLst>
          </p:nvPr>
        </p:nvSpPr>
        <p:spPr>
          <a:xfrm>
            <a:off x="5000674" y="5566395"/>
            <a:ext cx="2199005" cy="810260"/>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30000"/>
              </a:lnSpc>
              <a:spcBef>
                <a:spcPts val="0"/>
              </a:spcBef>
              <a:spcAft>
                <a:spcPts val="0"/>
              </a:spcAft>
              <a:buClrTx/>
              <a:buSzTx/>
              <a:buFontTx/>
            </a:pPr>
            <a:r>
              <a:rPr lang="zh-CN" altLang="en-US" sz="1400" dirty="0">
                <a:effectLst/>
                <a:latin typeface="宋体" panose="02010600030101010101" pitchFamily="2" charset="-122"/>
                <a:cs typeface="宋体" panose="02010600030101010101" pitchFamily="2" charset="-122"/>
                <a:sym typeface="+mn-lt"/>
              </a:rPr>
              <a:t>综合指标是指综合反映社会经济现象总体数量特征和数量关系的指标。</a:t>
            </a:r>
            <a:endParaRPr lang="zh-CN" altLang="en-US" sz="1400" kern="0" dirty="0">
              <a:ln>
                <a:noFill/>
                <a:prstDash val="sysDot"/>
              </a:ln>
              <a:solidFill>
                <a:schemeClr val="tx1">
                  <a:lumMod val="85000"/>
                  <a:lumOff val="15000"/>
                </a:schemeClr>
              </a:solidFill>
              <a:latin typeface="+mn-ea"/>
              <a:sym typeface="+mn-ea"/>
            </a:endParaRPr>
          </a:p>
        </p:txBody>
      </p:sp>
      <p:sp>
        <p:nvSpPr>
          <p:cNvPr id="36" name="文本框 35"/>
          <p:cNvSpPr txBox="1"/>
          <p:nvPr>
            <p:custDataLst>
              <p:tags r:id="rId15"/>
            </p:custDataLst>
          </p:nvPr>
        </p:nvSpPr>
        <p:spPr>
          <a:xfrm>
            <a:off x="7719695" y="4363085"/>
            <a:ext cx="2337435" cy="3683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b="1" spc="100" dirty="0">
                <a:solidFill>
                  <a:schemeClr val="accent1"/>
                </a:solidFill>
              </a:rPr>
              <a:t>（四）</a:t>
            </a:r>
            <a:r>
              <a:rPr lang="zh-CN" altLang="en-US" b="1" spc="100" dirty="0">
                <a:solidFill>
                  <a:schemeClr val="accent1"/>
                </a:solidFill>
                <a:sym typeface="+mn-lt"/>
              </a:rPr>
              <a:t>归纳推断法</a:t>
            </a:r>
            <a:endParaRPr lang="zh-CN" altLang="en-US" sz="1800" b="1" spc="100" dirty="0">
              <a:solidFill>
                <a:schemeClr val="accent1"/>
              </a:solidFill>
            </a:endParaRPr>
          </a:p>
        </p:txBody>
      </p:sp>
      <p:sp>
        <p:nvSpPr>
          <p:cNvPr id="37" name="文本框 36"/>
          <p:cNvSpPr txBox="1"/>
          <p:nvPr>
            <p:custDataLst>
              <p:tags r:id="rId16"/>
            </p:custDataLst>
          </p:nvPr>
        </p:nvSpPr>
        <p:spPr>
          <a:xfrm>
            <a:off x="7719695" y="4739005"/>
            <a:ext cx="3754755" cy="810260"/>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30000"/>
              </a:lnSpc>
              <a:spcBef>
                <a:spcPts val="0"/>
              </a:spcBef>
              <a:spcAft>
                <a:spcPts val="0"/>
              </a:spcAft>
              <a:buClrTx/>
              <a:buSzTx/>
              <a:buFontTx/>
            </a:pPr>
            <a:r>
              <a:rPr lang="zh-CN" altLang="en-US" sz="1400" dirty="0">
                <a:effectLst/>
                <a:latin typeface="宋体" panose="02010600030101010101" pitchFamily="2" charset="-122"/>
                <a:cs typeface="宋体" panose="02010600030101010101" pitchFamily="2" charset="-122"/>
                <a:sym typeface="+mn-lt"/>
              </a:rPr>
              <a:t>归纳推断法，是指对所获得的大量观察资料，通过观察各单位的特征，归纳推断总体特征的方法。</a:t>
            </a:r>
            <a:endParaRPr lang="zh-CN" altLang="en-US" sz="1400" kern="0" dirty="0">
              <a:ln>
                <a:noFill/>
                <a:prstDash val="sysDot"/>
              </a:ln>
              <a:solidFill>
                <a:schemeClr val="tx1">
                  <a:lumMod val="85000"/>
                  <a:lumOff val="15000"/>
                </a:schemeClr>
              </a:solidFill>
              <a:latin typeface="+mn-ea"/>
              <a:sym typeface="+mn-ea"/>
            </a:endParaRPr>
          </a:p>
        </p:txBody>
      </p:sp>
      <p:sp>
        <p:nvSpPr>
          <p:cNvPr id="38" name="文本框 37"/>
          <p:cNvSpPr txBox="1"/>
          <p:nvPr>
            <p:custDataLst>
              <p:tags r:id="rId17"/>
            </p:custDataLst>
          </p:nvPr>
        </p:nvSpPr>
        <p:spPr>
          <a:xfrm>
            <a:off x="8634730" y="2821305"/>
            <a:ext cx="2361565" cy="36957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b="1" spc="100" dirty="0">
                <a:solidFill>
                  <a:schemeClr val="accent1"/>
                </a:solidFill>
              </a:rPr>
              <a:t>（五）</a:t>
            </a:r>
            <a:r>
              <a:rPr lang="zh-CN" altLang="en-US" b="1" spc="100" dirty="0">
                <a:solidFill>
                  <a:schemeClr val="accent1"/>
                </a:solidFill>
                <a:sym typeface="+mn-lt"/>
              </a:rPr>
              <a:t>统计模型法</a:t>
            </a:r>
            <a:endParaRPr lang="zh-CN" altLang="en-US" sz="1800" b="1" spc="100" dirty="0">
              <a:solidFill>
                <a:schemeClr val="accent1"/>
              </a:solidFill>
            </a:endParaRPr>
          </a:p>
        </p:txBody>
      </p:sp>
      <p:sp>
        <p:nvSpPr>
          <p:cNvPr id="39" name="文本框 38"/>
          <p:cNvSpPr txBox="1"/>
          <p:nvPr>
            <p:custDataLst>
              <p:tags r:id="rId18"/>
            </p:custDataLst>
          </p:nvPr>
        </p:nvSpPr>
        <p:spPr>
          <a:xfrm>
            <a:off x="8634730" y="3183255"/>
            <a:ext cx="3035300" cy="802640"/>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latinLnBrk="0">
              <a:lnSpc>
                <a:spcPct val="120000"/>
              </a:lnSpc>
            </a:pPr>
            <a:r>
              <a:rPr lang="zh-CN" altLang="en-US" sz="1400" dirty="0">
                <a:effectLst/>
                <a:latin typeface="宋体" panose="02010600030101010101" pitchFamily="2" charset="-122"/>
                <a:cs typeface="宋体" panose="02010600030101010101" pitchFamily="2" charset="-122"/>
                <a:sym typeface="+mn-lt"/>
              </a:rPr>
              <a:t>统计模型法，是根据一定的经济理论和假定条件，用数学方法模拟客观经济现象相互关系的一种研究方法。</a:t>
            </a:r>
            <a:endParaRPr lang="zh-CN" altLang="en-US" sz="1400" kern="0" dirty="0">
              <a:ln>
                <a:noFill/>
                <a:prstDash val="sysDot"/>
              </a:ln>
              <a:solidFill>
                <a:schemeClr val="tx1">
                  <a:lumMod val="85000"/>
                  <a:lumOff val="15000"/>
                </a:schemeClr>
              </a:solidFill>
              <a:latin typeface="+mn-ea"/>
              <a:sym typeface="+mn-ea"/>
            </a:endParaRPr>
          </a:p>
        </p:txBody>
      </p:sp>
      <p:sp>
        <p:nvSpPr>
          <p:cNvPr id="40" name="椭圆 39"/>
          <p:cNvSpPr/>
          <p:nvPr>
            <p:custDataLst>
              <p:tags r:id="rId19"/>
            </p:custDataLst>
          </p:nvPr>
        </p:nvSpPr>
        <p:spPr>
          <a:xfrm>
            <a:off x="5059635" y="1493902"/>
            <a:ext cx="2071170" cy="2071170"/>
          </a:xfrm>
          <a:prstGeom prst="ellipse">
            <a:avLst/>
          </a:prstGeom>
          <a:gradFill flip="none" rotWithShape="1">
            <a:gsLst>
              <a:gs pos="0">
                <a:schemeClr val="accent1">
                  <a:alpha val="5000"/>
                </a:schemeClr>
              </a:gs>
              <a:gs pos="100000">
                <a:schemeClr val="accent1">
                  <a:alpha val="2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椭圆 40"/>
          <p:cNvSpPr/>
          <p:nvPr>
            <p:custDataLst>
              <p:tags r:id="rId20"/>
            </p:custDataLst>
          </p:nvPr>
        </p:nvSpPr>
        <p:spPr>
          <a:xfrm>
            <a:off x="5170082" y="1604349"/>
            <a:ext cx="1850276" cy="1850276"/>
          </a:xfrm>
          <a:prstGeom prst="ellipse">
            <a:avLst/>
          </a:prstGeom>
          <a:gradFill flip="none" rotWithShape="1">
            <a:gsLst>
              <a:gs pos="0">
                <a:schemeClr val="accent1">
                  <a:alpha val="5000"/>
                </a:schemeClr>
              </a:gs>
              <a:gs pos="100000">
                <a:schemeClr val="accent1">
                  <a:alpha val="2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0" name="任意多边形: 形状 27"/>
          <p:cNvSpPr/>
          <p:nvPr>
            <p:custDataLst>
              <p:tags r:id="rId21"/>
            </p:custDataLst>
          </p:nvPr>
        </p:nvSpPr>
        <p:spPr>
          <a:xfrm>
            <a:off x="5294903" y="1729170"/>
            <a:ext cx="1600635" cy="1600635"/>
          </a:xfrm>
          <a:custGeom>
            <a:avLst/>
            <a:gdLst>
              <a:gd name="connsiteX0" fmla="*/ 1864997 w 1864996"/>
              <a:gd name="connsiteY0" fmla="*/ 932499 h 1864997"/>
              <a:gd name="connsiteX1" fmla="*/ 932498 w 1864996"/>
              <a:gd name="connsiteY1" fmla="*/ 1864997 h 1864997"/>
              <a:gd name="connsiteX2" fmla="*/ 0 w 1864996"/>
              <a:gd name="connsiteY2" fmla="*/ 932499 h 1864997"/>
              <a:gd name="connsiteX3" fmla="*/ 932498 w 1864996"/>
              <a:gd name="connsiteY3" fmla="*/ 0 h 1864997"/>
              <a:gd name="connsiteX4" fmla="*/ 1864997 w 1864996"/>
              <a:gd name="connsiteY4" fmla="*/ 932499 h 1864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996" h="1864997">
                <a:moveTo>
                  <a:pt x="1864997" y="932499"/>
                </a:moveTo>
                <a:cubicBezTo>
                  <a:pt x="1864997" y="1447503"/>
                  <a:pt x="1447503" y="1864997"/>
                  <a:pt x="932498" y="1864997"/>
                </a:cubicBezTo>
                <a:cubicBezTo>
                  <a:pt x="417494" y="1864997"/>
                  <a:pt x="0" y="1447503"/>
                  <a:pt x="0" y="932499"/>
                </a:cubicBezTo>
                <a:cubicBezTo>
                  <a:pt x="0" y="417494"/>
                  <a:pt x="417494" y="0"/>
                  <a:pt x="932498" y="0"/>
                </a:cubicBezTo>
                <a:cubicBezTo>
                  <a:pt x="1447503" y="0"/>
                  <a:pt x="1864997" y="417494"/>
                  <a:pt x="1864997" y="932499"/>
                </a:cubicBezTo>
                <a:close/>
              </a:path>
            </a:pathLst>
          </a:custGeom>
          <a:gradFill flip="none" rotWithShape="1">
            <a:gsLst>
              <a:gs pos="0">
                <a:schemeClr val="accent1">
                  <a:lumMod val="60000"/>
                  <a:lumOff val="40000"/>
                </a:schemeClr>
              </a:gs>
              <a:gs pos="70000">
                <a:schemeClr val="accent1"/>
              </a:gs>
            </a:gsLst>
            <a:lin ang="2700000"/>
          </a:gradFill>
          <a:ln>
            <a:noFill/>
          </a:ln>
          <a:effectLst>
            <a:outerShdw blurRad="101600" dist="381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200" b="1" spc="100" dirty="0">
                <a:solidFill>
                  <a:srgbClr val="FFFFFF"/>
                </a:solidFill>
                <a:latin typeface="+mn-ea"/>
              </a:rPr>
              <a:t>基本方法</a:t>
            </a:r>
            <a:endParaRPr lang="zh-CN" altLang="en-US" sz="2200" b="1" spc="100" dirty="0">
              <a:solidFill>
                <a:srgbClr val="FFFFFF"/>
              </a:solidFill>
              <a:latin typeface="+mn-ea"/>
            </a:endParaRPr>
          </a:p>
        </p:txBody>
      </p:sp>
      <p:pic>
        <p:nvPicPr>
          <p:cNvPr id="71" name="图片 15" descr="343439383331313b343532303033313bd3a6d3c3c9ccb3c7"/>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845455" y="3879089"/>
            <a:ext cx="306000" cy="306000"/>
          </a:xfrm>
          <a:prstGeom prst="rect">
            <a:avLst/>
          </a:prstGeom>
        </p:spPr>
      </p:pic>
      <p:pic>
        <p:nvPicPr>
          <p:cNvPr id="72" name="图片 16" descr="343439383331313b343532303033323bd3a6d3c3b9dcc0e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936155" y="4239765"/>
            <a:ext cx="324000" cy="324000"/>
          </a:xfrm>
          <a:prstGeom prst="rect">
            <a:avLst/>
          </a:prstGeom>
        </p:spPr>
      </p:pic>
      <p:pic>
        <p:nvPicPr>
          <p:cNvPr id="73" name="图片 3" descr="343439383331313b343532303031393bd2b5bca8b9dcc0e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7036304" y="3880995"/>
            <a:ext cx="324000" cy="324000"/>
          </a:xfrm>
          <a:prstGeom prst="rect">
            <a:avLst/>
          </a:prstGeom>
        </p:spPr>
      </p:pic>
      <p:pic>
        <p:nvPicPr>
          <p:cNvPr id="74" name="图片 27" descr="333639373138363b343435303831343bb9b5cda8b9dcc0ed"/>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760412" y="2976536"/>
            <a:ext cx="324000" cy="324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878840" y="525145"/>
            <a:ext cx="5539740" cy="706120"/>
          </a:xfrm>
        </p:spPr>
        <p:txBody>
          <a:bodyPr/>
          <a:lstStyle/>
          <a:p>
            <a:r>
              <a:rPr lang="zh-CN" altLang="en-US" sz="3200"/>
              <a:t>二、大数定律的方法论意义</a:t>
            </a:r>
            <a:endParaRPr lang="zh-CN" altLang="en-US" sz="3200"/>
          </a:p>
        </p:txBody>
      </p:sp>
      <p:sp>
        <p:nvSpPr>
          <p:cNvPr id="8" name="矩形 7"/>
          <p:cNvSpPr/>
          <p:nvPr>
            <p:custDataLst>
              <p:tags r:id="rId2"/>
            </p:custDataLst>
          </p:nvPr>
        </p:nvSpPr>
        <p:spPr>
          <a:xfrm>
            <a:off x="6020118" y="1777365"/>
            <a:ext cx="5476875" cy="4302760"/>
          </a:xfrm>
          <a:prstGeom prst="rect">
            <a:avLst/>
          </a:prstGeom>
          <a:gradFill>
            <a:gsLst>
              <a:gs pos="52000">
                <a:schemeClr val="accent1">
                  <a:alpha val="0"/>
                </a:schemeClr>
              </a:gs>
              <a:gs pos="0">
                <a:schemeClr val="accent1">
                  <a:alpha val="25000"/>
                </a:schemeClr>
              </a:gs>
              <a:gs pos="100000">
                <a:schemeClr val="accent1">
                  <a:alpha val="25000"/>
                </a:schemeClr>
              </a:gs>
            </a:gsLst>
            <a:lin ang="2700000" scaled="0"/>
          </a:gradFill>
          <a:ln w="6350">
            <a:gradFill>
              <a:gsLst>
                <a:gs pos="24000">
                  <a:schemeClr val="accent1">
                    <a:alpha val="0"/>
                  </a:schemeClr>
                </a:gs>
                <a:gs pos="94000">
                  <a:schemeClr val="accent1">
                    <a:alpha val="70000"/>
                  </a:schemeClr>
                </a:gs>
              </a:gsLst>
              <a:path path="circle">
                <a:fillToRect l="50000" t="50000" r="50000" b="50000"/>
              </a:path>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iSans Normal" panose="00000500000000000000" charset="-122"/>
              <a:ea typeface="MiSans Normal" panose="00000500000000000000" charset="-122"/>
              <a:sym typeface="MiSans Normal" panose="00000500000000000000" charset="-122"/>
            </a:endParaRPr>
          </a:p>
        </p:txBody>
      </p:sp>
      <p:pic>
        <p:nvPicPr>
          <p:cNvPr id="10" name="图片 9" descr="E:/设计图片素材/7900721_.jpg7900721_"/>
          <p:cNvPicPr>
            <a:picLocks noChangeAspect="1"/>
          </p:cNvPicPr>
          <p:nvPr>
            <p:custDataLst>
              <p:tags r:id="rId3"/>
            </p:custDataLst>
          </p:nvPr>
        </p:nvPicPr>
        <p:blipFill>
          <a:blip r:embed="rId4"/>
          <a:srcRect l="8077" r="8077"/>
          <a:stretch>
            <a:fillRect/>
          </a:stretch>
        </p:blipFill>
        <p:spPr>
          <a:xfrm>
            <a:off x="696278" y="1854200"/>
            <a:ext cx="4989830" cy="4112895"/>
          </a:xfrm>
          <a:custGeom>
            <a:avLst/>
            <a:gdLst/>
            <a:ahLst/>
            <a:cxnLst>
              <a:cxn ang="3">
                <a:pos x="hc" y="t"/>
              </a:cxn>
              <a:cxn ang="cd2">
                <a:pos x="l" y="vc"/>
              </a:cxn>
              <a:cxn ang="cd4">
                <a:pos x="hc" y="b"/>
              </a:cxn>
              <a:cxn ang="0">
                <a:pos x="r" y="vc"/>
              </a:cxn>
            </a:cxnLst>
            <a:rect l="l" t="t" r="r" b="b"/>
            <a:pathLst>
              <a:path w="8222" h="6387">
                <a:moveTo>
                  <a:pt x="373" y="0"/>
                </a:moveTo>
                <a:lnTo>
                  <a:pt x="8222" y="0"/>
                </a:lnTo>
                <a:lnTo>
                  <a:pt x="8222" y="6014"/>
                </a:lnTo>
                <a:lnTo>
                  <a:pt x="7849" y="6387"/>
                </a:lnTo>
                <a:lnTo>
                  <a:pt x="0" y="6387"/>
                </a:lnTo>
                <a:lnTo>
                  <a:pt x="0" y="373"/>
                </a:lnTo>
                <a:lnTo>
                  <a:pt x="373" y="0"/>
                </a:lnTo>
                <a:close/>
              </a:path>
            </a:pathLst>
          </a:custGeom>
          <a:solidFill>
            <a:schemeClr val="accent1"/>
          </a:solidFill>
          <a:ln w="6350">
            <a:solidFill>
              <a:schemeClr val="accent1"/>
            </a:solidFill>
          </a:ln>
        </p:spPr>
      </p:pic>
      <p:cxnSp>
        <p:nvCxnSpPr>
          <p:cNvPr id="402" name="直接连接符 401"/>
          <p:cNvCxnSpPr/>
          <p:nvPr>
            <p:custDataLst>
              <p:tags r:id="rId5"/>
            </p:custDataLst>
          </p:nvPr>
        </p:nvCxnSpPr>
        <p:spPr>
          <a:xfrm>
            <a:off x="878523" y="1751965"/>
            <a:ext cx="2118360" cy="0"/>
          </a:xfrm>
          <a:prstGeom prst="line">
            <a:avLst/>
          </a:prstGeom>
          <a:gradFill flip="none" rotWithShape="1">
            <a:gsLst>
              <a:gs pos="0">
                <a:schemeClr val="accent2">
                  <a:alpha val="30000"/>
                </a:schemeClr>
              </a:gs>
              <a:gs pos="43000">
                <a:schemeClr val="accent2">
                  <a:alpha val="16000"/>
                </a:schemeClr>
              </a:gs>
              <a:gs pos="100000">
                <a:schemeClr val="accent2">
                  <a:alpha val="0"/>
                </a:schemeClr>
              </a:gs>
            </a:gsLst>
            <a:path path="circle">
              <a:fillToRect l="100000" t="100000"/>
            </a:path>
            <a:tileRect r="-100000" b="-100000"/>
          </a:gradFill>
          <a:ln w="6350">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403" name="直接连接符 402"/>
          <p:cNvCxnSpPr/>
          <p:nvPr>
            <p:custDataLst>
              <p:tags r:id="rId6"/>
            </p:custDataLst>
          </p:nvPr>
        </p:nvCxnSpPr>
        <p:spPr>
          <a:xfrm flipH="1">
            <a:off x="652463" y="1750060"/>
            <a:ext cx="227965" cy="227965"/>
          </a:xfrm>
          <a:prstGeom prst="line">
            <a:avLst/>
          </a:prstGeom>
          <a:gradFill flip="none" rotWithShape="1">
            <a:gsLst>
              <a:gs pos="0">
                <a:schemeClr val="accent2">
                  <a:alpha val="30000"/>
                </a:schemeClr>
              </a:gs>
              <a:gs pos="43000">
                <a:schemeClr val="accent2">
                  <a:alpha val="16000"/>
                </a:schemeClr>
              </a:gs>
              <a:gs pos="100000">
                <a:schemeClr val="accent2">
                  <a:alpha val="0"/>
                </a:schemeClr>
              </a:gs>
            </a:gsLst>
            <a:path path="circle">
              <a:fillToRect l="100000" t="100000"/>
            </a:path>
            <a:tileRect r="-100000" b="-100000"/>
          </a:gradFill>
          <a:ln w="6350">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378" name="直接连接符 377"/>
          <p:cNvCxnSpPr/>
          <p:nvPr>
            <p:custDataLst>
              <p:tags r:id="rId7"/>
            </p:custDataLst>
          </p:nvPr>
        </p:nvCxnSpPr>
        <p:spPr>
          <a:xfrm>
            <a:off x="4406583" y="6056630"/>
            <a:ext cx="1080135" cy="0"/>
          </a:xfrm>
          <a:prstGeom prst="line">
            <a:avLst/>
          </a:prstGeom>
          <a:gradFill flip="none" rotWithShape="1">
            <a:gsLst>
              <a:gs pos="0">
                <a:schemeClr val="accent2">
                  <a:alpha val="30000"/>
                </a:schemeClr>
              </a:gs>
              <a:gs pos="43000">
                <a:schemeClr val="accent2">
                  <a:alpha val="16000"/>
                </a:schemeClr>
              </a:gs>
              <a:gs pos="100000">
                <a:schemeClr val="accent2">
                  <a:alpha val="0"/>
                </a:schemeClr>
              </a:gs>
            </a:gsLst>
            <a:path path="circle">
              <a:fillToRect l="100000" t="100000"/>
            </a:path>
            <a:tileRect r="-100000" b="-100000"/>
          </a:gradFill>
          <a:ln w="6350"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379" name="直接连接符 378"/>
          <p:cNvCxnSpPr/>
          <p:nvPr>
            <p:custDataLst>
              <p:tags r:id="rId8"/>
            </p:custDataLst>
          </p:nvPr>
        </p:nvCxnSpPr>
        <p:spPr>
          <a:xfrm flipV="1">
            <a:off x="5487353" y="5797550"/>
            <a:ext cx="257810" cy="258445"/>
          </a:xfrm>
          <a:prstGeom prst="line">
            <a:avLst/>
          </a:prstGeom>
          <a:gradFill flip="none" rotWithShape="1">
            <a:gsLst>
              <a:gs pos="0">
                <a:schemeClr val="accent2">
                  <a:alpha val="30000"/>
                </a:schemeClr>
              </a:gs>
              <a:gs pos="43000">
                <a:schemeClr val="accent2">
                  <a:alpha val="16000"/>
                </a:schemeClr>
              </a:gs>
              <a:gs pos="100000">
                <a:schemeClr val="accent2">
                  <a:alpha val="0"/>
                </a:schemeClr>
              </a:gs>
            </a:gsLst>
            <a:path path="circle">
              <a:fillToRect l="100000" t="100000"/>
            </a:path>
            <a:tileRect r="-100000" b="-100000"/>
          </a:gradFill>
          <a:ln w="6350"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53" name="半闭框 52"/>
          <p:cNvSpPr/>
          <p:nvPr>
            <p:custDataLst>
              <p:tags r:id="rId9"/>
            </p:custDataLst>
          </p:nvPr>
        </p:nvSpPr>
        <p:spPr>
          <a:xfrm rot="5400000" flipH="1">
            <a:off x="11109643" y="5700395"/>
            <a:ext cx="342900" cy="433070"/>
          </a:xfrm>
          <a:prstGeom prst="halfFrame">
            <a:avLst>
              <a:gd name="adj1" fmla="val 8991"/>
              <a:gd name="adj2" fmla="val 8991"/>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54" name="梯形 53"/>
          <p:cNvSpPr/>
          <p:nvPr>
            <p:custDataLst>
              <p:tags r:id="rId10"/>
            </p:custDataLst>
          </p:nvPr>
        </p:nvSpPr>
        <p:spPr>
          <a:xfrm flipV="1">
            <a:off x="11203623" y="6088380"/>
            <a:ext cx="239395" cy="22860"/>
          </a:xfrm>
          <a:prstGeom prst="trapezoid">
            <a:avLst>
              <a:gd name="adj" fmla="val 49390"/>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cxnSp>
        <p:nvCxnSpPr>
          <p:cNvPr id="69" name="直接连接符 68"/>
          <p:cNvCxnSpPr/>
          <p:nvPr>
            <p:custDataLst>
              <p:tags r:id="rId11"/>
            </p:custDataLst>
          </p:nvPr>
        </p:nvCxnSpPr>
        <p:spPr>
          <a:xfrm>
            <a:off x="6007418" y="5807075"/>
            <a:ext cx="0" cy="289560"/>
          </a:xfrm>
          <a:prstGeom prst="line">
            <a:avLst/>
          </a:prstGeom>
          <a:ln w="6350"/>
        </p:spPr>
        <p:style>
          <a:lnRef idx="2">
            <a:schemeClr val="accent1"/>
          </a:lnRef>
          <a:fillRef idx="0">
            <a:srgbClr val="FFFFFF"/>
          </a:fillRef>
          <a:effectRef idx="0">
            <a:srgbClr val="FFFFFF"/>
          </a:effectRef>
          <a:fontRef idx="minor">
            <a:schemeClr val="tx1"/>
          </a:fontRef>
        </p:style>
      </p:cxnSp>
      <p:cxnSp>
        <p:nvCxnSpPr>
          <p:cNvPr id="70" name="直接连接符 69"/>
          <p:cNvCxnSpPr/>
          <p:nvPr>
            <p:custDataLst>
              <p:tags r:id="rId12"/>
            </p:custDataLst>
          </p:nvPr>
        </p:nvCxnSpPr>
        <p:spPr>
          <a:xfrm rot="16200000">
            <a:off x="6149658" y="5949315"/>
            <a:ext cx="0" cy="289560"/>
          </a:xfrm>
          <a:prstGeom prst="line">
            <a:avLst/>
          </a:prstGeom>
          <a:ln w="6350"/>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3"/>
            </p:custDataLst>
          </p:nvPr>
        </p:nvCxnSpPr>
        <p:spPr>
          <a:xfrm flipH="1" flipV="1">
            <a:off x="11510963" y="1758315"/>
            <a:ext cx="0" cy="289560"/>
          </a:xfrm>
          <a:prstGeom prst="line">
            <a:avLst/>
          </a:prstGeom>
          <a:ln w="6350"/>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14"/>
            </p:custDataLst>
          </p:nvPr>
        </p:nvCxnSpPr>
        <p:spPr>
          <a:xfrm rot="16200000" flipH="1" flipV="1">
            <a:off x="11368723" y="1616075"/>
            <a:ext cx="0" cy="289560"/>
          </a:xfrm>
          <a:prstGeom prst="line">
            <a:avLst/>
          </a:prstGeom>
          <a:ln w="6350"/>
        </p:spPr>
        <p:style>
          <a:lnRef idx="2">
            <a:schemeClr val="accent1"/>
          </a:lnRef>
          <a:fillRef idx="0">
            <a:srgbClr val="FFFFFF"/>
          </a:fillRef>
          <a:effectRef idx="0">
            <a:srgbClr val="FFFFFF"/>
          </a:effectRef>
          <a:fontRef idx="minor">
            <a:schemeClr val="tx1"/>
          </a:fontRef>
        </p:style>
      </p:cxnSp>
      <p:sp>
        <p:nvSpPr>
          <p:cNvPr id="391" name="任意多边形 390"/>
          <p:cNvSpPr/>
          <p:nvPr>
            <p:custDataLst>
              <p:tags r:id="rId15"/>
            </p:custDataLst>
          </p:nvPr>
        </p:nvSpPr>
        <p:spPr>
          <a:xfrm>
            <a:off x="715328" y="6056630"/>
            <a:ext cx="1547495" cy="76200"/>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2437" h="120">
                <a:moveTo>
                  <a:pt x="0" y="120"/>
                </a:moveTo>
                <a:lnTo>
                  <a:pt x="30" y="0"/>
                </a:lnTo>
                <a:lnTo>
                  <a:pt x="172" y="0"/>
                </a:lnTo>
                <a:lnTo>
                  <a:pt x="142" y="120"/>
                </a:lnTo>
                <a:lnTo>
                  <a:pt x="0" y="120"/>
                </a:lnTo>
                <a:close/>
                <a:moveTo>
                  <a:pt x="226" y="120"/>
                </a:moveTo>
                <a:lnTo>
                  <a:pt x="256" y="0"/>
                </a:lnTo>
                <a:lnTo>
                  <a:pt x="398" y="0"/>
                </a:lnTo>
                <a:lnTo>
                  <a:pt x="368" y="120"/>
                </a:lnTo>
                <a:lnTo>
                  <a:pt x="226" y="120"/>
                </a:lnTo>
                <a:close/>
                <a:moveTo>
                  <a:pt x="453" y="120"/>
                </a:moveTo>
                <a:lnTo>
                  <a:pt x="483" y="0"/>
                </a:lnTo>
                <a:lnTo>
                  <a:pt x="625" y="0"/>
                </a:lnTo>
                <a:lnTo>
                  <a:pt x="595" y="120"/>
                </a:lnTo>
                <a:lnTo>
                  <a:pt x="453" y="120"/>
                </a:lnTo>
                <a:close/>
                <a:moveTo>
                  <a:pt x="679" y="120"/>
                </a:moveTo>
                <a:lnTo>
                  <a:pt x="709" y="0"/>
                </a:lnTo>
                <a:lnTo>
                  <a:pt x="851" y="0"/>
                </a:lnTo>
                <a:lnTo>
                  <a:pt x="821" y="120"/>
                </a:lnTo>
                <a:lnTo>
                  <a:pt x="679" y="120"/>
                </a:lnTo>
                <a:close/>
                <a:moveTo>
                  <a:pt x="906" y="120"/>
                </a:moveTo>
                <a:lnTo>
                  <a:pt x="936" y="0"/>
                </a:lnTo>
                <a:lnTo>
                  <a:pt x="1078" y="0"/>
                </a:lnTo>
                <a:lnTo>
                  <a:pt x="1048" y="120"/>
                </a:lnTo>
                <a:lnTo>
                  <a:pt x="906" y="120"/>
                </a:lnTo>
                <a:close/>
                <a:moveTo>
                  <a:pt x="1132" y="120"/>
                </a:moveTo>
                <a:lnTo>
                  <a:pt x="1162" y="0"/>
                </a:lnTo>
                <a:lnTo>
                  <a:pt x="1304" y="0"/>
                </a:lnTo>
                <a:lnTo>
                  <a:pt x="1274" y="120"/>
                </a:lnTo>
                <a:lnTo>
                  <a:pt x="1132" y="120"/>
                </a:lnTo>
                <a:close/>
                <a:moveTo>
                  <a:pt x="1359" y="120"/>
                </a:moveTo>
                <a:lnTo>
                  <a:pt x="1389" y="0"/>
                </a:lnTo>
                <a:lnTo>
                  <a:pt x="1531" y="0"/>
                </a:lnTo>
                <a:lnTo>
                  <a:pt x="1501" y="120"/>
                </a:lnTo>
                <a:lnTo>
                  <a:pt x="1359" y="120"/>
                </a:lnTo>
                <a:close/>
                <a:moveTo>
                  <a:pt x="1585" y="120"/>
                </a:moveTo>
                <a:lnTo>
                  <a:pt x="1615" y="0"/>
                </a:lnTo>
                <a:lnTo>
                  <a:pt x="1757" y="0"/>
                </a:lnTo>
                <a:lnTo>
                  <a:pt x="1727" y="120"/>
                </a:lnTo>
                <a:lnTo>
                  <a:pt x="1585" y="120"/>
                </a:lnTo>
                <a:close/>
                <a:moveTo>
                  <a:pt x="1812" y="120"/>
                </a:moveTo>
                <a:lnTo>
                  <a:pt x="1842" y="0"/>
                </a:lnTo>
                <a:lnTo>
                  <a:pt x="1984" y="0"/>
                </a:lnTo>
                <a:lnTo>
                  <a:pt x="1954" y="120"/>
                </a:lnTo>
                <a:lnTo>
                  <a:pt x="1812" y="120"/>
                </a:lnTo>
                <a:close/>
                <a:moveTo>
                  <a:pt x="2038" y="120"/>
                </a:moveTo>
                <a:lnTo>
                  <a:pt x="2068" y="0"/>
                </a:lnTo>
                <a:lnTo>
                  <a:pt x="2210" y="0"/>
                </a:lnTo>
                <a:lnTo>
                  <a:pt x="2180" y="120"/>
                </a:lnTo>
                <a:lnTo>
                  <a:pt x="2038" y="120"/>
                </a:lnTo>
                <a:close/>
                <a:moveTo>
                  <a:pt x="2265" y="120"/>
                </a:moveTo>
                <a:lnTo>
                  <a:pt x="2295" y="0"/>
                </a:lnTo>
                <a:lnTo>
                  <a:pt x="2437" y="0"/>
                </a:lnTo>
                <a:lnTo>
                  <a:pt x="2407" y="120"/>
                </a:lnTo>
                <a:lnTo>
                  <a:pt x="2265" y="120"/>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84" name="任意多边形 83"/>
          <p:cNvSpPr/>
          <p:nvPr>
            <p:custDataLst>
              <p:tags r:id="rId16"/>
            </p:custDataLst>
          </p:nvPr>
        </p:nvSpPr>
        <p:spPr>
          <a:xfrm flipV="1">
            <a:off x="5988686" y="1753235"/>
            <a:ext cx="732155" cy="347663"/>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1153" h="548">
                <a:moveTo>
                  <a:pt x="0" y="0"/>
                </a:moveTo>
                <a:lnTo>
                  <a:pt x="46" y="21"/>
                </a:lnTo>
                <a:lnTo>
                  <a:pt x="46" y="363"/>
                </a:lnTo>
                <a:lnTo>
                  <a:pt x="163" y="468"/>
                </a:lnTo>
                <a:lnTo>
                  <a:pt x="1049" y="468"/>
                </a:lnTo>
                <a:lnTo>
                  <a:pt x="1153" y="514"/>
                </a:lnTo>
                <a:lnTo>
                  <a:pt x="673" y="514"/>
                </a:lnTo>
                <a:lnTo>
                  <a:pt x="657" y="548"/>
                </a:lnTo>
                <a:lnTo>
                  <a:pt x="332" y="548"/>
                </a:lnTo>
                <a:lnTo>
                  <a:pt x="316" y="514"/>
                </a:lnTo>
                <a:lnTo>
                  <a:pt x="0" y="514"/>
                </a:lnTo>
                <a:lnTo>
                  <a:pt x="0" y="0"/>
                </a:lnTo>
                <a:close/>
              </a:path>
            </a:pathLst>
          </a:cu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pic>
        <p:nvPicPr>
          <p:cNvPr id="93" name="图片 92"/>
          <p:cNvPicPr>
            <a:picLocks noChangeAspect="1"/>
          </p:cNvPicPr>
          <p:nvPr>
            <p:custDataLst>
              <p:tags r:id="rId17"/>
            </p:custDataLst>
          </p:nvPr>
        </p:nvPicPr>
        <p:blipFill>
          <a:blip r:embed="rId18">
            <a:alphaModFix amt="25000"/>
            <a:duotone>
              <a:schemeClr val="accent1">
                <a:shade val="45000"/>
                <a:satMod val="135000"/>
              </a:schemeClr>
              <a:prstClr val="white"/>
            </a:duotone>
          </a:blip>
          <a:stretch>
            <a:fillRect/>
          </a:stretch>
        </p:blipFill>
        <p:spPr>
          <a:xfrm>
            <a:off x="7723823" y="1670050"/>
            <a:ext cx="2199640" cy="231775"/>
          </a:xfrm>
          <a:prstGeom prst="rect">
            <a:avLst/>
          </a:prstGeom>
        </p:spPr>
      </p:pic>
      <p:pic>
        <p:nvPicPr>
          <p:cNvPr id="94" name="图片 93"/>
          <p:cNvPicPr>
            <a:picLocks noChangeAspect="1"/>
          </p:cNvPicPr>
          <p:nvPr>
            <p:custDataLst>
              <p:tags r:id="rId19"/>
            </p:custDataLst>
          </p:nvPr>
        </p:nvPicPr>
        <p:blipFill>
          <a:blip r:embed="rId18">
            <a:duotone>
              <a:schemeClr val="accent1">
                <a:shade val="45000"/>
                <a:satMod val="135000"/>
              </a:schemeClr>
              <a:prstClr val="white"/>
            </a:duotone>
          </a:blip>
          <a:stretch>
            <a:fillRect/>
          </a:stretch>
        </p:blipFill>
        <p:spPr>
          <a:xfrm>
            <a:off x="8232458" y="1750060"/>
            <a:ext cx="1182370" cy="71755"/>
          </a:xfrm>
          <a:prstGeom prst="rect">
            <a:avLst/>
          </a:prstGeom>
        </p:spPr>
      </p:pic>
      <p:sp>
        <p:nvSpPr>
          <p:cNvPr id="95" name="菱形 94"/>
          <p:cNvSpPr/>
          <p:nvPr>
            <p:custDataLst>
              <p:tags r:id="rId20"/>
            </p:custDataLst>
          </p:nvPr>
        </p:nvSpPr>
        <p:spPr>
          <a:xfrm flipV="1">
            <a:off x="7672388" y="1776730"/>
            <a:ext cx="2302510" cy="17780"/>
          </a:xfrm>
          <a:prstGeom prst="diamond">
            <a:avLst/>
          </a:prstGeom>
          <a:gradFill>
            <a:gsLst>
              <a:gs pos="0">
                <a:schemeClr val="accent1">
                  <a:alpha val="10000"/>
                </a:schemeClr>
              </a:gs>
              <a:gs pos="100000">
                <a:schemeClr val="accent1">
                  <a:alpha val="10000"/>
                </a:schemeClr>
              </a:gs>
              <a:gs pos="50000">
                <a:srgbClr val="FFFFFF"/>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3" name="矩形 2"/>
          <p:cNvSpPr/>
          <p:nvPr>
            <p:custDataLst>
              <p:tags r:id="rId21"/>
            </p:custDataLst>
          </p:nvPr>
        </p:nvSpPr>
        <p:spPr>
          <a:xfrm>
            <a:off x="6104255" y="1901825"/>
            <a:ext cx="5306695" cy="4074795"/>
          </a:xfrm>
          <a:prstGeom prst="rect">
            <a:avLst/>
          </a:prstGeom>
          <a:noFill/>
        </p:spPr>
        <p:txBody>
          <a:bodyPr wrap="square" lIns="0" tIns="0" rIns="0" bIns="0" rtlCol="0" anchor="ctr" anchorCtr="0">
            <a:noAutofit/>
          </a:bodyPr>
          <a:p>
            <a:pPr marL="0" lvl="0" indent="457200" algn="just" eaLnBrk="1" latinLnBrk="0" hangingPunct="1">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sz="1800" kern="0" dirty="0">
                <a:ln>
                  <a:noFill/>
                  <a:prstDash val="sysDot"/>
                </a:ln>
                <a:solidFill>
                  <a:schemeClr val="tx1">
                    <a:lumMod val="85000"/>
                    <a:lumOff val="15000"/>
                  </a:schemeClr>
                </a:solidFill>
                <a:latin typeface="方正新书宋_GBK" panose="03000509000000000000" charset="-122"/>
                <a:ea typeface="方正新书宋_GBK" panose="03000509000000000000" charset="-122"/>
                <a:cs typeface="方正新书宋_GBK" panose="03000509000000000000" charset="-122"/>
              </a:rPr>
              <a:t>大数定律又称大数法则，是大量的随机现象的平均结果具有稳定性质的法则。即说明如果被研究的总体数量特征是由大量的相互独立的随机变量形成的，每个变量对总体的影响都相对的小；那么对大量随机变量加以综合平均的结果是变量的个别影响将相互抵消，而显现出它们共同的作用的倾向，使总体数量特征具有稳定的性质。大数定律正是在数量上表现了偶然与必然的辩证关系，正如马克思的科学论证：“在表面上是偶然性在起作用的地方，这种偶然性始终是受内部的隐蔽着的规律支配的。”因而我们可以通过对大量随机现象的综合概括，以减少偶然性的误差，发现必然性的趋势，认识规律的表现形式。</a:t>
            </a:r>
            <a:endParaRPr lang="zh-CN" altLang="en-US" sz="1800" kern="0" dirty="0">
              <a:ln>
                <a:noFill/>
                <a:prstDash val="sysDot"/>
              </a:ln>
              <a:solidFill>
                <a:schemeClr val="tx1">
                  <a:lumMod val="85000"/>
                  <a:lumOff val="15000"/>
                </a:schemeClr>
              </a:solidFill>
              <a:latin typeface="方正新书宋_GBK" panose="03000509000000000000" charset="-122"/>
              <a:ea typeface="方正新书宋_GBK" panose="03000509000000000000" charset="-122"/>
              <a:cs typeface="方正新书宋_GBK" panose="03000509000000000000"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885825" y="2103755"/>
            <a:ext cx="4114800" cy="341503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统计是研究数量的，似乎只要掌握数学方法，就可以学会统计学，做好统计工作，然而这个看法并不正确。因为，统计成为认识社会的有力武器，探讨社会经济的规律性，必须有正确的理论指导，仅仅靠数学方法是做不到的。正确的理论指导，既是社会经济统计学的科学基础，也是统计工作的行动指南。</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社会经济统计学要以历史唯物论和政治经济学为理论基础。</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三、统计的理论与方法论基础</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861685" y="1630680"/>
            <a:ext cx="4988560" cy="4368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693150" y="1597025"/>
            <a:ext cx="1659890" cy="3664585"/>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统计学中的基本概念</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第四节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885190" y="2939415"/>
            <a:ext cx="531050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统计总体，简称总体，指客观存在的，在同一性质的基础上结合起来的许多个别事物的整体。例如，要研究全国钢铁企业的生产经营情况，则全国的钢铁企业就是一个总体。首先，它是客观存在的；其次，该总体中每一个企业间具有相同的性质，即均为钢铁企业；最后，全部钢铁企业是一个整体，而不是一个个体。</a:t>
            </a:r>
            <a:r>
              <a:rPr sz="1600" i="1" u="sng"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统计总体应具有同质性、大量性和差异性三个基本特征</a:t>
            </a:r>
            <a:r>
              <a:rPr sz="1600" dirty="0">
                <a:solidFill>
                  <a:schemeClr val="tx1">
                    <a:lumMod val="50000"/>
                    <a:lumOff val="50000"/>
                  </a:schemeClr>
                </a:solidFill>
                <a:latin typeface="宋体" panose="02010600030101010101" pitchFamily="2" charset="-122"/>
                <a:cs typeface="宋体" panose="02010600030101010101" pitchFamily="2" charset="-122"/>
                <a:sym typeface="+mn-ea"/>
              </a:rPr>
              <a:t>。</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513417" y="2411307"/>
            <a:ext cx="269875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（一）统计总体</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一、统计总体和总体单位</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438900" y="2296795"/>
            <a:ext cx="5076825" cy="3083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35305" y="2286635"/>
            <a:ext cx="6949440" cy="3784600"/>
          </a:xfrm>
          <a:prstGeom prst="rect">
            <a:avLst/>
          </a:prstGeom>
          <a:noFill/>
        </p:spPr>
        <p:txBody>
          <a:bodyPr wrap="square" rtlCol="0">
            <a:spAutoFit/>
          </a:bodyPr>
          <a:lstStyle/>
          <a:p>
            <a:pPr algn="just">
              <a:lnSpc>
                <a:spcPct val="150000"/>
              </a:lnSpc>
            </a:pPr>
            <a:r>
              <a:rPr lang="en-US" altLang="zh-CN" sz="1600" dirty="0">
                <a:solidFill>
                  <a:schemeClr val="tx1">
                    <a:lumMod val="65000"/>
                    <a:lumOff val="35000"/>
                  </a:schemeClr>
                </a:solidFill>
                <a:latin typeface="+mn-ea"/>
                <a:ea typeface="+mn-ea"/>
              </a:rPr>
              <a:t>1. </a:t>
            </a:r>
            <a:r>
              <a:rPr lang="zh-CN" altLang="en-US" sz="1600" dirty="0">
                <a:solidFill>
                  <a:schemeClr val="tx1">
                    <a:lumMod val="65000"/>
                    <a:lumOff val="35000"/>
                  </a:schemeClr>
                </a:solidFill>
                <a:latin typeface="+mn-ea"/>
                <a:ea typeface="+mn-ea"/>
              </a:rPr>
              <a:t>同质性</a:t>
            </a:r>
            <a:endParaRPr lang="zh-CN" altLang="en-US" sz="1600" dirty="0">
              <a:solidFill>
                <a:schemeClr val="tx1">
                  <a:lumMod val="65000"/>
                  <a:lumOff val="35000"/>
                </a:schemeClr>
              </a:solidFill>
              <a:latin typeface="+mn-ea"/>
              <a:ea typeface="+mn-ea"/>
            </a:endParaRPr>
          </a:p>
          <a:p>
            <a:pPr algn="just">
              <a:lnSpc>
                <a:spcPct val="150000"/>
              </a:lnSpc>
            </a:pPr>
            <a:r>
              <a:rPr lang="zh-CN" altLang="en-US" sz="1600" dirty="0">
                <a:solidFill>
                  <a:schemeClr val="tx1">
                    <a:lumMod val="65000"/>
                    <a:lumOff val="35000"/>
                  </a:schemeClr>
                </a:solidFill>
                <a:latin typeface="+mn-ea"/>
                <a:ea typeface="+mn-ea"/>
              </a:rPr>
              <a:t>总体的同质性是指构成总体的个别单位在某一方面必须具有相同的性质。各单位在某一点上的同质性是形成统计总体的一个必要条件，同时也是确定总体范围的依据。例如，</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某市的全部商业企业</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将构成一个统计总体，它们都是该市的商业企业，具有同质性。但总体的同质性却不要求各单位在各个方面都具有共同性，而仅是当统计研究目的确定后，总体所构成的各单位在特定点上应具有共同性。例如，上例研究该市的商业企业的发展，只要是该市的商业企业就应该包括在该总体内，而不考虑它是国有的还是个体的，规模大还是规模小，盈利还是亏损。</a:t>
            </a:r>
            <a:endParaRPr lang="zh-CN" altLang="en-US" sz="1600" dirty="0">
              <a:solidFill>
                <a:schemeClr val="tx1">
                  <a:lumMod val="65000"/>
                  <a:lumOff val="35000"/>
                </a:schemeClr>
              </a:solidFill>
              <a:latin typeface="+mn-ea"/>
              <a:ea typeface="+mn-ea"/>
            </a:endParaRPr>
          </a:p>
          <a:p>
            <a:pPr algn="just">
              <a:lnSpc>
                <a:spcPct val="150000"/>
              </a:lnSpc>
            </a:pPr>
            <a:endParaRPr lang="zh-CN" altLang="en-US" sz="1600" dirty="0">
              <a:solidFill>
                <a:schemeClr val="tx1">
                  <a:lumMod val="65000"/>
                  <a:lumOff val="35000"/>
                </a:schemeClr>
              </a:solidFill>
              <a:latin typeface="+mn-ea"/>
              <a:ea typeface="+mn-ea"/>
            </a:endParaRPr>
          </a:p>
        </p:txBody>
      </p:sp>
      <p:pic>
        <p:nvPicPr>
          <p:cNvPr id="2" name="图片 1"/>
          <p:cNvPicPr>
            <a:picLocks noChangeAspect="1"/>
          </p:cNvPicPr>
          <p:nvPr/>
        </p:nvPicPr>
        <p:blipFill>
          <a:blip r:embed="rId1"/>
          <a:stretch>
            <a:fillRect/>
          </a:stretch>
        </p:blipFill>
        <p:spPr>
          <a:xfrm>
            <a:off x="7393305" y="2134235"/>
            <a:ext cx="4762500" cy="2981325"/>
          </a:xfrm>
          <a:prstGeom prst="rect">
            <a:avLst/>
          </a:prstGeom>
        </p:spPr>
      </p:pic>
      <p:sp>
        <p:nvSpPr>
          <p:cNvPr id="47" name="文本框 16"/>
          <p:cNvSpPr txBox="1">
            <a:spLocks noChangeArrowheads="1"/>
          </p:cNvSpPr>
          <p:nvPr/>
        </p:nvSpPr>
        <p:spPr bwMode="auto">
          <a:xfrm>
            <a:off x="992717" y="1601047"/>
            <a:ext cx="269875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（一）统计总体</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3"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一、统计总体和总体单位</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82994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第一章 绪 论</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936105" y="1981835"/>
            <a:ext cx="4752975" cy="3228975"/>
          </a:xfrm>
          <a:prstGeom prst="rect">
            <a:avLst/>
          </a:prstGeom>
        </p:spPr>
      </p:pic>
      <p:sp>
        <p:nvSpPr>
          <p:cNvPr id="47" name="文本框 16"/>
          <p:cNvSpPr txBox="1">
            <a:spLocks noChangeArrowheads="1"/>
          </p:cNvSpPr>
          <p:nvPr/>
        </p:nvSpPr>
        <p:spPr bwMode="auto">
          <a:xfrm>
            <a:off x="992717" y="1601047"/>
            <a:ext cx="269875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（一）统计总体</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4" name="文本框 3"/>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一、统计总体和总体单位</a:t>
            </a:r>
            <a:endParaRPr lang="zh-CN" altLang="en-US" sz="2600" dirty="0">
              <a:latin typeface="宋体" panose="02010600030101010101" pitchFamily="2" charset="-122"/>
              <a:ea typeface="宋体" panose="02010600030101010101" pitchFamily="2" charset="-122"/>
            </a:endParaRPr>
          </a:p>
        </p:txBody>
      </p:sp>
      <p:sp>
        <p:nvSpPr>
          <p:cNvPr id="5" name="文本框 4"/>
          <p:cNvSpPr txBox="1"/>
          <p:nvPr/>
        </p:nvSpPr>
        <p:spPr>
          <a:xfrm>
            <a:off x="723265" y="2439035"/>
            <a:ext cx="5836285" cy="3046095"/>
          </a:xfrm>
          <a:prstGeom prst="rect">
            <a:avLst/>
          </a:prstGeom>
          <a:noFill/>
        </p:spPr>
        <p:txBody>
          <a:bodyPr wrap="square" rtlCol="0" anchor="t">
            <a:spAutoFit/>
          </a:bodyPr>
          <a:p>
            <a:pPr>
              <a:lnSpc>
                <a:spcPct val="150000"/>
              </a:lnSpc>
            </a:pPr>
            <a:r>
              <a:rPr lang="zh-CN" altLang="en-US" sz="1600" dirty="0">
                <a:solidFill>
                  <a:schemeClr val="tx1">
                    <a:lumMod val="65000"/>
                    <a:lumOff val="35000"/>
                  </a:schemeClr>
                </a:solidFill>
                <a:latin typeface="+mn-ea"/>
                <a:ea typeface="+mn-ea"/>
              </a:rPr>
              <a:t>总体的大量性是指形成一个统计总体必须有足够多的总体单位数。一个个体是不能被称为总体的。这是因为，统计对总体数量特征的研究，目的是探索和揭示现象的规律，而现象的规律只有通过大量观察才能显示出来。由于个别单位受某些偶然因素的影响，表现在数量上会存在不同程度的差异，总体的大量性则可以使个别单位因偶然因素产生的数量差异相互抵消，从而显示出总体的本质和规律。只有满足大量性的要求，才能真实地反映现象总体的特征及其发展变化的规律。</a:t>
            </a:r>
            <a:endParaRPr lang="zh-CN" altLang="en-US" sz="1600" dirty="0">
              <a:solidFill>
                <a:schemeClr val="tx1">
                  <a:lumMod val="65000"/>
                  <a:lumOff val="35000"/>
                </a:schemeClr>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936105" y="1981835"/>
            <a:ext cx="4752975" cy="3228975"/>
          </a:xfrm>
          <a:prstGeom prst="rect">
            <a:avLst/>
          </a:prstGeom>
        </p:spPr>
      </p:pic>
      <p:sp>
        <p:nvSpPr>
          <p:cNvPr id="47" name="文本框 16"/>
          <p:cNvSpPr txBox="1">
            <a:spLocks noChangeArrowheads="1"/>
          </p:cNvSpPr>
          <p:nvPr/>
        </p:nvSpPr>
        <p:spPr bwMode="auto">
          <a:xfrm>
            <a:off x="992717" y="1601047"/>
            <a:ext cx="269875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（一）统计总体</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4" name="文本框 3"/>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一、统计总体和总体单位</a:t>
            </a:r>
            <a:endParaRPr lang="zh-CN" altLang="en-US" sz="2600" dirty="0">
              <a:latin typeface="宋体" panose="02010600030101010101" pitchFamily="2" charset="-122"/>
              <a:ea typeface="宋体" panose="02010600030101010101" pitchFamily="2" charset="-122"/>
            </a:endParaRPr>
          </a:p>
        </p:txBody>
      </p:sp>
      <p:sp>
        <p:nvSpPr>
          <p:cNvPr id="5" name="文本框 4"/>
          <p:cNvSpPr txBox="1"/>
          <p:nvPr/>
        </p:nvSpPr>
        <p:spPr>
          <a:xfrm>
            <a:off x="723265" y="2286635"/>
            <a:ext cx="5836285" cy="3784600"/>
          </a:xfrm>
          <a:prstGeom prst="rect">
            <a:avLst/>
          </a:prstGeom>
          <a:noFill/>
        </p:spPr>
        <p:txBody>
          <a:bodyPr wrap="square" rtlCol="0" anchor="t">
            <a:spAutoFit/>
          </a:bodyPr>
          <a:p>
            <a:pPr>
              <a:lnSpc>
                <a:spcPct val="150000"/>
              </a:lnSpc>
            </a:pPr>
            <a:r>
              <a:rPr lang="en-US" altLang="zh-CN" sz="1600" dirty="0">
                <a:solidFill>
                  <a:schemeClr val="tx1">
                    <a:lumMod val="65000"/>
                    <a:lumOff val="35000"/>
                  </a:schemeClr>
                </a:solidFill>
                <a:latin typeface="+mn-ea"/>
                <a:ea typeface="+mn-ea"/>
                <a:sym typeface="+mn-ea"/>
              </a:rPr>
              <a:t>2. </a:t>
            </a:r>
            <a:r>
              <a:rPr lang="zh-CN" altLang="en-US" sz="1600" dirty="0">
                <a:solidFill>
                  <a:schemeClr val="tx1">
                    <a:lumMod val="65000"/>
                    <a:lumOff val="35000"/>
                  </a:schemeClr>
                </a:solidFill>
                <a:latin typeface="+mn-ea"/>
                <a:ea typeface="+mn-ea"/>
                <a:sym typeface="+mn-ea"/>
              </a:rPr>
              <a:t>大量</a:t>
            </a:r>
            <a:r>
              <a:rPr lang="zh-CN" altLang="en-US" sz="1600" dirty="0">
                <a:solidFill>
                  <a:schemeClr val="tx1">
                    <a:lumMod val="65000"/>
                    <a:lumOff val="35000"/>
                  </a:schemeClr>
                </a:solidFill>
                <a:latin typeface="+mn-ea"/>
                <a:ea typeface="+mn-ea"/>
                <a:sym typeface="+mn-ea"/>
              </a:rPr>
              <a:t>性</a:t>
            </a:r>
            <a:endParaRPr lang="zh-CN" altLang="en-US" sz="1600" dirty="0">
              <a:solidFill>
                <a:schemeClr val="tx1">
                  <a:lumMod val="65000"/>
                  <a:lumOff val="35000"/>
                </a:schemeClr>
              </a:solidFill>
              <a:latin typeface="+mn-ea"/>
              <a:ea typeface="+mn-ea"/>
            </a:endParaRPr>
          </a:p>
          <a:p>
            <a:pPr>
              <a:lnSpc>
                <a:spcPct val="150000"/>
              </a:lnSpc>
            </a:pPr>
            <a:r>
              <a:rPr lang="zh-CN" altLang="en-US" sz="1600" dirty="0">
                <a:solidFill>
                  <a:schemeClr val="tx1">
                    <a:lumMod val="65000"/>
                    <a:lumOff val="35000"/>
                  </a:schemeClr>
                </a:solidFill>
                <a:latin typeface="+mn-ea"/>
                <a:ea typeface="+mn-ea"/>
              </a:rPr>
              <a:t>一个统计总体中所包含的个别单位，其数量有时是无法计量的，如宇宙中星球的个数，这样的总体称为无限总体；有时是可以计量的，如一个企业或公司的职工人数，称为有限总体。社会经济现象一般都是有限总体。统计总体是否有限，对统计调查方法的确定十分重要，显然对无限总体就不能采用全面调查方法，而对有限总体则既可以用全面调查方法，也可以用非全面调查的方法。当然，即使是有限总体也应该根据现实需要和可能来确定统计调查方法，只要是调查单位足够多就符合大量性的要求了。</a:t>
            </a:r>
            <a:endParaRPr lang="zh-CN" altLang="en-US" sz="1600" dirty="0">
              <a:solidFill>
                <a:schemeClr val="tx1">
                  <a:lumMod val="65000"/>
                  <a:lumOff val="35000"/>
                </a:schemeClr>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936105" y="2667635"/>
            <a:ext cx="4762500" cy="2981325"/>
          </a:xfrm>
          <a:prstGeom prst="rect">
            <a:avLst/>
          </a:prstGeom>
        </p:spPr>
      </p:pic>
      <p:sp>
        <p:nvSpPr>
          <p:cNvPr id="47" name="文本框 16"/>
          <p:cNvSpPr txBox="1">
            <a:spLocks noChangeArrowheads="1"/>
          </p:cNvSpPr>
          <p:nvPr/>
        </p:nvSpPr>
        <p:spPr bwMode="auto">
          <a:xfrm>
            <a:off x="992717" y="1601047"/>
            <a:ext cx="269875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（一）统计总体</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3"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一、统计总体和总体单位</a:t>
            </a:r>
            <a:endParaRPr lang="zh-CN" altLang="en-US" sz="2600" dirty="0">
              <a:latin typeface="宋体" panose="02010600030101010101" pitchFamily="2" charset="-122"/>
              <a:ea typeface="宋体" panose="02010600030101010101" pitchFamily="2" charset="-122"/>
            </a:endParaRPr>
          </a:p>
        </p:txBody>
      </p:sp>
      <p:sp>
        <p:nvSpPr>
          <p:cNvPr id="4" name="文本框 3"/>
          <p:cNvSpPr txBox="1"/>
          <p:nvPr/>
        </p:nvSpPr>
        <p:spPr>
          <a:xfrm>
            <a:off x="687705" y="2515235"/>
            <a:ext cx="6096000" cy="3046095"/>
          </a:xfrm>
          <a:prstGeom prst="rect">
            <a:avLst/>
          </a:prstGeom>
          <a:noFill/>
        </p:spPr>
        <p:txBody>
          <a:bodyPr wrap="square" rtlCol="0" anchor="t">
            <a:spAutoFit/>
          </a:bodyPr>
          <a:p>
            <a:pPr>
              <a:lnSpc>
                <a:spcPct val="150000"/>
              </a:lnSpc>
            </a:pPr>
            <a:r>
              <a:rPr lang="en-US" altLang="zh-CN" sz="1600" dirty="0">
                <a:solidFill>
                  <a:schemeClr val="tx1">
                    <a:lumMod val="65000"/>
                    <a:lumOff val="35000"/>
                  </a:schemeClr>
                </a:solidFill>
                <a:latin typeface="+mn-ea"/>
                <a:ea typeface="+mn-ea"/>
                <a:sym typeface="+mn-ea"/>
              </a:rPr>
              <a:t>3. </a:t>
            </a:r>
            <a:r>
              <a:rPr lang="zh-CN" altLang="en-US" sz="1600" dirty="0">
                <a:solidFill>
                  <a:schemeClr val="tx1">
                    <a:lumMod val="65000"/>
                    <a:lumOff val="35000"/>
                  </a:schemeClr>
                </a:solidFill>
                <a:latin typeface="+mn-ea"/>
                <a:ea typeface="+mn-ea"/>
                <a:sym typeface="+mn-ea"/>
              </a:rPr>
              <a:t>差异</a:t>
            </a:r>
            <a:r>
              <a:rPr lang="zh-CN" altLang="en-US" sz="1600" dirty="0">
                <a:solidFill>
                  <a:schemeClr val="tx1">
                    <a:lumMod val="65000"/>
                    <a:lumOff val="35000"/>
                  </a:schemeClr>
                </a:solidFill>
                <a:latin typeface="+mn-ea"/>
                <a:ea typeface="+mn-ea"/>
                <a:sym typeface="+mn-ea"/>
              </a:rPr>
              <a:t>性</a:t>
            </a:r>
            <a:endParaRPr lang="zh-CN" altLang="en-US" sz="1600" dirty="0">
              <a:solidFill>
                <a:schemeClr val="tx1">
                  <a:lumMod val="65000"/>
                  <a:lumOff val="35000"/>
                </a:schemeClr>
              </a:solidFill>
              <a:latin typeface="+mn-ea"/>
              <a:ea typeface="+mn-ea"/>
            </a:endParaRPr>
          </a:p>
          <a:p>
            <a:pPr>
              <a:lnSpc>
                <a:spcPct val="150000"/>
              </a:lnSpc>
            </a:pPr>
            <a:r>
              <a:rPr lang="zh-CN" altLang="en-US" sz="1600" dirty="0">
                <a:solidFill>
                  <a:schemeClr val="tx1">
                    <a:lumMod val="65000"/>
                    <a:lumOff val="35000"/>
                  </a:schemeClr>
                </a:solidFill>
                <a:latin typeface="+mn-ea"/>
                <a:ea typeface="+mn-ea"/>
              </a:rPr>
              <a:t>统计总体的差异性是指构成总体的个体，在某一方面具有相同的性质，但在其他方面则存在着一定的差异。例如，某班的全体学生构成一个统计总体，这是因为他们在“所在班级”这个问题的回答上，具备相同答案。但事实上，每一位同学都有着自己的身高、体重、外貌、性格、家庭地址等不同的特征，这些不同的地方，就构成了</a:t>
            </a:r>
            <a:endParaRPr lang="zh-CN" altLang="en-US" sz="1600" dirty="0">
              <a:solidFill>
                <a:schemeClr val="tx1">
                  <a:lumMod val="65000"/>
                  <a:lumOff val="35000"/>
                </a:schemeClr>
              </a:solidFill>
              <a:latin typeface="+mn-ea"/>
              <a:ea typeface="+mn-ea"/>
            </a:endParaRPr>
          </a:p>
          <a:p>
            <a:pPr>
              <a:lnSpc>
                <a:spcPct val="150000"/>
              </a:lnSpc>
            </a:pPr>
            <a:r>
              <a:rPr lang="zh-CN" altLang="en-US" sz="1600" dirty="0">
                <a:solidFill>
                  <a:schemeClr val="tx1">
                    <a:lumMod val="65000"/>
                    <a:lumOff val="35000"/>
                  </a:schemeClr>
                </a:solidFill>
                <a:latin typeface="+mn-ea"/>
                <a:ea typeface="+mn-ea"/>
              </a:rPr>
              <a:t>总体单位间的差异性。统计总体的这种差异性，形成了统计分析的基础和前提。</a:t>
            </a:r>
            <a:endParaRPr lang="zh-CN" altLang="en-US" sz="1600" dirty="0">
              <a:solidFill>
                <a:schemeClr val="tx1">
                  <a:lumMod val="65000"/>
                  <a:lumOff val="35000"/>
                </a:schemeClr>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885190" y="2939415"/>
            <a:ext cx="531050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构成统计总体的个别事物或个体，称作总体单位，它是构成总体的基本单位，也是统计研究内容的具体承担者。总体单位存在一定的计量形式。许多单位以自然单位来表示，如人口以“人”为单位，家庭以“户”为单位，汽车以“辆”为单位等，它们都是不能再细分的整数单位。而有的单位是以物理计量单位来表示的，如时间、长度、面积、容积等，就可以再加以细分，计量单位可大可小。</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068917" y="1905847"/>
            <a:ext cx="269875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（二）总体单位</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一、统计总体和总体单位</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473190" y="2040890"/>
            <a:ext cx="4032885" cy="4032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1095374" y="4287981"/>
            <a:ext cx="2990850" cy="1837789"/>
            <a:chOff x="1486370" y="4557094"/>
            <a:chExt cx="2990850" cy="1837789"/>
          </a:xfrm>
        </p:grpSpPr>
        <p:sp>
          <p:nvSpPr>
            <p:cNvPr id="21" name="TextBox 20"/>
            <p:cNvSpPr txBox="1"/>
            <p:nvPr/>
          </p:nvSpPr>
          <p:spPr>
            <a:xfrm>
              <a:off x="1486370" y="4557094"/>
              <a:ext cx="299085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（一）标志的概念和分类</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700033" y="5072813"/>
              <a:ext cx="2563521" cy="132207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标志是说明总体单位属性和特征的名称。标志按变异情况可分为不变标志和变异标志。</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600200" y="2160694"/>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610600" y="2160694"/>
            <a:ext cx="1981200" cy="19812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105400" y="2160694"/>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二、标志与指标</a:t>
            </a:r>
            <a:endParaRPr lang="en-US" altLang="zh-CN" sz="2600" dirty="0">
              <a:latin typeface="宋体" panose="02010600030101010101" pitchFamily="2" charset="-122"/>
              <a:ea typeface="宋体" panose="02010600030101010101" pitchFamily="2" charset="-122"/>
            </a:endParaRPr>
          </a:p>
        </p:txBody>
      </p:sp>
      <p:grpSp>
        <p:nvGrpSpPr>
          <p:cNvPr id="2" name="Group 19"/>
          <p:cNvGrpSpPr/>
          <p:nvPr/>
        </p:nvGrpSpPr>
        <p:grpSpPr>
          <a:xfrm>
            <a:off x="8037829" y="4141931"/>
            <a:ext cx="3883660" cy="2413635"/>
            <a:chOff x="1103465" y="4557094"/>
            <a:chExt cx="3883660" cy="2413635"/>
          </a:xfrm>
        </p:grpSpPr>
        <p:sp>
          <p:nvSpPr>
            <p:cNvPr id="3" name="TextBox 20"/>
            <p:cNvSpPr txBox="1"/>
            <p:nvPr/>
          </p:nvSpPr>
          <p:spPr>
            <a:xfrm>
              <a:off x="1103465" y="4557094"/>
              <a:ext cx="375666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（三）指标与标志的区别与联系</a:t>
              </a:r>
              <a:endParaRPr lang="zh-CN" altLang="en-US" sz="2000" b="1" dirty="0">
                <a:solidFill>
                  <a:srgbClr val="0D0E4A"/>
                </a:solidFill>
                <a:latin typeface="宋体" panose="02010600030101010101" pitchFamily="2" charset="-122"/>
                <a:cs typeface="+mn-ea"/>
                <a:sym typeface="+mn-lt"/>
              </a:endParaRPr>
            </a:p>
          </p:txBody>
        </p:sp>
        <p:sp>
          <p:nvSpPr>
            <p:cNvPr id="23" name="TextBox 21"/>
            <p:cNvSpPr txBox="1"/>
            <p:nvPr/>
          </p:nvSpPr>
          <p:spPr>
            <a:xfrm>
              <a:off x="1225385" y="5032709"/>
              <a:ext cx="3761740" cy="193802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指标与标志既有明显的区别，又有密切的联系。指标是说明总体特征的，而标志是说明总体单位特征的。标志有能用数值表示的数量标志和不能用数值表示的品质标志，而指标不论是数量指标还是质量指标，都是用数值表示的。</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24" name="Group 19"/>
          <p:cNvGrpSpPr/>
          <p:nvPr/>
        </p:nvGrpSpPr>
        <p:grpSpPr>
          <a:xfrm>
            <a:off x="4816142" y="4287981"/>
            <a:ext cx="2563521" cy="1617444"/>
            <a:chOff x="1700033" y="4470099"/>
            <a:chExt cx="2563521" cy="1617444"/>
          </a:xfrm>
        </p:grpSpPr>
        <p:sp>
          <p:nvSpPr>
            <p:cNvPr id="26" name="TextBox 20"/>
            <p:cNvSpPr txBox="1"/>
            <p:nvPr/>
          </p:nvSpPr>
          <p:spPr>
            <a:xfrm>
              <a:off x="2252180" y="4470099"/>
              <a:ext cx="145923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（二）指标</a:t>
              </a:r>
              <a:endParaRPr lang="zh-CN" altLang="en-US" sz="2000" b="1" dirty="0">
                <a:solidFill>
                  <a:srgbClr val="0D0E4A"/>
                </a:solidFill>
                <a:latin typeface="宋体" panose="02010600030101010101" pitchFamily="2" charset="-122"/>
                <a:cs typeface="+mn-ea"/>
                <a:sym typeface="+mn-lt"/>
              </a:endParaRPr>
            </a:p>
          </p:txBody>
        </p:sp>
        <p:sp>
          <p:nvSpPr>
            <p:cNvPr id="27" name="TextBox 21"/>
            <p:cNvSpPr txBox="1"/>
            <p:nvPr/>
          </p:nvSpPr>
          <p:spPr>
            <a:xfrm>
              <a:off x="1700033" y="5072813"/>
              <a:ext cx="2563521" cy="101473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指标，亦称统计指标，是说明总体现象数量特征的概念及其数值。</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p:tgtEl>
                                          <p:spTgt spid="2"/>
                                        </p:tgtEl>
                                        <p:attrNameLst>
                                          <p:attrName>ppt_y</p:attrName>
                                        </p:attrNameLst>
                                      </p:cBhvr>
                                      <p:tavLst>
                                        <p:tav tm="0">
                                          <p:val>
                                            <p:strVal val="#ppt_y-#ppt_h*1.125000"/>
                                          </p:val>
                                        </p:tav>
                                        <p:tav tm="100000">
                                          <p:val>
                                            <p:strVal val="#ppt_y"/>
                                          </p:val>
                                        </p:tav>
                                      </p:tavLst>
                                    </p:anim>
                                    <p:animEffect transition="in" filter="wipe(down)">
                                      <p:cBhvr>
                                        <p:cTn id="37" dur="500"/>
                                        <p:tgtEl>
                                          <p:spTgt spid="2"/>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p:tgtEl>
                                          <p:spTgt spid="24"/>
                                        </p:tgtEl>
                                        <p:attrNameLst>
                                          <p:attrName>ppt_y</p:attrName>
                                        </p:attrNameLst>
                                      </p:cBhvr>
                                      <p:tavLst>
                                        <p:tav tm="0">
                                          <p:val>
                                            <p:strVal val="#ppt_y-#ppt_h*1.125000"/>
                                          </p:val>
                                        </p:tav>
                                        <p:tav tm="100000">
                                          <p:val>
                                            <p:strVal val="#ppt_y"/>
                                          </p:val>
                                        </p:tav>
                                      </p:tavLst>
                                    </p:anim>
                                    <p:animEffect transition="in" filter="wipe(down)">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885824" y="1925475"/>
            <a:ext cx="10462259" cy="4140000"/>
            <a:chOff x="-579289" y="2939865"/>
            <a:chExt cx="11059401" cy="3124331"/>
          </a:xfrm>
        </p:grpSpPr>
        <p:pic>
          <p:nvPicPr>
            <p:cNvPr id="48" name="图片 47"/>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579289" y="2939865"/>
              <a:ext cx="5720669" cy="3124331"/>
            </a:xfrm>
            <a:custGeom>
              <a:avLst/>
              <a:gdLst>
                <a:gd name="connsiteX0" fmla="*/ 0 w 4491746"/>
                <a:gd name="connsiteY0" fmla="*/ 0 h 2987040"/>
                <a:gd name="connsiteX1" fmla="*/ 4491746 w 4491746"/>
                <a:gd name="connsiteY1" fmla="*/ 0 h 2987040"/>
                <a:gd name="connsiteX2" fmla="*/ 4491746 w 4491746"/>
                <a:gd name="connsiteY2" fmla="*/ 2987040 h 2987040"/>
                <a:gd name="connsiteX3" fmla="*/ 0 w 4491746"/>
                <a:gd name="connsiteY3" fmla="*/ 2987040 h 2987040"/>
              </a:gdLst>
              <a:ahLst/>
              <a:cxnLst>
                <a:cxn ang="0">
                  <a:pos x="connsiteX0" y="connsiteY0"/>
                </a:cxn>
                <a:cxn ang="0">
                  <a:pos x="connsiteX1" y="connsiteY1"/>
                </a:cxn>
                <a:cxn ang="0">
                  <a:pos x="connsiteX2" y="connsiteY2"/>
                </a:cxn>
                <a:cxn ang="0">
                  <a:pos x="connsiteX3" y="connsiteY3"/>
                </a:cxn>
              </a:cxnLst>
              <a:rect l="l" t="t" r="r" b="b"/>
              <a:pathLst>
                <a:path w="4491746" h="2987040">
                  <a:moveTo>
                    <a:pt x="0" y="0"/>
                  </a:moveTo>
                  <a:lnTo>
                    <a:pt x="4491746" y="0"/>
                  </a:lnTo>
                  <a:lnTo>
                    <a:pt x="4491746" y="2987040"/>
                  </a:lnTo>
                  <a:lnTo>
                    <a:pt x="0" y="2987040"/>
                  </a:lnTo>
                  <a:close/>
                </a:path>
              </a:pathLst>
            </a:custGeom>
          </p:spPr>
        </p:pic>
        <p:sp>
          <p:nvSpPr>
            <p:cNvPr id="49" name="矩形 48"/>
            <p:cNvSpPr/>
            <p:nvPr/>
          </p:nvSpPr>
          <p:spPr>
            <a:xfrm>
              <a:off x="5495461" y="3171805"/>
              <a:ext cx="4984651" cy="2019891"/>
            </a:xfrm>
            <a:prstGeom prst="rect">
              <a:avLst/>
            </a:prstGeom>
          </p:spPr>
          <p:txBody>
            <a:bodyPr wrap="square">
              <a:spAutoFit/>
            </a:bodyPr>
            <a:lstStyle/>
            <a:p>
              <a:pPr lvl="0" fontAlgn="auto">
                <a:lnSpc>
                  <a:spcPct val="150000"/>
                </a:lnSpc>
                <a:spcBef>
                  <a:spcPts val="0"/>
                </a:spcBef>
                <a:spcAft>
                  <a:spcPts val="0"/>
                </a:spcAft>
                <a:defRPr/>
              </a:pPr>
              <a:r>
                <a:rPr lang="zh-CN" altLang="en-US" sz="1600" dirty="0">
                  <a:solidFill>
                    <a:schemeClr val="tx1">
                      <a:lumMod val="65000"/>
                      <a:lumOff val="35000"/>
                    </a:schemeClr>
                  </a:solidFill>
                  <a:latin typeface="+mn-ea"/>
                  <a:ea typeface="+mn-ea"/>
                  <a:cs typeface="Calibri" panose="020F0502020204030204" pitchFamily="34" charset="0"/>
                </a:rPr>
                <a:t>变量是指用于刻画总体单位属性或数量特征的量。因为不同的总体有着不同的总体单位，不同的总体单位有着不同的属性或数量特征，所以不同的总体对应着不同的变量，变量随着总体的不同而不同。变量总是相对于特定的总体才有意义，没有脱离总体的变量，不针对特定总体而谈论什么是变量或什么不是变量，是毫无意义的。</a:t>
              </a:r>
              <a:endParaRPr lang="zh-CN" altLang="en-US" sz="1600" dirty="0">
                <a:solidFill>
                  <a:schemeClr val="tx1">
                    <a:lumMod val="65000"/>
                    <a:lumOff val="35000"/>
                  </a:schemeClr>
                </a:solidFill>
                <a:latin typeface="+mn-ea"/>
                <a:ea typeface="+mn-ea"/>
                <a:cs typeface="Calibri" panose="020F0502020204030204" pitchFamily="34" charset="0"/>
              </a:endParaRPr>
            </a:p>
          </p:txBody>
        </p:sp>
      </p:grpSp>
      <p:sp>
        <p:nvSpPr>
          <p:cNvPr id="25" name="文本框 2"/>
          <p:cNvSpPr txBox="1"/>
          <p:nvPr/>
        </p:nvSpPr>
        <p:spPr>
          <a:xfrm>
            <a:off x="885825" y="599440"/>
            <a:ext cx="45396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三、变量</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custDataLst>
              <p:tags r:id="rId1"/>
            </p:custDataLst>
          </p:nvPr>
        </p:nvGrpSpPr>
        <p:grpSpPr>
          <a:xfrm>
            <a:off x="230226" y="1231424"/>
            <a:ext cx="11676381" cy="5208271"/>
            <a:chOff x="194194" y="2309043"/>
            <a:chExt cx="11741061" cy="5237122"/>
          </a:xfrm>
        </p:grpSpPr>
        <p:sp>
          <p:nvSpPr>
            <p:cNvPr id="58" name="4"/>
            <p:cNvSpPr/>
            <p:nvPr>
              <p:custDataLst>
                <p:tags r:id="rId2"/>
              </p:custDataLst>
            </p:nvPr>
          </p:nvSpPr>
          <p:spPr>
            <a:xfrm>
              <a:off x="663505" y="2578497"/>
              <a:ext cx="5080684" cy="29691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fontScale="70000"/>
            </a:bodyPr>
            <a:lstStyle/>
            <a:p>
              <a:pPr algn="ctr"/>
              <a:endParaRPr lang="en-US" altLang="zh-CN" b="1" dirty="0">
                <a:solidFill>
                  <a:schemeClr val="bg1"/>
                </a:solidFill>
                <a:latin typeface="+mn-ea"/>
              </a:endParaRPr>
            </a:p>
          </p:txBody>
        </p:sp>
        <p:sp>
          <p:nvSpPr>
            <p:cNvPr id="59" name="3"/>
            <p:cNvSpPr/>
            <p:nvPr>
              <p:custDataLst>
                <p:tags r:id="rId3"/>
              </p:custDataLst>
            </p:nvPr>
          </p:nvSpPr>
          <p:spPr>
            <a:xfrm>
              <a:off x="6442727" y="2578497"/>
              <a:ext cx="5080684" cy="29691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fontScale="70000"/>
            </a:bodyPr>
            <a:lstStyle/>
            <a:p>
              <a:pPr algn="ctr"/>
              <a:endParaRPr lang="en-US" altLang="zh-CN" b="1" dirty="0">
                <a:solidFill>
                  <a:schemeClr val="bg1"/>
                </a:solidFill>
                <a:latin typeface="+mn-ea"/>
              </a:endParaRPr>
            </a:p>
          </p:txBody>
        </p:sp>
        <p:sp>
          <p:nvSpPr>
            <p:cNvPr id="60" name="2"/>
            <p:cNvSpPr/>
            <p:nvPr>
              <p:custDataLst>
                <p:tags r:id="rId4"/>
              </p:custDataLst>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custDataLst>
                <p:tags r:id="rId5"/>
              </p:custDataLst>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sp>
          <p:nvSpPr>
            <p:cNvPr id="80" name="41"/>
            <p:cNvSpPr txBox="1"/>
            <p:nvPr/>
          </p:nvSpPr>
          <p:spPr>
            <a:xfrm>
              <a:off x="194194" y="3293637"/>
              <a:ext cx="5966946" cy="2889292"/>
            </a:xfrm>
            <a:prstGeom prst="rect">
              <a:avLst/>
            </a:prstGeom>
            <a:noFill/>
            <a:ln>
              <a:noFill/>
            </a:ln>
          </p:spPr>
          <p:txBody>
            <a:bodyPr lIns="91440" tIns="45720" rIns="91440" bIns="45720" anchor="t" anchorCtr="0">
              <a:noAutofit/>
            </a:bodyPr>
            <a:lstStyle/>
            <a:p>
              <a:pPr algn="l">
                <a:lnSpc>
                  <a:spcPct val="150000"/>
                </a:lnSpc>
                <a:buSzPct val="25000"/>
              </a:pPr>
              <a:r>
                <a:rPr lang="zh-CN" altLang="en-US" sz="1600" dirty="0">
                  <a:solidFill>
                    <a:schemeClr val="tx1">
                      <a:lumMod val="65000"/>
                      <a:lumOff val="35000"/>
                    </a:schemeClr>
                  </a:solidFill>
                  <a:latin typeface="+mn-ea"/>
                  <a:ea typeface="+mn-ea"/>
                </a:rPr>
                <a:t>刻画总体单位属性特征的量被称为属性变量。例如，在一所高校所有学生构成的总体中，每一位学生都是一个总体单位，学生的性别、民族、籍贯、政治面貌、所学专业、年级、对某事件持有的态度等，都可以用来刻画一位学生的属性特征，因此它们都是属性变量。总体单位属性变量特征的表现称作属性变量值，属性变量值通常不能用具体的数值表示，只能用文字（或语言）表达。属性变量有顺序变量和分类变量之分。</a:t>
              </a:r>
              <a:endParaRPr lang="zh-CN" altLang="en-US" sz="1600" dirty="0">
                <a:solidFill>
                  <a:schemeClr val="tx1">
                    <a:lumMod val="65000"/>
                    <a:lumOff val="35000"/>
                  </a:schemeClr>
                </a:solidFill>
                <a:latin typeface="+mn-ea"/>
                <a:ea typeface="+mn-ea"/>
              </a:endParaRPr>
            </a:p>
          </p:txBody>
        </p:sp>
        <p:sp>
          <p:nvSpPr>
            <p:cNvPr id="71" name="41"/>
            <p:cNvSpPr txBox="1"/>
            <p:nvPr/>
          </p:nvSpPr>
          <p:spPr>
            <a:xfrm>
              <a:off x="6442727" y="3293638"/>
              <a:ext cx="5492528" cy="4252527"/>
            </a:xfrm>
            <a:prstGeom prst="rect">
              <a:avLst/>
            </a:prstGeom>
            <a:noFill/>
            <a:ln>
              <a:noFill/>
            </a:ln>
          </p:spPr>
          <p:txBody>
            <a:bodyPr lIns="91440" tIns="45720" rIns="91440" bIns="45720" anchor="t" anchorCtr="0">
              <a:noAutofit/>
            </a:bodyPr>
            <a:lstStyle/>
            <a:p>
              <a:pPr algn="l">
                <a:lnSpc>
                  <a:spcPct val="150000"/>
                </a:lnSpc>
                <a:buSzPct val="25000"/>
              </a:pPr>
              <a:r>
                <a:rPr lang="zh-CN" altLang="en-US" sz="1600" dirty="0">
                  <a:solidFill>
                    <a:schemeClr val="tx1">
                      <a:lumMod val="65000"/>
                      <a:lumOff val="35000"/>
                    </a:schemeClr>
                  </a:solidFill>
                  <a:latin typeface="+mn-ea"/>
                  <a:ea typeface="+mn-ea"/>
                </a:rPr>
                <a:t>刻画总体单位数量特征的量被称为数量变量。例如，在一所高校所有学生构成的总体中，每一位学生都是一个总体单位，学生的身高、体重、年龄、月生活费支出、平均每天上网时间、上学期某门课程的考试成绩、上学期回家次数等，都可以用来刻画学生的数量特征，因此它们都是数量变量。总体单位数量特征的表现称作数量变量值，且仅能用数值表示。</a:t>
              </a:r>
              <a:endParaRPr lang="zh-CN" altLang="en-US" sz="1600" dirty="0">
                <a:solidFill>
                  <a:schemeClr val="tx1">
                    <a:lumMod val="65000"/>
                    <a:lumOff val="35000"/>
                  </a:schemeClr>
                </a:solidFill>
                <a:latin typeface="+mn-ea"/>
                <a:ea typeface="+mn-ea"/>
              </a:endParaRPr>
            </a:p>
          </p:txBody>
        </p:sp>
      </p:grpSp>
      <p:sp>
        <p:nvSpPr>
          <p:cNvPr id="2" name="文本框 2"/>
          <p:cNvSpPr txBox="1"/>
          <p:nvPr/>
        </p:nvSpPr>
        <p:spPr>
          <a:xfrm>
            <a:off x="885825" y="599440"/>
            <a:ext cx="45396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三、变量</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337820" y="1306195"/>
            <a:ext cx="6066790" cy="4911725"/>
          </a:xfrm>
          <a:prstGeom prst="rect">
            <a:avLst/>
          </a:prstGeom>
          <a:noFill/>
        </p:spPr>
        <p:txBody>
          <a:bodyPr wrap="square" rtlCol="0">
            <a:spAutoFit/>
          </a:bodyPr>
          <a:lstStyle/>
          <a:p>
            <a:pPr algn="l" eaLnBrk="1" latinLnBrk="0" hangingPunct="1">
              <a:lnSpc>
                <a:spcPct val="140000"/>
              </a:lnSpc>
            </a:pPr>
            <a:r>
              <a:rPr lang="en-US" sz="1600" spc="300" dirty="0" smtClean="0">
                <a:solidFill>
                  <a:schemeClr val="tx2"/>
                </a:solidFill>
                <a:latin typeface="宋体" panose="02010600030101010101" pitchFamily="2" charset="-122"/>
              </a:rPr>
              <a:t>统计指标体系是指由若干个相互联系的统计指标所构成的有机整体，用以说明所研究的总体现象各方面的相互依存和相互制约的关系。基本统计指标体系是反映和研究国民经济与社会发展及其各个组成部分基本情况的指标体系，分为三个层次：最高层是反映整个国民经济与社会发展的统计指标体系，由社会统计指标体系、经济统计指标体系、科技统计指标体系三个子系统构成；中间层则是各个地区和各个部门的统计指标体系，它是最高层统计指标体系的横向分支和纵向分支，是为了满足本地区和本部门的社会经济管理、检查、监督的需要而设置的指标体系；第三个层次是基层统计指标体系，是指各种企业和事业单位的统计指标体系，它既要满足本企业和本单位的管理和监督的需要，同时也要满足中间层和最高层建立统计指标体系的需要。</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99160" y="585470"/>
            <a:ext cx="55054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四、统计指标体系</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584950" y="1847850"/>
            <a:ext cx="5034915" cy="4178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wipe(down)">
                                      <p:cBhvr>
                                        <p:cTn id="12"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640"/>
            <a:ext cx="6261100" cy="4053205"/>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2379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第一节　统计的产生与发展</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第二节　统计学的研究对象和特点</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第三节　统计研究的基本方法</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第四节　统计学中的基本概念</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统计的产生与发展</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第一节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030" y="1437005"/>
            <a:ext cx="7797165" cy="4229735"/>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12335" y="1464945"/>
            <a:ext cx="6561455" cy="4048125"/>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伴随资本主义生产方式成长起来的无产阶级，在夺取政权和巩固政权的斗争中，认识到统计是认识社会的有力武器，他们用统计资料揭露资本主义制度的本质特征和基本矛盾，将统计作为团结群众、鼓舞斗志的有力工具。马克思、恩格斯、列宁是这方面的楷模。</a:t>
            </a:r>
            <a:r>
              <a:rPr lang="zh-CN" dirty="0">
                <a:latin typeface="宋体" panose="02010600030101010101" pitchFamily="2" charset="-122"/>
              </a:rPr>
              <a:t>中华人民共和国</a:t>
            </a:r>
            <a:r>
              <a:rPr dirty="0">
                <a:latin typeface="宋体" panose="02010600030101010101" pitchFamily="2" charset="-122"/>
              </a:rPr>
              <a:t>成立以后，我们引进并吸收了第一个社会主义国家苏联的统计经验，建立了以马克思主义理论为指导的符合中国实际的社会主义统计制度。党的十一届三中全会以来，随着改革开放步伐的加快，统计现代化建设得到了长足发展，适应市场经济并和国际统计接轨的各种统计指标的修订，加速了我国统计制度、方法、手段的根本变革，统计正在为建立和发展社会主义市场经济发挥着越来越重要的作用。</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338492" y="2862323"/>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一、统计实践活动的产生与发展</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2813051" y="3002552"/>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304165" y="1953895"/>
            <a:ext cx="320294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b="1" dirty="0">
                <a:solidFill>
                  <a:prstClr val="black">
                    <a:lumMod val="65000"/>
                    <a:lumOff val="35000"/>
                  </a:prstClr>
                </a:solidFill>
                <a:latin typeface="宋体" panose="02010600030101010101" pitchFamily="2" charset="-122"/>
                <a:cs typeface="+mn-ea"/>
                <a:sym typeface="宋体" panose="02010600030101010101" pitchFamily="2" charset="-122"/>
              </a:rPr>
              <a:t>（一）统计学的萌芽期</a:t>
            </a:r>
            <a:endParaRPr lang="zh-CN" altLang="en-US" sz="1400" dirty="0">
              <a:latin typeface="宋体" panose="02010600030101010101" pitchFamily="2" charset="-122"/>
              <a:sym typeface="宋体" panose="02010600030101010101" pitchFamily="2" charset="-122"/>
            </a:endParaRPr>
          </a:p>
          <a:p>
            <a:pPr marL="285750" lvl="0" indent="-285750" algn="l">
              <a:lnSpc>
                <a:spcPct val="150000"/>
              </a:lnSpc>
              <a:buFont typeface="Wingdings" panose="05000000000000000000" charset="0"/>
              <a:buChar char="l"/>
            </a:pPr>
            <a:r>
              <a:rPr lang="zh-CN" altLang="en-US" sz="1600" dirty="0">
                <a:latin typeface="宋体" panose="02010600030101010101" pitchFamily="2" charset="-122"/>
                <a:sym typeface="宋体" panose="02010600030101010101" pitchFamily="2" charset="-122"/>
              </a:rPr>
              <a:t>1. 国势学派</a:t>
            </a:r>
            <a:endParaRPr lang="zh-CN" altLang="en-US" sz="1600" dirty="0">
              <a:latin typeface="宋体" panose="02010600030101010101" pitchFamily="2" charset="-122"/>
              <a:sym typeface="宋体" panose="02010600030101010101" pitchFamily="2" charset="-122"/>
            </a:endParaRPr>
          </a:p>
          <a:p>
            <a:pPr marL="285750" lvl="0" indent="-285750" algn="l">
              <a:lnSpc>
                <a:spcPct val="150000"/>
              </a:lnSpc>
              <a:buFont typeface="Wingdings" panose="05000000000000000000" charset="0"/>
              <a:buChar char="l"/>
            </a:pPr>
            <a:r>
              <a:rPr lang="zh-CN" altLang="en-US" sz="1600" dirty="0">
                <a:latin typeface="宋体" panose="02010600030101010101" pitchFamily="2" charset="-122"/>
                <a:sym typeface="宋体" panose="02010600030101010101" pitchFamily="2" charset="-122"/>
              </a:rPr>
              <a:t>2. 政治算术学派</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8358505" y="2085340"/>
            <a:ext cx="357378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b="1" dirty="0">
                <a:solidFill>
                  <a:prstClr val="black">
                    <a:lumMod val="65000"/>
                    <a:lumOff val="35000"/>
                  </a:prstClr>
                </a:solidFill>
                <a:latin typeface="宋体" panose="02010600030101010101" pitchFamily="2" charset="-122"/>
                <a:cs typeface="+mn-ea"/>
                <a:sym typeface="宋体" panose="02010600030101010101" pitchFamily="2" charset="-122"/>
              </a:rPr>
              <a:t>（二）统计学的近代期</a:t>
            </a:r>
            <a:endParaRPr lang="zh-CN" altLang="en-US" sz="24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marL="285750" lvl="0" indent="-285750" algn="l">
              <a:lnSpc>
                <a:spcPct val="150000"/>
              </a:lnSpc>
              <a:buFont typeface="Wingdings" panose="05000000000000000000" charset="0"/>
              <a:buChar char="l"/>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1. 数理统计学派</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marL="285750" lvl="0" indent="-285750" algn="l">
              <a:lnSpc>
                <a:spcPct val="150000"/>
              </a:lnSpc>
              <a:buFont typeface="Wingdings" panose="05000000000000000000" charset="0"/>
              <a:buChar char="l"/>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2. 社会统计学派</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4413250" y="4545330"/>
            <a:ext cx="6736080" cy="203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2400" b="1" dirty="0">
                <a:solidFill>
                  <a:prstClr val="black">
                    <a:lumMod val="65000"/>
                    <a:lumOff val="35000"/>
                  </a:prstClr>
                </a:solidFill>
                <a:latin typeface="宋体" panose="02010600030101010101" pitchFamily="2" charset="-122"/>
                <a:cs typeface="+mn-ea"/>
                <a:sym typeface="宋体" panose="02010600030101010101" pitchFamily="2" charset="-122"/>
              </a:rPr>
              <a:t>（三）统计学的现代期</a:t>
            </a:r>
            <a:endParaRPr lang="zh-CN" altLang="en-US" sz="24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统计学的现代期是自 20 世纪初到现在的数理统计时期。现在，数理统计学的丰富程度完全可以独立成为一门学科，但它也不可能完全代替一般统计方法论。传统的统计方法虽然比较简单，但在实际统计工作中运用仍然极广，正如四则运算与高等数学的关系一样。</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825" y="599440"/>
            <a:ext cx="50330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二、统计学的产生与发展</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637905" y="1485265"/>
            <a:ext cx="1659890" cy="425831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统计学的研究对象和特点</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第二节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535305" y="1753235"/>
            <a:ext cx="6949440" cy="4523105"/>
          </a:xfrm>
          <a:prstGeom prst="rect">
            <a:avLst/>
          </a:prstGeom>
          <a:noFill/>
        </p:spPr>
        <p:txBody>
          <a:bodyPr wrap="square" rtlCol="0">
            <a:spAutoFit/>
          </a:bodyPr>
          <a:lstStyle/>
          <a:p>
            <a:pPr algn="just">
              <a:lnSpc>
                <a:spcPct val="150000"/>
              </a:lnSpc>
            </a:pP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统计</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一词由来已久，其含义在历史上是不断发展和变化的。</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统计</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最早源自中世纪拉丁语</a:t>
            </a:r>
            <a:r>
              <a:rPr lang="en-US" altLang="zh-CN" sz="1600" dirty="0">
                <a:solidFill>
                  <a:schemeClr val="tx1">
                    <a:lumMod val="65000"/>
                    <a:lumOff val="35000"/>
                  </a:schemeClr>
                </a:solidFill>
                <a:latin typeface="+mn-ea"/>
                <a:ea typeface="+mn-ea"/>
              </a:rPr>
              <a:t>“Status”</a:t>
            </a:r>
            <a:r>
              <a:rPr lang="zh-CN" altLang="en-US" sz="1600" dirty="0">
                <a:solidFill>
                  <a:schemeClr val="tx1">
                    <a:lumMod val="65000"/>
                    <a:lumOff val="35000"/>
                  </a:schemeClr>
                </a:solidFill>
                <a:latin typeface="+mn-ea"/>
                <a:ea typeface="+mn-ea"/>
              </a:rPr>
              <a:t>，意思是指各种现象的状态和状况。由这一词根组成的意大利语</a:t>
            </a:r>
            <a:r>
              <a:rPr lang="en-US" altLang="zh-CN" sz="1600" dirty="0">
                <a:solidFill>
                  <a:schemeClr val="tx1">
                    <a:lumMod val="65000"/>
                    <a:lumOff val="35000"/>
                  </a:schemeClr>
                </a:solidFill>
                <a:latin typeface="+mn-ea"/>
                <a:ea typeface="+mn-ea"/>
              </a:rPr>
              <a:t>“Stato”</a:t>
            </a:r>
            <a:r>
              <a:rPr lang="zh-CN" altLang="en-US" sz="1600" dirty="0">
                <a:solidFill>
                  <a:schemeClr val="tx1">
                    <a:lumMod val="65000"/>
                    <a:lumOff val="35000"/>
                  </a:schemeClr>
                </a:solidFill>
                <a:latin typeface="+mn-ea"/>
                <a:ea typeface="+mn-ea"/>
              </a:rPr>
              <a:t>，意为国家，作为各国的国家结构和国情知识的总称。</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统计</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最早作为学名使用是在</a:t>
            </a:r>
            <a:r>
              <a:rPr lang="en-US" altLang="zh-CN" sz="1600" dirty="0">
                <a:solidFill>
                  <a:schemeClr val="tx1">
                    <a:lumMod val="65000"/>
                    <a:lumOff val="35000"/>
                  </a:schemeClr>
                </a:solidFill>
                <a:latin typeface="+mn-ea"/>
                <a:ea typeface="+mn-ea"/>
              </a:rPr>
              <a:t>1749 </a:t>
            </a:r>
            <a:r>
              <a:rPr lang="zh-CN" altLang="en-US" sz="1600" dirty="0">
                <a:solidFill>
                  <a:schemeClr val="tx1">
                    <a:lumMod val="65000"/>
                    <a:lumOff val="35000"/>
                  </a:schemeClr>
                </a:solidFill>
                <a:latin typeface="+mn-ea"/>
                <a:ea typeface="+mn-ea"/>
              </a:rPr>
              <a:t>年，德国哥廷根大学政治学教授阿亨瓦尔（</a:t>
            </a:r>
            <a:r>
              <a:rPr lang="en-US" altLang="zh-CN" sz="1600" dirty="0">
                <a:solidFill>
                  <a:schemeClr val="tx1">
                    <a:lumMod val="65000"/>
                    <a:lumOff val="35000"/>
                  </a:schemeClr>
                </a:solidFill>
                <a:latin typeface="+mn-ea"/>
                <a:ea typeface="+mn-ea"/>
              </a:rPr>
              <a:t>G.Achenwall</a:t>
            </a:r>
            <a:r>
              <a:rPr lang="zh-CN" altLang="en-US" sz="1600" dirty="0">
                <a:solidFill>
                  <a:schemeClr val="tx1">
                    <a:lumMod val="65000"/>
                    <a:lumOff val="35000"/>
                  </a:schemeClr>
                </a:solidFill>
                <a:latin typeface="+mn-ea"/>
                <a:ea typeface="+mn-ea"/>
              </a:rPr>
              <a:t>）将课程</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国势学</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定为</a:t>
            </a:r>
            <a:r>
              <a:rPr lang="en-US" altLang="zh-CN" sz="1600" dirty="0">
                <a:solidFill>
                  <a:schemeClr val="tx1">
                    <a:lumMod val="65000"/>
                    <a:lumOff val="35000"/>
                  </a:schemeClr>
                </a:solidFill>
                <a:latin typeface="+mn-ea"/>
                <a:ea typeface="+mn-ea"/>
              </a:rPr>
              <a:t>“Statistik”</a:t>
            </a:r>
            <a:r>
              <a:rPr lang="zh-CN" altLang="en-US" sz="1600" dirty="0">
                <a:solidFill>
                  <a:schemeClr val="tx1">
                    <a:lumMod val="65000"/>
                    <a:lumOff val="35000"/>
                  </a:schemeClr>
                </a:solidFill>
                <a:latin typeface="+mn-ea"/>
                <a:ea typeface="+mn-ea"/>
              </a:rPr>
              <a:t>（统计）。此后，各个国家相继沿用</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统计</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一词，并将其译为各国文字，法国译为</a:t>
            </a:r>
            <a:r>
              <a:rPr lang="en-US" altLang="zh-CN" sz="1600" dirty="0">
                <a:solidFill>
                  <a:schemeClr val="tx1">
                    <a:lumMod val="65000"/>
                    <a:lumOff val="35000"/>
                  </a:schemeClr>
                </a:solidFill>
                <a:latin typeface="+mn-ea"/>
                <a:ea typeface="+mn-ea"/>
              </a:rPr>
              <a:t>Statistique</a:t>
            </a:r>
            <a:r>
              <a:rPr lang="zh-CN" altLang="en-US" sz="1600" dirty="0">
                <a:solidFill>
                  <a:schemeClr val="tx1">
                    <a:lumMod val="65000"/>
                    <a:lumOff val="35000"/>
                  </a:schemeClr>
                </a:solidFill>
                <a:latin typeface="+mn-ea"/>
                <a:ea typeface="+mn-ea"/>
              </a:rPr>
              <a:t>，意大利译为</a:t>
            </a:r>
            <a:r>
              <a:rPr lang="en-US" altLang="zh-CN" sz="1600" dirty="0">
                <a:solidFill>
                  <a:schemeClr val="tx1">
                    <a:lumMod val="65000"/>
                    <a:lumOff val="35000"/>
                  </a:schemeClr>
                </a:solidFill>
                <a:latin typeface="+mn-ea"/>
                <a:ea typeface="+mn-ea"/>
              </a:rPr>
              <a:t>Statistica</a:t>
            </a:r>
            <a:r>
              <a:rPr lang="zh-CN" altLang="en-US" sz="1600" dirty="0">
                <a:solidFill>
                  <a:schemeClr val="tx1">
                    <a:lumMod val="65000"/>
                    <a:lumOff val="35000"/>
                  </a:schemeClr>
                </a:solidFill>
                <a:latin typeface="+mn-ea"/>
                <a:ea typeface="+mn-ea"/>
              </a:rPr>
              <a:t>，英国译为</a:t>
            </a:r>
            <a:r>
              <a:rPr lang="en-US" altLang="zh-CN" sz="1600" dirty="0">
                <a:solidFill>
                  <a:schemeClr val="tx1">
                    <a:lumMod val="65000"/>
                    <a:lumOff val="35000"/>
                  </a:schemeClr>
                </a:solidFill>
                <a:latin typeface="+mn-ea"/>
                <a:ea typeface="+mn-ea"/>
              </a:rPr>
              <a:t>Statistics</a:t>
            </a:r>
            <a:r>
              <a:rPr lang="zh-CN" altLang="en-US" sz="1600" dirty="0">
                <a:solidFill>
                  <a:schemeClr val="tx1">
                    <a:lumMod val="65000"/>
                    <a:lumOff val="35000"/>
                  </a:schemeClr>
                </a:solidFill>
                <a:latin typeface="+mn-ea"/>
                <a:ea typeface="+mn-ea"/>
              </a:rPr>
              <a:t>。该词不断被赋予新的内容并逐渐传播到各个国家，在</a:t>
            </a:r>
            <a:r>
              <a:rPr lang="en-US" altLang="zh-CN" sz="1600" dirty="0">
                <a:solidFill>
                  <a:schemeClr val="tx1">
                    <a:lumMod val="65000"/>
                    <a:lumOff val="35000"/>
                  </a:schemeClr>
                </a:solidFill>
                <a:latin typeface="+mn-ea"/>
                <a:ea typeface="+mn-ea"/>
              </a:rPr>
              <a:t>20 </a:t>
            </a:r>
            <a:r>
              <a:rPr lang="zh-CN" altLang="en-US" sz="1600" dirty="0">
                <a:solidFill>
                  <a:schemeClr val="tx1">
                    <a:lumMod val="65000"/>
                    <a:lumOff val="35000"/>
                  </a:schemeClr>
                </a:solidFill>
                <a:latin typeface="+mn-ea"/>
                <a:ea typeface="+mn-ea"/>
              </a:rPr>
              <a:t>世纪初由日本传入我国。</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统计</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是记述国家和社会状况数量关系的总称。统计随着人类社会活动及国家管理的需要而不断发展完善，涉及社会的各个领域。</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统计</a:t>
            </a:r>
            <a:r>
              <a:rPr lang="en-US" altLang="zh-CN" sz="1600" dirty="0">
                <a:solidFill>
                  <a:schemeClr val="tx1">
                    <a:lumMod val="65000"/>
                    <a:lumOff val="35000"/>
                  </a:schemeClr>
                </a:solidFill>
                <a:latin typeface="+mn-ea"/>
                <a:ea typeface="+mn-ea"/>
              </a:rPr>
              <a:t>”</a:t>
            </a:r>
            <a:r>
              <a:rPr lang="zh-CN" altLang="en-US" sz="1600" dirty="0">
                <a:solidFill>
                  <a:schemeClr val="tx1">
                    <a:lumMod val="65000"/>
                    <a:lumOff val="35000"/>
                  </a:schemeClr>
                </a:solidFill>
                <a:latin typeface="+mn-ea"/>
                <a:ea typeface="+mn-ea"/>
              </a:rPr>
              <a:t>一词的广泛运用使得其在不同的场合具有不同的含义，但归纳起来为统计工作、统计资料和统计学科。</a:t>
            </a:r>
            <a:endParaRPr lang="zh-CN" altLang="en-US" sz="1600" dirty="0">
              <a:solidFill>
                <a:schemeClr val="tx1">
                  <a:lumMod val="65000"/>
                  <a:lumOff val="35000"/>
                </a:schemeClr>
              </a:solidFill>
              <a:latin typeface="+mn-ea"/>
              <a:ea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一、统计的含义</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7393305" y="2134235"/>
            <a:ext cx="4762500" cy="2981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970780" y="2125980"/>
            <a:ext cx="6297930" cy="3415030"/>
          </a:xfrm>
          <a:prstGeom prst="rect">
            <a:avLst/>
          </a:prstGeom>
          <a:noFill/>
        </p:spPr>
        <p:txBody>
          <a:bodyPr wrap="square" rtlCol="0">
            <a:spAutoFit/>
          </a:bodyPr>
          <a:p>
            <a:pPr>
              <a:lnSpc>
                <a:spcPct val="150000"/>
              </a:lnSpc>
            </a:pPr>
            <a:r>
              <a:rPr dirty="0">
                <a:latin typeface="宋体" panose="02010600030101010101" pitchFamily="2" charset="-122"/>
              </a:rPr>
              <a:t>统计的研究对象是统计研究所要认识的客体。这个客体独立存在于人们的主观意识之外。只有明确了研究对象，才可能根据它的性质特点产生相应的研究方法，达到认识对象客体规律性的目的。人们要认识客观世界，必须调查研究，也就离不开统计活动。统计工作和统计学有着认识客观世界这一共同目的，它们的研究对象是一致的。</a:t>
            </a:r>
            <a:endParaRPr dirty="0">
              <a:latin typeface="宋体" panose="02010600030101010101" pitchFamily="2" charset="-122"/>
            </a:endParaRPr>
          </a:p>
          <a:p>
            <a:pPr>
              <a:lnSpc>
                <a:spcPct val="150000"/>
              </a:lnSpc>
            </a:pPr>
            <a:r>
              <a:rPr dirty="0">
                <a:latin typeface="宋体" panose="02010600030101010101" pitchFamily="2" charset="-122"/>
              </a:rPr>
              <a:t>统计学的研究对象是社会经济现象总体的数量特征和数量关系，并通过这些数量关系反映社会经济现象的规律性。</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2" name="Freeform 27"/>
          <p:cNvSpPr/>
          <p:nvPr/>
        </p:nvSpPr>
        <p:spPr bwMode="auto">
          <a:xfrm flipH="1">
            <a:off x="2715866" y="821295"/>
            <a:ext cx="1499802" cy="1431594"/>
          </a:xfrm>
          <a:prstGeom prst="ellipse">
            <a:avLst/>
          </a:prstGeom>
          <a:blipFill dpi="0" rotWithShape="1">
            <a:blip r:embed="rId2"/>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819910" y="2862580"/>
            <a:ext cx="230060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二、统计的研究对象</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xml><?xml version="1.0" encoding="utf-8"?>
<p:tagLst xmlns:p="http://schemas.openxmlformats.org/presentationml/2006/main">
  <p:tag name="KSO_WM_BEAUTIFY_FLAG" val="#wm#"/>
  <p:tag name="KSO_WM_TEMPLATE_CATEGORY" val="diagram"/>
  <p:tag name="KSO_WM_TEMPLATE_INDEX" val="790"/>
</p:tagLst>
</file>

<file path=ppt/tags/tag11.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i*1_2_1_1"/>
  <p:tag name="KSO_WM_TEMPLATE_CATEGORY" val="diagram"/>
  <p:tag name="KSO_WM_TEMPLATE_INDEX" val="20236924"/>
  <p:tag name="KSO_WM_UNIT_LAYERLEVEL" val="1_1_1_1"/>
  <p:tag name="KSO_WM_TAG_VERSION" val="3.0"/>
  <p:tag name="KSO_WM_DIAGRAM_GROUP_CODE" val="n1-1"/>
  <p:tag name="KSO_WM_UNIT_TYPE" val="n_h_h_i"/>
  <p:tag name="KSO_WM_UNIT_INDEX" val="1_2_1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1,&quot;foreColorIndex&quot;:16,&quot;transparency&quot;:0},&quot;type&quot;:1},&quot;glow&quot;:{&quot;colorType&quot;:0},&quot;line&quot;:{&quot;type&quot;:0},&quot;shadow&quot;:{&quot;brightness&quot;:0.4000000059604645,&quot;colorType&quot;:1,&quot;foreColorIndex&quot;:5,&quot;transparency&quot;:0.30000001192092896},&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UNIT_SHADOW_SCHEMECOLOR_INDEX" val="5"/>
  <p:tag name="KSO_WM_UNIT_TEXT_FILL_FORE_SCHEMECOLOR_INDEX" val="2"/>
  <p:tag name="KSO_WM_UNIT_TEXT_FILL_TYPE" val="1"/>
  <p:tag name="KSO_WM_UNIT_USESOURCEFORMAT_APPLY" val="0"/>
</p:tagLst>
</file>

<file path=ppt/tags/tag12.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x*1_2_1_1"/>
  <p:tag name="KSO_WM_TEMPLATE_CATEGORY" val="diagram"/>
  <p:tag name="KSO_WM_TEMPLATE_INDEX" val="20236924"/>
  <p:tag name="KSO_WM_UNIT_LAYERLEVEL" val="1_1_1_1"/>
  <p:tag name="KSO_WM_TAG_VERSION" val="3.0"/>
  <p:tag name="KSO_WM_UNIT_VALUE" val="82*88"/>
  <p:tag name="KSO_WM_DIAGRAM_GROUP_CODE" val="n1-1"/>
  <p:tag name="KSO_WM_UNIT_TYPE" val="n_h_h_x"/>
  <p:tag name="KSO_WM_UNIT_INDEX" val="1_2_1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SHADOW_SCHEMECOLOR_INDEX" val="5"/>
  <p:tag name="KSO_WM_UNIT_USESOURCEFORMAT_APPLY" val="0"/>
</p:tagLst>
</file>

<file path=ppt/tags/tag13.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i*1_2_4_1"/>
  <p:tag name="KSO_WM_TEMPLATE_CATEGORY" val="diagram"/>
  <p:tag name="KSO_WM_TEMPLATE_INDEX" val="20236924"/>
  <p:tag name="KSO_WM_UNIT_LAYERLEVEL" val="1_1_1_1"/>
  <p:tag name="KSO_WM_TAG_VERSION" val="3.0"/>
  <p:tag name="KSO_WM_DIAGRAM_GROUP_CODE" val="n1-1"/>
  <p:tag name="KSO_WM_UNIT_TYPE" val="n_h_h_i"/>
  <p:tag name="KSO_WM_UNIT_INDEX" val="1_2_4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1,&quot;foreColorIndex&quot;:16,&quot;transparency&quot;:0},&quot;type&quot;:1},&quot;glow&quot;:{&quot;colorType&quot;:0},&quot;line&quot;:{&quot;type&quot;:0},&quot;shadow&quot;:{&quot;brightness&quot;:0.4000000059604645,&quot;colorType&quot;:1,&quot;foreColorIndex&quot;:5,&quot;transparency&quot;:0.30000001192092896},&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UNIT_SHADOW_SCHEMECOLOR_INDEX" val="5"/>
  <p:tag name="KSO_WM_UNIT_TEXT_FILL_FORE_SCHEMECOLOR_INDEX" val="2"/>
  <p:tag name="KSO_WM_UNIT_TEXT_FILL_TYPE" val="1"/>
  <p:tag name="KSO_WM_UNIT_USESOURCEFORMAT_APPLY" val="0"/>
</p:tagLst>
</file>

<file path=ppt/tags/tag14.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i*1_2_3_1"/>
  <p:tag name="KSO_WM_TEMPLATE_CATEGORY" val="diagram"/>
  <p:tag name="KSO_WM_TEMPLATE_INDEX" val="20236924"/>
  <p:tag name="KSO_WM_UNIT_LAYERLEVEL" val="1_1_1_1"/>
  <p:tag name="KSO_WM_TAG_VERSION" val="3.0"/>
  <p:tag name="KSO_WM_DIAGRAM_GROUP_CODE" val="n1-1"/>
  <p:tag name="KSO_WM_UNIT_TYPE" val="n_h_h_i"/>
  <p:tag name="KSO_WM_UNIT_INDEX" val="1_2_3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1,&quot;foreColorIndex&quot;:16,&quot;transparency&quot;:0},&quot;type&quot;:1},&quot;glow&quot;:{&quot;colorType&quot;:0},&quot;line&quot;:{&quot;type&quot;:0},&quot;shadow&quot;:{&quot;brightness&quot;:0.4000000059604645,&quot;colorType&quot;:1,&quot;foreColorIndex&quot;:5,&quot;transparency&quot;:0.30000001192092896},&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UNIT_SHADOW_SCHEMECOLOR_INDEX" val="5"/>
  <p:tag name="KSO_WM_UNIT_TEXT_FILL_FORE_SCHEMECOLOR_INDEX" val="2"/>
  <p:tag name="KSO_WM_UNIT_TEXT_FILL_TYPE" val="1"/>
  <p:tag name="KSO_WM_UNIT_USESOURCEFORMAT_APPLY" val="0"/>
</p:tagLst>
</file>

<file path=ppt/tags/tag15.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i*1_2_2_1"/>
  <p:tag name="KSO_WM_TEMPLATE_CATEGORY" val="diagram"/>
  <p:tag name="KSO_WM_TEMPLATE_INDEX" val="20236924"/>
  <p:tag name="KSO_WM_UNIT_LAYERLEVEL" val="1_1_1_1"/>
  <p:tag name="KSO_WM_TAG_VERSION" val="3.0"/>
  <p:tag name="KSO_WM_DIAGRAM_GROUP_CODE" val="n1-1"/>
  <p:tag name="KSO_WM_UNIT_TYPE" val="n_h_h_i"/>
  <p:tag name="KSO_WM_UNIT_INDEX" val="1_2_2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1,&quot;foreColorIndex&quot;:16,&quot;transparency&quot;:0},&quot;type&quot;:1},&quot;glow&quot;:{&quot;colorType&quot;:0},&quot;line&quot;:{&quot;type&quot;:0},&quot;shadow&quot;:{&quot;brightness&quot;:0.4000000059604645,&quot;colorType&quot;:1,&quot;foreColorIndex&quot;:5,&quot;transparency&quot;:0.30000001192092896},&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UNIT_SHADOW_SCHEMECOLOR_INDEX" val="5"/>
  <p:tag name="KSO_WM_UNIT_TEXT_FILL_FORE_SCHEMECOLOR_INDEX" val="2"/>
  <p:tag name="KSO_WM_UNIT_TEXT_FILL_TYPE" val="1"/>
  <p:tag name="KSO_WM_UNIT_USESOURCEFORMAT_APPLY" val="0"/>
</p:tagLst>
</file>

<file path=ppt/tags/tag16.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i*1_2_5_1"/>
  <p:tag name="KSO_WM_TEMPLATE_CATEGORY" val="diagram"/>
  <p:tag name="KSO_WM_TEMPLATE_INDEX" val="20236924"/>
  <p:tag name="KSO_WM_UNIT_LAYERLEVEL" val="1_1_1_1"/>
  <p:tag name="KSO_WM_TAG_VERSION" val="3.0"/>
  <p:tag name="KSO_WM_DIAGRAM_GROUP_CODE" val="n1-1"/>
  <p:tag name="KSO_WM_UNIT_TYPE" val="n_h_h_i"/>
  <p:tag name="KSO_WM_UNIT_INDEX" val="1_2_5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1,&quot;foreColorIndex&quot;:16,&quot;transparency&quot;:0},&quot;type&quot;:1},&quot;glow&quot;:{&quot;colorType&quot;:0},&quot;line&quot;:{&quot;type&quot;:0},&quot;shadow&quot;:{&quot;brightness&quot;:0.4000000059604645,&quot;colorType&quot;:1,&quot;foreColorIndex&quot;:5,&quot;transparency&quot;:0.30000001192092896},&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UNIT_SHADOW_SCHEMECOLOR_INDEX" val="5"/>
  <p:tag name="KSO_WM_UNIT_TEXT_FILL_FORE_SCHEMECOLOR_INDEX" val="2"/>
  <p:tag name="KSO_WM_UNIT_TEXT_FILL_TYPE" val="1"/>
  <p:tag name="KSO_WM_UNIT_USESOURCEFORMAT_APPLY" val="0"/>
</p:tagLst>
</file>

<file path=ppt/tags/tag17.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a*1_2_2_1"/>
  <p:tag name="KSO_WM_TEMPLATE_CATEGORY" val="diagram"/>
  <p:tag name="KSO_WM_TEMPLATE_INDEX" val="20236924"/>
  <p:tag name="KSO_WM_UNIT_LAYERLEVEL" val="1_1_1_1"/>
  <p:tag name="KSO_WM_TAG_VERSION" val="3.0"/>
  <p:tag name="KSO_WM_UNIT_ISCONTENTSTITLE" val="0"/>
  <p:tag name="KSO_WM_UNIT_ISNUMDGMTITLE" val="0"/>
  <p:tag name="KSO_WM_UNIT_NOCLEAR" val="0"/>
  <p:tag name="KSO_WM_UNIT_VALUE" val="6"/>
  <p:tag name="KSO_WM_DIAGRAM_GROUP_CODE" val="n1-1"/>
  <p:tag name="KSO_WM_UNIT_TYPE" val="n_h_h_a"/>
  <p:tag name="KSO_WM_UNIT_INDEX" val="1_2_2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0"/>
</p:tagLst>
</file>

<file path=ppt/tags/tag18.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f*1_2_2_1"/>
  <p:tag name="KSO_WM_TEMPLATE_CATEGORY" val="diagram"/>
  <p:tag name="KSO_WM_TEMPLATE_INDEX" val="20236924"/>
  <p:tag name="KSO_WM_UNIT_LAYERLEVEL" val="1_1_1_1"/>
  <p:tag name="KSO_WM_TAG_VERSION" val="3.0"/>
  <p:tag name="KSO_WM_UNIT_SUBTYPE" val="a"/>
  <p:tag name="KSO_WM_UNIT_NOCLEAR" val="0"/>
  <p:tag name="KSO_WM_UNIT_VALUE" val="39"/>
  <p:tag name="KSO_WM_DIAGRAM_GROUP_CODE" val="n1-1"/>
  <p:tag name="KSO_WM_UNIT_TYPE" val="n_h_h_f"/>
  <p:tag name="KSO_WM_UNIT_INDEX" val="1_2_2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观点。根据需要可酌增减文字"/>
  <p:tag name="KSO_WM_UNIT_TEXT_FILL_FORE_SCHEMECOLOR_INDEX" val="1"/>
  <p:tag name="KSO_WM_UNIT_TEXT_FILL_TYPE" val="1"/>
  <p:tag name="KSO_WM_UNIT_TEXT_TYPE" val="1"/>
  <p:tag name="KSO_WM_UNIT_USESOURCEFORMAT_APPLY" val="0"/>
</p:tagLst>
</file>

<file path=ppt/tags/tag19.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a*1_2_1_1"/>
  <p:tag name="KSO_WM_TEMPLATE_CATEGORY" val="diagram"/>
  <p:tag name="KSO_WM_TEMPLATE_INDEX" val="20236924"/>
  <p:tag name="KSO_WM_UNIT_LAYERLEVEL" val="1_1_1_1"/>
  <p:tag name="KSO_WM_TAG_VERSION" val="3.0"/>
  <p:tag name="KSO_WM_UNIT_ISCONTENTSTITLE" val="0"/>
  <p:tag name="KSO_WM_UNIT_ISNUMDGMTITLE" val="0"/>
  <p:tag name="KSO_WM_UNIT_NOCLEAR" val="0"/>
  <p:tag name="KSO_WM_UNIT_VALUE" val="5"/>
  <p:tag name="KSO_WM_DIAGRAM_GROUP_CODE" val="n1-1"/>
  <p:tag name="KSO_WM_UNIT_TYPE" val="n_h_h_a"/>
  <p:tag name="KSO_WM_UNIT_INDEX" val="1_2_1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f*1_2_1_1"/>
  <p:tag name="KSO_WM_TEMPLATE_CATEGORY" val="diagram"/>
  <p:tag name="KSO_WM_TEMPLATE_INDEX" val="20236924"/>
  <p:tag name="KSO_WM_UNIT_LAYERLEVEL" val="1_1_1_1"/>
  <p:tag name="KSO_WM_TAG_VERSION" val="3.0"/>
  <p:tag name="KSO_WM_UNIT_SUBTYPE" val="a"/>
  <p:tag name="KSO_WM_UNIT_NOCLEAR" val="0"/>
  <p:tag name="KSO_WM_UNIT_VALUE" val="39"/>
  <p:tag name="KSO_WM_DIAGRAM_GROUP_CODE" val="n1-1"/>
  <p:tag name="KSO_WM_UNIT_TYPE" val="n_h_h_f"/>
  <p:tag name="KSO_WM_UNIT_INDEX" val="1_2_1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观点。根据需要可酌增减文字"/>
  <p:tag name="KSO_WM_UNIT_TEXT_FILL_FORE_SCHEMECOLOR_INDEX" val="1"/>
  <p:tag name="KSO_WM_UNIT_TEXT_FILL_TYPE" val="1"/>
  <p:tag name="KSO_WM_UNIT_TEXT_TYPE" val="1"/>
  <p:tag name="KSO_WM_UNIT_USESOURCEFORMAT_APPLY" val="0"/>
</p:tagLst>
</file>

<file path=ppt/tags/tag21.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a*1_2_3_1"/>
  <p:tag name="KSO_WM_TEMPLATE_CATEGORY" val="diagram"/>
  <p:tag name="KSO_WM_TEMPLATE_INDEX" val="20236924"/>
  <p:tag name="KSO_WM_UNIT_LAYERLEVEL" val="1_1_1_1"/>
  <p:tag name="KSO_WM_TAG_VERSION" val="3.0"/>
  <p:tag name="KSO_WM_UNIT_ISCONTENTSTITLE" val="0"/>
  <p:tag name="KSO_WM_UNIT_ISNUMDGMTITLE" val="0"/>
  <p:tag name="KSO_WM_UNIT_NOCLEAR" val="0"/>
  <p:tag name="KSO_WM_UNIT_VALUE" val="6"/>
  <p:tag name="KSO_WM_DIAGRAM_GROUP_CODE" val="n1-1"/>
  <p:tag name="KSO_WM_UNIT_TYPE" val="n_h_h_a"/>
  <p:tag name="KSO_WM_UNIT_INDEX" val="1_2_3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0"/>
</p:tagLst>
</file>

<file path=ppt/tags/tag22.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f*1_2_3_1"/>
  <p:tag name="KSO_WM_TEMPLATE_CATEGORY" val="diagram"/>
  <p:tag name="KSO_WM_TEMPLATE_INDEX" val="20236924"/>
  <p:tag name="KSO_WM_UNIT_LAYERLEVEL" val="1_1_1_1"/>
  <p:tag name="KSO_WM_TAG_VERSION" val="3.0"/>
  <p:tag name="KSO_WM_UNIT_SUBTYPE" val="a"/>
  <p:tag name="KSO_WM_UNIT_NOCLEAR" val="0"/>
  <p:tag name="KSO_WM_UNIT_VALUE" val="39"/>
  <p:tag name="KSO_WM_DIAGRAM_GROUP_CODE" val="n1-1"/>
  <p:tag name="KSO_WM_UNIT_TYPE" val="n_h_h_f"/>
  <p:tag name="KSO_WM_UNIT_INDEX" val="1_2_3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观点。根据需要可酌增减文字"/>
  <p:tag name="KSO_WM_UNIT_TEXT_FILL_FORE_SCHEMECOLOR_INDEX" val="1"/>
  <p:tag name="KSO_WM_UNIT_TEXT_FILL_TYPE" val="1"/>
  <p:tag name="KSO_WM_UNIT_TEXT_TYPE" val="1"/>
  <p:tag name="KSO_WM_UNIT_USESOURCEFORMAT_APPLY" val="0"/>
</p:tagLst>
</file>

<file path=ppt/tags/tag23.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a*1_2_4_1"/>
  <p:tag name="KSO_WM_TEMPLATE_CATEGORY" val="diagram"/>
  <p:tag name="KSO_WM_TEMPLATE_INDEX" val="20236924"/>
  <p:tag name="KSO_WM_UNIT_LAYERLEVEL" val="1_1_1_1"/>
  <p:tag name="KSO_WM_TAG_VERSION" val="3.0"/>
  <p:tag name="KSO_WM_UNIT_ISCONTENTSTITLE" val="0"/>
  <p:tag name="KSO_WM_UNIT_ISNUMDGMTITLE" val="0"/>
  <p:tag name="KSO_WM_UNIT_NOCLEAR" val="0"/>
  <p:tag name="KSO_WM_UNIT_VALUE" val="6"/>
  <p:tag name="KSO_WM_DIAGRAM_GROUP_CODE" val="n1-1"/>
  <p:tag name="KSO_WM_UNIT_TYPE" val="n_h_h_a"/>
  <p:tag name="KSO_WM_UNIT_INDEX" val="1_2_4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0"/>
</p:tagLst>
</file>

<file path=ppt/tags/tag24.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f*1_2_4_1"/>
  <p:tag name="KSO_WM_TEMPLATE_CATEGORY" val="diagram"/>
  <p:tag name="KSO_WM_TEMPLATE_INDEX" val="20236924"/>
  <p:tag name="KSO_WM_UNIT_LAYERLEVEL" val="1_1_1_1"/>
  <p:tag name="KSO_WM_TAG_VERSION" val="3.0"/>
  <p:tag name="KSO_WM_UNIT_SUBTYPE" val="a"/>
  <p:tag name="KSO_WM_UNIT_NOCLEAR" val="0"/>
  <p:tag name="KSO_WM_UNIT_VALUE" val="39"/>
  <p:tag name="KSO_WM_DIAGRAM_GROUP_CODE" val="n1-1"/>
  <p:tag name="KSO_WM_UNIT_TYPE" val="n_h_h_f"/>
  <p:tag name="KSO_WM_UNIT_INDEX" val="1_2_4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观点。根据需要可酌增减文字"/>
  <p:tag name="KSO_WM_UNIT_TEXT_FILL_FORE_SCHEMECOLOR_INDEX" val="1"/>
  <p:tag name="KSO_WM_UNIT_TEXT_FILL_TYPE" val="1"/>
  <p:tag name="KSO_WM_UNIT_TEXT_TYPE" val="1"/>
  <p:tag name="KSO_WM_UNIT_USESOURCEFORMAT_APPLY" val="0"/>
</p:tagLst>
</file>

<file path=ppt/tags/tag25.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a*1_2_5_1"/>
  <p:tag name="KSO_WM_TEMPLATE_CATEGORY" val="diagram"/>
  <p:tag name="KSO_WM_TEMPLATE_INDEX" val="20236924"/>
  <p:tag name="KSO_WM_UNIT_LAYERLEVEL" val="1_1_1_1"/>
  <p:tag name="KSO_WM_TAG_VERSION" val="3.0"/>
  <p:tag name="KSO_WM_UNIT_ISCONTENTSTITLE" val="0"/>
  <p:tag name="KSO_WM_UNIT_ISNUMDGMTITLE" val="0"/>
  <p:tag name="KSO_WM_UNIT_NOCLEAR" val="0"/>
  <p:tag name="KSO_WM_UNIT_VALUE" val="5"/>
  <p:tag name="KSO_WM_DIAGRAM_GROUP_CODE" val="n1-1"/>
  <p:tag name="KSO_WM_UNIT_TYPE" val="n_h_h_a"/>
  <p:tag name="KSO_WM_UNIT_INDEX" val="1_2_5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0"/>
</p:tagLst>
</file>

<file path=ppt/tags/tag26.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f*1_2_5_1"/>
  <p:tag name="KSO_WM_TEMPLATE_CATEGORY" val="diagram"/>
  <p:tag name="KSO_WM_TEMPLATE_INDEX" val="20236924"/>
  <p:tag name="KSO_WM_UNIT_LAYERLEVEL" val="1_1_1_1"/>
  <p:tag name="KSO_WM_TAG_VERSION" val="3.0"/>
  <p:tag name="KSO_WM_UNIT_SUBTYPE" val="a"/>
  <p:tag name="KSO_WM_UNIT_NOCLEAR" val="0"/>
  <p:tag name="KSO_WM_UNIT_VALUE" val="39"/>
  <p:tag name="KSO_WM_DIAGRAM_GROUP_CODE" val="n1-1"/>
  <p:tag name="KSO_WM_UNIT_TYPE" val="n_h_h_f"/>
  <p:tag name="KSO_WM_UNIT_INDEX" val="1_2_5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观点。根据需要可酌增减文字"/>
  <p:tag name="KSO_WM_UNIT_TEXT_FILL_FORE_SCHEMECOLOR_INDEX" val="1"/>
  <p:tag name="KSO_WM_UNIT_TEXT_FILL_TYPE" val="1"/>
  <p:tag name="KSO_WM_UNIT_TEXT_TYPE" val="1"/>
  <p:tag name="KSO_WM_UNIT_USESOURCEFORMAT_APPLY" val="0"/>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4_3*n_h_i*1_1_3"/>
  <p:tag name="KSO_WM_TEMPLATE_CATEGORY" val="diagram"/>
  <p:tag name="KSO_WM_TEMPLATE_INDEX" val="20236924"/>
  <p:tag name="KSO_WM_UNIT_LAYERLEVEL" val="1_1_1"/>
  <p:tag name="KSO_WM_TAG_VERSION" val="3.0"/>
  <p:tag name="KSO_WM_DIAGRAM_GROUP_CODE" val="n1-1"/>
  <p:tag name="KSO_WM_UNIT_TYPE" val="n_h_i"/>
  <p:tag name="KSO_WM_UNIT_INDEX" val="1_1_3"/>
  <p:tag name="KSO_WM_DIAGRAM_VERSION" val="3"/>
  <p:tag name="KSO_WM_DIAGRAM_COLOR_TRICK" val="1"/>
  <p:tag name="KSO_WM_DIAGRAM_COLOR_TEXT_CAN_REMOVE" val="n"/>
  <p:tag name="KSO_WM_DIAGRAM_MAX_ITEMCNT" val="5"/>
  <p:tag name="KSO_WM_DIAGRAM_MIN_ITEMCNT" val="3"/>
  <p:tag name="KSO_WM_DIAGRAM_VIRTUALLY_FRAME" val="{&quot;height&quot;:384.46875,&quot;left&quot;:42.15,&quot;top&quot;:117.63007381889766,&quot;width&quot;:876.75}"/>
  <p:tag name="KSO_WM_DIAGRAM_COLOR_MATCH_VALUE" val="{&quot;shape&quot;:{&quot;fill&quot;:{&quot;gradient&quot;:[{&quot;brightness&quot;:0,&quot;colorType&quot;:1,&quot;foreColorIndex&quot;:5,&quot;pos&quot;:0,&quot;transparency&quot;:0.949999988079071},{&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0"/>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4_3*n_h_i*1_1_2"/>
  <p:tag name="KSO_WM_TEMPLATE_CATEGORY" val="diagram"/>
  <p:tag name="KSO_WM_TEMPLATE_INDEX" val="20236924"/>
  <p:tag name="KSO_WM_UNIT_LAYERLEVEL" val="1_1_1"/>
  <p:tag name="KSO_WM_TAG_VERSION" val="3.0"/>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5"/>
  <p:tag name="KSO_WM_DIAGRAM_MIN_ITEMCNT" val="3"/>
  <p:tag name="KSO_WM_DIAGRAM_VIRTUALLY_FRAME" val="{&quot;height&quot;:384.46875,&quot;left&quot;:42.15,&quot;top&quot;:117.63007381889766,&quot;width&quot;:876.75}"/>
  <p:tag name="KSO_WM_DIAGRAM_COLOR_MATCH_VALUE" val="{&quot;shape&quot;:{&quot;fill&quot;:{&quot;gradient&quot;:[{&quot;brightness&quot;:0,&quot;colorType&quot;:1,&quot;foreColorIndex&quot;:5,&quot;pos&quot;:0,&quot;transparency&quot;:0.949999988079071},{&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4_3*n_h_a*1_1_1"/>
  <p:tag name="KSO_WM_TEMPLATE_CATEGORY" val="diagram"/>
  <p:tag name="KSO_WM_TEMPLATE_INDEX" val="20236924"/>
  <p:tag name="KSO_WM_UNIT_LAYERLEVEL" val="1_1_1"/>
  <p:tag name="KSO_WM_TAG_VERSION" val="3.0"/>
  <p:tag name="KSO_WM_UNIT_ISCONTENTSTITLE" val="0"/>
  <p:tag name="KSO_WM_UNIT_ISNUMDGMTITLE" val="0"/>
  <p:tag name="KSO_WM_UNIT_NOCLEAR" val="0"/>
  <p:tag name="KSO_WM_UNIT_VALUE" val="20"/>
  <p:tag name="KSO_WM_DIAGRAM_GROUP_CODE" val="n1-1"/>
  <p:tag name="KSO_WM_UNIT_TYPE" val="n_h_a"/>
  <p:tag name="KSO_WM_UNIT_INDEX" val="1_1_1"/>
  <p:tag name="KSO_WM_DIAGRAM_VERSION" val="3"/>
  <p:tag name="KSO_WM_DIAGRAM_COLOR_TRICK" val="1"/>
  <p:tag name="KSO_WM_DIAGRAM_COLOR_TEXT_CAN_REMOVE" val="n"/>
  <p:tag name="KSO_WM_DIAGRAM_MAX_ITEMCNT" val="5"/>
  <p:tag name="KSO_WM_DIAGRAM_MIN_ITEMCNT" val="3"/>
  <p:tag name="KSO_WM_DIAGRAM_VIRTUALLY_FRAME" val="{&quot;height&quot;:384.46875,&quot;left&quot;:42.15,&quot;top&quot;:117.63007381889766,&quot;width&quot;:876.75}"/>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TYPE" val="1"/>
  <p:tag name="KSO_WM_UNIT_SHADOW_SCHEMECOLOR_INDEX" val="5"/>
  <p:tag name="KSO_WM_UNIT_USESOURCEFORMAT_APPLY" val="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x*1_2_2_1"/>
  <p:tag name="KSO_WM_TEMPLATE_CATEGORY" val="diagram"/>
  <p:tag name="KSO_WM_TEMPLATE_INDEX" val="20236924"/>
  <p:tag name="KSO_WM_UNIT_LAYERLEVEL" val="1_1_1_1"/>
  <p:tag name="KSO_WM_TAG_VERSION" val="3.0"/>
  <p:tag name="KSO_WM_UNIT_VALUE" val="88*82"/>
  <p:tag name="KSO_WM_DIAGRAM_GROUP_CODE" val="n1-1"/>
  <p:tag name="KSO_WM_UNIT_TYPE" val="n_h_h_x"/>
  <p:tag name="KSO_WM_UNIT_INDEX" val="1_2_2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0"/>
</p:tagLst>
</file>

<file path=ppt/tags/tag31.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x*1_2_3_1"/>
  <p:tag name="KSO_WM_TEMPLATE_CATEGORY" val="diagram"/>
  <p:tag name="KSO_WM_TEMPLATE_INDEX" val="20236924"/>
  <p:tag name="KSO_WM_UNIT_LAYERLEVEL" val="1_1_1_1"/>
  <p:tag name="KSO_WM_TAG_VERSION" val="3.0"/>
  <p:tag name="KSO_WM_UNIT_VALUE" val="88*88"/>
  <p:tag name="KSO_WM_DIAGRAM_GROUP_CODE" val="n1-1"/>
  <p:tag name="KSO_WM_UNIT_TYPE" val="n_h_h_x"/>
  <p:tag name="KSO_WM_UNIT_INDEX" val="1_2_3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0"/>
</p:tagLst>
</file>

<file path=ppt/tags/tag32.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x*1_2_4_1"/>
  <p:tag name="KSO_WM_TEMPLATE_CATEGORY" val="diagram"/>
  <p:tag name="KSO_WM_TEMPLATE_INDEX" val="20236924"/>
  <p:tag name="KSO_WM_UNIT_LAYERLEVEL" val="1_1_1_1"/>
  <p:tag name="KSO_WM_TAG_VERSION" val="3.0"/>
  <p:tag name="KSO_WM_UNIT_VALUE" val="82*88"/>
  <p:tag name="KSO_WM_DIAGRAM_GROUP_CODE" val="n1-1"/>
  <p:tag name="KSO_WM_UNIT_TYPE" val="n_h_h_x"/>
  <p:tag name="KSO_WM_UNIT_INDEX" val="1_2_4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0"/>
</p:tagLst>
</file>

<file path=ppt/tags/tag33.xml><?xml version="1.0" encoding="utf-8"?>
<p:tagLst xmlns:p="http://schemas.openxmlformats.org/presentationml/2006/main">
  <p:tag name="KSO_WM_DIAGRAM_VIRTUALLY_FRAME" val="{&quot;height&quot;:384.46875,&quot;left&quot;:42.15,&quot;top&quot;:117.63007381889766,&quot;width&quot;:876.75}"/>
  <p:tag name="KSO_WM_UNIT_HIGHLIGHT" val="0"/>
  <p:tag name="KSO_WM_UNIT_COMPATIBLE" val="0"/>
  <p:tag name="KSO_WM_UNIT_DIAGRAM_ISNUMVISUAL" val="0"/>
  <p:tag name="KSO_WM_UNIT_DIAGRAM_ISREFERUNIT" val="0"/>
  <p:tag name="KSO_WM_UNIT_ID" val="diagram20236924_3*n_h_h_x*1_2_5_1"/>
  <p:tag name="KSO_WM_TEMPLATE_CATEGORY" val="diagram"/>
  <p:tag name="KSO_WM_TEMPLATE_INDEX" val="20236924"/>
  <p:tag name="KSO_WM_UNIT_LAYERLEVEL" val="1_1_1_1"/>
  <p:tag name="KSO_WM_TAG_VERSION" val="3.0"/>
  <p:tag name="KSO_WM_UNIT_VALUE" val="78*84"/>
  <p:tag name="KSO_WM_DIAGRAM_GROUP_CODE" val="n1-1"/>
  <p:tag name="KSO_WM_UNIT_TYPE" val="n_h_h_x"/>
  <p:tag name="KSO_WM_UNIT_INDEX" val="1_2_5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TYPE" val="1"/>
  <p:tag name="KSO_WM_UNIT_USESOURCEFORMAT_APPLY" val="0"/>
</p:tagLst>
</file>

<file path=ppt/tags/tag34.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4868_1*a*1"/>
  <p:tag name="KSO_WM_TEMPLATE_CATEGORY" val="custom"/>
  <p:tag name="KSO_WM_TEMPLATE_INDEX" val="20234868"/>
  <p:tag name="KSO_WM_UNIT_LAYERLEVEL" val="1"/>
  <p:tag name="KSO_WM_TAG_VERSION" val="3.0"/>
  <p:tag name="KSO_WM_BEAUTIFY_FLAG" val="#wm#"/>
  <p:tag name="KSO_WM_UNIT_TEXT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868_1*i*1"/>
  <p:tag name="KSO_WM_TEMPLATE_CATEGORY" val="custom"/>
  <p:tag name="KSO_WM_TEMPLATE_INDEX" val="20234868"/>
  <p:tag name="KSO_WM_UNIT_LAYERLEVEL" val="1"/>
  <p:tag name="KSO_WM_TAG_VERSION" val="3.0"/>
  <p:tag name="KSO_WM_BEAUTIFY_FLAG" val="#wm#"/>
</p:tagLst>
</file>

<file path=ppt/tags/tag36.xml><?xml version="1.0" encoding="utf-8"?>
<p:tagLst xmlns:p="http://schemas.openxmlformats.org/presentationml/2006/main">
  <p:tag name="KSO_WM_UNIT_PICTURE_SUBTYPE" val="b"/>
  <p:tag name="KSO_WM_UNIT_VALUE" val="1142*1385"/>
  <p:tag name="KSO_WM_UNIT_HIGHLIGHT" val="0"/>
  <p:tag name="KSO_WM_UNIT_COMPATIBLE" val="0"/>
  <p:tag name="KSO_WM_UNIT_DIAGRAM_ISNUMVISUAL" val="0"/>
  <p:tag name="KSO_WM_UNIT_DIAGRAM_ISREFERUNIT" val="0"/>
  <p:tag name="KSO_WM_UNIT_TYPE" val="d"/>
  <p:tag name="KSO_WM_UNIT_INDEX" val="1"/>
  <p:tag name="KSO_WM_UNIT_ID" val="custom20234868_1*d*1"/>
  <p:tag name="KSO_WM_TEMPLATE_CATEGORY" val="custom"/>
  <p:tag name="KSO_WM_TEMPLATE_INDEX" val="20234868"/>
  <p:tag name="KSO_WM_UNIT_LAYERLEVEL" val="1"/>
  <p:tag name="KSO_WM_TAG_VERSION" val="3.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868_1*i*2"/>
  <p:tag name="KSO_WM_TEMPLATE_CATEGORY" val="custom"/>
  <p:tag name="KSO_WM_TEMPLATE_INDEX" val="20234868"/>
  <p:tag name="KSO_WM_UNIT_LAYERLEVEL" val="1"/>
  <p:tag name="KSO_WM_TAG_VERSION" val="3.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868_1*i*3"/>
  <p:tag name="KSO_WM_TEMPLATE_CATEGORY" val="custom"/>
  <p:tag name="KSO_WM_TEMPLATE_INDEX" val="20234868"/>
  <p:tag name="KSO_WM_UNIT_LAYERLEVEL" val="1"/>
  <p:tag name="KSO_WM_TAG_VERSION" val="3.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868_1*i*4"/>
  <p:tag name="KSO_WM_TEMPLATE_CATEGORY" val="custom"/>
  <p:tag name="KSO_WM_TEMPLATE_INDEX" val="20234868"/>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868_1*i*5"/>
  <p:tag name="KSO_WM_TEMPLATE_CATEGORY" val="custom"/>
  <p:tag name="KSO_WM_TEMPLATE_INDEX" val="20234868"/>
  <p:tag name="KSO_WM_UNIT_LAYERLEVEL" val="1"/>
  <p:tag name="KSO_WM_TAG_VERSION" val="3.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868_1*i*6"/>
  <p:tag name="KSO_WM_TEMPLATE_CATEGORY" val="custom"/>
  <p:tag name="KSO_WM_TEMPLATE_INDEX" val="20234868"/>
  <p:tag name="KSO_WM_UNIT_LAYERLEVEL" val="1"/>
  <p:tag name="KSO_WM_TAG_VERSION" val="3.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868_1*i*7"/>
  <p:tag name="KSO_WM_TEMPLATE_CATEGORY" val="custom"/>
  <p:tag name="KSO_WM_TEMPLATE_INDEX" val="20234868"/>
  <p:tag name="KSO_WM_UNIT_LAYERLEVEL" val="1"/>
  <p:tag name="KSO_WM_TAG_VERSION" val="3.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868_1*i*8"/>
  <p:tag name="KSO_WM_TEMPLATE_CATEGORY" val="custom"/>
  <p:tag name="KSO_WM_TEMPLATE_INDEX" val="20234868"/>
  <p:tag name="KSO_WM_UNIT_LAYERLEVEL" val="1"/>
  <p:tag name="KSO_WM_TAG_VERSION" val="3.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868_1*i*9"/>
  <p:tag name="KSO_WM_TEMPLATE_CATEGORY" val="custom"/>
  <p:tag name="KSO_WM_TEMPLATE_INDEX" val="20234868"/>
  <p:tag name="KSO_WM_UNIT_LAYERLEVEL" val="1"/>
  <p:tag name="KSO_WM_TAG_VERSION" val="3.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868_1*i*10"/>
  <p:tag name="KSO_WM_TEMPLATE_CATEGORY" val="custom"/>
  <p:tag name="KSO_WM_TEMPLATE_INDEX" val="20234868"/>
  <p:tag name="KSO_WM_UNIT_LAYERLEVEL" val="1"/>
  <p:tag name="KSO_WM_TAG_VERSION" val="3.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868_1*i*11"/>
  <p:tag name="KSO_WM_TEMPLATE_CATEGORY" val="custom"/>
  <p:tag name="KSO_WM_TEMPLATE_INDEX" val="20234868"/>
  <p:tag name="KSO_WM_UNIT_LAYERLEVEL" val="1"/>
  <p:tag name="KSO_WM_TAG_VERSION" val="3.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868_1*i*12"/>
  <p:tag name="KSO_WM_TEMPLATE_CATEGORY" val="custom"/>
  <p:tag name="KSO_WM_TEMPLATE_INDEX" val="20234868"/>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868_1*i*13"/>
  <p:tag name="KSO_WM_TEMPLATE_CATEGORY" val="custom"/>
  <p:tag name="KSO_WM_TEMPLATE_INDEX" val="20234868"/>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868_1*i*14"/>
  <p:tag name="KSO_WM_TEMPLATE_CATEGORY" val="custom"/>
  <p:tag name="KSO_WM_TEMPLATE_INDEX" val="20234868"/>
  <p:tag name="KSO_WM_UNIT_LAYERLEVEL" val="1"/>
  <p:tag name="KSO_WM_TAG_VERSION" val="3.0"/>
  <p:tag name="KSO_WM_BEAUTIFY_FLAG" val="#wm#"/>
</p:tagLst>
</file>

<file path=ppt/tags/tag5.xml><?xml version="1.0" encoding="utf-8"?>
<p:tagLst xmlns:p="http://schemas.openxmlformats.org/presentationml/2006/main">
  <p:tag name="MH" val="20180926094856"/>
  <p:tag name="MH_LIBRARY" val="CONTENTS"/>
  <p:tag name="MH_AUTOCOLOR" val="TRUE"/>
  <p:tag name="MH_TYPE" val="CONTENTS"/>
  <p:tag name="ID" val="626777"/>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868_1*i*15"/>
  <p:tag name="KSO_WM_TEMPLATE_CATEGORY" val="custom"/>
  <p:tag name="KSO_WM_TEMPLATE_INDEX" val="20234868"/>
  <p:tag name="KSO_WM_UNIT_LAYERLEVEL" val="1"/>
  <p:tag name="KSO_WM_TAG_VERSION" val="3.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868_1*i*16"/>
  <p:tag name="KSO_WM_TEMPLATE_CATEGORY" val="custom"/>
  <p:tag name="KSO_WM_TEMPLATE_INDEX" val="20234868"/>
  <p:tag name="KSO_WM_UNIT_LAYERLEVEL" val="1"/>
  <p:tag name="KSO_WM_TAG_VERSION" val="3.0"/>
  <p:tag name="KSO_WM_BEAUTIFY_FLAG" val="#wm#"/>
</p:tagLst>
</file>

<file path=ppt/tags/tag52.xml><?xml version="1.0" encoding="utf-8"?>
<p:tagLst xmlns:p="http://schemas.openxmlformats.org/presentationml/2006/main">
  <p:tag name="KSO_WM_UNIT_SUBTYPE" val="a"/>
  <p:tag name="KSO_WM_UNIT_TEXT_LAYER_COUNT"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3;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根据需要可酌情增减文字，以便观者准确地理解您传达的思想。"/>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868_1*f*1"/>
  <p:tag name="KSO_WM_TEMPLATE_CATEGORY" val="custom"/>
  <p:tag name="KSO_WM_TEMPLATE_INDEX" val="20234868"/>
  <p:tag name="KSO_WM_UNIT_LAYERLEVEL" val="1"/>
  <p:tag name="KSO_WM_TAG_VERSION" val="3.0"/>
  <p:tag name="KSO_WM_BEAUTIFY_FLAG" val="#wm#"/>
  <p:tag name="KSO_WM_UNIT_TEXT_TYPE" val="1"/>
</p:tagLst>
</file>

<file path=ppt/tags/tag53.xml><?xml version="1.0" encoding="utf-8"?>
<p:tagLst xmlns:p="http://schemas.openxmlformats.org/presentationml/2006/main">
  <p:tag name="KSO_WM_SLIDE_ID" val="custom20234868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55*462"/>
  <p:tag name="KSO_WM_SLIDE_POSITION" val="51*28"/>
  <p:tag name="KSO_WM_TAG_VERSION" val="3.0"/>
  <p:tag name="KSO_WM_BEAUTIFY_FLAG" val="#wm#"/>
  <p:tag name="KSO_WM_TEMPLATE_CATEGORY" val="custom"/>
  <p:tag name="KSO_WM_TEMPLATE_INDEX" val="20234868"/>
  <p:tag name="KSO_WM_SLIDE_LAYOUT" val="a_d_f"/>
  <p:tag name="KSO_WM_SLIDE_LAYOUT_CNT" val="1_1_1"/>
</p:tagLst>
</file>

<file path=ppt/tags/tag54.xml><?xml version="1.0" encoding="utf-8"?>
<p:tagLst xmlns:p="http://schemas.openxmlformats.org/presentationml/2006/main">
  <p:tag name="KSO_WM_BEAUTIFY_FLAG" val="#wm#"/>
  <p:tag name="KSO_WM_TEMPLATE_CATEGORY" val="diagram"/>
  <p:tag name="KSO_WM_TEMPLATE_INDEX" val="790"/>
</p:tagLst>
</file>

<file path=ppt/tags/tag55.xml><?xml version="1.0" encoding="utf-8"?>
<p:tagLst xmlns:p="http://schemas.openxmlformats.org/presentationml/2006/main">
  <p:tag name="KSO_WM_DIAGRAM_VIRTUALLY_FRAME" val="{&quot;height&quot;:510.1999849498954,&quot;left&quot;:18.128062063128255,&quot;top&quot;:96.96251968503938,&quot;width&quot;:913.8000481730924}"/>
</p:tagLst>
</file>

<file path=ppt/tags/tag56.xml><?xml version="1.0" encoding="utf-8"?>
<p:tagLst xmlns:p="http://schemas.openxmlformats.org/presentationml/2006/main">
  <p:tag name="KSO_WM_DIAGRAM_VIRTUALLY_FRAME" val="{&quot;height&quot;:510.1999849498954,&quot;left&quot;:18.128062063128255,&quot;top&quot;:96.96251968503938,&quot;width&quot;:913.8000481730924}"/>
</p:tagLst>
</file>

<file path=ppt/tags/tag57.xml><?xml version="1.0" encoding="utf-8"?>
<p:tagLst xmlns:p="http://schemas.openxmlformats.org/presentationml/2006/main">
  <p:tag name="KSO_WM_DIAGRAM_VIRTUALLY_FRAME" val="{&quot;height&quot;:510.1999849498954,&quot;left&quot;:18.128062063128255,&quot;top&quot;:96.96251968503938,&quot;width&quot;:913.8000481730924}"/>
</p:tagLst>
</file>

<file path=ppt/tags/tag58.xml><?xml version="1.0" encoding="utf-8"?>
<p:tagLst xmlns:p="http://schemas.openxmlformats.org/presentationml/2006/main">
  <p:tag name="KSO_WM_DIAGRAM_VIRTUALLY_FRAME" val="{&quot;height&quot;:510.1999849498954,&quot;left&quot;:18.128062063128255,&quot;top&quot;:96.96251968503938,&quot;width&quot;:913.8000481730924}"/>
</p:tagLst>
</file>

<file path=ppt/tags/tag59.xml><?xml version="1.0" encoding="utf-8"?>
<p:tagLst xmlns:p="http://schemas.openxmlformats.org/presentationml/2006/main">
  <p:tag name="KSO_WM_DIAGRAM_VIRTUALLY_FRAME" val="{&quot;height&quot;:510.1999849498954,&quot;left&quot;:18.128062063128255,&quot;top&quot;:96.96251968503938,&quot;width&quot;:913.8000481730924}"/>
</p:tagLst>
</file>

<file path=ppt/tags/tag6.xml><?xml version="1.0" encoding="utf-8"?>
<p:tagLst xmlns:p="http://schemas.openxmlformats.org/presentationml/2006/main">
  <p:tag name="MH" val="20180804121219"/>
  <p:tag name="MH_LIBRARY" val="CONTENTS"/>
  <p:tag name="MH_TYPE" val="ENTRY"/>
  <p:tag name="ID" val="626777"/>
  <p:tag name="MH_ORDER" val="1"/>
</p:tagLst>
</file>

<file path=ppt/tags/tag60.xml><?xml version="1.0" encoding="utf-8"?>
<p:tagLst xmlns:p="http://schemas.openxmlformats.org/presentationml/2006/main">
  <p:tag name="MH_CONTENTSID" val="635"/>
</p:tagLst>
</file>

<file path=ppt/tags/tag7.xml><?xml version="1.0" encoding="utf-8"?>
<p:tagLst xmlns:p="http://schemas.openxmlformats.org/presentationml/2006/main">
  <p:tag name="MH" val="20180804121219"/>
  <p:tag name="MH_LIBRARY" val="CONTENTS"/>
  <p:tag name="MH_TYPE" val="NUMBER"/>
  <p:tag name="ID" val="626777"/>
  <p:tag name="MH_ORDER" val="1"/>
</p:tagLst>
</file>

<file path=ppt/tags/tag8.xml><?xml version="1.0" encoding="utf-8"?>
<p:tagLst xmlns:p="http://schemas.openxmlformats.org/presentationml/2006/main">
  <p:tag name="KSO_WM_BEAUTIFY_FLAG" val="#wm#"/>
  <p:tag name="KSO_WM_TEMPLATE_CATEGORY" val="diagram"/>
  <p:tag name="KSO_WM_TEMPLATE_INDEX" val="790"/>
</p:tagLst>
</file>

<file path=ppt/tags/tag9.xml><?xml version="1.0" encoding="utf-8"?>
<p:tagLst xmlns:p="http://schemas.openxmlformats.org/presentationml/2006/main">
  <p:tag name="KSO_WM_BEAUTIFY_FLAG" val="#wm#"/>
  <p:tag name="KSO_WM_TEMPLATE_CATEGORY" val="diagram"/>
  <p:tag name="KSO_WM_TEMPLATE_INDEX" val="790"/>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5287</Words>
  <Application>WPS 演示</Application>
  <PresentationFormat>自定义</PresentationFormat>
  <Paragraphs>200</Paragraphs>
  <Slides>28</Slides>
  <Notes>25</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28</vt:i4>
      </vt:variant>
    </vt:vector>
  </HeadingPairs>
  <TitlesOfParts>
    <vt:vector size="42" baseType="lpstr">
      <vt:lpstr>Arial</vt:lpstr>
      <vt:lpstr>宋体</vt:lpstr>
      <vt:lpstr>Wingdings</vt:lpstr>
      <vt:lpstr>Rockwell</vt:lpstr>
      <vt:lpstr>Calibri</vt:lpstr>
      <vt:lpstr>Arial Unicode MS</vt:lpstr>
      <vt:lpstr>思源黑体 CN Bold</vt:lpstr>
      <vt:lpstr>Wingdings</vt:lpstr>
      <vt:lpstr>微软雅黑</vt:lpstr>
      <vt:lpstr>印品黑体</vt:lpstr>
      <vt:lpstr>MiSans Normal</vt:lpstr>
      <vt:lpstr>黑体</vt:lpstr>
      <vt:lpstr>方正新书宋_GBK</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二、大数定律的方法论意义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六月</cp:lastModifiedBy>
  <cp:revision>10639</cp:revision>
  <cp:lastPrinted>2113-01-01T00:00:00Z</cp:lastPrinted>
  <dcterms:created xsi:type="dcterms:W3CDTF">2015-07-08T08:22:00Z</dcterms:created>
  <dcterms:modified xsi:type="dcterms:W3CDTF">2025-08-14T06:27:38Z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2052-12.1.0.21915</vt:lpwstr>
  </property>
  <property fmtid="{D5CDD505-2E9C-101B-9397-08002B2CF9AE}" pid="4" name="ICV">
    <vt:lpwstr>CC6741BF4EBC4F66B0D6F42B808B3867_12</vt:lpwstr>
  </property>
</Properties>
</file>