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6"/>
  </p:handoutMasterIdLst>
  <p:sldIdLst>
    <p:sldId id="639" r:id="rId3"/>
    <p:sldId id="617" r:id="rId5"/>
    <p:sldId id="636" r:id="rId6"/>
    <p:sldId id="713" r:id="rId7"/>
    <p:sldId id="682" r:id="rId8"/>
    <p:sldId id="667" r:id="rId9"/>
    <p:sldId id="672" r:id="rId10"/>
    <p:sldId id="806" r:id="rId11"/>
    <p:sldId id="664" r:id="rId12"/>
    <p:sldId id="807" r:id="rId13"/>
    <p:sldId id="711" r:id="rId14"/>
    <p:sldId id="685" r:id="rId15"/>
    <p:sldId id="808" r:id="rId16"/>
    <p:sldId id="809" r:id="rId17"/>
    <p:sldId id="810" r:id="rId18"/>
    <p:sldId id="811" r:id="rId19"/>
    <p:sldId id="812" r:id="rId20"/>
    <p:sldId id="677" r:id="rId21"/>
    <p:sldId id="813" r:id="rId22"/>
    <p:sldId id="814" r:id="rId23"/>
    <p:sldId id="815" r:id="rId24"/>
    <p:sldId id="582" r:id="rId25"/>
  </p:sldIdLst>
  <p:sldSz cx="12195175" cy="6859270"/>
  <p:notesSz cx="6858000" cy="9144000"/>
  <p:embeddedFontLst>
    <p:embeddedFont>
      <p:font typeface="字魂59号-创粗黑" panose="00000500000000000000" charset="-122"/>
      <p:regular r:id="rId31"/>
    </p:embeddedFont>
  </p:embeddedFontLst>
  <p:custDataLst>
    <p:tags r:id="rId32"/>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8.xml"/><Relationship Id="rId31" Type="http://schemas.openxmlformats.org/officeDocument/2006/relationships/font" Target="fonts/font1.fntdata"/><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mn-lt"/>
          <a:ea typeface="+mn-ea"/>
          <a:cs typeface="+mn-cs"/>
        </a:defRPr>
      </a:lvl1pPr>
      <a:lvl2pPr marL="884555" indent="-340360" algn="l" rtl="0" fontAlgn="base">
        <a:spcBef>
          <a:spcPct val="20000"/>
        </a:spcBef>
        <a:spcAft>
          <a:spcPct val="0"/>
        </a:spcAft>
        <a:buChar char="–"/>
        <a:defRPr sz="3400">
          <a:solidFill>
            <a:schemeClr val="tx1"/>
          </a:solidFill>
          <a:latin typeface="+mn-lt"/>
          <a:ea typeface="+mn-ea"/>
        </a:defRPr>
      </a:lvl2pPr>
      <a:lvl3pPr marL="1360805" indent="-272415" algn="l" rtl="0" fontAlgn="base">
        <a:spcBef>
          <a:spcPct val="20000"/>
        </a:spcBef>
        <a:spcAft>
          <a:spcPct val="0"/>
        </a:spcAft>
        <a:buChar char="•"/>
        <a:defRPr sz="2900">
          <a:solidFill>
            <a:schemeClr val="tx1"/>
          </a:solidFill>
          <a:latin typeface="+mn-lt"/>
          <a:ea typeface="+mn-ea"/>
        </a:defRPr>
      </a:lvl3pPr>
      <a:lvl4pPr marL="1905000" indent="-272415" algn="l" rtl="0" fontAlgn="base">
        <a:spcBef>
          <a:spcPct val="20000"/>
        </a:spcBef>
        <a:spcAft>
          <a:spcPct val="0"/>
        </a:spcAft>
        <a:buChar char="–"/>
        <a:defRPr sz="2400">
          <a:solidFill>
            <a:schemeClr val="tx1"/>
          </a:solidFill>
          <a:latin typeface="+mn-lt"/>
          <a:ea typeface="+mn-ea"/>
        </a:defRPr>
      </a:lvl4pPr>
      <a:lvl5pPr marL="2449830" indent="-272415" algn="l" rtl="0" fontAlgn="base">
        <a:spcBef>
          <a:spcPct val="20000"/>
        </a:spcBef>
        <a:spcAft>
          <a:spcPct val="0"/>
        </a:spcAft>
        <a:buChar char="»"/>
        <a:defRPr sz="2400">
          <a:solidFill>
            <a:schemeClr val="tx1"/>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 Id="rId3" Type="http://schemas.openxmlformats.org/officeDocument/2006/relationships/image" Target="../media/image26.png"/><Relationship Id="rId2" Type="http://schemas.openxmlformats.org/officeDocument/2006/relationships/image" Target="../media/image25.emf"/><Relationship Id="rId10" Type="http://schemas.openxmlformats.org/officeDocument/2006/relationships/notesSlide" Target="../notesSlides/notesSlide10.xml"/><Relationship Id="rId1" Type="http://schemas.openxmlformats.org/officeDocument/2006/relationships/image" Target="../media/image24.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513205" y="2969895"/>
            <a:ext cx="430149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相关图又称散点图，它是用直角坐标系的 x 轴代表自变量，y 轴代表因变量，将两个变量间相对应的变量值用坐标点的形式描绘出来，用以表明相关点分布状况的图形。根据表 5-1 的资料可以绘制相关图，如图 5-6 所示。</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（二）相关图</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一、定性分析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953125" y="2193925"/>
            <a:ext cx="5286375"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32460" y="1393825"/>
            <a:ext cx="523367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相关表和相关图可反映两个变量之间的相互关系及其相关方向，但无法确切地表明两个变量之间相关的程度。著名统计学家卡尔·皮尔逊设计了统计指标——相关系数。相关系数是用以反映变量之间相关关系密切程度的统计指标。依据相关现象之间的不同特征，其统计指标的名称有所不同。如将反映两变量间线性相关关系的统计指标称为线性相关系数、判定系数（相关系数的平方）；将反映两变量间曲线相关关系的统计指标称为非线性相关系数、非线性判定系数；将反映多元线性相关关系的统计指标称为复相关系数、复判定系数等。这里只介绍线性相关系数。</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726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二、定量分析——相关系数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00445" y="1644015"/>
            <a:ext cx="5194935" cy="3896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463695" y="2190332"/>
            <a:ext cx="959811" cy="959811"/>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5943600" y="3150145"/>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079771" y="267023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20435" y="2019245"/>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nvSpPr>
        <p:spPr>
          <a:xfrm>
            <a:off x="1813319" y="3563337"/>
            <a:ext cx="2978509" cy="1798729"/>
          </a:xfrm>
          <a:prstGeom prst="rect">
            <a:avLst/>
          </a:prstGeom>
          <a:blipFill dpi="0" rotWithShape="1">
            <a:blip r:embed="rId1"/>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1834833" y="267023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834831" y="2321420"/>
            <a:ext cx="2656487"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（一）相关系数不能解释两变量间的因果关系</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3" name="椭圆 22"/>
          <p:cNvSpPr/>
          <p:nvPr/>
        </p:nvSpPr>
        <p:spPr>
          <a:xfrm>
            <a:off x="5645536" y="4975594"/>
            <a:ext cx="596130" cy="596130"/>
          </a:xfrm>
          <a:prstGeom prst="ellipse">
            <a:avLst/>
          </a:prstGeom>
          <a:solidFill>
            <a:schemeClr val="accent2"/>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32" name="直接连接符 31"/>
          <p:cNvCxnSpPr>
            <a:stCxn id="23" idx="4"/>
          </p:cNvCxnSpPr>
          <p:nvPr/>
        </p:nvCxnSpPr>
        <p:spPr>
          <a:xfrm>
            <a:off x="5868036" y="5572359"/>
            <a:ext cx="0" cy="761841"/>
          </a:xfrm>
          <a:prstGeom prst="line">
            <a:avLst/>
          </a:prstGeom>
          <a:ln w="6350">
            <a:solidFill>
              <a:schemeClr val="tx1">
                <a:lumMod val="75000"/>
                <a:lumOff val="25000"/>
              </a:schemeClr>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6" idx="0"/>
          </p:cNvCxnSpPr>
          <p:nvPr/>
        </p:nvCxnSpPr>
        <p:spPr>
          <a:xfrm>
            <a:off x="5867400" y="78317"/>
            <a:ext cx="1" cy="211201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918555" y="3975821"/>
            <a:ext cx="2868433" cy="64516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（二）警惕虚假相关导致的错误结论</a:t>
            </a:r>
            <a:endParaRPr lang="zh-CN" altLang="en-US" dirty="0">
              <a:latin typeface="宋体" panose="02010600030101010101" pitchFamily="2" charset="-122"/>
              <a:sym typeface="宋体" panose="02010600030101010101" pitchFamily="2" charset="-122"/>
            </a:endParaRPr>
          </a:p>
        </p:txBody>
      </p:sp>
      <p:sp>
        <p:nvSpPr>
          <p:cNvPr id="33" name="椭圆 32"/>
          <p:cNvSpPr/>
          <p:nvPr/>
        </p:nvSpPr>
        <p:spPr>
          <a:xfrm>
            <a:off x="5645536" y="3783334"/>
            <a:ext cx="596130" cy="596130"/>
          </a:xfrm>
          <a:prstGeom prst="ellipse">
            <a:avLst/>
          </a:prstGeom>
          <a:solidFill>
            <a:schemeClr val="accent2"/>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34" name="直接连接符 33"/>
          <p:cNvCxnSpPr/>
          <p:nvPr/>
        </p:nvCxnSpPr>
        <p:spPr>
          <a:xfrm flipH="1">
            <a:off x="6423506" y="4160454"/>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35" name="b58aea95-051b-4223-92ce-56f605c97c29" descr="SRYAAB+LCAAAAAAABADtV11v2jAU/S/e9saqYIvC8saHuqFpGxpoH5p48JIL8ZQ4KDEVbcV/rw1xsEmAMKnaSAsvxD7Xvufcm3vEA3ot7haAXDSOaCIGjM4TGg0FRKiBhj5y+TIMG6jHuM/4/H0SLxcpcn895GHmzncmgm80XIKK5UwwGm4f3QJewz4xzqJllMGcK0cu0ZWx1HS2i8z3QzBhQy4guc1vaKq1ze+xSOQFN3ESUSEvfHDWb1C2hdyOxK1VsA8rGdRAk21aOp8sPSVAKU+1oWiO4lSwmO8iRlTqBjKlErJ7QTuoTAsSwTwadkM25xFwlXEvFiJW+n+IE3Yfc2FvS34gvEDufwRYZAKO2b28cEbDFLQMAV3AZ3mRZrdZaMqwrxBSwW4thLXWROucVw5ScuzDGtbJ01zNnTqSq8zaEnndOCjQBFbiPElVhKlnWfEPkdmkow4wU89SOC9vLctfdcVesMnmy2yWgvgxgsST2fTuLPnVe9AqYnYVQe5bA/Hz8ClOEWOd0rzC+T02Pnsqb7ittOX9ZvbN0frYnbZfraLwZYWblpQuH1j9OIyT0wNLwwr7UgnmwSSACDRmwrjocl+m7mt9ewmbB4JDmmoBf/8BTxhhbluhlmkgz3x1Iz99jK+RZuqsy6aWvrDq1NrDV+nOTUixJ7ue6pMsc6MjCjx1+hVqPC3wsoq5XTzyFv4zdvisCXOM3NFO/c+t9doxrRU/O2vFVawVV7NWbFkrvlxrxS/W+lTWeqjfzL45PXaxaa24ptbasay11e71B+9KrRXX0lpxna21KrlLtta2Za3k2VkrqWKtpJq1EstayeVaK3mx1qey1kP9ZvbN6bFLTGslNbXWlv2vlXRaZFBqraSW1krqbK1VyU3l9xEHtWawSRYAAA=="/>
          <p:cNvGrpSpPr>
            <a:grpSpLocks noChangeAspect="1"/>
          </p:cNvGrpSpPr>
          <p:nvPr/>
        </p:nvGrpSpPr>
        <p:grpSpPr>
          <a:xfrm>
            <a:off x="6423351" y="1371076"/>
            <a:ext cx="4202400" cy="2412457"/>
            <a:chOff x="2690190" y="636104"/>
            <a:chExt cx="6811620" cy="5102087"/>
          </a:xfrm>
        </p:grpSpPr>
        <p:sp>
          <p:nvSpPr>
            <p:cNvPr id="36" name="AreaShape"/>
            <p:cNvSpPr/>
            <p:nvPr/>
          </p:nvSpPr>
          <p:spPr>
            <a:xfrm>
              <a:off x="2690190" y="636104"/>
              <a:ext cx="6811620" cy="5102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700">
                <a:latin typeface="+mj-ea"/>
                <a:ea typeface="+mj-ea"/>
              </a:endParaRPr>
            </a:p>
          </p:txBody>
        </p:sp>
        <p:sp>
          <p:nvSpPr>
            <p:cNvPr id="37" name="RelativeShape1"/>
            <p:cNvSpPr/>
            <p:nvPr/>
          </p:nvSpPr>
          <p:spPr bwMode="auto">
            <a:xfrm>
              <a:off x="4948732" y="1350122"/>
              <a:ext cx="504523" cy="3241439"/>
            </a:xfrm>
            <a:prstGeom prst="rect">
              <a:avLst/>
            </a:prstGeom>
            <a:noFill/>
            <a:ln>
              <a:noFill/>
            </a:ln>
          </p:spPr>
          <p:txBody>
            <a:bodyPr anchor="ctr"/>
            <a:p>
              <a:pPr algn="ctr"/>
              <a:endParaRPr sz="700">
                <a:latin typeface="+mj-ea"/>
                <a:ea typeface="+mj-ea"/>
              </a:endParaRPr>
            </a:p>
          </p:txBody>
        </p:sp>
        <p:sp>
          <p:nvSpPr>
            <p:cNvPr id="38" name="ValueShape1"/>
            <p:cNvSpPr/>
            <p:nvPr/>
          </p:nvSpPr>
          <p:spPr bwMode="auto">
            <a:xfrm>
              <a:off x="4948732" y="1965995"/>
              <a:ext cx="504523" cy="2625566"/>
            </a:xfrm>
            <a:prstGeom prst="rect">
              <a:avLst/>
            </a:prstGeom>
            <a:solidFill>
              <a:srgbClr val="FFC226"/>
            </a:solidFill>
            <a:ln>
              <a:noFill/>
            </a:ln>
          </p:spPr>
          <p:txBody>
            <a:bodyPr anchor="ctr"/>
            <a:p>
              <a:pPr algn="ctr"/>
              <a:endParaRPr sz="700">
                <a:latin typeface="+mj-ea"/>
                <a:ea typeface="+mj-ea"/>
              </a:endParaRPr>
            </a:p>
          </p:txBody>
        </p:sp>
        <p:sp>
          <p:nvSpPr>
            <p:cNvPr id="39" name="RelativeShape2"/>
            <p:cNvSpPr/>
            <p:nvPr/>
          </p:nvSpPr>
          <p:spPr bwMode="auto">
            <a:xfrm>
              <a:off x="6207167" y="1350122"/>
              <a:ext cx="504523" cy="3230743"/>
            </a:xfrm>
            <a:prstGeom prst="rect">
              <a:avLst/>
            </a:prstGeom>
            <a:noFill/>
            <a:ln>
              <a:noFill/>
            </a:ln>
          </p:spPr>
          <p:txBody>
            <a:bodyPr anchor="ctr"/>
            <a:p>
              <a:pPr algn="ctr"/>
              <a:endParaRPr sz="700">
                <a:latin typeface="+mj-ea"/>
                <a:ea typeface="+mj-ea"/>
              </a:endParaRPr>
            </a:p>
          </p:txBody>
        </p:sp>
        <p:sp>
          <p:nvSpPr>
            <p:cNvPr id="40" name="ValueShape2"/>
            <p:cNvSpPr/>
            <p:nvPr/>
          </p:nvSpPr>
          <p:spPr bwMode="auto">
            <a:xfrm>
              <a:off x="6207167" y="2642419"/>
              <a:ext cx="504523" cy="1938446"/>
            </a:xfrm>
            <a:prstGeom prst="rect">
              <a:avLst/>
            </a:prstGeom>
            <a:solidFill>
              <a:schemeClr val="accent4"/>
            </a:solidFill>
            <a:ln>
              <a:noFill/>
            </a:ln>
          </p:spPr>
          <p:txBody>
            <a:bodyPr anchor="ctr"/>
            <a:p>
              <a:pPr algn="ctr"/>
              <a:endParaRPr sz="700">
                <a:latin typeface="+mj-ea"/>
                <a:ea typeface="+mj-ea"/>
              </a:endParaRPr>
            </a:p>
          </p:txBody>
        </p:sp>
        <p:sp>
          <p:nvSpPr>
            <p:cNvPr id="41" name="RelativeShape3"/>
            <p:cNvSpPr/>
            <p:nvPr/>
          </p:nvSpPr>
          <p:spPr bwMode="auto">
            <a:xfrm>
              <a:off x="7470592" y="1350122"/>
              <a:ext cx="504523" cy="3241439"/>
            </a:xfrm>
            <a:prstGeom prst="rect">
              <a:avLst/>
            </a:prstGeom>
            <a:noFill/>
            <a:ln>
              <a:noFill/>
            </a:ln>
          </p:spPr>
          <p:txBody>
            <a:bodyPr anchor="ctr"/>
            <a:p>
              <a:pPr algn="ctr"/>
              <a:endParaRPr sz="700">
                <a:latin typeface="+mj-ea"/>
                <a:ea typeface="+mj-ea"/>
              </a:endParaRPr>
            </a:p>
          </p:txBody>
        </p:sp>
        <p:sp>
          <p:nvSpPr>
            <p:cNvPr id="42" name="ValueShape3"/>
            <p:cNvSpPr/>
            <p:nvPr/>
          </p:nvSpPr>
          <p:spPr bwMode="auto">
            <a:xfrm>
              <a:off x="7470592" y="2322554"/>
              <a:ext cx="504523" cy="2269007"/>
            </a:xfrm>
            <a:prstGeom prst="rect">
              <a:avLst/>
            </a:prstGeom>
            <a:solidFill>
              <a:schemeClr val="accent1"/>
            </a:solidFill>
            <a:ln>
              <a:noFill/>
            </a:ln>
          </p:spPr>
          <p:txBody>
            <a:bodyPr anchor="ctr"/>
            <a:p>
              <a:pPr algn="ctr"/>
              <a:endParaRPr sz="700">
                <a:latin typeface="+mj-ea"/>
                <a:ea typeface="+mj-ea"/>
              </a:endParaRPr>
            </a:p>
          </p:txBody>
        </p:sp>
        <p:sp>
          <p:nvSpPr>
            <p:cNvPr id="43" name="ValueText1"/>
            <p:cNvSpPr txBox="1"/>
            <p:nvPr/>
          </p:nvSpPr>
          <p:spPr>
            <a:xfrm>
              <a:off x="4964780" y="1539159"/>
              <a:ext cx="472428" cy="355697"/>
            </a:xfrm>
            <a:prstGeom prst="rect">
              <a:avLst/>
            </a:prstGeom>
            <a:noFill/>
            <a:ln>
              <a:noFill/>
            </a:ln>
          </p:spPr>
          <p:txBody>
            <a:bodyPr wrap="none" tIns="90000" bIns="90000" anchor="ctr" anchorCtr="0">
              <a:prstTxWarp prst="textPlain">
                <a:avLst/>
              </a:prstTxWarp>
              <a:noAutofit/>
            </a:bodyPr>
            <a:p>
              <a:r>
                <a:rPr lang="en-US" altLang="zh-CN" sz="700">
                  <a:solidFill>
                    <a:schemeClr val="accent3"/>
                  </a:solidFill>
                  <a:latin typeface="+mj-ea"/>
                  <a:ea typeface="+mj-ea"/>
                </a:rPr>
                <a:t>81%</a:t>
              </a:r>
              <a:endParaRPr lang="en-US" sz="700" dirty="0">
                <a:solidFill>
                  <a:schemeClr val="accent3"/>
                </a:solidFill>
                <a:latin typeface="+mj-ea"/>
                <a:ea typeface="+mj-ea"/>
              </a:endParaRPr>
            </a:p>
          </p:txBody>
        </p:sp>
        <p:sp>
          <p:nvSpPr>
            <p:cNvPr id="44" name="ValueText2"/>
            <p:cNvSpPr txBox="1"/>
            <p:nvPr/>
          </p:nvSpPr>
          <p:spPr>
            <a:xfrm>
              <a:off x="6223214" y="2215583"/>
              <a:ext cx="472428" cy="355697"/>
            </a:xfrm>
            <a:prstGeom prst="rect">
              <a:avLst/>
            </a:prstGeom>
            <a:noFill/>
            <a:ln>
              <a:noFill/>
            </a:ln>
          </p:spPr>
          <p:txBody>
            <a:bodyPr wrap="none" tIns="90000" bIns="90000" anchor="ctr" anchorCtr="0">
              <a:prstTxWarp prst="textPlain">
                <a:avLst/>
              </a:prstTxWarp>
              <a:noAutofit/>
            </a:bodyPr>
            <a:p>
              <a:r>
                <a:rPr lang="en-US" altLang="zh-CN" sz="700">
                  <a:solidFill>
                    <a:schemeClr val="accent4"/>
                  </a:solidFill>
                  <a:latin typeface="+mj-ea"/>
                  <a:ea typeface="+mj-ea"/>
                </a:rPr>
                <a:t>60%</a:t>
              </a:r>
              <a:endParaRPr lang="en-US" sz="700" dirty="0">
                <a:solidFill>
                  <a:schemeClr val="accent4"/>
                </a:solidFill>
                <a:latin typeface="+mj-ea"/>
                <a:ea typeface="+mj-ea"/>
              </a:endParaRPr>
            </a:p>
          </p:txBody>
        </p:sp>
        <p:sp>
          <p:nvSpPr>
            <p:cNvPr id="45" name="ValueText3"/>
            <p:cNvSpPr txBox="1"/>
            <p:nvPr/>
          </p:nvSpPr>
          <p:spPr>
            <a:xfrm>
              <a:off x="7486640" y="1895718"/>
              <a:ext cx="472428" cy="355697"/>
            </a:xfrm>
            <a:prstGeom prst="rect">
              <a:avLst/>
            </a:prstGeom>
            <a:noFill/>
            <a:ln>
              <a:noFill/>
            </a:ln>
          </p:spPr>
          <p:txBody>
            <a:bodyPr wrap="none" tIns="90000" bIns="90000" anchor="ctr" anchorCtr="0">
              <a:prstTxWarp prst="textPlain">
                <a:avLst/>
              </a:prstTxWarp>
              <a:noAutofit/>
            </a:bodyPr>
            <a:p>
              <a:r>
                <a:rPr lang="en-US" altLang="zh-CN" sz="700">
                  <a:solidFill>
                    <a:schemeClr val="accent1"/>
                  </a:solidFill>
                  <a:latin typeface="+mj-ea"/>
                  <a:ea typeface="+mj-ea"/>
                </a:rPr>
                <a:t>70%</a:t>
              </a:r>
              <a:endParaRPr lang="en-US" sz="700" dirty="0">
                <a:solidFill>
                  <a:schemeClr val="accent1"/>
                </a:solidFill>
                <a:latin typeface="+mj-ea"/>
                <a:ea typeface="+mj-ea"/>
              </a:endParaRPr>
            </a:p>
          </p:txBody>
        </p:sp>
        <p:cxnSp>
          <p:nvCxnSpPr>
            <p:cNvPr id="46" name="ExtraShape1"/>
            <p:cNvCxnSpPr/>
            <p:nvPr/>
          </p:nvCxnSpPr>
          <p:spPr>
            <a:xfrm>
              <a:off x="4198885" y="1350122"/>
              <a:ext cx="0" cy="3241439"/>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ExtraShape2"/>
            <p:cNvCxnSpPr/>
            <p:nvPr/>
          </p:nvCxnSpPr>
          <p:spPr>
            <a:xfrm>
              <a:off x="4181057" y="4591561"/>
              <a:ext cx="4534826"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8" name="CustomText1"/>
            <p:cNvSpPr txBox="1"/>
            <p:nvPr/>
          </p:nvSpPr>
          <p:spPr>
            <a:xfrm>
              <a:off x="3503037" y="1253656"/>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1000</a:t>
              </a:r>
              <a:endParaRPr lang="zh-CN" altLang="en-US" sz="700" dirty="0">
                <a:solidFill>
                  <a:schemeClr val="tx2">
                    <a:lumMod val="40000"/>
                    <a:lumOff val="60000"/>
                  </a:schemeClr>
                </a:solidFill>
                <a:latin typeface="+mj-ea"/>
                <a:ea typeface="+mj-ea"/>
              </a:endParaRPr>
            </a:p>
          </p:txBody>
        </p:sp>
        <p:sp>
          <p:nvSpPr>
            <p:cNvPr id="49" name="CustomText2"/>
            <p:cNvSpPr txBox="1"/>
            <p:nvPr/>
          </p:nvSpPr>
          <p:spPr>
            <a:xfrm>
              <a:off x="3497653" y="1879739"/>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700</a:t>
              </a:r>
              <a:endParaRPr lang="zh-CN" altLang="en-US" sz="700" dirty="0">
                <a:solidFill>
                  <a:schemeClr val="tx2">
                    <a:lumMod val="40000"/>
                    <a:lumOff val="60000"/>
                  </a:schemeClr>
                </a:solidFill>
                <a:latin typeface="+mj-ea"/>
                <a:ea typeface="+mj-ea"/>
              </a:endParaRPr>
            </a:p>
          </p:txBody>
        </p:sp>
        <p:sp>
          <p:nvSpPr>
            <p:cNvPr id="50" name="CustomText3"/>
            <p:cNvSpPr txBox="1"/>
            <p:nvPr/>
          </p:nvSpPr>
          <p:spPr>
            <a:xfrm>
              <a:off x="3492269" y="2505822"/>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500</a:t>
              </a:r>
              <a:endParaRPr lang="zh-CN" altLang="en-US" sz="700" dirty="0">
                <a:solidFill>
                  <a:schemeClr val="tx2">
                    <a:lumMod val="40000"/>
                    <a:lumOff val="60000"/>
                  </a:schemeClr>
                </a:solidFill>
                <a:latin typeface="+mj-ea"/>
                <a:ea typeface="+mj-ea"/>
              </a:endParaRPr>
            </a:p>
          </p:txBody>
        </p:sp>
        <p:sp>
          <p:nvSpPr>
            <p:cNvPr id="51" name="CustomText1"/>
            <p:cNvSpPr txBox="1"/>
            <p:nvPr/>
          </p:nvSpPr>
          <p:spPr>
            <a:xfrm>
              <a:off x="3486885" y="3131905"/>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300</a:t>
              </a:r>
              <a:endParaRPr lang="zh-CN" altLang="en-US" sz="700" dirty="0">
                <a:solidFill>
                  <a:schemeClr val="tx2">
                    <a:lumMod val="40000"/>
                    <a:lumOff val="60000"/>
                  </a:schemeClr>
                </a:solidFill>
                <a:latin typeface="+mj-ea"/>
                <a:ea typeface="+mj-ea"/>
              </a:endParaRPr>
            </a:p>
          </p:txBody>
        </p:sp>
        <p:sp>
          <p:nvSpPr>
            <p:cNvPr id="52" name="CustomText2"/>
            <p:cNvSpPr txBox="1"/>
            <p:nvPr/>
          </p:nvSpPr>
          <p:spPr>
            <a:xfrm>
              <a:off x="3481501" y="3757988"/>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100</a:t>
              </a:r>
              <a:endParaRPr lang="zh-CN" altLang="en-US" sz="700" dirty="0">
                <a:solidFill>
                  <a:schemeClr val="tx2">
                    <a:lumMod val="40000"/>
                    <a:lumOff val="60000"/>
                  </a:schemeClr>
                </a:solidFill>
                <a:latin typeface="+mj-ea"/>
                <a:ea typeface="+mj-ea"/>
              </a:endParaRPr>
            </a:p>
          </p:txBody>
        </p:sp>
        <p:sp>
          <p:nvSpPr>
            <p:cNvPr id="53" name="CustomText3"/>
            <p:cNvSpPr txBox="1"/>
            <p:nvPr/>
          </p:nvSpPr>
          <p:spPr>
            <a:xfrm>
              <a:off x="3476117" y="4384071"/>
              <a:ext cx="629624" cy="349250"/>
            </a:xfrm>
            <a:prstGeom prst="rect">
              <a:avLst/>
            </a:prstGeom>
            <a:noFill/>
          </p:spPr>
          <p:txBody>
            <a:bodyPr wrap="square" lIns="90000" rIns="90000" rtlCol="0">
              <a:noAutofit/>
            </a:bodyPr>
            <a:p>
              <a:pPr algn="r"/>
              <a:r>
                <a:rPr lang="en-US" altLang="zh-CN" sz="700" dirty="0">
                  <a:solidFill>
                    <a:schemeClr val="tx2">
                      <a:lumMod val="40000"/>
                      <a:lumOff val="60000"/>
                    </a:schemeClr>
                  </a:solidFill>
                  <a:latin typeface="+mj-ea"/>
                  <a:ea typeface="+mj-ea"/>
                </a:rPr>
                <a:t>0</a:t>
              </a:r>
              <a:endParaRPr lang="zh-CN" altLang="en-US" sz="700" dirty="0">
                <a:solidFill>
                  <a:schemeClr val="tx2">
                    <a:lumMod val="40000"/>
                    <a:lumOff val="60000"/>
                  </a:schemeClr>
                </a:solidFill>
                <a:latin typeface="+mj-ea"/>
                <a:ea typeface="+mj-ea"/>
              </a:endParaRPr>
            </a:p>
          </p:txBody>
        </p:sp>
      </p:grpSp>
      <p:sp>
        <p:nvSpPr>
          <p:cNvPr id="25" name="文本框 2"/>
          <p:cNvSpPr txBox="1"/>
          <p:nvPr/>
        </p:nvSpPr>
        <p:spPr>
          <a:xfrm>
            <a:off x="885825" y="599440"/>
            <a:ext cx="49822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三、相关分析中应注意的问题</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2" presetClass="entr" presetSubtype="1" fill="hold" nodeType="withEffect">
                                  <p:stCondLst>
                                    <p:cond delay="20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53" presetClass="entr" presetSubtype="16"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22" presetClass="entr" presetSubtype="1" fill="hold" nodeType="withEffect">
                                  <p:stCondLst>
                                    <p:cond delay="400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par>
                                <p:cTn id="47" presetID="53" presetClass="entr" presetSubtype="16" fill="hold" grpId="0" nodeType="withEffect">
                                  <p:stCondLst>
                                    <p:cond delay="25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par>
                                <p:cTn id="52" presetID="22" presetClass="entr" presetSubtype="8" fill="hold" nodeType="withEffect">
                                  <p:stCondLst>
                                    <p:cond delay="30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4" grpId="0"/>
      <p:bldP spid="23" grpId="0" bldLvl="0" animBg="1"/>
      <p:bldP spid="21" grpId="0"/>
      <p:bldP spid="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13495" y="888365"/>
            <a:ext cx="921385" cy="508254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回归分析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3400" y="1817370"/>
            <a:ext cx="6065520" cy="378460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“回归”一词是由英国生物学家高尔顿（F.Galton）在研究人体身高的遗传问题时首先提出的。根据遗传学的观点，子辈的身高受父辈影响，以 x 记父辈身高，y 记子辈身高。回归分析通过一个变量或一些变量的变化解释另一变量的变化。其主要内容和步骤是，首先根据理论和对问题的分析判断，将变量分为自变量和因变量；其次，设法找出合适的数学方程式（即回归模型）描述变量间的关系；由于涉及的变量具有不确定性，接着还要对回归模型进行统计检验；统计检验通过后，最后是利用回归模型，根据自变量去估计、预测因变量。</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726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一、回归分析的意义</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06565" y="1924050"/>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732790" y="2353945"/>
            <a:ext cx="4879975" cy="304609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（1）建立相关关系的回归方程。利用回归分析方法，配合一个表明变量之间数量上相关的方程式，而且根据自变量 x 的变动，来预测因变量 y 的变动。</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（2）测定因变量的估计值与实际值的误差程度。通过计算估计标准误差指标，可以反映因变量估计值的准确程度，从而将误差控制在一定范围内。</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726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二、回归分析的主要内容</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762625" y="1828165"/>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559425" y="1281430"/>
            <a:ext cx="624840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回归分析与相关分析是互相补充、密切联系的。相关分析是回归分析的基础和前提，回归分析则是相关分析的深入和继续。相关分析需要依靠回归分析来表现变量之间数量相关的具体形式，而回归分析则需要依靠相关分析来表现变量之间数量变化的相关程度。只有当变量之间存在高度相关时，进行回归分析寻求其相关的具体形式才有意义。如果在没有对变量之间是否相关以及相关方向和程度做出正确判断之前，就进行回归分析，很容易造成“虚假回归”。与此同时，相关分析只研究变量之间相关的方向和程度，不能推断变量之间相互关系的具体形式，也无法从一个变量的变化来推测另一个变量的变化情况，因此，在具体应用过程中，只有把相关分析和回归分析结合起来，才能达到研究和分析的目的。</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16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三、回归分析与相关分析的关系</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29895" y="1646555"/>
            <a:ext cx="4762500" cy="3905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94030" y="2043430"/>
            <a:ext cx="5613400" cy="230695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对于具有线性相关关系的两个变量，由于有随机因素的干扰，两变量的线性关系中应包括随机误差项 ε，即有：y=a+bx+ε对于 x 某一确定的值，其对应的 y 值虽有波动，但随机误差的期望值为零，即E（ε）= 0，因而从平均意义上说（记 E（y）为 y），总体线性回归方程为：y=E（y）=a+bx</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16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四、一元线性回归模型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07430" y="1601470"/>
            <a:ext cx="4762500" cy="3457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16"/>
          <p:cNvSpPr/>
          <p:nvPr/>
        </p:nvSpPr>
        <p:spPr bwMode="auto">
          <a:xfrm>
            <a:off x="1622186" y="3854798"/>
            <a:ext cx="2183293"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9" name="任意多边形 18"/>
          <p:cNvSpPr/>
          <p:nvPr/>
        </p:nvSpPr>
        <p:spPr bwMode="auto">
          <a:xfrm>
            <a:off x="5497186"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3" name="任意多边形 22"/>
          <p:cNvSpPr/>
          <p:nvPr/>
        </p:nvSpPr>
        <p:spPr bwMode="auto">
          <a:xfrm flipV="1">
            <a:off x="3566652"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5" name="任意多边形 24"/>
          <p:cNvSpPr/>
          <p:nvPr/>
        </p:nvSpPr>
        <p:spPr bwMode="auto">
          <a:xfrm flipV="1">
            <a:off x="7427720"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8" name="任意多边形 17"/>
          <p:cNvSpPr/>
          <p:nvPr/>
        </p:nvSpPr>
        <p:spPr bwMode="auto">
          <a:xfrm>
            <a:off x="3548739" y="3854798"/>
            <a:ext cx="2185285" cy="110259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0" name="任意多边形 19"/>
          <p:cNvSpPr/>
          <p:nvPr/>
        </p:nvSpPr>
        <p:spPr bwMode="auto">
          <a:xfrm>
            <a:off x="7411798"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2" name="任意多边形 21"/>
          <p:cNvSpPr/>
          <p:nvPr/>
        </p:nvSpPr>
        <p:spPr bwMode="auto">
          <a:xfrm flipV="1">
            <a:off x="1622186" y="2750215"/>
            <a:ext cx="2183293"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4" name="任意多边形 23"/>
          <p:cNvSpPr/>
          <p:nvPr/>
        </p:nvSpPr>
        <p:spPr bwMode="auto">
          <a:xfrm flipV="1">
            <a:off x="548126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02415" name="文本框 27"/>
          <p:cNvSpPr txBox="1">
            <a:spLocks noChangeArrowheads="1"/>
          </p:cNvSpPr>
          <p:nvPr/>
        </p:nvSpPr>
        <p:spPr bwMode="auto">
          <a:xfrm>
            <a:off x="2213287"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01</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6" name="文本框 28"/>
          <p:cNvSpPr txBox="1">
            <a:spLocks noChangeArrowheads="1"/>
          </p:cNvSpPr>
          <p:nvPr/>
        </p:nvSpPr>
        <p:spPr bwMode="auto">
          <a:xfrm>
            <a:off x="4143821"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02</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7" name="文本框 29"/>
          <p:cNvSpPr txBox="1">
            <a:spLocks noChangeArrowheads="1"/>
          </p:cNvSpPr>
          <p:nvPr/>
        </p:nvSpPr>
        <p:spPr bwMode="auto">
          <a:xfrm>
            <a:off x="6088288"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03</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8" name="文本框 30"/>
          <p:cNvSpPr txBox="1">
            <a:spLocks noChangeArrowheads="1"/>
          </p:cNvSpPr>
          <p:nvPr/>
        </p:nvSpPr>
        <p:spPr bwMode="auto">
          <a:xfrm>
            <a:off x="8052655"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04</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46109" name="文本框 32"/>
          <p:cNvSpPr txBox="1">
            <a:spLocks noChangeArrowheads="1"/>
          </p:cNvSpPr>
          <p:nvPr/>
        </p:nvSpPr>
        <p:spPr bwMode="auto">
          <a:xfrm>
            <a:off x="1622425" y="1772920"/>
            <a:ext cx="2756535" cy="828675"/>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（一）估计标准误差的意义</a:t>
            </a:r>
            <a:endParaRPr lang="zh-CN" altLang="en-US" sz="2400" b="1" dirty="0">
              <a:solidFill>
                <a:schemeClr val="bg1">
                  <a:lumMod val="50000"/>
                </a:schemeClr>
              </a:solidFill>
              <a:latin typeface="宋体" panose="02010600030101010101" pitchFamily="2" charset="-122"/>
            </a:endParaRPr>
          </a:p>
        </p:txBody>
      </p:sp>
      <p:sp>
        <p:nvSpPr>
          <p:cNvPr id="46107" name="文本框 34"/>
          <p:cNvSpPr txBox="1">
            <a:spLocks noChangeArrowheads="1"/>
          </p:cNvSpPr>
          <p:nvPr/>
        </p:nvSpPr>
        <p:spPr bwMode="auto">
          <a:xfrm>
            <a:off x="2993390" y="5085080"/>
            <a:ext cx="2756535" cy="828675"/>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（二）估计标准误差的计算</a:t>
            </a:r>
            <a:endParaRPr lang="zh-CN" altLang="en-US" sz="2400" b="1" dirty="0">
              <a:solidFill>
                <a:schemeClr val="bg1">
                  <a:lumMod val="50000"/>
                </a:schemeClr>
              </a:solidFill>
              <a:latin typeface="宋体" panose="02010600030101010101" pitchFamily="2" charset="-122"/>
            </a:endParaRPr>
          </a:p>
        </p:txBody>
      </p:sp>
      <p:sp>
        <p:nvSpPr>
          <p:cNvPr id="46105" name="文本框 36"/>
          <p:cNvSpPr txBox="1">
            <a:spLocks noChangeArrowheads="1"/>
          </p:cNvSpPr>
          <p:nvPr/>
        </p:nvSpPr>
        <p:spPr bwMode="auto">
          <a:xfrm>
            <a:off x="6639560" y="5085080"/>
            <a:ext cx="3264535" cy="828675"/>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（四）估计标准误差与一般标准差的关系</a:t>
            </a:r>
            <a:endParaRPr lang="zh-CN" altLang="en-US" sz="2400" b="1" dirty="0">
              <a:solidFill>
                <a:schemeClr val="bg1">
                  <a:lumMod val="50000"/>
                </a:schemeClr>
              </a:solidFill>
              <a:latin typeface="宋体" panose="02010600030101010101" pitchFamily="2" charset="-122"/>
            </a:endParaRPr>
          </a:p>
        </p:txBody>
      </p:sp>
      <p:sp>
        <p:nvSpPr>
          <p:cNvPr id="46103" name="文本框 38"/>
          <p:cNvSpPr txBox="1">
            <a:spLocks noChangeArrowheads="1"/>
          </p:cNvSpPr>
          <p:nvPr/>
        </p:nvSpPr>
        <p:spPr bwMode="auto">
          <a:xfrm>
            <a:off x="5497195" y="1772920"/>
            <a:ext cx="3108960" cy="828675"/>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（三）估计标准误差与相关系数的关系</a:t>
            </a:r>
            <a:endParaRPr lang="zh-CN" altLang="en-US" sz="2400" b="1" dirty="0">
              <a:solidFill>
                <a:schemeClr val="bg1">
                  <a:lumMod val="50000"/>
                </a:schemeClr>
              </a:solidFill>
              <a:latin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五、估计标准误差</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02415"/>
                                        </p:tgtEl>
                                        <p:attrNameLst>
                                          <p:attrName>style.visibility</p:attrName>
                                        </p:attrNameLst>
                                      </p:cBhvr>
                                      <p:to>
                                        <p:strVal val="visible"/>
                                      </p:to>
                                    </p:set>
                                    <p:animEffect transition="in" filter="dissolve">
                                      <p:cBhvr>
                                        <p:cTn id="39" dur="500"/>
                                        <p:tgtEl>
                                          <p:spTgt spid="10241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02416"/>
                                        </p:tgtEl>
                                        <p:attrNameLst>
                                          <p:attrName>style.visibility</p:attrName>
                                        </p:attrNameLst>
                                      </p:cBhvr>
                                      <p:to>
                                        <p:strVal val="visible"/>
                                      </p:to>
                                    </p:set>
                                    <p:animEffect transition="in" filter="dissolve">
                                      <p:cBhvr>
                                        <p:cTn id="43" dur="500"/>
                                        <p:tgtEl>
                                          <p:spTgt spid="10241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dissolve">
                                      <p:cBhvr>
                                        <p:cTn id="47" dur="500"/>
                                        <p:tgtEl>
                                          <p:spTgt spid="102417"/>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8"/>
                                        </p:tgtEl>
                                        <p:attrNameLst>
                                          <p:attrName>style.visibility</p:attrName>
                                        </p:attrNameLst>
                                      </p:cBhvr>
                                      <p:to>
                                        <p:strVal val="visible"/>
                                      </p:to>
                                    </p:set>
                                    <p:animEffect transition="in" filter="dissolve">
                                      <p:cBhvr>
                                        <p:cTn id="51" dur="500"/>
                                        <p:tgtEl>
                                          <p:spTgt spid="102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P spid="23" grpId="0" bldLvl="0" animBg="1"/>
      <p:bldP spid="25" grpId="0" bldLvl="0" animBg="1"/>
      <p:bldP spid="18" grpId="0" bldLvl="0" animBg="1"/>
      <p:bldP spid="20" grpId="0" bldLvl="0" animBg="1"/>
      <p:bldP spid="22" grpId="0" bldLvl="0" animBg="1"/>
      <p:bldP spid="24" grpId="0" bldLvl="0" animBg="1"/>
      <p:bldP spid="102415" grpId="0" bldLvl="0" animBg="1"/>
      <p:bldP spid="102416" grpId="0" bldLvl="0" animBg="1"/>
      <p:bldP spid="102417" grpId="0" bldLvl="0" animBg="1"/>
      <p:bldP spid="10241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817610" y="825500"/>
            <a:ext cx="1659890" cy="5210175"/>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a:t>
            </a:r>
            <a:r>
              <a:rPr lang="zh-CN" altLang="en-US" sz="4800" dirty="0">
                <a:solidFill>
                  <a:schemeClr val="tx2"/>
                </a:solidFill>
                <a:latin typeface="宋体" panose="02010600030101010101" pitchFamily="2" charset="-122"/>
                <a:sym typeface="+mn-ea"/>
              </a:rPr>
              <a:t>在相关</a:t>
            </a:r>
            <a:endParaRPr lang="zh-CN" altLang="en-US" sz="4800" dirty="0">
              <a:solidFill>
                <a:schemeClr val="tx2"/>
              </a:solidFill>
              <a:latin typeface="宋体" panose="02010600030101010101" pitchFamily="2" charset="-122"/>
              <a:sym typeface="+mn-ea"/>
            </a:endParaRPr>
          </a:p>
          <a:p>
            <a:pPr algn="ctr"/>
            <a:r>
              <a:rPr lang="zh-CN" altLang="en-US" sz="4800" dirty="0">
                <a:solidFill>
                  <a:schemeClr val="tx2"/>
                </a:solidFill>
                <a:latin typeface="宋体" panose="02010600030101010101" pitchFamily="2" charset="-122"/>
                <a:sym typeface="+mn-ea"/>
              </a:rPr>
              <a:t>与回归分析中应用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2591435"/>
            <a:ext cx="529018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第五章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相关分析与回归分析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296035"/>
            <a:ext cx="10270490" cy="829945"/>
          </a:xfrm>
          <a:prstGeom prst="rect">
            <a:avLst/>
          </a:prstGeom>
          <a:noFill/>
        </p:spPr>
        <p:txBody>
          <a:bodyPr wrap="square" rtlCol="0">
            <a:spAutoFit/>
          </a:bodyPr>
          <a:lstStyle/>
          <a:p>
            <a:pPr>
              <a:lnSpc>
                <a:spcPct val="150000"/>
              </a:lnSpc>
            </a:pPr>
            <a:r>
              <a:rPr lang="zh-CN" altLang="en-US" sz="1600" spc="300" dirty="0" smtClean="0">
                <a:solidFill>
                  <a:schemeClr val="tx2"/>
                </a:solidFill>
                <a:latin typeface="宋体" panose="02010600030101010101" pitchFamily="2" charset="-122"/>
              </a:rPr>
              <a:t>例</a:t>
            </a:r>
            <a:r>
              <a:rPr lang="en-US" altLang="zh-CN" sz="1600" spc="300" dirty="0" smtClean="0">
                <a:solidFill>
                  <a:schemeClr val="tx2"/>
                </a:solidFill>
                <a:latin typeface="宋体" panose="02010600030101010101" pitchFamily="2" charset="-122"/>
              </a:rPr>
              <a:t>4</a:t>
            </a:r>
            <a:r>
              <a:rPr lang="zh-CN" altLang="en-US" sz="1600" spc="300" dirty="0" smtClean="0">
                <a:solidFill>
                  <a:schemeClr val="tx2"/>
                </a:solidFill>
                <a:latin typeface="宋体" panose="02010600030101010101" pitchFamily="2" charset="-122"/>
              </a:rPr>
              <a:t>　现有上海地区</a:t>
            </a:r>
            <a:r>
              <a:rPr lang="en-US" altLang="zh-CN" sz="1600" spc="300" dirty="0" smtClean="0">
                <a:solidFill>
                  <a:schemeClr val="tx2"/>
                </a:solidFill>
                <a:latin typeface="宋体" panose="02010600030101010101" pitchFamily="2" charset="-122"/>
              </a:rPr>
              <a:t>IT </a:t>
            </a:r>
            <a:r>
              <a:rPr lang="zh-CN" altLang="en-US" sz="1600" spc="300" dirty="0" smtClean="0">
                <a:solidFill>
                  <a:schemeClr val="tx2"/>
                </a:solidFill>
                <a:latin typeface="宋体" panose="02010600030101010101" pitchFamily="2" charset="-122"/>
              </a:rPr>
              <a:t>行业从业人员工龄与收入的表格数据，共有</a:t>
            </a:r>
            <a:r>
              <a:rPr lang="en-US" altLang="zh-CN" sz="1600" spc="300" dirty="0" smtClean="0">
                <a:solidFill>
                  <a:schemeClr val="tx2"/>
                </a:solidFill>
                <a:latin typeface="宋体" panose="02010600030101010101" pitchFamily="2" charset="-122"/>
              </a:rPr>
              <a:t>100 </a:t>
            </a:r>
            <a:r>
              <a:rPr lang="zh-CN" altLang="en-US" sz="1600" spc="300" dirty="0" smtClean="0">
                <a:solidFill>
                  <a:schemeClr val="tx2"/>
                </a:solidFill>
                <a:latin typeface="宋体" panose="02010600030101010101" pitchFamily="2" charset="-122"/>
              </a:rPr>
              <a:t>对数据，</a:t>
            </a:r>
            <a:endParaRPr lang="zh-CN" altLang="en-US" sz="1600" spc="300" dirty="0" smtClean="0">
              <a:solidFill>
                <a:schemeClr val="tx2"/>
              </a:solidFill>
              <a:latin typeface="宋体" panose="02010600030101010101" pitchFamily="2" charset="-122"/>
            </a:endParaRPr>
          </a:p>
          <a:p>
            <a:pPr>
              <a:lnSpc>
                <a:spcPct val="150000"/>
              </a:lnSpc>
            </a:pPr>
            <a:r>
              <a:rPr lang="zh-CN" altLang="en-US" sz="1600" spc="300" dirty="0" smtClean="0">
                <a:solidFill>
                  <a:schemeClr val="tx2"/>
                </a:solidFill>
                <a:latin typeface="宋体" panose="02010600030101010101" pitchFamily="2" charset="-122"/>
              </a:rPr>
              <a:t>表</a:t>
            </a:r>
            <a:r>
              <a:rPr lang="en-US" altLang="zh-CN" sz="1600" spc="300" dirty="0" smtClean="0">
                <a:solidFill>
                  <a:schemeClr val="tx2"/>
                </a:solidFill>
                <a:latin typeface="宋体" panose="02010600030101010101" pitchFamily="2" charset="-122"/>
              </a:rPr>
              <a:t>5-7 </a:t>
            </a:r>
            <a:r>
              <a:rPr lang="zh-CN" altLang="en-US" sz="1600" spc="300" dirty="0" smtClean="0">
                <a:solidFill>
                  <a:schemeClr val="tx2"/>
                </a:solidFill>
                <a:latin typeface="宋体" panose="02010600030101010101" pitchFamily="2" charset="-122"/>
              </a:rPr>
              <a:t>展示前七对。现在利用</a:t>
            </a:r>
            <a:r>
              <a:rPr lang="en-US" altLang="zh-CN" sz="1600" spc="300" dirty="0" smtClean="0">
                <a:solidFill>
                  <a:schemeClr val="tx2"/>
                </a:solidFill>
                <a:latin typeface="宋体" panose="02010600030101010101" pitchFamily="2" charset="-122"/>
              </a:rPr>
              <a:t>Python </a:t>
            </a:r>
            <a:r>
              <a:rPr lang="zh-CN" altLang="en-US" sz="1600" spc="300" dirty="0" smtClean="0">
                <a:solidFill>
                  <a:schemeClr val="tx2"/>
                </a:solidFill>
                <a:latin typeface="宋体" panose="02010600030101010101" pitchFamily="2" charset="-122"/>
              </a:rPr>
              <a:t>绘制这两个变量的散点图并计算相关系数。</a:t>
            </a:r>
            <a:endParaRPr lang="zh-CN" altLang="en-US" sz="1600" spc="300" dirty="0" smtClean="0">
              <a:solidFill>
                <a:schemeClr val="tx2"/>
              </a:solidFill>
              <a:latin typeface="宋体" panose="02010600030101010101" pitchFamily="2" charset="-122"/>
            </a:endParaRPr>
          </a:p>
        </p:txBody>
      </p:sp>
      <p:sp>
        <p:nvSpPr>
          <p:cNvPr id="25" name="文本框 2"/>
          <p:cNvSpPr txBox="1"/>
          <p:nvPr/>
        </p:nvSpPr>
        <p:spPr>
          <a:xfrm>
            <a:off x="885825" y="457835"/>
            <a:ext cx="551688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一、利用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绘制变量散点图并计算相关系数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59105" y="4115435"/>
            <a:ext cx="2649855" cy="1917065"/>
          </a:xfrm>
          <a:prstGeom prst="rect">
            <a:avLst/>
          </a:prstGeom>
        </p:spPr>
      </p:pic>
      <p:pic>
        <p:nvPicPr>
          <p:cNvPr id="4" name="图片 3"/>
          <p:cNvPicPr>
            <a:picLocks noChangeAspect="1"/>
          </p:cNvPicPr>
          <p:nvPr/>
        </p:nvPicPr>
        <p:blipFill>
          <a:blip r:embed="rId2"/>
          <a:stretch>
            <a:fillRect/>
          </a:stretch>
        </p:blipFill>
        <p:spPr>
          <a:xfrm>
            <a:off x="3507105" y="2743835"/>
            <a:ext cx="4302125" cy="3416935"/>
          </a:xfrm>
          <a:prstGeom prst="rect">
            <a:avLst/>
          </a:prstGeom>
        </p:spPr>
      </p:pic>
      <p:pic>
        <p:nvPicPr>
          <p:cNvPr id="5" name="图片 4"/>
          <p:cNvPicPr>
            <a:picLocks noChangeAspect="1"/>
          </p:cNvPicPr>
          <p:nvPr/>
        </p:nvPicPr>
        <p:blipFill>
          <a:blip r:embed="rId3"/>
          <a:stretch>
            <a:fillRect/>
          </a:stretch>
        </p:blipFill>
        <p:spPr>
          <a:xfrm>
            <a:off x="8383905" y="5258435"/>
            <a:ext cx="3071495" cy="847725"/>
          </a:xfrm>
          <a:prstGeom prst="rect">
            <a:avLst/>
          </a:prstGeom>
        </p:spPr>
      </p:pic>
      <p:pic>
        <p:nvPicPr>
          <p:cNvPr id="6" name="图片 5"/>
          <p:cNvPicPr>
            <a:picLocks noChangeAspect="1"/>
          </p:cNvPicPr>
          <p:nvPr/>
        </p:nvPicPr>
        <p:blipFill>
          <a:blip r:embed="rId4"/>
          <a:stretch>
            <a:fillRect/>
          </a:stretch>
        </p:blipFill>
        <p:spPr>
          <a:xfrm>
            <a:off x="306705" y="6249035"/>
            <a:ext cx="1447800" cy="323850"/>
          </a:xfrm>
          <a:prstGeom prst="rect">
            <a:avLst/>
          </a:prstGeom>
        </p:spPr>
      </p:pic>
      <p:pic>
        <p:nvPicPr>
          <p:cNvPr id="7" name="图片 6"/>
          <p:cNvPicPr>
            <a:picLocks noChangeAspect="1"/>
          </p:cNvPicPr>
          <p:nvPr/>
        </p:nvPicPr>
        <p:blipFill>
          <a:blip r:embed="rId5"/>
          <a:stretch>
            <a:fillRect/>
          </a:stretch>
        </p:blipFill>
        <p:spPr>
          <a:xfrm>
            <a:off x="3430905" y="6172835"/>
            <a:ext cx="1562100" cy="409575"/>
          </a:xfrm>
          <a:prstGeom prst="rect">
            <a:avLst/>
          </a:prstGeom>
        </p:spPr>
      </p:pic>
      <p:pic>
        <p:nvPicPr>
          <p:cNvPr id="8" name="图片 7"/>
          <p:cNvPicPr>
            <a:picLocks noChangeAspect="1"/>
          </p:cNvPicPr>
          <p:nvPr/>
        </p:nvPicPr>
        <p:blipFill>
          <a:blip r:embed="rId6"/>
          <a:stretch>
            <a:fillRect/>
          </a:stretch>
        </p:blipFill>
        <p:spPr>
          <a:xfrm>
            <a:off x="8307705" y="6229985"/>
            <a:ext cx="1847850" cy="34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1515" y="1087120"/>
            <a:ext cx="10270490" cy="829945"/>
          </a:xfrm>
          <a:prstGeom prst="rect">
            <a:avLst/>
          </a:prstGeom>
          <a:noFill/>
        </p:spPr>
        <p:txBody>
          <a:bodyPr wrap="square" rtlCol="0">
            <a:spAutoFit/>
          </a:bodyPr>
          <a:lstStyle/>
          <a:p>
            <a:pPr>
              <a:lnSpc>
                <a:spcPct val="150000"/>
              </a:lnSpc>
            </a:pPr>
            <a:r>
              <a:rPr lang="zh-CN" altLang="en-US" sz="1600" spc="300" dirty="0" smtClean="0">
                <a:solidFill>
                  <a:schemeClr val="tx2"/>
                </a:solidFill>
                <a:latin typeface="宋体" panose="02010600030101010101" pitchFamily="2" charset="-122"/>
              </a:rPr>
              <a:t>例</a:t>
            </a:r>
            <a:r>
              <a:rPr lang="en-US" altLang="zh-CN" sz="1600" spc="300" dirty="0" smtClean="0">
                <a:solidFill>
                  <a:schemeClr val="tx2"/>
                </a:solidFill>
                <a:latin typeface="宋体" panose="02010600030101010101" pitchFamily="2" charset="-122"/>
              </a:rPr>
              <a:t>5</a:t>
            </a:r>
            <a:r>
              <a:rPr lang="zh-CN" altLang="en-US" sz="1600" spc="300" dirty="0" smtClean="0">
                <a:solidFill>
                  <a:schemeClr val="tx2"/>
                </a:solidFill>
                <a:latin typeface="宋体" panose="02010600030101010101" pitchFamily="2" charset="-122"/>
              </a:rPr>
              <a:t>　以上海地区</a:t>
            </a:r>
            <a:r>
              <a:rPr lang="en-US" altLang="zh-CN" sz="1600" spc="300" dirty="0" smtClean="0">
                <a:solidFill>
                  <a:schemeClr val="tx2"/>
                </a:solidFill>
                <a:latin typeface="宋体" panose="02010600030101010101" pitchFamily="2" charset="-122"/>
              </a:rPr>
              <a:t>IT </a:t>
            </a:r>
            <a:r>
              <a:rPr lang="zh-CN" altLang="en-US" sz="1600" spc="300" dirty="0" smtClean="0">
                <a:solidFill>
                  <a:schemeClr val="tx2"/>
                </a:solidFill>
                <a:latin typeface="宋体" panose="02010600030101010101" pitchFamily="2" charset="-122"/>
              </a:rPr>
              <a:t>行业从业人员工龄与收入的表格数据为基础，构建一元线</a:t>
            </a:r>
            <a:endParaRPr lang="zh-CN" altLang="en-US" sz="1600" spc="300" dirty="0" smtClean="0">
              <a:solidFill>
                <a:schemeClr val="tx2"/>
              </a:solidFill>
              <a:latin typeface="宋体" panose="02010600030101010101" pitchFamily="2" charset="-122"/>
            </a:endParaRPr>
          </a:p>
          <a:p>
            <a:pPr>
              <a:lnSpc>
                <a:spcPct val="150000"/>
              </a:lnSpc>
            </a:pPr>
            <a:r>
              <a:rPr lang="zh-CN" altLang="en-US" sz="1600" spc="300" dirty="0" smtClean="0">
                <a:solidFill>
                  <a:schemeClr val="tx2"/>
                </a:solidFill>
                <a:latin typeface="宋体" panose="02010600030101010101" pitchFamily="2" charset="-122"/>
              </a:rPr>
              <a:t>性回归模型并进行预测。</a:t>
            </a:r>
            <a:endParaRPr lang="zh-CN" altLang="en-US" sz="1600" spc="300" dirty="0" smtClean="0">
              <a:solidFill>
                <a:schemeClr val="tx2"/>
              </a:solidFill>
              <a:latin typeface="宋体" panose="02010600030101010101" pitchFamily="2" charset="-122"/>
            </a:endParaRPr>
          </a:p>
        </p:txBody>
      </p:sp>
      <p:sp>
        <p:nvSpPr>
          <p:cNvPr id="25" name="文本框 2"/>
          <p:cNvSpPr txBox="1"/>
          <p:nvPr/>
        </p:nvSpPr>
        <p:spPr>
          <a:xfrm>
            <a:off x="916305" y="305435"/>
            <a:ext cx="551688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二、利用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构建一元线性回归模型并预测</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82905" y="3886835"/>
            <a:ext cx="3206750" cy="1416050"/>
          </a:xfrm>
          <a:prstGeom prst="rect">
            <a:avLst/>
          </a:prstGeom>
        </p:spPr>
      </p:pic>
      <p:pic>
        <p:nvPicPr>
          <p:cNvPr id="4" name="图片 3"/>
          <p:cNvPicPr>
            <a:picLocks noChangeAspect="1"/>
          </p:cNvPicPr>
          <p:nvPr/>
        </p:nvPicPr>
        <p:blipFill>
          <a:blip r:embed="rId2"/>
          <a:stretch>
            <a:fillRect/>
          </a:stretch>
        </p:blipFill>
        <p:spPr>
          <a:xfrm>
            <a:off x="4052570" y="2525395"/>
            <a:ext cx="3074035" cy="1104265"/>
          </a:xfrm>
          <a:prstGeom prst="rect">
            <a:avLst/>
          </a:prstGeom>
        </p:spPr>
      </p:pic>
      <p:pic>
        <p:nvPicPr>
          <p:cNvPr id="5" name="图片 4"/>
          <p:cNvPicPr>
            <a:picLocks noChangeAspect="1"/>
          </p:cNvPicPr>
          <p:nvPr/>
        </p:nvPicPr>
        <p:blipFill>
          <a:blip r:embed="rId3"/>
          <a:stretch>
            <a:fillRect/>
          </a:stretch>
        </p:blipFill>
        <p:spPr>
          <a:xfrm>
            <a:off x="4040505" y="4115435"/>
            <a:ext cx="3388360" cy="1191895"/>
          </a:xfrm>
          <a:prstGeom prst="rect">
            <a:avLst/>
          </a:prstGeom>
        </p:spPr>
      </p:pic>
      <p:pic>
        <p:nvPicPr>
          <p:cNvPr id="6" name="图片 5"/>
          <p:cNvPicPr>
            <a:picLocks noChangeAspect="1"/>
          </p:cNvPicPr>
          <p:nvPr/>
        </p:nvPicPr>
        <p:blipFill>
          <a:blip r:embed="rId4"/>
          <a:stretch>
            <a:fillRect/>
          </a:stretch>
        </p:blipFill>
        <p:spPr>
          <a:xfrm>
            <a:off x="7621905" y="2362835"/>
            <a:ext cx="4297680" cy="3190240"/>
          </a:xfrm>
          <a:prstGeom prst="rect">
            <a:avLst/>
          </a:prstGeom>
        </p:spPr>
      </p:pic>
      <p:pic>
        <p:nvPicPr>
          <p:cNvPr id="7" name="图片 6"/>
          <p:cNvPicPr>
            <a:picLocks noChangeAspect="1"/>
          </p:cNvPicPr>
          <p:nvPr/>
        </p:nvPicPr>
        <p:blipFill>
          <a:blip r:embed="rId5"/>
          <a:stretch>
            <a:fillRect/>
          </a:stretch>
        </p:blipFill>
        <p:spPr>
          <a:xfrm>
            <a:off x="230505" y="5487035"/>
            <a:ext cx="1352550" cy="333375"/>
          </a:xfrm>
          <a:prstGeom prst="rect">
            <a:avLst/>
          </a:prstGeom>
        </p:spPr>
      </p:pic>
      <p:pic>
        <p:nvPicPr>
          <p:cNvPr id="8" name="图片 7"/>
          <p:cNvPicPr>
            <a:picLocks noChangeAspect="1"/>
          </p:cNvPicPr>
          <p:nvPr/>
        </p:nvPicPr>
        <p:blipFill>
          <a:blip r:embed="rId6"/>
          <a:stretch>
            <a:fillRect/>
          </a:stretch>
        </p:blipFill>
        <p:spPr>
          <a:xfrm>
            <a:off x="3811905" y="3763010"/>
            <a:ext cx="1609725" cy="352425"/>
          </a:xfrm>
          <a:prstGeom prst="rect">
            <a:avLst/>
          </a:prstGeom>
        </p:spPr>
      </p:pic>
      <p:pic>
        <p:nvPicPr>
          <p:cNvPr id="9" name="图片 8"/>
          <p:cNvPicPr>
            <a:picLocks noChangeAspect="1"/>
          </p:cNvPicPr>
          <p:nvPr/>
        </p:nvPicPr>
        <p:blipFill>
          <a:blip r:embed="rId7"/>
          <a:stretch>
            <a:fillRect/>
          </a:stretch>
        </p:blipFill>
        <p:spPr>
          <a:xfrm>
            <a:off x="3964305" y="5487035"/>
            <a:ext cx="1457325" cy="342900"/>
          </a:xfrm>
          <a:prstGeom prst="rect">
            <a:avLst/>
          </a:prstGeom>
        </p:spPr>
      </p:pic>
      <p:pic>
        <p:nvPicPr>
          <p:cNvPr id="10" name="图片 9"/>
          <p:cNvPicPr>
            <a:picLocks noChangeAspect="1"/>
          </p:cNvPicPr>
          <p:nvPr/>
        </p:nvPicPr>
        <p:blipFill>
          <a:blip r:embed="rId8"/>
          <a:stretch>
            <a:fillRect/>
          </a:stretch>
        </p:blipFill>
        <p:spPr>
          <a:xfrm>
            <a:off x="7774305" y="5553075"/>
            <a:ext cx="1571625" cy="314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864350" cy="5139908"/>
            <a:chOff x="0" y="1401692"/>
            <a:chExt cx="6864350" cy="513990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299085" y="2401817"/>
              <a:ext cx="6565265"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相关关系的意义和种类</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相关分析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回归分析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在相关与回归分析中应用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299291" y="240160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386445" y="676910"/>
            <a:ext cx="1659890"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相关关系的意义和种类</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169" y="3916793"/>
            <a:ext cx="3815832" cy="14377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函数关系是指现象之间是一种严格的确定性的依存关系。表现为某一现象发生变化另一现象也随之发生变化，而且有确定的值与之相对应。</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09" y="20882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（一）函数关系</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738" y="4339497"/>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相关关系是指客观现象之间确实存在的，但数量上不是严格对应的依存关系。即两个现象之间存在的一种不确定的数量关系。</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4006215"/>
            <a:ext cx="237744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（二）相关关系</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4190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一、相关关系的概念</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13170" y="2088515"/>
            <a:ext cx="4762500" cy="2933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605155" y="3192780"/>
            <a:ext cx="2527935" cy="58991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（一）按照相关关系涉及变量（或因素）的多少区分</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二、相关关系种类</a:t>
            </a:r>
            <a:endParaRPr lang="zh-CN" altLang="en-US" sz="2600" dirty="0">
              <a:latin typeface="宋体" panose="02010600030101010101" pitchFamily="2" charset="-122"/>
              <a:ea typeface="宋体" panose="02010600030101010101" pitchFamily="2" charset="-122"/>
            </a:endParaRPr>
          </a:p>
        </p:txBody>
      </p:sp>
      <p:sp>
        <p:nvSpPr>
          <p:cNvPr id="4" name="Rectangle 14"/>
          <p:cNvSpPr/>
          <p:nvPr/>
        </p:nvSpPr>
        <p:spPr>
          <a:xfrm>
            <a:off x="9171940" y="4251960"/>
            <a:ext cx="2527935" cy="294640"/>
          </a:xfrm>
          <a:prstGeom prst="rect">
            <a:avLst/>
          </a:prstGeom>
        </p:spPr>
        <p:txBody>
          <a:bodyPr wrap="square" lIns="0" tIns="0" rIns="0" bIns="0">
            <a:spAutoFit/>
          </a:bodyPr>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（四）按相关程度区分</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5" name="Rectangle 14"/>
          <p:cNvSpPr/>
          <p:nvPr/>
        </p:nvSpPr>
        <p:spPr>
          <a:xfrm>
            <a:off x="605155" y="4363085"/>
            <a:ext cx="2527935" cy="58991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（三）按照相关现象变化的方向不同区分</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6" name="Rectangle 14"/>
          <p:cNvSpPr/>
          <p:nvPr/>
        </p:nvSpPr>
        <p:spPr>
          <a:xfrm>
            <a:off x="9171940" y="3192780"/>
            <a:ext cx="2809875" cy="29464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（二）按照相关形式不同区分</a:t>
            </a:r>
            <a:endParaRPr sz="1600" dirty="0">
              <a:solidFill>
                <a:schemeClr val="tx1"/>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ppt_x"/>
                                          </p:val>
                                        </p:tav>
                                        <p:tav tm="100000">
                                          <p:val>
                                            <p:strVal val="#ppt_x"/>
                                          </p:val>
                                        </p:tav>
                                      </p:tavLst>
                                    </p:anim>
                                    <p:anim calcmode="lin" valueType="num">
                                      <p:cBhvr additive="base">
                                        <p:cTn id="68" dur="250" fill="hold"/>
                                        <p:tgtEl>
                                          <p:spTgt spid="1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250" fill="hold"/>
                                        <p:tgtEl>
                                          <p:spTgt spid="23"/>
                                        </p:tgtEl>
                                        <p:attrNameLst>
                                          <p:attrName>ppt_x</p:attrName>
                                        </p:attrNameLst>
                                      </p:cBhvr>
                                      <p:tavLst>
                                        <p:tav tm="0">
                                          <p:val>
                                            <p:strVal val="#ppt_x"/>
                                          </p:val>
                                        </p:tav>
                                        <p:tav tm="100000">
                                          <p:val>
                                            <p:strVal val="#ppt_x"/>
                                          </p:val>
                                        </p:tav>
                                      </p:tavLst>
                                    </p:anim>
                                    <p:anim calcmode="lin" valueType="num">
                                      <p:cBhvr additive="base">
                                        <p:cTn id="73" dur="25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250" fill="hold"/>
                                        <p:tgtEl>
                                          <p:spTgt spid="4"/>
                                        </p:tgtEl>
                                        <p:attrNameLst>
                                          <p:attrName>ppt_x</p:attrName>
                                        </p:attrNameLst>
                                      </p:cBhvr>
                                      <p:tavLst>
                                        <p:tav tm="0">
                                          <p:val>
                                            <p:strVal val="#ppt_x"/>
                                          </p:val>
                                        </p:tav>
                                        <p:tav tm="100000">
                                          <p:val>
                                            <p:strVal val="#ppt_x"/>
                                          </p:val>
                                        </p:tav>
                                      </p:tavLst>
                                    </p:anim>
                                    <p:anim calcmode="lin" valueType="num">
                                      <p:cBhvr additive="base">
                                        <p:cTn id="78" dur="25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250" fill="hold"/>
                                        <p:tgtEl>
                                          <p:spTgt spid="5"/>
                                        </p:tgtEl>
                                        <p:attrNameLst>
                                          <p:attrName>ppt_x</p:attrName>
                                        </p:attrNameLst>
                                      </p:cBhvr>
                                      <p:tavLst>
                                        <p:tav tm="0">
                                          <p:val>
                                            <p:strVal val="#ppt_x"/>
                                          </p:val>
                                        </p:tav>
                                        <p:tav tm="100000">
                                          <p:val>
                                            <p:strVal val="#ppt_x"/>
                                          </p:val>
                                        </p:tav>
                                      </p:tavLst>
                                    </p:anim>
                                    <p:anim calcmode="lin" valueType="num">
                                      <p:cBhvr additive="base">
                                        <p:cTn id="83" dur="250" fill="hold"/>
                                        <p:tgtEl>
                                          <p:spTgt spid="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250" fill="hold"/>
                                        <p:tgtEl>
                                          <p:spTgt spid="6"/>
                                        </p:tgtEl>
                                        <p:attrNameLst>
                                          <p:attrName>ppt_x</p:attrName>
                                        </p:attrNameLst>
                                      </p:cBhvr>
                                      <p:tavLst>
                                        <p:tav tm="0">
                                          <p:val>
                                            <p:strVal val="#ppt_x"/>
                                          </p:val>
                                        </p:tav>
                                        <p:tav tm="100000">
                                          <p:val>
                                            <p:strVal val="#ppt_x"/>
                                          </p:val>
                                        </p:tav>
                                      </p:tavLst>
                                    </p:anim>
                                    <p:anim calcmode="lin" valueType="num">
                                      <p:cBhvr additive="base">
                                        <p:cTn id="88"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4" grpId="0" bldLvl="0" animBg="1"/>
      <p:bldP spid="15" grpId="0"/>
      <p:bldP spid="17" grpId="0" bldLvl="0" animBg="1"/>
      <p:bldP spid="18" grpId="0" bldLvl="0" animBg="1"/>
      <p:bldP spid="26" grpId="0" bldLvl="0" animBg="1"/>
      <p:bldP spid="2" grpId="0" bldLvl="0" animBg="1"/>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21"/>
          <p:cNvSpPr/>
          <p:nvPr/>
        </p:nvSpPr>
        <p:spPr>
          <a:xfrm>
            <a:off x="294640" y="2647315"/>
            <a:ext cx="3424555" cy="737235"/>
          </a:xfrm>
          <a:prstGeom prst="rect">
            <a:avLst/>
          </a:prstGeom>
        </p:spPr>
        <p:txBody>
          <a:bodyPr wrap="none" lIns="96000" tIns="0" rIns="96000" bIns="0">
            <a:no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（一）确定现象之间有无关系</a:t>
            </a:r>
            <a:endParaRPr lang="zh-CN" altLang="en-US" sz="2000" b="1" dirty="0">
              <a:solidFill>
                <a:schemeClr val="tx1">
                  <a:lumMod val="75000"/>
                  <a:lumOff val="25000"/>
                </a:schemeClr>
              </a:solidFill>
              <a:latin typeface="宋体" panose="02010600030101010101" pitchFamily="2" charset="-122"/>
            </a:endParaRPr>
          </a:p>
          <a:p>
            <a:pPr lvl="0" algn="l" defTabSz="914400">
              <a:defRPr/>
            </a:pPr>
            <a:r>
              <a:rPr lang="zh-CN" altLang="en-US" sz="2000" b="1" dirty="0">
                <a:solidFill>
                  <a:schemeClr val="tx1">
                    <a:lumMod val="75000"/>
                    <a:lumOff val="25000"/>
                  </a:schemeClr>
                </a:solidFill>
                <a:latin typeface="宋体" panose="02010600030101010101" pitchFamily="2" charset="-122"/>
              </a:rPr>
              <a:t>和确定相关关系的形式</a:t>
            </a:r>
            <a:endParaRPr lang="zh-CN" altLang="en-US" sz="2000" b="1" dirty="0">
              <a:solidFill>
                <a:schemeClr val="tx1">
                  <a:lumMod val="75000"/>
                  <a:lumOff val="25000"/>
                </a:schemeClr>
              </a:solidFill>
              <a:latin typeface="宋体" panose="02010600030101010101" pitchFamily="2" charset="-122"/>
            </a:endParaRPr>
          </a:p>
        </p:txBody>
      </p:sp>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sp>
        <p:nvSpPr>
          <p:cNvPr id="25" name="文本框 2"/>
          <p:cNvSpPr txBox="1"/>
          <p:nvPr/>
        </p:nvSpPr>
        <p:spPr>
          <a:xfrm>
            <a:off x="885825" y="599440"/>
            <a:ext cx="44176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三、相关分析的主要内容</a:t>
            </a:r>
            <a:endParaRPr lang="zh-CN" altLang="en-US" sz="2600" dirty="0">
              <a:latin typeface="宋体" panose="02010600030101010101" pitchFamily="2" charset="-122"/>
              <a:ea typeface="宋体" panose="02010600030101010101" pitchFamily="2" charset="-122"/>
            </a:endParaRPr>
          </a:p>
        </p:txBody>
      </p:sp>
      <p:sp>
        <p:nvSpPr>
          <p:cNvPr id="9" name="矩形 8"/>
          <p:cNvSpPr/>
          <p:nvPr/>
        </p:nvSpPr>
        <p:spPr>
          <a:xfrm>
            <a:off x="8706485" y="2578735"/>
            <a:ext cx="2803525" cy="737235"/>
          </a:xfrm>
          <a:prstGeom prst="rect">
            <a:avLst/>
          </a:prstGeom>
        </p:spPr>
        <p:txBody>
          <a:bodyPr wrap="none" lIns="96000" tIns="0" rIns="96000" bIns="0">
            <a:noAutofit/>
          </a:bodyPr>
          <a:p>
            <a:pPr lvl="0" algn="l" defTabSz="914400">
              <a:defRPr/>
            </a:pPr>
            <a:r>
              <a:rPr lang="zh-CN" altLang="en-US" sz="2000" b="1" dirty="0">
                <a:solidFill>
                  <a:schemeClr val="tx1">
                    <a:lumMod val="75000"/>
                    <a:lumOff val="25000"/>
                  </a:schemeClr>
                </a:solidFill>
                <a:latin typeface="宋体" panose="02010600030101010101" pitchFamily="2" charset="-122"/>
              </a:rPr>
              <a:t>（二）确定相关关系的</a:t>
            </a:r>
            <a:endParaRPr lang="zh-CN" altLang="en-US" sz="2000" b="1" dirty="0">
              <a:solidFill>
                <a:schemeClr val="tx1">
                  <a:lumMod val="75000"/>
                  <a:lumOff val="25000"/>
                </a:schemeClr>
              </a:solidFill>
              <a:latin typeface="宋体" panose="02010600030101010101" pitchFamily="2" charset="-122"/>
            </a:endParaRPr>
          </a:p>
          <a:p>
            <a:pPr lvl="0" algn="l" defTabSz="914400">
              <a:defRPr/>
            </a:pPr>
            <a:r>
              <a:rPr lang="zh-CN" altLang="en-US" sz="2000" b="1" dirty="0">
                <a:solidFill>
                  <a:schemeClr val="tx1">
                    <a:lumMod val="75000"/>
                    <a:lumOff val="25000"/>
                  </a:schemeClr>
                </a:solidFill>
                <a:latin typeface="宋体" panose="02010600030101010101" pitchFamily="2" charset="-122"/>
              </a:rPr>
              <a:t>密切程度</a:t>
            </a:r>
            <a:endParaRPr lang="zh-CN" altLang="en-US" sz="2000" b="1" dirty="0">
              <a:solidFill>
                <a:schemeClr val="tx1">
                  <a:lumMod val="75000"/>
                  <a:lumOff val="25000"/>
                </a:schemeClr>
              </a:solidFill>
              <a:latin typeface="宋体" panose="02010600030101010101" pitchFamily="2" charset="-122"/>
            </a:endParaRPr>
          </a:p>
        </p:txBody>
      </p:sp>
      <p:sp>
        <p:nvSpPr>
          <p:cNvPr id="10" name="矩形 9"/>
          <p:cNvSpPr/>
          <p:nvPr/>
        </p:nvSpPr>
        <p:spPr>
          <a:xfrm>
            <a:off x="8395970" y="4761230"/>
            <a:ext cx="3424555" cy="737235"/>
          </a:xfrm>
          <a:prstGeom prst="rect">
            <a:avLst/>
          </a:prstGeom>
        </p:spPr>
        <p:txBody>
          <a:bodyPr wrap="none" lIns="96000" tIns="0" rIns="96000" bIns="0">
            <a:no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（四）测定变量估计值与</a:t>
            </a:r>
            <a:endParaRPr lang="zh-CN" altLang="en-US" sz="2000" b="1" dirty="0">
              <a:solidFill>
                <a:schemeClr val="tx1">
                  <a:lumMod val="75000"/>
                  <a:lumOff val="25000"/>
                </a:schemeClr>
              </a:solidFill>
              <a:latin typeface="宋体" panose="02010600030101010101" pitchFamily="2" charset="-122"/>
            </a:endParaRPr>
          </a:p>
          <a:p>
            <a:pPr lvl="0" algn="l" defTabSz="914400">
              <a:defRPr/>
            </a:pPr>
            <a:r>
              <a:rPr lang="zh-CN" altLang="en-US" sz="2000" b="1" dirty="0">
                <a:solidFill>
                  <a:schemeClr val="tx1">
                    <a:lumMod val="75000"/>
                    <a:lumOff val="25000"/>
                  </a:schemeClr>
                </a:solidFill>
                <a:latin typeface="宋体" panose="02010600030101010101" pitchFamily="2" charset="-122"/>
              </a:rPr>
              <a:t>实际值之间的差异</a:t>
            </a:r>
            <a:endParaRPr lang="zh-CN" altLang="en-US" sz="2000" b="1" dirty="0">
              <a:solidFill>
                <a:schemeClr val="tx1">
                  <a:lumMod val="75000"/>
                  <a:lumOff val="25000"/>
                </a:schemeClr>
              </a:solidFill>
              <a:latin typeface="宋体" panose="02010600030101010101" pitchFamily="2" charset="-122"/>
            </a:endParaRPr>
          </a:p>
        </p:txBody>
      </p:sp>
      <p:sp>
        <p:nvSpPr>
          <p:cNvPr id="11" name="矩形 10"/>
          <p:cNvSpPr/>
          <p:nvPr/>
        </p:nvSpPr>
        <p:spPr>
          <a:xfrm>
            <a:off x="421640" y="4761230"/>
            <a:ext cx="3424555" cy="737235"/>
          </a:xfrm>
          <a:prstGeom prst="rect">
            <a:avLst/>
          </a:prstGeom>
        </p:spPr>
        <p:txBody>
          <a:bodyPr wrap="none" lIns="96000" tIns="0" rIns="96000" bIns="0">
            <a:noAutofit/>
          </a:bodyPr>
          <a:lstStyle/>
          <a:p>
            <a:pPr lvl="0" algn="l" defTabSz="914400">
              <a:defRPr/>
            </a:pPr>
            <a:r>
              <a:rPr lang="zh-CN" altLang="en-US" sz="2000" b="1" dirty="0">
                <a:solidFill>
                  <a:schemeClr val="tx1">
                    <a:lumMod val="75000"/>
                    <a:lumOff val="25000"/>
                  </a:schemeClr>
                </a:solidFill>
                <a:latin typeface="宋体" panose="02010600030101010101" pitchFamily="2" charset="-122"/>
              </a:rPr>
              <a:t>（三）确定相关关系的类型</a:t>
            </a:r>
            <a:endParaRPr lang="zh-CN" altLang="en-US" sz="2000" b="1" dirty="0">
              <a:solidFill>
                <a:schemeClr val="tx1">
                  <a:lumMod val="75000"/>
                  <a:lumOff val="25000"/>
                </a:schemeClr>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13495" y="888365"/>
            <a:ext cx="921385" cy="508254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相关分析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513205" y="2969895"/>
            <a:ext cx="430149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相关表是一种统计表。它是直接根据现象之间的原始资料，将一变量的若干变量值按从小到大的顺序排列，并将另一变量的值与之对应排列形成的统计表。</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（一）相关表</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一、定性分析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86145" y="1858010"/>
            <a:ext cx="5203190" cy="3143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2097</Words>
  <Application>WPS 演示</Application>
  <PresentationFormat>自定义</PresentationFormat>
  <Paragraphs>153</Paragraphs>
  <Slides>22</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Rockwell</vt:lpstr>
      <vt:lpstr>Calibri</vt:lpstr>
      <vt:lpstr>Arial Unicode MS</vt:lpstr>
      <vt:lpstr>思源黑体 CN Bold</vt:lpstr>
      <vt:lpstr>黑体</vt:lpstr>
      <vt:lpstr>微软雅黑</vt:lpstr>
      <vt:lpstr>字魂59号-创粗黑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10634</cp:revision>
  <cp:lastPrinted>2113-01-01T00:00:00Z</cp:lastPrinted>
  <dcterms:created xsi:type="dcterms:W3CDTF">2015-07-08T08:22:00Z</dcterms:created>
  <dcterms:modified xsi:type="dcterms:W3CDTF">2025-08-14T01:33:26Z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6F9EAD8C63CF4190831EDF1533EB2236_12</vt:lpwstr>
  </property>
</Properties>
</file>