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36"/>
  </p:handoutMasterIdLst>
  <p:sldIdLst>
    <p:sldId id="639" r:id="rId3"/>
    <p:sldId id="617" r:id="rId5"/>
    <p:sldId id="636" r:id="rId6"/>
    <p:sldId id="713" r:id="rId7"/>
    <p:sldId id="664" r:id="rId8"/>
    <p:sldId id="806" r:id="rId9"/>
    <p:sldId id="668" r:id="rId10"/>
    <p:sldId id="807" r:id="rId11"/>
    <p:sldId id="710" r:id="rId12"/>
    <p:sldId id="682" r:id="rId13"/>
    <p:sldId id="808" r:id="rId14"/>
    <p:sldId id="544" r:id="rId15"/>
    <p:sldId id="809" r:id="rId16"/>
    <p:sldId id="684" r:id="rId17"/>
    <p:sldId id="711" r:id="rId18"/>
    <p:sldId id="669" r:id="rId19"/>
    <p:sldId id="810" r:id="rId20"/>
    <p:sldId id="667" r:id="rId21"/>
    <p:sldId id="811" r:id="rId22"/>
    <p:sldId id="712" r:id="rId23"/>
    <p:sldId id="812" r:id="rId24"/>
    <p:sldId id="813" r:id="rId25"/>
    <p:sldId id="676" r:id="rId26"/>
    <p:sldId id="829" r:id="rId27"/>
    <p:sldId id="830" r:id="rId28"/>
    <p:sldId id="814" r:id="rId29"/>
    <p:sldId id="832" r:id="rId30"/>
    <p:sldId id="831" r:id="rId31"/>
    <p:sldId id="674" r:id="rId32"/>
    <p:sldId id="815" r:id="rId33"/>
    <p:sldId id="838" r:id="rId34"/>
    <p:sldId id="582" r:id="rId35"/>
  </p:sldIdLst>
  <p:sldSz cx="12195175" cy="6859270"/>
  <p:notesSz cx="6858000" cy="9144000"/>
  <p:embeddedFontLst>
    <p:embeddedFont>
      <p:font typeface="Rockwell" panose="02060603020205020403" pitchFamily="18" charset="0"/>
      <p:regular r:id="rId41"/>
      <p:bold r:id="rId42"/>
      <p:italic r:id="rId43"/>
      <p:boldItalic r:id="rId44"/>
    </p:embeddedFont>
    <p:embeddedFont>
      <p:font typeface="Helvetica" panose="020B0604020202030204"/>
      <p:regular r:id="rId45"/>
      <p:bold r:id="rId46"/>
      <p:italic r:id="rId47"/>
      <p:boldItalic r:id="rId48"/>
    </p:embeddedFont>
  </p:embeddedFontLst>
  <p:custDataLst>
    <p:tags r:id="rId49"/>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336" userDrawn="1">
          <p15:clr>
            <a:srgbClr val="A4A3A4"/>
          </p15:clr>
        </p15:guide>
        <p15:guide id="3" orient="horz" pos="3992" userDrawn="1">
          <p15:clr>
            <a:srgbClr val="A4A3A4"/>
          </p15:clr>
        </p15:guide>
        <p15:guide id="4" pos="3840" userDrawn="1">
          <p15:clr>
            <a:srgbClr val="A4A3A4"/>
          </p15:clr>
        </p15:guide>
        <p15:guide id="5" pos="422" userDrawn="1">
          <p15:clr>
            <a:srgbClr val="A4A3A4"/>
          </p15:clr>
        </p15:guide>
        <p15:guide id="6" pos="726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showGuides="1">
      <p:cViewPr>
        <p:scale>
          <a:sx n="70" d="100"/>
          <a:sy n="70" d="100"/>
        </p:scale>
        <p:origin x="-654" y="-426"/>
      </p:cViewPr>
      <p:guideLst>
        <p:guide orient="horz" pos="2160"/>
        <p:guide orient="horz" pos="336"/>
        <p:guide orient="horz" pos="3992"/>
        <p:guide pos="3840"/>
        <p:guide pos="422"/>
        <p:guide pos="7266"/>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80"/>
        <p:guide pos="2159"/>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76.xml"/><Relationship Id="rId48" Type="http://schemas.openxmlformats.org/officeDocument/2006/relationships/font" Target="fonts/font8.fntdata"/><Relationship Id="rId47" Type="http://schemas.openxmlformats.org/officeDocument/2006/relationships/font" Target="fonts/font7.fntdata"/><Relationship Id="rId46" Type="http://schemas.openxmlformats.org/officeDocument/2006/relationships/font" Target="fonts/font6.fntdata"/><Relationship Id="rId45" Type="http://schemas.openxmlformats.org/officeDocument/2006/relationships/font" Target="fonts/font5.fntdata"/><Relationship Id="rId44" Type="http://schemas.openxmlformats.org/officeDocument/2006/relationships/font" Target="fonts/font4.fntdata"/><Relationship Id="rId43" Type="http://schemas.openxmlformats.org/officeDocument/2006/relationships/font" Target="fonts/font3.fntdata"/><Relationship Id="rId42" Type="http://schemas.openxmlformats.org/officeDocument/2006/relationships/font" Target="fonts/font2.fntdata"/><Relationship Id="rId41" Type="http://schemas.openxmlformats.org/officeDocument/2006/relationships/font" Target="fonts/font1.fntdata"/><Relationship Id="rId40" Type="http://schemas.openxmlformats.org/officeDocument/2006/relationships/commentAuthors" Target="commentAuthors.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4.jpeg"/><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9.xml"/><Relationship Id="rId2" Type="http://schemas.openxmlformats.org/officeDocument/2006/relationships/image" Target="../media/image17.jpeg"/><Relationship Id="rId1" Type="http://schemas.openxmlformats.org/officeDocument/2006/relationships/image" Target="../media/image13.jpeg"/></Relationships>
</file>

<file path=ppt/slides/_rels/slide24.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image" Target="../media/image13.jpeg"/><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9" Type="http://schemas.openxmlformats.org/officeDocument/2006/relationships/slideLayout" Target="../slideLayouts/slideLayout3.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tags" Target="../tags/tag23.xml"/><Relationship Id="rId15" Type="http://schemas.openxmlformats.org/officeDocument/2006/relationships/tags" Target="../tags/tag22.xml"/><Relationship Id="rId14" Type="http://schemas.openxmlformats.org/officeDocument/2006/relationships/image" Target="../media/image14.jpeg"/><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10.xml"/></Relationships>
</file>

<file path=ppt/slides/_rels/slide25.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image" Target="../media/image13.jpeg"/><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9" Type="http://schemas.openxmlformats.org/officeDocument/2006/relationships/slideLayout" Target="../slideLayouts/slideLayout3.xml"/><Relationship Id="rId18" Type="http://schemas.openxmlformats.org/officeDocument/2006/relationships/tags" Target="../tags/tag41.xml"/><Relationship Id="rId17" Type="http://schemas.openxmlformats.org/officeDocument/2006/relationships/tags" Target="../tags/tag40.xml"/><Relationship Id="rId16" Type="http://schemas.openxmlformats.org/officeDocument/2006/relationships/tags" Target="../tags/tag39.xml"/><Relationship Id="rId15" Type="http://schemas.openxmlformats.org/officeDocument/2006/relationships/tags" Target="../tags/tag38.xml"/><Relationship Id="rId14" Type="http://schemas.openxmlformats.org/officeDocument/2006/relationships/image" Target="../media/image14.jpeg"/><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8" Type="http://schemas.openxmlformats.org/officeDocument/2006/relationships/slideLayout" Target="../slideLayouts/slideLayout3.xml"/><Relationship Id="rId27" Type="http://schemas.openxmlformats.org/officeDocument/2006/relationships/tags" Target="../tags/tag67.xml"/><Relationship Id="rId26" Type="http://schemas.openxmlformats.org/officeDocument/2006/relationships/tags" Target="../tags/tag66.xml"/><Relationship Id="rId25" Type="http://schemas.openxmlformats.org/officeDocument/2006/relationships/tags" Target="../tags/tag65.xml"/><Relationship Id="rId24" Type="http://schemas.openxmlformats.org/officeDocument/2006/relationships/image" Target="../media/image16.png"/><Relationship Id="rId23" Type="http://schemas.openxmlformats.org/officeDocument/2006/relationships/tags" Target="../tags/tag64.xml"/><Relationship Id="rId22" Type="http://schemas.openxmlformats.org/officeDocument/2006/relationships/tags" Target="../tags/tag63.xml"/><Relationship Id="rId21" Type="http://schemas.openxmlformats.org/officeDocument/2006/relationships/tags" Target="../tags/tag62.xml"/><Relationship Id="rId20" Type="http://schemas.openxmlformats.org/officeDocument/2006/relationships/tags" Target="../tags/tag61.xml"/><Relationship Id="rId2" Type="http://schemas.openxmlformats.org/officeDocument/2006/relationships/tags" Target="../tags/tag43.xml"/><Relationship Id="rId19" Type="http://schemas.openxmlformats.org/officeDocument/2006/relationships/tags" Target="../tags/tag60.xml"/><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tags" Target="../tags/tag42.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9.png"/><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5.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emf"/><Relationship Id="rId1" Type="http://schemas.openxmlformats.org/officeDocument/2006/relationships/image" Target="../media/image21.em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pPr algn="ctr"/>
            <a:r>
              <a:rPr lang="zh-CN" sz="6000" b="1" spc="600" dirty="0" smtClean="0">
                <a:ln w="28575">
                  <a:noFill/>
                </a:ln>
                <a:solidFill>
                  <a:schemeClr val="tx2"/>
                </a:solidFill>
                <a:latin typeface="宋体" panose="02010600030101010101" pitchFamily="2" charset="-122"/>
              </a:rPr>
              <a:t>基础统计（第二版）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169" y="1851181"/>
            <a:ext cx="3815832" cy="183149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80285" y="3916680"/>
            <a:ext cx="4174490" cy="143764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446738" y="2508114"/>
            <a:ext cx="3485322" cy="783590"/>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它以不同时期的总量指标对比为基础，分子和分母都是全面的绝对量，所以能完善地反映所研究对象的经济内容。</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nvSpPr>
        <p:spPr>
          <a:xfrm>
            <a:off x="2421209" y="2088292"/>
            <a:ext cx="2755126"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（一）综合指数的意义</a:t>
            </a:r>
            <a:endParaRPr lang="zh-CN" altLang="en-US" dirty="0">
              <a:latin typeface="宋体" panose="02010600030101010101" pitchFamily="2" charset="-122"/>
              <a:sym typeface="宋体" panose="02010600030101010101" pitchFamily="2" charset="-122"/>
            </a:endParaRPr>
          </a:p>
        </p:txBody>
      </p:sp>
      <p:sp>
        <p:nvSpPr>
          <p:cNvPr id="25" name="矩形 24"/>
          <p:cNvSpPr/>
          <p:nvPr/>
        </p:nvSpPr>
        <p:spPr>
          <a:xfrm>
            <a:off x="2446655" y="4609465"/>
            <a:ext cx="3840480" cy="553085"/>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对资料要求严格，必须根据全面资料编制，所以其应用受到资料条件的限制。</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nvSpPr>
        <p:spPr>
          <a:xfrm>
            <a:off x="2501900" y="4189730"/>
            <a:ext cx="3152775"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（二）综合指数的局限性</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85825" y="599440"/>
            <a:ext cx="55689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二、综合指数的意义和局限性</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736080" y="1604010"/>
            <a:ext cx="4762500" cy="3905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386445" y="676910"/>
            <a:ext cx="1659890" cy="550545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平均指数的编制和应用</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第三节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631507" y="2362200"/>
            <a:ext cx="3733800" cy="3592195"/>
            <a:chOff x="764163" y="2384649"/>
            <a:chExt cx="3733800" cy="3592195"/>
          </a:xfrm>
        </p:grpSpPr>
        <p:sp>
          <p:nvSpPr>
            <p:cNvPr id="83" name="TextBox 82"/>
            <p:cNvSpPr txBox="1"/>
            <p:nvPr/>
          </p:nvSpPr>
          <p:spPr>
            <a:xfrm>
              <a:off x="764163" y="2384649"/>
              <a:ext cx="3592830" cy="398780"/>
            </a:xfrm>
            <a:prstGeom prst="rect">
              <a:avLst/>
            </a:prstGeom>
            <a:noFill/>
          </p:spPr>
          <p:txBody>
            <a:bodyPr wrap="square" rtlCol="0">
              <a:spAutoFit/>
            </a:bodyPr>
            <a:lstStyle/>
            <a:p>
              <a:r>
                <a:rPr lang="en-US" sz="2000" spc="300" dirty="0" smtClean="0">
                  <a:solidFill>
                    <a:schemeClr val="tx2"/>
                  </a:solidFill>
                  <a:latin typeface="+mn-ea"/>
                </a:rPr>
                <a:t>（一）平均指数的概念</a:t>
              </a:r>
              <a:endParaRPr lang="en-US" sz="2000" spc="300" dirty="0" smtClean="0">
                <a:solidFill>
                  <a:schemeClr val="tx2"/>
                </a:solidFill>
                <a:latin typeface="+mn-ea"/>
              </a:endParaRPr>
            </a:p>
          </p:txBody>
        </p:sp>
        <p:sp>
          <p:nvSpPr>
            <p:cNvPr id="84" name="TextBox 83"/>
            <p:cNvSpPr txBox="1"/>
            <p:nvPr/>
          </p:nvSpPr>
          <p:spPr>
            <a:xfrm>
              <a:off x="764163" y="2930749"/>
              <a:ext cx="3733800" cy="3046095"/>
            </a:xfrm>
            <a:prstGeom prst="rect">
              <a:avLst/>
            </a:prstGeom>
            <a:noFill/>
          </p:spPr>
          <p:txBody>
            <a:bodyPr wrap="square" rtlCol="0">
              <a:spAutoFit/>
            </a:bodyPr>
            <a:lstStyle/>
            <a:p>
              <a:pPr algn="just">
                <a:lnSpc>
                  <a:spcPct val="150000"/>
                </a:lnSpc>
              </a:pPr>
              <a:r>
                <a:rPr sz="1600" dirty="0">
                  <a:solidFill>
                    <a:schemeClr val="tx1"/>
                  </a:solidFill>
                  <a:latin typeface="+mn-ea"/>
                  <a:ea typeface="+mn-ea"/>
                </a:rPr>
                <a:t>平均指数是将各个个体指数进行综合平均而得到的一种总指数形式。平均指数和综合指数既有区别又有联系，两者的联系在于，在一定的权数条件下，平均指数就是综合指数的一种变形；但作为一种独立的总指数形式，平均指数在实际应用中不仅作为综合指数的变形使用，而且它本身也有着独特的广泛应用价值。</a:t>
              </a:r>
              <a:endParaRPr sz="1600" dirty="0">
                <a:solidFill>
                  <a:schemeClr val="tx1"/>
                </a:solidFill>
                <a:latin typeface="+mn-ea"/>
                <a:ea typeface="+mn-ea"/>
              </a:endParaRPr>
            </a:p>
          </p:txBody>
        </p:sp>
      </p:grpSp>
      <p:sp>
        <p:nvSpPr>
          <p:cNvPr id="25" name="文本框 2"/>
          <p:cNvSpPr txBox="1"/>
          <p:nvPr/>
        </p:nvSpPr>
        <p:spPr>
          <a:xfrm>
            <a:off x="843280" y="161925"/>
            <a:ext cx="671639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一、平均指数的概念、编制原理与方法</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480050" y="2144395"/>
            <a:ext cx="4762500" cy="381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631507" y="2362200"/>
            <a:ext cx="3860800" cy="2853055"/>
            <a:chOff x="764163" y="2384649"/>
            <a:chExt cx="3860800" cy="2853055"/>
          </a:xfrm>
        </p:grpSpPr>
        <p:sp>
          <p:nvSpPr>
            <p:cNvPr id="83" name="TextBox 82"/>
            <p:cNvSpPr txBox="1"/>
            <p:nvPr/>
          </p:nvSpPr>
          <p:spPr>
            <a:xfrm>
              <a:off x="764163" y="2384649"/>
              <a:ext cx="3860800" cy="706755"/>
            </a:xfrm>
            <a:prstGeom prst="rect">
              <a:avLst/>
            </a:prstGeom>
            <a:noFill/>
          </p:spPr>
          <p:txBody>
            <a:bodyPr wrap="square" rtlCol="0">
              <a:spAutoFit/>
            </a:bodyPr>
            <a:lstStyle/>
            <a:p>
              <a:r>
                <a:rPr lang="en-US" sz="2000" spc="300" dirty="0" smtClean="0">
                  <a:solidFill>
                    <a:schemeClr val="tx2"/>
                  </a:solidFill>
                  <a:latin typeface="+mn-ea"/>
                </a:rPr>
                <a:t>（二）平均指数的编制原理与方法</a:t>
              </a:r>
              <a:endParaRPr lang="en-US" sz="2000" spc="300" dirty="0" smtClean="0">
                <a:solidFill>
                  <a:schemeClr val="tx2"/>
                </a:solidFill>
                <a:latin typeface="+mn-ea"/>
              </a:endParaRPr>
            </a:p>
          </p:txBody>
        </p:sp>
        <p:sp>
          <p:nvSpPr>
            <p:cNvPr id="84" name="TextBox 83"/>
            <p:cNvSpPr txBox="1"/>
            <p:nvPr/>
          </p:nvSpPr>
          <p:spPr>
            <a:xfrm>
              <a:off x="764163" y="2930749"/>
              <a:ext cx="3733800" cy="2306955"/>
            </a:xfrm>
            <a:prstGeom prst="rect">
              <a:avLst/>
            </a:prstGeom>
            <a:noFill/>
          </p:spPr>
          <p:txBody>
            <a:bodyPr wrap="square" rtlCol="0">
              <a:spAutoFit/>
            </a:bodyPr>
            <a:lstStyle/>
            <a:p>
              <a:pPr algn="just">
                <a:lnSpc>
                  <a:spcPct val="150000"/>
                </a:lnSpc>
              </a:pPr>
              <a:r>
                <a:rPr sz="1600" dirty="0">
                  <a:solidFill>
                    <a:schemeClr val="tx1"/>
                  </a:solidFill>
                  <a:latin typeface="+mn-ea"/>
                  <a:ea typeface="+mn-ea"/>
                </a:rPr>
                <a:t>平均指数是通过对个体指数进行加权平均计算的总指数。其实质是以个体指数</a:t>
              </a:r>
              <a:endParaRPr sz="1600" dirty="0">
                <a:solidFill>
                  <a:schemeClr val="tx1"/>
                </a:solidFill>
                <a:latin typeface="+mn-ea"/>
                <a:ea typeface="+mn-ea"/>
              </a:endParaRPr>
            </a:p>
            <a:p>
              <a:pPr algn="just">
                <a:lnSpc>
                  <a:spcPct val="150000"/>
                </a:lnSpc>
              </a:pPr>
              <a:r>
                <a:rPr sz="1600" dirty="0">
                  <a:solidFill>
                    <a:schemeClr val="tx1"/>
                  </a:solidFill>
                  <a:latin typeface="+mn-ea"/>
                  <a:ea typeface="+mn-ea"/>
                </a:rPr>
                <a:t>为变量，以个体在总体中的地位为权数，对个体指数加权平均以测定不同个体的平均变动，它是从个体指数出发编制的总指数。</a:t>
              </a:r>
              <a:endParaRPr sz="1600" dirty="0">
                <a:solidFill>
                  <a:schemeClr val="tx1"/>
                </a:solidFill>
                <a:latin typeface="+mn-ea"/>
                <a:ea typeface="+mn-ea"/>
              </a:endParaRPr>
            </a:p>
          </p:txBody>
        </p:sp>
      </p:grpSp>
      <p:sp>
        <p:nvSpPr>
          <p:cNvPr id="25" name="文本框 2"/>
          <p:cNvSpPr txBox="1"/>
          <p:nvPr/>
        </p:nvSpPr>
        <p:spPr>
          <a:xfrm>
            <a:off x="843280" y="161925"/>
            <a:ext cx="671639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一、平均指数的概念、编制原理与方法</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5282565" y="1945005"/>
            <a:ext cx="4762500" cy="3505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nvSpPr>
        <p:spPr>
          <a:xfrm>
            <a:off x="5616095" y="1506748"/>
            <a:ext cx="959811" cy="95981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8" name="直接连接符 7"/>
          <p:cNvCxnSpPr/>
          <p:nvPr/>
        </p:nvCxnSpPr>
        <p:spPr>
          <a:xfrm>
            <a:off x="6096000" y="2466561"/>
            <a:ext cx="0" cy="221192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232171" y="1986653"/>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872835" y="1335660"/>
            <a:ext cx="3167375" cy="3455317"/>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1" name="矩形 10"/>
          <p:cNvSpPr/>
          <p:nvPr/>
        </p:nvSpPr>
        <p:spPr>
          <a:xfrm>
            <a:off x="1965719" y="3104544"/>
            <a:ext cx="2978509" cy="1798729"/>
          </a:xfrm>
          <a:prstGeom prst="rect">
            <a:avLst/>
          </a:prstGeom>
          <a:blipFill dpi="0" rotWithShape="1">
            <a:blip r:embed="rId1"/>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13" name="直接连接符 12"/>
          <p:cNvCxnSpPr/>
          <p:nvPr/>
        </p:nvCxnSpPr>
        <p:spPr>
          <a:xfrm>
            <a:off x="1987233" y="1986653"/>
            <a:ext cx="2956996"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20"/>
          <p:cNvSpPr>
            <a:spLocks noChangeArrowheads="1"/>
          </p:cNvSpPr>
          <p:nvPr/>
        </p:nvSpPr>
        <p:spPr bwMode="auto">
          <a:xfrm>
            <a:off x="1986915" y="1637665"/>
            <a:ext cx="2958465"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fontAlgn="base">
              <a:lnSpc>
                <a:spcPct val="130000"/>
              </a:lnSpc>
              <a:spcBef>
                <a:spcPct val="0"/>
              </a:spcBef>
              <a:spcAft>
                <a:spcPct val="0"/>
              </a:spcAft>
            </a:pPr>
            <a:r>
              <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rPr>
              <a:t>（一）加权算术平均指数</a:t>
            </a:r>
            <a:endPar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15" name="Rectangle 20"/>
          <p:cNvSpPr>
            <a:spLocks noChangeArrowheads="1"/>
          </p:cNvSpPr>
          <p:nvPr/>
        </p:nvSpPr>
        <p:spPr bwMode="auto">
          <a:xfrm>
            <a:off x="1968500" y="1997075"/>
            <a:ext cx="3071495"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nSpc>
                <a:spcPct val="150000"/>
              </a:lnSpc>
            </a:pPr>
            <a:r>
              <a:rPr sz="1600" dirty="0">
                <a:latin typeface="宋体" panose="02010600030101010101" pitchFamily="2" charset="-122"/>
                <a:sym typeface="宋体" panose="02010600030101010101" pitchFamily="2" charset="-122"/>
              </a:rPr>
              <a:t>所谓加权算术平均指数，是将各种产品或商品的数量指标的个体指数进行算术平均而得出的总指数。</a:t>
            </a:r>
            <a:endParaRPr sz="1600" dirty="0">
              <a:latin typeface="宋体" panose="02010600030101010101" pitchFamily="2" charset="-122"/>
              <a:sym typeface="宋体" panose="02010600030101010101" pitchFamily="2" charset="-122"/>
            </a:endParaRPr>
          </a:p>
        </p:txBody>
      </p:sp>
      <p:sp>
        <p:nvSpPr>
          <p:cNvPr id="23" name="椭圆 22"/>
          <p:cNvSpPr/>
          <p:nvPr/>
        </p:nvSpPr>
        <p:spPr>
          <a:xfrm>
            <a:off x="5616095" y="4678483"/>
            <a:ext cx="959811" cy="959811"/>
          </a:xfrm>
          <a:prstGeom prst="ellipse">
            <a:avLst/>
          </a:prstGeom>
          <a:solidFill>
            <a:schemeClr val="bg2">
              <a:lumMod val="75000"/>
            </a:schemeClr>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24" name="直接连接符 23"/>
          <p:cNvCxnSpPr/>
          <p:nvPr/>
        </p:nvCxnSpPr>
        <p:spPr>
          <a:xfrm flipH="1">
            <a:off x="6575906" y="5158388"/>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7144247" y="2571404"/>
            <a:ext cx="3167375" cy="3455317"/>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6" name="矩形 25"/>
          <p:cNvSpPr/>
          <p:nvPr/>
        </p:nvSpPr>
        <p:spPr>
          <a:xfrm>
            <a:off x="7237131" y="2692296"/>
            <a:ext cx="2978509" cy="1798729"/>
          </a:xfrm>
          <a:prstGeom prst="rect">
            <a:avLst/>
          </a:prstGeom>
          <a:blipFill dpi="0" rotWithShape="1">
            <a:blip r:embed="rId2"/>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27" name="直接连接符 26"/>
          <p:cNvCxnSpPr/>
          <p:nvPr/>
        </p:nvCxnSpPr>
        <p:spPr>
          <a:xfrm>
            <a:off x="7258645" y="5158388"/>
            <a:ext cx="2956996"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0"/>
          <p:cNvSpPr>
            <a:spLocks noChangeArrowheads="1"/>
          </p:cNvSpPr>
          <p:nvPr/>
        </p:nvSpPr>
        <p:spPr bwMode="auto">
          <a:xfrm>
            <a:off x="7258685" y="4809490"/>
            <a:ext cx="2817495" cy="31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fontAlgn="base">
              <a:lnSpc>
                <a:spcPct val="130000"/>
              </a:lnSpc>
              <a:spcBef>
                <a:spcPct val="0"/>
              </a:spcBef>
              <a:spcAft>
                <a:spcPct val="0"/>
              </a:spcAft>
            </a:pPr>
            <a:r>
              <a:rPr lang="zh-CN" altLang="en-US" sz="1600" b="1" dirty="0">
                <a:solidFill>
                  <a:schemeClr val="tx1">
                    <a:lumMod val="75000"/>
                    <a:lumOff val="25000"/>
                  </a:schemeClr>
                </a:solidFill>
                <a:latin typeface="宋体" panose="02010600030101010101" pitchFamily="2" charset="-122"/>
                <a:cs typeface="+mn-ea"/>
                <a:sym typeface="宋体" panose="02010600030101010101" pitchFamily="2" charset="-122"/>
              </a:rPr>
              <a:t>（二）加权调和平均数指数</a:t>
            </a:r>
            <a:endParaRPr lang="zh-CN" altLang="en-US" sz="1600" b="1" dirty="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29" name="Rectangle 20"/>
          <p:cNvSpPr>
            <a:spLocks noChangeArrowheads="1"/>
          </p:cNvSpPr>
          <p:nvPr/>
        </p:nvSpPr>
        <p:spPr bwMode="auto">
          <a:xfrm>
            <a:off x="7258645" y="5256472"/>
            <a:ext cx="2956996"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r>
              <a:rPr sz="1600" dirty="0">
                <a:latin typeface="宋体" panose="02010600030101010101" pitchFamily="2" charset="-122"/>
                <a:sym typeface="宋体" panose="02010600030101010101" pitchFamily="2" charset="-122"/>
              </a:rPr>
              <a:t>所谓加权调和平均指数，是将各种产品或商品的质量指标的个体进行调和平均而得出的总指数。</a:t>
            </a:r>
            <a:endParaRPr sz="1600" dirty="0">
              <a:latin typeface="宋体" panose="02010600030101010101" pitchFamily="2" charset="-122"/>
              <a:sym typeface="宋体" panose="02010600030101010101" pitchFamily="2" charset="-122"/>
            </a:endParaRPr>
          </a:p>
        </p:txBody>
      </p:sp>
      <p:cxnSp>
        <p:nvCxnSpPr>
          <p:cNvPr id="32" name="直接连接符 31"/>
          <p:cNvCxnSpPr/>
          <p:nvPr/>
        </p:nvCxnSpPr>
        <p:spPr>
          <a:xfrm>
            <a:off x="6096000" y="5638294"/>
            <a:ext cx="0" cy="111898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文本框 2"/>
          <p:cNvSpPr txBox="1"/>
          <p:nvPr/>
        </p:nvSpPr>
        <p:spPr>
          <a:xfrm>
            <a:off x="885825" y="599440"/>
            <a:ext cx="544703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二、加权平均数指数的编制方法</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2" presetClass="entr" presetSubtype="2" fill="hold" nodeType="withEffect">
                                  <p:stCondLst>
                                    <p:cond delay="150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500"/>
                                        <p:tgtEl>
                                          <p:spTgt spid="18"/>
                                        </p:tgtEl>
                                      </p:cBhvr>
                                    </p:animEffect>
                                  </p:childTnLst>
                                </p:cTn>
                              </p:par>
                              <p:par>
                                <p:cTn id="13" presetID="2" presetClass="entr" presetSubtype="8" fill="hold" grpId="0" nodeType="withEffect">
                                  <p:stCondLst>
                                    <p:cond delay="2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0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00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00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par>
                                <p:cTn id="33" presetID="22" presetClass="entr" presetSubtype="1" fill="hold" nodeType="withEffect">
                                  <p:stCondLst>
                                    <p:cond delay="250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par>
                                <p:cTn id="36" presetID="53" presetClass="entr" presetSubtype="16" fill="hold" grpId="0" nodeType="withEffect">
                                  <p:stCondLst>
                                    <p:cond delay="300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Effect transition="in" filter="fade">
                                      <p:cBhvr>
                                        <p:cTn id="40" dur="500"/>
                                        <p:tgtEl>
                                          <p:spTgt spid="23"/>
                                        </p:tgtEl>
                                      </p:cBhvr>
                                    </p:animEffect>
                                  </p:childTnLst>
                                </p:cTn>
                              </p:par>
                              <p:par>
                                <p:cTn id="41" presetID="22" presetClass="entr" presetSubtype="8" fill="hold" nodeType="withEffect">
                                  <p:stCondLst>
                                    <p:cond delay="350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par>
                                <p:cTn id="44" presetID="2" presetClass="entr" presetSubtype="2" fill="hold" grpId="0" nodeType="withEffect">
                                  <p:stCondLst>
                                    <p:cond delay="400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1+#ppt_w/2"/>
                                          </p:val>
                                        </p:tav>
                                        <p:tav tm="100000">
                                          <p:val>
                                            <p:strVal val="#ppt_x"/>
                                          </p:val>
                                        </p:tav>
                                      </p:tavLst>
                                    </p:anim>
                                    <p:anim calcmode="lin" valueType="num">
                                      <p:cBhvr additive="base">
                                        <p:cTn id="47" dur="50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40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1+#ppt_w/2"/>
                                          </p:val>
                                        </p:tav>
                                        <p:tav tm="100000">
                                          <p:val>
                                            <p:strVal val="#ppt_x"/>
                                          </p:val>
                                        </p:tav>
                                      </p:tavLst>
                                    </p:anim>
                                    <p:anim calcmode="lin" valueType="num">
                                      <p:cBhvr additive="base">
                                        <p:cTn id="51" dur="500" fill="hold"/>
                                        <p:tgtEl>
                                          <p:spTgt spid="26"/>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400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500" fill="hold"/>
                                        <p:tgtEl>
                                          <p:spTgt spid="28"/>
                                        </p:tgtEl>
                                        <p:attrNameLst>
                                          <p:attrName>ppt_x</p:attrName>
                                        </p:attrNameLst>
                                      </p:cBhvr>
                                      <p:tavLst>
                                        <p:tav tm="0">
                                          <p:val>
                                            <p:strVal val="1+#ppt_w/2"/>
                                          </p:val>
                                        </p:tav>
                                        <p:tav tm="100000">
                                          <p:val>
                                            <p:strVal val="#ppt_x"/>
                                          </p:val>
                                        </p:tav>
                                      </p:tavLst>
                                    </p:anim>
                                    <p:anim calcmode="lin" valueType="num">
                                      <p:cBhvr additive="base">
                                        <p:cTn id="55" dur="500" fill="hold"/>
                                        <p:tgtEl>
                                          <p:spTgt spid="28"/>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400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1+#ppt_w/2"/>
                                          </p:val>
                                        </p:tav>
                                        <p:tav tm="100000">
                                          <p:val>
                                            <p:strVal val="#ppt_x"/>
                                          </p:val>
                                        </p:tav>
                                      </p:tavLst>
                                    </p:anim>
                                    <p:anim calcmode="lin" valueType="num">
                                      <p:cBhvr additive="base">
                                        <p:cTn id="59" dur="500" fill="hold"/>
                                        <p:tgtEl>
                                          <p:spTgt spid="27"/>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400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500" fill="hold"/>
                                        <p:tgtEl>
                                          <p:spTgt spid="29"/>
                                        </p:tgtEl>
                                        <p:attrNameLst>
                                          <p:attrName>ppt_x</p:attrName>
                                        </p:attrNameLst>
                                      </p:cBhvr>
                                      <p:tavLst>
                                        <p:tav tm="0">
                                          <p:val>
                                            <p:strVal val="1+#ppt_w/2"/>
                                          </p:val>
                                        </p:tav>
                                        <p:tav tm="100000">
                                          <p:val>
                                            <p:strVal val="#ppt_x"/>
                                          </p:val>
                                        </p:tav>
                                      </p:tavLst>
                                    </p:anim>
                                    <p:anim calcmode="lin" valueType="num">
                                      <p:cBhvr additive="base">
                                        <p:cTn id="63" dur="500" fill="hold"/>
                                        <p:tgtEl>
                                          <p:spTgt spid="29"/>
                                        </p:tgtEl>
                                        <p:attrNameLst>
                                          <p:attrName>ppt_y</p:attrName>
                                        </p:attrNameLst>
                                      </p:cBhvr>
                                      <p:tavLst>
                                        <p:tav tm="0">
                                          <p:val>
                                            <p:strVal val="#ppt_y"/>
                                          </p:val>
                                        </p:tav>
                                        <p:tav tm="100000">
                                          <p:val>
                                            <p:strVal val="#ppt_y"/>
                                          </p:val>
                                        </p:tav>
                                      </p:tavLst>
                                    </p:anim>
                                  </p:childTnLst>
                                </p:cTn>
                              </p:par>
                              <p:par>
                                <p:cTn id="64" presetID="22" presetClass="entr" presetSubtype="1" fill="hold" nodeType="withEffect">
                                  <p:stCondLst>
                                    <p:cond delay="4500"/>
                                  </p:stCondLst>
                                  <p:childTnLst>
                                    <p:set>
                                      <p:cBhvr>
                                        <p:cTn id="65" dur="1" fill="hold">
                                          <p:stCondLst>
                                            <p:cond delay="0"/>
                                          </p:stCondLst>
                                        </p:cTn>
                                        <p:tgtEl>
                                          <p:spTgt spid="32"/>
                                        </p:tgtEl>
                                        <p:attrNameLst>
                                          <p:attrName>style.visibility</p:attrName>
                                        </p:attrNameLst>
                                      </p:cBhvr>
                                      <p:to>
                                        <p:strVal val="visible"/>
                                      </p:to>
                                    </p:set>
                                    <p:animEffect transition="in" filter="wipe(up)">
                                      <p:cBhvr>
                                        <p:cTn id="6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1" grpId="0" bldLvl="0" animBg="1"/>
      <p:bldP spid="14" grpId="0"/>
      <p:bldP spid="15" grpId="0"/>
      <p:bldP spid="23" grpId="0" bldLvl="0" animBg="1"/>
      <p:bldP spid="25" grpId="0" bldLvl="0" animBg="1"/>
      <p:bldP spid="26" grpId="0" bldLvl="0" animBg="1"/>
      <p:bldP spid="28"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878205" y="1950720"/>
            <a:ext cx="3921125" cy="4154170"/>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用平均指数的形式编制总指数比综合指数形式更为简化，但前面介绍的加权算术平均指数和加权调和平均指数计算公式中的权数都是以绝对数的形式出现的，但在实际应用中，常常把这些权数用比重的形式固定下来，一段时间内不作变动，这种权数称为固定权数，用符号 ω 表示， ∑ω =100。我国居民消费价格指数的编制，采用的就是固定权数的方法。</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45288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三、固定权数平均指数</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541645" y="2082800"/>
            <a:ext cx="5528945" cy="3756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2" name="组合 41"/>
          <p:cNvGrpSpPr/>
          <p:nvPr/>
        </p:nvGrpSpPr>
        <p:grpSpPr>
          <a:xfrm>
            <a:off x="4685042" y="1359387"/>
            <a:ext cx="2818164" cy="4567892"/>
            <a:chOff x="4685013" y="1728788"/>
            <a:chExt cx="2818164" cy="4567892"/>
          </a:xfrm>
        </p:grpSpPr>
        <p:sp>
          <p:nvSpPr>
            <p:cNvPr id="85" name="Freeform 6"/>
            <p:cNvSpPr/>
            <p:nvPr/>
          </p:nvSpPr>
          <p:spPr bwMode="auto">
            <a:xfrm rot="21060000">
              <a:off x="5669804" y="2942299"/>
              <a:ext cx="555405" cy="2381533"/>
            </a:xfrm>
            <a:custGeom>
              <a:avLst/>
              <a:gdLst>
                <a:gd name="T0" fmla="*/ 318 w 323"/>
                <a:gd name="T1" fmla="*/ 1385 h 1385"/>
                <a:gd name="T2" fmla="*/ 0 w 323"/>
                <a:gd name="T3" fmla="*/ 523 h 1385"/>
                <a:gd name="T4" fmla="*/ 5 w 323"/>
                <a:gd name="T5" fmla="*/ 522 h 1385"/>
                <a:gd name="T6" fmla="*/ 318 w 323"/>
                <a:gd name="T7" fmla="*/ 1370 h 1385"/>
                <a:gd name="T8" fmla="*/ 318 w 323"/>
                <a:gd name="T9" fmla="*/ 0 h 1385"/>
                <a:gd name="T10" fmla="*/ 323 w 323"/>
                <a:gd name="T11" fmla="*/ 0 h 1385"/>
                <a:gd name="T12" fmla="*/ 323 w 323"/>
                <a:gd name="T13" fmla="*/ 1385 h 1385"/>
                <a:gd name="T14" fmla="*/ 318 w 323"/>
                <a:gd name="T15" fmla="*/ 1385 h 1385"/>
                <a:gd name="T16" fmla="*/ 318 w 323"/>
                <a:gd name="T17" fmla="*/ 1385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1385">
                  <a:moveTo>
                    <a:pt x="318" y="1385"/>
                  </a:moveTo>
                  <a:lnTo>
                    <a:pt x="0" y="523"/>
                  </a:lnTo>
                  <a:lnTo>
                    <a:pt x="5" y="522"/>
                  </a:lnTo>
                  <a:lnTo>
                    <a:pt x="318" y="1370"/>
                  </a:lnTo>
                  <a:lnTo>
                    <a:pt x="318" y="0"/>
                  </a:lnTo>
                  <a:lnTo>
                    <a:pt x="323" y="0"/>
                  </a:lnTo>
                  <a:lnTo>
                    <a:pt x="323" y="1385"/>
                  </a:lnTo>
                  <a:lnTo>
                    <a:pt x="318" y="1385"/>
                  </a:lnTo>
                  <a:lnTo>
                    <a:pt x="318" y="1385"/>
                  </a:lnTo>
                  <a:close/>
                </a:path>
              </a:pathLst>
            </a:custGeom>
            <a:noFill/>
            <a:ln w="12700" cmpd="dbl">
              <a:solidFill>
                <a:schemeClr val="accent1">
                  <a:shade val="50000"/>
                </a:schemeClr>
              </a:solidFill>
              <a:prstDash val="sysDot"/>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88" name="Freeform 5"/>
            <p:cNvSpPr/>
            <p:nvPr/>
          </p:nvSpPr>
          <p:spPr bwMode="auto">
            <a:xfrm rot="21060000">
              <a:off x="5416809" y="1728788"/>
              <a:ext cx="1052346" cy="1219139"/>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bg2">
                <a:lumMod val="9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89" name="Freeform 10"/>
            <p:cNvSpPr>
              <a:spLocks noChangeAspect="1"/>
            </p:cNvSpPr>
            <p:nvPr/>
          </p:nvSpPr>
          <p:spPr bwMode="auto">
            <a:xfrm rot="21060000">
              <a:off x="4685013" y="2847515"/>
              <a:ext cx="1091827" cy="1107649"/>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nvGrpSpPr>
            <p:cNvPr id="90" name="组合 89"/>
            <p:cNvGrpSpPr/>
            <p:nvPr/>
          </p:nvGrpSpPr>
          <p:grpSpPr>
            <a:xfrm>
              <a:off x="5507861" y="4977810"/>
              <a:ext cx="925101" cy="1318870"/>
              <a:chOff x="5507861" y="4977810"/>
              <a:chExt cx="925101" cy="1318870"/>
            </a:xfrm>
          </p:grpSpPr>
          <p:sp>
            <p:nvSpPr>
              <p:cNvPr id="99" name="Oval 8"/>
              <p:cNvSpPr>
                <a:spLocks noChangeArrowheads="1"/>
              </p:cNvSpPr>
              <p:nvPr/>
            </p:nvSpPr>
            <p:spPr bwMode="auto">
              <a:xfrm>
                <a:off x="5727959" y="4977810"/>
                <a:ext cx="228697" cy="226976"/>
              </a:xfrm>
              <a:prstGeom prst="ellipse">
                <a:avLst/>
              </a:pr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100" name="Freeform 9"/>
              <p:cNvSpPr/>
              <p:nvPr/>
            </p:nvSpPr>
            <p:spPr bwMode="auto">
              <a:xfrm>
                <a:off x="5507861" y="5230579"/>
                <a:ext cx="925101" cy="1066101"/>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cxnSp>
          <p:nvCxnSpPr>
            <p:cNvPr id="91" name="直接连接符 90"/>
            <p:cNvCxnSpPr/>
            <p:nvPr/>
          </p:nvCxnSpPr>
          <p:spPr>
            <a:xfrm flipV="1">
              <a:off x="6405488" y="3103329"/>
              <a:ext cx="452754" cy="2155618"/>
            </a:xfrm>
            <a:prstGeom prst="line">
              <a:avLst/>
            </a:prstGeom>
            <a:ln w="12700"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6405716" y="4447815"/>
              <a:ext cx="389938" cy="818870"/>
            </a:xfrm>
            <a:prstGeom prst="line">
              <a:avLst/>
            </a:prstGeom>
            <a:ln w="12700"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93" name="Freeform 11"/>
            <p:cNvSpPr>
              <a:spLocks noChangeAspect="1"/>
            </p:cNvSpPr>
            <p:nvPr/>
          </p:nvSpPr>
          <p:spPr bwMode="auto">
            <a:xfrm rot="21240000">
              <a:off x="6528332" y="3459032"/>
              <a:ext cx="974845" cy="990407"/>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chemeClr val="bg2">
                <a:lumMod val="9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4" name="Freeform 5"/>
            <p:cNvSpPr>
              <a:spLocks noChangeAspect="1"/>
            </p:cNvSpPr>
            <p:nvPr/>
          </p:nvSpPr>
          <p:spPr bwMode="auto">
            <a:xfrm rot="1200000">
              <a:off x="6616927" y="2264617"/>
              <a:ext cx="779876" cy="903486"/>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5" name="Freeform 44673"/>
            <p:cNvSpPr/>
            <p:nvPr/>
          </p:nvSpPr>
          <p:spPr bwMode="auto">
            <a:xfrm rot="1020000">
              <a:off x="6836209" y="2463154"/>
              <a:ext cx="354013" cy="442913"/>
            </a:xfrm>
            <a:custGeom>
              <a:avLst/>
              <a:gdLst>
                <a:gd name="T0" fmla="*/ 142 w 149"/>
                <a:gd name="T1" fmla="*/ 83 h 187"/>
                <a:gd name="T2" fmla="*/ 115 w 149"/>
                <a:gd name="T3" fmla="*/ 54 h 187"/>
                <a:gd name="T4" fmla="*/ 104 w 149"/>
                <a:gd name="T5" fmla="*/ 17 h 187"/>
                <a:gd name="T6" fmla="*/ 44 w 149"/>
                <a:gd name="T7" fmla="*/ 17 h 187"/>
                <a:gd name="T8" fmla="*/ 33 w 149"/>
                <a:gd name="T9" fmla="*/ 55 h 187"/>
                <a:gd name="T10" fmla="*/ 6 w 149"/>
                <a:gd name="T11" fmla="*/ 84 h 187"/>
                <a:gd name="T12" fmla="*/ 36 w 149"/>
                <a:gd name="T13" fmla="*/ 135 h 187"/>
                <a:gd name="T14" fmla="*/ 64 w 149"/>
                <a:gd name="T15" fmla="*/ 133 h 187"/>
                <a:gd name="T16" fmla="*/ 64 w 149"/>
                <a:gd name="T17" fmla="*/ 179 h 187"/>
                <a:gd name="T18" fmla="*/ 75 w 149"/>
                <a:gd name="T19" fmla="*/ 187 h 187"/>
                <a:gd name="T20" fmla="*/ 86 w 149"/>
                <a:gd name="T21" fmla="*/ 179 h 187"/>
                <a:gd name="T22" fmla="*/ 86 w 149"/>
                <a:gd name="T23" fmla="*/ 133 h 187"/>
                <a:gd name="T24" fmla="*/ 113 w 149"/>
                <a:gd name="T25" fmla="*/ 135 h 187"/>
                <a:gd name="T26" fmla="*/ 142 w 149"/>
                <a:gd name="T27" fmla="*/ 8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187">
                  <a:moveTo>
                    <a:pt x="142" y="83"/>
                  </a:moveTo>
                  <a:cubicBezTo>
                    <a:pt x="139" y="69"/>
                    <a:pt x="128" y="59"/>
                    <a:pt x="115" y="54"/>
                  </a:cubicBezTo>
                  <a:cubicBezTo>
                    <a:pt x="118" y="41"/>
                    <a:pt x="114" y="27"/>
                    <a:pt x="104" y="17"/>
                  </a:cubicBezTo>
                  <a:cubicBezTo>
                    <a:pt x="87" y="0"/>
                    <a:pt x="60" y="0"/>
                    <a:pt x="44" y="17"/>
                  </a:cubicBezTo>
                  <a:cubicBezTo>
                    <a:pt x="34" y="27"/>
                    <a:pt x="30" y="42"/>
                    <a:pt x="33" y="55"/>
                  </a:cubicBezTo>
                  <a:cubicBezTo>
                    <a:pt x="20" y="59"/>
                    <a:pt x="9" y="70"/>
                    <a:pt x="6" y="84"/>
                  </a:cubicBezTo>
                  <a:cubicBezTo>
                    <a:pt x="0" y="107"/>
                    <a:pt x="13" y="130"/>
                    <a:pt x="36" y="135"/>
                  </a:cubicBezTo>
                  <a:cubicBezTo>
                    <a:pt x="46" y="138"/>
                    <a:pt x="55" y="137"/>
                    <a:pt x="64" y="133"/>
                  </a:cubicBezTo>
                  <a:cubicBezTo>
                    <a:pt x="64" y="179"/>
                    <a:pt x="64" y="179"/>
                    <a:pt x="64" y="179"/>
                  </a:cubicBezTo>
                  <a:cubicBezTo>
                    <a:pt x="64" y="183"/>
                    <a:pt x="69" y="187"/>
                    <a:pt x="75" y="187"/>
                  </a:cubicBezTo>
                  <a:cubicBezTo>
                    <a:pt x="81" y="187"/>
                    <a:pt x="86" y="183"/>
                    <a:pt x="86" y="179"/>
                  </a:cubicBezTo>
                  <a:cubicBezTo>
                    <a:pt x="86" y="133"/>
                    <a:pt x="86" y="133"/>
                    <a:pt x="86" y="133"/>
                  </a:cubicBezTo>
                  <a:cubicBezTo>
                    <a:pt x="94" y="137"/>
                    <a:pt x="104" y="138"/>
                    <a:pt x="113" y="135"/>
                  </a:cubicBezTo>
                  <a:cubicBezTo>
                    <a:pt x="135" y="129"/>
                    <a:pt x="149" y="106"/>
                    <a:pt x="142" y="83"/>
                  </a:cubicBezTo>
                  <a:close/>
                </a:path>
              </a:pathLst>
            </a:custGeom>
            <a:solidFill>
              <a:srgbClr val="F5EDE8"/>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6" name="Freeform 30"/>
            <p:cNvSpPr>
              <a:spLocks noChangeAspect="1" noEditPoints="1"/>
            </p:cNvSpPr>
            <p:nvPr/>
          </p:nvSpPr>
          <p:spPr bwMode="auto">
            <a:xfrm>
              <a:off x="6769689" y="3798609"/>
              <a:ext cx="468000" cy="337922"/>
            </a:xfrm>
            <a:custGeom>
              <a:avLst/>
              <a:gdLst>
                <a:gd name="T0" fmla="*/ 47 w 165"/>
                <a:gd name="T1" fmla="*/ 57 h 121"/>
                <a:gd name="T2" fmla="*/ 60 w 165"/>
                <a:gd name="T3" fmla="*/ 82 h 121"/>
                <a:gd name="T4" fmla="*/ 98 w 165"/>
                <a:gd name="T5" fmla="*/ 78 h 121"/>
                <a:gd name="T6" fmla="*/ 104 w 165"/>
                <a:gd name="T7" fmla="*/ 68 h 121"/>
                <a:gd name="T8" fmla="*/ 77 w 165"/>
                <a:gd name="T9" fmla="*/ 28 h 121"/>
                <a:gd name="T10" fmla="*/ 141 w 165"/>
                <a:gd name="T11" fmla="*/ 121 h 121"/>
                <a:gd name="T12" fmla="*/ 117 w 165"/>
                <a:gd name="T13" fmla="*/ 91 h 121"/>
                <a:gd name="T14" fmla="*/ 77 w 165"/>
                <a:gd name="T15" fmla="*/ 94 h 121"/>
                <a:gd name="T16" fmla="*/ 30 w 165"/>
                <a:gd name="T17" fmla="*/ 115 h 121"/>
                <a:gd name="T18" fmla="*/ 30 w 165"/>
                <a:gd name="T19" fmla="*/ 55 h 121"/>
                <a:gd name="T20" fmla="*/ 43 w 165"/>
                <a:gd name="T21" fmla="*/ 45 h 121"/>
                <a:gd name="T22" fmla="*/ 34 w 165"/>
                <a:gd name="T23" fmla="*/ 39 h 121"/>
                <a:gd name="T24" fmla="*/ 5 w 165"/>
                <a:gd name="T25" fmla="*/ 24 h 121"/>
                <a:gd name="T26" fmla="*/ 42 w 165"/>
                <a:gd name="T27" fmla="*/ 24 h 121"/>
                <a:gd name="T28" fmla="*/ 50 w 165"/>
                <a:gd name="T29" fmla="*/ 32 h 121"/>
                <a:gd name="T30" fmla="*/ 104 w 165"/>
                <a:gd name="T31" fmla="*/ 33 h 121"/>
                <a:gd name="T32" fmla="*/ 110 w 165"/>
                <a:gd name="T33" fmla="*/ 24 h 121"/>
                <a:gd name="T34" fmla="*/ 159 w 165"/>
                <a:gd name="T35" fmla="*/ 24 h 121"/>
                <a:gd name="T36" fmla="*/ 118 w 165"/>
                <a:gd name="T37" fmla="*/ 42 h 121"/>
                <a:gd name="T38" fmla="*/ 113 w 165"/>
                <a:gd name="T39" fmla="*/ 57 h 121"/>
                <a:gd name="T40" fmla="*/ 125 w 165"/>
                <a:gd name="T41" fmla="*/ 79 h 121"/>
                <a:gd name="T42" fmla="*/ 165 w 165"/>
                <a:gd name="T43" fmla="*/ 97 h 121"/>
                <a:gd name="T44" fmla="*/ 41 w 165"/>
                <a:gd name="T45" fmla="*/ 64 h 121"/>
                <a:gd name="T46" fmla="*/ 7 w 165"/>
                <a:gd name="T47" fmla="*/ 85 h 121"/>
                <a:gd name="T48" fmla="*/ 53 w 165"/>
                <a:gd name="T49" fmla="*/ 85 h 121"/>
                <a:gd name="T50" fmla="*/ 116 w 165"/>
                <a:gd name="T51" fmla="*/ 27 h 121"/>
                <a:gd name="T52" fmla="*/ 123 w 165"/>
                <a:gd name="T53" fmla="*/ 39 h 121"/>
                <a:gd name="T54" fmla="*/ 153 w 165"/>
                <a:gd name="T55" fmla="*/ 24 h 121"/>
                <a:gd name="T56" fmla="*/ 116 w 165"/>
                <a:gd name="T57" fmla="*/ 24 h 121"/>
                <a:gd name="T58" fmla="*/ 23 w 165"/>
                <a:gd name="T59" fmla="*/ 12 h 121"/>
                <a:gd name="T60" fmla="*/ 23 w 165"/>
                <a:gd name="T61" fmla="*/ 37 h 121"/>
                <a:gd name="T62" fmla="*/ 28 w 165"/>
                <a:gd name="T63" fmla="*/ 27 h 121"/>
                <a:gd name="T64" fmla="*/ 158 w 165"/>
                <a:gd name="T65" fmla="*/ 97 h 121"/>
                <a:gd name="T66" fmla="*/ 123 w 165"/>
                <a:gd name="T67" fmla="*/ 97 h 121"/>
                <a:gd name="T68" fmla="*/ 158 w 165"/>
                <a:gd name="T69" fmla="*/ 9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121">
                  <a:moveTo>
                    <a:pt x="77" y="28"/>
                  </a:moveTo>
                  <a:cubicBezTo>
                    <a:pt x="61" y="28"/>
                    <a:pt x="47" y="41"/>
                    <a:pt x="47" y="57"/>
                  </a:cubicBezTo>
                  <a:cubicBezTo>
                    <a:pt x="47" y="58"/>
                    <a:pt x="47" y="59"/>
                    <a:pt x="48" y="60"/>
                  </a:cubicBezTo>
                  <a:cubicBezTo>
                    <a:pt x="55" y="65"/>
                    <a:pt x="59" y="73"/>
                    <a:pt x="60" y="82"/>
                  </a:cubicBezTo>
                  <a:cubicBezTo>
                    <a:pt x="65" y="85"/>
                    <a:pt x="71" y="87"/>
                    <a:pt x="77" y="87"/>
                  </a:cubicBezTo>
                  <a:cubicBezTo>
                    <a:pt x="85" y="87"/>
                    <a:pt x="92" y="83"/>
                    <a:pt x="98" y="78"/>
                  </a:cubicBezTo>
                  <a:cubicBezTo>
                    <a:pt x="97" y="76"/>
                    <a:pt x="97" y="73"/>
                    <a:pt x="98" y="71"/>
                  </a:cubicBezTo>
                  <a:cubicBezTo>
                    <a:pt x="100" y="69"/>
                    <a:pt x="102" y="68"/>
                    <a:pt x="104" y="68"/>
                  </a:cubicBezTo>
                  <a:cubicBezTo>
                    <a:pt x="105" y="65"/>
                    <a:pt x="106" y="61"/>
                    <a:pt x="106" y="57"/>
                  </a:cubicBezTo>
                  <a:cubicBezTo>
                    <a:pt x="106" y="41"/>
                    <a:pt x="93" y="28"/>
                    <a:pt x="77" y="28"/>
                  </a:cubicBezTo>
                  <a:moveTo>
                    <a:pt x="165" y="97"/>
                  </a:moveTo>
                  <a:cubicBezTo>
                    <a:pt x="165" y="111"/>
                    <a:pt x="154" y="121"/>
                    <a:pt x="141" y="121"/>
                  </a:cubicBezTo>
                  <a:cubicBezTo>
                    <a:pt x="127" y="121"/>
                    <a:pt x="116" y="111"/>
                    <a:pt x="116" y="97"/>
                  </a:cubicBezTo>
                  <a:cubicBezTo>
                    <a:pt x="116" y="95"/>
                    <a:pt x="117" y="93"/>
                    <a:pt x="117" y="91"/>
                  </a:cubicBezTo>
                  <a:cubicBezTo>
                    <a:pt x="115" y="90"/>
                    <a:pt x="106" y="84"/>
                    <a:pt x="103" y="83"/>
                  </a:cubicBezTo>
                  <a:cubicBezTo>
                    <a:pt x="96" y="90"/>
                    <a:pt x="87" y="94"/>
                    <a:pt x="77" y="94"/>
                  </a:cubicBezTo>
                  <a:cubicBezTo>
                    <a:pt x="71" y="94"/>
                    <a:pt x="65" y="92"/>
                    <a:pt x="60" y="90"/>
                  </a:cubicBezTo>
                  <a:cubicBezTo>
                    <a:pt x="58" y="104"/>
                    <a:pt x="45" y="115"/>
                    <a:pt x="30" y="115"/>
                  </a:cubicBezTo>
                  <a:cubicBezTo>
                    <a:pt x="13" y="115"/>
                    <a:pt x="0" y="102"/>
                    <a:pt x="0" y="85"/>
                  </a:cubicBezTo>
                  <a:cubicBezTo>
                    <a:pt x="0" y="68"/>
                    <a:pt x="13" y="55"/>
                    <a:pt x="30" y="55"/>
                  </a:cubicBezTo>
                  <a:cubicBezTo>
                    <a:pt x="34" y="55"/>
                    <a:pt x="37" y="55"/>
                    <a:pt x="40" y="56"/>
                  </a:cubicBezTo>
                  <a:cubicBezTo>
                    <a:pt x="40" y="52"/>
                    <a:pt x="41" y="48"/>
                    <a:pt x="43" y="45"/>
                  </a:cubicBezTo>
                  <a:cubicBezTo>
                    <a:pt x="42" y="45"/>
                    <a:pt x="42" y="45"/>
                    <a:pt x="42" y="45"/>
                  </a:cubicBezTo>
                  <a:cubicBezTo>
                    <a:pt x="34" y="39"/>
                    <a:pt x="34" y="39"/>
                    <a:pt x="34" y="39"/>
                  </a:cubicBezTo>
                  <a:cubicBezTo>
                    <a:pt x="31" y="41"/>
                    <a:pt x="27" y="43"/>
                    <a:pt x="23" y="43"/>
                  </a:cubicBezTo>
                  <a:cubicBezTo>
                    <a:pt x="13" y="43"/>
                    <a:pt x="5" y="34"/>
                    <a:pt x="5" y="24"/>
                  </a:cubicBezTo>
                  <a:cubicBezTo>
                    <a:pt x="5" y="14"/>
                    <a:pt x="13" y="6"/>
                    <a:pt x="23" y="6"/>
                  </a:cubicBezTo>
                  <a:cubicBezTo>
                    <a:pt x="34" y="6"/>
                    <a:pt x="42" y="14"/>
                    <a:pt x="42" y="24"/>
                  </a:cubicBezTo>
                  <a:cubicBezTo>
                    <a:pt x="42" y="25"/>
                    <a:pt x="42" y="26"/>
                    <a:pt x="42" y="27"/>
                  </a:cubicBezTo>
                  <a:cubicBezTo>
                    <a:pt x="50" y="32"/>
                    <a:pt x="50" y="32"/>
                    <a:pt x="50" y="32"/>
                  </a:cubicBezTo>
                  <a:cubicBezTo>
                    <a:pt x="57" y="25"/>
                    <a:pt x="66" y="21"/>
                    <a:pt x="77" y="21"/>
                  </a:cubicBezTo>
                  <a:cubicBezTo>
                    <a:pt x="88" y="21"/>
                    <a:pt x="98" y="26"/>
                    <a:pt x="104" y="33"/>
                  </a:cubicBezTo>
                  <a:cubicBezTo>
                    <a:pt x="111" y="30"/>
                    <a:pt x="111" y="30"/>
                    <a:pt x="111" y="30"/>
                  </a:cubicBezTo>
                  <a:cubicBezTo>
                    <a:pt x="110" y="28"/>
                    <a:pt x="110" y="26"/>
                    <a:pt x="110" y="24"/>
                  </a:cubicBezTo>
                  <a:cubicBezTo>
                    <a:pt x="110" y="11"/>
                    <a:pt x="121" y="0"/>
                    <a:pt x="135" y="0"/>
                  </a:cubicBezTo>
                  <a:cubicBezTo>
                    <a:pt x="148" y="0"/>
                    <a:pt x="159" y="11"/>
                    <a:pt x="159" y="24"/>
                  </a:cubicBezTo>
                  <a:cubicBezTo>
                    <a:pt x="159" y="38"/>
                    <a:pt x="148" y="49"/>
                    <a:pt x="135" y="49"/>
                  </a:cubicBezTo>
                  <a:cubicBezTo>
                    <a:pt x="128" y="49"/>
                    <a:pt x="122" y="46"/>
                    <a:pt x="118" y="42"/>
                  </a:cubicBezTo>
                  <a:cubicBezTo>
                    <a:pt x="111" y="46"/>
                    <a:pt x="111" y="46"/>
                    <a:pt x="111" y="46"/>
                  </a:cubicBezTo>
                  <a:cubicBezTo>
                    <a:pt x="113" y="49"/>
                    <a:pt x="113" y="53"/>
                    <a:pt x="113" y="57"/>
                  </a:cubicBezTo>
                  <a:cubicBezTo>
                    <a:pt x="113" y="62"/>
                    <a:pt x="112" y="66"/>
                    <a:pt x="111" y="70"/>
                  </a:cubicBezTo>
                  <a:cubicBezTo>
                    <a:pt x="125" y="79"/>
                    <a:pt x="125" y="79"/>
                    <a:pt x="125" y="79"/>
                  </a:cubicBezTo>
                  <a:cubicBezTo>
                    <a:pt x="129" y="75"/>
                    <a:pt x="135" y="73"/>
                    <a:pt x="141" y="73"/>
                  </a:cubicBezTo>
                  <a:cubicBezTo>
                    <a:pt x="154" y="73"/>
                    <a:pt x="165" y="84"/>
                    <a:pt x="165" y="97"/>
                  </a:cubicBezTo>
                  <a:moveTo>
                    <a:pt x="53" y="85"/>
                  </a:moveTo>
                  <a:cubicBezTo>
                    <a:pt x="53" y="76"/>
                    <a:pt x="48" y="68"/>
                    <a:pt x="41" y="64"/>
                  </a:cubicBezTo>
                  <a:cubicBezTo>
                    <a:pt x="38" y="63"/>
                    <a:pt x="34" y="62"/>
                    <a:pt x="30" y="62"/>
                  </a:cubicBezTo>
                  <a:cubicBezTo>
                    <a:pt x="17" y="62"/>
                    <a:pt x="7" y="72"/>
                    <a:pt x="7" y="85"/>
                  </a:cubicBezTo>
                  <a:cubicBezTo>
                    <a:pt x="7" y="98"/>
                    <a:pt x="17" y="108"/>
                    <a:pt x="30" y="108"/>
                  </a:cubicBezTo>
                  <a:cubicBezTo>
                    <a:pt x="43" y="108"/>
                    <a:pt x="53" y="98"/>
                    <a:pt x="53" y="85"/>
                  </a:cubicBezTo>
                  <a:close/>
                  <a:moveTo>
                    <a:pt x="116" y="24"/>
                  </a:moveTo>
                  <a:cubicBezTo>
                    <a:pt x="116" y="25"/>
                    <a:pt x="116" y="26"/>
                    <a:pt x="116" y="27"/>
                  </a:cubicBezTo>
                  <a:cubicBezTo>
                    <a:pt x="119" y="26"/>
                    <a:pt x="123" y="27"/>
                    <a:pt x="125" y="30"/>
                  </a:cubicBezTo>
                  <a:cubicBezTo>
                    <a:pt x="126" y="33"/>
                    <a:pt x="126" y="37"/>
                    <a:pt x="123" y="39"/>
                  </a:cubicBezTo>
                  <a:cubicBezTo>
                    <a:pt x="126" y="41"/>
                    <a:pt x="130" y="43"/>
                    <a:pt x="135" y="43"/>
                  </a:cubicBezTo>
                  <a:cubicBezTo>
                    <a:pt x="145" y="43"/>
                    <a:pt x="153" y="35"/>
                    <a:pt x="153" y="24"/>
                  </a:cubicBezTo>
                  <a:cubicBezTo>
                    <a:pt x="153" y="14"/>
                    <a:pt x="145" y="6"/>
                    <a:pt x="135" y="6"/>
                  </a:cubicBezTo>
                  <a:cubicBezTo>
                    <a:pt x="124" y="6"/>
                    <a:pt x="116" y="14"/>
                    <a:pt x="116" y="24"/>
                  </a:cubicBezTo>
                  <a:moveTo>
                    <a:pt x="36" y="24"/>
                  </a:moveTo>
                  <a:cubicBezTo>
                    <a:pt x="36" y="17"/>
                    <a:pt x="30" y="12"/>
                    <a:pt x="23" y="12"/>
                  </a:cubicBezTo>
                  <a:cubicBezTo>
                    <a:pt x="17" y="12"/>
                    <a:pt x="11" y="17"/>
                    <a:pt x="11" y="24"/>
                  </a:cubicBezTo>
                  <a:cubicBezTo>
                    <a:pt x="11" y="31"/>
                    <a:pt x="17" y="37"/>
                    <a:pt x="23" y="37"/>
                  </a:cubicBezTo>
                  <a:cubicBezTo>
                    <a:pt x="25" y="37"/>
                    <a:pt x="27" y="36"/>
                    <a:pt x="29" y="36"/>
                  </a:cubicBezTo>
                  <a:cubicBezTo>
                    <a:pt x="27" y="33"/>
                    <a:pt x="27" y="30"/>
                    <a:pt x="28" y="27"/>
                  </a:cubicBezTo>
                  <a:cubicBezTo>
                    <a:pt x="30" y="25"/>
                    <a:pt x="33" y="24"/>
                    <a:pt x="36" y="24"/>
                  </a:cubicBezTo>
                  <a:moveTo>
                    <a:pt x="158" y="97"/>
                  </a:moveTo>
                  <a:cubicBezTo>
                    <a:pt x="158" y="87"/>
                    <a:pt x="150" y="79"/>
                    <a:pt x="141" y="79"/>
                  </a:cubicBezTo>
                  <a:cubicBezTo>
                    <a:pt x="131" y="79"/>
                    <a:pt x="123" y="87"/>
                    <a:pt x="123" y="97"/>
                  </a:cubicBezTo>
                  <a:cubicBezTo>
                    <a:pt x="123" y="107"/>
                    <a:pt x="131" y="115"/>
                    <a:pt x="141" y="115"/>
                  </a:cubicBezTo>
                  <a:cubicBezTo>
                    <a:pt x="150" y="115"/>
                    <a:pt x="158" y="107"/>
                    <a:pt x="158" y="97"/>
                  </a:cubicBezTo>
                </a:path>
              </a:pathLst>
            </a:custGeom>
            <a:solidFill>
              <a:schemeClr val="bg2">
                <a:lumMod val="5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7" name="Freeform 14"/>
            <p:cNvSpPr>
              <a:spLocks noEditPoints="1"/>
            </p:cNvSpPr>
            <p:nvPr/>
          </p:nvSpPr>
          <p:spPr bwMode="auto">
            <a:xfrm rot="-1800000">
              <a:off x="5013439" y="3139402"/>
              <a:ext cx="454025" cy="523875"/>
            </a:xfrm>
            <a:custGeom>
              <a:avLst/>
              <a:gdLst>
                <a:gd name="T0" fmla="*/ 83 w 131"/>
                <a:gd name="T1" fmla="*/ 130 h 151"/>
                <a:gd name="T2" fmla="*/ 86 w 131"/>
                <a:gd name="T3" fmla="*/ 136 h 151"/>
                <a:gd name="T4" fmla="*/ 48 w 131"/>
                <a:gd name="T5" fmla="*/ 138 h 151"/>
                <a:gd name="T6" fmla="*/ 45 w 131"/>
                <a:gd name="T7" fmla="*/ 132 h 151"/>
                <a:gd name="T8" fmla="*/ 48 w 131"/>
                <a:gd name="T9" fmla="*/ 130 h 151"/>
                <a:gd name="T10" fmla="*/ 78 w 131"/>
                <a:gd name="T11" fmla="*/ 147 h 151"/>
                <a:gd name="T12" fmla="*/ 57 w 131"/>
                <a:gd name="T13" fmla="*/ 151 h 151"/>
                <a:gd name="T14" fmla="*/ 52 w 131"/>
                <a:gd name="T15" fmla="*/ 143 h 151"/>
                <a:gd name="T16" fmla="*/ 65 w 131"/>
                <a:gd name="T17" fmla="*/ 34 h 151"/>
                <a:gd name="T18" fmla="*/ 82 w 131"/>
                <a:gd name="T19" fmla="*/ 125 h 151"/>
                <a:gd name="T20" fmla="*/ 31 w 131"/>
                <a:gd name="T21" fmla="*/ 68 h 151"/>
                <a:gd name="T22" fmla="*/ 65 w 131"/>
                <a:gd name="T23" fmla="*/ 34 h 151"/>
                <a:gd name="T24" fmla="*/ 72 w 131"/>
                <a:gd name="T25" fmla="*/ 41 h 151"/>
                <a:gd name="T26" fmla="*/ 79 w 131"/>
                <a:gd name="T27" fmla="*/ 45 h 151"/>
                <a:gd name="T28" fmla="*/ 71 w 131"/>
                <a:gd name="T29" fmla="*/ 43 h 151"/>
                <a:gd name="T30" fmla="*/ 50 w 131"/>
                <a:gd name="T31" fmla="*/ 53 h 151"/>
                <a:gd name="T32" fmla="*/ 42 w 131"/>
                <a:gd name="T33" fmla="*/ 68 h 151"/>
                <a:gd name="T34" fmla="*/ 40 w 131"/>
                <a:gd name="T35" fmla="*/ 81 h 151"/>
                <a:gd name="T36" fmla="*/ 38 w 131"/>
                <a:gd name="T37" fmla="*/ 74 h 151"/>
                <a:gd name="T38" fmla="*/ 38 w 131"/>
                <a:gd name="T39" fmla="*/ 60 h 151"/>
                <a:gd name="T40" fmla="*/ 47 w 131"/>
                <a:gd name="T41" fmla="*/ 47 h 151"/>
                <a:gd name="T42" fmla="*/ 65 w 131"/>
                <a:gd name="T43" fmla="*/ 40 h 151"/>
                <a:gd name="T44" fmla="*/ 70 w 131"/>
                <a:gd name="T45" fmla="*/ 40 h 151"/>
                <a:gd name="T46" fmla="*/ 70 w 131"/>
                <a:gd name="T47" fmla="*/ 0 h 151"/>
                <a:gd name="T48" fmla="*/ 66 w 131"/>
                <a:gd name="T49" fmla="*/ 23 h 151"/>
                <a:gd name="T50" fmla="*/ 62 w 131"/>
                <a:gd name="T51" fmla="*/ 0 h 151"/>
                <a:gd name="T52" fmla="*/ 115 w 131"/>
                <a:gd name="T53" fmla="*/ 22 h 151"/>
                <a:gd name="T54" fmla="*/ 93 w 131"/>
                <a:gd name="T55" fmla="*/ 32 h 151"/>
                <a:gd name="T56" fmla="*/ 34 w 131"/>
                <a:gd name="T57" fmla="*/ 102 h 151"/>
                <a:gd name="T58" fmla="*/ 17 w 131"/>
                <a:gd name="T59" fmla="*/ 108 h 151"/>
                <a:gd name="T60" fmla="*/ 34 w 131"/>
                <a:gd name="T61" fmla="*/ 102 h 151"/>
                <a:gd name="T62" fmla="*/ 22 w 131"/>
                <a:gd name="T63" fmla="*/ 16 h 151"/>
                <a:gd name="T64" fmla="*/ 32 w 131"/>
                <a:gd name="T65" fmla="*/ 37 h 151"/>
                <a:gd name="T66" fmla="*/ 22 w 131"/>
                <a:gd name="T67" fmla="*/ 16 h 151"/>
                <a:gd name="T68" fmla="*/ 109 w 131"/>
                <a:gd name="T69" fmla="*/ 114 h 151"/>
                <a:gd name="T70" fmla="*/ 102 w 131"/>
                <a:gd name="T71" fmla="*/ 96 h 151"/>
                <a:gd name="T72" fmla="*/ 97 w 131"/>
                <a:gd name="T73" fmla="*/ 102 h 151"/>
                <a:gd name="T74" fmla="*/ 131 w 131"/>
                <a:gd name="T75" fmla="*/ 69 h 151"/>
                <a:gd name="T76" fmla="*/ 112 w 131"/>
                <a:gd name="T77" fmla="*/ 68 h 151"/>
                <a:gd name="T78" fmla="*/ 131 w 131"/>
                <a:gd name="T79" fmla="*/ 61 h 151"/>
                <a:gd name="T80" fmla="*/ 0 w 131"/>
                <a:gd name="T81" fmla="*/ 69 h 151"/>
                <a:gd name="T82" fmla="*/ 20 w 131"/>
                <a:gd name="T83" fmla="*/ 61 h 151"/>
                <a:gd name="T84" fmla="*/ 20 w 131"/>
                <a:gd name="T85"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151">
                  <a:moveTo>
                    <a:pt x="48" y="130"/>
                  </a:moveTo>
                  <a:cubicBezTo>
                    <a:pt x="83" y="130"/>
                    <a:pt x="83" y="130"/>
                    <a:pt x="83" y="130"/>
                  </a:cubicBezTo>
                  <a:cubicBezTo>
                    <a:pt x="84" y="130"/>
                    <a:pt x="86" y="131"/>
                    <a:pt x="86" y="132"/>
                  </a:cubicBezTo>
                  <a:cubicBezTo>
                    <a:pt x="86" y="136"/>
                    <a:pt x="86" y="136"/>
                    <a:pt x="86" y="136"/>
                  </a:cubicBezTo>
                  <a:cubicBezTo>
                    <a:pt x="86" y="137"/>
                    <a:pt x="84" y="138"/>
                    <a:pt x="83" y="138"/>
                  </a:cubicBezTo>
                  <a:cubicBezTo>
                    <a:pt x="48" y="138"/>
                    <a:pt x="48" y="138"/>
                    <a:pt x="48" y="138"/>
                  </a:cubicBezTo>
                  <a:cubicBezTo>
                    <a:pt x="46" y="138"/>
                    <a:pt x="45" y="137"/>
                    <a:pt x="45" y="136"/>
                  </a:cubicBezTo>
                  <a:cubicBezTo>
                    <a:pt x="45" y="132"/>
                    <a:pt x="45" y="132"/>
                    <a:pt x="45" y="132"/>
                  </a:cubicBezTo>
                  <a:cubicBezTo>
                    <a:pt x="45" y="131"/>
                    <a:pt x="46" y="130"/>
                    <a:pt x="48" y="130"/>
                  </a:cubicBezTo>
                  <a:cubicBezTo>
                    <a:pt x="48" y="130"/>
                    <a:pt x="48" y="130"/>
                    <a:pt x="48" y="130"/>
                  </a:cubicBezTo>
                  <a:close/>
                  <a:moveTo>
                    <a:pt x="78" y="143"/>
                  </a:moveTo>
                  <a:cubicBezTo>
                    <a:pt x="78" y="147"/>
                    <a:pt x="78" y="147"/>
                    <a:pt x="78" y="147"/>
                  </a:cubicBezTo>
                  <a:cubicBezTo>
                    <a:pt x="78" y="149"/>
                    <a:pt x="76" y="151"/>
                    <a:pt x="74" y="151"/>
                  </a:cubicBezTo>
                  <a:cubicBezTo>
                    <a:pt x="57" y="151"/>
                    <a:pt x="57" y="151"/>
                    <a:pt x="57" y="151"/>
                  </a:cubicBezTo>
                  <a:cubicBezTo>
                    <a:pt x="54" y="151"/>
                    <a:pt x="52" y="149"/>
                    <a:pt x="52" y="147"/>
                  </a:cubicBezTo>
                  <a:cubicBezTo>
                    <a:pt x="52" y="143"/>
                    <a:pt x="52" y="143"/>
                    <a:pt x="52" y="143"/>
                  </a:cubicBezTo>
                  <a:cubicBezTo>
                    <a:pt x="78" y="143"/>
                    <a:pt x="78" y="143"/>
                    <a:pt x="78" y="143"/>
                  </a:cubicBezTo>
                  <a:close/>
                  <a:moveTo>
                    <a:pt x="65" y="34"/>
                  </a:moveTo>
                  <a:cubicBezTo>
                    <a:pt x="84" y="34"/>
                    <a:pt x="99" y="49"/>
                    <a:pt x="99" y="68"/>
                  </a:cubicBezTo>
                  <a:cubicBezTo>
                    <a:pt x="99" y="89"/>
                    <a:pt x="82" y="94"/>
                    <a:pt x="82" y="125"/>
                  </a:cubicBezTo>
                  <a:cubicBezTo>
                    <a:pt x="49" y="125"/>
                    <a:pt x="49" y="125"/>
                    <a:pt x="49" y="125"/>
                  </a:cubicBezTo>
                  <a:cubicBezTo>
                    <a:pt x="49" y="94"/>
                    <a:pt x="31" y="89"/>
                    <a:pt x="31" y="68"/>
                  </a:cubicBezTo>
                  <a:cubicBezTo>
                    <a:pt x="31" y="49"/>
                    <a:pt x="47" y="34"/>
                    <a:pt x="65" y="34"/>
                  </a:cubicBezTo>
                  <a:cubicBezTo>
                    <a:pt x="65" y="34"/>
                    <a:pt x="65" y="34"/>
                    <a:pt x="65" y="34"/>
                  </a:cubicBezTo>
                  <a:close/>
                  <a:moveTo>
                    <a:pt x="70" y="40"/>
                  </a:moveTo>
                  <a:cubicBezTo>
                    <a:pt x="72" y="41"/>
                    <a:pt x="72" y="41"/>
                    <a:pt x="72" y="41"/>
                  </a:cubicBezTo>
                  <a:cubicBezTo>
                    <a:pt x="76" y="42"/>
                    <a:pt x="80" y="44"/>
                    <a:pt x="83" y="46"/>
                  </a:cubicBezTo>
                  <a:cubicBezTo>
                    <a:pt x="82" y="46"/>
                    <a:pt x="80" y="45"/>
                    <a:pt x="79" y="45"/>
                  </a:cubicBezTo>
                  <a:cubicBezTo>
                    <a:pt x="76" y="44"/>
                    <a:pt x="76" y="44"/>
                    <a:pt x="76" y="44"/>
                  </a:cubicBezTo>
                  <a:cubicBezTo>
                    <a:pt x="74" y="44"/>
                    <a:pt x="73" y="44"/>
                    <a:pt x="71" y="43"/>
                  </a:cubicBezTo>
                  <a:cubicBezTo>
                    <a:pt x="69" y="44"/>
                    <a:pt x="66" y="44"/>
                    <a:pt x="64" y="45"/>
                  </a:cubicBezTo>
                  <a:cubicBezTo>
                    <a:pt x="59" y="46"/>
                    <a:pt x="54" y="49"/>
                    <a:pt x="50" y="53"/>
                  </a:cubicBezTo>
                  <a:cubicBezTo>
                    <a:pt x="49" y="55"/>
                    <a:pt x="49" y="55"/>
                    <a:pt x="49" y="55"/>
                  </a:cubicBezTo>
                  <a:cubicBezTo>
                    <a:pt x="45" y="59"/>
                    <a:pt x="43" y="63"/>
                    <a:pt x="42" y="68"/>
                  </a:cubicBezTo>
                  <a:cubicBezTo>
                    <a:pt x="41" y="72"/>
                    <a:pt x="41" y="72"/>
                    <a:pt x="41" y="72"/>
                  </a:cubicBezTo>
                  <a:cubicBezTo>
                    <a:pt x="40" y="75"/>
                    <a:pt x="40" y="78"/>
                    <a:pt x="40" y="81"/>
                  </a:cubicBezTo>
                  <a:cubicBezTo>
                    <a:pt x="40" y="80"/>
                    <a:pt x="39" y="78"/>
                    <a:pt x="38" y="77"/>
                  </a:cubicBezTo>
                  <a:cubicBezTo>
                    <a:pt x="38" y="74"/>
                    <a:pt x="38" y="74"/>
                    <a:pt x="38" y="74"/>
                  </a:cubicBezTo>
                  <a:cubicBezTo>
                    <a:pt x="37" y="70"/>
                    <a:pt x="37" y="66"/>
                    <a:pt x="38" y="62"/>
                  </a:cubicBezTo>
                  <a:cubicBezTo>
                    <a:pt x="38" y="60"/>
                    <a:pt x="38" y="60"/>
                    <a:pt x="38" y="60"/>
                  </a:cubicBezTo>
                  <a:cubicBezTo>
                    <a:pt x="40" y="56"/>
                    <a:pt x="42" y="53"/>
                    <a:pt x="45" y="49"/>
                  </a:cubicBezTo>
                  <a:cubicBezTo>
                    <a:pt x="47" y="47"/>
                    <a:pt x="47" y="47"/>
                    <a:pt x="47" y="47"/>
                  </a:cubicBezTo>
                  <a:cubicBezTo>
                    <a:pt x="50" y="44"/>
                    <a:pt x="54" y="42"/>
                    <a:pt x="58" y="41"/>
                  </a:cubicBezTo>
                  <a:cubicBezTo>
                    <a:pt x="61" y="40"/>
                    <a:pt x="63" y="40"/>
                    <a:pt x="65" y="40"/>
                  </a:cubicBezTo>
                  <a:cubicBezTo>
                    <a:pt x="67" y="40"/>
                    <a:pt x="68" y="40"/>
                    <a:pt x="70" y="40"/>
                  </a:cubicBezTo>
                  <a:cubicBezTo>
                    <a:pt x="70" y="40"/>
                    <a:pt x="70" y="40"/>
                    <a:pt x="70" y="40"/>
                  </a:cubicBezTo>
                  <a:close/>
                  <a:moveTo>
                    <a:pt x="62" y="0"/>
                  </a:moveTo>
                  <a:cubicBezTo>
                    <a:pt x="70" y="0"/>
                    <a:pt x="70" y="0"/>
                    <a:pt x="70" y="0"/>
                  </a:cubicBezTo>
                  <a:cubicBezTo>
                    <a:pt x="70" y="23"/>
                    <a:pt x="70" y="23"/>
                    <a:pt x="70" y="23"/>
                  </a:cubicBezTo>
                  <a:cubicBezTo>
                    <a:pt x="68" y="23"/>
                    <a:pt x="67" y="23"/>
                    <a:pt x="66" y="23"/>
                  </a:cubicBezTo>
                  <a:cubicBezTo>
                    <a:pt x="64" y="23"/>
                    <a:pt x="63" y="23"/>
                    <a:pt x="62" y="23"/>
                  </a:cubicBezTo>
                  <a:cubicBezTo>
                    <a:pt x="62" y="0"/>
                    <a:pt x="62" y="0"/>
                    <a:pt x="62" y="0"/>
                  </a:cubicBezTo>
                  <a:close/>
                  <a:moveTo>
                    <a:pt x="109" y="16"/>
                  </a:moveTo>
                  <a:cubicBezTo>
                    <a:pt x="115" y="22"/>
                    <a:pt x="115" y="22"/>
                    <a:pt x="115" y="22"/>
                  </a:cubicBezTo>
                  <a:cubicBezTo>
                    <a:pt x="99" y="37"/>
                    <a:pt x="99" y="37"/>
                    <a:pt x="99" y="37"/>
                  </a:cubicBezTo>
                  <a:cubicBezTo>
                    <a:pt x="97" y="35"/>
                    <a:pt x="95" y="33"/>
                    <a:pt x="93" y="32"/>
                  </a:cubicBezTo>
                  <a:cubicBezTo>
                    <a:pt x="109" y="16"/>
                    <a:pt x="109" y="16"/>
                    <a:pt x="109" y="16"/>
                  </a:cubicBezTo>
                  <a:close/>
                  <a:moveTo>
                    <a:pt x="34" y="102"/>
                  </a:moveTo>
                  <a:cubicBezTo>
                    <a:pt x="22" y="114"/>
                    <a:pt x="22" y="114"/>
                    <a:pt x="22" y="114"/>
                  </a:cubicBezTo>
                  <a:cubicBezTo>
                    <a:pt x="17" y="108"/>
                    <a:pt x="17" y="108"/>
                    <a:pt x="17" y="108"/>
                  </a:cubicBezTo>
                  <a:cubicBezTo>
                    <a:pt x="29" y="96"/>
                    <a:pt x="29" y="96"/>
                    <a:pt x="29" y="96"/>
                  </a:cubicBezTo>
                  <a:cubicBezTo>
                    <a:pt x="31" y="98"/>
                    <a:pt x="32" y="100"/>
                    <a:pt x="34" y="102"/>
                  </a:cubicBezTo>
                  <a:cubicBezTo>
                    <a:pt x="34" y="102"/>
                    <a:pt x="34" y="102"/>
                    <a:pt x="34" y="102"/>
                  </a:cubicBezTo>
                  <a:close/>
                  <a:moveTo>
                    <a:pt x="22" y="16"/>
                  </a:moveTo>
                  <a:cubicBezTo>
                    <a:pt x="17" y="22"/>
                    <a:pt x="17" y="22"/>
                    <a:pt x="17" y="22"/>
                  </a:cubicBezTo>
                  <a:cubicBezTo>
                    <a:pt x="32" y="37"/>
                    <a:pt x="32" y="37"/>
                    <a:pt x="32" y="37"/>
                  </a:cubicBezTo>
                  <a:cubicBezTo>
                    <a:pt x="34" y="35"/>
                    <a:pt x="36" y="33"/>
                    <a:pt x="38" y="32"/>
                  </a:cubicBezTo>
                  <a:cubicBezTo>
                    <a:pt x="22" y="16"/>
                    <a:pt x="22" y="16"/>
                    <a:pt x="22" y="16"/>
                  </a:cubicBezTo>
                  <a:close/>
                  <a:moveTo>
                    <a:pt x="97" y="102"/>
                  </a:moveTo>
                  <a:cubicBezTo>
                    <a:pt x="109" y="114"/>
                    <a:pt x="109" y="114"/>
                    <a:pt x="109" y="114"/>
                  </a:cubicBezTo>
                  <a:cubicBezTo>
                    <a:pt x="115" y="108"/>
                    <a:pt x="115" y="108"/>
                    <a:pt x="115" y="108"/>
                  </a:cubicBezTo>
                  <a:cubicBezTo>
                    <a:pt x="102" y="96"/>
                    <a:pt x="102" y="96"/>
                    <a:pt x="102" y="96"/>
                  </a:cubicBezTo>
                  <a:cubicBezTo>
                    <a:pt x="101" y="98"/>
                    <a:pt x="99" y="100"/>
                    <a:pt x="97" y="102"/>
                  </a:cubicBezTo>
                  <a:cubicBezTo>
                    <a:pt x="97" y="102"/>
                    <a:pt x="97" y="102"/>
                    <a:pt x="97" y="102"/>
                  </a:cubicBezTo>
                  <a:close/>
                  <a:moveTo>
                    <a:pt x="131" y="61"/>
                  </a:moveTo>
                  <a:cubicBezTo>
                    <a:pt x="131" y="69"/>
                    <a:pt x="131" y="69"/>
                    <a:pt x="131" y="69"/>
                  </a:cubicBezTo>
                  <a:cubicBezTo>
                    <a:pt x="112" y="69"/>
                    <a:pt x="112" y="69"/>
                    <a:pt x="112" y="69"/>
                  </a:cubicBezTo>
                  <a:cubicBezTo>
                    <a:pt x="112" y="69"/>
                    <a:pt x="112" y="68"/>
                    <a:pt x="112" y="68"/>
                  </a:cubicBezTo>
                  <a:cubicBezTo>
                    <a:pt x="112" y="66"/>
                    <a:pt x="111" y="63"/>
                    <a:pt x="111" y="61"/>
                  </a:cubicBezTo>
                  <a:cubicBezTo>
                    <a:pt x="131" y="61"/>
                    <a:pt x="131" y="61"/>
                    <a:pt x="131" y="61"/>
                  </a:cubicBezTo>
                  <a:close/>
                  <a:moveTo>
                    <a:pt x="20" y="69"/>
                  </a:moveTo>
                  <a:cubicBezTo>
                    <a:pt x="0" y="69"/>
                    <a:pt x="0" y="69"/>
                    <a:pt x="0" y="69"/>
                  </a:cubicBezTo>
                  <a:cubicBezTo>
                    <a:pt x="0" y="61"/>
                    <a:pt x="0" y="61"/>
                    <a:pt x="0" y="61"/>
                  </a:cubicBezTo>
                  <a:cubicBezTo>
                    <a:pt x="20" y="61"/>
                    <a:pt x="20" y="61"/>
                    <a:pt x="20" y="61"/>
                  </a:cubicBezTo>
                  <a:cubicBezTo>
                    <a:pt x="20" y="63"/>
                    <a:pt x="20" y="66"/>
                    <a:pt x="20" y="68"/>
                  </a:cubicBezTo>
                  <a:cubicBezTo>
                    <a:pt x="20" y="68"/>
                    <a:pt x="20" y="69"/>
                    <a:pt x="20" y="69"/>
                  </a:cubicBezTo>
                  <a:cubicBezTo>
                    <a:pt x="20" y="69"/>
                    <a:pt x="20" y="69"/>
                    <a:pt x="20" y="69"/>
                  </a:cubicBezTo>
                  <a:close/>
                </a:path>
              </a:pathLst>
            </a:custGeom>
            <a:solidFill>
              <a:srgbClr val="F5EDE8"/>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8" name="Freeform 16"/>
            <p:cNvSpPr>
              <a:spLocks noEditPoints="1"/>
            </p:cNvSpPr>
            <p:nvPr/>
          </p:nvSpPr>
          <p:spPr bwMode="auto">
            <a:xfrm>
              <a:off x="5694538" y="1970965"/>
              <a:ext cx="496888" cy="500063"/>
            </a:xfrm>
            <a:custGeom>
              <a:avLst/>
              <a:gdLst>
                <a:gd name="T0" fmla="*/ 84 w 143"/>
                <a:gd name="T1" fmla="*/ 45 h 144"/>
                <a:gd name="T2" fmla="*/ 70 w 143"/>
                <a:gd name="T3" fmla="*/ 47 h 144"/>
                <a:gd name="T4" fmla="*/ 75 w 143"/>
                <a:gd name="T5" fmla="*/ 64 h 144"/>
                <a:gd name="T6" fmla="*/ 105 w 143"/>
                <a:gd name="T7" fmla="*/ 18 h 144"/>
                <a:gd name="T8" fmla="*/ 125 w 143"/>
                <a:gd name="T9" fmla="*/ 19 h 144"/>
                <a:gd name="T10" fmla="*/ 125 w 143"/>
                <a:gd name="T11" fmla="*/ 39 h 144"/>
                <a:gd name="T12" fmla="*/ 80 w 143"/>
                <a:gd name="T13" fmla="*/ 68 h 144"/>
                <a:gd name="T14" fmla="*/ 96 w 143"/>
                <a:gd name="T15" fmla="*/ 74 h 144"/>
                <a:gd name="T16" fmla="*/ 99 w 143"/>
                <a:gd name="T17" fmla="*/ 59 h 144"/>
                <a:gd name="T18" fmla="*/ 117 w 143"/>
                <a:gd name="T19" fmla="*/ 74 h 144"/>
                <a:gd name="T20" fmla="*/ 114 w 143"/>
                <a:gd name="T21" fmla="*/ 44 h 144"/>
                <a:gd name="T22" fmla="*/ 124 w 143"/>
                <a:gd name="T23" fmla="*/ 74 h 144"/>
                <a:gd name="T24" fmla="*/ 133 w 143"/>
                <a:gd name="T25" fmla="*/ 81 h 144"/>
                <a:gd name="T26" fmla="*/ 70 w 143"/>
                <a:gd name="T27" fmla="*/ 135 h 144"/>
                <a:gd name="T28" fmla="*/ 63 w 143"/>
                <a:gd name="T29" fmla="*/ 144 h 144"/>
                <a:gd name="T30" fmla="*/ 9 w 143"/>
                <a:gd name="T31" fmla="*/ 81 h 144"/>
                <a:gd name="T32" fmla="*/ 0 w 143"/>
                <a:gd name="T33" fmla="*/ 74 h 144"/>
                <a:gd name="T34" fmla="*/ 63 w 143"/>
                <a:gd name="T35" fmla="*/ 20 h 144"/>
                <a:gd name="T36" fmla="*/ 70 w 143"/>
                <a:gd name="T37" fmla="*/ 10 h 144"/>
                <a:gd name="T38" fmla="*/ 99 w 143"/>
                <a:gd name="T39" fmla="*/ 30 h 144"/>
                <a:gd name="T40" fmla="*/ 94 w 143"/>
                <a:gd name="T41" fmla="*/ 35 h 144"/>
                <a:gd name="T42" fmla="*/ 70 w 143"/>
                <a:gd name="T43" fmla="*/ 40 h 144"/>
                <a:gd name="T44" fmla="*/ 70 w 143"/>
                <a:gd name="T45" fmla="*/ 93 h 144"/>
                <a:gd name="T46" fmla="*/ 96 w 143"/>
                <a:gd name="T47" fmla="*/ 81 h 144"/>
                <a:gd name="T48" fmla="*/ 63 w 143"/>
                <a:gd name="T49" fmla="*/ 93 h 144"/>
                <a:gd name="T50" fmla="*/ 37 w 143"/>
                <a:gd name="T51" fmla="*/ 81 h 144"/>
                <a:gd name="T52" fmla="*/ 63 w 143"/>
                <a:gd name="T53" fmla="*/ 93 h 144"/>
                <a:gd name="T54" fmla="*/ 63 w 143"/>
                <a:gd name="T55" fmla="*/ 61 h 144"/>
                <a:gd name="T56" fmla="*/ 37 w 143"/>
                <a:gd name="T57" fmla="*/ 74 h 144"/>
                <a:gd name="T58" fmla="*/ 63 w 143"/>
                <a:gd name="T59" fmla="*/ 27 h 144"/>
                <a:gd name="T60" fmla="*/ 30 w 143"/>
                <a:gd name="T61" fmla="*/ 74 h 144"/>
                <a:gd name="T62" fmla="*/ 63 w 143"/>
                <a:gd name="T63" fmla="*/ 27 h 144"/>
                <a:gd name="T64" fmla="*/ 63 w 143"/>
                <a:gd name="T65" fmla="*/ 114 h 144"/>
                <a:gd name="T66" fmla="*/ 16 w 143"/>
                <a:gd name="T67" fmla="*/ 81 h 144"/>
                <a:gd name="T68" fmla="*/ 70 w 143"/>
                <a:gd name="T69" fmla="*/ 114 h 144"/>
                <a:gd name="T70" fmla="*/ 117 w 143"/>
                <a:gd name="T71" fmla="*/ 81 h 144"/>
                <a:gd name="T72" fmla="*/ 70 w 143"/>
                <a:gd name="T73"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144">
                  <a:moveTo>
                    <a:pt x="70" y="40"/>
                  </a:moveTo>
                  <a:cubicBezTo>
                    <a:pt x="75" y="41"/>
                    <a:pt x="80" y="42"/>
                    <a:pt x="84" y="45"/>
                  </a:cubicBezTo>
                  <a:cubicBezTo>
                    <a:pt x="79" y="50"/>
                    <a:pt x="79" y="50"/>
                    <a:pt x="79" y="50"/>
                  </a:cubicBezTo>
                  <a:cubicBezTo>
                    <a:pt x="76" y="49"/>
                    <a:pt x="73" y="48"/>
                    <a:pt x="70" y="47"/>
                  </a:cubicBezTo>
                  <a:cubicBezTo>
                    <a:pt x="70" y="61"/>
                    <a:pt x="70" y="61"/>
                    <a:pt x="70" y="61"/>
                  </a:cubicBezTo>
                  <a:cubicBezTo>
                    <a:pt x="72" y="62"/>
                    <a:pt x="74" y="63"/>
                    <a:pt x="75" y="64"/>
                  </a:cubicBezTo>
                  <a:cubicBezTo>
                    <a:pt x="106" y="32"/>
                    <a:pt x="106" y="32"/>
                    <a:pt x="106" y="32"/>
                  </a:cubicBezTo>
                  <a:cubicBezTo>
                    <a:pt x="105" y="18"/>
                    <a:pt x="105" y="18"/>
                    <a:pt x="105" y="18"/>
                  </a:cubicBezTo>
                  <a:cubicBezTo>
                    <a:pt x="123" y="0"/>
                    <a:pt x="123" y="0"/>
                    <a:pt x="123" y="0"/>
                  </a:cubicBezTo>
                  <a:cubicBezTo>
                    <a:pt x="125" y="19"/>
                    <a:pt x="125" y="19"/>
                    <a:pt x="125" y="19"/>
                  </a:cubicBezTo>
                  <a:cubicBezTo>
                    <a:pt x="143" y="21"/>
                    <a:pt x="143" y="21"/>
                    <a:pt x="143" y="21"/>
                  </a:cubicBezTo>
                  <a:cubicBezTo>
                    <a:pt x="125" y="39"/>
                    <a:pt x="125" y="39"/>
                    <a:pt x="125" y="39"/>
                  </a:cubicBezTo>
                  <a:cubicBezTo>
                    <a:pt x="111" y="37"/>
                    <a:pt x="111" y="37"/>
                    <a:pt x="111" y="37"/>
                  </a:cubicBezTo>
                  <a:cubicBezTo>
                    <a:pt x="80" y="68"/>
                    <a:pt x="80" y="68"/>
                    <a:pt x="80" y="68"/>
                  </a:cubicBezTo>
                  <a:cubicBezTo>
                    <a:pt x="81" y="70"/>
                    <a:pt x="82" y="72"/>
                    <a:pt x="82" y="74"/>
                  </a:cubicBezTo>
                  <a:cubicBezTo>
                    <a:pt x="96" y="74"/>
                    <a:pt x="96" y="74"/>
                    <a:pt x="96" y="74"/>
                  </a:cubicBezTo>
                  <a:cubicBezTo>
                    <a:pt x="96" y="70"/>
                    <a:pt x="95" y="67"/>
                    <a:pt x="94" y="65"/>
                  </a:cubicBezTo>
                  <a:cubicBezTo>
                    <a:pt x="99" y="59"/>
                    <a:pt x="99" y="59"/>
                    <a:pt x="99" y="59"/>
                  </a:cubicBezTo>
                  <a:cubicBezTo>
                    <a:pt x="101" y="64"/>
                    <a:pt x="103" y="69"/>
                    <a:pt x="103" y="74"/>
                  </a:cubicBezTo>
                  <a:cubicBezTo>
                    <a:pt x="117" y="74"/>
                    <a:pt x="117" y="74"/>
                    <a:pt x="117" y="74"/>
                  </a:cubicBezTo>
                  <a:cubicBezTo>
                    <a:pt x="116" y="65"/>
                    <a:pt x="114" y="56"/>
                    <a:pt x="109" y="49"/>
                  </a:cubicBezTo>
                  <a:cubicBezTo>
                    <a:pt x="114" y="44"/>
                    <a:pt x="114" y="44"/>
                    <a:pt x="114" y="44"/>
                  </a:cubicBezTo>
                  <a:cubicBezTo>
                    <a:pt x="114" y="45"/>
                    <a:pt x="114" y="45"/>
                    <a:pt x="114" y="45"/>
                  </a:cubicBezTo>
                  <a:cubicBezTo>
                    <a:pt x="120" y="53"/>
                    <a:pt x="123" y="63"/>
                    <a:pt x="124" y="74"/>
                  </a:cubicBezTo>
                  <a:cubicBezTo>
                    <a:pt x="133" y="74"/>
                    <a:pt x="133" y="74"/>
                    <a:pt x="133" y="74"/>
                  </a:cubicBezTo>
                  <a:cubicBezTo>
                    <a:pt x="133" y="81"/>
                    <a:pt x="133" y="81"/>
                    <a:pt x="133" y="81"/>
                  </a:cubicBezTo>
                  <a:cubicBezTo>
                    <a:pt x="124" y="81"/>
                    <a:pt x="124" y="81"/>
                    <a:pt x="124" y="81"/>
                  </a:cubicBezTo>
                  <a:cubicBezTo>
                    <a:pt x="122" y="110"/>
                    <a:pt x="99" y="133"/>
                    <a:pt x="70" y="135"/>
                  </a:cubicBezTo>
                  <a:cubicBezTo>
                    <a:pt x="70" y="144"/>
                    <a:pt x="70" y="144"/>
                    <a:pt x="70" y="144"/>
                  </a:cubicBezTo>
                  <a:cubicBezTo>
                    <a:pt x="63" y="144"/>
                    <a:pt x="63" y="144"/>
                    <a:pt x="63" y="144"/>
                  </a:cubicBezTo>
                  <a:cubicBezTo>
                    <a:pt x="63" y="135"/>
                    <a:pt x="63" y="135"/>
                    <a:pt x="63" y="135"/>
                  </a:cubicBezTo>
                  <a:cubicBezTo>
                    <a:pt x="34" y="133"/>
                    <a:pt x="11" y="110"/>
                    <a:pt x="9" y="81"/>
                  </a:cubicBezTo>
                  <a:cubicBezTo>
                    <a:pt x="0" y="81"/>
                    <a:pt x="0" y="81"/>
                    <a:pt x="0" y="81"/>
                  </a:cubicBezTo>
                  <a:cubicBezTo>
                    <a:pt x="0" y="74"/>
                    <a:pt x="0" y="74"/>
                    <a:pt x="0" y="74"/>
                  </a:cubicBezTo>
                  <a:cubicBezTo>
                    <a:pt x="9" y="74"/>
                    <a:pt x="9" y="74"/>
                    <a:pt x="9" y="74"/>
                  </a:cubicBezTo>
                  <a:cubicBezTo>
                    <a:pt x="11" y="45"/>
                    <a:pt x="34" y="21"/>
                    <a:pt x="63" y="20"/>
                  </a:cubicBezTo>
                  <a:cubicBezTo>
                    <a:pt x="63" y="10"/>
                    <a:pt x="63" y="10"/>
                    <a:pt x="63" y="10"/>
                  </a:cubicBezTo>
                  <a:cubicBezTo>
                    <a:pt x="70" y="10"/>
                    <a:pt x="70" y="10"/>
                    <a:pt x="70" y="10"/>
                  </a:cubicBezTo>
                  <a:cubicBezTo>
                    <a:pt x="70" y="20"/>
                    <a:pt x="70" y="20"/>
                    <a:pt x="70" y="20"/>
                  </a:cubicBezTo>
                  <a:cubicBezTo>
                    <a:pt x="81" y="20"/>
                    <a:pt x="91" y="24"/>
                    <a:pt x="99" y="30"/>
                  </a:cubicBezTo>
                  <a:cubicBezTo>
                    <a:pt x="99" y="30"/>
                    <a:pt x="99" y="30"/>
                    <a:pt x="99" y="30"/>
                  </a:cubicBezTo>
                  <a:cubicBezTo>
                    <a:pt x="94" y="35"/>
                    <a:pt x="94" y="35"/>
                    <a:pt x="94" y="35"/>
                  </a:cubicBezTo>
                  <a:cubicBezTo>
                    <a:pt x="87" y="30"/>
                    <a:pt x="79" y="27"/>
                    <a:pt x="70" y="27"/>
                  </a:cubicBezTo>
                  <a:cubicBezTo>
                    <a:pt x="70" y="40"/>
                    <a:pt x="70" y="40"/>
                    <a:pt x="70" y="40"/>
                  </a:cubicBezTo>
                  <a:close/>
                  <a:moveTo>
                    <a:pt x="82" y="81"/>
                  </a:moveTo>
                  <a:cubicBezTo>
                    <a:pt x="81" y="87"/>
                    <a:pt x="76" y="92"/>
                    <a:pt x="70" y="93"/>
                  </a:cubicBezTo>
                  <a:cubicBezTo>
                    <a:pt x="70" y="107"/>
                    <a:pt x="70" y="107"/>
                    <a:pt x="70" y="107"/>
                  </a:cubicBezTo>
                  <a:cubicBezTo>
                    <a:pt x="84" y="105"/>
                    <a:pt x="95" y="94"/>
                    <a:pt x="96" y="81"/>
                  </a:cubicBezTo>
                  <a:cubicBezTo>
                    <a:pt x="82" y="81"/>
                    <a:pt x="82" y="81"/>
                    <a:pt x="82" y="81"/>
                  </a:cubicBezTo>
                  <a:close/>
                  <a:moveTo>
                    <a:pt x="63" y="93"/>
                  </a:moveTo>
                  <a:cubicBezTo>
                    <a:pt x="57" y="92"/>
                    <a:pt x="52" y="87"/>
                    <a:pt x="51" y="81"/>
                  </a:cubicBezTo>
                  <a:cubicBezTo>
                    <a:pt x="37" y="81"/>
                    <a:pt x="37" y="81"/>
                    <a:pt x="37" y="81"/>
                  </a:cubicBezTo>
                  <a:cubicBezTo>
                    <a:pt x="38" y="94"/>
                    <a:pt x="49" y="105"/>
                    <a:pt x="63" y="107"/>
                  </a:cubicBezTo>
                  <a:cubicBezTo>
                    <a:pt x="63" y="93"/>
                    <a:pt x="63" y="93"/>
                    <a:pt x="63" y="93"/>
                  </a:cubicBezTo>
                  <a:close/>
                  <a:moveTo>
                    <a:pt x="51" y="74"/>
                  </a:moveTo>
                  <a:cubicBezTo>
                    <a:pt x="52" y="68"/>
                    <a:pt x="57" y="63"/>
                    <a:pt x="63" y="61"/>
                  </a:cubicBezTo>
                  <a:cubicBezTo>
                    <a:pt x="63" y="47"/>
                    <a:pt x="63" y="47"/>
                    <a:pt x="63" y="47"/>
                  </a:cubicBezTo>
                  <a:cubicBezTo>
                    <a:pt x="49" y="49"/>
                    <a:pt x="38" y="60"/>
                    <a:pt x="37" y="74"/>
                  </a:cubicBezTo>
                  <a:cubicBezTo>
                    <a:pt x="51" y="74"/>
                    <a:pt x="51" y="74"/>
                    <a:pt x="51" y="74"/>
                  </a:cubicBezTo>
                  <a:close/>
                  <a:moveTo>
                    <a:pt x="63" y="27"/>
                  </a:moveTo>
                  <a:cubicBezTo>
                    <a:pt x="38" y="28"/>
                    <a:pt x="18" y="49"/>
                    <a:pt x="16" y="74"/>
                  </a:cubicBezTo>
                  <a:cubicBezTo>
                    <a:pt x="30" y="74"/>
                    <a:pt x="30" y="74"/>
                    <a:pt x="30" y="74"/>
                  </a:cubicBezTo>
                  <a:cubicBezTo>
                    <a:pt x="31" y="56"/>
                    <a:pt x="45" y="42"/>
                    <a:pt x="63" y="40"/>
                  </a:cubicBezTo>
                  <a:cubicBezTo>
                    <a:pt x="63" y="27"/>
                    <a:pt x="63" y="27"/>
                    <a:pt x="63" y="27"/>
                  </a:cubicBezTo>
                  <a:close/>
                  <a:moveTo>
                    <a:pt x="63" y="128"/>
                  </a:moveTo>
                  <a:cubicBezTo>
                    <a:pt x="63" y="114"/>
                    <a:pt x="63" y="114"/>
                    <a:pt x="63" y="114"/>
                  </a:cubicBezTo>
                  <a:cubicBezTo>
                    <a:pt x="45" y="112"/>
                    <a:pt x="31" y="98"/>
                    <a:pt x="30" y="81"/>
                  </a:cubicBezTo>
                  <a:cubicBezTo>
                    <a:pt x="16" y="81"/>
                    <a:pt x="16" y="81"/>
                    <a:pt x="16" y="81"/>
                  </a:cubicBezTo>
                  <a:cubicBezTo>
                    <a:pt x="18" y="106"/>
                    <a:pt x="38" y="126"/>
                    <a:pt x="63" y="128"/>
                  </a:cubicBezTo>
                  <a:close/>
                  <a:moveTo>
                    <a:pt x="70" y="114"/>
                  </a:moveTo>
                  <a:cubicBezTo>
                    <a:pt x="70" y="128"/>
                    <a:pt x="70" y="128"/>
                    <a:pt x="70" y="128"/>
                  </a:cubicBezTo>
                  <a:cubicBezTo>
                    <a:pt x="95" y="126"/>
                    <a:pt x="115" y="106"/>
                    <a:pt x="117" y="81"/>
                  </a:cubicBezTo>
                  <a:cubicBezTo>
                    <a:pt x="103" y="81"/>
                    <a:pt x="103" y="81"/>
                    <a:pt x="103" y="81"/>
                  </a:cubicBezTo>
                  <a:cubicBezTo>
                    <a:pt x="102" y="98"/>
                    <a:pt x="88" y="112"/>
                    <a:pt x="70" y="114"/>
                  </a:cubicBezTo>
                  <a:close/>
                </a:path>
              </a:pathLst>
            </a:custGeom>
            <a:solidFill>
              <a:schemeClr val="bg2">
                <a:lumMod val="5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grpSp>
        <p:nvGrpSpPr>
          <p:cNvPr id="102" name="组合 101"/>
          <p:cNvGrpSpPr/>
          <p:nvPr/>
        </p:nvGrpSpPr>
        <p:grpSpPr>
          <a:xfrm rot="0">
            <a:off x="1442085" y="1761490"/>
            <a:ext cx="3375025" cy="460375"/>
            <a:chOff x="980608" y="1870075"/>
            <a:chExt cx="3374889" cy="460395"/>
          </a:xfrm>
        </p:grpSpPr>
        <p:grpSp>
          <p:nvGrpSpPr>
            <p:cNvPr id="104" name="组合 103"/>
            <p:cNvGrpSpPr/>
            <p:nvPr/>
          </p:nvGrpSpPr>
          <p:grpSpPr>
            <a:xfrm>
              <a:off x="980608" y="1948657"/>
              <a:ext cx="216000" cy="216443"/>
              <a:chOff x="980608" y="2248535"/>
              <a:chExt cx="216000" cy="216443"/>
            </a:xfrm>
          </p:grpSpPr>
          <p:sp>
            <p:nvSpPr>
              <p:cNvPr id="106"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107"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grpSp>
        <p:sp>
          <p:nvSpPr>
            <p:cNvPr id="105" name="文本框 42"/>
            <p:cNvSpPr txBox="1"/>
            <p:nvPr/>
          </p:nvSpPr>
          <p:spPr>
            <a:xfrm>
              <a:off x="1255541" y="1870075"/>
              <a:ext cx="3099956" cy="460395"/>
            </a:xfrm>
            <a:prstGeom prst="rect">
              <a:avLst/>
            </a:prstGeom>
            <a:noFill/>
          </p:spPr>
          <p:txBody>
            <a:bodyPr wrap="square" rtlCol="0">
              <a:spAutoFit/>
            </a:bodyPr>
            <a:p>
              <a:pPr eaLnBrk="0" hangingPunct="0"/>
              <a:r>
                <a:rPr lang="zh-CN" altLang="en-US" sz="2400" b="1" dirty="0">
                  <a:solidFill>
                    <a:schemeClr val="tx1">
                      <a:lumMod val="75000"/>
                      <a:lumOff val="25000"/>
                    </a:schemeClr>
                  </a:solidFill>
                  <a:latin typeface="宋体" panose="02010600030101010101" pitchFamily="2" charset="-122"/>
                  <a:cs typeface="Helvetica" panose="020B0604020202030204"/>
                </a:rPr>
                <a:t>（1）计算程序不同。</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grpSp>
      <p:grpSp>
        <p:nvGrpSpPr>
          <p:cNvPr id="109" name="组合 108"/>
          <p:cNvGrpSpPr/>
          <p:nvPr/>
        </p:nvGrpSpPr>
        <p:grpSpPr>
          <a:xfrm rot="0">
            <a:off x="1442085" y="4284345"/>
            <a:ext cx="3375025" cy="460375"/>
            <a:chOff x="980608" y="1870075"/>
            <a:chExt cx="3374889" cy="460395"/>
          </a:xfrm>
        </p:grpSpPr>
        <p:grpSp>
          <p:nvGrpSpPr>
            <p:cNvPr id="111" name="组合 110"/>
            <p:cNvGrpSpPr/>
            <p:nvPr/>
          </p:nvGrpSpPr>
          <p:grpSpPr>
            <a:xfrm>
              <a:off x="980608" y="1948657"/>
              <a:ext cx="216000" cy="216443"/>
              <a:chOff x="980608" y="2248535"/>
              <a:chExt cx="216000" cy="216443"/>
            </a:xfrm>
          </p:grpSpPr>
          <p:sp>
            <p:nvSpPr>
              <p:cNvPr id="113"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114"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grpSp>
        <p:sp>
          <p:nvSpPr>
            <p:cNvPr id="112" name="文本框 74"/>
            <p:cNvSpPr txBox="1"/>
            <p:nvPr/>
          </p:nvSpPr>
          <p:spPr>
            <a:xfrm>
              <a:off x="1255541" y="1870075"/>
              <a:ext cx="3099956" cy="460395"/>
            </a:xfrm>
            <a:prstGeom prst="rect">
              <a:avLst/>
            </a:prstGeom>
            <a:noFill/>
          </p:spPr>
          <p:txBody>
            <a:bodyPr wrap="square" rtlCol="0">
              <a:spAutoFit/>
            </a:bodyPr>
            <a:p>
              <a:pPr eaLnBrk="0" hangingPunct="0"/>
              <a:r>
                <a:rPr lang="zh-CN" altLang="en-US" sz="2400" b="1" dirty="0">
                  <a:solidFill>
                    <a:schemeClr val="tx1">
                      <a:lumMod val="75000"/>
                      <a:lumOff val="25000"/>
                    </a:schemeClr>
                  </a:solidFill>
                  <a:latin typeface="宋体" panose="02010600030101010101" pitchFamily="2" charset="-122"/>
                  <a:cs typeface="Helvetica" panose="020B0604020202030204"/>
                </a:rPr>
                <a:t>（3）计算权数不同。</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grpSp>
      <p:grpSp>
        <p:nvGrpSpPr>
          <p:cNvPr id="116" name="组合 115"/>
          <p:cNvGrpSpPr/>
          <p:nvPr/>
        </p:nvGrpSpPr>
        <p:grpSpPr>
          <a:xfrm rot="0">
            <a:off x="8321675" y="1696720"/>
            <a:ext cx="3375025" cy="460375"/>
            <a:chOff x="980608" y="1870075"/>
            <a:chExt cx="3374889" cy="437457"/>
          </a:xfrm>
        </p:grpSpPr>
        <p:grpSp>
          <p:nvGrpSpPr>
            <p:cNvPr id="118" name="组合 117"/>
            <p:cNvGrpSpPr/>
            <p:nvPr/>
          </p:nvGrpSpPr>
          <p:grpSpPr>
            <a:xfrm>
              <a:off x="980608" y="1967964"/>
              <a:ext cx="216000" cy="216443"/>
              <a:chOff x="980608" y="2267842"/>
              <a:chExt cx="216000" cy="216443"/>
            </a:xfrm>
          </p:grpSpPr>
          <p:sp>
            <p:nvSpPr>
              <p:cNvPr id="120"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121" name="Freeform 16"/>
              <p:cNvSpPr>
                <a:spLocks noEditPoints="1"/>
              </p:cNvSpPr>
              <p:nvPr/>
            </p:nvSpPr>
            <p:spPr bwMode="auto">
              <a:xfrm>
                <a:off x="980608" y="2267842"/>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grpSp>
        <p:sp>
          <p:nvSpPr>
            <p:cNvPr id="119" name="文本框 81"/>
            <p:cNvSpPr txBox="1"/>
            <p:nvPr/>
          </p:nvSpPr>
          <p:spPr>
            <a:xfrm>
              <a:off x="1255541" y="1870075"/>
              <a:ext cx="3099956" cy="437457"/>
            </a:xfrm>
            <a:prstGeom prst="rect">
              <a:avLst/>
            </a:prstGeom>
            <a:noFill/>
          </p:spPr>
          <p:txBody>
            <a:bodyPr wrap="square" rtlCol="0">
              <a:spAutoFit/>
            </a:bodyPr>
            <a:p>
              <a:pPr eaLnBrk="0" hangingPunct="0"/>
              <a:r>
                <a:rPr lang="zh-CN" altLang="en-US" sz="2400" b="1" dirty="0">
                  <a:solidFill>
                    <a:schemeClr val="tx1">
                      <a:lumMod val="75000"/>
                      <a:lumOff val="25000"/>
                    </a:schemeClr>
                  </a:solidFill>
                  <a:latin typeface="宋体" panose="02010600030101010101" pitchFamily="2" charset="-122"/>
                  <a:cs typeface="Helvetica" panose="020B0604020202030204"/>
                </a:rPr>
                <a:t>（2）计算条件不同。</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grpSp>
      <p:grpSp>
        <p:nvGrpSpPr>
          <p:cNvPr id="123" name="组合 122"/>
          <p:cNvGrpSpPr/>
          <p:nvPr/>
        </p:nvGrpSpPr>
        <p:grpSpPr>
          <a:xfrm rot="0">
            <a:off x="8262620" y="4239895"/>
            <a:ext cx="3375025" cy="460375"/>
            <a:chOff x="980608" y="1870075"/>
            <a:chExt cx="3374889" cy="437457"/>
          </a:xfrm>
        </p:grpSpPr>
        <p:grpSp>
          <p:nvGrpSpPr>
            <p:cNvPr id="125" name="组合 124"/>
            <p:cNvGrpSpPr/>
            <p:nvPr/>
          </p:nvGrpSpPr>
          <p:grpSpPr>
            <a:xfrm>
              <a:off x="980608" y="1948657"/>
              <a:ext cx="216000" cy="216443"/>
              <a:chOff x="980608" y="2248535"/>
              <a:chExt cx="216000" cy="216443"/>
            </a:xfrm>
          </p:grpSpPr>
          <p:sp>
            <p:nvSpPr>
              <p:cNvPr id="127"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128"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dirty="0">
                  <a:solidFill>
                    <a:schemeClr val="tx1">
                      <a:lumMod val="75000"/>
                      <a:lumOff val="25000"/>
                    </a:schemeClr>
                  </a:solidFill>
                  <a:latin typeface="宋体" panose="02010600030101010101" pitchFamily="2" charset="-122"/>
                </a:endParaRPr>
              </a:p>
            </p:txBody>
          </p:sp>
        </p:grpSp>
        <p:sp>
          <p:nvSpPr>
            <p:cNvPr id="126" name="文本框 88"/>
            <p:cNvSpPr txBox="1"/>
            <p:nvPr/>
          </p:nvSpPr>
          <p:spPr>
            <a:xfrm>
              <a:off x="1255541" y="1870075"/>
              <a:ext cx="3099956" cy="437457"/>
            </a:xfrm>
            <a:prstGeom prst="rect">
              <a:avLst/>
            </a:prstGeom>
            <a:noFill/>
          </p:spPr>
          <p:txBody>
            <a:bodyPr wrap="square" rtlCol="0">
              <a:spAutoFit/>
            </a:bodyPr>
            <a:p>
              <a:pPr eaLnBrk="0" hangingPunct="0"/>
              <a:r>
                <a:rPr lang="zh-CN" altLang="en-US" sz="2400" b="1" dirty="0">
                  <a:solidFill>
                    <a:schemeClr val="tx1">
                      <a:lumMod val="75000"/>
                      <a:lumOff val="25000"/>
                    </a:schemeClr>
                  </a:solidFill>
                  <a:latin typeface="宋体" panose="02010600030101010101" pitchFamily="2" charset="-122"/>
                  <a:cs typeface="Helvetica" panose="020B0604020202030204"/>
                </a:rPr>
                <a:t>（4）计算意义不同。</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grpSp>
      <p:sp>
        <p:nvSpPr>
          <p:cNvPr id="25" name="文本框 2"/>
          <p:cNvSpPr txBox="1"/>
          <p:nvPr/>
        </p:nvSpPr>
        <p:spPr>
          <a:xfrm>
            <a:off x="885825" y="599440"/>
            <a:ext cx="55194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四、平均指数与综合指数的比较</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079740" y="983615"/>
            <a:ext cx="1659890" cy="489204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指数体系与因素分析</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817995" y="1778000"/>
            <a:ext cx="3775710" cy="922020"/>
          </a:xfrm>
          <a:prstGeom prst="rect">
            <a:avLst/>
          </a:prstGeom>
          <a:noFill/>
        </p:spPr>
        <p:txBody>
          <a:bodyPr wrap="square" rtlCol="0">
            <a:spAutoFit/>
          </a:bodyPr>
          <a:p>
            <a:r>
              <a:rPr lang="zh-CN" altLang="en-US" sz="5400" b="1">
                <a:latin typeface="宋体" panose="02010600030101010101" pitchFamily="2" charset="-122"/>
              </a:rPr>
              <a:t>第四节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Freeform 5"/>
          <p:cNvSpPr/>
          <p:nvPr/>
        </p:nvSpPr>
        <p:spPr bwMode="auto">
          <a:xfrm>
            <a:off x="4635597" y="382587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4"/>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7" name="Freeform 5"/>
          <p:cNvSpPr/>
          <p:nvPr/>
        </p:nvSpPr>
        <p:spPr bwMode="auto">
          <a:xfrm>
            <a:off x="4635597" y="3394898"/>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3"/>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9" name="Freeform 5"/>
          <p:cNvSpPr/>
          <p:nvPr/>
        </p:nvSpPr>
        <p:spPr bwMode="auto">
          <a:xfrm>
            <a:off x="4635597" y="2968391"/>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tx2">
              <a:lumMod val="20000"/>
              <a:lumOff val="80000"/>
            </a:schemeClr>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8" name="Freeform 5"/>
          <p:cNvSpPr/>
          <p:nvPr/>
        </p:nvSpPr>
        <p:spPr bwMode="auto">
          <a:xfrm>
            <a:off x="4635597" y="246373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13" name="Rounded Rectangle 12"/>
          <p:cNvSpPr/>
          <p:nvPr/>
        </p:nvSpPr>
        <p:spPr>
          <a:xfrm>
            <a:off x="7569342" y="2247673"/>
            <a:ext cx="755737" cy="730384"/>
          </a:xfrm>
          <a:prstGeom prst="roundRect">
            <a:avLst/>
          </a:prstGeom>
          <a:solidFill>
            <a:srgbClr val="C0C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宋体" panose="02010600030101010101" pitchFamily="2" charset="-122"/>
              <a:cs typeface="+mn-ea"/>
              <a:sym typeface="Arial" panose="020B0604020202020204" pitchFamily="34" charset="0"/>
            </a:endParaRPr>
          </a:p>
        </p:txBody>
      </p:sp>
      <p:sp>
        <p:nvSpPr>
          <p:cNvPr id="15" name="Rectangle 14"/>
          <p:cNvSpPr/>
          <p:nvPr/>
        </p:nvSpPr>
        <p:spPr>
          <a:xfrm>
            <a:off x="720725" y="3125470"/>
            <a:ext cx="3201035" cy="1474470"/>
          </a:xfrm>
          <a:prstGeom prst="rect">
            <a:avLst/>
          </a:prstGeom>
        </p:spPr>
        <p:txBody>
          <a:bodyPr wrap="square" lIns="0" tIns="0" rIns="0" bIns="0">
            <a:spAutoFit/>
          </a:bodyPr>
          <a:lstStyle/>
          <a:p>
            <a:pPr algn="l">
              <a:lnSpc>
                <a:spcPct val="120000"/>
              </a:lnSpc>
            </a:pPr>
            <a:r>
              <a:rPr sz="1600" dirty="0">
                <a:solidFill>
                  <a:schemeClr val="tx1"/>
                </a:solidFill>
                <a:latin typeface="宋体" panose="02010600030101010101" pitchFamily="2" charset="-122"/>
                <a:cs typeface="宋体" panose="02010600030101010101" pitchFamily="2" charset="-122"/>
                <a:sym typeface="+mn-ea"/>
              </a:rPr>
              <a:t>所谓指数体系，是指若干个内容上相互关联的统计指数所结成的体系。即由若干有关指数所形成的数量关系式，这种关系表现为：一个总量指数等于各因素指数的乘积。</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17" name="Rounded Rectangle 16"/>
          <p:cNvSpPr/>
          <p:nvPr/>
        </p:nvSpPr>
        <p:spPr>
          <a:xfrm>
            <a:off x="3719887" y="2245768"/>
            <a:ext cx="755737" cy="73038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宋体" panose="02010600030101010101" pitchFamily="2" charset="-122"/>
              <a:cs typeface="+mn-ea"/>
              <a:sym typeface="Arial" panose="020B0604020202020204" pitchFamily="34" charset="0"/>
            </a:endParaRPr>
          </a:p>
        </p:txBody>
      </p:sp>
      <p:grpSp>
        <p:nvGrpSpPr>
          <p:cNvPr id="19" name="Group 18"/>
          <p:cNvGrpSpPr/>
          <p:nvPr/>
        </p:nvGrpSpPr>
        <p:grpSpPr>
          <a:xfrm>
            <a:off x="7680743" y="2353484"/>
            <a:ext cx="518962" cy="515409"/>
            <a:chOff x="1979613" y="3067051"/>
            <a:chExt cx="231775" cy="230188"/>
          </a:xfrm>
          <a:solidFill>
            <a:schemeClr val="bg1"/>
          </a:solidFill>
        </p:grpSpPr>
        <p:sp>
          <p:nvSpPr>
            <p:cNvPr id="20"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21"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2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grpSp>
      <p:grpSp>
        <p:nvGrpSpPr>
          <p:cNvPr id="27" name="Group 26"/>
          <p:cNvGrpSpPr/>
          <p:nvPr/>
        </p:nvGrpSpPr>
        <p:grpSpPr>
          <a:xfrm>
            <a:off x="3921927" y="2407507"/>
            <a:ext cx="351657" cy="407365"/>
            <a:chOff x="3581400" y="3905251"/>
            <a:chExt cx="160338" cy="185738"/>
          </a:xfrm>
          <a:solidFill>
            <a:schemeClr val="bg1"/>
          </a:solidFill>
        </p:grpSpPr>
        <p:sp>
          <p:nvSpPr>
            <p:cNvPr id="28"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29"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30"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31"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grpSp>
      <p:sp>
        <p:nvSpPr>
          <p:cNvPr id="2" name="Freeform 5"/>
          <p:cNvSpPr/>
          <p:nvPr/>
        </p:nvSpPr>
        <p:spPr bwMode="auto">
          <a:xfrm>
            <a:off x="4642582" y="2480875"/>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blipFill rotWithShape="1">
            <a:blip r:embed="rId1"/>
            <a:tile tx="-190500" sx="15000" sy="15000" algn="ctr"/>
          </a:blip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cs typeface="+mn-ea"/>
              <a:sym typeface="Arial" panose="020B0604020202020204" pitchFamily="34" charset="0"/>
            </a:endParaRPr>
          </a:p>
        </p:txBody>
      </p:sp>
      <p:sp>
        <p:nvSpPr>
          <p:cNvPr id="47" name="文本框 16"/>
          <p:cNvSpPr txBox="1">
            <a:spLocks noChangeArrowheads="1"/>
          </p:cNvSpPr>
          <p:nvPr/>
        </p:nvSpPr>
        <p:spPr bwMode="auto">
          <a:xfrm>
            <a:off x="402590" y="2245995"/>
            <a:ext cx="34112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（一）指数体系的含义</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3"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一、指数体系</a:t>
            </a:r>
            <a:endParaRPr lang="zh-CN" altLang="en-US" sz="2600" dirty="0">
              <a:latin typeface="宋体" panose="02010600030101010101" pitchFamily="2" charset="-122"/>
              <a:ea typeface="宋体" panose="02010600030101010101" pitchFamily="2" charset="-122"/>
            </a:endParaRPr>
          </a:p>
        </p:txBody>
      </p:sp>
      <p:sp>
        <p:nvSpPr>
          <p:cNvPr id="4" name="文本框 16"/>
          <p:cNvSpPr txBox="1">
            <a:spLocks noChangeArrowheads="1"/>
          </p:cNvSpPr>
          <p:nvPr/>
        </p:nvSpPr>
        <p:spPr bwMode="auto">
          <a:xfrm>
            <a:off x="8324850" y="2353310"/>
            <a:ext cx="34112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（二）指数体系的作用</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5" name="Rectangle 14"/>
          <p:cNvSpPr/>
          <p:nvPr/>
        </p:nvSpPr>
        <p:spPr>
          <a:xfrm>
            <a:off x="8199755" y="3125470"/>
            <a:ext cx="3201035" cy="1179830"/>
          </a:xfrm>
          <a:prstGeom prst="rect">
            <a:avLst/>
          </a:prstGeom>
        </p:spPr>
        <p:txBody>
          <a:bodyPr wrap="square" lIns="0" tIns="0" rIns="0" bIns="0">
            <a:spAutoFit/>
          </a:bodyPr>
          <a:p>
            <a:pPr algn="l">
              <a:lnSpc>
                <a:spcPct val="120000"/>
              </a:lnSpc>
            </a:pPr>
            <a:r>
              <a:rPr sz="1600" dirty="0">
                <a:solidFill>
                  <a:schemeClr val="tx1"/>
                </a:solidFill>
                <a:latin typeface="宋体" panose="02010600030101010101" pitchFamily="2" charset="-122"/>
                <a:cs typeface="宋体" panose="02010600030101010101" pitchFamily="2" charset="-122"/>
                <a:sym typeface="+mn-ea"/>
              </a:rPr>
              <a:t>1. 利用指数体系可以进行指数之间的相互推算</a:t>
            </a:r>
            <a:endParaRPr sz="1600" dirty="0">
              <a:solidFill>
                <a:schemeClr val="tx1"/>
              </a:solidFill>
              <a:latin typeface="宋体" panose="02010600030101010101" pitchFamily="2" charset="-122"/>
              <a:cs typeface="宋体" panose="02010600030101010101" pitchFamily="2" charset="-122"/>
              <a:sym typeface="+mn-ea"/>
            </a:endParaRPr>
          </a:p>
          <a:p>
            <a:pPr algn="l">
              <a:lnSpc>
                <a:spcPct val="120000"/>
              </a:lnSpc>
            </a:pPr>
            <a:r>
              <a:rPr sz="1600" dirty="0">
                <a:solidFill>
                  <a:schemeClr val="tx1"/>
                </a:solidFill>
                <a:latin typeface="宋体" panose="02010600030101010101" pitchFamily="2" charset="-122"/>
                <a:cs typeface="宋体" panose="02010600030101010101" pitchFamily="2" charset="-122"/>
                <a:sym typeface="+mn-ea"/>
              </a:rPr>
              <a:t>2. 指数体系为因素分析提供基础和前提条件</a:t>
            </a:r>
            <a:endParaRPr sz="1600" dirty="0">
              <a:solidFill>
                <a:schemeClr val="tx1"/>
              </a:solidFill>
              <a:latin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ppt_x"/>
                                          </p:val>
                                        </p:tav>
                                        <p:tav tm="100000">
                                          <p:val>
                                            <p:strVal val="#ppt_x"/>
                                          </p:val>
                                        </p:tav>
                                      </p:tavLst>
                                    </p:anim>
                                    <p:anim calcmode="lin" valueType="num">
                                      <p:cBhvr additive="base">
                                        <p:cTn id="12" dur="25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50" fill="hold"/>
                                        <p:tgtEl>
                                          <p:spTgt spid="8"/>
                                        </p:tgtEl>
                                        <p:attrNameLst>
                                          <p:attrName>ppt_x</p:attrName>
                                        </p:attrNameLst>
                                      </p:cBhvr>
                                      <p:tavLst>
                                        <p:tav tm="0">
                                          <p:val>
                                            <p:strVal val="#ppt_x"/>
                                          </p:val>
                                        </p:tav>
                                        <p:tav tm="100000">
                                          <p:val>
                                            <p:strVal val="#ppt_x"/>
                                          </p:val>
                                        </p:tav>
                                      </p:tavLst>
                                    </p:anim>
                                    <p:anim calcmode="lin" valueType="num">
                                      <p:cBhvr additive="base">
                                        <p:cTn id="17" dur="250" fill="hold"/>
                                        <p:tgtEl>
                                          <p:spTgt spid="8"/>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250" fill="hold"/>
                                        <p:tgtEl>
                                          <p:spTgt spid="9"/>
                                        </p:tgtEl>
                                        <p:attrNameLst>
                                          <p:attrName>ppt_x</p:attrName>
                                        </p:attrNameLst>
                                      </p:cBhvr>
                                      <p:tavLst>
                                        <p:tav tm="0">
                                          <p:val>
                                            <p:strVal val="#ppt_x"/>
                                          </p:val>
                                        </p:tav>
                                        <p:tav tm="100000">
                                          <p:val>
                                            <p:strVal val="#ppt_x"/>
                                          </p:val>
                                        </p:tav>
                                      </p:tavLst>
                                    </p:anim>
                                    <p:anim calcmode="lin" valueType="num">
                                      <p:cBhvr additive="base">
                                        <p:cTn id="22" dur="25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250" fill="hold"/>
                                        <p:tgtEl>
                                          <p:spTgt spid="7"/>
                                        </p:tgtEl>
                                        <p:attrNameLst>
                                          <p:attrName>ppt_x</p:attrName>
                                        </p:attrNameLst>
                                      </p:cBhvr>
                                      <p:tavLst>
                                        <p:tav tm="0">
                                          <p:val>
                                            <p:strVal val="#ppt_x"/>
                                          </p:val>
                                        </p:tav>
                                        <p:tav tm="100000">
                                          <p:val>
                                            <p:strVal val="#ppt_x"/>
                                          </p:val>
                                        </p:tav>
                                      </p:tavLst>
                                    </p:anim>
                                    <p:anim calcmode="lin" valueType="num">
                                      <p:cBhvr additive="base">
                                        <p:cTn id="27" dur="250" fill="hold"/>
                                        <p:tgtEl>
                                          <p:spTgt spid="7"/>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250" fill="hold"/>
                                        <p:tgtEl>
                                          <p:spTgt spid="10"/>
                                        </p:tgtEl>
                                        <p:attrNameLst>
                                          <p:attrName>ppt_x</p:attrName>
                                        </p:attrNameLst>
                                      </p:cBhvr>
                                      <p:tavLst>
                                        <p:tav tm="0">
                                          <p:val>
                                            <p:strVal val="#ppt_x"/>
                                          </p:val>
                                        </p:tav>
                                        <p:tav tm="100000">
                                          <p:val>
                                            <p:strVal val="#ppt_x"/>
                                          </p:val>
                                        </p:tav>
                                      </p:tavLst>
                                    </p:anim>
                                    <p:anim calcmode="lin" valueType="num">
                                      <p:cBhvr additive="base">
                                        <p:cTn id="32" dur="25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250" fill="hold"/>
                                        <p:tgtEl>
                                          <p:spTgt spid="17"/>
                                        </p:tgtEl>
                                        <p:attrNameLst>
                                          <p:attrName>ppt_x</p:attrName>
                                        </p:attrNameLst>
                                      </p:cBhvr>
                                      <p:tavLst>
                                        <p:tav tm="0">
                                          <p:val>
                                            <p:strVal val="#ppt_x"/>
                                          </p:val>
                                        </p:tav>
                                        <p:tav tm="100000">
                                          <p:val>
                                            <p:strVal val="#ppt_x"/>
                                          </p:val>
                                        </p:tav>
                                      </p:tavLst>
                                    </p:anim>
                                    <p:anim calcmode="lin" valueType="num">
                                      <p:cBhvr additive="base">
                                        <p:cTn id="37" dur="250" fill="hold"/>
                                        <p:tgtEl>
                                          <p:spTgt spid="17"/>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250" fill="hold"/>
                                        <p:tgtEl>
                                          <p:spTgt spid="27"/>
                                        </p:tgtEl>
                                        <p:attrNameLst>
                                          <p:attrName>ppt_x</p:attrName>
                                        </p:attrNameLst>
                                      </p:cBhvr>
                                      <p:tavLst>
                                        <p:tav tm="0">
                                          <p:val>
                                            <p:strVal val="#ppt_x"/>
                                          </p:val>
                                        </p:tav>
                                        <p:tav tm="100000">
                                          <p:val>
                                            <p:strVal val="#ppt_x"/>
                                          </p:val>
                                        </p:tav>
                                      </p:tavLst>
                                    </p:anim>
                                    <p:anim calcmode="lin" valueType="num">
                                      <p:cBhvr additive="base">
                                        <p:cTn id="42" dur="250" fill="hold"/>
                                        <p:tgtEl>
                                          <p:spTgt spid="27"/>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250" fill="hold"/>
                                        <p:tgtEl>
                                          <p:spTgt spid="15"/>
                                        </p:tgtEl>
                                        <p:attrNameLst>
                                          <p:attrName>ppt_x</p:attrName>
                                        </p:attrNameLst>
                                      </p:cBhvr>
                                      <p:tavLst>
                                        <p:tav tm="0">
                                          <p:val>
                                            <p:strVal val="#ppt_x"/>
                                          </p:val>
                                        </p:tav>
                                        <p:tav tm="100000">
                                          <p:val>
                                            <p:strVal val="#ppt_x"/>
                                          </p:val>
                                        </p:tav>
                                      </p:tavLst>
                                    </p:anim>
                                    <p:anim calcmode="lin" valueType="num">
                                      <p:cBhvr additive="base">
                                        <p:cTn id="47" dur="250" fill="hold"/>
                                        <p:tgtEl>
                                          <p:spTgt spid="15"/>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250" fill="hold"/>
                                        <p:tgtEl>
                                          <p:spTgt spid="13"/>
                                        </p:tgtEl>
                                        <p:attrNameLst>
                                          <p:attrName>ppt_x</p:attrName>
                                        </p:attrNameLst>
                                      </p:cBhvr>
                                      <p:tavLst>
                                        <p:tav tm="0">
                                          <p:val>
                                            <p:strVal val="#ppt_x"/>
                                          </p:val>
                                        </p:tav>
                                        <p:tav tm="100000">
                                          <p:val>
                                            <p:strVal val="#ppt_x"/>
                                          </p:val>
                                        </p:tav>
                                      </p:tavLst>
                                    </p:anim>
                                    <p:anim calcmode="lin" valueType="num">
                                      <p:cBhvr additive="base">
                                        <p:cTn id="52" dur="250" fill="hold"/>
                                        <p:tgtEl>
                                          <p:spTgt spid="13"/>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250" fill="hold"/>
                                        <p:tgtEl>
                                          <p:spTgt spid="19"/>
                                        </p:tgtEl>
                                        <p:attrNameLst>
                                          <p:attrName>ppt_x</p:attrName>
                                        </p:attrNameLst>
                                      </p:cBhvr>
                                      <p:tavLst>
                                        <p:tav tm="0">
                                          <p:val>
                                            <p:strVal val="#ppt_x"/>
                                          </p:val>
                                        </p:tav>
                                        <p:tav tm="100000">
                                          <p:val>
                                            <p:strVal val="#ppt_x"/>
                                          </p:val>
                                        </p:tav>
                                      </p:tavLst>
                                    </p:anim>
                                    <p:anim calcmode="lin" valueType="num">
                                      <p:cBhvr additive="base">
                                        <p:cTn id="57" dur="250" fill="hold"/>
                                        <p:tgtEl>
                                          <p:spTgt spid="19"/>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2" presetClass="entr" presetSubtype="1"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wipe(up)">
                                      <p:cBhvr>
                                        <p:cTn id="61" dur="500"/>
                                        <p:tgtEl>
                                          <p:spTgt spid="4"/>
                                        </p:tgtEl>
                                      </p:cBhvr>
                                    </p:animEffect>
                                  </p:childTnLst>
                                </p:cTn>
                              </p:par>
                            </p:childTnLst>
                          </p:cTn>
                        </p:par>
                        <p:par>
                          <p:cTn id="62" fill="hold">
                            <p:stCondLst>
                              <p:cond delay="6000"/>
                            </p:stCondLst>
                            <p:childTnLst>
                              <p:par>
                                <p:cTn id="63" presetID="2" presetClass="entr" presetSubtype="4" fill="hold" grpId="0" nodeType="after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additive="base">
                                        <p:cTn id="65" dur="250" fill="hold"/>
                                        <p:tgtEl>
                                          <p:spTgt spid="5"/>
                                        </p:tgtEl>
                                        <p:attrNameLst>
                                          <p:attrName>ppt_x</p:attrName>
                                        </p:attrNameLst>
                                      </p:cBhvr>
                                      <p:tavLst>
                                        <p:tav tm="0">
                                          <p:val>
                                            <p:strVal val="#ppt_x"/>
                                          </p:val>
                                        </p:tav>
                                        <p:tav tm="100000">
                                          <p:val>
                                            <p:strVal val="#ppt_x"/>
                                          </p:val>
                                        </p:tav>
                                      </p:tavLst>
                                    </p:anim>
                                    <p:anim calcmode="lin" valueType="num">
                                      <p:cBhvr additive="base">
                                        <p:cTn id="66" dur="2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7" grpId="0" bldLvl="0" animBg="1"/>
      <p:bldP spid="9" grpId="0" bldLvl="0" animBg="1"/>
      <p:bldP spid="8" grpId="0" bldLvl="0" animBg="1"/>
      <p:bldP spid="13" grpId="0" bldLvl="0" animBg="1"/>
      <p:bldP spid="15" grpId="0"/>
      <p:bldP spid="17" grpId="0" bldLvl="0" animBg="1"/>
      <p:bldP spid="2" grpId="0" bldLvl="0" animBg="1"/>
      <p:bldP spid="47" grpId="0"/>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4" name="Freeform 10"/>
          <p:cNvSpPr/>
          <p:nvPr/>
        </p:nvSpPr>
        <p:spPr bwMode="auto">
          <a:xfrm>
            <a:off x="7493000" y="33327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5" name="Freeform 11"/>
          <p:cNvSpPr/>
          <p:nvPr/>
        </p:nvSpPr>
        <p:spPr bwMode="auto">
          <a:xfrm>
            <a:off x="2813051" y="3002552"/>
            <a:ext cx="840316" cy="815545"/>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49" name="Group 21"/>
          <p:cNvGrpSpPr/>
          <p:nvPr/>
        </p:nvGrpSpPr>
        <p:grpSpPr bwMode="auto">
          <a:xfrm>
            <a:off x="3054351" y="3235325"/>
            <a:ext cx="355600" cy="355600"/>
            <a:chOff x="0" y="0"/>
            <a:chExt cx="168" cy="168"/>
          </a:xfrm>
        </p:grpSpPr>
        <p:sp>
          <p:nvSpPr>
            <p:cNvPr id="50" name="Freeform 22"/>
            <p:cNvSpPr>
              <a:spLocks noEditPoints="1"/>
            </p:cNvSpPr>
            <p:nvPr/>
          </p:nvSpPr>
          <p:spPr bwMode="auto">
            <a:xfrm>
              <a:off x="0" y="0"/>
              <a:ext cx="168" cy="16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80 h 88"/>
                <a:gd name="T12" fmla="*/ 8 w 88"/>
                <a:gd name="T13" fmla="*/ 44 h 88"/>
                <a:gd name="T14" fmla="*/ 44 w 88"/>
                <a:gd name="T15" fmla="*/ 7 h 88"/>
                <a:gd name="T16" fmla="*/ 80 w 88"/>
                <a:gd name="T17" fmla="*/ 44 h 88"/>
                <a:gd name="T18" fmla="*/ 44 w 88"/>
                <a:gd name="T1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1" name="Freeform 23"/>
            <p:cNvSpPr/>
            <p:nvPr/>
          </p:nvSpPr>
          <p:spPr bwMode="auto">
            <a:xfrm>
              <a:off x="52" y="56"/>
              <a:ext cx="78" cy="63"/>
            </a:xfrm>
            <a:custGeom>
              <a:avLst/>
              <a:gdLst>
                <a:gd name="T0" fmla="*/ 39 w 41"/>
                <a:gd name="T1" fmla="*/ 1 h 33"/>
                <a:gd name="T2" fmla="*/ 34 w 41"/>
                <a:gd name="T3" fmla="*/ 2 h 33"/>
                <a:gd name="T4" fmla="*/ 17 w 41"/>
                <a:gd name="T5" fmla="*/ 23 h 33"/>
                <a:gd name="T6" fmla="*/ 6 w 41"/>
                <a:gd name="T7" fmla="*/ 12 h 33"/>
                <a:gd name="T8" fmla="*/ 1 w 41"/>
                <a:gd name="T9" fmla="*/ 12 h 33"/>
                <a:gd name="T10" fmla="*/ 1 w 41"/>
                <a:gd name="T11" fmla="*/ 17 h 33"/>
                <a:gd name="T12" fmla="*/ 14 w 41"/>
                <a:gd name="T13" fmla="*/ 32 h 33"/>
                <a:gd name="T14" fmla="*/ 17 w 41"/>
                <a:gd name="T15" fmla="*/ 33 h 33"/>
                <a:gd name="T16" fmla="*/ 17 w 41"/>
                <a:gd name="T17" fmla="*/ 33 h 33"/>
                <a:gd name="T18" fmla="*/ 20 w 41"/>
                <a:gd name="T19" fmla="*/ 31 h 33"/>
                <a:gd name="T20" fmla="*/ 40 w 41"/>
                <a:gd name="T21" fmla="*/ 6 h 33"/>
                <a:gd name="T22" fmla="*/ 39 w 41"/>
                <a:gd name="T2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52" name="Group 24"/>
          <p:cNvGrpSpPr/>
          <p:nvPr/>
        </p:nvGrpSpPr>
        <p:grpSpPr bwMode="auto">
          <a:xfrm>
            <a:off x="7787218" y="35761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501381" y="1934701"/>
            <a:ext cx="2590800"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（一）因素分析法的概念</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p:txBody>
      </p:sp>
      <p:sp>
        <p:nvSpPr>
          <p:cNvPr id="77" name="Rectangle 47"/>
          <p:cNvSpPr>
            <a:spLocks noChangeArrowheads="1"/>
          </p:cNvSpPr>
          <p:nvPr/>
        </p:nvSpPr>
        <p:spPr bwMode="auto">
          <a:xfrm>
            <a:off x="7946390" y="2076450"/>
            <a:ext cx="357378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（二）因素分析法的种类</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2272665" y="4903470"/>
            <a:ext cx="673608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（三）因素分析法的基本要点和步骤</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p:txBody>
      </p:sp>
      <p:sp>
        <p:nvSpPr>
          <p:cNvPr id="25" name="文本框 2"/>
          <p:cNvSpPr txBox="1"/>
          <p:nvPr/>
        </p:nvSpPr>
        <p:spPr>
          <a:xfrm>
            <a:off x="885825" y="599440"/>
            <a:ext cx="45389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二、因素分析法概述</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3014980"/>
            <a:ext cx="5219065" cy="1568450"/>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第七章 </a:t>
            </a:r>
            <a:endParaRPr lang="zh-CN" sz="4800" spc="600" dirty="0" smtClean="0">
              <a:ln w="28575">
                <a:noFill/>
              </a:ln>
              <a:solidFill>
                <a:schemeClr val="tx2"/>
              </a:solidFill>
              <a:latin typeface="宋体" panose="02010600030101010101" pitchFamily="2" charset="-122"/>
            </a:endParaRPr>
          </a:p>
          <a:p>
            <a:r>
              <a:rPr lang="zh-CN" sz="4800" spc="600" dirty="0" smtClean="0">
                <a:ln w="28575">
                  <a:noFill/>
                </a:ln>
                <a:solidFill>
                  <a:schemeClr val="tx2"/>
                </a:solidFill>
                <a:latin typeface="宋体" panose="02010600030101010101" pitchFamily="2" charset="-122"/>
              </a:rPr>
              <a:t>统计指数</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017770" y="2349500"/>
            <a:ext cx="6209030" cy="2410460"/>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1. 总量指标的两因素分析</a:t>
            </a:r>
            <a:endParaRPr dirty="0">
              <a:latin typeface="宋体" panose="02010600030101010101" pitchFamily="2" charset="-122"/>
            </a:endParaRPr>
          </a:p>
          <a:p>
            <a:pPr>
              <a:lnSpc>
                <a:spcPct val="130000"/>
              </a:lnSpc>
              <a:spcBef>
                <a:spcPts val="0"/>
              </a:spcBef>
              <a:spcAft>
                <a:spcPts val="0"/>
              </a:spcAft>
            </a:pPr>
            <a:r>
              <a:rPr sz="1600" dirty="0">
                <a:latin typeface="宋体" panose="02010600030101010101" pitchFamily="2" charset="-122"/>
              </a:rPr>
              <a:t>总量指标变动的两因素分析就是将作为研究对象的总量指标分解为两个因素，分别从相对数和绝对数两方面测定各因素对总量指标变动的影响方向和影响程度。</a:t>
            </a:r>
            <a:endParaRPr sz="1600"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2. 总量指标的多因素分析</a:t>
            </a:r>
            <a:endParaRPr dirty="0">
              <a:latin typeface="宋体" panose="02010600030101010101" pitchFamily="2" charset="-122"/>
            </a:endParaRPr>
          </a:p>
          <a:p>
            <a:pPr>
              <a:lnSpc>
                <a:spcPct val="130000"/>
              </a:lnSpc>
              <a:spcBef>
                <a:spcPts val="0"/>
              </a:spcBef>
              <a:spcAft>
                <a:spcPts val="0"/>
              </a:spcAft>
            </a:pPr>
            <a:r>
              <a:rPr sz="1600" dirty="0">
                <a:latin typeface="宋体" panose="02010600030101010101" pitchFamily="2" charset="-122"/>
              </a:rPr>
              <a:t>一个复杂的经济总量指标，如果受三个或三个以上的因素影响，则对这个总量指标的多因素分析称为总量指标的多因素分析。</a:t>
            </a:r>
            <a:endParaRPr sz="1600"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（一）总量指标的因素分析</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825" y="599440"/>
            <a:ext cx="45389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三、因素分析法的应用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017770" y="2349500"/>
            <a:ext cx="6209030" cy="2968625"/>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在分析各组平均水平变动时，应将各组权数结构固定在报告期；当分析各组权数结构变动时，应将各组平均水平固定在报告期。在此，我们以平均工资分析为例来说明平均指标指数体系建立的问题。具体地说，对平均工资变动进行因素分</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析需要计算三个指数。</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1. 可变构成指数（总平均数指数）</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2. 固定构成指数（组平均数指数）</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3. 结构变动影响指数</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（二）平均指标指数的因素分析</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825" y="599440"/>
            <a:ext cx="45389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三、因素分析法的应用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079740" y="983615"/>
            <a:ext cx="1659890" cy="489204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几种常见的经济指数</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817995" y="1778000"/>
            <a:ext cx="3775710" cy="922020"/>
          </a:xfrm>
          <a:prstGeom prst="rect">
            <a:avLst/>
          </a:prstGeom>
          <a:noFill/>
        </p:spPr>
        <p:txBody>
          <a:bodyPr wrap="square" rtlCol="0">
            <a:spAutoFit/>
          </a:bodyPr>
          <a:p>
            <a:r>
              <a:rPr lang="zh-CN" altLang="en-US" sz="5400" b="1">
                <a:latin typeface="宋体" panose="02010600030101010101" pitchFamily="2" charset="-122"/>
              </a:rPr>
              <a:t>第五节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124988" y="2642534"/>
            <a:ext cx="6019383" cy="2306955"/>
          </a:xfrm>
          <a:prstGeom prst="rect">
            <a:avLst/>
          </a:prstGeom>
          <a:noFill/>
        </p:spPr>
        <p:txBody>
          <a:bodyPr wrap="square" rtlCol="0">
            <a:spAutoFit/>
          </a:bodyPr>
          <a:p>
            <a:pPr>
              <a:lnSpc>
                <a:spcPct val="150000"/>
              </a:lnSpc>
            </a:pPr>
            <a:r>
              <a:rPr lang="zh-CN" altLang="en-US" sz="1600" dirty="0">
                <a:latin typeface="宋体" panose="02010600030101010101" pitchFamily="2" charset="-122"/>
              </a:rPr>
              <a:t>工业生产者价格指数（</a:t>
            </a:r>
            <a:r>
              <a:rPr lang="en-US" altLang="zh-CN" sz="1600" dirty="0">
                <a:latin typeface="宋体" panose="02010600030101010101" pitchFamily="2" charset="-122"/>
              </a:rPr>
              <a:t>Producer Price Index</a:t>
            </a:r>
            <a:r>
              <a:rPr lang="zh-CN" altLang="en-US" sz="1600" dirty="0">
                <a:latin typeface="宋体" panose="02010600030101010101" pitchFamily="2" charset="-122"/>
              </a:rPr>
              <a:t>，</a:t>
            </a:r>
            <a:r>
              <a:rPr lang="en-US" altLang="zh-CN" sz="1600" dirty="0">
                <a:latin typeface="宋体" panose="02010600030101010101" pitchFamily="2" charset="-122"/>
              </a:rPr>
              <a:t>PPI</a:t>
            </a:r>
            <a:r>
              <a:rPr lang="zh-CN" altLang="en-US" sz="1600" dirty="0">
                <a:latin typeface="宋体" panose="02010600030101010101" pitchFamily="2" charset="-122"/>
              </a:rPr>
              <a:t>）是用来反映某一时期工业企业产品第一次出售时的出厂价格和企业作为中间投入的原材料、燃料、动力购进价格变动的相对数，反映全部工业生产者出厂和购进价格变动的趋势与幅度。中国工业生产者价格指数由工业生产者出厂价格指数和工业生产者购进价格指数两部分组成。</a:t>
            </a:r>
            <a:endParaRPr lang="zh-CN" altLang="en-US" sz="1600"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1" name="Freeform 23"/>
          <p:cNvSpPr/>
          <p:nvPr/>
        </p:nvSpPr>
        <p:spPr bwMode="auto">
          <a:xfrm flipH="1">
            <a:off x="3669166" y="4768651"/>
            <a:ext cx="1139078" cy="1179027"/>
          </a:xfrm>
          <a:prstGeom prst="ellipse">
            <a:avLst/>
          </a:prstGeom>
          <a:blipFill dpi="0" rotWithShape="1">
            <a:blip r:embed="rId1"/>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2" name="Freeform 27"/>
          <p:cNvSpPr/>
          <p:nvPr/>
        </p:nvSpPr>
        <p:spPr bwMode="auto">
          <a:xfrm flipH="1">
            <a:off x="2715866" y="821295"/>
            <a:ext cx="1499802" cy="1431594"/>
          </a:xfrm>
          <a:prstGeom prst="ellipse">
            <a:avLst/>
          </a:prstGeom>
          <a:blipFill dpi="0" rotWithShape="1">
            <a:blip r:embed="rId2"/>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2979163"/>
            <a:ext cx="32312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一、工业生产者价格指数</a:t>
            </a:r>
            <a:endParaRPr lang="zh-CN" altLang="en-US" sz="2600" dirty="0">
              <a:latin typeface="宋体" panose="02010600030101010101" pitchFamily="2" charset="-122"/>
              <a:ea typeface="宋体" panose="02010600030101010101" pitchFamily="2" charset="-122"/>
            </a:endParaRPr>
          </a:p>
        </p:txBody>
      </p:sp>
      <p:sp>
        <p:nvSpPr>
          <p:cNvPr id="14" name="Rectangle 20"/>
          <p:cNvSpPr>
            <a:spLocks noChangeArrowheads="1"/>
          </p:cNvSpPr>
          <p:nvPr>
            <p:custDataLst>
              <p:tags r:id="rId3"/>
            </p:custDataLst>
          </p:nvPr>
        </p:nvSpPr>
        <p:spPr bwMode="auto">
          <a:xfrm>
            <a:off x="5183505" y="2286635"/>
            <a:ext cx="394208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fontAlgn="base">
              <a:lnSpc>
                <a:spcPct val="130000"/>
              </a:lnSpc>
              <a:spcBef>
                <a:spcPct val="0"/>
              </a:spcBef>
              <a:spcAft>
                <a:spcPct val="0"/>
              </a:spcAft>
            </a:pPr>
            <a:r>
              <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rPr>
              <a:t>（一）工业生产者价格指数的概念</a:t>
            </a:r>
            <a:endPar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5616095" y="1506748"/>
            <a:ext cx="959811" cy="95981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8" name="直接连接符 7"/>
          <p:cNvCxnSpPr/>
          <p:nvPr>
            <p:custDataLst>
              <p:tags r:id="rId2"/>
            </p:custDataLst>
          </p:nvPr>
        </p:nvCxnSpPr>
        <p:spPr>
          <a:xfrm>
            <a:off x="6096000" y="2466561"/>
            <a:ext cx="0" cy="221192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3"/>
            </p:custDataLst>
          </p:nvPr>
        </p:nvCxnSpPr>
        <p:spPr>
          <a:xfrm flipH="1">
            <a:off x="5232171" y="1986653"/>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custDataLst>
              <p:tags r:id="rId4"/>
            </p:custDataLst>
          </p:nvPr>
        </p:nvSpPr>
        <p:spPr>
          <a:xfrm>
            <a:off x="1872835" y="1335660"/>
            <a:ext cx="3167375" cy="3455317"/>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1" name="矩形 10"/>
          <p:cNvSpPr/>
          <p:nvPr>
            <p:custDataLst>
              <p:tags r:id="rId5"/>
            </p:custDataLst>
          </p:nvPr>
        </p:nvSpPr>
        <p:spPr>
          <a:xfrm>
            <a:off x="1965719" y="3104544"/>
            <a:ext cx="2978509" cy="1798729"/>
          </a:xfrm>
          <a:prstGeom prst="rect">
            <a:avLst/>
          </a:prstGeom>
          <a:blipFill dpi="0" rotWithShape="1">
            <a:blip r:embed="rId6"/>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13" name="直接连接符 12"/>
          <p:cNvCxnSpPr/>
          <p:nvPr>
            <p:custDataLst>
              <p:tags r:id="rId7"/>
            </p:custDataLst>
          </p:nvPr>
        </p:nvCxnSpPr>
        <p:spPr>
          <a:xfrm>
            <a:off x="1987233" y="1986653"/>
            <a:ext cx="2956996"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20"/>
          <p:cNvSpPr>
            <a:spLocks noChangeArrowheads="1"/>
          </p:cNvSpPr>
          <p:nvPr>
            <p:custDataLst>
              <p:tags r:id="rId8"/>
            </p:custDataLst>
          </p:nvPr>
        </p:nvSpPr>
        <p:spPr bwMode="auto">
          <a:xfrm>
            <a:off x="1525905" y="686435"/>
            <a:ext cx="3706495"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fontAlgn="base">
              <a:lnSpc>
                <a:spcPct val="130000"/>
              </a:lnSpc>
              <a:spcBef>
                <a:spcPct val="0"/>
              </a:spcBef>
              <a:spcAft>
                <a:spcPct val="0"/>
              </a:spcAft>
            </a:pPr>
            <a:r>
              <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rPr>
              <a:t>（二）工业生产者价格指数的编制</a:t>
            </a:r>
            <a:endPar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15" name="Rectangle 20"/>
          <p:cNvSpPr>
            <a:spLocks noChangeArrowheads="1"/>
          </p:cNvSpPr>
          <p:nvPr>
            <p:custDataLst>
              <p:tags r:id="rId9"/>
            </p:custDataLst>
          </p:nvPr>
        </p:nvSpPr>
        <p:spPr bwMode="auto">
          <a:xfrm>
            <a:off x="1968500" y="1997075"/>
            <a:ext cx="3071495"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nSpc>
                <a:spcPct val="150000"/>
              </a:lnSpc>
            </a:pPr>
            <a:r>
              <a:rPr lang="zh-CN" altLang="en-US" sz="1600" dirty="0">
                <a:latin typeface="宋体" panose="02010600030101010101" pitchFamily="2" charset="-122"/>
                <a:sym typeface="宋体" panose="02010600030101010101" pitchFamily="2" charset="-122"/>
              </a:rPr>
              <a:t>调查产品的确定严格遵循工业行业代表性强、对国计民生影响大、生产稳定、有发展前景等原则。</a:t>
            </a:r>
            <a:endParaRPr lang="zh-CN" altLang="en-US" sz="1600" dirty="0">
              <a:latin typeface="宋体" panose="02010600030101010101" pitchFamily="2" charset="-122"/>
              <a:sym typeface="宋体" panose="02010600030101010101" pitchFamily="2" charset="-122"/>
            </a:endParaRPr>
          </a:p>
        </p:txBody>
      </p:sp>
      <p:sp>
        <p:nvSpPr>
          <p:cNvPr id="23" name="椭圆 22"/>
          <p:cNvSpPr/>
          <p:nvPr>
            <p:custDataLst>
              <p:tags r:id="rId10"/>
            </p:custDataLst>
          </p:nvPr>
        </p:nvSpPr>
        <p:spPr>
          <a:xfrm>
            <a:off x="5616095" y="4373683"/>
            <a:ext cx="959811" cy="959811"/>
          </a:xfrm>
          <a:prstGeom prst="ellipse">
            <a:avLst/>
          </a:prstGeom>
          <a:solidFill>
            <a:schemeClr val="bg2">
              <a:lumMod val="75000"/>
            </a:schemeClr>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24" name="直接连接符 23"/>
          <p:cNvCxnSpPr/>
          <p:nvPr>
            <p:custDataLst>
              <p:tags r:id="rId11"/>
            </p:custDataLst>
          </p:nvPr>
        </p:nvCxnSpPr>
        <p:spPr>
          <a:xfrm flipH="1">
            <a:off x="6575906" y="4853588"/>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custDataLst>
              <p:tags r:id="rId12"/>
            </p:custDataLst>
          </p:nvPr>
        </p:nvSpPr>
        <p:spPr>
          <a:xfrm>
            <a:off x="7144385" y="2190115"/>
            <a:ext cx="3949700" cy="4566285"/>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6" name="矩形 25"/>
          <p:cNvSpPr/>
          <p:nvPr>
            <p:custDataLst>
              <p:tags r:id="rId13"/>
            </p:custDataLst>
          </p:nvPr>
        </p:nvSpPr>
        <p:spPr>
          <a:xfrm>
            <a:off x="7237095" y="2260600"/>
            <a:ext cx="3326130" cy="1941830"/>
          </a:xfrm>
          <a:prstGeom prst="rect">
            <a:avLst/>
          </a:prstGeom>
          <a:blipFill dpi="0" rotWithShape="1">
            <a:blip r:embed="rId14"/>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27" name="直接连接符 26"/>
          <p:cNvCxnSpPr/>
          <p:nvPr>
            <p:custDataLst>
              <p:tags r:id="rId15"/>
            </p:custDataLst>
          </p:nvPr>
        </p:nvCxnSpPr>
        <p:spPr>
          <a:xfrm>
            <a:off x="7258645" y="4853588"/>
            <a:ext cx="2956996"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9" name="Rectangle 20"/>
          <p:cNvSpPr>
            <a:spLocks noChangeArrowheads="1"/>
          </p:cNvSpPr>
          <p:nvPr>
            <p:custDataLst>
              <p:tags r:id="rId16"/>
            </p:custDataLst>
          </p:nvPr>
        </p:nvSpPr>
        <p:spPr bwMode="auto">
          <a:xfrm>
            <a:off x="7258685" y="4877435"/>
            <a:ext cx="3844290" cy="1846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nSpc>
                <a:spcPct val="150000"/>
              </a:lnSpc>
            </a:pPr>
            <a:r>
              <a:rPr lang="zh-CN" altLang="en-US" sz="1600" dirty="0">
                <a:latin typeface="宋体" panose="02010600030101010101" pitchFamily="2" charset="-122"/>
                <a:sym typeface="宋体" panose="02010600030101010101" pitchFamily="2" charset="-122"/>
              </a:rPr>
              <a:t>对全部规模以上工业企业（即年主营业务收入</a:t>
            </a:r>
            <a:r>
              <a:rPr lang="en-US" altLang="zh-CN" sz="1600" dirty="0">
                <a:latin typeface="宋体" panose="02010600030101010101" pitchFamily="2" charset="-122"/>
                <a:sym typeface="宋体" panose="02010600030101010101" pitchFamily="2" charset="-122"/>
              </a:rPr>
              <a:t>2000 </a:t>
            </a:r>
            <a:r>
              <a:rPr lang="zh-CN" altLang="en-US" sz="1600" dirty="0">
                <a:latin typeface="宋体" panose="02010600030101010101" pitchFamily="2" charset="-122"/>
                <a:sym typeface="宋体" panose="02010600030101010101" pitchFamily="2" charset="-122"/>
              </a:rPr>
              <a:t>万元以上的工业企业），通过主观选样和抽样相结合方式确定调查企业；对规模以下工业企业，通过随机抽样方式确定调查企业。</a:t>
            </a:r>
            <a:endParaRPr lang="zh-CN" altLang="en-US" sz="1600" dirty="0">
              <a:latin typeface="宋体" panose="02010600030101010101" pitchFamily="2" charset="-122"/>
              <a:sym typeface="宋体" panose="02010600030101010101" pitchFamily="2" charset="-122"/>
            </a:endParaRPr>
          </a:p>
        </p:txBody>
      </p:sp>
      <p:cxnSp>
        <p:nvCxnSpPr>
          <p:cNvPr id="32" name="直接连接符 31"/>
          <p:cNvCxnSpPr/>
          <p:nvPr/>
        </p:nvCxnSpPr>
        <p:spPr>
          <a:xfrm>
            <a:off x="6096000" y="5638294"/>
            <a:ext cx="0" cy="111898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Rectangle 20"/>
          <p:cNvSpPr>
            <a:spLocks noChangeArrowheads="1"/>
          </p:cNvSpPr>
          <p:nvPr>
            <p:custDataLst>
              <p:tags r:id="rId17"/>
            </p:custDataLst>
          </p:nvPr>
        </p:nvSpPr>
        <p:spPr bwMode="auto">
          <a:xfrm>
            <a:off x="1965960" y="1600835"/>
            <a:ext cx="3071495"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nSpc>
                <a:spcPct val="150000"/>
              </a:lnSpc>
            </a:pPr>
            <a:r>
              <a:rPr lang="zh-CN" altLang="en-US" sz="1600" dirty="0">
                <a:latin typeface="宋体" panose="02010600030101010101" pitchFamily="2" charset="-122"/>
                <a:sym typeface="宋体" panose="02010600030101010101" pitchFamily="2" charset="-122"/>
              </a:rPr>
              <a:t>（</a:t>
            </a:r>
            <a:r>
              <a:rPr lang="en-US" altLang="zh-CN" sz="1600" dirty="0">
                <a:latin typeface="宋体" panose="02010600030101010101" pitchFamily="2" charset="-122"/>
                <a:sym typeface="宋体" panose="02010600030101010101" pitchFamily="2" charset="-122"/>
              </a:rPr>
              <a:t>1</a:t>
            </a:r>
            <a:r>
              <a:rPr lang="zh-CN" altLang="en-US" sz="1600" dirty="0">
                <a:latin typeface="宋体" panose="02010600030101010101" pitchFamily="2" charset="-122"/>
                <a:sym typeface="宋体" panose="02010600030101010101" pitchFamily="2" charset="-122"/>
              </a:rPr>
              <a:t>）确定调查产品目录。</a:t>
            </a:r>
            <a:endParaRPr lang="zh-CN" altLang="en-US" sz="1600" dirty="0">
              <a:latin typeface="宋体" panose="02010600030101010101" pitchFamily="2" charset="-122"/>
              <a:sym typeface="宋体" panose="02010600030101010101" pitchFamily="2" charset="-122"/>
            </a:endParaRPr>
          </a:p>
        </p:txBody>
      </p:sp>
      <p:sp>
        <p:nvSpPr>
          <p:cNvPr id="5" name="Rectangle 20"/>
          <p:cNvSpPr>
            <a:spLocks noChangeArrowheads="1"/>
          </p:cNvSpPr>
          <p:nvPr>
            <p:custDataLst>
              <p:tags r:id="rId18"/>
            </p:custDataLst>
          </p:nvPr>
        </p:nvSpPr>
        <p:spPr bwMode="auto">
          <a:xfrm>
            <a:off x="7240905" y="4420235"/>
            <a:ext cx="3466465"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nSpc>
                <a:spcPct val="150000"/>
              </a:lnSpc>
            </a:pPr>
            <a:r>
              <a:rPr lang="zh-CN" altLang="en-US" sz="1600" dirty="0">
                <a:latin typeface="宋体" panose="02010600030101010101" pitchFamily="2" charset="-122"/>
                <a:sym typeface="宋体" panose="02010600030101010101" pitchFamily="2" charset="-122"/>
              </a:rPr>
              <a:t>（</a:t>
            </a:r>
            <a:r>
              <a:rPr lang="en-US" altLang="zh-CN" sz="1600" dirty="0">
                <a:latin typeface="宋体" panose="02010600030101010101" pitchFamily="2" charset="-122"/>
                <a:sym typeface="宋体" panose="02010600030101010101" pitchFamily="2" charset="-122"/>
              </a:rPr>
              <a:t>2</a:t>
            </a:r>
            <a:r>
              <a:rPr lang="zh-CN" altLang="en-US" sz="1600" dirty="0">
                <a:latin typeface="宋体" panose="02010600030101010101" pitchFamily="2" charset="-122"/>
                <a:sym typeface="宋体" panose="02010600030101010101" pitchFamily="2" charset="-122"/>
              </a:rPr>
              <a:t>）确定调查企业。</a:t>
            </a:r>
            <a:endParaRPr lang="zh-CN" altLang="en-US" sz="1600" dirty="0">
              <a:latin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2" presetClass="entr" presetSubtype="2" fill="hold" nodeType="withEffect">
                                  <p:stCondLst>
                                    <p:cond delay="150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500"/>
                                        <p:tgtEl>
                                          <p:spTgt spid="18"/>
                                        </p:tgtEl>
                                      </p:cBhvr>
                                    </p:animEffect>
                                  </p:childTnLst>
                                </p:cTn>
                              </p:par>
                              <p:par>
                                <p:cTn id="13" presetID="2" presetClass="entr" presetSubtype="8" fill="hold" grpId="0" nodeType="withEffect">
                                  <p:stCondLst>
                                    <p:cond delay="2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0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00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00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par>
                                <p:cTn id="33" presetID="22" presetClass="entr" presetSubtype="1" fill="hold" nodeType="withEffect">
                                  <p:stCondLst>
                                    <p:cond delay="250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par>
                                <p:cTn id="36" presetID="53" presetClass="entr" presetSubtype="16" fill="hold" grpId="0" nodeType="withEffect">
                                  <p:stCondLst>
                                    <p:cond delay="300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Effect transition="in" filter="fade">
                                      <p:cBhvr>
                                        <p:cTn id="40" dur="500"/>
                                        <p:tgtEl>
                                          <p:spTgt spid="23"/>
                                        </p:tgtEl>
                                      </p:cBhvr>
                                    </p:animEffect>
                                  </p:childTnLst>
                                </p:cTn>
                              </p:par>
                              <p:par>
                                <p:cTn id="41" presetID="22" presetClass="entr" presetSubtype="8" fill="hold" nodeType="withEffect">
                                  <p:stCondLst>
                                    <p:cond delay="350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par>
                                <p:cTn id="44" presetID="2" presetClass="entr" presetSubtype="2" fill="hold" grpId="0" nodeType="withEffect">
                                  <p:stCondLst>
                                    <p:cond delay="400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1+#ppt_w/2"/>
                                          </p:val>
                                        </p:tav>
                                        <p:tav tm="100000">
                                          <p:val>
                                            <p:strVal val="#ppt_x"/>
                                          </p:val>
                                        </p:tav>
                                      </p:tavLst>
                                    </p:anim>
                                    <p:anim calcmode="lin" valueType="num">
                                      <p:cBhvr additive="base">
                                        <p:cTn id="47" dur="50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40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1+#ppt_w/2"/>
                                          </p:val>
                                        </p:tav>
                                        <p:tav tm="100000">
                                          <p:val>
                                            <p:strVal val="#ppt_x"/>
                                          </p:val>
                                        </p:tav>
                                      </p:tavLst>
                                    </p:anim>
                                    <p:anim calcmode="lin" valueType="num">
                                      <p:cBhvr additive="base">
                                        <p:cTn id="51" dur="500" fill="hold"/>
                                        <p:tgtEl>
                                          <p:spTgt spid="26"/>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400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fill="hold"/>
                                        <p:tgtEl>
                                          <p:spTgt spid="27"/>
                                        </p:tgtEl>
                                        <p:attrNameLst>
                                          <p:attrName>ppt_x</p:attrName>
                                        </p:attrNameLst>
                                      </p:cBhvr>
                                      <p:tavLst>
                                        <p:tav tm="0">
                                          <p:val>
                                            <p:strVal val="1+#ppt_w/2"/>
                                          </p:val>
                                        </p:tav>
                                        <p:tav tm="100000">
                                          <p:val>
                                            <p:strVal val="#ppt_x"/>
                                          </p:val>
                                        </p:tav>
                                      </p:tavLst>
                                    </p:anim>
                                    <p:anim calcmode="lin" valueType="num">
                                      <p:cBhvr additive="base">
                                        <p:cTn id="55" dur="500" fill="hold"/>
                                        <p:tgtEl>
                                          <p:spTgt spid="27"/>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4000"/>
                                  </p:stCondLst>
                                  <p:childTnLst>
                                    <p:set>
                                      <p:cBhvr>
                                        <p:cTn id="57" dur="1" fill="hold">
                                          <p:stCondLst>
                                            <p:cond delay="0"/>
                                          </p:stCondLst>
                                        </p:cTn>
                                        <p:tgtEl>
                                          <p:spTgt spid="29"/>
                                        </p:tgtEl>
                                        <p:attrNameLst>
                                          <p:attrName>style.visibility</p:attrName>
                                        </p:attrNameLst>
                                      </p:cBhvr>
                                      <p:to>
                                        <p:strVal val="visible"/>
                                      </p:to>
                                    </p:set>
                                    <p:anim calcmode="lin" valueType="num">
                                      <p:cBhvr additive="base">
                                        <p:cTn id="58" dur="500" fill="hold"/>
                                        <p:tgtEl>
                                          <p:spTgt spid="29"/>
                                        </p:tgtEl>
                                        <p:attrNameLst>
                                          <p:attrName>ppt_x</p:attrName>
                                        </p:attrNameLst>
                                      </p:cBhvr>
                                      <p:tavLst>
                                        <p:tav tm="0">
                                          <p:val>
                                            <p:strVal val="1+#ppt_w/2"/>
                                          </p:val>
                                        </p:tav>
                                        <p:tav tm="100000">
                                          <p:val>
                                            <p:strVal val="#ppt_x"/>
                                          </p:val>
                                        </p:tav>
                                      </p:tavLst>
                                    </p:anim>
                                    <p:anim calcmode="lin" valueType="num">
                                      <p:cBhvr additive="base">
                                        <p:cTn id="59" dur="500" fill="hold"/>
                                        <p:tgtEl>
                                          <p:spTgt spid="29"/>
                                        </p:tgtEl>
                                        <p:attrNameLst>
                                          <p:attrName>ppt_y</p:attrName>
                                        </p:attrNameLst>
                                      </p:cBhvr>
                                      <p:tavLst>
                                        <p:tav tm="0">
                                          <p:val>
                                            <p:strVal val="#ppt_y"/>
                                          </p:val>
                                        </p:tav>
                                        <p:tav tm="100000">
                                          <p:val>
                                            <p:strVal val="#ppt_y"/>
                                          </p:val>
                                        </p:tav>
                                      </p:tavLst>
                                    </p:anim>
                                  </p:childTnLst>
                                </p:cTn>
                              </p:par>
                              <p:par>
                                <p:cTn id="60" presetID="22" presetClass="entr" presetSubtype="1" fill="hold" nodeType="withEffect">
                                  <p:stCondLst>
                                    <p:cond delay="4500"/>
                                  </p:stCondLst>
                                  <p:childTnLst>
                                    <p:set>
                                      <p:cBhvr>
                                        <p:cTn id="61" dur="1" fill="hold">
                                          <p:stCondLst>
                                            <p:cond delay="0"/>
                                          </p:stCondLst>
                                        </p:cTn>
                                        <p:tgtEl>
                                          <p:spTgt spid="32"/>
                                        </p:tgtEl>
                                        <p:attrNameLst>
                                          <p:attrName>style.visibility</p:attrName>
                                        </p:attrNameLst>
                                      </p:cBhvr>
                                      <p:to>
                                        <p:strVal val="visible"/>
                                      </p:to>
                                    </p:set>
                                    <p:animEffect transition="in" filter="wipe(up)">
                                      <p:cBhvr>
                                        <p:cTn id="62" dur="500"/>
                                        <p:tgtEl>
                                          <p:spTgt spid="32"/>
                                        </p:tgtEl>
                                      </p:cBhvr>
                                    </p:animEffect>
                                  </p:childTnLst>
                                </p:cTn>
                              </p:par>
                              <p:par>
                                <p:cTn id="63" presetID="2" presetClass="entr" presetSubtype="8" fill="hold" grpId="0" nodeType="withEffect">
                                  <p:stCondLst>
                                    <p:cond delay="2000"/>
                                  </p:stCondLst>
                                  <p:childTnLst>
                                    <p:set>
                                      <p:cBhvr>
                                        <p:cTn id="64" dur="1" fill="hold">
                                          <p:stCondLst>
                                            <p:cond delay="0"/>
                                          </p:stCondLst>
                                        </p:cTn>
                                        <p:tgtEl>
                                          <p:spTgt spid="4"/>
                                        </p:tgtEl>
                                        <p:attrNameLst>
                                          <p:attrName>style.visibility</p:attrName>
                                        </p:attrNameLst>
                                      </p:cBhvr>
                                      <p:to>
                                        <p:strVal val="visible"/>
                                      </p:to>
                                    </p:set>
                                    <p:anim calcmode="lin" valueType="num">
                                      <p:cBhvr additive="base">
                                        <p:cTn id="65" dur="500" fill="hold"/>
                                        <p:tgtEl>
                                          <p:spTgt spid="4"/>
                                        </p:tgtEl>
                                        <p:attrNameLst>
                                          <p:attrName>ppt_x</p:attrName>
                                        </p:attrNameLst>
                                      </p:cBhvr>
                                      <p:tavLst>
                                        <p:tav tm="0">
                                          <p:val>
                                            <p:strVal val="0-#ppt_w/2"/>
                                          </p:val>
                                        </p:tav>
                                        <p:tav tm="100000">
                                          <p:val>
                                            <p:strVal val="#ppt_x"/>
                                          </p:val>
                                        </p:tav>
                                      </p:tavLst>
                                    </p:anim>
                                    <p:anim calcmode="lin" valueType="num">
                                      <p:cBhvr additive="base">
                                        <p:cTn id="66" dur="500" fill="hold"/>
                                        <p:tgtEl>
                                          <p:spTgt spid="4"/>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2000"/>
                                  </p:stCondLst>
                                  <p:childTnLst>
                                    <p:set>
                                      <p:cBhvr>
                                        <p:cTn id="68" dur="1" fill="hold">
                                          <p:stCondLst>
                                            <p:cond delay="0"/>
                                          </p:stCondLst>
                                        </p:cTn>
                                        <p:tgtEl>
                                          <p:spTgt spid="5"/>
                                        </p:tgtEl>
                                        <p:attrNameLst>
                                          <p:attrName>style.visibility</p:attrName>
                                        </p:attrNameLst>
                                      </p:cBhvr>
                                      <p:to>
                                        <p:strVal val="visible"/>
                                      </p:to>
                                    </p:set>
                                    <p:anim calcmode="lin" valueType="num">
                                      <p:cBhvr additive="base">
                                        <p:cTn id="69" dur="500" fill="hold"/>
                                        <p:tgtEl>
                                          <p:spTgt spid="5"/>
                                        </p:tgtEl>
                                        <p:attrNameLst>
                                          <p:attrName>ppt_x</p:attrName>
                                        </p:attrNameLst>
                                      </p:cBhvr>
                                      <p:tavLst>
                                        <p:tav tm="0">
                                          <p:val>
                                            <p:strVal val="0-#ppt_w/2"/>
                                          </p:val>
                                        </p:tav>
                                        <p:tav tm="100000">
                                          <p:val>
                                            <p:strVal val="#ppt_x"/>
                                          </p:val>
                                        </p:tav>
                                      </p:tavLst>
                                    </p:anim>
                                    <p:anim calcmode="lin" valueType="num">
                                      <p:cBhvr additive="base">
                                        <p:cTn id="7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1" grpId="0" bldLvl="0" animBg="1"/>
      <p:bldP spid="14" grpId="0"/>
      <p:bldP spid="15" grpId="0"/>
      <p:bldP spid="23" grpId="0" bldLvl="0" animBg="1"/>
      <p:bldP spid="25" grpId="0" bldLvl="0" animBg="1"/>
      <p:bldP spid="26" grpId="0" bldLvl="0" animBg="1"/>
      <p:bldP spid="29" grpId="0"/>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5616095" y="1506748"/>
            <a:ext cx="959811" cy="95981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8" name="直接连接符 7"/>
          <p:cNvCxnSpPr/>
          <p:nvPr>
            <p:custDataLst>
              <p:tags r:id="rId2"/>
            </p:custDataLst>
          </p:nvPr>
        </p:nvCxnSpPr>
        <p:spPr>
          <a:xfrm>
            <a:off x="6096000" y="2466561"/>
            <a:ext cx="1905" cy="4316095"/>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3"/>
            </p:custDataLst>
          </p:nvPr>
        </p:nvCxnSpPr>
        <p:spPr>
          <a:xfrm flipH="1">
            <a:off x="5232171" y="1986653"/>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custDataLst>
              <p:tags r:id="rId4"/>
            </p:custDataLst>
          </p:nvPr>
        </p:nvSpPr>
        <p:spPr>
          <a:xfrm>
            <a:off x="875665" y="1071245"/>
            <a:ext cx="4164330" cy="4953000"/>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1" name="矩形 10"/>
          <p:cNvSpPr/>
          <p:nvPr>
            <p:custDataLst>
              <p:tags r:id="rId5"/>
            </p:custDataLst>
          </p:nvPr>
        </p:nvSpPr>
        <p:spPr>
          <a:xfrm>
            <a:off x="1373505" y="4039235"/>
            <a:ext cx="3515995" cy="2145665"/>
          </a:xfrm>
          <a:prstGeom prst="rect">
            <a:avLst/>
          </a:prstGeom>
          <a:blipFill dpi="0" rotWithShape="1">
            <a:blip r:embed="rId6"/>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13" name="直接连接符 12"/>
          <p:cNvCxnSpPr/>
          <p:nvPr>
            <p:custDataLst>
              <p:tags r:id="rId7"/>
            </p:custDataLst>
          </p:nvPr>
        </p:nvCxnSpPr>
        <p:spPr>
          <a:xfrm>
            <a:off x="915988" y="1981573"/>
            <a:ext cx="4028440" cy="508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20"/>
          <p:cNvSpPr>
            <a:spLocks noChangeArrowheads="1"/>
          </p:cNvSpPr>
          <p:nvPr>
            <p:custDataLst>
              <p:tags r:id="rId8"/>
            </p:custDataLst>
          </p:nvPr>
        </p:nvSpPr>
        <p:spPr bwMode="auto">
          <a:xfrm>
            <a:off x="1525905" y="686435"/>
            <a:ext cx="3706495"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fontAlgn="base">
              <a:lnSpc>
                <a:spcPct val="130000"/>
              </a:lnSpc>
              <a:spcBef>
                <a:spcPct val="0"/>
              </a:spcBef>
              <a:spcAft>
                <a:spcPct val="0"/>
              </a:spcAft>
            </a:pPr>
            <a:r>
              <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rPr>
              <a:t>（二）工业生产者价格指数的编制</a:t>
            </a:r>
            <a:endPar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15" name="Rectangle 20"/>
          <p:cNvSpPr>
            <a:spLocks noChangeArrowheads="1"/>
          </p:cNvSpPr>
          <p:nvPr>
            <p:custDataLst>
              <p:tags r:id="rId9"/>
            </p:custDataLst>
          </p:nvPr>
        </p:nvSpPr>
        <p:spPr bwMode="auto">
          <a:xfrm>
            <a:off x="916305" y="2007870"/>
            <a:ext cx="4090670" cy="161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nSpc>
                <a:spcPct val="150000"/>
              </a:lnSpc>
            </a:pPr>
            <a:r>
              <a:rPr lang="zh-CN" altLang="en-US" sz="1400" dirty="0">
                <a:latin typeface="宋体" panose="02010600030101010101" pitchFamily="2" charset="-122"/>
                <a:sym typeface="宋体" panose="02010600030101010101" pitchFamily="2" charset="-122"/>
              </a:rPr>
              <a:t>出厂价格指数中的小类及小类以上的权数，根据工业统计分行业的工业产品销售产值资料计算，基本分类的权数根据典型调查资料估算确定；购进价格指数的权数，根据投入产出资料和典型调查资料估算确定。一般每</a:t>
            </a:r>
            <a:r>
              <a:rPr lang="en-US" altLang="zh-CN" sz="1400" dirty="0">
                <a:latin typeface="宋体" panose="02010600030101010101" pitchFamily="2" charset="-122"/>
                <a:sym typeface="宋体" panose="02010600030101010101" pitchFamily="2" charset="-122"/>
              </a:rPr>
              <a:t>5 </a:t>
            </a:r>
            <a:r>
              <a:rPr lang="zh-CN" altLang="en-US" sz="1400" dirty="0">
                <a:latin typeface="宋体" panose="02010600030101010101" pitchFamily="2" charset="-122"/>
                <a:sym typeface="宋体" panose="02010600030101010101" pitchFamily="2" charset="-122"/>
              </a:rPr>
              <a:t>年更换一次，在</a:t>
            </a:r>
            <a:r>
              <a:rPr lang="en-US" altLang="zh-CN" sz="1400" dirty="0">
                <a:latin typeface="宋体" panose="02010600030101010101" pitchFamily="2" charset="-122"/>
                <a:sym typeface="宋体" panose="02010600030101010101" pitchFamily="2" charset="-122"/>
              </a:rPr>
              <a:t>5 </a:t>
            </a:r>
            <a:r>
              <a:rPr lang="zh-CN" altLang="en-US" sz="1400" dirty="0">
                <a:latin typeface="宋体" panose="02010600030101010101" pitchFamily="2" charset="-122"/>
                <a:sym typeface="宋体" panose="02010600030101010101" pitchFamily="2" charset="-122"/>
              </a:rPr>
              <a:t>年期内各年度可适当调整。</a:t>
            </a:r>
            <a:endParaRPr lang="zh-CN" altLang="en-US" sz="1400" dirty="0">
              <a:latin typeface="宋体" panose="02010600030101010101" pitchFamily="2" charset="-122"/>
              <a:sym typeface="宋体" panose="02010600030101010101" pitchFamily="2" charset="-122"/>
            </a:endParaRPr>
          </a:p>
        </p:txBody>
      </p:sp>
      <p:sp>
        <p:nvSpPr>
          <p:cNvPr id="23" name="椭圆 22"/>
          <p:cNvSpPr/>
          <p:nvPr>
            <p:custDataLst>
              <p:tags r:id="rId10"/>
            </p:custDataLst>
          </p:nvPr>
        </p:nvSpPr>
        <p:spPr>
          <a:xfrm>
            <a:off x="5632605" y="3353238"/>
            <a:ext cx="959811" cy="959811"/>
          </a:xfrm>
          <a:prstGeom prst="ellipse">
            <a:avLst/>
          </a:prstGeom>
          <a:solidFill>
            <a:schemeClr val="bg2">
              <a:lumMod val="75000"/>
            </a:schemeClr>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24" name="直接连接符 23"/>
          <p:cNvCxnSpPr/>
          <p:nvPr>
            <p:custDataLst>
              <p:tags r:id="rId11"/>
            </p:custDataLst>
          </p:nvPr>
        </p:nvCxnSpPr>
        <p:spPr>
          <a:xfrm flipH="1">
            <a:off x="6575906" y="3810918"/>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custDataLst>
              <p:tags r:id="rId12"/>
            </p:custDataLst>
          </p:nvPr>
        </p:nvSpPr>
        <p:spPr>
          <a:xfrm>
            <a:off x="7098030" y="1448435"/>
            <a:ext cx="4878070" cy="5106670"/>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6" name="矩形 25"/>
          <p:cNvSpPr/>
          <p:nvPr>
            <p:custDataLst>
              <p:tags r:id="rId13"/>
            </p:custDataLst>
          </p:nvPr>
        </p:nvSpPr>
        <p:spPr>
          <a:xfrm>
            <a:off x="7185025" y="1296035"/>
            <a:ext cx="3326130" cy="1941830"/>
          </a:xfrm>
          <a:prstGeom prst="rect">
            <a:avLst/>
          </a:prstGeom>
          <a:blipFill dpi="0" rotWithShape="1">
            <a:blip r:embed="rId14"/>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27" name="直接连接符 26"/>
          <p:cNvCxnSpPr/>
          <p:nvPr>
            <p:custDataLst>
              <p:tags r:id="rId15"/>
            </p:custDataLst>
          </p:nvPr>
        </p:nvCxnSpPr>
        <p:spPr>
          <a:xfrm>
            <a:off x="7184985" y="3810918"/>
            <a:ext cx="2956996"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9" name="Rectangle 20"/>
          <p:cNvSpPr>
            <a:spLocks noChangeArrowheads="1"/>
          </p:cNvSpPr>
          <p:nvPr>
            <p:custDataLst>
              <p:tags r:id="rId16"/>
            </p:custDataLst>
          </p:nvPr>
        </p:nvSpPr>
        <p:spPr bwMode="auto">
          <a:xfrm>
            <a:off x="7229475" y="3886835"/>
            <a:ext cx="4744720" cy="2585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nSpc>
                <a:spcPct val="150000"/>
              </a:lnSpc>
            </a:pPr>
            <a:r>
              <a:rPr lang="zh-CN" altLang="en-US" sz="1400" dirty="0">
                <a:latin typeface="宋体" panose="02010600030101010101" pitchFamily="2" charset="-122"/>
                <a:sym typeface="宋体" panose="02010600030101010101" pitchFamily="2" charset="-122"/>
              </a:rPr>
              <a:t>中国每月一次分别编制工业生产者出厂价格指数和工业生产者购进价格指数。其中，基本分类月度环比指数根据所属工业产品价格变动的相对数，采用几何平均法计算；小类以上月度环比指数采用逐级加权平均法计算；各省（区、市）各类月度环比指数通过对辖区内所有调查企业相关数据汇总得出；全国各类月度环比指数通过对各省（区市）相关指数加权汇总计算得出。由月度环比指数再分别计算各类定基、同比指数。</a:t>
            </a:r>
            <a:endParaRPr lang="zh-CN" altLang="en-US" sz="1400" dirty="0">
              <a:latin typeface="宋体" panose="02010600030101010101" pitchFamily="2" charset="-122"/>
              <a:sym typeface="宋体" panose="02010600030101010101" pitchFamily="2" charset="-122"/>
            </a:endParaRPr>
          </a:p>
        </p:txBody>
      </p:sp>
      <p:sp>
        <p:nvSpPr>
          <p:cNvPr id="4" name="Rectangle 20"/>
          <p:cNvSpPr>
            <a:spLocks noChangeArrowheads="1"/>
          </p:cNvSpPr>
          <p:nvPr>
            <p:custDataLst>
              <p:tags r:id="rId17"/>
            </p:custDataLst>
          </p:nvPr>
        </p:nvSpPr>
        <p:spPr bwMode="auto">
          <a:xfrm>
            <a:off x="916305" y="1572895"/>
            <a:ext cx="3176905"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nSpc>
                <a:spcPct val="150000"/>
              </a:lnSpc>
            </a:pPr>
            <a:r>
              <a:rPr lang="zh-CN" altLang="en-US" sz="1600" dirty="0">
                <a:latin typeface="宋体" panose="02010600030101010101" pitchFamily="2" charset="-122"/>
                <a:sym typeface="宋体" panose="02010600030101010101" pitchFamily="2" charset="-122"/>
              </a:rPr>
              <a:t>（</a:t>
            </a:r>
            <a:r>
              <a:rPr lang="en-US" altLang="zh-CN" sz="1600" dirty="0">
                <a:latin typeface="宋体" panose="02010600030101010101" pitchFamily="2" charset="-122"/>
                <a:sym typeface="宋体" panose="02010600030101010101" pitchFamily="2" charset="-122"/>
              </a:rPr>
              <a:t>3</a:t>
            </a:r>
            <a:r>
              <a:rPr lang="zh-CN" altLang="en-US" sz="1600" dirty="0">
                <a:latin typeface="宋体" panose="02010600030101010101" pitchFamily="2" charset="-122"/>
                <a:sym typeface="宋体" panose="02010600030101010101" pitchFamily="2" charset="-122"/>
              </a:rPr>
              <a:t>）确定调查基本分类的代表权数。</a:t>
            </a:r>
            <a:endParaRPr lang="zh-CN" altLang="en-US" sz="1600" dirty="0">
              <a:latin typeface="宋体" panose="02010600030101010101" pitchFamily="2" charset="-122"/>
              <a:sym typeface="宋体" panose="02010600030101010101" pitchFamily="2" charset="-122"/>
            </a:endParaRPr>
          </a:p>
        </p:txBody>
      </p:sp>
      <p:sp>
        <p:nvSpPr>
          <p:cNvPr id="5" name="Rectangle 20"/>
          <p:cNvSpPr>
            <a:spLocks noChangeArrowheads="1"/>
          </p:cNvSpPr>
          <p:nvPr>
            <p:custDataLst>
              <p:tags r:id="rId18"/>
            </p:custDataLst>
          </p:nvPr>
        </p:nvSpPr>
        <p:spPr bwMode="auto">
          <a:xfrm>
            <a:off x="7185025" y="3429635"/>
            <a:ext cx="3466465"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nSpc>
                <a:spcPct val="150000"/>
              </a:lnSpc>
            </a:pPr>
            <a:r>
              <a:rPr lang="zh-CN" altLang="en-US" sz="1600" dirty="0">
                <a:latin typeface="宋体" panose="02010600030101010101" pitchFamily="2" charset="-122"/>
                <a:sym typeface="宋体" panose="02010600030101010101" pitchFamily="2" charset="-122"/>
              </a:rPr>
              <a:t>（</a:t>
            </a:r>
            <a:r>
              <a:rPr lang="en-US" altLang="zh-CN" sz="1600" dirty="0">
                <a:latin typeface="宋体" panose="02010600030101010101" pitchFamily="2" charset="-122"/>
                <a:sym typeface="宋体" panose="02010600030101010101" pitchFamily="2" charset="-122"/>
              </a:rPr>
              <a:t>4</a:t>
            </a:r>
            <a:r>
              <a:rPr lang="zh-CN" altLang="en-US" sz="1600" dirty="0">
                <a:latin typeface="宋体" panose="02010600030101010101" pitchFamily="2" charset="-122"/>
                <a:sym typeface="宋体" panose="02010600030101010101" pitchFamily="2" charset="-122"/>
              </a:rPr>
              <a:t>）确定调查企业。</a:t>
            </a:r>
            <a:endParaRPr lang="zh-CN" altLang="en-US" sz="1600" dirty="0">
              <a:latin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2" presetClass="entr" presetSubtype="2" fill="hold" nodeType="withEffect">
                                  <p:stCondLst>
                                    <p:cond delay="150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500"/>
                                        <p:tgtEl>
                                          <p:spTgt spid="18"/>
                                        </p:tgtEl>
                                      </p:cBhvr>
                                    </p:animEffect>
                                  </p:childTnLst>
                                </p:cTn>
                              </p:par>
                              <p:par>
                                <p:cTn id="13" presetID="2" presetClass="entr" presetSubtype="8" fill="hold" grpId="0" nodeType="withEffect">
                                  <p:stCondLst>
                                    <p:cond delay="2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0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00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00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par>
                                <p:cTn id="33" presetID="22" presetClass="entr" presetSubtype="1" fill="hold" nodeType="withEffect">
                                  <p:stCondLst>
                                    <p:cond delay="250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par>
                                <p:cTn id="36" presetID="53" presetClass="entr" presetSubtype="16" fill="hold" grpId="0" nodeType="withEffect">
                                  <p:stCondLst>
                                    <p:cond delay="300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Effect transition="in" filter="fade">
                                      <p:cBhvr>
                                        <p:cTn id="40" dur="500"/>
                                        <p:tgtEl>
                                          <p:spTgt spid="23"/>
                                        </p:tgtEl>
                                      </p:cBhvr>
                                    </p:animEffect>
                                  </p:childTnLst>
                                </p:cTn>
                              </p:par>
                              <p:par>
                                <p:cTn id="41" presetID="22" presetClass="entr" presetSubtype="8" fill="hold" nodeType="withEffect">
                                  <p:stCondLst>
                                    <p:cond delay="350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par>
                                <p:cTn id="44" presetID="2" presetClass="entr" presetSubtype="2" fill="hold" grpId="0" nodeType="withEffect">
                                  <p:stCondLst>
                                    <p:cond delay="400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1+#ppt_w/2"/>
                                          </p:val>
                                        </p:tav>
                                        <p:tav tm="100000">
                                          <p:val>
                                            <p:strVal val="#ppt_x"/>
                                          </p:val>
                                        </p:tav>
                                      </p:tavLst>
                                    </p:anim>
                                    <p:anim calcmode="lin" valueType="num">
                                      <p:cBhvr additive="base">
                                        <p:cTn id="47" dur="50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40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1+#ppt_w/2"/>
                                          </p:val>
                                        </p:tav>
                                        <p:tav tm="100000">
                                          <p:val>
                                            <p:strVal val="#ppt_x"/>
                                          </p:val>
                                        </p:tav>
                                      </p:tavLst>
                                    </p:anim>
                                    <p:anim calcmode="lin" valueType="num">
                                      <p:cBhvr additive="base">
                                        <p:cTn id="51" dur="500" fill="hold"/>
                                        <p:tgtEl>
                                          <p:spTgt spid="26"/>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400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fill="hold"/>
                                        <p:tgtEl>
                                          <p:spTgt spid="27"/>
                                        </p:tgtEl>
                                        <p:attrNameLst>
                                          <p:attrName>ppt_x</p:attrName>
                                        </p:attrNameLst>
                                      </p:cBhvr>
                                      <p:tavLst>
                                        <p:tav tm="0">
                                          <p:val>
                                            <p:strVal val="1+#ppt_w/2"/>
                                          </p:val>
                                        </p:tav>
                                        <p:tav tm="100000">
                                          <p:val>
                                            <p:strVal val="#ppt_x"/>
                                          </p:val>
                                        </p:tav>
                                      </p:tavLst>
                                    </p:anim>
                                    <p:anim calcmode="lin" valueType="num">
                                      <p:cBhvr additive="base">
                                        <p:cTn id="55" dur="500" fill="hold"/>
                                        <p:tgtEl>
                                          <p:spTgt spid="27"/>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4000"/>
                                  </p:stCondLst>
                                  <p:childTnLst>
                                    <p:set>
                                      <p:cBhvr>
                                        <p:cTn id="57" dur="1" fill="hold">
                                          <p:stCondLst>
                                            <p:cond delay="0"/>
                                          </p:stCondLst>
                                        </p:cTn>
                                        <p:tgtEl>
                                          <p:spTgt spid="29"/>
                                        </p:tgtEl>
                                        <p:attrNameLst>
                                          <p:attrName>style.visibility</p:attrName>
                                        </p:attrNameLst>
                                      </p:cBhvr>
                                      <p:to>
                                        <p:strVal val="visible"/>
                                      </p:to>
                                    </p:set>
                                    <p:anim calcmode="lin" valueType="num">
                                      <p:cBhvr additive="base">
                                        <p:cTn id="58" dur="500" fill="hold"/>
                                        <p:tgtEl>
                                          <p:spTgt spid="29"/>
                                        </p:tgtEl>
                                        <p:attrNameLst>
                                          <p:attrName>ppt_x</p:attrName>
                                        </p:attrNameLst>
                                      </p:cBhvr>
                                      <p:tavLst>
                                        <p:tav tm="0">
                                          <p:val>
                                            <p:strVal val="1+#ppt_w/2"/>
                                          </p:val>
                                        </p:tav>
                                        <p:tav tm="100000">
                                          <p:val>
                                            <p:strVal val="#ppt_x"/>
                                          </p:val>
                                        </p:tav>
                                      </p:tavLst>
                                    </p:anim>
                                    <p:anim calcmode="lin" valueType="num">
                                      <p:cBhvr additive="base">
                                        <p:cTn id="59" dur="500" fill="hold"/>
                                        <p:tgtEl>
                                          <p:spTgt spid="29"/>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2000"/>
                                  </p:stCondLst>
                                  <p:childTnLst>
                                    <p:set>
                                      <p:cBhvr>
                                        <p:cTn id="61" dur="1" fill="hold">
                                          <p:stCondLst>
                                            <p:cond delay="0"/>
                                          </p:stCondLst>
                                        </p:cTn>
                                        <p:tgtEl>
                                          <p:spTgt spid="4"/>
                                        </p:tgtEl>
                                        <p:attrNameLst>
                                          <p:attrName>style.visibility</p:attrName>
                                        </p:attrNameLst>
                                      </p:cBhvr>
                                      <p:to>
                                        <p:strVal val="visible"/>
                                      </p:to>
                                    </p:set>
                                    <p:anim calcmode="lin" valueType="num">
                                      <p:cBhvr additive="base">
                                        <p:cTn id="62" dur="500" fill="hold"/>
                                        <p:tgtEl>
                                          <p:spTgt spid="4"/>
                                        </p:tgtEl>
                                        <p:attrNameLst>
                                          <p:attrName>ppt_x</p:attrName>
                                        </p:attrNameLst>
                                      </p:cBhvr>
                                      <p:tavLst>
                                        <p:tav tm="0">
                                          <p:val>
                                            <p:strVal val="0-#ppt_w/2"/>
                                          </p:val>
                                        </p:tav>
                                        <p:tav tm="100000">
                                          <p:val>
                                            <p:strVal val="#ppt_x"/>
                                          </p:val>
                                        </p:tav>
                                      </p:tavLst>
                                    </p:anim>
                                    <p:anim calcmode="lin" valueType="num">
                                      <p:cBhvr additive="base">
                                        <p:cTn id="63" dur="500" fill="hold"/>
                                        <p:tgtEl>
                                          <p:spTgt spid="4"/>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2000"/>
                                  </p:stCondLst>
                                  <p:childTnLst>
                                    <p:set>
                                      <p:cBhvr>
                                        <p:cTn id="65" dur="1" fill="hold">
                                          <p:stCondLst>
                                            <p:cond delay="0"/>
                                          </p:stCondLst>
                                        </p:cTn>
                                        <p:tgtEl>
                                          <p:spTgt spid="5"/>
                                        </p:tgtEl>
                                        <p:attrNameLst>
                                          <p:attrName>style.visibility</p:attrName>
                                        </p:attrNameLst>
                                      </p:cBhvr>
                                      <p:to>
                                        <p:strVal val="visible"/>
                                      </p:to>
                                    </p:set>
                                    <p:anim calcmode="lin" valueType="num">
                                      <p:cBhvr additive="base">
                                        <p:cTn id="66" dur="500" fill="hold"/>
                                        <p:tgtEl>
                                          <p:spTgt spid="5"/>
                                        </p:tgtEl>
                                        <p:attrNameLst>
                                          <p:attrName>ppt_x</p:attrName>
                                        </p:attrNameLst>
                                      </p:cBhvr>
                                      <p:tavLst>
                                        <p:tav tm="0">
                                          <p:val>
                                            <p:strVal val="0-#ppt_w/2"/>
                                          </p:val>
                                        </p:tav>
                                        <p:tav tm="100000">
                                          <p:val>
                                            <p:strVal val="#ppt_x"/>
                                          </p:val>
                                        </p:tav>
                                      </p:tavLst>
                                    </p:anim>
                                    <p:anim calcmode="lin" valueType="num">
                                      <p:cBhvr additive="base">
                                        <p:cTn id="6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1" grpId="0" bldLvl="0" animBg="1"/>
      <p:bldP spid="14" grpId="0"/>
      <p:bldP spid="15" grpId="0"/>
      <p:bldP spid="23" grpId="0" bldLvl="0" animBg="1"/>
      <p:bldP spid="25" grpId="0" bldLvl="0" animBg="1"/>
      <p:bldP spid="26" grpId="0" bldLvl="0" animBg="1"/>
      <p:bldP spid="29" grpId="0"/>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285" y="1851025"/>
            <a:ext cx="4128135" cy="183134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80285" y="3916680"/>
            <a:ext cx="4174490" cy="246634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446655" y="2508250"/>
            <a:ext cx="3908425" cy="737235"/>
          </a:xfrm>
          <a:prstGeom prst="rect">
            <a:avLst/>
          </a:prstGeom>
        </p:spPr>
        <p:txBody>
          <a:bodyPr wrap="square">
            <a:spAutoFit/>
          </a:bodyPr>
          <a:p>
            <a:pPr>
              <a:lnSpc>
                <a:spcPct val="150000"/>
              </a:lnSpc>
            </a:pPr>
            <a:r>
              <a:rPr lang="zh-CN" altLang="en-US" sz="1400" dirty="0">
                <a:latin typeface="宋体" panose="02010600030101010101" pitchFamily="2" charset="-122"/>
                <a:sym typeface="宋体" panose="02010600030101010101" pitchFamily="2" charset="-122"/>
              </a:rPr>
              <a:t>商品零售价格指数，是反映一定时期内城乡商品零售价格变动趋势和程度的一种相对数。</a:t>
            </a:r>
            <a:endParaRPr lang="zh-CN" altLang="en-US" sz="1400" dirty="0">
              <a:latin typeface="宋体" panose="02010600030101010101" pitchFamily="2" charset="-122"/>
              <a:sym typeface="宋体" panose="02010600030101010101" pitchFamily="2" charset="-122"/>
            </a:endParaRPr>
          </a:p>
        </p:txBody>
      </p:sp>
      <p:sp>
        <p:nvSpPr>
          <p:cNvPr id="14" name="文本框 13"/>
          <p:cNvSpPr txBox="1"/>
          <p:nvPr/>
        </p:nvSpPr>
        <p:spPr>
          <a:xfrm>
            <a:off x="2421209" y="2088292"/>
            <a:ext cx="2755126"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（一）商品零售价格指数</a:t>
            </a:r>
            <a:endParaRPr lang="zh-CN" altLang="en-US" dirty="0">
              <a:latin typeface="宋体" panose="02010600030101010101" pitchFamily="2" charset="-122"/>
              <a:sym typeface="宋体" panose="02010600030101010101" pitchFamily="2" charset="-122"/>
            </a:endParaRPr>
          </a:p>
        </p:txBody>
      </p:sp>
      <p:sp>
        <p:nvSpPr>
          <p:cNvPr id="26" name="文本框 25"/>
          <p:cNvSpPr txBox="1"/>
          <p:nvPr/>
        </p:nvSpPr>
        <p:spPr>
          <a:xfrm>
            <a:off x="2440305" y="3916680"/>
            <a:ext cx="3152775"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（二）居民消费价格指数</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85825" y="599440"/>
            <a:ext cx="55689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二、市场物价指数</a:t>
            </a:r>
            <a:endParaRPr lang="zh-CN" altLang="en-US" sz="2600" dirty="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6623050" y="2088515"/>
            <a:ext cx="4762500" cy="3171825"/>
          </a:xfrm>
          <a:prstGeom prst="rect">
            <a:avLst/>
          </a:prstGeom>
        </p:spPr>
      </p:pic>
      <p:sp>
        <p:nvSpPr>
          <p:cNvPr id="3" name="矩形 2"/>
          <p:cNvSpPr/>
          <p:nvPr/>
        </p:nvSpPr>
        <p:spPr>
          <a:xfrm>
            <a:off x="2287905" y="4344035"/>
            <a:ext cx="4119880" cy="2030095"/>
          </a:xfrm>
          <a:prstGeom prst="rect">
            <a:avLst/>
          </a:prstGeom>
        </p:spPr>
        <p:txBody>
          <a:bodyPr wrap="square">
            <a:spAutoFit/>
          </a:bodyPr>
          <a:p>
            <a:pPr>
              <a:lnSpc>
                <a:spcPct val="150000"/>
              </a:lnSpc>
            </a:pPr>
            <a:r>
              <a:rPr lang="zh-CN" altLang="en-US" sz="1400" dirty="0">
                <a:latin typeface="宋体" panose="02010600030101010101" pitchFamily="2" charset="-122"/>
                <a:sym typeface="宋体" panose="02010600030101010101" pitchFamily="2" charset="-122"/>
              </a:rPr>
              <a:t>居民消费价格指数在国外称之为消费者价格指数（</a:t>
            </a:r>
            <a:r>
              <a:rPr lang="en-US" altLang="zh-CN" sz="1400" dirty="0">
                <a:latin typeface="宋体" panose="02010600030101010101" pitchFamily="2" charset="-122"/>
                <a:sym typeface="宋体" panose="02010600030101010101" pitchFamily="2" charset="-122"/>
              </a:rPr>
              <a:t>consumer price index</a:t>
            </a:r>
            <a:r>
              <a:rPr lang="zh-CN" altLang="en-US" sz="1400" dirty="0">
                <a:latin typeface="宋体" panose="02010600030101010101" pitchFamily="2" charset="-122"/>
                <a:sym typeface="宋体" panose="02010600030101010101" pitchFamily="2" charset="-122"/>
              </a:rPr>
              <a:t>，</a:t>
            </a:r>
            <a:r>
              <a:rPr lang="en-US" altLang="zh-CN" sz="1400" dirty="0">
                <a:latin typeface="宋体" panose="02010600030101010101" pitchFamily="2" charset="-122"/>
                <a:sym typeface="宋体" panose="02010600030101010101" pitchFamily="2" charset="-122"/>
              </a:rPr>
              <a:t>CPI</a:t>
            </a:r>
            <a:r>
              <a:rPr lang="zh-CN" altLang="en-US" sz="1400" dirty="0">
                <a:latin typeface="宋体" panose="02010600030101010101" pitchFamily="2" charset="-122"/>
                <a:sym typeface="宋体" panose="02010600030101010101" pitchFamily="2" charset="-122"/>
              </a:rPr>
              <a:t>），是用于反映城乡居民所购买的消费品价格和生活服务价格的变动趋势和变动程度的指数，与我们的日常生活息息相关。</a:t>
            </a:r>
            <a:r>
              <a:rPr lang="en-US" altLang="zh-CN" sz="1400" dirty="0">
                <a:latin typeface="宋体" panose="02010600030101010101" pitchFamily="2" charset="-122"/>
                <a:sym typeface="宋体" panose="02010600030101010101" pitchFamily="2" charset="-122"/>
              </a:rPr>
              <a:t>CPI </a:t>
            </a:r>
            <a:r>
              <a:rPr lang="zh-CN" altLang="en-US" sz="1400" dirty="0">
                <a:latin typeface="宋体" panose="02010600030101010101" pitchFamily="2" charset="-122"/>
                <a:sym typeface="宋体" panose="02010600030101010101" pitchFamily="2" charset="-122"/>
              </a:rPr>
              <a:t>是一个滞后性的数据，但它往往是市场经济活动与政府货币政策的一个重要参考指标。</a:t>
            </a:r>
            <a:endParaRPr lang="zh-CN" altLang="en-US" sz="1400" dirty="0">
              <a:latin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1000"/>
                                        <p:tgtEl>
                                          <p:spTgt spid="3"/>
                                        </p:tgtEl>
                                      </p:cBhvr>
                                    </p:animEffect>
                                    <p:anim calcmode="lin" valueType="num">
                                      <p:cBhvr>
                                        <p:cTn id="51" dur="1000" fill="hold"/>
                                        <p:tgtEl>
                                          <p:spTgt spid="3"/>
                                        </p:tgtEl>
                                        <p:attrNameLst>
                                          <p:attrName>ppt_x</p:attrName>
                                        </p:attrNameLst>
                                      </p:cBhvr>
                                      <p:tavLst>
                                        <p:tav tm="0">
                                          <p:val>
                                            <p:strVal val="#ppt_x"/>
                                          </p:val>
                                        </p:tav>
                                        <p:tav tm="100000">
                                          <p:val>
                                            <p:strVal val="#ppt_x"/>
                                          </p:val>
                                        </p:tav>
                                      </p:tavLst>
                                    </p:anim>
                                    <p:anim calcmode="lin" valueType="num">
                                      <p:cBhvr>
                                        <p:cTn id="5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6"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Freeform 5"/>
          <p:cNvSpPr/>
          <p:nvPr>
            <p:custDataLst>
              <p:tags r:id="rId1"/>
            </p:custDataLst>
          </p:nvPr>
        </p:nvSpPr>
        <p:spPr bwMode="auto">
          <a:xfrm>
            <a:off x="4635597" y="382587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4"/>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7" name="Freeform 5"/>
          <p:cNvSpPr/>
          <p:nvPr>
            <p:custDataLst>
              <p:tags r:id="rId2"/>
            </p:custDataLst>
          </p:nvPr>
        </p:nvSpPr>
        <p:spPr bwMode="auto">
          <a:xfrm>
            <a:off x="4635597" y="3394898"/>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3"/>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9" name="Freeform 5"/>
          <p:cNvSpPr/>
          <p:nvPr>
            <p:custDataLst>
              <p:tags r:id="rId3"/>
            </p:custDataLst>
          </p:nvPr>
        </p:nvSpPr>
        <p:spPr bwMode="auto">
          <a:xfrm>
            <a:off x="4635597" y="2968391"/>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tx2">
              <a:lumMod val="20000"/>
              <a:lumOff val="80000"/>
            </a:schemeClr>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8" name="Freeform 5"/>
          <p:cNvSpPr/>
          <p:nvPr>
            <p:custDataLst>
              <p:tags r:id="rId4"/>
            </p:custDataLst>
          </p:nvPr>
        </p:nvSpPr>
        <p:spPr bwMode="auto">
          <a:xfrm>
            <a:off x="4635597" y="246373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3" name="Rounded Rectangle 12"/>
          <p:cNvSpPr/>
          <p:nvPr>
            <p:custDataLst>
              <p:tags r:id="rId5"/>
            </p:custDataLst>
          </p:nvPr>
        </p:nvSpPr>
        <p:spPr>
          <a:xfrm>
            <a:off x="8199897" y="3146833"/>
            <a:ext cx="755737" cy="730384"/>
          </a:xfrm>
          <a:prstGeom prst="roundRect">
            <a:avLst/>
          </a:prstGeom>
          <a:solidFill>
            <a:srgbClr val="C0C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4" name="Rounded Rectangle 13"/>
          <p:cNvSpPr/>
          <p:nvPr>
            <p:custDataLst>
              <p:tags r:id="rId6"/>
            </p:custDataLst>
          </p:nvPr>
        </p:nvSpPr>
        <p:spPr>
          <a:xfrm>
            <a:off x="8199897" y="4222888"/>
            <a:ext cx="755737" cy="73038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5" name="Rectangle 14"/>
          <p:cNvSpPr/>
          <p:nvPr>
            <p:custDataLst>
              <p:tags r:id="rId7"/>
            </p:custDataLst>
          </p:nvPr>
        </p:nvSpPr>
        <p:spPr>
          <a:xfrm>
            <a:off x="989330" y="3192780"/>
            <a:ext cx="2143760" cy="294640"/>
          </a:xfrm>
          <a:prstGeom prst="rect">
            <a:avLst/>
          </a:prstGeom>
        </p:spPr>
        <p:txBody>
          <a:bodyPr wrap="square" lIns="0" tIns="0" rIns="0" bIns="0">
            <a:spAutoFit/>
          </a:bodyPr>
          <a:lstStyle/>
          <a:p>
            <a:pPr algn="l">
              <a:lnSpc>
                <a:spcPct val="120000"/>
              </a:lnSpc>
            </a:pPr>
            <a:r>
              <a:rPr lang="zh-CN" altLang="en-US" sz="1600" dirty="0">
                <a:latin typeface="宋体" panose="02010600030101010101" pitchFamily="2" charset="-122"/>
                <a:sym typeface="+mn-ea"/>
              </a:rPr>
              <a:t>（1）选择代表规格品。</a:t>
            </a:r>
            <a:endParaRPr lang="zh-CN" altLang="en-US" sz="1600" dirty="0">
              <a:latin typeface="宋体" panose="02010600030101010101" pitchFamily="2" charset="-122"/>
              <a:sym typeface="+mn-ea"/>
            </a:endParaRPr>
          </a:p>
        </p:txBody>
      </p:sp>
      <p:sp>
        <p:nvSpPr>
          <p:cNvPr id="17" name="Rounded Rectangle 16"/>
          <p:cNvSpPr/>
          <p:nvPr>
            <p:custDataLst>
              <p:tags r:id="rId8"/>
            </p:custDataLst>
          </p:nvPr>
        </p:nvSpPr>
        <p:spPr>
          <a:xfrm>
            <a:off x="3260147" y="3146833"/>
            <a:ext cx="755737" cy="73038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8" name="Rounded Rectangle 17"/>
          <p:cNvSpPr/>
          <p:nvPr>
            <p:custDataLst>
              <p:tags r:id="rId9"/>
            </p:custDataLst>
          </p:nvPr>
        </p:nvSpPr>
        <p:spPr>
          <a:xfrm>
            <a:off x="3260147" y="4222888"/>
            <a:ext cx="755737" cy="7303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nvGrpSpPr>
          <p:cNvPr id="19" name="Group 18"/>
          <p:cNvGrpSpPr/>
          <p:nvPr>
            <p:custDataLst>
              <p:tags r:id="rId10"/>
            </p:custDataLst>
          </p:nvPr>
        </p:nvGrpSpPr>
        <p:grpSpPr>
          <a:xfrm>
            <a:off x="8318283" y="3255819"/>
            <a:ext cx="518962" cy="515409"/>
            <a:chOff x="1979613" y="3067051"/>
            <a:chExt cx="231775" cy="230188"/>
          </a:xfrm>
          <a:solidFill>
            <a:schemeClr val="bg1"/>
          </a:solidFill>
        </p:grpSpPr>
        <p:sp>
          <p:nvSpPr>
            <p:cNvPr id="20" name="Freeform 38"/>
            <p:cNvSpPr>
              <a:spLocks noEditPoints="1"/>
            </p:cNvSpPr>
            <p:nvPr>
              <p:custDataLst>
                <p:tags r:id="rId11"/>
              </p:custDataLst>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1" name="Freeform 39"/>
            <p:cNvSpPr>
              <a:spLocks noEditPoints="1"/>
            </p:cNvSpPr>
            <p:nvPr>
              <p:custDataLst>
                <p:tags r:id="rId12"/>
              </p:custDataLst>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2" name="Oval 40"/>
            <p:cNvSpPr>
              <a:spLocks noChangeArrowheads="1"/>
            </p:cNvSpPr>
            <p:nvPr>
              <p:custDataLst>
                <p:tags r:id="rId13"/>
              </p:custDataLst>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3" name="Group 22"/>
          <p:cNvGrpSpPr/>
          <p:nvPr>
            <p:custDataLst>
              <p:tags r:id="rId14"/>
            </p:custDataLst>
          </p:nvPr>
        </p:nvGrpSpPr>
        <p:grpSpPr>
          <a:xfrm>
            <a:off x="8353206" y="4410570"/>
            <a:ext cx="427789" cy="412061"/>
            <a:chOff x="4616450" y="1549401"/>
            <a:chExt cx="215900" cy="207963"/>
          </a:xfrm>
          <a:solidFill>
            <a:schemeClr val="bg1"/>
          </a:solidFill>
        </p:grpSpPr>
        <p:sp>
          <p:nvSpPr>
            <p:cNvPr id="24" name="Freeform 6"/>
            <p:cNvSpPr>
              <a:spLocks noEditPoints="1"/>
            </p:cNvSpPr>
            <p:nvPr>
              <p:custDataLst>
                <p:tags r:id="rId15"/>
              </p:custDataLst>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5" name="Oval 7"/>
            <p:cNvSpPr>
              <a:spLocks noChangeArrowheads="1"/>
            </p:cNvSpPr>
            <p:nvPr>
              <p:custDataLst>
                <p:tags r:id="rId16"/>
              </p:custDataLst>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sp>
        <p:nvSpPr>
          <p:cNvPr id="26" name="Freeform 59"/>
          <p:cNvSpPr>
            <a:spLocks noEditPoints="1"/>
          </p:cNvSpPr>
          <p:nvPr>
            <p:custDataLst>
              <p:tags r:id="rId17"/>
            </p:custDataLst>
          </p:nvPr>
        </p:nvSpPr>
        <p:spPr bwMode="auto">
          <a:xfrm>
            <a:off x="3441961" y="4323910"/>
            <a:ext cx="371881" cy="498722"/>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nvGrpSpPr>
          <p:cNvPr id="27" name="Group 26"/>
          <p:cNvGrpSpPr/>
          <p:nvPr>
            <p:custDataLst>
              <p:tags r:id="rId18"/>
            </p:custDataLst>
          </p:nvPr>
        </p:nvGrpSpPr>
        <p:grpSpPr>
          <a:xfrm>
            <a:off x="3462187" y="3309842"/>
            <a:ext cx="351657" cy="407365"/>
            <a:chOff x="3581400" y="3905251"/>
            <a:chExt cx="160338" cy="185738"/>
          </a:xfrm>
          <a:solidFill>
            <a:schemeClr val="bg1"/>
          </a:solidFill>
        </p:grpSpPr>
        <p:sp>
          <p:nvSpPr>
            <p:cNvPr id="28" name="Rectangle 33"/>
            <p:cNvSpPr>
              <a:spLocks noChangeArrowheads="1"/>
            </p:cNvSpPr>
            <p:nvPr>
              <p:custDataLst>
                <p:tags r:id="rId19"/>
              </p:custDataLst>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9" name="Rectangle 34"/>
            <p:cNvSpPr>
              <a:spLocks noChangeArrowheads="1"/>
            </p:cNvSpPr>
            <p:nvPr>
              <p:custDataLst>
                <p:tags r:id="rId20"/>
              </p:custDataLst>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0" name="Rectangle 35"/>
            <p:cNvSpPr>
              <a:spLocks noChangeArrowheads="1"/>
            </p:cNvSpPr>
            <p:nvPr>
              <p:custDataLst>
                <p:tags r:id="rId21"/>
              </p:custDataLst>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1" name="Rectangle 36"/>
            <p:cNvSpPr>
              <a:spLocks noChangeArrowheads="1"/>
            </p:cNvSpPr>
            <p:nvPr>
              <p:custDataLst>
                <p:tags r:id="rId22"/>
              </p:custDataLst>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sp>
        <p:nvSpPr>
          <p:cNvPr id="2" name="Freeform 5"/>
          <p:cNvSpPr/>
          <p:nvPr>
            <p:custDataLst>
              <p:tags r:id="rId23"/>
            </p:custDataLst>
          </p:nvPr>
        </p:nvSpPr>
        <p:spPr bwMode="auto">
          <a:xfrm>
            <a:off x="4642582" y="2480875"/>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blipFill rotWithShape="1">
            <a:blip r:embed="rId24"/>
            <a:tile tx="-190500" sx="15000" sy="15000" algn="ctr"/>
          </a:blip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4" name="Rectangle 14"/>
          <p:cNvSpPr/>
          <p:nvPr>
            <p:custDataLst>
              <p:tags r:id="rId25"/>
            </p:custDataLst>
          </p:nvPr>
        </p:nvSpPr>
        <p:spPr>
          <a:xfrm>
            <a:off x="9145905" y="4267835"/>
            <a:ext cx="2143760" cy="294640"/>
          </a:xfrm>
          <a:prstGeom prst="rect">
            <a:avLst/>
          </a:prstGeom>
        </p:spPr>
        <p:txBody>
          <a:bodyPr wrap="square" lIns="0" tIns="0" rIns="0" bIns="0">
            <a:spAutoFit/>
          </a:bodyPr>
          <a:p>
            <a:pPr algn="l">
              <a:lnSpc>
                <a:spcPct val="120000"/>
              </a:lnSpc>
            </a:pPr>
            <a:r>
              <a:rPr lang="zh-CN" altLang="en-US" sz="1600" dirty="0">
                <a:latin typeface="宋体" panose="02010600030101010101" pitchFamily="2" charset="-122"/>
                <a:sym typeface="+mn-ea"/>
              </a:rPr>
              <a:t>（4）确定权数。</a:t>
            </a:r>
            <a:endParaRPr lang="zh-CN" altLang="en-US" sz="2000" b="1"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5" name="Rectangle 14"/>
          <p:cNvSpPr/>
          <p:nvPr>
            <p:custDataLst>
              <p:tags r:id="rId26"/>
            </p:custDataLst>
          </p:nvPr>
        </p:nvSpPr>
        <p:spPr>
          <a:xfrm>
            <a:off x="535305" y="4214495"/>
            <a:ext cx="2637790" cy="589915"/>
          </a:xfrm>
          <a:prstGeom prst="rect">
            <a:avLst/>
          </a:prstGeom>
        </p:spPr>
        <p:txBody>
          <a:bodyPr wrap="square" lIns="0" tIns="0" rIns="0" bIns="0">
            <a:spAutoFit/>
          </a:bodyPr>
          <a:lstStyle/>
          <a:p>
            <a:pPr algn="l">
              <a:lnSpc>
                <a:spcPct val="120000"/>
              </a:lnSpc>
            </a:pPr>
            <a:r>
              <a:rPr lang="zh-CN" altLang="en-US" sz="1600" dirty="0">
                <a:latin typeface="宋体" panose="02010600030101010101" pitchFamily="2" charset="-122"/>
                <a:sym typeface="+mn-ea"/>
              </a:rPr>
              <a:t>（3）调查与计算代表规格品价格。</a:t>
            </a:r>
            <a:endParaRPr lang="zh-CN" altLang="en-US" sz="1600" dirty="0">
              <a:latin typeface="宋体" panose="02010600030101010101" pitchFamily="2" charset="-122"/>
              <a:sym typeface="+mn-ea"/>
            </a:endParaRPr>
          </a:p>
        </p:txBody>
      </p:sp>
      <p:sp>
        <p:nvSpPr>
          <p:cNvPr id="6" name="Rectangle 14"/>
          <p:cNvSpPr/>
          <p:nvPr>
            <p:custDataLst>
              <p:tags r:id="rId27"/>
            </p:custDataLst>
          </p:nvPr>
        </p:nvSpPr>
        <p:spPr>
          <a:xfrm>
            <a:off x="9104630" y="3192780"/>
            <a:ext cx="2496185" cy="589915"/>
          </a:xfrm>
          <a:prstGeom prst="rect">
            <a:avLst/>
          </a:prstGeom>
        </p:spPr>
        <p:txBody>
          <a:bodyPr wrap="square" lIns="0" tIns="0" rIns="0" bIns="0">
            <a:spAutoFit/>
          </a:bodyPr>
          <a:lstStyle/>
          <a:p>
            <a:pPr algn="l">
              <a:lnSpc>
                <a:spcPct val="120000"/>
              </a:lnSpc>
              <a:buClrTx/>
              <a:buSzTx/>
              <a:buFontTx/>
            </a:pPr>
            <a:r>
              <a:rPr lang="zh-CN" altLang="en-US" sz="1600" dirty="0">
                <a:latin typeface="宋体" panose="02010600030101010101" pitchFamily="2" charset="-122"/>
                <a:sym typeface="+mn-ea"/>
              </a:rPr>
              <a:t>（2）选择调查市县和调查网点。</a:t>
            </a:r>
            <a:endParaRPr lang="zh-CN" altLang="en-US" sz="1600" dirty="0">
              <a:latin typeface="宋体" panose="02010600030101010101" pitchFamily="2" charset="-122"/>
              <a:sym typeface="+mn-ea"/>
            </a:endParaRPr>
          </a:p>
        </p:txBody>
      </p:sp>
      <p:sp>
        <p:nvSpPr>
          <p:cNvPr id="11" name="文本框 10"/>
          <p:cNvSpPr txBox="1"/>
          <p:nvPr/>
        </p:nvSpPr>
        <p:spPr>
          <a:xfrm>
            <a:off x="853440" y="610235"/>
            <a:ext cx="55689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二、市场物价指数</a:t>
            </a:r>
            <a:endParaRPr lang="zh-CN" altLang="en-US" sz="2600" dirty="0">
              <a:latin typeface="宋体" panose="02010600030101010101" pitchFamily="2" charset="-122"/>
              <a:ea typeface="宋体" panose="02010600030101010101" pitchFamily="2" charset="-122"/>
            </a:endParaRPr>
          </a:p>
        </p:txBody>
      </p:sp>
      <p:sp>
        <p:nvSpPr>
          <p:cNvPr id="12" name="文本框 11"/>
          <p:cNvSpPr txBox="1"/>
          <p:nvPr/>
        </p:nvSpPr>
        <p:spPr>
          <a:xfrm>
            <a:off x="3754755" y="1581150"/>
            <a:ext cx="6096000" cy="398780"/>
          </a:xfrm>
          <a:prstGeom prst="rect">
            <a:avLst/>
          </a:prstGeom>
          <a:noFill/>
        </p:spPr>
        <p:txBody>
          <a:bodyPr wrap="square" rtlCol="0" anchor="t">
            <a:spAutoFit/>
          </a:bodyPr>
          <a:p>
            <a:r>
              <a:rPr sz="2000" b="1" dirty="0">
                <a:solidFill>
                  <a:schemeClr val="tx1">
                    <a:lumMod val="50000"/>
                    <a:lumOff val="50000"/>
                  </a:schemeClr>
                </a:solidFill>
                <a:latin typeface="宋体" panose="02010600030101010101" pitchFamily="2" charset="-122"/>
                <a:cs typeface="宋体" panose="02010600030101010101" pitchFamily="2" charset="-122"/>
              </a:rPr>
              <a:t>1. 消费者价格指数编制主要步骤</a:t>
            </a:r>
            <a:endParaRPr sz="2000" b="1" dirty="0">
              <a:solidFill>
                <a:schemeClr val="tx1">
                  <a:lumMod val="50000"/>
                  <a:lumOff val="50000"/>
                </a:schemeClr>
              </a:solidFill>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250" fill="hold"/>
                                        <p:tgtEl>
                                          <p:spTgt spid="7"/>
                                        </p:tgtEl>
                                        <p:attrNameLst>
                                          <p:attrName>ppt_x</p:attrName>
                                        </p:attrNameLst>
                                      </p:cBhvr>
                                      <p:tavLst>
                                        <p:tav tm="0">
                                          <p:val>
                                            <p:strVal val="#ppt_x"/>
                                          </p:val>
                                        </p:tav>
                                        <p:tav tm="100000">
                                          <p:val>
                                            <p:strVal val="#ppt_x"/>
                                          </p:val>
                                        </p:tav>
                                      </p:tavLst>
                                    </p:anim>
                                    <p:anim calcmode="lin" valueType="num">
                                      <p:cBhvr additive="base">
                                        <p:cTn id="23" dur="25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50" fill="hold"/>
                                        <p:tgtEl>
                                          <p:spTgt spid="10"/>
                                        </p:tgtEl>
                                        <p:attrNameLst>
                                          <p:attrName>ppt_x</p:attrName>
                                        </p:attrNameLst>
                                      </p:cBhvr>
                                      <p:tavLst>
                                        <p:tav tm="0">
                                          <p:val>
                                            <p:strVal val="#ppt_x"/>
                                          </p:val>
                                        </p:tav>
                                        <p:tav tm="100000">
                                          <p:val>
                                            <p:strVal val="#ppt_x"/>
                                          </p:val>
                                        </p:tav>
                                      </p:tavLst>
                                    </p:anim>
                                    <p:anim calcmode="lin" valueType="num">
                                      <p:cBhvr additive="base">
                                        <p:cTn id="28" dur="25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250" fill="hold"/>
                                        <p:tgtEl>
                                          <p:spTgt spid="17"/>
                                        </p:tgtEl>
                                        <p:attrNameLst>
                                          <p:attrName>ppt_x</p:attrName>
                                        </p:attrNameLst>
                                      </p:cBhvr>
                                      <p:tavLst>
                                        <p:tav tm="0">
                                          <p:val>
                                            <p:strVal val="#ppt_x"/>
                                          </p:val>
                                        </p:tav>
                                        <p:tav tm="100000">
                                          <p:val>
                                            <p:strVal val="#ppt_x"/>
                                          </p:val>
                                        </p:tav>
                                      </p:tavLst>
                                    </p:anim>
                                    <p:anim calcmode="lin" valueType="num">
                                      <p:cBhvr additive="base">
                                        <p:cTn id="33" dur="250" fill="hold"/>
                                        <p:tgtEl>
                                          <p:spTgt spid="1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250" fill="hold"/>
                                        <p:tgtEl>
                                          <p:spTgt spid="27"/>
                                        </p:tgtEl>
                                        <p:attrNameLst>
                                          <p:attrName>ppt_x</p:attrName>
                                        </p:attrNameLst>
                                      </p:cBhvr>
                                      <p:tavLst>
                                        <p:tav tm="0">
                                          <p:val>
                                            <p:strVal val="#ppt_x"/>
                                          </p:val>
                                        </p:tav>
                                        <p:tav tm="100000">
                                          <p:val>
                                            <p:strVal val="#ppt_x"/>
                                          </p:val>
                                        </p:tav>
                                      </p:tavLst>
                                    </p:anim>
                                    <p:anim calcmode="lin" valueType="num">
                                      <p:cBhvr additive="base">
                                        <p:cTn id="38" dur="25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250" fill="hold"/>
                                        <p:tgtEl>
                                          <p:spTgt spid="15"/>
                                        </p:tgtEl>
                                        <p:attrNameLst>
                                          <p:attrName>ppt_x</p:attrName>
                                        </p:attrNameLst>
                                      </p:cBhvr>
                                      <p:tavLst>
                                        <p:tav tm="0">
                                          <p:val>
                                            <p:strVal val="#ppt_x"/>
                                          </p:val>
                                        </p:tav>
                                        <p:tav tm="100000">
                                          <p:val>
                                            <p:strVal val="#ppt_x"/>
                                          </p:val>
                                        </p:tav>
                                      </p:tavLst>
                                    </p:anim>
                                    <p:anim calcmode="lin" valueType="num">
                                      <p:cBhvr additive="base">
                                        <p:cTn id="43" dur="25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250" fill="hold"/>
                                        <p:tgtEl>
                                          <p:spTgt spid="18"/>
                                        </p:tgtEl>
                                        <p:attrNameLst>
                                          <p:attrName>ppt_x</p:attrName>
                                        </p:attrNameLst>
                                      </p:cBhvr>
                                      <p:tavLst>
                                        <p:tav tm="0">
                                          <p:val>
                                            <p:strVal val="#ppt_x"/>
                                          </p:val>
                                        </p:tav>
                                        <p:tav tm="100000">
                                          <p:val>
                                            <p:strVal val="#ppt_x"/>
                                          </p:val>
                                        </p:tav>
                                      </p:tavLst>
                                    </p:anim>
                                    <p:anim calcmode="lin" valueType="num">
                                      <p:cBhvr additive="base">
                                        <p:cTn id="48" dur="25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250" fill="hold"/>
                                        <p:tgtEl>
                                          <p:spTgt spid="26"/>
                                        </p:tgtEl>
                                        <p:attrNameLst>
                                          <p:attrName>ppt_x</p:attrName>
                                        </p:attrNameLst>
                                      </p:cBhvr>
                                      <p:tavLst>
                                        <p:tav tm="0">
                                          <p:val>
                                            <p:strVal val="#ppt_x"/>
                                          </p:val>
                                        </p:tav>
                                        <p:tav tm="100000">
                                          <p:val>
                                            <p:strVal val="#ppt_x"/>
                                          </p:val>
                                        </p:tav>
                                      </p:tavLst>
                                    </p:anim>
                                    <p:anim calcmode="lin" valueType="num">
                                      <p:cBhvr additive="base">
                                        <p:cTn id="53" dur="250" fill="hold"/>
                                        <p:tgtEl>
                                          <p:spTgt spid="26"/>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250" fill="hold"/>
                                        <p:tgtEl>
                                          <p:spTgt spid="13"/>
                                        </p:tgtEl>
                                        <p:attrNameLst>
                                          <p:attrName>ppt_x</p:attrName>
                                        </p:attrNameLst>
                                      </p:cBhvr>
                                      <p:tavLst>
                                        <p:tav tm="0">
                                          <p:val>
                                            <p:strVal val="#ppt_x"/>
                                          </p:val>
                                        </p:tav>
                                        <p:tav tm="100000">
                                          <p:val>
                                            <p:strVal val="#ppt_x"/>
                                          </p:val>
                                        </p:tav>
                                      </p:tavLst>
                                    </p:anim>
                                    <p:anim calcmode="lin" valueType="num">
                                      <p:cBhvr additive="base">
                                        <p:cTn id="58" dur="25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250" fill="hold"/>
                                        <p:tgtEl>
                                          <p:spTgt spid="19"/>
                                        </p:tgtEl>
                                        <p:attrNameLst>
                                          <p:attrName>ppt_x</p:attrName>
                                        </p:attrNameLst>
                                      </p:cBhvr>
                                      <p:tavLst>
                                        <p:tav tm="0">
                                          <p:val>
                                            <p:strVal val="#ppt_x"/>
                                          </p:val>
                                        </p:tav>
                                        <p:tav tm="100000">
                                          <p:val>
                                            <p:strVal val="#ppt_x"/>
                                          </p:val>
                                        </p:tav>
                                      </p:tavLst>
                                    </p:anim>
                                    <p:anim calcmode="lin" valueType="num">
                                      <p:cBhvr additive="base">
                                        <p:cTn id="63" dur="250" fill="hold"/>
                                        <p:tgtEl>
                                          <p:spTgt spid="19"/>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250" fill="hold"/>
                                        <p:tgtEl>
                                          <p:spTgt spid="14"/>
                                        </p:tgtEl>
                                        <p:attrNameLst>
                                          <p:attrName>ppt_x</p:attrName>
                                        </p:attrNameLst>
                                      </p:cBhvr>
                                      <p:tavLst>
                                        <p:tav tm="0">
                                          <p:val>
                                            <p:strVal val="#ppt_x"/>
                                          </p:val>
                                        </p:tav>
                                        <p:tav tm="100000">
                                          <p:val>
                                            <p:strVal val="#ppt_x"/>
                                          </p:val>
                                        </p:tav>
                                      </p:tavLst>
                                    </p:anim>
                                    <p:anim calcmode="lin" valueType="num">
                                      <p:cBhvr additive="base">
                                        <p:cTn id="68" dur="250" fill="hold"/>
                                        <p:tgtEl>
                                          <p:spTgt spid="14"/>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250" fill="hold"/>
                                        <p:tgtEl>
                                          <p:spTgt spid="23"/>
                                        </p:tgtEl>
                                        <p:attrNameLst>
                                          <p:attrName>ppt_x</p:attrName>
                                        </p:attrNameLst>
                                      </p:cBhvr>
                                      <p:tavLst>
                                        <p:tav tm="0">
                                          <p:val>
                                            <p:strVal val="#ppt_x"/>
                                          </p:val>
                                        </p:tav>
                                        <p:tav tm="100000">
                                          <p:val>
                                            <p:strVal val="#ppt_x"/>
                                          </p:val>
                                        </p:tav>
                                      </p:tavLst>
                                    </p:anim>
                                    <p:anim calcmode="lin" valueType="num">
                                      <p:cBhvr additive="base">
                                        <p:cTn id="73" dur="250" fill="hold"/>
                                        <p:tgtEl>
                                          <p:spTgt spid="2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4"/>
                                        </p:tgtEl>
                                        <p:attrNameLst>
                                          <p:attrName>style.visibility</p:attrName>
                                        </p:attrNameLst>
                                      </p:cBhvr>
                                      <p:to>
                                        <p:strVal val="visible"/>
                                      </p:to>
                                    </p:set>
                                    <p:anim calcmode="lin" valueType="num">
                                      <p:cBhvr additive="base">
                                        <p:cTn id="77" dur="250" fill="hold"/>
                                        <p:tgtEl>
                                          <p:spTgt spid="4"/>
                                        </p:tgtEl>
                                        <p:attrNameLst>
                                          <p:attrName>ppt_x</p:attrName>
                                        </p:attrNameLst>
                                      </p:cBhvr>
                                      <p:tavLst>
                                        <p:tav tm="0">
                                          <p:val>
                                            <p:strVal val="#ppt_x"/>
                                          </p:val>
                                        </p:tav>
                                        <p:tav tm="100000">
                                          <p:val>
                                            <p:strVal val="#ppt_x"/>
                                          </p:val>
                                        </p:tav>
                                      </p:tavLst>
                                    </p:anim>
                                    <p:anim calcmode="lin" valueType="num">
                                      <p:cBhvr additive="base">
                                        <p:cTn id="78" dur="250" fill="hold"/>
                                        <p:tgtEl>
                                          <p:spTgt spid="4"/>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5"/>
                                        </p:tgtEl>
                                        <p:attrNameLst>
                                          <p:attrName>style.visibility</p:attrName>
                                        </p:attrNameLst>
                                      </p:cBhvr>
                                      <p:to>
                                        <p:strVal val="visible"/>
                                      </p:to>
                                    </p:set>
                                    <p:anim calcmode="lin" valueType="num">
                                      <p:cBhvr additive="base">
                                        <p:cTn id="82" dur="250" fill="hold"/>
                                        <p:tgtEl>
                                          <p:spTgt spid="5"/>
                                        </p:tgtEl>
                                        <p:attrNameLst>
                                          <p:attrName>ppt_x</p:attrName>
                                        </p:attrNameLst>
                                      </p:cBhvr>
                                      <p:tavLst>
                                        <p:tav tm="0">
                                          <p:val>
                                            <p:strVal val="#ppt_x"/>
                                          </p:val>
                                        </p:tav>
                                        <p:tav tm="100000">
                                          <p:val>
                                            <p:strVal val="#ppt_x"/>
                                          </p:val>
                                        </p:tav>
                                      </p:tavLst>
                                    </p:anim>
                                    <p:anim calcmode="lin" valueType="num">
                                      <p:cBhvr additive="base">
                                        <p:cTn id="83" dur="250" fill="hold"/>
                                        <p:tgtEl>
                                          <p:spTgt spid="5"/>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grpId="0" nodeType="afterEffect">
                                  <p:stCondLst>
                                    <p:cond delay="0"/>
                                  </p:stCondLst>
                                  <p:childTnLst>
                                    <p:set>
                                      <p:cBhvr>
                                        <p:cTn id="86" dur="1" fill="hold">
                                          <p:stCondLst>
                                            <p:cond delay="0"/>
                                          </p:stCondLst>
                                        </p:cTn>
                                        <p:tgtEl>
                                          <p:spTgt spid="6"/>
                                        </p:tgtEl>
                                        <p:attrNameLst>
                                          <p:attrName>style.visibility</p:attrName>
                                        </p:attrNameLst>
                                      </p:cBhvr>
                                      <p:to>
                                        <p:strVal val="visible"/>
                                      </p:to>
                                    </p:set>
                                    <p:anim calcmode="lin" valueType="num">
                                      <p:cBhvr additive="base">
                                        <p:cTn id="87" dur="250" fill="hold"/>
                                        <p:tgtEl>
                                          <p:spTgt spid="6"/>
                                        </p:tgtEl>
                                        <p:attrNameLst>
                                          <p:attrName>ppt_x</p:attrName>
                                        </p:attrNameLst>
                                      </p:cBhvr>
                                      <p:tavLst>
                                        <p:tav tm="0">
                                          <p:val>
                                            <p:strVal val="#ppt_x"/>
                                          </p:val>
                                        </p:tav>
                                        <p:tav tm="100000">
                                          <p:val>
                                            <p:strVal val="#ppt_x"/>
                                          </p:val>
                                        </p:tav>
                                      </p:tavLst>
                                    </p:anim>
                                    <p:anim calcmode="lin" valueType="num">
                                      <p:cBhvr additive="base">
                                        <p:cTn id="88" dur="2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7" grpId="0" bldLvl="0" animBg="1"/>
      <p:bldP spid="9" grpId="0" bldLvl="0" animBg="1"/>
      <p:bldP spid="8" grpId="0" bldLvl="0" animBg="1"/>
      <p:bldP spid="13" grpId="0" bldLvl="0" animBg="1"/>
      <p:bldP spid="14" grpId="0" bldLvl="0" animBg="1"/>
      <p:bldP spid="15" grpId="0"/>
      <p:bldP spid="17" grpId="0" bldLvl="0" animBg="1"/>
      <p:bldP spid="18" grpId="0" bldLvl="0" animBg="1"/>
      <p:bldP spid="26" grpId="0" bldLvl="0" animBg="1"/>
      <p:bldP spid="2" grpId="0" bldLvl="0" animBg="1"/>
      <p:bldP spid="4" grpId="0"/>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文本框 27"/>
          <p:cNvSpPr txBox="1"/>
          <p:nvPr>
            <p:custDataLst>
              <p:tags r:id="rId1"/>
            </p:custDataLst>
          </p:nvPr>
        </p:nvSpPr>
        <p:spPr>
          <a:xfrm>
            <a:off x="1125917" y="1484839"/>
            <a:ext cx="3268980" cy="368300"/>
          </a:xfrm>
          <a:prstGeom prst="rect">
            <a:avLst/>
          </a:prstGeom>
          <a:noFill/>
        </p:spPr>
        <p:txBody>
          <a:bodyPr vert="horz" wrap="none" rtlCol="0">
            <a:spAutoFit/>
          </a:bodyPr>
          <a:p>
            <a:pPr algn="l"/>
            <a:r>
              <a:rPr lang="en-US" altLang="zh-CN" dirty="0">
                <a:latin typeface="宋体" panose="02010600030101010101" pitchFamily="2" charset="-122"/>
                <a:sym typeface="宋体" panose="02010600030101010101" pitchFamily="2" charset="-122"/>
              </a:rPr>
              <a:t>2. </a:t>
            </a:r>
            <a:r>
              <a:rPr lang="zh-CN" altLang="en-US" dirty="0">
                <a:latin typeface="宋体" panose="02010600030101010101" pitchFamily="2" charset="-122"/>
                <a:sym typeface="宋体" panose="02010600030101010101" pitchFamily="2" charset="-122"/>
              </a:rPr>
              <a:t>消费者价格变动的综合反映</a:t>
            </a:r>
            <a:endParaRPr lang="zh-CN" altLang="en-US" dirty="0">
              <a:latin typeface="宋体" panose="02010600030101010101" pitchFamily="2" charset="-122"/>
              <a:sym typeface="宋体" panose="02010600030101010101" pitchFamily="2" charset="-122"/>
            </a:endParaRPr>
          </a:p>
        </p:txBody>
      </p:sp>
      <p:sp>
        <p:nvSpPr>
          <p:cNvPr id="29" name="圆角矩形 5"/>
          <p:cNvSpPr/>
          <p:nvPr>
            <p:custDataLst>
              <p:tags r:id="rId2"/>
            </p:custDataLst>
          </p:nvPr>
        </p:nvSpPr>
        <p:spPr>
          <a:xfrm>
            <a:off x="1125918" y="1935411"/>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a:t>
            </a:r>
            <a:r>
              <a:rPr lang="en-US" altLang="zh-CN" sz="1600" dirty="0">
                <a:solidFill>
                  <a:schemeClr val="tx1"/>
                </a:solidFill>
                <a:latin typeface="宋体" panose="02010600030101010101" pitchFamily="2" charset="-122"/>
                <a:ea typeface="宋体" panose="02010600030101010101" pitchFamily="2" charset="-122"/>
                <a:sym typeface="宋体" panose="02010600030101010101" pitchFamily="2" charset="-122"/>
              </a:rPr>
              <a:t>1</a:t>
            </a:r>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）反映通货膨胀程度。</a:t>
            </a:r>
            <a:endParaRPr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1" name="圆角矩形 7"/>
          <p:cNvSpPr/>
          <p:nvPr>
            <p:custDataLst>
              <p:tags r:id="rId3"/>
            </p:custDataLst>
          </p:nvPr>
        </p:nvSpPr>
        <p:spPr>
          <a:xfrm>
            <a:off x="1125918" y="3519115"/>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a:t>
            </a:r>
            <a:r>
              <a:rPr lang="en-US" altLang="zh-CN" sz="1600" dirty="0">
                <a:solidFill>
                  <a:schemeClr val="tx1"/>
                </a:solidFill>
                <a:latin typeface="宋体" panose="02010600030101010101" pitchFamily="2" charset="-122"/>
                <a:ea typeface="宋体" panose="02010600030101010101" pitchFamily="2" charset="-122"/>
                <a:sym typeface="宋体" panose="02010600030101010101" pitchFamily="2" charset="-122"/>
              </a:rPr>
              <a:t>2</a:t>
            </a:r>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）反映货币购买力的变动。</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3" name="圆角矩形 9"/>
          <p:cNvSpPr/>
          <p:nvPr>
            <p:custDataLst>
              <p:tags r:id="rId4"/>
            </p:custDataLst>
          </p:nvPr>
        </p:nvSpPr>
        <p:spPr>
          <a:xfrm>
            <a:off x="1125918" y="5102750"/>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a:t>
            </a:r>
            <a:r>
              <a:rPr lang="en-US" altLang="zh-CN" sz="1600" dirty="0">
                <a:solidFill>
                  <a:schemeClr val="tx1"/>
                </a:solidFill>
                <a:latin typeface="宋体" panose="02010600030101010101" pitchFamily="2" charset="-122"/>
                <a:ea typeface="宋体" panose="02010600030101010101" pitchFamily="2" charset="-122"/>
                <a:sym typeface="宋体" panose="02010600030101010101" pitchFamily="2" charset="-122"/>
              </a:rPr>
              <a:t>3</a:t>
            </a:r>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）反映职工实际工资的变动。</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4" name="椭圆 33"/>
          <p:cNvSpPr/>
          <p:nvPr>
            <p:custDataLst>
              <p:tags r:id="rId5"/>
            </p:custDataLst>
          </p:nvPr>
        </p:nvSpPr>
        <p:spPr>
          <a:xfrm>
            <a:off x="763061" y="2102945"/>
            <a:ext cx="249592" cy="2495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椭圆 34"/>
          <p:cNvSpPr/>
          <p:nvPr>
            <p:custDataLst>
              <p:tags r:id="rId6"/>
            </p:custDataLst>
          </p:nvPr>
        </p:nvSpPr>
        <p:spPr>
          <a:xfrm>
            <a:off x="763061" y="3754173"/>
            <a:ext cx="249592" cy="249592"/>
          </a:xfrm>
          <a:prstGeom prst="ellipse">
            <a:avLst/>
          </a:prstGeom>
          <a:solidFill>
            <a:srgbClr val="FD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椭圆 35"/>
          <p:cNvSpPr/>
          <p:nvPr>
            <p:custDataLst>
              <p:tags r:id="rId7"/>
            </p:custDataLst>
          </p:nvPr>
        </p:nvSpPr>
        <p:spPr>
          <a:xfrm>
            <a:off x="763061" y="5375519"/>
            <a:ext cx="249592" cy="249592"/>
          </a:xfrm>
          <a:prstGeom prst="ellipse">
            <a:avLst/>
          </a:prstGeom>
          <a:solidFill>
            <a:srgbClr val="3494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992505" y="534035"/>
            <a:ext cx="55689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二、市场物价指数</a:t>
            </a:r>
            <a:endParaRPr lang="zh-CN" altLang="en-US" sz="2600" dirty="0">
              <a:latin typeface="宋体" panose="02010600030101010101" pitchFamily="2" charset="-122"/>
              <a:ea typeface="宋体" panose="02010600030101010101" pitchFamily="2" charset="-122"/>
            </a:endParaRPr>
          </a:p>
        </p:txBody>
      </p:sp>
      <p:pic>
        <p:nvPicPr>
          <p:cNvPr id="4" name="图片 3"/>
          <p:cNvPicPr/>
          <p:nvPr/>
        </p:nvPicPr>
        <p:blipFill>
          <a:blip r:embed="rId8"/>
          <a:stretch>
            <a:fillRect/>
          </a:stretch>
        </p:blipFill>
        <p:spPr>
          <a:xfrm>
            <a:off x="6707505" y="1905635"/>
            <a:ext cx="4395470" cy="43599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Group 19"/>
          <p:cNvGrpSpPr/>
          <p:nvPr/>
        </p:nvGrpSpPr>
        <p:grpSpPr>
          <a:xfrm>
            <a:off x="967739" y="4374976"/>
            <a:ext cx="3246120" cy="1530449"/>
            <a:chOff x="1358735" y="4557094"/>
            <a:chExt cx="3246120" cy="1530449"/>
          </a:xfrm>
        </p:grpSpPr>
        <p:sp>
          <p:nvSpPr>
            <p:cNvPr id="21" name="TextBox 20"/>
            <p:cNvSpPr txBox="1"/>
            <p:nvPr/>
          </p:nvSpPr>
          <p:spPr>
            <a:xfrm>
              <a:off x="1358735" y="4557094"/>
              <a:ext cx="324612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（一）编制股价指数的方法</a:t>
              </a:r>
              <a:endParaRPr lang="zh-CN" altLang="en-US" sz="2000" b="1" dirty="0">
                <a:solidFill>
                  <a:srgbClr val="0D0E4A"/>
                </a:solidFill>
                <a:latin typeface="宋体" panose="02010600030101010101" pitchFamily="2" charset="-122"/>
                <a:cs typeface="+mn-ea"/>
                <a:sym typeface="+mn-lt"/>
              </a:endParaRPr>
            </a:p>
          </p:txBody>
        </p:sp>
        <p:sp>
          <p:nvSpPr>
            <p:cNvPr id="22" name="TextBox 21"/>
            <p:cNvSpPr txBox="1"/>
            <p:nvPr/>
          </p:nvSpPr>
          <p:spPr>
            <a:xfrm>
              <a:off x="1700033" y="5072813"/>
              <a:ext cx="2563521" cy="101473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具体计算方法有三种：一是综合法，二是相对法，</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三是加权法。</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grpSp>
        <p:nvGrpSpPr>
          <p:cNvPr id="5" name="Group 4"/>
          <p:cNvGrpSpPr/>
          <p:nvPr/>
        </p:nvGrpSpPr>
        <p:grpSpPr>
          <a:xfrm>
            <a:off x="1600200" y="2160694"/>
            <a:ext cx="1981200" cy="1981200"/>
            <a:chOff x="1066800" y="2249388"/>
            <a:chExt cx="1981200" cy="1981200"/>
          </a:xfrm>
        </p:grpSpPr>
        <p:grpSp>
          <p:nvGrpSpPr>
            <p:cNvPr id="6" name="Group 5"/>
            <p:cNvGrpSpPr/>
            <p:nvPr/>
          </p:nvGrpSpPr>
          <p:grpSpPr>
            <a:xfrm>
              <a:off x="1066800" y="2249388"/>
              <a:ext cx="1981200" cy="1981200"/>
              <a:chOff x="1371600" y="1752600"/>
              <a:chExt cx="2590800" cy="2590800"/>
            </a:xfrm>
          </p:grpSpPr>
          <p:sp>
            <p:nvSpPr>
              <p:cNvPr id="8" name="Oval 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9" name="Oval 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7" name="Freeform 57"/>
            <p:cNvSpPr>
              <a:spLocks noChangeArrowheads="1"/>
            </p:cNvSpPr>
            <p:nvPr/>
          </p:nvSpPr>
          <p:spPr bwMode="auto">
            <a:xfrm>
              <a:off x="1782356" y="2999073"/>
              <a:ext cx="550085" cy="481827"/>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5" name="Group 14"/>
          <p:cNvGrpSpPr/>
          <p:nvPr/>
        </p:nvGrpSpPr>
        <p:grpSpPr>
          <a:xfrm>
            <a:off x="5105400" y="2160694"/>
            <a:ext cx="1981200" cy="1981200"/>
            <a:chOff x="3763169" y="2249388"/>
            <a:chExt cx="1981200" cy="1981200"/>
          </a:xfrm>
        </p:grpSpPr>
        <p:grpSp>
          <p:nvGrpSpPr>
            <p:cNvPr id="16" name="Group 15"/>
            <p:cNvGrpSpPr/>
            <p:nvPr/>
          </p:nvGrpSpPr>
          <p:grpSpPr>
            <a:xfrm>
              <a:off x="3763169" y="2249388"/>
              <a:ext cx="1981200" cy="1981200"/>
              <a:chOff x="1371600" y="1752600"/>
              <a:chExt cx="2590800" cy="2590800"/>
            </a:xfrm>
          </p:grpSpPr>
          <p:sp>
            <p:nvSpPr>
              <p:cNvPr id="18" name="Oval 1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9" name="Oval 1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7"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4" name="Group 19"/>
          <p:cNvGrpSpPr/>
          <p:nvPr/>
        </p:nvGrpSpPr>
        <p:grpSpPr>
          <a:xfrm>
            <a:off x="4503419" y="4374341"/>
            <a:ext cx="3246120" cy="1837690"/>
            <a:chOff x="1358735" y="4557094"/>
            <a:chExt cx="3246120" cy="1837690"/>
          </a:xfrm>
        </p:grpSpPr>
        <p:sp>
          <p:nvSpPr>
            <p:cNvPr id="34" name="TextBox 20"/>
            <p:cNvSpPr txBox="1"/>
            <p:nvPr/>
          </p:nvSpPr>
          <p:spPr>
            <a:xfrm>
              <a:off x="1358735" y="4557094"/>
              <a:ext cx="324612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（二）常见的股票价格指数</a:t>
              </a:r>
              <a:endParaRPr lang="zh-CN" altLang="en-US" sz="2000" b="1" dirty="0">
                <a:solidFill>
                  <a:srgbClr val="0D0E4A"/>
                </a:solidFill>
                <a:latin typeface="宋体" panose="02010600030101010101" pitchFamily="2" charset="-122"/>
                <a:cs typeface="+mn-ea"/>
                <a:sym typeface="+mn-lt"/>
              </a:endParaRPr>
            </a:p>
          </p:txBody>
        </p:sp>
        <p:sp>
          <p:nvSpPr>
            <p:cNvPr id="35" name="TextBox 21"/>
            <p:cNvSpPr txBox="1"/>
            <p:nvPr/>
          </p:nvSpPr>
          <p:spPr>
            <a:xfrm>
              <a:off x="1699730" y="5072714"/>
              <a:ext cx="2816860" cy="1322070"/>
            </a:xfrm>
            <a:prstGeom prst="rect">
              <a:avLst/>
            </a:prstGeom>
            <a:noFill/>
          </p:spPr>
          <p:txBody>
            <a:bodyPr wrap="square" rtlCol="0">
              <a:spAutoFit/>
            </a:bodyPr>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l. 道·琼斯股票价格指数</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2. 标准·普尔股票价格指数</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3. 香港恒生指数</a:t>
              </a:r>
              <a:endParaRPr lang="zh-CN" altLang="en-US" sz="1600" dirty="0">
                <a:solidFill>
                  <a:schemeClr val="tx1"/>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tx1"/>
                  </a:solidFill>
                  <a:latin typeface="宋体" panose="02010600030101010101" pitchFamily="2" charset="-122"/>
                  <a:cs typeface="宋体" panose="02010600030101010101" pitchFamily="2" charset="-122"/>
                  <a:sym typeface="+mn-lt"/>
                </a:rPr>
                <a:t>4. 上证股价指数</a:t>
              </a:r>
              <a:endParaRPr lang="zh-CN" altLang="en-US" sz="1600" dirty="0">
                <a:solidFill>
                  <a:schemeClr val="tx1"/>
                </a:solidFill>
                <a:latin typeface="宋体" panose="02010600030101010101" pitchFamily="2" charset="-122"/>
                <a:cs typeface="宋体" panose="02010600030101010101" pitchFamily="2" charset="-122"/>
                <a:sym typeface="+mn-lt"/>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三、股票价格指数</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7409180" y="1517650"/>
            <a:ext cx="4504690" cy="2857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down)">
                                      <p:cBhvr>
                                        <p:cTn id="16" dur="500"/>
                                        <p:tgtEl>
                                          <p:spTgt spid="20"/>
                                        </p:tgtEl>
                                      </p:cBhvr>
                                    </p:animEffect>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fltVal val="0.5"/>
                                          </p:val>
                                        </p:tav>
                                        <p:tav tm="100000">
                                          <p:val>
                                            <p:strVal val="#ppt_x"/>
                                          </p:val>
                                        </p:tav>
                                      </p:tavLst>
                                    </p:anim>
                                    <p:anim calcmode="lin" valueType="num">
                                      <p:cBhvr>
                                        <p:cTn id="24" dur="500" fill="hold"/>
                                        <p:tgtEl>
                                          <p:spTgt spid="1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12" presetClass="entr" presetSubtype="1"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p:tgtEl>
                                          <p:spTgt spid="4"/>
                                        </p:tgtEl>
                                        <p:attrNameLst>
                                          <p:attrName>ppt_y</p:attrName>
                                        </p:attrNameLst>
                                      </p:cBhvr>
                                      <p:tavLst>
                                        <p:tav tm="0">
                                          <p:val>
                                            <p:strVal val="#ppt_y-#ppt_h*1.125000"/>
                                          </p:val>
                                        </p:tav>
                                        <p:tav tm="100000">
                                          <p:val>
                                            <p:strVal val="#ppt_y"/>
                                          </p:val>
                                        </p:tav>
                                      </p:tavLst>
                                    </p:anim>
                                    <p:animEffect transition="in" filter="wipe(down)">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310843"/>
            <a:ext cx="6567805" cy="5223728"/>
            <a:chOff x="0" y="1401692"/>
            <a:chExt cx="6567805"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951230" y="2485637"/>
              <a:ext cx="5616575" cy="276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第一节　统计指数概述</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第二节　综合指数的编制和应用</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第三节　平均指数的编制和应用</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第四节　指数体系与因素分析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第五节　几种常见的经济指数</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第六节　</a:t>
              </a:r>
              <a:r>
                <a:rPr lang="en-US" altLang="zh-CN" sz="2000" spc="600" dirty="0" smtClean="0">
                  <a:solidFill>
                    <a:schemeClr val="tx2"/>
                  </a:solidFill>
                  <a:latin typeface="宋体" panose="02010600030101010101" pitchFamily="2" charset="-122"/>
                  <a:cs typeface="宋体" panose="02010600030101010101" pitchFamily="2" charset="-122"/>
                </a:rPr>
                <a:t>Python</a:t>
              </a:r>
              <a:r>
                <a:rPr lang="zh-CN" altLang="en-US" sz="2000" spc="600" dirty="0" smtClean="0">
                  <a:solidFill>
                    <a:schemeClr val="tx2"/>
                  </a:solidFill>
                  <a:latin typeface="宋体" panose="02010600030101010101" pitchFamily="2" charset="-122"/>
                  <a:cs typeface="宋体" panose="02010600030101010101" pitchFamily="2" charset="-122"/>
                </a:rPr>
                <a:t>在统计指数中应用</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221345" y="842645"/>
            <a:ext cx="1659890" cy="5174615"/>
          </a:xfrm>
          <a:prstGeom prst="rect">
            <a:avLst/>
          </a:prstGeom>
          <a:noFill/>
        </p:spPr>
        <p:txBody>
          <a:bodyPr vert="eaVert" wrap="square" rtlCol="0" anchor="t" anchorCtr="0">
            <a:spAutoFit/>
          </a:bodyPr>
          <a:p>
            <a:pPr algn="ctr"/>
            <a:r>
              <a:rPr lang="en-US" altLang="zh-CN" sz="4800" dirty="0">
                <a:solidFill>
                  <a:schemeClr val="tx2"/>
                </a:solidFill>
                <a:latin typeface="宋体" panose="02010600030101010101" pitchFamily="2" charset="-122"/>
                <a:sym typeface="+mn-ea"/>
              </a:rPr>
              <a:t>Python</a:t>
            </a:r>
            <a:r>
              <a:rPr lang="zh-CN" altLang="en-US" sz="4800" dirty="0">
                <a:solidFill>
                  <a:schemeClr val="tx2"/>
                </a:solidFill>
                <a:latin typeface="宋体" panose="02010600030101010101" pitchFamily="2" charset="-122"/>
                <a:sym typeface="+mn-ea"/>
              </a:rPr>
              <a:t>在统计指数中应用</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817995" y="1778000"/>
            <a:ext cx="3775710" cy="922020"/>
          </a:xfrm>
          <a:prstGeom prst="rect">
            <a:avLst/>
          </a:prstGeom>
          <a:noFill/>
        </p:spPr>
        <p:txBody>
          <a:bodyPr wrap="square" rtlCol="0">
            <a:spAutoFit/>
          </a:bodyPr>
          <a:p>
            <a:r>
              <a:rPr lang="zh-CN" altLang="en-US" sz="5400" b="1">
                <a:latin typeface="宋体" panose="02010600030101010101" pitchFamily="2" charset="-122"/>
              </a:rPr>
              <a:t>第六节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992505" y="1296035"/>
            <a:ext cx="7243445" cy="922020"/>
          </a:xfrm>
          <a:prstGeom prst="rect">
            <a:avLst/>
          </a:prstGeom>
          <a:noFill/>
        </p:spPr>
        <p:txBody>
          <a:bodyPr wrap="square" rtlCol="0" anchor="t">
            <a:spAutoFit/>
          </a:bodyPr>
          <a:p>
            <a:r>
              <a:rPr lang="zh-CN" altLang="en-US"/>
              <a:t>例</a:t>
            </a:r>
            <a:r>
              <a:rPr lang="en-US" altLang="zh-CN"/>
              <a:t>10</a:t>
            </a:r>
            <a:r>
              <a:rPr lang="zh-CN" altLang="en-US"/>
              <a:t>　已知商品的相关价格与销售量的数据（表</a:t>
            </a:r>
            <a:r>
              <a:rPr lang="en-US" altLang="zh-CN"/>
              <a:t>7-10</a:t>
            </a:r>
            <a:r>
              <a:rPr lang="zh-CN" altLang="en-US"/>
              <a:t>），请计算拉氏指数与派氏指数，销售价格对销售额的影响（拉氏指数的分子减分母），销售数量对销售额的影响（派氏指数的分子减分母）。</a:t>
            </a:r>
            <a:endParaRPr lang="zh-CN" altLang="en-US"/>
          </a:p>
        </p:txBody>
      </p:sp>
      <p:pic>
        <p:nvPicPr>
          <p:cNvPr id="11" name="图片 10"/>
          <p:cNvPicPr>
            <a:picLocks noChangeAspect="1"/>
          </p:cNvPicPr>
          <p:nvPr/>
        </p:nvPicPr>
        <p:blipFill>
          <a:blip r:embed="rId1"/>
          <a:stretch>
            <a:fillRect/>
          </a:stretch>
        </p:blipFill>
        <p:spPr>
          <a:xfrm>
            <a:off x="840105" y="3810635"/>
            <a:ext cx="3536950" cy="2174875"/>
          </a:xfrm>
          <a:prstGeom prst="rect">
            <a:avLst/>
          </a:prstGeom>
        </p:spPr>
      </p:pic>
      <p:pic>
        <p:nvPicPr>
          <p:cNvPr id="12" name="图片 11"/>
          <p:cNvPicPr>
            <a:picLocks noChangeAspect="1"/>
          </p:cNvPicPr>
          <p:nvPr/>
        </p:nvPicPr>
        <p:blipFill>
          <a:blip r:embed="rId2"/>
          <a:stretch>
            <a:fillRect/>
          </a:stretch>
        </p:blipFill>
        <p:spPr>
          <a:xfrm>
            <a:off x="4726305" y="3810635"/>
            <a:ext cx="7171690" cy="2421890"/>
          </a:xfrm>
          <a:prstGeom prst="rect">
            <a:avLst/>
          </a:prstGeom>
        </p:spPr>
      </p:pic>
      <p:pic>
        <p:nvPicPr>
          <p:cNvPr id="13" name="图片 12"/>
          <p:cNvPicPr>
            <a:picLocks noChangeAspect="1"/>
          </p:cNvPicPr>
          <p:nvPr/>
        </p:nvPicPr>
        <p:blipFill>
          <a:blip r:embed="rId3"/>
          <a:stretch>
            <a:fillRect/>
          </a:stretch>
        </p:blipFill>
        <p:spPr>
          <a:xfrm>
            <a:off x="3202305" y="2218055"/>
            <a:ext cx="6029325" cy="1266825"/>
          </a:xfrm>
          <a:prstGeom prst="rect">
            <a:avLst/>
          </a:prstGeom>
        </p:spPr>
      </p:pic>
      <p:pic>
        <p:nvPicPr>
          <p:cNvPr id="14" name="图片 13"/>
          <p:cNvPicPr>
            <a:picLocks noChangeAspect="1"/>
          </p:cNvPicPr>
          <p:nvPr/>
        </p:nvPicPr>
        <p:blipFill>
          <a:blip r:embed="rId4"/>
          <a:stretch>
            <a:fillRect/>
          </a:stretch>
        </p:blipFill>
        <p:spPr>
          <a:xfrm>
            <a:off x="611505" y="6232525"/>
            <a:ext cx="1371600" cy="314325"/>
          </a:xfrm>
          <a:prstGeom prst="rect">
            <a:avLst/>
          </a:prstGeom>
        </p:spPr>
      </p:pic>
      <p:pic>
        <p:nvPicPr>
          <p:cNvPr id="23" name="图片 22"/>
          <p:cNvPicPr>
            <a:picLocks noChangeAspect="1"/>
          </p:cNvPicPr>
          <p:nvPr/>
        </p:nvPicPr>
        <p:blipFill>
          <a:blip r:embed="rId5"/>
          <a:stretch>
            <a:fillRect/>
          </a:stretch>
        </p:blipFill>
        <p:spPr>
          <a:xfrm>
            <a:off x="4650105" y="6249035"/>
            <a:ext cx="2209800" cy="333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统计指数概述</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第一节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613410" y="2439035"/>
            <a:ext cx="573024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tx1"/>
                </a:solidFill>
                <a:latin typeface="宋体" panose="02010600030101010101" pitchFamily="2" charset="-122"/>
                <a:cs typeface="宋体" panose="02010600030101010101" pitchFamily="2" charset="-122"/>
                <a:sym typeface="+mn-ea"/>
              </a:rPr>
              <a:t>统计指数，简称指数，是分析现代社会、经济、生态环境等现象动态或静态变化的一种常用的统计方法。它产生于</a:t>
            </a:r>
            <a:r>
              <a:rPr lang="en-US" altLang="zh-CN" sz="1600" dirty="0">
                <a:solidFill>
                  <a:schemeClr val="tx1"/>
                </a:solidFill>
                <a:latin typeface="宋体" panose="02010600030101010101" pitchFamily="2" charset="-122"/>
                <a:cs typeface="宋体" panose="02010600030101010101" pitchFamily="2" charset="-122"/>
                <a:sym typeface="+mn-ea"/>
              </a:rPr>
              <a:t>18 </a:t>
            </a:r>
            <a:r>
              <a:rPr lang="zh-CN" altLang="en-US" sz="1600" dirty="0">
                <a:solidFill>
                  <a:schemeClr val="tx1"/>
                </a:solidFill>
                <a:latin typeface="宋体" panose="02010600030101010101" pitchFamily="2" charset="-122"/>
                <a:cs typeface="宋体" panose="02010600030101010101" pitchFamily="2" charset="-122"/>
                <a:sym typeface="+mn-ea"/>
              </a:rPr>
              <a:t>世纪中叶的欧洲，由于当时美洲大陆开采的大量金银源源不断地流向欧洲，使得欧洲各国的物价迅速上涨、货币贬值，从而引起欧洲各国的普遍关注和重视。经济学家们为了测定物价的变动，开始尝试编制物价指数。随着统计指数理论研究和应用的不断发展，统计指数的应用也不再限于测定物价变动，逐步拓展到工农业生产、进出口贸易资本、生活费用、工资、股票证券等各个方面。进入</a:t>
            </a:r>
            <a:r>
              <a:rPr lang="en-US" altLang="zh-CN" sz="1600" dirty="0">
                <a:solidFill>
                  <a:schemeClr val="tx1"/>
                </a:solidFill>
                <a:latin typeface="宋体" panose="02010600030101010101" pitchFamily="2" charset="-122"/>
                <a:cs typeface="宋体" panose="02010600030101010101" pitchFamily="2" charset="-122"/>
                <a:sym typeface="+mn-ea"/>
              </a:rPr>
              <a:t>21 </a:t>
            </a:r>
            <a:r>
              <a:rPr lang="zh-CN" altLang="en-US" sz="1600" dirty="0">
                <a:solidFill>
                  <a:schemeClr val="tx1"/>
                </a:solidFill>
                <a:latin typeface="宋体" panose="02010600030101010101" pitchFamily="2" charset="-122"/>
                <a:cs typeface="宋体" panose="02010600030101010101" pitchFamily="2" charset="-122"/>
                <a:sym typeface="+mn-ea"/>
              </a:rPr>
              <a:t>世纪后，世界各国又开始编制大气质量指数以反映环境质量的变化及其对人们生产、生活的影响。</a:t>
            </a:r>
            <a:endParaRPr lang="zh-CN" altLang="en-US" sz="1600" dirty="0">
              <a:solidFill>
                <a:schemeClr val="tx1"/>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513205" y="1677035"/>
            <a:ext cx="354520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（一）统计指数的概念</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825" y="599440"/>
            <a:ext cx="55314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一、统计指数的概念和性质</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859905" y="2286635"/>
            <a:ext cx="4264025" cy="34918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1513205" y="2969895"/>
            <a:ext cx="4301490"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solidFill>
                <a:latin typeface="宋体" panose="02010600030101010101" pitchFamily="2" charset="-122"/>
                <a:cs typeface="宋体" panose="02010600030101010101" pitchFamily="2" charset="-122"/>
                <a:sym typeface="+mn-ea"/>
              </a:rPr>
              <a:t>为了更好理解统计指数的含义，我们应明确指数的性质。概括地讲，指数具有如下的性质。</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1. 综合性</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2. 平均性</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3. 相对性</a:t>
            </a:r>
            <a:endParaRPr sz="1600" dirty="0">
              <a:solidFill>
                <a:schemeClr val="tx1"/>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solidFill>
                <a:latin typeface="宋体" panose="02010600030101010101" pitchFamily="2" charset="-122"/>
                <a:cs typeface="宋体" panose="02010600030101010101" pitchFamily="2" charset="-122"/>
                <a:sym typeface="+mn-ea"/>
              </a:rPr>
              <a:t>4. 代表性</a:t>
            </a:r>
            <a:endParaRPr sz="1600" dirty="0">
              <a:solidFill>
                <a:schemeClr val="tx1"/>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513205" y="2411095"/>
            <a:ext cx="354520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（二）统计指数的性质</a:t>
            </a:r>
            <a:endParaRPr kumimoji="0" lang="zh-CN" altLang="en-US" sz="24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825" y="599440"/>
            <a:ext cx="55314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一、统计指数的概念和性质</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634480" y="2085340"/>
            <a:ext cx="3918585" cy="3816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Oval 38"/>
          <p:cNvSpPr/>
          <p:nvPr/>
        </p:nvSpPr>
        <p:spPr bwMode="auto">
          <a:xfrm>
            <a:off x="8068871" y="4490469"/>
            <a:ext cx="969171" cy="968376"/>
          </a:xfrm>
          <a:prstGeom prst="ellipse">
            <a:avLst/>
          </a:prstGeom>
          <a:solidFill>
            <a:schemeClr val="accent4"/>
          </a:solidFill>
          <a:ln w="12700" cap="flat" cmpd="sng" algn="ctr">
            <a:noFill/>
            <a:prstDash val="solid"/>
            <a:round/>
            <a:headEnd type="none" w="med" len="med"/>
            <a:tailEnd type="none" w="med" len="med"/>
          </a:ln>
        </p:spPr>
        <p:txBody>
          <a:bodyPr anchor="ctr"/>
          <a:p>
            <a:pPr algn="ctr"/>
            <a:endParaRPr>
              <a:latin typeface="宋体" panose="02010600030101010101" pitchFamily="2" charset="-122"/>
              <a:cs typeface="+mn-ea"/>
              <a:sym typeface="+mn-lt"/>
            </a:endParaRPr>
          </a:p>
        </p:txBody>
      </p:sp>
      <p:grpSp>
        <p:nvGrpSpPr>
          <p:cNvPr id="16" name="Group 39"/>
          <p:cNvGrpSpPr/>
          <p:nvPr/>
        </p:nvGrpSpPr>
        <p:grpSpPr>
          <a:xfrm>
            <a:off x="8208456" y="4777571"/>
            <a:ext cx="693170" cy="394171"/>
            <a:chOff x="279400" y="-1397000"/>
            <a:chExt cx="1387475" cy="788988"/>
          </a:xfrm>
        </p:grpSpPr>
        <p:sp>
          <p:nvSpPr>
            <p:cNvPr id="66" name="Freeform: Shape 40"/>
            <p:cNvSpPr/>
            <p:nvPr/>
          </p:nvSpPr>
          <p:spPr bwMode="auto">
            <a:xfrm>
              <a:off x="584200" y="-1397000"/>
              <a:ext cx="1082675" cy="788988"/>
            </a:xfrm>
            <a:custGeom>
              <a:avLst/>
              <a:gdLst>
                <a:gd name="T0" fmla="*/ 192 w 198"/>
                <a:gd name="T1" fmla="*/ 72 h 144"/>
                <a:gd name="T2" fmla="*/ 184 w 198"/>
                <a:gd name="T3" fmla="*/ 72 h 144"/>
                <a:gd name="T4" fmla="*/ 172 w 198"/>
                <a:gd name="T5" fmla="*/ 43 h 144"/>
                <a:gd name="T6" fmla="*/ 157 w 198"/>
                <a:gd name="T7" fmla="*/ 32 h 144"/>
                <a:gd name="T8" fmla="*/ 126 w 198"/>
                <a:gd name="T9" fmla="*/ 32 h 144"/>
                <a:gd name="T10" fmla="*/ 126 w 198"/>
                <a:gd name="T11" fmla="*/ 2 h 144"/>
                <a:gd name="T12" fmla="*/ 124 w 198"/>
                <a:gd name="T13" fmla="*/ 0 h 144"/>
                <a:gd name="T14" fmla="*/ 2 w 198"/>
                <a:gd name="T15" fmla="*/ 0 h 144"/>
                <a:gd name="T16" fmla="*/ 0 w 198"/>
                <a:gd name="T17" fmla="*/ 2 h 144"/>
                <a:gd name="T18" fmla="*/ 0 w 198"/>
                <a:gd name="T19" fmla="*/ 123 h 144"/>
                <a:gd name="T20" fmla="*/ 2 w 198"/>
                <a:gd name="T21" fmla="*/ 125 h 144"/>
                <a:gd name="T22" fmla="*/ 19 w 198"/>
                <a:gd name="T23" fmla="*/ 125 h 144"/>
                <a:gd name="T24" fmla="*/ 40 w 198"/>
                <a:gd name="T25" fmla="*/ 144 h 144"/>
                <a:gd name="T26" fmla="*/ 61 w 198"/>
                <a:gd name="T27" fmla="*/ 125 h 144"/>
                <a:gd name="T28" fmla="*/ 138 w 198"/>
                <a:gd name="T29" fmla="*/ 125 h 144"/>
                <a:gd name="T30" fmla="*/ 159 w 198"/>
                <a:gd name="T31" fmla="*/ 144 h 144"/>
                <a:gd name="T32" fmla="*/ 180 w 198"/>
                <a:gd name="T33" fmla="*/ 125 h 144"/>
                <a:gd name="T34" fmla="*/ 192 w 198"/>
                <a:gd name="T35" fmla="*/ 125 h 144"/>
                <a:gd name="T36" fmla="*/ 198 w 198"/>
                <a:gd name="T37" fmla="*/ 119 h 144"/>
                <a:gd name="T38" fmla="*/ 198 w 198"/>
                <a:gd name="T39" fmla="*/ 78 h 144"/>
                <a:gd name="T40" fmla="*/ 192 w 198"/>
                <a:gd name="T41" fmla="*/ 72 h 144"/>
                <a:gd name="T42" fmla="*/ 157 w 198"/>
                <a:gd name="T43" fmla="*/ 36 h 144"/>
                <a:gd name="T44" fmla="*/ 168 w 198"/>
                <a:gd name="T45" fmla="*/ 45 h 144"/>
                <a:gd name="T46" fmla="*/ 179 w 198"/>
                <a:gd name="T47" fmla="*/ 72 h 144"/>
                <a:gd name="T48" fmla="*/ 126 w 198"/>
                <a:gd name="T49" fmla="*/ 72 h 144"/>
                <a:gd name="T50" fmla="*/ 126 w 198"/>
                <a:gd name="T51" fmla="*/ 36 h 144"/>
                <a:gd name="T52" fmla="*/ 157 w 198"/>
                <a:gd name="T53" fmla="*/ 36 h 144"/>
                <a:gd name="T54" fmla="*/ 5 w 198"/>
                <a:gd name="T55" fmla="*/ 5 h 144"/>
                <a:gd name="T56" fmla="*/ 121 w 198"/>
                <a:gd name="T57" fmla="*/ 5 h 144"/>
                <a:gd name="T58" fmla="*/ 121 w 198"/>
                <a:gd name="T59" fmla="*/ 120 h 144"/>
                <a:gd name="T60" fmla="*/ 61 w 198"/>
                <a:gd name="T61" fmla="*/ 120 h 144"/>
                <a:gd name="T62" fmla="*/ 40 w 198"/>
                <a:gd name="T63" fmla="*/ 102 h 144"/>
                <a:gd name="T64" fmla="*/ 19 w 198"/>
                <a:gd name="T65" fmla="*/ 120 h 144"/>
                <a:gd name="T66" fmla="*/ 5 w 198"/>
                <a:gd name="T67" fmla="*/ 120 h 144"/>
                <a:gd name="T68" fmla="*/ 5 w 198"/>
                <a:gd name="T69" fmla="*/ 5 h 144"/>
                <a:gd name="T70" fmla="*/ 40 w 198"/>
                <a:gd name="T71" fmla="*/ 139 h 144"/>
                <a:gd name="T72" fmla="*/ 23 w 198"/>
                <a:gd name="T73" fmla="*/ 123 h 144"/>
                <a:gd name="T74" fmla="*/ 40 w 198"/>
                <a:gd name="T75" fmla="*/ 106 h 144"/>
                <a:gd name="T76" fmla="*/ 56 w 198"/>
                <a:gd name="T77" fmla="*/ 123 h 144"/>
                <a:gd name="T78" fmla="*/ 40 w 198"/>
                <a:gd name="T79" fmla="*/ 139 h 144"/>
                <a:gd name="T80" fmla="*/ 159 w 198"/>
                <a:gd name="T81" fmla="*/ 139 h 144"/>
                <a:gd name="T82" fmla="*/ 143 w 198"/>
                <a:gd name="T83" fmla="*/ 123 h 144"/>
                <a:gd name="T84" fmla="*/ 159 w 198"/>
                <a:gd name="T85" fmla="*/ 106 h 144"/>
                <a:gd name="T86" fmla="*/ 175 w 198"/>
                <a:gd name="T87" fmla="*/ 122 h 144"/>
                <a:gd name="T88" fmla="*/ 175 w 198"/>
                <a:gd name="T89" fmla="*/ 123 h 144"/>
                <a:gd name="T90" fmla="*/ 175 w 198"/>
                <a:gd name="T91" fmla="*/ 123 h 144"/>
                <a:gd name="T92" fmla="*/ 159 w 198"/>
                <a:gd name="T93" fmla="*/ 139 h 144"/>
                <a:gd name="T94" fmla="*/ 193 w 198"/>
                <a:gd name="T95" fmla="*/ 119 h 144"/>
                <a:gd name="T96" fmla="*/ 192 w 198"/>
                <a:gd name="T97" fmla="*/ 120 h 144"/>
                <a:gd name="T98" fmla="*/ 180 w 198"/>
                <a:gd name="T99" fmla="*/ 120 h 144"/>
                <a:gd name="T100" fmla="*/ 159 w 198"/>
                <a:gd name="T101" fmla="*/ 102 h 144"/>
                <a:gd name="T102" fmla="*/ 138 w 198"/>
                <a:gd name="T103" fmla="*/ 120 h 144"/>
                <a:gd name="T104" fmla="*/ 126 w 198"/>
                <a:gd name="T105" fmla="*/ 120 h 144"/>
                <a:gd name="T106" fmla="*/ 126 w 198"/>
                <a:gd name="T107" fmla="*/ 77 h 144"/>
                <a:gd name="T108" fmla="*/ 192 w 198"/>
                <a:gd name="T109" fmla="*/ 77 h 144"/>
                <a:gd name="T110" fmla="*/ 193 w 198"/>
                <a:gd name="T111" fmla="*/ 78 h 144"/>
                <a:gd name="T112" fmla="*/ 193 w 198"/>
                <a:gd name="T113" fmla="*/ 11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 h="144">
                  <a:moveTo>
                    <a:pt x="192" y="72"/>
                  </a:moveTo>
                  <a:cubicBezTo>
                    <a:pt x="184" y="72"/>
                    <a:pt x="184" y="72"/>
                    <a:pt x="184" y="72"/>
                  </a:cubicBezTo>
                  <a:cubicBezTo>
                    <a:pt x="181" y="65"/>
                    <a:pt x="172" y="43"/>
                    <a:pt x="172" y="43"/>
                  </a:cubicBezTo>
                  <a:cubicBezTo>
                    <a:pt x="170" y="37"/>
                    <a:pt x="163" y="32"/>
                    <a:pt x="157" y="32"/>
                  </a:cubicBezTo>
                  <a:cubicBezTo>
                    <a:pt x="126" y="32"/>
                    <a:pt x="126" y="32"/>
                    <a:pt x="126" y="32"/>
                  </a:cubicBezTo>
                  <a:cubicBezTo>
                    <a:pt x="126" y="2"/>
                    <a:pt x="126" y="2"/>
                    <a:pt x="126" y="2"/>
                  </a:cubicBezTo>
                  <a:cubicBezTo>
                    <a:pt x="126" y="1"/>
                    <a:pt x="125" y="0"/>
                    <a:pt x="124" y="0"/>
                  </a:cubicBezTo>
                  <a:cubicBezTo>
                    <a:pt x="2" y="0"/>
                    <a:pt x="2" y="0"/>
                    <a:pt x="2" y="0"/>
                  </a:cubicBezTo>
                  <a:cubicBezTo>
                    <a:pt x="1" y="0"/>
                    <a:pt x="0" y="1"/>
                    <a:pt x="0" y="2"/>
                  </a:cubicBezTo>
                  <a:cubicBezTo>
                    <a:pt x="0" y="123"/>
                    <a:pt x="0" y="123"/>
                    <a:pt x="0" y="123"/>
                  </a:cubicBezTo>
                  <a:cubicBezTo>
                    <a:pt x="0" y="124"/>
                    <a:pt x="1" y="125"/>
                    <a:pt x="2" y="125"/>
                  </a:cubicBezTo>
                  <a:cubicBezTo>
                    <a:pt x="19" y="125"/>
                    <a:pt x="19" y="125"/>
                    <a:pt x="19" y="125"/>
                  </a:cubicBezTo>
                  <a:cubicBezTo>
                    <a:pt x="20" y="135"/>
                    <a:pt x="29" y="144"/>
                    <a:pt x="40" y="144"/>
                  </a:cubicBezTo>
                  <a:cubicBezTo>
                    <a:pt x="51" y="144"/>
                    <a:pt x="59" y="135"/>
                    <a:pt x="61" y="125"/>
                  </a:cubicBezTo>
                  <a:cubicBezTo>
                    <a:pt x="138" y="125"/>
                    <a:pt x="138" y="125"/>
                    <a:pt x="138" y="125"/>
                  </a:cubicBezTo>
                  <a:cubicBezTo>
                    <a:pt x="139" y="135"/>
                    <a:pt x="148" y="144"/>
                    <a:pt x="159" y="144"/>
                  </a:cubicBezTo>
                  <a:cubicBezTo>
                    <a:pt x="170" y="144"/>
                    <a:pt x="179" y="135"/>
                    <a:pt x="180" y="125"/>
                  </a:cubicBezTo>
                  <a:cubicBezTo>
                    <a:pt x="192" y="125"/>
                    <a:pt x="192" y="125"/>
                    <a:pt x="192" y="125"/>
                  </a:cubicBezTo>
                  <a:cubicBezTo>
                    <a:pt x="195" y="125"/>
                    <a:pt x="198" y="122"/>
                    <a:pt x="198" y="119"/>
                  </a:cubicBezTo>
                  <a:cubicBezTo>
                    <a:pt x="198" y="78"/>
                    <a:pt x="198" y="78"/>
                    <a:pt x="198" y="78"/>
                  </a:cubicBezTo>
                  <a:cubicBezTo>
                    <a:pt x="198" y="75"/>
                    <a:pt x="195" y="72"/>
                    <a:pt x="192" y="72"/>
                  </a:cubicBezTo>
                  <a:close/>
                  <a:moveTo>
                    <a:pt x="157" y="36"/>
                  </a:moveTo>
                  <a:cubicBezTo>
                    <a:pt x="161" y="36"/>
                    <a:pt x="166" y="40"/>
                    <a:pt x="168" y="45"/>
                  </a:cubicBezTo>
                  <a:cubicBezTo>
                    <a:pt x="168" y="46"/>
                    <a:pt x="176" y="64"/>
                    <a:pt x="179" y="72"/>
                  </a:cubicBezTo>
                  <a:cubicBezTo>
                    <a:pt x="126" y="72"/>
                    <a:pt x="126" y="72"/>
                    <a:pt x="126" y="72"/>
                  </a:cubicBezTo>
                  <a:cubicBezTo>
                    <a:pt x="126" y="36"/>
                    <a:pt x="126" y="36"/>
                    <a:pt x="126" y="36"/>
                  </a:cubicBezTo>
                  <a:lnTo>
                    <a:pt x="157" y="36"/>
                  </a:lnTo>
                  <a:close/>
                  <a:moveTo>
                    <a:pt x="5" y="5"/>
                  </a:moveTo>
                  <a:cubicBezTo>
                    <a:pt x="121" y="5"/>
                    <a:pt x="121" y="5"/>
                    <a:pt x="121" y="5"/>
                  </a:cubicBezTo>
                  <a:cubicBezTo>
                    <a:pt x="121" y="120"/>
                    <a:pt x="121" y="120"/>
                    <a:pt x="121" y="120"/>
                  </a:cubicBezTo>
                  <a:cubicBezTo>
                    <a:pt x="61" y="120"/>
                    <a:pt x="61" y="120"/>
                    <a:pt x="61" y="120"/>
                  </a:cubicBezTo>
                  <a:cubicBezTo>
                    <a:pt x="59" y="110"/>
                    <a:pt x="51" y="102"/>
                    <a:pt x="40" y="102"/>
                  </a:cubicBezTo>
                  <a:cubicBezTo>
                    <a:pt x="29" y="102"/>
                    <a:pt x="20" y="110"/>
                    <a:pt x="19" y="120"/>
                  </a:cubicBezTo>
                  <a:cubicBezTo>
                    <a:pt x="5" y="120"/>
                    <a:pt x="5" y="120"/>
                    <a:pt x="5" y="120"/>
                  </a:cubicBezTo>
                  <a:lnTo>
                    <a:pt x="5" y="5"/>
                  </a:lnTo>
                  <a:close/>
                  <a:moveTo>
                    <a:pt x="40" y="139"/>
                  </a:moveTo>
                  <a:cubicBezTo>
                    <a:pt x="31" y="139"/>
                    <a:pt x="23" y="132"/>
                    <a:pt x="23" y="123"/>
                  </a:cubicBezTo>
                  <a:cubicBezTo>
                    <a:pt x="23" y="114"/>
                    <a:pt x="31" y="106"/>
                    <a:pt x="40" y="106"/>
                  </a:cubicBezTo>
                  <a:cubicBezTo>
                    <a:pt x="49" y="106"/>
                    <a:pt x="56" y="114"/>
                    <a:pt x="56" y="123"/>
                  </a:cubicBezTo>
                  <a:cubicBezTo>
                    <a:pt x="56" y="132"/>
                    <a:pt x="49" y="139"/>
                    <a:pt x="40" y="139"/>
                  </a:cubicBezTo>
                  <a:close/>
                  <a:moveTo>
                    <a:pt x="159" y="139"/>
                  </a:moveTo>
                  <a:cubicBezTo>
                    <a:pt x="150" y="139"/>
                    <a:pt x="143" y="132"/>
                    <a:pt x="143" y="123"/>
                  </a:cubicBezTo>
                  <a:cubicBezTo>
                    <a:pt x="143" y="114"/>
                    <a:pt x="150" y="106"/>
                    <a:pt x="159" y="106"/>
                  </a:cubicBezTo>
                  <a:cubicBezTo>
                    <a:pt x="168" y="106"/>
                    <a:pt x="175" y="113"/>
                    <a:pt x="175" y="122"/>
                  </a:cubicBezTo>
                  <a:cubicBezTo>
                    <a:pt x="175" y="122"/>
                    <a:pt x="175" y="122"/>
                    <a:pt x="175" y="123"/>
                  </a:cubicBezTo>
                  <a:cubicBezTo>
                    <a:pt x="175" y="123"/>
                    <a:pt x="175" y="123"/>
                    <a:pt x="175" y="123"/>
                  </a:cubicBezTo>
                  <a:cubicBezTo>
                    <a:pt x="175" y="132"/>
                    <a:pt x="168" y="139"/>
                    <a:pt x="159" y="139"/>
                  </a:cubicBezTo>
                  <a:close/>
                  <a:moveTo>
                    <a:pt x="193" y="119"/>
                  </a:moveTo>
                  <a:cubicBezTo>
                    <a:pt x="193" y="120"/>
                    <a:pt x="192" y="120"/>
                    <a:pt x="192" y="120"/>
                  </a:cubicBezTo>
                  <a:cubicBezTo>
                    <a:pt x="180" y="120"/>
                    <a:pt x="180" y="120"/>
                    <a:pt x="180" y="120"/>
                  </a:cubicBezTo>
                  <a:cubicBezTo>
                    <a:pt x="179" y="110"/>
                    <a:pt x="170" y="102"/>
                    <a:pt x="159" y="102"/>
                  </a:cubicBezTo>
                  <a:cubicBezTo>
                    <a:pt x="148" y="102"/>
                    <a:pt x="139" y="110"/>
                    <a:pt x="138" y="120"/>
                  </a:cubicBezTo>
                  <a:cubicBezTo>
                    <a:pt x="126" y="120"/>
                    <a:pt x="126" y="120"/>
                    <a:pt x="126" y="120"/>
                  </a:cubicBezTo>
                  <a:cubicBezTo>
                    <a:pt x="126" y="77"/>
                    <a:pt x="126" y="77"/>
                    <a:pt x="126" y="77"/>
                  </a:cubicBezTo>
                  <a:cubicBezTo>
                    <a:pt x="192" y="77"/>
                    <a:pt x="192" y="77"/>
                    <a:pt x="192" y="77"/>
                  </a:cubicBezTo>
                  <a:cubicBezTo>
                    <a:pt x="192" y="77"/>
                    <a:pt x="193" y="78"/>
                    <a:pt x="193" y="78"/>
                  </a:cubicBezTo>
                  <a:lnTo>
                    <a:pt x="193" y="1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7" name="Freeform: Shape 41"/>
            <p:cNvSpPr/>
            <p:nvPr/>
          </p:nvSpPr>
          <p:spPr bwMode="auto">
            <a:xfrm>
              <a:off x="279400" y="-1397000"/>
              <a:ext cx="239713" cy="28575"/>
            </a:xfrm>
            <a:custGeom>
              <a:avLst/>
              <a:gdLst>
                <a:gd name="T0" fmla="*/ 42 w 44"/>
                <a:gd name="T1" fmla="*/ 0 h 5"/>
                <a:gd name="T2" fmla="*/ 2 w 44"/>
                <a:gd name="T3" fmla="*/ 0 h 5"/>
                <a:gd name="T4" fmla="*/ 0 w 44"/>
                <a:gd name="T5" fmla="*/ 2 h 5"/>
                <a:gd name="T6" fmla="*/ 2 w 44"/>
                <a:gd name="T7" fmla="*/ 5 h 5"/>
                <a:gd name="T8" fmla="*/ 42 w 44"/>
                <a:gd name="T9" fmla="*/ 5 h 5"/>
                <a:gd name="T10" fmla="*/ 44 w 44"/>
                <a:gd name="T11" fmla="*/ 2 h 5"/>
                <a:gd name="T12" fmla="*/ 42 w 4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4" h="5">
                  <a:moveTo>
                    <a:pt x="42" y="0"/>
                  </a:moveTo>
                  <a:cubicBezTo>
                    <a:pt x="2" y="0"/>
                    <a:pt x="2" y="0"/>
                    <a:pt x="2" y="0"/>
                  </a:cubicBezTo>
                  <a:cubicBezTo>
                    <a:pt x="1" y="0"/>
                    <a:pt x="0" y="1"/>
                    <a:pt x="0" y="2"/>
                  </a:cubicBezTo>
                  <a:cubicBezTo>
                    <a:pt x="0" y="4"/>
                    <a:pt x="1" y="5"/>
                    <a:pt x="2" y="5"/>
                  </a:cubicBezTo>
                  <a:cubicBezTo>
                    <a:pt x="42" y="5"/>
                    <a:pt x="42" y="5"/>
                    <a:pt x="42" y="5"/>
                  </a:cubicBezTo>
                  <a:cubicBezTo>
                    <a:pt x="43" y="5"/>
                    <a:pt x="44" y="4"/>
                    <a:pt x="44" y="2"/>
                  </a:cubicBezTo>
                  <a:cubicBezTo>
                    <a:pt x="44" y="1"/>
                    <a:pt x="43" y="0"/>
                    <a:pt x="4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8" name="Freeform: Shape 42"/>
            <p:cNvSpPr/>
            <p:nvPr/>
          </p:nvSpPr>
          <p:spPr bwMode="auto">
            <a:xfrm>
              <a:off x="328613" y="-1276350"/>
              <a:ext cx="190500" cy="26988"/>
            </a:xfrm>
            <a:custGeom>
              <a:avLst/>
              <a:gdLst>
                <a:gd name="T0" fmla="*/ 33 w 35"/>
                <a:gd name="T1" fmla="*/ 0 h 5"/>
                <a:gd name="T2" fmla="*/ 3 w 35"/>
                <a:gd name="T3" fmla="*/ 0 h 5"/>
                <a:gd name="T4" fmla="*/ 0 w 35"/>
                <a:gd name="T5" fmla="*/ 2 h 5"/>
                <a:gd name="T6" fmla="*/ 3 w 35"/>
                <a:gd name="T7" fmla="*/ 5 h 5"/>
                <a:gd name="T8" fmla="*/ 33 w 35"/>
                <a:gd name="T9" fmla="*/ 5 h 5"/>
                <a:gd name="T10" fmla="*/ 35 w 35"/>
                <a:gd name="T11" fmla="*/ 2 h 5"/>
                <a:gd name="T12" fmla="*/ 33 w 3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5" h="5">
                  <a:moveTo>
                    <a:pt x="33" y="0"/>
                  </a:moveTo>
                  <a:cubicBezTo>
                    <a:pt x="3" y="0"/>
                    <a:pt x="3" y="0"/>
                    <a:pt x="3" y="0"/>
                  </a:cubicBezTo>
                  <a:cubicBezTo>
                    <a:pt x="2" y="0"/>
                    <a:pt x="0" y="1"/>
                    <a:pt x="0" y="2"/>
                  </a:cubicBezTo>
                  <a:cubicBezTo>
                    <a:pt x="0" y="4"/>
                    <a:pt x="2" y="5"/>
                    <a:pt x="3" y="5"/>
                  </a:cubicBezTo>
                  <a:cubicBezTo>
                    <a:pt x="33" y="5"/>
                    <a:pt x="33" y="5"/>
                    <a:pt x="33" y="5"/>
                  </a:cubicBezTo>
                  <a:cubicBezTo>
                    <a:pt x="34" y="5"/>
                    <a:pt x="35" y="4"/>
                    <a:pt x="35" y="2"/>
                  </a:cubicBezTo>
                  <a:cubicBezTo>
                    <a:pt x="35" y="1"/>
                    <a:pt x="34" y="0"/>
                    <a:pt x="3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9" name="Freeform: Shape 43"/>
            <p:cNvSpPr/>
            <p:nvPr/>
          </p:nvSpPr>
          <p:spPr bwMode="auto">
            <a:xfrm>
              <a:off x="382588" y="-1155700"/>
              <a:ext cx="136525" cy="26988"/>
            </a:xfrm>
            <a:custGeom>
              <a:avLst/>
              <a:gdLst>
                <a:gd name="T0" fmla="*/ 23 w 25"/>
                <a:gd name="T1" fmla="*/ 0 h 5"/>
                <a:gd name="T2" fmla="*/ 3 w 25"/>
                <a:gd name="T3" fmla="*/ 0 h 5"/>
                <a:gd name="T4" fmla="*/ 0 w 25"/>
                <a:gd name="T5" fmla="*/ 3 h 5"/>
                <a:gd name="T6" fmla="*/ 3 w 25"/>
                <a:gd name="T7" fmla="*/ 5 h 5"/>
                <a:gd name="T8" fmla="*/ 23 w 25"/>
                <a:gd name="T9" fmla="*/ 5 h 5"/>
                <a:gd name="T10" fmla="*/ 25 w 25"/>
                <a:gd name="T11" fmla="*/ 3 h 5"/>
                <a:gd name="T12" fmla="*/ 23 w 2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5" h="5">
                  <a:moveTo>
                    <a:pt x="23" y="0"/>
                  </a:moveTo>
                  <a:cubicBezTo>
                    <a:pt x="3" y="0"/>
                    <a:pt x="3" y="0"/>
                    <a:pt x="3" y="0"/>
                  </a:cubicBezTo>
                  <a:cubicBezTo>
                    <a:pt x="2" y="0"/>
                    <a:pt x="0" y="1"/>
                    <a:pt x="0" y="3"/>
                  </a:cubicBezTo>
                  <a:cubicBezTo>
                    <a:pt x="0" y="4"/>
                    <a:pt x="2" y="5"/>
                    <a:pt x="3" y="5"/>
                  </a:cubicBezTo>
                  <a:cubicBezTo>
                    <a:pt x="23" y="5"/>
                    <a:pt x="23" y="5"/>
                    <a:pt x="23" y="5"/>
                  </a:cubicBezTo>
                  <a:cubicBezTo>
                    <a:pt x="24" y="5"/>
                    <a:pt x="25" y="4"/>
                    <a:pt x="25" y="3"/>
                  </a:cubicBezTo>
                  <a:cubicBezTo>
                    <a:pt x="25" y="1"/>
                    <a:pt x="24" y="0"/>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nvGrpSpPr>
          <p:cNvPr id="17" name="Group 44"/>
          <p:cNvGrpSpPr/>
          <p:nvPr/>
        </p:nvGrpSpPr>
        <p:grpSpPr>
          <a:xfrm>
            <a:off x="7417211" y="2809237"/>
            <a:ext cx="969171" cy="971549"/>
            <a:chOff x="7204075" y="-1846263"/>
            <a:chExt cx="1939925" cy="1944688"/>
          </a:xfrm>
        </p:grpSpPr>
        <p:sp>
          <p:nvSpPr>
            <p:cNvPr id="59" name="Oval 45"/>
            <p:cNvSpPr/>
            <p:nvPr/>
          </p:nvSpPr>
          <p:spPr bwMode="auto">
            <a:xfrm>
              <a:off x="7204075" y="-1846263"/>
              <a:ext cx="1939925" cy="1944688"/>
            </a:xfrm>
            <a:prstGeom prst="ellipse">
              <a:avLst/>
            </a:prstGeom>
            <a:solidFill>
              <a:schemeClr val="accent6"/>
            </a:solidFill>
            <a:ln>
              <a:noFill/>
            </a:ln>
          </p:spPr>
          <p:txBody>
            <a:bodyPr anchor="ctr"/>
            <a:p>
              <a:pPr algn="ctr"/>
              <a:endParaRPr>
                <a:latin typeface="宋体" panose="02010600030101010101" pitchFamily="2" charset="-122"/>
                <a:cs typeface="+mn-ea"/>
                <a:sym typeface="+mn-lt"/>
              </a:endParaRPr>
            </a:p>
          </p:txBody>
        </p:sp>
        <p:grpSp>
          <p:nvGrpSpPr>
            <p:cNvPr id="60" name="Group 46"/>
            <p:cNvGrpSpPr/>
            <p:nvPr/>
          </p:nvGrpSpPr>
          <p:grpSpPr>
            <a:xfrm>
              <a:off x="7519988" y="-1506538"/>
              <a:ext cx="1312862" cy="1265238"/>
              <a:chOff x="7519988" y="-1506538"/>
              <a:chExt cx="1312862" cy="1265238"/>
            </a:xfrm>
          </p:grpSpPr>
          <p:sp>
            <p:nvSpPr>
              <p:cNvPr id="61" name="Freeform: Shape 47"/>
              <p:cNvSpPr/>
              <p:nvPr/>
            </p:nvSpPr>
            <p:spPr bwMode="auto">
              <a:xfrm>
                <a:off x="7519988" y="-1484313"/>
                <a:ext cx="1176338" cy="1117600"/>
              </a:xfrm>
              <a:custGeom>
                <a:avLst/>
                <a:gdLst>
                  <a:gd name="T0" fmla="*/ 211 w 215"/>
                  <a:gd name="T1" fmla="*/ 164 h 204"/>
                  <a:gd name="T2" fmla="*/ 147 w 215"/>
                  <a:gd name="T3" fmla="*/ 199 h 204"/>
                  <a:gd name="T4" fmla="*/ 46 w 215"/>
                  <a:gd name="T5" fmla="*/ 10 h 204"/>
                  <a:gd name="T6" fmla="*/ 35 w 215"/>
                  <a:gd name="T7" fmla="*/ 1 h 204"/>
                  <a:gd name="T8" fmla="*/ 22 w 215"/>
                  <a:gd name="T9" fmla="*/ 3 h 204"/>
                  <a:gd name="T10" fmla="*/ 1 w 215"/>
                  <a:gd name="T11" fmla="*/ 14 h 204"/>
                  <a:gd name="T12" fmla="*/ 0 w 215"/>
                  <a:gd name="T13" fmla="*/ 17 h 204"/>
                  <a:gd name="T14" fmla="*/ 3 w 215"/>
                  <a:gd name="T15" fmla="*/ 18 h 204"/>
                  <a:gd name="T16" fmla="*/ 24 w 215"/>
                  <a:gd name="T17" fmla="*/ 7 h 204"/>
                  <a:gd name="T18" fmla="*/ 34 w 215"/>
                  <a:gd name="T19" fmla="*/ 6 h 204"/>
                  <a:gd name="T20" fmla="*/ 41 w 215"/>
                  <a:gd name="T21" fmla="*/ 12 h 204"/>
                  <a:gd name="T22" fmla="*/ 144 w 215"/>
                  <a:gd name="T23" fmla="*/ 203 h 204"/>
                  <a:gd name="T24" fmla="*/ 146 w 215"/>
                  <a:gd name="T25" fmla="*/ 204 h 204"/>
                  <a:gd name="T26" fmla="*/ 146 w 215"/>
                  <a:gd name="T27" fmla="*/ 204 h 204"/>
                  <a:gd name="T28" fmla="*/ 148 w 215"/>
                  <a:gd name="T29" fmla="*/ 204 h 204"/>
                  <a:gd name="T30" fmla="*/ 213 w 215"/>
                  <a:gd name="T31" fmla="*/ 168 h 204"/>
                  <a:gd name="T32" fmla="*/ 214 w 215"/>
                  <a:gd name="T33" fmla="*/ 165 h 204"/>
                  <a:gd name="T34" fmla="*/ 211 w 215"/>
                  <a:gd name="T35"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04">
                    <a:moveTo>
                      <a:pt x="211" y="164"/>
                    </a:moveTo>
                    <a:cubicBezTo>
                      <a:pt x="147" y="199"/>
                      <a:pt x="147" y="199"/>
                      <a:pt x="147" y="199"/>
                    </a:cubicBezTo>
                    <a:cubicBezTo>
                      <a:pt x="46" y="10"/>
                      <a:pt x="46" y="10"/>
                      <a:pt x="46" y="10"/>
                    </a:cubicBezTo>
                    <a:cubicBezTo>
                      <a:pt x="43" y="6"/>
                      <a:pt x="40" y="3"/>
                      <a:pt x="35" y="1"/>
                    </a:cubicBezTo>
                    <a:cubicBezTo>
                      <a:pt x="31" y="0"/>
                      <a:pt x="26" y="1"/>
                      <a:pt x="22" y="3"/>
                    </a:cubicBezTo>
                    <a:cubicBezTo>
                      <a:pt x="1" y="14"/>
                      <a:pt x="1" y="14"/>
                      <a:pt x="1" y="14"/>
                    </a:cubicBezTo>
                    <a:cubicBezTo>
                      <a:pt x="0" y="15"/>
                      <a:pt x="0" y="16"/>
                      <a:pt x="0" y="17"/>
                    </a:cubicBezTo>
                    <a:cubicBezTo>
                      <a:pt x="1" y="18"/>
                      <a:pt x="2" y="19"/>
                      <a:pt x="3" y="18"/>
                    </a:cubicBezTo>
                    <a:cubicBezTo>
                      <a:pt x="24" y="7"/>
                      <a:pt x="24" y="7"/>
                      <a:pt x="24" y="7"/>
                    </a:cubicBezTo>
                    <a:cubicBezTo>
                      <a:pt x="27" y="5"/>
                      <a:pt x="31" y="5"/>
                      <a:pt x="34" y="6"/>
                    </a:cubicBezTo>
                    <a:cubicBezTo>
                      <a:pt x="37" y="7"/>
                      <a:pt x="40" y="9"/>
                      <a:pt x="41" y="12"/>
                    </a:cubicBezTo>
                    <a:cubicBezTo>
                      <a:pt x="144" y="203"/>
                      <a:pt x="144" y="203"/>
                      <a:pt x="144" y="203"/>
                    </a:cubicBezTo>
                    <a:cubicBezTo>
                      <a:pt x="145" y="203"/>
                      <a:pt x="145" y="204"/>
                      <a:pt x="146" y="204"/>
                    </a:cubicBezTo>
                    <a:cubicBezTo>
                      <a:pt x="146" y="204"/>
                      <a:pt x="146" y="204"/>
                      <a:pt x="146" y="204"/>
                    </a:cubicBezTo>
                    <a:cubicBezTo>
                      <a:pt x="147" y="204"/>
                      <a:pt x="147" y="204"/>
                      <a:pt x="148" y="204"/>
                    </a:cubicBezTo>
                    <a:cubicBezTo>
                      <a:pt x="213" y="168"/>
                      <a:pt x="213" y="168"/>
                      <a:pt x="213" y="168"/>
                    </a:cubicBezTo>
                    <a:cubicBezTo>
                      <a:pt x="215" y="168"/>
                      <a:pt x="215" y="166"/>
                      <a:pt x="214" y="165"/>
                    </a:cubicBezTo>
                    <a:cubicBezTo>
                      <a:pt x="214" y="164"/>
                      <a:pt x="212" y="164"/>
                      <a:pt x="211" y="16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2" name="Freeform: Shape 48"/>
              <p:cNvSpPr/>
              <p:nvPr/>
            </p:nvSpPr>
            <p:spPr bwMode="auto">
              <a:xfrm>
                <a:off x="8045450" y="-422275"/>
                <a:ext cx="190500" cy="180975"/>
              </a:xfrm>
              <a:custGeom>
                <a:avLst/>
                <a:gdLst>
                  <a:gd name="T0" fmla="*/ 18 w 35"/>
                  <a:gd name="T1" fmla="*/ 0 h 33"/>
                  <a:gd name="T2" fmla="*/ 11 w 35"/>
                  <a:gd name="T3" fmla="*/ 2 h 33"/>
                  <a:gd name="T4" fmla="*/ 4 w 35"/>
                  <a:gd name="T5" fmla="*/ 24 h 33"/>
                  <a:gd name="T6" fmla="*/ 19 w 35"/>
                  <a:gd name="T7" fmla="*/ 33 h 33"/>
                  <a:gd name="T8" fmla="*/ 26 w 35"/>
                  <a:gd name="T9" fmla="*/ 31 h 33"/>
                  <a:gd name="T10" fmla="*/ 34 w 35"/>
                  <a:gd name="T11" fmla="*/ 21 h 33"/>
                  <a:gd name="T12" fmla="*/ 33 w 35"/>
                  <a:gd name="T13" fmla="*/ 9 h 33"/>
                  <a:gd name="T14" fmla="*/ 18 w 35"/>
                  <a:gd name="T15" fmla="*/ 0 h 33"/>
                  <a:gd name="T16" fmla="*/ 30 w 35"/>
                  <a:gd name="T17" fmla="*/ 20 h 33"/>
                  <a:gd name="T18" fmla="*/ 24 w 35"/>
                  <a:gd name="T19" fmla="*/ 27 h 33"/>
                  <a:gd name="T20" fmla="*/ 19 w 35"/>
                  <a:gd name="T21" fmla="*/ 28 h 33"/>
                  <a:gd name="T22" fmla="*/ 8 w 35"/>
                  <a:gd name="T23" fmla="*/ 22 h 33"/>
                  <a:gd name="T24" fmla="*/ 13 w 35"/>
                  <a:gd name="T25" fmla="*/ 6 h 33"/>
                  <a:gd name="T26" fmla="*/ 18 w 35"/>
                  <a:gd name="T27" fmla="*/ 5 h 33"/>
                  <a:gd name="T28" fmla="*/ 29 w 35"/>
                  <a:gd name="T29" fmla="*/ 11 h 33"/>
                  <a:gd name="T30" fmla="*/ 30 w 35"/>
                  <a:gd name="T3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33">
                    <a:moveTo>
                      <a:pt x="18" y="0"/>
                    </a:moveTo>
                    <a:cubicBezTo>
                      <a:pt x="16" y="0"/>
                      <a:pt x="13" y="1"/>
                      <a:pt x="11" y="2"/>
                    </a:cubicBezTo>
                    <a:cubicBezTo>
                      <a:pt x="3" y="6"/>
                      <a:pt x="0" y="16"/>
                      <a:pt x="4" y="24"/>
                    </a:cubicBezTo>
                    <a:cubicBezTo>
                      <a:pt x="7" y="30"/>
                      <a:pt x="13" y="33"/>
                      <a:pt x="19" y="33"/>
                    </a:cubicBezTo>
                    <a:cubicBezTo>
                      <a:pt x="21" y="33"/>
                      <a:pt x="24" y="32"/>
                      <a:pt x="26" y="31"/>
                    </a:cubicBezTo>
                    <a:cubicBezTo>
                      <a:pt x="30" y="29"/>
                      <a:pt x="33" y="25"/>
                      <a:pt x="34" y="21"/>
                    </a:cubicBezTo>
                    <a:cubicBezTo>
                      <a:pt x="35" y="17"/>
                      <a:pt x="35" y="13"/>
                      <a:pt x="33" y="9"/>
                    </a:cubicBezTo>
                    <a:cubicBezTo>
                      <a:pt x="30" y="4"/>
                      <a:pt x="24" y="0"/>
                      <a:pt x="18" y="0"/>
                    </a:cubicBezTo>
                    <a:close/>
                    <a:moveTo>
                      <a:pt x="30" y="20"/>
                    </a:moveTo>
                    <a:cubicBezTo>
                      <a:pt x="29" y="23"/>
                      <a:pt x="27" y="25"/>
                      <a:pt x="24" y="27"/>
                    </a:cubicBezTo>
                    <a:cubicBezTo>
                      <a:pt x="22" y="28"/>
                      <a:pt x="20" y="28"/>
                      <a:pt x="19" y="28"/>
                    </a:cubicBezTo>
                    <a:cubicBezTo>
                      <a:pt x="14" y="28"/>
                      <a:pt x="10" y="26"/>
                      <a:pt x="8" y="22"/>
                    </a:cubicBezTo>
                    <a:cubicBezTo>
                      <a:pt x="5" y="16"/>
                      <a:pt x="7" y="9"/>
                      <a:pt x="13" y="6"/>
                    </a:cubicBezTo>
                    <a:cubicBezTo>
                      <a:pt x="15" y="5"/>
                      <a:pt x="17" y="5"/>
                      <a:pt x="18" y="5"/>
                    </a:cubicBezTo>
                    <a:cubicBezTo>
                      <a:pt x="23" y="5"/>
                      <a:pt x="27" y="7"/>
                      <a:pt x="29" y="11"/>
                    </a:cubicBezTo>
                    <a:cubicBezTo>
                      <a:pt x="30" y="14"/>
                      <a:pt x="31" y="17"/>
                      <a:pt x="30"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3" name="Freeform: Shape 49"/>
              <p:cNvSpPr/>
              <p:nvPr/>
            </p:nvSpPr>
            <p:spPr bwMode="auto">
              <a:xfrm>
                <a:off x="7962900" y="-1506538"/>
                <a:ext cx="869950" cy="1003300"/>
              </a:xfrm>
              <a:custGeom>
                <a:avLst/>
                <a:gdLst>
                  <a:gd name="T0" fmla="*/ 158 w 159"/>
                  <a:gd name="T1" fmla="*/ 135 h 183"/>
                  <a:gd name="T2" fmla="*/ 86 w 159"/>
                  <a:gd name="T3" fmla="*/ 2 h 183"/>
                  <a:gd name="T4" fmla="*/ 84 w 159"/>
                  <a:gd name="T5" fmla="*/ 0 h 183"/>
                  <a:gd name="T6" fmla="*/ 83 w 159"/>
                  <a:gd name="T7" fmla="*/ 1 h 183"/>
                  <a:gd name="T8" fmla="*/ 1 w 159"/>
                  <a:gd name="T9" fmla="*/ 45 h 183"/>
                  <a:gd name="T10" fmla="*/ 0 w 159"/>
                  <a:gd name="T11" fmla="*/ 48 h 183"/>
                  <a:gd name="T12" fmla="*/ 72 w 159"/>
                  <a:gd name="T13" fmla="*/ 181 h 183"/>
                  <a:gd name="T14" fmla="*/ 74 w 159"/>
                  <a:gd name="T15" fmla="*/ 183 h 183"/>
                  <a:gd name="T16" fmla="*/ 74 w 159"/>
                  <a:gd name="T17" fmla="*/ 183 h 183"/>
                  <a:gd name="T18" fmla="*/ 76 w 159"/>
                  <a:gd name="T19" fmla="*/ 182 h 183"/>
                  <a:gd name="T20" fmla="*/ 157 w 159"/>
                  <a:gd name="T21" fmla="*/ 138 h 183"/>
                  <a:gd name="T22" fmla="*/ 158 w 159"/>
                  <a:gd name="T23" fmla="*/ 135 h 183"/>
                  <a:gd name="T24" fmla="*/ 83 w 159"/>
                  <a:gd name="T25" fmla="*/ 6 h 183"/>
                  <a:gd name="T26" fmla="*/ 117 w 159"/>
                  <a:gd name="T27" fmla="*/ 69 h 183"/>
                  <a:gd name="T28" fmla="*/ 39 w 159"/>
                  <a:gd name="T29" fmla="*/ 110 h 183"/>
                  <a:gd name="T30" fmla="*/ 6 w 159"/>
                  <a:gd name="T31" fmla="*/ 48 h 183"/>
                  <a:gd name="T32" fmla="*/ 83 w 159"/>
                  <a:gd name="T33" fmla="*/ 6 h 183"/>
                  <a:gd name="T34" fmla="*/ 75 w 159"/>
                  <a:gd name="T35" fmla="*/ 177 h 183"/>
                  <a:gd name="T36" fmla="*/ 42 w 159"/>
                  <a:gd name="T37" fmla="*/ 114 h 183"/>
                  <a:gd name="T38" fmla="*/ 119 w 159"/>
                  <a:gd name="T39" fmla="*/ 73 h 183"/>
                  <a:gd name="T40" fmla="*/ 153 w 159"/>
                  <a:gd name="T41" fmla="*/ 135 h 183"/>
                  <a:gd name="T42" fmla="*/ 75 w 159"/>
                  <a:gd name="T43" fmla="*/ 17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83">
                    <a:moveTo>
                      <a:pt x="158" y="135"/>
                    </a:moveTo>
                    <a:cubicBezTo>
                      <a:pt x="86" y="2"/>
                      <a:pt x="86" y="2"/>
                      <a:pt x="86" y="2"/>
                    </a:cubicBezTo>
                    <a:cubicBezTo>
                      <a:pt x="86" y="1"/>
                      <a:pt x="85" y="1"/>
                      <a:pt x="84" y="0"/>
                    </a:cubicBezTo>
                    <a:cubicBezTo>
                      <a:pt x="84" y="0"/>
                      <a:pt x="83" y="0"/>
                      <a:pt x="83" y="1"/>
                    </a:cubicBezTo>
                    <a:cubicBezTo>
                      <a:pt x="1" y="45"/>
                      <a:pt x="1" y="45"/>
                      <a:pt x="1" y="45"/>
                    </a:cubicBezTo>
                    <a:cubicBezTo>
                      <a:pt x="0" y="45"/>
                      <a:pt x="0" y="47"/>
                      <a:pt x="0" y="48"/>
                    </a:cubicBezTo>
                    <a:cubicBezTo>
                      <a:pt x="72" y="181"/>
                      <a:pt x="72" y="181"/>
                      <a:pt x="72" y="181"/>
                    </a:cubicBezTo>
                    <a:cubicBezTo>
                      <a:pt x="73" y="182"/>
                      <a:pt x="73" y="182"/>
                      <a:pt x="74" y="183"/>
                    </a:cubicBezTo>
                    <a:cubicBezTo>
                      <a:pt x="74" y="183"/>
                      <a:pt x="74" y="183"/>
                      <a:pt x="74" y="183"/>
                    </a:cubicBezTo>
                    <a:cubicBezTo>
                      <a:pt x="75" y="183"/>
                      <a:pt x="75" y="183"/>
                      <a:pt x="76" y="182"/>
                    </a:cubicBezTo>
                    <a:cubicBezTo>
                      <a:pt x="157" y="138"/>
                      <a:pt x="157" y="138"/>
                      <a:pt x="157" y="138"/>
                    </a:cubicBezTo>
                    <a:cubicBezTo>
                      <a:pt x="158" y="138"/>
                      <a:pt x="159" y="136"/>
                      <a:pt x="158" y="135"/>
                    </a:cubicBezTo>
                    <a:close/>
                    <a:moveTo>
                      <a:pt x="83" y="6"/>
                    </a:moveTo>
                    <a:cubicBezTo>
                      <a:pt x="117" y="69"/>
                      <a:pt x="117" y="69"/>
                      <a:pt x="117" y="69"/>
                    </a:cubicBezTo>
                    <a:cubicBezTo>
                      <a:pt x="39" y="110"/>
                      <a:pt x="39" y="110"/>
                      <a:pt x="39" y="110"/>
                    </a:cubicBezTo>
                    <a:cubicBezTo>
                      <a:pt x="6" y="48"/>
                      <a:pt x="6" y="48"/>
                      <a:pt x="6" y="48"/>
                    </a:cubicBezTo>
                    <a:lnTo>
                      <a:pt x="83" y="6"/>
                    </a:lnTo>
                    <a:close/>
                    <a:moveTo>
                      <a:pt x="75" y="177"/>
                    </a:moveTo>
                    <a:cubicBezTo>
                      <a:pt x="42" y="114"/>
                      <a:pt x="42" y="114"/>
                      <a:pt x="42" y="114"/>
                    </a:cubicBezTo>
                    <a:cubicBezTo>
                      <a:pt x="119" y="73"/>
                      <a:pt x="119" y="73"/>
                      <a:pt x="119" y="73"/>
                    </a:cubicBezTo>
                    <a:cubicBezTo>
                      <a:pt x="153" y="135"/>
                      <a:pt x="153" y="135"/>
                      <a:pt x="153" y="135"/>
                    </a:cubicBezTo>
                    <a:lnTo>
                      <a:pt x="75"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4" name="Freeform: Shape 50"/>
              <p:cNvSpPr/>
              <p:nvPr/>
            </p:nvSpPr>
            <p:spPr bwMode="auto">
              <a:xfrm>
                <a:off x="8132763" y="-1341438"/>
                <a:ext cx="234950" cy="136525"/>
              </a:xfrm>
              <a:custGeom>
                <a:avLst/>
                <a:gdLst>
                  <a:gd name="T0" fmla="*/ 42 w 43"/>
                  <a:gd name="T1" fmla="*/ 4 h 25"/>
                  <a:gd name="T2" fmla="*/ 43 w 43"/>
                  <a:gd name="T3" fmla="*/ 1 h 25"/>
                  <a:gd name="T4" fmla="*/ 40 w 43"/>
                  <a:gd name="T5" fmla="*/ 0 h 25"/>
                  <a:gd name="T6" fmla="*/ 2 w 43"/>
                  <a:gd name="T7" fmla="*/ 21 h 25"/>
                  <a:gd name="T8" fmla="*/ 1 w 43"/>
                  <a:gd name="T9" fmla="*/ 24 h 25"/>
                  <a:gd name="T10" fmla="*/ 3 w 43"/>
                  <a:gd name="T11" fmla="*/ 25 h 25"/>
                  <a:gd name="T12" fmla="*/ 4 w 43"/>
                  <a:gd name="T13" fmla="*/ 25 h 25"/>
                  <a:gd name="T14" fmla="*/ 42 w 43"/>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2" y="4"/>
                    </a:moveTo>
                    <a:cubicBezTo>
                      <a:pt x="43" y="4"/>
                      <a:pt x="43" y="2"/>
                      <a:pt x="43" y="1"/>
                    </a:cubicBezTo>
                    <a:cubicBezTo>
                      <a:pt x="42" y="0"/>
                      <a:pt x="41" y="0"/>
                      <a:pt x="40" y="0"/>
                    </a:cubicBezTo>
                    <a:cubicBezTo>
                      <a:pt x="2" y="21"/>
                      <a:pt x="2" y="21"/>
                      <a:pt x="2" y="21"/>
                    </a:cubicBezTo>
                    <a:cubicBezTo>
                      <a:pt x="0" y="21"/>
                      <a:pt x="0" y="23"/>
                      <a:pt x="1" y="24"/>
                    </a:cubicBezTo>
                    <a:cubicBezTo>
                      <a:pt x="1" y="25"/>
                      <a:pt x="2" y="25"/>
                      <a:pt x="3" y="25"/>
                    </a:cubicBezTo>
                    <a:cubicBezTo>
                      <a:pt x="3" y="25"/>
                      <a:pt x="3" y="25"/>
                      <a:pt x="4" y="25"/>
                    </a:cubicBezTo>
                    <a:lnTo>
                      <a:pt x="42"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5" name="Freeform: Shape 51"/>
              <p:cNvSpPr/>
              <p:nvPr/>
            </p:nvSpPr>
            <p:spPr bwMode="auto">
              <a:xfrm>
                <a:off x="8329613" y="-981075"/>
                <a:ext cx="234950" cy="138113"/>
              </a:xfrm>
              <a:custGeom>
                <a:avLst/>
                <a:gdLst>
                  <a:gd name="T0" fmla="*/ 43 w 43"/>
                  <a:gd name="T1" fmla="*/ 1 h 25"/>
                  <a:gd name="T2" fmla="*/ 39 w 43"/>
                  <a:gd name="T3" fmla="*/ 0 h 25"/>
                  <a:gd name="T4" fmla="*/ 1 w 43"/>
                  <a:gd name="T5" fmla="*/ 21 h 25"/>
                  <a:gd name="T6" fmla="*/ 0 w 43"/>
                  <a:gd name="T7" fmla="*/ 24 h 25"/>
                  <a:gd name="T8" fmla="*/ 2 w 43"/>
                  <a:gd name="T9" fmla="*/ 25 h 25"/>
                  <a:gd name="T10" fmla="*/ 3 w 43"/>
                  <a:gd name="T11" fmla="*/ 25 h 25"/>
                  <a:gd name="T12" fmla="*/ 42 w 43"/>
                  <a:gd name="T13" fmla="*/ 4 h 25"/>
                  <a:gd name="T14" fmla="*/ 43 w 43"/>
                  <a:gd name="T15" fmla="*/ 1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3" y="1"/>
                    </a:moveTo>
                    <a:cubicBezTo>
                      <a:pt x="42" y="0"/>
                      <a:pt x="41" y="0"/>
                      <a:pt x="39" y="0"/>
                    </a:cubicBezTo>
                    <a:cubicBezTo>
                      <a:pt x="1" y="21"/>
                      <a:pt x="1" y="21"/>
                      <a:pt x="1" y="21"/>
                    </a:cubicBezTo>
                    <a:cubicBezTo>
                      <a:pt x="0" y="22"/>
                      <a:pt x="0" y="23"/>
                      <a:pt x="0" y="24"/>
                    </a:cubicBezTo>
                    <a:cubicBezTo>
                      <a:pt x="1" y="25"/>
                      <a:pt x="2" y="25"/>
                      <a:pt x="2" y="25"/>
                    </a:cubicBezTo>
                    <a:cubicBezTo>
                      <a:pt x="3" y="25"/>
                      <a:pt x="3" y="25"/>
                      <a:pt x="3" y="25"/>
                    </a:cubicBezTo>
                    <a:cubicBezTo>
                      <a:pt x="42" y="4"/>
                      <a:pt x="42" y="4"/>
                      <a:pt x="42" y="4"/>
                    </a:cubicBezTo>
                    <a:cubicBezTo>
                      <a:pt x="43" y="4"/>
                      <a:pt x="43" y="2"/>
                      <a:pt x="4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18" name="Group 52"/>
          <p:cNvGrpSpPr/>
          <p:nvPr/>
        </p:nvGrpSpPr>
        <p:grpSpPr>
          <a:xfrm>
            <a:off x="5617397" y="2082706"/>
            <a:ext cx="966792" cy="971549"/>
            <a:chOff x="5137150" y="-1846263"/>
            <a:chExt cx="1935163" cy="1944688"/>
          </a:xfrm>
        </p:grpSpPr>
        <p:sp>
          <p:nvSpPr>
            <p:cNvPr id="50" name="Oval 53"/>
            <p:cNvSpPr/>
            <p:nvPr/>
          </p:nvSpPr>
          <p:spPr bwMode="auto">
            <a:xfrm>
              <a:off x="5137150" y="-1846263"/>
              <a:ext cx="1935163" cy="1944688"/>
            </a:xfrm>
            <a:prstGeom prst="ellipse">
              <a:avLst/>
            </a:prstGeom>
            <a:solidFill>
              <a:schemeClr val="accent3">
                <a:lumMod val="100000"/>
              </a:schemeClr>
            </a:solidFill>
            <a:ln>
              <a:noFill/>
            </a:ln>
          </p:spPr>
          <p:txBody>
            <a:bodyPr anchor="ctr"/>
            <a:p>
              <a:pPr algn="ctr"/>
              <a:endParaRPr>
                <a:latin typeface="宋体" panose="02010600030101010101" pitchFamily="2" charset="-122"/>
                <a:cs typeface="+mn-ea"/>
                <a:sym typeface="+mn-lt"/>
              </a:endParaRPr>
            </a:p>
          </p:txBody>
        </p:sp>
        <p:grpSp>
          <p:nvGrpSpPr>
            <p:cNvPr id="51" name="Group 54"/>
            <p:cNvGrpSpPr/>
            <p:nvPr/>
          </p:nvGrpSpPr>
          <p:grpSpPr>
            <a:xfrm>
              <a:off x="5526088" y="-1517650"/>
              <a:ext cx="1158875" cy="1292225"/>
              <a:chOff x="5526088" y="-1517650"/>
              <a:chExt cx="1158875" cy="1292225"/>
            </a:xfrm>
          </p:grpSpPr>
          <p:sp>
            <p:nvSpPr>
              <p:cNvPr id="52" name="Freeform: Shape 55"/>
              <p:cNvSpPr/>
              <p:nvPr/>
            </p:nvSpPr>
            <p:spPr bwMode="auto">
              <a:xfrm>
                <a:off x="5656263" y="-1517650"/>
                <a:ext cx="950913" cy="784225"/>
              </a:xfrm>
              <a:custGeom>
                <a:avLst/>
                <a:gdLst>
                  <a:gd name="T0" fmla="*/ 172 w 174"/>
                  <a:gd name="T1" fmla="*/ 143 h 143"/>
                  <a:gd name="T2" fmla="*/ 2 w 174"/>
                  <a:gd name="T3" fmla="*/ 143 h 143"/>
                  <a:gd name="T4" fmla="*/ 0 w 174"/>
                  <a:gd name="T5" fmla="*/ 140 h 143"/>
                  <a:gd name="T6" fmla="*/ 0 w 174"/>
                  <a:gd name="T7" fmla="*/ 2 h 143"/>
                  <a:gd name="T8" fmla="*/ 2 w 174"/>
                  <a:gd name="T9" fmla="*/ 0 h 143"/>
                  <a:gd name="T10" fmla="*/ 172 w 174"/>
                  <a:gd name="T11" fmla="*/ 0 h 143"/>
                  <a:gd name="T12" fmla="*/ 174 w 174"/>
                  <a:gd name="T13" fmla="*/ 2 h 143"/>
                  <a:gd name="T14" fmla="*/ 174 w 174"/>
                  <a:gd name="T15" fmla="*/ 140 h 143"/>
                  <a:gd name="T16" fmla="*/ 172 w 174"/>
                  <a:gd name="T17" fmla="*/ 143 h 143"/>
                  <a:gd name="T18" fmla="*/ 4 w 174"/>
                  <a:gd name="T19" fmla="*/ 138 h 143"/>
                  <a:gd name="T20" fmla="*/ 169 w 174"/>
                  <a:gd name="T21" fmla="*/ 138 h 143"/>
                  <a:gd name="T22" fmla="*/ 169 w 174"/>
                  <a:gd name="T23" fmla="*/ 4 h 143"/>
                  <a:gd name="T24" fmla="*/ 4 w 174"/>
                  <a:gd name="T25" fmla="*/ 4 h 143"/>
                  <a:gd name="T26" fmla="*/ 4 w 174"/>
                  <a:gd name="T27" fmla="*/ 13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4" h="143">
                    <a:moveTo>
                      <a:pt x="172" y="143"/>
                    </a:moveTo>
                    <a:cubicBezTo>
                      <a:pt x="2" y="143"/>
                      <a:pt x="2" y="143"/>
                      <a:pt x="2" y="143"/>
                    </a:cubicBezTo>
                    <a:cubicBezTo>
                      <a:pt x="1" y="143"/>
                      <a:pt x="0" y="142"/>
                      <a:pt x="0" y="140"/>
                    </a:cubicBezTo>
                    <a:cubicBezTo>
                      <a:pt x="0" y="2"/>
                      <a:pt x="0" y="2"/>
                      <a:pt x="0" y="2"/>
                    </a:cubicBezTo>
                    <a:cubicBezTo>
                      <a:pt x="0" y="1"/>
                      <a:pt x="1" y="0"/>
                      <a:pt x="2" y="0"/>
                    </a:cubicBezTo>
                    <a:cubicBezTo>
                      <a:pt x="172" y="0"/>
                      <a:pt x="172" y="0"/>
                      <a:pt x="172" y="0"/>
                    </a:cubicBezTo>
                    <a:cubicBezTo>
                      <a:pt x="173" y="0"/>
                      <a:pt x="174" y="1"/>
                      <a:pt x="174" y="2"/>
                    </a:cubicBezTo>
                    <a:cubicBezTo>
                      <a:pt x="174" y="140"/>
                      <a:pt x="174" y="140"/>
                      <a:pt x="174" y="140"/>
                    </a:cubicBezTo>
                    <a:cubicBezTo>
                      <a:pt x="174" y="142"/>
                      <a:pt x="173" y="143"/>
                      <a:pt x="172" y="143"/>
                    </a:cubicBezTo>
                    <a:close/>
                    <a:moveTo>
                      <a:pt x="4" y="138"/>
                    </a:moveTo>
                    <a:cubicBezTo>
                      <a:pt x="169" y="138"/>
                      <a:pt x="169" y="138"/>
                      <a:pt x="169" y="138"/>
                    </a:cubicBezTo>
                    <a:cubicBezTo>
                      <a:pt x="169" y="4"/>
                      <a:pt x="169" y="4"/>
                      <a:pt x="169" y="4"/>
                    </a:cubicBezTo>
                    <a:cubicBezTo>
                      <a:pt x="4" y="4"/>
                      <a:pt x="4" y="4"/>
                      <a:pt x="4" y="4"/>
                    </a:cubicBezTo>
                    <a:lnTo>
                      <a:pt x="4" y="1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3" name="Freeform: Shape 56"/>
              <p:cNvSpPr/>
              <p:nvPr/>
            </p:nvSpPr>
            <p:spPr bwMode="auto">
              <a:xfrm>
                <a:off x="5962650" y="-1408113"/>
                <a:ext cx="339725" cy="93663"/>
              </a:xfrm>
              <a:custGeom>
                <a:avLst/>
                <a:gdLst>
                  <a:gd name="T0" fmla="*/ 53 w 62"/>
                  <a:gd name="T1" fmla="*/ 17 h 17"/>
                  <a:gd name="T2" fmla="*/ 9 w 62"/>
                  <a:gd name="T3" fmla="*/ 17 h 17"/>
                  <a:gd name="T4" fmla="*/ 0 w 62"/>
                  <a:gd name="T5" fmla="*/ 9 h 17"/>
                  <a:gd name="T6" fmla="*/ 9 w 62"/>
                  <a:gd name="T7" fmla="*/ 0 h 17"/>
                  <a:gd name="T8" fmla="*/ 53 w 62"/>
                  <a:gd name="T9" fmla="*/ 0 h 17"/>
                  <a:gd name="T10" fmla="*/ 62 w 62"/>
                  <a:gd name="T11" fmla="*/ 9 h 17"/>
                  <a:gd name="T12" fmla="*/ 53 w 62"/>
                  <a:gd name="T13" fmla="*/ 17 h 17"/>
                  <a:gd name="T14" fmla="*/ 9 w 62"/>
                  <a:gd name="T15" fmla="*/ 4 h 17"/>
                  <a:gd name="T16" fmla="*/ 4 w 62"/>
                  <a:gd name="T17" fmla="*/ 9 h 17"/>
                  <a:gd name="T18" fmla="*/ 9 w 62"/>
                  <a:gd name="T19" fmla="*/ 13 h 17"/>
                  <a:gd name="T20" fmla="*/ 53 w 62"/>
                  <a:gd name="T21" fmla="*/ 13 h 17"/>
                  <a:gd name="T22" fmla="*/ 57 w 62"/>
                  <a:gd name="T23" fmla="*/ 9 h 17"/>
                  <a:gd name="T24" fmla="*/ 53 w 62"/>
                  <a:gd name="T25" fmla="*/ 4 h 17"/>
                  <a:gd name="T26" fmla="*/ 9 w 62"/>
                  <a:gd name="T27"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17">
                    <a:moveTo>
                      <a:pt x="53" y="17"/>
                    </a:moveTo>
                    <a:cubicBezTo>
                      <a:pt x="9" y="17"/>
                      <a:pt x="9" y="17"/>
                      <a:pt x="9" y="17"/>
                    </a:cubicBezTo>
                    <a:cubicBezTo>
                      <a:pt x="4" y="17"/>
                      <a:pt x="0" y="13"/>
                      <a:pt x="0" y="9"/>
                    </a:cubicBezTo>
                    <a:cubicBezTo>
                      <a:pt x="0" y="4"/>
                      <a:pt x="4" y="0"/>
                      <a:pt x="9" y="0"/>
                    </a:cubicBezTo>
                    <a:cubicBezTo>
                      <a:pt x="53" y="0"/>
                      <a:pt x="53" y="0"/>
                      <a:pt x="53" y="0"/>
                    </a:cubicBezTo>
                    <a:cubicBezTo>
                      <a:pt x="58" y="0"/>
                      <a:pt x="62" y="4"/>
                      <a:pt x="62" y="9"/>
                    </a:cubicBezTo>
                    <a:cubicBezTo>
                      <a:pt x="62" y="13"/>
                      <a:pt x="58" y="17"/>
                      <a:pt x="53" y="17"/>
                    </a:cubicBezTo>
                    <a:close/>
                    <a:moveTo>
                      <a:pt x="9" y="4"/>
                    </a:moveTo>
                    <a:cubicBezTo>
                      <a:pt x="6" y="4"/>
                      <a:pt x="4" y="6"/>
                      <a:pt x="4" y="9"/>
                    </a:cubicBezTo>
                    <a:cubicBezTo>
                      <a:pt x="4" y="11"/>
                      <a:pt x="6" y="13"/>
                      <a:pt x="9" y="13"/>
                    </a:cubicBezTo>
                    <a:cubicBezTo>
                      <a:pt x="53" y="13"/>
                      <a:pt x="53" y="13"/>
                      <a:pt x="53" y="13"/>
                    </a:cubicBezTo>
                    <a:cubicBezTo>
                      <a:pt x="55" y="13"/>
                      <a:pt x="57" y="11"/>
                      <a:pt x="57" y="9"/>
                    </a:cubicBezTo>
                    <a:cubicBezTo>
                      <a:pt x="57" y="6"/>
                      <a:pt x="55" y="4"/>
                      <a:pt x="53" y="4"/>
                    </a:cubicBezTo>
                    <a:lnTo>
                      <a:pt x="9"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4" name="Freeform: Shape 57"/>
              <p:cNvSpPr/>
              <p:nvPr/>
            </p:nvSpPr>
            <p:spPr bwMode="auto">
              <a:xfrm>
                <a:off x="5640388"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2" y="0"/>
                      <a:pt x="28" y="7"/>
                      <a:pt x="28" y="14"/>
                    </a:cubicBezTo>
                    <a:cubicBezTo>
                      <a:pt x="28" y="22"/>
                      <a:pt x="22"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5" name="Freeform: Shape 58"/>
              <p:cNvSpPr/>
              <p:nvPr/>
            </p:nvSpPr>
            <p:spPr bwMode="auto">
              <a:xfrm>
                <a:off x="5886450"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1" y="0"/>
                      <a:pt x="28" y="7"/>
                      <a:pt x="28" y="14"/>
                    </a:cubicBezTo>
                    <a:cubicBezTo>
                      <a:pt x="28" y="22"/>
                      <a:pt x="21"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6" name="Freeform: Shape 59"/>
              <p:cNvSpPr/>
              <p:nvPr/>
            </p:nvSpPr>
            <p:spPr bwMode="auto">
              <a:xfrm>
                <a:off x="6132513" y="-498475"/>
                <a:ext cx="147638" cy="153988"/>
              </a:xfrm>
              <a:custGeom>
                <a:avLst/>
                <a:gdLst>
                  <a:gd name="T0" fmla="*/ 14 w 27"/>
                  <a:gd name="T1" fmla="*/ 28 h 28"/>
                  <a:gd name="T2" fmla="*/ 0 w 27"/>
                  <a:gd name="T3" fmla="*/ 14 h 28"/>
                  <a:gd name="T4" fmla="*/ 14 w 27"/>
                  <a:gd name="T5" fmla="*/ 0 h 28"/>
                  <a:gd name="T6" fmla="*/ 27 w 27"/>
                  <a:gd name="T7" fmla="*/ 14 h 28"/>
                  <a:gd name="T8" fmla="*/ 14 w 27"/>
                  <a:gd name="T9" fmla="*/ 28 h 28"/>
                  <a:gd name="T10" fmla="*/ 14 w 27"/>
                  <a:gd name="T11" fmla="*/ 5 h 28"/>
                  <a:gd name="T12" fmla="*/ 4 w 27"/>
                  <a:gd name="T13" fmla="*/ 14 h 28"/>
                  <a:gd name="T14" fmla="*/ 14 w 27"/>
                  <a:gd name="T15" fmla="*/ 23 h 28"/>
                  <a:gd name="T16" fmla="*/ 23 w 27"/>
                  <a:gd name="T17" fmla="*/ 14 h 28"/>
                  <a:gd name="T18" fmla="*/ 14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28"/>
                    </a:moveTo>
                    <a:cubicBezTo>
                      <a:pt x="6" y="28"/>
                      <a:pt x="0" y="22"/>
                      <a:pt x="0" y="14"/>
                    </a:cubicBezTo>
                    <a:cubicBezTo>
                      <a:pt x="0" y="7"/>
                      <a:pt x="6" y="0"/>
                      <a:pt x="14" y="0"/>
                    </a:cubicBezTo>
                    <a:cubicBezTo>
                      <a:pt x="21" y="0"/>
                      <a:pt x="27" y="7"/>
                      <a:pt x="27" y="14"/>
                    </a:cubicBezTo>
                    <a:cubicBezTo>
                      <a:pt x="27" y="22"/>
                      <a:pt x="21" y="28"/>
                      <a:pt x="14" y="28"/>
                    </a:cubicBezTo>
                    <a:close/>
                    <a:moveTo>
                      <a:pt x="14" y="5"/>
                    </a:moveTo>
                    <a:cubicBezTo>
                      <a:pt x="9" y="5"/>
                      <a:pt x="4" y="9"/>
                      <a:pt x="4" y="14"/>
                    </a:cubicBezTo>
                    <a:cubicBezTo>
                      <a:pt x="4"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7" name="Freeform: Shape 60"/>
              <p:cNvSpPr/>
              <p:nvPr/>
            </p:nvSpPr>
            <p:spPr bwMode="auto">
              <a:xfrm>
                <a:off x="6378575" y="-498475"/>
                <a:ext cx="147638" cy="153988"/>
              </a:xfrm>
              <a:custGeom>
                <a:avLst/>
                <a:gdLst>
                  <a:gd name="T0" fmla="*/ 13 w 27"/>
                  <a:gd name="T1" fmla="*/ 28 h 28"/>
                  <a:gd name="T2" fmla="*/ 0 w 27"/>
                  <a:gd name="T3" fmla="*/ 14 h 28"/>
                  <a:gd name="T4" fmla="*/ 13 w 27"/>
                  <a:gd name="T5" fmla="*/ 0 h 28"/>
                  <a:gd name="T6" fmla="*/ 27 w 27"/>
                  <a:gd name="T7" fmla="*/ 14 h 28"/>
                  <a:gd name="T8" fmla="*/ 13 w 27"/>
                  <a:gd name="T9" fmla="*/ 28 h 28"/>
                  <a:gd name="T10" fmla="*/ 13 w 27"/>
                  <a:gd name="T11" fmla="*/ 5 h 28"/>
                  <a:gd name="T12" fmla="*/ 4 w 27"/>
                  <a:gd name="T13" fmla="*/ 14 h 28"/>
                  <a:gd name="T14" fmla="*/ 13 w 27"/>
                  <a:gd name="T15" fmla="*/ 23 h 28"/>
                  <a:gd name="T16" fmla="*/ 23 w 27"/>
                  <a:gd name="T17" fmla="*/ 14 h 28"/>
                  <a:gd name="T18" fmla="*/ 13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3" y="28"/>
                    </a:moveTo>
                    <a:cubicBezTo>
                      <a:pt x="6" y="28"/>
                      <a:pt x="0" y="22"/>
                      <a:pt x="0" y="14"/>
                    </a:cubicBezTo>
                    <a:cubicBezTo>
                      <a:pt x="0" y="7"/>
                      <a:pt x="6" y="0"/>
                      <a:pt x="13" y="0"/>
                    </a:cubicBezTo>
                    <a:cubicBezTo>
                      <a:pt x="21" y="0"/>
                      <a:pt x="27" y="7"/>
                      <a:pt x="27" y="14"/>
                    </a:cubicBezTo>
                    <a:cubicBezTo>
                      <a:pt x="27" y="22"/>
                      <a:pt x="21" y="28"/>
                      <a:pt x="13" y="28"/>
                    </a:cubicBezTo>
                    <a:close/>
                    <a:moveTo>
                      <a:pt x="13" y="5"/>
                    </a:moveTo>
                    <a:cubicBezTo>
                      <a:pt x="8" y="5"/>
                      <a:pt x="4" y="9"/>
                      <a:pt x="4" y="14"/>
                    </a:cubicBezTo>
                    <a:cubicBezTo>
                      <a:pt x="4" y="19"/>
                      <a:pt x="8" y="23"/>
                      <a:pt x="13" y="23"/>
                    </a:cubicBezTo>
                    <a:cubicBezTo>
                      <a:pt x="19" y="23"/>
                      <a:pt x="23" y="19"/>
                      <a:pt x="23" y="14"/>
                    </a:cubicBezTo>
                    <a:cubicBezTo>
                      <a:pt x="23" y="9"/>
                      <a:pt x="19" y="5"/>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8" name="Freeform: Shape 61"/>
              <p:cNvSpPr/>
              <p:nvPr/>
            </p:nvSpPr>
            <p:spPr bwMode="auto">
              <a:xfrm>
                <a:off x="5526088" y="-612775"/>
                <a:ext cx="1158875" cy="387350"/>
              </a:xfrm>
              <a:custGeom>
                <a:avLst/>
                <a:gdLst>
                  <a:gd name="T0" fmla="*/ 210 w 212"/>
                  <a:gd name="T1" fmla="*/ 71 h 71"/>
                  <a:gd name="T2" fmla="*/ 35 w 212"/>
                  <a:gd name="T3" fmla="*/ 71 h 71"/>
                  <a:gd name="T4" fmla="*/ 0 w 212"/>
                  <a:gd name="T5" fmla="*/ 35 h 71"/>
                  <a:gd name="T6" fmla="*/ 35 w 212"/>
                  <a:gd name="T7" fmla="*/ 0 h 71"/>
                  <a:gd name="T8" fmla="*/ 210 w 212"/>
                  <a:gd name="T9" fmla="*/ 0 h 71"/>
                  <a:gd name="T10" fmla="*/ 212 w 212"/>
                  <a:gd name="T11" fmla="*/ 2 h 71"/>
                  <a:gd name="T12" fmla="*/ 210 w 212"/>
                  <a:gd name="T13" fmla="*/ 5 h 71"/>
                  <a:gd name="T14" fmla="*/ 35 w 212"/>
                  <a:gd name="T15" fmla="*/ 5 h 71"/>
                  <a:gd name="T16" fmla="*/ 4 w 212"/>
                  <a:gd name="T17" fmla="*/ 35 h 71"/>
                  <a:gd name="T18" fmla="*/ 35 w 212"/>
                  <a:gd name="T19" fmla="*/ 66 h 71"/>
                  <a:gd name="T20" fmla="*/ 210 w 212"/>
                  <a:gd name="T21" fmla="*/ 66 h 71"/>
                  <a:gd name="T22" fmla="*/ 212 w 212"/>
                  <a:gd name="T23" fmla="*/ 68 h 71"/>
                  <a:gd name="T24" fmla="*/ 210 w 212"/>
                  <a:gd name="T2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2" h="71">
                    <a:moveTo>
                      <a:pt x="210" y="71"/>
                    </a:moveTo>
                    <a:cubicBezTo>
                      <a:pt x="35" y="71"/>
                      <a:pt x="35" y="71"/>
                      <a:pt x="35" y="71"/>
                    </a:cubicBezTo>
                    <a:cubicBezTo>
                      <a:pt x="15" y="71"/>
                      <a:pt x="0" y="55"/>
                      <a:pt x="0" y="35"/>
                    </a:cubicBezTo>
                    <a:cubicBezTo>
                      <a:pt x="0" y="16"/>
                      <a:pt x="15" y="0"/>
                      <a:pt x="35" y="0"/>
                    </a:cubicBezTo>
                    <a:cubicBezTo>
                      <a:pt x="210" y="0"/>
                      <a:pt x="210" y="0"/>
                      <a:pt x="210" y="0"/>
                    </a:cubicBezTo>
                    <a:cubicBezTo>
                      <a:pt x="211" y="0"/>
                      <a:pt x="212" y="1"/>
                      <a:pt x="212" y="2"/>
                    </a:cubicBezTo>
                    <a:cubicBezTo>
                      <a:pt x="212" y="4"/>
                      <a:pt x="211" y="5"/>
                      <a:pt x="210" y="5"/>
                    </a:cubicBezTo>
                    <a:cubicBezTo>
                      <a:pt x="35" y="5"/>
                      <a:pt x="35" y="5"/>
                      <a:pt x="35" y="5"/>
                    </a:cubicBezTo>
                    <a:cubicBezTo>
                      <a:pt x="18" y="5"/>
                      <a:pt x="4" y="18"/>
                      <a:pt x="4" y="35"/>
                    </a:cubicBezTo>
                    <a:cubicBezTo>
                      <a:pt x="4" y="52"/>
                      <a:pt x="18" y="66"/>
                      <a:pt x="35" y="66"/>
                    </a:cubicBezTo>
                    <a:cubicBezTo>
                      <a:pt x="210" y="66"/>
                      <a:pt x="210" y="66"/>
                      <a:pt x="210" y="66"/>
                    </a:cubicBezTo>
                    <a:cubicBezTo>
                      <a:pt x="211" y="66"/>
                      <a:pt x="212" y="67"/>
                      <a:pt x="212" y="68"/>
                    </a:cubicBezTo>
                    <a:cubicBezTo>
                      <a:pt x="212" y="69"/>
                      <a:pt x="211" y="71"/>
                      <a:pt x="210"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19" name="Group 62"/>
          <p:cNvGrpSpPr/>
          <p:nvPr/>
        </p:nvGrpSpPr>
        <p:grpSpPr>
          <a:xfrm rot="21540000">
            <a:off x="3822789" y="2810823"/>
            <a:ext cx="966789" cy="968376"/>
            <a:chOff x="2552700" y="-1971675"/>
            <a:chExt cx="1935163" cy="1938338"/>
          </a:xfrm>
        </p:grpSpPr>
        <p:sp>
          <p:nvSpPr>
            <p:cNvPr id="45" name="Oval 63"/>
            <p:cNvSpPr/>
            <p:nvPr/>
          </p:nvSpPr>
          <p:spPr bwMode="auto">
            <a:xfrm>
              <a:off x="2552700" y="-1971675"/>
              <a:ext cx="1935163" cy="1938338"/>
            </a:xfrm>
            <a:prstGeom prst="ellipse">
              <a:avLst/>
            </a:prstGeom>
            <a:solidFill>
              <a:srgbClr val="023593"/>
            </a:solidFill>
            <a:ln>
              <a:noFill/>
            </a:ln>
          </p:spPr>
          <p:txBody>
            <a:bodyPr anchor="ctr"/>
            <a:p>
              <a:pPr algn="ctr"/>
              <a:endParaRPr>
                <a:latin typeface="宋体" panose="02010600030101010101" pitchFamily="2" charset="-122"/>
                <a:cs typeface="+mn-ea"/>
                <a:sym typeface="+mn-lt"/>
              </a:endParaRPr>
            </a:p>
          </p:txBody>
        </p:sp>
        <p:grpSp>
          <p:nvGrpSpPr>
            <p:cNvPr id="46" name="Group 64"/>
            <p:cNvGrpSpPr/>
            <p:nvPr/>
          </p:nvGrpSpPr>
          <p:grpSpPr>
            <a:xfrm>
              <a:off x="2908300" y="-1620838"/>
              <a:ext cx="1228725" cy="1236663"/>
              <a:chOff x="2908300" y="-1620838"/>
              <a:chExt cx="1228725" cy="1236663"/>
            </a:xfrm>
          </p:grpSpPr>
          <p:sp>
            <p:nvSpPr>
              <p:cNvPr id="47" name="Freeform: Shape 65"/>
              <p:cNvSpPr/>
              <p:nvPr/>
            </p:nvSpPr>
            <p:spPr bwMode="auto">
              <a:xfrm>
                <a:off x="3055938"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2" y="38"/>
                      <a:pt x="5" y="31"/>
                      <a:pt x="5" y="21"/>
                    </a:cubicBezTo>
                    <a:cubicBezTo>
                      <a:pt x="5" y="12"/>
                      <a:pt x="12"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8" name="Freeform: Shape 66"/>
              <p:cNvSpPr/>
              <p:nvPr/>
            </p:nvSpPr>
            <p:spPr bwMode="auto">
              <a:xfrm>
                <a:off x="3749675"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3" y="38"/>
                      <a:pt x="5" y="31"/>
                      <a:pt x="5" y="21"/>
                    </a:cubicBezTo>
                    <a:cubicBezTo>
                      <a:pt x="5" y="12"/>
                      <a:pt x="13"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9" name="Freeform: Shape 67"/>
              <p:cNvSpPr/>
              <p:nvPr/>
            </p:nvSpPr>
            <p:spPr bwMode="auto">
              <a:xfrm>
                <a:off x="2908300" y="-1358900"/>
                <a:ext cx="1228725" cy="974725"/>
              </a:xfrm>
              <a:custGeom>
                <a:avLst/>
                <a:gdLst>
                  <a:gd name="T0" fmla="*/ 205 w 225"/>
                  <a:gd name="T1" fmla="*/ 13 h 178"/>
                  <a:gd name="T2" fmla="*/ 151 w 225"/>
                  <a:gd name="T3" fmla="*/ 13 h 178"/>
                  <a:gd name="T4" fmla="*/ 112 w 225"/>
                  <a:gd name="T5" fmla="*/ 60 h 178"/>
                  <a:gd name="T6" fmla="*/ 74 w 225"/>
                  <a:gd name="T7" fmla="*/ 13 h 178"/>
                  <a:gd name="T8" fmla="*/ 19 w 225"/>
                  <a:gd name="T9" fmla="*/ 13 h 178"/>
                  <a:gd name="T10" fmla="*/ 2 w 225"/>
                  <a:gd name="T11" fmla="*/ 54 h 178"/>
                  <a:gd name="T12" fmla="*/ 26 w 225"/>
                  <a:gd name="T13" fmla="*/ 94 h 178"/>
                  <a:gd name="T14" fmla="*/ 36 w 225"/>
                  <a:gd name="T15" fmla="*/ 178 h 178"/>
                  <a:gd name="T16" fmla="*/ 53 w 225"/>
                  <a:gd name="T17" fmla="*/ 169 h 178"/>
                  <a:gd name="T18" fmla="*/ 74 w 225"/>
                  <a:gd name="T19" fmla="*/ 169 h 178"/>
                  <a:gd name="T20" fmla="*/ 77 w 225"/>
                  <a:gd name="T21" fmla="*/ 60 h 178"/>
                  <a:gd name="T22" fmla="*/ 112 w 225"/>
                  <a:gd name="T23" fmla="*/ 78 h 178"/>
                  <a:gd name="T24" fmla="*/ 147 w 225"/>
                  <a:gd name="T25" fmla="*/ 61 h 178"/>
                  <a:gd name="T26" fmla="*/ 151 w 225"/>
                  <a:gd name="T27" fmla="*/ 169 h 178"/>
                  <a:gd name="T28" fmla="*/ 171 w 225"/>
                  <a:gd name="T29" fmla="*/ 169 h 178"/>
                  <a:gd name="T30" fmla="*/ 189 w 225"/>
                  <a:gd name="T31" fmla="*/ 178 h 178"/>
                  <a:gd name="T32" fmla="*/ 199 w 225"/>
                  <a:gd name="T33" fmla="*/ 169 h 178"/>
                  <a:gd name="T34" fmla="*/ 207 w 225"/>
                  <a:gd name="T35" fmla="*/ 90 h 178"/>
                  <a:gd name="T36" fmla="*/ 81 w 225"/>
                  <a:gd name="T37" fmla="*/ 57 h 178"/>
                  <a:gd name="T38" fmla="*/ 68 w 225"/>
                  <a:gd name="T39" fmla="*/ 24 h 178"/>
                  <a:gd name="T40" fmla="*/ 66 w 225"/>
                  <a:gd name="T41" fmla="*/ 44 h 178"/>
                  <a:gd name="T42" fmla="*/ 69 w 225"/>
                  <a:gd name="T43" fmla="*/ 147 h 178"/>
                  <a:gd name="T44" fmla="*/ 69 w 225"/>
                  <a:gd name="T45" fmla="*/ 169 h 178"/>
                  <a:gd name="T46" fmla="*/ 52 w 225"/>
                  <a:gd name="T47" fmla="*/ 92 h 178"/>
                  <a:gd name="T48" fmla="*/ 41 w 225"/>
                  <a:gd name="T49" fmla="*/ 168 h 178"/>
                  <a:gd name="T50" fmla="*/ 30 w 225"/>
                  <a:gd name="T51" fmla="*/ 169 h 178"/>
                  <a:gd name="T52" fmla="*/ 31 w 225"/>
                  <a:gd name="T53" fmla="*/ 92 h 178"/>
                  <a:gd name="T54" fmla="*/ 31 w 225"/>
                  <a:gd name="T55" fmla="*/ 76 h 178"/>
                  <a:gd name="T56" fmla="*/ 27 w 225"/>
                  <a:gd name="T57" fmla="*/ 35 h 178"/>
                  <a:gd name="T58" fmla="*/ 23 w 225"/>
                  <a:gd name="T59" fmla="*/ 68 h 178"/>
                  <a:gd name="T60" fmla="*/ 27 w 225"/>
                  <a:gd name="T61" fmla="*/ 80 h 178"/>
                  <a:gd name="T62" fmla="*/ 26 w 225"/>
                  <a:gd name="T63" fmla="*/ 89 h 178"/>
                  <a:gd name="T64" fmla="*/ 6 w 225"/>
                  <a:gd name="T65" fmla="*/ 42 h 178"/>
                  <a:gd name="T66" fmla="*/ 48 w 225"/>
                  <a:gd name="T67" fmla="*/ 4 h 178"/>
                  <a:gd name="T68" fmla="*/ 88 w 225"/>
                  <a:gd name="T69" fmla="*/ 47 h 178"/>
                  <a:gd name="T70" fmla="*/ 110 w 225"/>
                  <a:gd name="T71" fmla="*/ 64 h 178"/>
                  <a:gd name="T72" fmla="*/ 114 w 225"/>
                  <a:gd name="T73" fmla="*/ 72 h 178"/>
                  <a:gd name="T74" fmla="*/ 26 w 225"/>
                  <a:gd name="T75" fmla="*/ 43 h 178"/>
                  <a:gd name="T76" fmla="*/ 26 w 225"/>
                  <a:gd name="T77" fmla="*/ 43 h 178"/>
                  <a:gd name="T78" fmla="*/ 198 w 225"/>
                  <a:gd name="T79" fmla="*/ 89 h 178"/>
                  <a:gd name="T80" fmla="*/ 198 w 225"/>
                  <a:gd name="T81" fmla="*/ 80 h 178"/>
                  <a:gd name="T82" fmla="*/ 202 w 225"/>
                  <a:gd name="T83" fmla="*/ 68 h 178"/>
                  <a:gd name="T84" fmla="*/ 198 w 225"/>
                  <a:gd name="T85" fmla="*/ 35 h 178"/>
                  <a:gd name="T86" fmla="*/ 194 w 225"/>
                  <a:gd name="T87" fmla="*/ 76 h 178"/>
                  <a:gd name="T88" fmla="*/ 194 w 225"/>
                  <a:gd name="T89" fmla="*/ 92 h 178"/>
                  <a:gd name="T90" fmla="*/ 195 w 225"/>
                  <a:gd name="T91" fmla="*/ 169 h 178"/>
                  <a:gd name="T92" fmla="*/ 183 w 225"/>
                  <a:gd name="T93" fmla="*/ 168 h 178"/>
                  <a:gd name="T94" fmla="*/ 173 w 225"/>
                  <a:gd name="T95" fmla="*/ 92 h 178"/>
                  <a:gd name="T96" fmla="*/ 155 w 225"/>
                  <a:gd name="T97" fmla="*/ 169 h 178"/>
                  <a:gd name="T98" fmla="*/ 156 w 225"/>
                  <a:gd name="T99" fmla="*/ 147 h 178"/>
                  <a:gd name="T100" fmla="*/ 159 w 225"/>
                  <a:gd name="T101" fmla="*/ 44 h 178"/>
                  <a:gd name="T102" fmla="*/ 157 w 225"/>
                  <a:gd name="T103" fmla="*/ 24 h 178"/>
                  <a:gd name="T104" fmla="*/ 144 w 225"/>
                  <a:gd name="T105" fmla="*/ 57 h 178"/>
                  <a:gd name="T106" fmla="*/ 117 w 225"/>
                  <a:gd name="T107" fmla="*/ 63 h 178"/>
                  <a:gd name="T108" fmla="*/ 137 w 225"/>
                  <a:gd name="T109" fmla="*/ 47 h 178"/>
                  <a:gd name="T110" fmla="*/ 177 w 225"/>
                  <a:gd name="T111" fmla="*/ 4 h 178"/>
                  <a:gd name="T112" fmla="*/ 218 w 225"/>
                  <a:gd name="T113" fmla="*/ 42 h 178"/>
                  <a:gd name="T114" fmla="*/ 203 w 225"/>
                  <a:gd name="T115" fmla="*/ 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5" h="178">
                    <a:moveTo>
                      <a:pt x="222" y="40"/>
                    </a:moveTo>
                    <a:cubicBezTo>
                      <a:pt x="222" y="40"/>
                      <a:pt x="222" y="40"/>
                      <a:pt x="222" y="40"/>
                    </a:cubicBezTo>
                    <a:cubicBezTo>
                      <a:pt x="205" y="13"/>
                      <a:pt x="205" y="13"/>
                      <a:pt x="205" y="13"/>
                    </a:cubicBezTo>
                    <a:cubicBezTo>
                      <a:pt x="199" y="4"/>
                      <a:pt x="195" y="0"/>
                      <a:pt x="177" y="0"/>
                    </a:cubicBezTo>
                    <a:cubicBezTo>
                      <a:pt x="177" y="0"/>
                      <a:pt x="177" y="0"/>
                      <a:pt x="177" y="0"/>
                    </a:cubicBezTo>
                    <a:cubicBezTo>
                      <a:pt x="158" y="0"/>
                      <a:pt x="154" y="8"/>
                      <a:pt x="151" y="13"/>
                    </a:cubicBezTo>
                    <a:cubicBezTo>
                      <a:pt x="151" y="13"/>
                      <a:pt x="151" y="13"/>
                      <a:pt x="151" y="13"/>
                    </a:cubicBezTo>
                    <a:cubicBezTo>
                      <a:pt x="147" y="20"/>
                      <a:pt x="135" y="41"/>
                      <a:pt x="133" y="44"/>
                    </a:cubicBezTo>
                    <a:cubicBezTo>
                      <a:pt x="131" y="46"/>
                      <a:pt x="119" y="55"/>
                      <a:pt x="112" y="60"/>
                    </a:cubicBezTo>
                    <a:cubicBezTo>
                      <a:pt x="107" y="56"/>
                      <a:pt x="98" y="49"/>
                      <a:pt x="92" y="44"/>
                    </a:cubicBezTo>
                    <a:cubicBezTo>
                      <a:pt x="90" y="41"/>
                      <a:pt x="77" y="20"/>
                      <a:pt x="74" y="13"/>
                    </a:cubicBezTo>
                    <a:cubicBezTo>
                      <a:pt x="74" y="13"/>
                      <a:pt x="74" y="13"/>
                      <a:pt x="74" y="13"/>
                    </a:cubicBezTo>
                    <a:cubicBezTo>
                      <a:pt x="71" y="8"/>
                      <a:pt x="66" y="0"/>
                      <a:pt x="48" y="0"/>
                    </a:cubicBezTo>
                    <a:cubicBezTo>
                      <a:pt x="48" y="0"/>
                      <a:pt x="48" y="0"/>
                      <a:pt x="48" y="0"/>
                    </a:cubicBezTo>
                    <a:cubicBezTo>
                      <a:pt x="29" y="0"/>
                      <a:pt x="26" y="4"/>
                      <a:pt x="19" y="13"/>
                    </a:cubicBezTo>
                    <a:cubicBezTo>
                      <a:pt x="2" y="40"/>
                      <a:pt x="2" y="40"/>
                      <a:pt x="2" y="40"/>
                    </a:cubicBezTo>
                    <a:cubicBezTo>
                      <a:pt x="2" y="40"/>
                      <a:pt x="2" y="40"/>
                      <a:pt x="2" y="40"/>
                    </a:cubicBezTo>
                    <a:cubicBezTo>
                      <a:pt x="0" y="44"/>
                      <a:pt x="0" y="49"/>
                      <a:pt x="2" y="54"/>
                    </a:cubicBezTo>
                    <a:cubicBezTo>
                      <a:pt x="17" y="90"/>
                      <a:pt x="17" y="90"/>
                      <a:pt x="17" y="90"/>
                    </a:cubicBezTo>
                    <a:cubicBezTo>
                      <a:pt x="19" y="92"/>
                      <a:pt x="21" y="94"/>
                      <a:pt x="25" y="94"/>
                    </a:cubicBezTo>
                    <a:cubicBezTo>
                      <a:pt x="25" y="94"/>
                      <a:pt x="25" y="94"/>
                      <a:pt x="26" y="94"/>
                    </a:cubicBezTo>
                    <a:cubicBezTo>
                      <a:pt x="25" y="153"/>
                      <a:pt x="25" y="167"/>
                      <a:pt x="25" y="169"/>
                    </a:cubicBezTo>
                    <a:cubicBezTo>
                      <a:pt x="25" y="169"/>
                      <a:pt x="25" y="169"/>
                      <a:pt x="25" y="169"/>
                    </a:cubicBezTo>
                    <a:cubicBezTo>
                      <a:pt x="26" y="174"/>
                      <a:pt x="30" y="178"/>
                      <a:pt x="36" y="178"/>
                    </a:cubicBezTo>
                    <a:cubicBezTo>
                      <a:pt x="41" y="177"/>
                      <a:pt x="46" y="173"/>
                      <a:pt x="46" y="169"/>
                    </a:cubicBezTo>
                    <a:cubicBezTo>
                      <a:pt x="50" y="122"/>
                      <a:pt x="50" y="122"/>
                      <a:pt x="50" y="122"/>
                    </a:cubicBezTo>
                    <a:cubicBezTo>
                      <a:pt x="53" y="169"/>
                      <a:pt x="53" y="169"/>
                      <a:pt x="53" y="169"/>
                    </a:cubicBezTo>
                    <a:cubicBezTo>
                      <a:pt x="54" y="173"/>
                      <a:pt x="58" y="177"/>
                      <a:pt x="63" y="178"/>
                    </a:cubicBezTo>
                    <a:cubicBezTo>
                      <a:pt x="64" y="178"/>
                      <a:pt x="64" y="178"/>
                      <a:pt x="64" y="178"/>
                    </a:cubicBezTo>
                    <a:cubicBezTo>
                      <a:pt x="69" y="178"/>
                      <a:pt x="73" y="174"/>
                      <a:pt x="74" y="169"/>
                    </a:cubicBezTo>
                    <a:cubicBezTo>
                      <a:pt x="74" y="169"/>
                      <a:pt x="74" y="169"/>
                      <a:pt x="74" y="169"/>
                    </a:cubicBezTo>
                    <a:cubicBezTo>
                      <a:pt x="74" y="166"/>
                      <a:pt x="72" y="100"/>
                      <a:pt x="71" y="51"/>
                    </a:cubicBezTo>
                    <a:cubicBezTo>
                      <a:pt x="77" y="60"/>
                      <a:pt x="77" y="60"/>
                      <a:pt x="77" y="60"/>
                    </a:cubicBezTo>
                    <a:cubicBezTo>
                      <a:pt x="77" y="60"/>
                      <a:pt x="78" y="61"/>
                      <a:pt x="78" y="61"/>
                    </a:cubicBezTo>
                    <a:cubicBezTo>
                      <a:pt x="107" y="77"/>
                      <a:pt x="107" y="77"/>
                      <a:pt x="107" y="77"/>
                    </a:cubicBezTo>
                    <a:cubicBezTo>
                      <a:pt x="108" y="78"/>
                      <a:pt x="110" y="78"/>
                      <a:pt x="112" y="78"/>
                    </a:cubicBezTo>
                    <a:cubicBezTo>
                      <a:pt x="113" y="78"/>
                      <a:pt x="113" y="78"/>
                      <a:pt x="114" y="78"/>
                    </a:cubicBezTo>
                    <a:cubicBezTo>
                      <a:pt x="115" y="78"/>
                      <a:pt x="117" y="78"/>
                      <a:pt x="118" y="77"/>
                    </a:cubicBezTo>
                    <a:cubicBezTo>
                      <a:pt x="147" y="61"/>
                      <a:pt x="147" y="61"/>
                      <a:pt x="147" y="61"/>
                    </a:cubicBezTo>
                    <a:cubicBezTo>
                      <a:pt x="147" y="61"/>
                      <a:pt x="147" y="60"/>
                      <a:pt x="147" y="60"/>
                    </a:cubicBezTo>
                    <a:cubicBezTo>
                      <a:pt x="154" y="51"/>
                      <a:pt x="154" y="51"/>
                      <a:pt x="154" y="51"/>
                    </a:cubicBezTo>
                    <a:cubicBezTo>
                      <a:pt x="152" y="100"/>
                      <a:pt x="151" y="166"/>
                      <a:pt x="151" y="169"/>
                    </a:cubicBezTo>
                    <a:cubicBezTo>
                      <a:pt x="151" y="169"/>
                      <a:pt x="151" y="169"/>
                      <a:pt x="151" y="169"/>
                    </a:cubicBezTo>
                    <a:cubicBezTo>
                      <a:pt x="151" y="174"/>
                      <a:pt x="156" y="178"/>
                      <a:pt x="161" y="178"/>
                    </a:cubicBezTo>
                    <a:cubicBezTo>
                      <a:pt x="167" y="177"/>
                      <a:pt x="171" y="173"/>
                      <a:pt x="171" y="169"/>
                    </a:cubicBezTo>
                    <a:cubicBezTo>
                      <a:pt x="175" y="122"/>
                      <a:pt x="175" y="122"/>
                      <a:pt x="175" y="122"/>
                    </a:cubicBezTo>
                    <a:cubicBezTo>
                      <a:pt x="179" y="169"/>
                      <a:pt x="179" y="169"/>
                      <a:pt x="179" y="169"/>
                    </a:cubicBezTo>
                    <a:cubicBezTo>
                      <a:pt x="179" y="173"/>
                      <a:pt x="183" y="177"/>
                      <a:pt x="189" y="178"/>
                    </a:cubicBezTo>
                    <a:cubicBezTo>
                      <a:pt x="189" y="178"/>
                      <a:pt x="189" y="178"/>
                      <a:pt x="189" y="178"/>
                    </a:cubicBezTo>
                    <a:cubicBezTo>
                      <a:pt x="194" y="178"/>
                      <a:pt x="199" y="174"/>
                      <a:pt x="199" y="169"/>
                    </a:cubicBezTo>
                    <a:cubicBezTo>
                      <a:pt x="199" y="169"/>
                      <a:pt x="199" y="169"/>
                      <a:pt x="199" y="169"/>
                    </a:cubicBezTo>
                    <a:cubicBezTo>
                      <a:pt x="199" y="167"/>
                      <a:pt x="199" y="153"/>
                      <a:pt x="199" y="94"/>
                    </a:cubicBezTo>
                    <a:cubicBezTo>
                      <a:pt x="199" y="94"/>
                      <a:pt x="200" y="94"/>
                      <a:pt x="200" y="94"/>
                    </a:cubicBezTo>
                    <a:cubicBezTo>
                      <a:pt x="203" y="94"/>
                      <a:pt x="206" y="92"/>
                      <a:pt x="207" y="90"/>
                    </a:cubicBezTo>
                    <a:cubicBezTo>
                      <a:pt x="223" y="54"/>
                      <a:pt x="223" y="54"/>
                      <a:pt x="223" y="54"/>
                    </a:cubicBezTo>
                    <a:cubicBezTo>
                      <a:pt x="225" y="49"/>
                      <a:pt x="225" y="44"/>
                      <a:pt x="222" y="40"/>
                    </a:cubicBezTo>
                    <a:close/>
                    <a:moveTo>
                      <a:pt x="81" y="57"/>
                    </a:moveTo>
                    <a:cubicBezTo>
                      <a:pt x="71" y="43"/>
                      <a:pt x="71" y="43"/>
                      <a:pt x="71" y="43"/>
                    </a:cubicBezTo>
                    <a:cubicBezTo>
                      <a:pt x="71" y="37"/>
                      <a:pt x="70" y="32"/>
                      <a:pt x="70" y="27"/>
                    </a:cubicBezTo>
                    <a:cubicBezTo>
                      <a:pt x="70" y="25"/>
                      <a:pt x="69" y="24"/>
                      <a:pt x="68" y="24"/>
                    </a:cubicBezTo>
                    <a:cubicBezTo>
                      <a:pt x="68" y="24"/>
                      <a:pt x="68" y="24"/>
                      <a:pt x="68" y="24"/>
                    </a:cubicBezTo>
                    <a:cubicBezTo>
                      <a:pt x="67" y="24"/>
                      <a:pt x="66" y="25"/>
                      <a:pt x="66" y="27"/>
                    </a:cubicBezTo>
                    <a:cubicBezTo>
                      <a:pt x="66" y="27"/>
                      <a:pt x="66" y="33"/>
                      <a:pt x="66" y="44"/>
                    </a:cubicBezTo>
                    <a:cubicBezTo>
                      <a:pt x="66" y="44"/>
                      <a:pt x="66" y="44"/>
                      <a:pt x="66" y="44"/>
                    </a:cubicBezTo>
                    <a:cubicBezTo>
                      <a:pt x="66" y="58"/>
                      <a:pt x="67" y="78"/>
                      <a:pt x="67" y="98"/>
                    </a:cubicBezTo>
                    <a:cubicBezTo>
                      <a:pt x="68" y="116"/>
                      <a:pt x="68" y="133"/>
                      <a:pt x="69" y="147"/>
                    </a:cubicBezTo>
                    <a:cubicBezTo>
                      <a:pt x="69" y="153"/>
                      <a:pt x="69" y="159"/>
                      <a:pt x="69" y="163"/>
                    </a:cubicBezTo>
                    <a:cubicBezTo>
                      <a:pt x="69" y="166"/>
                      <a:pt x="69" y="167"/>
                      <a:pt x="69" y="169"/>
                    </a:cubicBezTo>
                    <a:cubicBezTo>
                      <a:pt x="69" y="169"/>
                      <a:pt x="69" y="169"/>
                      <a:pt x="69" y="169"/>
                    </a:cubicBezTo>
                    <a:cubicBezTo>
                      <a:pt x="69" y="171"/>
                      <a:pt x="67" y="173"/>
                      <a:pt x="64" y="173"/>
                    </a:cubicBezTo>
                    <a:cubicBezTo>
                      <a:pt x="61" y="173"/>
                      <a:pt x="58" y="171"/>
                      <a:pt x="58" y="168"/>
                    </a:cubicBezTo>
                    <a:cubicBezTo>
                      <a:pt x="52" y="92"/>
                      <a:pt x="52" y="92"/>
                      <a:pt x="52" y="92"/>
                    </a:cubicBezTo>
                    <a:cubicBezTo>
                      <a:pt x="52" y="91"/>
                      <a:pt x="51" y="90"/>
                      <a:pt x="50" y="90"/>
                    </a:cubicBezTo>
                    <a:cubicBezTo>
                      <a:pt x="48" y="90"/>
                      <a:pt x="47" y="91"/>
                      <a:pt x="47" y="92"/>
                    </a:cubicBezTo>
                    <a:cubicBezTo>
                      <a:pt x="41" y="168"/>
                      <a:pt x="41" y="168"/>
                      <a:pt x="41" y="168"/>
                    </a:cubicBezTo>
                    <a:cubicBezTo>
                      <a:pt x="41" y="171"/>
                      <a:pt x="39" y="173"/>
                      <a:pt x="36" y="173"/>
                    </a:cubicBezTo>
                    <a:cubicBezTo>
                      <a:pt x="33" y="173"/>
                      <a:pt x="30" y="171"/>
                      <a:pt x="30" y="169"/>
                    </a:cubicBezTo>
                    <a:cubicBezTo>
                      <a:pt x="30" y="169"/>
                      <a:pt x="30" y="169"/>
                      <a:pt x="30" y="169"/>
                    </a:cubicBezTo>
                    <a:cubicBezTo>
                      <a:pt x="30" y="167"/>
                      <a:pt x="30" y="165"/>
                      <a:pt x="30" y="162"/>
                    </a:cubicBezTo>
                    <a:cubicBezTo>
                      <a:pt x="30" y="157"/>
                      <a:pt x="30" y="151"/>
                      <a:pt x="30" y="144"/>
                    </a:cubicBezTo>
                    <a:cubicBezTo>
                      <a:pt x="30" y="129"/>
                      <a:pt x="30" y="110"/>
                      <a:pt x="31" y="92"/>
                    </a:cubicBezTo>
                    <a:cubicBezTo>
                      <a:pt x="33" y="90"/>
                      <a:pt x="34" y="87"/>
                      <a:pt x="33" y="84"/>
                    </a:cubicBezTo>
                    <a:cubicBezTo>
                      <a:pt x="33" y="84"/>
                      <a:pt x="33" y="84"/>
                      <a:pt x="33" y="83"/>
                    </a:cubicBezTo>
                    <a:cubicBezTo>
                      <a:pt x="33" y="83"/>
                      <a:pt x="32" y="80"/>
                      <a:pt x="31" y="76"/>
                    </a:cubicBezTo>
                    <a:cubicBezTo>
                      <a:pt x="31" y="50"/>
                      <a:pt x="31" y="36"/>
                      <a:pt x="31" y="36"/>
                    </a:cubicBezTo>
                    <a:cubicBezTo>
                      <a:pt x="31" y="35"/>
                      <a:pt x="30" y="34"/>
                      <a:pt x="29" y="34"/>
                    </a:cubicBezTo>
                    <a:cubicBezTo>
                      <a:pt x="28" y="34"/>
                      <a:pt x="27" y="34"/>
                      <a:pt x="27" y="35"/>
                    </a:cubicBezTo>
                    <a:cubicBezTo>
                      <a:pt x="17" y="48"/>
                      <a:pt x="17" y="48"/>
                      <a:pt x="17" y="48"/>
                    </a:cubicBezTo>
                    <a:cubicBezTo>
                      <a:pt x="17" y="48"/>
                      <a:pt x="17" y="49"/>
                      <a:pt x="17" y="50"/>
                    </a:cubicBezTo>
                    <a:cubicBezTo>
                      <a:pt x="17" y="50"/>
                      <a:pt x="20" y="59"/>
                      <a:pt x="23" y="68"/>
                    </a:cubicBezTo>
                    <a:cubicBezTo>
                      <a:pt x="24" y="71"/>
                      <a:pt x="25" y="74"/>
                      <a:pt x="26" y="77"/>
                    </a:cubicBezTo>
                    <a:cubicBezTo>
                      <a:pt x="26" y="77"/>
                      <a:pt x="26" y="77"/>
                      <a:pt x="26" y="77"/>
                    </a:cubicBezTo>
                    <a:cubicBezTo>
                      <a:pt x="26" y="78"/>
                      <a:pt x="27" y="79"/>
                      <a:pt x="27" y="80"/>
                    </a:cubicBezTo>
                    <a:cubicBezTo>
                      <a:pt x="28" y="82"/>
                      <a:pt x="28" y="84"/>
                      <a:pt x="29" y="85"/>
                    </a:cubicBezTo>
                    <a:cubicBezTo>
                      <a:pt x="29" y="85"/>
                      <a:pt x="29" y="85"/>
                      <a:pt x="29" y="85"/>
                    </a:cubicBezTo>
                    <a:cubicBezTo>
                      <a:pt x="29" y="87"/>
                      <a:pt x="28" y="88"/>
                      <a:pt x="26" y="89"/>
                    </a:cubicBezTo>
                    <a:cubicBezTo>
                      <a:pt x="24" y="90"/>
                      <a:pt x="22" y="89"/>
                      <a:pt x="21" y="88"/>
                    </a:cubicBezTo>
                    <a:cubicBezTo>
                      <a:pt x="6" y="52"/>
                      <a:pt x="6" y="52"/>
                      <a:pt x="6" y="52"/>
                    </a:cubicBezTo>
                    <a:cubicBezTo>
                      <a:pt x="5" y="49"/>
                      <a:pt x="5" y="45"/>
                      <a:pt x="6" y="42"/>
                    </a:cubicBezTo>
                    <a:cubicBezTo>
                      <a:pt x="23" y="16"/>
                      <a:pt x="23" y="16"/>
                      <a:pt x="23" y="16"/>
                    </a:cubicBezTo>
                    <a:cubicBezTo>
                      <a:pt x="29" y="8"/>
                      <a:pt x="31" y="4"/>
                      <a:pt x="48" y="4"/>
                    </a:cubicBezTo>
                    <a:cubicBezTo>
                      <a:pt x="48" y="4"/>
                      <a:pt x="48" y="4"/>
                      <a:pt x="48" y="4"/>
                    </a:cubicBezTo>
                    <a:cubicBezTo>
                      <a:pt x="64" y="4"/>
                      <a:pt x="67" y="11"/>
                      <a:pt x="69" y="15"/>
                    </a:cubicBezTo>
                    <a:cubicBezTo>
                      <a:pt x="70" y="15"/>
                      <a:pt x="70" y="15"/>
                      <a:pt x="70" y="15"/>
                    </a:cubicBezTo>
                    <a:cubicBezTo>
                      <a:pt x="74" y="22"/>
                      <a:pt x="88" y="47"/>
                      <a:pt x="88" y="47"/>
                    </a:cubicBezTo>
                    <a:cubicBezTo>
                      <a:pt x="88" y="47"/>
                      <a:pt x="88" y="47"/>
                      <a:pt x="88" y="47"/>
                    </a:cubicBezTo>
                    <a:cubicBezTo>
                      <a:pt x="88" y="47"/>
                      <a:pt x="95" y="52"/>
                      <a:pt x="101" y="57"/>
                    </a:cubicBezTo>
                    <a:cubicBezTo>
                      <a:pt x="104" y="60"/>
                      <a:pt x="108" y="62"/>
                      <a:pt x="110" y="64"/>
                    </a:cubicBezTo>
                    <a:cubicBezTo>
                      <a:pt x="112" y="65"/>
                      <a:pt x="113" y="66"/>
                      <a:pt x="114" y="67"/>
                    </a:cubicBezTo>
                    <a:cubicBezTo>
                      <a:pt x="114" y="67"/>
                      <a:pt x="114" y="67"/>
                      <a:pt x="114" y="67"/>
                    </a:cubicBezTo>
                    <a:cubicBezTo>
                      <a:pt x="115" y="68"/>
                      <a:pt x="115" y="70"/>
                      <a:pt x="114" y="72"/>
                    </a:cubicBezTo>
                    <a:cubicBezTo>
                      <a:pt x="113" y="73"/>
                      <a:pt x="111" y="74"/>
                      <a:pt x="109" y="73"/>
                    </a:cubicBezTo>
                    <a:lnTo>
                      <a:pt x="81" y="57"/>
                    </a:lnTo>
                    <a:close/>
                    <a:moveTo>
                      <a:pt x="26" y="43"/>
                    </a:moveTo>
                    <a:cubicBezTo>
                      <a:pt x="26" y="48"/>
                      <a:pt x="26" y="54"/>
                      <a:pt x="26" y="63"/>
                    </a:cubicBezTo>
                    <a:cubicBezTo>
                      <a:pt x="25" y="58"/>
                      <a:pt x="23" y="54"/>
                      <a:pt x="22" y="50"/>
                    </a:cubicBezTo>
                    <a:lnTo>
                      <a:pt x="26" y="43"/>
                    </a:lnTo>
                    <a:close/>
                    <a:moveTo>
                      <a:pt x="219" y="52"/>
                    </a:moveTo>
                    <a:cubicBezTo>
                      <a:pt x="203" y="88"/>
                      <a:pt x="203" y="88"/>
                      <a:pt x="203" y="88"/>
                    </a:cubicBezTo>
                    <a:cubicBezTo>
                      <a:pt x="202" y="89"/>
                      <a:pt x="200" y="90"/>
                      <a:pt x="198" y="89"/>
                    </a:cubicBezTo>
                    <a:cubicBezTo>
                      <a:pt x="196" y="88"/>
                      <a:pt x="195" y="87"/>
                      <a:pt x="196" y="85"/>
                    </a:cubicBezTo>
                    <a:cubicBezTo>
                      <a:pt x="196" y="85"/>
                      <a:pt x="196" y="85"/>
                      <a:pt x="196" y="85"/>
                    </a:cubicBezTo>
                    <a:cubicBezTo>
                      <a:pt x="196" y="84"/>
                      <a:pt x="197" y="82"/>
                      <a:pt x="198" y="80"/>
                    </a:cubicBezTo>
                    <a:cubicBezTo>
                      <a:pt x="198" y="79"/>
                      <a:pt x="198" y="78"/>
                      <a:pt x="198" y="77"/>
                    </a:cubicBezTo>
                    <a:cubicBezTo>
                      <a:pt x="198" y="77"/>
                      <a:pt x="198" y="77"/>
                      <a:pt x="198" y="77"/>
                    </a:cubicBezTo>
                    <a:cubicBezTo>
                      <a:pt x="199" y="74"/>
                      <a:pt x="201" y="71"/>
                      <a:pt x="202" y="68"/>
                    </a:cubicBezTo>
                    <a:cubicBezTo>
                      <a:pt x="205" y="59"/>
                      <a:pt x="208" y="50"/>
                      <a:pt x="208" y="50"/>
                    </a:cubicBezTo>
                    <a:cubicBezTo>
                      <a:pt x="208" y="49"/>
                      <a:pt x="208" y="48"/>
                      <a:pt x="207" y="48"/>
                    </a:cubicBezTo>
                    <a:cubicBezTo>
                      <a:pt x="198" y="35"/>
                      <a:pt x="198" y="35"/>
                      <a:pt x="198" y="35"/>
                    </a:cubicBezTo>
                    <a:cubicBezTo>
                      <a:pt x="197" y="34"/>
                      <a:pt x="196" y="34"/>
                      <a:pt x="195" y="34"/>
                    </a:cubicBezTo>
                    <a:cubicBezTo>
                      <a:pt x="194" y="34"/>
                      <a:pt x="194" y="35"/>
                      <a:pt x="194" y="36"/>
                    </a:cubicBezTo>
                    <a:cubicBezTo>
                      <a:pt x="194" y="36"/>
                      <a:pt x="194" y="50"/>
                      <a:pt x="194" y="76"/>
                    </a:cubicBezTo>
                    <a:cubicBezTo>
                      <a:pt x="193" y="80"/>
                      <a:pt x="192" y="83"/>
                      <a:pt x="191" y="83"/>
                    </a:cubicBezTo>
                    <a:cubicBezTo>
                      <a:pt x="191" y="84"/>
                      <a:pt x="191" y="84"/>
                      <a:pt x="191" y="84"/>
                    </a:cubicBezTo>
                    <a:cubicBezTo>
                      <a:pt x="190" y="87"/>
                      <a:pt x="192" y="90"/>
                      <a:pt x="194" y="92"/>
                    </a:cubicBezTo>
                    <a:cubicBezTo>
                      <a:pt x="194" y="110"/>
                      <a:pt x="194" y="129"/>
                      <a:pt x="194" y="144"/>
                    </a:cubicBezTo>
                    <a:cubicBezTo>
                      <a:pt x="194" y="151"/>
                      <a:pt x="195" y="157"/>
                      <a:pt x="195" y="162"/>
                    </a:cubicBezTo>
                    <a:cubicBezTo>
                      <a:pt x="195" y="165"/>
                      <a:pt x="195" y="167"/>
                      <a:pt x="195" y="169"/>
                    </a:cubicBezTo>
                    <a:cubicBezTo>
                      <a:pt x="195" y="169"/>
                      <a:pt x="195" y="169"/>
                      <a:pt x="195" y="169"/>
                    </a:cubicBezTo>
                    <a:cubicBezTo>
                      <a:pt x="194" y="171"/>
                      <a:pt x="192" y="173"/>
                      <a:pt x="189" y="173"/>
                    </a:cubicBezTo>
                    <a:cubicBezTo>
                      <a:pt x="186" y="173"/>
                      <a:pt x="183" y="171"/>
                      <a:pt x="183" y="168"/>
                    </a:cubicBezTo>
                    <a:cubicBezTo>
                      <a:pt x="177" y="92"/>
                      <a:pt x="177" y="92"/>
                      <a:pt x="177" y="92"/>
                    </a:cubicBezTo>
                    <a:cubicBezTo>
                      <a:pt x="177" y="91"/>
                      <a:pt x="176" y="90"/>
                      <a:pt x="175" y="90"/>
                    </a:cubicBezTo>
                    <a:cubicBezTo>
                      <a:pt x="174" y="90"/>
                      <a:pt x="173" y="91"/>
                      <a:pt x="173" y="92"/>
                    </a:cubicBezTo>
                    <a:cubicBezTo>
                      <a:pt x="167" y="168"/>
                      <a:pt x="167" y="168"/>
                      <a:pt x="167" y="168"/>
                    </a:cubicBezTo>
                    <a:cubicBezTo>
                      <a:pt x="166" y="171"/>
                      <a:pt x="164" y="173"/>
                      <a:pt x="161" y="173"/>
                    </a:cubicBezTo>
                    <a:cubicBezTo>
                      <a:pt x="158" y="173"/>
                      <a:pt x="155" y="171"/>
                      <a:pt x="155" y="169"/>
                    </a:cubicBezTo>
                    <a:cubicBezTo>
                      <a:pt x="155" y="169"/>
                      <a:pt x="155" y="169"/>
                      <a:pt x="155" y="169"/>
                    </a:cubicBezTo>
                    <a:cubicBezTo>
                      <a:pt x="155" y="167"/>
                      <a:pt x="155" y="166"/>
                      <a:pt x="155" y="163"/>
                    </a:cubicBezTo>
                    <a:cubicBezTo>
                      <a:pt x="156" y="159"/>
                      <a:pt x="156" y="153"/>
                      <a:pt x="156" y="147"/>
                    </a:cubicBezTo>
                    <a:cubicBezTo>
                      <a:pt x="156" y="133"/>
                      <a:pt x="157" y="116"/>
                      <a:pt x="157" y="98"/>
                    </a:cubicBezTo>
                    <a:cubicBezTo>
                      <a:pt x="158" y="78"/>
                      <a:pt x="158" y="58"/>
                      <a:pt x="159" y="44"/>
                    </a:cubicBezTo>
                    <a:cubicBezTo>
                      <a:pt x="159" y="44"/>
                      <a:pt x="159" y="44"/>
                      <a:pt x="159" y="44"/>
                    </a:cubicBezTo>
                    <a:cubicBezTo>
                      <a:pt x="159" y="33"/>
                      <a:pt x="159" y="27"/>
                      <a:pt x="159" y="27"/>
                    </a:cubicBezTo>
                    <a:cubicBezTo>
                      <a:pt x="159" y="25"/>
                      <a:pt x="158" y="24"/>
                      <a:pt x="157" y="24"/>
                    </a:cubicBezTo>
                    <a:cubicBezTo>
                      <a:pt x="157" y="24"/>
                      <a:pt x="157" y="24"/>
                      <a:pt x="157" y="24"/>
                    </a:cubicBezTo>
                    <a:cubicBezTo>
                      <a:pt x="155" y="24"/>
                      <a:pt x="154" y="25"/>
                      <a:pt x="154" y="27"/>
                    </a:cubicBezTo>
                    <a:cubicBezTo>
                      <a:pt x="154" y="32"/>
                      <a:pt x="154" y="37"/>
                      <a:pt x="154" y="43"/>
                    </a:cubicBezTo>
                    <a:cubicBezTo>
                      <a:pt x="144" y="57"/>
                      <a:pt x="144" y="57"/>
                      <a:pt x="144" y="57"/>
                    </a:cubicBezTo>
                    <a:cubicBezTo>
                      <a:pt x="119" y="71"/>
                      <a:pt x="119" y="71"/>
                      <a:pt x="119" y="71"/>
                    </a:cubicBezTo>
                    <a:cubicBezTo>
                      <a:pt x="120" y="68"/>
                      <a:pt x="119" y="65"/>
                      <a:pt x="117" y="63"/>
                    </a:cubicBezTo>
                    <a:cubicBezTo>
                      <a:pt x="117" y="63"/>
                      <a:pt x="117" y="63"/>
                      <a:pt x="117" y="63"/>
                    </a:cubicBezTo>
                    <a:cubicBezTo>
                      <a:pt x="117" y="63"/>
                      <a:pt x="116" y="63"/>
                      <a:pt x="116" y="63"/>
                    </a:cubicBezTo>
                    <a:cubicBezTo>
                      <a:pt x="124" y="57"/>
                      <a:pt x="136" y="47"/>
                      <a:pt x="136" y="47"/>
                    </a:cubicBezTo>
                    <a:cubicBezTo>
                      <a:pt x="136" y="47"/>
                      <a:pt x="137" y="47"/>
                      <a:pt x="137" y="47"/>
                    </a:cubicBezTo>
                    <a:cubicBezTo>
                      <a:pt x="137" y="47"/>
                      <a:pt x="151" y="22"/>
                      <a:pt x="155" y="15"/>
                    </a:cubicBezTo>
                    <a:cubicBezTo>
                      <a:pt x="155" y="15"/>
                      <a:pt x="155" y="15"/>
                      <a:pt x="155" y="15"/>
                    </a:cubicBezTo>
                    <a:cubicBezTo>
                      <a:pt x="157" y="11"/>
                      <a:pt x="161" y="4"/>
                      <a:pt x="177" y="4"/>
                    </a:cubicBezTo>
                    <a:cubicBezTo>
                      <a:pt x="177" y="4"/>
                      <a:pt x="177" y="4"/>
                      <a:pt x="177" y="4"/>
                    </a:cubicBezTo>
                    <a:cubicBezTo>
                      <a:pt x="194" y="4"/>
                      <a:pt x="196" y="8"/>
                      <a:pt x="201" y="16"/>
                    </a:cubicBezTo>
                    <a:cubicBezTo>
                      <a:pt x="218" y="42"/>
                      <a:pt x="218" y="42"/>
                      <a:pt x="218" y="42"/>
                    </a:cubicBezTo>
                    <a:cubicBezTo>
                      <a:pt x="220" y="45"/>
                      <a:pt x="220" y="49"/>
                      <a:pt x="219" y="52"/>
                    </a:cubicBezTo>
                    <a:close/>
                    <a:moveTo>
                      <a:pt x="198" y="43"/>
                    </a:moveTo>
                    <a:cubicBezTo>
                      <a:pt x="203" y="50"/>
                      <a:pt x="203" y="50"/>
                      <a:pt x="203" y="50"/>
                    </a:cubicBezTo>
                    <a:cubicBezTo>
                      <a:pt x="202" y="54"/>
                      <a:pt x="200" y="58"/>
                      <a:pt x="198" y="63"/>
                    </a:cubicBezTo>
                    <a:cubicBezTo>
                      <a:pt x="198" y="54"/>
                      <a:pt x="198" y="48"/>
                      <a:pt x="198" y="4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20" name="Group 70"/>
          <p:cNvGrpSpPr>
            <a:grpSpLocks noChangeAspect="1"/>
          </p:cNvGrpSpPr>
          <p:nvPr/>
        </p:nvGrpSpPr>
        <p:grpSpPr bwMode="auto">
          <a:xfrm>
            <a:off x="3222154" y="4523808"/>
            <a:ext cx="901700" cy="901700"/>
            <a:chOff x="1544" y="1525"/>
            <a:chExt cx="426" cy="426"/>
          </a:xfrm>
        </p:grpSpPr>
        <p:sp>
          <p:nvSpPr>
            <p:cNvPr id="42" name="Oval 71"/>
            <p:cNvSpPr/>
            <p:nvPr/>
          </p:nvSpPr>
          <p:spPr bwMode="auto">
            <a:xfrm>
              <a:off x="1544" y="1525"/>
              <a:ext cx="426" cy="426"/>
            </a:xfrm>
            <a:prstGeom prst="ellipse">
              <a:avLst/>
            </a:prstGeom>
            <a:solidFill>
              <a:srgbClr val="023593"/>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3" name="Freeform: Shape 72"/>
            <p:cNvSpPr/>
            <p:nvPr/>
          </p:nvSpPr>
          <p:spPr bwMode="auto">
            <a:xfrm>
              <a:off x="1672" y="1606"/>
              <a:ext cx="60" cy="264"/>
            </a:xfrm>
            <a:custGeom>
              <a:avLst/>
              <a:gdLst>
                <a:gd name="T0" fmla="*/ 50 w 50"/>
                <a:gd name="T1" fmla="*/ 173 h 220"/>
                <a:gd name="T2" fmla="*/ 36 w 50"/>
                <a:gd name="T3" fmla="*/ 0 h 220"/>
                <a:gd name="T4" fmla="*/ 0 w 50"/>
                <a:gd name="T5" fmla="*/ 14 h 220"/>
                <a:gd name="T6" fmla="*/ 0 w 50"/>
                <a:gd name="T7" fmla="*/ 173 h 220"/>
                <a:gd name="T8" fmla="*/ 0 w 50"/>
                <a:gd name="T9" fmla="*/ 173 h 220"/>
                <a:gd name="T10" fmla="*/ 0 w 50"/>
                <a:gd name="T11" fmla="*/ 174 h 220"/>
                <a:gd name="T12" fmla="*/ 0 w 50"/>
                <a:gd name="T13" fmla="*/ 174 h 220"/>
                <a:gd name="T14" fmla="*/ 25 w 50"/>
                <a:gd name="T15" fmla="*/ 220 h 220"/>
                <a:gd name="T16" fmla="*/ 50 w 50"/>
                <a:gd name="T17" fmla="*/ 174 h 220"/>
                <a:gd name="T18" fmla="*/ 50 w 50"/>
                <a:gd name="T19" fmla="*/ 174 h 220"/>
                <a:gd name="T20" fmla="*/ 50 w 50"/>
                <a:gd name="T21" fmla="*/ 174 h 220"/>
                <a:gd name="T22" fmla="*/ 31 w 50"/>
                <a:gd name="T23" fmla="*/ 201 h 220"/>
                <a:gd name="T24" fmla="*/ 7 w 50"/>
                <a:gd name="T25" fmla="*/ 177 h 220"/>
                <a:gd name="T26" fmla="*/ 16 w 50"/>
                <a:gd name="T27" fmla="*/ 177 h 220"/>
                <a:gd name="T28" fmla="*/ 18 w 50"/>
                <a:gd name="T29" fmla="*/ 177 h 220"/>
                <a:gd name="T30" fmla="*/ 44 w 50"/>
                <a:gd name="T31" fmla="*/ 175 h 220"/>
                <a:gd name="T32" fmla="*/ 45 w 50"/>
                <a:gd name="T33" fmla="*/ 53 h 220"/>
                <a:gd name="T34" fmla="*/ 4 w 50"/>
                <a:gd name="T35" fmla="*/ 34 h 220"/>
                <a:gd name="T36" fmla="*/ 45 w 50"/>
                <a:gd name="T37" fmla="*/ 53 h 220"/>
                <a:gd name="T38" fmla="*/ 19 w 50"/>
                <a:gd name="T39" fmla="*/ 172 h 220"/>
                <a:gd name="T40" fmla="*/ 31 w 50"/>
                <a:gd name="T41" fmla="*/ 58 h 220"/>
                <a:gd name="T42" fmla="*/ 23 w 50"/>
                <a:gd name="T43" fmla="*/ 171 h 220"/>
                <a:gd name="T44" fmla="*/ 4 w 50"/>
                <a:gd name="T45" fmla="*/ 58 h 220"/>
                <a:gd name="T46" fmla="*/ 14 w 50"/>
                <a:gd name="T47" fmla="*/ 173 h 220"/>
                <a:gd name="T48" fmla="*/ 36 w 50"/>
                <a:gd name="T49" fmla="*/ 169 h 220"/>
                <a:gd name="T50" fmla="*/ 45 w 50"/>
                <a:gd name="T51" fmla="*/ 58 h 220"/>
                <a:gd name="T52" fmla="*/ 36 w 50"/>
                <a:gd name="T53" fmla="*/ 169 h 220"/>
                <a:gd name="T54" fmla="*/ 36 w 50"/>
                <a:gd name="T55" fmla="*/ 5 h 220"/>
                <a:gd name="T56" fmla="*/ 45 w 50"/>
                <a:gd name="T57" fmla="*/ 29 h 220"/>
                <a:gd name="T58" fmla="*/ 4 w 50"/>
                <a:gd name="T59" fmla="*/ 14 h 220"/>
                <a:gd name="T60" fmla="*/ 22 w 50"/>
                <a:gd name="T61" fmla="*/ 206 h 220"/>
                <a:gd name="T62" fmla="*/ 25 w 50"/>
                <a:gd name="T63" fmla="*/ 21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220">
                  <a:moveTo>
                    <a:pt x="50" y="173"/>
                  </a:moveTo>
                  <a:cubicBezTo>
                    <a:pt x="50" y="173"/>
                    <a:pt x="50" y="173"/>
                    <a:pt x="50" y="173"/>
                  </a:cubicBezTo>
                  <a:cubicBezTo>
                    <a:pt x="50" y="14"/>
                    <a:pt x="50" y="14"/>
                    <a:pt x="50" y="14"/>
                  </a:cubicBezTo>
                  <a:cubicBezTo>
                    <a:pt x="50" y="6"/>
                    <a:pt x="44" y="0"/>
                    <a:pt x="36" y="0"/>
                  </a:cubicBezTo>
                  <a:cubicBezTo>
                    <a:pt x="13" y="0"/>
                    <a:pt x="13" y="0"/>
                    <a:pt x="13" y="0"/>
                  </a:cubicBezTo>
                  <a:cubicBezTo>
                    <a:pt x="6" y="0"/>
                    <a:pt x="0" y="6"/>
                    <a:pt x="0" y="14"/>
                  </a:cubicBezTo>
                  <a:cubicBezTo>
                    <a:pt x="0" y="173"/>
                    <a:pt x="0" y="173"/>
                    <a:pt x="0" y="173"/>
                  </a:cubicBezTo>
                  <a:cubicBezTo>
                    <a:pt x="0" y="173"/>
                    <a:pt x="0" y="173"/>
                    <a:pt x="0" y="173"/>
                  </a:cubicBezTo>
                  <a:cubicBezTo>
                    <a:pt x="0" y="173"/>
                    <a:pt x="0" y="173"/>
                    <a:pt x="0" y="173"/>
                  </a:cubicBezTo>
                  <a:cubicBezTo>
                    <a:pt x="0" y="173"/>
                    <a:pt x="0" y="173"/>
                    <a:pt x="0" y="173"/>
                  </a:cubicBezTo>
                  <a:cubicBezTo>
                    <a:pt x="0" y="174"/>
                    <a:pt x="0" y="174"/>
                    <a:pt x="0" y="174"/>
                  </a:cubicBezTo>
                  <a:cubicBezTo>
                    <a:pt x="0" y="174"/>
                    <a:pt x="0" y="174"/>
                    <a:pt x="0" y="174"/>
                  </a:cubicBezTo>
                  <a:cubicBezTo>
                    <a:pt x="0" y="174"/>
                    <a:pt x="0" y="174"/>
                    <a:pt x="0" y="174"/>
                  </a:cubicBezTo>
                  <a:cubicBezTo>
                    <a:pt x="0" y="174"/>
                    <a:pt x="0" y="174"/>
                    <a:pt x="0" y="174"/>
                  </a:cubicBezTo>
                  <a:cubicBezTo>
                    <a:pt x="23" y="218"/>
                    <a:pt x="23" y="218"/>
                    <a:pt x="23" y="218"/>
                  </a:cubicBezTo>
                  <a:cubicBezTo>
                    <a:pt x="23" y="219"/>
                    <a:pt x="24" y="220"/>
                    <a:pt x="25" y="220"/>
                  </a:cubicBezTo>
                  <a:cubicBezTo>
                    <a:pt x="26" y="220"/>
                    <a:pt x="27" y="219"/>
                    <a:pt x="27" y="218"/>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3"/>
                  </a:cubicBezTo>
                  <a:close/>
                  <a:moveTo>
                    <a:pt x="31" y="201"/>
                  </a:moveTo>
                  <a:cubicBezTo>
                    <a:pt x="19" y="201"/>
                    <a:pt x="19" y="201"/>
                    <a:pt x="19" y="201"/>
                  </a:cubicBezTo>
                  <a:cubicBezTo>
                    <a:pt x="7" y="177"/>
                    <a:pt x="7" y="177"/>
                    <a:pt x="7" y="177"/>
                  </a:cubicBezTo>
                  <a:cubicBezTo>
                    <a:pt x="8" y="177"/>
                    <a:pt x="9" y="177"/>
                    <a:pt x="11" y="177"/>
                  </a:cubicBezTo>
                  <a:cubicBezTo>
                    <a:pt x="13" y="177"/>
                    <a:pt x="14" y="177"/>
                    <a:pt x="16" y="177"/>
                  </a:cubicBezTo>
                  <a:cubicBezTo>
                    <a:pt x="16" y="177"/>
                    <a:pt x="16" y="177"/>
                    <a:pt x="17" y="177"/>
                  </a:cubicBezTo>
                  <a:cubicBezTo>
                    <a:pt x="17" y="177"/>
                    <a:pt x="17" y="177"/>
                    <a:pt x="18" y="177"/>
                  </a:cubicBezTo>
                  <a:cubicBezTo>
                    <a:pt x="20" y="176"/>
                    <a:pt x="22" y="176"/>
                    <a:pt x="24" y="176"/>
                  </a:cubicBezTo>
                  <a:cubicBezTo>
                    <a:pt x="31" y="174"/>
                    <a:pt x="38" y="173"/>
                    <a:pt x="44" y="175"/>
                  </a:cubicBezTo>
                  <a:lnTo>
                    <a:pt x="31" y="201"/>
                  </a:lnTo>
                  <a:close/>
                  <a:moveTo>
                    <a:pt x="45" y="53"/>
                  </a:moveTo>
                  <a:cubicBezTo>
                    <a:pt x="4" y="53"/>
                    <a:pt x="4" y="53"/>
                    <a:pt x="4" y="53"/>
                  </a:cubicBezTo>
                  <a:cubicBezTo>
                    <a:pt x="4" y="34"/>
                    <a:pt x="4" y="34"/>
                    <a:pt x="4" y="34"/>
                  </a:cubicBezTo>
                  <a:cubicBezTo>
                    <a:pt x="45" y="34"/>
                    <a:pt x="45" y="34"/>
                    <a:pt x="45" y="34"/>
                  </a:cubicBezTo>
                  <a:lnTo>
                    <a:pt x="45" y="53"/>
                  </a:lnTo>
                  <a:close/>
                  <a:moveTo>
                    <a:pt x="23" y="171"/>
                  </a:moveTo>
                  <a:cubicBezTo>
                    <a:pt x="22" y="171"/>
                    <a:pt x="20" y="172"/>
                    <a:pt x="19" y="172"/>
                  </a:cubicBezTo>
                  <a:cubicBezTo>
                    <a:pt x="19" y="58"/>
                    <a:pt x="19" y="58"/>
                    <a:pt x="19" y="58"/>
                  </a:cubicBezTo>
                  <a:cubicBezTo>
                    <a:pt x="31" y="58"/>
                    <a:pt x="31" y="58"/>
                    <a:pt x="31" y="58"/>
                  </a:cubicBezTo>
                  <a:cubicBezTo>
                    <a:pt x="31" y="169"/>
                    <a:pt x="31" y="169"/>
                    <a:pt x="31" y="169"/>
                  </a:cubicBezTo>
                  <a:cubicBezTo>
                    <a:pt x="28" y="170"/>
                    <a:pt x="26" y="170"/>
                    <a:pt x="23" y="171"/>
                  </a:cubicBezTo>
                  <a:close/>
                  <a:moveTo>
                    <a:pt x="4" y="172"/>
                  </a:moveTo>
                  <a:cubicBezTo>
                    <a:pt x="4" y="58"/>
                    <a:pt x="4" y="58"/>
                    <a:pt x="4" y="58"/>
                  </a:cubicBezTo>
                  <a:cubicBezTo>
                    <a:pt x="14" y="58"/>
                    <a:pt x="14" y="58"/>
                    <a:pt x="14" y="58"/>
                  </a:cubicBezTo>
                  <a:cubicBezTo>
                    <a:pt x="14" y="173"/>
                    <a:pt x="14" y="173"/>
                    <a:pt x="14" y="173"/>
                  </a:cubicBezTo>
                  <a:cubicBezTo>
                    <a:pt x="11" y="173"/>
                    <a:pt x="7" y="173"/>
                    <a:pt x="4" y="172"/>
                  </a:cubicBezTo>
                  <a:close/>
                  <a:moveTo>
                    <a:pt x="36" y="169"/>
                  </a:moveTo>
                  <a:cubicBezTo>
                    <a:pt x="36" y="58"/>
                    <a:pt x="36" y="58"/>
                    <a:pt x="36" y="58"/>
                  </a:cubicBezTo>
                  <a:cubicBezTo>
                    <a:pt x="45" y="58"/>
                    <a:pt x="45" y="58"/>
                    <a:pt x="45" y="58"/>
                  </a:cubicBezTo>
                  <a:cubicBezTo>
                    <a:pt x="45" y="170"/>
                    <a:pt x="45" y="170"/>
                    <a:pt x="45" y="170"/>
                  </a:cubicBezTo>
                  <a:cubicBezTo>
                    <a:pt x="42" y="169"/>
                    <a:pt x="39" y="169"/>
                    <a:pt x="36" y="169"/>
                  </a:cubicBezTo>
                  <a:close/>
                  <a:moveTo>
                    <a:pt x="13" y="5"/>
                  </a:moveTo>
                  <a:cubicBezTo>
                    <a:pt x="36" y="5"/>
                    <a:pt x="36" y="5"/>
                    <a:pt x="36" y="5"/>
                  </a:cubicBezTo>
                  <a:cubicBezTo>
                    <a:pt x="41" y="5"/>
                    <a:pt x="45" y="9"/>
                    <a:pt x="45" y="14"/>
                  </a:cubicBezTo>
                  <a:cubicBezTo>
                    <a:pt x="45" y="29"/>
                    <a:pt x="45" y="29"/>
                    <a:pt x="45" y="29"/>
                  </a:cubicBezTo>
                  <a:cubicBezTo>
                    <a:pt x="4" y="29"/>
                    <a:pt x="4" y="29"/>
                    <a:pt x="4" y="29"/>
                  </a:cubicBezTo>
                  <a:cubicBezTo>
                    <a:pt x="4" y="14"/>
                    <a:pt x="4" y="14"/>
                    <a:pt x="4" y="14"/>
                  </a:cubicBezTo>
                  <a:cubicBezTo>
                    <a:pt x="4" y="9"/>
                    <a:pt x="8" y="5"/>
                    <a:pt x="13" y="5"/>
                  </a:cubicBezTo>
                  <a:close/>
                  <a:moveTo>
                    <a:pt x="22" y="206"/>
                  </a:moveTo>
                  <a:cubicBezTo>
                    <a:pt x="28" y="206"/>
                    <a:pt x="28" y="206"/>
                    <a:pt x="28" y="206"/>
                  </a:cubicBezTo>
                  <a:cubicBezTo>
                    <a:pt x="25" y="212"/>
                    <a:pt x="25" y="212"/>
                    <a:pt x="25" y="212"/>
                  </a:cubicBezTo>
                  <a:lnTo>
                    <a:pt x="22" y="2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4" name="Freeform: Shape 73"/>
            <p:cNvSpPr/>
            <p:nvPr/>
          </p:nvSpPr>
          <p:spPr bwMode="auto">
            <a:xfrm>
              <a:off x="1765" y="1606"/>
              <a:ext cx="77" cy="264"/>
            </a:xfrm>
            <a:custGeom>
              <a:avLst/>
              <a:gdLst>
                <a:gd name="T0" fmla="*/ 61 w 64"/>
                <a:gd name="T1" fmla="*/ 0 h 220"/>
                <a:gd name="T2" fmla="*/ 3 w 64"/>
                <a:gd name="T3" fmla="*/ 0 h 220"/>
                <a:gd name="T4" fmla="*/ 0 w 64"/>
                <a:gd name="T5" fmla="*/ 3 h 220"/>
                <a:gd name="T6" fmla="*/ 0 w 64"/>
                <a:gd name="T7" fmla="*/ 217 h 220"/>
                <a:gd name="T8" fmla="*/ 3 w 64"/>
                <a:gd name="T9" fmla="*/ 220 h 220"/>
                <a:gd name="T10" fmla="*/ 61 w 64"/>
                <a:gd name="T11" fmla="*/ 220 h 220"/>
                <a:gd name="T12" fmla="*/ 64 w 64"/>
                <a:gd name="T13" fmla="*/ 217 h 220"/>
                <a:gd name="T14" fmla="*/ 64 w 64"/>
                <a:gd name="T15" fmla="*/ 3 h 220"/>
                <a:gd name="T16" fmla="*/ 61 w 64"/>
                <a:gd name="T17" fmla="*/ 0 h 220"/>
                <a:gd name="T18" fmla="*/ 5 w 64"/>
                <a:gd name="T19" fmla="*/ 215 h 220"/>
                <a:gd name="T20" fmla="*/ 5 w 64"/>
                <a:gd name="T21" fmla="*/ 5 h 220"/>
                <a:gd name="T22" fmla="*/ 59 w 64"/>
                <a:gd name="T23" fmla="*/ 5 h 220"/>
                <a:gd name="T24" fmla="*/ 59 w 64"/>
                <a:gd name="T25" fmla="*/ 22 h 220"/>
                <a:gd name="T26" fmla="*/ 39 w 64"/>
                <a:gd name="T27" fmla="*/ 22 h 220"/>
                <a:gd name="T28" fmla="*/ 37 w 64"/>
                <a:gd name="T29" fmla="*/ 25 h 220"/>
                <a:gd name="T30" fmla="*/ 39 w 64"/>
                <a:gd name="T31" fmla="*/ 27 h 220"/>
                <a:gd name="T32" fmla="*/ 59 w 64"/>
                <a:gd name="T33" fmla="*/ 27 h 220"/>
                <a:gd name="T34" fmla="*/ 59 w 64"/>
                <a:gd name="T35" fmla="*/ 47 h 220"/>
                <a:gd name="T36" fmla="*/ 32 w 64"/>
                <a:gd name="T37" fmla="*/ 47 h 220"/>
                <a:gd name="T38" fmla="*/ 30 w 64"/>
                <a:gd name="T39" fmla="*/ 49 h 220"/>
                <a:gd name="T40" fmla="*/ 32 w 64"/>
                <a:gd name="T41" fmla="*/ 51 h 220"/>
                <a:gd name="T42" fmla="*/ 59 w 64"/>
                <a:gd name="T43" fmla="*/ 51 h 220"/>
                <a:gd name="T44" fmla="*/ 59 w 64"/>
                <a:gd name="T45" fmla="*/ 71 h 220"/>
                <a:gd name="T46" fmla="*/ 39 w 64"/>
                <a:gd name="T47" fmla="*/ 71 h 220"/>
                <a:gd name="T48" fmla="*/ 37 w 64"/>
                <a:gd name="T49" fmla="*/ 73 h 220"/>
                <a:gd name="T50" fmla="*/ 39 w 64"/>
                <a:gd name="T51" fmla="*/ 76 h 220"/>
                <a:gd name="T52" fmla="*/ 59 w 64"/>
                <a:gd name="T53" fmla="*/ 76 h 220"/>
                <a:gd name="T54" fmla="*/ 59 w 64"/>
                <a:gd name="T55" fmla="*/ 95 h 220"/>
                <a:gd name="T56" fmla="*/ 32 w 64"/>
                <a:gd name="T57" fmla="*/ 95 h 220"/>
                <a:gd name="T58" fmla="*/ 30 w 64"/>
                <a:gd name="T59" fmla="*/ 97 h 220"/>
                <a:gd name="T60" fmla="*/ 32 w 64"/>
                <a:gd name="T61" fmla="*/ 100 h 220"/>
                <a:gd name="T62" fmla="*/ 59 w 64"/>
                <a:gd name="T63" fmla="*/ 100 h 220"/>
                <a:gd name="T64" fmla="*/ 59 w 64"/>
                <a:gd name="T65" fmla="*/ 119 h 220"/>
                <a:gd name="T66" fmla="*/ 39 w 64"/>
                <a:gd name="T67" fmla="*/ 119 h 220"/>
                <a:gd name="T68" fmla="*/ 37 w 64"/>
                <a:gd name="T69" fmla="*/ 122 h 220"/>
                <a:gd name="T70" fmla="*/ 39 w 64"/>
                <a:gd name="T71" fmla="*/ 124 h 220"/>
                <a:gd name="T72" fmla="*/ 59 w 64"/>
                <a:gd name="T73" fmla="*/ 124 h 220"/>
                <a:gd name="T74" fmla="*/ 59 w 64"/>
                <a:gd name="T75" fmla="*/ 143 h 220"/>
                <a:gd name="T76" fmla="*/ 32 w 64"/>
                <a:gd name="T77" fmla="*/ 143 h 220"/>
                <a:gd name="T78" fmla="*/ 30 w 64"/>
                <a:gd name="T79" fmla="*/ 146 h 220"/>
                <a:gd name="T80" fmla="*/ 32 w 64"/>
                <a:gd name="T81" fmla="*/ 148 h 220"/>
                <a:gd name="T82" fmla="*/ 59 w 64"/>
                <a:gd name="T83" fmla="*/ 148 h 220"/>
                <a:gd name="T84" fmla="*/ 59 w 64"/>
                <a:gd name="T85" fmla="*/ 168 h 220"/>
                <a:gd name="T86" fmla="*/ 39 w 64"/>
                <a:gd name="T87" fmla="*/ 168 h 220"/>
                <a:gd name="T88" fmla="*/ 37 w 64"/>
                <a:gd name="T89" fmla="*/ 170 h 220"/>
                <a:gd name="T90" fmla="*/ 39 w 64"/>
                <a:gd name="T91" fmla="*/ 172 h 220"/>
                <a:gd name="T92" fmla="*/ 59 w 64"/>
                <a:gd name="T93" fmla="*/ 172 h 220"/>
                <a:gd name="T94" fmla="*/ 59 w 64"/>
                <a:gd name="T95" fmla="*/ 192 h 220"/>
                <a:gd name="T96" fmla="*/ 32 w 64"/>
                <a:gd name="T97" fmla="*/ 192 h 220"/>
                <a:gd name="T98" fmla="*/ 30 w 64"/>
                <a:gd name="T99" fmla="*/ 194 h 220"/>
                <a:gd name="T100" fmla="*/ 32 w 64"/>
                <a:gd name="T101" fmla="*/ 196 h 220"/>
                <a:gd name="T102" fmla="*/ 59 w 64"/>
                <a:gd name="T103" fmla="*/ 196 h 220"/>
                <a:gd name="T104" fmla="*/ 59 w 64"/>
                <a:gd name="T105" fmla="*/ 215 h 220"/>
                <a:gd name="T106" fmla="*/ 5 w 64"/>
                <a:gd name="T107" fmla="*/ 21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220">
                  <a:moveTo>
                    <a:pt x="61" y="0"/>
                  </a:moveTo>
                  <a:cubicBezTo>
                    <a:pt x="3" y="0"/>
                    <a:pt x="3" y="0"/>
                    <a:pt x="3" y="0"/>
                  </a:cubicBezTo>
                  <a:cubicBezTo>
                    <a:pt x="1" y="0"/>
                    <a:pt x="0" y="1"/>
                    <a:pt x="0" y="3"/>
                  </a:cubicBezTo>
                  <a:cubicBezTo>
                    <a:pt x="0" y="217"/>
                    <a:pt x="0" y="217"/>
                    <a:pt x="0" y="217"/>
                  </a:cubicBezTo>
                  <a:cubicBezTo>
                    <a:pt x="0" y="218"/>
                    <a:pt x="1" y="220"/>
                    <a:pt x="3" y="220"/>
                  </a:cubicBezTo>
                  <a:cubicBezTo>
                    <a:pt x="61" y="220"/>
                    <a:pt x="61" y="220"/>
                    <a:pt x="61" y="220"/>
                  </a:cubicBezTo>
                  <a:cubicBezTo>
                    <a:pt x="63" y="220"/>
                    <a:pt x="64" y="218"/>
                    <a:pt x="64" y="217"/>
                  </a:cubicBezTo>
                  <a:cubicBezTo>
                    <a:pt x="64" y="3"/>
                    <a:pt x="64" y="3"/>
                    <a:pt x="64" y="3"/>
                  </a:cubicBezTo>
                  <a:cubicBezTo>
                    <a:pt x="64" y="1"/>
                    <a:pt x="63" y="0"/>
                    <a:pt x="61" y="0"/>
                  </a:cubicBezTo>
                  <a:close/>
                  <a:moveTo>
                    <a:pt x="5" y="215"/>
                  </a:moveTo>
                  <a:cubicBezTo>
                    <a:pt x="5" y="5"/>
                    <a:pt x="5" y="5"/>
                    <a:pt x="5" y="5"/>
                  </a:cubicBezTo>
                  <a:cubicBezTo>
                    <a:pt x="59" y="5"/>
                    <a:pt x="59" y="5"/>
                    <a:pt x="59" y="5"/>
                  </a:cubicBezTo>
                  <a:cubicBezTo>
                    <a:pt x="59" y="22"/>
                    <a:pt x="59" y="22"/>
                    <a:pt x="59" y="22"/>
                  </a:cubicBezTo>
                  <a:cubicBezTo>
                    <a:pt x="39" y="22"/>
                    <a:pt x="39" y="22"/>
                    <a:pt x="39" y="22"/>
                  </a:cubicBezTo>
                  <a:cubicBezTo>
                    <a:pt x="38" y="22"/>
                    <a:pt x="37" y="24"/>
                    <a:pt x="37" y="25"/>
                  </a:cubicBezTo>
                  <a:cubicBezTo>
                    <a:pt x="37" y="26"/>
                    <a:pt x="38" y="27"/>
                    <a:pt x="39" y="27"/>
                  </a:cubicBezTo>
                  <a:cubicBezTo>
                    <a:pt x="59" y="27"/>
                    <a:pt x="59" y="27"/>
                    <a:pt x="59" y="27"/>
                  </a:cubicBezTo>
                  <a:cubicBezTo>
                    <a:pt x="59" y="47"/>
                    <a:pt x="59" y="47"/>
                    <a:pt x="59" y="47"/>
                  </a:cubicBezTo>
                  <a:cubicBezTo>
                    <a:pt x="32" y="47"/>
                    <a:pt x="32" y="47"/>
                    <a:pt x="32" y="47"/>
                  </a:cubicBezTo>
                  <a:cubicBezTo>
                    <a:pt x="31" y="47"/>
                    <a:pt x="30" y="48"/>
                    <a:pt x="30" y="49"/>
                  </a:cubicBezTo>
                  <a:cubicBezTo>
                    <a:pt x="30" y="50"/>
                    <a:pt x="31" y="51"/>
                    <a:pt x="32" y="51"/>
                  </a:cubicBezTo>
                  <a:cubicBezTo>
                    <a:pt x="59" y="51"/>
                    <a:pt x="59" y="51"/>
                    <a:pt x="59" y="51"/>
                  </a:cubicBezTo>
                  <a:cubicBezTo>
                    <a:pt x="59" y="71"/>
                    <a:pt x="59" y="71"/>
                    <a:pt x="59" y="71"/>
                  </a:cubicBezTo>
                  <a:cubicBezTo>
                    <a:pt x="39" y="71"/>
                    <a:pt x="39" y="71"/>
                    <a:pt x="39" y="71"/>
                  </a:cubicBezTo>
                  <a:cubicBezTo>
                    <a:pt x="38" y="71"/>
                    <a:pt x="37" y="72"/>
                    <a:pt x="37" y="73"/>
                  </a:cubicBezTo>
                  <a:cubicBezTo>
                    <a:pt x="37" y="74"/>
                    <a:pt x="38" y="76"/>
                    <a:pt x="39" y="76"/>
                  </a:cubicBezTo>
                  <a:cubicBezTo>
                    <a:pt x="59" y="76"/>
                    <a:pt x="59" y="76"/>
                    <a:pt x="59" y="76"/>
                  </a:cubicBezTo>
                  <a:cubicBezTo>
                    <a:pt x="59" y="95"/>
                    <a:pt x="59" y="95"/>
                    <a:pt x="59" y="95"/>
                  </a:cubicBezTo>
                  <a:cubicBezTo>
                    <a:pt x="32" y="95"/>
                    <a:pt x="32" y="95"/>
                    <a:pt x="32" y="95"/>
                  </a:cubicBezTo>
                  <a:cubicBezTo>
                    <a:pt x="31" y="95"/>
                    <a:pt x="30" y="96"/>
                    <a:pt x="30" y="97"/>
                  </a:cubicBezTo>
                  <a:cubicBezTo>
                    <a:pt x="30" y="99"/>
                    <a:pt x="31" y="100"/>
                    <a:pt x="32" y="100"/>
                  </a:cubicBezTo>
                  <a:cubicBezTo>
                    <a:pt x="59" y="100"/>
                    <a:pt x="59" y="100"/>
                    <a:pt x="59" y="100"/>
                  </a:cubicBezTo>
                  <a:cubicBezTo>
                    <a:pt x="59" y="119"/>
                    <a:pt x="59" y="119"/>
                    <a:pt x="59" y="119"/>
                  </a:cubicBezTo>
                  <a:cubicBezTo>
                    <a:pt x="39" y="119"/>
                    <a:pt x="39" y="119"/>
                    <a:pt x="39" y="119"/>
                  </a:cubicBezTo>
                  <a:cubicBezTo>
                    <a:pt x="38" y="119"/>
                    <a:pt x="37" y="120"/>
                    <a:pt x="37" y="122"/>
                  </a:cubicBezTo>
                  <a:cubicBezTo>
                    <a:pt x="37" y="123"/>
                    <a:pt x="38" y="124"/>
                    <a:pt x="39" y="124"/>
                  </a:cubicBezTo>
                  <a:cubicBezTo>
                    <a:pt x="59" y="124"/>
                    <a:pt x="59" y="124"/>
                    <a:pt x="59" y="124"/>
                  </a:cubicBezTo>
                  <a:cubicBezTo>
                    <a:pt x="59" y="143"/>
                    <a:pt x="59" y="143"/>
                    <a:pt x="59" y="143"/>
                  </a:cubicBezTo>
                  <a:cubicBezTo>
                    <a:pt x="32" y="143"/>
                    <a:pt x="32" y="143"/>
                    <a:pt x="32" y="143"/>
                  </a:cubicBezTo>
                  <a:cubicBezTo>
                    <a:pt x="31" y="143"/>
                    <a:pt x="30" y="144"/>
                    <a:pt x="30" y="146"/>
                  </a:cubicBezTo>
                  <a:cubicBezTo>
                    <a:pt x="30" y="147"/>
                    <a:pt x="31" y="148"/>
                    <a:pt x="32" y="148"/>
                  </a:cubicBezTo>
                  <a:cubicBezTo>
                    <a:pt x="59" y="148"/>
                    <a:pt x="59" y="148"/>
                    <a:pt x="59" y="148"/>
                  </a:cubicBezTo>
                  <a:cubicBezTo>
                    <a:pt x="59" y="168"/>
                    <a:pt x="59" y="168"/>
                    <a:pt x="59" y="168"/>
                  </a:cubicBezTo>
                  <a:cubicBezTo>
                    <a:pt x="39" y="168"/>
                    <a:pt x="39" y="168"/>
                    <a:pt x="39" y="168"/>
                  </a:cubicBezTo>
                  <a:cubicBezTo>
                    <a:pt x="38" y="168"/>
                    <a:pt x="37" y="169"/>
                    <a:pt x="37" y="170"/>
                  </a:cubicBezTo>
                  <a:cubicBezTo>
                    <a:pt x="37" y="171"/>
                    <a:pt x="38" y="172"/>
                    <a:pt x="39" y="172"/>
                  </a:cubicBezTo>
                  <a:cubicBezTo>
                    <a:pt x="59" y="172"/>
                    <a:pt x="59" y="172"/>
                    <a:pt x="59" y="172"/>
                  </a:cubicBezTo>
                  <a:cubicBezTo>
                    <a:pt x="59" y="192"/>
                    <a:pt x="59" y="192"/>
                    <a:pt x="59" y="192"/>
                  </a:cubicBezTo>
                  <a:cubicBezTo>
                    <a:pt x="32" y="192"/>
                    <a:pt x="32" y="192"/>
                    <a:pt x="32" y="192"/>
                  </a:cubicBezTo>
                  <a:cubicBezTo>
                    <a:pt x="31" y="192"/>
                    <a:pt x="30" y="193"/>
                    <a:pt x="30" y="194"/>
                  </a:cubicBezTo>
                  <a:cubicBezTo>
                    <a:pt x="30" y="195"/>
                    <a:pt x="31" y="196"/>
                    <a:pt x="32" y="196"/>
                  </a:cubicBezTo>
                  <a:cubicBezTo>
                    <a:pt x="59" y="196"/>
                    <a:pt x="59" y="196"/>
                    <a:pt x="59" y="196"/>
                  </a:cubicBezTo>
                  <a:cubicBezTo>
                    <a:pt x="59" y="215"/>
                    <a:pt x="59" y="215"/>
                    <a:pt x="59" y="215"/>
                  </a:cubicBezTo>
                  <a:lnTo>
                    <a:pt x="5" y="2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nvGrpSpPr>
          <p:cNvPr id="28" name="Group 91"/>
          <p:cNvGrpSpPr/>
          <p:nvPr/>
        </p:nvGrpSpPr>
        <p:grpSpPr>
          <a:xfrm>
            <a:off x="4359105" y="1481073"/>
            <a:ext cx="3321050" cy="601979"/>
            <a:chOff x="3907941" y="3865260"/>
            <a:chExt cx="3291392" cy="702092"/>
          </a:xfrm>
        </p:grpSpPr>
        <p:sp>
          <p:nvSpPr>
            <p:cNvPr id="31" name="TextBox 92"/>
            <p:cNvSpPr txBox="1"/>
            <p:nvPr/>
          </p:nvSpPr>
          <p:spPr bwMode="auto">
            <a:xfrm>
              <a:off x="4410146" y="3865260"/>
              <a:ext cx="2475841" cy="270493"/>
            </a:xfrm>
            <a:prstGeom prst="rect">
              <a:avLst/>
            </a:prstGeom>
            <a:noFill/>
          </p:spPr>
          <p:txBody>
            <a:bodyPr wrap="none" lIns="288000" tIns="0" rIns="288000" bIns="0" anchor="ctr" anchorCtr="1">
              <a:noAutofit/>
            </a:bodyPr>
            <a:p>
              <a:pPr algn="l" latinLnBrk="0"/>
              <a:r>
                <a:rPr lang="zh-CN" altLang="en-US" sz="1600">
                  <a:solidFill>
                    <a:schemeClr val="tx1">
                      <a:lumMod val="75000"/>
                      <a:lumOff val="25000"/>
                    </a:schemeClr>
                  </a:solidFill>
                  <a:effectLst/>
                  <a:latin typeface="宋体" panose="02010600030101010101" pitchFamily="2" charset="-122"/>
                  <a:cs typeface="+mn-ea"/>
                  <a:sym typeface="+mn-lt"/>
                </a:rPr>
                <a:t>（一）按研究对象范围不同分类</a:t>
              </a:r>
              <a:endParaRPr lang="zh-CN" altLang="en-US" sz="1600">
                <a:solidFill>
                  <a:schemeClr val="tx1">
                    <a:lumMod val="75000"/>
                    <a:lumOff val="25000"/>
                  </a:schemeClr>
                </a:solidFill>
                <a:effectLst/>
                <a:latin typeface="宋体" panose="02010600030101010101" pitchFamily="2" charset="-122"/>
                <a:cs typeface="+mn-ea"/>
                <a:sym typeface="+mn-lt"/>
              </a:endParaRPr>
            </a:p>
          </p:txBody>
        </p:sp>
        <p:sp>
          <p:nvSpPr>
            <p:cNvPr id="32" name="TextBox 93"/>
            <p:cNvSpPr txBox="1"/>
            <p:nvPr/>
          </p:nvSpPr>
          <p:spPr bwMode="auto">
            <a:xfrm>
              <a:off x="3907941" y="4135580"/>
              <a:ext cx="3291392" cy="431772"/>
            </a:xfrm>
            <a:prstGeom prst="rect">
              <a:avLst/>
            </a:prstGeom>
            <a:noFill/>
          </p:spPr>
          <p:txBody>
            <a:bodyPr wrap="square" lIns="288000" tIns="0" rIns="288000" bIns="0" anchor="t" anchorCtr="1">
              <a:noAutofit/>
            </a:bodyPr>
            <a:p>
              <a:pPr algn="ctr" latinLnBrk="0">
                <a:lnSpc>
                  <a:spcPct val="120000"/>
                </a:lnSpc>
              </a:pPr>
              <a:r>
                <a:rPr lang="zh-CN" altLang="en-US" sz="1600" b="0" dirty="0">
                  <a:solidFill>
                    <a:schemeClr val="tx1"/>
                  </a:solidFill>
                  <a:effectLst/>
                  <a:latin typeface="宋体" panose="02010600030101010101" pitchFamily="2" charset="-122"/>
                  <a:cs typeface="宋体" panose="02010600030101010101" pitchFamily="2" charset="-122"/>
                  <a:sym typeface="+mn-lt"/>
                </a:rPr>
                <a:t>个体指数、总指数和组指数</a:t>
              </a:r>
              <a:endParaRPr lang="zh-CN" altLang="en-US" sz="1600" b="0" dirty="0">
                <a:solidFill>
                  <a:schemeClr val="tx1"/>
                </a:solidFill>
                <a:effectLst/>
                <a:latin typeface="宋体" panose="02010600030101010101" pitchFamily="2" charset="-122"/>
                <a:cs typeface="宋体" panose="02010600030101010101" pitchFamily="2" charset="-122"/>
                <a:sym typeface="+mn-lt"/>
              </a:endParaRPr>
            </a:p>
          </p:txBody>
        </p:sp>
      </p:grpSp>
      <p:sp>
        <p:nvSpPr>
          <p:cNvPr id="25" name="文本框 2"/>
          <p:cNvSpPr txBox="1"/>
          <p:nvPr/>
        </p:nvSpPr>
        <p:spPr>
          <a:xfrm>
            <a:off x="885825" y="599440"/>
            <a:ext cx="38246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二、统计指数的种类</a:t>
            </a:r>
            <a:endParaRPr lang="zh-CN" altLang="en-US" sz="2600" dirty="0">
              <a:latin typeface="宋体" panose="02010600030101010101" pitchFamily="2" charset="-122"/>
              <a:ea typeface="宋体" panose="02010600030101010101" pitchFamily="2" charset="-122"/>
            </a:endParaRPr>
          </a:p>
        </p:txBody>
      </p:sp>
      <p:sp>
        <p:nvSpPr>
          <p:cNvPr id="7" name="TextBox 93"/>
          <p:cNvSpPr txBox="1"/>
          <p:nvPr/>
        </p:nvSpPr>
        <p:spPr bwMode="auto">
          <a:xfrm>
            <a:off x="8902065" y="4617720"/>
            <a:ext cx="3152775" cy="1132205"/>
          </a:xfrm>
          <a:prstGeom prst="rect">
            <a:avLst/>
          </a:prstGeom>
          <a:noFill/>
        </p:spPr>
        <p:txBody>
          <a:bodyPr wrap="square" lIns="288000" tIns="0" rIns="288000" bIns="0" anchor="t" anchorCtr="1">
            <a:noAutofit/>
          </a:bodyPr>
          <a:p>
            <a:pPr algn="l" latinLnBrk="0">
              <a:lnSpc>
                <a:spcPct val="120000"/>
              </a:lnSpc>
            </a:pPr>
            <a:r>
              <a:rPr lang="zh-CN" altLang="en-US" sz="1600" b="0" dirty="0">
                <a:solidFill>
                  <a:schemeClr val="tx1"/>
                </a:solidFill>
                <a:effectLst/>
                <a:latin typeface="宋体" panose="02010600030101010101" pitchFamily="2" charset="-122"/>
                <a:cs typeface="宋体" panose="02010600030101010101" pitchFamily="2" charset="-122"/>
                <a:sym typeface="+mn-lt"/>
              </a:rPr>
              <a:t>（五）按对比时采用的基期不同，指数可以分为定基指数与环比指数</a:t>
            </a:r>
            <a:endParaRPr lang="zh-CN" altLang="en-US" sz="1600" b="0" dirty="0">
              <a:solidFill>
                <a:schemeClr val="tx1"/>
              </a:solidFill>
              <a:effectLst/>
              <a:latin typeface="宋体" panose="02010600030101010101" pitchFamily="2" charset="-122"/>
              <a:cs typeface="宋体" panose="02010600030101010101" pitchFamily="2" charset="-122"/>
              <a:sym typeface="+mn-lt"/>
            </a:endParaRPr>
          </a:p>
        </p:txBody>
      </p:sp>
      <p:grpSp>
        <p:nvGrpSpPr>
          <p:cNvPr id="8" name="Group 91"/>
          <p:cNvGrpSpPr/>
          <p:nvPr/>
        </p:nvGrpSpPr>
        <p:grpSpPr>
          <a:xfrm>
            <a:off x="465" y="4652263"/>
            <a:ext cx="3688715" cy="1097915"/>
            <a:chOff x="3908570" y="3865260"/>
            <a:chExt cx="3655774" cy="1280505"/>
          </a:xfrm>
        </p:grpSpPr>
        <p:sp>
          <p:nvSpPr>
            <p:cNvPr id="9" name="TextBox 92"/>
            <p:cNvSpPr txBox="1"/>
            <p:nvPr/>
          </p:nvSpPr>
          <p:spPr bwMode="auto">
            <a:xfrm>
              <a:off x="3908570" y="3865260"/>
              <a:ext cx="3290763" cy="702093"/>
            </a:xfrm>
            <a:prstGeom prst="rect">
              <a:avLst/>
            </a:prstGeom>
            <a:noFill/>
          </p:spPr>
          <p:txBody>
            <a:bodyPr wrap="none" lIns="288000" tIns="0" rIns="288000" bIns="0" anchor="ctr" anchorCtr="1">
              <a:noAutofit/>
            </a:bodyPr>
            <a:p>
              <a:pPr algn="l" latinLnBrk="0"/>
              <a:r>
                <a:rPr lang="zh-CN" altLang="en-US" sz="1600">
                  <a:solidFill>
                    <a:schemeClr val="tx1">
                      <a:lumMod val="75000"/>
                      <a:lumOff val="25000"/>
                    </a:schemeClr>
                  </a:solidFill>
                  <a:effectLst/>
                  <a:latin typeface="宋体" panose="02010600030101010101" pitchFamily="2" charset="-122"/>
                  <a:cs typeface="+mn-ea"/>
                  <a:sym typeface="+mn-lt"/>
                </a:rPr>
                <a:t>（四）按指数所反映的时间</a:t>
              </a:r>
              <a:endParaRPr lang="zh-CN" altLang="en-US" sz="1600">
                <a:solidFill>
                  <a:schemeClr val="tx1">
                    <a:lumMod val="75000"/>
                    <a:lumOff val="25000"/>
                  </a:schemeClr>
                </a:solidFill>
                <a:effectLst/>
                <a:latin typeface="宋体" panose="02010600030101010101" pitchFamily="2" charset="-122"/>
                <a:cs typeface="+mn-ea"/>
                <a:sym typeface="+mn-lt"/>
              </a:endParaRPr>
            </a:p>
            <a:p>
              <a:pPr algn="l" latinLnBrk="0"/>
              <a:r>
                <a:rPr lang="zh-CN" altLang="en-US" sz="1600">
                  <a:solidFill>
                    <a:schemeClr val="tx1">
                      <a:lumMod val="75000"/>
                      <a:lumOff val="25000"/>
                    </a:schemeClr>
                  </a:solidFill>
                  <a:effectLst/>
                  <a:latin typeface="宋体" panose="02010600030101010101" pitchFamily="2" charset="-122"/>
                  <a:cs typeface="+mn-ea"/>
                  <a:sym typeface="+mn-lt"/>
                </a:rPr>
                <a:t>状况不同分类</a:t>
              </a:r>
              <a:endParaRPr lang="zh-CN" altLang="en-US" sz="1600">
                <a:solidFill>
                  <a:schemeClr val="tx1">
                    <a:lumMod val="75000"/>
                    <a:lumOff val="25000"/>
                  </a:schemeClr>
                </a:solidFill>
                <a:effectLst/>
                <a:latin typeface="宋体" panose="02010600030101010101" pitchFamily="2" charset="-122"/>
                <a:cs typeface="+mn-ea"/>
                <a:sym typeface="+mn-lt"/>
              </a:endParaRPr>
            </a:p>
          </p:txBody>
        </p:sp>
        <p:sp>
          <p:nvSpPr>
            <p:cNvPr id="10" name="TextBox 93"/>
            <p:cNvSpPr txBox="1"/>
            <p:nvPr/>
          </p:nvSpPr>
          <p:spPr bwMode="auto">
            <a:xfrm>
              <a:off x="3908570" y="4471815"/>
              <a:ext cx="3655774" cy="673950"/>
            </a:xfrm>
            <a:prstGeom prst="rect">
              <a:avLst/>
            </a:prstGeom>
            <a:noFill/>
          </p:spPr>
          <p:txBody>
            <a:bodyPr wrap="square" lIns="288000" tIns="0" rIns="288000" bIns="0" anchor="t" anchorCtr="1">
              <a:noAutofit/>
            </a:bodyPr>
            <a:p>
              <a:pPr algn="l" latinLnBrk="0">
                <a:lnSpc>
                  <a:spcPct val="120000"/>
                </a:lnSpc>
              </a:pPr>
              <a:r>
                <a:rPr lang="zh-CN" altLang="en-US" sz="1600" b="0" dirty="0">
                  <a:solidFill>
                    <a:schemeClr val="tx1"/>
                  </a:solidFill>
                  <a:effectLst/>
                  <a:latin typeface="宋体" panose="02010600030101010101" pitchFamily="2" charset="-122"/>
                  <a:cs typeface="宋体" panose="02010600030101010101" pitchFamily="2" charset="-122"/>
                  <a:sym typeface="+mn-lt"/>
                </a:rPr>
                <a:t>按指数所反映的时间状况不同，统计指数分为动态指数和静态指数。</a:t>
              </a:r>
              <a:endParaRPr lang="zh-CN" altLang="en-US" sz="1600" b="0" dirty="0">
                <a:solidFill>
                  <a:schemeClr val="tx1"/>
                </a:solidFill>
                <a:effectLst/>
                <a:latin typeface="宋体" panose="02010600030101010101" pitchFamily="2" charset="-122"/>
                <a:cs typeface="宋体" panose="02010600030101010101" pitchFamily="2" charset="-122"/>
                <a:sym typeface="+mn-lt"/>
              </a:endParaRPr>
            </a:p>
          </p:txBody>
        </p:sp>
      </p:grpSp>
      <p:grpSp>
        <p:nvGrpSpPr>
          <p:cNvPr id="11" name="Group 91"/>
          <p:cNvGrpSpPr/>
          <p:nvPr/>
        </p:nvGrpSpPr>
        <p:grpSpPr>
          <a:xfrm>
            <a:off x="8386275" y="2320543"/>
            <a:ext cx="3442970" cy="1670684"/>
            <a:chOff x="3787110" y="3294995"/>
            <a:chExt cx="3412223" cy="1948530"/>
          </a:xfrm>
        </p:grpSpPr>
        <p:sp>
          <p:nvSpPr>
            <p:cNvPr id="23" name="TextBox 92"/>
            <p:cNvSpPr txBox="1"/>
            <p:nvPr/>
          </p:nvSpPr>
          <p:spPr bwMode="auto">
            <a:xfrm>
              <a:off x="3787110" y="3294995"/>
              <a:ext cx="3285728" cy="768007"/>
            </a:xfrm>
            <a:prstGeom prst="rect">
              <a:avLst/>
            </a:prstGeom>
            <a:noFill/>
          </p:spPr>
          <p:txBody>
            <a:bodyPr wrap="none" lIns="288000" tIns="0" rIns="288000" bIns="0" anchor="ctr" anchorCtr="1">
              <a:noAutofit/>
            </a:bodyPr>
            <a:p>
              <a:pPr algn="l" latinLnBrk="0"/>
              <a:r>
                <a:rPr lang="zh-CN" altLang="en-US" sz="1600">
                  <a:solidFill>
                    <a:schemeClr val="tx1">
                      <a:lumMod val="75000"/>
                      <a:lumOff val="25000"/>
                    </a:schemeClr>
                  </a:solidFill>
                  <a:effectLst/>
                  <a:latin typeface="宋体" panose="02010600030101010101" pitchFamily="2" charset="-122"/>
                  <a:cs typeface="+mn-ea"/>
                  <a:sym typeface="+mn-lt"/>
                </a:rPr>
                <a:t>（三）按指数计算方法或表现</a:t>
              </a:r>
              <a:endParaRPr lang="zh-CN" altLang="en-US" sz="1600">
                <a:solidFill>
                  <a:schemeClr val="tx1">
                    <a:lumMod val="75000"/>
                    <a:lumOff val="25000"/>
                  </a:schemeClr>
                </a:solidFill>
                <a:effectLst/>
                <a:latin typeface="宋体" panose="02010600030101010101" pitchFamily="2" charset="-122"/>
                <a:cs typeface="+mn-ea"/>
                <a:sym typeface="+mn-lt"/>
              </a:endParaRPr>
            </a:p>
            <a:p>
              <a:pPr algn="l" latinLnBrk="0"/>
              <a:r>
                <a:rPr lang="zh-CN" altLang="en-US" sz="1600">
                  <a:solidFill>
                    <a:schemeClr val="tx1">
                      <a:lumMod val="75000"/>
                      <a:lumOff val="25000"/>
                    </a:schemeClr>
                  </a:solidFill>
                  <a:effectLst/>
                  <a:latin typeface="宋体" panose="02010600030101010101" pitchFamily="2" charset="-122"/>
                  <a:cs typeface="+mn-ea"/>
                  <a:sym typeface="+mn-lt"/>
                </a:rPr>
                <a:t>形式不同分类</a:t>
              </a:r>
              <a:endParaRPr lang="zh-CN" altLang="en-US" sz="1600">
                <a:solidFill>
                  <a:schemeClr val="tx1">
                    <a:lumMod val="75000"/>
                    <a:lumOff val="25000"/>
                  </a:schemeClr>
                </a:solidFill>
                <a:effectLst/>
                <a:latin typeface="宋体" panose="02010600030101010101" pitchFamily="2" charset="-122"/>
                <a:cs typeface="+mn-ea"/>
                <a:sym typeface="+mn-lt"/>
              </a:endParaRPr>
            </a:p>
          </p:txBody>
        </p:sp>
        <p:sp>
          <p:nvSpPr>
            <p:cNvPr id="24" name="TextBox 93"/>
            <p:cNvSpPr txBox="1"/>
            <p:nvPr/>
          </p:nvSpPr>
          <p:spPr bwMode="auto">
            <a:xfrm>
              <a:off x="3907941" y="4135581"/>
              <a:ext cx="3291392" cy="1107944"/>
            </a:xfrm>
            <a:prstGeom prst="rect">
              <a:avLst/>
            </a:prstGeom>
            <a:noFill/>
          </p:spPr>
          <p:txBody>
            <a:bodyPr wrap="square" lIns="288000" tIns="0" rIns="288000" bIns="0" anchor="t" anchorCtr="1">
              <a:noAutofit/>
            </a:bodyPr>
            <a:p>
              <a:pPr algn="l" latinLnBrk="0">
                <a:lnSpc>
                  <a:spcPct val="120000"/>
                </a:lnSpc>
              </a:pPr>
              <a:r>
                <a:rPr lang="zh-CN" altLang="en-US" sz="1600" b="0" dirty="0">
                  <a:solidFill>
                    <a:schemeClr val="tx1"/>
                  </a:solidFill>
                  <a:effectLst/>
                  <a:latin typeface="宋体" panose="02010600030101010101" pitchFamily="2" charset="-122"/>
                  <a:cs typeface="宋体" panose="02010600030101010101" pitchFamily="2" charset="-122"/>
                  <a:sym typeface="+mn-lt"/>
                </a:rPr>
                <a:t>按指数计算方法或表现形式不同，统计指数分为综合指数、平均指数和平均指标对比指数。</a:t>
              </a:r>
              <a:endParaRPr lang="zh-CN" altLang="en-US" sz="1600" b="0" dirty="0">
                <a:solidFill>
                  <a:schemeClr val="tx1"/>
                </a:solidFill>
                <a:effectLst/>
                <a:latin typeface="宋体" panose="02010600030101010101" pitchFamily="2" charset="-122"/>
                <a:cs typeface="宋体" panose="02010600030101010101" pitchFamily="2" charset="-122"/>
                <a:sym typeface="+mn-lt"/>
              </a:endParaRPr>
            </a:p>
          </p:txBody>
        </p:sp>
      </p:grpSp>
      <p:grpSp>
        <p:nvGrpSpPr>
          <p:cNvPr id="29" name="Group 91"/>
          <p:cNvGrpSpPr/>
          <p:nvPr/>
        </p:nvGrpSpPr>
        <p:grpSpPr>
          <a:xfrm>
            <a:off x="338285" y="2699003"/>
            <a:ext cx="3515360" cy="1463040"/>
            <a:chOff x="3754385" y="3609011"/>
            <a:chExt cx="3483967" cy="1706353"/>
          </a:xfrm>
        </p:grpSpPr>
        <p:sp>
          <p:nvSpPr>
            <p:cNvPr id="30" name="TextBox 92"/>
            <p:cNvSpPr txBox="1"/>
            <p:nvPr/>
          </p:nvSpPr>
          <p:spPr bwMode="auto">
            <a:xfrm>
              <a:off x="3754385" y="3609011"/>
              <a:ext cx="3483967" cy="673950"/>
            </a:xfrm>
            <a:prstGeom prst="rect">
              <a:avLst/>
            </a:prstGeom>
            <a:noFill/>
          </p:spPr>
          <p:txBody>
            <a:bodyPr wrap="none" lIns="288000" tIns="0" rIns="288000" bIns="0" anchor="ctr" anchorCtr="1">
              <a:noAutofit/>
            </a:bodyPr>
            <a:p>
              <a:pPr algn="l" latinLnBrk="0"/>
              <a:r>
                <a:rPr lang="zh-CN" altLang="en-US" sz="1600">
                  <a:solidFill>
                    <a:schemeClr val="tx1">
                      <a:lumMod val="75000"/>
                      <a:lumOff val="25000"/>
                    </a:schemeClr>
                  </a:solidFill>
                  <a:effectLst/>
                  <a:latin typeface="宋体" panose="02010600030101010101" pitchFamily="2" charset="-122"/>
                  <a:cs typeface="+mn-ea"/>
                  <a:sym typeface="+mn-lt"/>
                </a:rPr>
                <a:t>（二）按指数化指标的性质不同分类</a:t>
              </a:r>
              <a:endParaRPr lang="zh-CN" altLang="en-US" sz="1600">
                <a:solidFill>
                  <a:schemeClr val="tx1">
                    <a:lumMod val="75000"/>
                    <a:lumOff val="25000"/>
                  </a:schemeClr>
                </a:solidFill>
                <a:effectLst/>
                <a:latin typeface="宋体" panose="02010600030101010101" pitchFamily="2" charset="-122"/>
                <a:cs typeface="+mn-ea"/>
                <a:sym typeface="+mn-lt"/>
              </a:endParaRPr>
            </a:p>
          </p:txBody>
        </p:sp>
        <p:sp>
          <p:nvSpPr>
            <p:cNvPr id="34" name="TextBox 93"/>
            <p:cNvSpPr txBox="1"/>
            <p:nvPr/>
          </p:nvSpPr>
          <p:spPr bwMode="auto">
            <a:xfrm>
              <a:off x="3907941" y="4135581"/>
              <a:ext cx="3291392" cy="1179783"/>
            </a:xfrm>
            <a:prstGeom prst="rect">
              <a:avLst/>
            </a:prstGeom>
            <a:noFill/>
          </p:spPr>
          <p:txBody>
            <a:bodyPr wrap="square" lIns="288000" tIns="0" rIns="288000" bIns="0" anchor="t" anchorCtr="1">
              <a:noAutofit/>
            </a:bodyPr>
            <a:p>
              <a:pPr algn="l" latinLnBrk="0">
                <a:lnSpc>
                  <a:spcPct val="120000"/>
                </a:lnSpc>
              </a:pPr>
              <a:r>
                <a:rPr lang="zh-CN" altLang="en-US" sz="1600" b="0" dirty="0">
                  <a:solidFill>
                    <a:schemeClr val="tx1"/>
                  </a:solidFill>
                  <a:effectLst/>
                  <a:latin typeface="宋体" panose="02010600030101010101" pitchFamily="2" charset="-122"/>
                  <a:cs typeface="宋体" panose="02010600030101010101" pitchFamily="2" charset="-122"/>
                  <a:sym typeface="+mn-lt"/>
                </a:rPr>
                <a:t>按指数化指标的性质不同，统计指数分为数量指标指数和质量指标指数。</a:t>
              </a:r>
              <a:endParaRPr lang="zh-CN" altLang="en-US" sz="1600" b="0" dirty="0">
                <a:solidFill>
                  <a:schemeClr val="tx1"/>
                </a:solidFill>
                <a:effectLst/>
                <a:latin typeface="宋体" panose="02010600030101010101" pitchFamily="2" charset="-122"/>
                <a:cs typeface="宋体" panose="02010600030101010101" pitchFamily="2" charset="-122"/>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8386445" y="676910"/>
            <a:ext cx="1659890" cy="5505450"/>
          </a:xfrm>
          <a:prstGeom prst="rect">
            <a:avLst/>
          </a:prstGeom>
          <a:noFill/>
        </p:spPr>
        <p:txBody>
          <a:bodyPr vert="eaVert" wrap="square" rtlCol="0" anchor="t" anchorCtr="0">
            <a:spAutoFit/>
          </a:bodyPr>
          <a:p>
            <a:pPr algn="ctr"/>
            <a:r>
              <a:rPr lang="zh-CN" altLang="en-US" sz="4800" dirty="0">
                <a:solidFill>
                  <a:schemeClr val="tx2"/>
                </a:solidFill>
                <a:latin typeface="宋体" panose="02010600030101010101" pitchFamily="2" charset="-122"/>
                <a:sym typeface="+mn-ea"/>
              </a:rPr>
              <a:t>综合指数的编制和应用</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zh-CN" altLang="en-US" sz="5400" b="1">
                <a:latin typeface="宋体" panose="02010600030101010101" pitchFamily="2" charset="-122"/>
              </a:rPr>
              <a:t>第二节</a:t>
            </a:r>
            <a:endParaRPr lang="zh-CN" altLang="en-US" sz="5400" b="1">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4" name="Freeform 10"/>
          <p:cNvSpPr/>
          <p:nvPr/>
        </p:nvSpPr>
        <p:spPr bwMode="auto">
          <a:xfrm>
            <a:off x="7493000" y="33327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5" name="Freeform 11"/>
          <p:cNvSpPr/>
          <p:nvPr/>
        </p:nvSpPr>
        <p:spPr bwMode="auto">
          <a:xfrm>
            <a:off x="2813051" y="3002552"/>
            <a:ext cx="840316" cy="815545"/>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49" name="Group 21"/>
          <p:cNvGrpSpPr/>
          <p:nvPr/>
        </p:nvGrpSpPr>
        <p:grpSpPr bwMode="auto">
          <a:xfrm>
            <a:off x="3054351" y="3235325"/>
            <a:ext cx="355600" cy="355600"/>
            <a:chOff x="0" y="0"/>
            <a:chExt cx="168" cy="168"/>
          </a:xfrm>
        </p:grpSpPr>
        <p:sp>
          <p:nvSpPr>
            <p:cNvPr id="50" name="Freeform 22"/>
            <p:cNvSpPr>
              <a:spLocks noEditPoints="1"/>
            </p:cNvSpPr>
            <p:nvPr/>
          </p:nvSpPr>
          <p:spPr bwMode="auto">
            <a:xfrm>
              <a:off x="0" y="0"/>
              <a:ext cx="168" cy="16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80 h 88"/>
                <a:gd name="T12" fmla="*/ 8 w 88"/>
                <a:gd name="T13" fmla="*/ 44 h 88"/>
                <a:gd name="T14" fmla="*/ 44 w 88"/>
                <a:gd name="T15" fmla="*/ 7 h 88"/>
                <a:gd name="T16" fmla="*/ 80 w 88"/>
                <a:gd name="T17" fmla="*/ 44 h 88"/>
                <a:gd name="T18" fmla="*/ 44 w 88"/>
                <a:gd name="T1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1" name="Freeform 23"/>
            <p:cNvSpPr/>
            <p:nvPr/>
          </p:nvSpPr>
          <p:spPr bwMode="auto">
            <a:xfrm>
              <a:off x="52" y="56"/>
              <a:ext cx="78" cy="63"/>
            </a:xfrm>
            <a:custGeom>
              <a:avLst/>
              <a:gdLst>
                <a:gd name="T0" fmla="*/ 39 w 41"/>
                <a:gd name="T1" fmla="*/ 1 h 33"/>
                <a:gd name="T2" fmla="*/ 34 w 41"/>
                <a:gd name="T3" fmla="*/ 2 h 33"/>
                <a:gd name="T4" fmla="*/ 17 w 41"/>
                <a:gd name="T5" fmla="*/ 23 h 33"/>
                <a:gd name="T6" fmla="*/ 6 w 41"/>
                <a:gd name="T7" fmla="*/ 12 h 33"/>
                <a:gd name="T8" fmla="*/ 1 w 41"/>
                <a:gd name="T9" fmla="*/ 12 h 33"/>
                <a:gd name="T10" fmla="*/ 1 w 41"/>
                <a:gd name="T11" fmla="*/ 17 h 33"/>
                <a:gd name="T12" fmla="*/ 14 w 41"/>
                <a:gd name="T13" fmla="*/ 32 h 33"/>
                <a:gd name="T14" fmla="*/ 17 w 41"/>
                <a:gd name="T15" fmla="*/ 33 h 33"/>
                <a:gd name="T16" fmla="*/ 17 w 41"/>
                <a:gd name="T17" fmla="*/ 33 h 33"/>
                <a:gd name="T18" fmla="*/ 20 w 41"/>
                <a:gd name="T19" fmla="*/ 31 h 33"/>
                <a:gd name="T20" fmla="*/ 40 w 41"/>
                <a:gd name="T21" fmla="*/ 6 h 33"/>
                <a:gd name="T22" fmla="*/ 39 w 41"/>
                <a:gd name="T2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52" name="Group 24"/>
          <p:cNvGrpSpPr/>
          <p:nvPr/>
        </p:nvGrpSpPr>
        <p:grpSpPr bwMode="auto">
          <a:xfrm>
            <a:off x="7787218" y="35761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501381" y="1934701"/>
            <a:ext cx="2590800"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（一）编制综合指数的基本思路</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p:txBody>
      </p:sp>
      <p:sp>
        <p:nvSpPr>
          <p:cNvPr id="77" name="Rectangle 47"/>
          <p:cNvSpPr>
            <a:spLocks noChangeArrowheads="1"/>
          </p:cNvSpPr>
          <p:nvPr/>
        </p:nvSpPr>
        <p:spPr bwMode="auto">
          <a:xfrm>
            <a:off x="7946390" y="2076450"/>
            <a:ext cx="3573780"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（二）综合指数的常用编制方法</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2272665" y="4903470"/>
            <a:ext cx="673608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（三）其他形式的综合指数</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p:txBody>
      </p:sp>
      <p:sp>
        <p:nvSpPr>
          <p:cNvPr id="25" name="文本框 2"/>
          <p:cNvSpPr txBox="1"/>
          <p:nvPr/>
        </p:nvSpPr>
        <p:spPr>
          <a:xfrm>
            <a:off x="885825" y="599440"/>
            <a:ext cx="45389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一、综合指数的编制方法</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10.xml><?xml version="1.0" encoding="utf-8"?>
<p:tagLst xmlns:p="http://schemas.openxmlformats.org/presentationml/2006/main">
  <p:tag name="KSO_WM_DIAGRAM_VIRTUALLY_FRAME" val="{&quot;height&quot;:505.25,&quot;left&quot;:120.15,&quot;top&quot;:54.05,&quot;width&quot;:754.1}"/>
</p:tagLst>
</file>

<file path=ppt/tags/tag11.xml><?xml version="1.0" encoding="utf-8"?>
<p:tagLst xmlns:p="http://schemas.openxmlformats.org/presentationml/2006/main">
  <p:tag name="KSO_WM_DIAGRAM_VIRTUALLY_FRAME" val="{&quot;height&quot;:505.25,&quot;left&quot;:120.15,&quot;top&quot;:54.05,&quot;width&quot;:754.1}"/>
</p:tagLst>
</file>

<file path=ppt/tags/tag12.xml><?xml version="1.0" encoding="utf-8"?>
<p:tagLst xmlns:p="http://schemas.openxmlformats.org/presentationml/2006/main">
  <p:tag name="KSO_WM_DIAGRAM_VIRTUALLY_FRAME" val="{&quot;height&quot;:505.25,&quot;left&quot;:120.15,&quot;top&quot;:54.05,&quot;width&quot;:754.1}"/>
</p:tagLst>
</file>

<file path=ppt/tags/tag13.xml><?xml version="1.0" encoding="utf-8"?>
<p:tagLst xmlns:p="http://schemas.openxmlformats.org/presentationml/2006/main">
  <p:tag name="KSO_WM_DIAGRAM_VIRTUALLY_FRAME" val="{&quot;height&quot;:505.25,&quot;left&quot;:120.15,&quot;top&quot;:54.05,&quot;width&quot;:754.1}"/>
</p:tagLst>
</file>

<file path=ppt/tags/tag14.xml><?xml version="1.0" encoding="utf-8"?>
<p:tagLst xmlns:p="http://schemas.openxmlformats.org/presentationml/2006/main">
  <p:tag name="KSO_WM_DIAGRAM_VIRTUALLY_FRAME" val="{&quot;height&quot;:505.25,&quot;left&quot;:120.15,&quot;top&quot;:54.05,&quot;width&quot;:754.1}"/>
</p:tagLst>
</file>

<file path=ppt/tags/tag15.xml><?xml version="1.0" encoding="utf-8"?>
<p:tagLst xmlns:p="http://schemas.openxmlformats.org/presentationml/2006/main">
  <p:tag name="KSO_WM_DIAGRAM_VIRTUALLY_FRAME" val="{&quot;height&quot;:505.25,&quot;left&quot;:120.15,&quot;top&quot;:54.05,&quot;width&quot;:754.1}"/>
</p:tagLst>
</file>

<file path=ppt/tags/tag16.xml><?xml version="1.0" encoding="utf-8"?>
<p:tagLst xmlns:p="http://schemas.openxmlformats.org/presentationml/2006/main">
  <p:tag name="KSO_WM_DIAGRAM_VIRTUALLY_FRAME" val="{&quot;height&quot;:505.25,&quot;left&quot;:120.15,&quot;top&quot;:54.05,&quot;width&quot;:754.1}"/>
</p:tagLst>
</file>

<file path=ppt/tags/tag17.xml><?xml version="1.0" encoding="utf-8"?>
<p:tagLst xmlns:p="http://schemas.openxmlformats.org/presentationml/2006/main">
  <p:tag name="KSO_WM_DIAGRAM_VIRTUALLY_FRAME" val="{&quot;height&quot;:505.25,&quot;left&quot;:120.15,&quot;top&quot;:54.05,&quot;width&quot;:754.1}"/>
</p:tagLst>
</file>

<file path=ppt/tags/tag18.xml><?xml version="1.0" encoding="utf-8"?>
<p:tagLst xmlns:p="http://schemas.openxmlformats.org/presentationml/2006/main">
  <p:tag name="KSO_WM_DIAGRAM_VIRTUALLY_FRAME" val="{&quot;height&quot;:505.25,&quot;left&quot;:120.15,&quot;top&quot;:54.05,&quot;width&quot;:754.1}"/>
</p:tagLst>
</file>

<file path=ppt/tags/tag19.xml><?xml version="1.0" encoding="utf-8"?>
<p:tagLst xmlns:p="http://schemas.openxmlformats.org/presentationml/2006/main">
  <p:tag name="KSO_WM_DIAGRAM_VIRTUALLY_FRAME" val="{&quot;height&quot;:505.25,&quot;left&quot;:120.15,&quot;top&quot;:54.05,&quot;width&quot;:754.1}"/>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20.xml><?xml version="1.0" encoding="utf-8"?>
<p:tagLst xmlns:p="http://schemas.openxmlformats.org/presentationml/2006/main">
  <p:tag name="KSO_WM_DIAGRAM_VIRTUALLY_FRAME" val="{&quot;height&quot;:505.25,&quot;left&quot;:120.15,&quot;top&quot;:54.05,&quot;width&quot;:754.1}"/>
</p:tagLst>
</file>

<file path=ppt/tags/tag21.xml><?xml version="1.0" encoding="utf-8"?>
<p:tagLst xmlns:p="http://schemas.openxmlformats.org/presentationml/2006/main">
  <p:tag name="KSO_WM_DIAGRAM_VIRTUALLY_FRAME" val="{&quot;height&quot;:505.25,&quot;left&quot;:120.15,&quot;top&quot;:54.05,&quot;width&quot;:754.1}"/>
</p:tagLst>
</file>

<file path=ppt/tags/tag22.xml><?xml version="1.0" encoding="utf-8"?>
<p:tagLst xmlns:p="http://schemas.openxmlformats.org/presentationml/2006/main">
  <p:tag name="KSO_WM_DIAGRAM_VIRTUALLY_FRAME" val="{&quot;height&quot;:505.25,&quot;left&quot;:120.15,&quot;top&quot;:54.05,&quot;width&quot;:754.1}"/>
</p:tagLst>
</file>

<file path=ppt/tags/tag23.xml><?xml version="1.0" encoding="utf-8"?>
<p:tagLst xmlns:p="http://schemas.openxmlformats.org/presentationml/2006/main">
  <p:tag name="KSO_WM_DIAGRAM_VIRTUALLY_FRAME" val="{&quot;height&quot;:505.25,&quot;left&quot;:120.15,&quot;top&quot;:54.05,&quot;width&quot;:754.1}"/>
</p:tagLst>
</file>

<file path=ppt/tags/tag24.xml><?xml version="1.0" encoding="utf-8"?>
<p:tagLst xmlns:p="http://schemas.openxmlformats.org/presentationml/2006/main">
  <p:tag name="KSO_WM_DIAGRAM_VIRTUALLY_FRAME" val="{&quot;height&quot;:420.4949606299213,&quot;left&quot;:120.15,&quot;top&quot;:54.05,&quot;width&quot;:691.7887401574804}"/>
</p:tagLst>
</file>

<file path=ppt/tags/tag25.xml><?xml version="1.0" encoding="utf-8"?>
<p:tagLst xmlns:p="http://schemas.openxmlformats.org/presentationml/2006/main">
  <p:tag name="KSO_WM_DIAGRAM_VIRTUALLY_FRAME" val="{&quot;height&quot;:420.4949606299213,&quot;left&quot;:120.15,&quot;top&quot;:54.05,&quot;width&quot;:691.7887401574804}"/>
</p:tagLst>
</file>

<file path=ppt/tags/tag26.xml><?xml version="1.0" encoding="utf-8"?>
<p:tagLst xmlns:p="http://schemas.openxmlformats.org/presentationml/2006/main">
  <p:tag name="KSO_WM_DIAGRAM_VIRTUALLY_FRAME" val="{&quot;height&quot;:505.25,&quot;left&quot;:120.15,&quot;top&quot;:54.05,&quot;width&quot;:754.1}"/>
</p:tagLst>
</file>

<file path=ppt/tags/tag27.xml><?xml version="1.0" encoding="utf-8"?>
<p:tagLst xmlns:p="http://schemas.openxmlformats.org/presentationml/2006/main">
  <p:tag name="KSO_WM_DIAGRAM_VIRTUALLY_FRAME" val="{&quot;height&quot;:505.25,&quot;left&quot;:120.15,&quot;top&quot;:54.05,&quot;width&quot;:754.1}"/>
</p:tagLst>
</file>

<file path=ppt/tags/tag28.xml><?xml version="1.0" encoding="utf-8"?>
<p:tagLst xmlns:p="http://schemas.openxmlformats.org/presentationml/2006/main">
  <p:tag name="KSO_WM_DIAGRAM_VIRTUALLY_FRAME" val="{&quot;height&quot;:505.25,&quot;left&quot;:120.15,&quot;top&quot;:54.05,&quot;width&quot;:754.1}"/>
</p:tagLst>
</file>

<file path=ppt/tags/tag29.xml><?xml version="1.0" encoding="utf-8"?>
<p:tagLst xmlns:p="http://schemas.openxmlformats.org/presentationml/2006/main">
  <p:tag name="KSO_WM_DIAGRAM_VIRTUALLY_FRAME" val="{&quot;height&quot;:505.25,&quot;left&quot;:120.15,&quot;top&quot;:54.05,&quot;width&quot;:754.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30.xml><?xml version="1.0" encoding="utf-8"?>
<p:tagLst xmlns:p="http://schemas.openxmlformats.org/presentationml/2006/main">
  <p:tag name="KSO_WM_DIAGRAM_VIRTUALLY_FRAME" val="{&quot;height&quot;:505.25,&quot;left&quot;:120.15,&quot;top&quot;:54.05,&quot;width&quot;:754.1}"/>
</p:tagLst>
</file>

<file path=ppt/tags/tag31.xml><?xml version="1.0" encoding="utf-8"?>
<p:tagLst xmlns:p="http://schemas.openxmlformats.org/presentationml/2006/main">
  <p:tag name="KSO_WM_DIAGRAM_VIRTUALLY_FRAME" val="{&quot;height&quot;:505.25,&quot;left&quot;:120.15,&quot;top&quot;:54.05,&quot;width&quot;:754.1}"/>
</p:tagLst>
</file>

<file path=ppt/tags/tag32.xml><?xml version="1.0" encoding="utf-8"?>
<p:tagLst xmlns:p="http://schemas.openxmlformats.org/presentationml/2006/main">
  <p:tag name="KSO_WM_DIAGRAM_VIRTUALLY_FRAME" val="{&quot;height&quot;:505.25,&quot;left&quot;:120.15,&quot;top&quot;:54.05,&quot;width&quot;:754.1}"/>
</p:tagLst>
</file>

<file path=ppt/tags/tag33.xml><?xml version="1.0" encoding="utf-8"?>
<p:tagLst xmlns:p="http://schemas.openxmlformats.org/presentationml/2006/main">
  <p:tag name="KSO_WM_DIAGRAM_VIRTUALLY_FRAME" val="{&quot;height&quot;:505.25,&quot;left&quot;:120.15,&quot;top&quot;:54.05,&quot;width&quot;:754.1}"/>
</p:tagLst>
</file>

<file path=ppt/tags/tag34.xml><?xml version="1.0" encoding="utf-8"?>
<p:tagLst xmlns:p="http://schemas.openxmlformats.org/presentationml/2006/main">
  <p:tag name="KSO_WM_DIAGRAM_VIRTUALLY_FRAME" val="{&quot;height&quot;:505.25,&quot;left&quot;:120.15,&quot;top&quot;:54.05,&quot;width&quot;:754.1}"/>
</p:tagLst>
</file>

<file path=ppt/tags/tag35.xml><?xml version="1.0" encoding="utf-8"?>
<p:tagLst xmlns:p="http://schemas.openxmlformats.org/presentationml/2006/main">
  <p:tag name="KSO_WM_DIAGRAM_VIRTUALLY_FRAME" val="{&quot;height&quot;:505.25,&quot;left&quot;:120.15,&quot;top&quot;:54.05,&quot;width&quot;:754.1}"/>
</p:tagLst>
</file>

<file path=ppt/tags/tag36.xml><?xml version="1.0" encoding="utf-8"?>
<p:tagLst xmlns:p="http://schemas.openxmlformats.org/presentationml/2006/main">
  <p:tag name="KSO_WM_DIAGRAM_VIRTUALLY_FRAME" val="{&quot;height&quot;:505.25,&quot;left&quot;:120.15,&quot;top&quot;:54.05,&quot;width&quot;:754.1}"/>
</p:tagLst>
</file>

<file path=ppt/tags/tag37.xml><?xml version="1.0" encoding="utf-8"?>
<p:tagLst xmlns:p="http://schemas.openxmlformats.org/presentationml/2006/main">
  <p:tag name="KSO_WM_DIAGRAM_VIRTUALLY_FRAME" val="{&quot;height&quot;:505.25,&quot;left&quot;:120.15,&quot;top&quot;:54.05,&quot;width&quot;:754.1}"/>
</p:tagLst>
</file>

<file path=ppt/tags/tag38.xml><?xml version="1.0" encoding="utf-8"?>
<p:tagLst xmlns:p="http://schemas.openxmlformats.org/presentationml/2006/main">
  <p:tag name="KSO_WM_DIAGRAM_VIRTUALLY_FRAME" val="{&quot;height&quot;:505.25,&quot;left&quot;:120.15,&quot;top&quot;:54.05,&quot;width&quot;:754.1}"/>
</p:tagLst>
</file>

<file path=ppt/tags/tag39.xml><?xml version="1.0" encoding="utf-8"?>
<p:tagLst xmlns:p="http://schemas.openxmlformats.org/presentationml/2006/main">
  <p:tag name="KSO_WM_DIAGRAM_VIRTUALLY_FRAME" val="{&quot;height&quot;:505.25,&quot;left&quot;:120.15,&quot;top&quot;:54.05,&quot;width&quot;:754.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40.xml><?xml version="1.0" encoding="utf-8"?>
<p:tagLst xmlns:p="http://schemas.openxmlformats.org/presentationml/2006/main">
  <p:tag name="KSO_WM_DIAGRAM_VIRTUALLY_FRAME" val="{&quot;height&quot;:420.4949606299213,&quot;left&quot;:120.15,&quot;top&quot;:54.05,&quot;width&quot;:691.7887401574804}"/>
</p:tagLst>
</file>

<file path=ppt/tags/tag41.xml><?xml version="1.0" encoding="utf-8"?>
<p:tagLst xmlns:p="http://schemas.openxmlformats.org/presentationml/2006/main">
  <p:tag name="KSO_WM_DIAGRAM_VIRTUALLY_FRAME" val="{&quot;height&quot;:420.4949606299213,&quot;left&quot;:120.15,&quot;top&quot;:54.05,&quot;width&quot;:691.7887401574804}"/>
</p:tagLst>
</file>

<file path=ppt/tags/tag42.xml><?xml version="1.0" encoding="utf-8"?>
<p:tagLst xmlns:p="http://schemas.openxmlformats.org/presentationml/2006/main">
  <p:tag name="KSO_WM_DIAGRAM_VIRTUALLY_FRAME" val="{&quot;height&quot;:248.03645669291345,&quot;left&quot;:39,&quot;top&quot;:193.9944881889764,&quot;width&quot;:874.45}"/>
</p:tagLst>
</file>

<file path=ppt/tags/tag43.xml><?xml version="1.0" encoding="utf-8"?>
<p:tagLst xmlns:p="http://schemas.openxmlformats.org/presentationml/2006/main">
  <p:tag name="KSO_WM_DIAGRAM_VIRTUALLY_FRAME" val="{&quot;height&quot;:248.03645669291345,&quot;left&quot;:39,&quot;top&quot;:193.9944881889764,&quot;width&quot;:874.45}"/>
</p:tagLst>
</file>

<file path=ppt/tags/tag44.xml><?xml version="1.0" encoding="utf-8"?>
<p:tagLst xmlns:p="http://schemas.openxmlformats.org/presentationml/2006/main">
  <p:tag name="KSO_WM_DIAGRAM_VIRTUALLY_FRAME" val="{&quot;height&quot;:248.03645669291345,&quot;left&quot;:39,&quot;top&quot;:193.9944881889764,&quot;width&quot;:874.45}"/>
</p:tagLst>
</file>

<file path=ppt/tags/tag45.xml><?xml version="1.0" encoding="utf-8"?>
<p:tagLst xmlns:p="http://schemas.openxmlformats.org/presentationml/2006/main">
  <p:tag name="KSO_WM_DIAGRAM_VIRTUALLY_FRAME" val="{&quot;height&quot;:248.03645669291345,&quot;left&quot;:39,&quot;top&quot;:193.9944881889764,&quot;width&quot;:874.45}"/>
</p:tagLst>
</file>

<file path=ppt/tags/tag46.xml><?xml version="1.0" encoding="utf-8"?>
<p:tagLst xmlns:p="http://schemas.openxmlformats.org/presentationml/2006/main">
  <p:tag name="KSO_WM_DIAGRAM_VIRTUALLY_FRAME" val="{&quot;height&quot;:248.03645669291345,&quot;left&quot;:39,&quot;top&quot;:193.9944881889764,&quot;width&quot;:874.45}"/>
</p:tagLst>
</file>

<file path=ppt/tags/tag47.xml><?xml version="1.0" encoding="utf-8"?>
<p:tagLst xmlns:p="http://schemas.openxmlformats.org/presentationml/2006/main">
  <p:tag name="KSO_WM_DIAGRAM_VIRTUALLY_FRAME" val="{&quot;height&quot;:248.03645669291345,&quot;left&quot;:39,&quot;top&quot;:193.9944881889764,&quot;width&quot;:874.45}"/>
</p:tagLst>
</file>

<file path=ppt/tags/tag48.xml><?xml version="1.0" encoding="utf-8"?>
<p:tagLst xmlns:p="http://schemas.openxmlformats.org/presentationml/2006/main">
  <p:tag name="KSO_WM_DIAGRAM_VIRTUALLY_FRAME" val="{&quot;height&quot;:248.03645669291345,&quot;left&quot;:39,&quot;top&quot;:193.9944881889764,&quot;width&quot;:874.45}"/>
</p:tagLst>
</file>

<file path=ppt/tags/tag49.xml><?xml version="1.0" encoding="utf-8"?>
<p:tagLst xmlns:p="http://schemas.openxmlformats.org/presentationml/2006/main">
  <p:tag name="KSO_WM_DIAGRAM_VIRTUALLY_FRAME" val="{&quot;height&quot;:248.03645669291345,&quot;left&quot;:39,&quot;top&quot;:193.9944881889764,&quot;width&quot;:874.45}"/>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50.xml><?xml version="1.0" encoding="utf-8"?>
<p:tagLst xmlns:p="http://schemas.openxmlformats.org/presentationml/2006/main">
  <p:tag name="KSO_WM_DIAGRAM_VIRTUALLY_FRAME" val="{&quot;height&quot;:248.03645669291345,&quot;left&quot;:39,&quot;top&quot;:193.9944881889764,&quot;width&quot;:874.45}"/>
</p:tagLst>
</file>

<file path=ppt/tags/tag51.xml><?xml version="1.0" encoding="utf-8"?>
<p:tagLst xmlns:p="http://schemas.openxmlformats.org/presentationml/2006/main">
  <p:tag name="KSO_WM_DIAGRAM_VIRTUALLY_FRAME" val="{&quot;height&quot;:248.03645669291345,&quot;left&quot;:39,&quot;top&quot;:193.9944881889764,&quot;width&quot;:874.45}"/>
</p:tagLst>
</file>

<file path=ppt/tags/tag52.xml><?xml version="1.0" encoding="utf-8"?>
<p:tagLst xmlns:p="http://schemas.openxmlformats.org/presentationml/2006/main">
  <p:tag name="KSO_WM_DIAGRAM_VIRTUALLY_FRAME" val="{&quot;height&quot;:248.03645669291345,&quot;left&quot;:39,&quot;top&quot;:193.9944881889764,&quot;width&quot;:874.45}"/>
</p:tagLst>
</file>

<file path=ppt/tags/tag53.xml><?xml version="1.0" encoding="utf-8"?>
<p:tagLst xmlns:p="http://schemas.openxmlformats.org/presentationml/2006/main">
  <p:tag name="KSO_WM_DIAGRAM_VIRTUALLY_FRAME" val="{&quot;height&quot;:248.03645669291345,&quot;left&quot;:39,&quot;top&quot;:193.9944881889764,&quot;width&quot;:874.45}"/>
</p:tagLst>
</file>

<file path=ppt/tags/tag54.xml><?xml version="1.0" encoding="utf-8"?>
<p:tagLst xmlns:p="http://schemas.openxmlformats.org/presentationml/2006/main">
  <p:tag name="KSO_WM_DIAGRAM_VIRTUALLY_FRAME" val="{&quot;height&quot;:248.03645669291345,&quot;left&quot;:39,&quot;top&quot;:193.9944881889764,&quot;width&quot;:874.45}"/>
</p:tagLst>
</file>

<file path=ppt/tags/tag55.xml><?xml version="1.0" encoding="utf-8"?>
<p:tagLst xmlns:p="http://schemas.openxmlformats.org/presentationml/2006/main">
  <p:tag name="KSO_WM_DIAGRAM_VIRTUALLY_FRAME" val="{&quot;height&quot;:248.03645669291345,&quot;left&quot;:39,&quot;top&quot;:193.9944881889764,&quot;width&quot;:874.45}"/>
</p:tagLst>
</file>

<file path=ppt/tags/tag56.xml><?xml version="1.0" encoding="utf-8"?>
<p:tagLst xmlns:p="http://schemas.openxmlformats.org/presentationml/2006/main">
  <p:tag name="KSO_WM_DIAGRAM_VIRTUALLY_FRAME" val="{&quot;height&quot;:248.03645669291345,&quot;left&quot;:39,&quot;top&quot;:193.9944881889764,&quot;width&quot;:874.45}"/>
</p:tagLst>
</file>

<file path=ppt/tags/tag57.xml><?xml version="1.0" encoding="utf-8"?>
<p:tagLst xmlns:p="http://schemas.openxmlformats.org/presentationml/2006/main">
  <p:tag name="KSO_WM_DIAGRAM_VIRTUALLY_FRAME" val="{&quot;height&quot;:248.03645669291345,&quot;left&quot;:39,&quot;top&quot;:193.9944881889764,&quot;width&quot;:874.45}"/>
</p:tagLst>
</file>

<file path=ppt/tags/tag58.xml><?xml version="1.0" encoding="utf-8"?>
<p:tagLst xmlns:p="http://schemas.openxmlformats.org/presentationml/2006/main">
  <p:tag name="KSO_WM_DIAGRAM_VIRTUALLY_FRAME" val="{&quot;height&quot;:248.03645669291345,&quot;left&quot;:39,&quot;top&quot;:193.9944881889764,&quot;width&quot;:874.45}"/>
</p:tagLst>
</file>

<file path=ppt/tags/tag59.xml><?xml version="1.0" encoding="utf-8"?>
<p:tagLst xmlns:p="http://schemas.openxmlformats.org/presentationml/2006/main">
  <p:tag name="KSO_WM_DIAGRAM_VIRTUALLY_FRAME" val="{&quot;height&quot;:248.03645669291345,&quot;left&quot;:39,&quot;top&quot;:193.9944881889764,&quot;width&quot;:874.45}"/>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60.xml><?xml version="1.0" encoding="utf-8"?>
<p:tagLst xmlns:p="http://schemas.openxmlformats.org/presentationml/2006/main">
  <p:tag name="KSO_WM_DIAGRAM_VIRTUALLY_FRAME" val="{&quot;height&quot;:248.03645669291345,&quot;left&quot;:39,&quot;top&quot;:193.9944881889764,&quot;width&quot;:874.45}"/>
</p:tagLst>
</file>

<file path=ppt/tags/tag61.xml><?xml version="1.0" encoding="utf-8"?>
<p:tagLst xmlns:p="http://schemas.openxmlformats.org/presentationml/2006/main">
  <p:tag name="KSO_WM_DIAGRAM_VIRTUALLY_FRAME" val="{&quot;height&quot;:248.03645669291345,&quot;left&quot;:39,&quot;top&quot;:193.9944881889764,&quot;width&quot;:874.45}"/>
</p:tagLst>
</file>

<file path=ppt/tags/tag62.xml><?xml version="1.0" encoding="utf-8"?>
<p:tagLst xmlns:p="http://schemas.openxmlformats.org/presentationml/2006/main">
  <p:tag name="KSO_WM_DIAGRAM_VIRTUALLY_FRAME" val="{&quot;height&quot;:248.03645669291345,&quot;left&quot;:39,&quot;top&quot;:193.9944881889764,&quot;width&quot;:874.45}"/>
</p:tagLst>
</file>

<file path=ppt/tags/tag63.xml><?xml version="1.0" encoding="utf-8"?>
<p:tagLst xmlns:p="http://schemas.openxmlformats.org/presentationml/2006/main">
  <p:tag name="KSO_WM_DIAGRAM_VIRTUALLY_FRAME" val="{&quot;height&quot;:248.03645669291345,&quot;left&quot;:39,&quot;top&quot;:193.9944881889764,&quot;width&quot;:874.45}"/>
</p:tagLst>
</file>

<file path=ppt/tags/tag64.xml><?xml version="1.0" encoding="utf-8"?>
<p:tagLst xmlns:p="http://schemas.openxmlformats.org/presentationml/2006/main">
  <p:tag name="KSO_WM_DIAGRAM_VIRTUALLY_FRAME" val="{&quot;height&quot;:248.03645669291345,&quot;left&quot;:39,&quot;top&quot;:193.9944881889764,&quot;width&quot;:874.45}"/>
</p:tagLst>
</file>

<file path=ppt/tags/tag65.xml><?xml version="1.0" encoding="utf-8"?>
<p:tagLst xmlns:p="http://schemas.openxmlformats.org/presentationml/2006/main">
  <p:tag name="KSO_WM_DIAGRAM_VIRTUALLY_FRAME" val="{&quot;height&quot;:248.03645669291345,&quot;left&quot;:39,&quot;top&quot;:193.9944881889764,&quot;width&quot;:874.45}"/>
</p:tagLst>
</file>

<file path=ppt/tags/tag66.xml><?xml version="1.0" encoding="utf-8"?>
<p:tagLst xmlns:p="http://schemas.openxmlformats.org/presentationml/2006/main">
  <p:tag name="KSO_WM_DIAGRAM_VIRTUALLY_FRAME" val="{&quot;height&quot;:248.03645669291345,&quot;left&quot;:39,&quot;top&quot;:193.9944881889764,&quot;width&quot;:874.45}"/>
</p:tagLst>
</file>

<file path=ppt/tags/tag67.xml><?xml version="1.0" encoding="utf-8"?>
<p:tagLst xmlns:p="http://schemas.openxmlformats.org/presentationml/2006/main">
  <p:tag name="KSO_WM_DIAGRAM_VIRTUALLY_FRAME" val="{&quot;height&quot;:248.03645669291345,&quot;left&quot;:39,&quot;top&quot;:193.9944881889764,&quot;width&quot;:874.45}"/>
</p:tagLst>
</file>

<file path=ppt/tags/tag68.xml><?xml version="1.0" encoding="utf-8"?>
<p:tagLst xmlns:p="http://schemas.openxmlformats.org/presentationml/2006/main">
  <p:tag name="KSO_WM_DIAGRAM_VIRTUALLY_FRAME" val="{&quot;height&quot;:347.4835433070866,&quot;left&quot;:60.08354330708661,&quot;top&quot;:116.91645669291339,&quot;width&quot;:399.006220472441}"/>
</p:tagLst>
</file>

<file path=ppt/tags/tag69.xml><?xml version="1.0" encoding="utf-8"?>
<p:tagLst xmlns:p="http://schemas.openxmlformats.org/presentationml/2006/main">
  <p:tag name="KSO_WM_DIAGRAM_VIRTUALLY_FRAME" val="{&quot;height&quot;:347.4835433070866,&quot;left&quot;:60.08354330708661,&quot;top&quot;:116.91645669291339,&quot;width&quot;:399.006220472441}"/>
</p:tagLst>
</file>

<file path=ppt/tags/tag7.xml><?xml version="1.0" encoding="utf-8"?>
<p:tagLst xmlns:p="http://schemas.openxmlformats.org/presentationml/2006/main">
  <p:tag name="KSO_WM_BEAUTIFY_FLAG" val="#wm#"/>
  <p:tag name="KSO_WM_TEMPLATE_CATEGORY" val="diagram"/>
  <p:tag name="KSO_WM_TEMPLATE_INDEX" val="790"/>
</p:tagLst>
</file>

<file path=ppt/tags/tag70.xml><?xml version="1.0" encoding="utf-8"?>
<p:tagLst xmlns:p="http://schemas.openxmlformats.org/presentationml/2006/main">
  <p:tag name="KSO_WM_DIAGRAM_VIRTUALLY_FRAME" val="{&quot;height&quot;:347.4835433070866,&quot;left&quot;:60.08354330708661,&quot;top&quot;:116.91645669291339,&quot;width&quot;:399.006220472441}"/>
</p:tagLst>
</file>

<file path=ppt/tags/tag71.xml><?xml version="1.0" encoding="utf-8"?>
<p:tagLst xmlns:p="http://schemas.openxmlformats.org/presentationml/2006/main">
  <p:tag name="KSO_WM_DIAGRAM_VIRTUALLY_FRAME" val="{&quot;height&quot;:347.4835433070866,&quot;left&quot;:60.08354330708661,&quot;top&quot;:116.91645669291339,&quot;width&quot;:399.006220472441}"/>
</p:tagLst>
</file>

<file path=ppt/tags/tag72.xml><?xml version="1.0" encoding="utf-8"?>
<p:tagLst xmlns:p="http://schemas.openxmlformats.org/presentationml/2006/main">
  <p:tag name="KSO_WM_DIAGRAM_VIRTUALLY_FRAME" val="{&quot;height&quot;:347.4835433070866,&quot;left&quot;:60.08354330708661,&quot;top&quot;:116.91645669291339,&quot;width&quot;:399.006220472441}"/>
</p:tagLst>
</file>

<file path=ppt/tags/tag73.xml><?xml version="1.0" encoding="utf-8"?>
<p:tagLst xmlns:p="http://schemas.openxmlformats.org/presentationml/2006/main">
  <p:tag name="KSO_WM_DIAGRAM_VIRTUALLY_FRAME" val="{&quot;height&quot;:347.4835433070866,&quot;left&quot;:60.08354330708661,&quot;top&quot;:116.91645669291339,&quot;width&quot;:399.006220472441}"/>
</p:tagLst>
</file>

<file path=ppt/tags/tag74.xml><?xml version="1.0" encoding="utf-8"?>
<p:tagLst xmlns:p="http://schemas.openxmlformats.org/presentationml/2006/main">
  <p:tag name="KSO_WM_DIAGRAM_VIRTUALLY_FRAME" val="{&quot;height&quot;:347.4835433070866,&quot;left&quot;:60.08354330708661,&quot;top&quot;:116.91645669291339,&quot;width&quot;:399.006220472441}"/>
</p:tagLst>
</file>

<file path=ppt/tags/tag75.xml><?xml version="1.0" encoding="utf-8"?>
<p:tagLst xmlns:p="http://schemas.openxmlformats.org/presentationml/2006/main">
  <p:tag name="KSO_WM_BEAUTIFY_FLAG" val="#wm#"/>
  <p:tag name="KSO_WM_TEMPLATE_CATEGORY" val="diagram"/>
  <p:tag name="KSO_WM_TEMPLATE_INDEX" val="790"/>
</p:tagLst>
</file>

<file path=ppt/tags/tag76.xml><?xml version="1.0" encoding="utf-8"?>
<p:tagLst xmlns:p="http://schemas.openxmlformats.org/presentationml/2006/main">
  <p:tag name="MH_CONTENTSID" val="635"/>
</p:tagLst>
</file>

<file path=ppt/tags/tag8.xml><?xml version="1.0" encoding="utf-8"?>
<p:tagLst xmlns:p="http://schemas.openxmlformats.org/presentationml/2006/main">
  <p:tag name="KSO_WM_BEAUTIFY_FLAG" val="#wm#"/>
  <p:tag name="KSO_WM_TEMPLATE_CATEGORY" val="diagram"/>
  <p:tag name="KSO_WM_TEMPLATE_INDEX" val="790"/>
</p:tagLst>
</file>

<file path=ppt/tags/tag9.xml><?xml version="1.0" encoding="utf-8"?>
<p:tagLst xmlns:p="http://schemas.openxmlformats.org/presentationml/2006/main">
  <p:tag name="KSO_WM_DIAGRAM_VIRTUALLY_FRAME" val="{&quot;height&quot;:369.3748818897638,&quot;left&quot;:147.46732283464567,&quot;top&quot;:105.17007874015749,&quot;width&quot;:664.4714173228347}"/>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3377</Words>
  <Application>WPS 演示</Application>
  <PresentationFormat>自定义</PresentationFormat>
  <Paragraphs>249</Paragraphs>
  <Slides>32</Slides>
  <Notes>25</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32</vt:i4>
      </vt:variant>
    </vt:vector>
  </HeadingPairs>
  <TitlesOfParts>
    <vt:vector size="45" baseType="lpstr">
      <vt:lpstr>Arial</vt:lpstr>
      <vt:lpstr>宋体</vt:lpstr>
      <vt:lpstr>Wingdings</vt:lpstr>
      <vt:lpstr>Rockwell</vt:lpstr>
      <vt:lpstr>Calibri</vt:lpstr>
      <vt:lpstr>Arial Unicode MS</vt:lpstr>
      <vt:lpstr>思源黑体 CN Bold</vt:lpstr>
      <vt:lpstr>黑体</vt:lpstr>
      <vt:lpstr>微软雅黑</vt:lpstr>
      <vt:lpstr>字魂36号-正文宋楷</vt:lpstr>
      <vt:lpstr>Helvetica</vt:lpstr>
      <vt:lpstr>印品黑体</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10638</cp:revision>
  <cp:lastPrinted>2113-01-01T00:00:00Z</cp:lastPrinted>
  <dcterms:created xsi:type="dcterms:W3CDTF">2015-07-08T08:22:00Z</dcterms:created>
  <dcterms:modified xsi:type="dcterms:W3CDTF">2025-08-14T02:33:50Z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13DFA8F992724A25B520E75577CADCDA_12</vt:lpwstr>
  </property>
</Properties>
</file>