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47"/>
  </p:handoutMasterIdLst>
  <p:sldIdLst>
    <p:sldId id="639" r:id="rId3"/>
    <p:sldId id="617" r:id="rId5"/>
    <p:sldId id="636" r:id="rId6"/>
    <p:sldId id="713" r:id="rId7"/>
    <p:sldId id="664" r:id="rId8"/>
    <p:sldId id="806" r:id="rId9"/>
    <p:sldId id="712" r:id="rId10"/>
    <p:sldId id="807" r:id="rId11"/>
    <p:sldId id="682" r:id="rId12"/>
    <p:sldId id="808" r:id="rId13"/>
    <p:sldId id="809" r:id="rId14"/>
    <p:sldId id="711" r:id="rId15"/>
    <p:sldId id="667" r:id="rId16"/>
    <p:sldId id="544" r:id="rId17"/>
    <p:sldId id="810" r:id="rId18"/>
    <p:sldId id="811" r:id="rId19"/>
    <p:sldId id="710" r:id="rId20"/>
    <p:sldId id="812" r:id="rId21"/>
    <p:sldId id="813" r:id="rId22"/>
    <p:sldId id="814" r:id="rId23"/>
    <p:sldId id="815" r:id="rId24"/>
    <p:sldId id="674" r:id="rId25"/>
    <p:sldId id="816" r:id="rId26"/>
    <p:sldId id="817" r:id="rId27"/>
    <p:sldId id="671" r:id="rId28"/>
    <p:sldId id="552" r:id="rId29"/>
    <p:sldId id="678" r:id="rId30"/>
    <p:sldId id="818" r:id="rId31"/>
    <p:sldId id="819" r:id="rId32"/>
    <p:sldId id="761" r:id="rId33"/>
    <p:sldId id="820" r:id="rId34"/>
    <p:sldId id="821" r:id="rId35"/>
    <p:sldId id="822" r:id="rId36"/>
    <p:sldId id="686" r:id="rId37"/>
    <p:sldId id="823" r:id="rId38"/>
    <p:sldId id="824" r:id="rId39"/>
    <p:sldId id="825" r:id="rId40"/>
    <p:sldId id="842" r:id="rId41"/>
    <p:sldId id="843" r:id="rId42"/>
    <p:sldId id="826" r:id="rId43"/>
    <p:sldId id="827" r:id="rId44"/>
    <p:sldId id="828" r:id="rId45"/>
    <p:sldId id="582" r:id="rId46"/>
  </p:sldIdLst>
  <p:sldSz cx="12195175" cy="6859270"/>
  <p:notesSz cx="6858000" cy="9144000"/>
  <p:embeddedFontLst>
    <p:embeddedFont>
      <p:font typeface="Rockwell" panose="02060603020205020403" pitchFamily="18" charset="0"/>
      <p:regular r:id="rId52"/>
      <p:bold r:id="rId53"/>
      <p:italic r:id="rId54"/>
      <p:boldItalic r:id="rId55"/>
    </p:embeddedFont>
  </p:embeddedFontLst>
  <p:custDataLst>
    <p:tags r:id="rId56"/>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6" userDrawn="1">
          <p15:clr>
            <a:srgbClr val="A4A3A4"/>
          </p15:clr>
        </p15:guide>
        <p15:guide id="2" orient="horz" pos="336" userDrawn="1">
          <p15:clr>
            <a:srgbClr val="A4A3A4"/>
          </p15:clr>
        </p15:guide>
        <p15:guide id="3" orient="horz" pos="3992" userDrawn="1">
          <p15:clr>
            <a:srgbClr val="A4A3A4"/>
          </p15:clr>
        </p15:guide>
        <p15:guide id="4" pos="3840" userDrawn="1">
          <p15:clr>
            <a:srgbClr val="A4A3A4"/>
          </p15:clr>
        </p15:guide>
        <p15:guide id="5" pos="440" userDrawn="1">
          <p15:clr>
            <a:srgbClr val="A4A3A4"/>
          </p15:clr>
        </p15:guide>
        <p15:guide id="6" pos="722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136"/>
        <p:guide orient="horz" pos="336"/>
        <p:guide orient="horz" pos="3992"/>
        <p:guide pos="3840"/>
        <p:guide pos="440"/>
        <p:guide pos="7229"/>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46"/>
        <p:guide pos="2159"/>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15.xml"/><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vmlDrawing" Target="../drawings/vmlDrawing2.vml"/><Relationship Id="rId6"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wmf"/><Relationship Id="rId3" Type="http://schemas.openxmlformats.org/officeDocument/2006/relationships/oleObject" Target="../embeddings/oleObject3.bin"/><Relationship Id="rId2" Type="http://schemas.openxmlformats.org/officeDocument/2006/relationships/image" Target="../media/image17.wmf"/><Relationship Id="rId1"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26.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image" Target="../media/image29.png"/><Relationship Id="rId1" Type="http://schemas.openxmlformats.org/officeDocument/2006/relationships/tags" Target="../tags/tag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emf"/><Relationship Id="rId1" Type="http://schemas.openxmlformats.org/officeDocument/2006/relationships/image" Target="../media/image30.emf"/></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3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4.em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36.em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37.e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6.xml"/><Relationship Id="rId2" Type="http://schemas.openxmlformats.org/officeDocument/2006/relationships/image" Target="../media/image10.wmf"/><Relationship Id="rId1"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基础统计（第二版）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54885" y="3916680"/>
            <a:ext cx="3815715" cy="207454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5468" y="2320789"/>
            <a:ext cx="3485322" cy="101473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抽样框，又称抽样结构，是指对可以选择作为样本的总体单位列出名册或排序编号，以确定总体的抽样范围和结构。</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46609" y="195240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（一）抽样框</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5385" y="4284980"/>
            <a:ext cx="3651250" cy="170688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样本数，又称样本的可能数目，是指从总体 N 个单位中随机抽选 n 个单位构成样本，通常有多种抽选方法，每一种抽选方法实际上是从总体的 N 个单位中抽选 n个单位的一种组合，一种组合便构成一个可能的样本，n 个总体单位的组合总数，称为样本的可能数目。</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46655" y="3916680"/>
            <a:ext cx="230695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（二）样本数</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4019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四、抽样框与样本数</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623050" y="2043430"/>
            <a:ext cx="4512310" cy="3609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982075" y="1469390"/>
            <a:ext cx="921385" cy="391922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抽样误差</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284085" y="1862455"/>
            <a:ext cx="3775710" cy="922020"/>
          </a:xfrm>
          <a:prstGeom prst="rect">
            <a:avLst/>
          </a:prstGeom>
          <a:noFill/>
        </p:spPr>
        <p:txBody>
          <a:bodyPr wrap="square" rtlCol="0">
            <a:spAutoFit/>
          </a:bodyPr>
          <a:p>
            <a:r>
              <a:rPr lang="zh-CN" altLang="en-US" sz="5400" b="1">
                <a:latin typeface="宋体" panose="02010600030101010101" pitchFamily="2" charset="-122"/>
              </a:rPr>
              <a:t>第二节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48970" y="2113915"/>
            <a:ext cx="5036185" cy="3415030"/>
          </a:xfrm>
          <a:prstGeom prst="rect">
            <a:avLst/>
          </a:prstGeom>
          <a:noFill/>
        </p:spPr>
        <p:txBody>
          <a:bodyPr wrap="square" rtlCol="0">
            <a:spAutoFit/>
          </a:bodyPr>
          <a:lstStyle/>
          <a:p>
            <a:pPr>
              <a:lnSpc>
                <a:spcPct val="150000"/>
              </a:lnSpc>
            </a:pPr>
            <a:r>
              <a:rPr lang="en-US" sz="1800" spc="300" dirty="0" smtClean="0">
                <a:solidFill>
                  <a:schemeClr val="tx2"/>
                </a:solidFill>
                <a:latin typeface="宋体" panose="02010600030101010101" pitchFamily="2" charset="-122"/>
              </a:rPr>
              <a:t>当总体指标未知时，往往要安排一次抽样调查，然后用抽样调查所获得的抽样指标的观察值作为总体指标的估计值。这种处理方法是存在一定误差的，我们把抽样指标与所要估计的总体指标之间的差值称为抽样误差。抽样误差的大小能够说明抽样指标估计总体指标是否可行，抽样效果是否理想等调查性问题。</a:t>
            </a:r>
            <a:endParaRPr lang="en-US" sz="1800" spc="300" dirty="0" smtClean="0">
              <a:solidFill>
                <a:schemeClr val="tx2"/>
              </a:solidFill>
              <a:latin typeface="宋体" panose="02010600030101010101" pitchFamily="2" charset="-122"/>
            </a:endParaRPr>
          </a:p>
        </p:txBody>
      </p:sp>
      <p:sp>
        <p:nvSpPr>
          <p:cNvPr id="25" name="文本框 2"/>
          <p:cNvSpPr txBox="1"/>
          <p:nvPr/>
        </p:nvSpPr>
        <p:spPr>
          <a:xfrm>
            <a:off x="885825" y="599440"/>
            <a:ext cx="3583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一、抽样误差的概念</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002655" y="1442085"/>
            <a:ext cx="4762500" cy="4171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11" name="Rectangle 10"/>
          <p:cNvSpPr/>
          <p:nvPr/>
        </p:nvSpPr>
        <p:spPr>
          <a:xfrm>
            <a:off x="9109075" y="3192780"/>
            <a:ext cx="2327275" cy="589915"/>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（2）总体各单位标志值的差异程度。</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2" name="Rectangle 11"/>
          <p:cNvSpPr/>
          <p:nvPr/>
        </p:nvSpPr>
        <p:spPr>
          <a:xfrm>
            <a:off x="9109075" y="4269105"/>
            <a:ext cx="2228850" cy="294640"/>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（4）抽样的组织形式。</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3" name="Rounded Rectangle 12"/>
          <p:cNvSpPr/>
          <p:nvPr/>
        </p:nvSpPr>
        <p:spPr>
          <a:xfrm>
            <a:off x="8199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sp>
        <p:nvSpPr>
          <p:cNvPr id="14" name="Rounded Rectangle 13"/>
          <p:cNvSpPr/>
          <p:nvPr/>
        </p:nvSpPr>
        <p:spPr>
          <a:xfrm>
            <a:off x="8199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sp>
        <p:nvSpPr>
          <p:cNvPr id="15" name="Rectangle 14"/>
          <p:cNvSpPr/>
          <p:nvPr/>
        </p:nvSpPr>
        <p:spPr>
          <a:xfrm>
            <a:off x="989330" y="3192780"/>
            <a:ext cx="2143760" cy="294640"/>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（1）抽样单位数的多少。</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6" name="Rectangle 15"/>
          <p:cNvSpPr/>
          <p:nvPr/>
        </p:nvSpPr>
        <p:spPr>
          <a:xfrm>
            <a:off x="1454305" y="4268971"/>
            <a:ext cx="1678704" cy="294640"/>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（3）抽样方法。</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260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sp>
        <p:nvSpPr>
          <p:cNvPr id="18" name="Rounded Rectangle 17"/>
          <p:cNvSpPr/>
          <p:nvPr/>
        </p:nvSpPr>
        <p:spPr>
          <a:xfrm>
            <a:off x="3260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grpSp>
        <p:nvGrpSpPr>
          <p:cNvPr id="19" name="Group 18"/>
          <p:cNvGrpSpPr/>
          <p:nvPr/>
        </p:nvGrpSpPr>
        <p:grpSpPr>
          <a:xfrm>
            <a:off x="8318283" y="32558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grpSp>
        <p:nvGrpSpPr>
          <p:cNvPr id="23" name="Group 22"/>
          <p:cNvGrpSpPr/>
          <p:nvPr/>
        </p:nvGrpSpPr>
        <p:grpSpPr>
          <a:xfrm>
            <a:off x="8353206" y="44105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sp>
        <p:nvSpPr>
          <p:cNvPr id="26" name="Freeform 59"/>
          <p:cNvSpPr>
            <a:spLocks noEditPoints="1"/>
          </p:cNvSpPr>
          <p:nvPr/>
        </p:nvSpPr>
        <p:spPr bwMode="auto">
          <a:xfrm>
            <a:off x="3441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nvGrpSpPr>
          <p:cNvPr id="27" name="Group 26"/>
          <p:cNvGrpSpPr/>
          <p:nvPr/>
        </p:nvGrpSpPr>
        <p:grpSpPr>
          <a:xfrm>
            <a:off x="3462187" y="33098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3" name="文本框 2"/>
          <p:cNvSpPr txBox="1"/>
          <p:nvPr/>
        </p:nvSpPr>
        <p:spPr>
          <a:xfrm>
            <a:off x="885825" y="599440"/>
            <a:ext cx="4613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二、影响抽样误差的因素</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250" fill="hold"/>
                                        <p:tgtEl>
                                          <p:spTgt spid="16"/>
                                        </p:tgtEl>
                                        <p:attrNameLst>
                                          <p:attrName>ppt_x</p:attrName>
                                        </p:attrNameLst>
                                      </p:cBhvr>
                                      <p:tavLst>
                                        <p:tav tm="0">
                                          <p:val>
                                            <p:strVal val="#ppt_x"/>
                                          </p:val>
                                        </p:tav>
                                        <p:tav tm="100000">
                                          <p:val>
                                            <p:strVal val="#ppt_x"/>
                                          </p:val>
                                        </p:tav>
                                      </p:tavLst>
                                    </p:anim>
                                    <p:anim calcmode="lin" valueType="num">
                                      <p:cBhvr additive="base">
                                        <p:cTn id="58" dur="25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ppt_x"/>
                                          </p:val>
                                        </p:tav>
                                        <p:tav tm="100000">
                                          <p:val>
                                            <p:strVal val="#ppt_x"/>
                                          </p:val>
                                        </p:tav>
                                      </p:tavLst>
                                    </p:anim>
                                    <p:anim calcmode="lin" valueType="num">
                                      <p:cBhvr additive="base">
                                        <p:cTn id="63" dur="2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250" fill="hold"/>
                                        <p:tgtEl>
                                          <p:spTgt spid="19"/>
                                        </p:tgtEl>
                                        <p:attrNameLst>
                                          <p:attrName>ppt_x</p:attrName>
                                        </p:attrNameLst>
                                      </p:cBhvr>
                                      <p:tavLst>
                                        <p:tav tm="0">
                                          <p:val>
                                            <p:strVal val="#ppt_x"/>
                                          </p:val>
                                        </p:tav>
                                        <p:tav tm="100000">
                                          <p:val>
                                            <p:strVal val="#ppt_x"/>
                                          </p:val>
                                        </p:tav>
                                      </p:tavLst>
                                    </p:anim>
                                    <p:anim calcmode="lin" valueType="num">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250" fill="hold"/>
                                        <p:tgtEl>
                                          <p:spTgt spid="11"/>
                                        </p:tgtEl>
                                        <p:attrNameLst>
                                          <p:attrName>ppt_x</p:attrName>
                                        </p:attrNameLst>
                                      </p:cBhvr>
                                      <p:tavLst>
                                        <p:tav tm="0">
                                          <p:val>
                                            <p:strVal val="#ppt_x"/>
                                          </p:val>
                                        </p:tav>
                                        <p:tav tm="100000">
                                          <p:val>
                                            <p:strVal val="#ppt_x"/>
                                          </p:val>
                                        </p:tav>
                                      </p:tavLst>
                                    </p:anim>
                                    <p:anim calcmode="lin" valueType="num">
                                      <p:cBhvr additive="base">
                                        <p:cTn id="73" dur="25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250" fill="hold"/>
                                        <p:tgtEl>
                                          <p:spTgt spid="14"/>
                                        </p:tgtEl>
                                        <p:attrNameLst>
                                          <p:attrName>ppt_x</p:attrName>
                                        </p:attrNameLst>
                                      </p:cBhvr>
                                      <p:tavLst>
                                        <p:tav tm="0">
                                          <p:val>
                                            <p:strVal val="#ppt_x"/>
                                          </p:val>
                                        </p:tav>
                                        <p:tav tm="100000">
                                          <p:val>
                                            <p:strVal val="#ppt_x"/>
                                          </p:val>
                                        </p:tav>
                                      </p:tavLst>
                                    </p:anim>
                                    <p:anim calcmode="lin" valueType="num">
                                      <p:cBhvr additive="base">
                                        <p:cTn id="78" dur="250" fill="hold"/>
                                        <p:tgtEl>
                                          <p:spTgt spid="1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250" fill="hold"/>
                                        <p:tgtEl>
                                          <p:spTgt spid="23"/>
                                        </p:tgtEl>
                                        <p:attrNameLst>
                                          <p:attrName>ppt_x</p:attrName>
                                        </p:attrNameLst>
                                      </p:cBhvr>
                                      <p:tavLst>
                                        <p:tav tm="0">
                                          <p:val>
                                            <p:strVal val="#ppt_x"/>
                                          </p:val>
                                        </p:tav>
                                        <p:tav tm="100000">
                                          <p:val>
                                            <p:strVal val="#ppt_x"/>
                                          </p:val>
                                        </p:tav>
                                      </p:tavLst>
                                    </p:anim>
                                    <p:anim calcmode="lin" valueType="num">
                                      <p:cBhvr additive="base">
                                        <p:cTn id="83" dur="25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250" fill="hold"/>
                                        <p:tgtEl>
                                          <p:spTgt spid="12"/>
                                        </p:tgtEl>
                                        <p:attrNameLst>
                                          <p:attrName>ppt_x</p:attrName>
                                        </p:attrNameLst>
                                      </p:cBhvr>
                                      <p:tavLst>
                                        <p:tav tm="0">
                                          <p:val>
                                            <p:strVal val="#ppt_x"/>
                                          </p:val>
                                        </p:tav>
                                        <p:tav tm="100000">
                                          <p:val>
                                            <p:strVal val="#ppt_x"/>
                                          </p:val>
                                        </p:tav>
                                      </p:tavLst>
                                    </p:anim>
                                    <p:anim calcmode="lin" valueType="num">
                                      <p:cBhvr additive="base">
                                        <p:cTn id="88"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1" grpId="0"/>
      <p:bldP spid="12" grpId="0"/>
      <p:bldP spid="13" grpId="0" bldLvl="0" animBg="1"/>
      <p:bldP spid="14" grpId="0" bldLvl="0" animBg="1"/>
      <p:bldP spid="15" grpId="0"/>
      <p:bldP spid="16" grpId="0"/>
      <p:bldP spid="17" grpId="0" bldLvl="0" animBg="1"/>
      <p:bldP spid="18" grpId="0" bldLvl="0" animBg="1"/>
      <p:bldP spid="26"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068387" y="2385695"/>
            <a:ext cx="3155674" cy="2030070"/>
            <a:chOff x="1201043" y="2408144"/>
            <a:chExt cx="3155674" cy="2030070"/>
          </a:xfrm>
        </p:grpSpPr>
        <p:sp>
          <p:nvSpPr>
            <p:cNvPr id="83" name="TextBox 82"/>
            <p:cNvSpPr txBox="1"/>
            <p:nvPr/>
          </p:nvSpPr>
          <p:spPr>
            <a:xfrm>
              <a:off x="1201043" y="2408144"/>
              <a:ext cx="3049270" cy="706755"/>
            </a:xfrm>
            <a:prstGeom prst="rect">
              <a:avLst/>
            </a:prstGeom>
            <a:noFill/>
          </p:spPr>
          <p:txBody>
            <a:bodyPr wrap="square" rtlCol="0">
              <a:spAutoFit/>
            </a:bodyPr>
            <a:lstStyle/>
            <a:p>
              <a:r>
                <a:rPr lang="en-US" sz="2000" spc="300" dirty="0" smtClean="0">
                  <a:solidFill>
                    <a:schemeClr val="tx2"/>
                  </a:solidFill>
                  <a:latin typeface="+mn-ea"/>
                </a:rPr>
                <a:t>（一）样本平均数的平均误差</a:t>
              </a:r>
              <a:endParaRPr lang="en-US" sz="2000" spc="300" dirty="0" smtClean="0">
                <a:solidFill>
                  <a:schemeClr val="tx2"/>
                </a:solidFill>
                <a:latin typeface="+mn-ea"/>
              </a:endParaRPr>
            </a:p>
          </p:txBody>
        </p:sp>
        <p:sp>
          <p:nvSpPr>
            <p:cNvPr id="84" name="TextBox 83"/>
            <p:cNvSpPr txBox="1"/>
            <p:nvPr/>
          </p:nvSpPr>
          <p:spPr>
            <a:xfrm>
              <a:off x="1201043" y="3608269"/>
              <a:ext cx="3155674" cy="829945"/>
            </a:xfrm>
            <a:prstGeom prst="rect">
              <a:avLst/>
            </a:prstGeom>
            <a:noFill/>
          </p:spPr>
          <p:txBody>
            <a:bodyPr wrap="square" rtlCol="0">
              <a:spAutoFit/>
            </a:bodyPr>
            <a:lstStyle/>
            <a:p>
              <a:pPr algn="just">
                <a:lnSpc>
                  <a:spcPct val="150000"/>
                </a:lnSpc>
              </a:pPr>
              <a:r>
                <a:rPr lang="zh-CN" sz="1600" dirty="0">
                  <a:solidFill>
                    <a:schemeClr val="tx1"/>
                  </a:solidFill>
                  <a:latin typeface="+mn-ea"/>
                  <a:ea typeface="+mn-ea"/>
                </a:rPr>
                <a:t>以 μx 表示样本平均数的平均的误差，σ 表示总体的标准差。</a:t>
              </a:r>
              <a:endParaRPr lang="zh-CN" sz="1600" dirty="0">
                <a:solidFill>
                  <a:schemeClr val="tx1"/>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三、抽样平均误差</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238750" y="2067560"/>
            <a:ext cx="5048250" cy="2724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068387" y="2385695"/>
            <a:ext cx="3155674" cy="1719555"/>
            <a:chOff x="1201043" y="2408144"/>
            <a:chExt cx="3155674" cy="1719555"/>
          </a:xfrm>
        </p:grpSpPr>
        <p:sp>
          <p:nvSpPr>
            <p:cNvPr id="83" name="TextBox 82"/>
            <p:cNvSpPr txBox="1"/>
            <p:nvPr/>
          </p:nvSpPr>
          <p:spPr>
            <a:xfrm>
              <a:off x="1201043" y="2408144"/>
              <a:ext cx="2647950" cy="706755"/>
            </a:xfrm>
            <a:prstGeom prst="rect">
              <a:avLst/>
            </a:prstGeom>
            <a:noFill/>
          </p:spPr>
          <p:txBody>
            <a:bodyPr wrap="square" rtlCol="0">
              <a:spAutoFit/>
            </a:bodyPr>
            <a:lstStyle/>
            <a:p>
              <a:r>
                <a:rPr lang="en-US" sz="2000" spc="300" dirty="0" smtClean="0">
                  <a:solidFill>
                    <a:schemeClr val="tx2"/>
                  </a:solidFill>
                  <a:latin typeface="+mn-ea"/>
                </a:rPr>
                <a:t>（二）抽样成数的平均误差</a:t>
              </a:r>
              <a:endParaRPr lang="en-US" sz="2000" spc="300" dirty="0" smtClean="0">
                <a:solidFill>
                  <a:schemeClr val="tx2"/>
                </a:solidFill>
                <a:latin typeface="+mn-ea"/>
              </a:endParaRPr>
            </a:p>
          </p:txBody>
        </p:sp>
        <p:sp>
          <p:nvSpPr>
            <p:cNvPr id="84" name="TextBox 83"/>
            <p:cNvSpPr txBox="1"/>
            <p:nvPr/>
          </p:nvSpPr>
          <p:spPr>
            <a:xfrm>
              <a:off x="1201043" y="3297754"/>
              <a:ext cx="3155674" cy="829945"/>
            </a:xfrm>
            <a:prstGeom prst="rect">
              <a:avLst/>
            </a:prstGeom>
            <a:noFill/>
          </p:spPr>
          <p:txBody>
            <a:bodyPr wrap="square" rtlCol="0">
              <a:spAutoFit/>
            </a:bodyPr>
            <a:lstStyle/>
            <a:p>
              <a:pPr algn="just">
                <a:lnSpc>
                  <a:spcPct val="150000"/>
                </a:lnSpc>
              </a:pPr>
              <a:r>
                <a:rPr lang="zh-CN" sz="1600" dirty="0">
                  <a:solidFill>
                    <a:schemeClr val="tx1"/>
                  </a:solidFill>
                  <a:latin typeface="+mn-ea"/>
                  <a:ea typeface="+mn-ea"/>
                </a:rPr>
                <a:t>总体成数 P 可以表现为总体是非标志的平均数。</a:t>
              </a:r>
              <a:endParaRPr lang="zh-CN" sz="1600" dirty="0">
                <a:solidFill>
                  <a:schemeClr val="tx1"/>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三、抽样平均误差</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652645" y="2210435"/>
            <a:ext cx="6248400" cy="243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885825" y="1849755"/>
            <a:ext cx="4862830" cy="3415030"/>
          </a:xfrm>
          <a:prstGeom prst="rect">
            <a:avLst/>
          </a:prstGeom>
          <a:noFill/>
        </p:spPr>
        <p:txBody>
          <a:bodyPr wrap="square" rtlCol="0">
            <a:spAutoFit/>
          </a:bodyPr>
          <a:lstStyle/>
          <a:p>
            <a:pPr algn="just">
              <a:lnSpc>
                <a:spcPct val="150000"/>
              </a:lnSpc>
            </a:pPr>
            <a:r>
              <a:rPr lang="zh-CN" sz="1600" dirty="0">
                <a:solidFill>
                  <a:schemeClr val="tx1"/>
                </a:solidFill>
                <a:latin typeface="+mn-ea"/>
                <a:ea typeface="+mn-ea"/>
              </a:rPr>
              <a:t>抽样极限误差，又称置信区间和抽样允许误差范围，是指在一定的把握程度（P）下保证样本指标与总体指标之间的抽样误差不超过某一给定的最大可能范围，记作 Δ。作为样本的随机变量——抽样指标值（  或 p），是围绕以未知的唯一确定的全及指标真值（  或 P）为中心上下波动的，它与全及指标值可能会产生正或负离差，这些离差均是抽样指标的随机变量，因而难以避免，只能将其控制在预先要求的误差范围（Δ</a:t>
            </a:r>
            <a:r>
              <a:rPr lang="zh-CN" sz="1600" baseline="-25000" dirty="0">
                <a:solidFill>
                  <a:schemeClr val="tx1"/>
                </a:solidFill>
                <a:latin typeface="+mn-ea"/>
                <a:ea typeface="+mn-ea"/>
              </a:rPr>
              <a:t>x</a:t>
            </a:r>
            <a:r>
              <a:rPr lang="zh-CN" sz="1600" dirty="0">
                <a:solidFill>
                  <a:schemeClr val="tx1"/>
                </a:solidFill>
                <a:latin typeface="+mn-ea"/>
                <a:ea typeface="+mn-ea"/>
              </a:rPr>
              <a:t> 或 Δ</a:t>
            </a:r>
            <a:r>
              <a:rPr lang="zh-CN" sz="1600" baseline="-25000" dirty="0">
                <a:solidFill>
                  <a:schemeClr val="tx1"/>
                </a:solidFill>
                <a:latin typeface="+mn-ea"/>
                <a:ea typeface="+mn-ea"/>
              </a:rPr>
              <a:t>p</a:t>
            </a:r>
            <a:r>
              <a:rPr lang="zh-CN" sz="1600" dirty="0">
                <a:solidFill>
                  <a:schemeClr val="tx1"/>
                </a:solidFill>
                <a:latin typeface="+mn-ea"/>
                <a:ea typeface="+mn-ea"/>
              </a:rPr>
              <a:t>）内。</a:t>
            </a:r>
            <a:endParaRPr lang="zh-CN" sz="1600" dirty="0">
              <a:solidFill>
                <a:schemeClr val="tx1"/>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四、抽样极限误差</a:t>
            </a:r>
            <a:endParaRPr lang="zh-CN" altLang="en-US" sz="2600" dirty="0">
              <a:latin typeface="宋体" panose="02010600030101010101" pitchFamily="2" charset="-122"/>
              <a:ea typeface="宋体" panose="02010600030101010101" pitchFamily="2" charset="-122"/>
            </a:endParaRPr>
          </a:p>
        </p:txBody>
      </p:sp>
      <p:graphicFrame>
        <p:nvGraphicFramePr>
          <p:cNvPr id="2" name="对象 1">
            <a:hlinkClick r:id="" action="ppaction://ole?verb="/>
          </p:cNvPr>
          <p:cNvGraphicFramePr>
            <a:graphicFrameLocks noChangeAspect="1"/>
          </p:cNvGraphicFramePr>
          <p:nvPr/>
        </p:nvGraphicFramePr>
        <p:xfrm>
          <a:off x="1145540" y="3385820"/>
          <a:ext cx="165100" cy="342900"/>
        </p:xfrm>
        <a:graphic>
          <a:graphicData uri="http://schemas.openxmlformats.org/presentationml/2006/ole">
            <mc:AlternateContent xmlns:mc="http://schemas.openxmlformats.org/markup-compatibility/2006">
              <mc:Choice xmlns:v="urn:schemas-microsoft-com:vml" Requires="v">
                <p:oleObj spid="_x0000_s2049" name="" r:id="rId1" imgW="165100" imgH="342900" progId="Equation.KSEE3">
                  <p:embed/>
                </p:oleObj>
              </mc:Choice>
              <mc:Fallback>
                <p:oleObj name="" r:id="rId1" imgW="165100" imgH="342900" progId="Equation.KSEE3">
                  <p:embed/>
                  <p:pic>
                    <p:nvPicPr>
                      <p:cNvPr id="0" name="图片 2048"/>
                      <p:cNvPicPr/>
                      <p:nvPr/>
                    </p:nvPicPr>
                    <p:blipFill>
                      <a:blip r:embed="rId2"/>
                      <a:stretch>
                        <a:fillRect/>
                      </a:stretch>
                    </p:blipFill>
                    <p:spPr>
                      <a:xfrm>
                        <a:off x="1145540" y="3385820"/>
                        <a:ext cx="165100" cy="34290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1310640" y="3728403"/>
          <a:ext cx="241300" cy="316865"/>
        </p:xfrm>
        <a:graphic>
          <a:graphicData uri="http://schemas.openxmlformats.org/presentationml/2006/ole">
            <mc:AlternateContent xmlns:mc="http://schemas.openxmlformats.org/markup-compatibility/2006">
              <mc:Choice xmlns:v="urn:schemas-microsoft-com:vml" Requires="v">
                <p:oleObj spid="_x0000_s2050" name="" r:id="rId3" imgW="241300" imgH="316865" progId="Equation.KSEE3">
                  <p:embed/>
                </p:oleObj>
              </mc:Choice>
              <mc:Fallback>
                <p:oleObj name="" r:id="rId3" imgW="241300" imgH="316865" progId="Equation.KSEE3">
                  <p:embed/>
                  <p:pic>
                    <p:nvPicPr>
                      <p:cNvPr id="0" name="图片 2049"/>
                      <p:cNvPicPr/>
                      <p:nvPr/>
                    </p:nvPicPr>
                    <p:blipFill>
                      <a:blip r:embed="rId4"/>
                      <a:stretch>
                        <a:fillRect/>
                      </a:stretch>
                    </p:blipFill>
                    <p:spPr>
                      <a:xfrm>
                        <a:off x="1310640" y="3728403"/>
                        <a:ext cx="241300" cy="316865"/>
                      </a:xfrm>
                      <a:prstGeom prst="rect">
                        <a:avLst/>
                      </a:prstGeom>
                    </p:spPr>
                  </p:pic>
                </p:oleObj>
              </mc:Fallback>
            </mc:AlternateContent>
          </a:graphicData>
        </a:graphic>
      </p:graphicFrame>
      <p:pic>
        <p:nvPicPr>
          <p:cNvPr id="5" name="图片 4"/>
          <p:cNvPicPr>
            <a:picLocks noChangeAspect="1"/>
          </p:cNvPicPr>
          <p:nvPr/>
        </p:nvPicPr>
        <p:blipFill>
          <a:blip r:embed="rId5"/>
          <a:stretch>
            <a:fillRect/>
          </a:stretch>
        </p:blipFill>
        <p:spPr>
          <a:xfrm>
            <a:off x="6445250" y="1849755"/>
            <a:ext cx="4749800" cy="4088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346075" y="1934845"/>
            <a:ext cx="30194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rPr>
              <a:t>（一）抽样估计的概率度</a:t>
            </a:r>
            <a:endPar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所有可能样本指标值与总体指标值之间的平均离差，用抽样极限误差与抽样平均误差相比，从而使由单一样本指标值得到的抽样极限误差标准化。</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190" y="161925"/>
            <a:ext cx="555561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五、抽样估计的概率度、精度和可靠程度</a:t>
            </a:r>
            <a:endParaRPr lang="zh-CN" altLang="en-US" sz="2600" dirty="0">
              <a:latin typeface="宋体" panose="02010600030101010101" pitchFamily="2" charset="-122"/>
              <a:ea typeface="宋体" panose="02010600030101010101" pitchFamily="2" charset="-122"/>
            </a:endParaRPr>
          </a:p>
        </p:txBody>
      </p:sp>
      <p:sp>
        <p:nvSpPr>
          <p:cNvPr id="2" name="Rectangle 44"/>
          <p:cNvSpPr>
            <a:spLocks noChangeArrowheads="1"/>
          </p:cNvSpPr>
          <p:nvPr/>
        </p:nvSpPr>
        <p:spPr bwMode="auto">
          <a:xfrm>
            <a:off x="7949565" y="1606550"/>
            <a:ext cx="4006215" cy="1938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rPr>
              <a:t>（二）抽样估计的精度</a:t>
            </a:r>
            <a:endPar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为了比较不同现象总体的抽样误差程度，必须消除总体规模大小悬殊的影响，通常还需计算抽样误差系数，抽样误差系数记作 Δ'，反映了抽样误差的相对程度。</a:t>
            </a:r>
            <a:endParaRPr lang="zh-CN" altLang="en-US" sz="1600" dirty="0">
              <a:latin typeface="宋体" panose="02010600030101010101" pitchFamily="2" charset="-122"/>
              <a:sym typeface="宋体" panose="02010600030101010101" pitchFamily="2" charset="-122"/>
            </a:endParaRPr>
          </a:p>
        </p:txBody>
      </p:sp>
      <p:sp>
        <p:nvSpPr>
          <p:cNvPr id="3" name="Rectangle 44"/>
          <p:cNvSpPr>
            <a:spLocks noChangeArrowheads="1"/>
          </p:cNvSpPr>
          <p:nvPr/>
        </p:nvSpPr>
        <p:spPr bwMode="auto">
          <a:xfrm>
            <a:off x="4473575" y="4551045"/>
            <a:ext cx="4077335"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rPr>
              <a:t>（三）抽样估计的可靠程度</a:t>
            </a:r>
            <a:endPar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抽样误差的可能范围是估计的准确性问题，而保证抽样指标落在抽样误差的可能范围之内则是估计的可靠性问题。</a:t>
            </a:r>
            <a:endParaRPr lang="zh-CN" altLang="en-US" sz="1600" dirty="0">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982075" y="1469390"/>
            <a:ext cx="921385" cy="391922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抽样估计方法</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284085" y="1862455"/>
            <a:ext cx="3775710" cy="922020"/>
          </a:xfrm>
          <a:prstGeom prst="rect">
            <a:avLst/>
          </a:prstGeom>
          <a:noFill/>
        </p:spPr>
        <p:txBody>
          <a:bodyPr wrap="square" rtlCol="0">
            <a:spAutoFit/>
          </a:bodyPr>
          <a:p>
            <a:r>
              <a:rPr lang="zh-CN" altLang="en-US" sz="5400" b="1">
                <a:latin typeface="宋体" panose="02010600030101010101" pitchFamily="2" charset="-122"/>
              </a:rPr>
              <a:t>第三节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1309370" y="1539240"/>
            <a:ext cx="8644890" cy="829945"/>
          </a:xfrm>
          <a:prstGeom prst="rect">
            <a:avLst/>
          </a:prstGeom>
          <a:noFill/>
        </p:spPr>
        <p:txBody>
          <a:bodyPr wrap="square" rtlCol="0">
            <a:spAutoFit/>
          </a:bodyPr>
          <a:lstStyle/>
          <a:p>
            <a:pPr algn="just">
              <a:lnSpc>
                <a:spcPct val="150000"/>
              </a:lnSpc>
            </a:pPr>
            <a:r>
              <a:rPr lang="zh-CN" sz="1600" dirty="0">
                <a:solidFill>
                  <a:schemeClr val="tx1"/>
                </a:solidFill>
                <a:latin typeface="+mn-ea"/>
                <a:ea typeface="+mn-ea"/>
              </a:rPr>
              <a:t>抽样估计就是利用实际调查资料计算出样本指标值来估计和推断相应的总体指标的数值，又称为参数估计。显然，这种估计不同于人们所说的“拍脑袋的估计”。</a:t>
            </a:r>
            <a:endParaRPr lang="zh-CN" sz="1600" dirty="0">
              <a:solidFill>
                <a:schemeClr val="tx1"/>
              </a:solidFill>
              <a:latin typeface="+mn-ea"/>
              <a:ea typeface="+mn-ea"/>
            </a:endParaRPr>
          </a:p>
        </p:txBody>
      </p:sp>
      <p:sp>
        <p:nvSpPr>
          <p:cNvPr id="25" name="文本框 2"/>
          <p:cNvSpPr txBox="1"/>
          <p:nvPr/>
        </p:nvSpPr>
        <p:spPr>
          <a:xfrm>
            <a:off x="885825" y="599440"/>
            <a:ext cx="3683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一、抽样估计的特点</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2446020" y="2475865"/>
            <a:ext cx="7132955" cy="3938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第四章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抽样推断</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068387" y="2385695"/>
            <a:ext cx="3494405" cy="2488565"/>
            <a:chOff x="1201043" y="2408144"/>
            <a:chExt cx="3494405" cy="2488565"/>
          </a:xfrm>
        </p:grpSpPr>
        <p:sp>
          <p:nvSpPr>
            <p:cNvPr id="83" name="TextBox 82"/>
            <p:cNvSpPr txBox="1"/>
            <p:nvPr/>
          </p:nvSpPr>
          <p:spPr>
            <a:xfrm>
              <a:off x="1201043" y="2408144"/>
              <a:ext cx="2647950" cy="398780"/>
            </a:xfrm>
            <a:prstGeom prst="rect">
              <a:avLst/>
            </a:prstGeom>
            <a:noFill/>
          </p:spPr>
          <p:txBody>
            <a:bodyPr wrap="square" rtlCol="0">
              <a:spAutoFit/>
            </a:bodyPr>
            <a:lstStyle/>
            <a:p>
              <a:r>
                <a:rPr lang="en-US" sz="2000" spc="300" dirty="0" smtClean="0">
                  <a:solidFill>
                    <a:schemeClr val="tx2"/>
                  </a:solidFill>
                  <a:latin typeface="+mn-ea"/>
                </a:rPr>
                <a:t>（一）点估计</a:t>
              </a:r>
              <a:endParaRPr lang="en-US" sz="2000" spc="300" dirty="0" smtClean="0">
                <a:solidFill>
                  <a:schemeClr val="tx2"/>
                </a:solidFill>
                <a:latin typeface="+mn-ea"/>
              </a:endParaRPr>
            </a:p>
          </p:txBody>
        </p:sp>
        <p:sp>
          <p:nvSpPr>
            <p:cNvPr id="84" name="TextBox 83"/>
            <p:cNvSpPr txBox="1"/>
            <p:nvPr/>
          </p:nvSpPr>
          <p:spPr>
            <a:xfrm>
              <a:off x="1201043" y="2958689"/>
              <a:ext cx="3494405" cy="1938020"/>
            </a:xfrm>
            <a:prstGeom prst="rect">
              <a:avLst/>
            </a:prstGeom>
            <a:noFill/>
          </p:spPr>
          <p:txBody>
            <a:bodyPr wrap="square" rtlCol="0">
              <a:spAutoFit/>
            </a:bodyPr>
            <a:lstStyle/>
            <a:p>
              <a:pPr algn="just">
                <a:lnSpc>
                  <a:spcPct val="150000"/>
                </a:lnSpc>
              </a:pPr>
              <a:r>
                <a:rPr lang="zh-CN" sz="1600" dirty="0">
                  <a:solidFill>
                    <a:schemeClr val="tx1"/>
                  </a:solidFill>
                  <a:latin typeface="+mn-ea"/>
                  <a:ea typeface="+mn-ea"/>
                </a:rPr>
                <a:t>就是以样本值对总体参数做出的估计。点估计也称定值估计，它是以抽样得到的样本指标作为总体指标的估计量，并以样本指标的实际值直接作为总体未知参数的估计值的一种推断方法。</a:t>
              </a:r>
              <a:endParaRPr lang="zh-CN" sz="1600" dirty="0">
                <a:solidFill>
                  <a:schemeClr val="tx1"/>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二、抽样估计方法</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310505" y="1642110"/>
            <a:ext cx="4944745" cy="3574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068387" y="2385695"/>
            <a:ext cx="4199890" cy="3596640"/>
            <a:chOff x="1201043" y="2408144"/>
            <a:chExt cx="4199890" cy="3596640"/>
          </a:xfrm>
        </p:grpSpPr>
        <p:sp>
          <p:nvSpPr>
            <p:cNvPr id="83" name="TextBox 82"/>
            <p:cNvSpPr txBox="1"/>
            <p:nvPr/>
          </p:nvSpPr>
          <p:spPr>
            <a:xfrm>
              <a:off x="1201043" y="2408144"/>
              <a:ext cx="2647950" cy="398780"/>
            </a:xfrm>
            <a:prstGeom prst="rect">
              <a:avLst/>
            </a:prstGeom>
            <a:noFill/>
          </p:spPr>
          <p:txBody>
            <a:bodyPr wrap="square" rtlCol="0">
              <a:spAutoFit/>
            </a:bodyPr>
            <a:lstStyle/>
            <a:p>
              <a:r>
                <a:rPr lang="en-US" sz="2000" spc="300" dirty="0" smtClean="0">
                  <a:solidFill>
                    <a:schemeClr val="tx2"/>
                  </a:solidFill>
                  <a:latin typeface="+mn-ea"/>
                </a:rPr>
                <a:t>（二）区间估计</a:t>
              </a:r>
              <a:endParaRPr lang="en-US" sz="2000" spc="300" dirty="0" smtClean="0">
                <a:solidFill>
                  <a:schemeClr val="tx2"/>
                </a:solidFill>
                <a:latin typeface="+mn-ea"/>
              </a:endParaRPr>
            </a:p>
          </p:txBody>
        </p:sp>
        <p:sp>
          <p:nvSpPr>
            <p:cNvPr id="84" name="TextBox 83"/>
            <p:cNvSpPr txBox="1"/>
            <p:nvPr/>
          </p:nvSpPr>
          <p:spPr>
            <a:xfrm>
              <a:off x="1201043" y="2958689"/>
              <a:ext cx="4199890" cy="3046095"/>
            </a:xfrm>
            <a:prstGeom prst="rect">
              <a:avLst/>
            </a:prstGeom>
            <a:noFill/>
          </p:spPr>
          <p:txBody>
            <a:bodyPr wrap="square" rtlCol="0">
              <a:spAutoFit/>
            </a:bodyPr>
            <a:lstStyle/>
            <a:p>
              <a:pPr algn="just">
                <a:lnSpc>
                  <a:spcPct val="150000"/>
                </a:lnSpc>
              </a:pPr>
              <a:r>
                <a:rPr lang="zh-CN" sz="1600" dirty="0">
                  <a:solidFill>
                    <a:schemeClr val="tx1"/>
                  </a:solidFill>
                  <a:latin typeface="+mn-ea"/>
                  <a:ea typeface="+mn-ea"/>
                </a:rPr>
                <a:t>区间估计就是以一定的概率保证估计包含总体参数的一个值域，即根据样本指标和抽样平均误差推断总体指标的可能范围。它包括两部分内容：一是这一可能范围的大小；二是总体指标落在这个可能范围内的概率。区间估计既说清估计结果的准确程度，又同时表明这个估计结果的可靠程度，所以区间估计是比较科学的，它是本节阐述的重点。</a:t>
              </a:r>
              <a:endParaRPr lang="zh-CN" sz="1600" dirty="0">
                <a:solidFill>
                  <a:schemeClr val="tx1"/>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二、抽样估计方法</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860415" y="2385695"/>
            <a:ext cx="4905375" cy="3597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599439" y="3443431"/>
            <a:ext cx="3771900" cy="3068955"/>
            <a:chOff x="1230465" y="4557094"/>
            <a:chExt cx="3771900" cy="3068955"/>
          </a:xfrm>
        </p:grpSpPr>
        <p:sp>
          <p:nvSpPr>
            <p:cNvPr id="21" name="TextBox 20"/>
            <p:cNvSpPr txBox="1"/>
            <p:nvPr/>
          </p:nvSpPr>
          <p:spPr>
            <a:xfrm>
              <a:off x="1231100" y="4557094"/>
              <a:ext cx="350139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（一）确定样本容量的必要性</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230465" y="5072714"/>
              <a:ext cx="3771900" cy="255333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（1）样本容量的大小直接影响到抽样估计的效果，若容量太小就降低了总体的代表性，从而降低了抽样估计的效果。</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（2）样本容量的大小又影响到抽样的费用，样本容量太大了，又会增加抽样调查的费用，既要考虑估计的可靠性，又要照顾到调查的成本，所以必须确定恰当的样本容量。</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0200" y="1257089"/>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529955" y="1257089"/>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222240" y="125645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sp>
        <p:nvSpPr>
          <p:cNvPr id="25" name="文本框 2"/>
          <p:cNvSpPr txBox="1"/>
          <p:nvPr/>
        </p:nvSpPr>
        <p:spPr>
          <a:xfrm>
            <a:off x="885825" y="599440"/>
            <a:ext cx="3851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三、样本容量的确定</a:t>
            </a:r>
            <a:endParaRPr lang="zh-CN" altLang="en-US" sz="2600" dirty="0">
              <a:latin typeface="宋体" panose="02010600030101010101" pitchFamily="2" charset="-122"/>
              <a:ea typeface="宋体" panose="02010600030101010101" pitchFamily="2" charset="-122"/>
            </a:endParaRPr>
          </a:p>
        </p:txBody>
      </p:sp>
      <p:grpSp>
        <p:nvGrpSpPr>
          <p:cNvPr id="2" name="Group 19"/>
          <p:cNvGrpSpPr/>
          <p:nvPr/>
        </p:nvGrpSpPr>
        <p:grpSpPr>
          <a:xfrm>
            <a:off x="7874635" y="3358515"/>
            <a:ext cx="4025900" cy="3028950"/>
            <a:chOff x="975830" y="4557094"/>
            <a:chExt cx="4011930" cy="3028950"/>
          </a:xfrm>
        </p:grpSpPr>
        <p:sp>
          <p:nvSpPr>
            <p:cNvPr id="3" name="TextBox 20"/>
            <p:cNvSpPr txBox="1"/>
            <p:nvPr/>
          </p:nvSpPr>
          <p:spPr>
            <a:xfrm>
              <a:off x="975830" y="4557094"/>
              <a:ext cx="4011930" cy="475615"/>
            </a:xfrm>
            <a:prstGeom prst="rect">
              <a:avLst/>
            </a:prstGeom>
            <a:noFill/>
          </p:spPr>
          <p:txBody>
            <a:bodyPr wrap="squar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（三）计算样本容量应注意的问题</a:t>
              </a:r>
              <a:endParaRPr lang="zh-CN" altLang="en-US" sz="2000" b="1" dirty="0">
                <a:solidFill>
                  <a:srgbClr val="0D0E4A"/>
                </a:solidFill>
                <a:latin typeface="宋体" panose="02010600030101010101" pitchFamily="2" charset="-122"/>
                <a:cs typeface="+mn-ea"/>
                <a:sym typeface="+mn-lt"/>
              </a:endParaRPr>
            </a:p>
          </p:txBody>
        </p:sp>
        <p:sp>
          <p:nvSpPr>
            <p:cNvPr id="23" name="TextBox 21"/>
            <p:cNvSpPr txBox="1"/>
            <p:nvPr/>
          </p:nvSpPr>
          <p:spPr>
            <a:xfrm>
              <a:off x="1264755" y="5032709"/>
              <a:ext cx="3434080" cy="255333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（1）按以上公式计算的样本容量是最低容量。</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（2）公式中的 σ</a:t>
              </a:r>
              <a:r>
                <a:rPr lang="zh-CN" altLang="en-US" sz="1600" baseline="30000" dirty="0">
                  <a:solidFill>
                    <a:schemeClr val="tx1"/>
                  </a:solidFill>
                  <a:latin typeface="宋体" panose="02010600030101010101" pitchFamily="2" charset="-122"/>
                  <a:cs typeface="宋体" panose="02010600030101010101" pitchFamily="2" charset="-122"/>
                  <a:sym typeface="+mn-lt"/>
                </a:rPr>
                <a:t>2</a:t>
              </a:r>
              <a:r>
                <a:rPr lang="zh-CN" altLang="en-US" sz="1600" dirty="0">
                  <a:solidFill>
                    <a:schemeClr val="tx1"/>
                  </a:solidFill>
                  <a:latin typeface="宋体" panose="02010600030101010101" pitchFamily="2" charset="-122"/>
                  <a:cs typeface="宋体" panose="02010600030101010101" pitchFamily="2" charset="-122"/>
                  <a:sym typeface="+mn-lt"/>
                </a:rPr>
                <a:t> 或 p（1-p）通常都是未知数，实际中的处理方法是：</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① 延用历史资料，同类问题的资料；</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② 用试样的办法求出 σ 与 p； </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③ 成数资料还可用求极值的办法找到 p（p=0.5）。</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24" name="Group 19"/>
          <p:cNvGrpSpPr/>
          <p:nvPr/>
        </p:nvGrpSpPr>
        <p:grpSpPr>
          <a:xfrm>
            <a:off x="4738369" y="3443431"/>
            <a:ext cx="2854325" cy="2145665"/>
            <a:chOff x="1597495" y="4557094"/>
            <a:chExt cx="2854325" cy="2145665"/>
          </a:xfrm>
        </p:grpSpPr>
        <p:sp>
          <p:nvSpPr>
            <p:cNvPr id="26" name="TextBox 20"/>
            <p:cNvSpPr txBox="1"/>
            <p:nvPr/>
          </p:nvSpPr>
          <p:spPr>
            <a:xfrm>
              <a:off x="1614005" y="4557094"/>
              <a:ext cx="2735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（二）样本容量的计算</a:t>
              </a:r>
              <a:endParaRPr lang="zh-CN" altLang="en-US" sz="2000" b="1" dirty="0">
                <a:solidFill>
                  <a:srgbClr val="0D0E4A"/>
                </a:solidFill>
                <a:latin typeface="宋体" panose="02010600030101010101" pitchFamily="2" charset="-122"/>
                <a:cs typeface="+mn-ea"/>
                <a:sym typeface="+mn-lt"/>
              </a:endParaRPr>
            </a:p>
          </p:txBody>
        </p:sp>
        <p:sp>
          <p:nvSpPr>
            <p:cNvPr id="27" name="TextBox 21"/>
            <p:cNvSpPr txBox="1"/>
            <p:nvPr/>
          </p:nvSpPr>
          <p:spPr>
            <a:xfrm>
              <a:off x="1597495" y="5072714"/>
              <a:ext cx="2854325" cy="163004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由数理统计可知，考虑到诸多因素的影响，我们分别考虑重复抽样和不重复抽样两种情形。</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 重复抽样</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 不重复抽样</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p:tgtEl>
                                          <p:spTgt spid="2"/>
                                        </p:tgtEl>
                                        <p:attrNameLst>
                                          <p:attrName>ppt_y</p:attrName>
                                        </p:attrNameLst>
                                      </p:cBhvr>
                                      <p:tavLst>
                                        <p:tav tm="0">
                                          <p:val>
                                            <p:strVal val="#ppt_y-#ppt_h*1.125000"/>
                                          </p:val>
                                        </p:tav>
                                        <p:tav tm="100000">
                                          <p:val>
                                            <p:strVal val="#ppt_y"/>
                                          </p:val>
                                        </p:tav>
                                      </p:tavLst>
                                    </p:anim>
                                    <p:animEffect transition="in" filter="wipe(down)">
                                      <p:cBhvr>
                                        <p:cTn id="37" dur="500"/>
                                        <p:tgtEl>
                                          <p:spTgt spid="2"/>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p:tgtEl>
                                          <p:spTgt spid="24"/>
                                        </p:tgtEl>
                                        <p:attrNameLst>
                                          <p:attrName>ppt_y</p:attrName>
                                        </p:attrNameLst>
                                      </p:cBhvr>
                                      <p:tavLst>
                                        <p:tav tm="0">
                                          <p:val>
                                            <p:strVal val="#ppt_y-#ppt_h*1.125000"/>
                                          </p:val>
                                        </p:tav>
                                        <p:tav tm="100000">
                                          <p:val>
                                            <p:strVal val="#ppt_y"/>
                                          </p:val>
                                        </p:tav>
                                      </p:tavLst>
                                    </p:anim>
                                    <p:animEffect transition="in" filter="wipe(down)">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982075" y="1469390"/>
            <a:ext cx="921385" cy="391922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假设检验</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284085" y="1862455"/>
            <a:ext cx="3775710" cy="922020"/>
          </a:xfrm>
          <a:prstGeom prst="rect">
            <a:avLst/>
          </a:prstGeom>
          <a:noFill/>
        </p:spPr>
        <p:txBody>
          <a:bodyPr wrap="square" rtlCol="0">
            <a:spAutoFit/>
          </a:bodyPr>
          <a:p>
            <a:r>
              <a:rPr lang="zh-CN" altLang="en-US" sz="5400" b="1">
                <a:latin typeface="宋体" panose="02010600030101010101" pitchFamily="2" charset="-122"/>
              </a:rPr>
              <a:t>第四节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05460" y="1736725"/>
            <a:ext cx="5328920" cy="3784600"/>
          </a:xfrm>
          <a:prstGeom prst="rect">
            <a:avLst/>
          </a:prstGeom>
          <a:noFill/>
        </p:spPr>
        <p:txBody>
          <a:bodyPr wrap="square" rtlCol="0">
            <a:spAutoFit/>
          </a:bodyPr>
          <a:lstStyle/>
          <a:p>
            <a:pPr algn="just">
              <a:lnSpc>
                <a:spcPct val="150000"/>
              </a:lnSpc>
            </a:pPr>
            <a:r>
              <a:rPr lang="zh-CN" sz="1600" dirty="0">
                <a:solidFill>
                  <a:schemeClr val="tx1"/>
                </a:solidFill>
                <a:latin typeface="+mn-ea"/>
                <a:ea typeface="+mn-ea"/>
              </a:rPr>
              <a:t>假设检验是抽样推断的另一项重要内容，也是抽样估计的必然延续。假设检验是以样本特征值验证假设的总体特征值是否成立的一种统计推断方法。因此，假设检验和抽样估计有着不可分割的联系。例如，对消耗产品的质量进行检验，由于不可能对全部产品进行测试，所以必须通过抽样调查，以样本的不合格率来推断全部产品的不合格率。如果我们是按一定概率把握程度估计总体的不合格率，这是一个区间估计问题；如果以一定的概率水平，通过样本资料来判断该批产品是否合格或不合格的程度，这就是一个假设检验的问题。</a:t>
            </a:r>
            <a:endParaRPr lang="zh-CN" sz="1600" dirty="0">
              <a:solidFill>
                <a:schemeClr val="tx1"/>
              </a:solidFill>
              <a:latin typeface="+mn-ea"/>
              <a:ea typeface="+mn-ea"/>
            </a:endParaRPr>
          </a:p>
        </p:txBody>
      </p:sp>
      <p:sp>
        <p:nvSpPr>
          <p:cNvPr id="25" name="文本框 2"/>
          <p:cNvSpPr txBox="1"/>
          <p:nvPr/>
        </p:nvSpPr>
        <p:spPr>
          <a:xfrm>
            <a:off x="885825" y="599440"/>
            <a:ext cx="3683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一、问题的提出</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101080" y="1483995"/>
            <a:ext cx="4507865" cy="4290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Freeform: Shape 4"/>
          <p:cNvSpPr/>
          <p:nvPr/>
        </p:nvSpPr>
        <p:spPr bwMode="auto">
          <a:xfrm>
            <a:off x="4883979" y="423830"/>
            <a:ext cx="972368" cy="1992599"/>
          </a:xfrm>
          <a:custGeom>
            <a:avLst/>
            <a:gdLst>
              <a:gd name="T0" fmla="*/ 0 w 346"/>
              <a:gd name="T1" fmla="*/ 624 h 708"/>
              <a:gd name="T2" fmla="*/ 262 w 346"/>
              <a:gd name="T3" fmla="*/ 354 h 708"/>
              <a:gd name="T4" fmla="*/ 0 w 346"/>
              <a:gd name="T5" fmla="*/ 84 h 708"/>
              <a:gd name="T6" fmla="*/ 0 w 346"/>
              <a:gd name="T7" fmla="*/ 0 h 708"/>
              <a:gd name="T8" fmla="*/ 346 w 346"/>
              <a:gd name="T9" fmla="*/ 354 h 708"/>
              <a:gd name="T10" fmla="*/ 0 w 346"/>
              <a:gd name="T11" fmla="*/ 708 h 708"/>
              <a:gd name="T12" fmla="*/ 0 w 346"/>
              <a:gd name="T13" fmla="*/ 624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0" y="624"/>
                </a:moveTo>
                <a:cubicBezTo>
                  <a:pt x="145" y="620"/>
                  <a:pt x="262" y="500"/>
                  <a:pt x="262" y="354"/>
                </a:cubicBezTo>
                <a:cubicBezTo>
                  <a:pt x="262" y="208"/>
                  <a:pt x="145" y="88"/>
                  <a:pt x="0" y="84"/>
                </a:cubicBezTo>
                <a:cubicBezTo>
                  <a:pt x="0" y="0"/>
                  <a:pt x="0" y="0"/>
                  <a:pt x="0" y="0"/>
                </a:cubicBezTo>
                <a:cubicBezTo>
                  <a:pt x="191" y="4"/>
                  <a:pt x="346" y="161"/>
                  <a:pt x="346" y="354"/>
                </a:cubicBezTo>
                <a:cubicBezTo>
                  <a:pt x="346" y="547"/>
                  <a:pt x="191" y="704"/>
                  <a:pt x="0" y="708"/>
                </a:cubicBezTo>
                <a:lnTo>
                  <a:pt x="0" y="624"/>
                </a:lnTo>
                <a:close/>
              </a:path>
            </a:pathLst>
          </a:custGeom>
          <a:solidFill>
            <a:schemeClr val="accent1"/>
          </a:solidFill>
          <a:ln>
            <a:noFill/>
          </a:ln>
          <a:effectLst/>
        </p:spPr>
        <p:txBody>
          <a:bodyPr anchor="ctr"/>
          <a:p>
            <a:pPr algn="ctr"/>
            <a:endParaRPr sz="2400" dirty="0">
              <a:latin typeface="印品黑体" panose="00000500000000000000" pitchFamily="2" charset="-122"/>
            </a:endParaRPr>
          </a:p>
        </p:txBody>
      </p:sp>
      <p:sp>
        <p:nvSpPr>
          <p:cNvPr id="6" name="Freeform: Shape 5"/>
          <p:cNvSpPr/>
          <p:nvPr/>
        </p:nvSpPr>
        <p:spPr bwMode="auto">
          <a:xfrm>
            <a:off x="3863753" y="2179634"/>
            <a:ext cx="1992599" cy="1992599"/>
          </a:xfrm>
          <a:custGeom>
            <a:avLst/>
            <a:gdLst>
              <a:gd name="T0" fmla="*/ 354 w 708"/>
              <a:gd name="T1" fmla="*/ 708 h 708"/>
              <a:gd name="T2" fmla="*/ 0 w 708"/>
              <a:gd name="T3" fmla="*/ 354 h 708"/>
              <a:gd name="T4" fmla="*/ 346 w 708"/>
              <a:gd name="T5" fmla="*/ 0 h 708"/>
              <a:gd name="T6" fmla="*/ 346 w 708"/>
              <a:gd name="T7" fmla="*/ 84 h 708"/>
              <a:gd name="T8" fmla="*/ 84 w 708"/>
              <a:gd name="T9" fmla="*/ 354 h 708"/>
              <a:gd name="T10" fmla="*/ 354 w 708"/>
              <a:gd name="T11" fmla="*/ 624 h 708"/>
              <a:gd name="T12" fmla="*/ 624 w 708"/>
              <a:gd name="T13" fmla="*/ 362 h 708"/>
              <a:gd name="T14" fmla="*/ 708 w 708"/>
              <a:gd name="T15" fmla="*/ 362 h 708"/>
              <a:gd name="T16" fmla="*/ 354 w 708"/>
              <a:gd name="T17"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54" y="708"/>
                </a:moveTo>
                <a:cubicBezTo>
                  <a:pt x="158" y="708"/>
                  <a:pt x="0" y="549"/>
                  <a:pt x="0" y="354"/>
                </a:cubicBezTo>
                <a:cubicBezTo>
                  <a:pt x="0" y="161"/>
                  <a:pt x="154" y="4"/>
                  <a:pt x="346" y="0"/>
                </a:cubicBezTo>
                <a:cubicBezTo>
                  <a:pt x="346" y="84"/>
                  <a:pt x="346" y="84"/>
                  <a:pt x="346" y="84"/>
                </a:cubicBezTo>
                <a:cubicBezTo>
                  <a:pt x="200" y="88"/>
                  <a:pt x="84" y="208"/>
                  <a:pt x="84" y="354"/>
                </a:cubicBezTo>
                <a:cubicBezTo>
                  <a:pt x="84" y="503"/>
                  <a:pt x="205" y="624"/>
                  <a:pt x="354" y="624"/>
                </a:cubicBezTo>
                <a:cubicBezTo>
                  <a:pt x="500" y="624"/>
                  <a:pt x="619" y="507"/>
                  <a:pt x="624" y="362"/>
                </a:cubicBezTo>
                <a:cubicBezTo>
                  <a:pt x="708" y="362"/>
                  <a:pt x="708" y="362"/>
                  <a:pt x="708" y="362"/>
                </a:cubicBezTo>
                <a:cubicBezTo>
                  <a:pt x="703" y="554"/>
                  <a:pt x="546" y="708"/>
                  <a:pt x="354" y="708"/>
                </a:cubicBezTo>
                <a:close/>
              </a:path>
            </a:pathLst>
          </a:custGeom>
          <a:solidFill>
            <a:schemeClr val="accent4">
              <a:lumMod val="100000"/>
            </a:schemeClr>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7" name="Freeform: Shape 6"/>
          <p:cNvSpPr/>
          <p:nvPr/>
        </p:nvSpPr>
        <p:spPr bwMode="auto">
          <a:xfrm>
            <a:off x="6639560" y="5691505"/>
            <a:ext cx="972185" cy="1035685"/>
          </a:xfrm>
          <a:custGeom>
            <a:avLst/>
            <a:gdLst>
              <a:gd name="T0" fmla="*/ 262 w 346"/>
              <a:gd name="T1" fmla="*/ 346 h 346"/>
              <a:gd name="T2" fmla="*/ 0 w 346"/>
              <a:gd name="T3" fmla="*/ 84 h 346"/>
              <a:gd name="T4" fmla="*/ 0 w 346"/>
              <a:gd name="T5" fmla="*/ 0 h 346"/>
              <a:gd name="T6" fmla="*/ 346 w 346"/>
              <a:gd name="T7" fmla="*/ 346 h 346"/>
              <a:gd name="T8" fmla="*/ 262 w 346"/>
              <a:gd name="T9" fmla="*/ 346 h 346"/>
            </a:gdLst>
            <a:ahLst/>
            <a:cxnLst>
              <a:cxn ang="0">
                <a:pos x="T0" y="T1"/>
              </a:cxn>
              <a:cxn ang="0">
                <a:pos x="T2" y="T3"/>
              </a:cxn>
              <a:cxn ang="0">
                <a:pos x="T4" y="T5"/>
              </a:cxn>
              <a:cxn ang="0">
                <a:pos x="T6" y="T7"/>
              </a:cxn>
              <a:cxn ang="0">
                <a:pos x="T8" y="T9"/>
              </a:cxn>
            </a:cxnLst>
            <a:rect l="0" t="0" r="r" b="b"/>
            <a:pathLst>
              <a:path w="346" h="346">
                <a:moveTo>
                  <a:pt x="262" y="346"/>
                </a:moveTo>
                <a:cubicBezTo>
                  <a:pt x="257" y="203"/>
                  <a:pt x="142" y="88"/>
                  <a:pt x="0" y="84"/>
                </a:cubicBezTo>
                <a:cubicBezTo>
                  <a:pt x="0" y="0"/>
                  <a:pt x="0" y="0"/>
                  <a:pt x="0" y="0"/>
                </a:cubicBezTo>
                <a:cubicBezTo>
                  <a:pt x="189" y="4"/>
                  <a:pt x="341" y="157"/>
                  <a:pt x="346" y="346"/>
                </a:cubicBezTo>
                <a:lnTo>
                  <a:pt x="262" y="346"/>
                </a:lnTo>
                <a:close/>
              </a:path>
            </a:pathLst>
          </a:custGeom>
          <a:solidFill>
            <a:schemeClr val="tx2">
              <a:lumMod val="20000"/>
              <a:lumOff val="80000"/>
            </a:schemeClr>
          </a:solidFill>
          <a:ln>
            <a:noFill/>
          </a:ln>
          <a:effectLst/>
        </p:spPr>
        <p:txBody>
          <a:bodyPr anchor="ctr"/>
          <a:p>
            <a:pPr algn="ctr"/>
            <a:endParaRPr sz="2400" dirty="0">
              <a:latin typeface="印品黑体" panose="00000500000000000000" pitchFamily="2" charset="-122"/>
            </a:endParaRPr>
          </a:p>
        </p:txBody>
      </p:sp>
      <p:sp>
        <p:nvSpPr>
          <p:cNvPr id="8" name="Freeform: Shape 7"/>
          <p:cNvSpPr/>
          <p:nvPr/>
        </p:nvSpPr>
        <p:spPr bwMode="auto">
          <a:xfrm>
            <a:off x="5619553" y="3935440"/>
            <a:ext cx="974889" cy="1992599"/>
          </a:xfrm>
          <a:custGeom>
            <a:avLst/>
            <a:gdLst>
              <a:gd name="T0" fmla="*/ 346 w 346"/>
              <a:gd name="T1" fmla="*/ 708 h 708"/>
              <a:gd name="T2" fmla="*/ 0 w 346"/>
              <a:gd name="T3" fmla="*/ 354 h 708"/>
              <a:gd name="T4" fmla="*/ 346 w 346"/>
              <a:gd name="T5" fmla="*/ 0 h 708"/>
              <a:gd name="T6" fmla="*/ 346 w 346"/>
              <a:gd name="T7" fmla="*/ 84 h 708"/>
              <a:gd name="T8" fmla="*/ 84 w 346"/>
              <a:gd name="T9" fmla="*/ 354 h 708"/>
              <a:gd name="T10" fmla="*/ 346 w 346"/>
              <a:gd name="T11" fmla="*/ 624 h 708"/>
              <a:gd name="T12" fmla="*/ 346 w 346"/>
              <a:gd name="T13" fmla="*/ 708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346" y="708"/>
                </a:moveTo>
                <a:cubicBezTo>
                  <a:pt x="154" y="704"/>
                  <a:pt x="0" y="547"/>
                  <a:pt x="0" y="354"/>
                </a:cubicBezTo>
                <a:cubicBezTo>
                  <a:pt x="0" y="161"/>
                  <a:pt x="154" y="4"/>
                  <a:pt x="346" y="0"/>
                </a:cubicBezTo>
                <a:cubicBezTo>
                  <a:pt x="346" y="84"/>
                  <a:pt x="346" y="84"/>
                  <a:pt x="346" y="84"/>
                </a:cubicBezTo>
                <a:cubicBezTo>
                  <a:pt x="200" y="88"/>
                  <a:pt x="84" y="208"/>
                  <a:pt x="84" y="354"/>
                </a:cubicBezTo>
                <a:cubicBezTo>
                  <a:pt x="84" y="500"/>
                  <a:pt x="200" y="620"/>
                  <a:pt x="346" y="624"/>
                </a:cubicBezTo>
                <a:lnTo>
                  <a:pt x="346" y="708"/>
                </a:lnTo>
                <a:close/>
              </a:path>
            </a:pathLst>
          </a:custGeom>
          <a:solidFill>
            <a:schemeClr val="tx2">
              <a:lumMod val="20000"/>
              <a:lumOff val="80000"/>
            </a:schemeClr>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9" name="Freeform: Shape 8"/>
          <p:cNvSpPr/>
          <p:nvPr/>
        </p:nvSpPr>
        <p:spPr bwMode="auto">
          <a:xfrm>
            <a:off x="5619556" y="2179634"/>
            <a:ext cx="1992599" cy="1992599"/>
          </a:xfrm>
          <a:custGeom>
            <a:avLst/>
            <a:gdLst>
              <a:gd name="T0" fmla="*/ 362 w 708"/>
              <a:gd name="T1" fmla="*/ 624 h 708"/>
              <a:gd name="T2" fmla="*/ 624 w 708"/>
              <a:gd name="T3" fmla="*/ 354 h 708"/>
              <a:gd name="T4" fmla="*/ 354 w 708"/>
              <a:gd name="T5" fmla="*/ 84 h 708"/>
              <a:gd name="T6" fmla="*/ 84 w 708"/>
              <a:gd name="T7" fmla="*/ 346 h 708"/>
              <a:gd name="T8" fmla="*/ 0 w 708"/>
              <a:gd name="T9" fmla="*/ 346 h 708"/>
              <a:gd name="T10" fmla="*/ 354 w 708"/>
              <a:gd name="T11" fmla="*/ 0 h 708"/>
              <a:gd name="T12" fmla="*/ 708 w 708"/>
              <a:gd name="T13" fmla="*/ 354 h 708"/>
              <a:gd name="T14" fmla="*/ 362 w 708"/>
              <a:gd name="T15" fmla="*/ 708 h 708"/>
              <a:gd name="T16" fmla="*/ 362 w 708"/>
              <a:gd name="T17" fmla="*/ 624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62" y="624"/>
                </a:moveTo>
                <a:cubicBezTo>
                  <a:pt x="507" y="620"/>
                  <a:pt x="624" y="500"/>
                  <a:pt x="624" y="354"/>
                </a:cubicBezTo>
                <a:cubicBezTo>
                  <a:pt x="624" y="205"/>
                  <a:pt x="503" y="84"/>
                  <a:pt x="354" y="84"/>
                </a:cubicBezTo>
                <a:cubicBezTo>
                  <a:pt x="207" y="84"/>
                  <a:pt x="88" y="201"/>
                  <a:pt x="84" y="346"/>
                </a:cubicBezTo>
                <a:cubicBezTo>
                  <a:pt x="0" y="346"/>
                  <a:pt x="0" y="346"/>
                  <a:pt x="0" y="346"/>
                </a:cubicBezTo>
                <a:cubicBezTo>
                  <a:pt x="4" y="154"/>
                  <a:pt x="161" y="0"/>
                  <a:pt x="354" y="0"/>
                </a:cubicBezTo>
                <a:cubicBezTo>
                  <a:pt x="549" y="0"/>
                  <a:pt x="708" y="159"/>
                  <a:pt x="708" y="354"/>
                </a:cubicBezTo>
                <a:cubicBezTo>
                  <a:pt x="708" y="547"/>
                  <a:pt x="553" y="704"/>
                  <a:pt x="362" y="708"/>
                </a:cubicBezTo>
                <a:lnTo>
                  <a:pt x="362" y="624"/>
                </a:lnTo>
                <a:close/>
              </a:path>
            </a:pathLst>
          </a:custGeom>
          <a:solidFill>
            <a:schemeClr val="accent3">
              <a:lumMod val="100000"/>
            </a:schemeClr>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61" name="组合 60"/>
          <p:cNvGrpSpPr/>
          <p:nvPr/>
        </p:nvGrpSpPr>
        <p:grpSpPr>
          <a:xfrm>
            <a:off x="4289477" y="844518"/>
            <a:ext cx="1138627" cy="1138628"/>
            <a:chOff x="3217108" y="837700"/>
            <a:chExt cx="853970" cy="853971"/>
          </a:xfrm>
          <a:solidFill>
            <a:schemeClr val="accent6"/>
          </a:solidFill>
        </p:grpSpPr>
        <p:sp>
          <p:nvSpPr>
            <p:cNvPr id="10" name="Oval 10"/>
            <p:cNvSpPr/>
            <p:nvPr/>
          </p:nvSpPr>
          <p:spPr bwMode="auto">
            <a:xfrm>
              <a:off x="3217108" y="837700"/>
              <a:ext cx="853970" cy="853971"/>
            </a:xfrm>
            <a:prstGeom prst="ellipse">
              <a:avLst/>
            </a:prstGeom>
            <a:noFill/>
            <a:ln w="6350" cap="flat">
              <a:solidFill>
                <a:schemeClr val="tx1"/>
              </a:solidFill>
              <a:prstDash val="dash"/>
              <a:miter lim="800000"/>
            </a:ln>
            <a:extLst>
              <a:ext uri="{909E8E84-426E-40DD-AFC4-6F175D3DCCD1}">
                <a14:hiddenFill xmlns:a14="http://schemas.microsoft.com/office/drawing/2010/main">
                  <a:solidFill>
                    <a:srgbClr val="FFFFFF"/>
                  </a:solidFill>
                </a14:hiddenFill>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11" name="Group 11"/>
            <p:cNvGrpSpPr/>
            <p:nvPr/>
          </p:nvGrpSpPr>
          <p:grpSpPr>
            <a:xfrm>
              <a:off x="3397003" y="1069049"/>
              <a:ext cx="497969" cy="400706"/>
              <a:chOff x="2895600" y="1625601"/>
              <a:chExt cx="609600" cy="490537"/>
            </a:xfrm>
            <a:grpFill/>
          </p:grpSpPr>
          <p:sp>
            <p:nvSpPr>
              <p:cNvPr id="52" name="Freeform: Shape 14"/>
              <p:cNvSpPr/>
              <p:nvPr/>
            </p:nvSpPr>
            <p:spPr bwMode="auto">
              <a:xfrm>
                <a:off x="2968625" y="2017713"/>
                <a:ext cx="100013" cy="98425"/>
              </a:xfrm>
              <a:custGeom>
                <a:avLst/>
                <a:gdLst>
                  <a:gd name="T0" fmla="*/ 75 w 149"/>
                  <a:gd name="T1" fmla="*/ 0 h 148"/>
                  <a:gd name="T2" fmla="*/ 0 w 149"/>
                  <a:gd name="T3" fmla="*/ 74 h 148"/>
                  <a:gd name="T4" fmla="*/ 75 w 149"/>
                  <a:gd name="T5" fmla="*/ 148 h 148"/>
                  <a:gd name="T6" fmla="*/ 149 w 149"/>
                  <a:gd name="T7" fmla="*/ 74 h 148"/>
                  <a:gd name="T8" fmla="*/ 75 w 149"/>
                  <a:gd name="T9" fmla="*/ 0 h 148"/>
                  <a:gd name="T10" fmla="*/ 75 w 149"/>
                  <a:gd name="T11" fmla="*/ 106 h 148"/>
                  <a:gd name="T12" fmla="*/ 43 w 149"/>
                  <a:gd name="T13" fmla="*/ 74 h 148"/>
                  <a:gd name="T14" fmla="*/ 75 w 149"/>
                  <a:gd name="T15" fmla="*/ 42 h 148"/>
                  <a:gd name="T16" fmla="*/ 107 w 149"/>
                  <a:gd name="T17" fmla="*/ 74 h 148"/>
                  <a:gd name="T18" fmla="*/ 75 w 149"/>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48">
                    <a:moveTo>
                      <a:pt x="75" y="0"/>
                    </a:moveTo>
                    <a:cubicBezTo>
                      <a:pt x="34" y="0"/>
                      <a:pt x="0" y="33"/>
                      <a:pt x="0" y="74"/>
                    </a:cubicBezTo>
                    <a:cubicBezTo>
                      <a:pt x="0" y="115"/>
                      <a:pt x="34" y="148"/>
                      <a:pt x="75" y="148"/>
                    </a:cubicBezTo>
                    <a:cubicBezTo>
                      <a:pt x="116" y="148"/>
                      <a:pt x="149" y="115"/>
                      <a:pt x="149" y="74"/>
                    </a:cubicBezTo>
                    <a:cubicBezTo>
                      <a:pt x="149" y="33"/>
                      <a:pt x="116" y="0"/>
                      <a:pt x="75" y="0"/>
                    </a:cubicBezTo>
                    <a:close/>
                    <a:moveTo>
                      <a:pt x="75" y="106"/>
                    </a:moveTo>
                    <a:cubicBezTo>
                      <a:pt x="57" y="106"/>
                      <a:pt x="43" y="92"/>
                      <a:pt x="43" y="74"/>
                    </a:cubicBezTo>
                    <a:cubicBezTo>
                      <a:pt x="43" y="57"/>
                      <a:pt x="57" y="42"/>
                      <a:pt x="75" y="42"/>
                    </a:cubicBezTo>
                    <a:cubicBezTo>
                      <a:pt x="92" y="42"/>
                      <a:pt x="107" y="57"/>
                      <a:pt x="107" y="74"/>
                    </a:cubicBezTo>
                    <a:cubicBezTo>
                      <a:pt x="107" y="92"/>
                      <a:pt x="92" y="106"/>
                      <a:pt x="75"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3" name="Freeform: Shape 15"/>
              <p:cNvSpPr/>
              <p:nvPr/>
            </p:nvSpPr>
            <p:spPr bwMode="auto">
              <a:xfrm>
                <a:off x="3233738" y="2017713"/>
                <a:ext cx="100013" cy="98425"/>
              </a:xfrm>
              <a:custGeom>
                <a:avLst/>
                <a:gdLst>
                  <a:gd name="T0" fmla="*/ 74 w 148"/>
                  <a:gd name="T1" fmla="*/ 0 h 148"/>
                  <a:gd name="T2" fmla="*/ 0 w 148"/>
                  <a:gd name="T3" fmla="*/ 74 h 148"/>
                  <a:gd name="T4" fmla="*/ 74 w 148"/>
                  <a:gd name="T5" fmla="*/ 148 h 148"/>
                  <a:gd name="T6" fmla="*/ 148 w 148"/>
                  <a:gd name="T7" fmla="*/ 74 h 148"/>
                  <a:gd name="T8" fmla="*/ 74 w 148"/>
                  <a:gd name="T9" fmla="*/ 0 h 148"/>
                  <a:gd name="T10" fmla="*/ 74 w 148"/>
                  <a:gd name="T11" fmla="*/ 106 h 148"/>
                  <a:gd name="T12" fmla="*/ 42 w 148"/>
                  <a:gd name="T13" fmla="*/ 74 h 148"/>
                  <a:gd name="T14" fmla="*/ 74 w 148"/>
                  <a:gd name="T15" fmla="*/ 42 h 148"/>
                  <a:gd name="T16" fmla="*/ 106 w 148"/>
                  <a:gd name="T17" fmla="*/ 74 h 148"/>
                  <a:gd name="T18" fmla="*/ 74 w 148"/>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8">
                    <a:moveTo>
                      <a:pt x="74" y="0"/>
                    </a:moveTo>
                    <a:cubicBezTo>
                      <a:pt x="33" y="0"/>
                      <a:pt x="0" y="33"/>
                      <a:pt x="0" y="74"/>
                    </a:cubicBezTo>
                    <a:cubicBezTo>
                      <a:pt x="0" y="115"/>
                      <a:pt x="33" y="148"/>
                      <a:pt x="74" y="148"/>
                    </a:cubicBezTo>
                    <a:cubicBezTo>
                      <a:pt x="115" y="148"/>
                      <a:pt x="148" y="115"/>
                      <a:pt x="148" y="74"/>
                    </a:cubicBezTo>
                    <a:cubicBezTo>
                      <a:pt x="148" y="33"/>
                      <a:pt x="115" y="0"/>
                      <a:pt x="74" y="0"/>
                    </a:cubicBezTo>
                    <a:close/>
                    <a:moveTo>
                      <a:pt x="74" y="106"/>
                    </a:moveTo>
                    <a:cubicBezTo>
                      <a:pt x="56" y="106"/>
                      <a:pt x="42" y="92"/>
                      <a:pt x="42" y="74"/>
                    </a:cubicBezTo>
                    <a:cubicBezTo>
                      <a:pt x="42" y="57"/>
                      <a:pt x="56" y="42"/>
                      <a:pt x="74" y="42"/>
                    </a:cubicBezTo>
                    <a:cubicBezTo>
                      <a:pt x="92" y="42"/>
                      <a:pt x="106" y="57"/>
                      <a:pt x="106" y="74"/>
                    </a:cubicBezTo>
                    <a:cubicBezTo>
                      <a:pt x="106" y="92"/>
                      <a:pt x="92" y="106"/>
                      <a:pt x="74"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4" name="Freeform: Shape 16"/>
              <p:cNvSpPr/>
              <p:nvPr/>
            </p:nvSpPr>
            <p:spPr bwMode="auto">
              <a:xfrm>
                <a:off x="2987675" y="1793876"/>
                <a:ext cx="146050" cy="153988"/>
              </a:xfrm>
              <a:custGeom>
                <a:avLst/>
                <a:gdLst>
                  <a:gd name="T0" fmla="*/ 81 w 92"/>
                  <a:gd name="T1" fmla="*/ 24 h 97"/>
                  <a:gd name="T2" fmla="*/ 0 w 92"/>
                  <a:gd name="T3" fmla="*/ 0 h 97"/>
                  <a:gd name="T4" fmla="*/ 0 w 92"/>
                  <a:gd name="T5" fmla="*/ 91 h 97"/>
                  <a:gd name="T6" fmla="*/ 92 w 92"/>
                  <a:gd name="T7" fmla="*/ 97 h 97"/>
                  <a:gd name="T8" fmla="*/ 81 w 92"/>
                  <a:gd name="T9" fmla="*/ 24 h 97"/>
                </a:gdLst>
                <a:ahLst/>
                <a:cxnLst>
                  <a:cxn ang="0">
                    <a:pos x="T0" y="T1"/>
                  </a:cxn>
                  <a:cxn ang="0">
                    <a:pos x="T2" y="T3"/>
                  </a:cxn>
                  <a:cxn ang="0">
                    <a:pos x="T4" y="T5"/>
                  </a:cxn>
                  <a:cxn ang="0">
                    <a:pos x="T6" y="T7"/>
                  </a:cxn>
                  <a:cxn ang="0">
                    <a:pos x="T8" y="T9"/>
                  </a:cxn>
                </a:cxnLst>
                <a:rect l="0" t="0" r="r" b="b"/>
                <a:pathLst>
                  <a:path w="92" h="97">
                    <a:moveTo>
                      <a:pt x="81" y="24"/>
                    </a:moveTo>
                    <a:lnTo>
                      <a:pt x="0" y="0"/>
                    </a:lnTo>
                    <a:lnTo>
                      <a:pt x="0" y="91"/>
                    </a:lnTo>
                    <a:lnTo>
                      <a:pt x="92" y="97"/>
                    </a:lnTo>
                    <a:lnTo>
                      <a:pt x="81"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5" name="Freeform: Shape 17"/>
              <p:cNvSpPr/>
              <p:nvPr/>
            </p:nvSpPr>
            <p:spPr bwMode="auto">
              <a:xfrm>
                <a:off x="3141663" y="1847851"/>
                <a:ext cx="103188" cy="100013"/>
              </a:xfrm>
              <a:custGeom>
                <a:avLst/>
                <a:gdLst>
                  <a:gd name="T0" fmla="*/ 0 w 65"/>
                  <a:gd name="T1" fmla="*/ 35 h 63"/>
                  <a:gd name="T2" fmla="*/ 56 w 65"/>
                  <a:gd name="T3" fmla="*/ 63 h 63"/>
                  <a:gd name="T4" fmla="*/ 65 w 65"/>
                  <a:gd name="T5" fmla="*/ 15 h 63"/>
                  <a:gd name="T6" fmla="*/ 14 w 65"/>
                  <a:gd name="T7" fmla="*/ 0 h 63"/>
                  <a:gd name="T8" fmla="*/ 0 w 65"/>
                  <a:gd name="T9" fmla="*/ 35 h 63"/>
                </a:gdLst>
                <a:ahLst/>
                <a:cxnLst>
                  <a:cxn ang="0">
                    <a:pos x="T0" y="T1"/>
                  </a:cxn>
                  <a:cxn ang="0">
                    <a:pos x="T2" y="T3"/>
                  </a:cxn>
                  <a:cxn ang="0">
                    <a:pos x="T4" y="T5"/>
                  </a:cxn>
                  <a:cxn ang="0">
                    <a:pos x="T6" y="T7"/>
                  </a:cxn>
                  <a:cxn ang="0">
                    <a:pos x="T8" y="T9"/>
                  </a:cxn>
                </a:cxnLst>
                <a:rect l="0" t="0" r="r" b="b"/>
                <a:pathLst>
                  <a:path w="65" h="63">
                    <a:moveTo>
                      <a:pt x="0" y="35"/>
                    </a:moveTo>
                    <a:lnTo>
                      <a:pt x="56" y="63"/>
                    </a:lnTo>
                    <a:lnTo>
                      <a:pt x="65" y="15"/>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6" name="Freeform: Shape 18"/>
              <p:cNvSpPr/>
              <p:nvPr/>
            </p:nvSpPr>
            <p:spPr bwMode="auto">
              <a:xfrm>
                <a:off x="3173413" y="1698626"/>
                <a:ext cx="165100" cy="192088"/>
              </a:xfrm>
              <a:custGeom>
                <a:avLst/>
                <a:gdLst>
                  <a:gd name="T0" fmla="*/ 104 w 104"/>
                  <a:gd name="T1" fmla="*/ 76 h 121"/>
                  <a:gd name="T2" fmla="*/ 39 w 104"/>
                  <a:gd name="T3" fmla="*/ 0 h 121"/>
                  <a:gd name="T4" fmla="*/ 0 w 104"/>
                  <a:gd name="T5" fmla="*/ 70 h 121"/>
                  <a:gd name="T6" fmla="*/ 79 w 104"/>
                  <a:gd name="T7" fmla="*/ 121 h 121"/>
                  <a:gd name="T8" fmla="*/ 104 w 104"/>
                  <a:gd name="T9" fmla="*/ 76 h 121"/>
                </a:gdLst>
                <a:ahLst/>
                <a:cxnLst>
                  <a:cxn ang="0">
                    <a:pos x="T0" y="T1"/>
                  </a:cxn>
                  <a:cxn ang="0">
                    <a:pos x="T2" y="T3"/>
                  </a:cxn>
                  <a:cxn ang="0">
                    <a:pos x="T4" y="T5"/>
                  </a:cxn>
                  <a:cxn ang="0">
                    <a:pos x="T6" y="T7"/>
                  </a:cxn>
                  <a:cxn ang="0">
                    <a:pos x="T8" y="T9"/>
                  </a:cxn>
                </a:cxnLst>
                <a:rect l="0" t="0" r="r" b="b"/>
                <a:pathLst>
                  <a:path w="104" h="121">
                    <a:moveTo>
                      <a:pt x="104" y="76"/>
                    </a:moveTo>
                    <a:lnTo>
                      <a:pt x="39" y="0"/>
                    </a:lnTo>
                    <a:lnTo>
                      <a:pt x="0" y="70"/>
                    </a:lnTo>
                    <a:lnTo>
                      <a:pt x="79" y="121"/>
                    </a:lnTo>
                    <a:lnTo>
                      <a:pt x="10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7" name="Freeform: Shape 19"/>
              <p:cNvSpPr/>
              <p:nvPr/>
            </p:nvSpPr>
            <p:spPr bwMode="auto">
              <a:xfrm>
                <a:off x="3060700" y="1690688"/>
                <a:ext cx="115888" cy="109538"/>
              </a:xfrm>
              <a:custGeom>
                <a:avLst/>
                <a:gdLst>
                  <a:gd name="T0" fmla="*/ 73 w 73"/>
                  <a:gd name="T1" fmla="*/ 43 h 69"/>
                  <a:gd name="T2" fmla="*/ 40 w 73"/>
                  <a:gd name="T3" fmla="*/ 0 h 69"/>
                  <a:gd name="T4" fmla="*/ 0 w 73"/>
                  <a:gd name="T5" fmla="*/ 30 h 69"/>
                  <a:gd name="T6" fmla="*/ 22 w 73"/>
                  <a:gd name="T7" fmla="*/ 69 h 69"/>
                  <a:gd name="T8" fmla="*/ 73 w 73"/>
                  <a:gd name="T9" fmla="*/ 43 h 69"/>
                </a:gdLst>
                <a:ahLst/>
                <a:cxnLst>
                  <a:cxn ang="0">
                    <a:pos x="T0" y="T1"/>
                  </a:cxn>
                  <a:cxn ang="0">
                    <a:pos x="T2" y="T3"/>
                  </a:cxn>
                  <a:cxn ang="0">
                    <a:pos x="T4" y="T5"/>
                  </a:cxn>
                  <a:cxn ang="0">
                    <a:pos x="T6" y="T7"/>
                  </a:cxn>
                  <a:cxn ang="0">
                    <a:pos x="T8" y="T9"/>
                  </a:cxn>
                </a:cxnLst>
                <a:rect l="0" t="0" r="r" b="b"/>
                <a:pathLst>
                  <a:path w="73" h="69">
                    <a:moveTo>
                      <a:pt x="73" y="43"/>
                    </a:moveTo>
                    <a:lnTo>
                      <a:pt x="40" y="0"/>
                    </a:lnTo>
                    <a:lnTo>
                      <a:pt x="0" y="30"/>
                    </a:lnTo>
                    <a:lnTo>
                      <a:pt x="22" y="69"/>
                    </a:lnTo>
                    <a:lnTo>
                      <a:pt x="7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8" name="Freeform: Shape 20"/>
              <p:cNvSpPr/>
              <p:nvPr/>
            </p:nvSpPr>
            <p:spPr bwMode="auto">
              <a:xfrm>
                <a:off x="3127375" y="1625601"/>
                <a:ext cx="117475" cy="82550"/>
              </a:xfrm>
              <a:custGeom>
                <a:avLst/>
                <a:gdLst>
                  <a:gd name="T0" fmla="*/ 74 w 74"/>
                  <a:gd name="T1" fmla="*/ 22 h 52"/>
                  <a:gd name="T2" fmla="*/ 49 w 74"/>
                  <a:gd name="T3" fmla="*/ 0 h 52"/>
                  <a:gd name="T4" fmla="*/ 0 w 74"/>
                  <a:gd name="T5" fmla="*/ 13 h 52"/>
                  <a:gd name="T6" fmla="*/ 19 w 74"/>
                  <a:gd name="T7" fmla="*/ 52 h 52"/>
                  <a:gd name="T8" fmla="*/ 74 w 74"/>
                  <a:gd name="T9" fmla="*/ 22 h 52"/>
                </a:gdLst>
                <a:ahLst/>
                <a:cxnLst>
                  <a:cxn ang="0">
                    <a:pos x="T0" y="T1"/>
                  </a:cxn>
                  <a:cxn ang="0">
                    <a:pos x="T2" y="T3"/>
                  </a:cxn>
                  <a:cxn ang="0">
                    <a:pos x="T4" y="T5"/>
                  </a:cxn>
                  <a:cxn ang="0">
                    <a:pos x="T6" y="T7"/>
                  </a:cxn>
                  <a:cxn ang="0">
                    <a:pos x="T8" y="T9"/>
                  </a:cxn>
                </a:cxnLst>
                <a:rect l="0" t="0" r="r" b="b"/>
                <a:pathLst>
                  <a:path w="74" h="52">
                    <a:moveTo>
                      <a:pt x="74" y="22"/>
                    </a:moveTo>
                    <a:lnTo>
                      <a:pt x="49" y="0"/>
                    </a:lnTo>
                    <a:lnTo>
                      <a:pt x="0" y="13"/>
                    </a:lnTo>
                    <a:lnTo>
                      <a:pt x="19" y="52"/>
                    </a:lnTo>
                    <a:lnTo>
                      <a:pt x="7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9" name="Freeform: Shape 21"/>
              <p:cNvSpPr/>
              <p:nvPr/>
            </p:nvSpPr>
            <p:spPr bwMode="auto">
              <a:xfrm>
                <a:off x="2895600" y="1790701"/>
                <a:ext cx="609600" cy="214313"/>
              </a:xfrm>
              <a:custGeom>
                <a:avLst/>
                <a:gdLst>
                  <a:gd name="T0" fmla="*/ 864 w 913"/>
                  <a:gd name="T1" fmla="*/ 209 h 321"/>
                  <a:gd name="T2" fmla="*/ 844 w 913"/>
                  <a:gd name="T3" fmla="*/ 213 h 321"/>
                  <a:gd name="T4" fmla="*/ 746 w 913"/>
                  <a:gd name="T5" fmla="*/ 129 h 321"/>
                  <a:gd name="T6" fmla="*/ 760 w 913"/>
                  <a:gd name="T7" fmla="*/ 0 h 321"/>
                  <a:gd name="T8" fmla="*/ 663 w 913"/>
                  <a:gd name="T9" fmla="*/ 0 h 321"/>
                  <a:gd name="T10" fmla="*/ 699 w 913"/>
                  <a:gd name="T11" fmla="*/ 40 h 321"/>
                  <a:gd name="T12" fmla="*/ 674 w 913"/>
                  <a:gd name="T13" fmla="*/ 265 h 321"/>
                  <a:gd name="T14" fmla="*/ 86 w 913"/>
                  <a:gd name="T15" fmla="*/ 265 h 321"/>
                  <a:gd name="T16" fmla="*/ 63 w 913"/>
                  <a:gd name="T17" fmla="*/ 56 h 321"/>
                  <a:gd name="T18" fmla="*/ 111 w 913"/>
                  <a:gd name="T19" fmla="*/ 56 h 321"/>
                  <a:gd name="T20" fmla="*/ 111 w 913"/>
                  <a:gd name="T21" fmla="*/ 6 h 321"/>
                  <a:gd name="T22" fmla="*/ 111 w 913"/>
                  <a:gd name="T23" fmla="*/ 0 h 321"/>
                  <a:gd name="T24" fmla="*/ 0 w 913"/>
                  <a:gd name="T25" fmla="*/ 0 h 321"/>
                  <a:gd name="T26" fmla="*/ 35 w 913"/>
                  <a:gd name="T27" fmla="*/ 321 h 321"/>
                  <a:gd name="T28" fmla="*/ 724 w 913"/>
                  <a:gd name="T29" fmla="*/ 321 h 321"/>
                  <a:gd name="T30" fmla="*/ 740 w 913"/>
                  <a:gd name="T31" fmla="*/ 180 h 321"/>
                  <a:gd name="T32" fmla="*/ 817 w 913"/>
                  <a:gd name="T33" fmla="*/ 245 h 321"/>
                  <a:gd name="T34" fmla="*/ 815 w 913"/>
                  <a:gd name="T35" fmla="*/ 258 h 321"/>
                  <a:gd name="T36" fmla="*/ 864 w 913"/>
                  <a:gd name="T37" fmla="*/ 307 h 321"/>
                  <a:gd name="T38" fmla="*/ 913 w 913"/>
                  <a:gd name="T39" fmla="*/ 258 h 321"/>
                  <a:gd name="T40" fmla="*/ 864 w 913"/>
                  <a:gd name="T41" fmla="*/ 20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3" h="321">
                    <a:moveTo>
                      <a:pt x="864" y="209"/>
                    </a:moveTo>
                    <a:cubicBezTo>
                      <a:pt x="857" y="209"/>
                      <a:pt x="850" y="210"/>
                      <a:pt x="844" y="213"/>
                    </a:cubicBezTo>
                    <a:cubicBezTo>
                      <a:pt x="746" y="129"/>
                      <a:pt x="746" y="129"/>
                      <a:pt x="746" y="129"/>
                    </a:cubicBezTo>
                    <a:cubicBezTo>
                      <a:pt x="760" y="0"/>
                      <a:pt x="760" y="0"/>
                      <a:pt x="760" y="0"/>
                    </a:cubicBezTo>
                    <a:cubicBezTo>
                      <a:pt x="663" y="0"/>
                      <a:pt x="663" y="0"/>
                      <a:pt x="663" y="0"/>
                    </a:cubicBezTo>
                    <a:cubicBezTo>
                      <a:pt x="699" y="40"/>
                      <a:pt x="699" y="40"/>
                      <a:pt x="699" y="40"/>
                    </a:cubicBezTo>
                    <a:cubicBezTo>
                      <a:pt x="674" y="265"/>
                      <a:pt x="674" y="265"/>
                      <a:pt x="674" y="265"/>
                    </a:cubicBezTo>
                    <a:cubicBezTo>
                      <a:pt x="86" y="265"/>
                      <a:pt x="86" y="265"/>
                      <a:pt x="86" y="265"/>
                    </a:cubicBezTo>
                    <a:cubicBezTo>
                      <a:pt x="63" y="56"/>
                      <a:pt x="63" y="56"/>
                      <a:pt x="63" y="56"/>
                    </a:cubicBezTo>
                    <a:cubicBezTo>
                      <a:pt x="111" y="56"/>
                      <a:pt x="111" y="56"/>
                      <a:pt x="111" y="56"/>
                    </a:cubicBezTo>
                    <a:cubicBezTo>
                      <a:pt x="111" y="6"/>
                      <a:pt x="111" y="6"/>
                      <a:pt x="111" y="6"/>
                    </a:cubicBezTo>
                    <a:cubicBezTo>
                      <a:pt x="111" y="0"/>
                      <a:pt x="111" y="0"/>
                      <a:pt x="111" y="0"/>
                    </a:cubicBezTo>
                    <a:cubicBezTo>
                      <a:pt x="0" y="0"/>
                      <a:pt x="0" y="0"/>
                      <a:pt x="0" y="0"/>
                    </a:cubicBezTo>
                    <a:cubicBezTo>
                      <a:pt x="35" y="321"/>
                      <a:pt x="35" y="321"/>
                      <a:pt x="35" y="321"/>
                    </a:cubicBezTo>
                    <a:cubicBezTo>
                      <a:pt x="724" y="321"/>
                      <a:pt x="724" y="321"/>
                      <a:pt x="724" y="321"/>
                    </a:cubicBezTo>
                    <a:cubicBezTo>
                      <a:pt x="740" y="180"/>
                      <a:pt x="740" y="180"/>
                      <a:pt x="740" y="180"/>
                    </a:cubicBezTo>
                    <a:cubicBezTo>
                      <a:pt x="817" y="245"/>
                      <a:pt x="817" y="245"/>
                      <a:pt x="817" y="245"/>
                    </a:cubicBezTo>
                    <a:cubicBezTo>
                      <a:pt x="815" y="249"/>
                      <a:pt x="815" y="254"/>
                      <a:pt x="815" y="258"/>
                    </a:cubicBezTo>
                    <a:cubicBezTo>
                      <a:pt x="815" y="285"/>
                      <a:pt x="837" y="307"/>
                      <a:pt x="864" y="307"/>
                    </a:cubicBezTo>
                    <a:cubicBezTo>
                      <a:pt x="891" y="307"/>
                      <a:pt x="913" y="285"/>
                      <a:pt x="913" y="258"/>
                    </a:cubicBezTo>
                    <a:cubicBezTo>
                      <a:pt x="913" y="231"/>
                      <a:pt x="891" y="209"/>
                      <a:pt x="86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60" name="Freeform: Shape 22"/>
              <p:cNvSpPr/>
              <p:nvPr/>
            </p:nvSpPr>
            <p:spPr bwMode="auto">
              <a:xfrm>
                <a:off x="3084513" y="2047876"/>
                <a:ext cx="133350" cy="38100"/>
              </a:xfrm>
              <a:custGeom>
                <a:avLst/>
                <a:gdLst>
                  <a:gd name="T0" fmla="*/ 0 w 201"/>
                  <a:gd name="T1" fmla="*/ 0 h 56"/>
                  <a:gd name="T2" fmla="*/ 4 w 201"/>
                  <a:gd name="T3" fmla="*/ 28 h 56"/>
                  <a:gd name="T4" fmla="*/ 0 w 201"/>
                  <a:gd name="T5" fmla="*/ 56 h 56"/>
                  <a:gd name="T6" fmla="*/ 201 w 201"/>
                  <a:gd name="T7" fmla="*/ 56 h 56"/>
                  <a:gd name="T8" fmla="*/ 197 w 201"/>
                  <a:gd name="T9" fmla="*/ 28 h 56"/>
                  <a:gd name="T10" fmla="*/ 201 w 201"/>
                  <a:gd name="T11" fmla="*/ 0 h 56"/>
                  <a:gd name="T12" fmla="*/ 0 w 201"/>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201" h="56">
                    <a:moveTo>
                      <a:pt x="0" y="0"/>
                    </a:moveTo>
                    <a:cubicBezTo>
                      <a:pt x="3" y="9"/>
                      <a:pt x="4" y="18"/>
                      <a:pt x="4" y="28"/>
                    </a:cubicBezTo>
                    <a:cubicBezTo>
                      <a:pt x="4" y="38"/>
                      <a:pt x="3" y="47"/>
                      <a:pt x="0" y="56"/>
                    </a:cubicBezTo>
                    <a:cubicBezTo>
                      <a:pt x="201" y="56"/>
                      <a:pt x="201" y="56"/>
                      <a:pt x="201" y="56"/>
                    </a:cubicBezTo>
                    <a:cubicBezTo>
                      <a:pt x="198" y="47"/>
                      <a:pt x="197" y="38"/>
                      <a:pt x="197" y="28"/>
                    </a:cubicBezTo>
                    <a:cubicBezTo>
                      <a:pt x="197" y="18"/>
                      <a:pt x="198" y="9"/>
                      <a:pt x="20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grpSp>
      <p:sp>
        <p:nvSpPr>
          <p:cNvPr id="12" name="Freeform: Shape 12"/>
          <p:cNvSpPr/>
          <p:nvPr/>
        </p:nvSpPr>
        <p:spPr bwMode="auto">
          <a:xfrm rot="16200000">
            <a:off x="3744381" y="1364922"/>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6"/>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62" name="组合 61"/>
          <p:cNvGrpSpPr/>
          <p:nvPr/>
        </p:nvGrpSpPr>
        <p:grpSpPr>
          <a:xfrm>
            <a:off x="4289477" y="2600322"/>
            <a:ext cx="1138627" cy="1138628"/>
            <a:chOff x="3217108" y="2154553"/>
            <a:chExt cx="853970" cy="853971"/>
          </a:xfrm>
          <a:solidFill>
            <a:schemeClr val="accent6"/>
          </a:solidFill>
        </p:grpSpPr>
        <p:sp>
          <p:nvSpPr>
            <p:cNvPr id="13" name="Oval 24"/>
            <p:cNvSpPr/>
            <p:nvPr/>
          </p:nvSpPr>
          <p:spPr bwMode="auto">
            <a:xfrm>
              <a:off x="3217108" y="2154553"/>
              <a:ext cx="853970" cy="853971"/>
            </a:xfrm>
            <a:prstGeom prst="ellipse">
              <a:avLst/>
            </a:prstGeom>
            <a:noFill/>
            <a:ln w="6350" cap="flat">
              <a:solidFill>
                <a:schemeClr val="tx1"/>
              </a:solidFill>
              <a:prstDash val="dash"/>
              <a:miter lim="800000"/>
            </a:ln>
            <a:extLst>
              <a:ext uri="{909E8E84-426E-40DD-AFC4-6F175D3DCCD1}">
                <a14:hiddenFill xmlns:a14="http://schemas.microsoft.com/office/drawing/2010/main">
                  <a:solidFill>
                    <a:srgbClr val="FFFFFF"/>
                  </a:solidFill>
                </a14:hiddenFill>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14" name="Group 25"/>
            <p:cNvGrpSpPr/>
            <p:nvPr/>
          </p:nvGrpSpPr>
          <p:grpSpPr>
            <a:xfrm>
              <a:off x="3445410" y="2389237"/>
              <a:ext cx="360178" cy="399730"/>
              <a:chOff x="7496175" y="163513"/>
              <a:chExt cx="549275" cy="609600"/>
            </a:xfrm>
            <a:grpFill/>
          </p:grpSpPr>
          <p:sp>
            <p:nvSpPr>
              <p:cNvPr id="47" name="Rectangle 28"/>
              <p:cNvSpPr/>
              <p:nvPr/>
            </p:nvSpPr>
            <p:spPr bwMode="auto">
              <a:xfrm>
                <a:off x="7869238" y="341313"/>
                <a:ext cx="11588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8" name="Rectangle 29"/>
              <p:cNvSpPr/>
              <p:nvPr/>
            </p:nvSpPr>
            <p:spPr bwMode="auto">
              <a:xfrm>
                <a:off x="7869238" y="274638"/>
                <a:ext cx="115888"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9" name="Rectangle 30"/>
              <p:cNvSpPr/>
              <p:nvPr/>
            </p:nvSpPr>
            <p:spPr bwMode="auto">
              <a:xfrm>
                <a:off x="7600950" y="468313"/>
                <a:ext cx="2079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0" name="Freeform: Shape 31"/>
              <p:cNvSpPr/>
              <p:nvPr/>
            </p:nvSpPr>
            <p:spPr bwMode="auto">
              <a:xfrm>
                <a:off x="7496175" y="163513"/>
                <a:ext cx="549275" cy="609600"/>
              </a:xfrm>
              <a:custGeom>
                <a:avLst/>
                <a:gdLst>
                  <a:gd name="T0" fmla="*/ 47 w 822"/>
                  <a:gd name="T1" fmla="*/ 0 h 912"/>
                  <a:gd name="T2" fmla="*/ 0 w 822"/>
                  <a:gd name="T3" fmla="*/ 865 h 912"/>
                  <a:gd name="T4" fmla="*/ 775 w 822"/>
                  <a:gd name="T5" fmla="*/ 912 h 912"/>
                  <a:gd name="T6" fmla="*/ 822 w 822"/>
                  <a:gd name="T7" fmla="*/ 47 h 912"/>
                  <a:gd name="T8" fmla="*/ 318 w 822"/>
                  <a:gd name="T9" fmla="*/ 856 h 912"/>
                  <a:gd name="T10" fmla="*/ 239 w 822"/>
                  <a:gd name="T11" fmla="*/ 872 h 912"/>
                  <a:gd name="T12" fmla="*/ 236 w 822"/>
                  <a:gd name="T13" fmla="*/ 788 h 912"/>
                  <a:gd name="T14" fmla="*/ 309 w 822"/>
                  <a:gd name="T15" fmla="*/ 773 h 912"/>
                  <a:gd name="T16" fmla="*/ 318 w 822"/>
                  <a:gd name="T17" fmla="*/ 856 h 912"/>
                  <a:gd name="T18" fmla="*/ 312 w 822"/>
                  <a:gd name="T19" fmla="*/ 734 h 912"/>
                  <a:gd name="T20" fmla="*/ 246 w 822"/>
                  <a:gd name="T21" fmla="*/ 718 h 912"/>
                  <a:gd name="T22" fmla="*/ 271 w 822"/>
                  <a:gd name="T23" fmla="*/ 655 h 912"/>
                  <a:gd name="T24" fmla="*/ 332 w 822"/>
                  <a:gd name="T25" fmla="*/ 670 h 912"/>
                  <a:gd name="T26" fmla="*/ 336 w 822"/>
                  <a:gd name="T27" fmla="*/ 608 h 912"/>
                  <a:gd name="T28" fmla="*/ 275 w 822"/>
                  <a:gd name="T29" fmla="*/ 623 h 912"/>
                  <a:gd name="T30" fmla="*/ 266 w 822"/>
                  <a:gd name="T31" fmla="*/ 574 h 912"/>
                  <a:gd name="T32" fmla="*/ 324 w 822"/>
                  <a:gd name="T33" fmla="*/ 558 h 912"/>
                  <a:gd name="T34" fmla="*/ 336 w 822"/>
                  <a:gd name="T35" fmla="*/ 608 h 912"/>
                  <a:gd name="T36" fmla="*/ 377 w 822"/>
                  <a:gd name="T37" fmla="*/ 872 h 912"/>
                  <a:gd name="T38" fmla="*/ 364 w 822"/>
                  <a:gd name="T39" fmla="*/ 788 h 912"/>
                  <a:gd name="T40" fmla="*/ 436 w 822"/>
                  <a:gd name="T41" fmla="*/ 773 h 912"/>
                  <a:gd name="T42" fmla="*/ 454 w 822"/>
                  <a:gd name="T43" fmla="*/ 856 h 912"/>
                  <a:gd name="T44" fmla="*/ 385 w 822"/>
                  <a:gd name="T45" fmla="*/ 655 h 912"/>
                  <a:gd name="T46" fmla="*/ 448 w 822"/>
                  <a:gd name="T47" fmla="*/ 670 h 912"/>
                  <a:gd name="T48" fmla="*/ 434 w 822"/>
                  <a:gd name="T49" fmla="*/ 734 h 912"/>
                  <a:gd name="T50" fmla="*/ 367 w 822"/>
                  <a:gd name="T51" fmla="*/ 718 h 912"/>
                  <a:gd name="T52" fmla="*/ 385 w 822"/>
                  <a:gd name="T53" fmla="*/ 655 h 912"/>
                  <a:gd name="T54" fmla="*/ 372 w 822"/>
                  <a:gd name="T55" fmla="*/ 574 h 912"/>
                  <a:gd name="T56" fmla="*/ 427 w 822"/>
                  <a:gd name="T57" fmla="*/ 558 h 912"/>
                  <a:gd name="T58" fmla="*/ 445 w 822"/>
                  <a:gd name="T59" fmla="*/ 608 h 912"/>
                  <a:gd name="T60" fmla="*/ 386 w 822"/>
                  <a:gd name="T61" fmla="*/ 623 h 912"/>
                  <a:gd name="T62" fmla="*/ 484 w 822"/>
                  <a:gd name="T63" fmla="*/ 608 h 912"/>
                  <a:gd name="T64" fmla="*/ 497 w 822"/>
                  <a:gd name="T65" fmla="*/ 558 h 912"/>
                  <a:gd name="T66" fmla="*/ 554 w 822"/>
                  <a:gd name="T67" fmla="*/ 574 h 912"/>
                  <a:gd name="T68" fmla="*/ 545 w 822"/>
                  <a:gd name="T69" fmla="*/ 623 h 912"/>
                  <a:gd name="T70" fmla="*/ 484 w 822"/>
                  <a:gd name="T71" fmla="*/ 608 h 912"/>
                  <a:gd name="T72" fmla="*/ 505 w 822"/>
                  <a:gd name="T73" fmla="*/ 655 h 912"/>
                  <a:gd name="T74" fmla="*/ 569 w 822"/>
                  <a:gd name="T75" fmla="*/ 670 h 912"/>
                  <a:gd name="T76" fmla="*/ 563 w 822"/>
                  <a:gd name="T77" fmla="*/ 734 h 912"/>
                  <a:gd name="T78" fmla="*/ 494 w 822"/>
                  <a:gd name="T79" fmla="*/ 718 h 912"/>
                  <a:gd name="T80" fmla="*/ 584 w 822"/>
                  <a:gd name="T81" fmla="*/ 872 h 912"/>
                  <a:gd name="T82" fmla="*/ 504 w 822"/>
                  <a:gd name="T83" fmla="*/ 856 h 912"/>
                  <a:gd name="T84" fmla="*/ 514 w 822"/>
                  <a:gd name="T85" fmla="*/ 773 h 912"/>
                  <a:gd name="T86" fmla="*/ 587 w 822"/>
                  <a:gd name="T87" fmla="*/ 788 h 912"/>
                  <a:gd name="T88" fmla="*/ 584 w 822"/>
                  <a:gd name="T89" fmla="*/ 872 h 912"/>
                  <a:gd name="T90" fmla="*/ 47 w 822"/>
                  <a:gd name="T91" fmla="*/ 534 h 912"/>
                  <a:gd name="T92" fmla="*/ 775 w 822"/>
                  <a:gd name="T9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2" h="912">
                    <a:moveTo>
                      <a:pt x="775" y="0"/>
                    </a:moveTo>
                    <a:cubicBezTo>
                      <a:pt x="47" y="0"/>
                      <a:pt x="47" y="0"/>
                      <a:pt x="47" y="0"/>
                    </a:cubicBezTo>
                    <a:cubicBezTo>
                      <a:pt x="21" y="0"/>
                      <a:pt x="0" y="21"/>
                      <a:pt x="0" y="47"/>
                    </a:cubicBezTo>
                    <a:cubicBezTo>
                      <a:pt x="0" y="865"/>
                      <a:pt x="0" y="865"/>
                      <a:pt x="0" y="865"/>
                    </a:cubicBezTo>
                    <a:cubicBezTo>
                      <a:pt x="0" y="891"/>
                      <a:pt x="21" y="912"/>
                      <a:pt x="47" y="912"/>
                    </a:cubicBezTo>
                    <a:cubicBezTo>
                      <a:pt x="775" y="912"/>
                      <a:pt x="775" y="912"/>
                      <a:pt x="775" y="912"/>
                    </a:cubicBezTo>
                    <a:cubicBezTo>
                      <a:pt x="801" y="912"/>
                      <a:pt x="822" y="891"/>
                      <a:pt x="822" y="865"/>
                    </a:cubicBezTo>
                    <a:cubicBezTo>
                      <a:pt x="822" y="47"/>
                      <a:pt x="822" y="47"/>
                      <a:pt x="822" y="47"/>
                    </a:cubicBezTo>
                    <a:cubicBezTo>
                      <a:pt x="822" y="21"/>
                      <a:pt x="801" y="0"/>
                      <a:pt x="775" y="0"/>
                    </a:cubicBezTo>
                    <a:close/>
                    <a:moveTo>
                      <a:pt x="318" y="856"/>
                    </a:moveTo>
                    <a:cubicBezTo>
                      <a:pt x="318" y="865"/>
                      <a:pt x="310" y="872"/>
                      <a:pt x="301" y="872"/>
                    </a:cubicBezTo>
                    <a:cubicBezTo>
                      <a:pt x="239" y="872"/>
                      <a:pt x="239" y="872"/>
                      <a:pt x="239" y="872"/>
                    </a:cubicBezTo>
                    <a:cubicBezTo>
                      <a:pt x="230" y="872"/>
                      <a:pt x="224" y="865"/>
                      <a:pt x="225" y="856"/>
                    </a:cubicBezTo>
                    <a:cubicBezTo>
                      <a:pt x="236" y="788"/>
                      <a:pt x="236" y="788"/>
                      <a:pt x="236" y="788"/>
                    </a:cubicBezTo>
                    <a:cubicBezTo>
                      <a:pt x="237" y="780"/>
                      <a:pt x="245" y="773"/>
                      <a:pt x="254" y="773"/>
                    </a:cubicBezTo>
                    <a:cubicBezTo>
                      <a:pt x="309" y="773"/>
                      <a:pt x="309" y="773"/>
                      <a:pt x="309" y="773"/>
                    </a:cubicBezTo>
                    <a:cubicBezTo>
                      <a:pt x="317" y="773"/>
                      <a:pt x="324" y="780"/>
                      <a:pt x="323" y="788"/>
                    </a:cubicBezTo>
                    <a:lnTo>
                      <a:pt x="318" y="856"/>
                    </a:lnTo>
                    <a:close/>
                    <a:moveTo>
                      <a:pt x="328" y="718"/>
                    </a:moveTo>
                    <a:cubicBezTo>
                      <a:pt x="328" y="727"/>
                      <a:pt x="320" y="734"/>
                      <a:pt x="312" y="734"/>
                    </a:cubicBezTo>
                    <a:cubicBezTo>
                      <a:pt x="259" y="734"/>
                      <a:pt x="259" y="734"/>
                      <a:pt x="259" y="734"/>
                    </a:cubicBezTo>
                    <a:cubicBezTo>
                      <a:pt x="251" y="734"/>
                      <a:pt x="245" y="727"/>
                      <a:pt x="246" y="718"/>
                    </a:cubicBezTo>
                    <a:cubicBezTo>
                      <a:pt x="253" y="670"/>
                      <a:pt x="253" y="670"/>
                      <a:pt x="253" y="670"/>
                    </a:cubicBezTo>
                    <a:cubicBezTo>
                      <a:pt x="254" y="662"/>
                      <a:pt x="263" y="655"/>
                      <a:pt x="271" y="655"/>
                    </a:cubicBezTo>
                    <a:cubicBezTo>
                      <a:pt x="317" y="655"/>
                      <a:pt x="317" y="655"/>
                      <a:pt x="317" y="655"/>
                    </a:cubicBezTo>
                    <a:cubicBezTo>
                      <a:pt x="326" y="655"/>
                      <a:pt x="333" y="662"/>
                      <a:pt x="332" y="670"/>
                    </a:cubicBezTo>
                    <a:lnTo>
                      <a:pt x="328" y="718"/>
                    </a:lnTo>
                    <a:close/>
                    <a:moveTo>
                      <a:pt x="336" y="608"/>
                    </a:moveTo>
                    <a:cubicBezTo>
                      <a:pt x="335" y="616"/>
                      <a:pt x="327" y="623"/>
                      <a:pt x="319" y="623"/>
                    </a:cubicBezTo>
                    <a:cubicBezTo>
                      <a:pt x="275" y="623"/>
                      <a:pt x="275" y="623"/>
                      <a:pt x="275" y="623"/>
                    </a:cubicBezTo>
                    <a:cubicBezTo>
                      <a:pt x="266" y="623"/>
                      <a:pt x="260" y="616"/>
                      <a:pt x="261" y="608"/>
                    </a:cubicBezTo>
                    <a:cubicBezTo>
                      <a:pt x="266" y="574"/>
                      <a:pt x="266" y="574"/>
                      <a:pt x="266" y="574"/>
                    </a:cubicBezTo>
                    <a:cubicBezTo>
                      <a:pt x="268" y="565"/>
                      <a:pt x="276" y="558"/>
                      <a:pt x="285" y="558"/>
                    </a:cubicBezTo>
                    <a:cubicBezTo>
                      <a:pt x="324" y="558"/>
                      <a:pt x="324" y="558"/>
                      <a:pt x="324" y="558"/>
                    </a:cubicBezTo>
                    <a:cubicBezTo>
                      <a:pt x="332" y="558"/>
                      <a:pt x="339" y="566"/>
                      <a:pt x="338" y="574"/>
                    </a:cubicBezTo>
                    <a:lnTo>
                      <a:pt x="336" y="608"/>
                    </a:lnTo>
                    <a:close/>
                    <a:moveTo>
                      <a:pt x="439" y="872"/>
                    </a:moveTo>
                    <a:cubicBezTo>
                      <a:pt x="377" y="872"/>
                      <a:pt x="377" y="872"/>
                      <a:pt x="377" y="872"/>
                    </a:cubicBezTo>
                    <a:cubicBezTo>
                      <a:pt x="368" y="872"/>
                      <a:pt x="361" y="865"/>
                      <a:pt x="362" y="856"/>
                    </a:cubicBezTo>
                    <a:cubicBezTo>
                      <a:pt x="364" y="788"/>
                      <a:pt x="364" y="788"/>
                      <a:pt x="364" y="788"/>
                    </a:cubicBezTo>
                    <a:cubicBezTo>
                      <a:pt x="365" y="780"/>
                      <a:pt x="372" y="773"/>
                      <a:pt x="381" y="773"/>
                    </a:cubicBezTo>
                    <a:cubicBezTo>
                      <a:pt x="436" y="773"/>
                      <a:pt x="436" y="773"/>
                      <a:pt x="436" y="773"/>
                    </a:cubicBezTo>
                    <a:cubicBezTo>
                      <a:pt x="444" y="773"/>
                      <a:pt x="452" y="780"/>
                      <a:pt x="452" y="788"/>
                    </a:cubicBezTo>
                    <a:cubicBezTo>
                      <a:pt x="454" y="856"/>
                      <a:pt x="454" y="856"/>
                      <a:pt x="454" y="856"/>
                    </a:cubicBezTo>
                    <a:cubicBezTo>
                      <a:pt x="455" y="865"/>
                      <a:pt x="448" y="872"/>
                      <a:pt x="439" y="872"/>
                    </a:cubicBezTo>
                    <a:close/>
                    <a:moveTo>
                      <a:pt x="385" y="655"/>
                    </a:moveTo>
                    <a:cubicBezTo>
                      <a:pt x="432" y="655"/>
                      <a:pt x="432" y="655"/>
                      <a:pt x="432" y="655"/>
                    </a:cubicBezTo>
                    <a:cubicBezTo>
                      <a:pt x="440" y="655"/>
                      <a:pt x="448" y="662"/>
                      <a:pt x="448" y="670"/>
                    </a:cubicBezTo>
                    <a:cubicBezTo>
                      <a:pt x="450" y="718"/>
                      <a:pt x="450" y="718"/>
                      <a:pt x="450" y="718"/>
                    </a:cubicBezTo>
                    <a:cubicBezTo>
                      <a:pt x="450" y="727"/>
                      <a:pt x="443" y="734"/>
                      <a:pt x="434" y="734"/>
                    </a:cubicBezTo>
                    <a:cubicBezTo>
                      <a:pt x="382" y="734"/>
                      <a:pt x="382" y="734"/>
                      <a:pt x="382" y="734"/>
                    </a:cubicBezTo>
                    <a:cubicBezTo>
                      <a:pt x="374" y="734"/>
                      <a:pt x="367" y="727"/>
                      <a:pt x="367" y="718"/>
                    </a:cubicBezTo>
                    <a:cubicBezTo>
                      <a:pt x="369" y="670"/>
                      <a:pt x="369" y="670"/>
                      <a:pt x="369" y="670"/>
                    </a:cubicBezTo>
                    <a:cubicBezTo>
                      <a:pt x="369" y="662"/>
                      <a:pt x="377" y="655"/>
                      <a:pt x="385" y="655"/>
                    </a:cubicBezTo>
                    <a:close/>
                    <a:moveTo>
                      <a:pt x="370" y="608"/>
                    </a:moveTo>
                    <a:cubicBezTo>
                      <a:pt x="372" y="574"/>
                      <a:pt x="372" y="574"/>
                      <a:pt x="372" y="574"/>
                    </a:cubicBezTo>
                    <a:cubicBezTo>
                      <a:pt x="372" y="566"/>
                      <a:pt x="380" y="558"/>
                      <a:pt x="388" y="558"/>
                    </a:cubicBezTo>
                    <a:cubicBezTo>
                      <a:pt x="427" y="558"/>
                      <a:pt x="427" y="558"/>
                      <a:pt x="427" y="558"/>
                    </a:cubicBezTo>
                    <a:cubicBezTo>
                      <a:pt x="436" y="558"/>
                      <a:pt x="443" y="566"/>
                      <a:pt x="444" y="574"/>
                    </a:cubicBezTo>
                    <a:cubicBezTo>
                      <a:pt x="445" y="608"/>
                      <a:pt x="445" y="608"/>
                      <a:pt x="445" y="608"/>
                    </a:cubicBezTo>
                    <a:cubicBezTo>
                      <a:pt x="445" y="616"/>
                      <a:pt x="438" y="623"/>
                      <a:pt x="430" y="623"/>
                    </a:cubicBezTo>
                    <a:cubicBezTo>
                      <a:pt x="386" y="623"/>
                      <a:pt x="386" y="623"/>
                      <a:pt x="386" y="623"/>
                    </a:cubicBezTo>
                    <a:cubicBezTo>
                      <a:pt x="377" y="623"/>
                      <a:pt x="370" y="616"/>
                      <a:pt x="370" y="608"/>
                    </a:cubicBezTo>
                    <a:close/>
                    <a:moveTo>
                      <a:pt x="484" y="608"/>
                    </a:moveTo>
                    <a:cubicBezTo>
                      <a:pt x="482" y="574"/>
                      <a:pt x="482" y="574"/>
                      <a:pt x="482" y="574"/>
                    </a:cubicBezTo>
                    <a:cubicBezTo>
                      <a:pt x="481" y="566"/>
                      <a:pt x="488" y="558"/>
                      <a:pt x="497" y="558"/>
                    </a:cubicBezTo>
                    <a:cubicBezTo>
                      <a:pt x="536" y="558"/>
                      <a:pt x="536" y="558"/>
                      <a:pt x="536" y="558"/>
                    </a:cubicBezTo>
                    <a:cubicBezTo>
                      <a:pt x="544" y="558"/>
                      <a:pt x="552" y="565"/>
                      <a:pt x="554" y="574"/>
                    </a:cubicBezTo>
                    <a:cubicBezTo>
                      <a:pt x="559" y="608"/>
                      <a:pt x="559" y="608"/>
                      <a:pt x="559" y="608"/>
                    </a:cubicBezTo>
                    <a:cubicBezTo>
                      <a:pt x="560" y="616"/>
                      <a:pt x="554" y="623"/>
                      <a:pt x="545" y="623"/>
                    </a:cubicBezTo>
                    <a:cubicBezTo>
                      <a:pt x="501" y="623"/>
                      <a:pt x="501" y="623"/>
                      <a:pt x="501" y="623"/>
                    </a:cubicBezTo>
                    <a:cubicBezTo>
                      <a:pt x="493" y="623"/>
                      <a:pt x="485" y="616"/>
                      <a:pt x="484" y="608"/>
                    </a:cubicBezTo>
                    <a:close/>
                    <a:moveTo>
                      <a:pt x="490" y="670"/>
                    </a:moveTo>
                    <a:cubicBezTo>
                      <a:pt x="490" y="662"/>
                      <a:pt x="496" y="655"/>
                      <a:pt x="505" y="655"/>
                    </a:cubicBezTo>
                    <a:cubicBezTo>
                      <a:pt x="551" y="655"/>
                      <a:pt x="551" y="655"/>
                      <a:pt x="551" y="655"/>
                    </a:cubicBezTo>
                    <a:cubicBezTo>
                      <a:pt x="560" y="655"/>
                      <a:pt x="568" y="662"/>
                      <a:pt x="569" y="670"/>
                    </a:cubicBezTo>
                    <a:cubicBezTo>
                      <a:pt x="576" y="718"/>
                      <a:pt x="576" y="718"/>
                      <a:pt x="576" y="718"/>
                    </a:cubicBezTo>
                    <a:cubicBezTo>
                      <a:pt x="578" y="727"/>
                      <a:pt x="572" y="734"/>
                      <a:pt x="563" y="734"/>
                    </a:cubicBezTo>
                    <a:cubicBezTo>
                      <a:pt x="511" y="734"/>
                      <a:pt x="511" y="734"/>
                      <a:pt x="511" y="734"/>
                    </a:cubicBezTo>
                    <a:cubicBezTo>
                      <a:pt x="502" y="734"/>
                      <a:pt x="494" y="727"/>
                      <a:pt x="494" y="718"/>
                    </a:cubicBezTo>
                    <a:lnTo>
                      <a:pt x="490" y="670"/>
                    </a:lnTo>
                    <a:close/>
                    <a:moveTo>
                      <a:pt x="584" y="872"/>
                    </a:moveTo>
                    <a:cubicBezTo>
                      <a:pt x="521" y="872"/>
                      <a:pt x="521" y="872"/>
                      <a:pt x="521" y="872"/>
                    </a:cubicBezTo>
                    <a:cubicBezTo>
                      <a:pt x="512" y="872"/>
                      <a:pt x="505" y="865"/>
                      <a:pt x="504" y="856"/>
                    </a:cubicBezTo>
                    <a:cubicBezTo>
                      <a:pt x="499" y="788"/>
                      <a:pt x="499" y="788"/>
                      <a:pt x="499" y="788"/>
                    </a:cubicBezTo>
                    <a:cubicBezTo>
                      <a:pt x="498" y="780"/>
                      <a:pt x="505" y="773"/>
                      <a:pt x="514" y="773"/>
                    </a:cubicBezTo>
                    <a:cubicBezTo>
                      <a:pt x="569" y="773"/>
                      <a:pt x="569" y="773"/>
                      <a:pt x="569" y="773"/>
                    </a:cubicBezTo>
                    <a:cubicBezTo>
                      <a:pt x="577" y="773"/>
                      <a:pt x="585" y="780"/>
                      <a:pt x="587" y="788"/>
                    </a:cubicBezTo>
                    <a:cubicBezTo>
                      <a:pt x="597" y="856"/>
                      <a:pt x="597" y="856"/>
                      <a:pt x="597" y="856"/>
                    </a:cubicBezTo>
                    <a:cubicBezTo>
                      <a:pt x="598" y="865"/>
                      <a:pt x="592" y="872"/>
                      <a:pt x="584" y="872"/>
                    </a:cubicBezTo>
                    <a:close/>
                    <a:moveTo>
                      <a:pt x="775" y="534"/>
                    </a:moveTo>
                    <a:cubicBezTo>
                      <a:pt x="47" y="534"/>
                      <a:pt x="47" y="534"/>
                      <a:pt x="47" y="534"/>
                    </a:cubicBezTo>
                    <a:cubicBezTo>
                      <a:pt x="47" y="47"/>
                      <a:pt x="47" y="47"/>
                      <a:pt x="47" y="47"/>
                    </a:cubicBezTo>
                    <a:cubicBezTo>
                      <a:pt x="775" y="47"/>
                      <a:pt x="775" y="47"/>
                      <a:pt x="775" y="47"/>
                    </a:cubicBezTo>
                    <a:lnTo>
                      <a:pt x="775" y="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1" name="Freeform: Shape 32"/>
              <p:cNvSpPr/>
              <p:nvPr/>
            </p:nvSpPr>
            <p:spPr bwMode="auto">
              <a:xfrm>
                <a:off x="7559675" y="228601"/>
                <a:ext cx="285750" cy="212725"/>
              </a:xfrm>
              <a:custGeom>
                <a:avLst/>
                <a:gdLst>
                  <a:gd name="T0" fmla="*/ 31 w 428"/>
                  <a:gd name="T1" fmla="*/ 318 h 318"/>
                  <a:gd name="T2" fmla="*/ 396 w 428"/>
                  <a:gd name="T3" fmla="*/ 318 h 318"/>
                  <a:gd name="T4" fmla="*/ 428 w 428"/>
                  <a:gd name="T5" fmla="*/ 287 h 318"/>
                  <a:gd name="T6" fmla="*/ 428 w 428"/>
                  <a:gd name="T7" fmla="*/ 31 h 318"/>
                  <a:gd name="T8" fmla="*/ 396 w 428"/>
                  <a:gd name="T9" fmla="*/ 0 h 318"/>
                  <a:gd name="T10" fmla="*/ 31 w 428"/>
                  <a:gd name="T11" fmla="*/ 0 h 318"/>
                  <a:gd name="T12" fmla="*/ 0 w 428"/>
                  <a:gd name="T13" fmla="*/ 31 h 318"/>
                  <a:gd name="T14" fmla="*/ 0 w 428"/>
                  <a:gd name="T15" fmla="*/ 287 h 318"/>
                  <a:gd name="T16" fmla="*/ 31 w 428"/>
                  <a:gd name="T17" fmla="*/ 318 h 318"/>
                  <a:gd name="T18" fmla="*/ 252 w 428"/>
                  <a:gd name="T19" fmla="*/ 190 h 318"/>
                  <a:gd name="T20" fmla="*/ 225 w 428"/>
                  <a:gd name="T21" fmla="*/ 177 h 318"/>
                  <a:gd name="T22" fmla="*/ 187 w 428"/>
                  <a:gd name="T23" fmla="*/ 165 h 318"/>
                  <a:gd name="T24" fmla="*/ 170 w 428"/>
                  <a:gd name="T25" fmla="*/ 159 h 318"/>
                  <a:gd name="T26" fmla="*/ 144 w 428"/>
                  <a:gd name="T27" fmla="*/ 144 h 318"/>
                  <a:gd name="T28" fmla="*/ 133 w 428"/>
                  <a:gd name="T29" fmla="*/ 115 h 318"/>
                  <a:gd name="T30" fmla="*/ 137 w 428"/>
                  <a:gd name="T31" fmla="*/ 99 h 318"/>
                  <a:gd name="T32" fmla="*/ 149 w 428"/>
                  <a:gd name="T33" fmla="*/ 84 h 318"/>
                  <a:gd name="T34" fmla="*/ 170 w 428"/>
                  <a:gd name="T35" fmla="*/ 74 h 318"/>
                  <a:gd name="T36" fmla="*/ 201 w 428"/>
                  <a:gd name="T37" fmla="*/ 70 h 318"/>
                  <a:gd name="T38" fmla="*/ 201 w 428"/>
                  <a:gd name="T39" fmla="*/ 59 h 318"/>
                  <a:gd name="T40" fmla="*/ 210 w 428"/>
                  <a:gd name="T41" fmla="*/ 50 h 318"/>
                  <a:gd name="T42" fmla="*/ 218 w 428"/>
                  <a:gd name="T43" fmla="*/ 50 h 318"/>
                  <a:gd name="T44" fmla="*/ 227 w 428"/>
                  <a:gd name="T45" fmla="*/ 59 h 318"/>
                  <a:gd name="T46" fmla="*/ 227 w 428"/>
                  <a:gd name="T47" fmla="*/ 62 h 318"/>
                  <a:gd name="T48" fmla="*/ 236 w 428"/>
                  <a:gd name="T49" fmla="*/ 73 h 318"/>
                  <a:gd name="T50" fmla="*/ 262 w 428"/>
                  <a:gd name="T51" fmla="*/ 80 h 318"/>
                  <a:gd name="T52" fmla="*/ 289 w 428"/>
                  <a:gd name="T53" fmla="*/ 97 h 318"/>
                  <a:gd name="T54" fmla="*/ 283 w 428"/>
                  <a:gd name="T55" fmla="*/ 105 h 318"/>
                  <a:gd name="T56" fmla="*/ 269 w 428"/>
                  <a:gd name="T57" fmla="*/ 107 h 318"/>
                  <a:gd name="T58" fmla="*/ 246 w 428"/>
                  <a:gd name="T59" fmla="*/ 94 h 318"/>
                  <a:gd name="T60" fmla="*/ 207 w 428"/>
                  <a:gd name="T61" fmla="*/ 88 h 318"/>
                  <a:gd name="T62" fmla="*/ 179 w 428"/>
                  <a:gd name="T63" fmla="*/ 94 h 318"/>
                  <a:gd name="T64" fmla="*/ 170 w 428"/>
                  <a:gd name="T65" fmla="*/ 108 h 318"/>
                  <a:gd name="T66" fmla="*/ 172 w 428"/>
                  <a:gd name="T67" fmla="*/ 118 h 318"/>
                  <a:gd name="T68" fmla="*/ 178 w 428"/>
                  <a:gd name="T69" fmla="*/ 125 h 318"/>
                  <a:gd name="T70" fmla="*/ 188 w 428"/>
                  <a:gd name="T71" fmla="*/ 131 h 318"/>
                  <a:gd name="T72" fmla="*/ 204 w 428"/>
                  <a:gd name="T73" fmla="*/ 137 h 318"/>
                  <a:gd name="T74" fmla="*/ 242 w 428"/>
                  <a:gd name="T75" fmla="*/ 149 h 318"/>
                  <a:gd name="T76" fmla="*/ 259 w 428"/>
                  <a:gd name="T77" fmla="*/ 155 h 318"/>
                  <a:gd name="T78" fmla="*/ 285 w 428"/>
                  <a:gd name="T79" fmla="*/ 170 h 318"/>
                  <a:gd name="T80" fmla="*/ 297 w 428"/>
                  <a:gd name="T81" fmla="*/ 199 h 318"/>
                  <a:gd name="T82" fmla="*/ 294 w 428"/>
                  <a:gd name="T83" fmla="*/ 218 h 318"/>
                  <a:gd name="T84" fmla="*/ 282 w 428"/>
                  <a:gd name="T85" fmla="*/ 233 h 318"/>
                  <a:gd name="T86" fmla="*/ 260 w 428"/>
                  <a:gd name="T87" fmla="*/ 244 h 318"/>
                  <a:gd name="T88" fmla="*/ 227 w 428"/>
                  <a:gd name="T89" fmla="*/ 248 h 318"/>
                  <a:gd name="T90" fmla="*/ 227 w 428"/>
                  <a:gd name="T91" fmla="*/ 259 h 318"/>
                  <a:gd name="T92" fmla="*/ 218 w 428"/>
                  <a:gd name="T93" fmla="*/ 268 h 318"/>
                  <a:gd name="T94" fmla="*/ 210 w 428"/>
                  <a:gd name="T95" fmla="*/ 268 h 318"/>
                  <a:gd name="T96" fmla="*/ 201 w 428"/>
                  <a:gd name="T97" fmla="*/ 259 h 318"/>
                  <a:gd name="T98" fmla="*/ 201 w 428"/>
                  <a:gd name="T99" fmla="*/ 257 h 318"/>
                  <a:gd name="T100" fmla="*/ 192 w 428"/>
                  <a:gd name="T101" fmla="*/ 247 h 318"/>
                  <a:gd name="T102" fmla="*/ 160 w 428"/>
                  <a:gd name="T103" fmla="*/ 239 h 318"/>
                  <a:gd name="T104" fmla="*/ 130 w 428"/>
                  <a:gd name="T105" fmla="*/ 221 h 318"/>
                  <a:gd name="T106" fmla="*/ 137 w 428"/>
                  <a:gd name="T107" fmla="*/ 213 h 318"/>
                  <a:gd name="T108" fmla="*/ 150 w 428"/>
                  <a:gd name="T109" fmla="*/ 211 h 318"/>
                  <a:gd name="T110" fmla="*/ 175 w 428"/>
                  <a:gd name="T111" fmla="*/ 224 h 318"/>
                  <a:gd name="T112" fmla="*/ 215 w 428"/>
                  <a:gd name="T113" fmla="*/ 230 h 318"/>
                  <a:gd name="T114" fmla="*/ 250 w 428"/>
                  <a:gd name="T115" fmla="*/ 224 h 318"/>
                  <a:gd name="T116" fmla="*/ 260 w 428"/>
                  <a:gd name="T117" fmla="*/ 206 h 318"/>
                  <a:gd name="T118" fmla="*/ 252 w 428"/>
                  <a:gd name="T119" fmla="*/ 19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318">
                    <a:moveTo>
                      <a:pt x="31" y="318"/>
                    </a:moveTo>
                    <a:cubicBezTo>
                      <a:pt x="396" y="318"/>
                      <a:pt x="396" y="318"/>
                      <a:pt x="396" y="318"/>
                    </a:cubicBezTo>
                    <a:cubicBezTo>
                      <a:pt x="414" y="318"/>
                      <a:pt x="428" y="304"/>
                      <a:pt x="428" y="287"/>
                    </a:cubicBezTo>
                    <a:cubicBezTo>
                      <a:pt x="428" y="31"/>
                      <a:pt x="428" y="31"/>
                      <a:pt x="428" y="31"/>
                    </a:cubicBezTo>
                    <a:cubicBezTo>
                      <a:pt x="428" y="14"/>
                      <a:pt x="414" y="0"/>
                      <a:pt x="396" y="0"/>
                    </a:cubicBezTo>
                    <a:cubicBezTo>
                      <a:pt x="31" y="0"/>
                      <a:pt x="31" y="0"/>
                      <a:pt x="31" y="0"/>
                    </a:cubicBezTo>
                    <a:cubicBezTo>
                      <a:pt x="14" y="0"/>
                      <a:pt x="0" y="14"/>
                      <a:pt x="0" y="31"/>
                    </a:cubicBezTo>
                    <a:cubicBezTo>
                      <a:pt x="0" y="287"/>
                      <a:pt x="0" y="287"/>
                      <a:pt x="0" y="287"/>
                    </a:cubicBezTo>
                    <a:cubicBezTo>
                      <a:pt x="0" y="304"/>
                      <a:pt x="14" y="318"/>
                      <a:pt x="31" y="318"/>
                    </a:cubicBezTo>
                    <a:close/>
                    <a:moveTo>
                      <a:pt x="252" y="190"/>
                    </a:moveTo>
                    <a:cubicBezTo>
                      <a:pt x="247" y="185"/>
                      <a:pt x="238" y="181"/>
                      <a:pt x="225" y="177"/>
                    </a:cubicBezTo>
                    <a:cubicBezTo>
                      <a:pt x="187" y="165"/>
                      <a:pt x="187" y="165"/>
                      <a:pt x="187" y="165"/>
                    </a:cubicBezTo>
                    <a:cubicBezTo>
                      <a:pt x="183" y="164"/>
                      <a:pt x="175" y="161"/>
                      <a:pt x="170" y="159"/>
                    </a:cubicBezTo>
                    <a:cubicBezTo>
                      <a:pt x="170" y="159"/>
                      <a:pt x="152" y="152"/>
                      <a:pt x="144" y="144"/>
                    </a:cubicBezTo>
                    <a:cubicBezTo>
                      <a:pt x="137" y="137"/>
                      <a:pt x="133" y="127"/>
                      <a:pt x="133" y="115"/>
                    </a:cubicBezTo>
                    <a:cubicBezTo>
                      <a:pt x="133" y="109"/>
                      <a:pt x="134" y="104"/>
                      <a:pt x="137" y="99"/>
                    </a:cubicBezTo>
                    <a:cubicBezTo>
                      <a:pt x="139" y="93"/>
                      <a:pt x="143" y="88"/>
                      <a:pt x="149" y="84"/>
                    </a:cubicBezTo>
                    <a:cubicBezTo>
                      <a:pt x="154" y="80"/>
                      <a:pt x="161" y="77"/>
                      <a:pt x="170" y="74"/>
                    </a:cubicBezTo>
                    <a:cubicBezTo>
                      <a:pt x="178" y="71"/>
                      <a:pt x="189" y="70"/>
                      <a:pt x="201" y="70"/>
                    </a:cubicBezTo>
                    <a:cubicBezTo>
                      <a:pt x="201" y="59"/>
                      <a:pt x="201" y="59"/>
                      <a:pt x="201" y="59"/>
                    </a:cubicBezTo>
                    <a:cubicBezTo>
                      <a:pt x="201" y="54"/>
                      <a:pt x="205" y="50"/>
                      <a:pt x="210" y="50"/>
                    </a:cubicBezTo>
                    <a:cubicBezTo>
                      <a:pt x="218" y="50"/>
                      <a:pt x="218" y="50"/>
                      <a:pt x="218" y="50"/>
                    </a:cubicBezTo>
                    <a:cubicBezTo>
                      <a:pt x="223" y="50"/>
                      <a:pt x="227" y="54"/>
                      <a:pt x="227" y="59"/>
                    </a:cubicBezTo>
                    <a:cubicBezTo>
                      <a:pt x="227" y="62"/>
                      <a:pt x="227" y="62"/>
                      <a:pt x="227" y="62"/>
                    </a:cubicBezTo>
                    <a:cubicBezTo>
                      <a:pt x="227" y="67"/>
                      <a:pt x="231" y="72"/>
                      <a:pt x="236" y="73"/>
                    </a:cubicBezTo>
                    <a:cubicBezTo>
                      <a:pt x="236" y="73"/>
                      <a:pt x="251" y="76"/>
                      <a:pt x="262" y="80"/>
                    </a:cubicBezTo>
                    <a:cubicBezTo>
                      <a:pt x="273" y="85"/>
                      <a:pt x="282" y="91"/>
                      <a:pt x="289" y="97"/>
                    </a:cubicBezTo>
                    <a:cubicBezTo>
                      <a:pt x="283" y="105"/>
                      <a:pt x="283" y="105"/>
                      <a:pt x="283" y="105"/>
                    </a:cubicBezTo>
                    <a:cubicBezTo>
                      <a:pt x="279" y="109"/>
                      <a:pt x="273" y="109"/>
                      <a:pt x="269" y="107"/>
                    </a:cubicBezTo>
                    <a:cubicBezTo>
                      <a:pt x="269" y="107"/>
                      <a:pt x="257" y="98"/>
                      <a:pt x="246" y="94"/>
                    </a:cubicBezTo>
                    <a:cubicBezTo>
                      <a:pt x="234" y="90"/>
                      <a:pt x="221" y="88"/>
                      <a:pt x="207" y="88"/>
                    </a:cubicBezTo>
                    <a:cubicBezTo>
                      <a:pt x="194" y="88"/>
                      <a:pt x="185" y="90"/>
                      <a:pt x="179" y="94"/>
                    </a:cubicBezTo>
                    <a:cubicBezTo>
                      <a:pt x="173" y="98"/>
                      <a:pt x="170" y="103"/>
                      <a:pt x="170" y="108"/>
                    </a:cubicBezTo>
                    <a:cubicBezTo>
                      <a:pt x="170" y="112"/>
                      <a:pt x="171" y="115"/>
                      <a:pt x="172" y="118"/>
                    </a:cubicBezTo>
                    <a:cubicBezTo>
                      <a:pt x="173" y="121"/>
                      <a:pt x="175" y="123"/>
                      <a:pt x="178" y="125"/>
                    </a:cubicBezTo>
                    <a:cubicBezTo>
                      <a:pt x="180" y="127"/>
                      <a:pt x="184" y="129"/>
                      <a:pt x="188" y="131"/>
                    </a:cubicBezTo>
                    <a:cubicBezTo>
                      <a:pt x="193" y="133"/>
                      <a:pt x="198" y="135"/>
                      <a:pt x="204" y="137"/>
                    </a:cubicBezTo>
                    <a:cubicBezTo>
                      <a:pt x="242" y="149"/>
                      <a:pt x="242" y="149"/>
                      <a:pt x="242" y="149"/>
                    </a:cubicBezTo>
                    <a:cubicBezTo>
                      <a:pt x="246" y="151"/>
                      <a:pt x="254" y="154"/>
                      <a:pt x="259" y="155"/>
                    </a:cubicBezTo>
                    <a:cubicBezTo>
                      <a:pt x="259" y="155"/>
                      <a:pt x="276" y="163"/>
                      <a:pt x="285" y="170"/>
                    </a:cubicBezTo>
                    <a:cubicBezTo>
                      <a:pt x="293" y="178"/>
                      <a:pt x="297" y="188"/>
                      <a:pt x="297" y="199"/>
                    </a:cubicBezTo>
                    <a:cubicBezTo>
                      <a:pt x="297" y="206"/>
                      <a:pt x="296" y="212"/>
                      <a:pt x="294" y="218"/>
                    </a:cubicBezTo>
                    <a:cubicBezTo>
                      <a:pt x="291" y="223"/>
                      <a:pt x="287" y="228"/>
                      <a:pt x="282" y="233"/>
                    </a:cubicBezTo>
                    <a:cubicBezTo>
                      <a:pt x="276" y="237"/>
                      <a:pt x="269" y="241"/>
                      <a:pt x="260" y="244"/>
                    </a:cubicBezTo>
                    <a:cubicBezTo>
                      <a:pt x="251" y="246"/>
                      <a:pt x="240" y="248"/>
                      <a:pt x="227" y="248"/>
                    </a:cubicBezTo>
                    <a:cubicBezTo>
                      <a:pt x="227" y="259"/>
                      <a:pt x="227" y="259"/>
                      <a:pt x="227" y="259"/>
                    </a:cubicBezTo>
                    <a:cubicBezTo>
                      <a:pt x="227" y="264"/>
                      <a:pt x="223" y="268"/>
                      <a:pt x="218" y="268"/>
                    </a:cubicBezTo>
                    <a:cubicBezTo>
                      <a:pt x="210" y="268"/>
                      <a:pt x="210" y="268"/>
                      <a:pt x="210" y="268"/>
                    </a:cubicBezTo>
                    <a:cubicBezTo>
                      <a:pt x="205" y="268"/>
                      <a:pt x="201" y="264"/>
                      <a:pt x="201" y="259"/>
                    </a:cubicBezTo>
                    <a:cubicBezTo>
                      <a:pt x="201" y="257"/>
                      <a:pt x="201" y="257"/>
                      <a:pt x="201" y="257"/>
                    </a:cubicBezTo>
                    <a:cubicBezTo>
                      <a:pt x="201" y="252"/>
                      <a:pt x="197" y="247"/>
                      <a:pt x="192" y="247"/>
                    </a:cubicBezTo>
                    <a:cubicBezTo>
                      <a:pt x="192" y="247"/>
                      <a:pt x="173" y="244"/>
                      <a:pt x="160" y="239"/>
                    </a:cubicBezTo>
                    <a:cubicBezTo>
                      <a:pt x="148" y="234"/>
                      <a:pt x="138" y="228"/>
                      <a:pt x="130" y="221"/>
                    </a:cubicBezTo>
                    <a:cubicBezTo>
                      <a:pt x="137" y="213"/>
                      <a:pt x="137" y="213"/>
                      <a:pt x="137" y="213"/>
                    </a:cubicBezTo>
                    <a:cubicBezTo>
                      <a:pt x="140" y="209"/>
                      <a:pt x="146" y="209"/>
                      <a:pt x="150" y="211"/>
                    </a:cubicBezTo>
                    <a:cubicBezTo>
                      <a:pt x="150" y="211"/>
                      <a:pt x="162" y="220"/>
                      <a:pt x="175" y="224"/>
                    </a:cubicBezTo>
                    <a:cubicBezTo>
                      <a:pt x="187" y="228"/>
                      <a:pt x="200" y="230"/>
                      <a:pt x="215" y="230"/>
                    </a:cubicBezTo>
                    <a:cubicBezTo>
                      <a:pt x="231" y="230"/>
                      <a:pt x="243" y="228"/>
                      <a:pt x="250" y="224"/>
                    </a:cubicBezTo>
                    <a:cubicBezTo>
                      <a:pt x="256" y="219"/>
                      <a:pt x="260" y="214"/>
                      <a:pt x="260" y="206"/>
                    </a:cubicBezTo>
                    <a:cubicBezTo>
                      <a:pt x="260" y="200"/>
                      <a:pt x="257" y="194"/>
                      <a:pt x="25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grpSp>
      <p:sp>
        <p:nvSpPr>
          <p:cNvPr id="15" name="Freeform: Shape 26"/>
          <p:cNvSpPr/>
          <p:nvPr/>
        </p:nvSpPr>
        <p:spPr bwMode="auto">
          <a:xfrm rot="13500000">
            <a:off x="3728233" y="4126190"/>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6"/>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63" name="组合 62"/>
          <p:cNvGrpSpPr/>
          <p:nvPr/>
        </p:nvGrpSpPr>
        <p:grpSpPr>
          <a:xfrm>
            <a:off x="6045281" y="2600321"/>
            <a:ext cx="1141147" cy="1138628"/>
            <a:chOff x="4533961" y="2154552"/>
            <a:chExt cx="855860" cy="853971"/>
          </a:xfrm>
          <a:solidFill>
            <a:schemeClr val="accent6"/>
          </a:solidFill>
        </p:grpSpPr>
        <p:sp>
          <p:nvSpPr>
            <p:cNvPr id="16" name="Oval 34"/>
            <p:cNvSpPr/>
            <p:nvPr/>
          </p:nvSpPr>
          <p:spPr bwMode="auto">
            <a:xfrm>
              <a:off x="4533961" y="2154552"/>
              <a:ext cx="855860" cy="853971"/>
            </a:xfrm>
            <a:prstGeom prst="ellipse">
              <a:avLst/>
            </a:prstGeom>
            <a:noFill/>
            <a:ln w="6350" cap="flat">
              <a:solidFill>
                <a:schemeClr val="tx1"/>
              </a:solidFill>
              <a:prstDash val="dash"/>
              <a:miter lim="800000"/>
            </a:ln>
            <a:extLst>
              <a:ext uri="{909E8E84-426E-40DD-AFC4-6F175D3DCCD1}">
                <a14:hiddenFill xmlns:a14="http://schemas.microsoft.com/office/drawing/2010/main">
                  <a:solidFill>
                    <a:srgbClr val="FFFFFF"/>
                  </a:solidFill>
                </a14:hiddenFill>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17" name="Group 35"/>
            <p:cNvGrpSpPr/>
            <p:nvPr/>
          </p:nvGrpSpPr>
          <p:grpSpPr>
            <a:xfrm>
              <a:off x="4736703" y="2352970"/>
              <a:ext cx="465374" cy="466582"/>
              <a:chOff x="1981200" y="1565276"/>
              <a:chExt cx="609601" cy="611188"/>
            </a:xfrm>
            <a:grpFill/>
          </p:grpSpPr>
          <p:sp>
            <p:nvSpPr>
              <p:cNvPr id="39" name="Freeform: Shape 38"/>
              <p:cNvSpPr/>
              <p:nvPr/>
            </p:nvSpPr>
            <p:spPr bwMode="auto">
              <a:xfrm>
                <a:off x="2220913" y="1806576"/>
                <a:ext cx="127000" cy="130175"/>
              </a:xfrm>
              <a:custGeom>
                <a:avLst/>
                <a:gdLst>
                  <a:gd name="T0" fmla="*/ 147 w 191"/>
                  <a:gd name="T1" fmla="*/ 48 h 193"/>
                  <a:gd name="T2" fmla="*/ 120 w 191"/>
                  <a:gd name="T3" fmla="*/ 58 h 193"/>
                  <a:gd name="T4" fmla="*/ 105 w 191"/>
                  <a:gd name="T5" fmla="*/ 67 h 193"/>
                  <a:gd name="T6" fmla="*/ 73 w 191"/>
                  <a:gd name="T7" fmla="*/ 87 h 193"/>
                  <a:gd name="T8" fmla="*/ 59 w 191"/>
                  <a:gd name="T9" fmla="*/ 95 h 193"/>
                  <a:gd name="T10" fmla="*/ 48 w 191"/>
                  <a:gd name="T11" fmla="*/ 99 h 193"/>
                  <a:gd name="T12" fmla="*/ 39 w 191"/>
                  <a:gd name="T13" fmla="*/ 99 h 193"/>
                  <a:gd name="T14" fmla="*/ 31 w 191"/>
                  <a:gd name="T15" fmla="*/ 94 h 193"/>
                  <a:gd name="T16" fmla="*/ 26 w 191"/>
                  <a:gd name="T17" fmla="*/ 78 h 193"/>
                  <a:gd name="T18" fmla="*/ 38 w 191"/>
                  <a:gd name="T19" fmla="*/ 55 h 193"/>
                  <a:gd name="T20" fmla="*/ 67 w 191"/>
                  <a:gd name="T21" fmla="*/ 29 h 193"/>
                  <a:gd name="T22" fmla="*/ 90 w 191"/>
                  <a:gd name="T23" fmla="*/ 20 h 193"/>
                  <a:gd name="T24" fmla="*/ 97 w 191"/>
                  <a:gd name="T25" fmla="*/ 9 h 193"/>
                  <a:gd name="T26" fmla="*/ 96 w 191"/>
                  <a:gd name="T27" fmla="*/ 0 h 193"/>
                  <a:gd name="T28" fmla="*/ 66 w 191"/>
                  <a:gd name="T29" fmla="*/ 9 h 193"/>
                  <a:gd name="T30" fmla="*/ 45 w 191"/>
                  <a:gd name="T31" fmla="*/ 24 h 193"/>
                  <a:gd name="T32" fmla="*/ 32 w 191"/>
                  <a:gd name="T33" fmla="*/ 24 h 193"/>
                  <a:gd name="T34" fmla="*/ 30 w 191"/>
                  <a:gd name="T35" fmla="*/ 22 h 193"/>
                  <a:gd name="T36" fmla="*/ 17 w 191"/>
                  <a:gd name="T37" fmla="*/ 23 h 193"/>
                  <a:gd name="T38" fmla="*/ 12 w 191"/>
                  <a:gd name="T39" fmla="*/ 29 h 193"/>
                  <a:gd name="T40" fmla="*/ 13 w 191"/>
                  <a:gd name="T41" fmla="*/ 42 h 193"/>
                  <a:gd name="T42" fmla="*/ 21 w 191"/>
                  <a:gd name="T43" fmla="*/ 48 h 193"/>
                  <a:gd name="T44" fmla="*/ 5 w 191"/>
                  <a:gd name="T45" fmla="*/ 73 h 193"/>
                  <a:gd name="T46" fmla="*/ 0 w 191"/>
                  <a:gd name="T47" fmla="*/ 95 h 193"/>
                  <a:gd name="T48" fmla="*/ 3 w 191"/>
                  <a:gd name="T49" fmla="*/ 113 h 193"/>
                  <a:gd name="T50" fmla="*/ 13 w 191"/>
                  <a:gd name="T51" fmla="*/ 126 h 193"/>
                  <a:gd name="T52" fmla="*/ 41 w 191"/>
                  <a:gd name="T53" fmla="*/ 135 h 193"/>
                  <a:gd name="T54" fmla="*/ 68 w 191"/>
                  <a:gd name="T55" fmla="*/ 125 h 193"/>
                  <a:gd name="T56" fmla="*/ 83 w 191"/>
                  <a:gd name="T57" fmla="*/ 116 h 193"/>
                  <a:gd name="T58" fmla="*/ 115 w 191"/>
                  <a:gd name="T59" fmla="*/ 96 h 193"/>
                  <a:gd name="T60" fmla="*/ 141 w 191"/>
                  <a:gd name="T61" fmla="*/ 84 h 193"/>
                  <a:gd name="T62" fmla="*/ 158 w 191"/>
                  <a:gd name="T63" fmla="*/ 88 h 193"/>
                  <a:gd name="T64" fmla="*/ 165 w 191"/>
                  <a:gd name="T65" fmla="*/ 106 h 193"/>
                  <a:gd name="T66" fmla="*/ 149 w 191"/>
                  <a:gd name="T67" fmla="*/ 136 h 193"/>
                  <a:gd name="T68" fmla="*/ 119 w 191"/>
                  <a:gd name="T69" fmla="*/ 162 h 193"/>
                  <a:gd name="T70" fmla="*/ 94 w 191"/>
                  <a:gd name="T71" fmla="*/ 172 h 193"/>
                  <a:gd name="T72" fmla="*/ 88 w 191"/>
                  <a:gd name="T73" fmla="*/ 183 h 193"/>
                  <a:gd name="T74" fmla="*/ 89 w 191"/>
                  <a:gd name="T75" fmla="*/ 193 h 193"/>
                  <a:gd name="T76" fmla="*/ 121 w 191"/>
                  <a:gd name="T77" fmla="*/ 181 h 193"/>
                  <a:gd name="T78" fmla="*/ 146 w 191"/>
                  <a:gd name="T79" fmla="*/ 163 h 193"/>
                  <a:gd name="T80" fmla="*/ 159 w 191"/>
                  <a:gd name="T81" fmla="*/ 163 h 193"/>
                  <a:gd name="T82" fmla="*/ 161 w 191"/>
                  <a:gd name="T83" fmla="*/ 164 h 193"/>
                  <a:gd name="T84" fmla="*/ 173 w 191"/>
                  <a:gd name="T85" fmla="*/ 163 h 193"/>
                  <a:gd name="T86" fmla="*/ 178 w 191"/>
                  <a:gd name="T87" fmla="*/ 157 h 193"/>
                  <a:gd name="T88" fmla="*/ 177 w 191"/>
                  <a:gd name="T89" fmla="*/ 145 h 193"/>
                  <a:gd name="T90" fmla="*/ 169 w 191"/>
                  <a:gd name="T91" fmla="*/ 138 h 193"/>
                  <a:gd name="T92" fmla="*/ 186 w 191"/>
                  <a:gd name="T93" fmla="*/ 111 h 193"/>
                  <a:gd name="T94" fmla="*/ 191 w 191"/>
                  <a:gd name="T95" fmla="*/ 88 h 193"/>
                  <a:gd name="T96" fmla="*/ 187 w 191"/>
                  <a:gd name="T97" fmla="*/ 70 h 193"/>
                  <a:gd name="T98" fmla="*/ 176 w 191"/>
                  <a:gd name="T99" fmla="*/ 56 h 193"/>
                  <a:gd name="T100" fmla="*/ 147 w 191"/>
                  <a:gd name="T101" fmla="*/ 4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1" h="193">
                    <a:moveTo>
                      <a:pt x="147" y="48"/>
                    </a:moveTo>
                    <a:cubicBezTo>
                      <a:pt x="136" y="49"/>
                      <a:pt x="120" y="58"/>
                      <a:pt x="120" y="58"/>
                    </a:cubicBezTo>
                    <a:cubicBezTo>
                      <a:pt x="116" y="60"/>
                      <a:pt x="109" y="64"/>
                      <a:pt x="105" y="67"/>
                    </a:cubicBezTo>
                    <a:cubicBezTo>
                      <a:pt x="73" y="87"/>
                      <a:pt x="73" y="87"/>
                      <a:pt x="73" y="87"/>
                    </a:cubicBezTo>
                    <a:cubicBezTo>
                      <a:pt x="68" y="90"/>
                      <a:pt x="63" y="93"/>
                      <a:pt x="59" y="95"/>
                    </a:cubicBezTo>
                    <a:cubicBezTo>
                      <a:pt x="55" y="97"/>
                      <a:pt x="51" y="98"/>
                      <a:pt x="48" y="99"/>
                    </a:cubicBezTo>
                    <a:cubicBezTo>
                      <a:pt x="45" y="100"/>
                      <a:pt x="42" y="99"/>
                      <a:pt x="39" y="99"/>
                    </a:cubicBezTo>
                    <a:cubicBezTo>
                      <a:pt x="36" y="98"/>
                      <a:pt x="34" y="96"/>
                      <a:pt x="31" y="94"/>
                    </a:cubicBezTo>
                    <a:cubicBezTo>
                      <a:pt x="27" y="91"/>
                      <a:pt x="25" y="85"/>
                      <a:pt x="26" y="78"/>
                    </a:cubicBezTo>
                    <a:cubicBezTo>
                      <a:pt x="26" y="71"/>
                      <a:pt x="30" y="63"/>
                      <a:pt x="38" y="55"/>
                    </a:cubicBezTo>
                    <a:cubicBezTo>
                      <a:pt x="47" y="44"/>
                      <a:pt x="56" y="35"/>
                      <a:pt x="67" y="29"/>
                    </a:cubicBezTo>
                    <a:cubicBezTo>
                      <a:pt x="77" y="23"/>
                      <a:pt x="90" y="20"/>
                      <a:pt x="90" y="20"/>
                    </a:cubicBezTo>
                    <a:cubicBezTo>
                      <a:pt x="95" y="19"/>
                      <a:pt x="98" y="14"/>
                      <a:pt x="97" y="9"/>
                    </a:cubicBezTo>
                    <a:cubicBezTo>
                      <a:pt x="96" y="0"/>
                      <a:pt x="96" y="0"/>
                      <a:pt x="96" y="0"/>
                    </a:cubicBezTo>
                    <a:cubicBezTo>
                      <a:pt x="86" y="1"/>
                      <a:pt x="76" y="4"/>
                      <a:pt x="66" y="9"/>
                    </a:cubicBezTo>
                    <a:cubicBezTo>
                      <a:pt x="56" y="15"/>
                      <a:pt x="45" y="24"/>
                      <a:pt x="45" y="24"/>
                    </a:cubicBezTo>
                    <a:cubicBezTo>
                      <a:pt x="41" y="27"/>
                      <a:pt x="35" y="27"/>
                      <a:pt x="32" y="24"/>
                    </a:cubicBezTo>
                    <a:cubicBezTo>
                      <a:pt x="30" y="22"/>
                      <a:pt x="30" y="22"/>
                      <a:pt x="30" y="22"/>
                    </a:cubicBezTo>
                    <a:cubicBezTo>
                      <a:pt x="26" y="19"/>
                      <a:pt x="20" y="19"/>
                      <a:pt x="17" y="23"/>
                    </a:cubicBezTo>
                    <a:cubicBezTo>
                      <a:pt x="12" y="29"/>
                      <a:pt x="12" y="29"/>
                      <a:pt x="12" y="29"/>
                    </a:cubicBezTo>
                    <a:cubicBezTo>
                      <a:pt x="9" y="33"/>
                      <a:pt x="10" y="38"/>
                      <a:pt x="13" y="42"/>
                    </a:cubicBezTo>
                    <a:cubicBezTo>
                      <a:pt x="21" y="48"/>
                      <a:pt x="21" y="48"/>
                      <a:pt x="21" y="48"/>
                    </a:cubicBezTo>
                    <a:cubicBezTo>
                      <a:pt x="14" y="57"/>
                      <a:pt x="9" y="65"/>
                      <a:pt x="5" y="73"/>
                    </a:cubicBezTo>
                    <a:cubicBezTo>
                      <a:pt x="2" y="81"/>
                      <a:pt x="0" y="89"/>
                      <a:pt x="0" y="95"/>
                    </a:cubicBezTo>
                    <a:cubicBezTo>
                      <a:pt x="0" y="102"/>
                      <a:pt x="1" y="108"/>
                      <a:pt x="3" y="113"/>
                    </a:cubicBezTo>
                    <a:cubicBezTo>
                      <a:pt x="5" y="118"/>
                      <a:pt x="9" y="122"/>
                      <a:pt x="13" y="126"/>
                    </a:cubicBezTo>
                    <a:cubicBezTo>
                      <a:pt x="22" y="133"/>
                      <a:pt x="31" y="136"/>
                      <a:pt x="41" y="135"/>
                    </a:cubicBezTo>
                    <a:cubicBezTo>
                      <a:pt x="52" y="134"/>
                      <a:pt x="68" y="125"/>
                      <a:pt x="68" y="125"/>
                    </a:cubicBezTo>
                    <a:cubicBezTo>
                      <a:pt x="73" y="123"/>
                      <a:pt x="79" y="119"/>
                      <a:pt x="83" y="116"/>
                    </a:cubicBezTo>
                    <a:cubicBezTo>
                      <a:pt x="115" y="96"/>
                      <a:pt x="115" y="96"/>
                      <a:pt x="115" y="96"/>
                    </a:cubicBezTo>
                    <a:cubicBezTo>
                      <a:pt x="126" y="89"/>
                      <a:pt x="135" y="85"/>
                      <a:pt x="141" y="84"/>
                    </a:cubicBezTo>
                    <a:cubicBezTo>
                      <a:pt x="148" y="83"/>
                      <a:pt x="153" y="84"/>
                      <a:pt x="158" y="88"/>
                    </a:cubicBezTo>
                    <a:cubicBezTo>
                      <a:pt x="163" y="93"/>
                      <a:pt x="166" y="99"/>
                      <a:pt x="165" y="106"/>
                    </a:cubicBezTo>
                    <a:cubicBezTo>
                      <a:pt x="164" y="114"/>
                      <a:pt x="159" y="124"/>
                      <a:pt x="149" y="136"/>
                    </a:cubicBezTo>
                    <a:cubicBezTo>
                      <a:pt x="140" y="147"/>
                      <a:pt x="130" y="156"/>
                      <a:pt x="119" y="162"/>
                    </a:cubicBezTo>
                    <a:cubicBezTo>
                      <a:pt x="109" y="169"/>
                      <a:pt x="94" y="172"/>
                      <a:pt x="94" y="172"/>
                    </a:cubicBezTo>
                    <a:cubicBezTo>
                      <a:pt x="90" y="174"/>
                      <a:pt x="87" y="179"/>
                      <a:pt x="88" y="183"/>
                    </a:cubicBezTo>
                    <a:cubicBezTo>
                      <a:pt x="89" y="193"/>
                      <a:pt x="89" y="193"/>
                      <a:pt x="89" y="193"/>
                    </a:cubicBezTo>
                    <a:cubicBezTo>
                      <a:pt x="99" y="191"/>
                      <a:pt x="110" y="188"/>
                      <a:pt x="121" y="181"/>
                    </a:cubicBezTo>
                    <a:cubicBezTo>
                      <a:pt x="132" y="175"/>
                      <a:pt x="146" y="163"/>
                      <a:pt x="146" y="163"/>
                    </a:cubicBezTo>
                    <a:cubicBezTo>
                      <a:pt x="150" y="160"/>
                      <a:pt x="155" y="160"/>
                      <a:pt x="159" y="163"/>
                    </a:cubicBezTo>
                    <a:cubicBezTo>
                      <a:pt x="161" y="164"/>
                      <a:pt x="161" y="164"/>
                      <a:pt x="161" y="164"/>
                    </a:cubicBezTo>
                    <a:cubicBezTo>
                      <a:pt x="164" y="167"/>
                      <a:pt x="170" y="167"/>
                      <a:pt x="173" y="163"/>
                    </a:cubicBezTo>
                    <a:cubicBezTo>
                      <a:pt x="178" y="157"/>
                      <a:pt x="178" y="157"/>
                      <a:pt x="178" y="157"/>
                    </a:cubicBezTo>
                    <a:cubicBezTo>
                      <a:pt x="181" y="153"/>
                      <a:pt x="181" y="148"/>
                      <a:pt x="177" y="145"/>
                    </a:cubicBezTo>
                    <a:cubicBezTo>
                      <a:pt x="169" y="138"/>
                      <a:pt x="169" y="138"/>
                      <a:pt x="169" y="138"/>
                    </a:cubicBezTo>
                    <a:cubicBezTo>
                      <a:pt x="176" y="128"/>
                      <a:pt x="182" y="119"/>
                      <a:pt x="186" y="111"/>
                    </a:cubicBezTo>
                    <a:cubicBezTo>
                      <a:pt x="189" y="103"/>
                      <a:pt x="191" y="95"/>
                      <a:pt x="191" y="88"/>
                    </a:cubicBezTo>
                    <a:cubicBezTo>
                      <a:pt x="191" y="82"/>
                      <a:pt x="190" y="76"/>
                      <a:pt x="187" y="70"/>
                    </a:cubicBezTo>
                    <a:cubicBezTo>
                      <a:pt x="185" y="65"/>
                      <a:pt x="181" y="60"/>
                      <a:pt x="176" y="56"/>
                    </a:cubicBezTo>
                    <a:cubicBezTo>
                      <a:pt x="167" y="49"/>
                      <a:pt x="158" y="46"/>
                      <a:pt x="14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0" name="Freeform: Shape 39"/>
              <p:cNvSpPr/>
              <p:nvPr/>
            </p:nvSpPr>
            <p:spPr bwMode="auto">
              <a:xfrm>
                <a:off x="2098675" y="2098676"/>
                <a:ext cx="119063" cy="77788"/>
              </a:xfrm>
              <a:custGeom>
                <a:avLst/>
                <a:gdLst>
                  <a:gd name="T0" fmla="*/ 0 w 178"/>
                  <a:gd name="T1" fmla="*/ 35 h 116"/>
                  <a:gd name="T2" fmla="*/ 81 w 178"/>
                  <a:gd name="T3" fmla="*/ 116 h 116"/>
                  <a:gd name="T4" fmla="*/ 178 w 178"/>
                  <a:gd name="T5" fmla="*/ 47 h 116"/>
                  <a:gd name="T6" fmla="*/ 0 w 178"/>
                  <a:gd name="T7" fmla="*/ 35 h 116"/>
                </a:gdLst>
                <a:ahLst/>
                <a:cxnLst>
                  <a:cxn ang="0">
                    <a:pos x="T0" y="T1"/>
                  </a:cxn>
                  <a:cxn ang="0">
                    <a:pos x="T2" y="T3"/>
                  </a:cxn>
                  <a:cxn ang="0">
                    <a:pos x="T4" y="T5"/>
                  </a:cxn>
                  <a:cxn ang="0">
                    <a:pos x="T6" y="T7"/>
                  </a:cxn>
                </a:cxnLst>
                <a:rect l="0" t="0" r="r" b="b"/>
                <a:pathLst>
                  <a:path w="178" h="116">
                    <a:moveTo>
                      <a:pt x="0" y="35"/>
                    </a:moveTo>
                    <a:cubicBezTo>
                      <a:pt x="27" y="62"/>
                      <a:pt x="54" y="89"/>
                      <a:pt x="81" y="116"/>
                    </a:cubicBezTo>
                    <a:cubicBezTo>
                      <a:pt x="116" y="95"/>
                      <a:pt x="148" y="72"/>
                      <a:pt x="178" y="47"/>
                    </a:cubicBezTo>
                    <a:cubicBezTo>
                      <a:pt x="133" y="1"/>
                      <a:pt x="57" y="0"/>
                      <a:pt x="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1" name="Freeform: Shape 40"/>
              <p:cNvSpPr/>
              <p:nvPr/>
            </p:nvSpPr>
            <p:spPr bwMode="auto">
              <a:xfrm>
                <a:off x="2047875" y="1625601"/>
                <a:ext cx="471488" cy="492125"/>
              </a:xfrm>
              <a:custGeom>
                <a:avLst/>
                <a:gdLst>
                  <a:gd name="T0" fmla="*/ 693 w 704"/>
                  <a:gd name="T1" fmla="*/ 267 h 735"/>
                  <a:gd name="T2" fmla="*/ 691 w 704"/>
                  <a:gd name="T3" fmla="*/ 265 h 735"/>
                  <a:gd name="T4" fmla="*/ 704 w 704"/>
                  <a:gd name="T5" fmla="*/ 71 h 735"/>
                  <a:gd name="T6" fmla="*/ 648 w 704"/>
                  <a:gd name="T7" fmla="*/ 16 h 735"/>
                  <a:gd name="T8" fmla="*/ 426 w 704"/>
                  <a:gd name="T9" fmla="*/ 0 h 735"/>
                  <a:gd name="T10" fmla="*/ 16 w 704"/>
                  <a:gd name="T11" fmla="*/ 475 h 735"/>
                  <a:gd name="T12" fmla="*/ 0 w 704"/>
                  <a:gd name="T13" fmla="*/ 666 h 735"/>
                  <a:gd name="T14" fmla="*/ 56 w 704"/>
                  <a:gd name="T15" fmla="*/ 722 h 735"/>
                  <a:gd name="T16" fmla="*/ 276 w 704"/>
                  <a:gd name="T17" fmla="*/ 735 h 735"/>
                  <a:gd name="T18" fmla="*/ 693 w 704"/>
                  <a:gd name="T19" fmla="*/ 267 h 735"/>
                  <a:gd name="T20" fmla="*/ 460 w 704"/>
                  <a:gd name="T21" fmla="*/ 476 h 735"/>
                  <a:gd name="T22" fmla="*/ 275 w 704"/>
                  <a:gd name="T23" fmla="*/ 467 h 735"/>
                  <a:gd name="T24" fmla="*/ 246 w 704"/>
                  <a:gd name="T25" fmla="*/ 262 h 735"/>
                  <a:gd name="T26" fmla="*/ 430 w 704"/>
                  <a:gd name="T27" fmla="*/ 272 h 735"/>
                  <a:gd name="T28" fmla="*/ 460 w 704"/>
                  <a:gd name="T29" fmla="*/ 476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4" h="735">
                    <a:moveTo>
                      <a:pt x="693" y="267"/>
                    </a:moveTo>
                    <a:cubicBezTo>
                      <a:pt x="692" y="267"/>
                      <a:pt x="692" y="266"/>
                      <a:pt x="691" y="265"/>
                    </a:cubicBezTo>
                    <a:cubicBezTo>
                      <a:pt x="634" y="208"/>
                      <a:pt x="633" y="115"/>
                      <a:pt x="704" y="71"/>
                    </a:cubicBezTo>
                    <a:cubicBezTo>
                      <a:pt x="686" y="53"/>
                      <a:pt x="667" y="34"/>
                      <a:pt x="648" y="16"/>
                    </a:cubicBezTo>
                    <a:cubicBezTo>
                      <a:pt x="578" y="59"/>
                      <a:pt x="484" y="58"/>
                      <a:pt x="426" y="0"/>
                    </a:cubicBezTo>
                    <a:cubicBezTo>
                      <a:pt x="272" y="142"/>
                      <a:pt x="169" y="333"/>
                      <a:pt x="16" y="475"/>
                    </a:cubicBezTo>
                    <a:cubicBezTo>
                      <a:pt x="72" y="531"/>
                      <a:pt x="71" y="623"/>
                      <a:pt x="0" y="666"/>
                    </a:cubicBezTo>
                    <a:cubicBezTo>
                      <a:pt x="19" y="685"/>
                      <a:pt x="37" y="703"/>
                      <a:pt x="56" y="722"/>
                    </a:cubicBezTo>
                    <a:cubicBezTo>
                      <a:pt x="127" y="679"/>
                      <a:pt x="219" y="678"/>
                      <a:pt x="276" y="735"/>
                    </a:cubicBezTo>
                    <a:cubicBezTo>
                      <a:pt x="432" y="596"/>
                      <a:pt x="537" y="406"/>
                      <a:pt x="693" y="267"/>
                    </a:cubicBezTo>
                    <a:close/>
                    <a:moveTo>
                      <a:pt x="460" y="476"/>
                    </a:moveTo>
                    <a:cubicBezTo>
                      <a:pt x="417" y="530"/>
                      <a:pt x="334" y="525"/>
                      <a:pt x="275" y="467"/>
                    </a:cubicBezTo>
                    <a:cubicBezTo>
                      <a:pt x="217" y="408"/>
                      <a:pt x="204" y="317"/>
                      <a:pt x="246" y="262"/>
                    </a:cubicBezTo>
                    <a:cubicBezTo>
                      <a:pt x="288" y="208"/>
                      <a:pt x="371" y="212"/>
                      <a:pt x="430" y="272"/>
                    </a:cubicBezTo>
                    <a:cubicBezTo>
                      <a:pt x="490" y="331"/>
                      <a:pt x="502" y="422"/>
                      <a:pt x="460" y="4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2" name="Freeform: Shape 41"/>
              <p:cNvSpPr/>
              <p:nvPr/>
            </p:nvSpPr>
            <p:spPr bwMode="auto">
              <a:xfrm>
                <a:off x="2493963" y="1687513"/>
                <a:ext cx="96838" cy="104775"/>
              </a:xfrm>
              <a:custGeom>
                <a:avLst/>
                <a:gdLst>
                  <a:gd name="T0" fmla="*/ 47 w 146"/>
                  <a:gd name="T1" fmla="*/ 155 h 157"/>
                  <a:gd name="T2" fmla="*/ 49 w 146"/>
                  <a:gd name="T3" fmla="*/ 157 h 157"/>
                  <a:gd name="T4" fmla="*/ 146 w 146"/>
                  <a:gd name="T5" fmla="*/ 87 h 157"/>
                  <a:gd name="T6" fmla="*/ 59 w 146"/>
                  <a:gd name="T7" fmla="*/ 0 h 157"/>
                  <a:gd name="T8" fmla="*/ 47 w 146"/>
                  <a:gd name="T9" fmla="*/ 155 h 157"/>
                </a:gdLst>
                <a:ahLst/>
                <a:cxnLst>
                  <a:cxn ang="0">
                    <a:pos x="T0" y="T1"/>
                  </a:cxn>
                  <a:cxn ang="0">
                    <a:pos x="T2" y="T3"/>
                  </a:cxn>
                  <a:cxn ang="0">
                    <a:pos x="T4" y="T5"/>
                  </a:cxn>
                  <a:cxn ang="0">
                    <a:pos x="T6" y="T7"/>
                  </a:cxn>
                  <a:cxn ang="0">
                    <a:pos x="T8" y="T9"/>
                  </a:cxn>
                </a:cxnLst>
                <a:rect l="0" t="0" r="r" b="b"/>
                <a:pathLst>
                  <a:path w="146" h="157">
                    <a:moveTo>
                      <a:pt x="47" y="155"/>
                    </a:moveTo>
                    <a:cubicBezTo>
                      <a:pt x="47" y="155"/>
                      <a:pt x="48" y="156"/>
                      <a:pt x="49" y="157"/>
                    </a:cubicBezTo>
                    <a:cubicBezTo>
                      <a:pt x="79" y="131"/>
                      <a:pt x="111" y="108"/>
                      <a:pt x="146" y="87"/>
                    </a:cubicBezTo>
                    <a:cubicBezTo>
                      <a:pt x="117" y="58"/>
                      <a:pt x="88" y="29"/>
                      <a:pt x="59" y="0"/>
                    </a:cubicBezTo>
                    <a:cubicBezTo>
                      <a:pt x="2" y="35"/>
                      <a:pt x="0" y="108"/>
                      <a:pt x="47"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3" name="Freeform: Shape 42"/>
              <p:cNvSpPr/>
              <p:nvPr/>
            </p:nvSpPr>
            <p:spPr bwMode="auto">
              <a:xfrm>
                <a:off x="2346325" y="1565276"/>
                <a:ext cx="122238" cy="80963"/>
              </a:xfrm>
              <a:custGeom>
                <a:avLst/>
                <a:gdLst>
                  <a:gd name="T0" fmla="*/ 181 w 181"/>
                  <a:gd name="T1" fmla="*/ 85 h 120"/>
                  <a:gd name="T2" fmla="*/ 96 w 181"/>
                  <a:gd name="T3" fmla="*/ 0 h 120"/>
                  <a:gd name="T4" fmla="*/ 0 w 181"/>
                  <a:gd name="T5" fmla="*/ 71 h 120"/>
                  <a:gd name="T6" fmla="*/ 181 w 181"/>
                  <a:gd name="T7" fmla="*/ 85 h 120"/>
                </a:gdLst>
                <a:ahLst/>
                <a:cxnLst>
                  <a:cxn ang="0">
                    <a:pos x="T0" y="T1"/>
                  </a:cxn>
                  <a:cxn ang="0">
                    <a:pos x="T2" y="T3"/>
                  </a:cxn>
                  <a:cxn ang="0">
                    <a:pos x="T4" y="T5"/>
                  </a:cxn>
                  <a:cxn ang="0">
                    <a:pos x="T6" y="T7"/>
                  </a:cxn>
                </a:cxnLst>
                <a:rect l="0" t="0" r="r" b="b"/>
                <a:pathLst>
                  <a:path w="181" h="120">
                    <a:moveTo>
                      <a:pt x="181" y="85"/>
                    </a:moveTo>
                    <a:cubicBezTo>
                      <a:pt x="153" y="57"/>
                      <a:pt x="124" y="29"/>
                      <a:pt x="96" y="0"/>
                    </a:cubicBezTo>
                    <a:cubicBezTo>
                      <a:pt x="62" y="21"/>
                      <a:pt x="30" y="45"/>
                      <a:pt x="0" y="71"/>
                    </a:cubicBezTo>
                    <a:cubicBezTo>
                      <a:pt x="47" y="118"/>
                      <a:pt x="124" y="120"/>
                      <a:pt x="181"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4" name="Freeform: Shape 43"/>
              <p:cNvSpPr/>
              <p:nvPr/>
            </p:nvSpPr>
            <p:spPr bwMode="auto">
              <a:xfrm>
                <a:off x="1981200" y="1955801"/>
                <a:ext cx="93663" cy="101600"/>
              </a:xfrm>
              <a:custGeom>
                <a:avLst/>
                <a:gdLst>
                  <a:gd name="T0" fmla="*/ 96 w 141"/>
                  <a:gd name="T1" fmla="*/ 0 h 152"/>
                  <a:gd name="T2" fmla="*/ 0 w 141"/>
                  <a:gd name="T3" fmla="*/ 71 h 152"/>
                  <a:gd name="T4" fmla="*/ 81 w 141"/>
                  <a:gd name="T5" fmla="*/ 152 h 152"/>
                  <a:gd name="T6" fmla="*/ 96 w 141"/>
                  <a:gd name="T7" fmla="*/ 0 h 152"/>
                </a:gdLst>
                <a:ahLst/>
                <a:cxnLst>
                  <a:cxn ang="0">
                    <a:pos x="T0" y="T1"/>
                  </a:cxn>
                  <a:cxn ang="0">
                    <a:pos x="T2" y="T3"/>
                  </a:cxn>
                  <a:cxn ang="0">
                    <a:pos x="T4" y="T5"/>
                  </a:cxn>
                  <a:cxn ang="0">
                    <a:pos x="T6" y="T7"/>
                  </a:cxn>
                </a:cxnLst>
                <a:rect l="0" t="0" r="r" b="b"/>
                <a:pathLst>
                  <a:path w="141" h="152">
                    <a:moveTo>
                      <a:pt x="96" y="0"/>
                    </a:moveTo>
                    <a:cubicBezTo>
                      <a:pt x="66" y="26"/>
                      <a:pt x="34" y="50"/>
                      <a:pt x="0" y="71"/>
                    </a:cubicBezTo>
                    <a:cubicBezTo>
                      <a:pt x="27" y="98"/>
                      <a:pt x="54" y="125"/>
                      <a:pt x="81" y="152"/>
                    </a:cubicBezTo>
                    <a:cubicBezTo>
                      <a:pt x="139" y="118"/>
                      <a:pt x="141" y="45"/>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5" name="Freeform: Shape 44"/>
              <p:cNvSpPr/>
              <p:nvPr/>
            </p:nvSpPr>
            <p:spPr bwMode="auto">
              <a:xfrm>
                <a:off x="2370138" y="1960563"/>
                <a:ext cx="195263" cy="195263"/>
              </a:xfrm>
              <a:custGeom>
                <a:avLst/>
                <a:gdLst>
                  <a:gd name="T0" fmla="*/ 146 w 292"/>
                  <a:gd name="T1" fmla="*/ 0 h 292"/>
                  <a:gd name="T2" fmla="*/ 0 w 292"/>
                  <a:gd name="T3" fmla="*/ 146 h 292"/>
                  <a:gd name="T4" fmla="*/ 146 w 292"/>
                  <a:gd name="T5" fmla="*/ 292 h 292"/>
                  <a:gd name="T6" fmla="*/ 292 w 292"/>
                  <a:gd name="T7" fmla="*/ 146 h 292"/>
                  <a:gd name="T8" fmla="*/ 146 w 292"/>
                  <a:gd name="T9" fmla="*/ 0 h 292"/>
                  <a:gd name="T10" fmla="*/ 146 w 292"/>
                  <a:gd name="T11" fmla="*/ 201 h 292"/>
                  <a:gd name="T12" fmla="*/ 92 w 292"/>
                  <a:gd name="T13" fmla="*/ 146 h 292"/>
                  <a:gd name="T14" fmla="*/ 146 w 292"/>
                  <a:gd name="T15" fmla="*/ 92 h 292"/>
                  <a:gd name="T16" fmla="*/ 200 w 292"/>
                  <a:gd name="T17" fmla="*/ 146 h 292"/>
                  <a:gd name="T18" fmla="*/ 146 w 292"/>
                  <a:gd name="T19" fmla="*/ 20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0"/>
                    </a:moveTo>
                    <a:cubicBezTo>
                      <a:pt x="65" y="0"/>
                      <a:pt x="0" y="66"/>
                      <a:pt x="0" y="146"/>
                    </a:cubicBezTo>
                    <a:cubicBezTo>
                      <a:pt x="0" y="227"/>
                      <a:pt x="65" y="292"/>
                      <a:pt x="146" y="292"/>
                    </a:cubicBezTo>
                    <a:cubicBezTo>
                      <a:pt x="227" y="292"/>
                      <a:pt x="292" y="227"/>
                      <a:pt x="292" y="146"/>
                    </a:cubicBezTo>
                    <a:cubicBezTo>
                      <a:pt x="292" y="66"/>
                      <a:pt x="227" y="0"/>
                      <a:pt x="146" y="0"/>
                    </a:cubicBezTo>
                    <a:close/>
                    <a:moveTo>
                      <a:pt x="146" y="201"/>
                    </a:moveTo>
                    <a:cubicBezTo>
                      <a:pt x="116" y="201"/>
                      <a:pt x="92" y="176"/>
                      <a:pt x="92" y="146"/>
                    </a:cubicBezTo>
                    <a:cubicBezTo>
                      <a:pt x="92" y="117"/>
                      <a:pt x="116" y="92"/>
                      <a:pt x="146" y="92"/>
                    </a:cubicBezTo>
                    <a:cubicBezTo>
                      <a:pt x="176" y="92"/>
                      <a:pt x="200" y="117"/>
                      <a:pt x="200" y="146"/>
                    </a:cubicBezTo>
                    <a:cubicBezTo>
                      <a:pt x="200" y="176"/>
                      <a:pt x="176" y="201"/>
                      <a:pt x="146" y="2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6" name="Freeform: Shape 45"/>
              <p:cNvSpPr/>
              <p:nvPr/>
            </p:nvSpPr>
            <p:spPr bwMode="auto">
              <a:xfrm>
                <a:off x="1990725" y="1604963"/>
                <a:ext cx="195263" cy="195263"/>
              </a:xfrm>
              <a:custGeom>
                <a:avLst/>
                <a:gdLst>
                  <a:gd name="T0" fmla="*/ 146 w 292"/>
                  <a:gd name="T1" fmla="*/ 292 h 292"/>
                  <a:gd name="T2" fmla="*/ 292 w 292"/>
                  <a:gd name="T3" fmla="*/ 146 h 292"/>
                  <a:gd name="T4" fmla="*/ 146 w 292"/>
                  <a:gd name="T5" fmla="*/ 0 h 292"/>
                  <a:gd name="T6" fmla="*/ 0 w 292"/>
                  <a:gd name="T7" fmla="*/ 146 h 292"/>
                  <a:gd name="T8" fmla="*/ 146 w 292"/>
                  <a:gd name="T9" fmla="*/ 292 h 292"/>
                  <a:gd name="T10" fmla="*/ 146 w 292"/>
                  <a:gd name="T11" fmla="*/ 92 h 292"/>
                  <a:gd name="T12" fmla="*/ 200 w 292"/>
                  <a:gd name="T13" fmla="*/ 146 h 292"/>
                  <a:gd name="T14" fmla="*/ 146 w 292"/>
                  <a:gd name="T15" fmla="*/ 201 h 292"/>
                  <a:gd name="T16" fmla="*/ 91 w 292"/>
                  <a:gd name="T17" fmla="*/ 146 h 292"/>
                  <a:gd name="T18" fmla="*/ 146 w 292"/>
                  <a:gd name="T19" fmla="*/ 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292"/>
                    </a:moveTo>
                    <a:cubicBezTo>
                      <a:pt x="226" y="292"/>
                      <a:pt x="292" y="227"/>
                      <a:pt x="292" y="146"/>
                    </a:cubicBezTo>
                    <a:cubicBezTo>
                      <a:pt x="292" y="66"/>
                      <a:pt x="226" y="0"/>
                      <a:pt x="146" y="0"/>
                    </a:cubicBezTo>
                    <a:cubicBezTo>
                      <a:pt x="65" y="0"/>
                      <a:pt x="0" y="66"/>
                      <a:pt x="0" y="146"/>
                    </a:cubicBezTo>
                    <a:cubicBezTo>
                      <a:pt x="0" y="227"/>
                      <a:pt x="65" y="292"/>
                      <a:pt x="146" y="292"/>
                    </a:cubicBezTo>
                    <a:close/>
                    <a:moveTo>
                      <a:pt x="146" y="92"/>
                    </a:moveTo>
                    <a:cubicBezTo>
                      <a:pt x="175" y="92"/>
                      <a:pt x="200" y="116"/>
                      <a:pt x="200" y="146"/>
                    </a:cubicBezTo>
                    <a:cubicBezTo>
                      <a:pt x="200" y="176"/>
                      <a:pt x="175" y="201"/>
                      <a:pt x="146" y="201"/>
                    </a:cubicBezTo>
                    <a:cubicBezTo>
                      <a:pt x="116" y="201"/>
                      <a:pt x="91" y="176"/>
                      <a:pt x="91" y="146"/>
                    </a:cubicBezTo>
                    <a:cubicBezTo>
                      <a:pt x="91" y="116"/>
                      <a:pt x="116" y="92"/>
                      <a:pt x="146"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grpSp>
      <p:sp>
        <p:nvSpPr>
          <p:cNvPr id="18" name="Freeform: Shape 36"/>
          <p:cNvSpPr/>
          <p:nvPr/>
        </p:nvSpPr>
        <p:spPr bwMode="auto">
          <a:xfrm rot="2700000">
            <a:off x="7415537" y="2127452"/>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6"/>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64" name="组合 63"/>
          <p:cNvGrpSpPr/>
          <p:nvPr/>
        </p:nvGrpSpPr>
        <p:grpSpPr>
          <a:xfrm>
            <a:off x="6045281" y="4353608"/>
            <a:ext cx="1141147" cy="1141148"/>
            <a:chOff x="4533961" y="3469517"/>
            <a:chExt cx="855860" cy="855861"/>
          </a:xfrm>
          <a:solidFill>
            <a:schemeClr val="accent6"/>
          </a:solidFill>
        </p:grpSpPr>
        <p:sp>
          <p:nvSpPr>
            <p:cNvPr id="19" name="Oval 47"/>
            <p:cNvSpPr/>
            <p:nvPr/>
          </p:nvSpPr>
          <p:spPr bwMode="auto">
            <a:xfrm>
              <a:off x="4533961" y="3469517"/>
              <a:ext cx="855860" cy="855861"/>
            </a:xfrm>
            <a:prstGeom prst="ellipse">
              <a:avLst/>
            </a:prstGeom>
            <a:noFill/>
            <a:ln w="6350" cap="flat">
              <a:solidFill>
                <a:schemeClr val="tx1"/>
              </a:solidFill>
              <a:prstDash val="dash"/>
              <a:miter lim="800000"/>
            </a:ln>
            <a:extLst>
              <a:ext uri="{909E8E84-426E-40DD-AFC4-6F175D3DCCD1}">
                <a14:hiddenFill xmlns:a14="http://schemas.microsoft.com/office/drawing/2010/main">
                  <a:solidFill>
                    <a:srgbClr val="FFFFFF"/>
                  </a:solidFill>
                </a14:hiddenFill>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20" name="Group 48"/>
            <p:cNvGrpSpPr/>
            <p:nvPr/>
          </p:nvGrpSpPr>
          <p:grpSpPr>
            <a:xfrm>
              <a:off x="4736698" y="3703410"/>
              <a:ext cx="417072" cy="399408"/>
              <a:chOff x="5699125" y="234951"/>
              <a:chExt cx="487363" cy="466725"/>
            </a:xfrm>
            <a:grpFill/>
          </p:grpSpPr>
          <p:sp>
            <p:nvSpPr>
              <p:cNvPr id="34" name="Freeform: Shape 51"/>
              <p:cNvSpPr/>
              <p:nvPr/>
            </p:nvSpPr>
            <p:spPr bwMode="auto">
              <a:xfrm>
                <a:off x="5700713" y="234951"/>
                <a:ext cx="485775" cy="239713"/>
              </a:xfrm>
              <a:custGeom>
                <a:avLst/>
                <a:gdLst>
                  <a:gd name="T0" fmla="*/ 16 w 727"/>
                  <a:gd name="T1" fmla="*/ 357 h 357"/>
                  <a:gd name="T2" fmla="*/ 22 w 727"/>
                  <a:gd name="T3" fmla="*/ 356 h 357"/>
                  <a:gd name="T4" fmla="*/ 251 w 727"/>
                  <a:gd name="T5" fmla="*/ 260 h 357"/>
                  <a:gd name="T6" fmla="*/ 493 w 727"/>
                  <a:gd name="T7" fmla="*/ 210 h 357"/>
                  <a:gd name="T8" fmla="*/ 661 w 727"/>
                  <a:gd name="T9" fmla="*/ 72 h 357"/>
                  <a:gd name="T10" fmla="*/ 688 w 727"/>
                  <a:gd name="T11" fmla="*/ 104 h 357"/>
                  <a:gd name="T12" fmla="*/ 727 w 727"/>
                  <a:gd name="T13" fmla="*/ 0 h 357"/>
                  <a:gd name="T14" fmla="*/ 617 w 727"/>
                  <a:gd name="T15" fmla="*/ 18 h 357"/>
                  <a:gd name="T16" fmla="*/ 644 w 727"/>
                  <a:gd name="T17" fmla="*/ 51 h 357"/>
                  <a:gd name="T18" fmla="*/ 481 w 727"/>
                  <a:gd name="T19" fmla="*/ 184 h 357"/>
                  <a:gd name="T20" fmla="*/ 244 w 727"/>
                  <a:gd name="T21" fmla="*/ 233 h 357"/>
                  <a:gd name="T22" fmla="*/ 11 w 727"/>
                  <a:gd name="T23" fmla="*/ 331 h 357"/>
                  <a:gd name="T24" fmla="*/ 3 w 727"/>
                  <a:gd name="T25" fmla="*/ 349 h 357"/>
                  <a:gd name="T26" fmla="*/ 16 w 727"/>
                  <a:gd name="T27"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7" h="357">
                    <a:moveTo>
                      <a:pt x="16" y="357"/>
                    </a:moveTo>
                    <a:cubicBezTo>
                      <a:pt x="18" y="357"/>
                      <a:pt x="20" y="357"/>
                      <a:pt x="22" y="356"/>
                    </a:cubicBezTo>
                    <a:cubicBezTo>
                      <a:pt x="251" y="260"/>
                      <a:pt x="251" y="260"/>
                      <a:pt x="251" y="260"/>
                    </a:cubicBezTo>
                    <a:cubicBezTo>
                      <a:pt x="493" y="210"/>
                      <a:pt x="493" y="210"/>
                      <a:pt x="493" y="210"/>
                    </a:cubicBezTo>
                    <a:cubicBezTo>
                      <a:pt x="661" y="72"/>
                      <a:pt x="661" y="72"/>
                      <a:pt x="661" y="72"/>
                    </a:cubicBezTo>
                    <a:cubicBezTo>
                      <a:pt x="688" y="104"/>
                      <a:pt x="688" y="104"/>
                      <a:pt x="688" y="104"/>
                    </a:cubicBezTo>
                    <a:cubicBezTo>
                      <a:pt x="727" y="0"/>
                      <a:pt x="727" y="0"/>
                      <a:pt x="727" y="0"/>
                    </a:cubicBezTo>
                    <a:cubicBezTo>
                      <a:pt x="617" y="18"/>
                      <a:pt x="617" y="18"/>
                      <a:pt x="617" y="18"/>
                    </a:cubicBezTo>
                    <a:cubicBezTo>
                      <a:pt x="644" y="51"/>
                      <a:pt x="644" y="51"/>
                      <a:pt x="644" y="51"/>
                    </a:cubicBezTo>
                    <a:cubicBezTo>
                      <a:pt x="481" y="184"/>
                      <a:pt x="481" y="184"/>
                      <a:pt x="481" y="184"/>
                    </a:cubicBezTo>
                    <a:cubicBezTo>
                      <a:pt x="244" y="233"/>
                      <a:pt x="244" y="233"/>
                      <a:pt x="244" y="233"/>
                    </a:cubicBezTo>
                    <a:cubicBezTo>
                      <a:pt x="11" y="331"/>
                      <a:pt x="11" y="331"/>
                      <a:pt x="11" y="331"/>
                    </a:cubicBezTo>
                    <a:cubicBezTo>
                      <a:pt x="4" y="334"/>
                      <a:pt x="0" y="342"/>
                      <a:pt x="3" y="349"/>
                    </a:cubicBezTo>
                    <a:cubicBezTo>
                      <a:pt x="6" y="354"/>
                      <a:pt x="11" y="357"/>
                      <a:pt x="16" y="3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35" name="Rectangle 52"/>
              <p:cNvSpPr/>
              <p:nvPr/>
            </p:nvSpPr>
            <p:spPr bwMode="auto">
              <a:xfrm>
                <a:off x="5699125" y="549276"/>
                <a:ext cx="92075" cy="152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36" name="Rectangle 53"/>
              <p:cNvSpPr/>
              <p:nvPr/>
            </p:nvSpPr>
            <p:spPr bwMode="auto">
              <a:xfrm>
                <a:off x="5826125" y="496888"/>
                <a:ext cx="93663" cy="204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37" name="Rectangle 54"/>
              <p:cNvSpPr/>
              <p:nvPr/>
            </p:nvSpPr>
            <p:spPr bwMode="auto">
              <a:xfrm>
                <a:off x="5959475" y="469901"/>
                <a:ext cx="93663" cy="231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38" name="Rectangle 55"/>
              <p:cNvSpPr/>
              <p:nvPr/>
            </p:nvSpPr>
            <p:spPr bwMode="auto">
              <a:xfrm>
                <a:off x="6092825" y="363538"/>
                <a:ext cx="93663" cy="338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grpSp>
      <p:sp>
        <p:nvSpPr>
          <p:cNvPr id="21" name="Freeform: Shape 49"/>
          <p:cNvSpPr/>
          <p:nvPr/>
        </p:nvSpPr>
        <p:spPr bwMode="auto">
          <a:xfrm rot="5400000">
            <a:off x="7355143" y="4845549"/>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6"/>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32" name="TextBox 60"/>
          <p:cNvSpPr txBox="1"/>
          <p:nvPr/>
        </p:nvSpPr>
        <p:spPr>
          <a:xfrm>
            <a:off x="854710" y="1172845"/>
            <a:ext cx="3006725" cy="387985"/>
          </a:xfrm>
          <a:prstGeom prst="rect">
            <a:avLst/>
          </a:prstGeom>
          <a:noFill/>
        </p:spPr>
        <p:txBody>
          <a:bodyPr wrap="none" lIns="0" tIns="0" rIns="480000" bIns="0" anchor="b" anchorCtr="0">
            <a:normAutofit/>
          </a:bodyPr>
          <a:p>
            <a:pPr algn="r"/>
            <a:r>
              <a:rPr lang="zh-CN" altLang="en-US" sz="2135" b="1" dirty="0">
                <a:solidFill>
                  <a:schemeClr val="tx1">
                    <a:lumMod val="75000"/>
                    <a:lumOff val="25000"/>
                  </a:schemeClr>
                </a:solidFill>
                <a:latin typeface="宋体" panose="02010600030101010101" pitchFamily="2" charset="-122"/>
              </a:rPr>
              <a:t>（1）小概率事件</a:t>
            </a:r>
            <a:endParaRPr lang="zh-CN" altLang="en-US" sz="2135" b="1" dirty="0">
              <a:solidFill>
                <a:schemeClr val="tx1">
                  <a:lumMod val="75000"/>
                  <a:lumOff val="25000"/>
                </a:schemeClr>
              </a:solidFill>
              <a:latin typeface="宋体" panose="02010600030101010101" pitchFamily="2" charset="-122"/>
            </a:endParaRPr>
          </a:p>
        </p:txBody>
      </p:sp>
      <p:sp>
        <p:nvSpPr>
          <p:cNvPr id="30" name="TextBox 63"/>
          <p:cNvSpPr txBox="1"/>
          <p:nvPr/>
        </p:nvSpPr>
        <p:spPr>
          <a:xfrm>
            <a:off x="7634605" y="1892300"/>
            <a:ext cx="4237355" cy="387985"/>
          </a:xfrm>
          <a:prstGeom prst="rect">
            <a:avLst/>
          </a:prstGeom>
          <a:noFill/>
        </p:spPr>
        <p:txBody>
          <a:bodyPr wrap="none" lIns="480000" tIns="0" rIns="0" bIns="0" anchor="b" anchorCtr="0">
            <a:normAutofit/>
          </a:bodyPr>
          <a:p>
            <a:pPr algn="l"/>
            <a:r>
              <a:rPr lang="zh-CN" altLang="en-US" sz="2135" b="1" dirty="0">
                <a:solidFill>
                  <a:schemeClr val="tx1">
                    <a:lumMod val="75000"/>
                    <a:lumOff val="25000"/>
                  </a:schemeClr>
                </a:solidFill>
                <a:latin typeface="宋体" panose="02010600030101010101" pitchFamily="2" charset="-122"/>
              </a:rPr>
              <a:t>（2）小概率事件不可能原理</a:t>
            </a:r>
            <a:endParaRPr lang="zh-CN" altLang="en-US" sz="2135" b="1" dirty="0">
              <a:solidFill>
                <a:schemeClr val="tx1">
                  <a:lumMod val="75000"/>
                  <a:lumOff val="25000"/>
                </a:schemeClr>
              </a:solidFill>
              <a:latin typeface="宋体" panose="02010600030101010101" pitchFamily="2" charset="-122"/>
            </a:endParaRPr>
          </a:p>
        </p:txBody>
      </p:sp>
      <p:sp>
        <p:nvSpPr>
          <p:cNvPr id="28" name="TextBox 66"/>
          <p:cNvSpPr txBox="1"/>
          <p:nvPr/>
        </p:nvSpPr>
        <p:spPr>
          <a:xfrm>
            <a:off x="347345" y="4171950"/>
            <a:ext cx="3514090" cy="387985"/>
          </a:xfrm>
          <a:prstGeom prst="rect">
            <a:avLst/>
          </a:prstGeom>
          <a:noFill/>
        </p:spPr>
        <p:txBody>
          <a:bodyPr wrap="none" lIns="0" tIns="0" rIns="480000" bIns="0" anchor="b" anchorCtr="0">
            <a:normAutofit/>
          </a:bodyPr>
          <a:p>
            <a:pPr algn="r"/>
            <a:r>
              <a:rPr lang="zh-CN" altLang="en-US" sz="2135" b="1" dirty="0">
                <a:solidFill>
                  <a:schemeClr val="tx1">
                    <a:lumMod val="75000"/>
                    <a:lumOff val="25000"/>
                  </a:schemeClr>
                </a:solidFill>
                <a:latin typeface="宋体" panose="02010600030101010101" pitchFamily="2" charset="-122"/>
              </a:rPr>
              <a:t>（3）原假设与备择假设</a:t>
            </a:r>
            <a:endParaRPr lang="zh-CN" altLang="en-US" sz="2135" b="1" dirty="0">
              <a:solidFill>
                <a:schemeClr val="tx1">
                  <a:lumMod val="75000"/>
                  <a:lumOff val="25000"/>
                </a:schemeClr>
              </a:solidFill>
              <a:latin typeface="宋体" panose="02010600030101010101" pitchFamily="2" charset="-122"/>
            </a:endParaRPr>
          </a:p>
        </p:txBody>
      </p:sp>
      <p:sp>
        <p:nvSpPr>
          <p:cNvPr id="26" name="TextBox 69"/>
          <p:cNvSpPr txBox="1"/>
          <p:nvPr/>
        </p:nvSpPr>
        <p:spPr>
          <a:xfrm>
            <a:off x="7736205" y="4646295"/>
            <a:ext cx="3814445" cy="387985"/>
          </a:xfrm>
          <a:prstGeom prst="rect">
            <a:avLst/>
          </a:prstGeom>
          <a:noFill/>
        </p:spPr>
        <p:txBody>
          <a:bodyPr wrap="none" lIns="480000" tIns="0" rIns="0" bIns="0" anchor="b" anchorCtr="0">
            <a:normAutofit/>
          </a:bodyPr>
          <a:p>
            <a:pPr algn="l"/>
            <a:r>
              <a:rPr lang="zh-CN" altLang="en-US" sz="2135" b="1" dirty="0">
                <a:solidFill>
                  <a:schemeClr val="tx1">
                    <a:lumMod val="75000"/>
                    <a:lumOff val="25000"/>
                  </a:schemeClr>
                </a:solidFill>
                <a:latin typeface="宋体" panose="02010600030101010101" pitchFamily="2" charset="-122"/>
              </a:rPr>
              <a:t>（4）接受区域和拒绝区域</a:t>
            </a:r>
            <a:endParaRPr lang="zh-CN" altLang="en-US" sz="2135" b="1" dirty="0">
              <a:solidFill>
                <a:schemeClr val="tx1">
                  <a:lumMod val="75000"/>
                  <a:lumOff val="25000"/>
                </a:schemeClr>
              </a:solidFill>
              <a:latin typeface="宋体" panose="02010600030101010101" pitchFamily="2" charset="-122"/>
            </a:endParaRPr>
          </a:p>
        </p:txBody>
      </p:sp>
      <p:sp>
        <p:nvSpPr>
          <p:cNvPr id="2" name="文本框 2"/>
          <p:cNvSpPr txBox="1"/>
          <p:nvPr/>
        </p:nvSpPr>
        <p:spPr>
          <a:xfrm>
            <a:off x="846455" y="161925"/>
            <a:ext cx="3683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二、几个基本问题</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Effect transition="in" filter="fade">
                                      <p:cBhvr>
                                        <p:cTn id="29" dur="500"/>
                                        <p:tgtEl>
                                          <p:spTgt spid="64"/>
                                        </p:tgtEl>
                                      </p:cBhvr>
                                    </p:animEffect>
                                  </p:childTnLst>
                                </p:cTn>
                              </p:par>
                              <p:par>
                                <p:cTn id="30" presetID="53" presetClass="entr" presetSubtype="16" fill="hold"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par>
                                <p:cTn id="35" presetID="53" presetClass="entr" presetSubtype="16" fill="hold" nodeType="with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ppt_w</p:attrName>
                                        </p:attrNameLst>
                                      </p:cBhvr>
                                      <p:tavLst>
                                        <p:tav tm="0">
                                          <p:val>
                                            <p:fltVal val="0"/>
                                          </p:val>
                                        </p:tav>
                                        <p:tav tm="100000">
                                          <p:val>
                                            <p:strVal val="#ppt_w"/>
                                          </p:val>
                                        </p:tav>
                                      </p:tavLst>
                                    </p:anim>
                                    <p:anim calcmode="lin" valueType="num">
                                      <p:cBhvr>
                                        <p:cTn id="38" dur="500" fill="hold"/>
                                        <p:tgtEl>
                                          <p:spTgt spid="62"/>
                                        </p:tgtEl>
                                        <p:attrNameLst>
                                          <p:attrName>ppt_h</p:attrName>
                                        </p:attrNameLst>
                                      </p:cBhvr>
                                      <p:tavLst>
                                        <p:tav tm="0">
                                          <p:val>
                                            <p:fltVal val="0"/>
                                          </p:val>
                                        </p:tav>
                                        <p:tav tm="100000">
                                          <p:val>
                                            <p:strVal val="#ppt_h"/>
                                          </p:val>
                                        </p:tav>
                                      </p:tavLst>
                                    </p:anim>
                                    <p:animEffect transition="in" filter="fade">
                                      <p:cBhvr>
                                        <p:cTn id="39" dur="500"/>
                                        <p:tgtEl>
                                          <p:spTgt spid="62"/>
                                        </p:tgtEl>
                                      </p:cBhvr>
                                    </p:animEffect>
                                  </p:childTnLst>
                                </p:cTn>
                              </p:par>
                              <p:par>
                                <p:cTn id="40" presetID="53" presetClass="entr" presetSubtype="16"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3000"/>
                            </p:stCondLst>
                            <p:childTnLst>
                              <p:par>
                                <p:cTn id="46" presetID="14" presetClass="entr" presetSubtype="1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randombar(horizontal)">
                                      <p:cBhvr>
                                        <p:cTn id="48" dur="500"/>
                                        <p:tgtEl>
                                          <p:spTgt spid="12"/>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500"/>
                                        <p:tgtEl>
                                          <p:spTgt spid="15"/>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randombar(horizontal)">
                                      <p:cBhvr>
                                        <p:cTn id="54" dur="500"/>
                                        <p:tgtEl>
                                          <p:spTgt spid="21"/>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randombar(horizontal)">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2" grpId="0" bldLvl="0" animBg="1"/>
      <p:bldP spid="15" grpId="0" bldLvl="0" animBg="1"/>
      <p:bldP spid="18" grpId="0" bldLvl="0" animBg="1"/>
      <p:bldP spid="2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13"/>
          <p:cNvSpPr/>
          <p:nvPr/>
        </p:nvSpPr>
        <p:spPr>
          <a:xfrm>
            <a:off x="121285" y="107950"/>
            <a:ext cx="11951970" cy="338328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5" name="TextBox 34"/>
          <p:cNvSpPr txBox="1"/>
          <p:nvPr/>
        </p:nvSpPr>
        <p:spPr>
          <a:xfrm>
            <a:off x="614045" y="3658235"/>
            <a:ext cx="11152505" cy="3120390"/>
          </a:xfrm>
          <a:prstGeom prst="rect">
            <a:avLst/>
          </a:prstGeom>
          <a:noFill/>
        </p:spPr>
        <p:txBody>
          <a:bodyPr wrap="square" lIns="172763" tIns="34552" rIns="172763" bIns="34552" rtlCol="0" anchor="t" anchorCtr="0">
            <a:noAutofit/>
          </a:bodyPr>
          <a:lstStyle/>
          <a:p>
            <a:pPr algn="l">
              <a:lnSpc>
                <a:spcPct val="130000"/>
              </a:lnSpc>
            </a:pPr>
            <a:r>
              <a:rPr lang="zh-CN" altLang="en-US" sz="1600" dirty="0">
                <a:solidFill>
                  <a:schemeClr val="tx1">
                    <a:lumMod val="65000"/>
                    <a:lumOff val="35000"/>
                  </a:schemeClr>
                </a:solidFill>
                <a:latin typeface="+mn-ea"/>
                <a:ea typeface="+mn-ea"/>
                <a:cs typeface="Lato Light"/>
              </a:rPr>
              <a:t>第一步，确定原假设与备择假设。科学、准确地确定原假设是能否解决实际问题的关键。</a:t>
            </a:r>
            <a:endParaRPr lang="zh-CN" altLang="en-US" sz="1600" dirty="0">
              <a:solidFill>
                <a:schemeClr val="tx1">
                  <a:lumMod val="65000"/>
                  <a:lumOff val="35000"/>
                </a:schemeClr>
              </a:solidFill>
              <a:latin typeface="+mn-ea"/>
              <a:ea typeface="+mn-ea"/>
              <a:cs typeface="Lato Light"/>
            </a:endParaRPr>
          </a:p>
          <a:p>
            <a:pPr algn="l">
              <a:lnSpc>
                <a:spcPct val="130000"/>
              </a:lnSpc>
            </a:pPr>
            <a:r>
              <a:rPr lang="zh-CN" altLang="en-US" sz="1600" dirty="0">
                <a:solidFill>
                  <a:schemeClr val="tx1">
                    <a:lumMod val="65000"/>
                    <a:lumOff val="35000"/>
                  </a:schemeClr>
                </a:solidFill>
                <a:latin typeface="+mn-ea"/>
                <a:ea typeface="+mn-ea"/>
                <a:cs typeface="Lato Light"/>
              </a:rPr>
              <a:t>第二步，构造统计量，并指出统计量服从何种分布。由于统计量都是随机变量，而随机变量不一定是统计量。因此，要构造一个适用的统计量，通常应先根据随机样本得到一个随机变量，并在假定原假设正确的情形下，将相应的随机变量转换为统计量，从而再根据随机变量的分布判断出相应统计量的分布。</a:t>
            </a:r>
            <a:endParaRPr lang="zh-CN" altLang="en-US" sz="1600" dirty="0">
              <a:solidFill>
                <a:schemeClr val="tx1">
                  <a:lumMod val="65000"/>
                  <a:lumOff val="35000"/>
                </a:schemeClr>
              </a:solidFill>
              <a:latin typeface="+mn-ea"/>
              <a:ea typeface="+mn-ea"/>
              <a:cs typeface="Lato Light"/>
            </a:endParaRPr>
          </a:p>
          <a:p>
            <a:pPr algn="l">
              <a:lnSpc>
                <a:spcPct val="130000"/>
              </a:lnSpc>
            </a:pPr>
            <a:r>
              <a:rPr lang="zh-CN" altLang="en-US" sz="1600" dirty="0">
                <a:solidFill>
                  <a:schemeClr val="tx1">
                    <a:lumMod val="65000"/>
                    <a:lumOff val="35000"/>
                  </a:schemeClr>
                </a:solidFill>
                <a:latin typeface="+mn-ea"/>
                <a:ea typeface="+mn-ea"/>
                <a:cs typeface="Lato Light"/>
              </a:rPr>
              <a:t>第三步，根据给定或事先设置的显著性水平以及统计量的分布特征，确定拒绝域或不拒绝域（或确定临界值）。事实上，唯有知悉统计量服从何种分布，才能根据显著性水平确定拒绝域或不拒绝域。</a:t>
            </a:r>
            <a:endParaRPr lang="zh-CN" altLang="en-US" sz="1600" dirty="0">
              <a:solidFill>
                <a:schemeClr val="tx1">
                  <a:lumMod val="65000"/>
                  <a:lumOff val="35000"/>
                </a:schemeClr>
              </a:solidFill>
              <a:latin typeface="+mn-ea"/>
              <a:ea typeface="+mn-ea"/>
              <a:cs typeface="Lato Light"/>
            </a:endParaRPr>
          </a:p>
          <a:p>
            <a:pPr algn="l">
              <a:lnSpc>
                <a:spcPct val="130000"/>
              </a:lnSpc>
            </a:pPr>
            <a:r>
              <a:rPr lang="zh-CN" altLang="en-US" sz="1600" dirty="0">
                <a:solidFill>
                  <a:schemeClr val="tx1">
                    <a:lumMod val="65000"/>
                    <a:lumOff val="35000"/>
                  </a:schemeClr>
                </a:solidFill>
                <a:latin typeface="+mn-ea"/>
                <a:ea typeface="+mn-ea"/>
                <a:cs typeface="Lato Light"/>
              </a:rPr>
              <a:t>第四步，利用样本信息，计算统计量的值。</a:t>
            </a:r>
            <a:endParaRPr lang="zh-CN" altLang="en-US" sz="1600" dirty="0">
              <a:solidFill>
                <a:schemeClr val="tx1">
                  <a:lumMod val="65000"/>
                  <a:lumOff val="35000"/>
                </a:schemeClr>
              </a:solidFill>
              <a:latin typeface="+mn-ea"/>
              <a:ea typeface="+mn-ea"/>
              <a:cs typeface="Lato Light"/>
            </a:endParaRPr>
          </a:p>
          <a:p>
            <a:pPr algn="l">
              <a:lnSpc>
                <a:spcPct val="130000"/>
              </a:lnSpc>
            </a:pPr>
            <a:r>
              <a:rPr lang="zh-CN" altLang="en-US" sz="1600" dirty="0">
                <a:solidFill>
                  <a:schemeClr val="tx1">
                    <a:lumMod val="65000"/>
                    <a:lumOff val="35000"/>
                  </a:schemeClr>
                </a:solidFill>
                <a:latin typeface="+mn-ea"/>
                <a:ea typeface="+mn-ea"/>
                <a:cs typeface="Lato Light"/>
              </a:rPr>
              <a:t>第五步，观察统计量的值是否落入拒绝域，或把统计量的值与确定的临界值进行对比，从而作出拒绝或不拒绝的原假设的判断，并说明拒绝或不拒绝原假设的实际意义。</a:t>
            </a:r>
            <a:endParaRPr lang="zh-CN" altLang="en-US" sz="1600" dirty="0">
              <a:solidFill>
                <a:schemeClr val="tx1">
                  <a:lumMod val="65000"/>
                  <a:lumOff val="35000"/>
                </a:schemeClr>
              </a:solidFill>
              <a:latin typeface="+mn-ea"/>
              <a:ea typeface="+mn-ea"/>
              <a:cs typeface="Lato Light"/>
            </a:endParaRPr>
          </a:p>
        </p:txBody>
      </p:sp>
      <p:sp>
        <p:nvSpPr>
          <p:cNvPr id="38" name="11"/>
          <p:cNvSpPr txBox="1"/>
          <p:nvPr/>
        </p:nvSpPr>
        <p:spPr>
          <a:xfrm>
            <a:off x="4269105" y="3048635"/>
            <a:ext cx="3385820" cy="594995"/>
          </a:xfrm>
          <a:prstGeom prst="rect">
            <a:avLst/>
          </a:prstGeom>
        </p:spPr>
        <p:txBody>
          <a:bodyPr vert="horz" wrap="none" lIns="91440" tIns="45720" rIns="91440" bIns="45720" anchor="ctr">
            <a:normAutofit/>
          </a:bodyPr>
          <a:lstStyle/>
          <a:p>
            <a:pPr algn="ctr"/>
            <a:r>
              <a:rPr lang="en-US" altLang="zh-CN" sz="2000" b="1" dirty="0">
                <a:solidFill>
                  <a:schemeClr val="tx1"/>
                </a:solidFill>
                <a:latin typeface="+mn-ea"/>
              </a:rPr>
              <a:t>三、假设检验的基本步骤</a:t>
            </a:r>
            <a:endParaRPr lang="en-US" altLang="zh-CN" sz="2000" b="1" dirty="0">
              <a:solidFill>
                <a:schemeClr val="tx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4364567" y="25338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6500285" y="34602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8102600" y="37899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3422651" y="34597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6140451" y="26169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975100" y="41666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4383618" y="45540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663951" y="36925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8396818" y="40333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7073901" y="40163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6419851" y="28839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5022851" y="32268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4030133" y="27629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a:off x="4121151" y="5064125"/>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7371293" y="29035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363220" y="2099310"/>
            <a:ext cx="3757930" cy="132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（一）总体 σ 已知，或大样本（n ≥ 30 或 50）——用 z 检验（u 检验）</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7" name="Rectangle 47"/>
          <p:cNvSpPr>
            <a:spLocks noChangeArrowheads="1"/>
          </p:cNvSpPr>
          <p:nvPr/>
        </p:nvSpPr>
        <p:spPr bwMode="auto">
          <a:xfrm>
            <a:off x="8466455" y="2457450"/>
            <a:ext cx="342201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（二）总体标准差未知，且小样本——用 t 检验</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885825" y="5043805"/>
            <a:ext cx="3144520" cy="132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（三）关于总体概率（成数）P 的检验（大样本：n ≥ 30）</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56146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四、正态总体均值 µ 的检验</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54885" y="3916680"/>
            <a:ext cx="3815715" cy="143700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5468" y="2320789"/>
            <a:ext cx="3485322"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又叫 α 错误或弃真错误。它是指原假设是正确的，经检验后反而被否定 α 了，其错误概率为 α。</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46609" y="195240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（一）第一类错误</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5385" y="4284980"/>
            <a:ext cx="3651250"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又叫 β 错误或取伪错误。它是指原假设是错误的，经检验后反而被接受了，其错误概率为 β。</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46655" y="3916680"/>
            <a:ext cx="230695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（二）第二类错误</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4019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五、假设检验的两类错误</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91655" y="1527810"/>
            <a:ext cx="3811270" cy="3826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292590" y="1159510"/>
            <a:ext cx="921385" cy="4539615"/>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抽样的组织形式</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284085" y="1862455"/>
            <a:ext cx="3775710" cy="922020"/>
          </a:xfrm>
          <a:prstGeom prst="rect">
            <a:avLst/>
          </a:prstGeom>
          <a:noFill/>
        </p:spPr>
        <p:txBody>
          <a:bodyPr wrap="square" rtlCol="0">
            <a:spAutoFit/>
          </a:bodyPr>
          <a:p>
            <a:r>
              <a:rPr lang="zh-CN" altLang="en-US" sz="5400" b="1">
                <a:latin typeface="宋体" panose="02010600030101010101" pitchFamily="2" charset="-122"/>
              </a:rPr>
              <a:t>第五节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640"/>
            <a:ext cx="6628130" cy="4462145"/>
            <a:chOff x="0" y="1401692"/>
            <a:chExt cx="662813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825500" y="2401817"/>
              <a:ext cx="5802630" cy="3783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第一节　抽样推断中几个基本概念</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第二节　抽样误差</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第三节　抽样估计方法</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第四节　假设检验</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第五节　抽样的组织形式</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第六节　</a:t>
              </a:r>
              <a:r>
                <a:rPr lang="en-US" altLang="zh-CN" sz="2000" spc="600" dirty="0" smtClean="0">
                  <a:solidFill>
                    <a:schemeClr val="tx2"/>
                  </a:solidFill>
                  <a:latin typeface="宋体" panose="02010600030101010101" pitchFamily="2" charset="-122"/>
                  <a:cs typeface="宋体" panose="02010600030101010101" pitchFamily="2" charset="-122"/>
                </a:rPr>
                <a:t>Python</a:t>
              </a:r>
              <a:r>
                <a:rPr lang="zh-CN" altLang="en-US" sz="2000" spc="600" dirty="0" smtClean="0">
                  <a:solidFill>
                    <a:schemeClr val="tx2"/>
                  </a:solidFill>
                  <a:latin typeface="宋体" panose="02010600030101010101" pitchFamily="2" charset="-122"/>
                  <a:cs typeface="宋体" panose="02010600030101010101" pitchFamily="2" charset="-122"/>
                </a:rPr>
                <a:t>在抽样推断中的应用</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第七节　</a:t>
              </a:r>
              <a:r>
                <a:rPr lang="en-US" altLang="zh-CN" sz="2000" spc="600" dirty="0" smtClean="0">
                  <a:solidFill>
                    <a:schemeClr val="tx2"/>
                  </a:solidFill>
                  <a:latin typeface="宋体" panose="02010600030101010101" pitchFamily="2" charset="-122"/>
                  <a:cs typeface="宋体" panose="02010600030101010101" pitchFamily="2" charset="-122"/>
                </a:rPr>
                <a:t>Python</a:t>
              </a:r>
              <a:r>
                <a:rPr lang="zh-CN" altLang="en-US" sz="2000" spc="600" dirty="0" smtClean="0">
                  <a:solidFill>
                    <a:schemeClr val="tx2"/>
                  </a:solidFill>
                  <a:latin typeface="宋体" panose="02010600030101010101" pitchFamily="2" charset="-122"/>
                  <a:cs typeface="宋体" panose="02010600030101010101" pitchFamily="2" charset="-122"/>
                </a:rPr>
                <a:t>假设检验中的应用</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rcRect l="28056" r="26873"/>
          <a:stretch>
            <a:fillRect/>
          </a:stretch>
        </p:blipFill>
        <p:spPr>
          <a:xfrm>
            <a:off x="1702435" y="-3810"/>
            <a:ext cx="4378325" cy="6866890"/>
          </a:xfrm>
          <a:prstGeom prst="rect">
            <a:avLst/>
          </a:prstGeom>
        </p:spPr>
      </p:pic>
      <p:sp>
        <p:nvSpPr>
          <p:cNvPr id="10" name="文本 Rectangle 960"/>
          <p:cNvSpPr>
            <a:spLocks noChangeArrowheads="1"/>
          </p:cNvSpPr>
          <p:nvPr>
            <p:custDataLst>
              <p:tags r:id="rId2"/>
            </p:custDataLst>
          </p:nvPr>
        </p:nvSpPr>
        <p:spPr bwMode="auto">
          <a:xfrm>
            <a:off x="6514465" y="1168083"/>
            <a:ext cx="515874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1600" spc="300" dirty="0">
                <a:solidFill>
                  <a:srgbClr val="000000">
                    <a:lumMod val="85000"/>
                    <a:lumOff val="15000"/>
                  </a:srgbClr>
                </a:solidFill>
              </a:rPr>
              <a:t>简单随机抽样，又称为纯随机抽样，它是按照随机原则直接从总体 N 个单位中抽取 n 个单位作样本，使每个总体单位都有同等的机会被抽中。简单随机抽样是抽样调查中最基本的，也是最单纯的方式，适合于均匀总体。简单随机抽样最原始的抽样方法就是抽签摸球。具体做法是将每一个要被抽选的总体单位都用一个签或球来代表，然后把它们搅均匀，从中随机摸取，抽中者即为样本单位，直到抽满所需的样本容量 n 为止。显然，这种方法一般适用于总体单位比较少的情况。如果总体单位数目很大，手续比较麻烦，则不宜采用。</a:t>
            </a:r>
            <a:endParaRPr lang="zh-CN" altLang="en-US" sz="1600" spc="300" dirty="0">
              <a:solidFill>
                <a:srgbClr val="000000">
                  <a:lumMod val="85000"/>
                  <a:lumOff val="15000"/>
                </a:srgbClr>
              </a:solidFill>
            </a:endParaRPr>
          </a:p>
        </p:txBody>
      </p:sp>
      <p:sp>
        <p:nvSpPr>
          <p:cNvPr id="3" name="文本框 2"/>
          <p:cNvSpPr txBox="1"/>
          <p:nvPr/>
        </p:nvSpPr>
        <p:spPr>
          <a:xfrm>
            <a:off x="6562725" y="536575"/>
            <a:ext cx="3457575" cy="460375"/>
          </a:xfrm>
          <a:prstGeom prst="rect">
            <a:avLst/>
          </a:prstGeom>
          <a:noFill/>
        </p:spPr>
        <p:txBody>
          <a:bodyPr wrap="square" rtlCol="0">
            <a:spAutoFit/>
          </a:bodyPr>
          <a:p>
            <a:r>
              <a:rPr lang="zh-CN" altLang="en-US" sz="2400" b="1"/>
              <a:t>一、简单随机抽样</a:t>
            </a:r>
            <a:endParaRPr lang="zh-CN" altLang="en-US" sz="2400" b="1"/>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885825" y="2527300"/>
            <a:ext cx="4199255" cy="2306955"/>
          </a:xfrm>
          <a:prstGeom prst="rect">
            <a:avLst/>
          </a:prstGeom>
          <a:noFill/>
        </p:spPr>
        <p:txBody>
          <a:bodyPr wrap="square" rtlCol="0">
            <a:spAutoFit/>
          </a:bodyPr>
          <a:lstStyle/>
          <a:p>
            <a:pPr algn="just">
              <a:lnSpc>
                <a:spcPct val="150000"/>
              </a:lnSpc>
            </a:pPr>
            <a:r>
              <a:rPr lang="zh-CN" sz="1600" dirty="0">
                <a:solidFill>
                  <a:schemeClr val="tx1"/>
                </a:solidFill>
                <a:latin typeface="+mn-ea"/>
                <a:ea typeface="+mn-ea"/>
              </a:rPr>
              <a:t>类型抽样，又称为分层抽样。它首先把全及总体各单位按某一标志分成若干个类型组，使各组组内标志值比较接近，然后分别在各组组内按随机原则抽取样本单位。可见类型抽样的特点在于，它把分组法和贯彻随机原则结合起来。</a:t>
            </a:r>
            <a:endParaRPr lang="zh-CN" sz="1600" dirty="0">
              <a:solidFill>
                <a:schemeClr val="tx1"/>
              </a:solidFill>
              <a:latin typeface="+mn-ea"/>
              <a:ea typeface="+mn-ea"/>
            </a:endParaRPr>
          </a:p>
        </p:txBody>
      </p:sp>
      <p:sp>
        <p:nvSpPr>
          <p:cNvPr id="25" name="文本框 2"/>
          <p:cNvSpPr txBox="1"/>
          <p:nvPr/>
        </p:nvSpPr>
        <p:spPr>
          <a:xfrm>
            <a:off x="885825" y="599440"/>
            <a:ext cx="3683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二、类型抽样</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002655" y="2020570"/>
            <a:ext cx="4480560" cy="3590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98500" y="1783080"/>
            <a:ext cx="5060315" cy="3784600"/>
          </a:xfrm>
          <a:prstGeom prst="rect">
            <a:avLst/>
          </a:prstGeom>
          <a:noFill/>
        </p:spPr>
        <p:txBody>
          <a:bodyPr wrap="square" rtlCol="0">
            <a:spAutoFit/>
          </a:bodyPr>
          <a:lstStyle/>
          <a:p>
            <a:pPr algn="just">
              <a:lnSpc>
                <a:spcPct val="150000"/>
              </a:lnSpc>
            </a:pPr>
            <a:r>
              <a:rPr lang="zh-CN" sz="1600" dirty="0">
                <a:solidFill>
                  <a:schemeClr val="tx1"/>
                </a:solidFill>
                <a:latin typeface="+mn-ea"/>
                <a:ea typeface="+mn-ea"/>
              </a:rPr>
              <a:t>等距抽样又称为机械抽样或系统抽样，它是事先将总体各单位按某一标志排列，然后依固定顺序和间隔抽选调查单位的一种抽样组织形式。如对职工按姓氏笔画顺序排队，然后按此顺序等间隔地抽取样本单位进行调查。等距抽样要计算抽取间隔，间隔 d 等于总体单位数 N 除以样本容量 n。</a:t>
            </a:r>
            <a:endParaRPr lang="zh-CN" sz="1600" dirty="0">
              <a:solidFill>
                <a:schemeClr val="tx1"/>
              </a:solidFill>
              <a:latin typeface="+mn-ea"/>
              <a:ea typeface="+mn-ea"/>
            </a:endParaRPr>
          </a:p>
          <a:p>
            <a:pPr algn="just">
              <a:lnSpc>
                <a:spcPct val="150000"/>
              </a:lnSpc>
            </a:pPr>
            <a:r>
              <a:rPr lang="zh-CN" sz="1600" dirty="0">
                <a:solidFill>
                  <a:schemeClr val="tx1"/>
                </a:solidFill>
                <a:latin typeface="+mn-ea"/>
                <a:ea typeface="+mn-ea"/>
              </a:rPr>
              <a:t>（一）在机械抽样中，由于排队所依据的标志不同，等距抽样分为按无关标志排队和有关标志排队两种</a:t>
            </a:r>
            <a:endParaRPr lang="zh-CN" sz="1600" dirty="0">
              <a:solidFill>
                <a:schemeClr val="tx1"/>
              </a:solidFill>
              <a:latin typeface="+mn-ea"/>
              <a:ea typeface="+mn-ea"/>
            </a:endParaRPr>
          </a:p>
          <a:p>
            <a:pPr algn="just">
              <a:lnSpc>
                <a:spcPct val="150000"/>
              </a:lnSpc>
            </a:pPr>
            <a:r>
              <a:rPr lang="zh-CN" sz="1600" dirty="0">
                <a:solidFill>
                  <a:schemeClr val="tx1"/>
                </a:solidFill>
                <a:latin typeface="+mn-ea"/>
                <a:ea typeface="+mn-ea"/>
              </a:rPr>
              <a:t>（二）等距抽样按样本单位抽选的方法不同，可分为随机起点等距抽样、半距起点等距抽样和对称等距抽样</a:t>
            </a:r>
            <a:endParaRPr lang="zh-CN" sz="1600" dirty="0">
              <a:solidFill>
                <a:schemeClr val="tx1"/>
              </a:solidFill>
              <a:latin typeface="+mn-ea"/>
              <a:ea typeface="+mn-ea"/>
            </a:endParaRPr>
          </a:p>
        </p:txBody>
      </p:sp>
      <p:sp>
        <p:nvSpPr>
          <p:cNvPr id="25" name="文本框 2"/>
          <p:cNvSpPr txBox="1"/>
          <p:nvPr/>
        </p:nvSpPr>
        <p:spPr>
          <a:xfrm>
            <a:off x="885825" y="599440"/>
            <a:ext cx="3683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三、等距抽样</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875020" y="1607820"/>
            <a:ext cx="5101590" cy="41357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 Rectangle 960"/>
          <p:cNvSpPr>
            <a:spLocks noChangeArrowheads="1"/>
          </p:cNvSpPr>
          <p:nvPr>
            <p:custDataLst>
              <p:tags r:id="rId1"/>
            </p:custDataLst>
          </p:nvPr>
        </p:nvSpPr>
        <p:spPr bwMode="auto">
          <a:xfrm>
            <a:off x="6562725" y="1554480"/>
            <a:ext cx="5158740" cy="415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1600" spc="300" dirty="0">
                <a:solidFill>
                  <a:srgbClr val="000000">
                    <a:lumMod val="85000"/>
                    <a:lumOff val="15000"/>
                  </a:srgbClr>
                </a:solidFill>
              </a:rPr>
              <a:t>整群抽样是先将全及总体各单位划分成若干群（组），然后以群（组）为单位从总体中随机抽取一些群（组），对选中群（组）的所有单位进行全面调查的抽样组织形式。</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整群抽样的优点是节约和方便。例如，整群抽样不需要编制总体单位名单，只需要编制总体群的名单。两者相比后者工作量少多了。在社会经济调查中，总体单位通常总是以某种社会经济组织形式结合为群体，所以利用这些群体作为整群抽样的“群”会给调查的组织工作和搜集资料工作提供方便。</a:t>
            </a:r>
            <a:endParaRPr lang="zh-CN" altLang="en-US" sz="1600" spc="300" dirty="0">
              <a:solidFill>
                <a:srgbClr val="000000">
                  <a:lumMod val="85000"/>
                  <a:lumOff val="15000"/>
                </a:srgbClr>
              </a:solidFill>
            </a:endParaRPr>
          </a:p>
        </p:txBody>
      </p:sp>
      <p:sp>
        <p:nvSpPr>
          <p:cNvPr id="3" name="文本框 2"/>
          <p:cNvSpPr txBox="1"/>
          <p:nvPr/>
        </p:nvSpPr>
        <p:spPr>
          <a:xfrm>
            <a:off x="6562725" y="536575"/>
            <a:ext cx="3457575" cy="460375"/>
          </a:xfrm>
          <a:prstGeom prst="rect">
            <a:avLst/>
          </a:prstGeom>
          <a:noFill/>
        </p:spPr>
        <p:txBody>
          <a:bodyPr wrap="square" rtlCol="0">
            <a:spAutoFit/>
          </a:bodyPr>
          <a:p>
            <a:r>
              <a:rPr lang="zh-CN" altLang="en-US" sz="2400" b="1"/>
              <a:t>四、整群抽样</a:t>
            </a:r>
            <a:endParaRPr lang="zh-CN" altLang="en-US" sz="2400" b="1"/>
          </a:p>
        </p:txBody>
      </p:sp>
      <p:pic>
        <p:nvPicPr>
          <p:cNvPr id="2" name="图片 1"/>
          <p:cNvPicPr>
            <a:picLocks noChangeAspect="1"/>
          </p:cNvPicPr>
          <p:nvPr/>
        </p:nvPicPr>
        <p:blipFill>
          <a:blip r:embed="rId2"/>
          <a:stretch>
            <a:fillRect/>
          </a:stretch>
        </p:blipFill>
        <p:spPr>
          <a:xfrm>
            <a:off x="937260" y="1554480"/>
            <a:ext cx="4762500" cy="359092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331634" y="3429000"/>
            <a:ext cx="2110317" cy="1056216"/>
          </a:xfrm>
          <a:custGeom>
            <a:avLst/>
            <a:gdLst>
              <a:gd name="T0" fmla="*/ 228 w 457"/>
              <a:gd name="T1" fmla="*/ 142 h 229"/>
              <a:gd name="T2" fmla="*/ 87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039785" y="2372784"/>
            <a:ext cx="2112433" cy="1056217"/>
          </a:xfrm>
          <a:custGeom>
            <a:avLst/>
            <a:gdLst>
              <a:gd name="T0" fmla="*/ 229 w 458"/>
              <a:gd name="T1" fmla="*/ 87 h 229"/>
              <a:gd name="T2" fmla="*/ 371 w 458"/>
              <a:gd name="T3" fmla="*/ 229 h 229"/>
              <a:gd name="T4" fmla="*/ 458 w 458"/>
              <a:gd name="T5" fmla="*/ 229 h 229"/>
              <a:gd name="T6" fmla="*/ 229 w 458"/>
              <a:gd name="T7" fmla="*/ 0 h 229"/>
              <a:gd name="T8" fmla="*/ 0 w 458"/>
              <a:gd name="T9" fmla="*/ 229 h 229"/>
              <a:gd name="T10" fmla="*/ 87 w 458"/>
              <a:gd name="T11" fmla="*/ 229 h 229"/>
              <a:gd name="T12" fmla="*/ 229 w 458"/>
              <a:gd name="T13" fmla="*/ 87 h 229"/>
            </a:gdLst>
            <a:ahLst/>
            <a:cxnLst>
              <a:cxn ang="0">
                <a:pos x="T0" y="T1"/>
              </a:cxn>
              <a:cxn ang="0">
                <a:pos x="T2" y="T3"/>
              </a:cxn>
              <a:cxn ang="0">
                <a:pos x="T4" y="T5"/>
              </a:cxn>
              <a:cxn ang="0">
                <a:pos x="T6" y="T7"/>
              </a:cxn>
              <a:cxn ang="0">
                <a:pos x="T8" y="T9"/>
              </a:cxn>
              <a:cxn ang="0">
                <a:pos x="T10" y="T11"/>
              </a:cxn>
              <a:cxn ang="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4" name="Freeform 10"/>
          <p:cNvSpPr/>
          <p:nvPr/>
        </p:nvSpPr>
        <p:spPr bwMode="auto">
          <a:xfrm>
            <a:off x="6750051" y="3429000"/>
            <a:ext cx="2110316" cy="1056216"/>
          </a:xfrm>
          <a:custGeom>
            <a:avLst/>
            <a:gdLst>
              <a:gd name="T0" fmla="*/ 228 w 457"/>
              <a:gd name="T1" fmla="*/ 142 h 229"/>
              <a:gd name="T2" fmla="*/ 86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1621368" y="2372783"/>
            <a:ext cx="2112433" cy="1255184"/>
          </a:xfrm>
          <a:custGeom>
            <a:avLst/>
            <a:gdLst>
              <a:gd name="T0" fmla="*/ 229 w 458"/>
              <a:gd name="T1" fmla="*/ 0 h 272"/>
              <a:gd name="T2" fmla="*/ 0 w 458"/>
              <a:gd name="T3" fmla="*/ 229 h 272"/>
              <a:gd name="T4" fmla="*/ 44 w 458"/>
              <a:gd name="T5" fmla="*/ 272 h 272"/>
              <a:gd name="T6" fmla="*/ 87 w 458"/>
              <a:gd name="T7" fmla="*/ 229 h 272"/>
              <a:gd name="T8" fmla="*/ 229 w 458"/>
              <a:gd name="T9" fmla="*/ 87 h 272"/>
              <a:gd name="T10" fmla="*/ 371 w 458"/>
              <a:gd name="T11" fmla="*/ 229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6" name="Freeform 12"/>
          <p:cNvSpPr/>
          <p:nvPr/>
        </p:nvSpPr>
        <p:spPr bwMode="auto">
          <a:xfrm>
            <a:off x="8458201" y="2372783"/>
            <a:ext cx="2112433" cy="1255184"/>
          </a:xfrm>
          <a:custGeom>
            <a:avLst/>
            <a:gdLst>
              <a:gd name="T0" fmla="*/ 229 w 458"/>
              <a:gd name="T1" fmla="*/ 0 h 272"/>
              <a:gd name="T2" fmla="*/ 0 w 458"/>
              <a:gd name="T3" fmla="*/ 229 h 272"/>
              <a:gd name="T4" fmla="*/ 87 w 458"/>
              <a:gd name="T5" fmla="*/ 229 h 272"/>
              <a:gd name="T6" fmla="*/ 229 w 458"/>
              <a:gd name="T7" fmla="*/ 87 h 272"/>
              <a:gd name="T8" fmla="*/ 371 w 458"/>
              <a:gd name="T9" fmla="*/ 229 h 272"/>
              <a:gd name="T10" fmla="*/ 414 w 458"/>
              <a:gd name="T11" fmla="*/ 272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37" name="Group 13"/>
          <p:cNvGrpSpPr/>
          <p:nvPr/>
        </p:nvGrpSpPr>
        <p:grpSpPr bwMode="auto">
          <a:xfrm>
            <a:off x="2529418" y="3238500"/>
            <a:ext cx="296333" cy="381000"/>
            <a:chOff x="0" y="0"/>
            <a:chExt cx="184" cy="236"/>
          </a:xfrm>
          <a:solidFill>
            <a:srgbClr val="FE9B0C"/>
          </a:solidFill>
        </p:grpSpPr>
        <p:sp>
          <p:nvSpPr>
            <p:cNvPr id="38" name="Freeform 14"/>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9" name="Freeform 15"/>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0" name="Freeform 16"/>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1" name="Freeform 17"/>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2" name="Freeform 18"/>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0" name="Group 22"/>
          <p:cNvGrpSpPr/>
          <p:nvPr/>
        </p:nvGrpSpPr>
        <p:grpSpPr bwMode="auto">
          <a:xfrm>
            <a:off x="5909734" y="3238500"/>
            <a:ext cx="372533" cy="381000"/>
            <a:chOff x="0" y="0"/>
            <a:chExt cx="232" cy="236"/>
          </a:xfrm>
          <a:solidFill>
            <a:srgbClr val="FE9B0C"/>
          </a:solidFill>
        </p:grpSpPr>
        <p:sp>
          <p:nvSpPr>
            <p:cNvPr id="51" name="Freeform 23"/>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2" name="Freeform 24"/>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8" name="Group 28"/>
          <p:cNvGrpSpPr/>
          <p:nvPr/>
        </p:nvGrpSpPr>
        <p:grpSpPr bwMode="auto">
          <a:xfrm>
            <a:off x="9328151" y="3244850"/>
            <a:ext cx="372533" cy="368300"/>
            <a:chOff x="0" y="0"/>
            <a:chExt cx="231" cy="230"/>
          </a:xfrm>
          <a:solidFill>
            <a:srgbClr val="D20000"/>
          </a:solidFill>
        </p:grpSpPr>
        <p:sp>
          <p:nvSpPr>
            <p:cNvPr id="59" name="Freeform 29"/>
            <p:cNvSpPr>
              <a:spLocks noEditPoints="1"/>
            </p:cNvSpPr>
            <p:nvPr/>
          </p:nvSpPr>
          <p:spPr bwMode="auto">
            <a:xfrm>
              <a:off x="0" y="0"/>
              <a:ext cx="231" cy="230"/>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60" name="Freeform 30"/>
            <p:cNvSpPr/>
            <p:nvPr/>
          </p:nvSpPr>
          <p:spPr bwMode="auto">
            <a:xfrm>
              <a:off x="104" y="43"/>
              <a:ext cx="72" cy="81"/>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sp>
        <p:nvSpPr>
          <p:cNvPr id="61" name="Rectangle 31"/>
          <p:cNvSpPr>
            <a:spLocks noChangeArrowheads="1"/>
          </p:cNvSpPr>
          <p:nvPr/>
        </p:nvSpPr>
        <p:spPr bwMode="auto">
          <a:xfrm>
            <a:off x="1327150" y="4497070"/>
            <a:ext cx="2533650" cy="147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（1）当抽样调查的面很广，没有一个包括所有总体单位的抽样框，或者总体范围太大，无法直接抽取样本时，需要采用多阶段抽样。</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62" name="Rectangle 32"/>
          <p:cNvSpPr>
            <a:spLocks noChangeArrowheads="1"/>
          </p:cNvSpPr>
          <p:nvPr/>
        </p:nvSpPr>
        <p:spPr bwMode="auto">
          <a:xfrm>
            <a:off x="4576445" y="4497070"/>
            <a:ext cx="3042920" cy="147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（2）可以相对地节约人力和物力。从一个比较大的总体，抽取一个随机样本，势必使抽到的样本单位比较分散，若要派人调查，人力和物力的支出比较大。</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63" name="Rectangle 33"/>
          <p:cNvSpPr>
            <a:spLocks noChangeArrowheads="1"/>
          </p:cNvSpPr>
          <p:nvPr/>
        </p:nvSpPr>
        <p:spPr bwMode="auto">
          <a:xfrm>
            <a:off x="8629650" y="4485005"/>
            <a:ext cx="2323465" cy="117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20000"/>
              </a:lnSpc>
            </a:pPr>
            <a:r>
              <a:rPr sz="1600" b="1" dirty="0">
                <a:solidFill>
                  <a:schemeClr val="bg1">
                    <a:lumMod val="50000"/>
                  </a:schemeClr>
                </a:solidFill>
                <a:latin typeface="宋体" panose="02010600030101010101" pitchFamily="2" charset="-122"/>
                <a:cs typeface="+mn-ea"/>
                <a:sym typeface="宋体" panose="02010600030101010101" pitchFamily="2" charset="-122"/>
              </a:rPr>
              <a:t>（3）可以利用现成的行政区域、组织系统作为划分各阶段的依据，为抽样调查提供方便。</a:t>
            </a:r>
            <a:endParaRPr sz="1600" b="1"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66" name="Line 36"/>
          <p:cNvSpPr>
            <a:spLocks noChangeShapeType="1"/>
          </p:cNvSpPr>
          <p:nvPr/>
        </p:nvSpPr>
        <p:spPr bwMode="auto">
          <a:xfrm>
            <a:off x="2667000" y="4320116"/>
            <a:ext cx="0" cy="50800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9" name="Line 39"/>
          <p:cNvSpPr>
            <a:spLocks noChangeShapeType="1"/>
          </p:cNvSpPr>
          <p:nvPr/>
        </p:nvSpPr>
        <p:spPr bwMode="auto">
          <a:xfrm>
            <a:off x="60833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0" name="Line 40"/>
          <p:cNvSpPr>
            <a:spLocks noChangeShapeType="1"/>
          </p:cNvSpPr>
          <p:nvPr/>
        </p:nvSpPr>
        <p:spPr bwMode="auto">
          <a:xfrm>
            <a:off x="95250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5" name="文本框 44"/>
          <p:cNvSpPr txBox="1"/>
          <p:nvPr/>
        </p:nvSpPr>
        <p:spPr>
          <a:xfrm>
            <a:off x="2472051" y="3723262"/>
            <a:ext cx="411480" cy="645160"/>
          </a:xfrm>
          <a:prstGeom prst="rect">
            <a:avLst/>
          </a:prstGeom>
          <a:noFill/>
        </p:spPr>
        <p:txBody>
          <a:bodyPr wrap="none" rtlCol="0">
            <a:spAutoFit/>
          </a:bodyPr>
          <a:p>
            <a:r>
              <a:rPr lang="en-US" sz="3600" dirty="0">
                <a:solidFill>
                  <a:srgbClr val="F08300"/>
                </a:solidFill>
                <a:latin typeface="宋体" panose="02010600030101010101" pitchFamily="2" charset="-122"/>
              </a:rPr>
              <a:t>1</a:t>
            </a:r>
            <a:endParaRPr lang="en-US" sz="3600" dirty="0">
              <a:solidFill>
                <a:srgbClr val="F08300"/>
              </a:solidFill>
              <a:latin typeface="宋体" panose="02010600030101010101" pitchFamily="2" charset="-122"/>
            </a:endParaRPr>
          </a:p>
        </p:txBody>
      </p:sp>
      <p:sp>
        <p:nvSpPr>
          <p:cNvPr id="46" name="文本框 45"/>
          <p:cNvSpPr txBox="1"/>
          <p:nvPr/>
        </p:nvSpPr>
        <p:spPr>
          <a:xfrm>
            <a:off x="5910136" y="3723218"/>
            <a:ext cx="411480" cy="645160"/>
          </a:xfrm>
          <a:prstGeom prst="rect">
            <a:avLst/>
          </a:prstGeom>
          <a:noFill/>
        </p:spPr>
        <p:txBody>
          <a:bodyPr wrap="none" rtlCol="0">
            <a:spAutoFit/>
          </a:bodyPr>
          <a:p>
            <a:r>
              <a:rPr lang="en-US" altLang="zh-CN" sz="3600" dirty="0">
                <a:solidFill>
                  <a:srgbClr val="F08300"/>
                </a:solidFill>
                <a:latin typeface="宋体" panose="02010600030101010101" pitchFamily="2" charset="-122"/>
              </a:rPr>
              <a:t>2</a:t>
            </a:r>
            <a:endParaRPr lang="en-US" altLang="zh-CN" sz="3600" dirty="0">
              <a:solidFill>
                <a:srgbClr val="F08300"/>
              </a:solidFill>
              <a:latin typeface="宋体" panose="02010600030101010101" pitchFamily="2" charset="-122"/>
            </a:endParaRPr>
          </a:p>
        </p:txBody>
      </p:sp>
      <p:sp>
        <p:nvSpPr>
          <p:cNvPr id="47" name="文本框 46"/>
          <p:cNvSpPr txBox="1"/>
          <p:nvPr/>
        </p:nvSpPr>
        <p:spPr>
          <a:xfrm>
            <a:off x="9200510" y="3730252"/>
            <a:ext cx="411480" cy="645160"/>
          </a:xfrm>
          <a:prstGeom prst="rect">
            <a:avLst/>
          </a:prstGeom>
          <a:noFill/>
        </p:spPr>
        <p:txBody>
          <a:bodyPr wrap="none" rtlCol="0">
            <a:spAutoFit/>
          </a:bodyPr>
          <a:p>
            <a:r>
              <a:rPr lang="en-US" sz="3600" dirty="0">
                <a:solidFill>
                  <a:srgbClr val="4472C4"/>
                </a:solidFill>
                <a:latin typeface="宋体" panose="02010600030101010101" pitchFamily="2" charset="-122"/>
              </a:rPr>
              <a:t>3</a:t>
            </a:r>
            <a:endParaRPr lang="en-US" sz="3600" dirty="0">
              <a:solidFill>
                <a:srgbClr val="4472C4"/>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五、多阶段抽样</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596630" y="1286510"/>
            <a:ext cx="1659890" cy="4285615"/>
          </a:xfrm>
          <a:prstGeom prst="rect">
            <a:avLst/>
          </a:prstGeom>
          <a:noFill/>
        </p:spPr>
        <p:txBody>
          <a:bodyPr vert="eaVert" wrap="square" rtlCol="0" anchor="t" anchorCtr="0">
            <a:spAutoFit/>
          </a:bodyPr>
          <a:p>
            <a:pPr algn="ctr"/>
            <a:r>
              <a:rPr lang="en-US" altLang="zh-CN" sz="4800" dirty="0">
                <a:solidFill>
                  <a:schemeClr val="tx2"/>
                </a:solidFill>
                <a:latin typeface="宋体" panose="02010600030101010101" pitchFamily="2" charset="-122"/>
                <a:sym typeface="+mn-ea"/>
              </a:rPr>
              <a:t>Python</a:t>
            </a:r>
            <a:r>
              <a:rPr lang="zh-CN" altLang="en-US" sz="4800" dirty="0">
                <a:solidFill>
                  <a:schemeClr val="tx2"/>
                </a:solidFill>
                <a:latin typeface="宋体" panose="02010600030101010101" pitchFamily="2" charset="-122"/>
                <a:sym typeface="+mn-ea"/>
              </a:rPr>
              <a:t>在抽样推断中的应用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284085" y="1862455"/>
            <a:ext cx="3775710" cy="922020"/>
          </a:xfrm>
          <a:prstGeom prst="rect">
            <a:avLst/>
          </a:prstGeom>
          <a:noFill/>
        </p:spPr>
        <p:txBody>
          <a:bodyPr wrap="square" rtlCol="0">
            <a:spAutoFit/>
          </a:bodyPr>
          <a:p>
            <a:r>
              <a:rPr lang="zh-CN" altLang="en-US" sz="5400" b="1">
                <a:latin typeface="宋体" panose="02010600030101010101" pitchFamily="2" charset="-122"/>
              </a:rPr>
              <a:t>第六节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54885" y="3916680"/>
            <a:ext cx="3815715" cy="143700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4" name="文本框 13"/>
          <p:cNvSpPr txBox="1"/>
          <p:nvPr/>
        </p:nvSpPr>
        <p:spPr>
          <a:xfrm>
            <a:off x="2446655" y="1952625"/>
            <a:ext cx="3173730" cy="922020"/>
          </a:xfrm>
          <a:prstGeom prst="rect">
            <a:avLst/>
          </a:prstGeom>
          <a:noFill/>
        </p:spPr>
        <p:txBody>
          <a:bodyPr wrap="square" rtlCol="0">
            <a:spAutoFit/>
          </a:bodyPr>
          <a:p>
            <a:r>
              <a:rPr lang="en-US" altLang="zh-CN" dirty="0">
                <a:latin typeface="宋体" panose="02010600030101010101" pitchFamily="2" charset="-122"/>
                <a:sym typeface="宋体" panose="02010600030101010101" pitchFamily="2" charset="-122"/>
              </a:rPr>
              <a:t>1. </a:t>
            </a:r>
            <a:r>
              <a:rPr lang="zh-CN" altLang="en-US" dirty="0">
                <a:latin typeface="宋体" panose="02010600030101010101" pitchFamily="2" charset="-122"/>
                <a:sym typeface="宋体" panose="02010600030101010101" pitchFamily="2" charset="-122"/>
              </a:rPr>
              <a:t>当总体方差已知时，正态总体期望的置信区间（无论样本大小）</a:t>
            </a:r>
            <a:endParaRPr lang="zh-CN" altLang="en-US" dirty="0">
              <a:latin typeface="宋体" panose="02010600030101010101" pitchFamily="2" charset="-122"/>
              <a:sym typeface="宋体" panose="02010600030101010101" pitchFamily="2" charset="-122"/>
            </a:endParaRPr>
          </a:p>
        </p:txBody>
      </p:sp>
      <p:sp>
        <p:nvSpPr>
          <p:cNvPr id="26" name="文本框 25"/>
          <p:cNvSpPr txBox="1"/>
          <p:nvPr/>
        </p:nvSpPr>
        <p:spPr>
          <a:xfrm>
            <a:off x="2431415" y="4175125"/>
            <a:ext cx="3463290" cy="645160"/>
          </a:xfrm>
          <a:prstGeom prst="rect">
            <a:avLst/>
          </a:prstGeom>
          <a:noFill/>
        </p:spPr>
        <p:txBody>
          <a:bodyPr wrap="square" rtlCol="0">
            <a:spAutoFit/>
          </a:bodyPr>
          <a:p>
            <a:r>
              <a:rPr lang="en-US" altLang="zh-CN" dirty="0">
                <a:latin typeface="宋体" panose="02010600030101010101" pitchFamily="2" charset="-122"/>
                <a:sym typeface="宋体" panose="02010600030101010101" pitchFamily="2" charset="-122"/>
              </a:rPr>
              <a:t>2. </a:t>
            </a:r>
            <a:r>
              <a:rPr lang="zh-CN" altLang="en-US" dirty="0">
                <a:latin typeface="宋体" panose="02010600030101010101" pitchFamily="2" charset="-122"/>
                <a:sym typeface="宋体" panose="02010600030101010101" pitchFamily="2" charset="-122"/>
              </a:rPr>
              <a:t>当总体方差未知时，正态总体期望的置信区间</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99160" y="715010"/>
            <a:ext cx="54019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一、正态总体均值的区间估计</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631305" y="233680"/>
            <a:ext cx="4250690" cy="3195955"/>
          </a:xfrm>
          <a:prstGeom prst="rect">
            <a:avLst/>
          </a:prstGeom>
        </p:spPr>
      </p:pic>
      <p:pic>
        <p:nvPicPr>
          <p:cNvPr id="5" name="图片 4"/>
          <p:cNvPicPr>
            <a:picLocks noChangeAspect="1"/>
          </p:cNvPicPr>
          <p:nvPr/>
        </p:nvPicPr>
        <p:blipFill>
          <a:blip r:embed="rId2"/>
          <a:stretch>
            <a:fillRect/>
          </a:stretch>
        </p:blipFill>
        <p:spPr>
          <a:xfrm>
            <a:off x="8536305" y="3390265"/>
            <a:ext cx="3261360" cy="3585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22" presetClass="entr" presetSubtype="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4"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98500" y="1783080"/>
            <a:ext cx="5455285" cy="829945"/>
          </a:xfrm>
          <a:prstGeom prst="rect">
            <a:avLst/>
          </a:prstGeom>
          <a:noFill/>
        </p:spPr>
        <p:txBody>
          <a:bodyPr wrap="square" rtlCol="0">
            <a:spAutoFit/>
          </a:bodyPr>
          <a:lstStyle/>
          <a:p>
            <a:pPr algn="just">
              <a:lnSpc>
                <a:spcPct val="150000"/>
              </a:lnSpc>
            </a:pPr>
            <a:r>
              <a:rPr lang="zh-CN" altLang="en-US" sz="1600" dirty="0">
                <a:solidFill>
                  <a:schemeClr val="tx1"/>
                </a:solidFill>
                <a:latin typeface="+mn-ea"/>
                <a:ea typeface="+mn-ea"/>
              </a:rPr>
              <a:t>对于非正态总体，我们一般要求样本容量大于</a:t>
            </a:r>
            <a:r>
              <a:rPr lang="en-US" altLang="zh-CN" sz="1600" dirty="0">
                <a:solidFill>
                  <a:schemeClr val="tx1"/>
                </a:solidFill>
                <a:latin typeface="+mn-ea"/>
                <a:ea typeface="+mn-ea"/>
              </a:rPr>
              <a:t>30</a:t>
            </a:r>
            <a:r>
              <a:rPr lang="zh-CN" altLang="en-US" sz="1600" dirty="0">
                <a:solidFill>
                  <a:schemeClr val="tx1"/>
                </a:solidFill>
                <a:latin typeface="+mn-ea"/>
                <a:ea typeface="+mn-ea"/>
              </a:rPr>
              <a:t>，由中心极限定理，其区间估计的公式为</a:t>
            </a:r>
            <a:endParaRPr lang="zh-CN" altLang="en-US" sz="1600" dirty="0">
              <a:solidFill>
                <a:schemeClr val="tx1"/>
              </a:solidFill>
              <a:latin typeface="+mn-ea"/>
              <a:ea typeface="+mn-ea"/>
            </a:endParaRPr>
          </a:p>
        </p:txBody>
      </p:sp>
      <p:sp>
        <p:nvSpPr>
          <p:cNvPr id="25" name="文本框 2"/>
          <p:cNvSpPr txBox="1"/>
          <p:nvPr/>
        </p:nvSpPr>
        <p:spPr>
          <a:xfrm>
            <a:off x="885825" y="534035"/>
            <a:ext cx="55454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二、非正态总体均值的区间估计</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936105" y="1677035"/>
            <a:ext cx="4540250" cy="3835400"/>
          </a:xfrm>
          <a:prstGeom prst="rect">
            <a:avLst/>
          </a:prstGeom>
        </p:spPr>
      </p:pic>
      <p:pic>
        <p:nvPicPr>
          <p:cNvPr id="3" name="图片 2"/>
          <p:cNvPicPr>
            <a:picLocks noChangeAspect="1"/>
          </p:cNvPicPr>
          <p:nvPr/>
        </p:nvPicPr>
        <p:blipFill>
          <a:blip r:embed="rId2"/>
          <a:stretch>
            <a:fillRect/>
          </a:stretch>
        </p:blipFill>
        <p:spPr>
          <a:xfrm>
            <a:off x="1696720" y="2667635"/>
            <a:ext cx="2933700" cy="828675"/>
          </a:xfrm>
          <a:prstGeom prst="rect">
            <a:avLst/>
          </a:prstGeom>
        </p:spPr>
      </p:pic>
      <p:sp>
        <p:nvSpPr>
          <p:cNvPr id="4" name="文本框 3"/>
          <p:cNvSpPr txBox="1"/>
          <p:nvPr/>
        </p:nvSpPr>
        <p:spPr>
          <a:xfrm>
            <a:off x="611505" y="4115435"/>
            <a:ext cx="6096000" cy="337185"/>
          </a:xfrm>
          <a:prstGeom prst="rect">
            <a:avLst/>
          </a:prstGeom>
          <a:noFill/>
        </p:spPr>
        <p:txBody>
          <a:bodyPr wrap="square" rtlCol="0" anchor="t">
            <a:spAutoFit/>
          </a:bodyPr>
          <a:p>
            <a:r>
              <a:rPr lang="zh-CN" altLang="en-US" sz="1600"/>
              <a:t>其中，</a:t>
            </a:r>
            <a:r>
              <a:rPr lang="en-US" altLang="zh-CN" sz="1600"/>
              <a:t>σ </a:t>
            </a:r>
            <a:r>
              <a:rPr lang="zh-CN" altLang="en-US" sz="1600"/>
              <a:t>通常是未知的，可以用样本标准差代替。</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29433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285" y="1851025"/>
            <a:ext cx="4723130" cy="330835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34841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4" name="文本框 13"/>
          <p:cNvSpPr txBox="1"/>
          <p:nvPr/>
        </p:nvSpPr>
        <p:spPr>
          <a:xfrm>
            <a:off x="2446655" y="1952625"/>
            <a:ext cx="4322445" cy="3199765"/>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（一）正态概率图（</a:t>
            </a:r>
            <a:r>
              <a:rPr lang="en-US" altLang="zh-CN" dirty="0">
                <a:latin typeface="宋体" panose="02010600030101010101" pitchFamily="2" charset="-122"/>
                <a:sym typeface="宋体" panose="02010600030101010101" pitchFamily="2" charset="-122"/>
              </a:rPr>
              <a:t>Q-Q Plot</a:t>
            </a:r>
            <a:r>
              <a:rPr lang="zh-CN" altLang="en-US" dirty="0">
                <a:latin typeface="宋体" panose="02010600030101010101" pitchFamily="2" charset="-122"/>
                <a:sym typeface="宋体" panose="02010600030101010101" pitchFamily="2" charset="-122"/>
              </a:rPr>
              <a:t>）</a:t>
            </a:r>
            <a:endParaRPr lang="zh-CN" altLang="en-US" dirty="0">
              <a:latin typeface="宋体" panose="02010600030101010101" pitchFamily="2" charset="-122"/>
              <a:sym typeface="宋体" panose="02010600030101010101" pitchFamily="2" charset="-122"/>
            </a:endParaRPr>
          </a:p>
          <a:p>
            <a:endParaRPr lang="en-US" altLang="zh-CN" sz="1600" dirty="0">
              <a:latin typeface="宋体" panose="02010600030101010101" pitchFamily="2" charset="-122"/>
              <a:sym typeface="宋体" panose="02010600030101010101" pitchFamily="2" charset="-122"/>
            </a:endParaRPr>
          </a:p>
          <a:p>
            <a:pPr>
              <a:lnSpc>
                <a:spcPct val="150000"/>
              </a:lnSpc>
            </a:pPr>
            <a:r>
              <a:rPr lang="en-US" altLang="zh-CN" sz="1600" dirty="0">
                <a:latin typeface="宋体" panose="02010600030101010101" pitchFamily="2" charset="-122"/>
                <a:sym typeface="宋体" panose="02010600030101010101" pitchFamily="2" charset="-122"/>
              </a:rPr>
              <a:t>Q-Q </a:t>
            </a:r>
            <a:r>
              <a:rPr lang="zh-CN" altLang="en-US" sz="1600" dirty="0">
                <a:latin typeface="宋体" panose="02010600030101010101" pitchFamily="2" charset="-122"/>
                <a:sym typeface="宋体" panose="02010600030101010101" pitchFamily="2" charset="-122"/>
              </a:rPr>
              <a:t>图（</a:t>
            </a:r>
            <a:r>
              <a:rPr lang="en-US" altLang="zh-CN" sz="1600" dirty="0">
                <a:latin typeface="宋体" panose="02010600030101010101" pitchFamily="2" charset="-122"/>
                <a:sym typeface="宋体" panose="02010600030101010101" pitchFamily="2" charset="-122"/>
              </a:rPr>
              <a:t>Quantile-Quantile Plot</a:t>
            </a:r>
            <a:r>
              <a:rPr lang="zh-CN" altLang="en-US" sz="1600" dirty="0">
                <a:latin typeface="宋体" panose="02010600030101010101" pitchFamily="2" charset="-122"/>
                <a:sym typeface="宋体" panose="02010600030101010101" pitchFamily="2" charset="-122"/>
              </a:rPr>
              <a:t>）是一种图形化技术，用于比较两个概率分布。（图</a:t>
            </a:r>
            <a:r>
              <a:rPr lang="en-US" altLang="zh-CN" sz="1600" dirty="0">
                <a:latin typeface="宋体" panose="02010600030101010101" pitchFamily="2" charset="-122"/>
                <a:sym typeface="宋体" panose="02010600030101010101" pitchFamily="2" charset="-122"/>
              </a:rPr>
              <a:t>4-9</a:t>
            </a:r>
            <a:r>
              <a:rPr lang="zh-CN" altLang="en-US" sz="1600" dirty="0">
                <a:latin typeface="宋体" panose="02010600030101010101" pitchFamily="2" charset="-122"/>
                <a:sym typeface="宋体" panose="02010600030101010101" pitchFamily="2" charset="-122"/>
              </a:rPr>
              <a:t>）对于正态性检验，可以将样本数据的分位数与正态分布的理论分位数进行比较。图中包含一条对角线，该线表示理想的分位数关系，散点表示数据的分位数，如果两个分布完全相同，那么它们的分位数点应该位于这条直线上。</a:t>
            </a:r>
            <a:endParaRPr lang="zh-CN" altLang="en-US" sz="1600" dirty="0">
              <a:latin typeface="宋体" panose="02010600030101010101" pitchFamily="2" charset="-122"/>
              <a:sym typeface="宋体" panose="02010600030101010101" pitchFamily="2" charset="-122"/>
            </a:endParaRPr>
          </a:p>
        </p:txBody>
      </p:sp>
      <p:sp>
        <p:nvSpPr>
          <p:cNvPr id="2" name="文本框 2"/>
          <p:cNvSpPr txBox="1"/>
          <p:nvPr/>
        </p:nvSpPr>
        <p:spPr>
          <a:xfrm>
            <a:off x="899160" y="715010"/>
            <a:ext cx="54019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三、数据正态性假定验证</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7240905" y="1448435"/>
            <a:ext cx="4449445" cy="4386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23" grpId="0" bldLvl="0" animBg="1"/>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椭圆 18"/>
          <p:cNvSpPr/>
          <p:nvPr/>
        </p:nvSpPr>
        <p:spPr>
          <a:xfrm>
            <a:off x="817043" y="30785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11705" y="2210435"/>
            <a:ext cx="4237990" cy="375285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36228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6" name="文本框 25"/>
          <p:cNvSpPr txBox="1"/>
          <p:nvPr/>
        </p:nvSpPr>
        <p:spPr>
          <a:xfrm>
            <a:off x="2287905" y="2362835"/>
            <a:ext cx="3968115" cy="3230245"/>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a:t>
            </a:r>
            <a:r>
              <a:rPr lang="en-US" altLang="zh-CN" dirty="0">
                <a:latin typeface="宋体" panose="02010600030101010101" pitchFamily="2" charset="-122"/>
                <a:sym typeface="宋体" panose="02010600030101010101" pitchFamily="2" charset="-122"/>
              </a:rPr>
              <a:t>Shapiro-Wilk </a:t>
            </a:r>
            <a:r>
              <a:rPr lang="zh-CN" altLang="en-US" dirty="0">
                <a:latin typeface="宋体" panose="02010600030101010101" pitchFamily="2" charset="-122"/>
                <a:sym typeface="宋体" panose="02010600030101010101" pitchFamily="2" charset="-122"/>
              </a:rPr>
              <a:t>检验</a:t>
            </a:r>
            <a:endParaRPr lang="zh-CN" altLang="en-US" dirty="0">
              <a:latin typeface="宋体" panose="02010600030101010101" pitchFamily="2" charset="-122"/>
              <a:sym typeface="宋体" panose="02010600030101010101" pitchFamily="2" charset="-122"/>
            </a:endParaRPr>
          </a:p>
          <a:p>
            <a:endParaRPr lang="zh-CN" altLang="en-US" dirty="0">
              <a:latin typeface="宋体" panose="02010600030101010101" pitchFamily="2" charset="-122"/>
              <a:sym typeface="宋体" panose="02010600030101010101" pitchFamily="2" charset="-122"/>
            </a:endParaRPr>
          </a:p>
          <a:p>
            <a:pPr>
              <a:lnSpc>
                <a:spcPct val="150000"/>
              </a:lnSpc>
            </a:pPr>
            <a:r>
              <a:rPr lang="en-US" altLang="zh-CN" sz="1600" dirty="0">
                <a:latin typeface="宋体" panose="02010600030101010101" pitchFamily="2" charset="-122"/>
                <a:sym typeface="宋体" panose="02010600030101010101" pitchFamily="2" charset="-122"/>
              </a:rPr>
              <a:t>Shapiro-Wilk </a:t>
            </a:r>
            <a:r>
              <a:rPr lang="zh-CN" altLang="en-US" sz="1600" dirty="0">
                <a:latin typeface="宋体" panose="02010600030101010101" pitchFamily="2" charset="-122"/>
                <a:sym typeface="宋体" panose="02010600030101010101" pitchFamily="2" charset="-122"/>
              </a:rPr>
              <a:t>检验是一种正式的统计检验，用于检验数据是否来自正态分布。（图</a:t>
            </a:r>
            <a:r>
              <a:rPr lang="en-US" altLang="zh-CN" sz="1600" dirty="0">
                <a:latin typeface="宋体" panose="02010600030101010101" pitchFamily="2" charset="-122"/>
                <a:sym typeface="宋体" panose="02010600030101010101" pitchFamily="2" charset="-122"/>
              </a:rPr>
              <a:t>4-10</a:t>
            </a:r>
            <a:r>
              <a:rPr lang="zh-CN" altLang="en-US" sz="1600" dirty="0">
                <a:latin typeface="宋体" panose="02010600030101010101" pitchFamily="2" charset="-122"/>
                <a:sym typeface="宋体" panose="02010600030101010101" pitchFamily="2" charset="-122"/>
              </a:rPr>
              <a:t>）它是最常用的正态性检验之一，特别适用于样本量较小的情况。</a:t>
            </a:r>
            <a:r>
              <a:rPr lang="en-US" altLang="zh-CN" sz="1600" dirty="0">
                <a:latin typeface="宋体" panose="02010600030101010101" pitchFamily="2" charset="-122"/>
                <a:sym typeface="宋体" panose="02010600030101010101" pitchFamily="2" charset="-122"/>
              </a:rPr>
              <a:t>Shapiro-Wilk </a:t>
            </a:r>
            <a:r>
              <a:rPr lang="zh-CN" altLang="en-US" sz="1600" dirty="0">
                <a:latin typeface="宋体" panose="02010600030101010101" pitchFamily="2" charset="-122"/>
                <a:sym typeface="宋体" panose="02010600030101010101" pitchFamily="2" charset="-122"/>
              </a:rPr>
              <a:t>检验的原假设是：样本数据服从正态分布；备择假设是：样本数据不服从正态分布。当</a:t>
            </a:r>
            <a:r>
              <a:rPr lang="en-US" altLang="zh-CN" sz="1600" dirty="0">
                <a:latin typeface="宋体" panose="02010600030101010101" pitchFamily="2" charset="-122"/>
                <a:sym typeface="宋体" panose="02010600030101010101" pitchFamily="2" charset="-122"/>
              </a:rPr>
              <a:t>P </a:t>
            </a:r>
            <a:r>
              <a:rPr lang="zh-CN" altLang="en-US" sz="1600" dirty="0">
                <a:latin typeface="宋体" panose="02010600030101010101" pitchFamily="2" charset="-122"/>
                <a:sym typeface="宋体" panose="02010600030101010101" pitchFamily="2" charset="-122"/>
              </a:rPr>
              <a:t>值小于</a:t>
            </a:r>
            <a:r>
              <a:rPr lang="en-US" altLang="zh-CN" sz="1600" dirty="0">
                <a:latin typeface="宋体" panose="02010600030101010101" pitchFamily="2" charset="-122"/>
                <a:sym typeface="宋体" panose="02010600030101010101" pitchFamily="2" charset="-122"/>
              </a:rPr>
              <a:t>0.05 </a:t>
            </a:r>
            <a:r>
              <a:rPr lang="zh-CN" altLang="en-US" sz="1600" dirty="0">
                <a:latin typeface="宋体" panose="02010600030101010101" pitchFamily="2" charset="-122"/>
                <a:sym typeface="宋体" panose="02010600030101010101" pitchFamily="2" charset="-122"/>
              </a:rPr>
              <a:t>时，拒绝原假设。</a:t>
            </a:r>
            <a:endParaRPr lang="zh-CN" altLang="en-US" sz="1600" dirty="0">
              <a:latin typeface="宋体" panose="02010600030101010101" pitchFamily="2" charset="-122"/>
              <a:sym typeface="宋体" panose="02010600030101010101" pitchFamily="2" charset="-122"/>
            </a:endParaRPr>
          </a:p>
        </p:txBody>
      </p:sp>
      <p:sp>
        <p:nvSpPr>
          <p:cNvPr id="2" name="文本框 2"/>
          <p:cNvSpPr txBox="1"/>
          <p:nvPr/>
        </p:nvSpPr>
        <p:spPr>
          <a:xfrm>
            <a:off x="899160" y="715010"/>
            <a:ext cx="54019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一、正态总体均值的区间估计</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860540" y="2667635"/>
            <a:ext cx="4876800" cy="2667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80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80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22" presetClass="entr" presetSubtype="8" fill="hold" grpId="0" nodeType="withEffect">
                                  <p:stCondLst>
                                    <p:cond delay="110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3" grpId="0" bldLvl="0" animBg="1"/>
      <p:bldP spid="24" grpId="0" bldLvl="0" animBg="1"/>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503285" y="983615"/>
            <a:ext cx="1659890" cy="489204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抽样推断中几个基本概念</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284085" y="1862455"/>
            <a:ext cx="3775710" cy="922020"/>
          </a:xfrm>
          <a:prstGeom prst="rect">
            <a:avLst/>
          </a:prstGeom>
          <a:noFill/>
        </p:spPr>
        <p:txBody>
          <a:bodyPr wrap="square" rtlCol="0">
            <a:spAutoFit/>
          </a:bodyPr>
          <a:p>
            <a:r>
              <a:rPr lang="zh-CN" altLang="en-US" sz="5400" b="1">
                <a:latin typeface="宋体" panose="02010600030101010101" pitchFamily="2" charset="-122"/>
              </a:rPr>
              <a:t>第一节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682355" y="1200785"/>
            <a:ext cx="1659890" cy="4457065"/>
          </a:xfrm>
          <a:prstGeom prst="rect">
            <a:avLst/>
          </a:prstGeom>
          <a:noFill/>
        </p:spPr>
        <p:txBody>
          <a:bodyPr vert="eaVert" wrap="square" rtlCol="0" anchor="t" anchorCtr="0">
            <a:spAutoFit/>
          </a:bodyPr>
          <a:p>
            <a:pPr algn="ctr"/>
            <a:r>
              <a:rPr lang="en-US" altLang="zh-CN" sz="4800" dirty="0">
                <a:solidFill>
                  <a:schemeClr val="tx2"/>
                </a:solidFill>
                <a:latin typeface="宋体" panose="02010600030101010101" pitchFamily="2" charset="-122"/>
                <a:sym typeface="+mn-ea"/>
              </a:rPr>
              <a:t>Python</a:t>
            </a:r>
            <a:r>
              <a:rPr lang="zh-CN" altLang="en-US" sz="4800" dirty="0">
                <a:solidFill>
                  <a:schemeClr val="tx2"/>
                </a:solidFill>
                <a:latin typeface="宋体" panose="02010600030101010101" pitchFamily="2" charset="-122"/>
                <a:sym typeface="+mn-ea"/>
              </a:rPr>
              <a:t>假设检验中的应用</a:t>
            </a:r>
            <a:r>
              <a:rPr lang="en-US" altLang="zh-CN" sz="4800" dirty="0">
                <a:solidFill>
                  <a:schemeClr val="tx2"/>
                </a:solidFill>
                <a:latin typeface="宋体" panose="02010600030101010101" pitchFamily="2" charset="-122"/>
                <a:sym typeface="+mn-ea"/>
              </a:rPr>
              <a:t> </a:t>
            </a:r>
            <a:endParaRPr lang="en-US" altLang="zh-CN" sz="4800" dirty="0">
              <a:solidFill>
                <a:schemeClr val="tx2"/>
              </a:solidFill>
              <a:latin typeface="宋体" panose="02010600030101010101" pitchFamily="2" charset="-122"/>
              <a:sym typeface="+mn-ea"/>
            </a:endParaRPr>
          </a:p>
        </p:txBody>
      </p:sp>
      <p:sp>
        <p:nvSpPr>
          <p:cNvPr id="4" name="文本框 3"/>
          <p:cNvSpPr txBox="1"/>
          <p:nvPr/>
        </p:nvSpPr>
        <p:spPr>
          <a:xfrm>
            <a:off x="7284085" y="1862455"/>
            <a:ext cx="3775710" cy="922020"/>
          </a:xfrm>
          <a:prstGeom prst="rect">
            <a:avLst/>
          </a:prstGeom>
          <a:noFill/>
        </p:spPr>
        <p:txBody>
          <a:bodyPr wrap="square" rtlCol="0">
            <a:spAutoFit/>
          </a:bodyPr>
          <a:p>
            <a:r>
              <a:rPr lang="zh-CN" altLang="en-US" sz="5400" b="1">
                <a:latin typeface="宋体" panose="02010600030101010101" pitchFamily="2" charset="-122"/>
              </a:rPr>
              <a:t>第七节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40105" y="381635"/>
            <a:ext cx="5996305" cy="12877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一、正态总体下方差已知时，均值的双侧假设检验</a:t>
            </a:r>
            <a:endParaRPr lang="zh-CN" altLang="en-US" sz="2600" dirty="0">
              <a:latin typeface="宋体" panose="02010600030101010101" pitchFamily="2" charset="-122"/>
              <a:ea typeface="宋体" panose="02010600030101010101" pitchFamily="2" charset="-122"/>
            </a:endParaRPr>
          </a:p>
          <a:p>
            <a:pPr algn="l"/>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687705" y="2552700"/>
            <a:ext cx="5398770" cy="2168525"/>
          </a:xfrm>
          <a:prstGeom prst="rect">
            <a:avLst/>
          </a:prstGeom>
          <a:noFill/>
        </p:spPr>
        <p:txBody>
          <a:bodyPr wrap="square" rtlCol="0" anchor="t">
            <a:spAutoFit/>
          </a:bodyPr>
          <a:p>
            <a:pPr>
              <a:lnSpc>
                <a:spcPct val="150000"/>
              </a:lnSpc>
            </a:pPr>
            <a:r>
              <a:rPr lang="zh-CN" altLang="en-US"/>
              <a:t>例</a:t>
            </a:r>
            <a:r>
              <a:rPr lang="en-US" altLang="zh-CN"/>
              <a:t>15</a:t>
            </a:r>
            <a:r>
              <a:rPr lang="zh-CN" altLang="en-US"/>
              <a:t>　由经验可知，某厂生产电机的质量符合</a:t>
            </a:r>
            <a:r>
              <a:rPr lang="en-US" altLang="zh-CN"/>
              <a:t>X </a:t>
            </a:r>
            <a:r>
              <a:rPr lang="zh-CN" altLang="en-US"/>
              <a:t>～</a:t>
            </a:r>
            <a:r>
              <a:rPr lang="en-US" altLang="zh-CN"/>
              <a:t> N</a:t>
            </a:r>
            <a:r>
              <a:rPr lang="zh-CN" altLang="en-US"/>
              <a:t>（</a:t>
            </a:r>
            <a:r>
              <a:rPr lang="en-US" altLang="zh-CN"/>
              <a:t>20</a:t>
            </a:r>
            <a:r>
              <a:rPr lang="zh-CN" altLang="en-US"/>
              <a:t>，</a:t>
            </a:r>
            <a:r>
              <a:rPr lang="en-US" altLang="zh-CN"/>
              <a:t>0.05</a:t>
            </a:r>
            <a:r>
              <a:rPr lang="zh-CN" altLang="en-US"/>
              <a:t>）。采用新技术后，抽测了</a:t>
            </a:r>
            <a:r>
              <a:rPr lang="en-US" altLang="zh-CN"/>
              <a:t>8 </a:t>
            </a:r>
            <a:r>
              <a:rPr lang="zh-CN" altLang="en-US"/>
              <a:t>台电机，测得质量为</a:t>
            </a:r>
            <a:r>
              <a:rPr lang="en-US" altLang="zh-CN"/>
              <a:t>19.8</a:t>
            </a:r>
            <a:r>
              <a:rPr lang="zh-CN" altLang="en-US"/>
              <a:t>，</a:t>
            </a:r>
            <a:r>
              <a:rPr lang="en-US" altLang="zh-CN"/>
              <a:t>20.3</a:t>
            </a:r>
            <a:r>
              <a:rPr lang="zh-CN" altLang="en-US"/>
              <a:t>，</a:t>
            </a:r>
            <a:r>
              <a:rPr lang="en-US" altLang="zh-CN"/>
              <a:t>20.4</a:t>
            </a:r>
            <a:r>
              <a:rPr lang="zh-CN" altLang="en-US"/>
              <a:t>，</a:t>
            </a:r>
            <a:r>
              <a:rPr lang="en-US" altLang="zh-CN"/>
              <a:t>19.9</a:t>
            </a:r>
            <a:r>
              <a:rPr lang="zh-CN" altLang="en-US"/>
              <a:t>，</a:t>
            </a:r>
            <a:r>
              <a:rPr lang="en-US" altLang="zh-CN"/>
              <a:t>20.2</a:t>
            </a:r>
            <a:r>
              <a:rPr lang="zh-CN" altLang="en-US"/>
              <a:t>，</a:t>
            </a:r>
            <a:r>
              <a:rPr lang="en-US" altLang="zh-CN"/>
              <a:t>19.6</a:t>
            </a:r>
            <a:r>
              <a:rPr lang="zh-CN" altLang="en-US"/>
              <a:t>，</a:t>
            </a:r>
            <a:r>
              <a:rPr lang="en-US" altLang="zh-CN"/>
              <a:t>20.5</a:t>
            </a:r>
            <a:r>
              <a:rPr lang="zh-CN" altLang="en-US"/>
              <a:t>，</a:t>
            </a:r>
            <a:r>
              <a:rPr lang="en-US" altLang="zh-CN"/>
              <a:t>20.1</a:t>
            </a:r>
            <a:r>
              <a:rPr lang="zh-CN" altLang="en-US"/>
              <a:t>，单位为克。已知方差不变，问采用新技术后电机的平均质量是否仍为</a:t>
            </a:r>
            <a:r>
              <a:rPr lang="en-US" altLang="zh-CN"/>
              <a:t>20 </a:t>
            </a:r>
            <a:r>
              <a:rPr lang="zh-CN" altLang="en-US"/>
              <a:t>克（</a:t>
            </a:r>
            <a:r>
              <a:rPr lang="en-US" altLang="zh-CN"/>
              <a:t> α = 0.05 </a:t>
            </a:r>
            <a:r>
              <a:rPr lang="zh-CN" altLang="en-US"/>
              <a:t>）。</a:t>
            </a:r>
            <a:endParaRPr lang="zh-CN" altLang="en-US"/>
          </a:p>
        </p:txBody>
      </p:sp>
      <p:pic>
        <p:nvPicPr>
          <p:cNvPr id="4" name="图片 3"/>
          <p:cNvPicPr>
            <a:picLocks noChangeAspect="1"/>
          </p:cNvPicPr>
          <p:nvPr/>
        </p:nvPicPr>
        <p:blipFill>
          <a:blip r:embed="rId1"/>
          <a:stretch>
            <a:fillRect/>
          </a:stretch>
        </p:blipFill>
        <p:spPr>
          <a:xfrm>
            <a:off x="6707505" y="1669415"/>
            <a:ext cx="4542790" cy="4105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306705" y="2362835"/>
            <a:ext cx="5553710" cy="1938020"/>
          </a:xfrm>
          <a:prstGeom prst="rect">
            <a:avLst/>
          </a:prstGeom>
          <a:noFill/>
        </p:spPr>
        <p:txBody>
          <a:bodyPr wrap="square" rtlCol="0">
            <a:spAutoFit/>
          </a:bodyPr>
          <a:lstStyle/>
          <a:p>
            <a:pPr algn="just">
              <a:lnSpc>
                <a:spcPct val="150000"/>
              </a:lnSpc>
            </a:pPr>
            <a:r>
              <a:rPr lang="zh-CN" altLang="en-US" sz="1600" dirty="0">
                <a:solidFill>
                  <a:schemeClr val="tx1"/>
                </a:solidFill>
                <a:latin typeface="+mn-ea"/>
                <a:ea typeface="+mn-ea"/>
              </a:rPr>
              <a:t>正态总体下方差已知时，均值的左侧假设检验（图</a:t>
            </a:r>
            <a:r>
              <a:rPr lang="en-US" altLang="zh-CN" sz="1600" dirty="0">
                <a:solidFill>
                  <a:schemeClr val="tx1"/>
                </a:solidFill>
                <a:latin typeface="+mn-ea"/>
                <a:ea typeface="+mn-ea"/>
              </a:rPr>
              <a:t>4-12</a:t>
            </a:r>
            <a:r>
              <a:rPr lang="zh-CN" altLang="en-US" sz="1600" dirty="0">
                <a:solidFill>
                  <a:schemeClr val="tx1"/>
                </a:solidFill>
                <a:latin typeface="+mn-ea"/>
                <a:ea typeface="+mn-ea"/>
              </a:rPr>
              <a:t>）。</a:t>
            </a:r>
            <a:endParaRPr lang="zh-CN" altLang="en-US" sz="1600" dirty="0">
              <a:solidFill>
                <a:schemeClr val="tx1"/>
              </a:solidFill>
              <a:latin typeface="+mn-ea"/>
              <a:ea typeface="+mn-ea"/>
            </a:endParaRPr>
          </a:p>
          <a:p>
            <a:pPr algn="just">
              <a:lnSpc>
                <a:spcPct val="150000"/>
              </a:lnSpc>
            </a:pPr>
            <a:r>
              <a:rPr lang="zh-CN" altLang="en-US" sz="1600" dirty="0">
                <a:solidFill>
                  <a:schemeClr val="tx1"/>
                </a:solidFill>
                <a:latin typeface="+mn-ea"/>
                <a:ea typeface="+mn-ea"/>
              </a:rPr>
              <a:t>例</a:t>
            </a:r>
            <a:r>
              <a:rPr lang="en-US" altLang="zh-CN" sz="1600" dirty="0">
                <a:solidFill>
                  <a:schemeClr val="tx1"/>
                </a:solidFill>
                <a:latin typeface="+mn-ea"/>
                <a:ea typeface="+mn-ea"/>
              </a:rPr>
              <a:t>16</a:t>
            </a:r>
            <a:r>
              <a:rPr lang="zh-CN" altLang="en-US" sz="1600" dirty="0">
                <a:solidFill>
                  <a:schemeClr val="tx1"/>
                </a:solidFill>
                <a:latin typeface="+mn-ea"/>
                <a:ea typeface="+mn-ea"/>
              </a:rPr>
              <a:t>　要求灯泡的使用寿命不得低于</a:t>
            </a:r>
            <a:r>
              <a:rPr lang="en-US" altLang="zh-CN" sz="1600" dirty="0">
                <a:solidFill>
                  <a:schemeClr val="tx1"/>
                </a:solidFill>
                <a:latin typeface="+mn-ea"/>
                <a:ea typeface="+mn-ea"/>
              </a:rPr>
              <a:t>1 000 </a:t>
            </a:r>
            <a:r>
              <a:rPr lang="zh-CN" altLang="en-US" sz="1600" dirty="0">
                <a:solidFill>
                  <a:schemeClr val="tx1"/>
                </a:solidFill>
                <a:latin typeface="+mn-ea"/>
                <a:ea typeface="+mn-ea"/>
              </a:rPr>
              <a:t>小时，现在从一批这种元件中随机抽取</a:t>
            </a:r>
            <a:r>
              <a:rPr lang="en-US" altLang="zh-CN" sz="1600" dirty="0">
                <a:solidFill>
                  <a:schemeClr val="tx1"/>
                </a:solidFill>
                <a:latin typeface="+mn-ea"/>
                <a:ea typeface="+mn-ea"/>
              </a:rPr>
              <a:t>25 </a:t>
            </a:r>
            <a:r>
              <a:rPr lang="zh-CN" altLang="en-US" sz="1600" dirty="0">
                <a:solidFill>
                  <a:schemeClr val="tx1"/>
                </a:solidFill>
                <a:latin typeface="+mn-ea"/>
                <a:ea typeface="+mn-ea"/>
              </a:rPr>
              <a:t>件，测得其寿命平均值为</a:t>
            </a:r>
            <a:r>
              <a:rPr lang="en-US" altLang="zh-CN" sz="1600" dirty="0">
                <a:solidFill>
                  <a:schemeClr val="tx1"/>
                </a:solidFill>
                <a:latin typeface="+mn-ea"/>
                <a:ea typeface="+mn-ea"/>
              </a:rPr>
              <a:t>950 </a:t>
            </a:r>
            <a:r>
              <a:rPr lang="zh-CN" altLang="en-US" sz="1600" dirty="0">
                <a:solidFill>
                  <a:schemeClr val="tx1"/>
                </a:solidFill>
                <a:latin typeface="+mn-ea"/>
                <a:ea typeface="+mn-ea"/>
              </a:rPr>
              <a:t>小时，已知该种元件寿命服从标准差为</a:t>
            </a:r>
            <a:r>
              <a:rPr lang="en-US" altLang="zh-CN" sz="1600" dirty="0">
                <a:solidFill>
                  <a:schemeClr val="tx1"/>
                </a:solidFill>
                <a:latin typeface="+mn-ea"/>
                <a:ea typeface="+mn-ea"/>
              </a:rPr>
              <a:t>100 </a:t>
            </a:r>
            <a:r>
              <a:rPr lang="zh-CN" altLang="en-US" sz="1600" dirty="0">
                <a:solidFill>
                  <a:schemeClr val="tx1"/>
                </a:solidFill>
                <a:latin typeface="+mn-ea"/>
                <a:ea typeface="+mn-ea"/>
              </a:rPr>
              <a:t>的正态分布，试在显著性水平</a:t>
            </a:r>
            <a:r>
              <a:rPr lang="en-US" altLang="zh-CN" sz="1600" dirty="0">
                <a:solidFill>
                  <a:schemeClr val="tx1"/>
                </a:solidFill>
                <a:latin typeface="+mn-ea"/>
                <a:ea typeface="+mn-ea"/>
              </a:rPr>
              <a:t>0.05 </a:t>
            </a:r>
            <a:r>
              <a:rPr lang="zh-CN" altLang="en-US" sz="1600" dirty="0">
                <a:solidFill>
                  <a:schemeClr val="tx1"/>
                </a:solidFill>
                <a:latin typeface="+mn-ea"/>
                <a:ea typeface="+mn-ea"/>
              </a:rPr>
              <a:t>下确定这批产品是否合格。</a:t>
            </a:r>
            <a:endParaRPr lang="zh-CN" altLang="en-US" sz="1600" dirty="0">
              <a:solidFill>
                <a:schemeClr val="tx1"/>
              </a:solidFill>
              <a:latin typeface="+mn-ea"/>
              <a:ea typeface="+mn-ea"/>
            </a:endParaRPr>
          </a:p>
        </p:txBody>
      </p:sp>
      <p:sp>
        <p:nvSpPr>
          <p:cNvPr id="25" name="文本框 2"/>
          <p:cNvSpPr txBox="1"/>
          <p:nvPr/>
        </p:nvSpPr>
        <p:spPr>
          <a:xfrm>
            <a:off x="885825" y="348615"/>
            <a:ext cx="507555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二、正态总体下方差已知时，均值的左侧假设检验</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174105" y="1448435"/>
            <a:ext cx="5434330" cy="4582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513205" y="2969895"/>
            <a:ext cx="430149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全及总体简称总体，是指所要认识对象的全体，总体是由具有某种共同性质的许多单位组成的，因此，总体也就是具有同一性质的许多单位的集合体。例如，我们要研究某城市职工的生活水平，则该城市全部职工即构成全及总体。我们要研究某乡粮食单产水平，则该乡的全部粮食播种面积即是全及总体。</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417" y="241130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（一）全及总体</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426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一、全及总体和抽样总体</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650990" y="2411095"/>
            <a:ext cx="4419600" cy="3234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513205" y="2969895"/>
            <a:ext cx="4301490"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抽样总体简称样本，是从全及总体中随机抽取出来，代表全及总体部分单位的集合体。抽样总体的单位数通常用小写英文字母 n 表示。对于全及总体单位数 N 来说，n 是个很小的数，它可以是 N 的几十分之一、几百分之一、几千分之一、几万分之一。一般来说，样本单位数达到或超过 30 个称为大样本，而在 30 个以下称为小样本。</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417" y="241130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（二）抽样总体</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426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一、全及总体和抽样总体</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11900" y="1873885"/>
            <a:ext cx="5441315" cy="3560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296862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根据全及总体各个单位的标志值或标志特征计算的，反映总体某种属性的综合指标，称为全及指标。由于全及总体是唯一确定的，根据全及总体计算的全及指标也是唯一确定的。</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不同性质的总体，需要计算不同的全及指标。</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对于属性总体，由于各单位的标志不可以用数量来表示，只能用一定的文字加以描述，所以，就应该计算结构相对指标，称为总体成数。用大写英文字母 P 表示，它说明总体中具有某种标志的单位数在总体中所占的比重。</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（一）全及指标</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426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二、全及指标和抽样指标</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224917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由抽样总体各个标志值或标志特征计算的综合指标称为抽样指标。和全及指标相对应的还有抽样平均数    、抽样成数 p、样本方差 S</a:t>
            </a:r>
            <a:r>
              <a:rPr baseline="30000" dirty="0">
                <a:latin typeface="宋体" panose="02010600030101010101" pitchFamily="2" charset="-122"/>
              </a:rPr>
              <a:t>2</a:t>
            </a:r>
            <a:r>
              <a:rPr dirty="0">
                <a:latin typeface="宋体" panose="02010600030101010101" pitchFamily="2" charset="-122"/>
              </a:rPr>
              <a:t> 和样本标准差 S 等。</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由于一个全及总体可以抽取许多个样本，样本不同，抽样指标的数值也就不同，所以抽样指标的数值不是唯一确定的。实际上抽样指标是样本变量的函数，它本身也是随机变量。</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（二）抽样指标</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426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二、全及指标和抽样指标</a:t>
            </a:r>
            <a:endParaRPr lang="zh-CN" altLang="en-US" sz="2600" dirty="0">
              <a:latin typeface="宋体" panose="02010600030101010101" pitchFamily="2" charset="-122"/>
              <a:ea typeface="宋体" panose="02010600030101010101" pitchFamily="2" charset="-122"/>
            </a:endParaRPr>
          </a:p>
        </p:txBody>
      </p:sp>
      <p:graphicFrame>
        <p:nvGraphicFramePr>
          <p:cNvPr id="6" name="对象 5">
            <a:hlinkClick r:id="" action="ppaction://ole?verb="/>
          </p:cNvPr>
          <p:cNvGraphicFramePr>
            <a:graphicFrameLocks noChangeAspect="1"/>
          </p:cNvGraphicFramePr>
          <p:nvPr/>
        </p:nvGraphicFramePr>
        <p:xfrm>
          <a:off x="9598660" y="2762885"/>
          <a:ext cx="292100" cy="606425"/>
        </p:xfrm>
        <a:graphic>
          <a:graphicData uri="http://schemas.openxmlformats.org/presentationml/2006/ole">
            <mc:AlternateContent xmlns:mc="http://schemas.openxmlformats.org/markup-compatibility/2006">
              <mc:Choice xmlns:v="urn:schemas-microsoft-com:vml" Requires="v">
                <p:oleObj spid="_x0000_s1026" name="" r:id="rId1" imgW="165100" imgH="342900" progId="Equation.KSEE3">
                  <p:embed/>
                </p:oleObj>
              </mc:Choice>
              <mc:Fallback>
                <p:oleObj name="" r:id="rId1" imgW="165100" imgH="342900" progId="Equation.KSEE3">
                  <p:embed/>
                  <p:pic>
                    <p:nvPicPr>
                      <p:cNvPr id="0" name="图片 1025"/>
                      <p:cNvPicPr/>
                      <p:nvPr/>
                    </p:nvPicPr>
                    <p:blipFill>
                      <a:blip r:embed="rId2"/>
                      <a:stretch>
                        <a:fillRect/>
                      </a:stretch>
                    </p:blipFill>
                    <p:spPr>
                      <a:xfrm>
                        <a:off x="9598660" y="2762885"/>
                        <a:ext cx="292100" cy="60642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54885" y="3916680"/>
            <a:ext cx="3815715" cy="161417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5468" y="2320789"/>
            <a:ext cx="3485322" cy="1245235"/>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重复抽样，又称有放回的抽样，是指从全及总体 N 个单位中随机抽取一个容量为 n 的样本，每次对抽中的单位经登录其有关标志表现后又放回 总体中重新参加下一次的抽选。</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46609" y="195240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（一）重复抽样</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5468" y="4284887"/>
            <a:ext cx="3485322" cy="1245235"/>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不重复抽样，又称无放回的抽样，是指从全及总体 N 个单位中随机抽取一个容量为 n 的样本，每次对抽中的单位登录其有关标志表现后不再放回总体中参加下一次的抽选。</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46655" y="3916680"/>
            <a:ext cx="230695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（二）不重复抽样</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4019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三、重复抽样与不重复抽样</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37960" y="1952625"/>
            <a:ext cx="4762500" cy="3248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ags/tag11.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ags/tag13.xml><?xml version="1.0" encoding="utf-8"?>
<p:tagLst xmlns:p="http://schemas.openxmlformats.org/presentationml/2006/main">
  <p:tag name="KSO_WM_BEAUTIFY_FLAG" val="#wm#"/>
  <p:tag name="KSO_WM_TEMPLATE_CATEGORY" val="diagram"/>
  <p:tag name="KSO_WM_TEMPLATE_INDEX" val="790"/>
</p:tagLst>
</file>

<file path=ppt/tags/tag14.xml><?xml version="1.0" encoding="utf-8"?>
<p:tagLst xmlns:p="http://schemas.openxmlformats.org/presentationml/2006/main">
  <p:tag name="KSO_WM_BEAUTIFY_FLAG" val="#wm#"/>
  <p:tag name="KSO_WM_TEMPLATE_CATEGORY" val="diagram"/>
  <p:tag name="KSO_WM_TEMPLATE_INDEX" val="790"/>
</p:tagLst>
</file>

<file path=ppt/tags/tag15.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5430</Words>
  <Application>WPS 演示</Application>
  <PresentationFormat>自定义</PresentationFormat>
  <Paragraphs>281</Paragraphs>
  <Slides>43</Slides>
  <Notes>25</Notes>
  <HiddenSlides>0</HiddenSlides>
  <MMClips>1</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3</vt:i4>
      </vt:variant>
      <vt:variant>
        <vt:lpstr>幻灯片标题</vt:lpstr>
      </vt:variant>
      <vt:variant>
        <vt:i4>43</vt:i4>
      </vt:variant>
    </vt:vector>
  </HeadingPairs>
  <TitlesOfParts>
    <vt:vector size="59" baseType="lpstr">
      <vt:lpstr>Arial</vt:lpstr>
      <vt:lpstr>宋体</vt:lpstr>
      <vt:lpstr>Wingdings</vt:lpstr>
      <vt:lpstr>Rockwell</vt:lpstr>
      <vt:lpstr>Calibri</vt:lpstr>
      <vt:lpstr>Arial Unicode MS</vt:lpstr>
      <vt:lpstr>思源黑体 CN Bold</vt:lpstr>
      <vt:lpstr>黑体</vt:lpstr>
      <vt:lpstr>微软雅黑</vt:lpstr>
      <vt:lpstr>印品黑体</vt:lpstr>
      <vt:lpstr>Lato Light</vt:lpstr>
      <vt:lpstr>Latha</vt:lpstr>
      <vt:lpstr>千图网海量PPT模板www.58pic.com</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10640</cp:revision>
  <cp:lastPrinted>2113-01-01T00:00:00Z</cp:lastPrinted>
  <dcterms:created xsi:type="dcterms:W3CDTF">2015-07-08T08:22:00Z</dcterms:created>
  <dcterms:modified xsi:type="dcterms:W3CDTF">2025-08-13T09:42:07Z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F671A39219104CBD8DF8D1C7E28ADE01_12</vt:lpwstr>
  </property>
</Properties>
</file>