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32"/>
  </p:handoutMasterIdLst>
  <p:sldIdLst>
    <p:sldId id="639" r:id="rId3"/>
    <p:sldId id="617" r:id="rId5"/>
    <p:sldId id="636" r:id="rId6"/>
    <p:sldId id="713" r:id="rId7"/>
    <p:sldId id="711" r:id="rId8"/>
    <p:sldId id="674" r:id="rId9"/>
    <p:sldId id="672" r:id="rId10"/>
    <p:sldId id="806" r:id="rId11"/>
    <p:sldId id="712" r:id="rId12"/>
    <p:sldId id="682" r:id="rId13"/>
    <p:sldId id="807" r:id="rId14"/>
    <p:sldId id="808" r:id="rId15"/>
    <p:sldId id="809" r:id="rId16"/>
    <p:sldId id="710" r:id="rId17"/>
    <p:sldId id="810" r:id="rId18"/>
    <p:sldId id="811" r:id="rId19"/>
    <p:sldId id="812" r:id="rId20"/>
    <p:sldId id="681" r:id="rId21"/>
    <p:sldId id="813" r:id="rId22"/>
    <p:sldId id="761" r:id="rId23"/>
    <p:sldId id="814" r:id="rId24"/>
    <p:sldId id="815" r:id="rId25"/>
    <p:sldId id="816" r:id="rId26"/>
    <p:sldId id="544" r:id="rId27"/>
    <p:sldId id="827" r:id="rId28"/>
    <p:sldId id="829" r:id="rId29"/>
    <p:sldId id="830" r:id="rId30"/>
    <p:sldId id="582" r:id="rId31"/>
  </p:sldIdLst>
  <p:sldSz cx="12195175" cy="6859270"/>
  <p:notesSz cx="6858000" cy="9144000"/>
  <p:embeddedFontLst>
    <p:embeddedFont>
      <p:font typeface="Rockwell" panose="02060603020205020403" pitchFamily="18" charset="0"/>
      <p:regular r:id="rId37"/>
      <p:bold r:id="rId38"/>
      <p:italic r:id="rId39"/>
      <p:boldItalic r:id="rId40"/>
    </p:embeddedFont>
  </p:embeddedFontLst>
  <p:custDataLst>
    <p:tags r:id="rId41"/>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5" userDrawn="1">
          <p15:clr>
            <a:srgbClr val="A4A3A4"/>
          </p15:clr>
        </p15:guide>
        <p15:guide id="2" orient="horz" pos="357" userDrawn="1">
          <p15:clr>
            <a:srgbClr val="A4A3A4"/>
          </p15:clr>
        </p15:guide>
        <p15:guide id="3" orient="horz" pos="3992" userDrawn="1">
          <p15:clr>
            <a:srgbClr val="A4A3A4"/>
          </p15:clr>
        </p15:guide>
        <p15:guide id="4" pos="3881" userDrawn="1">
          <p15:clr>
            <a:srgbClr val="A4A3A4"/>
          </p15:clr>
        </p15:guide>
        <p15:guide id="5" pos="376" userDrawn="1">
          <p15:clr>
            <a:srgbClr val="A4A3A4"/>
          </p15:clr>
        </p15:guide>
        <p15:guide id="6" pos="726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showGuides="1">
      <p:cViewPr>
        <p:scale>
          <a:sx n="70" d="100"/>
          <a:sy n="70" d="100"/>
        </p:scale>
        <p:origin x="-654" y="-426"/>
      </p:cViewPr>
      <p:guideLst>
        <p:guide orient="horz" pos="2145"/>
        <p:guide orient="horz" pos="357"/>
        <p:guide orient="horz" pos="3992"/>
        <p:guide pos="3881"/>
        <p:guide pos="376"/>
        <p:guide pos="726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59"/>
        <p:guide pos="2182"/>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gs" Target="tags/tag22.xml"/><Relationship Id="rId40" Type="http://schemas.openxmlformats.org/officeDocument/2006/relationships/font" Target="fonts/font4.fntdata"/><Relationship Id="rId4" Type="http://schemas.openxmlformats.org/officeDocument/2006/relationships/notesMaster" Target="notesMasters/notesMaster1.xml"/><Relationship Id="rId39" Type="http://schemas.openxmlformats.org/officeDocument/2006/relationships/font" Target="fonts/font3.fntdata"/><Relationship Id="rId38" Type="http://schemas.openxmlformats.org/officeDocument/2006/relationships/font" Target="fonts/font2.fntdata"/><Relationship Id="rId37" Type="http://schemas.openxmlformats.org/officeDocument/2006/relationships/font" Target="fonts/font1.fntdata"/><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宋体" panose="02010600030101010101" pitchFamily="2"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宋体" panose="02010600030101010101" pitchFamily="2" charset="-122"/>
          <a:ea typeface="宋体" panose="02010600030101010101" pitchFamily="2"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宋体" panose="02010600030101010101" pitchFamily="2" charset="-122"/>
          <a:ea typeface="宋体" panose="02010600030101010101" pitchFamily="2" charset="-122"/>
          <a:cs typeface="+mn-cs"/>
        </a:defRPr>
      </a:lvl1pPr>
      <a:lvl2pPr marL="884555" indent="-340360" algn="l" rtl="0" fontAlgn="base">
        <a:spcBef>
          <a:spcPct val="20000"/>
        </a:spcBef>
        <a:spcAft>
          <a:spcPct val="0"/>
        </a:spcAft>
        <a:buChar char="–"/>
        <a:defRPr sz="3400">
          <a:solidFill>
            <a:schemeClr val="tx1"/>
          </a:solidFill>
          <a:latin typeface="宋体" panose="02010600030101010101" pitchFamily="2" charset="-122"/>
          <a:ea typeface="宋体" panose="02010600030101010101" pitchFamily="2" charset="-122"/>
        </a:defRPr>
      </a:lvl2pPr>
      <a:lvl3pPr marL="1360805" indent="-272415" algn="l" rtl="0" fontAlgn="base">
        <a:spcBef>
          <a:spcPct val="20000"/>
        </a:spcBef>
        <a:spcAft>
          <a:spcPct val="0"/>
        </a:spcAft>
        <a:buChar char="•"/>
        <a:defRPr sz="2900">
          <a:solidFill>
            <a:schemeClr val="tx1"/>
          </a:solidFill>
          <a:latin typeface="宋体" panose="02010600030101010101" pitchFamily="2" charset="-122"/>
          <a:ea typeface="宋体" panose="02010600030101010101" pitchFamily="2" charset="-122"/>
        </a:defRPr>
      </a:lvl3pPr>
      <a:lvl4pPr marL="190500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4pPr>
      <a:lvl5pPr marL="244983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image" Target="../media/image12.png"/><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2" Type="http://schemas.openxmlformats.org/officeDocument/2006/relationships/slideLayout" Target="../slideLayouts/slideLayout3.xml"/><Relationship Id="rId11" Type="http://schemas.openxmlformats.org/officeDocument/2006/relationships/image" Target="../media/image13.png"/><Relationship Id="rId10" Type="http://schemas.openxmlformats.org/officeDocument/2006/relationships/tags" Target="../tags/tag16.xml"/><Relationship Id="rId1" Type="http://schemas.openxmlformats.org/officeDocument/2006/relationships/tags" Target="../tags/tag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image" Target="../media/image16.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emf"/><Relationship Id="rId1" Type="http://schemas.openxmlformats.org/officeDocument/2006/relationships/image" Target="../media/image20.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pPr algn="ctr"/>
            <a:r>
              <a:rPr lang="zh-CN" sz="6000" b="1" spc="600" dirty="0" smtClean="0">
                <a:ln w="28575">
                  <a:noFill/>
                </a:ln>
                <a:solidFill>
                  <a:schemeClr val="tx2"/>
                </a:solidFill>
                <a:latin typeface="宋体" panose="02010600030101010101" pitchFamily="2" charset="-122"/>
              </a:rPr>
              <a:t>基础统计（第二版）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nvSpPr>
        <p:spPr>
          <a:xfrm>
            <a:off x="817043" y="19527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nvSpPr>
        <p:spPr>
          <a:xfrm>
            <a:off x="2280169" y="1851181"/>
            <a:ext cx="3815832" cy="1831496"/>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nvSpPr>
        <p:spPr>
          <a:xfrm>
            <a:off x="817043" y="39167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nvSpPr>
        <p:spPr>
          <a:xfrm>
            <a:off x="2280285" y="3916680"/>
            <a:ext cx="3815715" cy="160718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nvSpPr>
        <p:spPr bwMode="auto">
          <a:xfrm>
            <a:off x="1358383" y="44610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3" name="矩形 12"/>
          <p:cNvSpPr/>
          <p:nvPr/>
        </p:nvSpPr>
        <p:spPr>
          <a:xfrm>
            <a:off x="2446738" y="2508114"/>
            <a:ext cx="3485322" cy="783590"/>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绝对数时间数列分为时期数列和时点数列，二者性质不同，计算序时平均数的方法也不同。</a:t>
            </a:r>
            <a:endParaRPr lang="zh-CN" altLang="en-US" sz="1600" dirty="0">
              <a:latin typeface="宋体" panose="02010600030101010101" pitchFamily="2" charset="-122"/>
              <a:sym typeface="宋体" panose="02010600030101010101" pitchFamily="2" charset="-122"/>
            </a:endParaRPr>
          </a:p>
        </p:txBody>
      </p:sp>
      <p:sp>
        <p:nvSpPr>
          <p:cNvPr id="14" name="文本框 13"/>
          <p:cNvSpPr txBox="1"/>
          <p:nvPr/>
        </p:nvSpPr>
        <p:spPr>
          <a:xfrm>
            <a:off x="2501900" y="1863090"/>
            <a:ext cx="2967355" cy="64516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（一）绝对数时间数列序时平均数的计算</a:t>
            </a:r>
            <a:endParaRPr lang="zh-CN" altLang="en-US" dirty="0">
              <a:latin typeface="宋体" panose="02010600030101010101" pitchFamily="2" charset="-122"/>
              <a:sym typeface="宋体" panose="02010600030101010101" pitchFamily="2" charset="-122"/>
            </a:endParaRPr>
          </a:p>
        </p:txBody>
      </p:sp>
      <p:sp>
        <p:nvSpPr>
          <p:cNvPr id="25" name="矩形 24"/>
          <p:cNvSpPr/>
          <p:nvPr/>
        </p:nvSpPr>
        <p:spPr>
          <a:xfrm>
            <a:off x="2446655" y="4609465"/>
            <a:ext cx="3649345" cy="783590"/>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相对数或平均数时间数列中各指标数值 c，都是根据两个相联系的绝对数时间数列对应数值 a 和 b 相对比而求得的。</a:t>
            </a:r>
            <a:endParaRPr lang="zh-CN" altLang="en-US" sz="1600" dirty="0">
              <a:latin typeface="宋体" panose="02010600030101010101" pitchFamily="2" charset="-122"/>
              <a:sym typeface="宋体" panose="02010600030101010101" pitchFamily="2" charset="-122"/>
            </a:endParaRPr>
          </a:p>
        </p:txBody>
      </p:sp>
      <p:sp>
        <p:nvSpPr>
          <p:cNvPr id="26" name="文本框 25"/>
          <p:cNvSpPr txBox="1"/>
          <p:nvPr/>
        </p:nvSpPr>
        <p:spPr>
          <a:xfrm>
            <a:off x="2501900" y="3964305"/>
            <a:ext cx="3223895" cy="64516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（二）相对数或平均数时间数列序时平均数的计算</a:t>
            </a:r>
            <a:endParaRPr lang="zh-CN" altLang="en-US" dirty="0">
              <a:latin typeface="宋体" panose="02010600030101010101" pitchFamily="2" charset="-122"/>
              <a:sym typeface="宋体" panose="02010600030101010101" pitchFamily="2" charset="-122"/>
            </a:endParaRPr>
          </a:p>
        </p:txBody>
      </p:sp>
      <p:sp>
        <p:nvSpPr>
          <p:cNvPr id="2"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二、平均发展水平</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538595" y="1488440"/>
            <a:ext cx="3972560" cy="42506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3" grpId="0"/>
      <p:bldP spid="14" grpId="0"/>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712335" y="2089785"/>
            <a:ext cx="6514465" cy="3328670"/>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增长量是报告期水平与基期水平之差，反映某一现象在不同时期增减变化的绝对量。增长量可以是正数，代表现象的增加量；也可以是负数，代表现象的减少量。其计算公式为：</a:t>
            </a:r>
            <a:endParaRPr dirty="0">
              <a:latin typeface="宋体" panose="02010600030101010101" pitchFamily="2" charset="-122"/>
            </a:endParaRPr>
          </a:p>
          <a:p>
            <a:pPr algn="ctr">
              <a:lnSpc>
                <a:spcPct val="130000"/>
              </a:lnSpc>
              <a:spcBef>
                <a:spcPts val="0"/>
              </a:spcBef>
              <a:spcAft>
                <a:spcPts val="0"/>
              </a:spcAft>
            </a:pPr>
            <a:r>
              <a:rPr b="1" dirty="0">
                <a:solidFill>
                  <a:schemeClr val="accent1"/>
                </a:solidFill>
                <a:effectLst>
                  <a:outerShdw blurRad="38100" dist="25400" dir="5400000" algn="ctr" rotWithShape="0">
                    <a:srgbClr val="6E747A">
                      <a:alpha val="43000"/>
                    </a:srgbClr>
                  </a:outerShdw>
                </a:effectLst>
                <a:latin typeface="宋体" panose="02010600030101010101" pitchFamily="2" charset="-122"/>
              </a:rPr>
              <a:t>增长量 = 报告期水平 - 基期水平</a:t>
            </a:r>
            <a:endParaRPr b="1" dirty="0">
              <a:solidFill>
                <a:schemeClr val="accent1"/>
              </a:solidFill>
              <a:effectLst>
                <a:outerShdw blurRad="38100" dist="25400" dir="5400000" algn="ctr" rotWithShape="0">
                  <a:srgbClr val="6E747A">
                    <a:alpha val="43000"/>
                  </a:srgbClr>
                </a:outerShdw>
              </a:effectLst>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由于采用的基期不同，增长量分为累计增长量和逐期增长量两种。累计增长量是报告期水平与某一固定基期水平（常用最初水平）之差，用来反映现象在某一较长时期增减变化的绝对量。逐期增长量是报告期水平与前一时期水平之差，用来反映现象在相邻时期增减变化的绝对量。</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三、增长量</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92150" y="1196975"/>
            <a:ext cx="7418705" cy="1938020"/>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平均增长量是时间数列各逐期增长量的平均数，用于描述现象在一段时间内每期平均增加或减少的数量。它可以根据逐期增长量求得，也可以根据累计增长量求得。其计算公式为：</a:t>
            </a:r>
            <a:endParaRPr lang="en-US" sz="1600" spc="300" dirty="0" smtClean="0">
              <a:solidFill>
                <a:schemeClr val="tx2"/>
              </a:solidFill>
              <a:latin typeface="宋体" panose="02010600030101010101" pitchFamily="2" charset="-122"/>
            </a:endParaRPr>
          </a:p>
          <a:p>
            <a:pPr>
              <a:lnSpc>
                <a:spcPct val="150000"/>
              </a:lnSpc>
            </a:pPr>
            <a:r>
              <a:rPr lang="en-US" sz="1600" spc="300" dirty="0" smtClean="0">
                <a:solidFill>
                  <a:schemeClr val="tx2"/>
                </a:solidFill>
                <a:latin typeface="宋体" panose="02010600030101010101" pitchFamily="2" charset="-122"/>
              </a:rPr>
              <a:t>平均增长量 = 逐期增长量之和／逐期增长量项数</a:t>
            </a:r>
            <a:endParaRPr lang="en-US" sz="1600" spc="300" dirty="0" smtClean="0">
              <a:solidFill>
                <a:schemeClr val="tx2"/>
              </a:solidFill>
              <a:latin typeface="宋体" panose="02010600030101010101" pitchFamily="2" charset="-122"/>
            </a:endParaRPr>
          </a:p>
          <a:p>
            <a:pPr>
              <a:lnSpc>
                <a:spcPct val="150000"/>
              </a:lnSpc>
            </a:pPr>
            <a:r>
              <a:rPr lang="en-US" sz="1600" spc="300" dirty="0" smtClean="0">
                <a:solidFill>
                  <a:schemeClr val="tx2"/>
                </a:solidFill>
                <a:latin typeface="宋体" panose="02010600030101010101" pitchFamily="2" charset="-122"/>
              </a:rPr>
              <a:t>　　　　　 = 累计增长量 /（时间数列项数 -1）</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409194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四、平均增长量</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478790" y="3284855"/>
            <a:ext cx="4905375" cy="2857500"/>
          </a:xfrm>
          <a:prstGeom prst="rect">
            <a:avLst/>
          </a:prstGeom>
        </p:spPr>
      </p:pic>
      <p:pic>
        <p:nvPicPr>
          <p:cNvPr id="4" name="图片 3"/>
          <p:cNvPicPr>
            <a:picLocks noChangeAspect="1"/>
          </p:cNvPicPr>
          <p:nvPr/>
        </p:nvPicPr>
        <p:blipFill>
          <a:blip r:embed="rId2"/>
          <a:stretch>
            <a:fillRect/>
          </a:stretch>
        </p:blipFill>
        <p:spPr>
          <a:xfrm>
            <a:off x="6313805" y="3284855"/>
            <a:ext cx="4591050" cy="2857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446135" y="1251585"/>
            <a:ext cx="1659890" cy="452501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时间数列的速度分析</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第三节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4" name="Freeform 10"/>
          <p:cNvSpPr/>
          <p:nvPr/>
        </p:nvSpPr>
        <p:spPr bwMode="auto">
          <a:xfrm>
            <a:off x="7493000" y="3332733"/>
            <a:ext cx="865717" cy="838644"/>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52" name="Group 24"/>
          <p:cNvGrpSpPr/>
          <p:nvPr/>
        </p:nvGrpSpPr>
        <p:grpSpPr bwMode="auto">
          <a:xfrm>
            <a:off x="7787218" y="3576109"/>
            <a:ext cx="275167" cy="355600"/>
            <a:chOff x="0" y="0"/>
            <a:chExt cx="130" cy="168"/>
          </a:xfrm>
        </p:grpSpPr>
        <p:sp>
          <p:nvSpPr>
            <p:cNvPr id="54" name="Freeform 25"/>
            <p:cNvSpPr/>
            <p:nvPr/>
          </p:nvSpPr>
          <p:spPr bwMode="auto">
            <a:xfrm>
              <a:off x="0" y="0"/>
              <a:ext cx="130" cy="168"/>
            </a:xfrm>
            <a:custGeom>
              <a:avLst/>
              <a:gdLst>
                <a:gd name="T0" fmla="*/ 15 w 68"/>
                <a:gd name="T1" fmla="*/ 81 h 88"/>
                <a:gd name="T2" fmla="*/ 8 w 68"/>
                <a:gd name="T3" fmla="*/ 81 h 88"/>
                <a:gd name="T4" fmla="*/ 8 w 68"/>
                <a:gd name="T5" fmla="*/ 8 h 88"/>
                <a:gd name="T6" fmla="*/ 65 w 68"/>
                <a:gd name="T7" fmla="*/ 8 h 88"/>
                <a:gd name="T8" fmla="*/ 68 w 68"/>
                <a:gd name="T9" fmla="*/ 4 h 88"/>
                <a:gd name="T10" fmla="*/ 65 w 68"/>
                <a:gd name="T11" fmla="*/ 0 h 88"/>
                <a:gd name="T12" fmla="*/ 4 w 68"/>
                <a:gd name="T13" fmla="*/ 0 h 88"/>
                <a:gd name="T14" fmla="*/ 0 w 68"/>
                <a:gd name="T15" fmla="*/ 4 h 88"/>
                <a:gd name="T16" fmla="*/ 0 w 68"/>
                <a:gd name="T17" fmla="*/ 84 h 88"/>
                <a:gd name="T18" fmla="*/ 4 w 68"/>
                <a:gd name="T19" fmla="*/ 88 h 88"/>
                <a:gd name="T20" fmla="*/ 15 w 68"/>
                <a:gd name="T21" fmla="*/ 88 h 88"/>
                <a:gd name="T22" fmla="*/ 19 w 68"/>
                <a:gd name="T23" fmla="*/ 84 h 88"/>
                <a:gd name="T24" fmla="*/ 15 w 68"/>
                <a:gd name="T2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5" name="Freeform 26"/>
            <p:cNvSpPr/>
            <p:nvPr/>
          </p:nvSpPr>
          <p:spPr bwMode="auto">
            <a:xfrm>
              <a:off x="83" y="99"/>
              <a:ext cx="47" cy="69"/>
            </a:xfrm>
            <a:custGeom>
              <a:avLst/>
              <a:gdLst>
                <a:gd name="T0" fmla="*/ 22 w 25"/>
                <a:gd name="T1" fmla="*/ 0 h 36"/>
                <a:gd name="T2" fmla="*/ 18 w 25"/>
                <a:gd name="T3" fmla="*/ 4 h 36"/>
                <a:gd name="T4" fmla="*/ 18 w 25"/>
                <a:gd name="T5" fmla="*/ 29 h 36"/>
                <a:gd name="T6" fmla="*/ 4 w 25"/>
                <a:gd name="T7" fmla="*/ 29 h 36"/>
                <a:gd name="T8" fmla="*/ 0 w 25"/>
                <a:gd name="T9" fmla="*/ 32 h 36"/>
                <a:gd name="T10" fmla="*/ 4 w 25"/>
                <a:gd name="T11" fmla="*/ 36 h 36"/>
                <a:gd name="T12" fmla="*/ 22 w 25"/>
                <a:gd name="T13" fmla="*/ 36 h 36"/>
                <a:gd name="T14" fmla="*/ 24 w 25"/>
                <a:gd name="T15" fmla="*/ 35 h 36"/>
                <a:gd name="T16" fmla="*/ 25 w 25"/>
                <a:gd name="T17" fmla="*/ 32 h 36"/>
                <a:gd name="T18" fmla="*/ 25 w 25"/>
                <a:gd name="T19" fmla="*/ 4 h 36"/>
                <a:gd name="T20" fmla="*/ 22 w 2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7" name="Freeform 27"/>
            <p:cNvSpPr>
              <a:spLocks noEditPoints="1"/>
            </p:cNvSpPr>
            <p:nvPr/>
          </p:nvSpPr>
          <p:spPr bwMode="auto">
            <a:xfrm>
              <a:off x="48" y="36"/>
              <a:ext cx="80" cy="119"/>
            </a:xfrm>
            <a:custGeom>
              <a:avLst/>
              <a:gdLst>
                <a:gd name="T0" fmla="*/ 37 w 42"/>
                <a:gd name="T1" fmla="*/ 1 h 62"/>
                <a:gd name="T2" fmla="*/ 32 w 42"/>
                <a:gd name="T3" fmla="*/ 0 h 62"/>
                <a:gd name="T4" fmla="*/ 24 w 42"/>
                <a:gd name="T5" fmla="*/ 4 h 62"/>
                <a:gd name="T6" fmla="*/ 0 w 42"/>
                <a:gd name="T7" fmla="*/ 46 h 62"/>
                <a:gd name="T8" fmla="*/ 0 w 42"/>
                <a:gd name="T9" fmla="*/ 48 h 62"/>
                <a:gd name="T10" fmla="*/ 0 w 42"/>
                <a:gd name="T11" fmla="*/ 58 h 62"/>
                <a:gd name="T12" fmla="*/ 2 w 42"/>
                <a:gd name="T13" fmla="*/ 61 h 62"/>
                <a:gd name="T14" fmla="*/ 4 w 42"/>
                <a:gd name="T15" fmla="*/ 62 h 62"/>
                <a:gd name="T16" fmla="*/ 5 w 42"/>
                <a:gd name="T17" fmla="*/ 61 h 62"/>
                <a:gd name="T18" fmla="*/ 14 w 42"/>
                <a:gd name="T19" fmla="*/ 57 h 62"/>
                <a:gd name="T20" fmla="*/ 15 w 42"/>
                <a:gd name="T21" fmla="*/ 55 h 62"/>
                <a:gd name="T22" fmla="*/ 40 w 42"/>
                <a:gd name="T23" fmla="*/ 13 h 62"/>
                <a:gd name="T24" fmla="*/ 37 w 42"/>
                <a:gd name="T25" fmla="*/ 1 h 62"/>
                <a:gd name="T26" fmla="*/ 33 w 42"/>
                <a:gd name="T27" fmla="*/ 9 h 62"/>
                <a:gd name="T28" fmla="*/ 9 w 42"/>
                <a:gd name="T29" fmla="*/ 50 h 62"/>
                <a:gd name="T30" fmla="*/ 7 w 42"/>
                <a:gd name="T31" fmla="*/ 52 h 62"/>
                <a:gd name="T32" fmla="*/ 7 w 42"/>
                <a:gd name="T33" fmla="*/ 49 h 62"/>
                <a:gd name="T34" fmla="*/ 31 w 42"/>
                <a:gd name="T35" fmla="*/ 8 h 62"/>
                <a:gd name="T36" fmla="*/ 33 w 42"/>
                <a:gd name="T37" fmla="*/ 7 h 62"/>
                <a:gd name="T38" fmla="*/ 33 w 42"/>
                <a:gd name="T39"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8" name="Freeform 28"/>
            <p:cNvSpPr/>
            <p:nvPr/>
          </p:nvSpPr>
          <p:spPr bwMode="auto">
            <a:xfrm>
              <a:off x="25" y="48"/>
              <a:ext cx="50" cy="15"/>
            </a:xfrm>
            <a:custGeom>
              <a:avLst/>
              <a:gdLst>
                <a:gd name="T0" fmla="*/ 26 w 26"/>
                <a:gd name="T1" fmla="*/ 4 h 8"/>
                <a:gd name="T2" fmla="*/ 23 w 26"/>
                <a:gd name="T3" fmla="*/ 0 h 8"/>
                <a:gd name="T4" fmla="*/ 4 w 26"/>
                <a:gd name="T5" fmla="*/ 0 h 8"/>
                <a:gd name="T6" fmla="*/ 0 w 26"/>
                <a:gd name="T7" fmla="*/ 4 h 8"/>
                <a:gd name="T8" fmla="*/ 4 w 26"/>
                <a:gd name="T9" fmla="*/ 8 h 8"/>
                <a:gd name="T10" fmla="*/ 23 w 26"/>
                <a:gd name="T11" fmla="*/ 8 h 8"/>
                <a:gd name="T12" fmla="*/ 26 w 2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9" name="Freeform 29"/>
            <p:cNvSpPr/>
            <p:nvPr/>
          </p:nvSpPr>
          <p:spPr bwMode="auto">
            <a:xfrm>
              <a:off x="25" y="76"/>
              <a:ext cx="33" cy="15"/>
            </a:xfrm>
            <a:custGeom>
              <a:avLst/>
              <a:gdLst>
                <a:gd name="T0" fmla="*/ 4 w 17"/>
                <a:gd name="T1" fmla="*/ 0 h 8"/>
                <a:gd name="T2" fmla="*/ 0 w 17"/>
                <a:gd name="T3" fmla="*/ 4 h 8"/>
                <a:gd name="T4" fmla="*/ 4 w 17"/>
                <a:gd name="T5" fmla="*/ 8 h 8"/>
                <a:gd name="T6" fmla="*/ 13 w 17"/>
                <a:gd name="T7" fmla="*/ 8 h 8"/>
                <a:gd name="T8" fmla="*/ 17 w 17"/>
                <a:gd name="T9" fmla="*/ 4 h 8"/>
                <a:gd name="T10" fmla="*/ 13 w 17"/>
                <a:gd name="T11" fmla="*/ 0 h 8"/>
                <a:gd name="T12" fmla="*/ 4 w 1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501650" y="1934845"/>
            <a:ext cx="2919095" cy="2031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（一）发展速度</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solidFill>
                  <a:prstClr val="black">
                    <a:lumMod val="65000"/>
                    <a:lumOff val="35000"/>
                  </a:prstClr>
                </a:solidFill>
                <a:latin typeface="宋体" panose="02010600030101010101" pitchFamily="2" charset="-122"/>
                <a:cs typeface="+mn-ea"/>
                <a:sym typeface="宋体" panose="02010600030101010101" pitchFamily="2" charset="-122"/>
              </a:rPr>
              <a:t>发展速度是两个不同时期发展水平对比所得到的动态相对指标，用来反映社会经济现象发展变化的相对程度。</a:t>
            </a:r>
            <a:endParaRPr lang="zh-CN" altLang="en-US" sz="1600" dirty="0">
              <a:solidFill>
                <a:prstClr val="black">
                  <a:lumMod val="65000"/>
                  <a:lumOff val="35000"/>
                </a:prstClr>
              </a:solidFill>
              <a:latin typeface="宋体" panose="02010600030101010101" pitchFamily="2" charset="-122"/>
              <a:cs typeface="+mn-ea"/>
              <a:sym typeface="宋体" panose="02010600030101010101" pitchFamily="2" charset="-122"/>
            </a:endParaRPr>
          </a:p>
        </p:txBody>
      </p:sp>
      <p:sp>
        <p:nvSpPr>
          <p:cNvPr id="77" name="Rectangle 47"/>
          <p:cNvSpPr>
            <a:spLocks noChangeArrowheads="1"/>
          </p:cNvSpPr>
          <p:nvPr/>
        </p:nvSpPr>
        <p:spPr bwMode="auto">
          <a:xfrm>
            <a:off x="8359140" y="2127250"/>
            <a:ext cx="3103245" cy="166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（二）增长速度</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solidFill>
                  <a:prstClr val="black">
                    <a:lumMod val="65000"/>
                    <a:lumOff val="35000"/>
                  </a:prstClr>
                </a:solidFill>
                <a:latin typeface="宋体" panose="02010600030101010101" pitchFamily="2" charset="-122"/>
                <a:cs typeface="+mn-ea"/>
                <a:sym typeface="宋体" panose="02010600030101010101" pitchFamily="2" charset="-122"/>
              </a:rPr>
              <a:t>增长速度是增长量与基期水平对比所得到的动态相对数，用来反映社会经济现象增长变化的相对程度。</a:t>
            </a:r>
            <a:endParaRPr lang="zh-CN" altLang="en-US" sz="1600" dirty="0">
              <a:solidFill>
                <a:prstClr val="black">
                  <a:lumMod val="65000"/>
                  <a:lumOff val="35000"/>
                </a:prstClr>
              </a:solidFill>
              <a:latin typeface="宋体" panose="02010600030101010101" pitchFamily="2" charset="-122"/>
              <a:cs typeface="+mn-ea"/>
              <a:sym typeface="宋体" panose="02010600030101010101" pitchFamily="2" charset="-122"/>
            </a:endParaRPr>
          </a:p>
        </p:txBody>
      </p:sp>
      <p:sp>
        <p:nvSpPr>
          <p:cNvPr id="78" name="Rectangle 48"/>
          <p:cNvSpPr>
            <a:spLocks noChangeArrowheads="1"/>
          </p:cNvSpPr>
          <p:nvPr/>
        </p:nvSpPr>
        <p:spPr bwMode="auto">
          <a:xfrm>
            <a:off x="3710305" y="4598670"/>
            <a:ext cx="5948680" cy="2031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（三）增长 1% 的绝对值</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solidFill>
                  <a:prstClr val="black">
                    <a:lumMod val="65000"/>
                    <a:lumOff val="35000"/>
                  </a:prstClr>
                </a:solidFill>
                <a:latin typeface="宋体" panose="02010600030101010101" pitchFamily="2" charset="-122"/>
                <a:cs typeface="+mn-ea"/>
                <a:sym typeface="宋体" panose="02010600030101010101" pitchFamily="2" charset="-122"/>
              </a:rPr>
              <a:t>人们在考察现象变动时，不能只看现象增长的绝对水平，还要看现象增长的相对水平，既要看现象绝对变动的一面，还要看现象相对变动的一面。</a:t>
            </a:r>
            <a:r>
              <a:rPr lang="en-US" altLang="zh-CN" sz="1600" dirty="0">
                <a:solidFill>
                  <a:prstClr val="black">
                    <a:lumMod val="65000"/>
                    <a:lumOff val="35000"/>
                  </a:prstClr>
                </a:solidFill>
                <a:latin typeface="宋体" panose="02010600030101010101" pitchFamily="2" charset="-122"/>
                <a:cs typeface="+mn-ea"/>
                <a:sym typeface="宋体" panose="02010600030101010101" pitchFamily="2" charset="-122"/>
              </a:rPr>
              <a:t>“</a:t>
            </a:r>
            <a:r>
              <a:rPr lang="zh-CN" altLang="en-US" sz="1600" dirty="0">
                <a:solidFill>
                  <a:prstClr val="black">
                    <a:lumMod val="65000"/>
                    <a:lumOff val="35000"/>
                  </a:prstClr>
                </a:solidFill>
                <a:latin typeface="宋体" panose="02010600030101010101" pitchFamily="2" charset="-122"/>
                <a:cs typeface="+mn-ea"/>
                <a:sym typeface="宋体" panose="02010600030101010101" pitchFamily="2" charset="-122"/>
              </a:rPr>
              <a:t>增长</a:t>
            </a:r>
            <a:r>
              <a:rPr lang="en-US" altLang="zh-CN" sz="1600" dirty="0">
                <a:solidFill>
                  <a:prstClr val="black">
                    <a:lumMod val="65000"/>
                    <a:lumOff val="35000"/>
                  </a:prstClr>
                </a:solidFill>
                <a:latin typeface="宋体" panose="02010600030101010101" pitchFamily="2" charset="-122"/>
                <a:cs typeface="+mn-ea"/>
                <a:sym typeface="宋体" panose="02010600030101010101" pitchFamily="2" charset="-122"/>
              </a:rPr>
              <a:t>1% </a:t>
            </a:r>
            <a:r>
              <a:rPr lang="zh-CN" altLang="en-US" sz="1600" dirty="0">
                <a:solidFill>
                  <a:prstClr val="black">
                    <a:lumMod val="65000"/>
                    <a:lumOff val="35000"/>
                  </a:prstClr>
                </a:solidFill>
                <a:latin typeface="宋体" panose="02010600030101010101" pitchFamily="2" charset="-122"/>
                <a:cs typeface="+mn-ea"/>
                <a:sym typeface="宋体" panose="02010600030101010101" pitchFamily="2" charset="-122"/>
              </a:rPr>
              <a:t>的绝对值</a:t>
            </a:r>
            <a:r>
              <a:rPr lang="en-US" altLang="zh-CN" sz="1600" dirty="0">
                <a:solidFill>
                  <a:prstClr val="black">
                    <a:lumMod val="65000"/>
                    <a:lumOff val="35000"/>
                  </a:prstClr>
                </a:solidFill>
                <a:latin typeface="宋体" panose="02010600030101010101" pitchFamily="2" charset="-122"/>
                <a:cs typeface="+mn-ea"/>
                <a:sym typeface="宋体" panose="02010600030101010101" pitchFamily="2" charset="-122"/>
              </a:rPr>
              <a:t>”</a:t>
            </a:r>
            <a:r>
              <a:rPr lang="zh-CN" altLang="en-US" sz="1600" dirty="0">
                <a:solidFill>
                  <a:prstClr val="black">
                    <a:lumMod val="65000"/>
                    <a:lumOff val="35000"/>
                  </a:prstClr>
                </a:solidFill>
                <a:latin typeface="宋体" panose="02010600030101010101" pitchFamily="2" charset="-122"/>
                <a:cs typeface="+mn-ea"/>
                <a:sym typeface="宋体" panose="02010600030101010101" pitchFamily="2" charset="-122"/>
              </a:rPr>
              <a:t>把现象</a:t>
            </a:r>
            <a:r>
              <a:rPr lang="en-US" altLang="zh-CN" sz="1600" dirty="0">
                <a:solidFill>
                  <a:prstClr val="black">
                    <a:lumMod val="65000"/>
                    <a:lumOff val="35000"/>
                  </a:prstClr>
                </a:solidFill>
                <a:latin typeface="宋体" panose="02010600030101010101" pitchFamily="2" charset="-122"/>
                <a:cs typeface="+mn-ea"/>
                <a:sym typeface="宋体" panose="02010600030101010101" pitchFamily="2" charset="-122"/>
              </a:rPr>
              <a:t>“</a:t>
            </a:r>
            <a:r>
              <a:rPr lang="zh-CN" altLang="en-US" sz="1600" dirty="0">
                <a:solidFill>
                  <a:prstClr val="black">
                    <a:lumMod val="65000"/>
                    <a:lumOff val="35000"/>
                  </a:prstClr>
                </a:solidFill>
                <a:latin typeface="宋体" panose="02010600030101010101" pitchFamily="2" charset="-122"/>
                <a:cs typeface="+mn-ea"/>
                <a:sym typeface="宋体" panose="02010600030101010101" pitchFamily="2" charset="-122"/>
              </a:rPr>
              <a:t>绝对变动</a:t>
            </a:r>
            <a:r>
              <a:rPr lang="en-US" altLang="zh-CN" sz="1600" dirty="0">
                <a:solidFill>
                  <a:prstClr val="black">
                    <a:lumMod val="65000"/>
                    <a:lumOff val="35000"/>
                  </a:prstClr>
                </a:solidFill>
                <a:latin typeface="宋体" panose="02010600030101010101" pitchFamily="2" charset="-122"/>
                <a:cs typeface="+mn-ea"/>
                <a:sym typeface="宋体" panose="02010600030101010101" pitchFamily="2" charset="-122"/>
              </a:rPr>
              <a:t>”</a:t>
            </a:r>
            <a:r>
              <a:rPr lang="zh-CN" altLang="en-US" sz="1600" dirty="0">
                <a:solidFill>
                  <a:prstClr val="black">
                    <a:lumMod val="65000"/>
                    <a:lumOff val="35000"/>
                  </a:prstClr>
                </a:solidFill>
                <a:latin typeface="宋体" panose="02010600030101010101" pitchFamily="2" charset="-122"/>
                <a:cs typeface="+mn-ea"/>
                <a:sym typeface="宋体" panose="02010600030101010101" pitchFamily="2" charset="-122"/>
              </a:rPr>
              <a:t>的一面与</a:t>
            </a:r>
            <a:r>
              <a:rPr lang="en-US" altLang="zh-CN" sz="1600" dirty="0">
                <a:solidFill>
                  <a:prstClr val="black">
                    <a:lumMod val="65000"/>
                    <a:lumOff val="35000"/>
                  </a:prstClr>
                </a:solidFill>
                <a:latin typeface="宋体" panose="02010600030101010101" pitchFamily="2" charset="-122"/>
                <a:cs typeface="+mn-ea"/>
                <a:sym typeface="宋体" panose="02010600030101010101" pitchFamily="2" charset="-122"/>
              </a:rPr>
              <a:t>“</a:t>
            </a:r>
            <a:r>
              <a:rPr lang="zh-CN" altLang="en-US" sz="1600" dirty="0">
                <a:solidFill>
                  <a:prstClr val="black">
                    <a:lumMod val="65000"/>
                    <a:lumOff val="35000"/>
                  </a:prstClr>
                </a:solidFill>
                <a:latin typeface="宋体" panose="02010600030101010101" pitchFamily="2" charset="-122"/>
                <a:cs typeface="+mn-ea"/>
                <a:sym typeface="宋体" panose="02010600030101010101" pitchFamily="2" charset="-122"/>
              </a:rPr>
              <a:t>相对变动</a:t>
            </a:r>
            <a:r>
              <a:rPr lang="en-US" altLang="zh-CN" sz="1600" dirty="0">
                <a:solidFill>
                  <a:prstClr val="black">
                    <a:lumMod val="65000"/>
                    <a:lumOff val="35000"/>
                  </a:prstClr>
                </a:solidFill>
                <a:latin typeface="宋体" panose="02010600030101010101" pitchFamily="2" charset="-122"/>
                <a:cs typeface="+mn-ea"/>
                <a:sym typeface="宋体" panose="02010600030101010101" pitchFamily="2" charset="-122"/>
              </a:rPr>
              <a:t>”</a:t>
            </a:r>
            <a:r>
              <a:rPr lang="zh-CN" altLang="en-US" sz="1600" dirty="0">
                <a:solidFill>
                  <a:prstClr val="black">
                    <a:lumMod val="65000"/>
                    <a:lumOff val="35000"/>
                  </a:prstClr>
                </a:solidFill>
                <a:latin typeface="宋体" panose="02010600030101010101" pitchFamily="2" charset="-122"/>
                <a:cs typeface="+mn-ea"/>
                <a:sym typeface="宋体" panose="02010600030101010101" pitchFamily="2" charset="-122"/>
              </a:rPr>
              <a:t>的一面结合了起来。</a:t>
            </a:r>
            <a:endParaRPr lang="zh-CN" altLang="en-US" sz="1600" dirty="0">
              <a:solidFill>
                <a:prstClr val="black">
                  <a:lumMod val="65000"/>
                  <a:lumOff val="35000"/>
                </a:prstClr>
              </a:solidFill>
              <a:latin typeface="宋体" panose="02010600030101010101" pitchFamily="2" charset="-122"/>
              <a:cs typeface="+mn-ea"/>
              <a:sym typeface="宋体" panose="02010600030101010101" pitchFamily="2" charset="-122"/>
            </a:endParaRPr>
          </a:p>
        </p:txBody>
      </p:sp>
      <p:sp>
        <p:nvSpPr>
          <p:cNvPr id="25" name="文本框 2"/>
          <p:cNvSpPr txBox="1"/>
          <p:nvPr/>
        </p:nvSpPr>
        <p:spPr>
          <a:xfrm>
            <a:off x="885825" y="599440"/>
            <a:ext cx="464566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一、发展速度与增长速度</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custDataLst>
              <p:tags r:id="rId1"/>
            </p:custDataLst>
          </p:nvPr>
        </p:nvSpPr>
        <p:spPr>
          <a:xfrm>
            <a:off x="817043" y="19527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custDataLst>
              <p:tags r:id="rId2"/>
            </p:custDataLst>
          </p:nvPr>
        </p:nvSpPr>
        <p:spPr>
          <a:xfrm>
            <a:off x="2280169" y="1851181"/>
            <a:ext cx="3815832" cy="1831496"/>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custDataLst>
              <p:tags r:id="rId3"/>
            </p:custDataLst>
          </p:nvPr>
        </p:nvSpPr>
        <p:spPr>
          <a:xfrm>
            <a:off x="817043" y="39167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custDataLst>
              <p:tags r:id="rId4"/>
            </p:custDataLst>
          </p:nvPr>
        </p:nvSpPr>
        <p:spPr>
          <a:xfrm>
            <a:off x="2280285" y="3916680"/>
            <a:ext cx="3815715" cy="160718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custDataLst>
              <p:tags r:id="rId5"/>
            </p:custDataLst>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custDataLst>
              <p:tags r:id="rId6"/>
            </p:custDataLst>
          </p:nvPr>
        </p:nvSpPr>
        <p:spPr bwMode="auto">
          <a:xfrm>
            <a:off x="1358383" y="44610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3" name="矩形 12"/>
          <p:cNvSpPr/>
          <p:nvPr>
            <p:custDataLst>
              <p:tags r:id="rId7"/>
            </p:custDataLst>
          </p:nvPr>
        </p:nvSpPr>
        <p:spPr>
          <a:xfrm>
            <a:off x="2446738" y="2508114"/>
            <a:ext cx="3485322" cy="783590"/>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平均发展速度是各期环比发展速度的序时平均数，用以说明现象在一段时间内平均发展变化的程度。</a:t>
            </a:r>
            <a:endParaRPr lang="zh-CN" altLang="en-US" sz="1600" dirty="0">
              <a:latin typeface="宋体" panose="02010600030101010101" pitchFamily="2" charset="-122"/>
              <a:sym typeface="宋体" panose="02010600030101010101" pitchFamily="2" charset="-122"/>
            </a:endParaRPr>
          </a:p>
        </p:txBody>
      </p:sp>
      <p:sp>
        <p:nvSpPr>
          <p:cNvPr id="14" name="文本框 13"/>
          <p:cNvSpPr txBox="1"/>
          <p:nvPr>
            <p:custDataLst>
              <p:tags r:id="rId8"/>
            </p:custDataLst>
          </p:nvPr>
        </p:nvSpPr>
        <p:spPr>
          <a:xfrm>
            <a:off x="2501900" y="1863090"/>
            <a:ext cx="2967355" cy="64516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（一）平均发展速度和平均增长速度的意义</a:t>
            </a:r>
            <a:endParaRPr lang="zh-CN" altLang="en-US" dirty="0">
              <a:latin typeface="宋体" panose="02010600030101010101" pitchFamily="2" charset="-122"/>
              <a:sym typeface="宋体" panose="02010600030101010101" pitchFamily="2" charset="-122"/>
            </a:endParaRPr>
          </a:p>
        </p:txBody>
      </p:sp>
      <p:sp>
        <p:nvSpPr>
          <p:cNvPr id="25" name="矩形 24"/>
          <p:cNvSpPr/>
          <p:nvPr>
            <p:custDataLst>
              <p:tags r:id="rId9"/>
            </p:custDataLst>
          </p:nvPr>
        </p:nvSpPr>
        <p:spPr>
          <a:xfrm>
            <a:off x="2446655" y="4609465"/>
            <a:ext cx="3649345" cy="553085"/>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平均发展速度通常采用几何平均法和方程法计算。</a:t>
            </a:r>
            <a:endParaRPr lang="zh-CN" altLang="en-US" sz="1600" dirty="0">
              <a:latin typeface="宋体" panose="02010600030101010101" pitchFamily="2" charset="-122"/>
              <a:sym typeface="宋体" panose="02010600030101010101" pitchFamily="2" charset="-122"/>
            </a:endParaRPr>
          </a:p>
        </p:txBody>
      </p:sp>
      <p:sp>
        <p:nvSpPr>
          <p:cNvPr id="26" name="文本框 25"/>
          <p:cNvSpPr txBox="1"/>
          <p:nvPr>
            <p:custDataLst>
              <p:tags r:id="rId10"/>
            </p:custDataLst>
          </p:nvPr>
        </p:nvSpPr>
        <p:spPr>
          <a:xfrm>
            <a:off x="2501900" y="4092575"/>
            <a:ext cx="3223895"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（二）平均发展速度的计算</a:t>
            </a:r>
            <a:endParaRPr lang="zh-CN" altLang="en-US" dirty="0">
              <a:latin typeface="宋体" panose="02010600030101010101" pitchFamily="2" charset="-122"/>
              <a:sym typeface="宋体" panose="02010600030101010101" pitchFamily="2" charset="-122"/>
            </a:endParaRPr>
          </a:p>
        </p:txBody>
      </p:sp>
      <p:sp>
        <p:nvSpPr>
          <p:cNvPr id="2" name="文本框 2"/>
          <p:cNvSpPr txBox="1"/>
          <p:nvPr/>
        </p:nvSpPr>
        <p:spPr>
          <a:xfrm>
            <a:off x="817245" y="274320"/>
            <a:ext cx="592645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二、平均发展速度和平均增长速度</a:t>
            </a:r>
            <a:endParaRPr lang="zh-CN" altLang="en-US" sz="2600" dirty="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1"/>
          <a:stretch>
            <a:fillRect/>
          </a:stretch>
        </p:blipFill>
        <p:spPr>
          <a:xfrm>
            <a:off x="6454140" y="1344930"/>
            <a:ext cx="4762500" cy="4762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3" grpId="0"/>
      <p:bldP spid="14" grpId="0"/>
      <p:bldP spid="25"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84640" y="1251585"/>
            <a:ext cx="921385" cy="452501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长期趋势分析</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第四节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92150" y="1196975"/>
            <a:ext cx="6587490" cy="4892675"/>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现象的发展变化是许多因素共同影响的结果。在各种影响因素中，有些对现象的发展起着长期的、决定性作用，促使现象的发展呈现出某种趋势和规律性；有些则对现象的发展起着短期的、非决定性作用，导致现象的变化呈现出某种不规则的波动。在分析时间数列的变动规律时，不可能将每一个影响因素都分别测定出来，但可以对各种因素按性质不同加以概括和分类，划分为若干种时间数列的构成要素，然后对这几类构成要素进行分析，以测定它们各自对现象发展变化的影响。影响时间数列的要素大体上可分为四种。</a:t>
            </a:r>
            <a:endParaRPr lang="en-US" sz="1600" spc="300" dirty="0" smtClean="0">
              <a:solidFill>
                <a:schemeClr val="tx2"/>
              </a:solidFill>
              <a:latin typeface="宋体" panose="02010600030101010101" pitchFamily="2" charset="-122"/>
            </a:endParaRPr>
          </a:p>
          <a:p>
            <a:pPr>
              <a:lnSpc>
                <a:spcPct val="150000"/>
              </a:lnSpc>
            </a:pPr>
            <a:r>
              <a:rPr lang="en-US" sz="1600" spc="300" dirty="0" smtClean="0">
                <a:solidFill>
                  <a:schemeClr val="tx2"/>
                </a:solidFill>
                <a:latin typeface="宋体" panose="02010600030101010101" pitchFamily="2" charset="-122"/>
              </a:rPr>
              <a:t>（1）长期趋势。</a:t>
            </a:r>
            <a:endParaRPr lang="en-US" sz="1600" spc="300" dirty="0" smtClean="0">
              <a:solidFill>
                <a:schemeClr val="tx2"/>
              </a:solidFill>
              <a:latin typeface="宋体" panose="02010600030101010101" pitchFamily="2" charset="-122"/>
            </a:endParaRPr>
          </a:p>
          <a:p>
            <a:pPr>
              <a:lnSpc>
                <a:spcPct val="150000"/>
              </a:lnSpc>
            </a:pPr>
            <a:r>
              <a:rPr lang="en-US" sz="1600" spc="300" dirty="0" smtClean="0">
                <a:solidFill>
                  <a:schemeClr val="tx2"/>
                </a:solidFill>
                <a:latin typeface="宋体" panose="02010600030101010101" pitchFamily="2" charset="-122"/>
              </a:rPr>
              <a:t>（2）季节变动。</a:t>
            </a:r>
            <a:endParaRPr lang="en-US" sz="1600" spc="300" dirty="0" smtClean="0">
              <a:solidFill>
                <a:schemeClr val="tx2"/>
              </a:solidFill>
              <a:latin typeface="宋体" panose="02010600030101010101" pitchFamily="2" charset="-122"/>
            </a:endParaRPr>
          </a:p>
          <a:p>
            <a:pPr>
              <a:lnSpc>
                <a:spcPct val="150000"/>
              </a:lnSpc>
            </a:pPr>
            <a:r>
              <a:rPr lang="en-US" sz="1600" spc="300" dirty="0" smtClean="0">
                <a:solidFill>
                  <a:schemeClr val="tx2"/>
                </a:solidFill>
                <a:latin typeface="宋体" panose="02010600030101010101" pitchFamily="2" charset="-122"/>
              </a:rPr>
              <a:t>（3）循环变动。</a:t>
            </a:r>
            <a:endParaRPr lang="en-US" sz="1600" spc="300" dirty="0" smtClean="0">
              <a:solidFill>
                <a:schemeClr val="tx2"/>
              </a:solidFill>
              <a:latin typeface="宋体" panose="02010600030101010101" pitchFamily="2" charset="-122"/>
            </a:endParaRPr>
          </a:p>
          <a:p>
            <a:pPr>
              <a:lnSpc>
                <a:spcPct val="150000"/>
              </a:lnSpc>
            </a:pPr>
            <a:r>
              <a:rPr lang="en-US" sz="1600" spc="300" dirty="0" smtClean="0">
                <a:solidFill>
                  <a:schemeClr val="tx2"/>
                </a:solidFill>
                <a:latin typeface="宋体" panose="02010600030101010101" pitchFamily="2" charset="-122"/>
              </a:rPr>
              <a:t>（4）不规则变动。</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5559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一、时间数列的构成要素与模型</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7512685" y="1386840"/>
            <a:ext cx="4085590" cy="4085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87" name="AutoShape 23"/>
          <p:cNvSpPr>
            <a:spLocks noChangeArrowheads="1"/>
          </p:cNvSpPr>
          <p:nvPr/>
        </p:nvSpPr>
        <p:spPr bwMode="auto">
          <a:xfrm>
            <a:off x="4326821" y="1543291"/>
            <a:ext cx="3360000" cy="3360000"/>
          </a:xfrm>
          <a:prstGeom prst="ellipse">
            <a:avLst/>
          </a:prstGeom>
          <a:noFill/>
          <a:ln w="190500" cmpd="thickThin">
            <a:solidFill>
              <a:schemeClr val="accent5">
                <a:lumMod val="60000"/>
                <a:lumOff val="40000"/>
              </a:schemeClr>
            </a:solidFill>
            <a:miter lim="800000"/>
          </a:ln>
          <a:effectLst>
            <a:outerShdw blurRad="190500" dist="190500" dir="5400000" algn="ctr" rotWithShape="0">
              <a:srgbClr val="000000">
                <a:alpha val="43137"/>
              </a:srgbClr>
            </a:outerShdw>
          </a:effectLst>
        </p:spPr>
        <p:txBody>
          <a:bodyPr wrap="none" anchor="ctr"/>
          <a:lstStyle/>
          <a:p>
            <a:pPr defTabSz="913765">
              <a:defRPr/>
            </a:pPr>
            <a:endParaRPr lang="zh-CN" altLang="en-US" sz="2255">
              <a:solidFill>
                <a:schemeClr val="accent3">
                  <a:lumMod val="50000"/>
                </a:schemeClr>
              </a:solidFill>
              <a:latin typeface="宋体" panose="02010600030101010101" pitchFamily="2" charset="-122"/>
              <a:sym typeface="宋体" panose="02010600030101010101" pitchFamily="2" charset="-122"/>
            </a:endParaRPr>
          </a:p>
        </p:txBody>
      </p:sp>
      <p:sp>
        <p:nvSpPr>
          <p:cNvPr id="62490" name="AutoShape 26"/>
          <p:cNvSpPr>
            <a:spLocks noChangeArrowheads="1"/>
          </p:cNvSpPr>
          <p:nvPr/>
        </p:nvSpPr>
        <p:spPr bwMode="auto">
          <a:xfrm>
            <a:off x="3693924" y="2578216"/>
            <a:ext cx="1440000" cy="1440000"/>
          </a:xfrm>
          <a:prstGeom prst="ellipse">
            <a:avLst/>
          </a:prstGeom>
          <a:noFill/>
          <a:ln w="190500" cmpd="thickThin">
            <a:solidFill>
              <a:srgbClr val="FEB71D"/>
            </a:solidFill>
            <a:miter lim="800000"/>
          </a:ln>
          <a:effectLst>
            <a:outerShdw blurRad="190500" dist="190500" dir="5400000" algn="ctr" rotWithShape="0">
              <a:srgbClr val="000000">
                <a:alpha val="43137"/>
              </a:srgbClr>
            </a:outerShdw>
          </a:effectLst>
        </p:spPr>
        <p:txBody>
          <a:bodyPr wrap="none" anchor="ctr"/>
          <a:lstStyle/>
          <a:p>
            <a:pPr defTabSz="913765">
              <a:lnSpc>
                <a:spcPct val="150000"/>
              </a:lnSpc>
              <a:defRPr/>
            </a:pPr>
            <a:endParaRPr lang="zh-CN" altLang="en-US" sz="2255" dirty="0">
              <a:solidFill>
                <a:schemeClr val="tx1">
                  <a:lumMod val="75000"/>
                  <a:lumOff val="25000"/>
                </a:schemeClr>
              </a:solidFill>
              <a:latin typeface="宋体" panose="02010600030101010101" pitchFamily="2" charset="-122"/>
              <a:sym typeface="宋体" panose="02010600030101010101" pitchFamily="2" charset="-122"/>
            </a:endParaRPr>
          </a:p>
        </p:txBody>
      </p:sp>
      <p:sp>
        <p:nvSpPr>
          <p:cNvPr id="62491" name="AutoShape 27"/>
          <p:cNvSpPr>
            <a:spLocks noChangeArrowheads="1"/>
          </p:cNvSpPr>
          <p:nvPr/>
        </p:nvSpPr>
        <p:spPr bwMode="auto">
          <a:xfrm>
            <a:off x="7033549" y="2578216"/>
            <a:ext cx="1440000" cy="1440000"/>
          </a:xfrm>
          <a:prstGeom prst="ellipse">
            <a:avLst/>
          </a:prstGeom>
          <a:noFill/>
          <a:ln w="190500" cmpd="thickThin">
            <a:solidFill>
              <a:srgbClr val="FEB71D"/>
            </a:solidFill>
            <a:miter lim="800000"/>
          </a:ln>
          <a:effectLst>
            <a:outerShdw blurRad="190500" dist="190500" dir="5400000" algn="ctr" rotWithShape="0">
              <a:srgbClr val="000000">
                <a:alpha val="43137"/>
              </a:srgbClr>
            </a:outerShdw>
          </a:effectLst>
        </p:spPr>
        <p:txBody>
          <a:bodyPr wrap="none" anchor="ctr"/>
          <a:lstStyle/>
          <a:p>
            <a:pPr defTabSz="913765">
              <a:lnSpc>
                <a:spcPct val="150000"/>
              </a:lnSpc>
              <a:defRPr/>
            </a:pPr>
            <a:endParaRPr lang="zh-CN" altLang="en-US" sz="2255">
              <a:solidFill>
                <a:schemeClr val="tx1">
                  <a:lumMod val="75000"/>
                  <a:lumOff val="25000"/>
                </a:schemeClr>
              </a:solidFill>
              <a:latin typeface="宋体" panose="02010600030101010101" pitchFamily="2" charset="-122"/>
              <a:sym typeface="宋体" panose="02010600030101010101" pitchFamily="2" charset="-122"/>
            </a:endParaRPr>
          </a:p>
        </p:txBody>
      </p:sp>
      <p:sp>
        <p:nvSpPr>
          <p:cNvPr id="3" name="椭圆 2"/>
          <p:cNvSpPr/>
          <p:nvPr/>
        </p:nvSpPr>
        <p:spPr>
          <a:xfrm>
            <a:off x="3904591" y="2806796"/>
            <a:ext cx="1040896" cy="1040896"/>
          </a:xfrm>
          <a:prstGeom prst="ellipse">
            <a:avLst/>
          </a:prstGeom>
          <a:blipFill>
            <a:blip r:embed="rId1"/>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276834" y="2788349"/>
            <a:ext cx="1040896" cy="1040896"/>
          </a:xfrm>
          <a:prstGeom prst="ellipse">
            <a:avLst/>
          </a:prstGeom>
          <a:blipFill>
            <a:blip r:embed="rId1"/>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641481" y="4149534"/>
            <a:ext cx="1020186" cy="1020186"/>
          </a:xfrm>
          <a:prstGeom prst="ellipse">
            <a:avLst/>
          </a:prstGeom>
          <a:blipFill>
            <a:blip r:embed="rId1"/>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89305" y="3185795"/>
            <a:ext cx="2700655" cy="553085"/>
          </a:xfrm>
          <a:prstGeom prst="rect">
            <a:avLst/>
          </a:prstGeom>
        </p:spPr>
        <p:txBody>
          <a:bodyPr wrap="square">
            <a:spAutoFit/>
          </a:bodyPr>
          <a:lstStyle/>
          <a:p>
            <a:pPr>
              <a:lnSpc>
                <a:spcPts val="1800"/>
              </a:lnSpc>
            </a:pPr>
            <a:r>
              <a:rPr lang="zh-CN" altLang="en-US" sz="1600" dirty="0">
                <a:solidFill>
                  <a:schemeClr val="tx1"/>
                </a:solidFill>
                <a:latin typeface="宋体" panose="02010600030101010101" pitchFamily="2" charset="-122"/>
                <a:sym typeface="宋体" panose="02010600030101010101" pitchFamily="2" charset="-122"/>
              </a:rPr>
              <a:t>时距扩大法是测定现象长期趋势的一种最简单方法。</a:t>
            </a:r>
            <a:endParaRPr lang="zh-CN" altLang="en-US" sz="1600" dirty="0">
              <a:solidFill>
                <a:schemeClr val="tx1"/>
              </a:solidFill>
              <a:latin typeface="宋体" panose="02010600030101010101" pitchFamily="2" charset="-122"/>
              <a:sym typeface="宋体" panose="02010600030101010101" pitchFamily="2" charset="-122"/>
            </a:endParaRPr>
          </a:p>
        </p:txBody>
      </p:sp>
      <p:sp>
        <p:nvSpPr>
          <p:cNvPr id="15" name="文本框 14"/>
          <p:cNvSpPr txBox="1"/>
          <p:nvPr/>
        </p:nvSpPr>
        <p:spPr>
          <a:xfrm>
            <a:off x="1129665" y="2777490"/>
            <a:ext cx="2317115" cy="368300"/>
          </a:xfrm>
          <a:prstGeom prst="rect">
            <a:avLst/>
          </a:prstGeom>
          <a:noFill/>
        </p:spPr>
        <p:txBody>
          <a:bodyPr wrap="square" rtlCol="0">
            <a:spAutoFit/>
          </a:bodyPr>
          <a:lstStyle>
            <a:defPPr>
              <a:defRPr lang="en-US"/>
            </a:defPPr>
            <a:lvl1pPr>
              <a:defRPr b="1">
                <a:solidFill>
                  <a:schemeClr val="bg1"/>
                </a:solidFill>
                <a:latin typeface="思源黑体" panose="020B0400000000000000" pitchFamily="34" charset="-122"/>
                <a:ea typeface="思源黑体" panose="020B0400000000000000" pitchFamily="34" charset="-122"/>
              </a:defRPr>
            </a:lvl1pPr>
          </a:lstStyle>
          <a:p>
            <a:r>
              <a:rPr lang="zh-CN" altLang="en-US" dirty="0">
                <a:solidFill>
                  <a:schemeClr val="tx1">
                    <a:lumMod val="75000"/>
                    <a:lumOff val="25000"/>
                  </a:schemeClr>
                </a:solidFill>
                <a:latin typeface="宋体" panose="02010600030101010101" pitchFamily="2" charset="-122"/>
                <a:ea typeface="宋体" panose="02010600030101010101" pitchFamily="2" charset="-122"/>
                <a:sym typeface="宋体" panose="02010600030101010101" pitchFamily="2" charset="-122"/>
              </a:rPr>
              <a:t>（一）时距扩大法</a:t>
            </a:r>
            <a:endParaRPr lang="zh-CN" altLang="en-US" dirty="0">
              <a:solidFill>
                <a:schemeClr val="tx1">
                  <a:lumMod val="75000"/>
                  <a:lumOff val="25000"/>
                </a:schemeClr>
              </a:solidFill>
              <a:latin typeface="宋体" panose="02010600030101010101" pitchFamily="2" charset="-122"/>
              <a:ea typeface="宋体" panose="02010600030101010101" pitchFamily="2" charset="-122"/>
              <a:sym typeface="宋体" panose="02010600030101010101" pitchFamily="2" charset="-122"/>
            </a:endParaRPr>
          </a:p>
        </p:txBody>
      </p:sp>
      <p:sp>
        <p:nvSpPr>
          <p:cNvPr id="16" name="矩形 15"/>
          <p:cNvSpPr/>
          <p:nvPr/>
        </p:nvSpPr>
        <p:spPr>
          <a:xfrm>
            <a:off x="5003800" y="6083300"/>
            <a:ext cx="3470275" cy="553085"/>
          </a:xfrm>
          <a:prstGeom prst="rect">
            <a:avLst/>
          </a:prstGeom>
        </p:spPr>
        <p:txBody>
          <a:bodyPr wrap="square">
            <a:spAutoFit/>
          </a:bodyPr>
          <a:lstStyle/>
          <a:p>
            <a:pPr>
              <a:lnSpc>
                <a:spcPts val="1800"/>
              </a:lnSpc>
            </a:pPr>
            <a:r>
              <a:rPr lang="zh-CN" altLang="en-US" sz="1600" dirty="0">
                <a:solidFill>
                  <a:schemeClr val="tx1"/>
                </a:solidFill>
                <a:latin typeface="宋体" panose="02010600030101010101" pitchFamily="2" charset="-122"/>
                <a:sym typeface="宋体" panose="02010600030101010101" pitchFamily="2" charset="-122"/>
              </a:rPr>
              <a:t>最小平方法又称最小二乘法，这是测定现象长期趋势常用的方法。</a:t>
            </a:r>
            <a:endParaRPr lang="zh-CN" altLang="en-US" sz="1600" dirty="0">
              <a:solidFill>
                <a:schemeClr val="tx1"/>
              </a:solidFill>
              <a:latin typeface="宋体" panose="02010600030101010101" pitchFamily="2" charset="-122"/>
              <a:sym typeface="宋体" panose="02010600030101010101" pitchFamily="2" charset="-122"/>
            </a:endParaRPr>
          </a:p>
        </p:txBody>
      </p:sp>
      <p:sp>
        <p:nvSpPr>
          <p:cNvPr id="20" name="文本框 19"/>
          <p:cNvSpPr txBox="1"/>
          <p:nvPr/>
        </p:nvSpPr>
        <p:spPr>
          <a:xfrm>
            <a:off x="4962842" y="5696875"/>
            <a:ext cx="3458983" cy="368300"/>
          </a:xfrm>
          <a:prstGeom prst="rect">
            <a:avLst/>
          </a:prstGeom>
          <a:noFill/>
        </p:spPr>
        <p:txBody>
          <a:bodyPr wrap="square" rtlCol="0">
            <a:spAutoFit/>
          </a:bodyPr>
          <a:lstStyle/>
          <a:p>
            <a:r>
              <a:rPr lang="zh-CN" altLang="en-US" b="1" dirty="0">
                <a:solidFill>
                  <a:schemeClr val="tx1">
                    <a:lumMod val="75000"/>
                    <a:lumOff val="25000"/>
                  </a:schemeClr>
                </a:solidFill>
                <a:latin typeface="宋体" panose="02010600030101010101" pitchFamily="2" charset="-122"/>
                <a:sym typeface="宋体" panose="02010600030101010101" pitchFamily="2" charset="-122"/>
              </a:rPr>
              <a:t>（三）最小平方法</a:t>
            </a:r>
            <a:endParaRPr lang="zh-CN" altLang="en-US" b="1" dirty="0">
              <a:solidFill>
                <a:schemeClr val="tx1">
                  <a:lumMod val="75000"/>
                  <a:lumOff val="25000"/>
                </a:schemeClr>
              </a:solidFill>
              <a:latin typeface="宋体" panose="02010600030101010101" pitchFamily="2" charset="-122"/>
              <a:sym typeface="宋体" panose="02010600030101010101" pitchFamily="2" charset="-122"/>
            </a:endParaRPr>
          </a:p>
        </p:txBody>
      </p:sp>
      <p:sp>
        <p:nvSpPr>
          <p:cNvPr id="21" name="矩形 20"/>
          <p:cNvSpPr/>
          <p:nvPr/>
        </p:nvSpPr>
        <p:spPr>
          <a:xfrm>
            <a:off x="8737600" y="2687320"/>
            <a:ext cx="2570480" cy="553085"/>
          </a:xfrm>
          <a:prstGeom prst="rect">
            <a:avLst/>
          </a:prstGeom>
        </p:spPr>
        <p:txBody>
          <a:bodyPr wrap="square">
            <a:spAutoFit/>
          </a:bodyPr>
          <a:lstStyle/>
          <a:p>
            <a:pPr>
              <a:lnSpc>
                <a:spcPts val="1800"/>
              </a:lnSpc>
            </a:pPr>
            <a:r>
              <a:rPr lang="zh-CN" altLang="en-US" sz="1600" dirty="0">
                <a:solidFill>
                  <a:schemeClr val="tx1"/>
                </a:solidFill>
                <a:latin typeface="宋体" panose="02010600030101010101" pitchFamily="2" charset="-122"/>
                <a:sym typeface="宋体" panose="02010600030101010101" pitchFamily="2" charset="-122"/>
              </a:rPr>
              <a:t>移动平均法是时距扩大法的改良方法。</a:t>
            </a:r>
            <a:endParaRPr lang="zh-CN" altLang="en-US" sz="1600" dirty="0">
              <a:solidFill>
                <a:schemeClr val="tx1"/>
              </a:solidFill>
              <a:latin typeface="宋体" panose="02010600030101010101" pitchFamily="2" charset="-122"/>
              <a:sym typeface="宋体" panose="02010600030101010101" pitchFamily="2" charset="-122"/>
            </a:endParaRPr>
          </a:p>
        </p:txBody>
      </p:sp>
      <p:sp>
        <p:nvSpPr>
          <p:cNvPr id="23" name="AutoShape 27"/>
          <p:cNvSpPr>
            <a:spLocks noChangeArrowheads="1"/>
          </p:cNvSpPr>
          <p:nvPr/>
        </p:nvSpPr>
        <p:spPr bwMode="auto">
          <a:xfrm>
            <a:off x="5416305" y="3949835"/>
            <a:ext cx="1440000" cy="1440000"/>
          </a:xfrm>
          <a:prstGeom prst="ellipse">
            <a:avLst/>
          </a:prstGeom>
          <a:noFill/>
          <a:ln w="190500" cmpd="thickThin">
            <a:solidFill>
              <a:srgbClr val="3494FA"/>
            </a:solidFill>
            <a:miter lim="800000"/>
          </a:ln>
          <a:effectLst>
            <a:outerShdw blurRad="190500" dist="190500" dir="5400000" algn="ctr" rotWithShape="0">
              <a:srgbClr val="000000">
                <a:alpha val="43137"/>
              </a:srgbClr>
            </a:outerShdw>
          </a:effectLst>
        </p:spPr>
        <p:txBody>
          <a:bodyPr wrap="none" anchor="ctr"/>
          <a:lstStyle/>
          <a:p>
            <a:pPr defTabSz="913765">
              <a:lnSpc>
                <a:spcPct val="150000"/>
              </a:lnSpc>
              <a:defRPr/>
            </a:pPr>
            <a:endParaRPr lang="zh-CN" altLang="en-US" sz="2255">
              <a:solidFill>
                <a:schemeClr val="tx1">
                  <a:lumMod val="75000"/>
                  <a:lumOff val="25000"/>
                </a:schemeClr>
              </a:solidFill>
              <a:latin typeface="宋体" panose="02010600030101010101" pitchFamily="2" charset="-122"/>
              <a:sym typeface="宋体" panose="02010600030101010101" pitchFamily="2" charset="-122"/>
            </a:endParaRPr>
          </a:p>
        </p:txBody>
      </p:sp>
      <p:sp>
        <p:nvSpPr>
          <p:cNvPr id="24" name="KSO_Shape"/>
          <p:cNvSpPr/>
          <p:nvPr/>
        </p:nvSpPr>
        <p:spPr bwMode="auto">
          <a:xfrm>
            <a:off x="1948205" y="2309849"/>
            <a:ext cx="501926" cy="377281"/>
          </a:xfrm>
          <a:custGeom>
            <a:avLst/>
            <a:gdLst>
              <a:gd name="T0" fmla="*/ 2147483646 w 108"/>
              <a:gd name="T1" fmla="*/ 2147483646 h 81"/>
              <a:gd name="T2" fmla="*/ 2147483646 w 108"/>
              <a:gd name="T3" fmla="*/ 2147483646 h 81"/>
              <a:gd name="T4" fmla="*/ 2147483646 w 108"/>
              <a:gd name="T5" fmla="*/ 2147483646 h 81"/>
              <a:gd name="T6" fmla="*/ 2147483646 w 108"/>
              <a:gd name="T7" fmla="*/ 2147483646 h 81"/>
              <a:gd name="T8" fmla="*/ 2147483646 w 108"/>
              <a:gd name="T9" fmla="*/ 2147483646 h 81"/>
              <a:gd name="T10" fmla="*/ 2147483646 w 108"/>
              <a:gd name="T11" fmla="*/ 2147483646 h 81"/>
              <a:gd name="T12" fmla="*/ 2147483646 w 108"/>
              <a:gd name="T13" fmla="*/ 2147483646 h 81"/>
              <a:gd name="T14" fmla="*/ 2147483646 w 108"/>
              <a:gd name="T15" fmla="*/ 2147483646 h 81"/>
              <a:gd name="T16" fmla="*/ 2147483646 w 108"/>
              <a:gd name="T17" fmla="*/ 2147483646 h 81"/>
              <a:gd name="T18" fmla="*/ 2147483646 w 108"/>
              <a:gd name="T19" fmla="*/ 2147483646 h 81"/>
              <a:gd name="T20" fmla="*/ 2147483646 w 108"/>
              <a:gd name="T21" fmla="*/ 2147483646 h 81"/>
              <a:gd name="T22" fmla="*/ 2147483646 w 108"/>
              <a:gd name="T23" fmla="*/ 2147483646 h 81"/>
              <a:gd name="T24" fmla="*/ 2147483646 w 108"/>
              <a:gd name="T25" fmla="*/ 2147483646 h 81"/>
              <a:gd name="T26" fmla="*/ 2147483646 w 108"/>
              <a:gd name="T27" fmla="*/ 2147483646 h 81"/>
              <a:gd name="T28" fmla="*/ 2147483646 w 108"/>
              <a:gd name="T29" fmla="*/ 2147483646 h 81"/>
              <a:gd name="T30" fmla="*/ 0 w 108"/>
              <a:gd name="T31" fmla="*/ 2147483646 h 81"/>
              <a:gd name="T32" fmla="*/ 2147483646 w 108"/>
              <a:gd name="T33" fmla="*/ 2147483646 h 81"/>
              <a:gd name="T34" fmla="*/ 2147483646 w 108"/>
              <a:gd name="T35" fmla="*/ 2147483646 h 81"/>
              <a:gd name="T36" fmla="*/ 2147483646 w 108"/>
              <a:gd name="T37" fmla="*/ 2147483646 h 81"/>
              <a:gd name="T38" fmla="*/ 2147483646 w 108"/>
              <a:gd name="T39" fmla="*/ 2147483646 h 81"/>
              <a:gd name="T40" fmla="*/ 2147483646 w 108"/>
              <a:gd name="T41" fmla="*/ 2147483646 h 81"/>
              <a:gd name="T42" fmla="*/ 2147483646 w 108"/>
              <a:gd name="T43" fmla="*/ 2147483646 h 81"/>
              <a:gd name="T44" fmla="*/ 2147483646 w 108"/>
              <a:gd name="T45" fmla="*/ 2147483646 h 81"/>
              <a:gd name="T46" fmla="*/ 2147483646 w 108"/>
              <a:gd name="T47" fmla="*/ 2147483646 h 81"/>
              <a:gd name="T48" fmla="*/ 2147483646 w 108"/>
              <a:gd name="T49" fmla="*/ 2147483646 h 81"/>
              <a:gd name="T50" fmla="*/ 2147483646 w 108"/>
              <a:gd name="T51" fmla="*/ 2147483646 h 81"/>
              <a:gd name="T52" fmla="*/ 2147483646 w 108"/>
              <a:gd name="T53" fmla="*/ 2147483646 h 81"/>
              <a:gd name="T54" fmla="*/ 2147483646 w 108"/>
              <a:gd name="T55" fmla="*/ 2147483646 h 81"/>
              <a:gd name="T56" fmla="*/ 2147483646 w 108"/>
              <a:gd name="T57" fmla="*/ 2147483646 h 81"/>
              <a:gd name="T58" fmla="*/ 2147483646 w 108"/>
              <a:gd name="T59" fmla="*/ 2147483646 h 81"/>
              <a:gd name="T60" fmla="*/ 2147483646 w 108"/>
              <a:gd name="T61" fmla="*/ 2147483646 h 81"/>
              <a:gd name="T62" fmla="*/ 2147483646 w 108"/>
              <a:gd name="T63" fmla="*/ 2147483646 h 81"/>
              <a:gd name="T64" fmla="*/ 2147483646 w 108"/>
              <a:gd name="T65" fmla="*/ 2147483646 h 81"/>
              <a:gd name="T66" fmla="*/ 2147483646 w 108"/>
              <a:gd name="T67" fmla="*/ 2147483646 h 81"/>
              <a:gd name="T68" fmla="*/ 2147483646 w 108"/>
              <a:gd name="T69" fmla="*/ 2147483646 h 81"/>
              <a:gd name="T70" fmla="*/ 2147483646 w 108"/>
              <a:gd name="T71" fmla="*/ 2147483646 h 81"/>
              <a:gd name="T72" fmla="*/ 2147483646 w 108"/>
              <a:gd name="T73" fmla="*/ 2147483646 h 81"/>
              <a:gd name="T74" fmla="*/ 2147483646 w 108"/>
              <a:gd name="T75" fmla="*/ 2147483646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tx1">
              <a:lumMod val="50000"/>
              <a:lumOff val="50000"/>
            </a:schemeClr>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宋体" panose="02010600030101010101" pitchFamily="2" charset="-122"/>
              <a:sym typeface="宋体" panose="02010600030101010101" pitchFamily="2" charset="-122"/>
            </a:endParaRPr>
          </a:p>
        </p:txBody>
      </p:sp>
      <p:sp>
        <p:nvSpPr>
          <p:cNvPr id="25" name="KSO_Shape"/>
          <p:cNvSpPr/>
          <p:nvPr/>
        </p:nvSpPr>
        <p:spPr bwMode="auto">
          <a:xfrm>
            <a:off x="4264306" y="5649923"/>
            <a:ext cx="594691" cy="416284"/>
          </a:xfrm>
          <a:custGeom>
            <a:avLst/>
            <a:gdLst/>
            <a:ahLst/>
            <a:cxnLst/>
            <a:rect l="0" t="0" r="r" b="b"/>
            <a:pathLst>
              <a:path w="5226050" h="3657600">
                <a:moveTo>
                  <a:pt x="3327400" y="1387475"/>
                </a:moveTo>
                <a:lnTo>
                  <a:pt x="3327400" y="1631950"/>
                </a:lnTo>
                <a:lnTo>
                  <a:pt x="3092450" y="1631950"/>
                </a:lnTo>
                <a:lnTo>
                  <a:pt x="3092450" y="1622425"/>
                </a:lnTo>
                <a:lnTo>
                  <a:pt x="3327400" y="1387475"/>
                </a:lnTo>
                <a:close/>
                <a:moveTo>
                  <a:pt x="3648075" y="1212850"/>
                </a:moveTo>
                <a:lnTo>
                  <a:pt x="3886200" y="1212850"/>
                </a:lnTo>
                <a:lnTo>
                  <a:pt x="3886200" y="1631950"/>
                </a:lnTo>
                <a:lnTo>
                  <a:pt x="3648075" y="1631950"/>
                </a:lnTo>
                <a:lnTo>
                  <a:pt x="3648075" y="1212850"/>
                </a:lnTo>
                <a:close/>
                <a:moveTo>
                  <a:pt x="3498850" y="1212850"/>
                </a:moveTo>
                <a:lnTo>
                  <a:pt x="3606800" y="1212850"/>
                </a:lnTo>
                <a:lnTo>
                  <a:pt x="3606800" y="1631950"/>
                </a:lnTo>
                <a:lnTo>
                  <a:pt x="3368675" y="1631950"/>
                </a:lnTo>
                <a:lnTo>
                  <a:pt x="3368675" y="1343025"/>
                </a:lnTo>
                <a:lnTo>
                  <a:pt x="3498850" y="1212850"/>
                </a:lnTo>
                <a:close/>
                <a:moveTo>
                  <a:pt x="2470150" y="1060450"/>
                </a:moveTo>
                <a:lnTo>
                  <a:pt x="2489200" y="1060450"/>
                </a:lnTo>
                <a:lnTo>
                  <a:pt x="2511425" y="1060450"/>
                </a:lnTo>
                <a:lnTo>
                  <a:pt x="2530475" y="1066800"/>
                </a:lnTo>
                <a:lnTo>
                  <a:pt x="2549525" y="1076325"/>
                </a:lnTo>
                <a:lnTo>
                  <a:pt x="2565400" y="1089025"/>
                </a:lnTo>
                <a:lnTo>
                  <a:pt x="2578100" y="1104900"/>
                </a:lnTo>
                <a:lnTo>
                  <a:pt x="2590800" y="1123950"/>
                </a:lnTo>
                <a:lnTo>
                  <a:pt x="2597150" y="1143000"/>
                </a:lnTo>
                <a:lnTo>
                  <a:pt x="2600325" y="1165225"/>
                </a:lnTo>
                <a:lnTo>
                  <a:pt x="2597150" y="1187450"/>
                </a:lnTo>
                <a:lnTo>
                  <a:pt x="2590800" y="1206500"/>
                </a:lnTo>
                <a:lnTo>
                  <a:pt x="2581275" y="1225550"/>
                </a:lnTo>
                <a:lnTo>
                  <a:pt x="2568575" y="1241425"/>
                </a:lnTo>
                <a:lnTo>
                  <a:pt x="2552700" y="1254125"/>
                </a:lnTo>
                <a:lnTo>
                  <a:pt x="2533650" y="1266825"/>
                </a:lnTo>
                <a:lnTo>
                  <a:pt x="2514600" y="1273175"/>
                </a:lnTo>
                <a:lnTo>
                  <a:pt x="1568371" y="1588585"/>
                </a:lnTo>
                <a:lnTo>
                  <a:pt x="1470025" y="2333625"/>
                </a:lnTo>
                <a:lnTo>
                  <a:pt x="1463675" y="2362200"/>
                </a:lnTo>
                <a:lnTo>
                  <a:pt x="1457325" y="2387600"/>
                </a:lnTo>
                <a:lnTo>
                  <a:pt x="1444625" y="2409825"/>
                </a:lnTo>
                <a:lnTo>
                  <a:pt x="1441450" y="2414588"/>
                </a:lnTo>
                <a:lnTo>
                  <a:pt x="1441450" y="3508375"/>
                </a:lnTo>
                <a:lnTo>
                  <a:pt x="1438275" y="3536950"/>
                </a:lnTo>
                <a:lnTo>
                  <a:pt x="1431925" y="3565525"/>
                </a:lnTo>
                <a:lnTo>
                  <a:pt x="1416050" y="3590925"/>
                </a:lnTo>
                <a:lnTo>
                  <a:pt x="1400175" y="3613150"/>
                </a:lnTo>
                <a:lnTo>
                  <a:pt x="1377950" y="3632200"/>
                </a:lnTo>
                <a:lnTo>
                  <a:pt x="1352550" y="3644900"/>
                </a:lnTo>
                <a:lnTo>
                  <a:pt x="1323975" y="3654425"/>
                </a:lnTo>
                <a:lnTo>
                  <a:pt x="1292225" y="3657600"/>
                </a:lnTo>
                <a:lnTo>
                  <a:pt x="1263650" y="3654425"/>
                </a:lnTo>
                <a:lnTo>
                  <a:pt x="1235075" y="3644900"/>
                </a:lnTo>
                <a:lnTo>
                  <a:pt x="1209675" y="3632200"/>
                </a:lnTo>
                <a:lnTo>
                  <a:pt x="1187450" y="3613150"/>
                </a:lnTo>
                <a:lnTo>
                  <a:pt x="1168400" y="3590925"/>
                </a:lnTo>
                <a:lnTo>
                  <a:pt x="1155700" y="3565525"/>
                </a:lnTo>
                <a:lnTo>
                  <a:pt x="1146175" y="3536950"/>
                </a:lnTo>
                <a:lnTo>
                  <a:pt x="1143000" y="3508375"/>
                </a:lnTo>
                <a:lnTo>
                  <a:pt x="1143000" y="2473801"/>
                </a:lnTo>
                <a:lnTo>
                  <a:pt x="1139825" y="2473325"/>
                </a:lnTo>
                <a:lnTo>
                  <a:pt x="1031875" y="2459831"/>
                </a:lnTo>
                <a:lnTo>
                  <a:pt x="1031875" y="3508375"/>
                </a:lnTo>
                <a:lnTo>
                  <a:pt x="1028700" y="3536950"/>
                </a:lnTo>
                <a:lnTo>
                  <a:pt x="1019175" y="3565525"/>
                </a:lnTo>
                <a:lnTo>
                  <a:pt x="1006475" y="3590925"/>
                </a:lnTo>
                <a:lnTo>
                  <a:pt x="987425" y="3613150"/>
                </a:lnTo>
                <a:lnTo>
                  <a:pt x="965200" y="3632200"/>
                </a:lnTo>
                <a:lnTo>
                  <a:pt x="939800" y="3644900"/>
                </a:lnTo>
                <a:lnTo>
                  <a:pt x="911225" y="3654425"/>
                </a:lnTo>
                <a:lnTo>
                  <a:pt x="882650" y="3657600"/>
                </a:lnTo>
                <a:lnTo>
                  <a:pt x="850900" y="3654425"/>
                </a:lnTo>
                <a:lnTo>
                  <a:pt x="822325" y="3644900"/>
                </a:lnTo>
                <a:lnTo>
                  <a:pt x="796925" y="3632200"/>
                </a:lnTo>
                <a:lnTo>
                  <a:pt x="774700" y="3613150"/>
                </a:lnTo>
                <a:lnTo>
                  <a:pt x="755650" y="3590925"/>
                </a:lnTo>
                <a:lnTo>
                  <a:pt x="742950" y="3565525"/>
                </a:lnTo>
                <a:lnTo>
                  <a:pt x="733425" y="3536950"/>
                </a:lnTo>
                <a:lnTo>
                  <a:pt x="730250" y="3508375"/>
                </a:lnTo>
                <a:lnTo>
                  <a:pt x="730250" y="2397125"/>
                </a:lnTo>
                <a:lnTo>
                  <a:pt x="733425" y="2368550"/>
                </a:lnTo>
                <a:lnTo>
                  <a:pt x="742950" y="2339975"/>
                </a:lnTo>
                <a:lnTo>
                  <a:pt x="743744" y="2338388"/>
                </a:lnTo>
                <a:lnTo>
                  <a:pt x="742950" y="2336800"/>
                </a:lnTo>
                <a:lnTo>
                  <a:pt x="736600" y="2314575"/>
                </a:lnTo>
                <a:lnTo>
                  <a:pt x="730250" y="2292350"/>
                </a:lnTo>
                <a:lnTo>
                  <a:pt x="730250" y="2263775"/>
                </a:lnTo>
                <a:lnTo>
                  <a:pt x="733425" y="2235200"/>
                </a:lnTo>
                <a:lnTo>
                  <a:pt x="825831" y="1545236"/>
                </a:lnTo>
                <a:lnTo>
                  <a:pt x="679450" y="1892300"/>
                </a:lnTo>
                <a:lnTo>
                  <a:pt x="669925" y="1911350"/>
                </a:lnTo>
                <a:lnTo>
                  <a:pt x="669217" y="1912766"/>
                </a:lnTo>
                <a:lnTo>
                  <a:pt x="666750" y="1917700"/>
                </a:lnTo>
                <a:lnTo>
                  <a:pt x="657225" y="1936750"/>
                </a:lnTo>
                <a:lnTo>
                  <a:pt x="641350" y="1952625"/>
                </a:lnTo>
                <a:lnTo>
                  <a:pt x="625475" y="1962150"/>
                </a:lnTo>
                <a:lnTo>
                  <a:pt x="606425" y="1971675"/>
                </a:lnTo>
                <a:lnTo>
                  <a:pt x="584200" y="1974850"/>
                </a:lnTo>
                <a:lnTo>
                  <a:pt x="561975" y="1974850"/>
                </a:lnTo>
                <a:lnTo>
                  <a:pt x="542925" y="1971675"/>
                </a:lnTo>
                <a:lnTo>
                  <a:pt x="76200" y="1774825"/>
                </a:lnTo>
                <a:lnTo>
                  <a:pt x="57150" y="1765300"/>
                </a:lnTo>
                <a:lnTo>
                  <a:pt x="38100" y="1752600"/>
                </a:lnTo>
                <a:lnTo>
                  <a:pt x="25400" y="1739900"/>
                </a:lnTo>
                <a:lnTo>
                  <a:pt x="12700" y="1720850"/>
                </a:lnTo>
                <a:lnTo>
                  <a:pt x="3175" y="1704975"/>
                </a:lnTo>
                <a:lnTo>
                  <a:pt x="0" y="1682750"/>
                </a:lnTo>
                <a:lnTo>
                  <a:pt x="0" y="1660525"/>
                </a:lnTo>
                <a:lnTo>
                  <a:pt x="3175" y="1641475"/>
                </a:lnTo>
                <a:lnTo>
                  <a:pt x="12700" y="1619250"/>
                </a:lnTo>
                <a:lnTo>
                  <a:pt x="22225" y="1603375"/>
                </a:lnTo>
                <a:lnTo>
                  <a:pt x="38100" y="1587500"/>
                </a:lnTo>
                <a:lnTo>
                  <a:pt x="53975" y="1574800"/>
                </a:lnTo>
                <a:lnTo>
                  <a:pt x="73025" y="1568450"/>
                </a:lnTo>
                <a:lnTo>
                  <a:pt x="95250" y="1562100"/>
                </a:lnTo>
                <a:lnTo>
                  <a:pt x="114300" y="1562100"/>
                </a:lnTo>
                <a:lnTo>
                  <a:pt x="136525" y="1568450"/>
                </a:lnTo>
                <a:lnTo>
                  <a:pt x="516862" y="1728864"/>
                </a:lnTo>
                <a:lnTo>
                  <a:pt x="669925" y="1368425"/>
                </a:lnTo>
                <a:lnTo>
                  <a:pt x="679450" y="1346200"/>
                </a:lnTo>
                <a:lnTo>
                  <a:pt x="688975" y="1330325"/>
                </a:lnTo>
                <a:lnTo>
                  <a:pt x="704850" y="1314450"/>
                </a:lnTo>
                <a:lnTo>
                  <a:pt x="714375" y="1304925"/>
                </a:lnTo>
                <a:lnTo>
                  <a:pt x="730250" y="1295400"/>
                </a:lnTo>
                <a:lnTo>
                  <a:pt x="746125" y="1285875"/>
                </a:lnTo>
                <a:lnTo>
                  <a:pt x="787400" y="1273175"/>
                </a:lnTo>
                <a:lnTo>
                  <a:pt x="831850" y="1260475"/>
                </a:lnTo>
                <a:lnTo>
                  <a:pt x="882650" y="1254125"/>
                </a:lnTo>
                <a:lnTo>
                  <a:pt x="936625" y="1250950"/>
                </a:lnTo>
                <a:lnTo>
                  <a:pt x="990600" y="1250950"/>
                </a:lnTo>
                <a:lnTo>
                  <a:pt x="1092200" y="1250950"/>
                </a:lnTo>
                <a:lnTo>
                  <a:pt x="1171575" y="1260475"/>
                </a:lnTo>
                <a:lnTo>
                  <a:pt x="1301750" y="1276350"/>
                </a:lnTo>
                <a:lnTo>
                  <a:pt x="1377950" y="1289050"/>
                </a:lnTo>
                <a:lnTo>
                  <a:pt x="1473200" y="1311275"/>
                </a:lnTo>
                <a:lnTo>
                  <a:pt x="1524000" y="1323975"/>
                </a:lnTo>
                <a:lnTo>
                  <a:pt x="1571625" y="1339850"/>
                </a:lnTo>
                <a:lnTo>
                  <a:pt x="1604727" y="1351672"/>
                </a:lnTo>
                <a:lnTo>
                  <a:pt x="2470150" y="1060450"/>
                </a:lnTo>
                <a:close/>
                <a:moveTo>
                  <a:pt x="4162425" y="914400"/>
                </a:moveTo>
                <a:lnTo>
                  <a:pt x="4162425" y="1631950"/>
                </a:lnTo>
                <a:lnTo>
                  <a:pt x="3924300" y="1631950"/>
                </a:lnTo>
                <a:lnTo>
                  <a:pt x="3924300" y="1168400"/>
                </a:lnTo>
                <a:lnTo>
                  <a:pt x="4162425" y="914400"/>
                </a:lnTo>
                <a:close/>
                <a:moveTo>
                  <a:pt x="1193800" y="593725"/>
                </a:moveTo>
                <a:lnTo>
                  <a:pt x="1228725" y="596900"/>
                </a:lnTo>
                <a:lnTo>
                  <a:pt x="1260475" y="603250"/>
                </a:lnTo>
                <a:lnTo>
                  <a:pt x="1289050" y="612775"/>
                </a:lnTo>
                <a:lnTo>
                  <a:pt x="1317625" y="625475"/>
                </a:lnTo>
                <a:lnTo>
                  <a:pt x="1346200" y="638175"/>
                </a:lnTo>
                <a:lnTo>
                  <a:pt x="1371600" y="657225"/>
                </a:lnTo>
                <a:lnTo>
                  <a:pt x="1397000" y="676275"/>
                </a:lnTo>
                <a:lnTo>
                  <a:pt x="1419225" y="698500"/>
                </a:lnTo>
                <a:lnTo>
                  <a:pt x="1438275" y="720725"/>
                </a:lnTo>
                <a:lnTo>
                  <a:pt x="1454150" y="746125"/>
                </a:lnTo>
                <a:lnTo>
                  <a:pt x="1470025" y="771525"/>
                </a:lnTo>
                <a:lnTo>
                  <a:pt x="1482725" y="800100"/>
                </a:lnTo>
                <a:lnTo>
                  <a:pt x="1492250" y="828675"/>
                </a:lnTo>
                <a:lnTo>
                  <a:pt x="1498600" y="860425"/>
                </a:lnTo>
                <a:lnTo>
                  <a:pt x="1501775" y="892175"/>
                </a:lnTo>
                <a:lnTo>
                  <a:pt x="1501775" y="923925"/>
                </a:lnTo>
                <a:lnTo>
                  <a:pt x="1498600" y="955675"/>
                </a:lnTo>
                <a:lnTo>
                  <a:pt x="1495425" y="987425"/>
                </a:lnTo>
                <a:lnTo>
                  <a:pt x="1485900" y="1019175"/>
                </a:lnTo>
                <a:lnTo>
                  <a:pt x="1473200" y="1047750"/>
                </a:lnTo>
                <a:lnTo>
                  <a:pt x="1457325" y="1073150"/>
                </a:lnTo>
                <a:lnTo>
                  <a:pt x="1441450" y="1101725"/>
                </a:lnTo>
                <a:lnTo>
                  <a:pt x="1422400" y="1123950"/>
                </a:lnTo>
                <a:lnTo>
                  <a:pt x="1400175" y="1146175"/>
                </a:lnTo>
                <a:lnTo>
                  <a:pt x="1377950" y="1165225"/>
                </a:lnTo>
                <a:lnTo>
                  <a:pt x="1352550" y="1184275"/>
                </a:lnTo>
                <a:lnTo>
                  <a:pt x="1327150" y="1196975"/>
                </a:lnTo>
                <a:lnTo>
                  <a:pt x="1298575" y="1209675"/>
                </a:lnTo>
                <a:lnTo>
                  <a:pt x="1270000" y="1219200"/>
                </a:lnTo>
                <a:lnTo>
                  <a:pt x="1238250" y="1225550"/>
                </a:lnTo>
                <a:lnTo>
                  <a:pt x="1206500" y="1228725"/>
                </a:lnTo>
                <a:lnTo>
                  <a:pt x="1174750" y="1231900"/>
                </a:lnTo>
                <a:lnTo>
                  <a:pt x="1143000" y="1228725"/>
                </a:lnTo>
                <a:lnTo>
                  <a:pt x="1111250" y="1222375"/>
                </a:lnTo>
                <a:lnTo>
                  <a:pt x="1079500" y="1212850"/>
                </a:lnTo>
                <a:lnTo>
                  <a:pt x="1050925" y="1200150"/>
                </a:lnTo>
                <a:lnTo>
                  <a:pt x="1022350" y="1187450"/>
                </a:lnTo>
                <a:lnTo>
                  <a:pt x="996950" y="1168400"/>
                </a:lnTo>
                <a:lnTo>
                  <a:pt x="974725" y="1149350"/>
                </a:lnTo>
                <a:lnTo>
                  <a:pt x="952500" y="1130300"/>
                </a:lnTo>
                <a:lnTo>
                  <a:pt x="933450" y="1104900"/>
                </a:lnTo>
                <a:lnTo>
                  <a:pt x="914400" y="1079500"/>
                </a:lnTo>
                <a:lnTo>
                  <a:pt x="901700" y="1054100"/>
                </a:lnTo>
                <a:lnTo>
                  <a:pt x="889000" y="1025525"/>
                </a:lnTo>
                <a:lnTo>
                  <a:pt x="879475" y="996950"/>
                </a:lnTo>
                <a:lnTo>
                  <a:pt x="873125" y="965200"/>
                </a:lnTo>
                <a:lnTo>
                  <a:pt x="866775" y="936625"/>
                </a:lnTo>
                <a:lnTo>
                  <a:pt x="866775" y="904875"/>
                </a:lnTo>
                <a:lnTo>
                  <a:pt x="869950" y="869950"/>
                </a:lnTo>
                <a:lnTo>
                  <a:pt x="876300" y="838200"/>
                </a:lnTo>
                <a:lnTo>
                  <a:pt x="885825" y="809625"/>
                </a:lnTo>
                <a:lnTo>
                  <a:pt x="895350" y="777875"/>
                </a:lnTo>
                <a:lnTo>
                  <a:pt x="911225" y="752475"/>
                </a:lnTo>
                <a:lnTo>
                  <a:pt x="927100" y="727075"/>
                </a:lnTo>
                <a:lnTo>
                  <a:pt x="946150" y="701675"/>
                </a:lnTo>
                <a:lnTo>
                  <a:pt x="968375" y="679450"/>
                </a:lnTo>
                <a:lnTo>
                  <a:pt x="990600" y="660400"/>
                </a:lnTo>
                <a:lnTo>
                  <a:pt x="1016000" y="644525"/>
                </a:lnTo>
                <a:lnTo>
                  <a:pt x="1044575" y="628650"/>
                </a:lnTo>
                <a:lnTo>
                  <a:pt x="1073150" y="615950"/>
                </a:lnTo>
                <a:lnTo>
                  <a:pt x="1101725" y="606425"/>
                </a:lnTo>
                <a:lnTo>
                  <a:pt x="1130300" y="600075"/>
                </a:lnTo>
                <a:lnTo>
                  <a:pt x="1162050" y="596900"/>
                </a:lnTo>
                <a:lnTo>
                  <a:pt x="1193800" y="593725"/>
                </a:lnTo>
                <a:close/>
                <a:moveTo>
                  <a:pt x="3930650" y="523875"/>
                </a:moveTo>
                <a:lnTo>
                  <a:pt x="4273550" y="523875"/>
                </a:lnTo>
                <a:lnTo>
                  <a:pt x="4289425" y="527050"/>
                </a:lnTo>
                <a:lnTo>
                  <a:pt x="4295775" y="527050"/>
                </a:lnTo>
                <a:lnTo>
                  <a:pt x="4302125" y="530225"/>
                </a:lnTo>
                <a:lnTo>
                  <a:pt x="4311650" y="533400"/>
                </a:lnTo>
                <a:lnTo>
                  <a:pt x="4318000" y="536575"/>
                </a:lnTo>
                <a:lnTo>
                  <a:pt x="4327525" y="546100"/>
                </a:lnTo>
                <a:lnTo>
                  <a:pt x="4337050" y="558800"/>
                </a:lnTo>
                <a:lnTo>
                  <a:pt x="4340225" y="565150"/>
                </a:lnTo>
                <a:lnTo>
                  <a:pt x="4343400" y="571500"/>
                </a:lnTo>
                <a:lnTo>
                  <a:pt x="4346575" y="581025"/>
                </a:lnTo>
                <a:lnTo>
                  <a:pt x="4349750" y="587375"/>
                </a:lnTo>
                <a:lnTo>
                  <a:pt x="4349750" y="603250"/>
                </a:lnTo>
                <a:lnTo>
                  <a:pt x="4349750" y="908050"/>
                </a:lnTo>
                <a:lnTo>
                  <a:pt x="4349750" y="920750"/>
                </a:lnTo>
                <a:lnTo>
                  <a:pt x="4343400" y="936625"/>
                </a:lnTo>
                <a:lnTo>
                  <a:pt x="4337050" y="949325"/>
                </a:lnTo>
                <a:lnTo>
                  <a:pt x="4327525" y="962025"/>
                </a:lnTo>
                <a:lnTo>
                  <a:pt x="4318000" y="971550"/>
                </a:lnTo>
                <a:lnTo>
                  <a:pt x="4305300" y="977900"/>
                </a:lnTo>
                <a:lnTo>
                  <a:pt x="4289425" y="981075"/>
                </a:lnTo>
                <a:lnTo>
                  <a:pt x="4273550" y="984250"/>
                </a:lnTo>
                <a:lnTo>
                  <a:pt x="4257675" y="981075"/>
                </a:lnTo>
                <a:lnTo>
                  <a:pt x="4244975" y="977900"/>
                </a:lnTo>
                <a:lnTo>
                  <a:pt x="4229100" y="971550"/>
                </a:lnTo>
                <a:lnTo>
                  <a:pt x="4219575" y="962025"/>
                </a:lnTo>
                <a:lnTo>
                  <a:pt x="4210050" y="949325"/>
                </a:lnTo>
                <a:lnTo>
                  <a:pt x="4203700" y="936625"/>
                </a:lnTo>
                <a:lnTo>
                  <a:pt x="4197350" y="920750"/>
                </a:lnTo>
                <a:lnTo>
                  <a:pt x="4197350" y="908050"/>
                </a:lnTo>
                <a:lnTo>
                  <a:pt x="4197350" y="787400"/>
                </a:lnTo>
                <a:lnTo>
                  <a:pt x="3873500" y="1127125"/>
                </a:lnTo>
                <a:lnTo>
                  <a:pt x="3863975" y="1136650"/>
                </a:lnTo>
                <a:lnTo>
                  <a:pt x="3851275" y="1146175"/>
                </a:lnTo>
                <a:lnTo>
                  <a:pt x="3838575" y="1152525"/>
                </a:lnTo>
                <a:lnTo>
                  <a:pt x="3825875" y="1158875"/>
                </a:lnTo>
                <a:lnTo>
                  <a:pt x="3813175" y="1158875"/>
                </a:lnTo>
                <a:lnTo>
                  <a:pt x="3810000" y="1158875"/>
                </a:lnTo>
                <a:lnTo>
                  <a:pt x="3806825" y="1158875"/>
                </a:lnTo>
                <a:lnTo>
                  <a:pt x="3473450" y="1162050"/>
                </a:lnTo>
                <a:lnTo>
                  <a:pt x="3022600" y="1612900"/>
                </a:lnTo>
                <a:lnTo>
                  <a:pt x="3009900" y="1622425"/>
                </a:lnTo>
                <a:lnTo>
                  <a:pt x="2997200" y="1628775"/>
                </a:lnTo>
                <a:lnTo>
                  <a:pt x="2981325" y="1631950"/>
                </a:lnTo>
                <a:lnTo>
                  <a:pt x="2968625" y="1635125"/>
                </a:lnTo>
                <a:lnTo>
                  <a:pt x="2952750" y="1631950"/>
                </a:lnTo>
                <a:lnTo>
                  <a:pt x="2940050" y="1628775"/>
                </a:lnTo>
                <a:lnTo>
                  <a:pt x="2924175" y="1622425"/>
                </a:lnTo>
                <a:lnTo>
                  <a:pt x="2914650" y="1612900"/>
                </a:lnTo>
                <a:lnTo>
                  <a:pt x="2901950" y="1600200"/>
                </a:lnTo>
                <a:lnTo>
                  <a:pt x="2895600" y="1587500"/>
                </a:lnTo>
                <a:lnTo>
                  <a:pt x="2892425" y="1571625"/>
                </a:lnTo>
                <a:lnTo>
                  <a:pt x="2889250" y="1555750"/>
                </a:lnTo>
                <a:lnTo>
                  <a:pt x="2892425" y="1543050"/>
                </a:lnTo>
                <a:lnTo>
                  <a:pt x="2895600" y="1527175"/>
                </a:lnTo>
                <a:lnTo>
                  <a:pt x="2901950" y="1514475"/>
                </a:lnTo>
                <a:lnTo>
                  <a:pt x="2914650" y="1501775"/>
                </a:lnTo>
                <a:lnTo>
                  <a:pt x="3371850" y="1044575"/>
                </a:lnTo>
                <a:lnTo>
                  <a:pt x="3381375" y="1031875"/>
                </a:lnTo>
                <a:lnTo>
                  <a:pt x="3394075" y="1019175"/>
                </a:lnTo>
                <a:lnTo>
                  <a:pt x="3409950" y="1012825"/>
                </a:lnTo>
                <a:lnTo>
                  <a:pt x="3425825" y="1009650"/>
                </a:lnTo>
                <a:lnTo>
                  <a:pt x="3435350" y="1006475"/>
                </a:lnTo>
                <a:lnTo>
                  <a:pt x="3438525" y="1006475"/>
                </a:lnTo>
                <a:lnTo>
                  <a:pt x="3441700" y="1006475"/>
                </a:lnTo>
                <a:lnTo>
                  <a:pt x="3775075" y="1006475"/>
                </a:lnTo>
                <a:lnTo>
                  <a:pt x="4086225" y="679450"/>
                </a:lnTo>
                <a:lnTo>
                  <a:pt x="3930650" y="679450"/>
                </a:lnTo>
                <a:lnTo>
                  <a:pt x="3914775" y="676275"/>
                </a:lnTo>
                <a:lnTo>
                  <a:pt x="3902075" y="673100"/>
                </a:lnTo>
                <a:lnTo>
                  <a:pt x="3886200" y="666750"/>
                </a:lnTo>
                <a:lnTo>
                  <a:pt x="3876675" y="657225"/>
                </a:lnTo>
                <a:lnTo>
                  <a:pt x="3867150" y="644525"/>
                </a:lnTo>
                <a:lnTo>
                  <a:pt x="3860800" y="631825"/>
                </a:lnTo>
                <a:lnTo>
                  <a:pt x="3854450" y="615950"/>
                </a:lnTo>
                <a:lnTo>
                  <a:pt x="3854450" y="603250"/>
                </a:lnTo>
                <a:lnTo>
                  <a:pt x="3854450" y="587375"/>
                </a:lnTo>
                <a:lnTo>
                  <a:pt x="3860800" y="571500"/>
                </a:lnTo>
                <a:lnTo>
                  <a:pt x="3867150" y="558800"/>
                </a:lnTo>
                <a:lnTo>
                  <a:pt x="3876675" y="546100"/>
                </a:lnTo>
                <a:lnTo>
                  <a:pt x="3886200" y="536575"/>
                </a:lnTo>
                <a:lnTo>
                  <a:pt x="3902075" y="530225"/>
                </a:lnTo>
                <a:lnTo>
                  <a:pt x="3914775" y="527050"/>
                </a:lnTo>
                <a:lnTo>
                  <a:pt x="3930650" y="523875"/>
                </a:lnTo>
                <a:close/>
                <a:moveTo>
                  <a:pt x="3302000" y="285750"/>
                </a:moveTo>
                <a:lnTo>
                  <a:pt x="3333750" y="317500"/>
                </a:lnTo>
                <a:lnTo>
                  <a:pt x="2622550" y="1104900"/>
                </a:lnTo>
                <a:lnTo>
                  <a:pt x="2543175" y="1028700"/>
                </a:lnTo>
                <a:lnTo>
                  <a:pt x="3302000" y="285750"/>
                </a:lnTo>
                <a:close/>
                <a:moveTo>
                  <a:pt x="2543175" y="0"/>
                </a:moveTo>
                <a:lnTo>
                  <a:pt x="4841875" y="0"/>
                </a:lnTo>
                <a:lnTo>
                  <a:pt x="4879975" y="3175"/>
                </a:lnTo>
                <a:lnTo>
                  <a:pt x="4918075" y="6350"/>
                </a:lnTo>
                <a:lnTo>
                  <a:pt x="4956175" y="15875"/>
                </a:lnTo>
                <a:lnTo>
                  <a:pt x="4991100" y="28575"/>
                </a:lnTo>
                <a:lnTo>
                  <a:pt x="5026025" y="47625"/>
                </a:lnTo>
                <a:lnTo>
                  <a:pt x="5057775" y="66675"/>
                </a:lnTo>
                <a:lnTo>
                  <a:pt x="5086350" y="88900"/>
                </a:lnTo>
                <a:lnTo>
                  <a:pt x="5111750" y="111125"/>
                </a:lnTo>
                <a:lnTo>
                  <a:pt x="5137150" y="139700"/>
                </a:lnTo>
                <a:lnTo>
                  <a:pt x="5159375" y="168275"/>
                </a:lnTo>
                <a:lnTo>
                  <a:pt x="5178425" y="200025"/>
                </a:lnTo>
                <a:lnTo>
                  <a:pt x="5194300" y="234950"/>
                </a:lnTo>
                <a:lnTo>
                  <a:pt x="5207000" y="269875"/>
                </a:lnTo>
                <a:lnTo>
                  <a:pt x="5216525" y="304800"/>
                </a:lnTo>
                <a:lnTo>
                  <a:pt x="5222875" y="342900"/>
                </a:lnTo>
                <a:lnTo>
                  <a:pt x="5226050" y="384175"/>
                </a:lnTo>
                <a:lnTo>
                  <a:pt x="5226050" y="1739900"/>
                </a:lnTo>
                <a:lnTo>
                  <a:pt x="5222875" y="1778000"/>
                </a:lnTo>
                <a:lnTo>
                  <a:pt x="5216525" y="1816100"/>
                </a:lnTo>
                <a:lnTo>
                  <a:pt x="5207000" y="1854200"/>
                </a:lnTo>
                <a:lnTo>
                  <a:pt x="5194300" y="1889125"/>
                </a:lnTo>
                <a:lnTo>
                  <a:pt x="5178425" y="1920875"/>
                </a:lnTo>
                <a:lnTo>
                  <a:pt x="5159375" y="1952625"/>
                </a:lnTo>
                <a:lnTo>
                  <a:pt x="5137150" y="1984375"/>
                </a:lnTo>
                <a:lnTo>
                  <a:pt x="5111750" y="2009775"/>
                </a:lnTo>
                <a:lnTo>
                  <a:pt x="5086350" y="2035175"/>
                </a:lnTo>
                <a:lnTo>
                  <a:pt x="5057775" y="2057400"/>
                </a:lnTo>
                <a:lnTo>
                  <a:pt x="5026025" y="2076450"/>
                </a:lnTo>
                <a:lnTo>
                  <a:pt x="4991100" y="2092325"/>
                </a:lnTo>
                <a:lnTo>
                  <a:pt x="4956175" y="2105025"/>
                </a:lnTo>
                <a:lnTo>
                  <a:pt x="4918075" y="2114550"/>
                </a:lnTo>
                <a:lnTo>
                  <a:pt x="4879975" y="2120900"/>
                </a:lnTo>
                <a:lnTo>
                  <a:pt x="4841875" y="2120900"/>
                </a:lnTo>
                <a:lnTo>
                  <a:pt x="2543175" y="2120900"/>
                </a:lnTo>
                <a:lnTo>
                  <a:pt x="2505075" y="2120900"/>
                </a:lnTo>
                <a:lnTo>
                  <a:pt x="2466975" y="2114550"/>
                </a:lnTo>
                <a:lnTo>
                  <a:pt x="2428875" y="2105025"/>
                </a:lnTo>
                <a:lnTo>
                  <a:pt x="2393950" y="2092325"/>
                </a:lnTo>
                <a:lnTo>
                  <a:pt x="2362200" y="2076450"/>
                </a:lnTo>
                <a:lnTo>
                  <a:pt x="2330450" y="2057400"/>
                </a:lnTo>
                <a:lnTo>
                  <a:pt x="2298700" y="2035175"/>
                </a:lnTo>
                <a:lnTo>
                  <a:pt x="2273300" y="2009775"/>
                </a:lnTo>
                <a:lnTo>
                  <a:pt x="2247900" y="1984375"/>
                </a:lnTo>
                <a:lnTo>
                  <a:pt x="2225675" y="1952625"/>
                </a:lnTo>
                <a:lnTo>
                  <a:pt x="2206625" y="1920875"/>
                </a:lnTo>
                <a:lnTo>
                  <a:pt x="2190750" y="1889125"/>
                </a:lnTo>
                <a:lnTo>
                  <a:pt x="2178050" y="1854200"/>
                </a:lnTo>
                <a:lnTo>
                  <a:pt x="2168525" y="1816100"/>
                </a:lnTo>
                <a:lnTo>
                  <a:pt x="2162175" y="1778000"/>
                </a:lnTo>
                <a:lnTo>
                  <a:pt x="2159000" y="1739900"/>
                </a:lnTo>
                <a:lnTo>
                  <a:pt x="2159000" y="1435100"/>
                </a:lnTo>
                <a:lnTo>
                  <a:pt x="2241550" y="1406525"/>
                </a:lnTo>
                <a:lnTo>
                  <a:pt x="2324100" y="1374775"/>
                </a:lnTo>
                <a:lnTo>
                  <a:pt x="2324100" y="1739900"/>
                </a:lnTo>
                <a:lnTo>
                  <a:pt x="2324100" y="1762125"/>
                </a:lnTo>
                <a:lnTo>
                  <a:pt x="2327275" y="1784350"/>
                </a:lnTo>
                <a:lnTo>
                  <a:pt x="2333625" y="1803400"/>
                </a:lnTo>
                <a:lnTo>
                  <a:pt x="2339975" y="1825625"/>
                </a:lnTo>
                <a:lnTo>
                  <a:pt x="2349500" y="1844675"/>
                </a:lnTo>
                <a:lnTo>
                  <a:pt x="2362200" y="1863725"/>
                </a:lnTo>
                <a:lnTo>
                  <a:pt x="2374900" y="1879600"/>
                </a:lnTo>
                <a:lnTo>
                  <a:pt x="2387600" y="1895475"/>
                </a:lnTo>
                <a:lnTo>
                  <a:pt x="2403475" y="1908175"/>
                </a:lnTo>
                <a:lnTo>
                  <a:pt x="2419350" y="1920875"/>
                </a:lnTo>
                <a:lnTo>
                  <a:pt x="2438400" y="1933575"/>
                </a:lnTo>
                <a:lnTo>
                  <a:pt x="2457450" y="1943100"/>
                </a:lnTo>
                <a:lnTo>
                  <a:pt x="2476500" y="1949450"/>
                </a:lnTo>
                <a:lnTo>
                  <a:pt x="2498725" y="1955800"/>
                </a:lnTo>
                <a:lnTo>
                  <a:pt x="2520950" y="1958975"/>
                </a:lnTo>
                <a:lnTo>
                  <a:pt x="2543175" y="1958975"/>
                </a:lnTo>
                <a:lnTo>
                  <a:pt x="4841875" y="1958975"/>
                </a:lnTo>
                <a:lnTo>
                  <a:pt x="4864100" y="1958975"/>
                </a:lnTo>
                <a:lnTo>
                  <a:pt x="4886325" y="1955800"/>
                </a:lnTo>
                <a:lnTo>
                  <a:pt x="4908550" y="1949450"/>
                </a:lnTo>
                <a:lnTo>
                  <a:pt x="4927600" y="1943100"/>
                </a:lnTo>
                <a:lnTo>
                  <a:pt x="4946650" y="1933575"/>
                </a:lnTo>
                <a:lnTo>
                  <a:pt x="4965700" y="1920875"/>
                </a:lnTo>
                <a:lnTo>
                  <a:pt x="4981575" y="1908175"/>
                </a:lnTo>
                <a:lnTo>
                  <a:pt x="4997450" y="1895475"/>
                </a:lnTo>
                <a:lnTo>
                  <a:pt x="5013325" y="1879600"/>
                </a:lnTo>
                <a:lnTo>
                  <a:pt x="5026025" y="1863725"/>
                </a:lnTo>
                <a:lnTo>
                  <a:pt x="5035550" y="1844675"/>
                </a:lnTo>
                <a:lnTo>
                  <a:pt x="5045075" y="1825625"/>
                </a:lnTo>
                <a:lnTo>
                  <a:pt x="5051425" y="1803400"/>
                </a:lnTo>
                <a:lnTo>
                  <a:pt x="5057775" y="1784350"/>
                </a:lnTo>
                <a:lnTo>
                  <a:pt x="5060950" y="1762125"/>
                </a:lnTo>
                <a:lnTo>
                  <a:pt x="5060950" y="1739900"/>
                </a:lnTo>
                <a:lnTo>
                  <a:pt x="5060950" y="384175"/>
                </a:lnTo>
                <a:lnTo>
                  <a:pt x="5060950" y="361950"/>
                </a:lnTo>
                <a:lnTo>
                  <a:pt x="5057775" y="339725"/>
                </a:lnTo>
                <a:lnTo>
                  <a:pt x="5051425" y="317500"/>
                </a:lnTo>
                <a:lnTo>
                  <a:pt x="5045075" y="298450"/>
                </a:lnTo>
                <a:lnTo>
                  <a:pt x="5035550" y="279400"/>
                </a:lnTo>
                <a:lnTo>
                  <a:pt x="5026025" y="260350"/>
                </a:lnTo>
                <a:lnTo>
                  <a:pt x="5013325" y="244475"/>
                </a:lnTo>
                <a:lnTo>
                  <a:pt x="4997450" y="228600"/>
                </a:lnTo>
                <a:lnTo>
                  <a:pt x="4981575" y="212725"/>
                </a:lnTo>
                <a:lnTo>
                  <a:pt x="4965700" y="200025"/>
                </a:lnTo>
                <a:lnTo>
                  <a:pt x="4946650" y="190500"/>
                </a:lnTo>
                <a:lnTo>
                  <a:pt x="4927600" y="180975"/>
                </a:lnTo>
                <a:lnTo>
                  <a:pt x="4908550" y="171450"/>
                </a:lnTo>
                <a:lnTo>
                  <a:pt x="4886325" y="168275"/>
                </a:lnTo>
                <a:lnTo>
                  <a:pt x="4864100" y="165100"/>
                </a:lnTo>
                <a:lnTo>
                  <a:pt x="4841875" y="161925"/>
                </a:lnTo>
                <a:lnTo>
                  <a:pt x="2543175" y="161925"/>
                </a:lnTo>
                <a:lnTo>
                  <a:pt x="2520950" y="165100"/>
                </a:lnTo>
                <a:lnTo>
                  <a:pt x="2498725" y="168275"/>
                </a:lnTo>
                <a:lnTo>
                  <a:pt x="2476500" y="171450"/>
                </a:lnTo>
                <a:lnTo>
                  <a:pt x="2457450" y="180975"/>
                </a:lnTo>
                <a:lnTo>
                  <a:pt x="2438400" y="190500"/>
                </a:lnTo>
                <a:lnTo>
                  <a:pt x="2419350" y="200025"/>
                </a:lnTo>
                <a:lnTo>
                  <a:pt x="2403475" y="212725"/>
                </a:lnTo>
                <a:lnTo>
                  <a:pt x="2387600" y="228600"/>
                </a:lnTo>
                <a:lnTo>
                  <a:pt x="2374900" y="244475"/>
                </a:lnTo>
                <a:lnTo>
                  <a:pt x="2362200" y="260350"/>
                </a:lnTo>
                <a:lnTo>
                  <a:pt x="2349500" y="279400"/>
                </a:lnTo>
                <a:lnTo>
                  <a:pt x="2339975" y="298450"/>
                </a:lnTo>
                <a:lnTo>
                  <a:pt x="2333625" y="317500"/>
                </a:lnTo>
                <a:lnTo>
                  <a:pt x="2327275" y="339725"/>
                </a:lnTo>
                <a:lnTo>
                  <a:pt x="2324100" y="361950"/>
                </a:lnTo>
                <a:lnTo>
                  <a:pt x="2324100" y="384175"/>
                </a:lnTo>
                <a:lnTo>
                  <a:pt x="2324100" y="1066800"/>
                </a:lnTo>
                <a:lnTo>
                  <a:pt x="2241550" y="1089025"/>
                </a:lnTo>
                <a:lnTo>
                  <a:pt x="2159000" y="1117600"/>
                </a:lnTo>
                <a:lnTo>
                  <a:pt x="2159000" y="384175"/>
                </a:lnTo>
                <a:lnTo>
                  <a:pt x="2162175" y="342900"/>
                </a:lnTo>
                <a:lnTo>
                  <a:pt x="2168525" y="304800"/>
                </a:lnTo>
                <a:lnTo>
                  <a:pt x="2178050" y="269875"/>
                </a:lnTo>
                <a:lnTo>
                  <a:pt x="2190750" y="234950"/>
                </a:lnTo>
                <a:lnTo>
                  <a:pt x="2206625" y="200025"/>
                </a:lnTo>
                <a:lnTo>
                  <a:pt x="2225675" y="168275"/>
                </a:lnTo>
                <a:lnTo>
                  <a:pt x="2247900" y="139700"/>
                </a:lnTo>
                <a:lnTo>
                  <a:pt x="2273300" y="111125"/>
                </a:lnTo>
                <a:lnTo>
                  <a:pt x="2298700" y="88900"/>
                </a:lnTo>
                <a:lnTo>
                  <a:pt x="2330450" y="66675"/>
                </a:lnTo>
                <a:lnTo>
                  <a:pt x="2362200" y="47625"/>
                </a:lnTo>
                <a:lnTo>
                  <a:pt x="2393950" y="28575"/>
                </a:lnTo>
                <a:lnTo>
                  <a:pt x="2428875" y="15875"/>
                </a:lnTo>
                <a:lnTo>
                  <a:pt x="2466975" y="6350"/>
                </a:lnTo>
                <a:lnTo>
                  <a:pt x="2505075" y="3175"/>
                </a:lnTo>
                <a:lnTo>
                  <a:pt x="2543175" y="0"/>
                </a:lnTo>
                <a:close/>
              </a:path>
            </a:pathLst>
          </a:custGeom>
          <a:solidFill>
            <a:schemeClr val="tx1">
              <a:lumMod val="50000"/>
              <a:lumOff val="50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宋体" panose="02010600030101010101" pitchFamily="2" charset="-122"/>
              <a:sym typeface="宋体" panose="02010600030101010101" pitchFamily="2" charset="-122"/>
            </a:endParaRPr>
          </a:p>
        </p:txBody>
      </p:sp>
      <p:sp>
        <p:nvSpPr>
          <p:cNvPr id="26" name="KSO_Shape"/>
          <p:cNvSpPr/>
          <p:nvPr/>
        </p:nvSpPr>
        <p:spPr bwMode="auto">
          <a:xfrm>
            <a:off x="9277593" y="1808790"/>
            <a:ext cx="461538" cy="393976"/>
          </a:xfrm>
          <a:custGeom>
            <a:avLst/>
            <a:gdLst>
              <a:gd name="T0" fmla="*/ 175713297 w 4097"/>
              <a:gd name="T1" fmla="*/ 71089403 h 3497"/>
              <a:gd name="T2" fmla="*/ 33597902 w 4097"/>
              <a:gd name="T3" fmla="*/ 71089403 h 3497"/>
              <a:gd name="T4" fmla="*/ 423256757 w 4097"/>
              <a:gd name="T5" fmla="*/ 139474091 h 3497"/>
              <a:gd name="T6" fmla="*/ 372859684 w 4097"/>
              <a:gd name="T7" fmla="*/ 216358747 h 3497"/>
              <a:gd name="T8" fmla="*/ 297747197 w 4097"/>
              <a:gd name="T9" fmla="*/ 139474091 h 3497"/>
              <a:gd name="T10" fmla="*/ 502231138 w 4097"/>
              <a:gd name="T11" fmla="*/ 428853992 h 3497"/>
              <a:gd name="T12" fmla="*/ 423256757 w 4097"/>
              <a:gd name="T13" fmla="*/ 139474091 h 3497"/>
              <a:gd name="T14" fmla="*/ 254687678 w 4097"/>
              <a:gd name="T15" fmla="*/ 98906881 h 3497"/>
              <a:gd name="T16" fmla="*/ 254687678 w 4097"/>
              <a:gd name="T17" fmla="*/ 327242836 h 3497"/>
              <a:gd name="T18" fmla="*/ 184402447 w 4097"/>
              <a:gd name="T19" fmla="*/ 160916703 h 3497"/>
              <a:gd name="T20" fmla="*/ 0 w 4097"/>
              <a:gd name="T21" fmla="*/ 369934708 h 3497"/>
              <a:gd name="T22" fmla="*/ 19116131 w 4097"/>
              <a:gd name="T23" fmla="*/ 675348230 h 3497"/>
              <a:gd name="T24" fmla="*/ 90752959 w 4097"/>
              <a:gd name="T25" fmla="*/ 548044259 h 3497"/>
              <a:gd name="T26" fmla="*/ 143080758 w 4097"/>
              <a:gd name="T27" fmla="*/ 528147135 h 3497"/>
              <a:gd name="T28" fmla="*/ 194249858 w 4097"/>
              <a:gd name="T29" fmla="*/ 674961968 h 3497"/>
              <a:gd name="T30" fmla="*/ 135936541 w 4097"/>
              <a:gd name="T31" fmla="*/ 385582067 h 3497"/>
              <a:gd name="T32" fmla="*/ 165865446 w 4097"/>
              <a:gd name="T33" fmla="*/ 356992065 h 3497"/>
              <a:gd name="T34" fmla="*/ 254687678 w 4097"/>
              <a:gd name="T35" fmla="*/ 455319332 h 3497"/>
              <a:gd name="T36" fmla="*/ 271293512 w 4097"/>
              <a:gd name="T37" fmla="*/ 471739216 h 3497"/>
              <a:gd name="T38" fmla="*/ 542780360 w 4097"/>
              <a:gd name="T39" fmla="*/ 471739216 h 3497"/>
              <a:gd name="T40" fmla="*/ 542780360 w 4097"/>
              <a:gd name="T41" fmla="*/ 379980165 h 3497"/>
              <a:gd name="T42" fmla="*/ 631988386 w 4097"/>
              <a:gd name="T43" fmla="*/ 286096012 h 3497"/>
              <a:gd name="T44" fmla="*/ 566337515 w 4097"/>
              <a:gd name="T45" fmla="*/ 506124911 h 3497"/>
              <a:gd name="T46" fmla="*/ 646277260 w 4097"/>
              <a:gd name="T47" fmla="*/ 668973364 h 3497"/>
              <a:gd name="T48" fmla="*/ 703239419 w 4097"/>
              <a:gd name="T49" fmla="*/ 468648678 h 3497"/>
              <a:gd name="T50" fmla="*/ 791095848 w 4097"/>
              <a:gd name="T51" fmla="*/ 669166715 h 3497"/>
              <a:gd name="T52" fmla="*/ 763483903 w 4097"/>
              <a:gd name="T53" fmla="*/ 170189195 h 3497"/>
              <a:gd name="T54" fmla="*/ 577536523 w 4097"/>
              <a:gd name="T55" fmla="*/ 289572813 h 3497"/>
              <a:gd name="T56" fmla="*/ 542780360 w 4097"/>
              <a:gd name="T57" fmla="*/ 115520115 h 3497"/>
              <a:gd name="T58" fmla="*/ 526367423 w 4097"/>
              <a:gd name="T59" fmla="*/ 98906881 h 3497"/>
              <a:gd name="T60" fmla="*/ 674082541 w 4097"/>
              <a:gd name="T61" fmla="*/ 15261096 h 3497"/>
              <a:gd name="T62" fmla="*/ 674082541 w 4097"/>
              <a:gd name="T63" fmla="*/ 153383050 h 3497"/>
              <a:gd name="T64" fmla="*/ 674082541 w 4097"/>
              <a:gd name="T65" fmla="*/ 15261096 h 349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097" h="3497">
                <a:moveTo>
                  <a:pt x="542" y="0"/>
                </a:moveTo>
                <a:cubicBezTo>
                  <a:pt x="745" y="0"/>
                  <a:pt x="910" y="165"/>
                  <a:pt x="910" y="368"/>
                </a:cubicBezTo>
                <a:cubicBezTo>
                  <a:pt x="910" y="571"/>
                  <a:pt x="745" y="736"/>
                  <a:pt x="542" y="736"/>
                </a:cubicBezTo>
                <a:cubicBezTo>
                  <a:pt x="339" y="736"/>
                  <a:pt x="174" y="571"/>
                  <a:pt x="174" y="368"/>
                </a:cubicBezTo>
                <a:cubicBezTo>
                  <a:pt x="174" y="165"/>
                  <a:pt x="339" y="0"/>
                  <a:pt x="542" y="0"/>
                </a:cubicBezTo>
                <a:close/>
                <a:moveTo>
                  <a:pt x="2192" y="722"/>
                </a:moveTo>
                <a:cubicBezTo>
                  <a:pt x="2192" y="1120"/>
                  <a:pt x="2192" y="1120"/>
                  <a:pt x="2192" y="1120"/>
                </a:cubicBezTo>
                <a:cubicBezTo>
                  <a:pt x="1931" y="1120"/>
                  <a:pt x="1931" y="1120"/>
                  <a:pt x="1931" y="1120"/>
                </a:cubicBezTo>
                <a:cubicBezTo>
                  <a:pt x="1931" y="722"/>
                  <a:pt x="1931" y="722"/>
                  <a:pt x="1931" y="722"/>
                </a:cubicBezTo>
                <a:cubicBezTo>
                  <a:pt x="1542" y="722"/>
                  <a:pt x="1542" y="722"/>
                  <a:pt x="1542" y="722"/>
                </a:cubicBezTo>
                <a:cubicBezTo>
                  <a:pt x="1542" y="2220"/>
                  <a:pt x="1542" y="2220"/>
                  <a:pt x="1542" y="2220"/>
                </a:cubicBezTo>
                <a:cubicBezTo>
                  <a:pt x="2601" y="2220"/>
                  <a:pt x="2601" y="2220"/>
                  <a:pt x="2601" y="2220"/>
                </a:cubicBezTo>
                <a:cubicBezTo>
                  <a:pt x="2601" y="722"/>
                  <a:pt x="2601" y="722"/>
                  <a:pt x="2601" y="722"/>
                </a:cubicBezTo>
                <a:cubicBezTo>
                  <a:pt x="2192" y="722"/>
                  <a:pt x="2192" y="722"/>
                  <a:pt x="2192" y="722"/>
                </a:cubicBezTo>
                <a:close/>
                <a:moveTo>
                  <a:pt x="1405" y="512"/>
                </a:moveTo>
                <a:cubicBezTo>
                  <a:pt x="1319" y="512"/>
                  <a:pt x="1319" y="512"/>
                  <a:pt x="1319" y="512"/>
                </a:cubicBezTo>
                <a:cubicBezTo>
                  <a:pt x="1319" y="598"/>
                  <a:pt x="1319" y="598"/>
                  <a:pt x="1319" y="598"/>
                </a:cubicBezTo>
                <a:cubicBezTo>
                  <a:pt x="1319" y="1694"/>
                  <a:pt x="1319" y="1694"/>
                  <a:pt x="1319" y="1694"/>
                </a:cubicBezTo>
                <a:cubicBezTo>
                  <a:pt x="1107" y="1550"/>
                  <a:pt x="1107" y="1550"/>
                  <a:pt x="1107" y="1550"/>
                </a:cubicBezTo>
                <a:cubicBezTo>
                  <a:pt x="955" y="833"/>
                  <a:pt x="955" y="833"/>
                  <a:pt x="955" y="833"/>
                </a:cubicBezTo>
                <a:cubicBezTo>
                  <a:pt x="67" y="825"/>
                  <a:pt x="67" y="825"/>
                  <a:pt x="67" y="825"/>
                </a:cubicBezTo>
                <a:cubicBezTo>
                  <a:pt x="0" y="1915"/>
                  <a:pt x="0" y="1915"/>
                  <a:pt x="0" y="1915"/>
                </a:cubicBezTo>
                <a:cubicBezTo>
                  <a:pt x="89" y="2707"/>
                  <a:pt x="89" y="2707"/>
                  <a:pt x="89" y="2707"/>
                </a:cubicBezTo>
                <a:cubicBezTo>
                  <a:pt x="99" y="3496"/>
                  <a:pt x="99" y="3496"/>
                  <a:pt x="99" y="3496"/>
                </a:cubicBezTo>
                <a:cubicBezTo>
                  <a:pt x="314" y="3494"/>
                  <a:pt x="314" y="3494"/>
                  <a:pt x="314" y="3494"/>
                </a:cubicBezTo>
                <a:cubicBezTo>
                  <a:pt x="470" y="2837"/>
                  <a:pt x="470" y="2837"/>
                  <a:pt x="470" y="2837"/>
                </a:cubicBezTo>
                <a:cubicBezTo>
                  <a:pt x="455" y="2345"/>
                  <a:pt x="455" y="2345"/>
                  <a:pt x="455" y="2345"/>
                </a:cubicBezTo>
                <a:cubicBezTo>
                  <a:pt x="741" y="2734"/>
                  <a:pt x="741" y="2734"/>
                  <a:pt x="741" y="2734"/>
                </a:cubicBezTo>
                <a:cubicBezTo>
                  <a:pt x="782" y="3497"/>
                  <a:pt x="782" y="3497"/>
                  <a:pt x="782" y="3497"/>
                </a:cubicBezTo>
                <a:cubicBezTo>
                  <a:pt x="1006" y="3494"/>
                  <a:pt x="1006" y="3494"/>
                  <a:pt x="1006" y="3494"/>
                </a:cubicBezTo>
                <a:cubicBezTo>
                  <a:pt x="1116" y="2612"/>
                  <a:pt x="1116" y="2612"/>
                  <a:pt x="1116" y="2612"/>
                </a:cubicBezTo>
                <a:cubicBezTo>
                  <a:pt x="704" y="1996"/>
                  <a:pt x="704" y="1996"/>
                  <a:pt x="704" y="1996"/>
                </a:cubicBezTo>
                <a:cubicBezTo>
                  <a:pt x="767" y="1441"/>
                  <a:pt x="767" y="1441"/>
                  <a:pt x="767" y="1441"/>
                </a:cubicBezTo>
                <a:cubicBezTo>
                  <a:pt x="859" y="1848"/>
                  <a:pt x="859" y="1848"/>
                  <a:pt x="859" y="1848"/>
                </a:cubicBezTo>
                <a:cubicBezTo>
                  <a:pt x="1319" y="1954"/>
                  <a:pt x="1319" y="1954"/>
                  <a:pt x="1319" y="1954"/>
                </a:cubicBezTo>
                <a:cubicBezTo>
                  <a:pt x="1319" y="2357"/>
                  <a:pt x="1319" y="2357"/>
                  <a:pt x="1319" y="2357"/>
                </a:cubicBezTo>
                <a:cubicBezTo>
                  <a:pt x="1319" y="2442"/>
                  <a:pt x="1319" y="2442"/>
                  <a:pt x="1319" y="2442"/>
                </a:cubicBezTo>
                <a:cubicBezTo>
                  <a:pt x="1405" y="2442"/>
                  <a:pt x="1405" y="2442"/>
                  <a:pt x="1405" y="2442"/>
                </a:cubicBezTo>
                <a:cubicBezTo>
                  <a:pt x="2726" y="2442"/>
                  <a:pt x="2726" y="2442"/>
                  <a:pt x="2726" y="2442"/>
                </a:cubicBezTo>
                <a:cubicBezTo>
                  <a:pt x="2811" y="2442"/>
                  <a:pt x="2811" y="2442"/>
                  <a:pt x="2811" y="2442"/>
                </a:cubicBezTo>
                <a:cubicBezTo>
                  <a:pt x="2811" y="2357"/>
                  <a:pt x="2811" y="2357"/>
                  <a:pt x="2811" y="2357"/>
                </a:cubicBezTo>
                <a:cubicBezTo>
                  <a:pt x="2811" y="1967"/>
                  <a:pt x="2811" y="1967"/>
                  <a:pt x="2811" y="1967"/>
                </a:cubicBezTo>
                <a:cubicBezTo>
                  <a:pt x="3165" y="1735"/>
                  <a:pt x="3165" y="1735"/>
                  <a:pt x="3165" y="1735"/>
                </a:cubicBezTo>
                <a:cubicBezTo>
                  <a:pt x="3273" y="1481"/>
                  <a:pt x="3273" y="1481"/>
                  <a:pt x="3273" y="1481"/>
                </a:cubicBezTo>
                <a:cubicBezTo>
                  <a:pt x="3392" y="2054"/>
                  <a:pt x="3392" y="2054"/>
                  <a:pt x="3392" y="2054"/>
                </a:cubicBezTo>
                <a:cubicBezTo>
                  <a:pt x="2933" y="2620"/>
                  <a:pt x="2933" y="2620"/>
                  <a:pt x="2933" y="2620"/>
                </a:cubicBezTo>
                <a:cubicBezTo>
                  <a:pt x="3130" y="3459"/>
                  <a:pt x="3130" y="3459"/>
                  <a:pt x="3130" y="3459"/>
                </a:cubicBezTo>
                <a:cubicBezTo>
                  <a:pt x="3347" y="3463"/>
                  <a:pt x="3347" y="3463"/>
                  <a:pt x="3347" y="3463"/>
                </a:cubicBezTo>
                <a:cubicBezTo>
                  <a:pt x="3298" y="2738"/>
                  <a:pt x="3298" y="2738"/>
                  <a:pt x="3298" y="2738"/>
                </a:cubicBezTo>
                <a:cubicBezTo>
                  <a:pt x="3642" y="2426"/>
                  <a:pt x="3642" y="2426"/>
                  <a:pt x="3642" y="2426"/>
                </a:cubicBezTo>
                <a:cubicBezTo>
                  <a:pt x="3816" y="3461"/>
                  <a:pt x="3816" y="3461"/>
                  <a:pt x="3816" y="3461"/>
                </a:cubicBezTo>
                <a:cubicBezTo>
                  <a:pt x="4097" y="3464"/>
                  <a:pt x="4097" y="3464"/>
                  <a:pt x="4097" y="3464"/>
                </a:cubicBezTo>
                <a:cubicBezTo>
                  <a:pt x="4048" y="2263"/>
                  <a:pt x="4048" y="2263"/>
                  <a:pt x="4048" y="2263"/>
                </a:cubicBezTo>
                <a:cubicBezTo>
                  <a:pt x="3954" y="881"/>
                  <a:pt x="3954" y="881"/>
                  <a:pt x="3954" y="881"/>
                </a:cubicBezTo>
                <a:cubicBezTo>
                  <a:pt x="3090" y="888"/>
                  <a:pt x="3090" y="888"/>
                  <a:pt x="3090" y="888"/>
                </a:cubicBezTo>
                <a:cubicBezTo>
                  <a:pt x="2991" y="1499"/>
                  <a:pt x="2991" y="1499"/>
                  <a:pt x="2991" y="1499"/>
                </a:cubicBezTo>
                <a:cubicBezTo>
                  <a:pt x="2811" y="1700"/>
                  <a:pt x="2811" y="1700"/>
                  <a:pt x="2811" y="1700"/>
                </a:cubicBezTo>
                <a:cubicBezTo>
                  <a:pt x="2811" y="598"/>
                  <a:pt x="2811" y="598"/>
                  <a:pt x="2811" y="598"/>
                </a:cubicBezTo>
                <a:cubicBezTo>
                  <a:pt x="2811" y="512"/>
                  <a:pt x="2811" y="512"/>
                  <a:pt x="2811" y="512"/>
                </a:cubicBezTo>
                <a:cubicBezTo>
                  <a:pt x="2726" y="512"/>
                  <a:pt x="2726" y="512"/>
                  <a:pt x="2726" y="512"/>
                </a:cubicBezTo>
                <a:cubicBezTo>
                  <a:pt x="1405" y="512"/>
                  <a:pt x="1405" y="512"/>
                  <a:pt x="1405" y="512"/>
                </a:cubicBezTo>
                <a:close/>
                <a:moveTo>
                  <a:pt x="3491" y="79"/>
                </a:moveTo>
                <a:cubicBezTo>
                  <a:pt x="3689" y="79"/>
                  <a:pt x="3849" y="239"/>
                  <a:pt x="3849" y="437"/>
                </a:cubicBezTo>
                <a:cubicBezTo>
                  <a:pt x="3849" y="634"/>
                  <a:pt x="3689" y="794"/>
                  <a:pt x="3491" y="794"/>
                </a:cubicBezTo>
                <a:cubicBezTo>
                  <a:pt x="3294" y="794"/>
                  <a:pt x="3134" y="634"/>
                  <a:pt x="3134" y="437"/>
                </a:cubicBezTo>
                <a:cubicBezTo>
                  <a:pt x="3134" y="239"/>
                  <a:pt x="3294" y="79"/>
                  <a:pt x="3491" y="79"/>
                </a:cubicBezTo>
                <a:close/>
              </a:path>
            </a:pathLst>
          </a:custGeom>
          <a:solidFill>
            <a:schemeClr val="tx1">
              <a:lumMod val="50000"/>
              <a:lumOff val="50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宋体" panose="02010600030101010101" pitchFamily="2" charset="-122"/>
              <a:sym typeface="宋体" panose="02010600030101010101" pitchFamily="2" charset="-122"/>
            </a:endParaRPr>
          </a:p>
        </p:txBody>
      </p:sp>
      <p:sp>
        <p:nvSpPr>
          <p:cNvPr id="2" name="文本框 2"/>
          <p:cNvSpPr txBox="1"/>
          <p:nvPr/>
        </p:nvSpPr>
        <p:spPr>
          <a:xfrm>
            <a:off x="885825" y="599440"/>
            <a:ext cx="5559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二、长期趋势及其意义</a:t>
            </a:r>
            <a:endParaRPr lang="zh-CN" altLang="en-US" sz="2600" dirty="0">
              <a:latin typeface="宋体" panose="02010600030101010101" pitchFamily="2" charset="-122"/>
              <a:ea typeface="宋体" panose="02010600030101010101" pitchFamily="2" charset="-122"/>
            </a:endParaRPr>
          </a:p>
        </p:txBody>
      </p:sp>
      <p:sp>
        <p:nvSpPr>
          <p:cNvPr id="4" name="文本框 3"/>
          <p:cNvSpPr txBox="1"/>
          <p:nvPr/>
        </p:nvSpPr>
        <p:spPr>
          <a:xfrm>
            <a:off x="8737600" y="2209800"/>
            <a:ext cx="2317115" cy="368300"/>
          </a:xfrm>
          <a:prstGeom prst="rect">
            <a:avLst/>
          </a:prstGeom>
          <a:noFill/>
        </p:spPr>
        <p:txBody>
          <a:bodyPr wrap="square" rtlCol="0">
            <a:spAutoFit/>
          </a:bodyPr>
          <a:lstStyle>
            <a:defPPr>
              <a:defRPr lang="en-US"/>
            </a:defPPr>
            <a:lvl1pPr>
              <a:defRPr b="1">
                <a:solidFill>
                  <a:schemeClr val="bg1"/>
                </a:solidFill>
                <a:latin typeface="思源黑体" panose="020B0400000000000000" pitchFamily="34" charset="-122"/>
                <a:ea typeface="思源黑体" panose="020B0400000000000000" pitchFamily="34" charset="-122"/>
              </a:defRPr>
            </a:lvl1pPr>
          </a:lstStyle>
          <a:p>
            <a:r>
              <a:rPr lang="zh-CN" altLang="en-US" dirty="0">
                <a:solidFill>
                  <a:schemeClr val="tx1">
                    <a:lumMod val="75000"/>
                    <a:lumOff val="25000"/>
                  </a:schemeClr>
                </a:solidFill>
                <a:latin typeface="宋体" panose="02010600030101010101" pitchFamily="2" charset="-122"/>
                <a:ea typeface="宋体" panose="02010600030101010101" pitchFamily="2" charset="-122"/>
                <a:sym typeface="宋体" panose="02010600030101010101" pitchFamily="2" charset="-122"/>
              </a:rPr>
              <a:t>（二）移动平均法</a:t>
            </a:r>
            <a:endParaRPr lang="zh-CN" altLang="en-US" dirty="0">
              <a:solidFill>
                <a:schemeClr val="tx1">
                  <a:lumMod val="75000"/>
                  <a:lumOff val="25000"/>
                </a:schemeClr>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62487"/>
                                        </p:tgtEl>
                                        <p:attrNameLst>
                                          <p:attrName>style.visibility</p:attrName>
                                        </p:attrNameLst>
                                      </p:cBhvr>
                                      <p:to>
                                        <p:strVal val="visible"/>
                                      </p:to>
                                    </p:set>
                                    <p:anim calcmode="lin" valueType="num">
                                      <p:cBhvr>
                                        <p:cTn id="7" dur="500" fill="hold"/>
                                        <p:tgtEl>
                                          <p:spTgt spid="62487"/>
                                        </p:tgtEl>
                                        <p:attrNameLst>
                                          <p:attrName>ppt_w</p:attrName>
                                        </p:attrNameLst>
                                      </p:cBhvr>
                                      <p:tavLst>
                                        <p:tav tm="0">
                                          <p:val>
                                            <p:fltVal val="0"/>
                                          </p:val>
                                        </p:tav>
                                        <p:tav tm="100000">
                                          <p:val>
                                            <p:strVal val="#ppt_w"/>
                                          </p:val>
                                        </p:tav>
                                      </p:tavLst>
                                    </p:anim>
                                    <p:anim calcmode="lin" valueType="num">
                                      <p:cBhvr>
                                        <p:cTn id="8" dur="500" fill="hold"/>
                                        <p:tgtEl>
                                          <p:spTgt spid="6248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2490"/>
                                        </p:tgtEl>
                                        <p:attrNameLst>
                                          <p:attrName>style.visibility</p:attrName>
                                        </p:attrNameLst>
                                      </p:cBhvr>
                                      <p:to>
                                        <p:strVal val="visible"/>
                                      </p:to>
                                    </p:set>
                                    <p:anim calcmode="lin" valueType="num">
                                      <p:cBhvr additive="base">
                                        <p:cTn id="12" dur="500" fill="hold"/>
                                        <p:tgtEl>
                                          <p:spTgt spid="62490"/>
                                        </p:tgtEl>
                                        <p:attrNameLst>
                                          <p:attrName>ppt_x</p:attrName>
                                        </p:attrNameLst>
                                      </p:cBhvr>
                                      <p:tavLst>
                                        <p:tav tm="0">
                                          <p:val>
                                            <p:strVal val="0-#ppt_w/2"/>
                                          </p:val>
                                        </p:tav>
                                        <p:tav tm="100000">
                                          <p:val>
                                            <p:strVal val="#ppt_x"/>
                                          </p:val>
                                        </p:tav>
                                      </p:tavLst>
                                    </p:anim>
                                    <p:anim calcmode="lin" valueType="num">
                                      <p:cBhvr additive="base">
                                        <p:cTn id="13" dur="500" fill="hold"/>
                                        <p:tgtEl>
                                          <p:spTgt spid="62490"/>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62491"/>
                                        </p:tgtEl>
                                        <p:attrNameLst>
                                          <p:attrName>style.visibility</p:attrName>
                                        </p:attrNameLst>
                                      </p:cBhvr>
                                      <p:to>
                                        <p:strVal val="visible"/>
                                      </p:to>
                                    </p:set>
                                    <p:anim calcmode="lin" valueType="num">
                                      <p:cBhvr additive="base">
                                        <p:cTn id="16" dur="500" fill="hold"/>
                                        <p:tgtEl>
                                          <p:spTgt spid="62491"/>
                                        </p:tgtEl>
                                        <p:attrNameLst>
                                          <p:attrName>ppt_x</p:attrName>
                                        </p:attrNameLst>
                                      </p:cBhvr>
                                      <p:tavLst>
                                        <p:tav tm="0">
                                          <p:val>
                                            <p:strVal val="1+#ppt_w/2"/>
                                          </p:val>
                                        </p:tav>
                                        <p:tav tm="100000">
                                          <p:val>
                                            <p:strVal val="#ppt_x"/>
                                          </p:val>
                                        </p:tav>
                                      </p:tavLst>
                                    </p:anim>
                                    <p:anim calcmode="lin" valueType="num">
                                      <p:cBhvr additive="base">
                                        <p:cTn id="17" dur="500" fill="hold"/>
                                        <p:tgtEl>
                                          <p:spTgt spid="62491"/>
                                        </p:tgtEl>
                                        <p:attrNameLst>
                                          <p:attrName>ppt_y</p:attrName>
                                        </p:attrNameLst>
                                      </p:cBhvr>
                                      <p:tavLst>
                                        <p:tav tm="0">
                                          <p:val>
                                            <p:strVal val="#ppt_y"/>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par>
                                <p:cTn id="33" presetID="2" presetClass="entr" presetSubtype="2"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1+#ppt_w/2"/>
                                          </p:val>
                                        </p:tav>
                                        <p:tav tm="100000">
                                          <p:val>
                                            <p:strVal val="#ppt_x"/>
                                          </p:val>
                                        </p:tav>
                                      </p:tavLst>
                                    </p:anim>
                                    <p:anim calcmode="lin" valueType="num">
                                      <p:cBhvr additive="base">
                                        <p:cTn id="36" dur="500" fill="hold"/>
                                        <p:tgtEl>
                                          <p:spTgt spid="23"/>
                                        </p:tgtEl>
                                        <p:attrNameLst>
                                          <p:attrName>ppt_y</p:attrName>
                                        </p:attrNameLst>
                                      </p:cBhvr>
                                      <p:tavLst>
                                        <p:tav tm="0">
                                          <p:val>
                                            <p:strVal val="#ppt_y"/>
                                          </p:val>
                                        </p:tav>
                                        <p:tav tm="100000">
                                          <p:val>
                                            <p:strVal val="#ppt_y"/>
                                          </p:val>
                                        </p:tav>
                                      </p:tavLst>
                                    </p:anim>
                                  </p:childTnLst>
                                </p:cTn>
                              </p:par>
                              <p:par>
                                <p:cTn id="37" presetID="22" presetClass="entr" presetSubtype="8"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500"/>
                                        <p:tgtEl>
                                          <p:spTgt spid="2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87" grpId="0" bldLvl="0" animBg="1"/>
      <p:bldP spid="62490" grpId="0" bldLvl="0" animBg="1"/>
      <p:bldP spid="62491" grpId="0" bldLvl="0" animBg="1"/>
      <p:bldP spid="14" grpId="0"/>
      <p:bldP spid="15" grpId="0"/>
      <p:bldP spid="16" grpId="0"/>
      <p:bldP spid="20" grpId="0"/>
      <p:bldP spid="21" grpId="0"/>
      <p:bldP spid="23" grpId="0" bldLvl="0" animBg="1"/>
      <p:bldP spid="24" grpId="0" bldLvl="0" animBg="1"/>
      <p:bldP spid="25" grpId="0" bldLvl="0" animBg="1"/>
      <p:bldP spid="26" grpId="0" bldLvl="0" animBg="1"/>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84640" y="1251585"/>
            <a:ext cx="921385" cy="452501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季节变动分析</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第五节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3205" y="3014980"/>
            <a:ext cx="5219065" cy="1568450"/>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第六章 </a:t>
            </a:r>
            <a:endParaRPr lang="zh-CN" sz="4800" spc="600" dirty="0" smtClean="0">
              <a:ln w="28575">
                <a:noFill/>
              </a:ln>
              <a:solidFill>
                <a:schemeClr val="tx2"/>
              </a:solidFill>
              <a:latin typeface="宋体" panose="02010600030101010101" pitchFamily="2" charset="-122"/>
            </a:endParaRPr>
          </a:p>
          <a:p>
            <a:r>
              <a:rPr lang="zh-CN" sz="4800" spc="600" dirty="0" smtClean="0">
                <a:ln w="28575">
                  <a:noFill/>
                </a:ln>
                <a:solidFill>
                  <a:schemeClr val="tx2"/>
                </a:solidFill>
                <a:latin typeface="宋体" panose="02010600030101010101" pitchFamily="2" charset="-122"/>
              </a:rPr>
              <a:t>时间数列分析</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timg"/>
          <p:cNvPicPr>
            <a:picLocks noChangeAspect="1"/>
          </p:cNvPicPr>
          <p:nvPr/>
        </p:nvPicPr>
        <p:blipFill>
          <a:blip r:embed="rId1"/>
          <a:srcRect l="28056" r="26873"/>
          <a:stretch>
            <a:fillRect/>
          </a:stretch>
        </p:blipFill>
        <p:spPr>
          <a:xfrm>
            <a:off x="1702435" y="-3810"/>
            <a:ext cx="4378325" cy="6866890"/>
          </a:xfrm>
          <a:prstGeom prst="rect">
            <a:avLst/>
          </a:prstGeom>
        </p:spPr>
      </p:pic>
      <p:sp>
        <p:nvSpPr>
          <p:cNvPr id="10" name="文本 Rectangle 960"/>
          <p:cNvSpPr>
            <a:spLocks noChangeArrowheads="1"/>
          </p:cNvSpPr>
          <p:nvPr>
            <p:custDataLst>
              <p:tags r:id="rId2"/>
            </p:custDataLst>
          </p:nvPr>
        </p:nvSpPr>
        <p:spPr bwMode="auto">
          <a:xfrm>
            <a:off x="6514465" y="1721485"/>
            <a:ext cx="5047615"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spAutoFit/>
          </a:bodyPr>
          <a:lstStyle>
            <a:lvl1pPr eaLnBrk="0" fontAlgn="base" hangingPunct="0">
              <a:spcBef>
                <a:spcPct val="0"/>
              </a:spcBef>
              <a:spcAft>
                <a:spcPct val="0"/>
              </a:spcAft>
              <a:defRPr>
                <a:solidFill>
                  <a:srgbClr val="000000"/>
                </a:solidFill>
                <a:latin typeface="Arial" panose="020B0604020202020204" pitchFamily="34" charset="0"/>
              </a:defRPr>
            </a:lvl1pPr>
            <a:lvl2pPr eaLnBrk="0" fontAlgn="base" hangingPunct="0">
              <a:spcBef>
                <a:spcPct val="0"/>
              </a:spcBef>
              <a:spcAft>
                <a:spcPct val="0"/>
              </a:spcAft>
              <a:defRPr>
                <a:solidFill>
                  <a:srgbClr val="000000"/>
                </a:solidFill>
                <a:latin typeface="Arial" panose="020B0604020202020204" pitchFamily="34" charset="0"/>
              </a:defRPr>
            </a:lvl2pPr>
            <a:lvl3pPr eaLnBrk="0" fontAlgn="base" hangingPunct="0">
              <a:spcBef>
                <a:spcPct val="0"/>
              </a:spcBef>
              <a:spcAft>
                <a:spcPct val="0"/>
              </a:spcAft>
              <a:defRPr>
                <a:solidFill>
                  <a:srgbClr val="000000"/>
                </a:solidFill>
                <a:latin typeface="Arial" panose="020B0604020202020204" pitchFamily="34" charset="0"/>
              </a:defRPr>
            </a:lvl3pPr>
            <a:lvl4pPr eaLnBrk="0" fontAlgn="base" hangingPunct="0">
              <a:spcBef>
                <a:spcPct val="0"/>
              </a:spcBef>
              <a:spcAft>
                <a:spcPct val="0"/>
              </a:spcAft>
              <a:defRPr>
                <a:solidFill>
                  <a:srgbClr val="000000"/>
                </a:solidFill>
                <a:latin typeface="Arial" panose="020B0604020202020204" pitchFamily="34" charset="0"/>
              </a:defRPr>
            </a:lvl4pPr>
            <a:lvl5pPr eaLnBrk="0" fontAlgn="base" hangingPunct="0">
              <a:spcBef>
                <a:spcPct val="0"/>
              </a:spcBef>
              <a:spcAft>
                <a:spcPct val="0"/>
              </a:spcAft>
              <a:defRPr>
                <a:solidFill>
                  <a:srgbClr val="000000"/>
                </a:solidFill>
                <a:latin typeface="Arial" panose="020B0604020202020204" pitchFamily="34" charset="0"/>
              </a:defRPr>
            </a:lvl5pPr>
            <a:lvl6pPr eaLnBrk="0" fontAlgn="base" hangingPunct="0">
              <a:spcBef>
                <a:spcPct val="0"/>
              </a:spcBef>
              <a:spcAft>
                <a:spcPct val="0"/>
              </a:spcAft>
              <a:defRPr>
                <a:solidFill>
                  <a:srgbClr val="000000"/>
                </a:solidFill>
                <a:latin typeface="Arial" panose="020B0604020202020204" pitchFamily="34" charset="0"/>
              </a:defRPr>
            </a:lvl6pPr>
            <a:lvl7pPr eaLnBrk="0" fontAlgn="base" hangingPunct="0">
              <a:spcBef>
                <a:spcPct val="0"/>
              </a:spcBef>
              <a:spcAft>
                <a:spcPct val="0"/>
              </a:spcAft>
              <a:defRPr>
                <a:solidFill>
                  <a:srgbClr val="000000"/>
                </a:solidFill>
                <a:latin typeface="Arial" panose="020B0604020202020204" pitchFamily="34" charset="0"/>
              </a:defRPr>
            </a:lvl7pPr>
            <a:lvl8pPr eaLnBrk="0" fontAlgn="base" hangingPunct="0">
              <a:spcBef>
                <a:spcPct val="0"/>
              </a:spcBef>
              <a:spcAft>
                <a:spcPct val="0"/>
              </a:spcAft>
              <a:defRPr>
                <a:solidFill>
                  <a:srgbClr val="000000"/>
                </a:solidFill>
                <a:latin typeface="Arial" panose="020B0604020202020204" pitchFamily="34" charset="0"/>
              </a:defRPr>
            </a:lvl8pPr>
            <a:lvl9pPr eaLnBrk="0" fontAlgn="base" hangingPunct="0">
              <a:spcBef>
                <a:spcPct val="0"/>
              </a:spcBef>
              <a:spcAft>
                <a:spcPct val="0"/>
              </a:spcAft>
              <a:defRPr>
                <a:solidFill>
                  <a:srgbClr val="000000"/>
                </a:solidFill>
                <a:latin typeface="Arial" panose="020B0604020202020204" pitchFamily="34" charset="0"/>
              </a:defRPr>
            </a:lvl9pPr>
          </a:lstStyle>
          <a:p>
            <a:pPr lvl="0" algn="just">
              <a:lnSpc>
                <a:spcPct val="150000"/>
              </a:lnSpc>
            </a:pPr>
            <a:r>
              <a:rPr lang="zh-CN" altLang="en-US" sz="1600" spc="300" dirty="0">
                <a:solidFill>
                  <a:srgbClr val="000000">
                    <a:lumMod val="85000"/>
                    <a:lumOff val="15000"/>
                  </a:srgbClr>
                </a:solidFill>
              </a:rPr>
              <a:t>季节变动是指某些社会经济现象由于受自然因素或社会因素的影响，在一年内随着季节的更替而引起的有规律性的变动。季节变动是一种常见的现象。季节变动中的“季节”一词是广义的，不仅指一年中的四季，而且指任何一种有规律的、按一定周期重复出现的变化。季节变动通常与生产条件、节假日、风俗习惯等因素有关，往往会给人们的社会经济生活带来某种影响，如影响生产、销售、库存和消费等。</a:t>
            </a:r>
            <a:endParaRPr lang="zh-CN" altLang="en-US" sz="1600" spc="300" dirty="0">
              <a:solidFill>
                <a:srgbClr val="000000">
                  <a:lumMod val="85000"/>
                  <a:lumOff val="15000"/>
                </a:srgbClr>
              </a:solidFill>
            </a:endParaRPr>
          </a:p>
        </p:txBody>
      </p:sp>
      <p:sp>
        <p:nvSpPr>
          <p:cNvPr id="3" name="文本框 2"/>
          <p:cNvSpPr txBox="1"/>
          <p:nvPr/>
        </p:nvSpPr>
        <p:spPr>
          <a:xfrm>
            <a:off x="6365240" y="1044575"/>
            <a:ext cx="4779645" cy="460375"/>
          </a:xfrm>
          <a:prstGeom prst="rect">
            <a:avLst/>
          </a:prstGeom>
          <a:noFill/>
        </p:spPr>
        <p:txBody>
          <a:bodyPr wrap="square" rtlCol="0">
            <a:spAutoFit/>
          </a:bodyPr>
          <a:p>
            <a:r>
              <a:rPr lang="zh-CN" altLang="en-US" sz="2400" b="1"/>
              <a:t>一、季节变动的测定目的与原理</a:t>
            </a:r>
            <a:endParaRPr lang="zh-CN" altLang="en-US" sz="2400" b="1"/>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49605" y="2255520"/>
            <a:ext cx="4781550" cy="3046095"/>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按月（季）平均法是直接根据原始时间数列数据通过简单平均来计算季节指数的一种方法。该方法的基本思想是：计算出各年同月（季）的平均数，以消除随机影响，作为该月（季）的代表值；然后计算出各年总的月（季）平均数，作为全年的代表值；再将同月（季）的平均数与总的月（季）平均数进行对比，即为季节指数。</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5559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二、按月（季）平均法</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313170" y="1473835"/>
            <a:ext cx="4762500" cy="4610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445250" y="1691005"/>
            <a:ext cx="4781550" cy="4154170"/>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当时间数列存在明显的长期趋势时，运用按月（季）平均法进行季节变动分析将不准确。当存在剧烈的上升趋势时，年末季节指数明显高于年初季节指数；当存在下降趋势时，年末季节指数明显低于年初季节指数。因此，如果时间数列包含明显的上升（下降）趋势，为了更准确地计算季节指数，就应当首先设法从数列中剔除长期趋势，然后再用平均的方法消除不规则变动，从而较准确地分解出季节变动的成分。数列的长期趋势可用移动平均法或趋势方程拟合法测定。</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5559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三、长期趋势剔除法</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885825" y="1941195"/>
            <a:ext cx="5143500" cy="36537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542655" y="873125"/>
            <a:ext cx="1659890" cy="5282565"/>
          </a:xfrm>
          <a:prstGeom prst="rect">
            <a:avLst/>
          </a:prstGeom>
          <a:noFill/>
        </p:spPr>
        <p:txBody>
          <a:bodyPr vert="eaVert" wrap="square" rtlCol="0" anchor="t" anchorCtr="0">
            <a:spAutoFit/>
          </a:bodyPr>
          <a:p>
            <a:pPr algn="ctr"/>
            <a:r>
              <a:rPr lang="en-US" altLang="zh-CN" sz="4800" spc="600" dirty="0" smtClean="0">
                <a:solidFill>
                  <a:schemeClr val="tx2"/>
                </a:solidFill>
                <a:latin typeface="宋体" panose="02010600030101010101" pitchFamily="2" charset="-122"/>
                <a:cs typeface="宋体" panose="02010600030101010101" pitchFamily="2" charset="-122"/>
                <a:sym typeface="+mn-ea"/>
              </a:rPr>
              <a:t>Python</a:t>
            </a:r>
            <a:r>
              <a:rPr lang="zh-CN" altLang="en-US" sz="4800" spc="600" dirty="0" smtClean="0">
                <a:solidFill>
                  <a:schemeClr val="tx2"/>
                </a:solidFill>
                <a:latin typeface="宋体" panose="02010600030101010101" pitchFamily="2" charset="-122"/>
                <a:cs typeface="宋体" panose="02010600030101010101" pitchFamily="2" charset="-122"/>
                <a:sym typeface="+mn-ea"/>
              </a:rPr>
              <a:t>在时间</a:t>
            </a:r>
            <a:endParaRPr lang="zh-CN" altLang="en-US" sz="4800" spc="600" dirty="0" smtClean="0">
              <a:solidFill>
                <a:schemeClr val="tx2"/>
              </a:solidFill>
              <a:latin typeface="宋体" panose="02010600030101010101" pitchFamily="2" charset="-122"/>
              <a:cs typeface="宋体" panose="02010600030101010101" pitchFamily="2" charset="-122"/>
              <a:sym typeface="+mn-ea"/>
            </a:endParaRPr>
          </a:p>
          <a:p>
            <a:pPr algn="ctr"/>
            <a:r>
              <a:rPr lang="zh-CN" altLang="en-US" sz="4800" spc="600" dirty="0" smtClean="0">
                <a:solidFill>
                  <a:schemeClr val="tx2"/>
                </a:solidFill>
                <a:latin typeface="宋体" panose="02010600030101010101" pitchFamily="2" charset="-122"/>
                <a:cs typeface="宋体" panose="02010600030101010101" pitchFamily="2" charset="-122"/>
                <a:sym typeface="+mn-ea"/>
              </a:rPr>
              <a:t>序列中应用</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第六节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11505" y="1677035"/>
            <a:ext cx="7016750" cy="4892675"/>
          </a:xfrm>
          <a:prstGeom prst="rect">
            <a:avLst/>
          </a:prstGeom>
          <a:noFill/>
        </p:spPr>
        <p:txBody>
          <a:bodyPr wrap="square" rtlCol="0">
            <a:spAutoFit/>
          </a:bodyPr>
          <a:lstStyle/>
          <a:p>
            <a:pPr>
              <a:lnSpc>
                <a:spcPct val="150000"/>
              </a:lnSpc>
            </a:pPr>
            <a:r>
              <a:rPr lang="zh-CN" altLang="en-US" sz="1800" spc="300" dirty="0" smtClean="0">
                <a:solidFill>
                  <a:schemeClr val="tx2"/>
                </a:solidFill>
                <a:latin typeface="+mn-ea"/>
              </a:rPr>
              <a:t>在时间序列分析中，逐期增长量、累计增长量、环比发展速度、定基发展速度、环比增长速度和定基增长速度是衡量和描述数据随时间变化的关键指标。这些指标为分析师提供了丰富的工具，以评估和预测业务、经济或任何其他序列数据的趋势和模式。这些指标在财务分析、销售预测、库存管理、宏观经济分析等领域中尤为重要，它们帮助决策者基于历史数据做出更加明智的决策，并为未来的规划提供数据支持。通过综合运用这些指标，分析师可以更准确地评估时间序列数据的动态变化，预测未来趋势，并据此制定策略。</a:t>
            </a:r>
            <a:endParaRPr lang="zh-CN" altLang="en-US" sz="2800" spc="300" dirty="0" smtClean="0">
              <a:solidFill>
                <a:schemeClr val="tx2"/>
              </a:solidFill>
              <a:latin typeface="+mn-ea"/>
            </a:endParaRPr>
          </a:p>
          <a:p>
            <a:pPr>
              <a:lnSpc>
                <a:spcPct val="150000"/>
              </a:lnSpc>
            </a:pPr>
            <a:endParaRPr lang="zh-CN" altLang="en-US" sz="2800" spc="300" dirty="0" smtClean="0">
              <a:solidFill>
                <a:schemeClr val="tx2"/>
              </a:solidFill>
              <a:latin typeface="+mn-ea"/>
            </a:endParaRPr>
          </a:p>
        </p:txBody>
      </p:sp>
      <p:sp>
        <p:nvSpPr>
          <p:cNvPr id="25" name="文本框 2"/>
          <p:cNvSpPr txBox="1"/>
          <p:nvPr/>
        </p:nvSpPr>
        <p:spPr>
          <a:xfrm>
            <a:off x="840105" y="567690"/>
            <a:ext cx="6448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一、时间序列的指标</a:t>
            </a:r>
            <a:endParaRPr lang="zh-CN" altLang="en-US" sz="2600" dirty="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7621905" y="1905635"/>
            <a:ext cx="4011930" cy="33515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35305" y="1219835"/>
            <a:ext cx="10187305" cy="1568450"/>
          </a:xfrm>
          <a:prstGeom prst="rect">
            <a:avLst/>
          </a:prstGeom>
          <a:noFill/>
        </p:spPr>
        <p:txBody>
          <a:bodyPr wrap="square" rtlCol="0">
            <a:spAutoFit/>
          </a:bodyPr>
          <a:lstStyle/>
          <a:p>
            <a:pPr>
              <a:lnSpc>
                <a:spcPct val="150000"/>
              </a:lnSpc>
            </a:pPr>
            <a:r>
              <a:rPr lang="zh-CN" altLang="en-US" sz="1600" spc="300" dirty="0" smtClean="0">
                <a:solidFill>
                  <a:schemeClr val="tx2"/>
                </a:solidFill>
                <a:latin typeface="+mn-ea"/>
              </a:rPr>
              <a:t>例20　假设你是一家矿业公司的分析师，正在分析过去六年的矿产产量数据如表6-21 所示。你希望计算每年的逐期增长量、累计增长量、环比发展速度、定基发展速度、环比增长速度和定基增长速度。这些指标将帮助你评估矿产产量的年度变化趋势，并对未来的产量进行预测。同时，绘制定基增长速度与环比增长速度对比的折线图。</a:t>
            </a:r>
            <a:endParaRPr lang="zh-CN" altLang="en-US" sz="1600" spc="300" dirty="0" smtClean="0">
              <a:solidFill>
                <a:schemeClr val="tx2"/>
              </a:solidFill>
              <a:latin typeface="+mn-ea"/>
            </a:endParaRPr>
          </a:p>
        </p:txBody>
      </p:sp>
      <p:sp>
        <p:nvSpPr>
          <p:cNvPr id="25" name="文本框 2"/>
          <p:cNvSpPr txBox="1"/>
          <p:nvPr/>
        </p:nvSpPr>
        <p:spPr>
          <a:xfrm>
            <a:off x="840105" y="567690"/>
            <a:ext cx="6448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一、时间序列的指标</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306705" y="2896235"/>
            <a:ext cx="3526790" cy="3366135"/>
          </a:xfrm>
          <a:prstGeom prst="rect">
            <a:avLst/>
          </a:prstGeom>
        </p:spPr>
      </p:pic>
      <p:pic>
        <p:nvPicPr>
          <p:cNvPr id="3" name="图片 2"/>
          <p:cNvPicPr>
            <a:picLocks noChangeAspect="1"/>
          </p:cNvPicPr>
          <p:nvPr/>
        </p:nvPicPr>
        <p:blipFill>
          <a:blip r:embed="rId2"/>
          <a:stretch>
            <a:fillRect/>
          </a:stretch>
        </p:blipFill>
        <p:spPr>
          <a:xfrm>
            <a:off x="4116705" y="2912745"/>
            <a:ext cx="4286885" cy="3063875"/>
          </a:xfrm>
          <a:prstGeom prst="rect">
            <a:avLst/>
          </a:prstGeom>
        </p:spPr>
      </p:pic>
      <p:pic>
        <p:nvPicPr>
          <p:cNvPr id="5" name="图片 4"/>
          <p:cNvPicPr>
            <a:picLocks noChangeAspect="1"/>
          </p:cNvPicPr>
          <p:nvPr/>
        </p:nvPicPr>
        <p:blipFill>
          <a:blip r:embed="rId3"/>
          <a:stretch>
            <a:fillRect/>
          </a:stretch>
        </p:blipFill>
        <p:spPr>
          <a:xfrm>
            <a:off x="8571230" y="2820035"/>
            <a:ext cx="3250565" cy="3543300"/>
          </a:xfrm>
          <a:prstGeom prst="rect">
            <a:avLst/>
          </a:prstGeom>
        </p:spPr>
      </p:pic>
      <p:pic>
        <p:nvPicPr>
          <p:cNvPr id="6" name="图片 5"/>
          <p:cNvPicPr>
            <a:picLocks noChangeAspect="1"/>
          </p:cNvPicPr>
          <p:nvPr/>
        </p:nvPicPr>
        <p:blipFill>
          <a:blip r:embed="rId4"/>
          <a:stretch>
            <a:fillRect/>
          </a:stretch>
        </p:blipFill>
        <p:spPr>
          <a:xfrm>
            <a:off x="230505" y="6370320"/>
            <a:ext cx="1247775" cy="228600"/>
          </a:xfrm>
          <a:prstGeom prst="rect">
            <a:avLst/>
          </a:prstGeom>
        </p:spPr>
      </p:pic>
      <p:pic>
        <p:nvPicPr>
          <p:cNvPr id="7" name="图片 6"/>
          <p:cNvPicPr>
            <a:picLocks noChangeAspect="1"/>
          </p:cNvPicPr>
          <p:nvPr/>
        </p:nvPicPr>
        <p:blipFill>
          <a:blip r:embed="rId5"/>
          <a:stretch>
            <a:fillRect/>
          </a:stretch>
        </p:blipFill>
        <p:spPr>
          <a:xfrm>
            <a:off x="4129405" y="6332220"/>
            <a:ext cx="1790700" cy="266700"/>
          </a:xfrm>
          <a:prstGeom prst="rect">
            <a:avLst/>
          </a:prstGeom>
        </p:spPr>
      </p:pic>
      <p:pic>
        <p:nvPicPr>
          <p:cNvPr id="8" name="图片 7"/>
          <p:cNvPicPr>
            <a:picLocks noChangeAspect="1"/>
          </p:cNvPicPr>
          <p:nvPr/>
        </p:nvPicPr>
        <p:blipFill>
          <a:blip r:embed="rId6"/>
          <a:stretch>
            <a:fillRect/>
          </a:stretch>
        </p:blipFill>
        <p:spPr>
          <a:xfrm>
            <a:off x="8536305" y="6332220"/>
            <a:ext cx="1457325" cy="285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712335" y="2089785"/>
            <a:ext cx="6514465" cy="3415030"/>
          </a:xfrm>
          <a:prstGeom prst="rect">
            <a:avLst/>
          </a:prstGeom>
          <a:noFill/>
        </p:spPr>
        <p:txBody>
          <a:bodyPr wrap="square" rtlCol="0">
            <a:spAutoFit/>
          </a:bodyPr>
          <a:p>
            <a:pPr>
              <a:lnSpc>
                <a:spcPct val="150000"/>
              </a:lnSpc>
            </a:pPr>
            <a:r>
              <a:rPr lang="zh-CN" altLang="en-US">
                <a:sym typeface="+mn-ea"/>
              </a:rPr>
              <a:t>简单移动平均（</a:t>
            </a:r>
            <a:r>
              <a:rPr lang="en-US" altLang="zh-CN">
                <a:sym typeface="+mn-ea"/>
              </a:rPr>
              <a:t>Simple Moving Average, SMA</a:t>
            </a:r>
            <a:r>
              <a:rPr lang="zh-CN" altLang="en-US">
                <a:sym typeface="+mn-ea"/>
              </a:rPr>
              <a:t>）是一种用于时间序列数据平滑的技术，旨在消除短期波动并突出显示数据的长期趋势。它通过计算连续时间段内数据点的平均值来实现。</a:t>
            </a:r>
            <a:endParaRPr lang="zh-CN" altLang="en-US"/>
          </a:p>
          <a:p>
            <a:pPr>
              <a:lnSpc>
                <a:spcPct val="150000"/>
              </a:lnSpc>
            </a:pPr>
            <a:r>
              <a:rPr lang="zh-CN" altLang="en-US">
                <a:sym typeface="+mn-ea"/>
              </a:rPr>
              <a:t>在金融市场分析中，简单移动平均常用于识别股票价格、交易量等变量的趋势。在交易策略中，简单移动平均可以作为买卖信号的依据。例如，当短期移动平均线穿过长期移动平均线时，可能表示买入或卖出的时机。在任何类型的序列数据中，简单移动平均有助于平滑短期波动，使长期趋势更加明显。</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373417" y="291693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二、移动平均</a:t>
            </a:r>
            <a:endParaRPr lang="zh-CN" altLang="en-US" sz="2600" dirty="0">
              <a:latin typeface="宋体" panose="02010600030101010101" pitchFamily="2" charset="-122"/>
              <a:ea typeface="宋体" panose="02010600030101010101" pitchFamily="2" charset="-122"/>
            </a:endParaRPr>
          </a:p>
        </p:txBody>
      </p:sp>
      <p:sp>
        <p:nvSpPr>
          <p:cNvPr id="83" name="TextBox 82"/>
          <p:cNvSpPr txBox="1"/>
          <p:nvPr/>
        </p:nvSpPr>
        <p:spPr>
          <a:xfrm>
            <a:off x="4192905" y="1436370"/>
            <a:ext cx="10187305" cy="506730"/>
          </a:xfrm>
          <a:prstGeom prst="rect">
            <a:avLst/>
          </a:prstGeom>
          <a:noFill/>
        </p:spPr>
        <p:txBody>
          <a:bodyPr wrap="square" rtlCol="0">
            <a:spAutoFit/>
          </a:bodyPr>
          <a:p>
            <a:pPr>
              <a:lnSpc>
                <a:spcPct val="150000"/>
              </a:lnSpc>
            </a:pPr>
            <a:r>
              <a:rPr lang="zh-CN" altLang="en-US" sz="1800" spc="300" dirty="0" smtClean="0">
                <a:solidFill>
                  <a:schemeClr val="tx2"/>
                </a:solidFill>
                <a:latin typeface="+mn-ea"/>
              </a:rPr>
              <a:t>（一）简单移动平均</a:t>
            </a:r>
            <a:endParaRPr lang="zh-CN" altLang="en-US" sz="1800" spc="300" dirty="0" smtClean="0">
              <a:solidFill>
                <a:schemeClr val="tx2"/>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404360" y="2044700"/>
            <a:ext cx="6822440" cy="2676525"/>
          </a:xfrm>
          <a:prstGeom prst="rect">
            <a:avLst/>
          </a:prstGeom>
          <a:noFill/>
        </p:spPr>
        <p:txBody>
          <a:bodyPr wrap="square" rtlCol="0">
            <a:spAutoFit/>
          </a:bodyPr>
          <a:p>
            <a:pPr>
              <a:lnSpc>
                <a:spcPct val="150000"/>
              </a:lnSpc>
            </a:pPr>
            <a:r>
              <a:rPr lang="zh-CN" altLang="en-US" sz="1600" dirty="0">
                <a:latin typeface="宋体" panose="02010600030101010101" pitchFamily="2" charset="-122"/>
              </a:rPr>
              <a:t>指数平滑平均法（</a:t>
            </a:r>
            <a:r>
              <a:rPr lang="en-US" altLang="zh-CN" sz="1600" dirty="0">
                <a:latin typeface="宋体" panose="02010600030101010101" pitchFamily="2" charset="-122"/>
              </a:rPr>
              <a:t>Exponential Smoothing</a:t>
            </a:r>
            <a:r>
              <a:rPr lang="zh-CN" altLang="en-US" sz="1600" dirty="0">
                <a:latin typeface="宋体" panose="02010600030101010101" pitchFamily="2" charset="-122"/>
              </a:rPr>
              <a:t>）是一种时间序列预测方法，用于平滑数据并预测未来值。简单移动平均尽管是基于历史数据计算的，但它可能无法及时反映最新的变化，导致分析结果具有一定的滞后性。指数平滑平均法给予最近的观察结果更高的权重，随着数据点距离当前时间点越远，其权重以指数速率递减。下面我们主要介绍一次指数平滑情况，一次指数平滑适用于没有明显趋势和季节性的数据。它通过一个平滑系数（</a:t>
            </a:r>
            <a:r>
              <a:rPr lang="en-US" altLang="zh-CN" sz="1600" dirty="0">
                <a:latin typeface="宋体" panose="02010600030101010101" pitchFamily="2" charset="-122"/>
              </a:rPr>
              <a:t>α</a:t>
            </a:r>
            <a:r>
              <a:rPr lang="zh-CN" altLang="en-US" sz="1600" dirty="0">
                <a:latin typeface="宋体" panose="02010600030101010101" pitchFamily="2" charset="-122"/>
              </a:rPr>
              <a:t>）来更新预测，使得最近的观察值对预测的影响更大。其表达式如下。</a:t>
            </a:r>
            <a:endParaRPr lang="zh-CN" altLang="en-US" sz="1600"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373417" y="291693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二、移动平均</a:t>
            </a:r>
            <a:endParaRPr lang="zh-CN" altLang="en-US" sz="2600" dirty="0">
              <a:latin typeface="宋体" panose="02010600030101010101" pitchFamily="2" charset="-122"/>
              <a:ea typeface="宋体" panose="02010600030101010101" pitchFamily="2" charset="-122"/>
            </a:endParaRPr>
          </a:p>
        </p:txBody>
      </p:sp>
      <p:sp>
        <p:nvSpPr>
          <p:cNvPr id="83" name="TextBox 82"/>
          <p:cNvSpPr txBox="1"/>
          <p:nvPr/>
        </p:nvSpPr>
        <p:spPr>
          <a:xfrm>
            <a:off x="4192905" y="1436370"/>
            <a:ext cx="10187305" cy="506730"/>
          </a:xfrm>
          <a:prstGeom prst="rect">
            <a:avLst/>
          </a:prstGeom>
          <a:noFill/>
        </p:spPr>
        <p:txBody>
          <a:bodyPr wrap="square" rtlCol="0">
            <a:spAutoFit/>
          </a:bodyPr>
          <a:p>
            <a:pPr>
              <a:lnSpc>
                <a:spcPct val="150000"/>
              </a:lnSpc>
            </a:pPr>
            <a:r>
              <a:rPr lang="zh-CN" altLang="en-US" sz="1800" spc="300" dirty="0" smtClean="0">
                <a:solidFill>
                  <a:schemeClr val="tx2"/>
                </a:solidFill>
                <a:latin typeface="+mn-ea"/>
              </a:rPr>
              <a:t>（二）指数平滑平均法</a:t>
            </a:r>
            <a:endParaRPr lang="zh-CN" altLang="en-US" sz="1800" spc="300" dirty="0" smtClean="0">
              <a:solidFill>
                <a:schemeClr val="tx2"/>
              </a:solidFill>
              <a:latin typeface="+mn-ea"/>
            </a:endParaRPr>
          </a:p>
        </p:txBody>
      </p:sp>
      <p:pic>
        <p:nvPicPr>
          <p:cNvPr id="3" name="图片 2"/>
          <p:cNvPicPr>
            <a:picLocks noChangeAspect="1"/>
          </p:cNvPicPr>
          <p:nvPr/>
        </p:nvPicPr>
        <p:blipFill>
          <a:blip r:embed="rId1"/>
          <a:stretch>
            <a:fillRect/>
          </a:stretch>
        </p:blipFill>
        <p:spPr>
          <a:xfrm>
            <a:off x="6219190" y="4796155"/>
            <a:ext cx="2724150" cy="571500"/>
          </a:xfrm>
          <a:prstGeom prst="rect">
            <a:avLst/>
          </a:prstGeom>
        </p:spPr>
      </p:pic>
      <p:sp>
        <p:nvSpPr>
          <p:cNvPr id="6" name="文本框 5"/>
          <p:cNvSpPr txBox="1"/>
          <p:nvPr/>
        </p:nvSpPr>
        <p:spPr>
          <a:xfrm>
            <a:off x="4497705" y="5808980"/>
            <a:ext cx="6096000" cy="583565"/>
          </a:xfrm>
          <a:prstGeom prst="rect">
            <a:avLst/>
          </a:prstGeom>
          <a:noFill/>
        </p:spPr>
        <p:txBody>
          <a:bodyPr wrap="square" rtlCol="0" anchor="t">
            <a:spAutoFit/>
          </a:bodyPr>
          <a:p>
            <a:r>
              <a:rPr lang="zh-CN" altLang="en-US" sz="1600">
                <a:solidFill>
                  <a:schemeClr val="tx2"/>
                </a:solidFill>
              </a:rPr>
              <a:t>其中，</a:t>
            </a:r>
            <a:r>
              <a:rPr lang="en-US" altLang="zh-CN" sz="1600">
                <a:solidFill>
                  <a:schemeClr val="tx2"/>
                </a:solidFill>
              </a:rPr>
              <a:t> Yt </a:t>
            </a:r>
            <a:r>
              <a:rPr lang="zh-CN" altLang="en-US" sz="1600">
                <a:solidFill>
                  <a:schemeClr val="tx2"/>
                </a:solidFill>
              </a:rPr>
              <a:t>为第</a:t>
            </a:r>
            <a:r>
              <a:rPr lang="en-US" altLang="zh-CN" sz="1600">
                <a:solidFill>
                  <a:schemeClr val="tx2"/>
                </a:solidFill>
              </a:rPr>
              <a:t>t </a:t>
            </a:r>
            <a:r>
              <a:rPr lang="zh-CN" altLang="en-US" sz="1600">
                <a:solidFill>
                  <a:schemeClr val="tx2"/>
                </a:solidFill>
              </a:rPr>
              <a:t>期的实际观察值，</a:t>
            </a:r>
            <a:r>
              <a:rPr lang="en-US" altLang="zh-CN" sz="1600">
                <a:solidFill>
                  <a:schemeClr val="tx2"/>
                </a:solidFill>
              </a:rPr>
              <a:t> Ft </a:t>
            </a:r>
            <a:r>
              <a:rPr lang="zh-CN" altLang="en-US" sz="1600">
                <a:solidFill>
                  <a:schemeClr val="tx2"/>
                </a:solidFill>
              </a:rPr>
              <a:t>为第</a:t>
            </a:r>
            <a:r>
              <a:rPr lang="en-US" altLang="zh-CN" sz="1600">
                <a:solidFill>
                  <a:schemeClr val="tx2"/>
                </a:solidFill>
              </a:rPr>
              <a:t>t </a:t>
            </a:r>
            <a:r>
              <a:rPr lang="zh-CN" altLang="en-US" sz="1600">
                <a:solidFill>
                  <a:schemeClr val="tx2"/>
                </a:solidFill>
              </a:rPr>
              <a:t>期的预测值，</a:t>
            </a:r>
            <a:r>
              <a:rPr lang="en-US" altLang="zh-CN" sz="1600">
                <a:solidFill>
                  <a:schemeClr val="tx2"/>
                </a:solidFill>
              </a:rPr>
              <a:t>α </a:t>
            </a:r>
            <a:r>
              <a:rPr lang="zh-CN" altLang="en-US" sz="1600">
                <a:solidFill>
                  <a:schemeClr val="tx2"/>
                </a:solidFill>
              </a:rPr>
              <a:t>为平滑系数（</a:t>
            </a:r>
            <a:r>
              <a:rPr lang="en-US" altLang="zh-CN" sz="1600">
                <a:solidFill>
                  <a:schemeClr val="tx2"/>
                </a:solidFill>
              </a:rPr>
              <a:t>0&lt;α &lt;1</a:t>
            </a:r>
            <a:r>
              <a:rPr lang="zh-CN" altLang="en-US" sz="1600">
                <a:solidFill>
                  <a:schemeClr val="tx2"/>
                </a:solidFill>
              </a:rPr>
              <a:t>）。</a:t>
            </a:r>
            <a:endParaRPr lang="zh-CN" altLang="en-US" sz="1600">
              <a:solidFill>
                <a:schemeClr val="tx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10843"/>
            <a:ext cx="6751320" cy="5139908"/>
            <a:chOff x="0" y="1401692"/>
            <a:chExt cx="6751320" cy="513990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511175" y="2401817"/>
              <a:ext cx="6240145" cy="276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第一节　时间数列概述</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第二节　时间数列的水平分析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第三节　时间数列的速度分析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第四节　长期趋势分析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第五节　季节变动分析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第六节　</a:t>
              </a:r>
              <a:r>
                <a:rPr lang="en-US" altLang="zh-CN" sz="2000" spc="600" dirty="0" smtClean="0">
                  <a:solidFill>
                    <a:schemeClr val="tx2"/>
                  </a:solidFill>
                  <a:latin typeface="宋体" panose="02010600030101010101" pitchFamily="2" charset="-122"/>
                  <a:cs typeface="宋体" panose="02010600030101010101" pitchFamily="2" charset="-122"/>
                </a:rPr>
                <a:t>Python</a:t>
              </a:r>
              <a:r>
                <a:rPr lang="zh-CN" altLang="en-US" sz="2000" spc="600" dirty="0" smtClean="0">
                  <a:solidFill>
                    <a:schemeClr val="tx2"/>
                  </a:solidFill>
                  <a:latin typeface="宋体" panose="02010600030101010101" pitchFamily="2" charset="-122"/>
                  <a:cs typeface="宋体" panose="02010600030101010101" pitchFamily="2" charset="-122"/>
                </a:rPr>
                <a:t>在时间序列中应用</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398351" y="240160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时间数列概述</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第一节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92150" y="1352550"/>
            <a:ext cx="3921125" cy="4154170"/>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时间数列也称动态数列，它是指将某一统计指标在不同时间上的数值，按时间先后顺序加以排列后形成的统计数列。例如，将我国 2014—2018 年的国内生产总值、工业增加值、工业增加值占国内生产总值比重、国内生产总值环比发展速度、工业增加值环比发展速度、年末国家外汇储备等指标按时间先后顺序进行排列可以形成多种时间数列，如表 6-1 所示。</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409194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一、时间数列的含义</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4613275" y="1897380"/>
            <a:ext cx="6710045" cy="28314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Group 19"/>
          <p:cNvGrpSpPr/>
          <p:nvPr/>
        </p:nvGrpSpPr>
        <p:grpSpPr>
          <a:xfrm>
            <a:off x="1223009" y="4374976"/>
            <a:ext cx="3129280" cy="1837690"/>
            <a:chOff x="1614005" y="4557094"/>
            <a:chExt cx="3129280" cy="1837690"/>
          </a:xfrm>
        </p:grpSpPr>
        <p:sp>
          <p:nvSpPr>
            <p:cNvPr id="21" name="TextBox 20"/>
            <p:cNvSpPr txBox="1"/>
            <p:nvPr/>
          </p:nvSpPr>
          <p:spPr>
            <a:xfrm>
              <a:off x="1614005" y="4557094"/>
              <a:ext cx="273558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（一）绝对数时间数列</a:t>
              </a:r>
              <a:endParaRPr lang="zh-CN" altLang="en-US" sz="2000" b="1" dirty="0">
                <a:solidFill>
                  <a:srgbClr val="0D0E4A"/>
                </a:solidFill>
                <a:latin typeface="宋体" panose="02010600030101010101" pitchFamily="2" charset="-122"/>
                <a:cs typeface="+mn-ea"/>
                <a:sym typeface="+mn-lt"/>
              </a:endParaRPr>
            </a:p>
          </p:txBody>
        </p:sp>
        <p:sp>
          <p:nvSpPr>
            <p:cNvPr id="22" name="TextBox 21"/>
            <p:cNvSpPr txBox="1"/>
            <p:nvPr/>
          </p:nvSpPr>
          <p:spPr>
            <a:xfrm>
              <a:off x="1699730" y="5072714"/>
              <a:ext cx="3043555" cy="132207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它用以反映现象在一段时间内达到的规模、水平和工作总量。绝对数时间数列可划分为时期数列和时点数列两种。</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grpSp>
        <p:nvGrpSpPr>
          <p:cNvPr id="5" name="Group 4"/>
          <p:cNvGrpSpPr/>
          <p:nvPr/>
        </p:nvGrpSpPr>
        <p:grpSpPr>
          <a:xfrm>
            <a:off x="1600200" y="2160694"/>
            <a:ext cx="1981200" cy="1981200"/>
            <a:chOff x="1066800" y="2249388"/>
            <a:chExt cx="1981200" cy="1981200"/>
          </a:xfrm>
        </p:grpSpPr>
        <p:grpSp>
          <p:nvGrpSpPr>
            <p:cNvPr id="6" name="Group 5"/>
            <p:cNvGrpSpPr/>
            <p:nvPr/>
          </p:nvGrpSpPr>
          <p:grpSpPr>
            <a:xfrm>
              <a:off x="1066800" y="2249388"/>
              <a:ext cx="1981200" cy="1981200"/>
              <a:chOff x="1371600" y="1752600"/>
              <a:chExt cx="2590800" cy="2590800"/>
            </a:xfrm>
          </p:grpSpPr>
          <p:sp>
            <p:nvSpPr>
              <p:cNvPr id="8" name="Oval 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9" name="Oval 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7" name="Freeform 57"/>
            <p:cNvSpPr>
              <a:spLocks noChangeArrowheads="1"/>
            </p:cNvSpPr>
            <p:nvPr/>
          </p:nvSpPr>
          <p:spPr bwMode="auto">
            <a:xfrm>
              <a:off x="1782356" y="2999073"/>
              <a:ext cx="550085" cy="481827"/>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0" name="Group 9"/>
          <p:cNvGrpSpPr/>
          <p:nvPr/>
        </p:nvGrpSpPr>
        <p:grpSpPr>
          <a:xfrm>
            <a:off x="8610600" y="2160694"/>
            <a:ext cx="1981200" cy="1981200"/>
            <a:chOff x="6459538" y="2249388"/>
            <a:chExt cx="1981200" cy="1981200"/>
          </a:xfrm>
        </p:grpSpPr>
        <p:grpSp>
          <p:nvGrpSpPr>
            <p:cNvPr id="11" name="Group 10"/>
            <p:cNvGrpSpPr/>
            <p:nvPr/>
          </p:nvGrpSpPr>
          <p:grpSpPr>
            <a:xfrm>
              <a:off x="6459538" y="2249388"/>
              <a:ext cx="1981200" cy="1981200"/>
              <a:chOff x="1371600" y="1752600"/>
              <a:chExt cx="2590800" cy="2590800"/>
            </a:xfrm>
          </p:grpSpPr>
          <p:sp>
            <p:nvSpPr>
              <p:cNvPr id="13" name="Oval 12"/>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4" name="Oval 13"/>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2" name="Freeform 138"/>
            <p:cNvSpPr>
              <a:spLocks noChangeArrowheads="1"/>
            </p:cNvSpPr>
            <p:nvPr/>
          </p:nvSpPr>
          <p:spPr bwMode="auto">
            <a:xfrm>
              <a:off x="7179111" y="2999073"/>
              <a:ext cx="542053" cy="530010"/>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5" name="Group 14"/>
          <p:cNvGrpSpPr/>
          <p:nvPr/>
        </p:nvGrpSpPr>
        <p:grpSpPr>
          <a:xfrm>
            <a:off x="5105400" y="2160694"/>
            <a:ext cx="1981200" cy="1981200"/>
            <a:chOff x="3763169" y="2249388"/>
            <a:chExt cx="1981200" cy="1981200"/>
          </a:xfrm>
        </p:grpSpPr>
        <p:grpSp>
          <p:nvGrpSpPr>
            <p:cNvPr id="16" name="Group 15"/>
            <p:cNvGrpSpPr/>
            <p:nvPr/>
          </p:nvGrpSpPr>
          <p:grpSpPr>
            <a:xfrm>
              <a:off x="3763169" y="2249388"/>
              <a:ext cx="1981200" cy="1981200"/>
              <a:chOff x="1371600" y="1752600"/>
              <a:chExt cx="2590800" cy="2590800"/>
            </a:xfrm>
          </p:grpSpPr>
          <p:sp>
            <p:nvSpPr>
              <p:cNvPr id="18" name="Oval 1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9" name="Oval 1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7" name="Freeform 157"/>
            <p:cNvSpPr>
              <a:spLocks noChangeArrowheads="1"/>
            </p:cNvSpPr>
            <p:nvPr/>
          </p:nvSpPr>
          <p:spPr bwMode="auto">
            <a:xfrm>
              <a:off x="4478725" y="2962288"/>
              <a:ext cx="550086" cy="550084"/>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sp>
        <p:nvSpPr>
          <p:cNvPr id="25" name="文本框 2"/>
          <p:cNvSpPr txBox="1"/>
          <p:nvPr/>
        </p:nvSpPr>
        <p:spPr>
          <a:xfrm>
            <a:off x="885825" y="599440"/>
            <a:ext cx="4064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二、时间数列的种类</a:t>
            </a:r>
            <a:endParaRPr lang="zh-CN" altLang="en-US" sz="2600" dirty="0">
              <a:latin typeface="宋体" panose="02010600030101010101" pitchFamily="2" charset="-122"/>
              <a:ea typeface="宋体" panose="02010600030101010101" pitchFamily="2" charset="-122"/>
            </a:endParaRPr>
          </a:p>
        </p:txBody>
      </p:sp>
      <p:grpSp>
        <p:nvGrpSpPr>
          <p:cNvPr id="2" name="Group 19"/>
          <p:cNvGrpSpPr/>
          <p:nvPr/>
        </p:nvGrpSpPr>
        <p:grpSpPr>
          <a:xfrm>
            <a:off x="8036559" y="4374976"/>
            <a:ext cx="3129280" cy="2145665"/>
            <a:chOff x="1614005" y="4557094"/>
            <a:chExt cx="3129280" cy="2145665"/>
          </a:xfrm>
        </p:grpSpPr>
        <p:sp>
          <p:nvSpPr>
            <p:cNvPr id="3" name="TextBox 20"/>
            <p:cNvSpPr txBox="1"/>
            <p:nvPr/>
          </p:nvSpPr>
          <p:spPr>
            <a:xfrm>
              <a:off x="1614005" y="4557094"/>
              <a:ext cx="273558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（三）平均数时间数列</a:t>
              </a:r>
              <a:endParaRPr lang="zh-CN" altLang="en-US" sz="2000" b="1" dirty="0">
                <a:solidFill>
                  <a:srgbClr val="0D0E4A"/>
                </a:solidFill>
                <a:latin typeface="宋体" panose="02010600030101010101" pitchFamily="2" charset="-122"/>
                <a:cs typeface="+mn-ea"/>
                <a:sym typeface="+mn-lt"/>
              </a:endParaRPr>
            </a:p>
          </p:txBody>
        </p:sp>
        <p:sp>
          <p:nvSpPr>
            <p:cNvPr id="23" name="TextBox 21"/>
            <p:cNvSpPr txBox="1"/>
            <p:nvPr/>
          </p:nvSpPr>
          <p:spPr>
            <a:xfrm>
              <a:off x="1699730" y="5072714"/>
              <a:ext cx="3043555" cy="1630045"/>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把平均指标在不同时间上的数值按时间先后顺序排列就形成了平均数时间数列。它用以反映社会经济现象总体各单位某一数量标志值一般水平的发展变化趋势。</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grpSp>
        <p:nvGrpSpPr>
          <p:cNvPr id="24" name="Group 19"/>
          <p:cNvGrpSpPr/>
          <p:nvPr/>
        </p:nvGrpSpPr>
        <p:grpSpPr>
          <a:xfrm>
            <a:off x="4432934" y="4374976"/>
            <a:ext cx="2946400" cy="2145665"/>
            <a:chOff x="1614005" y="4557094"/>
            <a:chExt cx="2946400" cy="2145665"/>
          </a:xfrm>
        </p:grpSpPr>
        <p:sp>
          <p:nvSpPr>
            <p:cNvPr id="26" name="TextBox 20"/>
            <p:cNvSpPr txBox="1"/>
            <p:nvPr/>
          </p:nvSpPr>
          <p:spPr>
            <a:xfrm>
              <a:off x="1614005" y="4557094"/>
              <a:ext cx="273558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（二）相对数时间数列</a:t>
              </a:r>
              <a:endParaRPr lang="zh-CN" altLang="en-US" sz="2000" b="1" dirty="0">
                <a:solidFill>
                  <a:srgbClr val="0D0E4A"/>
                </a:solidFill>
                <a:latin typeface="宋体" panose="02010600030101010101" pitchFamily="2" charset="-122"/>
                <a:cs typeface="+mn-ea"/>
                <a:sym typeface="+mn-lt"/>
              </a:endParaRPr>
            </a:p>
          </p:txBody>
        </p:sp>
        <p:sp>
          <p:nvSpPr>
            <p:cNvPr id="27" name="TextBox 21"/>
            <p:cNvSpPr txBox="1"/>
            <p:nvPr/>
          </p:nvSpPr>
          <p:spPr>
            <a:xfrm>
              <a:off x="1699730" y="5072714"/>
              <a:ext cx="2860675" cy="1630045"/>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把相对指标在不同时间上的数值按时间先后顺序排列就形成了相对数时间数列。它用以反映社会经济现象之间相互联系的发展过程。</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down)">
                                      <p:cBhvr>
                                        <p:cTn id="16" dur="500"/>
                                        <p:tgtEl>
                                          <p:spTgt spid="20"/>
                                        </p:tgtEl>
                                      </p:cBhvr>
                                    </p:animEffect>
                                  </p:childTnLst>
                                </p:cTn>
                              </p:par>
                            </p:childTnLst>
                          </p:cTn>
                        </p:par>
                        <p:par>
                          <p:cTn id="17" fill="hold">
                            <p:stCondLst>
                              <p:cond delay="1000"/>
                            </p:stCondLst>
                            <p:childTnLst>
                              <p:par>
                                <p:cTn id="18" presetID="53" presetClass="entr" presetSubtype="52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fltVal val="0.5"/>
                                          </p:val>
                                        </p:tav>
                                        <p:tav tm="100000">
                                          <p:val>
                                            <p:strVal val="#ppt_x"/>
                                          </p:val>
                                        </p:tav>
                                      </p:tavLst>
                                    </p:anim>
                                    <p:anim calcmode="lin" valueType="num">
                                      <p:cBhvr>
                                        <p:cTn id="24" dur="500" fill="hold"/>
                                        <p:tgtEl>
                                          <p:spTgt spid="15"/>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53" presetClass="entr" presetSubtype="52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12" presetClass="entr" presetSubtype="1"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p:tgtEl>
                                          <p:spTgt spid="2"/>
                                        </p:tgtEl>
                                        <p:attrNameLst>
                                          <p:attrName>ppt_y</p:attrName>
                                        </p:attrNameLst>
                                      </p:cBhvr>
                                      <p:tavLst>
                                        <p:tav tm="0">
                                          <p:val>
                                            <p:strVal val="#ppt_y-#ppt_h*1.125000"/>
                                          </p:val>
                                        </p:tav>
                                        <p:tav tm="100000">
                                          <p:val>
                                            <p:strVal val="#ppt_y"/>
                                          </p:val>
                                        </p:tav>
                                      </p:tavLst>
                                    </p:anim>
                                    <p:animEffect transition="in" filter="wipe(down)">
                                      <p:cBhvr>
                                        <p:cTn id="37" dur="500"/>
                                        <p:tgtEl>
                                          <p:spTgt spid="2"/>
                                        </p:tgtEl>
                                      </p:cBhvr>
                                    </p:animEffect>
                                  </p:childTnLst>
                                </p:cTn>
                              </p:par>
                            </p:childTnLst>
                          </p:cTn>
                        </p:par>
                        <p:par>
                          <p:cTn id="38" fill="hold">
                            <p:stCondLst>
                              <p:cond delay="2500"/>
                            </p:stCondLst>
                            <p:childTnLst>
                              <p:par>
                                <p:cTn id="39" presetID="12" presetClass="entr" presetSubtype="1"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p:tgtEl>
                                          <p:spTgt spid="24"/>
                                        </p:tgtEl>
                                        <p:attrNameLst>
                                          <p:attrName>ppt_y</p:attrName>
                                        </p:attrNameLst>
                                      </p:cBhvr>
                                      <p:tavLst>
                                        <p:tav tm="0">
                                          <p:val>
                                            <p:strVal val="#ppt_y-#ppt_h*1.125000"/>
                                          </p:val>
                                        </p:tav>
                                        <p:tav tm="100000">
                                          <p:val>
                                            <p:strVal val="#ppt_y"/>
                                          </p:val>
                                        </p:tav>
                                      </p:tavLst>
                                    </p:anim>
                                    <p:animEffect transition="in" filter="wipe(down)">
                                      <p:cBhvr>
                                        <p:cTn id="4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矩形 21"/>
          <p:cNvSpPr/>
          <p:nvPr/>
        </p:nvSpPr>
        <p:spPr>
          <a:xfrm>
            <a:off x="476250" y="2727960"/>
            <a:ext cx="3338830" cy="344170"/>
          </a:xfrm>
          <a:prstGeom prst="rect">
            <a:avLst/>
          </a:prstGeom>
        </p:spPr>
        <p:txBody>
          <a:bodyPr wrap="none" lIns="96000" tIns="0" rIns="96000" bIns="0">
            <a:normAutofit/>
          </a:bodyPr>
          <a:lstStyle/>
          <a:p>
            <a:pPr lvl="0" algn="r" defTabSz="914400">
              <a:defRPr/>
            </a:pPr>
            <a:r>
              <a:rPr lang="zh-CN" altLang="en-US" sz="2000" b="1" dirty="0">
                <a:solidFill>
                  <a:schemeClr val="tx1">
                    <a:lumMod val="75000"/>
                    <a:lumOff val="25000"/>
                  </a:schemeClr>
                </a:solidFill>
                <a:latin typeface="宋体" panose="02010600030101010101" pitchFamily="2" charset="-122"/>
              </a:rPr>
              <a:t>（二）指标的经 济内容必须相同</a:t>
            </a:r>
            <a:endParaRPr lang="zh-CN" altLang="en-US" sz="2000" b="1" dirty="0">
              <a:solidFill>
                <a:schemeClr val="tx1">
                  <a:lumMod val="75000"/>
                  <a:lumOff val="25000"/>
                </a:schemeClr>
              </a:solidFill>
              <a:latin typeface="宋体" panose="02010600030101010101" pitchFamily="2" charset="-122"/>
            </a:endParaRPr>
          </a:p>
        </p:txBody>
      </p:sp>
      <p:sp>
        <p:nvSpPr>
          <p:cNvPr id="20" name="矩形 19"/>
          <p:cNvSpPr/>
          <p:nvPr/>
        </p:nvSpPr>
        <p:spPr>
          <a:xfrm>
            <a:off x="4246880" y="1484630"/>
            <a:ext cx="3816985" cy="470535"/>
          </a:xfrm>
          <a:prstGeom prst="rect">
            <a:avLst/>
          </a:prstGeom>
        </p:spPr>
        <p:txBody>
          <a:bodyPr wrap="none" lIns="0" tIns="0" rIns="0" bIns="0" anchor="ctr" anchorCtr="1">
            <a:normAutofit/>
          </a:bodyPr>
          <a:lstStyle/>
          <a:p>
            <a:pPr lvl="0" algn="ctr" defTabSz="914400">
              <a:spcBef>
                <a:spcPct val="0"/>
              </a:spcBef>
              <a:defRPr/>
            </a:pPr>
            <a:r>
              <a:rPr lang="zh-CN" altLang="en-US" sz="2000" b="1" dirty="0">
                <a:solidFill>
                  <a:schemeClr val="tx1">
                    <a:lumMod val="75000"/>
                    <a:lumOff val="25000"/>
                  </a:schemeClr>
                </a:solidFill>
                <a:latin typeface="宋体" panose="02010600030101010101" pitchFamily="2" charset="-122"/>
              </a:rPr>
              <a:t>（一）时期长短应该相等</a:t>
            </a:r>
            <a:endParaRPr lang="zh-CN" altLang="en-US" sz="2000" b="1" dirty="0">
              <a:solidFill>
                <a:schemeClr val="tx1">
                  <a:lumMod val="75000"/>
                  <a:lumOff val="25000"/>
                </a:schemeClr>
              </a:solidFill>
              <a:latin typeface="宋体" panose="02010600030101010101" pitchFamily="2" charset="-122"/>
            </a:endParaRPr>
          </a:p>
        </p:txBody>
      </p:sp>
      <p:grpSp>
        <p:nvGrpSpPr>
          <p:cNvPr id="38" name="组合 37"/>
          <p:cNvGrpSpPr/>
          <p:nvPr/>
        </p:nvGrpSpPr>
        <p:grpSpPr>
          <a:xfrm>
            <a:off x="3713736" y="2352767"/>
            <a:ext cx="2247773" cy="1735791"/>
            <a:chOff x="2785302" y="1764575"/>
            <a:chExt cx="1685830" cy="1301843"/>
          </a:xfrm>
        </p:grpSpPr>
        <p:sp>
          <p:nvSpPr>
            <p:cNvPr id="6" name="任意多边形: 形状 5"/>
            <p:cNvSpPr/>
            <p:nvPr/>
          </p:nvSpPr>
          <p:spPr>
            <a:xfrm flipH="1">
              <a:off x="2785302" y="1764575"/>
              <a:ext cx="1685830" cy="1301843"/>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4" name="任意多边形: 形状 33"/>
            <p:cNvSpPr/>
            <p:nvPr/>
          </p:nvSpPr>
          <p:spPr bwMode="auto">
            <a:xfrm>
              <a:off x="3254121" y="2304185"/>
              <a:ext cx="362196" cy="350969"/>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36" name="组合 35"/>
          <p:cNvGrpSpPr/>
          <p:nvPr/>
        </p:nvGrpSpPr>
        <p:grpSpPr>
          <a:xfrm>
            <a:off x="6335791" y="4261309"/>
            <a:ext cx="1474595" cy="1138721"/>
            <a:chOff x="4751843" y="3195982"/>
            <a:chExt cx="1105946" cy="854041"/>
          </a:xfrm>
        </p:grpSpPr>
        <p:sp>
          <p:nvSpPr>
            <p:cNvPr id="7" name="任意多边形: 形状 6"/>
            <p:cNvSpPr/>
            <p:nvPr/>
          </p:nvSpPr>
          <p:spPr>
            <a:xfrm flipV="1">
              <a:off x="4751843" y="3195982"/>
              <a:ext cx="1105946" cy="854041"/>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2" name="任意多边形: 形状 31"/>
            <p:cNvSpPr>
              <a:spLocks noChangeAspect="1"/>
            </p:cNvSpPr>
            <p:nvPr/>
          </p:nvSpPr>
          <p:spPr bwMode="auto">
            <a:xfrm>
              <a:off x="5223271" y="3414865"/>
              <a:ext cx="380779" cy="380779"/>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37" name="组合 36"/>
          <p:cNvGrpSpPr/>
          <p:nvPr/>
        </p:nvGrpSpPr>
        <p:grpSpPr>
          <a:xfrm>
            <a:off x="4486915" y="4261309"/>
            <a:ext cx="1474595" cy="1138721"/>
            <a:chOff x="3365186" y="3195982"/>
            <a:chExt cx="1105946" cy="854041"/>
          </a:xfrm>
        </p:grpSpPr>
        <p:sp>
          <p:nvSpPr>
            <p:cNvPr id="8" name="任意多边形: 形状 7"/>
            <p:cNvSpPr/>
            <p:nvPr/>
          </p:nvSpPr>
          <p:spPr>
            <a:xfrm flipH="1" flipV="1">
              <a:off x="3365186" y="3195982"/>
              <a:ext cx="1105946" cy="854041"/>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5" name="任意多边形: 形状 34"/>
            <p:cNvSpPr/>
            <p:nvPr/>
          </p:nvSpPr>
          <p:spPr bwMode="auto">
            <a:xfrm>
              <a:off x="3689799" y="3431990"/>
              <a:ext cx="287685" cy="346530"/>
            </a:xfrm>
            <a:custGeom>
              <a:avLst/>
              <a:gdLst>
                <a:gd name="T0" fmla="*/ 212 w 212"/>
                <a:gd name="T1" fmla="*/ 160 h 256"/>
                <a:gd name="T2" fmla="*/ 210 w 212"/>
                <a:gd name="T3" fmla="*/ 171 h 256"/>
                <a:gd name="T4" fmla="*/ 203 w 212"/>
                <a:gd name="T5" fmla="*/ 180 h 256"/>
                <a:gd name="T6" fmla="*/ 208 w 212"/>
                <a:gd name="T7" fmla="*/ 188 h 256"/>
                <a:gd name="T8" fmla="*/ 209 w 212"/>
                <a:gd name="T9" fmla="*/ 200 h 256"/>
                <a:gd name="T10" fmla="*/ 205 w 212"/>
                <a:gd name="T11" fmla="*/ 212 h 256"/>
                <a:gd name="T12" fmla="*/ 200 w 212"/>
                <a:gd name="T13" fmla="*/ 218 h 256"/>
                <a:gd name="T14" fmla="*/ 193 w 212"/>
                <a:gd name="T15" fmla="*/ 222 h 256"/>
                <a:gd name="T16" fmla="*/ 194 w 212"/>
                <a:gd name="T17" fmla="*/ 235 h 256"/>
                <a:gd name="T18" fmla="*/ 186 w 212"/>
                <a:gd name="T19" fmla="*/ 245 h 256"/>
                <a:gd name="T20" fmla="*/ 176 w 212"/>
                <a:gd name="T21" fmla="*/ 251 h 256"/>
                <a:gd name="T22" fmla="*/ 169 w 212"/>
                <a:gd name="T23" fmla="*/ 254 h 256"/>
                <a:gd name="T24" fmla="*/ 131 w 212"/>
                <a:gd name="T25" fmla="*/ 256 h 256"/>
                <a:gd name="T26" fmla="*/ 91 w 212"/>
                <a:gd name="T27" fmla="*/ 254 h 256"/>
                <a:gd name="T28" fmla="*/ 60 w 212"/>
                <a:gd name="T29" fmla="*/ 247 h 256"/>
                <a:gd name="T30" fmla="*/ 55 w 212"/>
                <a:gd name="T31" fmla="*/ 245 h 256"/>
                <a:gd name="T32" fmla="*/ 50 w 212"/>
                <a:gd name="T33" fmla="*/ 242 h 256"/>
                <a:gd name="T34" fmla="*/ 46 w 212"/>
                <a:gd name="T35" fmla="*/ 239 h 256"/>
                <a:gd name="T36" fmla="*/ 42 w 212"/>
                <a:gd name="T37" fmla="*/ 234 h 256"/>
                <a:gd name="T38" fmla="*/ 0 w 212"/>
                <a:gd name="T39" fmla="*/ 230 h 256"/>
                <a:gd name="T40" fmla="*/ 0 w 212"/>
                <a:gd name="T41" fmla="*/ 136 h 256"/>
                <a:gd name="T42" fmla="*/ 15 w 212"/>
                <a:gd name="T43" fmla="*/ 136 h 256"/>
                <a:gd name="T44" fmla="*/ 30 w 212"/>
                <a:gd name="T45" fmla="*/ 136 h 256"/>
                <a:gd name="T46" fmla="*/ 37 w 212"/>
                <a:gd name="T47" fmla="*/ 131 h 256"/>
                <a:gd name="T48" fmla="*/ 41 w 212"/>
                <a:gd name="T49" fmla="*/ 127 h 256"/>
                <a:gd name="T50" fmla="*/ 43 w 212"/>
                <a:gd name="T51" fmla="*/ 116 h 256"/>
                <a:gd name="T52" fmla="*/ 46 w 212"/>
                <a:gd name="T53" fmla="*/ 104 h 256"/>
                <a:gd name="T54" fmla="*/ 50 w 212"/>
                <a:gd name="T55" fmla="*/ 95 h 256"/>
                <a:gd name="T56" fmla="*/ 56 w 212"/>
                <a:gd name="T57" fmla="*/ 84 h 256"/>
                <a:gd name="T58" fmla="*/ 73 w 212"/>
                <a:gd name="T59" fmla="*/ 68 h 256"/>
                <a:gd name="T60" fmla="*/ 89 w 212"/>
                <a:gd name="T61" fmla="*/ 18 h 256"/>
                <a:gd name="T62" fmla="*/ 89 w 212"/>
                <a:gd name="T63" fmla="*/ 2 h 256"/>
                <a:gd name="T64" fmla="*/ 97 w 212"/>
                <a:gd name="T65" fmla="*/ 0 h 256"/>
                <a:gd name="T66" fmla="*/ 117 w 212"/>
                <a:gd name="T67" fmla="*/ 18 h 256"/>
                <a:gd name="T68" fmla="*/ 121 w 212"/>
                <a:gd name="T69" fmla="*/ 39 h 256"/>
                <a:gd name="T70" fmla="*/ 114 w 212"/>
                <a:gd name="T71" fmla="*/ 59 h 256"/>
                <a:gd name="T72" fmla="*/ 109 w 212"/>
                <a:gd name="T73" fmla="*/ 89 h 256"/>
                <a:gd name="T74" fmla="*/ 113 w 212"/>
                <a:gd name="T75" fmla="*/ 100 h 256"/>
                <a:gd name="T76" fmla="*/ 122 w 212"/>
                <a:gd name="T77" fmla="*/ 107 h 256"/>
                <a:gd name="T78" fmla="*/ 126 w 212"/>
                <a:gd name="T79" fmla="*/ 107 h 256"/>
                <a:gd name="T80" fmla="*/ 131 w 212"/>
                <a:gd name="T81" fmla="*/ 107 h 256"/>
                <a:gd name="T82" fmla="*/ 136 w 212"/>
                <a:gd name="T83" fmla="*/ 107 h 256"/>
                <a:gd name="T84" fmla="*/ 141 w 212"/>
                <a:gd name="T85" fmla="*/ 106 h 256"/>
                <a:gd name="T86" fmla="*/ 152 w 212"/>
                <a:gd name="T87" fmla="*/ 103 h 256"/>
                <a:gd name="T88" fmla="*/ 164 w 212"/>
                <a:gd name="T89" fmla="*/ 99 h 256"/>
                <a:gd name="T90" fmla="*/ 188 w 212"/>
                <a:gd name="T91" fmla="*/ 98 h 256"/>
                <a:gd name="T92" fmla="*/ 198 w 212"/>
                <a:gd name="T93" fmla="*/ 101 h 256"/>
                <a:gd name="T94" fmla="*/ 205 w 212"/>
                <a:gd name="T95" fmla="*/ 106 h 256"/>
                <a:gd name="T96" fmla="*/ 206 w 212"/>
                <a:gd name="T97" fmla="*/ 109 h 256"/>
                <a:gd name="T98" fmla="*/ 207 w 212"/>
                <a:gd name="T99" fmla="*/ 112 h 256"/>
                <a:gd name="T100" fmla="*/ 208 w 212"/>
                <a:gd name="T101" fmla="*/ 115 h 256"/>
                <a:gd name="T102" fmla="*/ 208 w 212"/>
                <a:gd name="T103" fmla="*/ 118 h 256"/>
                <a:gd name="T104" fmla="*/ 208 w 212"/>
                <a:gd name="T105" fmla="*/ 123 h 256"/>
                <a:gd name="T106" fmla="*/ 203 w 212"/>
                <a:gd name="T107" fmla="*/ 136 h 256"/>
                <a:gd name="T108" fmla="*/ 205 w 212"/>
                <a:gd name="T109" fmla="*/ 139 h 256"/>
                <a:gd name="T110" fmla="*/ 207 w 212"/>
                <a:gd name="T111" fmla="*/ 141 h 256"/>
                <a:gd name="T112" fmla="*/ 209 w 212"/>
                <a:gd name="T113" fmla="*/ 144 h 256"/>
                <a:gd name="T114" fmla="*/ 210 w 212"/>
                <a:gd name="T115" fmla="*/ 147 h 256"/>
                <a:gd name="T116" fmla="*/ 211 w 212"/>
                <a:gd name="T117" fmla="*/ 150 h 256"/>
                <a:gd name="T118" fmla="*/ 212 w 212"/>
                <a:gd name="T119" fmla="*/ 155 h 256"/>
                <a:gd name="T120" fmla="*/ 212 w 212"/>
                <a:gd name="T121" fmla="*/ 16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256">
                  <a:moveTo>
                    <a:pt x="212" y="160"/>
                  </a:moveTo>
                  <a:cubicBezTo>
                    <a:pt x="212" y="165"/>
                    <a:pt x="211" y="169"/>
                    <a:pt x="210" y="171"/>
                  </a:cubicBezTo>
                  <a:cubicBezTo>
                    <a:pt x="209" y="174"/>
                    <a:pt x="206" y="177"/>
                    <a:pt x="203" y="180"/>
                  </a:cubicBezTo>
                  <a:cubicBezTo>
                    <a:pt x="205" y="182"/>
                    <a:pt x="207" y="185"/>
                    <a:pt x="208" y="188"/>
                  </a:cubicBezTo>
                  <a:cubicBezTo>
                    <a:pt x="208" y="191"/>
                    <a:pt x="209" y="195"/>
                    <a:pt x="209" y="200"/>
                  </a:cubicBezTo>
                  <a:cubicBezTo>
                    <a:pt x="208" y="205"/>
                    <a:pt x="207" y="209"/>
                    <a:pt x="205" y="212"/>
                  </a:cubicBezTo>
                  <a:cubicBezTo>
                    <a:pt x="203" y="215"/>
                    <a:pt x="201" y="217"/>
                    <a:pt x="200" y="218"/>
                  </a:cubicBezTo>
                  <a:cubicBezTo>
                    <a:pt x="199" y="219"/>
                    <a:pt x="196" y="220"/>
                    <a:pt x="193" y="222"/>
                  </a:cubicBezTo>
                  <a:cubicBezTo>
                    <a:pt x="195" y="227"/>
                    <a:pt x="195" y="231"/>
                    <a:pt x="194" y="235"/>
                  </a:cubicBezTo>
                  <a:cubicBezTo>
                    <a:pt x="192" y="239"/>
                    <a:pt x="190" y="242"/>
                    <a:pt x="186" y="245"/>
                  </a:cubicBezTo>
                  <a:cubicBezTo>
                    <a:pt x="183" y="248"/>
                    <a:pt x="180" y="250"/>
                    <a:pt x="176" y="251"/>
                  </a:cubicBezTo>
                  <a:cubicBezTo>
                    <a:pt x="173" y="253"/>
                    <a:pt x="171" y="254"/>
                    <a:pt x="169" y="254"/>
                  </a:cubicBezTo>
                  <a:cubicBezTo>
                    <a:pt x="157" y="255"/>
                    <a:pt x="144" y="256"/>
                    <a:pt x="131" y="256"/>
                  </a:cubicBezTo>
                  <a:cubicBezTo>
                    <a:pt x="118" y="256"/>
                    <a:pt x="104" y="256"/>
                    <a:pt x="91" y="254"/>
                  </a:cubicBezTo>
                  <a:cubicBezTo>
                    <a:pt x="77" y="253"/>
                    <a:pt x="67" y="250"/>
                    <a:pt x="60" y="247"/>
                  </a:cubicBezTo>
                  <a:cubicBezTo>
                    <a:pt x="60" y="247"/>
                    <a:pt x="58" y="246"/>
                    <a:pt x="55" y="245"/>
                  </a:cubicBezTo>
                  <a:cubicBezTo>
                    <a:pt x="53" y="243"/>
                    <a:pt x="51" y="243"/>
                    <a:pt x="50" y="242"/>
                  </a:cubicBezTo>
                  <a:cubicBezTo>
                    <a:pt x="49" y="241"/>
                    <a:pt x="47" y="240"/>
                    <a:pt x="46" y="239"/>
                  </a:cubicBezTo>
                  <a:cubicBezTo>
                    <a:pt x="44" y="237"/>
                    <a:pt x="43" y="236"/>
                    <a:pt x="42" y="234"/>
                  </a:cubicBezTo>
                  <a:cubicBezTo>
                    <a:pt x="37" y="231"/>
                    <a:pt x="24" y="230"/>
                    <a:pt x="0" y="230"/>
                  </a:cubicBezTo>
                  <a:cubicBezTo>
                    <a:pt x="0" y="136"/>
                    <a:pt x="0" y="136"/>
                    <a:pt x="0" y="136"/>
                  </a:cubicBezTo>
                  <a:cubicBezTo>
                    <a:pt x="5" y="136"/>
                    <a:pt x="10" y="136"/>
                    <a:pt x="15" y="136"/>
                  </a:cubicBezTo>
                  <a:cubicBezTo>
                    <a:pt x="21" y="136"/>
                    <a:pt x="26" y="136"/>
                    <a:pt x="30" y="136"/>
                  </a:cubicBezTo>
                  <a:cubicBezTo>
                    <a:pt x="35" y="135"/>
                    <a:pt x="37" y="134"/>
                    <a:pt x="37" y="131"/>
                  </a:cubicBezTo>
                  <a:cubicBezTo>
                    <a:pt x="38" y="130"/>
                    <a:pt x="40" y="128"/>
                    <a:pt x="41" y="127"/>
                  </a:cubicBezTo>
                  <a:cubicBezTo>
                    <a:pt x="41" y="126"/>
                    <a:pt x="42" y="122"/>
                    <a:pt x="43" y="116"/>
                  </a:cubicBezTo>
                  <a:cubicBezTo>
                    <a:pt x="45" y="111"/>
                    <a:pt x="46" y="107"/>
                    <a:pt x="46" y="104"/>
                  </a:cubicBezTo>
                  <a:cubicBezTo>
                    <a:pt x="47" y="102"/>
                    <a:pt x="48" y="99"/>
                    <a:pt x="50" y="95"/>
                  </a:cubicBezTo>
                  <a:cubicBezTo>
                    <a:pt x="52" y="91"/>
                    <a:pt x="54" y="87"/>
                    <a:pt x="56" y="84"/>
                  </a:cubicBezTo>
                  <a:cubicBezTo>
                    <a:pt x="73" y="68"/>
                    <a:pt x="73" y="68"/>
                    <a:pt x="73" y="68"/>
                  </a:cubicBezTo>
                  <a:cubicBezTo>
                    <a:pt x="84" y="48"/>
                    <a:pt x="89" y="32"/>
                    <a:pt x="89" y="18"/>
                  </a:cubicBezTo>
                  <a:cubicBezTo>
                    <a:pt x="89" y="2"/>
                    <a:pt x="89" y="2"/>
                    <a:pt x="89" y="2"/>
                  </a:cubicBezTo>
                  <a:cubicBezTo>
                    <a:pt x="90" y="1"/>
                    <a:pt x="92" y="0"/>
                    <a:pt x="97" y="0"/>
                  </a:cubicBezTo>
                  <a:cubicBezTo>
                    <a:pt x="107" y="0"/>
                    <a:pt x="114" y="6"/>
                    <a:pt x="117" y="18"/>
                  </a:cubicBezTo>
                  <a:cubicBezTo>
                    <a:pt x="121" y="39"/>
                    <a:pt x="121" y="39"/>
                    <a:pt x="121" y="39"/>
                  </a:cubicBezTo>
                  <a:cubicBezTo>
                    <a:pt x="120" y="49"/>
                    <a:pt x="118" y="56"/>
                    <a:pt x="114" y="59"/>
                  </a:cubicBezTo>
                  <a:cubicBezTo>
                    <a:pt x="112" y="75"/>
                    <a:pt x="111" y="85"/>
                    <a:pt x="109" y="89"/>
                  </a:cubicBezTo>
                  <a:cubicBezTo>
                    <a:pt x="108" y="93"/>
                    <a:pt x="110" y="97"/>
                    <a:pt x="113" y="100"/>
                  </a:cubicBezTo>
                  <a:cubicBezTo>
                    <a:pt x="116" y="104"/>
                    <a:pt x="119" y="106"/>
                    <a:pt x="122" y="107"/>
                  </a:cubicBezTo>
                  <a:cubicBezTo>
                    <a:pt x="124" y="107"/>
                    <a:pt x="126" y="107"/>
                    <a:pt x="126" y="107"/>
                  </a:cubicBezTo>
                  <a:cubicBezTo>
                    <a:pt x="127" y="107"/>
                    <a:pt x="129" y="107"/>
                    <a:pt x="131" y="107"/>
                  </a:cubicBezTo>
                  <a:cubicBezTo>
                    <a:pt x="133" y="107"/>
                    <a:pt x="134" y="107"/>
                    <a:pt x="136" y="107"/>
                  </a:cubicBezTo>
                  <a:cubicBezTo>
                    <a:pt x="138" y="107"/>
                    <a:pt x="139" y="106"/>
                    <a:pt x="141" y="106"/>
                  </a:cubicBezTo>
                  <a:cubicBezTo>
                    <a:pt x="143" y="105"/>
                    <a:pt x="147" y="104"/>
                    <a:pt x="152" y="103"/>
                  </a:cubicBezTo>
                  <a:cubicBezTo>
                    <a:pt x="158" y="101"/>
                    <a:pt x="162" y="100"/>
                    <a:pt x="164" y="99"/>
                  </a:cubicBezTo>
                  <a:cubicBezTo>
                    <a:pt x="173" y="97"/>
                    <a:pt x="181" y="97"/>
                    <a:pt x="188" y="98"/>
                  </a:cubicBezTo>
                  <a:cubicBezTo>
                    <a:pt x="191" y="99"/>
                    <a:pt x="195" y="100"/>
                    <a:pt x="198" y="101"/>
                  </a:cubicBezTo>
                  <a:cubicBezTo>
                    <a:pt x="202" y="103"/>
                    <a:pt x="204" y="104"/>
                    <a:pt x="205" y="106"/>
                  </a:cubicBezTo>
                  <a:cubicBezTo>
                    <a:pt x="205" y="106"/>
                    <a:pt x="205" y="107"/>
                    <a:pt x="206" y="109"/>
                  </a:cubicBezTo>
                  <a:cubicBezTo>
                    <a:pt x="207" y="111"/>
                    <a:pt x="207" y="112"/>
                    <a:pt x="207" y="112"/>
                  </a:cubicBezTo>
                  <a:cubicBezTo>
                    <a:pt x="207" y="112"/>
                    <a:pt x="207" y="113"/>
                    <a:pt x="208" y="115"/>
                  </a:cubicBezTo>
                  <a:cubicBezTo>
                    <a:pt x="208" y="116"/>
                    <a:pt x="209" y="118"/>
                    <a:pt x="208" y="118"/>
                  </a:cubicBezTo>
                  <a:cubicBezTo>
                    <a:pt x="208" y="119"/>
                    <a:pt x="208" y="120"/>
                    <a:pt x="208" y="123"/>
                  </a:cubicBezTo>
                  <a:cubicBezTo>
                    <a:pt x="208" y="125"/>
                    <a:pt x="206" y="129"/>
                    <a:pt x="203" y="136"/>
                  </a:cubicBezTo>
                  <a:cubicBezTo>
                    <a:pt x="203" y="136"/>
                    <a:pt x="204" y="137"/>
                    <a:pt x="205" y="139"/>
                  </a:cubicBezTo>
                  <a:cubicBezTo>
                    <a:pt x="206" y="140"/>
                    <a:pt x="207" y="141"/>
                    <a:pt x="207" y="141"/>
                  </a:cubicBezTo>
                  <a:cubicBezTo>
                    <a:pt x="207" y="142"/>
                    <a:pt x="208" y="143"/>
                    <a:pt x="209" y="144"/>
                  </a:cubicBezTo>
                  <a:cubicBezTo>
                    <a:pt x="209" y="145"/>
                    <a:pt x="210" y="146"/>
                    <a:pt x="210" y="147"/>
                  </a:cubicBezTo>
                  <a:cubicBezTo>
                    <a:pt x="210" y="148"/>
                    <a:pt x="211" y="149"/>
                    <a:pt x="211" y="150"/>
                  </a:cubicBezTo>
                  <a:cubicBezTo>
                    <a:pt x="211" y="152"/>
                    <a:pt x="212" y="153"/>
                    <a:pt x="212" y="155"/>
                  </a:cubicBezTo>
                  <a:cubicBezTo>
                    <a:pt x="212" y="156"/>
                    <a:pt x="212" y="158"/>
                    <a:pt x="212" y="160"/>
                  </a:cubicBezTo>
                  <a:close/>
                </a:path>
              </a:pathLst>
            </a:custGeom>
            <a:solidFill>
              <a:srgbClr val="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39" name="组合 38"/>
          <p:cNvGrpSpPr/>
          <p:nvPr/>
        </p:nvGrpSpPr>
        <p:grpSpPr>
          <a:xfrm>
            <a:off x="6335791" y="2352767"/>
            <a:ext cx="2247773" cy="1735791"/>
            <a:chOff x="4751843" y="1764575"/>
            <a:chExt cx="1685830" cy="1301843"/>
          </a:xfrm>
        </p:grpSpPr>
        <p:sp>
          <p:nvSpPr>
            <p:cNvPr id="5" name="任意多边形: 形状 4"/>
            <p:cNvSpPr/>
            <p:nvPr/>
          </p:nvSpPr>
          <p:spPr>
            <a:xfrm>
              <a:off x="4751843" y="1764575"/>
              <a:ext cx="1685830" cy="1301843"/>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3" name="任意多边形: 形状 32"/>
            <p:cNvSpPr/>
            <p:nvPr/>
          </p:nvSpPr>
          <p:spPr bwMode="auto">
            <a:xfrm>
              <a:off x="5607958" y="2316802"/>
              <a:ext cx="302353" cy="325732"/>
            </a:xfrm>
            <a:custGeom>
              <a:avLst/>
              <a:gdLst>
                <a:gd name="T0" fmla="*/ 233 w 238"/>
                <a:gd name="T1" fmla="*/ 236 h 256"/>
                <a:gd name="T2" fmla="*/ 173 w 238"/>
                <a:gd name="T3" fmla="*/ 210 h 256"/>
                <a:gd name="T4" fmla="*/ 168 w 238"/>
                <a:gd name="T5" fmla="*/ 207 h 256"/>
                <a:gd name="T6" fmla="*/ 164 w 238"/>
                <a:gd name="T7" fmla="*/ 195 h 256"/>
                <a:gd name="T8" fmla="*/ 159 w 238"/>
                <a:gd name="T9" fmla="*/ 189 h 256"/>
                <a:gd name="T10" fmla="*/ 157 w 238"/>
                <a:gd name="T11" fmla="*/ 186 h 256"/>
                <a:gd name="T12" fmla="*/ 158 w 238"/>
                <a:gd name="T13" fmla="*/ 167 h 256"/>
                <a:gd name="T14" fmla="*/ 167 w 238"/>
                <a:gd name="T15" fmla="*/ 149 h 256"/>
                <a:gd name="T16" fmla="*/ 178 w 238"/>
                <a:gd name="T17" fmla="*/ 113 h 256"/>
                <a:gd name="T18" fmla="*/ 172 w 238"/>
                <a:gd name="T19" fmla="*/ 109 h 256"/>
                <a:gd name="T20" fmla="*/ 179 w 238"/>
                <a:gd name="T21" fmla="*/ 77 h 256"/>
                <a:gd name="T22" fmla="*/ 180 w 238"/>
                <a:gd name="T23" fmla="*/ 84 h 256"/>
                <a:gd name="T24" fmla="*/ 180 w 238"/>
                <a:gd name="T25" fmla="*/ 86 h 256"/>
                <a:gd name="T26" fmla="*/ 216 w 238"/>
                <a:gd name="T27" fmla="*/ 63 h 256"/>
                <a:gd name="T28" fmla="*/ 119 w 238"/>
                <a:gd name="T29" fmla="*/ 0 h 256"/>
                <a:gd name="T30" fmla="*/ 21 w 238"/>
                <a:gd name="T31" fmla="*/ 63 h 256"/>
                <a:gd name="T32" fmla="*/ 30 w 238"/>
                <a:gd name="T33" fmla="*/ 69 h 256"/>
                <a:gd name="T34" fmla="*/ 30 w 238"/>
                <a:gd name="T35" fmla="*/ 82 h 256"/>
                <a:gd name="T36" fmla="*/ 27 w 238"/>
                <a:gd name="T37" fmla="*/ 85 h 256"/>
                <a:gd name="T38" fmla="*/ 29 w 238"/>
                <a:gd name="T39" fmla="*/ 89 h 256"/>
                <a:gd name="T40" fmla="*/ 21 w 238"/>
                <a:gd name="T41" fmla="*/ 133 h 256"/>
                <a:gd name="T42" fmla="*/ 41 w 238"/>
                <a:gd name="T43" fmla="*/ 133 h 256"/>
                <a:gd name="T44" fmla="*/ 33 w 238"/>
                <a:gd name="T45" fmla="*/ 89 h 256"/>
                <a:gd name="T46" fmla="*/ 35 w 238"/>
                <a:gd name="T47" fmla="*/ 85 h 256"/>
                <a:gd name="T48" fmla="*/ 32 w 238"/>
                <a:gd name="T49" fmla="*/ 82 h 256"/>
                <a:gd name="T50" fmla="*/ 32 w 238"/>
                <a:gd name="T51" fmla="*/ 70 h 256"/>
                <a:gd name="T52" fmla="*/ 57 w 238"/>
                <a:gd name="T53" fmla="*/ 86 h 256"/>
                <a:gd name="T54" fmla="*/ 57 w 238"/>
                <a:gd name="T55" fmla="*/ 85 h 256"/>
                <a:gd name="T56" fmla="*/ 58 w 238"/>
                <a:gd name="T57" fmla="*/ 92 h 256"/>
                <a:gd name="T58" fmla="*/ 67 w 238"/>
                <a:gd name="T59" fmla="*/ 109 h 256"/>
                <a:gd name="T60" fmla="*/ 67 w 238"/>
                <a:gd name="T61" fmla="*/ 110 h 256"/>
                <a:gd name="T62" fmla="*/ 67 w 238"/>
                <a:gd name="T63" fmla="*/ 110 h 256"/>
                <a:gd name="T64" fmla="*/ 65 w 238"/>
                <a:gd name="T65" fmla="*/ 113 h 256"/>
                <a:gd name="T66" fmla="*/ 62 w 238"/>
                <a:gd name="T67" fmla="*/ 118 h 256"/>
                <a:gd name="T68" fmla="*/ 66 w 238"/>
                <a:gd name="T69" fmla="*/ 138 h 256"/>
                <a:gd name="T70" fmla="*/ 70 w 238"/>
                <a:gd name="T71" fmla="*/ 148 h 256"/>
                <a:gd name="T72" fmla="*/ 80 w 238"/>
                <a:gd name="T73" fmla="*/ 166 h 256"/>
                <a:gd name="T74" fmla="*/ 82 w 238"/>
                <a:gd name="T75" fmla="*/ 170 h 256"/>
                <a:gd name="T76" fmla="*/ 80 w 238"/>
                <a:gd name="T77" fmla="*/ 186 h 256"/>
                <a:gd name="T78" fmla="*/ 77 w 238"/>
                <a:gd name="T79" fmla="*/ 189 h 256"/>
                <a:gd name="T80" fmla="*/ 71 w 238"/>
                <a:gd name="T81" fmla="*/ 195 h 256"/>
                <a:gd name="T82" fmla="*/ 67 w 238"/>
                <a:gd name="T83" fmla="*/ 206 h 256"/>
                <a:gd name="T84" fmla="*/ 64 w 238"/>
                <a:gd name="T85" fmla="*/ 209 h 256"/>
                <a:gd name="T86" fmla="*/ 41 w 238"/>
                <a:gd name="T87" fmla="*/ 217 h 256"/>
                <a:gd name="T88" fmla="*/ 4 w 238"/>
                <a:gd name="T89" fmla="*/ 237 h 256"/>
                <a:gd name="T90" fmla="*/ 2 w 238"/>
                <a:gd name="T91" fmla="*/ 256 h 256"/>
                <a:gd name="T92" fmla="*/ 235 w 238"/>
                <a:gd name="T93" fmla="*/ 256 h 256"/>
                <a:gd name="T94" fmla="*/ 233 w 238"/>
                <a:gd name="T95" fmla="*/ 23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 h="256">
                  <a:moveTo>
                    <a:pt x="233" y="236"/>
                  </a:moveTo>
                  <a:cubicBezTo>
                    <a:pt x="210" y="226"/>
                    <a:pt x="197" y="218"/>
                    <a:pt x="173" y="210"/>
                  </a:cubicBezTo>
                  <a:cubicBezTo>
                    <a:pt x="171" y="209"/>
                    <a:pt x="169" y="208"/>
                    <a:pt x="168" y="207"/>
                  </a:cubicBezTo>
                  <a:cubicBezTo>
                    <a:pt x="166" y="203"/>
                    <a:pt x="165" y="199"/>
                    <a:pt x="164" y="195"/>
                  </a:cubicBezTo>
                  <a:cubicBezTo>
                    <a:pt x="163" y="193"/>
                    <a:pt x="162" y="190"/>
                    <a:pt x="159" y="189"/>
                  </a:cubicBezTo>
                  <a:cubicBezTo>
                    <a:pt x="158" y="189"/>
                    <a:pt x="157" y="187"/>
                    <a:pt x="157" y="186"/>
                  </a:cubicBezTo>
                  <a:cubicBezTo>
                    <a:pt x="157" y="177"/>
                    <a:pt x="154" y="171"/>
                    <a:pt x="158" y="167"/>
                  </a:cubicBezTo>
                  <a:cubicBezTo>
                    <a:pt x="165" y="161"/>
                    <a:pt x="164" y="153"/>
                    <a:pt x="167" y="149"/>
                  </a:cubicBezTo>
                  <a:cubicBezTo>
                    <a:pt x="171" y="145"/>
                    <a:pt x="180" y="117"/>
                    <a:pt x="178" y="113"/>
                  </a:cubicBezTo>
                  <a:cubicBezTo>
                    <a:pt x="176" y="109"/>
                    <a:pt x="170" y="111"/>
                    <a:pt x="172" y="109"/>
                  </a:cubicBezTo>
                  <a:cubicBezTo>
                    <a:pt x="177" y="102"/>
                    <a:pt x="179" y="89"/>
                    <a:pt x="179" y="77"/>
                  </a:cubicBezTo>
                  <a:cubicBezTo>
                    <a:pt x="180" y="79"/>
                    <a:pt x="180" y="81"/>
                    <a:pt x="180" y="84"/>
                  </a:cubicBezTo>
                  <a:cubicBezTo>
                    <a:pt x="180" y="86"/>
                    <a:pt x="180" y="86"/>
                    <a:pt x="180" y="86"/>
                  </a:cubicBezTo>
                  <a:cubicBezTo>
                    <a:pt x="216" y="63"/>
                    <a:pt x="216" y="63"/>
                    <a:pt x="216" y="63"/>
                  </a:cubicBezTo>
                  <a:cubicBezTo>
                    <a:pt x="119" y="0"/>
                    <a:pt x="119" y="0"/>
                    <a:pt x="119" y="0"/>
                  </a:cubicBezTo>
                  <a:cubicBezTo>
                    <a:pt x="21" y="63"/>
                    <a:pt x="21" y="63"/>
                    <a:pt x="21" y="63"/>
                  </a:cubicBezTo>
                  <a:cubicBezTo>
                    <a:pt x="30" y="69"/>
                    <a:pt x="30" y="69"/>
                    <a:pt x="30" y="69"/>
                  </a:cubicBezTo>
                  <a:cubicBezTo>
                    <a:pt x="30" y="82"/>
                    <a:pt x="30" y="82"/>
                    <a:pt x="30" y="82"/>
                  </a:cubicBezTo>
                  <a:cubicBezTo>
                    <a:pt x="29" y="82"/>
                    <a:pt x="27" y="84"/>
                    <a:pt x="27" y="85"/>
                  </a:cubicBezTo>
                  <a:cubicBezTo>
                    <a:pt x="27" y="87"/>
                    <a:pt x="28" y="88"/>
                    <a:pt x="29" y="89"/>
                  </a:cubicBezTo>
                  <a:cubicBezTo>
                    <a:pt x="21" y="133"/>
                    <a:pt x="21" y="133"/>
                    <a:pt x="21" y="133"/>
                  </a:cubicBezTo>
                  <a:cubicBezTo>
                    <a:pt x="41" y="133"/>
                    <a:pt x="41" y="133"/>
                    <a:pt x="41" y="133"/>
                  </a:cubicBezTo>
                  <a:cubicBezTo>
                    <a:pt x="33" y="89"/>
                    <a:pt x="33" y="89"/>
                    <a:pt x="33" y="89"/>
                  </a:cubicBezTo>
                  <a:cubicBezTo>
                    <a:pt x="34" y="88"/>
                    <a:pt x="35" y="87"/>
                    <a:pt x="35" y="85"/>
                  </a:cubicBezTo>
                  <a:cubicBezTo>
                    <a:pt x="35" y="84"/>
                    <a:pt x="34" y="82"/>
                    <a:pt x="32" y="82"/>
                  </a:cubicBezTo>
                  <a:cubicBezTo>
                    <a:pt x="32" y="70"/>
                    <a:pt x="32" y="70"/>
                    <a:pt x="32" y="70"/>
                  </a:cubicBezTo>
                  <a:cubicBezTo>
                    <a:pt x="57" y="86"/>
                    <a:pt x="57" y="86"/>
                    <a:pt x="57" y="86"/>
                  </a:cubicBezTo>
                  <a:cubicBezTo>
                    <a:pt x="57" y="85"/>
                    <a:pt x="57" y="85"/>
                    <a:pt x="57" y="85"/>
                  </a:cubicBezTo>
                  <a:cubicBezTo>
                    <a:pt x="57" y="87"/>
                    <a:pt x="57" y="89"/>
                    <a:pt x="58" y="92"/>
                  </a:cubicBezTo>
                  <a:cubicBezTo>
                    <a:pt x="60" y="100"/>
                    <a:pt x="64" y="100"/>
                    <a:pt x="67" y="109"/>
                  </a:cubicBezTo>
                  <a:cubicBezTo>
                    <a:pt x="67" y="109"/>
                    <a:pt x="67" y="110"/>
                    <a:pt x="67" y="110"/>
                  </a:cubicBezTo>
                  <a:cubicBezTo>
                    <a:pt x="67" y="110"/>
                    <a:pt x="67" y="110"/>
                    <a:pt x="67" y="110"/>
                  </a:cubicBezTo>
                  <a:cubicBezTo>
                    <a:pt x="66" y="111"/>
                    <a:pt x="66" y="113"/>
                    <a:pt x="65" y="113"/>
                  </a:cubicBezTo>
                  <a:cubicBezTo>
                    <a:pt x="61" y="114"/>
                    <a:pt x="61" y="116"/>
                    <a:pt x="62" y="118"/>
                  </a:cubicBezTo>
                  <a:cubicBezTo>
                    <a:pt x="62" y="120"/>
                    <a:pt x="65" y="133"/>
                    <a:pt x="66" y="138"/>
                  </a:cubicBezTo>
                  <a:cubicBezTo>
                    <a:pt x="67" y="141"/>
                    <a:pt x="70" y="144"/>
                    <a:pt x="70" y="148"/>
                  </a:cubicBezTo>
                  <a:cubicBezTo>
                    <a:pt x="72" y="155"/>
                    <a:pt x="75" y="161"/>
                    <a:pt x="80" y="166"/>
                  </a:cubicBezTo>
                  <a:cubicBezTo>
                    <a:pt x="81" y="167"/>
                    <a:pt x="82" y="169"/>
                    <a:pt x="82" y="170"/>
                  </a:cubicBezTo>
                  <a:cubicBezTo>
                    <a:pt x="81" y="175"/>
                    <a:pt x="81" y="181"/>
                    <a:pt x="80" y="186"/>
                  </a:cubicBezTo>
                  <a:cubicBezTo>
                    <a:pt x="80" y="187"/>
                    <a:pt x="78" y="189"/>
                    <a:pt x="77" y="189"/>
                  </a:cubicBezTo>
                  <a:cubicBezTo>
                    <a:pt x="73" y="190"/>
                    <a:pt x="72" y="193"/>
                    <a:pt x="71" y="195"/>
                  </a:cubicBezTo>
                  <a:cubicBezTo>
                    <a:pt x="70" y="199"/>
                    <a:pt x="69" y="203"/>
                    <a:pt x="67" y="206"/>
                  </a:cubicBezTo>
                  <a:cubicBezTo>
                    <a:pt x="67" y="207"/>
                    <a:pt x="65" y="209"/>
                    <a:pt x="64" y="209"/>
                  </a:cubicBezTo>
                  <a:cubicBezTo>
                    <a:pt x="56" y="212"/>
                    <a:pt x="49" y="214"/>
                    <a:pt x="41" y="217"/>
                  </a:cubicBezTo>
                  <a:cubicBezTo>
                    <a:pt x="33" y="220"/>
                    <a:pt x="12" y="233"/>
                    <a:pt x="4" y="237"/>
                  </a:cubicBezTo>
                  <a:cubicBezTo>
                    <a:pt x="0" y="239"/>
                    <a:pt x="2" y="256"/>
                    <a:pt x="2" y="256"/>
                  </a:cubicBezTo>
                  <a:cubicBezTo>
                    <a:pt x="235" y="256"/>
                    <a:pt x="235" y="256"/>
                    <a:pt x="235" y="256"/>
                  </a:cubicBezTo>
                  <a:cubicBezTo>
                    <a:pt x="235" y="256"/>
                    <a:pt x="238" y="238"/>
                    <a:pt x="233" y="236"/>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40" name="组合 39"/>
          <p:cNvGrpSpPr/>
          <p:nvPr/>
        </p:nvGrpSpPr>
        <p:grpSpPr>
          <a:xfrm>
            <a:off x="5640696" y="2459241"/>
            <a:ext cx="1015909" cy="3225957"/>
            <a:chOff x="4230522" y="1844431"/>
            <a:chExt cx="761932" cy="2419468"/>
          </a:xfrm>
        </p:grpSpPr>
        <p:grpSp>
          <p:nvGrpSpPr>
            <p:cNvPr id="4" name="组合 3"/>
            <p:cNvGrpSpPr/>
            <p:nvPr/>
          </p:nvGrpSpPr>
          <p:grpSpPr>
            <a:xfrm>
              <a:off x="4230522" y="1844431"/>
              <a:ext cx="761932" cy="2419468"/>
              <a:chOff x="5438775" y="1724025"/>
              <a:chExt cx="1085850" cy="3448050"/>
            </a:xfrm>
          </p:grpSpPr>
          <p:cxnSp>
            <p:nvCxnSpPr>
              <p:cNvPr id="29" name="直接连接符 28"/>
              <p:cNvCxnSpPr/>
              <p:nvPr/>
            </p:nvCxnSpPr>
            <p:spPr>
              <a:xfrm>
                <a:off x="5981700" y="2200275"/>
                <a:ext cx="0" cy="2771775"/>
              </a:xfrm>
              <a:prstGeom prst="line">
                <a:avLst/>
              </a:prstGeom>
              <a:solidFill>
                <a:schemeClr val="tx2">
                  <a:lumMod val="40000"/>
                  <a:lumOff val="60000"/>
                </a:schemeClr>
              </a:solidFill>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5438775" y="1724025"/>
                <a:ext cx="1085850" cy="108585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1" name="椭圆 30"/>
              <p:cNvSpPr/>
              <p:nvPr/>
            </p:nvSpPr>
            <p:spPr>
              <a:xfrm>
                <a:off x="5781675" y="4772025"/>
                <a:ext cx="400050" cy="400050"/>
              </a:xfrm>
              <a:prstGeom prst="ellipse">
                <a:avLst/>
              </a:pr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grpSp>
        <p:sp>
          <p:nvSpPr>
            <p:cNvPr id="18" name="任意多边形: 形状 17"/>
            <p:cNvSpPr/>
            <p:nvPr/>
          </p:nvSpPr>
          <p:spPr bwMode="auto">
            <a:xfrm>
              <a:off x="4431965" y="2058998"/>
              <a:ext cx="359044" cy="30341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sz="2400" dirty="0">
                <a:latin typeface="宋体" panose="02010600030101010101" pitchFamily="2" charset="-122"/>
              </a:endParaRPr>
            </a:p>
          </p:txBody>
        </p:sp>
      </p:grpSp>
      <p:sp>
        <p:nvSpPr>
          <p:cNvPr id="14" name="矩形 13"/>
          <p:cNvSpPr/>
          <p:nvPr/>
        </p:nvSpPr>
        <p:spPr>
          <a:xfrm>
            <a:off x="139700" y="4716780"/>
            <a:ext cx="4347210" cy="594360"/>
          </a:xfrm>
          <a:prstGeom prst="rect">
            <a:avLst/>
          </a:prstGeom>
        </p:spPr>
        <p:txBody>
          <a:bodyPr wrap="none" lIns="96000" tIns="0" rIns="96000" bIns="0">
            <a:normAutofit/>
          </a:bodyPr>
          <a:lstStyle/>
          <a:p>
            <a:pPr lvl="0" algn="l" defTabSz="914400">
              <a:defRPr/>
            </a:pPr>
            <a:r>
              <a:rPr lang="zh-CN" altLang="en-US" sz="2000" b="1" dirty="0">
                <a:solidFill>
                  <a:schemeClr val="tx1">
                    <a:lumMod val="75000"/>
                    <a:lumOff val="25000"/>
                  </a:schemeClr>
                </a:solidFill>
                <a:latin typeface="宋体" panose="02010600030101010101" pitchFamily="2" charset="-122"/>
              </a:rPr>
              <a:t>（四）各指标数值的计算方法可比</a:t>
            </a:r>
            <a:endParaRPr lang="zh-CN" altLang="en-US" sz="2000" b="1" dirty="0">
              <a:solidFill>
                <a:schemeClr val="tx1">
                  <a:lumMod val="75000"/>
                  <a:lumOff val="25000"/>
                </a:schemeClr>
              </a:solidFill>
              <a:latin typeface="宋体" panose="02010600030101010101" pitchFamily="2" charset="-122"/>
            </a:endParaRPr>
          </a:p>
        </p:txBody>
      </p:sp>
      <p:sp>
        <p:nvSpPr>
          <p:cNvPr id="17" name="矩形 16"/>
          <p:cNvSpPr/>
          <p:nvPr/>
        </p:nvSpPr>
        <p:spPr>
          <a:xfrm>
            <a:off x="8846185" y="2778760"/>
            <a:ext cx="3110865" cy="540385"/>
          </a:xfrm>
          <a:prstGeom prst="rect">
            <a:avLst/>
          </a:prstGeom>
        </p:spPr>
        <p:txBody>
          <a:bodyPr wrap="none" lIns="96000" tIns="0" rIns="96000" bIns="0">
            <a:noAutofit/>
          </a:bodyPr>
          <a:lstStyle/>
          <a:p>
            <a:pPr lvl="0" algn="l" defTabSz="914400">
              <a:defRPr/>
            </a:pPr>
            <a:r>
              <a:rPr lang="zh-CN" altLang="en-US" sz="2000" b="1" dirty="0">
                <a:solidFill>
                  <a:schemeClr val="tx1">
                    <a:lumMod val="75000"/>
                    <a:lumOff val="25000"/>
                  </a:schemeClr>
                </a:solidFill>
                <a:latin typeface="宋体" panose="02010600030101010101" pitchFamily="2" charset="-122"/>
              </a:rPr>
              <a:t>（三）指标值所属的总</a:t>
            </a:r>
            <a:endParaRPr lang="zh-CN" altLang="en-US" sz="2000" b="1" dirty="0">
              <a:solidFill>
                <a:schemeClr val="tx1">
                  <a:lumMod val="75000"/>
                  <a:lumOff val="25000"/>
                </a:schemeClr>
              </a:solidFill>
              <a:latin typeface="宋体" panose="02010600030101010101" pitchFamily="2" charset="-122"/>
            </a:endParaRPr>
          </a:p>
          <a:p>
            <a:pPr lvl="0" algn="l" defTabSz="914400">
              <a:defRPr/>
            </a:pPr>
            <a:r>
              <a:rPr lang="zh-CN" altLang="en-US" sz="2000" b="1" dirty="0">
                <a:solidFill>
                  <a:schemeClr val="tx1">
                    <a:lumMod val="75000"/>
                    <a:lumOff val="25000"/>
                  </a:schemeClr>
                </a:solidFill>
                <a:latin typeface="宋体" panose="02010600030101010101" pitchFamily="2" charset="-122"/>
              </a:rPr>
              <a:t>体范围应该一致</a:t>
            </a:r>
            <a:endParaRPr lang="zh-CN" altLang="en-US" sz="2000" b="1" dirty="0">
              <a:solidFill>
                <a:schemeClr val="tx1">
                  <a:lumMod val="75000"/>
                  <a:lumOff val="25000"/>
                </a:schemeClr>
              </a:solidFill>
              <a:latin typeface="宋体" panose="02010600030101010101" pitchFamily="2" charset="-122"/>
            </a:endParaRPr>
          </a:p>
        </p:txBody>
      </p:sp>
      <p:sp>
        <p:nvSpPr>
          <p:cNvPr id="44" name="矩形 43"/>
          <p:cNvSpPr/>
          <p:nvPr/>
        </p:nvSpPr>
        <p:spPr>
          <a:xfrm>
            <a:off x="8269605" y="4716780"/>
            <a:ext cx="3276600" cy="968375"/>
          </a:xfrm>
          <a:prstGeom prst="rect">
            <a:avLst/>
          </a:prstGeom>
        </p:spPr>
        <p:txBody>
          <a:bodyPr wrap="none" lIns="96000" tIns="0" rIns="96000" bIns="0">
            <a:normAutofit/>
          </a:bodyPr>
          <a:lstStyle/>
          <a:p>
            <a:pPr lvl="0" algn="l" defTabSz="914400">
              <a:defRPr/>
            </a:pPr>
            <a:r>
              <a:rPr lang="zh-CN" altLang="en-US" sz="2000" b="1" dirty="0">
                <a:solidFill>
                  <a:schemeClr val="tx1">
                    <a:lumMod val="75000"/>
                    <a:lumOff val="25000"/>
                  </a:schemeClr>
                </a:solidFill>
                <a:latin typeface="宋体" panose="02010600030101010101" pitchFamily="2" charset="-122"/>
              </a:rPr>
              <a:t>（五）指标的计算方法和</a:t>
            </a:r>
            <a:endParaRPr lang="zh-CN" altLang="en-US" sz="2000" b="1" dirty="0">
              <a:solidFill>
                <a:schemeClr val="tx1">
                  <a:lumMod val="75000"/>
                  <a:lumOff val="25000"/>
                </a:schemeClr>
              </a:solidFill>
              <a:latin typeface="宋体" panose="02010600030101010101" pitchFamily="2" charset="-122"/>
            </a:endParaRPr>
          </a:p>
          <a:p>
            <a:pPr lvl="0" algn="l" defTabSz="914400">
              <a:defRPr/>
            </a:pPr>
            <a:r>
              <a:rPr lang="zh-CN" altLang="en-US" sz="2000" b="1" dirty="0">
                <a:solidFill>
                  <a:schemeClr val="tx1">
                    <a:lumMod val="75000"/>
                    <a:lumOff val="25000"/>
                  </a:schemeClr>
                </a:solidFill>
                <a:latin typeface="宋体" panose="02010600030101010101" pitchFamily="2" charset="-122"/>
              </a:rPr>
              <a:t>计量单位必须统一</a:t>
            </a:r>
            <a:endParaRPr lang="zh-CN" altLang="en-US" sz="2000" b="1" dirty="0">
              <a:solidFill>
                <a:schemeClr val="tx1">
                  <a:lumMod val="75000"/>
                  <a:lumOff val="25000"/>
                </a:schemeClr>
              </a:solidFill>
              <a:latin typeface="宋体" panose="02010600030101010101" pitchFamily="2" charset="-122"/>
            </a:endParaRPr>
          </a:p>
        </p:txBody>
      </p:sp>
      <p:sp>
        <p:nvSpPr>
          <p:cNvPr id="25" name="文本框 2"/>
          <p:cNvSpPr txBox="1"/>
          <p:nvPr/>
        </p:nvSpPr>
        <p:spPr>
          <a:xfrm>
            <a:off x="885825" y="599440"/>
            <a:ext cx="441769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三、时间数列的编制原则</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right)">
                                      <p:cBhvr>
                                        <p:cTn id="12" dur="500"/>
                                        <p:tgtEl>
                                          <p:spTgt spid="38"/>
                                        </p:tgtEl>
                                      </p:cBhvr>
                                    </p:animEffect>
                                  </p:childTnLst>
                                </p:cTn>
                              </p:par>
                              <p:par>
                                <p:cTn id="13" presetID="22" presetClass="entr" presetSubtype="2"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right)">
                                      <p:cBhvr>
                                        <p:cTn id="15" dur="500"/>
                                        <p:tgtEl>
                                          <p:spTgt spid="37"/>
                                        </p:tgtEl>
                                      </p:cBhvr>
                                    </p:animEffect>
                                  </p:childTnLst>
                                </p:cTn>
                              </p:par>
                              <p:par>
                                <p:cTn id="16" presetID="22" presetClass="entr" presetSubtype="8"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wipe(left)">
                                      <p:cBhvr>
                                        <p:cTn id="18" dur="500"/>
                                        <p:tgtEl>
                                          <p:spTgt spid="39"/>
                                        </p:tgtEl>
                                      </p:cBhvr>
                                    </p:animEffect>
                                  </p:childTnLst>
                                </p:cTn>
                              </p:par>
                              <p:par>
                                <p:cTn id="19" presetID="22" presetClass="entr" presetSubtype="8"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446135" y="1251585"/>
            <a:ext cx="1659890" cy="452501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时间数列的水平分析</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第二节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712335" y="2349500"/>
            <a:ext cx="6514465" cy="2968625"/>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发展水平是时间数列中的每个指标数值，具体反映社会经济现象在不同时期或时点所达到的总量。它可以表现为总量指标，如工资总额、年末人口数等；也可以表现为相对指标或平均指标，如人口出生率、男性人口数所占比重、职工平均工资等。按发展水平在时间数列中的位置不同，它可分为最初水平、最末水平和中间发展水平。根据发展水平在动态分析中的作用不同，通常将所研究的那个时期的水平称为报告期水平或计算期水平，将用来作比较基础的时期水平称为基期水平。</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2" name="Freeform 27"/>
          <p:cNvSpPr/>
          <p:nvPr/>
        </p:nvSpPr>
        <p:spPr bwMode="auto">
          <a:xfrm flipH="1">
            <a:off x="2715866" y="821295"/>
            <a:ext cx="1499802" cy="1431594"/>
          </a:xfrm>
          <a:prstGeom prst="ellipse">
            <a:avLst/>
          </a:prstGeom>
          <a:blipFill dpi="0" rotWithShape="1">
            <a:blip r:embed="rId1"/>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一、发展水平</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10.xml><?xml version="1.0" encoding="utf-8"?>
<p:tagLst xmlns:p="http://schemas.openxmlformats.org/presentationml/2006/main">
  <p:tag name="KSO_WM_DIAGRAM_VIRTUALLY_FRAME" val="{&quot;height&quot;:289.1877165354331,&quot;left&quot;:64.33409448818898,&quot;top&quot;:145.7622834645669,&quot;width&quot;:415.66598425196844}"/>
</p:tagLst>
</file>

<file path=ppt/tags/tag11.xml><?xml version="1.0" encoding="utf-8"?>
<p:tagLst xmlns:p="http://schemas.openxmlformats.org/presentationml/2006/main">
  <p:tag name="KSO_WM_DIAGRAM_VIRTUALLY_FRAME" val="{&quot;height&quot;:289.1877165354331,&quot;left&quot;:64.33409448818898,&quot;top&quot;:145.7622834645669,&quot;width&quot;:415.66598425196844}"/>
</p:tagLst>
</file>

<file path=ppt/tags/tag12.xml><?xml version="1.0" encoding="utf-8"?>
<p:tagLst xmlns:p="http://schemas.openxmlformats.org/presentationml/2006/main">
  <p:tag name="KSO_WM_DIAGRAM_VIRTUALLY_FRAME" val="{&quot;height&quot;:289.1877165354331,&quot;left&quot;:64.33409448818898,&quot;top&quot;:145.7622834645669,&quot;width&quot;:415.66598425196844}"/>
</p:tagLst>
</file>

<file path=ppt/tags/tag13.xml><?xml version="1.0" encoding="utf-8"?>
<p:tagLst xmlns:p="http://schemas.openxmlformats.org/presentationml/2006/main">
  <p:tag name="KSO_WM_DIAGRAM_VIRTUALLY_FRAME" val="{&quot;height&quot;:289.1877165354331,&quot;left&quot;:64.33409448818898,&quot;top&quot;:145.7622834645669,&quot;width&quot;:415.66598425196844}"/>
</p:tagLst>
</file>

<file path=ppt/tags/tag14.xml><?xml version="1.0" encoding="utf-8"?>
<p:tagLst xmlns:p="http://schemas.openxmlformats.org/presentationml/2006/main">
  <p:tag name="KSO_WM_DIAGRAM_VIRTUALLY_FRAME" val="{&quot;height&quot;:289.1877165354331,&quot;left&quot;:64.33409448818898,&quot;top&quot;:145.7622834645669,&quot;width&quot;:415.66598425196844}"/>
</p:tagLst>
</file>

<file path=ppt/tags/tag15.xml><?xml version="1.0" encoding="utf-8"?>
<p:tagLst xmlns:p="http://schemas.openxmlformats.org/presentationml/2006/main">
  <p:tag name="KSO_WM_DIAGRAM_VIRTUALLY_FRAME" val="{&quot;height&quot;:289.1877165354331,&quot;left&quot;:64.33409448818898,&quot;top&quot;:145.7622834645669,&quot;width&quot;:415.66598425196844}"/>
</p:tagLst>
</file>

<file path=ppt/tags/tag16.xml><?xml version="1.0" encoding="utf-8"?>
<p:tagLst xmlns:p="http://schemas.openxmlformats.org/presentationml/2006/main">
  <p:tag name="KSO_WM_DIAGRAM_VIRTUALLY_FRAME" val="{&quot;height&quot;:289.1877165354331,&quot;left&quot;:64.33409448818898,&quot;top&quot;:145.7622834645669,&quot;width&quot;:415.66598425196844}"/>
</p:tagLst>
</file>

<file path=ppt/tags/tag17.xml><?xml version="1.0" encoding="utf-8"?>
<p:tagLst xmlns:p="http://schemas.openxmlformats.org/presentationml/2006/main">
  <p:tag name="KSO_WM_BEAUTIFY_FLAG" val="#wm#"/>
  <p:tag name="KSO_WM_TEMPLATE_CATEGORY" val="diagram"/>
  <p:tag name="KSO_WM_TEMPLATE_INDEX" val="790"/>
</p:tagLst>
</file>

<file path=ppt/tags/tag18.xml><?xml version="1.0" encoding="utf-8"?>
<p:tagLst xmlns:p="http://schemas.openxmlformats.org/presentationml/2006/main">
  <p:tag name="KSO_WM_BEAUTIFY_FLAG" val="#wm#"/>
  <p:tag name="KSO_WM_TEMPLATE_CATEGORY" val="diagram"/>
  <p:tag name="KSO_WM_TEMPLATE_INDEX" val="790"/>
</p:tagLst>
</file>

<file path=ppt/tags/tag19.xml><?xml version="1.0" encoding="utf-8"?>
<p:tagLst xmlns:p="http://schemas.openxmlformats.org/presentationml/2006/main">
  <p:tag name="KSO_WM_UNIT_PRESET_TEXT" val="采用索尼 2000 万像素感光元件，可智能合成 2μm 超大像素，感光能力提升 3 倍。"/>
  <p:tag name="KSO_WM_UNIT_NOCLEAR" val="0"/>
  <p:tag name="KSO_WM_UNIT_VALUE" val="50"/>
  <p:tag name="KSO_WM_UNIT_HIGHLIGHT" val="0"/>
  <p:tag name="KSO_WM_UNIT_COMPATIBLE" val="0"/>
  <p:tag name="KSO_WM_UNIT_DIAGRAM_ISNUMVISUAL" val="0"/>
  <p:tag name="KSO_WM_UNIT_DIAGRAM_ISREFERUNIT" val="0"/>
  <p:tag name="KSO_WM_UNIT_TYPE" val="f"/>
  <p:tag name="KSO_WM_UNIT_INDEX" val="1"/>
  <p:tag name="KSO_WM_UNIT_ID" val="diagram20201247_1*f*1"/>
  <p:tag name="KSO_WM_TEMPLATE_CATEGORY" val="diagram"/>
  <p:tag name="KSO_WM_TEMPLATE_INDEX" val="20201247"/>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20.xml><?xml version="1.0" encoding="utf-8"?>
<p:tagLst xmlns:p="http://schemas.openxmlformats.org/presentationml/2006/main">
  <p:tag name="KSO_WM_BEAUTIFY_FLAG" val="#wm#"/>
  <p:tag name="KSO_WM_TEMPLATE_CATEGORY" val="diagram"/>
  <p:tag name="KSO_WM_TEMPLATE_INDEX" val="20201247"/>
  <p:tag name="KSO_WM_SLIDE_ID" val="diagram20201247_1"/>
  <p:tag name="KSO_WM_TEMPLATE_SUBCATEGORY" val="6"/>
  <p:tag name="KSO_WM_SLIDE_ITEM_CNT" val="1"/>
  <p:tag name="KSO_WM_SLIDE_INDEX" val="1"/>
  <p:tag name="KSO_WM_TAG_VERSION" val="1.0"/>
  <p:tag name="KSO_WM_SLIDE_LAYOUT" val="a_d_f_ζ"/>
  <p:tag name="KSO_WM_SLIDE_LAYOUT_CNT" val="1_1_1_1"/>
  <p:tag name="KSO_WM_SLIDE_TYPE" val="text"/>
  <p:tag name="KSO_WM_SLIDE_SUBTYPE" val="picTxt"/>
  <p:tag name="KSO_WM_SLIDE_SIZE" val="304.25*304.25"/>
  <p:tag name="KSO_WM_SLIDE_POSITION" val="20.35*104.05"/>
  <p:tag name="KSO_WM_DIAGRAM_GROUP_CODE" val="ζ1-1"/>
  <p:tag name="KSO_WM_SLIDE_DIAGTYPE" val="ζ"/>
</p:tagLst>
</file>

<file path=ppt/tags/tag21.xml><?xml version="1.0" encoding="utf-8"?>
<p:tagLst xmlns:p="http://schemas.openxmlformats.org/presentationml/2006/main">
  <p:tag name="KSO_WM_BEAUTIFY_FLAG" val="#wm#"/>
  <p:tag name="KSO_WM_TEMPLATE_CATEGORY" val="diagram"/>
  <p:tag name="KSO_WM_TEMPLATE_INDEX" val="790"/>
</p:tagLst>
</file>

<file path=ppt/tags/tag22.xml><?xml version="1.0" encoding="utf-8"?>
<p:tagLst xmlns:p="http://schemas.openxmlformats.org/presentationml/2006/main">
  <p:tag name="MH_CONTENTSID" val="635"/>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BEAUTIFY_FLAG" val="#wm#"/>
  <p:tag name="KSO_WM_TEMPLATE_CATEGORY" val="diagram"/>
  <p:tag name="KSO_WM_TEMPLATE_INDEX" val="790"/>
</p:tagLst>
</file>

<file path=ppt/tags/tag6.xml><?xml version="1.0" encoding="utf-8"?>
<p:tagLst xmlns:p="http://schemas.openxmlformats.org/presentationml/2006/main">
  <p:tag name="KSO_WM_BEAUTIFY_FLAG" val="#wm#"/>
  <p:tag name="KSO_WM_TEMPLATE_CATEGORY" val="diagram"/>
  <p:tag name="KSO_WM_TEMPLATE_INDEX" val="790"/>
</p:tagLst>
</file>

<file path=ppt/tags/tag7.xml><?xml version="1.0" encoding="utf-8"?>
<p:tagLst xmlns:p="http://schemas.openxmlformats.org/presentationml/2006/main">
  <p:tag name="KSO_WM_DIAGRAM_VIRTUALLY_FRAME" val="{&quot;height&quot;:289.1877165354331,&quot;left&quot;:64.33409448818898,&quot;top&quot;:145.7622834645669,&quot;width&quot;:415.66598425196844}"/>
</p:tagLst>
</file>

<file path=ppt/tags/tag8.xml><?xml version="1.0" encoding="utf-8"?>
<p:tagLst xmlns:p="http://schemas.openxmlformats.org/presentationml/2006/main">
  <p:tag name="KSO_WM_DIAGRAM_VIRTUALLY_FRAME" val="{&quot;height&quot;:289.1877165354331,&quot;left&quot;:64.33409448818898,&quot;top&quot;:145.7622834645669,&quot;width&quot;:415.66598425196844}"/>
</p:tagLst>
</file>

<file path=ppt/tags/tag9.xml><?xml version="1.0" encoding="utf-8"?>
<p:tagLst xmlns:p="http://schemas.openxmlformats.org/presentationml/2006/main">
  <p:tag name="KSO_WM_DIAGRAM_VIRTUALLY_FRAME" val="{&quot;height&quot;:289.1877165354331,&quot;left&quot;:64.33409448818898,&quot;top&quot;:145.7622834645669,&quot;width&quot;:415.66598425196844}"/>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3614</Words>
  <Application>WPS 演示</Application>
  <PresentationFormat>自定义</PresentationFormat>
  <Paragraphs>182</Paragraphs>
  <Slides>28</Slides>
  <Notes>25</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28</vt:i4>
      </vt:variant>
    </vt:vector>
  </HeadingPairs>
  <TitlesOfParts>
    <vt:vector size="40" baseType="lpstr">
      <vt:lpstr>Arial</vt:lpstr>
      <vt:lpstr>宋体</vt:lpstr>
      <vt:lpstr>Wingdings</vt:lpstr>
      <vt:lpstr>Rockwell</vt:lpstr>
      <vt:lpstr>Calibri</vt:lpstr>
      <vt:lpstr>Arial Unicode MS</vt:lpstr>
      <vt:lpstr>思源黑体 CN Bold</vt:lpstr>
      <vt:lpstr>黑体</vt:lpstr>
      <vt:lpstr>印品黑体</vt:lpstr>
      <vt:lpstr>微软雅黑</vt:lpstr>
      <vt:lpstr>思源黑体</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10639</cp:revision>
  <cp:lastPrinted>2113-01-01T00:00:00Z</cp:lastPrinted>
  <dcterms:created xsi:type="dcterms:W3CDTF">2015-07-08T08:22:00Z</dcterms:created>
  <dcterms:modified xsi:type="dcterms:W3CDTF">2025-08-14T02:30:05Z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C49783E0989E4ACF9C518A06812CABA9_12</vt:lpwstr>
  </property>
</Properties>
</file>