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41"/>
  </p:handoutMasterIdLst>
  <p:sldIdLst>
    <p:sldId id="639" r:id="rId3"/>
    <p:sldId id="617" r:id="rId5"/>
    <p:sldId id="636" r:id="rId6"/>
    <p:sldId id="713" r:id="rId7"/>
    <p:sldId id="664" r:id="rId8"/>
    <p:sldId id="806" r:id="rId9"/>
    <p:sldId id="710" r:id="rId10"/>
    <p:sldId id="674" r:id="rId11"/>
    <p:sldId id="544" r:id="rId12"/>
    <p:sldId id="807" r:id="rId13"/>
    <p:sldId id="808" r:id="rId14"/>
    <p:sldId id="682" r:id="rId15"/>
    <p:sldId id="537" r:id="rId16"/>
    <p:sldId id="667" r:id="rId17"/>
    <p:sldId id="809" r:id="rId18"/>
    <p:sldId id="712" r:id="rId19"/>
    <p:sldId id="810" r:id="rId20"/>
    <p:sldId id="711" r:id="rId21"/>
    <p:sldId id="687" r:id="rId22"/>
    <p:sldId id="678" r:id="rId23"/>
    <p:sldId id="681" r:id="rId24"/>
    <p:sldId id="811" r:id="rId25"/>
    <p:sldId id="812" r:id="rId26"/>
    <p:sldId id="813" r:id="rId27"/>
    <p:sldId id="814" r:id="rId28"/>
    <p:sldId id="815" r:id="rId29"/>
    <p:sldId id="816" r:id="rId30"/>
    <p:sldId id="669" r:id="rId31"/>
    <p:sldId id="817" r:id="rId32"/>
    <p:sldId id="818" r:id="rId33"/>
    <p:sldId id="819" r:id="rId34"/>
    <p:sldId id="837" r:id="rId35"/>
    <p:sldId id="684" r:id="rId36"/>
    <p:sldId id="820" r:id="rId37"/>
    <p:sldId id="821" r:id="rId38"/>
    <p:sldId id="838" r:id="rId39"/>
    <p:sldId id="582" r:id="rId40"/>
  </p:sldIdLst>
  <p:sldSz cx="12195175" cy="6859270"/>
  <p:notesSz cx="6858000" cy="9144000"/>
  <p:embeddedFontLst>
    <p:embeddedFont>
      <p:font typeface="Rockwell" panose="02060603020205020403" pitchFamily="18" charset="0"/>
      <p:regular r:id="rId46"/>
      <p:bold r:id="rId47"/>
      <p:italic r:id="rId48"/>
      <p:boldItalic r:id="rId49"/>
    </p:embeddedFont>
    <p:embeddedFont>
      <p:font typeface="Helvetica" panose="020B0604020202030204"/>
      <p:regular r:id="rId50"/>
      <p:bold r:id="rId51"/>
      <p:italic r:id="rId52"/>
      <p:boldItalic r:id="rId53"/>
    </p:embeddedFont>
  </p:embeddedFontLst>
  <p:custDataLst>
    <p:tags r:id="rId54"/>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56"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256"/>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3007"/>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8.xml"/><Relationship Id="rId53" Type="http://schemas.openxmlformats.org/officeDocument/2006/relationships/font" Target="fonts/font8.fntdata"/><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2.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microsoft.com/office/2007/relationships/hdphoto" Target="../media/image14.wdp"/><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1" Type="http://schemas.openxmlformats.org/officeDocument/2006/relationships/slideLayout" Target="../slideLayouts/slideLayout3.xml"/><Relationship Id="rId10" Type="http://schemas.openxmlformats.org/officeDocument/2006/relationships/image" Target="../media/image27.png"/><Relationship Id="rId1" Type="http://schemas.openxmlformats.org/officeDocument/2006/relationships/tags" Target="../tags/tag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jpeg"/><Relationship Id="rId1"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29.em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四、总量指标的计算和运用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404485" y="2080260"/>
            <a:ext cx="5115560" cy="3654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相对指标</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169" y="3916793"/>
            <a:ext cx="3815832" cy="14377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相对指标是用两个有联系的指标进行对比的比值来反映社会经济现象数量特征和数量关系的综合指标。</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09" y="20882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（一）相对指标的概念</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21255" y="4284980"/>
            <a:ext cx="3674745"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相对指标通过数量之间的对比，可以表明事物相关程度、发展程度，它可</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以弥补总量指标的不足，使人们清楚了解现象的相对水平和普遍程度。</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43810" y="3916680"/>
            <a:ext cx="280162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（二）相对指标的作用</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606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一、相对指标的概念和作用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30035" y="1811020"/>
            <a:ext cx="4438650" cy="3543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61"/>
          <p:cNvSpPr/>
          <p:nvPr/>
        </p:nvSpPr>
        <p:spPr>
          <a:xfrm flipH="1">
            <a:off x="942340" y="2451735"/>
            <a:ext cx="2609850" cy="864870"/>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（一）计划完成程度相对指标</a:t>
            </a:r>
            <a:endParaRPr lang="en-US" altLang="zh-CN" sz="2000" b="1" dirty="0">
              <a:solidFill>
                <a:schemeClr val="tx1">
                  <a:lumMod val="65000"/>
                  <a:lumOff val="35000"/>
                </a:schemeClr>
              </a:solidFill>
              <a:latin typeface="+mn-ea"/>
              <a:ea typeface="+mn-ea"/>
            </a:endParaRPr>
          </a:p>
        </p:txBody>
      </p:sp>
      <p:sp>
        <p:nvSpPr>
          <p:cNvPr id="68" name="51"/>
          <p:cNvSpPr/>
          <p:nvPr/>
        </p:nvSpPr>
        <p:spPr>
          <a:xfrm flipH="1">
            <a:off x="942975" y="3957320"/>
            <a:ext cx="2609215" cy="3575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（二）结构相对指标</a:t>
            </a:r>
            <a:endParaRPr lang="en-US" altLang="zh-CN" sz="2000" b="1" dirty="0">
              <a:solidFill>
                <a:schemeClr val="tx1">
                  <a:lumMod val="65000"/>
                  <a:lumOff val="35000"/>
                </a:schemeClr>
              </a:solidFill>
              <a:latin typeface="+mn-ea"/>
              <a:ea typeface="+mn-ea"/>
            </a:endParaRPr>
          </a:p>
        </p:txBody>
      </p:sp>
      <p:sp>
        <p:nvSpPr>
          <p:cNvPr id="71" name="41"/>
          <p:cNvSpPr/>
          <p:nvPr/>
        </p:nvSpPr>
        <p:spPr>
          <a:xfrm flipH="1">
            <a:off x="942340" y="5015230"/>
            <a:ext cx="2881630" cy="3575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lumMod val="65000"/>
                    <a:lumOff val="35000"/>
                  </a:schemeClr>
                </a:solidFill>
                <a:latin typeface="+mn-ea"/>
                <a:ea typeface="+mn-ea"/>
              </a:rPr>
              <a:t>（三）比例相对指标</a:t>
            </a:r>
            <a:endParaRPr lang="en-US" altLang="zh-CN" sz="2000" b="1" dirty="0">
              <a:solidFill>
                <a:schemeClr val="tx1">
                  <a:lumMod val="65000"/>
                  <a:lumOff val="35000"/>
                </a:schemeClr>
              </a:solidFill>
              <a:latin typeface="+mn-ea"/>
              <a:ea typeface="+mn-ea"/>
            </a:endParaRPr>
          </a:p>
        </p:txBody>
      </p:sp>
      <p:cxnSp>
        <p:nvCxnSpPr>
          <p:cNvPr id="72" name="直接连接符 71"/>
          <p:cNvCxnSpPr/>
          <p:nvPr/>
        </p:nvCxnSpPr>
        <p:spPr>
          <a:xfrm>
            <a:off x="670256" y="3471493"/>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70256" y="46197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76" name="31"/>
          <p:cNvSpPr/>
          <p:nvPr/>
        </p:nvSpPr>
        <p:spPr>
          <a:xfrm flipH="1">
            <a:off x="8368030" y="2719070"/>
            <a:ext cx="2881630" cy="3575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（四）比较相对指标</a:t>
            </a:r>
            <a:endParaRPr lang="en-US" altLang="zh-CN" sz="2000" b="1" dirty="0">
              <a:solidFill>
                <a:schemeClr val="tx1">
                  <a:lumMod val="65000"/>
                  <a:lumOff val="35000"/>
                </a:schemeClr>
              </a:solidFill>
              <a:latin typeface="+mn-ea"/>
              <a:ea typeface="+mn-ea"/>
            </a:endParaRPr>
          </a:p>
        </p:txBody>
      </p:sp>
      <p:sp>
        <p:nvSpPr>
          <p:cNvPr id="79" name="21"/>
          <p:cNvSpPr/>
          <p:nvPr/>
        </p:nvSpPr>
        <p:spPr>
          <a:xfrm flipH="1">
            <a:off x="8639810" y="3866515"/>
            <a:ext cx="2881630" cy="3575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（五）强度相对指标</a:t>
            </a:r>
            <a:endParaRPr lang="en-US" altLang="zh-CN" sz="2000" b="1" dirty="0">
              <a:solidFill>
                <a:schemeClr val="tx1">
                  <a:lumMod val="65000"/>
                  <a:lumOff val="35000"/>
                </a:schemeClr>
              </a:solidFill>
              <a:latin typeface="+mn-ea"/>
              <a:ea typeface="+mn-ea"/>
            </a:endParaRPr>
          </a:p>
        </p:txBody>
      </p:sp>
      <p:sp>
        <p:nvSpPr>
          <p:cNvPr id="82" name="11"/>
          <p:cNvSpPr/>
          <p:nvPr/>
        </p:nvSpPr>
        <p:spPr>
          <a:xfrm flipH="1">
            <a:off x="8368030" y="5015230"/>
            <a:ext cx="2881630" cy="357505"/>
          </a:xfrm>
          <a:prstGeom prst="rect">
            <a:avLst/>
          </a:prstGeom>
          <a:noFill/>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b="1" dirty="0">
                <a:solidFill>
                  <a:schemeClr val="tx1">
                    <a:lumMod val="65000"/>
                    <a:lumOff val="35000"/>
                  </a:schemeClr>
                </a:solidFill>
                <a:latin typeface="+mn-ea"/>
                <a:ea typeface="+mn-ea"/>
              </a:rPr>
              <a:t>（六）动态相对指标</a:t>
            </a:r>
            <a:endParaRPr lang="en-US" altLang="zh-CN" sz="2000" b="1" dirty="0">
              <a:solidFill>
                <a:schemeClr val="tx1">
                  <a:lumMod val="65000"/>
                  <a:lumOff val="35000"/>
                </a:schemeClr>
              </a:solidFill>
              <a:latin typeface="+mn-ea"/>
              <a:ea typeface="+mn-ea"/>
            </a:endParaRPr>
          </a:p>
        </p:txBody>
      </p:sp>
      <p:cxnSp>
        <p:nvCxnSpPr>
          <p:cNvPr id="83" name="直接连接符 82"/>
          <p:cNvCxnSpPr/>
          <p:nvPr/>
        </p:nvCxnSpPr>
        <p:spPr>
          <a:xfrm flipH="1">
            <a:off x="8513757" y="3471493"/>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8513757" y="4619760"/>
            <a:ext cx="300798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86" name="组合 85"/>
          <p:cNvGrpSpPr>
            <a:grpSpLocks noChangeAspect="1"/>
          </p:cNvGrpSpPr>
          <p:nvPr/>
        </p:nvGrpSpPr>
        <p:grpSpPr>
          <a:xfrm>
            <a:off x="3640426" y="2627360"/>
            <a:ext cx="4914322" cy="2836533"/>
            <a:chOff x="3640426" y="2474960"/>
            <a:chExt cx="4914322" cy="2836533"/>
          </a:xfrm>
        </p:grpSpPr>
        <p:sp>
          <p:nvSpPr>
            <p:cNvPr id="87" name="13"/>
            <p:cNvSpPr/>
            <p:nvPr/>
          </p:nvSpPr>
          <p:spPr>
            <a:xfrm>
              <a:off x="4747587" y="2736000"/>
              <a:ext cx="2700000" cy="2340000"/>
            </a:xfrm>
            <a:prstGeom prst="hexagon">
              <a:avLst/>
            </a:prstGeom>
            <a:blipFill dpi="0"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dirty="0">
                <a:solidFill>
                  <a:schemeClr val="bg1"/>
                </a:solidFill>
                <a:latin typeface="+mn-ea"/>
              </a:endParaRPr>
            </a:p>
          </p:txBody>
        </p:sp>
        <p:grpSp>
          <p:nvGrpSpPr>
            <p:cNvPr id="88" name="组合 87"/>
            <p:cNvGrpSpPr/>
            <p:nvPr/>
          </p:nvGrpSpPr>
          <p:grpSpPr>
            <a:xfrm>
              <a:off x="3640426" y="2474960"/>
              <a:ext cx="4914322" cy="2836533"/>
              <a:chOff x="3678241" y="2228347"/>
              <a:chExt cx="4914322" cy="2836533"/>
            </a:xfrm>
            <a:solidFill>
              <a:schemeClr val="accent6"/>
            </a:solidFill>
          </p:grpSpPr>
          <p:sp>
            <p:nvSpPr>
              <p:cNvPr id="89" name="12"/>
              <p:cNvSpPr>
                <a:spLocks noChangeAspect="1"/>
              </p:cNvSpPr>
              <p:nvPr/>
            </p:nvSpPr>
            <p:spPr>
              <a:xfrm>
                <a:off x="4071400"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1</a:t>
                </a:r>
                <a:endParaRPr lang="zh-CN" altLang="en-US" dirty="0">
                  <a:solidFill>
                    <a:schemeClr val="bg1"/>
                  </a:solidFill>
                  <a:latin typeface="+mn-ea"/>
                </a:endParaRPr>
              </a:p>
            </p:txBody>
          </p:sp>
          <p:sp>
            <p:nvSpPr>
              <p:cNvPr id="90" name="11"/>
              <p:cNvSpPr>
                <a:spLocks noChangeAspect="1"/>
              </p:cNvSpPr>
              <p:nvPr/>
            </p:nvSpPr>
            <p:spPr>
              <a:xfrm>
                <a:off x="367824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2</a:t>
                </a:r>
                <a:endParaRPr lang="zh-CN" altLang="en-US" dirty="0">
                  <a:solidFill>
                    <a:schemeClr val="bg1"/>
                  </a:solidFill>
                  <a:latin typeface="+mn-ea"/>
                </a:endParaRPr>
              </a:p>
            </p:txBody>
          </p:sp>
          <p:sp>
            <p:nvSpPr>
              <p:cNvPr id="91" name="10"/>
              <p:cNvSpPr>
                <a:spLocks noChangeAspect="1"/>
              </p:cNvSpPr>
              <p:nvPr/>
            </p:nvSpPr>
            <p:spPr>
              <a:xfrm>
                <a:off x="4071400"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3</a:t>
                </a:r>
                <a:endParaRPr lang="zh-CN" altLang="en-US" dirty="0">
                  <a:solidFill>
                    <a:schemeClr val="bg1"/>
                  </a:solidFill>
                  <a:latin typeface="+mn-ea"/>
                </a:endParaRPr>
              </a:p>
            </p:txBody>
          </p:sp>
          <p:sp>
            <p:nvSpPr>
              <p:cNvPr id="92" name="9"/>
              <p:cNvSpPr>
                <a:spLocks noChangeAspect="1"/>
              </p:cNvSpPr>
              <p:nvPr/>
            </p:nvSpPr>
            <p:spPr>
              <a:xfrm>
                <a:off x="7659402" y="2228347"/>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4</a:t>
                </a:r>
                <a:endParaRPr lang="zh-CN" altLang="en-US" dirty="0">
                  <a:solidFill>
                    <a:schemeClr val="bg1"/>
                  </a:solidFill>
                  <a:latin typeface="+mn-ea"/>
                </a:endParaRPr>
              </a:p>
            </p:txBody>
          </p:sp>
          <p:sp>
            <p:nvSpPr>
              <p:cNvPr id="93" name="8"/>
              <p:cNvSpPr>
                <a:spLocks noChangeAspect="1"/>
              </p:cNvSpPr>
              <p:nvPr/>
            </p:nvSpPr>
            <p:spPr>
              <a:xfrm>
                <a:off x="8052561" y="3376614"/>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5</a:t>
                </a:r>
                <a:endParaRPr lang="zh-CN" altLang="en-US" dirty="0">
                  <a:solidFill>
                    <a:schemeClr val="bg1"/>
                  </a:solidFill>
                  <a:latin typeface="+mn-ea"/>
                </a:endParaRPr>
              </a:p>
            </p:txBody>
          </p:sp>
          <p:sp>
            <p:nvSpPr>
              <p:cNvPr id="94" name="7"/>
              <p:cNvSpPr>
                <a:spLocks noChangeAspect="1"/>
              </p:cNvSpPr>
              <p:nvPr/>
            </p:nvSpPr>
            <p:spPr>
              <a:xfrm>
                <a:off x="7659402" y="4524880"/>
                <a:ext cx="540002" cy="54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smtClean="0">
                    <a:solidFill>
                      <a:schemeClr val="bg1"/>
                    </a:solidFill>
                    <a:latin typeface="+mn-ea"/>
                  </a:rPr>
                  <a:t>6</a:t>
                </a:r>
                <a:endParaRPr lang="zh-CN" altLang="en-US" dirty="0">
                  <a:solidFill>
                    <a:schemeClr val="bg1"/>
                  </a:solidFill>
                  <a:latin typeface="+mn-ea"/>
                </a:endParaRPr>
              </a:p>
            </p:txBody>
          </p:sp>
        </p:grpSp>
      </p:grpSp>
      <p:sp>
        <p:nvSpPr>
          <p:cNvPr id="2" name="文本框 2"/>
          <p:cNvSpPr txBox="1"/>
          <p:nvPr/>
        </p:nvSpPr>
        <p:spPr>
          <a:xfrm>
            <a:off x="811530" y="288925"/>
            <a:ext cx="5955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二、相对指标的种类及其计算方法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par>
                                <p:cTn id="10" presetID="22" presetClass="entr" presetSubtype="2" fill="hold"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par>
                                <p:cTn id="13" presetID="22" presetClass="entr" presetSubtype="2"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right)">
                                      <p:cBhvr>
                                        <p:cTn id="15" dur="500"/>
                                        <p:tgtEl>
                                          <p:spTgt spid="73"/>
                                        </p:tgtEl>
                                      </p:cBhvr>
                                    </p:animEffect>
                                  </p:childTnLst>
                                </p:cTn>
                              </p:par>
                              <p:par>
                                <p:cTn id="16" presetID="22" presetClass="entr" presetSubtype="8" fill="hold" nodeType="with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wipe(left)">
                                      <p:cBhvr>
                                        <p:cTn id="18" dur="500"/>
                                        <p:tgtEl>
                                          <p:spTgt spid="83"/>
                                        </p:tgtEl>
                                      </p:cBhvr>
                                    </p:animEffect>
                                  </p:childTnLst>
                                </p:cTn>
                              </p:par>
                              <p:par>
                                <p:cTn id="19" presetID="22" presetClass="entr" presetSubtype="8" fill="hold" nodeType="with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989330" y="3192780"/>
            <a:ext cx="2143760" cy="368935"/>
          </a:xfrm>
          <a:prstGeom prst="rect">
            <a:avLst/>
          </a:prstGeom>
        </p:spPr>
        <p:txBody>
          <a:bodyPr wrap="square" lIns="0" tIns="0" rIns="0" bIns="0">
            <a:spAutoFit/>
          </a:bodyPr>
          <a:lstStyle/>
          <a:p>
            <a:pPr algn="l">
              <a:lnSpc>
                <a:spcPct val="120000"/>
              </a:lnSpc>
            </a:pPr>
            <a:r>
              <a:rPr sz="2000" b="1" dirty="0">
                <a:solidFill>
                  <a:schemeClr val="tx1">
                    <a:lumMod val="50000"/>
                    <a:lumOff val="50000"/>
                  </a:schemeClr>
                </a:solidFill>
                <a:latin typeface="宋体" panose="02010600030101010101" pitchFamily="2" charset="-122"/>
                <a:cs typeface="宋体" panose="02010600030101010101" pitchFamily="2" charset="-122"/>
                <a:sym typeface="+mn-ea"/>
              </a:rPr>
              <a:t>（一）可比性原则</a:t>
            </a:r>
            <a:endParaRPr sz="20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57250" y="161925"/>
            <a:ext cx="509460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三、计算和应用相对指标时应注意的问题</a:t>
            </a:r>
            <a:endParaRPr lang="zh-CN" altLang="en-US" sz="2600" dirty="0">
              <a:latin typeface="宋体" panose="02010600030101010101" pitchFamily="2" charset="-122"/>
              <a:ea typeface="宋体" panose="02010600030101010101" pitchFamily="2" charset="-122"/>
            </a:endParaRPr>
          </a:p>
        </p:txBody>
      </p:sp>
      <p:sp>
        <p:nvSpPr>
          <p:cNvPr id="4" name="Rectangle 14"/>
          <p:cNvSpPr/>
          <p:nvPr/>
        </p:nvSpPr>
        <p:spPr>
          <a:xfrm>
            <a:off x="9280525" y="4214495"/>
            <a:ext cx="2143760" cy="738505"/>
          </a:xfrm>
          <a:prstGeom prst="rect">
            <a:avLst/>
          </a:prstGeom>
        </p:spPr>
        <p:txBody>
          <a:bodyPr wrap="square" lIns="0" tIns="0" rIns="0" bIns="0">
            <a:spAutoFit/>
          </a:bodyPr>
          <a:p>
            <a:pPr algn="l">
              <a:lnSpc>
                <a:spcPct val="120000"/>
              </a:lnSpc>
            </a:pPr>
            <a:r>
              <a:rPr sz="2000" b="1" dirty="0">
                <a:solidFill>
                  <a:schemeClr val="tx1">
                    <a:lumMod val="50000"/>
                    <a:lumOff val="50000"/>
                  </a:schemeClr>
                </a:solidFill>
                <a:latin typeface="宋体" panose="02010600030101010101" pitchFamily="2" charset="-122"/>
                <a:cs typeface="宋体" panose="02010600030101010101" pitchFamily="2" charset="-122"/>
                <a:sym typeface="+mn-ea"/>
              </a:rPr>
              <a:t>（四）各种相对指标综合应用的原则</a:t>
            </a:r>
            <a:endParaRPr sz="20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5" name="Rectangle 14"/>
          <p:cNvSpPr/>
          <p:nvPr/>
        </p:nvSpPr>
        <p:spPr>
          <a:xfrm>
            <a:off x="495300" y="4269105"/>
            <a:ext cx="2637790" cy="738505"/>
          </a:xfrm>
          <a:prstGeom prst="rect">
            <a:avLst/>
          </a:prstGeom>
        </p:spPr>
        <p:txBody>
          <a:bodyPr wrap="square" lIns="0" tIns="0" rIns="0" bIns="0">
            <a:spAutoFit/>
          </a:bodyPr>
          <a:lstStyle/>
          <a:p>
            <a:pPr algn="l">
              <a:lnSpc>
                <a:spcPct val="120000"/>
              </a:lnSpc>
            </a:pPr>
            <a:r>
              <a:rPr sz="2000" b="1" dirty="0">
                <a:solidFill>
                  <a:schemeClr val="tx1">
                    <a:lumMod val="50000"/>
                    <a:lumOff val="50000"/>
                  </a:schemeClr>
                </a:solidFill>
                <a:latin typeface="宋体" panose="02010600030101010101" pitchFamily="2" charset="-122"/>
                <a:cs typeface="宋体" panose="02010600030101010101" pitchFamily="2" charset="-122"/>
                <a:sym typeface="+mn-ea"/>
              </a:rPr>
              <a:t>（三）相对指标和总量指标结合运用的原则</a:t>
            </a:r>
            <a:endParaRPr sz="20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6" name="Rectangle 14"/>
          <p:cNvSpPr/>
          <p:nvPr/>
        </p:nvSpPr>
        <p:spPr>
          <a:xfrm>
            <a:off x="9104630" y="3192780"/>
            <a:ext cx="2496185" cy="738505"/>
          </a:xfrm>
          <a:prstGeom prst="rect">
            <a:avLst/>
          </a:prstGeom>
        </p:spPr>
        <p:txBody>
          <a:bodyPr wrap="square" lIns="0" tIns="0" rIns="0" bIns="0">
            <a:spAutoFit/>
          </a:bodyPr>
          <a:lstStyle/>
          <a:p>
            <a:pPr algn="l">
              <a:lnSpc>
                <a:spcPct val="120000"/>
              </a:lnSpc>
            </a:pPr>
            <a:r>
              <a:rPr sz="2000" b="1" dirty="0">
                <a:solidFill>
                  <a:schemeClr val="tx1">
                    <a:lumMod val="50000"/>
                    <a:lumOff val="50000"/>
                  </a:schemeClr>
                </a:solidFill>
                <a:latin typeface="宋体" panose="02010600030101010101" pitchFamily="2" charset="-122"/>
                <a:cs typeface="宋体" panose="02010600030101010101" pitchFamily="2" charset="-122"/>
                <a:sym typeface="+mn-ea"/>
              </a:rPr>
              <a:t>（二）定性分析与定量分析相结合的原则</a:t>
            </a:r>
            <a:endParaRPr sz="20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ppt_x"/>
                                          </p:val>
                                        </p:tav>
                                        <p:tav tm="100000">
                                          <p:val>
                                            <p:strVal val="#ppt_x"/>
                                          </p:val>
                                        </p:tav>
                                      </p:tavLst>
                                    </p:anim>
                                    <p:anim calcmode="lin" valueType="num">
                                      <p:cBhvr additive="base">
                                        <p:cTn id="68" dur="250" fill="hold"/>
                                        <p:tgtEl>
                                          <p:spTgt spid="1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250" fill="hold"/>
                                        <p:tgtEl>
                                          <p:spTgt spid="23"/>
                                        </p:tgtEl>
                                        <p:attrNameLst>
                                          <p:attrName>ppt_x</p:attrName>
                                        </p:attrNameLst>
                                      </p:cBhvr>
                                      <p:tavLst>
                                        <p:tav tm="0">
                                          <p:val>
                                            <p:strVal val="#ppt_x"/>
                                          </p:val>
                                        </p:tav>
                                        <p:tav tm="100000">
                                          <p:val>
                                            <p:strVal val="#ppt_x"/>
                                          </p:val>
                                        </p:tav>
                                      </p:tavLst>
                                    </p:anim>
                                    <p:anim calcmode="lin" valueType="num">
                                      <p:cBhvr additive="base">
                                        <p:cTn id="73" dur="25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250" fill="hold"/>
                                        <p:tgtEl>
                                          <p:spTgt spid="4"/>
                                        </p:tgtEl>
                                        <p:attrNameLst>
                                          <p:attrName>ppt_x</p:attrName>
                                        </p:attrNameLst>
                                      </p:cBhvr>
                                      <p:tavLst>
                                        <p:tav tm="0">
                                          <p:val>
                                            <p:strVal val="#ppt_x"/>
                                          </p:val>
                                        </p:tav>
                                        <p:tav tm="100000">
                                          <p:val>
                                            <p:strVal val="#ppt_x"/>
                                          </p:val>
                                        </p:tav>
                                      </p:tavLst>
                                    </p:anim>
                                    <p:anim calcmode="lin" valueType="num">
                                      <p:cBhvr additive="base">
                                        <p:cTn id="78" dur="25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250" fill="hold"/>
                                        <p:tgtEl>
                                          <p:spTgt spid="5"/>
                                        </p:tgtEl>
                                        <p:attrNameLst>
                                          <p:attrName>ppt_x</p:attrName>
                                        </p:attrNameLst>
                                      </p:cBhvr>
                                      <p:tavLst>
                                        <p:tav tm="0">
                                          <p:val>
                                            <p:strVal val="#ppt_x"/>
                                          </p:val>
                                        </p:tav>
                                        <p:tav tm="100000">
                                          <p:val>
                                            <p:strVal val="#ppt_x"/>
                                          </p:val>
                                        </p:tav>
                                      </p:tavLst>
                                    </p:anim>
                                    <p:anim calcmode="lin" valueType="num">
                                      <p:cBhvr additive="base">
                                        <p:cTn id="83" dur="250" fill="hold"/>
                                        <p:tgtEl>
                                          <p:spTgt spid="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250" fill="hold"/>
                                        <p:tgtEl>
                                          <p:spTgt spid="6"/>
                                        </p:tgtEl>
                                        <p:attrNameLst>
                                          <p:attrName>ppt_x</p:attrName>
                                        </p:attrNameLst>
                                      </p:cBhvr>
                                      <p:tavLst>
                                        <p:tav tm="0">
                                          <p:val>
                                            <p:strVal val="#ppt_x"/>
                                          </p:val>
                                        </p:tav>
                                        <p:tav tm="100000">
                                          <p:val>
                                            <p:strVal val="#ppt_x"/>
                                          </p:val>
                                        </p:tav>
                                      </p:tavLst>
                                    </p:anim>
                                    <p:anim calcmode="lin" valueType="num">
                                      <p:cBhvr additive="base">
                                        <p:cTn id="88"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4" grpId="0" bldLvl="0" animBg="1"/>
      <p:bldP spid="15" grpId="0"/>
      <p:bldP spid="17" grpId="0" bldLvl="0" animBg="1"/>
      <p:bldP spid="18" grpId="0" bldLvl="0" animBg="1"/>
      <p:bldP spid="26" grpId="0" bldLvl="0" animBg="1"/>
      <p:bldP spid="2" grpId="0" bldLvl="0" animBg="1"/>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平均指标</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5884545"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平均指标又称平均数，是同质总体各单位某一数量标志在一定时间、地点条件下所达到的一般水平的综合指标。例如职工平均工资、人口平均年龄、产品平均成本等都是平均指标。</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所谓同质总体，是由许多在某些方面具有相同性质的总体单位所构成。但是同质总体的各总体单位在另一些方面又存在着差异，比如各总体单位某一数量标志值有大有小，参差不齐。总体各单位某一标志值之所以会产生差异，是由于受到一些偶然因素的影响，而组成总体的各单位的同质性，又使各总体单位之间在数量上的差异存在一定范围。</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2861688"/>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（一）平均指标的概念</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6710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一、平均指标的概念和作用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5884545" cy="233108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由于平均指标综合反映某种同质总体在一定条件下的一般水平，所以应用很广，其作用主要表现在以下几个方面。</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（1）利用平均指标，可以概括说明总体的一般水平。</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（2）利用平均指标，可以对同一现象在不同空间进行对比分析。</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（3）利用平均指标，可以对同一现象进行不同时间的对比。</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（4）利用平均指标，可以分析现象之间的依存关系。</a:t>
            </a:r>
            <a:endParaRPr sz="1600"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（5）利用平均指标，可以进行数量上的估算。</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2861688"/>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（二）平均指标的作用</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6710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一、平均指标的概念和作用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80695" y="1492885"/>
            <a:ext cx="5205095"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集中趋势是指一组数据向其中心值靠拢的倾向，测度集中趋势也就是寻找数据一般水平的代表值或中心值。取得集中趋势代表值的方法通常有两种：一是从总体各单位变量值中抽象出具有一般水平的量，这个量不是各个单位的具体变量值，但又要反映总体各单位的一般水平，这种平均数称为数值平均数。数值平均数有算术平均数、调和平均数、几何平均数等形式。二是先将总体各单位的变量值按一定顺序排列，然后取某一位置的变量值来反映总体各单位的一般水平，把这个特殊位置上的数值看作是平均数，称作位置平均数。位置平均数有众数、中位数等形式。</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37553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二、平均指标的种类</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685790" y="1634490"/>
            <a:ext cx="5901690" cy="4117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24688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（一）简单算术平均数</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简单算术平均数是根据未经分组整理的原始数据计算的平均数。</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24688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（二）加权算术平均数</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加权算术平均数是根据分组整理的数据计算的算术平均数。</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24688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（三）算术平均数性质</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算术平均数在统计学中具有重要的地位，它是进行统计分析和统计推断的基础。</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三、算术平均数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14110" y="1803400"/>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4019550"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第三章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综合指标</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4364567" y="25338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6500285" y="34602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8102600" y="37899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3422651" y="34597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6140451" y="26169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975100" y="41666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4383618" y="45540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663951" y="36925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8396818" y="40333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7073901" y="40163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6419851" y="28839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5022851" y="32268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4030133" y="27629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a:off x="4121151" y="5064125"/>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7371293" y="29035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886460" y="2392045"/>
            <a:ext cx="3052445" cy="121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（一）调和平均数的计算方法</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由于调和平均数也可以看成是变量 x 的倒数的算术平均数的倒数，故有时也被称作“倒数平均数”。</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四、调和平均数</a:t>
            </a:r>
            <a:endParaRPr lang="zh-CN" altLang="en-US" sz="2600" dirty="0">
              <a:latin typeface="宋体" panose="02010600030101010101" pitchFamily="2" charset="-122"/>
              <a:ea typeface="宋体" panose="02010600030101010101" pitchFamily="2" charset="-122"/>
            </a:endParaRPr>
          </a:p>
        </p:txBody>
      </p:sp>
      <p:sp>
        <p:nvSpPr>
          <p:cNvPr id="2" name="Rectangle 44"/>
          <p:cNvSpPr>
            <a:spLocks noChangeArrowheads="1"/>
          </p:cNvSpPr>
          <p:nvPr/>
        </p:nvSpPr>
        <p:spPr bwMode="auto">
          <a:xfrm>
            <a:off x="1332865" y="5064125"/>
            <a:ext cx="2784475" cy="121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（三）调和平均数特点</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调和平均数易受极端值的影响，且受极小值的影响比受极大值的影响更大。</a:t>
            </a:r>
            <a:endParaRPr lang="zh-CN" altLang="en-US" sz="1600" dirty="0">
              <a:latin typeface="宋体" panose="02010600030101010101" pitchFamily="2" charset="-122"/>
              <a:sym typeface="宋体" panose="02010600030101010101" pitchFamily="2" charset="-122"/>
            </a:endParaRPr>
          </a:p>
        </p:txBody>
      </p:sp>
      <p:sp>
        <p:nvSpPr>
          <p:cNvPr id="3" name="Rectangle 44"/>
          <p:cNvSpPr>
            <a:spLocks noChangeArrowheads="1"/>
          </p:cNvSpPr>
          <p:nvPr/>
        </p:nvSpPr>
        <p:spPr bwMode="auto">
          <a:xfrm>
            <a:off x="8001000" y="2258060"/>
            <a:ext cx="3944620" cy="121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（二）由相对数或平均数计算平均数</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20000"/>
              </a:lnSpc>
            </a:pPr>
            <a:r>
              <a:rPr lang="zh-CN" altLang="en-US" sz="1600" dirty="0">
                <a:latin typeface="宋体" panose="02010600030101010101" pitchFamily="2" charset="-122"/>
                <a:sym typeface="宋体" panose="02010600030101010101" pitchFamily="2" charset="-122"/>
              </a:rPr>
              <a:t>如果掌握的是基本公式中的分母资料，则采用算术平均数，如果掌握的是基本公式中的分子资料，则采用调和平均数的计算公式。</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87" name="AutoShape 23"/>
          <p:cNvSpPr>
            <a:spLocks noChangeArrowheads="1"/>
          </p:cNvSpPr>
          <p:nvPr/>
        </p:nvSpPr>
        <p:spPr bwMode="auto">
          <a:xfrm>
            <a:off x="4326821" y="1543291"/>
            <a:ext cx="3360000" cy="3360000"/>
          </a:xfrm>
          <a:prstGeom prst="ellipse">
            <a:avLst/>
          </a:prstGeom>
          <a:noFill/>
          <a:ln w="190500" cmpd="thickThin">
            <a:solidFill>
              <a:schemeClr val="accent5">
                <a:lumMod val="60000"/>
                <a:lumOff val="40000"/>
              </a:schemeClr>
            </a:solidFill>
            <a:miter lim="800000"/>
          </a:ln>
          <a:effectLst>
            <a:outerShdw blurRad="190500" dist="190500" dir="5400000" algn="ctr" rotWithShape="0">
              <a:srgbClr val="000000">
                <a:alpha val="43137"/>
              </a:srgbClr>
            </a:outerShdw>
          </a:effectLst>
        </p:spPr>
        <p:txBody>
          <a:bodyPr wrap="none" anchor="ctr"/>
          <a:lstStyle/>
          <a:p>
            <a:pPr defTabSz="913765">
              <a:defRPr/>
            </a:pPr>
            <a:endParaRPr lang="zh-CN" altLang="en-US" sz="2255">
              <a:solidFill>
                <a:schemeClr val="accent3">
                  <a:lumMod val="50000"/>
                </a:schemeClr>
              </a:solidFill>
              <a:latin typeface="宋体" panose="02010600030101010101" pitchFamily="2" charset="-122"/>
              <a:sym typeface="宋体" panose="02010600030101010101" pitchFamily="2" charset="-122"/>
            </a:endParaRPr>
          </a:p>
        </p:txBody>
      </p:sp>
      <p:sp>
        <p:nvSpPr>
          <p:cNvPr id="62490" name="AutoShape 26"/>
          <p:cNvSpPr>
            <a:spLocks noChangeArrowheads="1"/>
          </p:cNvSpPr>
          <p:nvPr/>
        </p:nvSpPr>
        <p:spPr bwMode="auto">
          <a:xfrm>
            <a:off x="3693924"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62491" name="AutoShape 27"/>
          <p:cNvSpPr>
            <a:spLocks noChangeArrowheads="1"/>
          </p:cNvSpPr>
          <p:nvPr/>
        </p:nvSpPr>
        <p:spPr bwMode="auto">
          <a:xfrm>
            <a:off x="7033549"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3" name="椭圆 2"/>
          <p:cNvSpPr/>
          <p:nvPr/>
        </p:nvSpPr>
        <p:spPr>
          <a:xfrm>
            <a:off x="3904591" y="2806796"/>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276834" y="2788349"/>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641481" y="4149534"/>
            <a:ext cx="1020186" cy="102018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00760" y="3185795"/>
            <a:ext cx="2489200" cy="1014730"/>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直接将 n 项变量连乘，然后对其连乘积开 n 次方根所得的平均数即为简单几何平均数。</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15" name="文本框 14"/>
          <p:cNvSpPr txBox="1"/>
          <p:nvPr/>
        </p:nvSpPr>
        <p:spPr>
          <a:xfrm>
            <a:off x="886460" y="2777490"/>
            <a:ext cx="2560320"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（一）简单几何平均数</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15"/>
          <p:cNvSpPr/>
          <p:nvPr/>
        </p:nvSpPr>
        <p:spPr>
          <a:xfrm>
            <a:off x="5003543" y="6083569"/>
            <a:ext cx="2439692" cy="55308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几何平均数受极端值的影响较算术平均数小。</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0" name="文本框 19"/>
          <p:cNvSpPr txBox="1"/>
          <p:nvPr/>
        </p:nvSpPr>
        <p:spPr>
          <a:xfrm>
            <a:off x="4962842" y="5696875"/>
            <a:ext cx="3458983" cy="368300"/>
          </a:xfrm>
          <a:prstGeom prst="rect">
            <a:avLst/>
          </a:prstGeom>
          <a:noFill/>
        </p:spPr>
        <p:txBody>
          <a:bodyPr wrap="square" rtlCol="0">
            <a:spAutoFit/>
          </a:bodyPr>
          <a:lstStyle/>
          <a:p>
            <a:r>
              <a:rPr lang="zh-CN" altLang="en-US" b="1" dirty="0">
                <a:solidFill>
                  <a:schemeClr val="tx1">
                    <a:lumMod val="75000"/>
                    <a:lumOff val="25000"/>
                  </a:schemeClr>
                </a:solidFill>
                <a:latin typeface="宋体" panose="02010600030101010101" pitchFamily="2" charset="-122"/>
                <a:sym typeface="宋体" panose="02010600030101010101" pitchFamily="2" charset="-122"/>
              </a:rPr>
              <a:t>（三）几何平均数特点</a:t>
            </a:r>
            <a:endParaRPr lang="zh-CN" altLang="en-US" b="1"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1" name="矩形 20"/>
          <p:cNvSpPr/>
          <p:nvPr/>
        </p:nvSpPr>
        <p:spPr>
          <a:xfrm>
            <a:off x="8737600" y="2687320"/>
            <a:ext cx="2653030" cy="1014730"/>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与算术平均数一样，当资料中的某些变量值重复出现时，相应地，简单几何平均数就变成了加权几何平均数。</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3" name="AutoShape 27"/>
          <p:cNvSpPr>
            <a:spLocks noChangeArrowheads="1"/>
          </p:cNvSpPr>
          <p:nvPr/>
        </p:nvSpPr>
        <p:spPr bwMode="auto">
          <a:xfrm>
            <a:off x="5416305" y="3949835"/>
            <a:ext cx="1440000" cy="1440000"/>
          </a:xfrm>
          <a:prstGeom prst="ellipse">
            <a:avLst/>
          </a:prstGeom>
          <a:noFill/>
          <a:ln w="190500" cmpd="thickThin">
            <a:solidFill>
              <a:srgbClr val="3494FA"/>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24" name="KSO_Shape"/>
          <p:cNvSpPr/>
          <p:nvPr/>
        </p:nvSpPr>
        <p:spPr bwMode="auto">
          <a:xfrm>
            <a:off x="1948205" y="2309849"/>
            <a:ext cx="501926" cy="377281"/>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tx1">
              <a:lumMod val="50000"/>
              <a:lumOff val="5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5" name="KSO_Shape"/>
          <p:cNvSpPr/>
          <p:nvPr/>
        </p:nvSpPr>
        <p:spPr bwMode="auto">
          <a:xfrm>
            <a:off x="4264306" y="5649923"/>
            <a:ext cx="594691" cy="416284"/>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6" name="KSO_Shape"/>
          <p:cNvSpPr/>
          <p:nvPr/>
        </p:nvSpPr>
        <p:spPr bwMode="auto">
          <a:xfrm>
            <a:off x="9277593" y="1808790"/>
            <a:ext cx="461538" cy="393976"/>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tx1">
              <a:lumMod val="50000"/>
              <a:lumOff val="5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五、几何平均数</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8473440" y="2310130"/>
            <a:ext cx="2560320"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（二）加权几何平均数</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7" grpId="0" bldLvl="0" animBg="1"/>
      <p:bldP spid="62490" grpId="0" bldLvl="0" animBg="1"/>
      <p:bldP spid="62491" grpId="0" bldLvl="0" animBg="1"/>
      <p:bldP spid="14" grpId="0"/>
      <p:bldP spid="15" grpId="0"/>
      <p:bldP spid="16" grpId="0"/>
      <p:bldP spid="20" grpId="0"/>
      <p:bldP spid="21" grpId="0"/>
      <p:bldP spid="23" grpId="0" bldLvl="0" animBg="1"/>
      <p:bldP spid="24" grpId="0" bldLvl="0" animBg="1"/>
      <p:bldP spid="25" grpId="0" bldLvl="0" animBg="1"/>
      <p:bldP spid="26" grpId="0" bldLvl="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49250" y="2362200"/>
            <a:ext cx="2907665" cy="1597660"/>
            <a:chOff x="482223" y="2384649"/>
            <a:chExt cx="4043680" cy="1597660"/>
          </a:xfrm>
        </p:grpSpPr>
        <p:sp>
          <p:nvSpPr>
            <p:cNvPr id="83" name="TextBox 82"/>
            <p:cNvSpPr txBox="1"/>
            <p:nvPr/>
          </p:nvSpPr>
          <p:spPr>
            <a:xfrm>
              <a:off x="482223" y="2384649"/>
              <a:ext cx="3874770" cy="398780"/>
            </a:xfrm>
            <a:prstGeom prst="rect">
              <a:avLst/>
            </a:prstGeom>
            <a:noFill/>
          </p:spPr>
          <p:txBody>
            <a:bodyPr wrap="square" rtlCol="0">
              <a:spAutoFit/>
            </a:bodyPr>
            <a:lstStyle/>
            <a:p>
              <a:r>
                <a:rPr lang="en-US" sz="2000" spc="300" dirty="0" smtClean="0">
                  <a:solidFill>
                    <a:schemeClr val="tx2"/>
                  </a:solidFill>
                  <a:latin typeface="+mn-ea"/>
                </a:rPr>
                <a:t>（一）众数</a:t>
              </a:r>
              <a:endParaRPr lang="en-US" sz="2000" spc="300" dirty="0" smtClean="0">
                <a:solidFill>
                  <a:schemeClr val="tx2"/>
                </a:solidFill>
                <a:latin typeface="+mn-ea"/>
              </a:endParaRPr>
            </a:p>
          </p:txBody>
        </p:sp>
        <p:sp>
          <p:nvSpPr>
            <p:cNvPr id="84" name="TextBox 83"/>
            <p:cNvSpPr txBox="1"/>
            <p:nvPr/>
          </p:nvSpPr>
          <p:spPr>
            <a:xfrm>
              <a:off x="650498" y="2783429"/>
              <a:ext cx="3875405" cy="1198880"/>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1. 众数的含义</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 众数计算</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 众数特点</a:t>
              </a:r>
              <a:endParaRPr sz="1600" dirty="0">
                <a:solidFill>
                  <a:schemeClr val="tx1"/>
                </a:solidFill>
                <a:latin typeface="+mn-ea"/>
                <a:ea typeface="+mn-ea"/>
              </a:endParaRPr>
            </a:p>
          </p:txBody>
        </p:sp>
      </p:gr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六、众数和中位数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623310" y="1931670"/>
            <a:ext cx="7743825"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49250" y="2362200"/>
            <a:ext cx="2907665" cy="1597660"/>
            <a:chOff x="482223" y="2384649"/>
            <a:chExt cx="4043680" cy="1597660"/>
          </a:xfrm>
        </p:grpSpPr>
        <p:sp>
          <p:nvSpPr>
            <p:cNvPr id="83" name="TextBox 82"/>
            <p:cNvSpPr txBox="1"/>
            <p:nvPr/>
          </p:nvSpPr>
          <p:spPr>
            <a:xfrm>
              <a:off x="482223" y="2384649"/>
              <a:ext cx="3874770" cy="398780"/>
            </a:xfrm>
            <a:prstGeom prst="rect">
              <a:avLst/>
            </a:prstGeom>
            <a:noFill/>
          </p:spPr>
          <p:txBody>
            <a:bodyPr wrap="square" rtlCol="0">
              <a:spAutoFit/>
            </a:bodyPr>
            <a:lstStyle/>
            <a:p>
              <a:r>
                <a:rPr lang="en-US" sz="2000" spc="300" dirty="0" smtClean="0">
                  <a:solidFill>
                    <a:schemeClr val="tx2"/>
                  </a:solidFill>
                  <a:latin typeface="+mn-ea"/>
                </a:rPr>
                <a:t>（二）中位数</a:t>
              </a:r>
              <a:endParaRPr lang="en-US" sz="2000" spc="300" dirty="0" smtClean="0">
                <a:solidFill>
                  <a:schemeClr val="tx2"/>
                </a:solidFill>
                <a:latin typeface="+mn-ea"/>
              </a:endParaRPr>
            </a:p>
          </p:txBody>
        </p:sp>
        <p:sp>
          <p:nvSpPr>
            <p:cNvPr id="84" name="TextBox 83"/>
            <p:cNvSpPr txBox="1"/>
            <p:nvPr/>
          </p:nvSpPr>
          <p:spPr>
            <a:xfrm>
              <a:off x="650498" y="2783429"/>
              <a:ext cx="3875405" cy="1198880"/>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1. 中位数的含义</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 中位数的计算</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 中位数特点</a:t>
              </a:r>
              <a:endParaRPr sz="1600" dirty="0">
                <a:solidFill>
                  <a:schemeClr val="tx1"/>
                </a:solidFill>
                <a:latin typeface="+mn-ea"/>
                <a:ea typeface="+mn-ea"/>
              </a:endParaRPr>
            </a:p>
          </p:txBody>
        </p:sp>
      </p:gr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六、众数和中位数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702050" y="1468120"/>
            <a:ext cx="6780530" cy="4783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363220" y="2054225"/>
            <a:ext cx="3238500" cy="3383280"/>
            <a:chOff x="501651" y="2076674"/>
            <a:chExt cx="4503771" cy="3383280"/>
          </a:xfrm>
        </p:grpSpPr>
        <p:sp>
          <p:nvSpPr>
            <p:cNvPr id="83" name="TextBox 82"/>
            <p:cNvSpPr txBox="1"/>
            <p:nvPr/>
          </p:nvSpPr>
          <p:spPr>
            <a:xfrm>
              <a:off x="501651" y="2076674"/>
              <a:ext cx="4503771" cy="706755"/>
            </a:xfrm>
            <a:prstGeom prst="rect">
              <a:avLst/>
            </a:prstGeom>
            <a:noFill/>
          </p:spPr>
          <p:txBody>
            <a:bodyPr wrap="square" rtlCol="0">
              <a:spAutoFit/>
            </a:bodyPr>
            <a:lstStyle/>
            <a:p>
              <a:r>
                <a:rPr lang="en-US" sz="2000" spc="300" dirty="0" smtClean="0">
                  <a:solidFill>
                    <a:schemeClr val="tx2"/>
                  </a:solidFill>
                  <a:latin typeface="+mn-ea"/>
                </a:rPr>
                <a:t>（三）众数、中位数和算术平均数的比较</a:t>
              </a:r>
              <a:endParaRPr lang="en-US" sz="2000" spc="300" dirty="0" smtClean="0">
                <a:solidFill>
                  <a:schemeClr val="tx2"/>
                </a:solidFill>
                <a:latin typeface="+mn-ea"/>
              </a:endParaRPr>
            </a:p>
          </p:txBody>
        </p:sp>
        <p:sp>
          <p:nvSpPr>
            <p:cNvPr id="84" name="TextBox 83"/>
            <p:cNvSpPr txBox="1"/>
            <p:nvPr/>
          </p:nvSpPr>
          <p:spPr>
            <a:xfrm>
              <a:off x="650894" y="2783429"/>
              <a:ext cx="4353645" cy="267652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算术平均数、众数和中位数之间的关系与次数分布数列有关。在次数分布完全对称时，算术平均数、众数和中位数都是同一数值；在次数分布非对称时，算术平均数、众数和中位数不再是同一数值了，而具有相对固定的关系。</a:t>
              </a:r>
              <a:endParaRPr sz="1600" dirty="0">
                <a:solidFill>
                  <a:schemeClr val="tx1"/>
                </a:solidFill>
                <a:latin typeface="+mn-ea"/>
                <a:ea typeface="+mn-ea"/>
              </a:endParaRPr>
            </a:p>
          </p:txBody>
        </p:sp>
      </p:gr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六、众数和中位数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3872230" y="1857375"/>
            <a:ext cx="7667625" cy="346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80695" y="1492885"/>
            <a:ext cx="5205095" cy="452310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众数、中位数和算术平均数各自具有不同的特点，掌握它们之间的关系和各自的特点，有助于我们在实际应用中选择合理的测度值来描述数据的集中趋势。众数是一种位置代表值，易理解，不受极端值的影响。中位数也是一种位置代表值，不受极端值的影响。算术平均数的含义通俗易懂，直观清晰；全部数据都要参加运算，因此它是一个可靠的具有代表性的量；任何一组数据都有一个平均数，而且只有一个平均数；用统计方法推断几个样本是否取自同一总体时，必须使用算术平均数；具有优良的</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数学性质，适合于代数方法的演算。</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928370" y="161925"/>
            <a:ext cx="551942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七、应用计算和应用平均指标应注意的问题</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158230" y="1520190"/>
            <a:ext cx="4762500" cy="3819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标志变异指标</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169" y="3916793"/>
            <a:ext cx="3815832" cy="14377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标志变异指标是反映总体各单位标志值的差异程度的综合指标，又称标志变动度。标志变异指标与平均指标之间具有相互联系、相互对应的关系。</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26263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（一）标志变异指标的概念</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21255" y="4460875"/>
            <a:ext cx="3674745"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标志变异指标说明现象变动的均衡或稳定程度。标志变异指标的大小有助于确定必要的样本单位数。</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43810" y="4004945"/>
            <a:ext cx="338836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（二）标志变异指标的作用</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606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一、标志变异指标的意义</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446520" y="1851025"/>
            <a:ext cx="4476750" cy="300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1" name="组合 100"/>
          <p:cNvGrpSpPr/>
          <p:nvPr/>
        </p:nvGrpSpPr>
        <p:grpSpPr>
          <a:xfrm>
            <a:off x="1010285" y="1765935"/>
            <a:ext cx="3139066" cy="1228724"/>
            <a:chOff x="784437" y="2134056"/>
            <a:chExt cx="3062605" cy="1228725"/>
          </a:xfrm>
        </p:grpSpPr>
        <p:grpSp>
          <p:nvGrpSpPr>
            <p:cNvPr id="102" name="组合 101"/>
            <p:cNvGrpSpPr/>
            <p:nvPr/>
          </p:nvGrpSpPr>
          <p:grpSpPr>
            <a:xfrm>
              <a:off x="1230207" y="2134056"/>
              <a:ext cx="2076055" cy="398780"/>
              <a:chOff x="980608" y="1879600"/>
              <a:chExt cx="2076055" cy="398780"/>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196825" y="1879600"/>
                <a:ext cx="1859838"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（一）全距</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103" name="矩形 102"/>
            <p:cNvSpPr/>
            <p:nvPr/>
          </p:nvSpPr>
          <p:spPr>
            <a:xfrm>
              <a:off x="784437" y="2532836"/>
              <a:ext cx="3062605" cy="829945"/>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全距也称为极差，是指总体各单位的两个极端标志值之差，即：</a:t>
              </a:r>
              <a:endParaRPr sz="1600" dirty="0">
                <a:solidFill>
                  <a:schemeClr val="tx1"/>
                </a:solidFill>
                <a:latin typeface="宋体" panose="02010600030101010101" pitchFamily="2" charset="-122"/>
                <a:cs typeface="宋体" panose="02010600030101010101" pitchFamily="2" charset="-122"/>
              </a:endParaRPr>
            </a:p>
            <a:p>
              <a:pPr defTabSz="911225"/>
              <a:r>
                <a:rPr sz="1600" dirty="0">
                  <a:solidFill>
                    <a:schemeClr val="tx1"/>
                  </a:solidFill>
                  <a:latin typeface="宋体" panose="02010600030101010101" pitchFamily="2" charset="-122"/>
                  <a:cs typeface="宋体" panose="02010600030101010101" pitchFamily="2" charset="-122"/>
                </a:rPr>
                <a:t>R= 最大标志值 - 最小标志值</a:t>
              </a:r>
              <a:endParaRPr sz="1600" dirty="0">
                <a:solidFill>
                  <a:schemeClr val="tx1"/>
                </a:solidFill>
                <a:latin typeface="宋体" panose="02010600030101010101" pitchFamily="2" charset="-122"/>
                <a:cs typeface="宋体" panose="02010600030101010101" pitchFamily="2" charset="-122"/>
              </a:endParaRPr>
            </a:p>
          </p:txBody>
        </p:sp>
      </p:grpSp>
      <p:sp>
        <p:nvSpPr>
          <p:cNvPr id="25" name="文本框 2"/>
          <p:cNvSpPr txBox="1"/>
          <p:nvPr/>
        </p:nvSpPr>
        <p:spPr>
          <a:xfrm>
            <a:off x="895985" y="218440"/>
            <a:ext cx="6351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二、标志变异指标的种类和计算方法</a:t>
            </a:r>
            <a:endParaRPr lang="zh-CN" altLang="en-US" sz="2600" dirty="0">
              <a:latin typeface="宋体" panose="02010600030101010101" pitchFamily="2" charset="-122"/>
              <a:ea typeface="宋体" panose="02010600030101010101" pitchFamily="2" charset="-122"/>
            </a:endParaRPr>
          </a:p>
        </p:txBody>
      </p:sp>
      <p:grpSp>
        <p:nvGrpSpPr>
          <p:cNvPr id="2" name="组合 1"/>
          <p:cNvGrpSpPr/>
          <p:nvPr/>
        </p:nvGrpSpPr>
        <p:grpSpPr>
          <a:xfrm>
            <a:off x="8194040" y="4078605"/>
            <a:ext cx="3139066" cy="1475105"/>
            <a:chOff x="784437" y="2134056"/>
            <a:chExt cx="3062605" cy="1475106"/>
          </a:xfrm>
        </p:grpSpPr>
        <p:grpSp>
          <p:nvGrpSpPr>
            <p:cNvPr id="3" name="组合 2"/>
            <p:cNvGrpSpPr/>
            <p:nvPr/>
          </p:nvGrpSpPr>
          <p:grpSpPr>
            <a:xfrm>
              <a:off x="1230207" y="2134056"/>
              <a:ext cx="2286076" cy="398780"/>
              <a:chOff x="980608" y="1879600"/>
              <a:chExt cx="2286076" cy="398780"/>
            </a:xfrm>
          </p:grpSpPr>
          <p:grpSp>
            <p:nvGrpSpPr>
              <p:cNvPr id="4" name="组合 3"/>
              <p:cNvGrpSpPr/>
              <p:nvPr/>
            </p:nvGrpSpPr>
            <p:grpSpPr>
              <a:xfrm>
                <a:off x="980608" y="1948657"/>
                <a:ext cx="216000" cy="216443"/>
                <a:chOff x="980608" y="2248535"/>
                <a:chExt cx="216000" cy="216443"/>
              </a:xfrm>
            </p:grpSpPr>
            <p:sp>
              <p:nvSpPr>
                <p:cNvPr id="5"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6"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7" name="文本框 42"/>
              <p:cNvSpPr txBox="1"/>
              <p:nvPr/>
            </p:nvSpPr>
            <p:spPr>
              <a:xfrm>
                <a:off x="1196825" y="1879600"/>
                <a:ext cx="2069859"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（四）变异系数</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8" name="矩形 7"/>
            <p:cNvSpPr/>
            <p:nvPr/>
          </p:nvSpPr>
          <p:spPr>
            <a:xfrm>
              <a:off x="784437" y="2532836"/>
              <a:ext cx="3062605" cy="1076326"/>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变量值绝对水平越高，离散程度的测度值自然也就越大，绝对水平越低，离散程度的测度值自然也就越小。</a:t>
              </a:r>
              <a:endParaRPr sz="1600" dirty="0">
                <a:solidFill>
                  <a:schemeClr val="tx1"/>
                </a:solidFill>
                <a:latin typeface="宋体" panose="02010600030101010101" pitchFamily="2" charset="-122"/>
                <a:cs typeface="宋体" panose="02010600030101010101" pitchFamily="2" charset="-122"/>
              </a:endParaRPr>
            </a:p>
          </p:txBody>
        </p:sp>
      </p:grpSp>
      <p:grpSp>
        <p:nvGrpSpPr>
          <p:cNvPr id="9" name="组合 8"/>
          <p:cNvGrpSpPr/>
          <p:nvPr/>
        </p:nvGrpSpPr>
        <p:grpSpPr>
          <a:xfrm>
            <a:off x="1164590" y="3987800"/>
            <a:ext cx="3171525" cy="1003934"/>
            <a:chOff x="934983" y="2112466"/>
            <a:chExt cx="3094273" cy="1003935"/>
          </a:xfrm>
        </p:grpSpPr>
        <p:grpSp>
          <p:nvGrpSpPr>
            <p:cNvPr id="10" name="组合 9"/>
            <p:cNvGrpSpPr/>
            <p:nvPr/>
          </p:nvGrpSpPr>
          <p:grpSpPr>
            <a:xfrm>
              <a:off x="1230207" y="2112466"/>
              <a:ext cx="2799049" cy="398780"/>
              <a:chOff x="980608" y="1858010"/>
              <a:chExt cx="2799049" cy="398780"/>
            </a:xfrm>
          </p:grpSpPr>
          <p:grpSp>
            <p:nvGrpSpPr>
              <p:cNvPr id="11" name="组合 10"/>
              <p:cNvGrpSpPr/>
              <p:nvPr/>
            </p:nvGrpSpPr>
            <p:grpSpPr>
              <a:xfrm>
                <a:off x="980608" y="1948657"/>
                <a:ext cx="216000" cy="216443"/>
                <a:chOff x="980608" y="2248535"/>
                <a:chExt cx="216000" cy="216443"/>
              </a:xfrm>
            </p:grpSpPr>
            <p:sp>
              <p:nvSpPr>
                <p:cNvPr id="12"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3"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4" name="文本框 42"/>
              <p:cNvSpPr txBox="1"/>
              <p:nvPr/>
            </p:nvSpPr>
            <p:spPr>
              <a:xfrm>
                <a:off x="1136111" y="1858010"/>
                <a:ext cx="2643546"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（三）方差与标准差</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15" name="矩形 14"/>
            <p:cNvSpPr/>
            <p:nvPr/>
          </p:nvSpPr>
          <p:spPr>
            <a:xfrm>
              <a:off x="934983" y="2532836"/>
              <a:ext cx="3007831" cy="583565"/>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方差和标准差是测度数据变异程度的最重要、最常用的指标。</a:t>
              </a:r>
              <a:endParaRPr sz="1600" dirty="0">
                <a:solidFill>
                  <a:schemeClr val="tx1"/>
                </a:solidFill>
                <a:latin typeface="宋体" panose="02010600030101010101" pitchFamily="2" charset="-122"/>
                <a:cs typeface="宋体" panose="02010600030101010101" pitchFamily="2" charset="-122"/>
              </a:endParaRPr>
            </a:p>
          </p:txBody>
        </p:sp>
      </p:grpSp>
      <p:grpSp>
        <p:nvGrpSpPr>
          <p:cNvPr id="16" name="组合 15"/>
          <p:cNvGrpSpPr/>
          <p:nvPr/>
        </p:nvGrpSpPr>
        <p:grpSpPr>
          <a:xfrm>
            <a:off x="8194040" y="1765935"/>
            <a:ext cx="2800985" cy="1228725"/>
            <a:chOff x="784437" y="2134056"/>
            <a:chExt cx="2732759" cy="1228726"/>
          </a:xfrm>
        </p:grpSpPr>
        <p:grpSp>
          <p:nvGrpSpPr>
            <p:cNvPr id="17" name="组合 16"/>
            <p:cNvGrpSpPr/>
            <p:nvPr/>
          </p:nvGrpSpPr>
          <p:grpSpPr>
            <a:xfrm>
              <a:off x="1230207" y="2134056"/>
              <a:ext cx="2076055" cy="398780"/>
              <a:chOff x="980608" y="1879600"/>
              <a:chExt cx="2076055" cy="398780"/>
            </a:xfrm>
          </p:grpSpPr>
          <p:grpSp>
            <p:nvGrpSpPr>
              <p:cNvPr id="18" name="组合 17"/>
              <p:cNvGrpSpPr/>
              <p:nvPr/>
            </p:nvGrpSpPr>
            <p:grpSpPr>
              <a:xfrm>
                <a:off x="980608" y="1948657"/>
                <a:ext cx="216000" cy="216443"/>
                <a:chOff x="980608" y="2248535"/>
                <a:chExt cx="216000" cy="216443"/>
              </a:xfrm>
            </p:grpSpPr>
            <p:sp>
              <p:nvSpPr>
                <p:cNvPr id="19"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20"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21" name="文本框 42"/>
              <p:cNvSpPr txBox="1"/>
              <p:nvPr/>
            </p:nvSpPr>
            <p:spPr>
              <a:xfrm>
                <a:off x="1196825" y="1879600"/>
                <a:ext cx="1859838"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（二）平均差</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22" name="矩形 21"/>
            <p:cNvSpPr/>
            <p:nvPr/>
          </p:nvSpPr>
          <p:spPr>
            <a:xfrm>
              <a:off x="784437" y="2532836"/>
              <a:ext cx="2732759" cy="829946"/>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平均差是总体各单位标志对其算术平均数的离差绝对值的算术平均数。</a:t>
              </a:r>
              <a:endParaRPr sz="1600" dirty="0">
                <a:solidFill>
                  <a:schemeClr val="tx1"/>
                </a:solidFill>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111250" y="2040255"/>
            <a:ext cx="4691381" cy="3813810"/>
            <a:chOff x="501651" y="2076674"/>
            <a:chExt cx="6524287" cy="3813810"/>
          </a:xfrm>
        </p:grpSpPr>
        <p:sp>
          <p:nvSpPr>
            <p:cNvPr id="83" name="TextBox 82"/>
            <p:cNvSpPr txBox="1"/>
            <p:nvPr/>
          </p:nvSpPr>
          <p:spPr>
            <a:xfrm>
              <a:off x="501651" y="2076674"/>
              <a:ext cx="4503771" cy="398780"/>
            </a:xfrm>
            <a:prstGeom prst="rect">
              <a:avLst/>
            </a:prstGeom>
            <a:noFill/>
          </p:spPr>
          <p:txBody>
            <a:bodyPr wrap="square" rtlCol="0">
              <a:spAutoFit/>
            </a:bodyPr>
            <a:lstStyle/>
            <a:p>
              <a:r>
                <a:rPr lang="en-US" sz="2000" spc="300" dirty="0" smtClean="0">
                  <a:solidFill>
                    <a:schemeClr val="tx2"/>
                  </a:solidFill>
                  <a:latin typeface="+mn-ea"/>
                </a:rPr>
                <a:t>（一）标准分数</a:t>
              </a:r>
              <a:endParaRPr lang="en-US" sz="2000" spc="300" dirty="0" smtClean="0">
                <a:solidFill>
                  <a:schemeClr val="tx2"/>
                </a:solidFill>
                <a:latin typeface="+mn-ea"/>
              </a:endParaRPr>
            </a:p>
          </p:txBody>
        </p:sp>
        <p:sp>
          <p:nvSpPr>
            <p:cNvPr id="84" name="TextBox 83"/>
            <p:cNvSpPr txBox="1"/>
            <p:nvPr/>
          </p:nvSpPr>
          <p:spPr>
            <a:xfrm>
              <a:off x="689750" y="2475454"/>
              <a:ext cx="6336188" cy="3415030"/>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1. 定义</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标准分数又称 z 分数，是指变量值与其平均数的离差除以标准差后的值，是以标准差为单位来表示一个数据在团体中所处相对位置的量数。</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 标准分数的应用</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（1）用于比较分属不同性质的观测值在各自数据分布中相对位置的高低。</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（2）表示标准测验分数。</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（3）用于合成不同质的数据。</a:t>
              </a:r>
              <a:endParaRPr sz="1600" dirty="0">
                <a:solidFill>
                  <a:schemeClr val="tx1"/>
                </a:solidFill>
                <a:latin typeface="+mn-ea"/>
                <a:ea typeface="+mn-ea"/>
              </a:endParaRPr>
            </a:p>
          </p:txBody>
        </p:sp>
      </p:gr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三、相对位置的测量：标准分数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934200" y="1644015"/>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864350" cy="4023792"/>
            <a:chOff x="0" y="1401692"/>
            <a:chExt cx="6864350" cy="4023792"/>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627380" y="2366892"/>
              <a:ext cx="623697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总量指标</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相对指标</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平均指标</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标志变异指标</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第五节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在统计指标中的应用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flipH="1">
              <a:off x="611505" y="2440349"/>
              <a:ext cx="15875" cy="298513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111250" y="2040255"/>
            <a:ext cx="4691381" cy="3075305"/>
            <a:chOff x="501651" y="2076674"/>
            <a:chExt cx="6524287" cy="3075305"/>
          </a:xfrm>
        </p:grpSpPr>
        <p:sp>
          <p:nvSpPr>
            <p:cNvPr id="83" name="TextBox 82"/>
            <p:cNvSpPr txBox="1"/>
            <p:nvPr/>
          </p:nvSpPr>
          <p:spPr>
            <a:xfrm>
              <a:off x="501651" y="2076674"/>
              <a:ext cx="4503771" cy="398780"/>
            </a:xfrm>
            <a:prstGeom prst="rect">
              <a:avLst/>
            </a:prstGeom>
            <a:noFill/>
          </p:spPr>
          <p:txBody>
            <a:bodyPr wrap="square" rtlCol="0">
              <a:spAutoFit/>
            </a:bodyPr>
            <a:lstStyle/>
            <a:p>
              <a:r>
                <a:rPr lang="en-US" sz="2000" spc="300" dirty="0" smtClean="0">
                  <a:solidFill>
                    <a:schemeClr val="tx2"/>
                  </a:solidFill>
                  <a:latin typeface="+mn-ea"/>
                </a:rPr>
                <a:t>（二）经验法则</a:t>
              </a:r>
              <a:endParaRPr lang="en-US" sz="2000" spc="300" dirty="0" smtClean="0">
                <a:solidFill>
                  <a:schemeClr val="tx2"/>
                </a:solidFill>
                <a:latin typeface="+mn-ea"/>
              </a:endParaRPr>
            </a:p>
          </p:txBody>
        </p:sp>
        <p:sp>
          <p:nvSpPr>
            <p:cNvPr id="84" name="TextBox 83"/>
            <p:cNvSpPr txBox="1"/>
            <p:nvPr/>
          </p:nvSpPr>
          <p:spPr>
            <a:xfrm>
              <a:off x="689750" y="2475454"/>
              <a:ext cx="6336188" cy="267652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经验法则表明，当一组数据对称分布时：</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（1）约有 68% 的数据在平均数加减 1 个标准差的范围之内；</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（2）约有 95% 的数据在平均数加减 2 个标准差的范围之内；</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（3）约有 98% 的数据在平均数加减 3 个标准差的范围之内。</a:t>
              </a:r>
              <a:endParaRPr sz="1600" dirty="0">
                <a:solidFill>
                  <a:schemeClr val="tx1"/>
                </a:solidFill>
                <a:latin typeface="+mn-ea"/>
                <a:ea typeface="+mn-ea"/>
              </a:endParaRPr>
            </a:p>
          </p:txBody>
        </p:sp>
      </p:gr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三、相对位置的测量：标准分数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12535" y="1673860"/>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484870" y="676910"/>
            <a:ext cx="1659890" cy="5505450"/>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a:t>
            </a:r>
            <a:r>
              <a:rPr lang="zh-CN" altLang="en-US" sz="4800" dirty="0">
                <a:solidFill>
                  <a:schemeClr val="tx2"/>
                </a:solidFill>
                <a:latin typeface="宋体" panose="02010600030101010101" pitchFamily="2" charset="-122"/>
                <a:sym typeface="+mn-ea"/>
              </a:rPr>
              <a:t>在统计指标中的应用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第五节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custDataLst>
              <p:tags r:id="rId1"/>
            </p:custDataLst>
          </p:nvPr>
        </p:nvSpPr>
        <p:spPr>
          <a:xfrm>
            <a:off x="1125917" y="1484839"/>
            <a:ext cx="38404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1. </a:t>
            </a:r>
            <a:r>
              <a:rPr lang="zh-CN" altLang="en-US" dirty="0">
                <a:latin typeface="宋体" panose="02010600030101010101" pitchFamily="2" charset="-122"/>
                <a:sym typeface="宋体" panose="02010600030101010101" pitchFamily="2" charset="-122"/>
              </a:rPr>
              <a:t>算术平均数（</a:t>
            </a:r>
            <a:r>
              <a:rPr lang="en-US" altLang="zh-CN" dirty="0">
                <a:latin typeface="宋体" panose="02010600030101010101" pitchFamily="2" charset="-122"/>
                <a:sym typeface="宋体" panose="02010600030101010101" pitchFamily="2" charset="-122"/>
              </a:rPr>
              <a:t>Arithmetic Mean</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p:txBody>
      </p:sp>
      <p:sp>
        <p:nvSpPr>
          <p:cNvPr id="29" name="圆角矩形 5"/>
          <p:cNvSpPr/>
          <p:nvPr>
            <p:custDataLst>
              <p:tags r:id="rId2"/>
            </p:custDataLst>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算术平均数是最常用的平均数，广泛应用于经济学、心理学、物理学等领域。</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custDataLst>
              <p:tags r:id="rId3"/>
            </p:custDataLst>
          </p:nvPr>
        </p:nvSpPr>
        <p:spPr>
          <a:xfrm>
            <a:off x="1125917" y="3109163"/>
            <a:ext cx="36118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2. </a:t>
            </a:r>
            <a:r>
              <a:rPr lang="zh-CN" altLang="en-US" dirty="0">
                <a:latin typeface="宋体" panose="02010600030101010101" pitchFamily="2" charset="-122"/>
                <a:sym typeface="宋体" panose="02010600030101010101" pitchFamily="2" charset="-122"/>
              </a:rPr>
              <a:t>加权平均数（</a:t>
            </a:r>
            <a:r>
              <a:rPr lang="en-US" altLang="zh-CN" dirty="0">
                <a:latin typeface="宋体" panose="02010600030101010101" pitchFamily="2" charset="-122"/>
                <a:sym typeface="宋体" panose="02010600030101010101" pitchFamily="2" charset="-122"/>
              </a:rPr>
              <a:t>Weighted Mean</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p:txBody>
      </p:sp>
      <p:sp>
        <p:nvSpPr>
          <p:cNvPr id="31" name="圆角矩形 7"/>
          <p:cNvSpPr/>
          <p:nvPr>
            <p:custDataLst>
              <p:tags r:id="rId4"/>
            </p:custDataLst>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当数据点具有不同的权重时，使用加权平均数。这在各数据点重要性不同的情况下非常有用。</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custDataLst>
              <p:tags r:id="rId5"/>
            </p:custDataLst>
          </p:nvPr>
        </p:nvSpPr>
        <p:spPr>
          <a:xfrm>
            <a:off x="1125917" y="4652178"/>
            <a:ext cx="23545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3. </a:t>
            </a:r>
            <a:r>
              <a:rPr lang="zh-CN" altLang="en-US" dirty="0">
                <a:latin typeface="宋体" panose="02010600030101010101" pitchFamily="2" charset="-122"/>
                <a:sym typeface="宋体" panose="02010600030101010101" pitchFamily="2" charset="-122"/>
              </a:rPr>
              <a:t>中位数（</a:t>
            </a:r>
            <a:r>
              <a:rPr lang="en-US" altLang="zh-CN" dirty="0">
                <a:latin typeface="宋体" panose="02010600030101010101" pitchFamily="2" charset="-122"/>
                <a:sym typeface="宋体" panose="02010600030101010101" pitchFamily="2" charset="-122"/>
              </a:rPr>
              <a:t>Median</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p:txBody>
      </p:sp>
      <p:sp>
        <p:nvSpPr>
          <p:cNvPr id="33" name="圆角矩形 9"/>
          <p:cNvSpPr/>
          <p:nvPr>
            <p:custDataLst>
              <p:tags r:id="rId6"/>
            </p:custDataLst>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中位数的主要特点是不受极端值的影响，因此它是一种稳健的集中趋势度量。</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custDataLst>
              <p:tags r:id="rId7"/>
            </p:custDataLst>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custDataLst>
              <p:tags r:id="rId8"/>
            </p:custDataLst>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custDataLst>
              <p:tags r:id="rId9"/>
            </p:custDataLst>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一、平均指标</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6936167" y="3172028"/>
            <a:ext cx="18973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4. </a:t>
            </a:r>
            <a:r>
              <a:rPr lang="zh-CN" altLang="en-US" dirty="0">
                <a:latin typeface="宋体" panose="02010600030101010101" pitchFamily="2" charset="-122"/>
                <a:sym typeface="宋体" panose="02010600030101010101" pitchFamily="2" charset="-122"/>
              </a:rPr>
              <a:t>众数（</a:t>
            </a:r>
            <a:r>
              <a:rPr lang="en-US" altLang="zh-CN" dirty="0">
                <a:latin typeface="宋体" panose="02010600030101010101" pitchFamily="2" charset="-122"/>
                <a:sym typeface="宋体" panose="02010600030101010101" pitchFamily="2" charset="-122"/>
              </a:rPr>
              <a:t>Mode</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p:txBody>
      </p:sp>
      <p:sp>
        <p:nvSpPr>
          <p:cNvPr id="4" name="圆角矩形 7"/>
          <p:cNvSpPr/>
          <p:nvPr/>
        </p:nvSpPr>
        <p:spPr>
          <a:xfrm>
            <a:off x="6936168" y="358198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一个数据集可以有一个众数（单峰分布）、多个众数（多峰分布），或者没有众数（均匀分布）。众数是描述分类数据集中趋势的一种方式。</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文本框 4"/>
          <p:cNvSpPr txBox="1"/>
          <p:nvPr/>
        </p:nvSpPr>
        <p:spPr>
          <a:xfrm>
            <a:off x="6936167" y="4715043"/>
            <a:ext cx="25831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5. </a:t>
            </a:r>
            <a:r>
              <a:rPr lang="zh-CN" altLang="en-US" dirty="0">
                <a:latin typeface="宋体" panose="02010600030101010101" pitchFamily="2" charset="-122"/>
                <a:sym typeface="宋体" panose="02010600030101010101" pitchFamily="2" charset="-122"/>
              </a:rPr>
              <a:t>分位数（</a:t>
            </a:r>
            <a:r>
              <a:rPr lang="en-US" altLang="zh-CN" dirty="0">
                <a:latin typeface="宋体" panose="02010600030101010101" pitchFamily="2" charset="-122"/>
                <a:sym typeface="宋体" panose="02010600030101010101" pitchFamily="2" charset="-122"/>
              </a:rPr>
              <a:t>Quantile</a:t>
            </a:r>
            <a:r>
              <a:rPr lang="zh-CN" altLang="en-US" dirty="0">
                <a:latin typeface="宋体" panose="02010600030101010101" pitchFamily="2" charset="-122"/>
                <a:sym typeface="宋体" panose="02010600030101010101" pitchFamily="2" charset="-122"/>
              </a:rPr>
              <a:t>）</a:t>
            </a:r>
            <a:endParaRPr lang="zh-CN" altLang="en-US" dirty="0">
              <a:latin typeface="宋体" panose="02010600030101010101" pitchFamily="2" charset="-122"/>
              <a:sym typeface="宋体" panose="02010600030101010101" pitchFamily="2" charset="-122"/>
            </a:endParaRPr>
          </a:p>
        </p:txBody>
      </p:sp>
      <p:sp>
        <p:nvSpPr>
          <p:cNvPr id="6" name="圆角矩形 9"/>
          <p:cNvSpPr/>
          <p:nvPr/>
        </p:nvSpPr>
        <p:spPr>
          <a:xfrm>
            <a:off x="6936168" y="51656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分位数是统计学中用来描述数据分布的一个概念，它表示在一组数据中有一定比例的观测值小于或等于某个数值。</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椭圆 6"/>
          <p:cNvSpPr/>
          <p:nvPr/>
        </p:nvSpPr>
        <p:spPr>
          <a:xfrm>
            <a:off x="6573311" y="3817038"/>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6573311" y="5438384"/>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10"/>
          <a:stretch>
            <a:fillRect/>
          </a:stretch>
        </p:blipFill>
        <p:spPr>
          <a:xfrm>
            <a:off x="6823075" y="1096010"/>
            <a:ext cx="5267325" cy="304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72835" y="1335660"/>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nvSpPr>
        <p:spPr>
          <a:xfrm>
            <a:off x="1965719" y="2879754"/>
            <a:ext cx="2978509" cy="1798729"/>
          </a:xfrm>
          <a:prstGeom prst="rect">
            <a:avLst/>
          </a:prstGeom>
          <a:blipFill dpi="0" rotWithShape="1">
            <a:blip r:embed="rId1"/>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2024698" y="1372267"/>
            <a:ext cx="2956996"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总量指标是数据分析的基础，常用于各种统计报表和研究中，以提供对数据集整体大小和范围的直观理解。</a:t>
            </a:r>
            <a:endParaRPr lang="zh-CN" altLang="en-US"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4247" y="2571404"/>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6" name="矩形 25"/>
          <p:cNvSpPr/>
          <p:nvPr/>
        </p:nvSpPr>
        <p:spPr>
          <a:xfrm>
            <a:off x="7237131" y="2692296"/>
            <a:ext cx="2978509" cy="1798729"/>
          </a:xfrm>
          <a:prstGeom prst="rect">
            <a:avLst/>
          </a:prstGeom>
          <a:blipFill dpi="0" rotWithShape="1">
            <a:blip r:embed="rId2"/>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825" y="599440"/>
            <a:ext cx="5516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二、总量指标</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2" presetClass="entr" presetSubtype="1" fill="hold" nodeType="withEffect">
                                  <p:stCondLst>
                                    <p:cond delay="250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22" presetClass="entr" presetSubtype="8" fill="hold" nodeType="withEffect">
                                  <p:stCondLst>
                                    <p:cond delay="350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 presetClass="entr" presetSubtype="2" fill="hold" grpId="0" nodeType="withEffect">
                                  <p:stCondLst>
                                    <p:cond delay="40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1+#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40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par>
                                <p:cTn id="48" presetID="22" presetClass="entr" presetSubtype="1" fill="hold" nodeType="withEffect">
                                  <p:stCondLst>
                                    <p:cond delay="450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5" grpId="0"/>
      <p:bldP spid="23" grpId="0" bldLvl="0" animBg="1"/>
      <p:bldP spid="25" grpId="0" bldLvl="0" animBg="1"/>
      <p:bldP spid="2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992505" y="1981835"/>
            <a:ext cx="4904740" cy="1938020"/>
          </a:xfrm>
          <a:prstGeom prst="rect">
            <a:avLst/>
          </a:prstGeom>
          <a:noFill/>
        </p:spPr>
        <p:txBody>
          <a:bodyPr wrap="square" rtlCol="0">
            <a:spAutoFit/>
          </a:bodyPr>
          <a:lstStyle/>
          <a:p>
            <a:pPr algn="just">
              <a:lnSpc>
                <a:spcPct val="150000"/>
              </a:lnSpc>
            </a:pPr>
            <a:r>
              <a:rPr lang="en-US" sz="1600" dirty="0">
                <a:solidFill>
                  <a:schemeClr val="tx1"/>
                </a:solidFill>
                <a:latin typeface="+mn-ea"/>
                <a:ea typeface="+mn-ea"/>
              </a:rPr>
              <a:t> </a:t>
            </a:r>
            <a:r>
              <a:rPr lang="zh-CN" altLang="en-US" sz="1600" dirty="0">
                <a:solidFill>
                  <a:schemeClr val="tx1"/>
                </a:solidFill>
                <a:latin typeface="+mn-ea"/>
                <a:ea typeface="+mn-ea"/>
              </a:rPr>
              <a:t>例</a:t>
            </a:r>
            <a:r>
              <a:rPr lang="en-US" altLang="zh-CN" sz="1600" dirty="0">
                <a:solidFill>
                  <a:schemeClr val="tx1"/>
                </a:solidFill>
                <a:latin typeface="+mn-ea"/>
                <a:ea typeface="+mn-ea"/>
              </a:rPr>
              <a:t>26</a:t>
            </a:r>
            <a:r>
              <a:rPr lang="zh-CN" altLang="en-US" sz="1600" dirty="0">
                <a:solidFill>
                  <a:schemeClr val="tx1"/>
                </a:solidFill>
                <a:latin typeface="+mn-ea"/>
                <a:ea typeface="+mn-ea"/>
              </a:rPr>
              <a:t>　打开</a:t>
            </a:r>
            <a:r>
              <a:rPr lang="en-US" altLang="zh-CN" sz="1600" dirty="0">
                <a:solidFill>
                  <a:schemeClr val="tx1"/>
                </a:solidFill>
                <a:latin typeface="+mn-ea"/>
                <a:ea typeface="+mn-ea"/>
              </a:rPr>
              <a:t>“</a:t>
            </a:r>
            <a:r>
              <a:rPr lang="zh-CN" altLang="en-US" sz="1600" dirty="0">
                <a:solidFill>
                  <a:schemeClr val="tx1"/>
                </a:solidFill>
                <a:latin typeface="+mn-ea"/>
                <a:ea typeface="+mn-ea"/>
              </a:rPr>
              <a:t>学生成绩</a:t>
            </a:r>
            <a:r>
              <a:rPr lang="en-US" altLang="zh-CN" sz="1600" dirty="0">
                <a:solidFill>
                  <a:schemeClr val="tx1"/>
                </a:solidFill>
                <a:latin typeface="+mn-ea"/>
                <a:ea typeface="+mn-ea"/>
              </a:rPr>
              <a:t>.xls”</a:t>
            </a:r>
            <a:r>
              <a:rPr lang="zh-CN" altLang="en-US" sz="1600" dirty="0">
                <a:solidFill>
                  <a:schemeClr val="tx1"/>
                </a:solidFill>
                <a:latin typeface="+mn-ea"/>
                <a:ea typeface="+mn-ea"/>
              </a:rPr>
              <a:t>表格，现在求这些同学的数学成绩的极差、方差、标准差与变异系数。</a:t>
            </a:r>
            <a:endParaRPr lang="zh-CN" altLang="en-US" sz="1600" dirty="0">
              <a:solidFill>
                <a:schemeClr val="tx1"/>
              </a:solidFill>
              <a:latin typeface="+mn-ea"/>
              <a:ea typeface="+mn-ea"/>
            </a:endParaRPr>
          </a:p>
          <a:p>
            <a:pPr algn="just">
              <a:lnSpc>
                <a:spcPct val="150000"/>
              </a:lnSpc>
            </a:pPr>
            <a:r>
              <a:rPr lang="zh-CN" altLang="en-US" sz="1600" dirty="0">
                <a:solidFill>
                  <a:schemeClr val="tx1"/>
                </a:solidFill>
                <a:latin typeface="+mn-ea"/>
                <a:ea typeface="+mn-ea"/>
              </a:rPr>
              <a:t>解：具体步骤如下。</a:t>
            </a:r>
            <a:endParaRPr lang="zh-CN" altLang="en-US" sz="1600" dirty="0">
              <a:solidFill>
                <a:schemeClr val="tx1"/>
              </a:solidFill>
              <a:latin typeface="+mn-ea"/>
              <a:ea typeface="+mn-ea"/>
            </a:endParaRPr>
          </a:p>
          <a:p>
            <a:pPr algn="just">
              <a:lnSpc>
                <a:spcPct val="150000"/>
              </a:lnSpc>
            </a:pPr>
            <a:r>
              <a:rPr lang="zh-CN" altLang="en-US" sz="1600" dirty="0">
                <a:solidFill>
                  <a:schemeClr val="tx1"/>
                </a:solidFill>
                <a:latin typeface="+mn-ea"/>
                <a:ea typeface="+mn-ea"/>
              </a:rPr>
              <a:t>获取数据，找到数学成绩这一列，使用</a:t>
            </a:r>
            <a:r>
              <a:rPr lang="en-US" altLang="zh-CN" sz="1600" dirty="0">
                <a:solidFill>
                  <a:schemeClr val="tx1"/>
                </a:solidFill>
                <a:latin typeface="+mn-ea"/>
                <a:ea typeface="+mn-ea"/>
              </a:rPr>
              <a:t>numpy </a:t>
            </a:r>
            <a:r>
              <a:rPr lang="zh-CN" altLang="en-US" sz="1600" dirty="0">
                <a:solidFill>
                  <a:schemeClr val="tx1"/>
                </a:solidFill>
                <a:latin typeface="+mn-ea"/>
                <a:ea typeface="+mn-ea"/>
              </a:rPr>
              <a:t>中的统计函数计算极差、方差、标准差与变异系数。</a:t>
            </a:r>
            <a:endParaRPr lang="zh-CN" altLang="en-US" sz="1600" dirty="0">
              <a:solidFill>
                <a:schemeClr val="tx1"/>
              </a:solidFill>
              <a:latin typeface="+mn-ea"/>
              <a:ea typeface="+mn-ea"/>
            </a:endParaRPr>
          </a:p>
        </p:txBody>
      </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三、标志变异指标</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02705" y="1448435"/>
            <a:ext cx="4114800" cy="483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807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四、其他常见统计函数</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1144905" y="2499995"/>
            <a:ext cx="3403600" cy="1753235"/>
          </a:xfrm>
          <a:prstGeom prst="rect">
            <a:avLst/>
          </a:prstGeom>
          <a:noFill/>
        </p:spPr>
        <p:txBody>
          <a:bodyPr wrap="square" rtlCol="0" anchor="t">
            <a:spAutoFit/>
          </a:bodyPr>
          <a:p>
            <a:pPr>
              <a:lnSpc>
                <a:spcPct val="150000"/>
              </a:lnSpc>
            </a:pPr>
            <a:r>
              <a:rPr lang="zh-CN" altLang="en-US"/>
              <a:t>（</a:t>
            </a:r>
            <a:r>
              <a:rPr lang="en-US" altLang="zh-CN"/>
              <a:t>1</a:t>
            </a:r>
            <a:r>
              <a:rPr lang="zh-CN" altLang="en-US"/>
              <a:t>）</a:t>
            </a:r>
            <a:r>
              <a:rPr lang="en-US" altLang="zh-CN"/>
              <a:t>Pandas </a:t>
            </a:r>
            <a:r>
              <a:rPr lang="zh-CN" altLang="en-US"/>
              <a:t>模块提供了</a:t>
            </a:r>
            <a:r>
              <a:rPr lang="en-US" altLang="zh-CN"/>
              <a:t>describe() </a:t>
            </a:r>
            <a:r>
              <a:rPr lang="zh-CN" altLang="en-US"/>
              <a:t>函数，用来一次性计算数值型字段的</a:t>
            </a:r>
            <a:r>
              <a:rPr lang="en-US" altLang="zh-CN"/>
              <a:t>8 </a:t>
            </a:r>
            <a:r>
              <a:rPr lang="zh-CN" altLang="en-US"/>
              <a:t>个统计指标，如表</a:t>
            </a:r>
            <a:r>
              <a:rPr lang="en-US" altLang="zh-CN"/>
              <a:t>3-20 </a:t>
            </a:r>
            <a:r>
              <a:rPr lang="zh-CN" altLang="en-US"/>
              <a:t>所示。</a:t>
            </a:r>
            <a:endParaRPr lang="zh-CN" altLang="en-US"/>
          </a:p>
        </p:txBody>
      </p:sp>
      <p:pic>
        <p:nvPicPr>
          <p:cNvPr id="6" name="图片 5"/>
          <p:cNvPicPr/>
          <p:nvPr/>
        </p:nvPicPr>
        <p:blipFill>
          <a:blip r:embed="rId1"/>
          <a:stretch>
            <a:fillRect/>
          </a:stretch>
        </p:blipFill>
        <p:spPr>
          <a:xfrm>
            <a:off x="4954905" y="2134235"/>
            <a:ext cx="6342380" cy="3259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807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四、其他常见统计函数</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1144905" y="2499995"/>
            <a:ext cx="3403600" cy="1337945"/>
          </a:xfrm>
          <a:prstGeom prst="rect">
            <a:avLst/>
          </a:prstGeom>
          <a:noFill/>
        </p:spPr>
        <p:txBody>
          <a:bodyPr wrap="square" rtlCol="0" anchor="t">
            <a:spAutoFit/>
          </a:bodyPr>
          <a:p>
            <a:pPr>
              <a:lnSpc>
                <a:spcPct val="150000"/>
              </a:lnSpc>
            </a:pPr>
            <a:r>
              <a:rPr lang="zh-CN" altLang="en-US"/>
              <a:t>（</a:t>
            </a:r>
            <a:r>
              <a:rPr lang="en-US" altLang="zh-CN"/>
              <a:t>2</a:t>
            </a:r>
            <a:r>
              <a:rPr lang="zh-CN" altLang="en-US"/>
              <a:t>）</a:t>
            </a:r>
            <a:r>
              <a:rPr lang="en-US" altLang="zh-CN"/>
              <a:t>Pandas </a:t>
            </a:r>
            <a:r>
              <a:rPr lang="zh-CN" altLang="en-US"/>
              <a:t>提供了很多方法来计算数值型字段的各类指标，常用统计指标如表</a:t>
            </a:r>
            <a:r>
              <a:rPr lang="en-US" altLang="zh-CN"/>
              <a:t>3-21 </a:t>
            </a:r>
            <a:r>
              <a:rPr lang="zh-CN" altLang="en-US"/>
              <a:t>所示。</a:t>
            </a:r>
            <a:endParaRPr lang="zh-CN" altLang="en-US"/>
          </a:p>
        </p:txBody>
      </p:sp>
      <p:pic>
        <p:nvPicPr>
          <p:cNvPr id="2" name="图片 1"/>
          <p:cNvPicPr>
            <a:picLocks noChangeAspect="1"/>
          </p:cNvPicPr>
          <p:nvPr/>
        </p:nvPicPr>
        <p:blipFill>
          <a:blip r:embed="rId1"/>
          <a:stretch>
            <a:fillRect/>
          </a:stretch>
        </p:blipFill>
        <p:spPr>
          <a:xfrm>
            <a:off x="4570095" y="2058035"/>
            <a:ext cx="73152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总量指标</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2094865"/>
            <a:ext cx="542353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总量指标也称绝对指标、绝对数，是反映社会经济现象在一定时间、地点、条件下的总规模或总水平的统计指标。例如，某公司 2020 年的全年销售额为 7 200 万元，月均销售额为 600 万元。有时，总量指标还可以表现为总量之间的绝对差数。例如，某公司 2019 年的全年销售额为 6 000 万元，2020 年比 2019 年增加 1 200 万元。总量指标与其他种类的指标相比，具有两个突出的特征：其一，只有有限总体才能计算总量指标；其二，总量指标数值的大小与总体范围的大小密切相关，总量指标的多少随总体范围的大小而增减。</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498600" y="1526540"/>
            <a:ext cx="3616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（一）总量指标的含义</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一、总量指标的含义与作用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17945" y="1986915"/>
            <a:ext cx="4762500" cy="3371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3068320"/>
            <a:ext cx="54235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总量指标在统计实践和统计理论中都具有十分重要的作用，具体表现在三个方面。</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（1）总量指标是对社会经济现象总体认识的起点。</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（2）总量指标是进行经济管理的主要依据。</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（3）总量指标是计算相对指标和平均指标的基础。</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498600" y="2500630"/>
            <a:ext cx="3616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（二）总量指标的作用</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一、总量指标的含义与作用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584950" y="2529840"/>
            <a:ext cx="4781550" cy="247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381" y="1934701"/>
            <a:ext cx="25908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（一）总体单位总量和总体标志总量</a:t>
            </a:r>
            <a:endParaRPr lang="zh-CN" altLang="en-US" sz="14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7603490" y="2026920"/>
            <a:ext cx="429260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（二）实物指标和价值指标</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3041650" y="4734560"/>
            <a:ext cx="67360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（三）时期指标和时点指标</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3796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二、总量指标的种类</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715947" y="4141931"/>
            <a:ext cx="3241040" cy="2453640"/>
            <a:chOff x="1022488" y="4557094"/>
            <a:chExt cx="3241040" cy="2453640"/>
          </a:xfrm>
        </p:grpSpPr>
        <p:sp>
          <p:nvSpPr>
            <p:cNvPr id="21" name="TextBox 20"/>
            <p:cNvSpPr txBox="1"/>
            <p:nvPr/>
          </p:nvSpPr>
          <p:spPr>
            <a:xfrm>
              <a:off x="1657820" y="4557094"/>
              <a:ext cx="1969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（一）实物单位</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022488" y="5072714"/>
              <a:ext cx="3241040" cy="193802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实物单位是根据事物的外部特征或物理属性而采用的单位。它又分为以下几种。</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（1）自然单位。（2）度量衡单位。（3）复合单位。（4）双重单位。（5）标准实物单位。</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825" y="599440"/>
            <a:ext cx="54851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三、总量指标的计量单位</a:t>
            </a:r>
            <a:endParaRPr lang="zh-CN" altLang="en-US" sz="2600" dirty="0">
              <a:latin typeface="宋体" panose="02010600030101010101" pitchFamily="2" charset="-122"/>
              <a:ea typeface="宋体" panose="02010600030101010101" pitchFamily="2" charset="-122"/>
            </a:endParaRPr>
          </a:p>
        </p:txBody>
      </p:sp>
      <p:grpSp>
        <p:nvGrpSpPr>
          <p:cNvPr id="2" name="Group 19"/>
          <p:cNvGrpSpPr/>
          <p:nvPr/>
        </p:nvGrpSpPr>
        <p:grpSpPr>
          <a:xfrm>
            <a:off x="8448977" y="4141931"/>
            <a:ext cx="2705735" cy="2145665"/>
            <a:chOff x="1388248" y="4557094"/>
            <a:chExt cx="2705735" cy="2145665"/>
          </a:xfrm>
        </p:grpSpPr>
        <p:sp>
          <p:nvSpPr>
            <p:cNvPr id="3" name="TextBox 20"/>
            <p:cNvSpPr txBox="1"/>
            <p:nvPr/>
          </p:nvSpPr>
          <p:spPr>
            <a:xfrm>
              <a:off x="1657820" y="4557094"/>
              <a:ext cx="1969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（三）劳动单位</a:t>
              </a:r>
              <a:endParaRPr lang="zh-CN" altLang="en-US" sz="2000" b="1" dirty="0">
                <a:solidFill>
                  <a:srgbClr val="0D0E4A"/>
                </a:solidFill>
                <a:latin typeface="宋体" panose="02010600030101010101" pitchFamily="2" charset="-122"/>
                <a:cs typeface="+mn-ea"/>
                <a:sym typeface="+mn-lt"/>
              </a:endParaRPr>
            </a:p>
          </p:txBody>
        </p:sp>
        <p:sp>
          <p:nvSpPr>
            <p:cNvPr id="23" name="TextBox 21"/>
            <p:cNvSpPr txBox="1"/>
            <p:nvPr/>
          </p:nvSpPr>
          <p:spPr>
            <a:xfrm>
              <a:off x="1388248" y="5072714"/>
              <a:ext cx="2705735" cy="163004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劳动单位主要用于企业内部计量工业产品的数量，它是用生产工业产品所必需的劳动时间来计量生产工人的劳动成果。</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24" name="Group 19"/>
          <p:cNvGrpSpPr/>
          <p:nvPr/>
        </p:nvGrpSpPr>
        <p:grpSpPr>
          <a:xfrm>
            <a:off x="4701207" y="4141931"/>
            <a:ext cx="2818130" cy="1530350"/>
            <a:chOff x="1247913" y="4557094"/>
            <a:chExt cx="2818130" cy="1530350"/>
          </a:xfrm>
        </p:grpSpPr>
        <p:sp>
          <p:nvSpPr>
            <p:cNvPr id="26" name="TextBox 20"/>
            <p:cNvSpPr txBox="1"/>
            <p:nvPr/>
          </p:nvSpPr>
          <p:spPr>
            <a:xfrm>
              <a:off x="1657820" y="4557094"/>
              <a:ext cx="196977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（二）价值单位</a:t>
              </a:r>
              <a:endParaRPr lang="zh-CN" altLang="en-US" sz="2000" b="1" dirty="0">
                <a:solidFill>
                  <a:srgbClr val="0D0E4A"/>
                </a:solidFill>
                <a:latin typeface="宋体" panose="02010600030101010101" pitchFamily="2" charset="-122"/>
                <a:cs typeface="+mn-ea"/>
                <a:sym typeface="+mn-lt"/>
              </a:endParaRPr>
            </a:p>
          </p:txBody>
        </p:sp>
        <p:sp>
          <p:nvSpPr>
            <p:cNvPr id="27" name="TextBox 21"/>
            <p:cNvSpPr txBox="1"/>
            <p:nvPr/>
          </p:nvSpPr>
          <p:spPr>
            <a:xfrm>
              <a:off x="1247913" y="5072714"/>
              <a:ext cx="2818130"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价值单位也叫货币单位，它是以货币作为价值尺度来计量社会财产和劳动成果。</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ppt_y</p:attrName>
                                        </p:attrNameLst>
                                      </p:cBhvr>
                                      <p:tavLst>
                                        <p:tav tm="0">
                                          <p:val>
                                            <p:strVal val="#ppt_y-#ppt_h*1.125000"/>
                                          </p:val>
                                        </p:tav>
                                        <p:tav tm="100000">
                                          <p:val>
                                            <p:strVal val="#ppt_y"/>
                                          </p:val>
                                        </p:tav>
                                      </p:tavLst>
                                    </p:anim>
                                    <p:animEffect transition="in" filter="wipe(down)">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17525" y="2760980"/>
            <a:ext cx="3875405" cy="267652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总量指标数值都是通过对总体单位进行全面调查登记，采用直接计数、点数或测量等方法，逐步计算汇总得出的。总量指标数值在计算方法上比较简单，但在计算内容上却是相当复杂，这就涉及如何在质与量的统一中，反映一定历史条件下社会经济现象的规模和水平。</a:t>
            </a:r>
            <a:endParaRPr sz="1600" dirty="0">
              <a:solidFill>
                <a:schemeClr val="tx1"/>
              </a:solidFill>
              <a:latin typeface="+mn-ea"/>
              <a:ea typeface="+mn-ea"/>
            </a:endParaRPr>
          </a:p>
        </p:txBody>
      </p:sp>
      <p:sp>
        <p:nvSpPr>
          <p:cNvPr id="25"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四、总量指标的统计方法</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099050" y="1991360"/>
            <a:ext cx="5976620" cy="3609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1.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2.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3.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4.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5.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6.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7.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18.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DIAGRAM_VIRTUALLY_FRAME" val="{&quot;height&quot;:347.4835433070866,&quot;left&quot;:60.08354330708661,&quot;top&quot;:116.91645669291339,&quot;width&quot;:399.006220472441}"/>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4080</Words>
  <Application>WPS 演示</Application>
  <PresentationFormat>自定义</PresentationFormat>
  <Paragraphs>307</Paragraphs>
  <Slides>37</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Arial</vt:lpstr>
      <vt:lpstr>宋体</vt:lpstr>
      <vt:lpstr>Wingdings</vt:lpstr>
      <vt:lpstr>Rockwell</vt:lpstr>
      <vt:lpstr>Calibri</vt:lpstr>
      <vt:lpstr>Arial Unicode MS</vt:lpstr>
      <vt:lpstr>思源黑体 CN Bold</vt:lpstr>
      <vt:lpstr>黑体</vt:lpstr>
      <vt:lpstr>印品黑体</vt:lpstr>
      <vt:lpstr>微软雅黑</vt:lpstr>
      <vt:lpstr>思源黑体</vt:lpstr>
      <vt:lpstr>字魂36号-正文宋楷</vt:lpstr>
      <vt:lpstr>Helvetica</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10639</cp:revision>
  <cp:lastPrinted>2113-01-01T00:00:00Z</cp:lastPrinted>
  <dcterms:created xsi:type="dcterms:W3CDTF">2015-07-08T08:22:00Z</dcterms:created>
  <dcterms:modified xsi:type="dcterms:W3CDTF">2025-08-13T08:31:20Z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08A27149980542ECBB552545B286A6D6_12</vt:lpwstr>
  </property>
</Properties>
</file>