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0.svg" ContentType="image/svg+xml"/>
  <Override PartName="/ppt/media/image102.svg" ContentType="image/svg+xml"/>
  <Override PartName="/ppt/media/image104.svg" ContentType="image/svg+xml"/>
  <Override PartName="/ppt/media/image11.svg" ContentType="image/svg+xml"/>
  <Override PartName="/ppt/media/image111.svg" ContentType="image/svg+xml"/>
  <Override PartName="/ppt/media/image113.svg" ContentType="image/svg+xml"/>
  <Override PartName="/ppt/media/image115.svg" ContentType="image/svg+xml"/>
  <Override PartName="/ppt/media/image117.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23.svg" ContentType="image/svg+xml"/>
  <Override PartName="/ppt/media/image24.svg" ContentType="image/svg+xml"/>
  <Override PartName="/ppt/media/image25.svg" ContentType="image/svg+xml"/>
  <Override PartName="/ppt/media/image32.svg" ContentType="image/svg+xml"/>
  <Override PartName="/ppt/media/image34.svg" ContentType="image/svg+xml"/>
  <Override PartName="/ppt/media/image39.svg" ContentType="image/svg+xml"/>
  <Override PartName="/ppt/media/image4.svg" ContentType="image/svg+xml"/>
  <Override PartName="/ppt/media/image6.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9.svg" ContentType="image/svg+xml"/>
  <Override PartName="/ppt/media/image92.svg" ContentType="image/svg+xml"/>
  <Override PartName="/ppt/media/image93.svg" ContentType="image/svg+xml"/>
  <Override PartName="/ppt/media/image94.svg" ContentType="image/svg+xml"/>
  <Override PartName="/ppt/media/image9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52"/>
  </p:notesMasterIdLst>
  <p:sldIdLst>
    <p:sldId id="640" r:id="rId5"/>
    <p:sldId id="641" r:id="rId6"/>
    <p:sldId id="642" r:id="rId7"/>
    <p:sldId id="643" r:id="rId8"/>
    <p:sldId id="411" r:id="rId9"/>
    <p:sldId id="644" r:id="rId10"/>
    <p:sldId id="645" r:id="rId11"/>
    <p:sldId id="646" r:id="rId12"/>
    <p:sldId id="647" r:id="rId13"/>
    <p:sldId id="648" r:id="rId14"/>
    <p:sldId id="649" r:id="rId15"/>
    <p:sldId id="650" r:id="rId16"/>
    <p:sldId id="651" r:id="rId17"/>
    <p:sldId id="652" r:id="rId18"/>
    <p:sldId id="654" r:id="rId19"/>
    <p:sldId id="655" r:id="rId20"/>
    <p:sldId id="656" r:id="rId21"/>
    <p:sldId id="657" r:id="rId22"/>
    <p:sldId id="658" r:id="rId23"/>
    <p:sldId id="659" r:id="rId24"/>
    <p:sldId id="660" r:id="rId25"/>
    <p:sldId id="600" r:id="rId26"/>
    <p:sldId id="666" r:id="rId27"/>
    <p:sldId id="667" r:id="rId28"/>
    <p:sldId id="662" r:id="rId29"/>
    <p:sldId id="663" r:id="rId30"/>
    <p:sldId id="634" r:id="rId31"/>
    <p:sldId id="671" r:id="rId32"/>
    <p:sldId id="672" r:id="rId33"/>
    <p:sldId id="673" r:id="rId34"/>
    <p:sldId id="674" r:id="rId35"/>
    <p:sldId id="675" r:id="rId36"/>
    <p:sldId id="676" r:id="rId37"/>
    <p:sldId id="677" r:id="rId38"/>
    <p:sldId id="678" r:id="rId39"/>
    <p:sldId id="679" r:id="rId40"/>
    <p:sldId id="680" r:id="rId41"/>
    <p:sldId id="681" r:id="rId42"/>
    <p:sldId id="691" r:id="rId43"/>
    <p:sldId id="683" r:id="rId44"/>
    <p:sldId id="684" r:id="rId45"/>
    <p:sldId id="685" r:id="rId46"/>
    <p:sldId id="686" r:id="rId47"/>
    <p:sldId id="687" r:id="rId48"/>
    <p:sldId id="688" r:id="rId49"/>
    <p:sldId id="690" r:id="rId50"/>
    <p:sldId id="425" r:id="rId51"/>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2" userDrawn="1">
          <p15:clr>
            <a:srgbClr val="A4A3A4"/>
          </p15:clr>
        </p15:guide>
        <p15:guide id="2" pos="38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022"/>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tags" Target="tags/tag1017.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notesMaster" Target="notesMasters/notes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292.xml"/><Relationship Id="rId2" Type="http://schemas.openxmlformats.org/officeDocument/2006/relationships/slideLayout" Target="../slideLayouts/slideLayout13.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image" Target="../media/image26.jpeg"/><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1" Type="http://schemas.openxmlformats.org/officeDocument/2006/relationships/slideLayout" Target="../slideLayouts/slideLayout14.xml"/><Relationship Id="rId20" Type="http://schemas.openxmlformats.org/officeDocument/2006/relationships/tags" Target="../tags/tag389.xml"/><Relationship Id="rId2" Type="http://schemas.openxmlformats.org/officeDocument/2006/relationships/tags" Target="../tags/tag374.xml"/><Relationship Id="rId19" Type="http://schemas.openxmlformats.org/officeDocument/2006/relationships/tags" Target="../tags/tag388.xml"/><Relationship Id="rId18" Type="http://schemas.openxmlformats.org/officeDocument/2006/relationships/tags" Target="../tags/tag387.xml"/><Relationship Id="rId17" Type="http://schemas.openxmlformats.org/officeDocument/2006/relationships/tags" Target="../tags/tag386.xml"/><Relationship Id="rId16" Type="http://schemas.openxmlformats.org/officeDocument/2006/relationships/image" Target="../media/image28.jpeg"/><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image" Target="../media/image27.jpeg"/><Relationship Id="rId10" Type="http://schemas.openxmlformats.org/officeDocument/2006/relationships/tags" Target="../tags/tag381.xml"/><Relationship Id="rId1" Type="http://schemas.openxmlformats.org/officeDocument/2006/relationships/tags" Target="../tags/tag373.xml"/></Relationships>
</file>

<file path=ppt/slides/_rels/slide11.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3" Type="http://schemas.openxmlformats.org/officeDocument/2006/relationships/slideLayout" Target="../slideLayouts/slideLayout14.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0.xml"/></Relationships>
</file>

<file path=ppt/slides/_rels/slide12.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image" Target="../media/image29.jpeg"/><Relationship Id="rId3" Type="http://schemas.openxmlformats.org/officeDocument/2006/relationships/tags" Target="../tags/tag404.xml"/><Relationship Id="rId2" Type="http://schemas.openxmlformats.org/officeDocument/2006/relationships/tags" Target="../tags/tag403.xml"/><Relationship Id="rId15" Type="http://schemas.openxmlformats.org/officeDocument/2006/relationships/slideLayout" Target="../slideLayouts/slideLayout14.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image" Target="../media/image30.jpeg"/><Relationship Id="rId1" Type="http://schemas.openxmlformats.org/officeDocument/2006/relationships/tags" Target="../tags/tag402.xml"/></Relationships>
</file>

<file path=ppt/slides/_rels/slide13.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1" Type="http://schemas.openxmlformats.org/officeDocument/2006/relationships/slideLayout" Target="../slideLayouts/slideLayout14.xml"/><Relationship Id="rId20" Type="http://schemas.openxmlformats.org/officeDocument/2006/relationships/tags" Target="../tags/tag429.xml"/><Relationship Id="rId2" Type="http://schemas.openxmlformats.org/officeDocument/2006/relationships/tags" Target="../tags/tag415.xml"/><Relationship Id="rId19" Type="http://schemas.openxmlformats.org/officeDocument/2006/relationships/image" Target="../media/image34.svg"/><Relationship Id="rId18" Type="http://schemas.openxmlformats.org/officeDocument/2006/relationships/image" Target="../media/image33.png"/><Relationship Id="rId17" Type="http://schemas.openxmlformats.org/officeDocument/2006/relationships/tags" Target="../tags/tag428.xml"/><Relationship Id="rId16" Type="http://schemas.openxmlformats.org/officeDocument/2006/relationships/image" Target="../media/image32.svg"/><Relationship Id="rId15" Type="http://schemas.openxmlformats.org/officeDocument/2006/relationships/image" Target="../media/image31.png"/><Relationship Id="rId14" Type="http://schemas.openxmlformats.org/officeDocument/2006/relationships/tags" Target="../tags/tag427.xml"/><Relationship Id="rId13" Type="http://schemas.openxmlformats.org/officeDocument/2006/relationships/tags" Target="../tags/tag426.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tags" Target="../tags/tag414.xml"/></Relationships>
</file>

<file path=ppt/slides/_rels/slide1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image" Target="../media/image35.jpeg"/><Relationship Id="rId2" Type="http://schemas.openxmlformats.org/officeDocument/2006/relationships/tags" Target="../tags/tag431.xml"/><Relationship Id="rId13" Type="http://schemas.openxmlformats.org/officeDocument/2006/relationships/slideLayout" Target="../slideLayouts/slideLayout14.xml"/><Relationship Id="rId12" Type="http://schemas.openxmlformats.org/officeDocument/2006/relationships/tags" Target="../tags/tag439.xml"/><Relationship Id="rId11" Type="http://schemas.openxmlformats.org/officeDocument/2006/relationships/image" Target="../media/image36.jpeg"/><Relationship Id="rId10" Type="http://schemas.openxmlformats.org/officeDocument/2006/relationships/tags" Target="../tags/tag438.xml"/><Relationship Id="rId1" Type="http://schemas.openxmlformats.org/officeDocument/2006/relationships/tags" Target="../tags/tag430.xml"/></Relationships>
</file>

<file path=ppt/slides/_rels/slide15.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7" Type="http://schemas.openxmlformats.org/officeDocument/2006/relationships/slideLayout" Target="../slideLayouts/slideLayout14.xml"/><Relationship Id="rId26" Type="http://schemas.openxmlformats.org/officeDocument/2006/relationships/tags" Target="../tags/tag457.xml"/><Relationship Id="rId25" Type="http://schemas.openxmlformats.org/officeDocument/2006/relationships/image" Target="../media/image17.svg"/><Relationship Id="rId24" Type="http://schemas.openxmlformats.org/officeDocument/2006/relationships/image" Target="../media/image41.png"/><Relationship Id="rId23" Type="http://schemas.openxmlformats.org/officeDocument/2006/relationships/tags" Target="../tags/tag456.xml"/><Relationship Id="rId22" Type="http://schemas.openxmlformats.org/officeDocument/2006/relationships/image" Target="../media/image19.svg"/><Relationship Id="rId21" Type="http://schemas.openxmlformats.org/officeDocument/2006/relationships/image" Target="../media/image40.png"/><Relationship Id="rId20" Type="http://schemas.openxmlformats.org/officeDocument/2006/relationships/tags" Target="../tags/tag455.xml"/><Relationship Id="rId2" Type="http://schemas.openxmlformats.org/officeDocument/2006/relationships/tags" Target="../tags/tag441.xml"/><Relationship Id="rId19" Type="http://schemas.openxmlformats.org/officeDocument/2006/relationships/image" Target="../media/image39.svg"/><Relationship Id="rId18" Type="http://schemas.openxmlformats.org/officeDocument/2006/relationships/image" Target="../media/image38.png"/><Relationship Id="rId17" Type="http://schemas.openxmlformats.org/officeDocument/2006/relationships/tags" Target="../tags/tag454.xml"/><Relationship Id="rId16" Type="http://schemas.openxmlformats.org/officeDocument/2006/relationships/image" Target="../media/image15.svg"/><Relationship Id="rId15" Type="http://schemas.openxmlformats.org/officeDocument/2006/relationships/image" Target="../media/image37.png"/><Relationship Id="rId14" Type="http://schemas.openxmlformats.org/officeDocument/2006/relationships/tags" Target="../tags/tag453.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0.xml"/></Relationships>
</file>

<file path=ppt/slides/_rels/slide16.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3" Type="http://schemas.openxmlformats.org/officeDocument/2006/relationships/slideLayout" Target="../slideLayouts/slideLayout14.xml"/><Relationship Id="rId22" Type="http://schemas.openxmlformats.org/officeDocument/2006/relationships/tags" Target="../tags/tag475.xml"/><Relationship Id="rId21" Type="http://schemas.openxmlformats.org/officeDocument/2006/relationships/image" Target="../media/image45.jpeg"/><Relationship Id="rId20" Type="http://schemas.openxmlformats.org/officeDocument/2006/relationships/tags" Target="../tags/tag474.xml"/><Relationship Id="rId2" Type="http://schemas.openxmlformats.org/officeDocument/2006/relationships/tags" Target="../tags/tag459.xml"/><Relationship Id="rId19" Type="http://schemas.openxmlformats.org/officeDocument/2006/relationships/image" Target="../media/image44.jpeg"/><Relationship Id="rId18" Type="http://schemas.openxmlformats.org/officeDocument/2006/relationships/tags" Target="../tags/tag473.xml"/><Relationship Id="rId17" Type="http://schemas.openxmlformats.org/officeDocument/2006/relationships/image" Target="../media/image43.jpeg"/><Relationship Id="rId16" Type="http://schemas.openxmlformats.org/officeDocument/2006/relationships/tags" Target="../tags/tag472.xml"/><Relationship Id="rId15" Type="http://schemas.openxmlformats.org/officeDocument/2006/relationships/image" Target="../media/image42.jpeg"/><Relationship Id="rId14" Type="http://schemas.openxmlformats.org/officeDocument/2006/relationships/tags" Target="../tags/tag471.xml"/><Relationship Id="rId13" Type="http://schemas.openxmlformats.org/officeDocument/2006/relationships/tags" Target="../tags/tag470.xml"/><Relationship Id="rId12" Type="http://schemas.openxmlformats.org/officeDocument/2006/relationships/tags" Target="../tags/tag469.xml"/><Relationship Id="rId11" Type="http://schemas.openxmlformats.org/officeDocument/2006/relationships/tags" Target="../tags/tag468.xml"/><Relationship Id="rId10" Type="http://schemas.openxmlformats.org/officeDocument/2006/relationships/tags" Target="../tags/tag467.xml"/><Relationship Id="rId1" Type="http://schemas.openxmlformats.org/officeDocument/2006/relationships/tags" Target="../tags/tag458.xml"/></Relationships>
</file>

<file path=ppt/slides/_rels/slide17.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1" Type="http://schemas.openxmlformats.org/officeDocument/2006/relationships/slideLayout" Target="../slideLayouts/slideLayout14.xml"/><Relationship Id="rId10" Type="http://schemas.openxmlformats.org/officeDocument/2006/relationships/tags" Target="../tags/tag485.xml"/><Relationship Id="rId1" Type="http://schemas.openxmlformats.org/officeDocument/2006/relationships/tags" Target="../tags/tag476.xml"/></Relationships>
</file>

<file path=ppt/slides/_rels/slide18.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8" Type="http://schemas.openxmlformats.org/officeDocument/2006/relationships/slideLayout" Target="../slideLayouts/slideLayout14.xml"/><Relationship Id="rId17" Type="http://schemas.openxmlformats.org/officeDocument/2006/relationships/tags" Target="../tags/tag502.xml"/><Relationship Id="rId16" Type="http://schemas.openxmlformats.org/officeDocument/2006/relationships/tags" Target="../tags/tag501.xml"/><Relationship Id="rId15" Type="http://schemas.openxmlformats.org/officeDocument/2006/relationships/tags" Target="../tags/tag500.xml"/><Relationship Id="rId14" Type="http://schemas.openxmlformats.org/officeDocument/2006/relationships/tags" Target="../tags/tag499.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tags" Target="../tags/tag495.xml"/><Relationship Id="rId1" Type="http://schemas.openxmlformats.org/officeDocument/2006/relationships/tags" Target="../tags/tag486.xml"/></Relationships>
</file>

<file path=ppt/slides/_rels/slide19.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7" Type="http://schemas.openxmlformats.org/officeDocument/2006/relationships/slideLayout" Target="../slideLayouts/slideLayout14.xml"/><Relationship Id="rId26" Type="http://schemas.openxmlformats.org/officeDocument/2006/relationships/tags" Target="../tags/tag524.xml"/><Relationship Id="rId25" Type="http://schemas.openxmlformats.org/officeDocument/2006/relationships/image" Target="../media/image49.jpeg"/><Relationship Id="rId24" Type="http://schemas.openxmlformats.org/officeDocument/2006/relationships/tags" Target="../tags/tag523.xml"/><Relationship Id="rId23" Type="http://schemas.openxmlformats.org/officeDocument/2006/relationships/image" Target="../media/image48.jpeg"/><Relationship Id="rId22" Type="http://schemas.openxmlformats.org/officeDocument/2006/relationships/tags" Target="../tags/tag522.xml"/><Relationship Id="rId21" Type="http://schemas.openxmlformats.org/officeDocument/2006/relationships/image" Target="../media/image47.jpeg"/><Relationship Id="rId20" Type="http://schemas.openxmlformats.org/officeDocument/2006/relationships/tags" Target="../tags/tag521.xml"/><Relationship Id="rId2" Type="http://schemas.openxmlformats.org/officeDocument/2006/relationships/tags" Target="../tags/tag504.xml"/><Relationship Id="rId19" Type="http://schemas.openxmlformats.org/officeDocument/2006/relationships/image" Target="../media/image46.jpeg"/><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2" Type="http://schemas.openxmlformats.org/officeDocument/2006/relationships/slideLayout" Target="../slideLayouts/slideLayout14.xml"/><Relationship Id="rId21" Type="http://schemas.openxmlformats.org/officeDocument/2006/relationships/tags" Target="../tags/tag545.xml"/><Relationship Id="rId20" Type="http://schemas.openxmlformats.org/officeDocument/2006/relationships/tags" Target="../tags/tag544.xml"/><Relationship Id="rId2" Type="http://schemas.openxmlformats.org/officeDocument/2006/relationships/tags" Target="../tags/tag526.xml"/><Relationship Id="rId19" Type="http://schemas.openxmlformats.org/officeDocument/2006/relationships/tags" Target="../tags/tag543.xml"/><Relationship Id="rId18" Type="http://schemas.openxmlformats.org/officeDocument/2006/relationships/tags" Target="../tags/tag542.xml"/><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5.xml"/></Relationships>
</file>

<file path=ppt/slides/_rels/slide21.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3" Type="http://schemas.openxmlformats.org/officeDocument/2006/relationships/slideLayout" Target="../slideLayouts/slideLayout14.xml"/><Relationship Id="rId22" Type="http://schemas.openxmlformats.org/officeDocument/2006/relationships/tags" Target="../tags/tag563.xml"/><Relationship Id="rId21" Type="http://schemas.openxmlformats.org/officeDocument/2006/relationships/tags" Target="../tags/tag562.xml"/><Relationship Id="rId20" Type="http://schemas.openxmlformats.org/officeDocument/2006/relationships/tags" Target="../tags/tag561.xml"/><Relationship Id="rId2" Type="http://schemas.openxmlformats.org/officeDocument/2006/relationships/tags" Target="../tags/tag547.xml"/><Relationship Id="rId19" Type="http://schemas.openxmlformats.org/officeDocument/2006/relationships/tags" Target="../tags/tag560.xml"/><Relationship Id="rId18" Type="http://schemas.openxmlformats.org/officeDocument/2006/relationships/tags" Target="../tags/tag559.xml"/><Relationship Id="rId17" Type="http://schemas.openxmlformats.org/officeDocument/2006/relationships/image" Target="../media/image53.jpeg"/><Relationship Id="rId16" Type="http://schemas.openxmlformats.org/officeDocument/2006/relationships/tags" Target="../tags/tag558.xml"/><Relationship Id="rId15" Type="http://schemas.openxmlformats.org/officeDocument/2006/relationships/image" Target="../media/image52.jpeg"/><Relationship Id="rId14" Type="http://schemas.openxmlformats.org/officeDocument/2006/relationships/tags" Target="../tags/tag557.xml"/><Relationship Id="rId13" Type="http://schemas.openxmlformats.org/officeDocument/2006/relationships/image" Target="../media/image51.jpeg"/><Relationship Id="rId12" Type="http://schemas.openxmlformats.org/officeDocument/2006/relationships/tags" Target="../tags/tag556.xml"/><Relationship Id="rId11" Type="http://schemas.openxmlformats.org/officeDocument/2006/relationships/image" Target="../media/image50.jpeg"/><Relationship Id="rId10" Type="http://schemas.openxmlformats.org/officeDocument/2006/relationships/tags" Target="../tags/tag555.xml"/><Relationship Id="rId1" Type="http://schemas.openxmlformats.org/officeDocument/2006/relationships/tags" Target="../tags/tag54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64.xml"/></Relationships>
</file>

<file path=ppt/slides/_rels/slide2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1" Type="http://schemas.openxmlformats.org/officeDocument/2006/relationships/slideLayout" Target="../slideLayouts/slideLayout14.xml"/><Relationship Id="rId10" Type="http://schemas.openxmlformats.org/officeDocument/2006/relationships/tags" Target="../tags/tag574.xml"/><Relationship Id="rId1" Type="http://schemas.openxmlformats.org/officeDocument/2006/relationships/tags" Target="../tags/tag565.xml"/></Relationships>
</file>

<file path=ppt/slides/_rels/slide24.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image" Target="../media/image55.jpeg"/><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image" Target="../media/image54.jpeg"/><Relationship Id="rId4" Type="http://schemas.openxmlformats.org/officeDocument/2006/relationships/tags" Target="../tags/tag578.xml"/><Relationship Id="rId3" Type="http://schemas.openxmlformats.org/officeDocument/2006/relationships/tags" Target="../tags/tag577.xml"/><Relationship Id="rId23" Type="http://schemas.openxmlformats.org/officeDocument/2006/relationships/slideLayout" Target="../slideLayouts/slideLayout14.xml"/><Relationship Id="rId22" Type="http://schemas.openxmlformats.org/officeDocument/2006/relationships/tags" Target="../tags/tag592.xml"/><Relationship Id="rId21" Type="http://schemas.openxmlformats.org/officeDocument/2006/relationships/tags" Target="../tags/tag591.xml"/><Relationship Id="rId20" Type="http://schemas.openxmlformats.org/officeDocument/2006/relationships/tags" Target="../tags/tag590.xml"/><Relationship Id="rId2" Type="http://schemas.openxmlformats.org/officeDocument/2006/relationships/tags" Target="../tags/tag576.xml"/><Relationship Id="rId19" Type="http://schemas.openxmlformats.org/officeDocument/2006/relationships/tags" Target="../tags/tag589.xml"/><Relationship Id="rId18" Type="http://schemas.openxmlformats.org/officeDocument/2006/relationships/image" Target="../media/image57.jpeg"/><Relationship Id="rId17" Type="http://schemas.openxmlformats.org/officeDocument/2006/relationships/tags" Target="../tags/tag588.xml"/><Relationship Id="rId16" Type="http://schemas.openxmlformats.org/officeDocument/2006/relationships/tags" Target="../tags/tag587.xml"/><Relationship Id="rId15" Type="http://schemas.openxmlformats.org/officeDocument/2006/relationships/tags" Target="../tags/tag586.xml"/><Relationship Id="rId14" Type="http://schemas.openxmlformats.org/officeDocument/2006/relationships/tags" Target="../tags/tag585.xml"/><Relationship Id="rId13" Type="http://schemas.openxmlformats.org/officeDocument/2006/relationships/image" Target="../media/image56.jpeg"/><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tags" Target="../tags/tag575.xml"/></Relationships>
</file>

<file path=ppt/slides/_rels/slide25.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 Type="http://schemas.openxmlformats.org/officeDocument/2006/relationships/tags" Target="../tags/tag594.xml"/><Relationship Id="rId19" Type="http://schemas.openxmlformats.org/officeDocument/2006/relationships/slideLayout" Target="../slideLayouts/slideLayout14.xml"/><Relationship Id="rId18" Type="http://schemas.openxmlformats.org/officeDocument/2006/relationships/tags" Target="../tags/tag610.xml"/><Relationship Id="rId17" Type="http://schemas.openxmlformats.org/officeDocument/2006/relationships/tags" Target="../tags/tag609.xml"/><Relationship Id="rId16" Type="http://schemas.openxmlformats.org/officeDocument/2006/relationships/tags" Target="../tags/tag608.xml"/><Relationship Id="rId15" Type="http://schemas.openxmlformats.org/officeDocument/2006/relationships/tags" Target="../tags/tag607.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_rels/slide26.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image" Target="../media/image59.jpeg"/><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image" Target="../media/image58.jpeg"/><Relationship Id="rId4" Type="http://schemas.openxmlformats.org/officeDocument/2006/relationships/tags" Target="../tags/tag614.xml"/><Relationship Id="rId3" Type="http://schemas.openxmlformats.org/officeDocument/2006/relationships/tags" Target="../tags/tag613.xml"/><Relationship Id="rId23" Type="http://schemas.openxmlformats.org/officeDocument/2006/relationships/slideLayout" Target="../slideLayouts/slideLayout14.xml"/><Relationship Id="rId22" Type="http://schemas.openxmlformats.org/officeDocument/2006/relationships/tags" Target="../tags/tag628.xml"/><Relationship Id="rId21" Type="http://schemas.openxmlformats.org/officeDocument/2006/relationships/tags" Target="../tags/tag627.xml"/><Relationship Id="rId20" Type="http://schemas.openxmlformats.org/officeDocument/2006/relationships/tags" Target="../tags/tag626.xml"/><Relationship Id="rId2" Type="http://schemas.openxmlformats.org/officeDocument/2006/relationships/tags" Target="../tags/tag612.xml"/><Relationship Id="rId19" Type="http://schemas.openxmlformats.org/officeDocument/2006/relationships/tags" Target="../tags/tag625.xml"/><Relationship Id="rId18" Type="http://schemas.openxmlformats.org/officeDocument/2006/relationships/image" Target="../media/image61.jpeg"/><Relationship Id="rId17" Type="http://schemas.openxmlformats.org/officeDocument/2006/relationships/tags" Target="../tags/tag624.xml"/><Relationship Id="rId16" Type="http://schemas.openxmlformats.org/officeDocument/2006/relationships/tags" Target="../tags/tag623.xml"/><Relationship Id="rId15" Type="http://schemas.openxmlformats.org/officeDocument/2006/relationships/tags" Target="../tags/tag622.xml"/><Relationship Id="rId14" Type="http://schemas.openxmlformats.org/officeDocument/2006/relationships/tags" Target="../tags/tag621.xml"/><Relationship Id="rId13" Type="http://schemas.openxmlformats.org/officeDocument/2006/relationships/image" Target="../media/image60.jpeg"/><Relationship Id="rId12" Type="http://schemas.openxmlformats.org/officeDocument/2006/relationships/tags" Target="../tags/tag620.xml"/><Relationship Id="rId11" Type="http://schemas.openxmlformats.org/officeDocument/2006/relationships/tags" Target="../tags/tag619.xml"/><Relationship Id="rId10" Type="http://schemas.openxmlformats.org/officeDocument/2006/relationships/tags" Target="../tags/tag618.xml"/><Relationship Id="rId1" Type="http://schemas.openxmlformats.org/officeDocument/2006/relationships/tags" Target="../tags/tag611.xml"/></Relationships>
</file>

<file path=ppt/slides/_rels/slide27.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image" Target="../media/image62.jpeg"/><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tags" Target="../tags/tag630.xml"/><Relationship Id="rId19" Type="http://schemas.openxmlformats.org/officeDocument/2006/relationships/slideLayout" Target="../slideLayouts/slideLayout14.xml"/><Relationship Id="rId18" Type="http://schemas.openxmlformats.org/officeDocument/2006/relationships/tags" Target="../tags/tag643.xml"/><Relationship Id="rId17" Type="http://schemas.openxmlformats.org/officeDocument/2006/relationships/tags" Target="../tags/tag642.xml"/><Relationship Id="rId16" Type="http://schemas.openxmlformats.org/officeDocument/2006/relationships/tags" Target="../tags/tag641.xml"/><Relationship Id="rId15" Type="http://schemas.openxmlformats.org/officeDocument/2006/relationships/tags" Target="../tags/tag640.xml"/><Relationship Id="rId14" Type="http://schemas.openxmlformats.org/officeDocument/2006/relationships/image" Target="../media/image64.jpeg"/><Relationship Id="rId13" Type="http://schemas.openxmlformats.org/officeDocument/2006/relationships/tags" Target="../tags/tag639.xml"/><Relationship Id="rId12" Type="http://schemas.openxmlformats.org/officeDocument/2006/relationships/tags" Target="../tags/tag638.xml"/><Relationship Id="rId11" Type="http://schemas.openxmlformats.org/officeDocument/2006/relationships/tags" Target="../tags/tag637.xml"/><Relationship Id="rId10" Type="http://schemas.openxmlformats.org/officeDocument/2006/relationships/tags" Target="../tags/tag636.xml"/><Relationship Id="rId1" Type="http://schemas.openxmlformats.org/officeDocument/2006/relationships/tags" Target="../tags/tag629.xml"/></Relationships>
</file>

<file path=ppt/slides/_rels/slide28.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image" Target="../media/image66.jpeg"/><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image" Target="../media/image65.jpeg"/><Relationship Id="rId4" Type="http://schemas.openxmlformats.org/officeDocument/2006/relationships/tags" Target="../tags/tag647.xml"/><Relationship Id="rId3" Type="http://schemas.openxmlformats.org/officeDocument/2006/relationships/tags" Target="../tags/tag646.xml"/><Relationship Id="rId2" Type="http://schemas.openxmlformats.org/officeDocument/2006/relationships/tags" Target="../tags/tag645.xml"/><Relationship Id="rId18" Type="http://schemas.openxmlformats.org/officeDocument/2006/relationships/slideLayout" Target="../slideLayouts/slideLayout14.xml"/><Relationship Id="rId17" Type="http://schemas.openxmlformats.org/officeDocument/2006/relationships/tags" Target="../tags/tag657.xml"/><Relationship Id="rId16" Type="http://schemas.openxmlformats.org/officeDocument/2006/relationships/tags" Target="../tags/tag656.xml"/><Relationship Id="rId15" Type="http://schemas.openxmlformats.org/officeDocument/2006/relationships/tags" Target="../tags/tag655.xml"/><Relationship Id="rId14" Type="http://schemas.openxmlformats.org/officeDocument/2006/relationships/tags" Target="../tags/tag654.xml"/><Relationship Id="rId13" Type="http://schemas.openxmlformats.org/officeDocument/2006/relationships/image" Target="../media/image67.jpeg"/><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4.xml"/></Relationships>
</file>

<file path=ppt/slides/_rels/slide29.xml.rels><?xml version="1.0" encoding="UTF-8" standalone="yes"?>
<Relationships xmlns="http://schemas.openxmlformats.org/package/2006/relationships"><Relationship Id="rId9" Type="http://schemas.openxmlformats.org/officeDocument/2006/relationships/tags" Target="../tags/tag666.xml"/><Relationship Id="rId8" Type="http://schemas.openxmlformats.org/officeDocument/2006/relationships/tags" Target="../tags/tag665.xml"/><Relationship Id="rId7" Type="http://schemas.openxmlformats.org/officeDocument/2006/relationships/tags" Target="../tags/tag664.xml"/><Relationship Id="rId6" Type="http://schemas.openxmlformats.org/officeDocument/2006/relationships/tags" Target="../tags/tag663.xml"/><Relationship Id="rId5" Type="http://schemas.openxmlformats.org/officeDocument/2006/relationships/tags" Target="../tags/tag662.xml"/><Relationship Id="rId4" Type="http://schemas.openxmlformats.org/officeDocument/2006/relationships/tags" Target="../tags/tag661.xml"/><Relationship Id="rId3" Type="http://schemas.openxmlformats.org/officeDocument/2006/relationships/tags" Target="../tags/tag660.xml"/><Relationship Id="rId27" Type="http://schemas.openxmlformats.org/officeDocument/2006/relationships/slideLayout" Target="../slideLayouts/slideLayout14.xml"/><Relationship Id="rId26" Type="http://schemas.openxmlformats.org/officeDocument/2006/relationships/tags" Target="../tags/tag679.xml"/><Relationship Id="rId25" Type="http://schemas.openxmlformats.org/officeDocument/2006/relationships/image" Target="../media/image71.jpeg"/><Relationship Id="rId24" Type="http://schemas.openxmlformats.org/officeDocument/2006/relationships/tags" Target="../tags/tag678.xml"/><Relationship Id="rId23" Type="http://schemas.openxmlformats.org/officeDocument/2006/relationships/image" Target="../media/image70.jpeg"/><Relationship Id="rId22" Type="http://schemas.openxmlformats.org/officeDocument/2006/relationships/tags" Target="../tags/tag677.xml"/><Relationship Id="rId21" Type="http://schemas.openxmlformats.org/officeDocument/2006/relationships/image" Target="../media/image69.jpeg"/><Relationship Id="rId20" Type="http://schemas.openxmlformats.org/officeDocument/2006/relationships/tags" Target="../tags/tag676.xml"/><Relationship Id="rId2" Type="http://schemas.openxmlformats.org/officeDocument/2006/relationships/tags" Target="../tags/tag659.xml"/><Relationship Id="rId19" Type="http://schemas.openxmlformats.org/officeDocument/2006/relationships/image" Target="../media/image68.jpeg"/><Relationship Id="rId18" Type="http://schemas.openxmlformats.org/officeDocument/2006/relationships/tags" Target="../tags/tag675.xml"/><Relationship Id="rId17" Type="http://schemas.openxmlformats.org/officeDocument/2006/relationships/tags" Target="../tags/tag674.xml"/><Relationship Id="rId16" Type="http://schemas.openxmlformats.org/officeDocument/2006/relationships/tags" Target="../tags/tag673.xml"/><Relationship Id="rId15" Type="http://schemas.openxmlformats.org/officeDocument/2006/relationships/tags" Target="../tags/tag672.xml"/><Relationship Id="rId14" Type="http://schemas.openxmlformats.org/officeDocument/2006/relationships/tags" Target="../tags/tag671.xml"/><Relationship Id="rId13" Type="http://schemas.openxmlformats.org/officeDocument/2006/relationships/tags" Target="../tags/tag670.xml"/><Relationship Id="rId12" Type="http://schemas.openxmlformats.org/officeDocument/2006/relationships/tags" Target="../tags/tag669.xml"/><Relationship Id="rId11" Type="http://schemas.openxmlformats.org/officeDocument/2006/relationships/tags" Target="../tags/tag668.xml"/><Relationship Id="rId10" Type="http://schemas.openxmlformats.org/officeDocument/2006/relationships/tags" Target="../tags/tag667.xml"/><Relationship Id="rId1" Type="http://schemas.openxmlformats.org/officeDocument/2006/relationships/tags" Target="../tags/tag65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6.sv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tags" Target="../tags/tag682.xml"/><Relationship Id="rId23" Type="http://schemas.openxmlformats.org/officeDocument/2006/relationships/slideLayout" Target="../slideLayouts/slideLayout14.xml"/><Relationship Id="rId22" Type="http://schemas.openxmlformats.org/officeDocument/2006/relationships/tags" Target="../tags/tag697.xml"/><Relationship Id="rId21" Type="http://schemas.openxmlformats.org/officeDocument/2006/relationships/tags" Target="../tags/tag696.xml"/><Relationship Id="rId20" Type="http://schemas.openxmlformats.org/officeDocument/2006/relationships/tags" Target="../tags/tag695.xml"/><Relationship Id="rId2" Type="http://schemas.openxmlformats.org/officeDocument/2006/relationships/tags" Target="../tags/tag681.xml"/><Relationship Id="rId19" Type="http://schemas.openxmlformats.org/officeDocument/2006/relationships/tags" Target="../tags/tag694.xml"/><Relationship Id="rId18" Type="http://schemas.openxmlformats.org/officeDocument/2006/relationships/tags" Target="../tags/tag693.xml"/><Relationship Id="rId17" Type="http://schemas.openxmlformats.org/officeDocument/2006/relationships/image" Target="../media/image75.jpeg"/><Relationship Id="rId16" Type="http://schemas.openxmlformats.org/officeDocument/2006/relationships/tags" Target="../tags/tag692.xml"/><Relationship Id="rId15" Type="http://schemas.openxmlformats.org/officeDocument/2006/relationships/image" Target="../media/image74.jpeg"/><Relationship Id="rId14" Type="http://schemas.openxmlformats.org/officeDocument/2006/relationships/tags" Target="../tags/tag691.xml"/><Relationship Id="rId13" Type="http://schemas.openxmlformats.org/officeDocument/2006/relationships/image" Target="../media/image73.jpeg"/><Relationship Id="rId12" Type="http://schemas.openxmlformats.org/officeDocument/2006/relationships/tags" Target="../tags/tag690.xml"/><Relationship Id="rId11" Type="http://schemas.openxmlformats.org/officeDocument/2006/relationships/image" Target="../media/image72.jpeg"/><Relationship Id="rId10" Type="http://schemas.openxmlformats.org/officeDocument/2006/relationships/tags" Target="../tags/tag689.xml"/><Relationship Id="rId1" Type="http://schemas.openxmlformats.org/officeDocument/2006/relationships/tags" Target="../tags/tag680.xml"/></Relationships>
</file>

<file path=ppt/slides/_rels/slide31.xml.rels><?xml version="1.0" encoding="UTF-8" standalone="yes"?>
<Relationships xmlns="http://schemas.openxmlformats.org/package/2006/relationships"><Relationship Id="rId9" Type="http://schemas.openxmlformats.org/officeDocument/2006/relationships/tags" Target="../tags/tag706.xml"/><Relationship Id="rId8" Type="http://schemas.openxmlformats.org/officeDocument/2006/relationships/tags" Target="../tags/tag705.xml"/><Relationship Id="rId7" Type="http://schemas.openxmlformats.org/officeDocument/2006/relationships/tags" Target="../tags/tag704.xml"/><Relationship Id="rId6" Type="http://schemas.openxmlformats.org/officeDocument/2006/relationships/tags" Target="../tags/tag703.xml"/><Relationship Id="rId5" Type="http://schemas.openxmlformats.org/officeDocument/2006/relationships/tags" Target="../tags/tag702.xml"/><Relationship Id="rId4" Type="http://schemas.openxmlformats.org/officeDocument/2006/relationships/tags" Target="../tags/tag701.xml"/><Relationship Id="rId3" Type="http://schemas.openxmlformats.org/officeDocument/2006/relationships/tags" Target="../tags/tag700.xml"/><Relationship Id="rId23" Type="http://schemas.openxmlformats.org/officeDocument/2006/relationships/slideLayout" Target="../slideLayouts/slideLayout14.xml"/><Relationship Id="rId22" Type="http://schemas.openxmlformats.org/officeDocument/2006/relationships/tags" Target="../tags/tag719.xml"/><Relationship Id="rId21" Type="http://schemas.openxmlformats.org/officeDocument/2006/relationships/tags" Target="../tags/tag718.xml"/><Relationship Id="rId20" Type="http://schemas.openxmlformats.org/officeDocument/2006/relationships/tags" Target="../tags/tag717.xml"/><Relationship Id="rId2" Type="http://schemas.openxmlformats.org/officeDocument/2006/relationships/tags" Target="../tags/tag699.xml"/><Relationship Id="rId19" Type="http://schemas.openxmlformats.org/officeDocument/2006/relationships/tags" Target="../tags/tag716.xml"/><Relationship Id="rId18" Type="http://schemas.openxmlformats.org/officeDocument/2006/relationships/tags" Target="../tags/tag715.xml"/><Relationship Id="rId17" Type="http://schemas.openxmlformats.org/officeDocument/2006/relationships/tags" Target="../tags/tag714.xml"/><Relationship Id="rId16" Type="http://schemas.openxmlformats.org/officeDocument/2006/relationships/tags" Target="../tags/tag713.xml"/><Relationship Id="rId15" Type="http://schemas.openxmlformats.org/officeDocument/2006/relationships/tags" Target="../tags/tag712.xml"/><Relationship Id="rId14" Type="http://schemas.openxmlformats.org/officeDocument/2006/relationships/tags" Target="../tags/tag711.xml"/><Relationship Id="rId13" Type="http://schemas.openxmlformats.org/officeDocument/2006/relationships/tags" Target="../tags/tag710.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tags" Target="../tags/tag698.xml"/></Relationships>
</file>

<file path=ppt/slides/_rels/slide32.xml.rels><?xml version="1.0" encoding="UTF-8" standalone="yes"?>
<Relationships xmlns="http://schemas.openxmlformats.org/package/2006/relationships"><Relationship Id="rId9" Type="http://schemas.openxmlformats.org/officeDocument/2006/relationships/tags" Target="../tags/tag728.xml"/><Relationship Id="rId8" Type="http://schemas.openxmlformats.org/officeDocument/2006/relationships/tags" Target="../tags/tag727.xml"/><Relationship Id="rId7" Type="http://schemas.openxmlformats.org/officeDocument/2006/relationships/tags" Target="../tags/tag726.xml"/><Relationship Id="rId6" Type="http://schemas.openxmlformats.org/officeDocument/2006/relationships/tags" Target="../tags/tag725.xml"/><Relationship Id="rId5" Type="http://schemas.openxmlformats.org/officeDocument/2006/relationships/tags" Target="../tags/tag724.xml"/><Relationship Id="rId4" Type="http://schemas.openxmlformats.org/officeDocument/2006/relationships/tags" Target="../tags/tag723.xml"/><Relationship Id="rId3" Type="http://schemas.openxmlformats.org/officeDocument/2006/relationships/tags" Target="../tags/tag722.xml"/><Relationship Id="rId27" Type="http://schemas.openxmlformats.org/officeDocument/2006/relationships/slideLayout" Target="../slideLayouts/slideLayout14.xml"/><Relationship Id="rId26" Type="http://schemas.openxmlformats.org/officeDocument/2006/relationships/tags" Target="../tags/tag741.xml"/><Relationship Id="rId25" Type="http://schemas.openxmlformats.org/officeDocument/2006/relationships/image" Target="../media/image79.jpeg"/><Relationship Id="rId24" Type="http://schemas.openxmlformats.org/officeDocument/2006/relationships/tags" Target="../tags/tag740.xml"/><Relationship Id="rId23" Type="http://schemas.openxmlformats.org/officeDocument/2006/relationships/image" Target="../media/image78.jpeg"/><Relationship Id="rId22" Type="http://schemas.openxmlformats.org/officeDocument/2006/relationships/tags" Target="../tags/tag739.xml"/><Relationship Id="rId21" Type="http://schemas.openxmlformats.org/officeDocument/2006/relationships/image" Target="../media/image77.jpeg"/><Relationship Id="rId20" Type="http://schemas.openxmlformats.org/officeDocument/2006/relationships/tags" Target="../tags/tag738.xml"/><Relationship Id="rId2" Type="http://schemas.openxmlformats.org/officeDocument/2006/relationships/tags" Target="../tags/tag721.xml"/><Relationship Id="rId19" Type="http://schemas.openxmlformats.org/officeDocument/2006/relationships/image" Target="../media/image76.jpeg"/><Relationship Id="rId18" Type="http://schemas.openxmlformats.org/officeDocument/2006/relationships/tags" Target="../tags/tag737.xml"/><Relationship Id="rId17" Type="http://schemas.openxmlformats.org/officeDocument/2006/relationships/tags" Target="../tags/tag736.xml"/><Relationship Id="rId16" Type="http://schemas.openxmlformats.org/officeDocument/2006/relationships/tags" Target="../tags/tag73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tags" Target="../tags/tag732.xml"/><Relationship Id="rId12" Type="http://schemas.openxmlformats.org/officeDocument/2006/relationships/tags" Target="../tags/tag731.xml"/><Relationship Id="rId11" Type="http://schemas.openxmlformats.org/officeDocument/2006/relationships/tags" Target="../tags/tag730.xml"/><Relationship Id="rId10" Type="http://schemas.openxmlformats.org/officeDocument/2006/relationships/tags" Target="../tags/tag729.xml"/><Relationship Id="rId1" Type="http://schemas.openxmlformats.org/officeDocument/2006/relationships/tags" Target="../tags/tag720.xml"/></Relationships>
</file>

<file path=ppt/slides/_rels/slide33.xml.rels><?xml version="1.0" encoding="UTF-8" standalone="yes"?>
<Relationships xmlns="http://schemas.openxmlformats.org/package/2006/relationships"><Relationship Id="rId9" Type="http://schemas.openxmlformats.org/officeDocument/2006/relationships/tags" Target="../tags/tag750.xml"/><Relationship Id="rId8" Type="http://schemas.openxmlformats.org/officeDocument/2006/relationships/tags" Target="../tags/tag749.xml"/><Relationship Id="rId7" Type="http://schemas.openxmlformats.org/officeDocument/2006/relationships/tags" Target="../tags/tag748.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 Id="rId32" Type="http://schemas.openxmlformats.org/officeDocument/2006/relationships/slideLayout" Target="../slideLayouts/slideLayout14.xml"/><Relationship Id="rId31" Type="http://schemas.openxmlformats.org/officeDocument/2006/relationships/tags" Target="../tags/tag764.xml"/><Relationship Id="rId30" Type="http://schemas.openxmlformats.org/officeDocument/2006/relationships/tags" Target="../tags/tag763.xml"/><Relationship Id="rId3" Type="http://schemas.openxmlformats.org/officeDocument/2006/relationships/tags" Target="../tags/tag744.xml"/><Relationship Id="rId29" Type="http://schemas.openxmlformats.org/officeDocument/2006/relationships/tags" Target="../tags/tag762.xml"/><Relationship Id="rId28" Type="http://schemas.openxmlformats.org/officeDocument/2006/relationships/image" Target="../media/image87.svg"/><Relationship Id="rId27" Type="http://schemas.openxmlformats.org/officeDocument/2006/relationships/image" Target="../media/image86.png"/><Relationship Id="rId26" Type="http://schemas.openxmlformats.org/officeDocument/2006/relationships/tags" Target="../tags/tag761.xml"/><Relationship Id="rId25" Type="http://schemas.openxmlformats.org/officeDocument/2006/relationships/image" Target="../media/image85.svg"/><Relationship Id="rId24" Type="http://schemas.openxmlformats.org/officeDocument/2006/relationships/image" Target="../media/image84.png"/><Relationship Id="rId23" Type="http://schemas.openxmlformats.org/officeDocument/2006/relationships/tags" Target="../tags/tag760.xml"/><Relationship Id="rId22" Type="http://schemas.openxmlformats.org/officeDocument/2006/relationships/image" Target="../media/image83.svg"/><Relationship Id="rId21" Type="http://schemas.openxmlformats.org/officeDocument/2006/relationships/image" Target="../media/image82.png"/><Relationship Id="rId20" Type="http://schemas.openxmlformats.org/officeDocument/2006/relationships/tags" Target="../tags/tag759.xml"/><Relationship Id="rId2" Type="http://schemas.openxmlformats.org/officeDocument/2006/relationships/tags" Target="../tags/tag743.xml"/><Relationship Id="rId19" Type="http://schemas.openxmlformats.org/officeDocument/2006/relationships/tags" Target="../tags/tag758.xml"/><Relationship Id="rId18" Type="http://schemas.openxmlformats.org/officeDocument/2006/relationships/image" Target="../media/image81.svg"/><Relationship Id="rId17" Type="http://schemas.openxmlformats.org/officeDocument/2006/relationships/image" Target="../media/image80.png"/><Relationship Id="rId16" Type="http://schemas.openxmlformats.org/officeDocument/2006/relationships/tags" Target="../tags/tag757.xml"/><Relationship Id="rId15" Type="http://schemas.openxmlformats.org/officeDocument/2006/relationships/tags" Target="../tags/tag756.xml"/><Relationship Id="rId14" Type="http://schemas.openxmlformats.org/officeDocument/2006/relationships/tags" Target="../tags/tag755.xml"/><Relationship Id="rId13" Type="http://schemas.openxmlformats.org/officeDocument/2006/relationships/tags" Target="../tags/tag754.xml"/><Relationship Id="rId12" Type="http://schemas.openxmlformats.org/officeDocument/2006/relationships/tags" Target="../tags/tag753.xml"/><Relationship Id="rId11" Type="http://schemas.openxmlformats.org/officeDocument/2006/relationships/tags" Target="../tags/tag752.xml"/><Relationship Id="rId10" Type="http://schemas.openxmlformats.org/officeDocument/2006/relationships/tags" Target="../tags/tag751.xml"/><Relationship Id="rId1" Type="http://schemas.openxmlformats.org/officeDocument/2006/relationships/tags" Target="../tags/tag742.xml"/></Relationships>
</file>

<file path=ppt/slides/_rels/slide34.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image" Target="../media/image89.jpeg"/><Relationship Id="rId7" Type="http://schemas.openxmlformats.org/officeDocument/2006/relationships/tags" Target="../tags/tag770.xml"/><Relationship Id="rId6" Type="http://schemas.openxmlformats.org/officeDocument/2006/relationships/tags" Target="../tags/tag769.xml"/><Relationship Id="rId5" Type="http://schemas.openxmlformats.org/officeDocument/2006/relationships/image" Target="../media/image88.jpeg"/><Relationship Id="rId4" Type="http://schemas.openxmlformats.org/officeDocument/2006/relationships/tags" Target="../tags/tag768.xml"/><Relationship Id="rId3" Type="http://schemas.openxmlformats.org/officeDocument/2006/relationships/tags" Target="../tags/tag767.xml"/><Relationship Id="rId23" Type="http://schemas.openxmlformats.org/officeDocument/2006/relationships/slideLayout" Target="../slideLayouts/slideLayout14.xml"/><Relationship Id="rId22" Type="http://schemas.openxmlformats.org/officeDocument/2006/relationships/tags" Target="../tags/tag782.xml"/><Relationship Id="rId21" Type="http://schemas.openxmlformats.org/officeDocument/2006/relationships/tags" Target="../tags/tag781.xml"/><Relationship Id="rId20" Type="http://schemas.openxmlformats.org/officeDocument/2006/relationships/tags" Target="../tags/tag780.xml"/><Relationship Id="rId2" Type="http://schemas.openxmlformats.org/officeDocument/2006/relationships/tags" Target="../tags/tag766.xml"/><Relationship Id="rId19" Type="http://schemas.openxmlformats.org/officeDocument/2006/relationships/tags" Target="../tags/tag779.xml"/><Relationship Id="rId18" Type="http://schemas.openxmlformats.org/officeDocument/2006/relationships/image" Target="../media/image91.jpeg"/><Relationship Id="rId17" Type="http://schemas.openxmlformats.org/officeDocument/2006/relationships/tags" Target="../tags/tag778.xml"/><Relationship Id="rId16" Type="http://schemas.openxmlformats.org/officeDocument/2006/relationships/tags" Target="../tags/tag777.xml"/><Relationship Id="rId15" Type="http://schemas.openxmlformats.org/officeDocument/2006/relationships/tags" Target="../tags/tag776.xml"/><Relationship Id="rId14" Type="http://schemas.openxmlformats.org/officeDocument/2006/relationships/tags" Target="../tags/tag775.xml"/><Relationship Id="rId13" Type="http://schemas.openxmlformats.org/officeDocument/2006/relationships/image" Target="../media/image90.jpeg"/><Relationship Id="rId12" Type="http://schemas.openxmlformats.org/officeDocument/2006/relationships/tags" Target="../tags/tag774.xml"/><Relationship Id="rId11" Type="http://schemas.openxmlformats.org/officeDocument/2006/relationships/tags" Target="../tags/tag773.xml"/><Relationship Id="rId10" Type="http://schemas.openxmlformats.org/officeDocument/2006/relationships/tags" Target="../tags/tag772.xml"/><Relationship Id="rId1" Type="http://schemas.openxmlformats.org/officeDocument/2006/relationships/tags" Target="../tags/tag765.xml"/></Relationships>
</file>

<file path=ppt/slides/_rels/slide35.xml.rels><?xml version="1.0" encoding="UTF-8" standalone="yes"?>
<Relationships xmlns="http://schemas.openxmlformats.org/package/2006/relationships"><Relationship Id="rId9" Type="http://schemas.openxmlformats.org/officeDocument/2006/relationships/tags" Target="../tags/tag791.xml"/><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4" Type="http://schemas.openxmlformats.org/officeDocument/2006/relationships/slideLayout" Target="../slideLayouts/slideLayout14.xml"/><Relationship Id="rId33" Type="http://schemas.openxmlformats.org/officeDocument/2006/relationships/tags" Target="../tags/tag807.xml"/><Relationship Id="rId32" Type="http://schemas.openxmlformats.org/officeDocument/2006/relationships/image" Target="../media/image96.svg"/><Relationship Id="rId31" Type="http://schemas.openxmlformats.org/officeDocument/2006/relationships/image" Target="../media/image95.png"/><Relationship Id="rId30" Type="http://schemas.openxmlformats.org/officeDocument/2006/relationships/tags" Target="../tags/tag806.xml"/><Relationship Id="rId3" Type="http://schemas.openxmlformats.org/officeDocument/2006/relationships/tags" Target="../tags/tag785.xml"/><Relationship Id="rId29" Type="http://schemas.openxmlformats.org/officeDocument/2006/relationships/tags" Target="../tags/tag805.xml"/><Relationship Id="rId28" Type="http://schemas.openxmlformats.org/officeDocument/2006/relationships/image" Target="../media/image94.svg"/><Relationship Id="rId27" Type="http://schemas.openxmlformats.org/officeDocument/2006/relationships/image" Target="../media/image12.png"/><Relationship Id="rId26" Type="http://schemas.openxmlformats.org/officeDocument/2006/relationships/tags" Target="../tags/tag804.xml"/><Relationship Id="rId25" Type="http://schemas.openxmlformats.org/officeDocument/2006/relationships/tags" Target="../tags/tag803.xml"/><Relationship Id="rId24" Type="http://schemas.openxmlformats.org/officeDocument/2006/relationships/image" Target="../media/image93.svg"/><Relationship Id="rId23" Type="http://schemas.openxmlformats.org/officeDocument/2006/relationships/image" Target="../media/image10.png"/><Relationship Id="rId22" Type="http://schemas.openxmlformats.org/officeDocument/2006/relationships/tags" Target="../tags/tag802.xml"/><Relationship Id="rId21" Type="http://schemas.openxmlformats.org/officeDocument/2006/relationships/tags" Target="../tags/tag801.xml"/><Relationship Id="rId20" Type="http://schemas.openxmlformats.org/officeDocument/2006/relationships/image" Target="../media/image92.svg"/><Relationship Id="rId2" Type="http://schemas.openxmlformats.org/officeDocument/2006/relationships/tags" Target="../tags/tag784.xml"/><Relationship Id="rId19" Type="http://schemas.openxmlformats.org/officeDocument/2006/relationships/image" Target="../media/image8.png"/><Relationship Id="rId18" Type="http://schemas.openxmlformats.org/officeDocument/2006/relationships/tags" Target="../tags/tag800.xml"/><Relationship Id="rId17" Type="http://schemas.openxmlformats.org/officeDocument/2006/relationships/tags" Target="../tags/tag799.xml"/><Relationship Id="rId16" Type="http://schemas.openxmlformats.org/officeDocument/2006/relationships/tags" Target="../tags/tag798.xml"/><Relationship Id="rId15" Type="http://schemas.openxmlformats.org/officeDocument/2006/relationships/tags" Target="../tags/tag797.xml"/><Relationship Id="rId14" Type="http://schemas.openxmlformats.org/officeDocument/2006/relationships/tags" Target="../tags/tag796.xml"/><Relationship Id="rId13" Type="http://schemas.openxmlformats.org/officeDocument/2006/relationships/tags" Target="../tags/tag795.xml"/><Relationship Id="rId12" Type="http://schemas.openxmlformats.org/officeDocument/2006/relationships/tags" Target="../tags/tag794.xml"/><Relationship Id="rId11" Type="http://schemas.openxmlformats.org/officeDocument/2006/relationships/tags" Target="../tags/tag793.xml"/><Relationship Id="rId10" Type="http://schemas.openxmlformats.org/officeDocument/2006/relationships/tags" Target="../tags/tag792.xml"/><Relationship Id="rId1" Type="http://schemas.openxmlformats.org/officeDocument/2006/relationships/tags" Target="../tags/tag783.xml"/></Relationships>
</file>

<file path=ppt/slides/_rels/slide36.xml.rels><?xml version="1.0" encoding="UTF-8" standalone="yes"?>
<Relationships xmlns="http://schemas.openxmlformats.org/package/2006/relationships"><Relationship Id="rId9" Type="http://schemas.openxmlformats.org/officeDocument/2006/relationships/tags" Target="../tags/tag816.xml"/><Relationship Id="rId8" Type="http://schemas.openxmlformats.org/officeDocument/2006/relationships/tags" Target="../tags/tag815.xml"/><Relationship Id="rId7" Type="http://schemas.openxmlformats.org/officeDocument/2006/relationships/tags" Target="../tags/tag814.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 Id="rId3" Type="http://schemas.openxmlformats.org/officeDocument/2006/relationships/tags" Target="../tags/tag810.xml"/><Relationship Id="rId23" Type="http://schemas.openxmlformats.org/officeDocument/2006/relationships/slideLayout" Target="../slideLayouts/slideLayout14.xml"/><Relationship Id="rId22" Type="http://schemas.openxmlformats.org/officeDocument/2006/relationships/tags" Target="../tags/tag829.xml"/><Relationship Id="rId21" Type="http://schemas.openxmlformats.org/officeDocument/2006/relationships/tags" Target="../tags/tag828.xml"/><Relationship Id="rId20" Type="http://schemas.openxmlformats.org/officeDocument/2006/relationships/tags" Target="../tags/tag827.xml"/><Relationship Id="rId2" Type="http://schemas.openxmlformats.org/officeDocument/2006/relationships/tags" Target="../tags/tag809.xml"/><Relationship Id="rId19" Type="http://schemas.openxmlformats.org/officeDocument/2006/relationships/tags" Target="../tags/tag826.xml"/><Relationship Id="rId18" Type="http://schemas.openxmlformats.org/officeDocument/2006/relationships/tags" Target="../tags/tag825.xml"/><Relationship Id="rId17" Type="http://schemas.openxmlformats.org/officeDocument/2006/relationships/tags" Target="../tags/tag824.xml"/><Relationship Id="rId16" Type="http://schemas.openxmlformats.org/officeDocument/2006/relationships/tags" Target="../tags/tag823.xml"/><Relationship Id="rId15" Type="http://schemas.openxmlformats.org/officeDocument/2006/relationships/tags" Target="../tags/tag822.xml"/><Relationship Id="rId14" Type="http://schemas.openxmlformats.org/officeDocument/2006/relationships/tags" Target="../tags/tag821.xml"/><Relationship Id="rId13" Type="http://schemas.openxmlformats.org/officeDocument/2006/relationships/tags" Target="../tags/tag820.xml"/><Relationship Id="rId12" Type="http://schemas.openxmlformats.org/officeDocument/2006/relationships/tags" Target="../tags/tag819.xml"/><Relationship Id="rId11" Type="http://schemas.openxmlformats.org/officeDocument/2006/relationships/tags" Target="../tags/tag818.xml"/><Relationship Id="rId10" Type="http://schemas.openxmlformats.org/officeDocument/2006/relationships/tags" Target="../tags/tag817.xml"/><Relationship Id="rId1" Type="http://schemas.openxmlformats.org/officeDocument/2006/relationships/tags" Target="../tags/tag808.xml"/></Relationships>
</file>

<file path=ppt/slides/_rels/slide37.xml.rels><?xml version="1.0" encoding="UTF-8" standalone="yes"?>
<Relationships xmlns="http://schemas.openxmlformats.org/package/2006/relationships"><Relationship Id="rId9" Type="http://schemas.openxmlformats.org/officeDocument/2006/relationships/tags" Target="../tags/tag836.xml"/><Relationship Id="rId8" Type="http://schemas.openxmlformats.org/officeDocument/2006/relationships/image" Target="../media/image97.jpeg"/><Relationship Id="rId7" Type="http://schemas.openxmlformats.org/officeDocument/2006/relationships/tags" Target="../tags/tag835.xml"/><Relationship Id="rId6" Type="http://schemas.openxmlformats.org/officeDocument/2006/relationships/image" Target="../media/image65.jpeg"/><Relationship Id="rId5" Type="http://schemas.openxmlformats.org/officeDocument/2006/relationships/tags" Target="../tags/tag834.xml"/><Relationship Id="rId4" Type="http://schemas.openxmlformats.org/officeDocument/2006/relationships/tags" Target="../tags/tag833.xml"/><Relationship Id="rId3" Type="http://schemas.openxmlformats.org/officeDocument/2006/relationships/tags" Target="../tags/tag832.xml"/><Relationship Id="rId2" Type="http://schemas.openxmlformats.org/officeDocument/2006/relationships/tags" Target="../tags/tag831.xml"/><Relationship Id="rId18" Type="http://schemas.openxmlformats.org/officeDocument/2006/relationships/slideLayout" Target="../slideLayouts/slideLayout14.xml"/><Relationship Id="rId17" Type="http://schemas.openxmlformats.org/officeDocument/2006/relationships/tags" Target="../tags/tag843.xml"/><Relationship Id="rId16" Type="http://schemas.openxmlformats.org/officeDocument/2006/relationships/tags" Target="../tags/tag842.xml"/><Relationship Id="rId15" Type="http://schemas.openxmlformats.org/officeDocument/2006/relationships/tags" Target="../tags/tag841.xml"/><Relationship Id="rId14" Type="http://schemas.openxmlformats.org/officeDocument/2006/relationships/tags" Target="../tags/tag840.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image" Target="../media/image98.jpeg"/><Relationship Id="rId1" Type="http://schemas.openxmlformats.org/officeDocument/2006/relationships/tags" Target="../tags/tag830.xml"/></Relationships>
</file>

<file path=ppt/slides/_rels/slide38.xml.rels><?xml version="1.0" encoding="UTF-8" standalone="yes"?>
<Relationships xmlns="http://schemas.openxmlformats.org/package/2006/relationships"><Relationship Id="rId9" Type="http://schemas.openxmlformats.org/officeDocument/2006/relationships/tags" Target="../tags/tag852.xml"/><Relationship Id="rId8" Type="http://schemas.openxmlformats.org/officeDocument/2006/relationships/tags" Target="../tags/tag851.xml"/><Relationship Id="rId7" Type="http://schemas.openxmlformats.org/officeDocument/2006/relationships/tags" Target="../tags/tag850.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 Id="rId3" Type="http://schemas.openxmlformats.org/officeDocument/2006/relationships/tags" Target="../tags/tag846.xml"/><Relationship Id="rId24" Type="http://schemas.openxmlformats.org/officeDocument/2006/relationships/slideLayout" Target="../slideLayouts/slideLayout14.xml"/><Relationship Id="rId23" Type="http://schemas.openxmlformats.org/officeDocument/2006/relationships/tags" Target="../tags/tag860.xml"/><Relationship Id="rId22" Type="http://schemas.openxmlformats.org/officeDocument/2006/relationships/image" Target="../media/image104.svg"/><Relationship Id="rId21" Type="http://schemas.openxmlformats.org/officeDocument/2006/relationships/image" Target="../media/image103.png"/><Relationship Id="rId20" Type="http://schemas.openxmlformats.org/officeDocument/2006/relationships/tags" Target="../tags/tag859.xml"/><Relationship Id="rId2" Type="http://schemas.openxmlformats.org/officeDocument/2006/relationships/tags" Target="../tags/tag845.xml"/><Relationship Id="rId19" Type="http://schemas.openxmlformats.org/officeDocument/2006/relationships/image" Target="../media/image102.svg"/><Relationship Id="rId18" Type="http://schemas.openxmlformats.org/officeDocument/2006/relationships/image" Target="../media/image101.png"/><Relationship Id="rId17" Type="http://schemas.openxmlformats.org/officeDocument/2006/relationships/tags" Target="../tags/tag858.xml"/><Relationship Id="rId16" Type="http://schemas.openxmlformats.org/officeDocument/2006/relationships/image" Target="../media/image100.svg"/><Relationship Id="rId15" Type="http://schemas.openxmlformats.org/officeDocument/2006/relationships/image" Target="../media/image99.png"/><Relationship Id="rId14" Type="http://schemas.openxmlformats.org/officeDocument/2006/relationships/tags" Target="../tags/tag857.xml"/><Relationship Id="rId13" Type="http://schemas.openxmlformats.org/officeDocument/2006/relationships/tags" Target="../tags/tag856.xml"/><Relationship Id="rId12" Type="http://schemas.openxmlformats.org/officeDocument/2006/relationships/tags" Target="../tags/tag855.xml"/><Relationship Id="rId11" Type="http://schemas.openxmlformats.org/officeDocument/2006/relationships/tags" Target="../tags/tag854.xml"/><Relationship Id="rId10" Type="http://schemas.openxmlformats.org/officeDocument/2006/relationships/tags" Target="../tags/tag853.xml"/><Relationship Id="rId1" Type="http://schemas.openxmlformats.org/officeDocument/2006/relationships/tags" Target="../tags/tag844.xml"/></Relationships>
</file>

<file path=ppt/slides/_rels/slide39.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image" Target="../media/image106.jpeg"/><Relationship Id="rId6" Type="http://schemas.openxmlformats.org/officeDocument/2006/relationships/tags" Target="../tags/tag865.xml"/><Relationship Id="rId5" Type="http://schemas.openxmlformats.org/officeDocument/2006/relationships/tags" Target="../tags/tag864.xml"/><Relationship Id="rId4" Type="http://schemas.openxmlformats.org/officeDocument/2006/relationships/image" Target="../media/image105.jpeg"/><Relationship Id="rId3" Type="http://schemas.openxmlformats.org/officeDocument/2006/relationships/tags" Target="../tags/tag863.xml"/><Relationship Id="rId2" Type="http://schemas.openxmlformats.org/officeDocument/2006/relationships/tags" Target="../tags/tag862.xml"/><Relationship Id="rId18" Type="http://schemas.openxmlformats.org/officeDocument/2006/relationships/slideLayout" Target="../slideLayouts/slideLayout14.xml"/><Relationship Id="rId17" Type="http://schemas.openxmlformats.org/officeDocument/2006/relationships/tags" Target="../tags/tag874.xml"/><Relationship Id="rId16" Type="http://schemas.openxmlformats.org/officeDocument/2006/relationships/tags" Target="../tags/tag873.xml"/><Relationship Id="rId15" Type="http://schemas.openxmlformats.org/officeDocument/2006/relationships/tags" Target="../tags/tag872.xml"/><Relationship Id="rId14" Type="http://schemas.openxmlformats.org/officeDocument/2006/relationships/tags" Target="../tags/tag871.xml"/><Relationship Id="rId13" Type="http://schemas.openxmlformats.org/officeDocument/2006/relationships/tags" Target="../tags/tag870.xml"/><Relationship Id="rId12" Type="http://schemas.openxmlformats.org/officeDocument/2006/relationships/image" Target="../media/image107.jpeg"/><Relationship Id="rId11" Type="http://schemas.openxmlformats.org/officeDocument/2006/relationships/tags" Target="../tags/tag869.xml"/><Relationship Id="rId10" Type="http://schemas.openxmlformats.org/officeDocument/2006/relationships/tags" Target="../tags/tag868.xml"/><Relationship Id="rId1" Type="http://schemas.openxmlformats.org/officeDocument/2006/relationships/tags" Target="../tags/tag86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40.xml.rels><?xml version="1.0" encoding="UTF-8" standalone="yes"?>
<Relationships xmlns="http://schemas.openxmlformats.org/package/2006/relationships"><Relationship Id="rId9" Type="http://schemas.openxmlformats.org/officeDocument/2006/relationships/tags" Target="../tags/tag881.xml"/><Relationship Id="rId8" Type="http://schemas.openxmlformats.org/officeDocument/2006/relationships/image" Target="../media/image29.jpeg"/><Relationship Id="rId7" Type="http://schemas.openxmlformats.org/officeDocument/2006/relationships/tags" Target="../tags/tag880.xml"/><Relationship Id="rId6" Type="http://schemas.openxmlformats.org/officeDocument/2006/relationships/tags" Target="../tags/tag879.xml"/><Relationship Id="rId5" Type="http://schemas.openxmlformats.org/officeDocument/2006/relationships/image" Target="../media/image108.jpeg"/><Relationship Id="rId4" Type="http://schemas.openxmlformats.org/officeDocument/2006/relationships/tags" Target="../tags/tag878.xml"/><Relationship Id="rId3" Type="http://schemas.openxmlformats.org/officeDocument/2006/relationships/tags" Target="../tags/tag877.xml"/><Relationship Id="rId2" Type="http://schemas.openxmlformats.org/officeDocument/2006/relationships/tags" Target="../tags/tag876.xml"/><Relationship Id="rId18" Type="http://schemas.openxmlformats.org/officeDocument/2006/relationships/slideLayout" Target="../slideLayouts/slideLayout14.xml"/><Relationship Id="rId17" Type="http://schemas.openxmlformats.org/officeDocument/2006/relationships/tags" Target="../tags/tag888.xml"/><Relationship Id="rId16" Type="http://schemas.openxmlformats.org/officeDocument/2006/relationships/tags" Target="../tags/tag887.xml"/><Relationship Id="rId15" Type="http://schemas.openxmlformats.org/officeDocument/2006/relationships/tags" Target="../tags/tag886.xml"/><Relationship Id="rId14" Type="http://schemas.openxmlformats.org/officeDocument/2006/relationships/tags" Target="../tags/tag885.xml"/><Relationship Id="rId13" Type="http://schemas.openxmlformats.org/officeDocument/2006/relationships/image" Target="../media/image109.jpeg"/><Relationship Id="rId12" Type="http://schemas.openxmlformats.org/officeDocument/2006/relationships/tags" Target="../tags/tag884.xml"/><Relationship Id="rId11" Type="http://schemas.openxmlformats.org/officeDocument/2006/relationships/tags" Target="../tags/tag883.xml"/><Relationship Id="rId10" Type="http://schemas.openxmlformats.org/officeDocument/2006/relationships/tags" Target="../tags/tag882.xml"/><Relationship Id="rId1" Type="http://schemas.openxmlformats.org/officeDocument/2006/relationships/tags" Target="../tags/tag875.xml"/></Relationships>
</file>

<file path=ppt/slides/_rels/slide41.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tags" Target="../tags/tag893.xml"/><Relationship Id="rId4" Type="http://schemas.openxmlformats.org/officeDocument/2006/relationships/tags" Target="../tags/tag892.xml"/><Relationship Id="rId3" Type="http://schemas.openxmlformats.org/officeDocument/2006/relationships/tags" Target="../tags/tag891.xml"/><Relationship Id="rId27" Type="http://schemas.openxmlformats.org/officeDocument/2006/relationships/slideLayout" Target="../slideLayouts/slideLayout14.xml"/><Relationship Id="rId26" Type="http://schemas.openxmlformats.org/officeDocument/2006/relationships/tags" Target="../tags/tag908.xml"/><Relationship Id="rId25" Type="http://schemas.openxmlformats.org/officeDocument/2006/relationships/image" Target="../media/image104.svg"/><Relationship Id="rId24" Type="http://schemas.openxmlformats.org/officeDocument/2006/relationships/image" Target="../media/image103.png"/><Relationship Id="rId23" Type="http://schemas.openxmlformats.org/officeDocument/2006/relationships/tags" Target="../tags/tag907.xml"/><Relationship Id="rId22" Type="http://schemas.openxmlformats.org/officeDocument/2006/relationships/image" Target="../media/image102.svg"/><Relationship Id="rId21" Type="http://schemas.openxmlformats.org/officeDocument/2006/relationships/image" Target="../media/image101.png"/><Relationship Id="rId20" Type="http://schemas.openxmlformats.org/officeDocument/2006/relationships/tags" Target="../tags/tag906.xml"/><Relationship Id="rId2" Type="http://schemas.openxmlformats.org/officeDocument/2006/relationships/tags" Target="../tags/tag890.xml"/><Relationship Id="rId19" Type="http://schemas.openxmlformats.org/officeDocument/2006/relationships/image" Target="../media/image100.svg"/><Relationship Id="rId18" Type="http://schemas.openxmlformats.org/officeDocument/2006/relationships/image" Target="../media/image99.png"/><Relationship Id="rId17" Type="http://schemas.openxmlformats.org/officeDocument/2006/relationships/tags" Target="../tags/tag905.xml"/><Relationship Id="rId16" Type="http://schemas.openxmlformats.org/officeDocument/2006/relationships/tags" Target="../tags/tag904.xml"/><Relationship Id="rId15" Type="http://schemas.openxmlformats.org/officeDocument/2006/relationships/tags" Target="../tags/tag903.xml"/><Relationship Id="rId14" Type="http://schemas.openxmlformats.org/officeDocument/2006/relationships/tags" Target="../tags/tag902.xml"/><Relationship Id="rId13" Type="http://schemas.openxmlformats.org/officeDocument/2006/relationships/tags" Target="../tags/tag901.xml"/><Relationship Id="rId12" Type="http://schemas.openxmlformats.org/officeDocument/2006/relationships/tags" Target="../tags/tag900.xml"/><Relationship Id="rId11" Type="http://schemas.openxmlformats.org/officeDocument/2006/relationships/tags" Target="../tags/tag899.xml"/><Relationship Id="rId10" Type="http://schemas.openxmlformats.org/officeDocument/2006/relationships/tags" Target="../tags/tag898.xml"/><Relationship Id="rId1" Type="http://schemas.openxmlformats.org/officeDocument/2006/relationships/tags" Target="../tags/tag889.xml"/></Relationships>
</file>

<file path=ppt/slides/_rels/slide42.xml.rels><?xml version="1.0" encoding="UTF-8" standalone="yes"?>
<Relationships xmlns="http://schemas.openxmlformats.org/package/2006/relationships"><Relationship Id="rId9" Type="http://schemas.openxmlformats.org/officeDocument/2006/relationships/tags" Target="../tags/tag917.xml"/><Relationship Id="rId8" Type="http://schemas.openxmlformats.org/officeDocument/2006/relationships/tags" Target="../tags/tag916.xml"/><Relationship Id="rId7" Type="http://schemas.openxmlformats.org/officeDocument/2006/relationships/tags" Target="../tags/tag915.xml"/><Relationship Id="rId6" Type="http://schemas.openxmlformats.org/officeDocument/2006/relationships/tags" Target="../tags/tag914.xml"/><Relationship Id="rId5" Type="http://schemas.openxmlformats.org/officeDocument/2006/relationships/tags" Target="../tags/tag913.xml"/><Relationship Id="rId4" Type="http://schemas.openxmlformats.org/officeDocument/2006/relationships/tags" Target="../tags/tag912.xml"/><Relationship Id="rId3" Type="http://schemas.openxmlformats.org/officeDocument/2006/relationships/tags" Target="../tags/tag911.xml"/><Relationship Id="rId2" Type="http://schemas.openxmlformats.org/officeDocument/2006/relationships/tags" Target="../tags/tag910.xml"/><Relationship Id="rId12" Type="http://schemas.openxmlformats.org/officeDocument/2006/relationships/slideLayout" Target="../slideLayouts/slideLayout14.xml"/><Relationship Id="rId11" Type="http://schemas.openxmlformats.org/officeDocument/2006/relationships/tags" Target="../tags/tag919.xml"/><Relationship Id="rId10" Type="http://schemas.openxmlformats.org/officeDocument/2006/relationships/tags" Target="../tags/tag918.xml"/><Relationship Id="rId1" Type="http://schemas.openxmlformats.org/officeDocument/2006/relationships/tags" Target="../tags/tag909.xml"/></Relationships>
</file>

<file path=ppt/slides/_rels/slide43.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image" Target="../media/image111.svg"/><Relationship Id="rId5" Type="http://schemas.openxmlformats.org/officeDocument/2006/relationships/image" Target="../media/image110.png"/><Relationship Id="rId43" Type="http://schemas.openxmlformats.org/officeDocument/2006/relationships/slideLayout" Target="../slideLayouts/slideLayout14.xml"/><Relationship Id="rId42" Type="http://schemas.openxmlformats.org/officeDocument/2006/relationships/tags" Target="../tags/tag953.xml"/><Relationship Id="rId41" Type="http://schemas.openxmlformats.org/officeDocument/2006/relationships/image" Target="../media/image117.svg"/><Relationship Id="rId40" Type="http://schemas.openxmlformats.org/officeDocument/2006/relationships/image" Target="../media/image116.png"/><Relationship Id="rId4" Type="http://schemas.openxmlformats.org/officeDocument/2006/relationships/tags" Target="../tags/tag923.xml"/><Relationship Id="rId39" Type="http://schemas.openxmlformats.org/officeDocument/2006/relationships/tags" Target="../tags/tag952.xml"/><Relationship Id="rId38" Type="http://schemas.openxmlformats.org/officeDocument/2006/relationships/image" Target="../media/image115.svg"/><Relationship Id="rId37" Type="http://schemas.openxmlformats.org/officeDocument/2006/relationships/image" Target="../media/image114.png"/><Relationship Id="rId36" Type="http://schemas.openxmlformats.org/officeDocument/2006/relationships/tags" Target="../tags/tag951.xml"/><Relationship Id="rId35" Type="http://schemas.openxmlformats.org/officeDocument/2006/relationships/tags" Target="../tags/tag950.xml"/><Relationship Id="rId34" Type="http://schemas.openxmlformats.org/officeDocument/2006/relationships/tags" Target="../tags/tag949.xml"/><Relationship Id="rId33" Type="http://schemas.openxmlformats.org/officeDocument/2006/relationships/tags" Target="../tags/tag948.xml"/><Relationship Id="rId32" Type="http://schemas.openxmlformats.org/officeDocument/2006/relationships/tags" Target="../tags/tag947.xml"/><Relationship Id="rId31" Type="http://schemas.openxmlformats.org/officeDocument/2006/relationships/tags" Target="../tags/tag946.xml"/><Relationship Id="rId30" Type="http://schemas.openxmlformats.org/officeDocument/2006/relationships/tags" Target="../tags/tag945.xml"/><Relationship Id="rId3" Type="http://schemas.openxmlformats.org/officeDocument/2006/relationships/tags" Target="../tags/tag922.xml"/><Relationship Id="rId29" Type="http://schemas.openxmlformats.org/officeDocument/2006/relationships/tags" Target="../tags/tag944.xml"/><Relationship Id="rId28" Type="http://schemas.openxmlformats.org/officeDocument/2006/relationships/tags" Target="../tags/tag943.xml"/><Relationship Id="rId27" Type="http://schemas.openxmlformats.org/officeDocument/2006/relationships/tags" Target="../tags/tag942.xml"/><Relationship Id="rId26" Type="http://schemas.openxmlformats.org/officeDocument/2006/relationships/tags" Target="../tags/tag941.xml"/><Relationship Id="rId25" Type="http://schemas.openxmlformats.org/officeDocument/2006/relationships/tags" Target="../tags/tag940.xml"/><Relationship Id="rId24" Type="http://schemas.openxmlformats.org/officeDocument/2006/relationships/tags" Target="../tags/tag939.xml"/><Relationship Id="rId23" Type="http://schemas.openxmlformats.org/officeDocument/2006/relationships/tags" Target="../tags/tag938.xml"/><Relationship Id="rId22" Type="http://schemas.openxmlformats.org/officeDocument/2006/relationships/tags" Target="../tags/tag937.xml"/><Relationship Id="rId21" Type="http://schemas.openxmlformats.org/officeDocument/2006/relationships/tags" Target="../tags/tag936.xml"/><Relationship Id="rId20" Type="http://schemas.openxmlformats.org/officeDocument/2006/relationships/tags" Target="../tags/tag935.xml"/><Relationship Id="rId2" Type="http://schemas.openxmlformats.org/officeDocument/2006/relationships/tags" Target="../tags/tag921.xml"/><Relationship Id="rId19" Type="http://schemas.openxmlformats.org/officeDocument/2006/relationships/tags" Target="../tags/tag934.xml"/><Relationship Id="rId18" Type="http://schemas.openxmlformats.org/officeDocument/2006/relationships/tags" Target="../tags/tag933.xml"/><Relationship Id="rId17" Type="http://schemas.openxmlformats.org/officeDocument/2006/relationships/tags" Target="../tags/tag932.xml"/><Relationship Id="rId16" Type="http://schemas.openxmlformats.org/officeDocument/2006/relationships/tags" Target="../tags/tag931.xml"/><Relationship Id="rId15" Type="http://schemas.openxmlformats.org/officeDocument/2006/relationships/tags" Target="../tags/tag930.xml"/><Relationship Id="rId14" Type="http://schemas.openxmlformats.org/officeDocument/2006/relationships/tags" Target="../tags/tag929.xml"/><Relationship Id="rId13" Type="http://schemas.openxmlformats.org/officeDocument/2006/relationships/image" Target="../media/image113.svg"/><Relationship Id="rId12" Type="http://schemas.openxmlformats.org/officeDocument/2006/relationships/image" Target="../media/image112.png"/><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20.xml"/></Relationships>
</file>

<file path=ppt/slides/_rels/slide44.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3" Type="http://schemas.openxmlformats.org/officeDocument/2006/relationships/slideLayout" Target="../slideLayouts/slideLayout14.xml"/><Relationship Id="rId22" Type="http://schemas.openxmlformats.org/officeDocument/2006/relationships/tags" Target="../tags/tag975.xml"/><Relationship Id="rId21" Type="http://schemas.openxmlformats.org/officeDocument/2006/relationships/tags" Target="../tags/tag974.xml"/><Relationship Id="rId20" Type="http://schemas.openxmlformats.org/officeDocument/2006/relationships/tags" Target="../tags/tag973.xml"/><Relationship Id="rId2" Type="http://schemas.openxmlformats.org/officeDocument/2006/relationships/tags" Target="../tags/tag955.xml"/><Relationship Id="rId19" Type="http://schemas.openxmlformats.org/officeDocument/2006/relationships/tags" Target="../tags/tag972.xml"/><Relationship Id="rId18" Type="http://schemas.openxmlformats.org/officeDocument/2006/relationships/tags" Target="../tags/tag971.xml"/><Relationship Id="rId17" Type="http://schemas.openxmlformats.org/officeDocument/2006/relationships/tags" Target="../tags/tag970.xml"/><Relationship Id="rId16" Type="http://schemas.openxmlformats.org/officeDocument/2006/relationships/tags" Target="../tags/tag969.xml"/><Relationship Id="rId15" Type="http://schemas.openxmlformats.org/officeDocument/2006/relationships/tags" Target="../tags/tag968.xml"/><Relationship Id="rId14" Type="http://schemas.openxmlformats.org/officeDocument/2006/relationships/tags" Target="../tags/tag967.xml"/><Relationship Id="rId13" Type="http://schemas.openxmlformats.org/officeDocument/2006/relationships/tags" Target="../tags/tag96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tags" Target="../tags/tag954.xml"/></Relationships>
</file>

<file path=ppt/slides/_rels/slide45.xml.rels><?xml version="1.0" encoding="UTF-8" standalone="yes"?>
<Relationships xmlns="http://schemas.openxmlformats.org/package/2006/relationships"><Relationship Id="rId9" Type="http://schemas.openxmlformats.org/officeDocument/2006/relationships/tags" Target="../tags/tag984.xml"/><Relationship Id="rId8" Type="http://schemas.openxmlformats.org/officeDocument/2006/relationships/tags" Target="../tags/tag983.xml"/><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tags" Target="../tags/tag980.xml"/><Relationship Id="rId4" Type="http://schemas.openxmlformats.org/officeDocument/2006/relationships/tags" Target="../tags/tag979.xml"/><Relationship Id="rId3" Type="http://schemas.openxmlformats.org/officeDocument/2006/relationships/tags" Target="../tags/tag978.xml"/><Relationship Id="rId27" Type="http://schemas.openxmlformats.org/officeDocument/2006/relationships/slideLayout" Target="../slideLayouts/slideLayout14.xml"/><Relationship Id="rId26" Type="http://schemas.openxmlformats.org/officeDocument/2006/relationships/tags" Target="../tags/tag997.xml"/><Relationship Id="rId25" Type="http://schemas.openxmlformats.org/officeDocument/2006/relationships/image" Target="../media/image121.jpeg"/><Relationship Id="rId24" Type="http://schemas.openxmlformats.org/officeDocument/2006/relationships/tags" Target="../tags/tag996.xml"/><Relationship Id="rId23" Type="http://schemas.openxmlformats.org/officeDocument/2006/relationships/image" Target="../media/image120.jpeg"/><Relationship Id="rId22" Type="http://schemas.openxmlformats.org/officeDocument/2006/relationships/tags" Target="../tags/tag995.xml"/><Relationship Id="rId21" Type="http://schemas.openxmlformats.org/officeDocument/2006/relationships/image" Target="../media/image119.jpeg"/><Relationship Id="rId20" Type="http://schemas.openxmlformats.org/officeDocument/2006/relationships/tags" Target="../tags/tag994.xml"/><Relationship Id="rId2" Type="http://schemas.openxmlformats.org/officeDocument/2006/relationships/tags" Target="../tags/tag977.xml"/><Relationship Id="rId19" Type="http://schemas.openxmlformats.org/officeDocument/2006/relationships/image" Target="../media/image118.jpeg"/><Relationship Id="rId18" Type="http://schemas.openxmlformats.org/officeDocument/2006/relationships/tags" Target="../tags/tag993.xml"/><Relationship Id="rId17" Type="http://schemas.openxmlformats.org/officeDocument/2006/relationships/tags" Target="../tags/tag992.xml"/><Relationship Id="rId16" Type="http://schemas.openxmlformats.org/officeDocument/2006/relationships/tags" Target="../tags/tag991.xml"/><Relationship Id="rId15" Type="http://schemas.openxmlformats.org/officeDocument/2006/relationships/tags" Target="../tags/tag990.xml"/><Relationship Id="rId14" Type="http://schemas.openxmlformats.org/officeDocument/2006/relationships/tags" Target="../tags/tag989.xml"/><Relationship Id="rId13" Type="http://schemas.openxmlformats.org/officeDocument/2006/relationships/tags" Target="../tags/tag988.xml"/><Relationship Id="rId12" Type="http://schemas.openxmlformats.org/officeDocument/2006/relationships/tags" Target="../tags/tag987.xml"/><Relationship Id="rId11" Type="http://schemas.openxmlformats.org/officeDocument/2006/relationships/tags" Target="../tags/tag986.xml"/><Relationship Id="rId10" Type="http://schemas.openxmlformats.org/officeDocument/2006/relationships/tags" Target="../tags/tag985.xml"/><Relationship Id="rId1" Type="http://schemas.openxmlformats.org/officeDocument/2006/relationships/tags" Target="../tags/tag976.xml"/></Relationships>
</file>

<file path=ppt/slides/_rels/slide46.xml.rels><?xml version="1.0" encoding="UTF-8" standalone="yes"?>
<Relationships xmlns="http://schemas.openxmlformats.org/package/2006/relationships"><Relationship Id="rId9" Type="http://schemas.openxmlformats.org/officeDocument/2006/relationships/tags" Target="../tags/tag1006.xml"/><Relationship Id="rId8" Type="http://schemas.openxmlformats.org/officeDocument/2006/relationships/tags" Target="../tags/tag1005.xml"/><Relationship Id="rId7" Type="http://schemas.openxmlformats.org/officeDocument/2006/relationships/tags" Target="../tags/tag1004.xml"/><Relationship Id="rId6" Type="http://schemas.openxmlformats.org/officeDocument/2006/relationships/tags" Target="../tags/tag1003.xml"/><Relationship Id="rId5" Type="http://schemas.openxmlformats.org/officeDocument/2006/relationships/tags" Target="../tags/tag1002.xml"/><Relationship Id="rId4" Type="http://schemas.openxmlformats.org/officeDocument/2006/relationships/tags" Target="../tags/tag1001.xml"/><Relationship Id="rId3" Type="http://schemas.openxmlformats.org/officeDocument/2006/relationships/tags" Target="../tags/tag1000.xml"/><Relationship Id="rId2" Type="http://schemas.openxmlformats.org/officeDocument/2006/relationships/tags" Target="../tags/tag999.xml"/><Relationship Id="rId19" Type="http://schemas.openxmlformats.org/officeDocument/2006/relationships/slideLayout" Target="../slideLayouts/slideLayout14.xml"/><Relationship Id="rId18" Type="http://schemas.openxmlformats.org/officeDocument/2006/relationships/tags" Target="../tags/tag1015.xml"/><Relationship Id="rId17" Type="http://schemas.openxmlformats.org/officeDocument/2006/relationships/tags" Target="../tags/tag1014.xml"/><Relationship Id="rId16" Type="http://schemas.openxmlformats.org/officeDocument/2006/relationships/tags" Target="../tags/tag1013.xml"/><Relationship Id="rId15" Type="http://schemas.openxmlformats.org/officeDocument/2006/relationships/tags" Target="../tags/tag1012.xml"/><Relationship Id="rId14" Type="http://schemas.openxmlformats.org/officeDocument/2006/relationships/tags" Target="../tags/tag1011.xml"/><Relationship Id="rId13" Type="http://schemas.openxmlformats.org/officeDocument/2006/relationships/tags" Target="../tags/tag1010.xml"/><Relationship Id="rId12" Type="http://schemas.openxmlformats.org/officeDocument/2006/relationships/tags" Target="../tags/tag1009.xml"/><Relationship Id="rId11" Type="http://schemas.openxmlformats.org/officeDocument/2006/relationships/tags" Target="../tags/tag1008.xml"/><Relationship Id="rId10" Type="http://schemas.openxmlformats.org/officeDocument/2006/relationships/tags" Target="../tags/tag1007.xml"/><Relationship Id="rId1" Type="http://schemas.openxmlformats.org/officeDocument/2006/relationships/tags" Target="../tags/tag99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1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1.xml"/></Relationships>
</file>

<file path=ppt/slides/_rels/slide6.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7" Type="http://schemas.openxmlformats.org/officeDocument/2006/relationships/slideLayout" Target="../slideLayouts/slideLayout14.xml"/><Relationship Id="rId26" Type="http://schemas.openxmlformats.org/officeDocument/2006/relationships/tags" Target="../tags/tag321.xml"/><Relationship Id="rId25" Type="http://schemas.openxmlformats.org/officeDocument/2006/relationships/image" Target="../media/image13.svg"/><Relationship Id="rId24" Type="http://schemas.openxmlformats.org/officeDocument/2006/relationships/image" Target="../media/image12.png"/><Relationship Id="rId23" Type="http://schemas.openxmlformats.org/officeDocument/2006/relationships/tags" Target="../tags/tag320.xml"/><Relationship Id="rId22" Type="http://schemas.openxmlformats.org/officeDocument/2006/relationships/image" Target="../media/image11.svg"/><Relationship Id="rId21" Type="http://schemas.openxmlformats.org/officeDocument/2006/relationships/image" Target="../media/image10.png"/><Relationship Id="rId20" Type="http://schemas.openxmlformats.org/officeDocument/2006/relationships/tags" Target="../tags/tag319.xml"/><Relationship Id="rId2" Type="http://schemas.openxmlformats.org/officeDocument/2006/relationships/tags" Target="../tags/tag303.xml"/><Relationship Id="rId19" Type="http://schemas.openxmlformats.org/officeDocument/2006/relationships/image" Target="../media/image9.svg"/><Relationship Id="rId18" Type="http://schemas.openxmlformats.org/officeDocument/2006/relationships/image" Target="../media/image8.png"/><Relationship Id="rId17" Type="http://schemas.openxmlformats.org/officeDocument/2006/relationships/tags" Target="../tags/tag318.xml"/><Relationship Id="rId16" Type="http://schemas.openxmlformats.org/officeDocument/2006/relationships/tags" Target="../tags/tag317.xml"/><Relationship Id="rId15" Type="http://schemas.openxmlformats.org/officeDocument/2006/relationships/tags" Target="../tags/tag316.xml"/><Relationship Id="rId14" Type="http://schemas.openxmlformats.org/officeDocument/2006/relationships/tags" Target="../tags/tag315.xml"/><Relationship Id="rId13" Type="http://schemas.openxmlformats.org/officeDocument/2006/relationships/tags" Target="../tags/tag314.xml"/><Relationship Id="rId12" Type="http://schemas.openxmlformats.org/officeDocument/2006/relationships/tags" Target="../tags/tag313.xml"/><Relationship Id="rId11" Type="http://schemas.openxmlformats.org/officeDocument/2006/relationships/tags" Target="../tags/tag312.xml"/><Relationship Id="rId10" Type="http://schemas.openxmlformats.org/officeDocument/2006/relationships/tags" Target="../tags/tag311.xml"/><Relationship Id="rId1" Type="http://schemas.openxmlformats.org/officeDocument/2006/relationships/tags" Target="../tags/tag302.xml"/></Relationships>
</file>

<file path=ppt/slides/_rels/slide7.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1" Type="http://schemas.openxmlformats.org/officeDocument/2006/relationships/slideLayout" Target="../slideLayouts/slideLayout14.xml"/><Relationship Id="rId20" Type="http://schemas.openxmlformats.org/officeDocument/2006/relationships/tags" Target="../tags/tag335.xml"/><Relationship Id="rId2" Type="http://schemas.openxmlformats.org/officeDocument/2006/relationships/tags" Target="../tags/tag323.xml"/><Relationship Id="rId19" Type="http://schemas.openxmlformats.org/officeDocument/2006/relationships/image" Target="../media/image19.svg"/><Relationship Id="rId18" Type="http://schemas.openxmlformats.org/officeDocument/2006/relationships/image" Target="../media/image18.png"/><Relationship Id="rId17" Type="http://schemas.openxmlformats.org/officeDocument/2006/relationships/tags" Target="../tags/tag334.xml"/><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tags" Target="../tags/tag333.xml"/><Relationship Id="rId13" Type="http://schemas.openxmlformats.org/officeDocument/2006/relationships/image" Target="../media/image15.svg"/><Relationship Id="rId12" Type="http://schemas.openxmlformats.org/officeDocument/2006/relationships/image" Target="../media/image14.png"/><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2.xml"/></Relationships>
</file>

<file path=ppt/slides/_rels/slide8.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image" Target="../media/image20.jpeg"/><Relationship Id="rId4" Type="http://schemas.openxmlformats.org/officeDocument/2006/relationships/tags" Target="../tags/tag339.xml"/><Relationship Id="rId3" Type="http://schemas.openxmlformats.org/officeDocument/2006/relationships/tags" Target="../tags/tag338.xml"/><Relationship Id="rId21" Type="http://schemas.openxmlformats.org/officeDocument/2006/relationships/slideLayout" Target="../slideLayouts/slideLayout14.xml"/><Relationship Id="rId20" Type="http://schemas.openxmlformats.org/officeDocument/2006/relationships/tags" Target="../tags/tag352.xml"/><Relationship Id="rId2" Type="http://schemas.openxmlformats.org/officeDocument/2006/relationships/tags" Target="../tags/tag337.xml"/><Relationship Id="rId19" Type="http://schemas.openxmlformats.org/officeDocument/2006/relationships/tags" Target="../tags/tag351.xml"/><Relationship Id="rId18" Type="http://schemas.openxmlformats.org/officeDocument/2006/relationships/tags" Target="../tags/tag350.xml"/><Relationship Id="rId17" Type="http://schemas.openxmlformats.org/officeDocument/2006/relationships/tags" Target="../tags/tag349.xml"/><Relationship Id="rId16" Type="http://schemas.openxmlformats.org/officeDocument/2006/relationships/tags" Target="../tags/tag348.xml"/><Relationship Id="rId15" Type="http://schemas.openxmlformats.org/officeDocument/2006/relationships/image" Target="../media/image22.jpeg"/><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image" Target="../media/image21.jpeg"/><Relationship Id="rId1" Type="http://schemas.openxmlformats.org/officeDocument/2006/relationships/tags" Target="../tags/tag336.xml"/></Relationships>
</file>

<file path=ppt/slides/_rels/slide9.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7" Type="http://schemas.openxmlformats.org/officeDocument/2006/relationships/slideLayout" Target="../slideLayouts/slideLayout14.xml"/><Relationship Id="rId26" Type="http://schemas.openxmlformats.org/officeDocument/2006/relationships/tags" Target="../tags/tag372.xml"/><Relationship Id="rId25" Type="http://schemas.openxmlformats.org/officeDocument/2006/relationships/image" Target="../media/image25.svg"/><Relationship Id="rId24" Type="http://schemas.openxmlformats.org/officeDocument/2006/relationships/image" Target="../media/image10.png"/><Relationship Id="rId23" Type="http://schemas.openxmlformats.org/officeDocument/2006/relationships/tags" Target="../tags/tag371.xml"/><Relationship Id="rId22" Type="http://schemas.openxmlformats.org/officeDocument/2006/relationships/image" Target="../media/image24.svg"/><Relationship Id="rId21" Type="http://schemas.openxmlformats.org/officeDocument/2006/relationships/image" Target="../media/image8.png"/><Relationship Id="rId20" Type="http://schemas.openxmlformats.org/officeDocument/2006/relationships/tags" Target="../tags/tag370.xml"/><Relationship Id="rId2" Type="http://schemas.openxmlformats.org/officeDocument/2006/relationships/tags" Target="../tags/tag354.xml"/><Relationship Id="rId19" Type="http://schemas.openxmlformats.org/officeDocument/2006/relationships/image" Target="../media/image23.svg"/><Relationship Id="rId18" Type="http://schemas.openxmlformats.org/officeDocument/2006/relationships/image" Target="../media/image12.png"/><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506980"/>
            <a:ext cx="6371590" cy="922020"/>
          </a:xfrm>
          <a:prstGeom prst="rect">
            <a:avLst/>
          </a:prstGeom>
          <a:noFill/>
        </p:spPr>
        <p:txBody>
          <a:bodyPr wrap="square" rtlCol="0">
            <a:spAutoFit/>
          </a:bodyPr>
          <a:p>
            <a:pPr algn="ctr"/>
            <a:r>
              <a:rPr lang="zh-CN" altLang="en-US" sz="5400">
                <a:solidFill>
                  <a:srgbClr val="0091DC"/>
                </a:solidFill>
                <a:latin typeface="汉仪长宋简" panose="02010600000101010101" charset="-122"/>
                <a:ea typeface="汉仪长宋简" panose="02010600000101010101" charset="-122"/>
              </a:rPr>
              <a:t>家园社合作共育</a:t>
            </a:r>
            <a:endParaRPr lang="zh-CN" altLang="en-US" sz="54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7860"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87145" y="984885"/>
            <a:ext cx="8783955" cy="461645"/>
          </a:xfrm>
        </p:spPr>
        <p:txBody>
          <a:bodyPr/>
          <a:p>
            <a:pPr algn="l"/>
            <a:r>
              <a:rPr lang="zh-CN" altLang="en-US" sz="2400">
                <a:solidFill>
                  <a:schemeClr val="accent2">
                    <a:lumMod val="54320"/>
                  </a:schemeClr>
                </a:solidFill>
              </a:rPr>
              <a:t>2.实现教育资源的优化配置</a:t>
            </a:r>
            <a:endParaRPr lang="zh-CN" altLang="en-US" sz="2400">
              <a:solidFill>
                <a:schemeClr val="accent2">
                  <a:lumMod val="54320"/>
                </a:schemeClr>
              </a:solidFill>
            </a:endParaRPr>
          </a:p>
        </p:txBody>
      </p:sp>
      <p:sp>
        <p:nvSpPr>
          <p:cNvPr id="8" name="矩形 2"/>
          <p:cNvSpPr/>
          <p:nvPr>
            <p:custDataLst>
              <p:tags r:id="rId2"/>
            </p:custDataLst>
          </p:nvPr>
        </p:nvSpPr>
        <p:spPr>
          <a:xfrm>
            <a:off x="1496695" y="2760980"/>
            <a:ext cx="2919095" cy="75565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通过家园社合作共育，打破家庭、学校和社区之间的界限，形成联动，使得各种教育资源得到更加充分的利用。</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533525" y="2251075"/>
            <a:ext cx="2919095" cy="5099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4"/>
                </a:solidFill>
                <a:latin typeface="+mn-ea"/>
                <a:cs typeface="+mn-ea"/>
              </a:rPr>
              <a:t>家庭、学校、社区的联动</a:t>
            </a:r>
            <a:endParaRPr lang="zh-CN" altLang="en-US" sz="2000" b="1" kern="0">
              <a:solidFill>
                <a:schemeClr val="accent4"/>
              </a:solidFill>
              <a:latin typeface="+mn-ea"/>
              <a:cs typeface="+mn-ea"/>
            </a:endParaRPr>
          </a:p>
        </p:txBody>
      </p:sp>
      <p:sp>
        <p:nvSpPr>
          <p:cNvPr id="13" name="矩形 4"/>
          <p:cNvSpPr/>
          <p:nvPr>
            <p:custDataLst>
              <p:tags r:id="rId4"/>
            </p:custDataLst>
          </p:nvPr>
        </p:nvSpPr>
        <p:spPr>
          <a:xfrm>
            <a:off x="1533543" y="1569390"/>
            <a:ext cx="1143230" cy="855462"/>
          </a:xfrm>
          <a:prstGeom prst="rect">
            <a:avLst/>
          </a:prstGeom>
          <a:noFill/>
        </p:spPr>
        <p:txBody>
          <a:bodyPr wrap="none" lIns="0" tIns="0" rIns="0" bIns="0" rtlCol="0" anchor="ctr"/>
          <a:p>
            <a:pPr>
              <a:spcBef>
                <a:spcPct val="0"/>
              </a:spcBef>
              <a:spcAft>
                <a:spcPct val="0"/>
              </a:spcAft>
            </a:pPr>
            <a:r>
              <a:rPr lang="en-US" altLang="zh-CN" sz="4000" b="1" kern="0" dirty="0">
                <a:solidFill>
                  <a:schemeClr val="accent4"/>
                </a:solidFill>
                <a:latin typeface="+mn-ea"/>
                <a:cs typeface="+mn-ea"/>
              </a:rPr>
              <a:t>01</a:t>
            </a:r>
            <a:endParaRPr lang="en-US" altLang="zh-CN" sz="4000" b="1" kern="0" dirty="0">
              <a:solidFill>
                <a:schemeClr val="accent4"/>
              </a:solidFill>
              <a:latin typeface="+mn-ea"/>
              <a:cs typeface="+mn-ea"/>
            </a:endParaRPr>
          </a:p>
        </p:txBody>
      </p:sp>
      <p:pic>
        <p:nvPicPr>
          <p:cNvPr id="16" name="图片 29" descr="/data/temp/89487d74-4b3a-11f0-b999-aed46d39ad60.jpg@base@tag=imgScale&amp;m=1&amp;w=799&amp;h=422&amp;q=9589487d74-4b3a-11f0-b999-aed46d39ad60"/>
          <p:cNvPicPr>
            <a:picLocks noChangeAspect="1"/>
          </p:cNvPicPr>
          <p:nvPr>
            <p:custDataLst>
              <p:tags r:id="rId5"/>
            </p:custDataLst>
          </p:nvPr>
        </p:nvPicPr>
        <p:blipFill rotWithShape="1">
          <a:blip r:embed="rId6"/>
          <a:srcRect t="10423" b="10423"/>
          <a:stretch>
            <a:fillRect/>
          </a:stretch>
        </p:blipFill>
        <p:spPr>
          <a:xfrm>
            <a:off x="1533543" y="4374643"/>
            <a:ext cx="2484516" cy="1311070"/>
          </a:xfrm>
          <a:prstGeom prst="rect">
            <a:avLst/>
          </a:prstGeom>
          <a:solidFill>
            <a:schemeClr val="accent4"/>
          </a:solidFill>
          <a:ln>
            <a:solidFill>
              <a:schemeClr val="accent4">
                <a:alpha val="20000"/>
              </a:schemeClr>
            </a:solidFill>
          </a:ln>
        </p:spPr>
      </p:pic>
      <p:sp>
        <p:nvSpPr>
          <p:cNvPr id="17" name="矩形 5"/>
          <p:cNvSpPr/>
          <p:nvPr>
            <p:custDataLst>
              <p:tags r:id="rId7"/>
            </p:custDataLst>
          </p:nvPr>
        </p:nvSpPr>
        <p:spPr>
          <a:xfrm>
            <a:off x="4824730" y="2760980"/>
            <a:ext cx="2919095" cy="75565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家庭和社区的参与可以丰富幼儿园的教学内容和方式，使得教育资源得到优化配置，提高教育的实效性。</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861560" y="2251075"/>
            <a:ext cx="2919095" cy="5099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4"/>
                </a:solidFill>
                <a:latin typeface="+mn-ea"/>
                <a:cs typeface="+mn-ea"/>
              </a:rPr>
              <a:t>教育资源的充分利用</a:t>
            </a:r>
            <a:endParaRPr lang="zh-CN" altLang="en-US" sz="2000" b="1" kern="0">
              <a:solidFill>
                <a:schemeClr val="accent4"/>
              </a:solidFill>
              <a:latin typeface="+mn-ea"/>
              <a:cs typeface="+mn-ea"/>
            </a:endParaRPr>
          </a:p>
        </p:txBody>
      </p:sp>
      <p:sp>
        <p:nvSpPr>
          <p:cNvPr id="20" name="矩形 9"/>
          <p:cNvSpPr/>
          <p:nvPr>
            <p:custDataLst>
              <p:tags r:id="rId9"/>
            </p:custDataLst>
          </p:nvPr>
        </p:nvSpPr>
        <p:spPr>
          <a:xfrm>
            <a:off x="4861436" y="1569390"/>
            <a:ext cx="1143230" cy="855462"/>
          </a:xfrm>
          <a:prstGeom prst="rect">
            <a:avLst/>
          </a:prstGeom>
          <a:noFill/>
        </p:spPr>
        <p:txBody>
          <a:bodyPr wrap="none" lIns="0" tIns="0" rIns="0" bIns="0" rtlCol="0" anchor="ctr"/>
          <a:p>
            <a:pPr>
              <a:spcBef>
                <a:spcPct val="0"/>
              </a:spcBef>
              <a:spcAft>
                <a:spcPct val="0"/>
              </a:spcAft>
            </a:pPr>
            <a:r>
              <a:rPr lang="en-US" altLang="zh-CN" sz="4000" b="1" kern="0">
                <a:solidFill>
                  <a:schemeClr val="accent4"/>
                </a:solidFill>
                <a:latin typeface="+mn-ea"/>
                <a:cs typeface="+mn-ea"/>
              </a:rPr>
              <a:t>02</a:t>
            </a:r>
            <a:endParaRPr lang="en-US" altLang="zh-CN" sz="4000" b="1" kern="0">
              <a:solidFill>
                <a:schemeClr val="accent4"/>
              </a:solidFill>
              <a:latin typeface="+mn-ea"/>
              <a:cs typeface="+mn-ea"/>
            </a:endParaRPr>
          </a:p>
        </p:txBody>
      </p:sp>
      <p:pic>
        <p:nvPicPr>
          <p:cNvPr id="21" name="图片 30" descr="/data/temp/89487d9d-4b3a-11f0-b999-aed46d39ad60.jpg@base@tag=imgScale&amp;m=1&amp;w=799&amp;h=422&amp;q=9589487d9d-4b3a-11f0-b999-aed46d39ad60"/>
          <p:cNvPicPr>
            <a:picLocks noChangeAspect="1"/>
          </p:cNvPicPr>
          <p:nvPr>
            <p:custDataLst>
              <p:tags r:id="rId10"/>
            </p:custDataLst>
          </p:nvPr>
        </p:nvPicPr>
        <p:blipFill rotWithShape="1">
          <a:blip r:embed="rId11"/>
          <a:srcRect t="11252" b="9593"/>
          <a:stretch>
            <a:fillRect/>
          </a:stretch>
        </p:blipFill>
        <p:spPr>
          <a:xfrm>
            <a:off x="4861436" y="4374643"/>
            <a:ext cx="2484516" cy="1311070"/>
          </a:xfrm>
          <a:prstGeom prst="rect">
            <a:avLst/>
          </a:prstGeom>
          <a:solidFill>
            <a:schemeClr val="accent4"/>
          </a:solidFill>
          <a:ln>
            <a:solidFill>
              <a:schemeClr val="accent4">
                <a:alpha val="20000"/>
              </a:schemeClr>
            </a:solidFill>
          </a:ln>
        </p:spPr>
      </p:pic>
      <p:sp>
        <p:nvSpPr>
          <p:cNvPr id="22" name="矩形 10"/>
          <p:cNvSpPr/>
          <p:nvPr>
            <p:custDataLst>
              <p:tags r:id="rId12"/>
            </p:custDataLst>
          </p:nvPr>
        </p:nvSpPr>
        <p:spPr>
          <a:xfrm>
            <a:off x="8152765" y="2760980"/>
            <a:ext cx="2919095" cy="75565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合作共育使得教育内容与方式更加丰富，教育更加贴近实际生活，满足儿童全面发展的需求。</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189595" y="2251075"/>
            <a:ext cx="2919095" cy="509905"/>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4"/>
                </a:solidFill>
                <a:latin typeface="+mn-ea"/>
                <a:cs typeface="+mn-ea"/>
              </a:rPr>
              <a:t>教育内容与方式的丰富性</a:t>
            </a:r>
            <a:endParaRPr lang="zh-CN" altLang="en-US" sz="2000" b="1" kern="0">
              <a:solidFill>
                <a:schemeClr val="accent4"/>
              </a:solidFill>
              <a:latin typeface="+mn-ea"/>
              <a:cs typeface="+mn-ea"/>
            </a:endParaRPr>
          </a:p>
        </p:txBody>
      </p:sp>
      <p:sp>
        <p:nvSpPr>
          <p:cNvPr id="25" name="矩形 13"/>
          <p:cNvSpPr/>
          <p:nvPr>
            <p:custDataLst>
              <p:tags r:id="rId14"/>
            </p:custDataLst>
          </p:nvPr>
        </p:nvSpPr>
        <p:spPr>
          <a:xfrm>
            <a:off x="8189329" y="1569390"/>
            <a:ext cx="1143230" cy="855462"/>
          </a:xfrm>
          <a:prstGeom prst="rect">
            <a:avLst/>
          </a:prstGeom>
          <a:noFill/>
        </p:spPr>
        <p:txBody>
          <a:bodyPr wrap="none" lIns="0" tIns="0" rIns="0" bIns="0" rtlCol="0" anchor="ctr"/>
          <a:p>
            <a:pPr>
              <a:spcBef>
                <a:spcPct val="0"/>
              </a:spcBef>
              <a:spcAft>
                <a:spcPct val="0"/>
              </a:spcAft>
            </a:pPr>
            <a:r>
              <a:rPr lang="en-US" altLang="zh-CN" sz="4000" b="1" kern="0">
                <a:solidFill>
                  <a:schemeClr val="accent4"/>
                </a:solidFill>
                <a:latin typeface="+mn-ea"/>
                <a:cs typeface="+mn-ea"/>
              </a:rPr>
              <a:t>03</a:t>
            </a:r>
            <a:endParaRPr lang="en-US" altLang="zh-CN" sz="4000" b="1" kern="0">
              <a:solidFill>
                <a:schemeClr val="accent4"/>
              </a:solidFill>
              <a:latin typeface="+mn-ea"/>
              <a:cs typeface="+mn-ea"/>
            </a:endParaRPr>
          </a:p>
        </p:txBody>
      </p:sp>
      <p:pic>
        <p:nvPicPr>
          <p:cNvPr id="26" name="图片 31" descr="/data/temp/89487dd5-4b3a-11f0-b999-aed46d39ad60.jpg@base@tag=imgScale&amp;m=1&amp;w=799&amp;h=422&amp;q=9589487dd5-4b3a-11f0-b999-aed46d39ad60"/>
          <p:cNvPicPr>
            <a:picLocks noChangeAspect="1"/>
          </p:cNvPicPr>
          <p:nvPr>
            <p:custDataLst>
              <p:tags r:id="rId15"/>
            </p:custDataLst>
          </p:nvPr>
        </p:nvPicPr>
        <p:blipFill rotWithShape="1">
          <a:blip r:embed="rId16"/>
          <a:srcRect t="10423" b="10423"/>
          <a:stretch>
            <a:fillRect/>
          </a:stretch>
        </p:blipFill>
        <p:spPr>
          <a:xfrm>
            <a:off x="8189329" y="4374643"/>
            <a:ext cx="2484516" cy="1311070"/>
          </a:xfrm>
          <a:prstGeom prst="rect">
            <a:avLst/>
          </a:prstGeom>
          <a:solidFill>
            <a:schemeClr val="accent4"/>
          </a:solidFill>
          <a:ln>
            <a:solidFill>
              <a:schemeClr val="accent4">
                <a:alpha val="20000"/>
              </a:schemeClr>
            </a:solidFill>
          </a:ln>
        </p:spPr>
      </p:pic>
      <p:cxnSp>
        <p:nvCxnSpPr>
          <p:cNvPr id="35" name="直接连接符 23"/>
          <p:cNvCxnSpPr/>
          <p:nvPr>
            <p:custDataLst>
              <p:tags r:id="rId17"/>
            </p:custDataLst>
          </p:nvPr>
        </p:nvCxnSpPr>
        <p:spPr>
          <a:xfrm>
            <a:off x="1319773" y="1728140"/>
            <a:ext cx="0" cy="380170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638901" y="1728140"/>
            <a:ext cx="0" cy="380170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7965151" y="1728140"/>
            <a:ext cx="0" cy="380170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26210" y="1069340"/>
            <a:ext cx="6013450" cy="398780"/>
          </a:xfrm>
        </p:spPr>
        <p:txBody>
          <a:bodyPr>
            <a:noAutofit/>
          </a:bodyPr>
          <a:p>
            <a:pPr algn="l"/>
            <a:r>
              <a:rPr lang="zh-CN" altLang="en-US" sz="2400">
                <a:solidFill>
                  <a:schemeClr val="accent2">
                    <a:lumMod val="54320"/>
                  </a:schemeClr>
                </a:solidFill>
              </a:rPr>
              <a:t>3.强化家园社之间的沟通与协作</a:t>
            </a:r>
            <a:endParaRPr lang="zh-CN" altLang="en-US" sz="2400">
              <a:solidFill>
                <a:schemeClr val="accent2">
                  <a:lumMod val="54320"/>
                </a:schemeClr>
              </a:solidFill>
            </a:endParaRPr>
          </a:p>
        </p:txBody>
      </p:sp>
      <p:sp>
        <p:nvSpPr>
          <p:cNvPr id="54" name="矩形: 圆角 2"/>
          <p:cNvSpPr/>
          <p:nvPr>
            <p:custDataLst>
              <p:tags r:id="rId2"/>
            </p:custDataLst>
          </p:nvPr>
        </p:nvSpPr>
        <p:spPr>
          <a:xfrm>
            <a:off x="1617980" y="2244090"/>
            <a:ext cx="4564380" cy="331470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55" name="矩形 54"/>
          <p:cNvSpPr/>
          <p:nvPr>
            <p:custDataLst>
              <p:tags r:id="rId3"/>
            </p:custDataLst>
          </p:nvPr>
        </p:nvSpPr>
        <p:spPr>
          <a:xfrm>
            <a:off x="1897820" y="3375326"/>
            <a:ext cx="4122889" cy="20101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定期的交流和反馈机制能够帮助家长更好地了解孩子在园内外的表现，为家庭教育提供指导，强化家园之间的沟通与协作。</a:t>
            </a:r>
            <a:endParaRPr lang="zh-CN" altLang="en-US" sz="1600" dirty="0">
              <a:solidFill>
                <a:schemeClr val="tx1">
                  <a:lumMod val="85000"/>
                  <a:lumOff val="15000"/>
                </a:schemeClr>
              </a:solidFill>
              <a:latin typeface="+mn-ea"/>
              <a:cs typeface="+mn-ea"/>
            </a:endParaRPr>
          </a:p>
        </p:txBody>
      </p:sp>
      <p:sp>
        <p:nvSpPr>
          <p:cNvPr id="56" name="圆角矩形 55"/>
          <p:cNvSpPr/>
          <p:nvPr>
            <p:custDataLst>
              <p:tags r:id="rId4"/>
            </p:custDataLst>
          </p:nvPr>
        </p:nvSpPr>
        <p:spPr>
          <a:xfrm>
            <a:off x="1861113" y="1753205"/>
            <a:ext cx="728323" cy="713756"/>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chemeClr val="accent1">
                    <a:lumMod val="50000"/>
                  </a:schemeClr>
                </a:solidFill>
                <a:latin typeface="+mn-ea"/>
                <a:cs typeface="+mn-ea"/>
                <a:sym typeface="+mn-ea"/>
              </a:rPr>
              <a:t>01</a:t>
            </a:r>
            <a:endParaRPr lang="en-US" altLang="zh-CN" sz="2400" b="1" dirty="0">
              <a:solidFill>
                <a:schemeClr val="accent1">
                  <a:lumMod val="50000"/>
                </a:schemeClr>
              </a:solidFill>
              <a:latin typeface="+mn-ea"/>
              <a:cs typeface="+mn-ea"/>
              <a:sym typeface="+mn-ea"/>
            </a:endParaRPr>
          </a:p>
        </p:txBody>
      </p:sp>
      <p:cxnSp>
        <p:nvCxnSpPr>
          <p:cNvPr id="57" name="直接连接符 56"/>
          <p:cNvCxnSpPr/>
          <p:nvPr>
            <p:custDataLst>
              <p:tags r:id="rId5"/>
            </p:custDataLst>
          </p:nvPr>
        </p:nvCxnSpPr>
        <p:spPr>
          <a:xfrm flipV="1">
            <a:off x="1819744" y="3193536"/>
            <a:ext cx="427845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58" name="矩形 57"/>
          <p:cNvSpPr/>
          <p:nvPr>
            <p:custDataLst>
              <p:tags r:id="rId6"/>
            </p:custDataLst>
          </p:nvPr>
        </p:nvSpPr>
        <p:spPr>
          <a:xfrm>
            <a:off x="1864026" y="2647003"/>
            <a:ext cx="4122307" cy="406695"/>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lumMod val="50000"/>
                  </a:schemeClr>
                </a:solidFill>
                <a:latin typeface="+mn-ea"/>
                <a:cs typeface="+mn-ea"/>
              </a:rPr>
              <a:t>家长与幼儿园的定期交流</a:t>
            </a:r>
            <a:endParaRPr lang="zh-CN" altLang="en-US" sz="2200" b="1" dirty="0">
              <a:solidFill>
                <a:schemeClr val="accent1">
                  <a:lumMod val="50000"/>
                </a:schemeClr>
              </a:solidFill>
              <a:latin typeface="+mn-ea"/>
              <a:cs typeface="+mn-ea"/>
            </a:endParaRPr>
          </a:p>
        </p:txBody>
      </p:sp>
      <p:sp>
        <p:nvSpPr>
          <p:cNvPr id="59" name="矩形: 圆角 2"/>
          <p:cNvSpPr/>
          <p:nvPr>
            <p:custDataLst>
              <p:tags r:id="rId7"/>
            </p:custDataLst>
          </p:nvPr>
        </p:nvSpPr>
        <p:spPr>
          <a:xfrm>
            <a:off x="6468745" y="2244090"/>
            <a:ext cx="4599940" cy="331470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61" name="矩形 60"/>
          <p:cNvSpPr/>
          <p:nvPr>
            <p:custDataLst>
              <p:tags r:id="rId8"/>
            </p:custDataLst>
          </p:nvPr>
        </p:nvSpPr>
        <p:spPr>
          <a:xfrm>
            <a:off x="6748239" y="3379987"/>
            <a:ext cx="4122889" cy="20008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社区的参与为学校提供了更多了解社区文化和需求的机会，促进了学校教育的社区化和本土化，进一步强化家园社之间的沟通与协作。</a:t>
            </a:r>
            <a:endParaRPr lang="zh-CN" altLang="en-US" sz="1600">
              <a:solidFill>
                <a:schemeClr val="tx1">
                  <a:lumMod val="85000"/>
                  <a:lumOff val="15000"/>
                </a:schemeClr>
              </a:solidFill>
              <a:latin typeface="+mn-ea"/>
              <a:cs typeface="+mn-ea"/>
            </a:endParaRPr>
          </a:p>
        </p:txBody>
      </p:sp>
      <p:sp>
        <p:nvSpPr>
          <p:cNvPr id="62" name="圆角矩形 61"/>
          <p:cNvSpPr/>
          <p:nvPr>
            <p:custDataLst>
              <p:tags r:id="rId9"/>
            </p:custDataLst>
          </p:nvPr>
        </p:nvSpPr>
        <p:spPr>
          <a:xfrm>
            <a:off x="6711532" y="1753205"/>
            <a:ext cx="728323" cy="713756"/>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chemeClr val="accent1">
                    <a:lumMod val="50000"/>
                  </a:schemeClr>
                </a:solidFill>
                <a:latin typeface="+mn-ea"/>
                <a:cs typeface="+mn-ea"/>
                <a:sym typeface="+mn-ea"/>
              </a:rPr>
              <a:t>02</a:t>
            </a:r>
            <a:endParaRPr lang="en-US" altLang="zh-CN" sz="2400" b="1" dirty="0">
              <a:solidFill>
                <a:schemeClr val="accent1">
                  <a:lumMod val="50000"/>
                </a:schemeClr>
              </a:solidFill>
              <a:latin typeface="+mn-ea"/>
              <a:cs typeface="+mn-ea"/>
              <a:sym typeface="+mn-ea"/>
            </a:endParaRPr>
          </a:p>
        </p:txBody>
      </p:sp>
      <p:cxnSp>
        <p:nvCxnSpPr>
          <p:cNvPr id="63" name="直接连接符 62"/>
          <p:cNvCxnSpPr/>
          <p:nvPr>
            <p:custDataLst>
              <p:tags r:id="rId10"/>
            </p:custDataLst>
          </p:nvPr>
        </p:nvCxnSpPr>
        <p:spPr>
          <a:xfrm flipV="1">
            <a:off x="6670746" y="3198780"/>
            <a:ext cx="4277876"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64" name="矩形 63"/>
          <p:cNvSpPr/>
          <p:nvPr>
            <p:custDataLst>
              <p:tags r:id="rId11"/>
            </p:custDataLst>
          </p:nvPr>
        </p:nvSpPr>
        <p:spPr>
          <a:xfrm>
            <a:off x="6716776" y="2647003"/>
            <a:ext cx="4122307" cy="406695"/>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lumMod val="50000"/>
                  </a:schemeClr>
                </a:solidFill>
                <a:latin typeface="+mn-ea"/>
                <a:cs typeface="+mn-ea"/>
              </a:rPr>
              <a:t>社区参与与教育的社区化</a:t>
            </a:r>
            <a:endParaRPr lang="zh-CN" altLang="en-US" sz="2200" b="1">
              <a:solidFill>
                <a:schemeClr val="accent1">
                  <a:lumMod val="50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262380" y="1066800"/>
            <a:ext cx="9239250" cy="413385"/>
          </a:xfrm>
        </p:spPr>
        <p:txBody>
          <a:bodyPr>
            <a:normAutofit fontScale="90000"/>
          </a:bodyPr>
          <a:p>
            <a:pPr algn="l"/>
            <a:r>
              <a:rPr lang="zh-CN" altLang="en-US" sz="2400">
                <a:solidFill>
                  <a:schemeClr val="accent2">
                    <a:lumMod val="54320"/>
                  </a:schemeClr>
                </a:solidFill>
              </a:rPr>
              <a:t>4.提升儿童适应社会的能力</a:t>
            </a:r>
            <a:endParaRPr lang="zh-CN" altLang="en-US" sz="2400">
              <a:solidFill>
                <a:schemeClr val="accent2">
                  <a:lumMod val="54320"/>
                </a:schemeClr>
              </a:solidFill>
            </a:endParaRPr>
          </a:p>
        </p:txBody>
      </p:sp>
      <p:sp>
        <p:nvSpPr>
          <p:cNvPr id="38" name="圆角矩形 37"/>
          <p:cNvSpPr/>
          <p:nvPr>
            <p:custDataLst>
              <p:tags r:id="rId2"/>
            </p:custDataLst>
          </p:nvPr>
        </p:nvSpPr>
        <p:spPr>
          <a:xfrm>
            <a:off x="1043754" y="2094004"/>
            <a:ext cx="4902613" cy="2948433"/>
          </a:xfrm>
          <a:prstGeom prst="roundRect">
            <a:avLst>
              <a:gd name="adj" fmla="val 8702"/>
            </a:avLst>
          </a:prstGeom>
          <a:gradFill>
            <a:gsLst>
              <a:gs pos="0">
                <a:schemeClr val="accent1">
                  <a:lumMod val="60000"/>
                  <a:lumOff val="40000"/>
                  <a:alpha val="0"/>
                </a:schemeClr>
              </a:gs>
              <a:gs pos="65000">
                <a:schemeClr val="accent1">
                  <a:lumMod val="60000"/>
                  <a:lumOff val="40000"/>
                  <a:alpha val="20000"/>
                </a:schemeClr>
              </a:gs>
            </a:gsLst>
            <a:lin ang="10800000" scaled="0"/>
          </a:gradFill>
          <a:ln>
            <a:noFill/>
          </a:ln>
          <a:effectLst>
            <a:outerShdw blurRad="215900" dist="38100" dir="5400000" algn="t" rotWithShape="0">
              <a:schemeClr val="accent1">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9" name="图片 38" descr="/data/temp/aefa673f-4bdb-11f0-9507-86ded17ccd97.jpegaefa673f-4bdb-11f0-9507-86ded17ccd97"/>
          <p:cNvPicPr>
            <a:picLocks noChangeAspect="1"/>
          </p:cNvPicPr>
          <p:nvPr>
            <p:custDataLst>
              <p:tags r:id="rId3"/>
            </p:custDataLst>
          </p:nvPr>
        </p:nvPicPr>
        <p:blipFill rotWithShape="1">
          <a:blip r:embed="rId4"/>
          <a:srcRect l="2148" r="2148"/>
          <a:stretch>
            <a:fillRect/>
          </a:stretch>
        </p:blipFill>
        <p:spPr>
          <a:xfrm>
            <a:off x="1387838" y="2094595"/>
            <a:ext cx="1880795" cy="2947841"/>
          </a:xfrm>
          <a:prstGeom prst="roundRect">
            <a:avLst>
              <a:gd name="adj" fmla="val 8489"/>
            </a:avLst>
          </a:prstGeom>
          <a:solidFill>
            <a:schemeClr val="accent1"/>
          </a:solidFill>
          <a:ln w="9525" cap="flat" cmpd="sng" algn="ctr">
            <a:solidFill>
              <a:schemeClr val="accent1">
                <a:alpha val="20000"/>
              </a:schemeClr>
            </a:solidFill>
            <a:prstDash val="solid"/>
            <a:round/>
            <a:headEnd type="none" w="med" len="med"/>
            <a:tailEnd type="none" w="med" len="med"/>
          </a:ln>
          <a:effectLst>
            <a:outerShdw blurRad="50800" dist="38100" dir="2700000" algn="tl" rotWithShape="0">
              <a:schemeClr val="accent1">
                <a:lumMod val="75000"/>
                <a:alpha val="12000"/>
              </a:schemeClr>
            </a:outerShdw>
          </a:effectLst>
        </p:spPr>
      </p:pic>
      <p:sp>
        <p:nvSpPr>
          <p:cNvPr id="40" name="正文"/>
          <p:cNvSpPr txBox="1"/>
          <p:nvPr>
            <p:custDataLst>
              <p:tags r:id="rId5"/>
            </p:custDataLst>
          </p:nvPr>
        </p:nvSpPr>
        <p:spPr>
          <a:xfrm>
            <a:off x="3515420" y="2864550"/>
            <a:ext cx="2518774" cy="1987914"/>
          </a:xfrm>
          <a:prstGeom prst="rect">
            <a:avLst/>
          </a:prstGeom>
          <a:noFill/>
        </p:spPr>
        <p:txBody>
          <a:bodyPr wrap="square" lIns="0" tIns="0" rIns="0" bIns="0" rtlCol="0" anchor="t" anchorCtr="0">
            <a:noAutofit/>
          </a:bodyPr>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在家庭、幼儿园和社区的多元环境中成长的儿童更容易培养出适应不同环境的能力，为其将来融入更大范围的社会环境打下基础。</a:t>
            </a:r>
            <a:endParaRPr lang="zh-CN" altLang="en-US" sz="1600" kern="0" dirty="0">
              <a:ln>
                <a:noFill/>
                <a:prstDash val="sysDot"/>
              </a:ln>
              <a:solidFill>
                <a:schemeClr val="tx1">
                  <a:lumMod val="85000"/>
                  <a:lumOff val="15000"/>
                </a:schemeClr>
              </a:solidFill>
              <a:latin typeface="+mn-ea"/>
              <a:sym typeface="+mn-ea"/>
            </a:endParaRPr>
          </a:p>
        </p:txBody>
      </p:sp>
      <p:sp>
        <p:nvSpPr>
          <p:cNvPr id="41" name="矩形 40"/>
          <p:cNvSpPr/>
          <p:nvPr>
            <p:custDataLst>
              <p:tags r:id="rId6"/>
            </p:custDataLst>
          </p:nvPr>
        </p:nvSpPr>
        <p:spPr>
          <a:xfrm>
            <a:off x="3515360" y="2284730"/>
            <a:ext cx="2818130" cy="3784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lumMod val="50000"/>
                  </a:schemeClr>
                </a:solidFill>
                <a:latin typeface="+mn-ea"/>
                <a:cs typeface="+mn-ea"/>
              </a:rPr>
              <a:t>多元环境对儿童能力的培养</a:t>
            </a:r>
            <a:endParaRPr lang="zh-CN" altLang="en-US" b="1">
              <a:solidFill>
                <a:schemeClr val="accent1">
                  <a:lumMod val="50000"/>
                </a:schemeClr>
              </a:solidFill>
              <a:latin typeface="+mn-ea"/>
              <a:cs typeface="+mn-ea"/>
            </a:endParaRPr>
          </a:p>
        </p:txBody>
      </p:sp>
      <p:cxnSp>
        <p:nvCxnSpPr>
          <p:cNvPr id="42" name="直接连接符 41"/>
          <p:cNvCxnSpPr/>
          <p:nvPr>
            <p:custDataLst>
              <p:tags r:id="rId7"/>
            </p:custDataLst>
          </p:nvPr>
        </p:nvCxnSpPr>
        <p:spPr>
          <a:xfrm>
            <a:off x="3522522" y="2763941"/>
            <a:ext cx="272828" cy="0"/>
          </a:xfrm>
          <a:prstGeom prst="line">
            <a:avLst/>
          </a:prstGeom>
          <a:ln w="44450" cap="rnd">
            <a:gradFill>
              <a:gsLst>
                <a:gs pos="0">
                  <a:schemeClr val="accent1">
                    <a:alpha val="100000"/>
                  </a:schemeClr>
                </a:gs>
                <a:gs pos="100000">
                  <a:schemeClr val="accent1">
                    <a:alpha val="26000"/>
                  </a:schemeClr>
                </a:gs>
              </a:gsLst>
              <a:lin ang="0"/>
              <a:tileRect/>
            </a:gradFill>
            <a:round/>
          </a:ln>
          <a:effectLst>
            <a:outerShdw blurRad="50800" dist="25400" dir="5400000" algn="t" rotWithShape="0">
              <a:schemeClr val="accent1">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3" name="圆角矩形 42"/>
          <p:cNvSpPr/>
          <p:nvPr>
            <p:custDataLst>
              <p:tags r:id="rId8"/>
            </p:custDataLst>
          </p:nvPr>
        </p:nvSpPr>
        <p:spPr>
          <a:xfrm>
            <a:off x="6392545" y="2094230"/>
            <a:ext cx="4713605" cy="2948305"/>
          </a:xfrm>
          <a:prstGeom prst="roundRect">
            <a:avLst>
              <a:gd name="adj" fmla="val 8702"/>
            </a:avLst>
          </a:prstGeom>
          <a:gradFill>
            <a:gsLst>
              <a:gs pos="0">
                <a:schemeClr val="accent2">
                  <a:lumMod val="60000"/>
                  <a:lumOff val="40000"/>
                  <a:alpha val="0"/>
                </a:schemeClr>
              </a:gs>
              <a:gs pos="65000">
                <a:schemeClr val="accent2">
                  <a:lumMod val="60000"/>
                  <a:lumOff val="40000"/>
                  <a:alpha val="20000"/>
                </a:schemeClr>
              </a:gs>
            </a:gsLst>
            <a:lin ang="10800000" scaled="0"/>
          </a:gradFill>
          <a:ln>
            <a:noFill/>
          </a:ln>
          <a:effectLst>
            <a:outerShdw blurRad="215900" dist="38100" dir="5400000" algn="t" rotWithShape="0">
              <a:schemeClr val="accent2">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44" name="图片 43" descr="/data/temp/aefa68ca-4bdb-11f0-9507-86ded17ccd97.jpegaefa68ca-4bdb-11f0-9507-86ded17ccd97"/>
          <p:cNvPicPr>
            <a:picLocks noChangeAspect="1"/>
          </p:cNvPicPr>
          <p:nvPr>
            <p:custDataLst>
              <p:tags r:id="rId9"/>
            </p:custDataLst>
          </p:nvPr>
        </p:nvPicPr>
        <p:blipFill rotWithShape="1">
          <a:blip r:embed="rId10"/>
          <a:srcRect l="2148" r="2148"/>
          <a:stretch>
            <a:fillRect/>
          </a:stretch>
        </p:blipFill>
        <p:spPr>
          <a:xfrm>
            <a:off x="6391724" y="2094595"/>
            <a:ext cx="1880795" cy="2947841"/>
          </a:xfrm>
          <a:prstGeom prst="roundRect">
            <a:avLst>
              <a:gd name="adj" fmla="val 8489"/>
            </a:avLst>
          </a:prstGeom>
          <a:solidFill>
            <a:schemeClr val="accent2"/>
          </a:solidFill>
          <a:ln w="9525" cap="flat" cmpd="sng" algn="ctr">
            <a:solidFill>
              <a:schemeClr val="accent2">
                <a:alpha val="20000"/>
              </a:schemeClr>
            </a:solidFill>
            <a:prstDash val="solid"/>
            <a:round/>
            <a:headEnd type="none" w="med" len="med"/>
            <a:tailEnd type="none" w="med" len="med"/>
          </a:ln>
          <a:effectLst>
            <a:outerShdw blurRad="50800" dist="38100" dir="2700000" algn="tl" rotWithShape="0">
              <a:schemeClr val="accent2">
                <a:lumMod val="75000"/>
                <a:alpha val="12000"/>
              </a:schemeClr>
            </a:outerShdw>
          </a:effectLst>
        </p:spPr>
      </p:pic>
      <p:sp>
        <p:nvSpPr>
          <p:cNvPr id="45" name="正文"/>
          <p:cNvSpPr txBox="1"/>
          <p:nvPr>
            <p:custDataLst>
              <p:tags r:id="rId11"/>
            </p:custDataLst>
          </p:nvPr>
        </p:nvSpPr>
        <p:spPr>
          <a:xfrm>
            <a:off x="8331982" y="2864550"/>
            <a:ext cx="2518774" cy="1987914"/>
          </a:xfrm>
          <a:prstGeom prst="rect">
            <a:avLst/>
          </a:prstGeom>
          <a:noFill/>
        </p:spPr>
        <p:txBody>
          <a:bodyPr wrap="square" lIns="0" tIns="0" rIns="0" bIns="0" rtlCol="0" anchor="t" anchorCtr="0">
            <a:noAutofit/>
          </a:bodyPr>
          <a:p>
            <a:pPr indent="0" algn="l" fontAlgn="auto">
              <a:lnSpc>
                <a:spcPct val="150000"/>
              </a:lnSpc>
            </a:pPr>
            <a:r>
              <a:rPr lang="zh-CN" altLang="en-US" sz="1600" dirty="0">
                <a:solidFill>
                  <a:schemeClr val="tx1">
                    <a:lumMod val="85000"/>
                    <a:lumOff val="15000"/>
                  </a:schemeClr>
                </a:solidFill>
                <a:latin typeface="+mn-ea"/>
                <a:cs typeface="+mn-ea"/>
                <a:sym typeface="+mn-ea"/>
              </a:rPr>
              <a:t>通过家园社合作共育，儿童在多元环境中的成长经历将为其适应社会、融入社会打下坚实的基础。</a:t>
            </a:r>
            <a:endParaRPr lang="zh-CN" altLang="en-US" sz="1600" dirty="0">
              <a:solidFill>
                <a:schemeClr val="tx1">
                  <a:lumMod val="85000"/>
                  <a:lumOff val="15000"/>
                </a:schemeClr>
              </a:solidFill>
              <a:latin typeface="+mn-ea"/>
              <a:cs typeface="+mn-ea"/>
              <a:sym typeface="+mn-ea"/>
            </a:endParaRPr>
          </a:p>
        </p:txBody>
      </p:sp>
      <p:sp>
        <p:nvSpPr>
          <p:cNvPr id="46" name="矩形 45"/>
          <p:cNvSpPr/>
          <p:nvPr>
            <p:custDataLst>
              <p:tags r:id="rId12"/>
            </p:custDataLst>
          </p:nvPr>
        </p:nvSpPr>
        <p:spPr>
          <a:xfrm>
            <a:off x="8331835" y="2284730"/>
            <a:ext cx="2818130" cy="37846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lumMod val="50000"/>
                  </a:schemeClr>
                </a:solidFill>
                <a:latin typeface="+mn-ea"/>
                <a:cs typeface="+mn-ea"/>
              </a:rPr>
              <a:t>为融入社会打下基础</a:t>
            </a:r>
            <a:endParaRPr lang="zh-CN" altLang="en-US" b="1">
              <a:solidFill>
                <a:schemeClr val="accent1">
                  <a:lumMod val="50000"/>
                </a:schemeClr>
              </a:solidFill>
              <a:latin typeface="+mn-ea"/>
              <a:cs typeface="+mn-ea"/>
            </a:endParaRPr>
          </a:p>
        </p:txBody>
      </p:sp>
      <p:cxnSp>
        <p:nvCxnSpPr>
          <p:cNvPr id="47" name="直接连接符 46"/>
          <p:cNvCxnSpPr/>
          <p:nvPr>
            <p:custDataLst>
              <p:tags r:id="rId13"/>
            </p:custDataLst>
          </p:nvPr>
        </p:nvCxnSpPr>
        <p:spPr>
          <a:xfrm>
            <a:off x="8339084" y="2763941"/>
            <a:ext cx="272828" cy="0"/>
          </a:xfrm>
          <a:prstGeom prst="line">
            <a:avLst/>
          </a:prstGeom>
          <a:ln w="44450" cap="rnd">
            <a:gradFill>
              <a:gsLst>
                <a:gs pos="0">
                  <a:schemeClr val="accent2">
                    <a:alpha val="100000"/>
                  </a:schemeClr>
                </a:gs>
                <a:gs pos="100000">
                  <a:schemeClr val="accent2">
                    <a:alpha val="26000"/>
                  </a:schemeClr>
                </a:gs>
              </a:gsLst>
              <a:lin ang="0"/>
              <a:tileRect/>
            </a:gradFill>
            <a:round/>
          </a:ln>
          <a:effectLst>
            <a:outerShdw blurRad="50800" dist="25400" dir="5400000" algn="t" rotWithShape="0">
              <a:schemeClr val="accent2">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605280" y="899160"/>
            <a:ext cx="5829935" cy="518160"/>
          </a:xfrm>
        </p:spPr>
        <p:txBody>
          <a:bodyPr>
            <a:noAutofit/>
          </a:bodyPr>
          <a:p>
            <a:pPr algn="l"/>
            <a:r>
              <a:rPr lang="zh-CN" altLang="en-US" sz="2400">
                <a:solidFill>
                  <a:schemeClr val="accent2">
                    <a:lumMod val="54320"/>
                  </a:schemeClr>
                </a:solidFill>
              </a:rPr>
              <a:t>5.响应现代教育理念</a:t>
            </a:r>
            <a:endParaRPr lang="zh-CN" altLang="en-US" sz="2400">
              <a:solidFill>
                <a:schemeClr val="accent2">
                  <a:lumMod val="54320"/>
                </a:schemeClr>
              </a:solidFill>
            </a:endParaRPr>
          </a:p>
        </p:txBody>
      </p:sp>
      <p:sp>
        <p:nvSpPr>
          <p:cNvPr id="31" name="圆角矩形 30"/>
          <p:cNvSpPr/>
          <p:nvPr>
            <p:custDataLst>
              <p:tags r:id="rId2"/>
            </p:custDataLst>
          </p:nvPr>
        </p:nvSpPr>
        <p:spPr>
          <a:xfrm>
            <a:off x="6722157" y="1980591"/>
            <a:ext cx="3434186" cy="3671912"/>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矩形 31"/>
          <p:cNvSpPr/>
          <p:nvPr>
            <p:custDataLst>
              <p:tags r:id="rId3"/>
            </p:custDataLst>
          </p:nvPr>
        </p:nvSpPr>
        <p:spPr>
          <a:xfrm>
            <a:off x="7107124" y="3003779"/>
            <a:ext cx="2664787" cy="2192011"/>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通过家园社合作共育，建立一个支持终身学习和个性化发展的多元化学习生态系统，响应现代教育理念。</a:t>
            </a:r>
            <a:endParaRPr lang="zh-CN" altLang="en-US" sz="1600" dirty="0">
              <a:ln>
                <a:noFill/>
                <a:prstDash val="sysDot"/>
              </a:ln>
              <a:solidFill>
                <a:schemeClr val="tx1">
                  <a:lumMod val="85000"/>
                  <a:lumOff val="15000"/>
                </a:schemeClr>
              </a:solidFill>
              <a:latin typeface="+mn-ea"/>
              <a:cs typeface="+mn-ea"/>
            </a:endParaRPr>
          </a:p>
        </p:txBody>
      </p:sp>
      <p:sp>
        <p:nvSpPr>
          <p:cNvPr id="33" name="矩形 32"/>
          <p:cNvSpPr/>
          <p:nvPr>
            <p:custDataLst>
              <p:tags r:id="rId4"/>
            </p:custDataLst>
          </p:nvPr>
        </p:nvSpPr>
        <p:spPr>
          <a:xfrm>
            <a:off x="6822440" y="2477770"/>
            <a:ext cx="3333750" cy="373380"/>
          </a:xfrm>
          <a:prstGeom prst="rect">
            <a:avLst/>
          </a:prstGeom>
          <a:noFill/>
        </p:spPr>
        <p:txBody>
          <a:bodyPr wrap="square" lIns="0" tIns="0" rIns="0" bIns="0" rtlCol="0" anchor="b" anchorCtr="0">
            <a:noAutofit/>
          </a:bodyPr>
          <a:p>
            <a:pPr algn="ctr">
              <a:spcBef>
                <a:spcPct val="0"/>
              </a:spcBef>
              <a:spcAft>
                <a:spcPct val="0"/>
              </a:spcAft>
            </a:pPr>
            <a:r>
              <a:rPr lang="zh-CN" altLang="en-US" sz="1900" b="1" kern="0" dirty="0">
                <a:solidFill>
                  <a:schemeClr val="accent1">
                    <a:lumMod val="50000"/>
                  </a:schemeClr>
                </a:solidFill>
                <a:latin typeface="+mn-ea"/>
                <a:cs typeface="+mn-ea"/>
              </a:rPr>
              <a:t>多元化学习生态系统的建立</a:t>
            </a:r>
            <a:endParaRPr lang="zh-CN" altLang="en-US" sz="1900" b="1" kern="0" dirty="0">
              <a:solidFill>
                <a:schemeClr val="accent1">
                  <a:lumMod val="50000"/>
                </a:schemeClr>
              </a:solidFill>
              <a:latin typeface="+mn-ea"/>
              <a:cs typeface="+mn-ea"/>
            </a:endParaRPr>
          </a:p>
        </p:txBody>
      </p:sp>
      <p:sp>
        <p:nvSpPr>
          <p:cNvPr id="34" name="椭圆 33"/>
          <p:cNvSpPr/>
          <p:nvPr>
            <p:custDataLst>
              <p:tags r:id="rId5"/>
            </p:custDataLst>
          </p:nvPr>
        </p:nvSpPr>
        <p:spPr>
          <a:xfrm>
            <a:off x="8063920" y="1620788"/>
            <a:ext cx="750659" cy="750659"/>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5" name="椭圆 34"/>
          <p:cNvSpPr/>
          <p:nvPr>
            <p:custDataLst>
              <p:tags r:id="rId6"/>
            </p:custDataLst>
          </p:nvPr>
        </p:nvSpPr>
        <p:spPr>
          <a:xfrm>
            <a:off x="8089620" y="1620253"/>
            <a:ext cx="699794" cy="699794"/>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6" name="圆角矩形 35"/>
          <p:cNvSpPr/>
          <p:nvPr>
            <p:custDataLst>
              <p:tags r:id="rId7"/>
            </p:custDataLst>
          </p:nvPr>
        </p:nvSpPr>
        <p:spPr>
          <a:xfrm>
            <a:off x="2115401" y="1980591"/>
            <a:ext cx="3434186" cy="3671912"/>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7" name="矩形 36"/>
          <p:cNvSpPr/>
          <p:nvPr>
            <p:custDataLst>
              <p:tags r:id="rId8"/>
            </p:custDataLst>
          </p:nvPr>
        </p:nvSpPr>
        <p:spPr>
          <a:xfrm>
            <a:off x="2500368" y="3003779"/>
            <a:ext cx="2664787" cy="2192011"/>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当代教育强调终身学习和个性化发展，家园社合作共育能够为孩子提供一个多元化的学习生态系统，满足不同儿童的发展需求。</a:t>
            </a:r>
            <a:endParaRPr lang="zh-CN" altLang="en-US" sz="1600" dirty="0">
              <a:ln>
                <a:noFill/>
                <a:prstDash val="sysDot"/>
              </a:ln>
              <a:solidFill>
                <a:schemeClr val="tx1">
                  <a:lumMod val="85000"/>
                  <a:lumOff val="15000"/>
                </a:schemeClr>
              </a:solidFill>
              <a:latin typeface="+mn-ea"/>
              <a:cs typeface="+mn-ea"/>
            </a:endParaRPr>
          </a:p>
        </p:txBody>
      </p:sp>
      <p:sp>
        <p:nvSpPr>
          <p:cNvPr id="38" name="矩形 37"/>
          <p:cNvSpPr/>
          <p:nvPr>
            <p:custDataLst>
              <p:tags r:id="rId9"/>
            </p:custDataLst>
          </p:nvPr>
        </p:nvSpPr>
        <p:spPr>
          <a:xfrm>
            <a:off x="2216150" y="2477770"/>
            <a:ext cx="3333750" cy="373380"/>
          </a:xfrm>
          <a:prstGeom prst="rect">
            <a:avLst/>
          </a:prstGeom>
          <a:noFill/>
        </p:spPr>
        <p:txBody>
          <a:bodyPr wrap="square" lIns="0" tIns="0" rIns="0" bIns="0" rtlCol="0" anchor="b" anchorCtr="0">
            <a:noAutofit/>
          </a:bodyPr>
          <a:p>
            <a:pPr algn="ctr">
              <a:spcBef>
                <a:spcPct val="0"/>
              </a:spcBef>
              <a:spcAft>
                <a:spcPct val="0"/>
              </a:spcAft>
            </a:pPr>
            <a:r>
              <a:rPr lang="zh-CN" altLang="en-US" sz="1900" b="1" kern="0" dirty="0">
                <a:solidFill>
                  <a:schemeClr val="accent1">
                    <a:lumMod val="50000"/>
                  </a:schemeClr>
                </a:solidFill>
                <a:latin typeface="+mn-ea"/>
                <a:cs typeface="+mn-ea"/>
              </a:rPr>
              <a:t>终身学习与个性化发展的支持</a:t>
            </a:r>
            <a:endParaRPr lang="zh-CN" altLang="en-US" sz="1900" b="1" kern="0" dirty="0">
              <a:solidFill>
                <a:schemeClr val="accent1">
                  <a:lumMod val="50000"/>
                </a:schemeClr>
              </a:solidFill>
              <a:latin typeface="+mn-ea"/>
              <a:cs typeface="+mn-ea"/>
            </a:endParaRPr>
          </a:p>
        </p:txBody>
      </p:sp>
      <p:cxnSp>
        <p:nvCxnSpPr>
          <p:cNvPr id="39" name="直接连接符 38"/>
          <p:cNvCxnSpPr/>
          <p:nvPr>
            <p:custDataLst>
              <p:tags r:id="rId10"/>
            </p:custDataLst>
          </p:nvPr>
        </p:nvCxnSpPr>
        <p:spPr>
          <a:xfrm>
            <a:off x="8289332" y="5352132"/>
            <a:ext cx="300371"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40" name="直接连接符 39"/>
          <p:cNvCxnSpPr/>
          <p:nvPr>
            <p:custDataLst>
              <p:tags r:id="rId11"/>
            </p:custDataLst>
          </p:nvPr>
        </p:nvCxnSpPr>
        <p:spPr>
          <a:xfrm>
            <a:off x="3682576" y="5352132"/>
            <a:ext cx="300371"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sp>
        <p:nvSpPr>
          <p:cNvPr id="41" name="椭圆 40"/>
          <p:cNvSpPr/>
          <p:nvPr>
            <p:custDataLst>
              <p:tags r:id="rId12"/>
            </p:custDataLst>
          </p:nvPr>
        </p:nvSpPr>
        <p:spPr>
          <a:xfrm>
            <a:off x="3457164" y="1620788"/>
            <a:ext cx="750659" cy="750659"/>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41"/>
          <p:cNvSpPr/>
          <p:nvPr>
            <p:custDataLst>
              <p:tags r:id="rId13"/>
            </p:custDataLst>
          </p:nvPr>
        </p:nvSpPr>
        <p:spPr>
          <a:xfrm>
            <a:off x="3482864" y="1620253"/>
            <a:ext cx="699794" cy="699794"/>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pic>
        <p:nvPicPr>
          <p:cNvPr id="43" name="图形 16" descr="/data/temp/cc65a47a-4bdb-11f0-a86d-2ae170578bed.svgcc65a47a-4bdb-11f0-a86d-2ae170578b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rcRect/>
          <a:stretch>
            <a:fillRect/>
          </a:stretch>
        </p:blipFill>
        <p:spPr>
          <a:xfrm>
            <a:off x="3695962" y="1833885"/>
            <a:ext cx="272889" cy="272889"/>
          </a:xfrm>
          <a:prstGeom prst="rect">
            <a:avLst/>
          </a:prstGeom>
        </p:spPr>
      </p:pic>
      <p:pic>
        <p:nvPicPr>
          <p:cNvPr id="44" name="图形 17" descr="/data/temp/cc65a537-4bdb-11f0-a86d-2ae170578bed.svgcc65a537-4bdb-11f0-a86d-2ae170578b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l="427" r="428"/>
          <a:stretch>
            <a:fillRect/>
          </a:stretch>
        </p:blipFill>
        <p:spPr>
          <a:xfrm>
            <a:off x="8302717" y="1833350"/>
            <a:ext cx="273065" cy="273065"/>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540550" y="590620"/>
            <a:ext cx="10800000" cy="792000"/>
          </a:xfrm>
        </p:spPr>
        <p:txBody>
          <a:bodyPr lIns="0" tIns="0" rIns="0" bIns="0">
            <a:noAutofit/>
          </a:bodyPr>
          <a:p>
            <a:pPr algn="l"/>
            <a:r>
              <a:rPr lang="zh-CN" altLang="en-US" sz="2400" dirty="0">
                <a:solidFill>
                  <a:schemeClr val="accent2">
                    <a:lumMod val="54320"/>
                  </a:schemeClr>
                </a:solidFill>
                <a:sym typeface="+mn-ea"/>
              </a:rPr>
              <a:t>6.面对挑战的有效途径</a:t>
            </a:r>
            <a:endParaRPr lang="zh-CN" altLang="en-US" sz="2400" dirty="0">
              <a:solidFill>
                <a:schemeClr val="accent2">
                  <a:lumMod val="54320"/>
                </a:schemeClr>
              </a:solidFill>
              <a:sym typeface="+mn-ea"/>
            </a:endParaRPr>
          </a:p>
        </p:txBody>
      </p:sp>
      <p:pic>
        <p:nvPicPr>
          <p:cNvPr id="14" name="图片 13" descr="/data/temp/db88142a-4bdb-11f0-ac53-f6e27abfafc6.jpegdb88142a-4bdb-11f0-ac53-f6e27abfafc6"/>
          <p:cNvPicPr>
            <a:picLocks noChangeAspect="1"/>
          </p:cNvPicPr>
          <p:nvPr>
            <p:custDataLst>
              <p:tags r:id="rId2"/>
            </p:custDataLst>
          </p:nvPr>
        </p:nvPicPr>
        <p:blipFill>
          <a:blip r:embed="rId3"/>
          <a:srcRect l="16778" r="16778"/>
          <a:stretch>
            <a:fillRect/>
          </a:stretch>
        </p:blipFill>
        <p:spPr>
          <a:xfrm>
            <a:off x="8035836" y="2697822"/>
            <a:ext cx="894711" cy="89471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15" name="矩形 14"/>
          <p:cNvSpPr/>
          <p:nvPr>
            <p:custDataLst>
              <p:tags r:id="rId4"/>
            </p:custDataLst>
          </p:nvPr>
        </p:nvSpPr>
        <p:spPr>
          <a:xfrm>
            <a:off x="2252345" y="4206240"/>
            <a:ext cx="3702685" cy="10972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在面对诸如留守儿童、特殊儿童等特殊群体的教育问题时，家园社合作共育能够提供更多的支持和解决方案。</a:t>
            </a:r>
            <a:endParaRPr lang="zh-CN" altLang="en-US" dirty="0">
              <a:solidFill>
                <a:schemeClr val="tx1">
                  <a:lumMod val="85000"/>
                  <a:lumOff val="15000"/>
                </a:schemeClr>
              </a:solidFill>
              <a:latin typeface="+mn-ea"/>
              <a:cs typeface="+mn-ea"/>
            </a:endParaRPr>
          </a:p>
        </p:txBody>
      </p:sp>
      <p:sp>
        <p:nvSpPr>
          <p:cNvPr id="16" name="矩形 15"/>
          <p:cNvSpPr/>
          <p:nvPr>
            <p:custDataLst>
              <p:tags r:id="rId5"/>
            </p:custDataLst>
          </p:nvPr>
        </p:nvSpPr>
        <p:spPr>
          <a:xfrm>
            <a:off x="2370367" y="3805842"/>
            <a:ext cx="3442371" cy="318934"/>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1">
                    <a:lumMod val="50000"/>
                  </a:schemeClr>
                </a:solidFill>
                <a:latin typeface="+mn-ea"/>
                <a:cs typeface="+mn-ea"/>
              </a:rPr>
              <a:t>特殊群体教育问题的支持</a:t>
            </a:r>
            <a:endParaRPr lang="zh-CN" altLang="en-US" sz="2200" b="1" dirty="0">
              <a:solidFill>
                <a:schemeClr val="accent1">
                  <a:lumMod val="50000"/>
                </a:schemeClr>
              </a:solidFill>
              <a:latin typeface="+mn-ea"/>
              <a:cs typeface="+mn-ea"/>
            </a:endParaRPr>
          </a:p>
        </p:txBody>
      </p:sp>
      <p:sp>
        <p:nvSpPr>
          <p:cNvPr id="17" name="矩形 16"/>
          <p:cNvSpPr/>
          <p:nvPr>
            <p:custDataLst>
              <p:tags r:id="rId6"/>
            </p:custDataLst>
          </p:nvPr>
        </p:nvSpPr>
        <p:spPr>
          <a:xfrm>
            <a:off x="6549390" y="4206240"/>
            <a:ext cx="3855085" cy="10972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dirty="0">
                <a:solidFill>
                  <a:schemeClr val="tx1">
                    <a:lumMod val="85000"/>
                    <a:lumOff val="15000"/>
                  </a:schemeClr>
                </a:solidFill>
                <a:latin typeface="+mn-ea"/>
                <a:cs typeface="+mn-ea"/>
              </a:rPr>
              <a:t>家园社合作共育作为一种有效途径，能够针对不同群体的教育问题提供针对性的解决方案，帮助解决教育挑战。</a:t>
            </a:r>
            <a:endParaRPr lang="zh-CN" altLang="en-US" dirty="0">
              <a:solidFill>
                <a:schemeClr val="tx1">
                  <a:lumMod val="85000"/>
                  <a:lumOff val="15000"/>
                </a:schemeClr>
              </a:solidFill>
              <a:latin typeface="+mn-ea"/>
              <a:cs typeface="+mn-ea"/>
            </a:endParaRPr>
          </a:p>
        </p:txBody>
      </p:sp>
      <p:sp>
        <p:nvSpPr>
          <p:cNvPr id="19" name="矩形 18"/>
          <p:cNvSpPr/>
          <p:nvPr>
            <p:custDataLst>
              <p:tags r:id="rId7"/>
            </p:custDataLst>
          </p:nvPr>
        </p:nvSpPr>
        <p:spPr>
          <a:xfrm>
            <a:off x="6762302" y="3806391"/>
            <a:ext cx="3442371" cy="318934"/>
          </a:xfrm>
          <a:prstGeom prst="rect">
            <a:avLst/>
          </a:prstGeom>
          <a:noFill/>
        </p:spPr>
        <p:txBody>
          <a:bodyPr wrap="square" lIns="0" tIns="0" rIns="0" bIns="0" rtlCol="0" anchor="ctr" anchorCtr="0">
            <a:noAutofit/>
          </a:bodyPr>
          <a:p>
            <a:pPr algn="ctr">
              <a:spcBef>
                <a:spcPct val="0"/>
              </a:spcBef>
              <a:spcAft>
                <a:spcPct val="0"/>
              </a:spcAft>
            </a:pPr>
            <a:r>
              <a:rPr lang="zh-CN" altLang="en-US" sz="2200" b="1" dirty="0">
                <a:solidFill>
                  <a:schemeClr val="accent1">
                    <a:lumMod val="50000"/>
                  </a:schemeClr>
                </a:solidFill>
                <a:latin typeface="+mn-ea"/>
                <a:cs typeface="+mn-ea"/>
              </a:rPr>
              <a:t>解决方案的提供</a:t>
            </a:r>
            <a:endParaRPr lang="zh-CN" altLang="en-US" sz="2200" b="1" dirty="0">
              <a:solidFill>
                <a:schemeClr val="accent1">
                  <a:lumMod val="50000"/>
                </a:schemeClr>
              </a:solidFill>
              <a:latin typeface="+mn-ea"/>
              <a:cs typeface="+mn-ea"/>
            </a:endParaRPr>
          </a:p>
        </p:txBody>
      </p:sp>
      <p:sp>
        <p:nvSpPr>
          <p:cNvPr id="20" name="任意多边形: 形状 5"/>
          <p:cNvSpPr/>
          <p:nvPr>
            <p:custDataLst>
              <p:tags r:id="rId8"/>
            </p:custDataLst>
          </p:nvPr>
        </p:nvSpPr>
        <p:spPr>
          <a:xfrm>
            <a:off x="1898015" y="1979122"/>
            <a:ext cx="4387391" cy="452006"/>
          </a:xfrm>
          <a:custGeom>
            <a:avLst/>
            <a:gdLst>
              <a:gd name="connsiteX0" fmla="*/ 86997 w 5066498"/>
              <a:gd name="connsiteY0" fmla="*/ 0 h 521970"/>
              <a:gd name="connsiteX1" fmla="*/ 4866541 w 5066498"/>
              <a:gd name="connsiteY1" fmla="*/ 0 h 521970"/>
              <a:gd name="connsiteX2" fmla="*/ 4868617 w 5066498"/>
              <a:gd name="connsiteY2" fmla="*/ 419 h 521970"/>
              <a:gd name="connsiteX3" fmla="*/ 5066498 w 5066498"/>
              <a:gd name="connsiteY3" fmla="*/ 419 h 521970"/>
              <a:gd name="connsiteX4" fmla="*/ 5066498 w 5066498"/>
              <a:gd name="connsiteY4" fmla="*/ 521552 h 521970"/>
              <a:gd name="connsiteX5" fmla="*/ 4868612 w 5066498"/>
              <a:gd name="connsiteY5" fmla="*/ 521552 h 521970"/>
              <a:gd name="connsiteX6" fmla="*/ 4866541 w 5066498"/>
              <a:gd name="connsiteY6" fmla="*/ 521970 h 521970"/>
              <a:gd name="connsiteX7" fmla="*/ 86997 w 5066498"/>
              <a:gd name="connsiteY7" fmla="*/ 521970 h 521970"/>
              <a:gd name="connsiteX8" fmla="*/ 0 w 5066498"/>
              <a:gd name="connsiteY8" fmla="*/ 434973 h 521970"/>
              <a:gd name="connsiteX9" fmla="*/ 0 w 5066498"/>
              <a:gd name="connsiteY9" fmla="*/ 86997 h 521970"/>
              <a:gd name="connsiteX10" fmla="*/ 86997 w 5066498"/>
              <a:gd name="connsiteY10" fmla="*/ 0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6498" h="521970">
                <a:moveTo>
                  <a:pt x="86997" y="0"/>
                </a:moveTo>
                <a:lnTo>
                  <a:pt x="4866541" y="0"/>
                </a:lnTo>
                <a:lnTo>
                  <a:pt x="4868617" y="419"/>
                </a:lnTo>
                <a:lnTo>
                  <a:pt x="5066498" y="419"/>
                </a:lnTo>
                <a:lnTo>
                  <a:pt x="5066498" y="521552"/>
                </a:lnTo>
                <a:lnTo>
                  <a:pt x="4868612" y="521552"/>
                </a:lnTo>
                <a:lnTo>
                  <a:pt x="4866541" y="521970"/>
                </a:lnTo>
                <a:lnTo>
                  <a:pt x="86997" y="521970"/>
                </a:lnTo>
                <a:cubicBezTo>
                  <a:pt x="38950" y="521970"/>
                  <a:pt x="0" y="483020"/>
                  <a:pt x="0" y="434973"/>
                </a:cubicBezTo>
                <a:lnTo>
                  <a:pt x="0" y="86997"/>
                </a:lnTo>
                <a:cubicBezTo>
                  <a:pt x="0" y="38950"/>
                  <a:pt x="38950" y="0"/>
                  <a:pt x="86997"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chemeClr val="accent1">
                    <a:lumMod val="50000"/>
                  </a:schemeClr>
                </a:solidFill>
                <a:uFillTx/>
                <a:latin typeface="+mn-ea"/>
                <a:cs typeface="+mn-ea"/>
                <a:sym typeface="+mn-ea"/>
              </a:rPr>
              <a:t>01</a:t>
            </a:r>
            <a:endParaRPr lang="en-US" altLang="zh-CN" sz="2400" b="1" dirty="0">
              <a:solidFill>
                <a:schemeClr val="accent1">
                  <a:lumMod val="50000"/>
                </a:schemeClr>
              </a:solidFill>
              <a:uFillTx/>
              <a:latin typeface="+mn-ea"/>
              <a:cs typeface="+mn-ea"/>
              <a:sym typeface="+mn-ea"/>
            </a:endParaRPr>
          </a:p>
        </p:txBody>
      </p:sp>
      <p:sp>
        <p:nvSpPr>
          <p:cNvPr id="21" name="任意多边形: 形状 6"/>
          <p:cNvSpPr/>
          <p:nvPr>
            <p:custDataLst>
              <p:tags r:id="rId9"/>
            </p:custDataLst>
          </p:nvPr>
        </p:nvSpPr>
        <p:spPr>
          <a:xfrm>
            <a:off x="6285551" y="1979122"/>
            <a:ext cx="4395929" cy="452006"/>
          </a:xfrm>
          <a:custGeom>
            <a:avLst/>
            <a:gdLst>
              <a:gd name="connsiteX0" fmla="*/ 209817 w 5076357"/>
              <a:gd name="connsiteY0" fmla="*/ 0 h 521970"/>
              <a:gd name="connsiteX1" fmla="*/ 4989360 w 5076357"/>
              <a:gd name="connsiteY1" fmla="*/ 0 h 521970"/>
              <a:gd name="connsiteX2" fmla="*/ 5076357 w 5076357"/>
              <a:gd name="connsiteY2" fmla="*/ 86997 h 521970"/>
              <a:gd name="connsiteX3" fmla="*/ 5076357 w 5076357"/>
              <a:gd name="connsiteY3" fmla="*/ 434973 h 521970"/>
              <a:gd name="connsiteX4" fmla="*/ 4989360 w 5076357"/>
              <a:gd name="connsiteY4" fmla="*/ 521970 h 521970"/>
              <a:gd name="connsiteX5" fmla="*/ 209817 w 5076357"/>
              <a:gd name="connsiteY5" fmla="*/ 521970 h 521970"/>
              <a:gd name="connsiteX6" fmla="*/ 207747 w 5076357"/>
              <a:gd name="connsiteY6" fmla="*/ 521552 h 521970"/>
              <a:gd name="connsiteX7" fmla="*/ 0 w 5076357"/>
              <a:gd name="connsiteY7" fmla="*/ 521552 h 521970"/>
              <a:gd name="connsiteX8" fmla="*/ 0 w 5076357"/>
              <a:gd name="connsiteY8" fmla="*/ 419 h 521970"/>
              <a:gd name="connsiteX9" fmla="*/ 207742 w 5076357"/>
              <a:gd name="connsiteY9" fmla="*/ 419 h 52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6357" h="521970">
                <a:moveTo>
                  <a:pt x="209817" y="0"/>
                </a:moveTo>
                <a:lnTo>
                  <a:pt x="4989360" y="0"/>
                </a:lnTo>
                <a:cubicBezTo>
                  <a:pt x="5037407" y="0"/>
                  <a:pt x="5076357" y="38950"/>
                  <a:pt x="5076357" y="86997"/>
                </a:cubicBezTo>
                <a:lnTo>
                  <a:pt x="5076357" y="434973"/>
                </a:lnTo>
                <a:cubicBezTo>
                  <a:pt x="5076357" y="483020"/>
                  <a:pt x="5037407" y="521970"/>
                  <a:pt x="4989360" y="521970"/>
                </a:cubicBezTo>
                <a:lnTo>
                  <a:pt x="209817" y="521970"/>
                </a:lnTo>
                <a:lnTo>
                  <a:pt x="207747" y="521552"/>
                </a:lnTo>
                <a:lnTo>
                  <a:pt x="0" y="521552"/>
                </a:lnTo>
                <a:lnTo>
                  <a:pt x="0" y="419"/>
                </a:lnTo>
                <a:lnTo>
                  <a:pt x="207742" y="419"/>
                </a:lnTo>
                <a:close/>
              </a:path>
            </a:pathLst>
          </a:cu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uFillTx/>
                <a:latin typeface="+mn-ea"/>
                <a:cs typeface="+mn-ea"/>
                <a:sym typeface="+mn-ea"/>
              </a:rPr>
              <a:t>02</a:t>
            </a:r>
            <a:endParaRPr lang="en-US" altLang="zh-CN" sz="2400" b="1">
              <a:solidFill>
                <a:srgbClr val="FFFFFF"/>
              </a:solidFill>
              <a:uFillTx/>
              <a:latin typeface="+mn-ea"/>
              <a:cs typeface="+mn-ea"/>
              <a:sym typeface="+mn-ea"/>
            </a:endParaRPr>
          </a:p>
        </p:txBody>
      </p:sp>
      <p:pic>
        <p:nvPicPr>
          <p:cNvPr id="22" name="图片 21" descr="/data/temp/db8812db-4bdb-11f0-ac53-f6e27abfafc6.jpegdb8812db-4bdb-11f0-ac53-f6e27abfafc6"/>
          <p:cNvPicPr>
            <a:picLocks noChangeAspect="1"/>
          </p:cNvPicPr>
          <p:nvPr>
            <p:custDataLst>
              <p:tags r:id="rId10"/>
            </p:custDataLst>
          </p:nvPr>
        </p:nvPicPr>
        <p:blipFill>
          <a:blip r:embed="rId11"/>
          <a:srcRect l="16667" r="16667"/>
          <a:stretch>
            <a:fillRect/>
          </a:stretch>
        </p:blipFill>
        <p:spPr>
          <a:xfrm>
            <a:off x="3644451" y="2697822"/>
            <a:ext cx="894711" cy="89471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507490" y="1722120"/>
            <a:ext cx="9384665" cy="516890"/>
          </a:xfrm>
        </p:spPr>
        <p:txBody>
          <a:bodyPr/>
          <a:p>
            <a:pPr algn="l"/>
            <a:r>
              <a:rPr lang="zh-CN" altLang="en-US" sz="2400">
                <a:solidFill>
                  <a:schemeClr val="accent2">
                    <a:lumMod val="54320"/>
                  </a:schemeClr>
                </a:solidFill>
              </a:rPr>
              <a:t>1.儿童发展的多元环境理论</a:t>
            </a:r>
            <a:endParaRPr lang="zh-CN" altLang="en-US" sz="2400">
              <a:solidFill>
                <a:schemeClr val="accent2">
                  <a:lumMod val="54320"/>
                </a:schemeClr>
              </a:solidFill>
            </a:endParaRPr>
          </a:p>
        </p:txBody>
      </p:sp>
      <p:sp>
        <p:nvSpPr>
          <p:cNvPr id="7" name="椭圆 1"/>
          <p:cNvSpPr/>
          <p:nvPr>
            <p:custDataLst>
              <p:tags r:id="rId2"/>
            </p:custDataLst>
          </p:nvPr>
        </p:nvSpPr>
        <p:spPr>
          <a:xfrm rot="10800000">
            <a:off x="6206799" y="2839961"/>
            <a:ext cx="1522742" cy="1522742"/>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927346" y="2839961"/>
            <a:ext cx="1522742" cy="1522742"/>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206799" y="4177290"/>
            <a:ext cx="1522742" cy="1522742"/>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927346" y="4177290"/>
            <a:ext cx="1522742" cy="1522742"/>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007350" y="2717165"/>
            <a:ext cx="2945130" cy="141351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教育者应将多元智能理论融入教学手段和环境创设中，确保幼儿教育与儿童的自然发展相协调，从而支持儿童的健康成长。</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007660" y="2346721"/>
            <a:ext cx="2555318" cy="297071"/>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6"/>
                </a:solidFill>
                <a:latin typeface="+mn-ea"/>
                <a:cs typeface="+mn-ea"/>
              </a:rPr>
              <a:t>环境与教育的协调融合</a:t>
            </a:r>
            <a:endParaRPr lang="zh-CN" altLang="en-US" sz="2000" b="1" kern="0">
              <a:solidFill>
                <a:schemeClr val="accent6"/>
              </a:solidFill>
              <a:latin typeface="+mn-ea"/>
              <a:cs typeface="+mn-ea"/>
            </a:endParaRPr>
          </a:p>
        </p:txBody>
      </p:sp>
      <p:sp>
        <p:nvSpPr>
          <p:cNvPr id="20" name="矩形 13"/>
          <p:cNvSpPr/>
          <p:nvPr>
            <p:custDataLst>
              <p:tags r:id="rId8"/>
            </p:custDataLst>
          </p:nvPr>
        </p:nvSpPr>
        <p:spPr>
          <a:xfrm>
            <a:off x="8007350" y="4779010"/>
            <a:ext cx="2800350" cy="141351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在幼儿园教育中，区域活动应充分利用多元智能理论，激发孩子们的学习兴趣和智能发展，从而促进儿童的全面发展。</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007660" y="4408800"/>
            <a:ext cx="2555318" cy="297071"/>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6"/>
                </a:solidFill>
                <a:latin typeface="+mn-ea"/>
                <a:cs typeface="+mn-ea"/>
              </a:rPr>
              <a:t>区域活动的潜能激发</a:t>
            </a:r>
            <a:endParaRPr lang="zh-CN" altLang="en-US" sz="2000" b="1" kern="0">
              <a:solidFill>
                <a:schemeClr val="accent6"/>
              </a:solidFill>
              <a:latin typeface="+mn-ea"/>
              <a:cs typeface="+mn-ea"/>
            </a:endParaRPr>
          </a:p>
        </p:txBody>
      </p:sp>
      <p:sp>
        <p:nvSpPr>
          <p:cNvPr id="22" name="矩形 22"/>
          <p:cNvSpPr/>
          <p:nvPr>
            <p:custDataLst>
              <p:tags r:id="rId10"/>
            </p:custDataLst>
          </p:nvPr>
        </p:nvSpPr>
        <p:spPr>
          <a:xfrm>
            <a:off x="1484630" y="2644140"/>
            <a:ext cx="3333115" cy="141351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儿童发展的多元环境理论指出，每个孩子都拥有不同类型的智能，包括语言、逻辑数学、空间等。教育环境应提供发展各种智能的机会，以促进孩子们的全面成长。</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1613535" y="2346960"/>
            <a:ext cx="2945765" cy="29718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5"/>
                </a:solidFill>
                <a:latin typeface="+mn-ea"/>
                <a:cs typeface="+mn-ea"/>
              </a:rPr>
              <a:t>多维度智能发展的重要性</a:t>
            </a:r>
            <a:endParaRPr lang="zh-CN" altLang="en-US" sz="2000" b="1" kern="0">
              <a:solidFill>
                <a:schemeClr val="accent5"/>
              </a:solidFill>
              <a:latin typeface="+mn-ea"/>
              <a:cs typeface="+mn-ea"/>
            </a:endParaRPr>
          </a:p>
        </p:txBody>
      </p:sp>
      <p:sp>
        <p:nvSpPr>
          <p:cNvPr id="25" name="矩形 24"/>
          <p:cNvSpPr/>
          <p:nvPr>
            <p:custDataLst>
              <p:tags r:id="rId12"/>
            </p:custDataLst>
          </p:nvPr>
        </p:nvSpPr>
        <p:spPr>
          <a:xfrm>
            <a:off x="1607820" y="4779010"/>
            <a:ext cx="2951480" cy="141351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布朗芬布伦纳的生态系统理论强调儿童的发展受到家庭、学校、社区等多个层次系统的影响。</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1646555" y="4408805"/>
            <a:ext cx="3170555" cy="29718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5"/>
                </a:solidFill>
                <a:latin typeface="+mn-ea"/>
                <a:cs typeface="+mn-ea"/>
              </a:rPr>
              <a:t>生态系统对儿童成长的影响</a:t>
            </a:r>
            <a:endParaRPr lang="zh-CN" altLang="en-US" sz="2000" b="1" kern="0">
              <a:solidFill>
                <a:schemeClr val="accent5"/>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811183" y="3444345"/>
            <a:ext cx="313605" cy="313605"/>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808622" y="4779113"/>
            <a:ext cx="319413" cy="319413"/>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531732" y="4781675"/>
            <a:ext cx="313606" cy="313606"/>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529170" y="3441785"/>
            <a:ext cx="319413" cy="319413"/>
          </a:xfrm>
          <a:prstGeom prst="rect">
            <a:avLst/>
          </a:prstGeom>
        </p:spPr>
      </p:pic>
      <p:sp>
        <p:nvSpPr>
          <p:cNvPr id="3" name="文本框 2"/>
          <p:cNvSpPr txBox="1"/>
          <p:nvPr/>
        </p:nvSpPr>
        <p:spPr>
          <a:xfrm>
            <a:off x="1484630" y="741680"/>
            <a:ext cx="6821805" cy="1014730"/>
          </a:xfrm>
          <a:prstGeom prst="rect">
            <a:avLst/>
          </a:prstGeom>
        </p:spPr>
        <p:txBody>
          <a:bodyPr wrap="square">
            <a:spAutoFit/>
          </a:bodyPr>
          <a:p>
            <a:r>
              <a:rPr lang="zh-CN" altLang="en-US" sz="3200">
                <a:solidFill>
                  <a:schemeClr val="accent4">
                    <a:lumMod val="75000"/>
                  </a:schemeClr>
                </a:solidFill>
                <a:ea typeface="方正粗黑宋简体" panose="02000000000000000000" charset="-122"/>
                <a:cs typeface="+mn-lt"/>
              </a:rPr>
              <a:t>三、家园社合作共育的理论支撑</a:t>
            </a:r>
            <a:r>
              <a:rPr lang="zh-CN" altLang="en-US" sz="2800">
                <a:solidFill>
                  <a:schemeClr val="accent4">
                    <a:lumMod val="75000"/>
                  </a:schemeClr>
                </a:solidFill>
                <a:ea typeface="方正粗黑宋简体" panose="02000000000000000000" charset="-122"/>
                <a:cs typeface="+mn-lt"/>
              </a:rPr>
              <a:t> </a:t>
            </a:r>
            <a:endParaRPr lang="zh-CN" altLang="en-US" sz="2800">
              <a:solidFill>
                <a:schemeClr val="accent4">
                  <a:lumMod val="75000"/>
                </a:schemeClr>
              </a:solidFill>
              <a:ea typeface="方正粗黑宋简体" panose="02000000000000000000" charset="-122"/>
              <a:cs typeface="+mn-lt"/>
            </a:endParaRPr>
          </a:p>
          <a:p>
            <a:r>
              <a:rPr lang="zh-CN" altLang="en-US" sz="2800">
                <a:solidFill>
                  <a:schemeClr val="accent4">
                    <a:lumMod val="75000"/>
                  </a:schemeClr>
                </a:solidFill>
                <a:ea typeface="方正大标宋_GBK" panose="03000509000000000000" charset="-122"/>
                <a:cs typeface="+mn-lt"/>
              </a:rPr>
              <a:t>（一）儿童发展的心理学视角</a:t>
            </a:r>
            <a:endParaRPr lang="zh-CN" altLang="en-US" sz="2800">
              <a:solidFill>
                <a:schemeClr val="accent4">
                  <a:lumMod val="75000"/>
                </a:schemeClr>
              </a:solidFill>
              <a:ea typeface="方正大标宋_GBK" panose="03000509000000000000" charset="-122"/>
              <a:cs typeface="+mn-lt"/>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23975" y="782320"/>
            <a:ext cx="6111240" cy="509270"/>
          </a:xfrm>
        </p:spPr>
        <p:txBody>
          <a:bodyPr>
            <a:noAutofit/>
          </a:bodyPr>
          <a:p>
            <a:pPr algn="l"/>
            <a:r>
              <a:rPr lang="zh-CN" altLang="en-US" sz="2400">
                <a:solidFill>
                  <a:schemeClr val="accent2">
                    <a:lumMod val="54320"/>
                  </a:schemeClr>
                </a:solidFill>
              </a:rPr>
              <a:t>2.协同理论与儿童发展</a:t>
            </a:r>
            <a:endParaRPr lang="zh-CN" altLang="en-US" sz="2400">
              <a:solidFill>
                <a:schemeClr val="accent2">
                  <a:lumMod val="54320"/>
                </a:schemeClr>
              </a:solidFill>
            </a:endParaRPr>
          </a:p>
        </p:txBody>
      </p:sp>
      <p:sp>
        <p:nvSpPr>
          <p:cNvPr id="12" name="任意多边形: 形状 1"/>
          <p:cNvSpPr/>
          <p:nvPr>
            <p:custDataLst>
              <p:tags r:id="rId2"/>
            </p:custDataLst>
          </p:nvPr>
        </p:nvSpPr>
        <p:spPr>
          <a:xfrm>
            <a:off x="1917449" y="1395652"/>
            <a:ext cx="1778866" cy="1459732"/>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1754943" y="3517536"/>
            <a:ext cx="2138995" cy="1725552"/>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协同理论强调个体内部及个体与环境间的复杂相互作用，借鉴物理学中的协同作用原理，关注认知、情感、身体等层面的内部协同。</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1932665" y="2982310"/>
            <a:ext cx="1784766" cy="514018"/>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内部与外部协同作用的重视</a:t>
            </a:r>
            <a:endParaRPr lang="zh-CN" altLang="en-US" b="1" kern="0">
              <a:solidFill>
                <a:schemeClr val="accent4"/>
              </a:solidFill>
              <a:latin typeface="+mn-ea"/>
              <a:cs typeface="+mn-ea"/>
            </a:endParaRPr>
          </a:p>
        </p:txBody>
      </p:sp>
      <p:sp>
        <p:nvSpPr>
          <p:cNvPr id="15" name="任意多边形: 形状 32"/>
          <p:cNvSpPr/>
          <p:nvPr>
            <p:custDataLst>
              <p:tags r:id="rId5"/>
            </p:custDataLst>
          </p:nvPr>
        </p:nvSpPr>
        <p:spPr>
          <a:xfrm>
            <a:off x="6680571" y="1395652"/>
            <a:ext cx="1778866" cy="1459732"/>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604030" y="3517556"/>
            <a:ext cx="1947812" cy="1725532"/>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教育环境中的社会性互动对儿童的学习同样至关重要。通过与同伴和成人的交流，儿童能够发展社会技能和认知能力。</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695787" y="2982310"/>
            <a:ext cx="1784766" cy="514018"/>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教育环境中的社会性互动</a:t>
            </a:r>
            <a:endParaRPr lang="zh-CN" altLang="en-US" b="1" kern="0">
              <a:solidFill>
                <a:schemeClr val="accent4"/>
              </a:solidFill>
              <a:latin typeface="+mn-ea"/>
              <a:cs typeface="+mn-ea"/>
            </a:endParaRPr>
          </a:p>
        </p:txBody>
      </p:sp>
      <p:sp>
        <p:nvSpPr>
          <p:cNvPr id="18" name="任意多边形: 形状 38"/>
          <p:cNvSpPr/>
          <p:nvPr>
            <p:custDataLst>
              <p:tags r:id="rId8"/>
            </p:custDataLst>
          </p:nvPr>
        </p:nvSpPr>
        <p:spPr>
          <a:xfrm>
            <a:off x="4299010" y="1395652"/>
            <a:ext cx="1778866" cy="1459732"/>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4136836" y="3517536"/>
            <a:ext cx="2138995" cy="1725552"/>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家庭成员的互动模式对儿童社会情感和认知发展有显著影响，良好的家庭互动能够促进儿童在多方面的发展。</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4314226" y="2982310"/>
            <a:ext cx="1784766" cy="514018"/>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家庭互动对儿童发展的影响</a:t>
            </a:r>
            <a:endParaRPr lang="zh-CN" altLang="en-US" b="1" kern="0">
              <a:solidFill>
                <a:schemeClr val="accent4"/>
              </a:solidFill>
              <a:latin typeface="+mn-ea"/>
              <a:cs typeface="+mn-ea"/>
            </a:endParaRPr>
          </a:p>
        </p:txBody>
      </p:sp>
      <p:sp>
        <p:nvSpPr>
          <p:cNvPr id="21" name="任意多边形: 形状 44"/>
          <p:cNvSpPr/>
          <p:nvPr>
            <p:custDataLst>
              <p:tags r:id="rId11"/>
            </p:custDataLst>
          </p:nvPr>
        </p:nvSpPr>
        <p:spPr>
          <a:xfrm>
            <a:off x="9046392" y="1395652"/>
            <a:ext cx="1778866" cy="1459732"/>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8883970" y="3517536"/>
            <a:ext cx="2138995" cy="1725552"/>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政策制定者和专业人士需要建立桥梁，使家庭、学校和社区等系统在支持儿童成长的过程中实现协同效应，共同促进儿童的全面发展。</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061608" y="2982310"/>
            <a:ext cx="1784766" cy="514018"/>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协同效应的实现与支持</a:t>
            </a:r>
            <a:endParaRPr lang="zh-CN" altLang="en-US" b="1" kern="0">
              <a:solidFill>
                <a:schemeClr val="accent4"/>
              </a:solidFill>
              <a:latin typeface="+mn-ea"/>
              <a:cs typeface="+mn-ea"/>
            </a:endParaRPr>
          </a:p>
        </p:txBody>
      </p:sp>
      <p:pic>
        <p:nvPicPr>
          <p:cNvPr id="24" name="图片 48" descr="/data/temp/0c63ef9f-4b3c-11f0-8086-4632d53451e7.jpg@base@tag=imgScale&amp;m=1&amp;w=578&amp;h=478&amp;q=950c63ef9f-4b3c-11f0-8086-4632d53451e7"/>
          <p:cNvPicPr>
            <a:picLocks noChangeAspect="1"/>
          </p:cNvPicPr>
          <p:nvPr>
            <p:custDataLst>
              <p:tags r:id="rId14"/>
            </p:custDataLst>
          </p:nvPr>
        </p:nvPicPr>
        <p:blipFill rotWithShape="1">
          <a:blip r:embed="rId15"/>
          <a:srcRect l="9681" r="9681"/>
          <a:stretch>
            <a:fillRect/>
          </a:stretch>
        </p:blipFill>
        <p:spPr>
          <a:xfrm>
            <a:off x="1952603" y="1447072"/>
            <a:ext cx="1720080" cy="14220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4">
              <a:alpha val="55000"/>
            </a:schemeClr>
          </a:solidFill>
          <a:ln w="6350">
            <a:solidFill>
              <a:schemeClr val="tx1">
                <a:lumMod val="40000"/>
                <a:lumOff val="60000"/>
                <a:alpha val="20000"/>
              </a:schemeClr>
            </a:solidFill>
          </a:ln>
        </p:spPr>
      </p:pic>
      <p:pic>
        <p:nvPicPr>
          <p:cNvPr id="25" name="图片 51" descr="/data/temp/0c63f026-4b3c-11f0-8086-4632d53451e7.jpg@base@tag=imgScale&amp;m=1&amp;w=578&amp;h=478&amp;q=950c63f026-4b3c-11f0-8086-4632d53451e7"/>
          <p:cNvPicPr>
            <a:picLocks noChangeAspect="1"/>
          </p:cNvPicPr>
          <p:nvPr>
            <p:custDataLst>
              <p:tags r:id="rId16"/>
            </p:custDataLst>
          </p:nvPr>
        </p:nvPicPr>
        <p:blipFill rotWithShape="1">
          <a:blip r:embed="rId17"/>
          <a:srcRect l="9681" r="9681"/>
          <a:stretch>
            <a:fillRect/>
          </a:stretch>
        </p:blipFill>
        <p:spPr>
          <a:xfrm>
            <a:off x="4334165" y="1447072"/>
            <a:ext cx="1720080" cy="14220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4">
              <a:alpha val="55000"/>
            </a:schemeClr>
          </a:solidFill>
          <a:ln w="6350">
            <a:solidFill>
              <a:schemeClr val="tx1">
                <a:lumMod val="40000"/>
                <a:lumOff val="60000"/>
                <a:alpha val="20000"/>
              </a:schemeClr>
            </a:solidFill>
          </a:ln>
        </p:spPr>
      </p:pic>
      <p:pic>
        <p:nvPicPr>
          <p:cNvPr id="26" name="图片 54" descr="/data/temp/0c63efe3-4b3c-11f0-8086-4632d53451e7.jpg@base@tag=imgScale&amp;m=1&amp;w=578&amp;h=478&amp;q=950c63efe3-4b3c-11f0-8086-4632d53451e7"/>
          <p:cNvPicPr>
            <a:picLocks noChangeAspect="1"/>
          </p:cNvPicPr>
          <p:nvPr>
            <p:custDataLst>
              <p:tags r:id="rId18"/>
            </p:custDataLst>
          </p:nvPr>
        </p:nvPicPr>
        <p:blipFill rotWithShape="1">
          <a:blip r:embed="rId19"/>
          <a:srcRect l="2789" t="429" r="24686" b="9634"/>
          <a:stretch>
            <a:fillRect/>
          </a:stretch>
        </p:blipFill>
        <p:spPr>
          <a:xfrm>
            <a:off x="6715726" y="1447072"/>
            <a:ext cx="1720080" cy="14220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4">
              <a:alpha val="55000"/>
            </a:schemeClr>
          </a:solidFill>
          <a:ln w="6350">
            <a:solidFill>
              <a:schemeClr val="tx1">
                <a:lumMod val="40000"/>
                <a:lumOff val="60000"/>
                <a:alpha val="20000"/>
              </a:schemeClr>
            </a:solidFill>
          </a:ln>
        </p:spPr>
      </p:pic>
      <p:pic>
        <p:nvPicPr>
          <p:cNvPr id="27" name="图片 60" descr="/data/temp/0c63f06b-4b3c-11f0-8086-4632d53451e7.jpg@base@tag=imgScale&amp;m=1&amp;w=578&amp;h=478&amp;q=950c63f06b-4b3c-11f0-8086-4632d53451e7"/>
          <p:cNvPicPr>
            <a:picLocks noChangeAspect="1"/>
          </p:cNvPicPr>
          <p:nvPr>
            <p:custDataLst>
              <p:tags r:id="rId20"/>
            </p:custDataLst>
          </p:nvPr>
        </p:nvPicPr>
        <p:blipFill rotWithShape="1">
          <a:blip r:embed="rId21"/>
          <a:srcRect l="9681" r="9681"/>
          <a:stretch>
            <a:fillRect/>
          </a:stretch>
        </p:blipFill>
        <p:spPr>
          <a:xfrm>
            <a:off x="9081546" y="1447072"/>
            <a:ext cx="1720080" cy="142205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39215" y="802005"/>
            <a:ext cx="6193790" cy="499745"/>
          </a:xfrm>
        </p:spPr>
        <p:txBody>
          <a:bodyPr>
            <a:noAutofit/>
          </a:bodyPr>
          <a:p>
            <a:pPr algn="l"/>
            <a:r>
              <a:rPr lang="zh-CN" altLang="en-US" sz="2400">
                <a:solidFill>
                  <a:schemeClr val="accent2">
                    <a:lumMod val="54320"/>
                  </a:schemeClr>
                </a:solidFill>
              </a:rPr>
              <a:t>3.社会文化理论与儿童发展</a:t>
            </a:r>
            <a:endParaRPr lang="zh-CN" altLang="en-US" sz="2400">
              <a:solidFill>
                <a:schemeClr val="accent2">
                  <a:lumMod val="54320"/>
                </a:schemeClr>
              </a:solidFill>
            </a:endParaRPr>
          </a:p>
        </p:txBody>
      </p:sp>
      <p:sp>
        <p:nvSpPr>
          <p:cNvPr id="176" name="矩形 175"/>
          <p:cNvSpPr/>
          <p:nvPr>
            <p:custDataLst>
              <p:tags r:id="rId2"/>
            </p:custDataLst>
          </p:nvPr>
        </p:nvSpPr>
        <p:spPr>
          <a:xfrm>
            <a:off x="1376381" y="2062332"/>
            <a:ext cx="4372470" cy="1056620"/>
          </a:xfrm>
          <a:prstGeom prst="rect">
            <a:avLst/>
          </a:prstGeom>
          <a:noFill/>
        </p:spPr>
        <p:txBody>
          <a:bodyPr wrap="square" lIns="334645"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社会文化理论强调社会互动和文化工具，如语言和符号，对儿童认知发展的关键作用。儿童通过与更有经验的人合作和交流，逐渐将社会文化知识内化为自己的认知结构。</a:t>
            </a:r>
            <a:endParaRPr lang="zh-CN" altLang="en-US" sz="1600">
              <a:ln>
                <a:noFill/>
                <a:prstDash val="sysDot"/>
              </a:ln>
              <a:solidFill>
                <a:schemeClr val="tx1">
                  <a:lumMod val="85000"/>
                  <a:lumOff val="15000"/>
                </a:schemeClr>
              </a:solidFill>
              <a:latin typeface="+mn-ea"/>
              <a:cs typeface="+mn-ea"/>
            </a:endParaRPr>
          </a:p>
        </p:txBody>
      </p:sp>
      <p:sp>
        <p:nvSpPr>
          <p:cNvPr id="177" name="矩形 176"/>
          <p:cNvSpPr/>
          <p:nvPr>
            <p:custDataLst>
              <p:tags r:id="rId3"/>
            </p:custDataLst>
          </p:nvPr>
        </p:nvSpPr>
        <p:spPr>
          <a:xfrm>
            <a:off x="1376381" y="1665650"/>
            <a:ext cx="4372554" cy="34646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社会互动与文化工具的作用</a:t>
            </a:r>
            <a:endParaRPr lang="zh-CN" altLang="en-US" sz="2000" b="1">
              <a:solidFill>
                <a:schemeClr val="accent1">
                  <a:lumMod val="50000"/>
                </a:schemeClr>
              </a:solidFill>
              <a:latin typeface="+mn-ea"/>
              <a:cs typeface="+mn-ea"/>
            </a:endParaRPr>
          </a:p>
        </p:txBody>
      </p:sp>
      <p:sp>
        <p:nvSpPr>
          <p:cNvPr id="178" name="矩形 177"/>
          <p:cNvSpPr/>
          <p:nvPr>
            <p:custDataLst>
              <p:tags r:id="rId4"/>
            </p:custDataLst>
          </p:nvPr>
        </p:nvSpPr>
        <p:spPr>
          <a:xfrm>
            <a:off x="1376381" y="4057705"/>
            <a:ext cx="4372470" cy="1056620"/>
          </a:xfrm>
          <a:prstGeom prst="rect">
            <a:avLst/>
          </a:prstGeom>
          <a:noFill/>
        </p:spPr>
        <p:txBody>
          <a:bodyPr wrap="square" lIns="334645" tIns="0" rIns="0" bIns="0" rtlCol="0" anchor="t" anchorCtr="0">
            <a:noAutofit/>
          </a:bodyPr>
          <a:p>
            <a:pPr>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社会文化理论提倡“支架式教学”，即成人或教师提供临时支持帮助儿童完成当前无法独立完成的任务，随着儿童技能的提升，这些支持逐渐减少，使儿童能独立解决问题。</a:t>
            </a:r>
            <a:endParaRPr lang="zh-CN" altLang="en-US" sz="1600" dirty="0">
              <a:ln>
                <a:noFill/>
                <a:prstDash val="sysDot"/>
              </a:ln>
              <a:solidFill>
                <a:schemeClr val="tx1">
                  <a:lumMod val="85000"/>
                  <a:lumOff val="15000"/>
                </a:schemeClr>
              </a:solidFill>
              <a:latin typeface="+mn-ea"/>
              <a:cs typeface="+mn-ea"/>
            </a:endParaRPr>
          </a:p>
        </p:txBody>
      </p:sp>
      <p:sp>
        <p:nvSpPr>
          <p:cNvPr id="179" name="矩形 178"/>
          <p:cNvSpPr/>
          <p:nvPr>
            <p:custDataLst>
              <p:tags r:id="rId5"/>
            </p:custDataLst>
          </p:nvPr>
        </p:nvSpPr>
        <p:spPr>
          <a:xfrm>
            <a:off x="1376381" y="3661023"/>
            <a:ext cx="4372554" cy="34646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支架式教学的实施与重要性</a:t>
            </a:r>
            <a:endParaRPr lang="zh-CN" altLang="en-US" sz="2000" b="1">
              <a:solidFill>
                <a:schemeClr val="accent1">
                  <a:lumMod val="50000"/>
                </a:schemeClr>
              </a:solidFill>
              <a:latin typeface="+mn-ea"/>
              <a:cs typeface="+mn-ea"/>
            </a:endParaRPr>
          </a:p>
        </p:txBody>
      </p:sp>
      <p:sp>
        <p:nvSpPr>
          <p:cNvPr id="180" name="矩形 179"/>
          <p:cNvSpPr/>
          <p:nvPr>
            <p:custDataLst>
              <p:tags r:id="rId6"/>
            </p:custDataLst>
          </p:nvPr>
        </p:nvSpPr>
        <p:spPr>
          <a:xfrm>
            <a:off x="6738461" y="2062332"/>
            <a:ext cx="4372470" cy="1056620"/>
          </a:xfrm>
          <a:prstGeom prst="rect">
            <a:avLst/>
          </a:prstGeom>
          <a:noFill/>
        </p:spPr>
        <p:txBody>
          <a:bodyPr wrap="square" lIns="334645"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rPr>
              <a:t>维果茨基提出的“最近发展区”概念，强调了在成人或更有能力的同伴帮助下，儿童能达到的潜在发展水平。通过在这一区域内的活动，儿童能够最大化其学习潜力。</a:t>
            </a:r>
            <a:endParaRPr lang="zh-CN" altLang="en-US" sz="1600">
              <a:ln>
                <a:noFill/>
                <a:prstDash val="sysDot"/>
              </a:ln>
              <a:solidFill>
                <a:schemeClr val="tx1">
                  <a:lumMod val="85000"/>
                  <a:lumOff val="15000"/>
                </a:schemeClr>
              </a:solidFill>
              <a:latin typeface="+mn-ea"/>
              <a:cs typeface="+mn-ea"/>
            </a:endParaRPr>
          </a:p>
        </p:txBody>
      </p:sp>
      <p:sp>
        <p:nvSpPr>
          <p:cNvPr id="181" name="矩形 180"/>
          <p:cNvSpPr/>
          <p:nvPr>
            <p:custDataLst>
              <p:tags r:id="rId7"/>
            </p:custDataLst>
          </p:nvPr>
        </p:nvSpPr>
        <p:spPr>
          <a:xfrm>
            <a:off x="6737863" y="1665650"/>
            <a:ext cx="4372554" cy="34646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最近发展区的概念与应用</a:t>
            </a:r>
            <a:endParaRPr lang="zh-CN" altLang="en-US" sz="2000" b="1">
              <a:solidFill>
                <a:schemeClr val="accent1">
                  <a:lumMod val="50000"/>
                </a:schemeClr>
              </a:solidFill>
              <a:latin typeface="+mn-ea"/>
              <a:cs typeface="+mn-ea"/>
            </a:endParaRPr>
          </a:p>
        </p:txBody>
      </p:sp>
      <p:sp>
        <p:nvSpPr>
          <p:cNvPr id="182" name="矩形 181"/>
          <p:cNvSpPr/>
          <p:nvPr>
            <p:custDataLst>
              <p:tags r:id="rId8"/>
            </p:custDataLst>
          </p:nvPr>
        </p:nvSpPr>
        <p:spPr>
          <a:xfrm>
            <a:off x="6738461" y="4057705"/>
            <a:ext cx="4372470" cy="1056620"/>
          </a:xfrm>
          <a:prstGeom prst="rect">
            <a:avLst/>
          </a:prstGeom>
          <a:noFill/>
        </p:spPr>
        <p:txBody>
          <a:bodyPr wrap="square" lIns="334645" tIns="0" rIns="0" bIns="0" rtlCol="0" anchor="t" anchorCtr="0">
            <a:noAutofit/>
          </a:bodyPr>
          <a:p>
            <a:pPr>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儿童的发展是通过社会互动和文化工具的内化实现的，这一过程塑造了儿童的认知结构和学习能力，体现了社会文化理论的核心观点。</a:t>
            </a:r>
            <a:endParaRPr lang="zh-CN" altLang="en-US" sz="1600">
              <a:ln>
                <a:noFill/>
                <a:prstDash val="sysDot"/>
              </a:ln>
              <a:solidFill>
                <a:schemeClr val="tx1">
                  <a:lumMod val="85000"/>
                  <a:lumOff val="15000"/>
                </a:schemeClr>
              </a:solidFill>
              <a:latin typeface="+mn-ea"/>
              <a:cs typeface="+mn-ea"/>
              <a:sym typeface="+mn-ea"/>
            </a:endParaRPr>
          </a:p>
        </p:txBody>
      </p:sp>
      <p:sp>
        <p:nvSpPr>
          <p:cNvPr id="183" name="矩形 182"/>
          <p:cNvSpPr/>
          <p:nvPr>
            <p:custDataLst>
              <p:tags r:id="rId9"/>
            </p:custDataLst>
          </p:nvPr>
        </p:nvSpPr>
        <p:spPr>
          <a:xfrm>
            <a:off x="6737863" y="3661023"/>
            <a:ext cx="4372554" cy="34646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认知结构的社会文化内化</a:t>
            </a:r>
            <a:endParaRPr lang="zh-CN" altLang="en-US" sz="2000" b="1">
              <a:solidFill>
                <a:schemeClr val="accent1">
                  <a:lumMod val="50000"/>
                </a:schemeClr>
              </a:solidFill>
              <a:latin typeface="+mn-ea"/>
              <a:cs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446530" y="915035"/>
            <a:ext cx="5988685" cy="388620"/>
          </a:xfrm>
        </p:spPr>
        <p:txBody>
          <a:bodyPr>
            <a:noAutofit/>
          </a:bodyPr>
          <a:p>
            <a:pPr algn="l"/>
            <a:r>
              <a:rPr lang="zh-CN" altLang="en-US" sz="2400">
                <a:solidFill>
                  <a:schemeClr val="accent2">
                    <a:lumMod val="54320"/>
                  </a:schemeClr>
                </a:solidFill>
              </a:rPr>
              <a:t>4.生态系统理论与儿童发展</a:t>
            </a:r>
            <a:endParaRPr lang="zh-CN" altLang="en-US" sz="2400">
              <a:solidFill>
                <a:schemeClr val="accent2">
                  <a:lumMod val="54320"/>
                </a:schemeClr>
              </a:solidFill>
            </a:endParaRPr>
          </a:p>
        </p:txBody>
      </p:sp>
      <p:sp>
        <p:nvSpPr>
          <p:cNvPr id="260" name="矩形 259"/>
          <p:cNvSpPr/>
          <p:nvPr>
            <p:custDataLst>
              <p:tags r:id="rId2"/>
            </p:custDataLst>
          </p:nvPr>
        </p:nvSpPr>
        <p:spPr>
          <a:xfrm>
            <a:off x="1421130" y="3408045"/>
            <a:ext cx="2052320" cy="2088515"/>
          </a:xfrm>
          <a:prstGeom prst="rect">
            <a:avLst/>
          </a:prstGeom>
          <a:noFill/>
        </p:spPr>
        <p:txBody>
          <a:bodyPr wrap="square" lIns="0" tIns="0" rIns="0" bIns="0" rtlCol="0">
            <a:noAutofit/>
          </a:bodyPr>
          <a:p>
            <a:pPr algn="ctr">
              <a:lnSpc>
                <a:spcPct val="130000"/>
              </a:lnSpc>
              <a:spcBef>
                <a:spcPct val="0"/>
              </a:spcBef>
              <a:spcAft>
                <a:spcPct val="0"/>
              </a:spcAft>
            </a:pPr>
            <a:r>
              <a:rPr kumimoji="1" lang="zh-CN" altLang="en-US" sz="1600">
                <a:solidFill>
                  <a:schemeClr val="tx1">
                    <a:lumMod val="85000"/>
                    <a:lumOff val="15000"/>
                  </a:schemeClr>
                </a:solidFill>
                <a:latin typeface="+mn-ea"/>
                <a:cs typeface="+mn-ea"/>
                <a:sym typeface="+mn-ea"/>
              </a:rPr>
              <a:t>生态系统理论中的“微系统”包括家庭、学校和邻里等与儿童直接互动的环境，这些环境直接影响儿童的发展，如家庭关系和教育质量。</a:t>
            </a:r>
            <a:endParaRPr kumimoji="1" lang="zh-CN" altLang="en-US" sz="1600">
              <a:solidFill>
                <a:schemeClr val="tx1">
                  <a:lumMod val="85000"/>
                  <a:lumOff val="15000"/>
                </a:schemeClr>
              </a:solidFill>
              <a:latin typeface="+mn-ea"/>
              <a:cs typeface="+mn-ea"/>
              <a:sym typeface="+mn-ea"/>
            </a:endParaRPr>
          </a:p>
        </p:txBody>
      </p:sp>
      <p:sp>
        <p:nvSpPr>
          <p:cNvPr id="261" name="矩形 260"/>
          <p:cNvSpPr/>
          <p:nvPr>
            <p:custDataLst>
              <p:tags r:id="rId3"/>
            </p:custDataLst>
          </p:nvPr>
        </p:nvSpPr>
        <p:spPr>
          <a:xfrm>
            <a:off x="3701415" y="3408045"/>
            <a:ext cx="2331720" cy="2088515"/>
          </a:xfrm>
          <a:prstGeom prst="rect">
            <a:avLst/>
          </a:prstGeom>
          <a:noFill/>
        </p:spPr>
        <p:txBody>
          <a:bodyPr wrap="square" lIns="0" tIns="0" rIns="0" bIns="0" rtlCol="0">
            <a:noAutofit/>
          </a:bodyPr>
          <a:p>
            <a:pPr algn="ctr">
              <a:lnSpc>
                <a:spcPct val="130000"/>
              </a:lnSpc>
              <a:spcBef>
                <a:spcPct val="0"/>
              </a:spcBef>
              <a:spcAft>
                <a:spcPct val="0"/>
              </a:spcAft>
            </a:pPr>
            <a:r>
              <a:rPr kumimoji="1" lang="zh-CN" altLang="en-US" sz="1600">
                <a:solidFill>
                  <a:schemeClr val="tx1">
                    <a:lumMod val="85000"/>
                    <a:lumOff val="15000"/>
                  </a:schemeClr>
                </a:solidFill>
                <a:latin typeface="+mn-ea"/>
                <a:cs typeface="+mn-ea"/>
                <a:sym typeface="+mn-ea"/>
              </a:rPr>
              <a:t>“中系统”指微系统之间的联系和相互作用，如家庭与学校之间的关系，或家长与教师如何协作来支持儿童的学习，这些相互作用对儿童的成长至关重要。</a:t>
            </a:r>
            <a:endParaRPr kumimoji="1" lang="zh-CN" altLang="en-US" sz="1600">
              <a:solidFill>
                <a:schemeClr val="tx1">
                  <a:lumMod val="85000"/>
                  <a:lumOff val="15000"/>
                </a:schemeClr>
              </a:solidFill>
              <a:latin typeface="+mn-ea"/>
              <a:cs typeface="+mn-ea"/>
              <a:sym typeface="+mn-ea"/>
            </a:endParaRPr>
          </a:p>
        </p:txBody>
      </p:sp>
      <p:sp>
        <p:nvSpPr>
          <p:cNvPr id="262" name="矩形 261"/>
          <p:cNvSpPr/>
          <p:nvPr>
            <p:custDataLst>
              <p:tags r:id="rId4"/>
            </p:custDataLst>
          </p:nvPr>
        </p:nvSpPr>
        <p:spPr>
          <a:xfrm>
            <a:off x="6337935" y="3408045"/>
            <a:ext cx="2091690" cy="2088515"/>
          </a:xfrm>
          <a:prstGeom prst="rect">
            <a:avLst/>
          </a:prstGeom>
          <a:noFill/>
        </p:spPr>
        <p:txBody>
          <a:bodyPr wrap="square" lIns="0" tIns="0" rIns="0" bIns="0" rtlCol="0">
            <a:noAutofit/>
          </a:bodyPr>
          <a:p>
            <a:pPr algn="ctr">
              <a:lnSpc>
                <a:spcPct val="130000"/>
              </a:lnSpc>
              <a:spcBef>
                <a:spcPct val="0"/>
              </a:spcBef>
              <a:spcAft>
                <a:spcPct val="0"/>
              </a:spcAft>
            </a:pPr>
            <a:r>
              <a:rPr kumimoji="1" lang="zh-CN" altLang="en-US" sz="1600">
                <a:solidFill>
                  <a:schemeClr val="tx1">
                    <a:lumMod val="85000"/>
                    <a:lumOff val="15000"/>
                  </a:schemeClr>
                </a:solidFill>
                <a:latin typeface="+mn-ea"/>
                <a:cs typeface="+mn-ea"/>
                <a:sym typeface="+mn-ea"/>
              </a:rPr>
              <a:t>“外系统”包括那些儿童可能不直接参与，但对其个人发展有着间接影响的环境。这些环境虽不直接与儿童互动，但对儿童的成长产生影响。</a:t>
            </a:r>
            <a:endParaRPr kumimoji="1" lang="zh-CN" altLang="en-US" sz="1600">
              <a:solidFill>
                <a:schemeClr val="tx1">
                  <a:lumMod val="85000"/>
                  <a:lumOff val="15000"/>
                </a:schemeClr>
              </a:solidFill>
              <a:latin typeface="+mn-ea"/>
              <a:cs typeface="+mn-ea"/>
              <a:sym typeface="+mn-ea"/>
            </a:endParaRPr>
          </a:p>
        </p:txBody>
      </p:sp>
      <p:sp>
        <p:nvSpPr>
          <p:cNvPr id="263" name="矩形 262"/>
          <p:cNvSpPr/>
          <p:nvPr>
            <p:custDataLst>
              <p:tags r:id="rId5"/>
            </p:custDataLst>
          </p:nvPr>
        </p:nvSpPr>
        <p:spPr>
          <a:xfrm>
            <a:off x="8775065" y="3408045"/>
            <a:ext cx="2646680" cy="2088515"/>
          </a:xfrm>
          <a:prstGeom prst="rect">
            <a:avLst/>
          </a:prstGeom>
          <a:noFill/>
        </p:spPr>
        <p:txBody>
          <a:bodyPr wrap="square" lIns="0" tIns="0" rIns="0" bIns="0" rtlCol="0">
            <a:noAutofit/>
          </a:bodyPr>
          <a:p>
            <a:pPr algn="ctr">
              <a:lnSpc>
                <a:spcPct val="130000"/>
              </a:lnSpc>
              <a:spcBef>
                <a:spcPct val="0"/>
              </a:spcBef>
              <a:spcAft>
                <a:spcPct val="0"/>
              </a:spcAft>
            </a:pPr>
            <a:r>
              <a:rPr kumimoji="1" lang="zh-CN" altLang="en-US" sz="1600" dirty="0">
                <a:solidFill>
                  <a:schemeClr val="tx1">
                    <a:lumMod val="85000"/>
                    <a:lumOff val="15000"/>
                  </a:schemeClr>
                </a:solidFill>
                <a:latin typeface="+mn-ea"/>
                <a:cs typeface="+mn-ea"/>
                <a:sym typeface="+mn-ea"/>
              </a:rPr>
              <a:t>“宏系统”涵盖文化、经济、社会价值观和政策等更广泛的影响力。生态系统理论强调了这些广泛因素如何共同塑造儿童的发展，提醒我们全面理解儿童成长的重要性。</a:t>
            </a:r>
            <a:endParaRPr kumimoji="1" lang="zh-CN" altLang="en-US" sz="1600" dirty="0">
              <a:solidFill>
                <a:schemeClr val="tx1">
                  <a:lumMod val="85000"/>
                  <a:lumOff val="15000"/>
                </a:schemeClr>
              </a:solidFill>
              <a:latin typeface="+mn-ea"/>
              <a:cs typeface="+mn-ea"/>
              <a:sym typeface="+mn-ea"/>
            </a:endParaRPr>
          </a:p>
        </p:txBody>
      </p:sp>
      <p:sp>
        <p:nvSpPr>
          <p:cNvPr id="264" name="Oval 11"/>
          <p:cNvSpPr/>
          <p:nvPr>
            <p:custDataLst>
              <p:tags r:id="rId6"/>
            </p:custDataLst>
          </p:nvPr>
        </p:nvSpPr>
        <p:spPr>
          <a:xfrm>
            <a:off x="1963835" y="1750835"/>
            <a:ext cx="717470" cy="7174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p>
            <a:pPr algn="ctr">
              <a:spcBef>
                <a:spcPct val="0"/>
              </a:spcBef>
              <a:spcAft>
                <a:spcPct val="0"/>
              </a:spcAft>
            </a:pPr>
            <a:r>
              <a:rPr lang="en-US" sz="2000" b="1" dirty="0">
                <a:solidFill>
                  <a:schemeClr val="accent1">
                    <a:lumMod val="50000"/>
                  </a:schemeClr>
                </a:solidFill>
                <a:latin typeface="+mn-ea"/>
                <a:cs typeface="+mn-ea"/>
                <a:sym typeface="+mn-ea"/>
              </a:rPr>
              <a:t>01</a:t>
            </a:r>
            <a:endParaRPr lang="en-US" sz="2000" b="1" dirty="0">
              <a:solidFill>
                <a:schemeClr val="accent1">
                  <a:lumMod val="50000"/>
                </a:schemeClr>
              </a:solidFill>
              <a:latin typeface="+mn-ea"/>
              <a:cs typeface="+mn-ea"/>
              <a:sym typeface="+mn-ea"/>
            </a:endParaRPr>
          </a:p>
        </p:txBody>
      </p:sp>
      <p:cxnSp>
        <p:nvCxnSpPr>
          <p:cNvPr id="265" name="直接连接符 264"/>
          <p:cNvCxnSpPr/>
          <p:nvPr>
            <p:custDataLst>
              <p:tags r:id="rId7"/>
            </p:custDataLst>
          </p:nvPr>
        </p:nvCxnSpPr>
        <p:spPr>
          <a:xfrm>
            <a:off x="3587589" y="2906043"/>
            <a:ext cx="0" cy="219179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custDataLst>
              <p:tags r:id="rId8"/>
            </p:custDataLst>
          </p:nvPr>
        </p:nvCxnSpPr>
        <p:spPr>
          <a:xfrm>
            <a:off x="8653886" y="2906043"/>
            <a:ext cx="0" cy="219179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custDataLst>
              <p:tags r:id="rId9"/>
            </p:custDataLst>
          </p:nvPr>
        </p:nvCxnSpPr>
        <p:spPr>
          <a:xfrm>
            <a:off x="6124200" y="2906043"/>
            <a:ext cx="0" cy="2191794"/>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68" name="Oval 11"/>
          <p:cNvSpPr/>
          <p:nvPr>
            <p:custDataLst>
              <p:tags r:id="rId10"/>
            </p:custDataLst>
          </p:nvPr>
        </p:nvSpPr>
        <p:spPr>
          <a:xfrm>
            <a:off x="4496984" y="1750835"/>
            <a:ext cx="717470" cy="717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accent1">
                    <a:lumMod val="50000"/>
                  </a:schemeClr>
                </a:solidFill>
                <a:latin typeface="+mn-ea"/>
                <a:cs typeface="+mn-ea"/>
                <a:sym typeface="+mn-ea"/>
              </a:rPr>
              <a:t>02</a:t>
            </a:r>
            <a:endParaRPr lang="en-US" sz="2000" b="1">
              <a:solidFill>
                <a:schemeClr val="accent1">
                  <a:lumMod val="50000"/>
                </a:schemeClr>
              </a:solidFill>
              <a:latin typeface="+mn-ea"/>
              <a:cs typeface="+mn-ea"/>
              <a:sym typeface="+mn-ea"/>
            </a:endParaRPr>
          </a:p>
        </p:txBody>
      </p:sp>
      <p:sp>
        <p:nvSpPr>
          <p:cNvPr id="269" name="Oval 11"/>
          <p:cNvSpPr/>
          <p:nvPr>
            <p:custDataLst>
              <p:tags r:id="rId11"/>
            </p:custDataLst>
          </p:nvPr>
        </p:nvSpPr>
        <p:spPr>
          <a:xfrm>
            <a:off x="7030132" y="1750835"/>
            <a:ext cx="717470" cy="7174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accent1">
                    <a:lumMod val="50000"/>
                  </a:schemeClr>
                </a:solidFill>
                <a:latin typeface="+mn-ea"/>
                <a:cs typeface="+mn-ea"/>
                <a:sym typeface="+mn-ea"/>
              </a:rPr>
              <a:t>03</a:t>
            </a:r>
            <a:endParaRPr lang="en-US" sz="2000" b="1">
              <a:solidFill>
                <a:schemeClr val="accent1">
                  <a:lumMod val="50000"/>
                </a:schemeClr>
              </a:solidFill>
              <a:latin typeface="+mn-ea"/>
              <a:cs typeface="+mn-ea"/>
              <a:sym typeface="+mn-ea"/>
            </a:endParaRPr>
          </a:p>
        </p:txBody>
      </p:sp>
      <p:sp>
        <p:nvSpPr>
          <p:cNvPr id="270" name="Oval 11"/>
          <p:cNvSpPr/>
          <p:nvPr>
            <p:custDataLst>
              <p:tags r:id="rId12"/>
            </p:custDataLst>
          </p:nvPr>
        </p:nvSpPr>
        <p:spPr>
          <a:xfrm>
            <a:off x="9574244" y="1750835"/>
            <a:ext cx="717470" cy="7174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rmAutofit/>
          </a:bodyPr>
          <a:p>
            <a:pPr algn="ctr">
              <a:spcBef>
                <a:spcPct val="0"/>
              </a:spcBef>
              <a:spcAft>
                <a:spcPct val="0"/>
              </a:spcAft>
            </a:pPr>
            <a:r>
              <a:rPr lang="en-US" sz="2000" b="1">
                <a:solidFill>
                  <a:schemeClr val="accent1">
                    <a:lumMod val="50000"/>
                  </a:schemeClr>
                </a:solidFill>
                <a:latin typeface="+mn-ea"/>
                <a:cs typeface="+mn-ea"/>
                <a:sym typeface="+mn-ea"/>
              </a:rPr>
              <a:t>04</a:t>
            </a:r>
            <a:endParaRPr lang="en-US" sz="2000" b="1">
              <a:solidFill>
                <a:schemeClr val="accent1">
                  <a:lumMod val="50000"/>
                </a:schemeClr>
              </a:solidFill>
              <a:latin typeface="+mn-ea"/>
              <a:cs typeface="+mn-ea"/>
              <a:sym typeface="+mn-ea"/>
            </a:endParaRPr>
          </a:p>
        </p:txBody>
      </p:sp>
      <p:sp>
        <p:nvSpPr>
          <p:cNvPr id="271" name="矩形 270"/>
          <p:cNvSpPr/>
          <p:nvPr>
            <p:custDataLst>
              <p:tags r:id="rId13"/>
            </p:custDataLst>
          </p:nvPr>
        </p:nvSpPr>
        <p:spPr>
          <a:xfrm>
            <a:off x="1420853" y="2805064"/>
            <a:ext cx="1803551" cy="362373"/>
          </a:xfrm>
          <a:prstGeom prst="rect">
            <a:avLst/>
          </a:prstGeom>
          <a:noFill/>
        </p:spPr>
        <p:txBody>
          <a:bodyPr wrap="square" lIns="0" tIns="0" rIns="0" bIns="0" rtlCol="0" anchor="b" anchorCtr="0">
            <a:noAutofit/>
          </a:bodyPr>
          <a:p>
            <a:pPr algn="ctr">
              <a:spcBef>
                <a:spcPct val="0"/>
              </a:spcBef>
              <a:spcAft>
                <a:spcPct val="0"/>
              </a:spcAft>
            </a:pPr>
            <a:r>
              <a:rPr lang="zh-CN" altLang="en-US" sz="1600" b="1">
                <a:solidFill>
                  <a:schemeClr val="accent1">
                    <a:lumMod val="50000"/>
                  </a:schemeClr>
                </a:solidFill>
                <a:latin typeface="+mn-ea"/>
                <a:cs typeface="+mn-ea"/>
                <a:sym typeface="+mn-ea"/>
              </a:rPr>
              <a:t>微系统对儿童直接影响的分析</a:t>
            </a:r>
            <a:endParaRPr lang="zh-CN" altLang="en-US" sz="1600" b="1">
              <a:solidFill>
                <a:schemeClr val="accent1">
                  <a:lumMod val="50000"/>
                </a:schemeClr>
              </a:solidFill>
              <a:latin typeface="+mn-ea"/>
              <a:cs typeface="+mn-ea"/>
              <a:sym typeface="+mn-ea"/>
            </a:endParaRPr>
          </a:p>
        </p:txBody>
      </p:sp>
      <p:sp>
        <p:nvSpPr>
          <p:cNvPr id="272" name="矩形 271"/>
          <p:cNvSpPr/>
          <p:nvPr>
            <p:custDataLst>
              <p:tags r:id="rId14"/>
            </p:custDataLst>
          </p:nvPr>
        </p:nvSpPr>
        <p:spPr>
          <a:xfrm>
            <a:off x="3958041" y="2786599"/>
            <a:ext cx="1803551" cy="362373"/>
          </a:xfrm>
          <a:prstGeom prst="rect">
            <a:avLst/>
          </a:prstGeom>
          <a:noFill/>
        </p:spPr>
        <p:txBody>
          <a:bodyPr wrap="square" lIns="0" tIns="0" rIns="0" bIns="0" rtlCol="0" anchor="b" anchorCtr="0">
            <a:noAutofit/>
          </a:bodyPr>
          <a:p>
            <a:pPr algn="ctr">
              <a:spcBef>
                <a:spcPct val="0"/>
              </a:spcBef>
              <a:spcAft>
                <a:spcPct val="0"/>
              </a:spcAft>
            </a:pPr>
            <a:r>
              <a:rPr lang="zh-CN" altLang="en-US" sz="1600" b="1">
                <a:solidFill>
                  <a:schemeClr val="accent1">
                    <a:lumMod val="50000"/>
                  </a:schemeClr>
                </a:solidFill>
                <a:latin typeface="+mn-ea"/>
                <a:cs typeface="+mn-ea"/>
                <a:sym typeface="+mn-ea"/>
              </a:rPr>
              <a:t>中系统相互作用的探讨</a:t>
            </a:r>
            <a:endParaRPr lang="zh-CN" altLang="en-US" sz="1600" b="1">
              <a:solidFill>
                <a:schemeClr val="accent1">
                  <a:lumMod val="50000"/>
                </a:schemeClr>
              </a:solidFill>
              <a:latin typeface="+mn-ea"/>
              <a:cs typeface="+mn-ea"/>
              <a:sym typeface="+mn-ea"/>
            </a:endParaRPr>
          </a:p>
        </p:txBody>
      </p:sp>
      <p:sp>
        <p:nvSpPr>
          <p:cNvPr id="273" name="矩形 272"/>
          <p:cNvSpPr/>
          <p:nvPr>
            <p:custDataLst>
              <p:tags r:id="rId15"/>
            </p:custDataLst>
          </p:nvPr>
        </p:nvSpPr>
        <p:spPr>
          <a:xfrm>
            <a:off x="6487150" y="2786599"/>
            <a:ext cx="1803551" cy="362373"/>
          </a:xfrm>
          <a:prstGeom prst="rect">
            <a:avLst/>
          </a:prstGeom>
          <a:noFill/>
        </p:spPr>
        <p:txBody>
          <a:bodyPr wrap="square" lIns="0" tIns="0" rIns="0" bIns="0" rtlCol="0" anchor="b" anchorCtr="0">
            <a:noAutofit/>
          </a:bodyPr>
          <a:p>
            <a:pPr algn="ctr">
              <a:spcBef>
                <a:spcPct val="0"/>
              </a:spcBef>
              <a:spcAft>
                <a:spcPct val="0"/>
              </a:spcAft>
            </a:pPr>
            <a:r>
              <a:rPr lang="zh-CN" altLang="en-US" sz="1600" b="1">
                <a:solidFill>
                  <a:schemeClr val="accent1">
                    <a:lumMod val="50000"/>
                  </a:schemeClr>
                </a:solidFill>
                <a:latin typeface="+mn-ea"/>
                <a:cs typeface="+mn-ea"/>
                <a:sym typeface="+mn-ea"/>
              </a:rPr>
              <a:t>外系统间接影响的识别</a:t>
            </a:r>
            <a:endParaRPr lang="zh-CN" altLang="en-US" sz="1600" b="1">
              <a:solidFill>
                <a:schemeClr val="accent1">
                  <a:lumMod val="50000"/>
                </a:schemeClr>
              </a:solidFill>
              <a:latin typeface="+mn-ea"/>
              <a:cs typeface="+mn-ea"/>
              <a:sym typeface="+mn-ea"/>
            </a:endParaRPr>
          </a:p>
        </p:txBody>
      </p:sp>
      <p:sp>
        <p:nvSpPr>
          <p:cNvPr id="274" name="矩形 273"/>
          <p:cNvSpPr/>
          <p:nvPr>
            <p:custDataLst>
              <p:tags r:id="rId16"/>
            </p:custDataLst>
          </p:nvPr>
        </p:nvSpPr>
        <p:spPr>
          <a:xfrm>
            <a:off x="9024338" y="2768134"/>
            <a:ext cx="1803551" cy="362373"/>
          </a:xfrm>
          <a:prstGeom prst="rect">
            <a:avLst/>
          </a:prstGeom>
          <a:noFill/>
        </p:spPr>
        <p:txBody>
          <a:bodyPr wrap="square" lIns="0" tIns="0" rIns="0" bIns="0" rtlCol="0" anchor="b" anchorCtr="0">
            <a:noAutofit/>
          </a:bodyPr>
          <a:p>
            <a:pPr algn="ctr">
              <a:spcBef>
                <a:spcPct val="0"/>
              </a:spcBef>
              <a:spcAft>
                <a:spcPct val="0"/>
              </a:spcAft>
            </a:pPr>
            <a:r>
              <a:rPr lang="zh-CN" altLang="en-US" sz="1600" b="1">
                <a:solidFill>
                  <a:schemeClr val="accent1">
                    <a:lumMod val="50000"/>
                  </a:schemeClr>
                </a:solidFill>
                <a:latin typeface="+mn-ea"/>
                <a:cs typeface="+mn-ea"/>
                <a:sym typeface="+mn-ea"/>
              </a:rPr>
              <a:t>宏系统广泛影响的概述</a:t>
            </a:r>
            <a:endParaRPr lang="zh-CN" altLang="en-US" sz="1600" b="1">
              <a:solidFill>
                <a:schemeClr val="accent1">
                  <a:lumMod val="50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435735" y="788670"/>
            <a:ext cx="5681345" cy="665480"/>
          </a:xfrm>
        </p:spPr>
        <p:txBody>
          <a:bodyPr>
            <a:noAutofit/>
          </a:bodyPr>
          <a:p>
            <a:pPr algn="l"/>
            <a:r>
              <a:rPr lang="zh-CN" altLang="en-US" sz="2800">
                <a:solidFill>
                  <a:schemeClr val="accent2">
                    <a:lumMod val="54320"/>
                  </a:schemeClr>
                </a:solidFill>
              </a:rPr>
              <a:t>（二）全员育人的教育学视角</a:t>
            </a:r>
            <a:endParaRPr lang="zh-CN" altLang="en-US" sz="2800">
              <a:solidFill>
                <a:schemeClr val="accent2">
                  <a:lumMod val="54320"/>
                </a:schemeClr>
              </a:solidFill>
            </a:endParaRPr>
          </a:p>
        </p:txBody>
      </p:sp>
      <p:sp>
        <p:nvSpPr>
          <p:cNvPr id="8" name="矩形 2"/>
          <p:cNvSpPr/>
          <p:nvPr>
            <p:custDataLst>
              <p:tags r:id="rId2"/>
            </p:custDataLst>
          </p:nvPr>
        </p:nvSpPr>
        <p:spPr>
          <a:xfrm>
            <a:off x="1569085" y="2713355"/>
            <a:ext cx="2003425" cy="94297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家庭教育是儿童成长的起点，家庭环境和父母的教育方法直接影响儿童的早期发展和学习态度。</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604405" y="2220269"/>
            <a:ext cx="1888587" cy="31145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家庭教育的重要性</a:t>
            </a:r>
            <a:endParaRPr lang="zh-CN" altLang="en-US" b="1" kern="0">
              <a:solidFill>
                <a:schemeClr val="accent4"/>
              </a:solidFill>
              <a:latin typeface="+mn-ea"/>
              <a:cs typeface="+mn-ea"/>
            </a:endParaRPr>
          </a:p>
        </p:txBody>
      </p:sp>
      <p:sp>
        <p:nvSpPr>
          <p:cNvPr id="13" name="矩形 4"/>
          <p:cNvSpPr/>
          <p:nvPr>
            <p:custDataLst>
              <p:tags r:id="rId4"/>
            </p:custDataLst>
          </p:nvPr>
        </p:nvSpPr>
        <p:spPr>
          <a:xfrm>
            <a:off x="1604696" y="1454479"/>
            <a:ext cx="1103875" cy="826013"/>
          </a:xfrm>
          <a:prstGeom prst="rect">
            <a:avLst/>
          </a:prstGeom>
          <a:noFill/>
        </p:spPr>
        <p:txBody>
          <a:bodyPr wrap="none" lIns="0" tIns="0" rIns="0" bIns="0" rtlCol="0" anchor="ctr"/>
          <a:p>
            <a:pPr>
              <a:spcBef>
                <a:spcPct val="0"/>
              </a:spcBef>
              <a:spcAft>
                <a:spcPct val="0"/>
              </a:spcAft>
            </a:pPr>
            <a:r>
              <a:rPr lang="en-US" altLang="zh-CN" sz="4000" b="1" kern="0">
                <a:solidFill>
                  <a:schemeClr val="accent4"/>
                </a:solidFill>
                <a:latin typeface="+mn-ea"/>
                <a:cs typeface="+mn-ea"/>
              </a:rPr>
              <a:t>01</a:t>
            </a:r>
            <a:endParaRPr lang="en-US" altLang="zh-CN" sz="4000" b="1" kern="0">
              <a:solidFill>
                <a:schemeClr val="accent4"/>
              </a:solidFill>
              <a:latin typeface="+mn-ea"/>
              <a:cs typeface="+mn-ea"/>
            </a:endParaRPr>
          </a:p>
        </p:txBody>
      </p:sp>
      <p:sp>
        <p:nvSpPr>
          <p:cNvPr id="16" name="矩形 5"/>
          <p:cNvSpPr/>
          <p:nvPr>
            <p:custDataLst>
              <p:tags r:id="rId5"/>
            </p:custDataLst>
          </p:nvPr>
        </p:nvSpPr>
        <p:spPr>
          <a:xfrm>
            <a:off x="3907155" y="2713355"/>
            <a:ext cx="2060575" cy="94297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父母作为儿童的第一位老师，其教育理念和行为模式为儿童树立了学习和生活的榜样。</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942150" y="2220499"/>
            <a:ext cx="1656686" cy="492457"/>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父母作为儿童的启蒙老师</a:t>
            </a:r>
            <a:endParaRPr lang="zh-CN" altLang="en-US" b="1" kern="0">
              <a:solidFill>
                <a:schemeClr val="accent4"/>
              </a:solidFill>
              <a:latin typeface="+mn-ea"/>
              <a:cs typeface="+mn-ea"/>
            </a:endParaRPr>
          </a:p>
        </p:txBody>
      </p:sp>
      <p:sp>
        <p:nvSpPr>
          <p:cNvPr id="18" name="矩形 9"/>
          <p:cNvSpPr/>
          <p:nvPr>
            <p:custDataLst>
              <p:tags r:id="rId7"/>
            </p:custDataLst>
          </p:nvPr>
        </p:nvSpPr>
        <p:spPr>
          <a:xfrm>
            <a:off x="3942628" y="1454479"/>
            <a:ext cx="1103875" cy="826013"/>
          </a:xfrm>
          <a:prstGeom prst="rect">
            <a:avLst/>
          </a:prstGeom>
          <a:noFill/>
        </p:spPr>
        <p:txBody>
          <a:bodyPr wrap="none" lIns="0" tIns="0" rIns="0" bIns="0" rtlCol="0" anchor="ctr"/>
          <a:p>
            <a:pPr>
              <a:spcBef>
                <a:spcPct val="0"/>
              </a:spcBef>
              <a:spcAft>
                <a:spcPct val="0"/>
              </a:spcAft>
            </a:pPr>
            <a:r>
              <a:rPr lang="en-US" altLang="zh-CN" sz="4000" b="1" kern="0" dirty="0">
                <a:solidFill>
                  <a:schemeClr val="accent4"/>
                </a:solidFill>
                <a:latin typeface="+mn-ea"/>
                <a:cs typeface="+mn-ea"/>
              </a:rPr>
              <a:t>02</a:t>
            </a:r>
            <a:endParaRPr lang="en-US" altLang="zh-CN" sz="4000" b="1" kern="0" dirty="0">
              <a:solidFill>
                <a:schemeClr val="accent4"/>
              </a:solidFill>
              <a:latin typeface="+mn-ea"/>
              <a:cs typeface="+mn-ea"/>
            </a:endParaRPr>
          </a:p>
        </p:txBody>
      </p:sp>
      <p:sp>
        <p:nvSpPr>
          <p:cNvPr id="20" name="矩形 10"/>
          <p:cNvSpPr/>
          <p:nvPr>
            <p:custDataLst>
              <p:tags r:id="rId8"/>
            </p:custDataLst>
          </p:nvPr>
        </p:nvSpPr>
        <p:spPr>
          <a:xfrm>
            <a:off x="6244590" y="2713355"/>
            <a:ext cx="2129790" cy="94297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家庭氛围、经济条件以及父母的参与度等家庭因素对儿童的身心健康、情感发展和社交能力有着深远的影响。</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279601" y="2220499"/>
            <a:ext cx="1656686" cy="492457"/>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家庭环境对儿童成长的影响</a:t>
            </a:r>
            <a:endParaRPr lang="zh-CN" altLang="en-US" b="1" kern="0">
              <a:solidFill>
                <a:schemeClr val="accent4"/>
              </a:solidFill>
              <a:latin typeface="+mn-ea"/>
              <a:cs typeface="+mn-ea"/>
            </a:endParaRPr>
          </a:p>
        </p:txBody>
      </p:sp>
      <p:sp>
        <p:nvSpPr>
          <p:cNvPr id="22" name="矩形 14"/>
          <p:cNvSpPr/>
          <p:nvPr>
            <p:custDataLst>
              <p:tags r:id="rId10"/>
            </p:custDataLst>
          </p:nvPr>
        </p:nvSpPr>
        <p:spPr>
          <a:xfrm>
            <a:off x="6255266" y="1453844"/>
            <a:ext cx="1103875" cy="826013"/>
          </a:xfrm>
          <a:prstGeom prst="rect">
            <a:avLst/>
          </a:prstGeom>
          <a:noFill/>
        </p:spPr>
        <p:txBody>
          <a:bodyPr wrap="none" lIns="0" tIns="0" rIns="0" bIns="0" rtlCol="0" anchor="ctr"/>
          <a:p>
            <a:pPr>
              <a:spcBef>
                <a:spcPct val="0"/>
              </a:spcBef>
              <a:spcAft>
                <a:spcPct val="0"/>
              </a:spcAft>
            </a:pPr>
            <a:r>
              <a:rPr lang="en-US" altLang="zh-CN" sz="4000" b="1" kern="0" dirty="0">
                <a:solidFill>
                  <a:schemeClr val="accent4"/>
                </a:solidFill>
                <a:latin typeface="+mn-ea"/>
                <a:cs typeface="+mn-ea"/>
              </a:rPr>
              <a:t>03</a:t>
            </a:r>
            <a:endParaRPr lang="en-US" altLang="zh-CN" sz="4000" b="1" kern="0" dirty="0">
              <a:solidFill>
                <a:schemeClr val="accent4"/>
              </a:solidFill>
              <a:latin typeface="+mn-ea"/>
              <a:cs typeface="+mn-ea"/>
            </a:endParaRPr>
          </a:p>
        </p:txBody>
      </p:sp>
      <p:sp>
        <p:nvSpPr>
          <p:cNvPr id="24" name="矩形 27"/>
          <p:cNvSpPr/>
          <p:nvPr>
            <p:custDataLst>
              <p:tags r:id="rId11"/>
            </p:custDataLst>
          </p:nvPr>
        </p:nvSpPr>
        <p:spPr>
          <a:xfrm>
            <a:off x="8595995" y="2713355"/>
            <a:ext cx="2385695" cy="94297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家庭应通过参与学校活动、与教师定期沟通以及利用社区资源，与学校和社区形成教育合力，共同促进儿童全面发展。</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8631333" y="2220499"/>
            <a:ext cx="1656686" cy="492457"/>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家庭与学校社区的合作方式</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8631715" y="1454479"/>
            <a:ext cx="1103875" cy="826013"/>
          </a:xfrm>
          <a:prstGeom prst="rect">
            <a:avLst/>
          </a:prstGeom>
          <a:noFill/>
        </p:spPr>
        <p:txBody>
          <a:bodyPr wrap="none" lIns="0" tIns="0" rIns="0" bIns="0" rtlCol="0" anchor="ctr"/>
          <a:p>
            <a:pPr>
              <a:spcBef>
                <a:spcPct val="0"/>
              </a:spcBef>
              <a:spcAft>
                <a:spcPct val="0"/>
              </a:spcAft>
            </a:pPr>
            <a:r>
              <a:rPr lang="en-US" altLang="zh-CN" sz="4000" b="1" kern="0">
                <a:solidFill>
                  <a:schemeClr val="accent4"/>
                </a:solidFill>
                <a:latin typeface="+mn-ea"/>
                <a:cs typeface="+mn-ea"/>
              </a:rPr>
              <a:t>04</a:t>
            </a:r>
            <a:endParaRPr lang="en-US" altLang="zh-CN" sz="4000" b="1" kern="0">
              <a:solidFill>
                <a:schemeClr val="accent4"/>
              </a:solidFill>
              <a:latin typeface="+mn-ea"/>
              <a:cs typeface="+mn-ea"/>
            </a:endParaRPr>
          </a:p>
        </p:txBody>
      </p:sp>
      <p:cxnSp>
        <p:nvCxnSpPr>
          <p:cNvPr id="35" name="直接连接符 13"/>
          <p:cNvCxnSpPr/>
          <p:nvPr>
            <p:custDataLst>
              <p:tags r:id="rId14"/>
            </p:custDataLst>
          </p:nvPr>
        </p:nvCxnSpPr>
        <p:spPr>
          <a:xfrm>
            <a:off x="1433318" y="1743656"/>
            <a:ext cx="0" cy="3687761"/>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770721" y="1743656"/>
            <a:ext cx="0" cy="3687761"/>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108124" y="1743656"/>
            <a:ext cx="0" cy="3687761"/>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8460337" y="1743656"/>
            <a:ext cx="0" cy="3687761"/>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7bc3a4b3-4b3d-11f0-8fc4-9a9328d25196.jpg@base@tag=imgScale&amp;m=1&amp;w=600&amp;h=360&amp;q=957bc3a4b3-4b3d-11f0-8fc4-9a9328d25196"/>
          <p:cNvPicPr>
            <a:picLocks noChangeAspect="1"/>
          </p:cNvPicPr>
          <p:nvPr>
            <p:custDataLst>
              <p:tags r:id="rId18"/>
            </p:custDataLst>
          </p:nvPr>
        </p:nvPicPr>
        <p:blipFill rotWithShape="1">
          <a:blip r:embed="rId19"/>
          <a:srcRect t="5000" b="5000"/>
          <a:stretch>
            <a:fillRect/>
          </a:stretch>
        </p:blipFill>
        <p:spPr>
          <a:xfrm>
            <a:off x="1567337" y="4704732"/>
            <a:ext cx="1799242" cy="1079546"/>
          </a:xfrm>
          <a:prstGeom prst="rect">
            <a:avLst/>
          </a:prstGeom>
          <a:solidFill>
            <a:schemeClr val="accent4"/>
          </a:solidFill>
          <a:ln>
            <a:solidFill>
              <a:schemeClr val="accent4">
                <a:alpha val="20000"/>
              </a:schemeClr>
            </a:solidFill>
          </a:ln>
        </p:spPr>
      </p:pic>
      <p:pic>
        <p:nvPicPr>
          <p:cNvPr id="40" name="图片 30" descr="/data/temp/7bc3a53c-4b3d-11f0-8fc4-9a9328d25196.jpg@base@tag=imgScale&amp;m=1&amp;w=600&amp;h=360&amp;q=957bc3a53c-4b3d-11f0-8fc4-9a9328d25196"/>
          <p:cNvPicPr>
            <a:picLocks noChangeAspect="1"/>
          </p:cNvPicPr>
          <p:nvPr>
            <p:custDataLst>
              <p:tags r:id="rId20"/>
            </p:custDataLst>
          </p:nvPr>
        </p:nvPicPr>
        <p:blipFill rotWithShape="1">
          <a:blip r:embed="rId21"/>
          <a:srcRect l="3148" t="14000" r="1296"/>
          <a:stretch>
            <a:fillRect/>
          </a:stretch>
        </p:blipFill>
        <p:spPr>
          <a:xfrm>
            <a:off x="3905269" y="4704732"/>
            <a:ext cx="1799242" cy="1079546"/>
          </a:xfrm>
          <a:prstGeom prst="rect">
            <a:avLst/>
          </a:prstGeom>
          <a:solidFill>
            <a:schemeClr val="accent4"/>
          </a:solidFill>
          <a:ln>
            <a:solidFill>
              <a:schemeClr val="accent4">
                <a:alpha val="20000"/>
              </a:schemeClr>
            </a:solidFill>
          </a:ln>
        </p:spPr>
      </p:pic>
      <p:pic>
        <p:nvPicPr>
          <p:cNvPr id="41" name="图片 31" descr="/data/temp/7bc3a43b-4b3d-11f0-8fc4-9a9328d25196.jpg@base@tag=imgScale&amp;m=1&amp;w=600&amp;h=360&amp;q=957bc3a43b-4b3d-11f0-8fc4-9a9328d25196"/>
          <p:cNvPicPr>
            <a:picLocks noChangeAspect="1"/>
          </p:cNvPicPr>
          <p:nvPr>
            <p:custDataLst>
              <p:tags r:id="rId22"/>
            </p:custDataLst>
          </p:nvPr>
        </p:nvPicPr>
        <p:blipFill rotWithShape="1">
          <a:blip r:embed="rId23"/>
          <a:srcRect t="5000" b="5000"/>
          <a:stretch>
            <a:fillRect/>
          </a:stretch>
        </p:blipFill>
        <p:spPr>
          <a:xfrm>
            <a:off x="6242672" y="4704732"/>
            <a:ext cx="1799242" cy="1079546"/>
          </a:xfrm>
          <a:prstGeom prst="rect">
            <a:avLst/>
          </a:prstGeom>
          <a:solidFill>
            <a:schemeClr val="accent4"/>
          </a:solidFill>
          <a:ln>
            <a:solidFill>
              <a:schemeClr val="accent4">
                <a:alpha val="20000"/>
              </a:schemeClr>
            </a:solidFill>
          </a:ln>
        </p:spPr>
      </p:pic>
      <p:pic>
        <p:nvPicPr>
          <p:cNvPr id="42" name="图片 32" descr="/data/temp/7bc3a7db-4b3d-11f0-8fc4-9a9328d25196.jpg@base@tag=imgScale&amp;m=1&amp;w=600&amp;h=360&amp;q=957bc3a7db-4b3d-11f0-8fc4-9a9328d25196"/>
          <p:cNvPicPr>
            <a:picLocks noChangeAspect="1"/>
          </p:cNvPicPr>
          <p:nvPr>
            <p:custDataLst>
              <p:tags r:id="rId24"/>
            </p:custDataLst>
          </p:nvPr>
        </p:nvPicPr>
        <p:blipFill rotWithShape="1">
          <a:blip r:embed="rId25"/>
          <a:srcRect t="5000" b="5000"/>
          <a:stretch>
            <a:fillRect/>
          </a:stretch>
        </p:blipFill>
        <p:spPr>
          <a:xfrm>
            <a:off x="8594356" y="4704732"/>
            <a:ext cx="1799242" cy="1079546"/>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6"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一</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家园社合作共育的理论基础和策略</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241425" y="824865"/>
            <a:ext cx="6454775" cy="643255"/>
          </a:xfrm>
        </p:spPr>
        <p:txBody>
          <a:bodyPr>
            <a:noAutofit/>
          </a:bodyPr>
          <a:p>
            <a:pPr algn="l"/>
            <a:r>
              <a:rPr lang="zh-CN" altLang="en-US" sz="2400">
                <a:solidFill>
                  <a:schemeClr val="accent2">
                    <a:lumMod val="54320"/>
                  </a:schemeClr>
                </a:solidFill>
              </a:rPr>
              <a:t>学校在儿童教育中的角色</a:t>
            </a:r>
            <a:endParaRPr lang="zh-CN" altLang="en-US" sz="2400">
              <a:solidFill>
                <a:schemeClr val="accent2">
                  <a:lumMod val="54320"/>
                </a:schemeClr>
              </a:solidFill>
            </a:endParaRPr>
          </a:p>
        </p:txBody>
      </p:sp>
      <p:cxnSp>
        <p:nvCxnSpPr>
          <p:cNvPr id="103" name="直接连接符 102"/>
          <p:cNvCxnSpPr/>
          <p:nvPr>
            <p:custDataLst>
              <p:tags r:id="rId2"/>
            </p:custDataLst>
          </p:nvPr>
        </p:nvCxnSpPr>
        <p:spPr>
          <a:xfrm>
            <a:off x="1726654" y="2278895"/>
            <a:ext cx="0" cy="67837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104" name="圆角矩形 9"/>
          <p:cNvSpPr/>
          <p:nvPr>
            <p:custDataLst>
              <p:tags r:id="rId3"/>
            </p:custDataLst>
          </p:nvPr>
        </p:nvSpPr>
        <p:spPr>
          <a:xfrm>
            <a:off x="2087147" y="1605896"/>
            <a:ext cx="8997305" cy="839463"/>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05" name="圆角矩形 104"/>
          <p:cNvSpPr/>
          <p:nvPr>
            <p:custDataLst>
              <p:tags r:id="rId4"/>
            </p:custDataLst>
          </p:nvPr>
        </p:nvSpPr>
        <p:spPr>
          <a:xfrm flipH="1">
            <a:off x="2252097" y="1718663"/>
            <a:ext cx="1879237" cy="61389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dirty="0">
                <a:solidFill>
                  <a:schemeClr val="accent1">
                    <a:lumMod val="50000"/>
                  </a:schemeClr>
                </a:solidFill>
                <a:latin typeface="+mn-ea"/>
                <a:cs typeface="+mn-ea"/>
                <a:sym typeface="+mn-ea"/>
              </a:rPr>
              <a:t>学校教育的不可替代性</a:t>
            </a:r>
            <a:endParaRPr lang="zh-CN" altLang="en-US" sz="1600" b="1" dirty="0">
              <a:solidFill>
                <a:schemeClr val="accent1">
                  <a:lumMod val="50000"/>
                </a:schemeClr>
              </a:solidFill>
              <a:latin typeface="+mn-ea"/>
              <a:cs typeface="+mn-ea"/>
              <a:sym typeface="+mn-ea"/>
            </a:endParaRPr>
          </a:p>
        </p:txBody>
      </p:sp>
      <p:sp>
        <p:nvSpPr>
          <p:cNvPr id="106" name="矩形 105"/>
          <p:cNvSpPr/>
          <p:nvPr>
            <p:custDataLst>
              <p:tags r:id="rId5"/>
            </p:custDataLst>
          </p:nvPr>
        </p:nvSpPr>
        <p:spPr>
          <a:xfrm>
            <a:off x="4487027" y="1643685"/>
            <a:ext cx="6325229" cy="76350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学校提供系统的学科知识教育和专业教师指导，是儿童社会化和知识学习的重要场所。</a:t>
            </a:r>
            <a:endParaRPr lang="zh-CN" altLang="en-US" sz="1600">
              <a:solidFill>
                <a:schemeClr val="tx1">
                  <a:lumMod val="85000"/>
                  <a:lumOff val="15000"/>
                </a:schemeClr>
              </a:solidFill>
              <a:latin typeface="+mn-ea"/>
              <a:cs typeface="+mn-ea"/>
            </a:endParaRPr>
          </a:p>
        </p:txBody>
      </p:sp>
      <p:sp>
        <p:nvSpPr>
          <p:cNvPr id="107" name="序号"/>
          <p:cNvSpPr/>
          <p:nvPr>
            <p:custDataLst>
              <p:tags r:id="rId6"/>
            </p:custDataLst>
          </p:nvPr>
        </p:nvSpPr>
        <p:spPr>
          <a:xfrm>
            <a:off x="1472930" y="1772047"/>
            <a:ext cx="506682" cy="5066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108" name="圆角矩形 9"/>
          <p:cNvSpPr/>
          <p:nvPr>
            <p:custDataLst>
              <p:tags r:id="rId7"/>
            </p:custDataLst>
          </p:nvPr>
        </p:nvSpPr>
        <p:spPr>
          <a:xfrm>
            <a:off x="2087147" y="2790542"/>
            <a:ext cx="8997305" cy="839463"/>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09" name="圆角矩形 108"/>
          <p:cNvSpPr/>
          <p:nvPr>
            <p:custDataLst>
              <p:tags r:id="rId8"/>
            </p:custDataLst>
          </p:nvPr>
        </p:nvSpPr>
        <p:spPr>
          <a:xfrm flipH="1">
            <a:off x="2252097" y="2903308"/>
            <a:ext cx="1879237" cy="61389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accent1">
                    <a:lumMod val="50000"/>
                  </a:schemeClr>
                </a:solidFill>
                <a:latin typeface="+mn-ea"/>
                <a:cs typeface="+mn-ea"/>
                <a:sym typeface="+mn-ea"/>
              </a:rPr>
              <a:t>学校与家庭社区的协同作用</a:t>
            </a:r>
            <a:endParaRPr lang="zh-CN" altLang="en-US" sz="1600" b="1">
              <a:solidFill>
                <a:schemeClr val="accent1">
                  <a:lumMod val="50000"/>
                </a:schemeClr>
              </a:solidFill>
              <a:latin typeface="+mn-ea"/>
              <a:cs typeface="+mn-ea"/>
              <a:sym typeface="+mn-ea"/>
            </a:endParaRPr>
          </a:p>
        </p:txBody>
      </p:sp>
      <p:sp>
        <p:nvSpPr>
          <p:cNvPr id="110" name="矩形 109"/>
          <p:cNvSpPr/>
          <p:nvPr>
            <p:custDataLst>
              <p:tags r:id="rId9"/>
            </p:custDataLst>
          </p:nvPr>
        </p:nvSpPr>
        <p:spPr>
          <a:xfrm>
            <a:off x="4487027" y="2828930"/>
            <a:ext cx="6325229" cy="76350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学校应与家庭和社区建立紧密联系，形成教育共同体，共同支持儿童的多元发展需求。</a:t>
            </a:r>
            <a:endParaRPr lang="zh-CN" altLang="en-US" sz="1600">
              <a:solidFill>
                <a:schemeClr val="tx1">
                  <a:lumMod val="85000"/>
                  <a:lumOff val="15000"/>
                </a:schemeClr>
              </a:solidFill>
              <a:latin typeface="+mn-ea"/>
              <a:cs typeface="+mn-ea"/>
            </a:endParaRPr>
          </a:p>
        </p:txBody>
      </p:sp>
      <p:sp>
        <p:nvSpPr>
          <p:cNvPr id="111" name="序号"/>
          <p:cNvSpPr/>
          <p:nvPr>
            <p:custDataLst>
              <p:tags r:id="rId10"/>
            </p:custDataLst>
          </p:nvPr>
        </p:nvSpPr>
        <p:spPr>
          <a:xfrm>
            <a:off x="1472930" y="2957292"/>
            <a:ext cx="506682" cy="5066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2</a:t>
            </a:r>
            <a:endParaRPr lang="en-US" altLang="zh-CN">
              <a:solidFill>
                <a:schemeClr val="tx1">
                  <a:lumMod val="75000"/>
                  <a:lumOff val="25000"/>
                </a:schemeClr>
              </a:solidFill>
              <a:latin typeface="+mn-ea"/>
              <a:cs typeface="+mn-ea"/>
              <a:sym typeface="+mn-ea"/>
            </a:endParaRPr>
          </a:p>
        </p:txBody>
      </p:sp>
      <p:sp>
        <p:nvSpPr>
          <p:cNvPr id="112" name="圆角矩形 111"/>
          <p:cNvSpPr/>
          <p:nvPr>
            <p:custDataLst>
              <p:tags r:id="rId11"/>
            </p:custDataLst>
          </p:nvPr>
        </p:nvSpPr>
        <p:spPr>
          <a:xfrm>
            <a:off x="2087147" y="3975787"/>
            <a:ext cx="8997305" cy="839463"/>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13" name="圆角矩形 112"/>
          <p:cNvSpPr/>
          <p:nvPr>
            <p:custDataLst>
              <p:tags r:id="rId12"/>
            </p:custDataLst>
          </p:nvPr>
        </p:nvSpPr>
        <p:spPr>
          <a:xfrm flipH="1">
            <a:off x="2252097" y="4088553"/>
            <a:ext cx="1879237" cy="61389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accent1">
                    <a:lumMod val="50000"/>
                  </a:schemeClr>
                </a:solidFill>
                <a:latin typeface="+mn-ea"/>
                <a:cs typeface="+mn-ea"/>
                <a:sym typeface="+mn-ea"/>
              </a:rPr>
              <a:t>学校教育的局限性与互补性</a:t>
            </a:r>
            <a:endParaRPr lang="zh-CN" altLang="en-US" sz="1600" b="1">
              <a:solidFill>
                <a:schemeClr val="accent1">
                  <a:lumMod val="50000"/>
                </a:schemeClr>
              </a:solidFill>
              <a:latin typeface="+mn-ea"/>
              <a:cs typeface="+mn-ea"/>
              <a:sym typeface="+mn-ea"/>
            </a:endParaRPr>
          </a:p>
        </p:txBody>
      </p:sp>
      <p:sp>
        <p:nvSpPr>
          <p:cNvPr id="114" name="矩形 113"/>
          <p:cNvSpPr/>
          <p:nvPr>
            <p:custDataLst>
              <p:tags r:id="rId13"/>
            </p:custDataLst>
          </p:nvPr>
        </p:nvSpPr>
        <p:spPr>
          <a:xfrm>
            <a:off x="4487027" y="4013575"/>
            <a:ext cx="6325229" cy="76350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学校教育需认识到自身局限，通过与家庭和社区的合作，补充教育资源，实现教育的全面性和连续性。</a:t>
            </a:r>
            <a:endParaRPr lang="zh-CN" altLang="en-US" sz="1600">
              <a:solidFill>
                <a:schemeClr val="tx1">
                  <a:lumMod val="85000"/>
                  <a:lumOff val="15000"/>
                </a:schemeClr>
              </a:solidFill>
              <a:latin typeface="+mn-ea"/>
              <a:cs typeface="+mn-ea"/>
            </a:endParaRPr>
          </a:p>
        </p:txBody>
      </p:sp>
      <p:sp>
        <p:nvSpPr>
          <p:cNvPr id="115" name="序号"/>
          <p:cNvSpPr/>
          <p:nvPr>
            <p:custDataLst>
              <p:tags r:id="rId14"/>
            </p:custDataLst>
          </p:nvPr>
        </p:nvSpPr>
        <p:spPr>
          <a:xfrm>
            <a:off x="1472930" y="4141936"/>
            <a:ext cx="506682" cy="5066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sp>
        <p:nvSpPr>
          <p:cNvPr id="116" name="圆角矩形 115"/>
          <p:cNvSpPr/>
          <p:nvPr>
            <p:custDataLst>
              <p:tags r:id="rId15"/>
            </p:custDataLst>
          </p:nvPr>
        </p:nvSpPr>
        <p:spPr>
          <a:xfrm>
            <a:off x="2087147" y="5161032"/>
            <a:ext cx="8997305" cy="839463"/>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17" name="圆角矩形 116"/>
          <p:cNvSpPr/>
          <p:nvPr>
            <p:custDataLst>
              <p:tags r:id="rId16"/>
            </p:custDataLst>
          </p:nvPr>
        </p:nvSpPr>
        <p:spPr>
          <a:xfrm flipH="1">
            <a:off x="2252097" y="5273798"/>
            <a:ext cx="1879237" cy="61389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accent1">
                    <a:lumMod val="50000"/>
                  </a:schemeClr>
                </a:solidFill>
                <a:latin typeface="+mn-ea"/>
                <a:cs typeface="+mn-ea"/>
                <a:sym typeface="+mn-ea"/>
              </a:rPr>
              <a:t>学校如何满足儿童个性化需求</a:t>
            </a:r>
            <a:endParaRPr lang="zh-CN" altLang="en-US" sz="1600" b="1">
              <a:solidFill>
                <a:schemeClr val="accent1">
                  <a:lumMod val="50000"/>
                </a:schemeClr>
              </a:solidFill>
              <a:latin typeface="+mn-ea"/>
              <a:cs typeface="+mn-ea"/>
              <a:sym typeface="+mn-ea"/>
            </a:endParaRPr>
          </a:p>
        </p:txBody>
      </p:sp>
      <p:sp>
        <p:nvSpPr>
          <p:cNvPr id="118" name="矩形 117"/>
          <p:cNvSpPr/>
          <p:nvPr>
            <p:custDataLst>
              <p:tags r:id="rId17"/>
            </p:custDataLst>
          </p:nvPr>
        </p:nvSpPr>
        <p:spPr>
          <a:xfrm>
            <a:off x="4487027" y="5198820"/>
            <a:ext cx="6325229" cy="76350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学校应深入了解每个儿童的家庭背景和个性特点，提供个性化教育方案，以满足不同儿童的需求。</a:t>
            </a:r>
            <a:endParaRPr lang="zh-CN" altLang="en-US" sz="1600">
              <a:solidFill>
                <a:schemeClr val="tx1">
                  <a:lumMod val="85000"/>
                  <a:lumOff val="15000"/>
                </a:schemeClr>
              </a:solidFill>
              <a:latin typeface="+mn-ea"/>
              <a:cs typeface="+mn-ea"/>
            </a:endParaRPr>
          </a:p>
        </p:txBody>
      </p:sp>
      <p:sp>
        <p:nvSpPr>
          <p:cNvPr id="119" name="序号"/>
          <p:cNvSpPr/>
          <p:nvPr>
            <p:custDataLst>
              <p:tags r:id="rId18"/>
            </p:custDataLst>
          </p:nvPr>
        </p:nvSpPr>
        <p:spPr>
          <a:xfrm>
            <a:off x="1472930" y="5327181"/>
            <a:ext cx="506682" cy="506682"/>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4</a:t>
            </a:r>
            <a:endParaRPr lang="en-US" altLang="zh-CN">
              <a:solidFill>
                <a:schemeClr val="tx1">
                  <a:lumMod val="75000"/>
                  <a:lumOff val="25000"/>
                </a:schemeClr>
              </a:solidFill>
              <a:latin typeface="+mn-ea"/>
              <a:cs typeface="+mn-ea"/>
              <a:sym typeface="+mn-ea"/>
            </a:endParaRPr>
          </a:p>
        </p:txBody>
      </p:sp>
      <p:cxnSp>
        <p:nvCxnSpPr>
          <p:cNvPr id="120" name="直接连接符 119"/>
          <p:cNvCxnSpPr/>
          <p:nvPr>
            <p:custDataLst>
              <p:tags r:id="rId19"/>
            </p:custDataLst>
          </p:nvPr>
        </p:nvCxnSpPr>
        <p:spPr>
          <a:xfrm>
            <a:off x="1726654" y="3463540"/>
            <a:ext cx="0" cy="67837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20"/>
            </p:custDataLst>
          </p:nvPr>
        </p:nvCxnSpPr>
        <p:spPr>
          <a:xfrm>
            <a:off x="1726654" y="4648785"/>
            <a:ext cx="0" cy="67837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299210" y="948055"/>
            <a:ext cx="5963920" cy="476250"/>
          </a:xfrm>
        </p:spPr>
        <p:txBody>
          <a:bodyPr>
            <a:noAutofit/>
          </a:bodyPr>
          <a:p>
            <a:pPr algn="l"/>
            <a:r>
              <a:rPr lang="zh-CN" altLang="en-US" sz="2400">
                <a:solidFill>
                  <a:schemeClr val="accent2">
                    <a:lumMod val="54320"/>
                  </a:schemeClr>
                </a:solidFill>
              </a:rPr>
              <a:t>社区在儿童成长中的影响</a:t>
            </a:r>
            <a:endParaRPr lang="zh-CN" altLang="en-US" sz="2400">
              <a:solidFill>
                <a:schemeClr val="accent2">
                  <a:lumMod val="54320"/>
                </a:schemeClr>
              </a:solidFill>
            </a:endParaRPr>
          </a:p>
        </p:txBody>
      </p:sp>
      <p:sp>
        <p:nvSpPr>
          <p:cNvPr id="3" name="矩形 2"/>
          <p:cNvSpPr/>
          <p:nvPr>
            <p:custDataLst>
              <p:tags r:id="rId2"/>
            </p:custDataLst>
          </p:nvPr>
        </p:nvSpPr>
        <p:spPr>
          <a:xfrm>
            <a:off x="1449705" y="2212975"/>
            <a:ext cx="3108960" cy="71374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社区内的文化活动和公共设施为儿童提供了学习和娱乐场所，有助于儿童社会技能和创造力的发展。</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466215" y="1655445"/>
            <a:ext cx="2939415" cy="516255"/>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4"/>
                </a:solidFill>
                <a:latin typeface="+mn-ea"/>
                <a:cs typeface="+mn-ea"/>
              </a:rPr>
              <a:t>社区文化与公共设施的作用</a:t>
            </a:r>
            <a:endParaRPr lang="zh-CN" altLang="en-US" sz="1900" b="1">
              <a:solidFill>
                <a:schemeClr val="accent4"/>
              </a:solidFill>
              <a:latin typeface="+mn-ea"/>
              <a:cs typeface="+mn-ea"/>
            </a:endParaRPr>
          </a:p>
        </p:txBody>
      </p:sp>
      <p:sp>
        <p:nvSpPr>
          <p:cNvPr id="8" name="矩形 4"/>
          <p:cNvSpPr/>
          <p:nvPr>
            <p:custDataLst>
              <p:tags r:id="rId4"/>
            </p:custDataLst>
          </p:nvPr>
        </p:nvSpPr>
        <p:spPr>
          <a:xfrm>
            <a:off x="1492250" y="4164330"/>
            <a:ext cx="2913380" cy="71374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社区应整合教育资源，如图书馆、体育设施等，为儿童提供多样化的学习和发展机会。</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450340" y="3599815"/>
            <a:ext cx="2955290" cy="516255"/>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4"/>
                </a:solidFill>
                <a:latin typeface="+mn-ea"/>
                <a:cs typeface="+mn-ea"/>
              </a:rPr>
              <a:t>社区教育资源的整合与支持</a:t>
            </a:r>
            <a:endParaRPr lang="zh-CN" altLang="en-US" sz="1900" b="1">
              <a:solidFill>
                <a:schemeClr val="accent4"/>
              </a:solidFill>
              <a:latin typeface="+mn-ea"/>
              <a:cs typeface="+mn-ea"/>
            </a:endParaRPr>
          </a:p>
        </p:txBody>
      </p:sp>
      <p:sp>
        <p:nvSpPr>
          <p:cNvPr id="10" name="矩形 14"/>
          <p:cNvSpPr/>
          <p:nvPr>
            <p:custDataLst>
              <p:tags r:id="rId6"/>
            </p:custDataLst>
          </p:nvPr>
        </p:nvSpPr>
        <p:spPr>
          <a:xfrm>
            <a:off x="7990706" y="2222360"/>
            <a:ext cx="2788553" cy="71383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良好的邻里关系能够为儿童提供安全和支持的环境，促进其情感稳定和社交能力的培养。</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7990840" y="1655445"/>
            <a:ext cx="3033395" cy="5162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邻里关系对儿童成长的影响</a:t>
            </a:r>
            <a:endParaRPr lang="zh-CN" altLang="en-US" sz="1900" b="1">
              <a:solidFill>
                <a:schemeClr val="accent5"/>
              </a:solidFill>
              <a:latin typeface="+mn-ea"/>
              <a:cs typeface="+mn-ea"/>
            </a:endParaRPr>
          </a:p>
        </p:txBody>
      </p:sp>
      <p:sp>
        <p:nvSpPr>
          <p:cNvPr id="12" name="矩形 19"/>
          <p:cNvSpPr/>
          <p:nvPr>
            <p:custDataLst>
              <p:tags r:id="rId8"/>
            </p:custDataLst>
          </p:nvPr>
        </p:nvSpPr>
        <p:spPr>
          <a:xfrm>
            <a:off x="7990840" y="4164330"/>
            <a:ext cx="2998470" cy="71374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社区应与家庭和学校建立合作关系，共同举办活动和项目，为儿童创造一个全面发展的教育环境。</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7990840" y="3601085"/>
            <a:ext cx="3066415" cy="5162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社区与家庭学校的合作实践</a:t>
            </a:r>
            <a:endParaRPr lang="zh-CN" altLang="en-US" sz="1900" b="1">
              <a:solidFill>
                <a:schemeClr val="accent5"/>
              </a:solidFill>
              <a:latin typeface="+mn-ea"/>
              <a:cs typeface="+mn-ea"/>
            </a:endParaRPr>
          </a:p>
        </p:txBody>
      </p:sp>
      <p:pic>
        <p:nvPicPr>
          <p:cNvPr id="19" name="图片 22" descr="/data/temp/7bf47346-4b3d-11f0-80c5-cafe650d420d.jpg@base@tag=imgScale&amp;m=1&amp;w=450&amp;h=450&amp;q=957bf47346-4b3d-11f0-80c5-cafe650d420d"/>
          <p:cNvPicPr>
            <a:picLocks noChangeAspect="1"/>
          </p:cNvPicPr>
          <p:nvPr>
            <p:custDataLst>
              <p:tags r:id="rId10"/>
            </p:custDataLst>
          </p:nvPr>
        </p:nvPicPr>
        <p:blipFill rotWithShape="1">
          <a:blip r:embed="rId11"/>
          <a:srcRect l="29756" r="1750"/>
          <a:stretch>
            <a:fillRect/>
          </a:stretch>
        </p:blipFill>
        <p:spPr>
          <a:xfrm>
            <a:off x="4690111" y="1741303"/>
            <a:ext cx="1374313" cy="137431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bf47216-4b3d-11f0-80c5-cafe650d420d.jpg@base@tag=imgScale&amp;m=1&amp;w=450&amp;h=450&amp;q=957bf47216-4b3d-11f0-80c5-cafe650d420d"/>
          <p:cNvPicPr>
            <a:picLocks noChangeAspect="1"/>
          </p:cNvPicPr>
          <p:nvPr>
            <p:custDataLst>
              <p:tags r:id="rId12"/>
            </p:custDataLst>
          </p:nvPr>
        </p:nvPicPr>
        <p:blipFill rotWithShape="1">
          <a:blip r:embed="rId13"/>
          <a:srcRect/>
          <a:stretch>
            <a:fillRect/>
          </a:stretch>
        </p:blipFill>
        <p:spPr>
          <a:xfrm>
            <a:off x="6353068" y="1741303"/>
            <a:ext cx="1374313" cy="137431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bf471b4-4b3d-11f0-80c5-cafe650d420d.jpg@base@tag=imgScale&amp;m=1&amp;w=450&amp;h=450&amp;q=957bf471b4-4b3d-11f0-80c5-cafe650d420d"/>
          <p:cNvPicPr>
            <a:picLocks noChangeAspect="1"/>
          </p:cNvPicPr>
          <p:nvPr>
            <p:custDataLst>
              <p:tags r:id="rId14"/>
            </p:custDataLst>
          </p:nvPr>
        </p:nvPicPr>
        <p:blipFill>
          <a:blip r:embed="rId15"/>
          <a:srcRect l="15008" r="15008"/>
          <a:stretch>
            <a:fillRect/>
          </a:stretch>
        </p:blipFill>
        <p:spPr>
          <a:xfrm>
            <a:off x="4694421" y="3572871"/>
            <a:ext cx="1374313" cy="137431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bf4743a-4b3d-11f0-80c5-cafe650d420d.jpg@base@tag=imgScale&amp;m=1&amp;w=450&amp;h=450&amp;q=957bf4743a-4b3d-11f0-80c5-cafe650d420d"/>
          <p:cNvPicPr>
            <a:picLocks noChangeAspect="1"/>
          </p:cNvPicPr>
          <p:nvPr>
            <p:custDataLst>
              <p:tags r:id="rId16"/>
            </p:custDataLst>
          </p:nvPr>
        </p:nvPicPr>
        <p:blipFill>
          <a:blip r:embed="rId17"/>
          <a:srcRect t="16814" b="16814"/>
          <a:stretch>
            <a:fillRect/>
          </a:stretch>
        </p:blipFill>
        <p:spPr>
          <a:xfrm>
            <a:off x="6353068" y="3572871"/>
            <a:ext cx="1374313" cy="137431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690111" y="2685639"/>
            <a:ext cx="429571" cy="429571"/>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297404" y="2685639"/>
            <a:ext cx="429571" cy="429571"/>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690111" y="4517207"/>
            <a:ext cx="429571" cy="429571"/>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297404" y="4517207"/>
            <a:ext cx="429571" cy="429571"/>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5147310" y="264160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家园社合作共育的策略</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241425" y="765175"/>
            <a:ext cx="6847205" cy="1050925"/>
          </a:xfrm>
        </p:spPr>
        <p:txBody>
          <a:bodyPr>
            <a:noAutofit/>
          </a:bodyPr>
          <a:p>
            <a:pPr marL="0" indent="0" algn="l" fontAlgn="auto">
              <a:lnSpc>
                <a:spcPts val="4000"/>
              </a:lnSpc>
            </a:pPr>
            <a:r>
              <a:rPr lang="zh-CN" altLang="en-US" sz="3200">
                <a:solidFill>
                  <a:schemeClr val="accent2">
                    <a:lumMod val="54320"/>
                  </a:schemeClr>
                </a:solidFill>
              </a:rPr>
              <a:t>一、家园社合作共育的探索历程</a:t>
            </a:r>
            <a:br>
              <a:rPr lang="zh-CN" altLang="en-US" sz="2800">
                <a:solidFill>
                  <a:schemeClr val="accent2">
                    <a:lumMod val="54320"/>
                  </a:schemeClr>
                </a:solidFill>
              </a:rPr>
            </a:br>
            <a:r>
              <a:rPr lang="zh-CN" altLang="en-US" sz="2800">
                <a:solidFill>
                  <a:schemeClr val="accent2">
                    <a:lumMod val="54320"/>
                  </a:schemeClr>
                </a:solidFill>
              </a:rPr>
              <a:t>（一）探索阶段（1978—1988 年）</a:t>
            </a:r>
            <a:endParaRPr lang="zh-CN" altLang="en-US" sz="2800">
              <a:solidFill>
                <a:schemeClr val="accent2">
                  <a:lumMod val="54320"/>
                </a:schemeClr>
              </a:solidFill>
            </a:endParaRPr>
          </a:p>
        </p:txBody>
      </p:sp>
      <p:sp>
        <p:nvSpPr>
          <p:cNvPr id="124" name="矩形 123"/>
          <p:cNvSpPr/>
          <p:nvPr>
            <p:custDataLst>
              <p:tags r:id="rId2"/>
            </p:custDataLst>
          </p:nvPr>
        </p:nvSpPr>
        <p:spPr>
          <a:xfrm>
            <a:off x="1584036" y="2563324"/>
            <a:ext cx="4225580" cy="1021124"/>
          </a:xfrm>
          <a:prstGeom prst="rect">
            <a:avLst/>
          </a:prstGeom>
          <a:noFill/>
        </p:spPr>
        <p:txBody>
          <a:bodyPr wrap="square" lIns="334645"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在中国共产党十一届三中全会之后，教育领域的重心转移到了全面改革上，标志着中国教育改革的开始。</a:t>
            </a:r>
            <a:endParaRPr lang="zh-CN" altLang="en-US" sz="1600">
              <a:ln>
                <a:noFill/>
                <a:prstDash val="sysDot"/>
              </a:ln>
              <a:solidFill>
                <a:schemeClr val="tx1">
                  <a:lumMod val="85000"/>
                  <a:lumOff val="15000"/>
                </a:schemeClr>
              </a:solidFill>
              <a:latin typeface="+mn-ea"/>
              <a:cs typeface="+mn-ea"/>
            </a:endParaRPr>
          </a:p>
        </p:txBody>
      </p:sp>
      <p:sp>
        <p:nvSpPr>
          <p:cNvPr id="125" name="矩形 124"/>
          <p:cNvSpPr/>
          <p:nvPr>
            <p:custDataLst>
              <p:tags r:id="rId3"/>
            </p:custDataLst>
          </p:nvPr>
        </p:nvSpPr>
        <p:spPr>
          <a:xfrm>
            <a:off x="1584036" y="2179969"/>
            <a:ext cx="4225661" cy="33482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十一届三中全会后的教育改革</a:t>
            </a:r>
            <a:endParaRPr lang="zh-CN" altLang="en-US" sz="2000" b="1">
              <a:solidFill>
                <a:schemeClr val="accent1">
                  <a:lumMod val="50000"/>
                </a:schemeClr>
              </a:solidFill>
              <a:latin typeface="+mn-ea"/>
              <a:cs typeface="+mn-ea"/>
            </a:endParaRPr>
          </a:p>
        </p:txBody>
      </p:sp>
      <p:sp>
        <p:nvSpPr>
          <p:cNvPr id="126" name="矩形 125"/>
          <p:cNvSpPr/>
          <p:nvPr>
            <p:custDataLst>
              <p:tags r:id="rId4"/>
            </p:custDataLst>
          </p:nvPr>
        </p:nvSpPr>
        <p:spPr>
          <a:xfrm>
            <a:off x="1584036" y="4228775"/>
            <a:ext cx="4225580" cy="1021124"/>
          </a:xfrm>
          <a:prstGeom prst="rect">
            <a:avLst/>
          </a:prstGeom>
          <a:noFill/>
        </p:spPr>
        <p:txBody>
          <a:bodyPr wrap="square" lIns="334645" tIns="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政策文本强调了幼儿园与家庭在教育幼儿中的合作，突出了家园合作共育的价值取向。</a:t>
            </a:r>
            <a:endParaRPr lang="zh-CN" altLang="en-US" sz="1600" dirty="0">
              <a:ln>
                <a:noFill/>
                <a:prstDash val="sysDot"/>
              </a:ln>
              <a:solidFill>
                <a:schemeClr val="tx1">
                  <a:lumMod val="85000"/>
                  <a:lumOff val="15000"/>
                </a:schemeClr>
              </a:solidFill>
              <a:latin typeface="+mn-ea"/>
              <a:cs typeface="+mn-ea"/>
            </a:endParaRPr>
          </a:p>
        </p:txBody>
      </p:sp>
      <p:sp>
        <p:nvSpPr>
          <p:cNvPr id="127" name="矩形 126"/>
          <p:cNvSpPr/>
          <p:nvPr>
            <p:custDataLst>
              <p:tags r:id="rId5"/>
            </p:custDataLst>
          </p:nvPr>
        </p:nvSpPr>
        <p:spPr>
          <a:xfrm>
            <a:off x="1584036" y="3845419"/>
            <a:ext cx="4225661" cy="33482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家园合作共育的价值取向</a:t>
            </a:r>
            <a:endParaRPr lang="zh-CN" altLang="en-US" sz="2000" b="1">
              <a:solidFill>
                <a:schemeClr val="accent1">
                  <a:lumMod val="50000"/>
                </a:schemeClr>
              </a:solidFill>
              <a:latin typeface="+mn-ea"/>
              <a:cs typeface="+mn-ea"/>
            </a:endParaRPr>
          </a:p>
        </p:txBody>
      </p:sp>
      <p:sp>
        <p:nvSpPr>
          <p:cNvPr id="128" name="矩形 127"/>
          <p:cNvSpPr/>
          <p:nvPr>
            <p:custDataLst>
              <p:tags r:id="rId6"/>
            </p:custDataLst>
          </p:nvPr>
        </p:nvSpPr>
        <p:spPr>
          <a:xfrm>
            <a:off x="6765925" y="2563495"/>
            <a:ext cx="4438015" cy="1021080"/>
          </a:xfrm>
          <a:prstGeom prst="rect">
            <a:avLst/>
          </a:prstGeom>
          <a:noFill/>
        </p:spPr>
        <p:txBody>
          <a:bodyPr wrap="square" lIns="334645"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探索阶段期间，学前教育得到了恢复和发展，为后续教育改革奠定了基础。</a:t>
            </a:r>
            <a:endParaRPr lang="zh-CN" altLang="en-US" sz="1600">
              <a:ln>
                <a:noFill/>
                <a:prstDash val="sysDot"/>
              </a:ln>
              <a:solidFill>
                <a:schemeClr val="tx1">
                  <a:lumMod val="85000"/>
                  <a:lumOff val="15000"/>
                </a:schemeClr>
              </a:solidFill>
              <a:latin typeface="+mn-ea"/>
              <a:cs typeface="+mn-ea"/>
            </a:endParaRPr>
          </a:p>
        </p:txBody>
      </p:sp>
      <p:sp>
        <p:nvSpPr>
          <p:cNvPr id="129" name="矩形 128"/>
          <p:cNvSpPr/>
          <p:nvPr>
            <p:custDataLst>
              <p:tags r:id="rId7"/>
            </p:custDataLst>
          </p:nvPr>
        </p:nvSpPr>
        <p:spPr>
          <a:xfrm>
            <a:off x="6765403" y="2179969"/>
            <a:ext cx="4225661" cy="33482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学前教育的恢复与发展</a:t>
            </a:r>
            <a:endParaRPr lang="zh-CN" altLang="en-US" sz="2000" b="1">
              <a:solidFill>
                <a:schemeClr val="accent1">
                  <a:lumMod val="50000"/>
                </a:schemeClr>
              </a:solidFill>
              <a:latin typeface="+mn-ea"/>
              <a:cs typeface="+mn-ea"/>
            </a:endParaRPr>
          </a:p>
        </p:txBody>
      </p:sp>
      <p:sp>
        <p:nvSpPr>
          <p:cNvPr id="130" name="矩形 129"/>
          <p:cNvSpPr/>
          <p:nvPr>
            <p:custDataLst>
              <p:tags r:id="rId8"/>
            </p:custDataLst>
          </p:nvPr>
        </p:nvSpPr>
        <p:spPr>
          <a:xfrm>
            <a:off x="6765925" y="4228465"/>
            <a:ext cx="4438015" cy="1021080"/>
          </a:xfrm>
          <a:prstGeom prst="rect">
            <a:avLst/>
          </a:prstGeom>
          <a:noFill/>
        </p:spPr>
        <p:txBody>
          <a:bodyPr wrap="square" lIns="334645"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在1978年至1988年间，《城市幼儿园工作条例（试行草案）》《幼儿园教育纲要（试行草案）》和《关于加强幼儿教育工作的意见》等文件陆续出台，为学前教育的改革提供了指导。</a:t>
            </a:r>
            <a:endParaRPr lang="zh-CN" altLang="en-US" sz="1600">
              <a:ln>
                <a:noFill/>
                <a:prstDash val="sysDot"/>
              </a:ln>
              <a:solidFill>
                <a:schemeClr val="tx1">
                  <a:lumMod val="85000"/>
                  <a:lumOff val="15000"/>
                </a:schemeClr>
              </a:solidFill>
              <a:latin typeface="+mn-ea"/>
              <a:cs typeface="+mn-ea"/>
              <a:sym typeface="+mn-ea"/>
            </a:endParaRPr>
          </a:p>
        </p:txBody>
      </p:sp>
      <p:sp>
        <p:nvSpPr>
          <p:cNvPr id="131" name="矩形 130"/>
          <p:cNvSpPr/>
          <p:nvPr>
            <p:custDataLst>
              <p:tags r:id="rId9"/>
            </p:custDataLst>
          </p:nvPr>
        </p:nvSpPr>
        <p:spPr>
          <a:xfrm>
            <a:off x="6765403" y="3845419"/>
            <a:ext cx="4225661" cy="334824"/>
          </a:xfrm>
          <a:prstGeom prst="rect">
            <a:avLst/>
          </a:prstGeom>
          <a:noFill/>
        </p:spPr>
        <p:txBody>
          <a:bodyPr wrap="square" lIns="0" tIns="0" rIns="0" bIns="0" rtlCol="0" anchor="b">
            <a:noAutofit/>
          </a:bodyPr>
          <a:p>
            <a:pPr marL="342900" indent="-342900">
              <a:spcBef>
                <a:spcPct val="0"/>
              </a:spcBef>
              <a:spcAft>
                <a:spcPct val="0"/>
              </a:spcAft>
              <a:buClr>
                <a:schemeClr val="accent1"/>
              </a:buClr>
              <a:buSzPct val="70000"/>
              <a:buFont typeface="Wingdings" panose="05000000000000000000" pitchFamily="2" charset="2"/>
              <a:buChar char="l"/>
            </a:pPr>
            <a:r>
              <a:rPr lang="zh-CN" altLang="en-US" sz="2000" b="1">
                <a:solidFill>
                  <a:schemeClr val="accent1">
                    <a:lumMod val="50000"/>
                  </a:schemeClr>
                </a:solidFill>
                <a:latin typeface="+mn-ea"/>
                <a:cs typeface="+mn-ea"/>
              </a:rPr>
              <a:t>1978-1988年政策文件概览</a:t>
            </a:r>
            <a:endParaRPr lang="zh-CN" altLang="en-US" sz="2000" b="1">
              <a:solidFill>
                <a:schemeClr val="accent1">
                  <a:lumMod val="50000"/>
                </a:schemeClr>
              </a:solidFill>
              <a:latin typeface="+mn-ea"/>
              <a:cs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341755" y="837565"/>
            <a:ext cx="6093460" cy="481965"/>
          </a:xfrm>
        </p:spPr>
        <p:txBody>
          <a:bodyPr>
            <a:noAutofit/>
          </a:bodyPr>
          <a:p>
            <a:pPr algn="l"/>
            <a:r>
              <a:rPr lang="zh-CN" altLang="en-US" sz="2800">
                <a:solidFill>
                  <a:schemeClr val="accent2">
                    <a:lumMod val="54320"/>
                  </a:schemeClr>
                </a:solidFill>
              </a:rPr>
              <a:t>（一）探索阶段（1978—1988 年）</a:t>
            </a:r>
            <a:endParaRPr lang="zh-CN" altLang="en-US" sz="2800">
              <a:solidFill>
                <a:schemeClr val="accent2">
                  <a:lumMod val="54320"/>
                </a:schemeClr>
              </a:solidFill>
            </a:endParaRPr>
          </a:p>
        </p:txBody>
      </p:sp>
      <p:sp>
        <p:nvSpPr>
          <p:cNvPr id="3" name="矩形 5"/>
          <p:cNvSpPr/>
          <p:nvPr>
            <p:custDataLst>
              <p:tags r:id="rId2"/>
            </p:custDataLst>
          </p:nvPr>
        </p:nvSpPr>
        <p:spPr>
          <a:xfrm>
            <a:off x="1553845" y="3187065"/>
            <a:ext cx="1817370" cy="42354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幼儿园与家庭的紧密联系</a:t>
            </a:r>
            <a:endParaRPr lang="zh-CN" altLang="en-US" b="1" dirty="0">
              <a:solidFill>
                <a:schemeClr val="accent4"/>
              </a:solidFill>
              <a:latin typeface="+mn-ea"/>
              <a:cs typeface="+mn-ea"/>
            </a:endParaRPr>
          </a:p>
        </p:txBody>
      </p:sp>
      <p:sp>
        <p:nvSpPr>
          <p:cNvPr id="4" name="矩形 8"/>
          <p:cNvSpPr/>
          <p:nvPr>
            <p:custDataLst>
              <p:tags r:id="rId3"/>
            </p:custDataLst>
          </p:nvPr>
        </p:nvSpPr>
        <p:spPr>
          <a:xfrm>
            <a:off x="1578610" y="3757295"/>
            <a:ext cx="1657350" cy="13722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《城市幼儿园工作条例》强调了幼儿园与家庭在教育过程中的紧密联系，促进了家园合作的实践。</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deac747-4b87-11f0-81d5-5abbc20517ff.jpg@base@tag=imgScale&amp;m=1&amp;w=475&amp;h=738&amp;q=956deac747-4b87-11f0-81d5-5abbc20517ff"/>
          <p:cNvPicPr>
            <a:picLocks noChangeAspect="1"/>
          </p:cNvPicPr>
          <p:nvPr>
            <p:custDataLst>
              <p:tags r:id="rId4"/>
            </p:custDataLst>
          </p:nvPr>
        </p:nvPicPr>
        <p:blipFill>
          <a:blip r:embed="rId5"/>
          <a:srcRect l="13053" t="12733" r="2737" b="110"/>
          <a:stretch>
            <a:fillRect/>
          </a:stretch>
        </p:blipFill>
        <p:spPr>
          <a:xfrm>
            <a:off x="1784985" y="1368425"/>
            <a:ext cx="1075055" cy="1670685"/>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1533525" y="1944370"/>
            <a:ext cx="367030" cy="33020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01</a:t>
            </a:r>
            <a:endParaRPr lang="en-US" altLang="zh-CN" sz="1400" b="1" dirty="0">
              <a:solidFill>
                <a:schemeClr val="accent4"/>
              </a:solidFill>
              <a:latin typeface="+mn-ea"/>
              <a:cs typeface="+mn-ea"/>
              <a:sym typeface="+mn-ea"/>
            </a:endParaRPr>
          </a:p>
        </p:txBody>
      </p:sp>
      <p:pic>
        <p:nvPicPr>
          <p:cNvPr id="18" name="图片 2" descr="/data/temp/6deac8f7-4b87-11f0-81d5-5abbc20517ff.jpg@base@tag=imgScale&amp;m=1&amp;w=475&amp;h=738&amp;q=956deac8f7-4b87-11f0-81d5-5abbc20517ff"/>
          <p:cNvPicPr>
            <a:picLocks noChangeAspect="1"/>
          </p:cNvPicPr>
          <p:nvPr>
            <p:custDataLst>
              <p:tags r:id="rId7"/>
            </p:custDataLst>
          </p:nvPr>
        </p:nvPicPr>
        <p:blipFill>
          <a:blip r:embed="rId8"/>
          <a:srcRect l="1690" r="1690"/>
          <a:stretch>
            <a:fillRect/>
          </a:stretch>
        </p:blipFill>
        <p:spPr>
          <a:xfrm>
            <a:off x="4096385" y="1371600"/>
            <a:ext cx="1075055" cy="1670685"/>
          </a:xfrm>
          <a:prstGeom prst="roundRect">
            <a:avLst>
              <a:gd name="adj" fmla="val 50000"/>
            </a:avLst>
          </a:prstGeom>
          <a:solidFill>
            <a:schemeClr val="accent4"/>
          </a:solidFill>
          <a:ln>
            <a:solidFill>
              <a:schemeClr val="accent4">
                <a:alpha val="20000"/>
              </a:schemeClr>
            </a:solidFill>
          </a:ln>
        </p:spPr>
      </p:pic>
      <p:sp>
        <p:nvSpPr>
          <p:cNvPr id="19" name="椭圆 7"/>
          <p:cNvSpPr/>
          <p:nvPr>
            <p:custDataLst>
              <p:tags r:id="rId9"/>
            </p:custDataLst>
          </p:nvPr>
        </p:nvSpPr>
        <p:spPr>
          <a:xfrm>
            <a:off x="3815080" y="1935480"/>
            <a:ext cx="367030" cy="33020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02</a:t>
            </a:r>
            <a:endParaRPr lang="en-US" altLang="zh-CN" sz="1400" b="1" dirty="0">
              <a:solidFill>
                <a:schemeClr val="accent4"/>
              </a:solidFill>
              <a:latin typeface="+mn-ea"/>
              <a:cs typeface="+mn-ea"/>
              <a:sym typeface="+mn-ea"/>
            </a:endParaRPr>
          </a:p>
        </p:txBody>
      </p:sp>
      <p:sp>
        <p:nvSpPr>
          <p:cNvPr id="20" name="矩形 11"/>
          <p:cNvSpPr/>
          <p:nvPr>
            <p:custDataLst>
              <p:tags r:id="rId10"/>
            </p:custDataLst>
          </p:nvPr>
        </p:nvSpPr>
        <p:spPr>
          <a:xfrm>
            <a:off x="3870960" y="3183255"/>
            <a:ext cx="1817370" cy="42354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教育过程中的相互配合</a:t>
            </a:r>
            <a:endParaRPr lang="zh-CN" altLang="en-US" b="1">
              <a:solidFill>
                <a:schemeClr val="accent4"/>
              </a:solidFill>
              <a:latin typeface="+mn-ea"/>
              <a:cs typeface="+mn-ea"/>
            </a:endParaRPr>
          </a:p>
        </p:txBody>
      </p:sp>
      <p:sp>
        <p:nvSpPr>
          <p:cNvPr id="21" name="矩形 14"/>
          <p:cNvSpPr/>
          <p:nvPr>
            <p:custDataLst>
              <p:tags r:id="rId11"/>
            </p:custDataLst>
          </p:nvPr>
        </p:nvSpPr>
        <p:spPr>
          <a:xfrm>
            <a:off x="3895725" y="3762375"/>
            <a:ext cx="1817370" cy="13722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政策文件明确指出教育过程中幼儿园与家庭需要相互配合，共同促进幼儿的成长和发展。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deac816-4b87-11f0-81d5-5abbc20517ff.jpg@base@tag=imgScale&amp;m=1&amp;w=475&amp;h=738&amp;q=956deac816-4b87-11f0-81d5-5abbc20517ff"/>
          <p:cNvPicPr>
            <a:picLocks noChangeAspect="1"/>
          </p:cNvPicPr>
          <p:nvPr>
            <p:custDataLst>
              <p:tags r:id="rId12"/>
            </p:custDataLst>
          </p:nvPr>
        </p:nvPicPr>
        <p:blipFill>
          <a:blip r:embed="rId13"/>
          <a:srcRect r="3381"/>
          <a:stretch>
            <a:fillRect/>
          </a:stretch>
        </p:blipFill>
        <p:spPr>
          <a:xfrm>
            <a:off x="6409055" y="1371600"/>
            <a:ext cx="1075055" cy="1670685"/>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6131560" y="1935480"/>
            <a:ext cx="367030" cy="33020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03</a:t>
            </a:r>
            <a:endParaRPr lang="en-US" altLang="zh-CN" sz="1400" b="1" dirty="0">
              <a:solidFill>
                <a:schemeClr val="accent4"/>
              </a:solidFill>
              <a:latin typeface="+mn-ea"/>
              <a:cs typeface="+mn-ea"/>
              <a:sym typeface="+mn-ea"/>
            </a:endParaRPr>
          </a:p>
        </p:txBody>
      </p:sp>
      <p:sp>
        <p:nvSpPr>
          <p:cNvPr id="29" name="矩形 22"/>
          <p:cNvSpPr/>
          <p:nvPr>
            <p:custDataLst>
              <p:tags r:id="rId15"/>
            </p:custDataLst>
          </p:nvPr>
        </p:nvSpPr>
        <p:spPr>
          <a:xfrm>
            <a:off x="6168390" y="3183255"/>
            <a:ext cx="1817370" cy="42354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《城市幼儿园工作条例》的实施</a:t>
            </a:r>
            <a:endParaRPr lang="zh-CN" altLang="en-US" b="1">
              <a:solidFill>
                <a:schemeClr val="accent4"/>
              </a:solidFill>
              <a:latin typeface="+mn-ea"/>
              <a:cs typeface="+mn-ea"/>
            </a:endParaRPr>
          </a:p>
        </p:txBody>
      </p:sp>
      <p:sp>
        <p:nvSpPr>
          <p:cNvPr id="30" name="矩形 23"/>
          <p:cNvSpPr/>
          <p:nvPr>
            <p:custDataLst>
              <p:tags r:id="rId16"/>
            </p:custDataLst>
          </p:nvPr>
        </p:nvSpPr>
        <p:spPr>
          <a:xfrm>
            <a:off x="6187440" y="3762375"/>
            <a:ext cx="1935480" cy="13722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《城市幼儿园工作条例》的实施为家园合作提供了具体的行动指南，确保了政策的有效执行。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6deac907-4b87-11f0-81d5-5abbc20517ff.jpg@base@tag=imgScale&amp;m=1&amp;w=475&amp;h=738&amp;q=956deac907-4b87-11f0-81d5-5abbc20517ff"/>
          <p:cNvPicPr>
            <a:picLocks noChangeAspect="1"/>
          </p:cNvPicPr>
          <p:nvPr>
            <p:custDataLst>
              <p:tags r:id="rId17"/>
            </p:custDataLst>
          </p:nvPr>
        </p:nvPicPr>
        <p:blipFill rotWithShape="1">
          <a:blip r:embed="rId18"/>
          <a:srcRect l="1690" r="1690"/>
          <a:stretch>
            <a:fillRect/>
          </a:stretch>
        </p:blipFill>
        <p:spPr>
          <a:xfrm>
            <a:off x="8657590" y="1368425"/>
            <a:ext cx="1075055" cy="16706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429625" y="1944370"/>
            <a:ext cx="367030" cy="33020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429625" y="3187065"/>
            <a:ext cx="1817370" cy="42354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《幼儿园教育纲要》的指导作用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454390" y="3758565"/>
            <a:ext cx="2237740" cy="13722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《幼儿园教育纲要》为幼儿园教育提供了指导，强调了家园合作在幼儿教育中的重要性，指导幼儿园与家庭共同为幼儿提供全面发展的教育环境。</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250315" y="911225"/>
            <a:ext cx="8195310" cy="461645"/>
          </a:xfrm>
        </p:spPr>
        <p:txBody>
          <a:bodyPr>
            <a:noAutofit/>
          </a:bodyPr>
          <a:p>
            <a:pPr algn="l"/>
            <a:r>
              <a:rPr lang="zh-CN" altLang="en-US" sz="2800">
                <a:solidFill>
                  <a:schemeClr val="accent2">
                    <a:lumMod val="54320"/>
                  </a:schemeClr>
                </a:solidFill>
              </a:rPr>
              <a:t>（二）规范阶段（1989—1999年）</a:t>
            </a:r>
            <a:endParaRPr lang="zh-CN" altLang="en-US" sz="2800">
              <a:solidFill>
                <a:schemeClr val="accent2">
                  <a:lumMod val="54320"/>
                </a:schemeClr>
              </a:solidFill>
            </a:endParaRPr>
          </a:p>
        </p:txBody>
      </p:sp>
      <p:sp>
        <p:nvSpPr>
          <p:cNvPr id="107" name="Freeform 12"/>
          <p:cNvSpPr/>
          <p:nvPr>
            <p:custDataLst>
              <p:tags r:id="rId2"/>
            </p:custDataLst>
          </p:nvPr>
        </p:nvSpPr>
        <p:spPr bwMode="auto">
          <a:xfrm>
            <a:off x="1417107" y="2330284"/>
            <a:ext cx="1972898" cy="98247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chemeClr val="accent1">
                  <a:lumMod val="20000"/>
                  <a:lumOff val="80000"/>
                  <a:alpha val="0"/>
                </a:schemeClr>
              </a:gs>
              <a:gs pos="65000">
                <a:schemeClr val="accent1">
                  <a:lumMod val="20000"/>
                  <a:lumOff val="80000"/>
                  <a:alpha val="48000"/>
                </a:schemeClr>
              </a:gs>
              <a:gs pos="100000">
                <a:schemeClr val="accent1">
                  <a:lumMod val="20000"/>
                  <a:lumOff val="80000"/>
                  <a:alpha val="87000"/>
                </a:scheme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a:solidFill>
                <a:schemeClr val="dk1"/>
              </a:solidFill>
            </a:endParaRPr>
          </a:p>
        </p:txBody>
      </p:sp>
      <p:sp>
        <p:nvSpPr>
          <p:cNvPr id="108" name="Oval 16"/>
          <p:cNvSpPr>
            <a:spLocks noChangeArrowheads="1"/>
          </p:cNvSpPr>
          <p:nvPr>
            <p:custDataLst>
              <p:tags r:id="rId3"/>
            </p:custDataLst>
          </p:nvPr>
        </p:nvSpPr>
        <p:spPr bwMode="auto">
          <a:xfrm>
            <a:off x="1630128" y="1557163"/>
            <a:ext cx="1545631" cy="1545631"/>
          </a:xfrm>
          <a:prstGeom prst="ellipse">
            <a:avLst/>
          </a:prstGeom>
          <a:gradFill flip="none" rotWithShape="1">
            <a:gsLst>
              <a:gs pos="0">
                <a:schemeClr val="accent1">
                  <a:lumMod val="60000"/>
                  <a:lumOff val="40000"/>
                  <a:alpha val="100000"/>
                </a:schemeClr>
              </a:gs>
              <a:gs pos="70000">
                <a:schemeClr val="accent1">
                  <a:alpha val="100000"/>
                </a:schemeClr>
              </a:gs>
            </a:gsLst>
            <a:lin ang="5400000" scaled="1"/>
            <a:tileRect/>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zh-CN" altLang="en-US" sz="1400" b="1">
                <a:solidFill>
                  <a:schemeClr val="tx1"/>
                </a:solidFill>
                <a:latin typeface="+mn-ea"/>
                <a:cs typeface="+mn-ea"/>
                <a:sym typeface="+mn-ea"/>
              </a:rPr>
              <a:t>幼儿园管理的科学化与多元化</a:t>
            </a:r>
            <a:endParaRPr lang="zh-CN" altLang="en-US" sz="1400" b="1">
              <a:solidFill>
                <a:schemeClr val="tx1"/>
              </a:solidFill>
              <a:latin typeface="+mn-ea"/>
              <a:cs typeface="+mn-ea"/>
              <a:sym typeface="+mn-ea"/>
            </a:endParaRPr>
          </a:p>
        </p:txBody>
      </p:sp>
      <p:sp>
        <p:nvSpPr>
          <p:cNvPr id="109" name="矩形 108"/>
          <p:cNvSpPr/>
          <p:nvPr>
            <p:custDataLst>
              <p:tags r:id="rId4"/>
            </p:custDataLst>
          </p:nvPr>
        </p:nvSpPr>
        <p:spPr>
          <a:xfrm>
            <a:off x="1241425" y="3595559"/>
            <a:ext cx="2323037" cy="25250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在规范阶段，国家推动幼儿园管理的科学化、多元化，并努力提升教育质量，家园合作共育向规范化和制度化迈进。</a:t>
            </a:r>
            <a:endParaRPr lang="zh-CN" altLang="en-US" sz="1600" kern="0" dirty="0">
              <a:ln>
                <a:noFill/>
                <a:prstDash val="sysDot"/>
              </a:ln>
              <a:solidFill>
                <a:schemeClr val="tx1">
                  <a:lumMod val="85000"/>
                  <a:lumOff val="15000"/>
                </a:schemeClr>
              </a:solidFill>
              <a:latin typeface="+mn-ea"/>
              <a:sym typeface="+mn-ea"/>
            </a:endParaRPr>
          </a:p>
        </p:txBody>
      </p:sp>
      <p:sp>
        <p:nvSpPr>
          <p:cNvPr id="110" name="Oval 18"/>
          <p:cNvSpPr>
            <a:spLocks noChangeArrowheads="1"/>
          </p:cNvSpPr>
          <p:nvPr>
            <p:custDataLst>
              <p:tags r:id="rId5"/>
            </p:custDataLst>
          </p:nvPr>
        </p:nvSpPr>
        <p:spPr bwMode="auto">
          <a:xfrm>
            <a:off x="2327957" y="3220935"/>
            <a:ext cx="150584" cy="148748"/>
          </a:xfrm>
          <a:prstGeom prst="ellipse">
            <a:avLst/>
          </a:prstGeom>
          <a:gradFill>
            <a:gsLst>
              <a:gs pos="0">
                <a:schemeClr val="accent1">
                  <a:alpha val="100000"/>
                </a:schemeClr>
              </a:gs>
              <a:gs pos="100000">
                <a:schemeClr val="accent1">
                  <a:lumMod val="80000"/>
                  <a:lumOff val="20000"/>
                  <a:alpha val="100000"/>
                </a:scheme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1">
                <a:alpha val="40000"/>
              </a:schemeClr>
            </a:outerShdw>
          </a:effectLst>
        </p:spPr>
        <p:txBody>
          <a:bodyPr rot="0" spcFirstLastPara="0" vertOverflow="overflow" horzOverflow="overflow" vert="horz" wrap="square" lIns="431800" tIns="647700" rIns="431800" bIns="288290" numCol="1" spcCol="0" rtlCol="0" fromWordArt="0" anchor="ctr" anchorCtr="0" forceAA="0" compatLnSpc="1">
            <a:normAutofit fontScale="25000" lnSpcReduction="20000"/>
          </a:bodyPr>
          <a:p>
            <a:pPr algn="ctr"/>
            <a:endParaRPr lang="en-US" b="1" spc="130">
              <a:solidFill>
                <a:schemeClr val="tx1"/>
              </a:solidFill>
              <a:latin typeface="+中文标题" charset="0"/>
              <a:ea typeface="+mj-ea"/>
              <a:cs typeface="+mj-ea"/>
            </a:endParaRPr>
          </a:p>
        </p:txBody>
      </p:sp>
      <p:sp>
        <p:nvSpPr>
          <p:cNvPr id="111" name="Freeform 12"/>
          <p:cNvSpPr/>
          <p:nvPr>
            <p:custDataLst>
              <p:tags r:id="rId6"/>
            </p:custDataLst>
          </p:nvPr>
        </p:nvSpPr>
        <p:spPr bwMode="auto">
          <a:xfrm>
            <a:off x="3945819" y="2330284"/>
            <a:ext cx="1972898" cy="98247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chemeClr val="accent2">
                  <a:lumMod val="20000"/>
                  <a:lumOff val="80000"/>
                  <a:alpha val="0"/>
                </a:schemeClr>
              </a:gs>
              <a:gs pos="65000">
                <a:schemeClr val="accent2">
                  <a:lumMod val="20000"/>
                  <a:lumOff val="80000"/>
                  <a:alpha val="48000"/>
                </a:schemeClr>
              </a:gs>
              <a:gs pos="100000">
                <a:schemeClr val="accent2">
                  <a:lumMod val="20000"/>
                  <a:lumOff val="80000"/>
                  <a:alpha val="87000"/>
                </a:scheme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a:solidFill>
                <a:schemeClr val="dk1"/>
              </a:solidFill>
            </a:endParaRPr>
          </a:p>
        </p:txBody>
      </p:sp>
      <p:sp>
        <p:nvSpPr>
          <p:cNvPr id="112" name="Oval 16"/>
          <p:cNvSpPr>
            <a:spLocks noChangeArrowheads="1"/>
          </p:cNvSpPr>
          <p:nvPr>
            <p:custDataLst>
              <p:tags r:id="rId7"/>
            </p:custDataLst>
          </p:nvPr>
        </p:nvSpPr>
        <p:spPr bwMode="auto">
          <a:xfrm>
            <a:off x="4159453" y="1557163"/>
            <a:ext cx="1545631" cy="1545631"/>
          </a:xfrm>
          <a:prstGeom prst="ellipse">
            <a:avLst/>
          </a:prstGeom>
          <a:gradFill flip="none" rotWithShape="1">
            <a:gsLst>
              <a:gs pos="0">
                <a:schemeClr val="accent2">
                  <a:lumMod val="60000"/>
                  <a:lumOff val="40000"/>
                  <a:alpha val="100000"/>
                </a:schemeClr>
              </a:gs>
              <a:gs pos="70000">
                <a:schemeClr val="accent2">
                  <a:alpha val="100000"/>
                </a:schemeClr>
              </a:gs>
            </a:gsLst>
            <a:lin ang="5400000" scaled="1"/>
            <a:tileRect/>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zh-CN" altLang="en-US" sz="1400" b="1">
                <a:solidFill>
                  <a:schemeClr val="tx1"/>
                </a:solidFill>
                <a:latin typeface="+mn-ea"/>
                <a:cs typeface="+mn-ea"/>
                <a:sym typeface="+mn-ea"/>
              </a:rPr>
              <a:t>家园合作共育的规范化与制度化</a:t>
            </a:r>
            <a:endParaRPr lang="zh-CN" altLang="en-US" sz="1400" b="1">
              <a:solidFill>
                <a:schemeClr val="tx1"/>
              </a:solidFill>
              <a:latin typeface="+mn-ea"/>
              <a:cs typeface="+mn-ea"/>
              <a:sym typeface="+mn-ea"/>
            </a:endParaRPr>
          </a:p>
        </p:txBody>
      </p:sp>
      <p:sp>
        <p:nvSpPr>
          <p:cNvPr id="113" name="矩形 112"/>
          <p:cNvSpPr/>
          <p:nvPr>
            <p:custDataLst>
              <p:tags r:id="rId8"/>
            </p:custDataLst>
          </p:nvPr>
        </p:nvSpPr>
        <p:spPr>
          <a:xfrm>
            <a:off x="3770138" y="3595559"/>
            <a:ext cx="2323037" cy="25250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相关政策文件如《幼儿园工作规程（试行）》和《幼儿园管理条例》等，推动了家园合作共育的规范化和制度化。</a:t>
            </a:r>
            <a:endParaRPr lang="zh-CN" altLang="en-US" sz="1600" kern="0" dirty="0">
              <a:ln>
                <a:noFill/>
                <a:prstDash val="sysDot"/>
              </a:ln>
              <a:solidFill>
                <a:schemeClr val="tx1">
                  <a:lumMod val="85000"/>
                  <a:lumOff val="15000"/>
                </a:schemeClr>
              </a:solidFill>
              <a:latin typeface="+mn-ea"/>
              <a:sym typeface="+mn-ea"/>
            </a:endParaRPr>
          </a:p>
        </p:txBody>
      </p:sp>
      <p:sp>
        <p:nvSpPr>
          <p:cNvPr id="114" name="Oval 18"/>
          <p:cNvSpPr>
            <a:spLocks noChangeArrowheads="1"/>
          </p:cNvSpPr>
          <p:nvPr>
            <p:custDataLst>
              <p:tags r:id="rId9"/>
            </p:custDataLst>
          </p:nvPr>
        </p:nvSpPr>
        <p:spPr bwMode="auto">
          <a:xfrm>
            <a:off x="4856670" y="3220935"/>
            <a:ext cx="150584" cy="148748"/>
          </a:xfrm>
          <a:prstGeom prst="ellipse">
            <a:avLst/>
          </a:prstGeom>
          <a:gradFill flip="none" rotWithShape="1">
            <a:gsLst>
              <a:gs pos="0">
                <a:schemeClr val="accent2">
                  <a:lumMod val="60000"/>
                  <a:lumOff val="40000"/>
                  <a:alpha val="100000"/>
                </a:schemeClr>
              </a:gs>
              <a:gs pos="70000">
                <a:schemeClr val="accent2">
                  <a:alpha val="100000"/>
                </a:schemeClr>
              </a:gs>
            </a:gsLst>
            <a:lin ang="5400000" scaled="1"/>
            <a:tileRect/>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defTabSz="913765"/>
            <a:endParaRPr lang="en-US" sz="2000" b="1">
              <a:solidFill>
                <a:schemeClr val="bg1"/>
              </a:solidFill>
            </a:endParaRPr>
          </a:p>
        </p:txBody>
      </p:sp>
      <p:sp>
        <p:nvSpPr>
          <p:cNvPr id="115" name="Freeform 12"/>
          <p:cNvSpPr/>
          <p:nvPr>
            <p:custDataLst>
              <p:tags r:id="rId10"/>
            </p:custDataLst>
          </p:nvPr>
        </p:nvSpPr>
        <p:spPr bwMode="auto">
          <a:xfrm>
            <a:off x="6474532" y="2330284"/>
            <a:ext cx="1972898" cy="98247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chemeClr val="accent1">
                  <a:lumMod val="20000"/>
                  <a:lumOff val="80000"/>
                  <a:alpha val="0"/>
                </a:schemeClr>
              </a:gs>
              <a:gs pos="65000">
                <a:schemeClr val="accent1">
                  <a:lumMod val="20000"/>
                  <a:lumOff val="80000"/>
                  <a:alpha val="48000"/>
                </a:schemeClr>
              </a:gs>
              <a:gs pos="100000">
                <a:schemeClr val="accent1">
                  <a:lumMod val="20000"/>
                  <a:lumOff val="80000"/>
                  <a:alpha val="87000"/>
                </a:scheme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a:solidFill>
                <a:schemeClr val="dk1"/>
              </a:solidFill>
            </a:endParaRPr>
          </a:p>
        </p:txBody>
      </p:sp>
      <p:sp>
        <p:nvSpPr>
          <p:cNvPr id="116" name="Oval 16"/>
          <p:cNvSpPr>
            <a:spLocks noChangeArrowheads="1"/>
          </p:cNvSpPr>
          <p:nvPr>
            <p:custDataLst>
              <p:tags r:id="rId11"/>
            </p:custDataLst>
          </p:nvPr>
        </p:nvSpPr>
        <p:spPr bwMode="auto">
          <a:xfrm>
            <a:off x="6688166" y="1557163"/>
            <a:ext cx="1545631" cy="1545631"/>
          </a:xfrm>
          <a:prstGeom prst="ellipse">
            <a:avLst/>
          </a:prstGeom>
          <a:gradFill flip="none" rotWithShape="1">
            <a:gsLst>
              <a:gs pos="0">
                <a:schemeClr val="accent1">
                  <a:lumMod val="60000"/>
                  <a:lumOff val="40000"/>
                  <a:alpha val="100000"/>
                </a:schemeClr>
              </a:gs>
              <a:gs pos="70000">
                <a:schemeClr val="accent1">
                  <a:alpha val="100000"/>
                </a:schemeClr>
              </a:gs>
            </a:gsLst>
            <a:lin ang="5400000" scaled="1"/>
            <a:tileRect/>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zh-CN" altLang="en-US" sz="1400" b="1">
                <a:solidFill>
                  <a:schemeClr val="tx1"/>
                </a:solidFill>
                <a:latin typeface="+mn-ea"/>
                <a:cs typeface="+mn-ea"/>
                <a:sym typeface="+mn-ea"/>
              </a:rPr>
              <a:t>家长资源的挖掘与利用</a:t>
            </a:r>
            <a:endParaRPr lang="zh-CN" altLang="en-US" sz="1400" b="1">
              <a:solidFill>
                <a:schemeClr val="tx1"/>
              </a:solidFill>
              <a:latin typeface="+mn-ea"/>
              <a:cs typeface="+mn-ea"/>
              <a:sym typeface="+mn-ea"/>
            </a:endParaRPr>
          </a:p>
        </p:txBody>
      </p:sp>
      <p:sp>
        <p:nvSpPr>
          <p:cNvPr id="117" name="矩形 116"/>
          <p:cNvSpPr/>
          <p:nvPr>
            <p:custDataLst>
              <p:tags r:id="rId12"/>
            </p:custDataLst>
          </p:nvPr>
        </p:nvSpPr>
        <p:spPr>
          <a:xfrm>
            <a:off x="6299463" y="3595559"/>
            <a:ext cx="2323037" cy="25250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家园合作的形式变得更加多样化，家长资源的挖掘和利用得到了重视，家园合作的主体也扩大到包括社区在内。</a:t>
            </a:r>
            <a:endParaRPr lang="zh-CN" altLang="en-US" sz="1600" kern="0" dirty="0">
              <a:ln>
                <a:noFill/>
                <a:prstDash val="sysDot"/>
              </a:ln>
              <a:solidFill>
                <a:schemeClr val="tx1">
                  <a:lumMod val="85000"/>
                  <a:lumOff val="15000"/>
                </a:schemeClr>
              </a:solidFill>
              <a:latin typeface="+mn-ea"/>
              <a:sym typeface="+mn-ea"/>
            </a:endParaRPr>
          </a:p>
        </p:txBody>
      </p:sp>
      <p:sp>
        <p:nvSpPr>
          <p:cNvPr id="118" name="Oval 18"/>
          <p:cNvSpPr>
            <a:spLocks noChangeArrowheads="1"/>
          </p:cNvSpPr>
          <p:nvPr>
            <p:custDataLst>
              <p:tags r:id="rId13"/>
            </p:custDataLst>
          </p:nvPr>
        </p:nvSpPr>
        <p:spPr bwMode="auto">
          <a:xfrm>
            <a:off x="7385383" y="3220935"/>
            <a:ext cx="150584" cy="148748"/>
          </a:xfrm>
          <a:prstGeom prst="ellipse">
            <a:avLst/>
          </a:prstGeom>
          <a:gradFill>
            <a:gsLst>
              <a:gs pos="0">
                <a:schemeClr val="accent1">
                  <a:alpha val="100000"/>
                </a:schemeClr>
              </a:gs>
              <a:gs pos="100000">
                <a:schemeClr val="accent1">
                  <a:lumMod val="80000"/>
                  <a:lumOff val="20000"/>
                  <a:alpha val="100000"/>
                </a:schemeClr>
              </a:gs>
            </a:gsLst>
            <a:path path="circle">
              <a:fillToRect l="50000" t="50000" r="50000" b="50000"/>
            </a:path>
            <a:tileRect/>
          </a:gradFill>
          <a:ln w="9525" cap="flat">
            <a:gradFill>
              <a:gsLst>
                <a:gs pos="0">
                  <a:srgbClr val="FFFFFF"/>
                </a:gs>
                <a:gs pos="53000">
                  <a:srgbClr val="FFFFFF">
                    <a:alpha val="0"/>
                  </a:srgbClr>
                </a:gs>
              </a:gsLst>
              <a:lin ang="16200000" scaled="0"/>
            </a:gradFill>
            <a:prstDash val="solid"/>
            <a:miter/>
          </a:ln>
          <a:effectLst>
            <a:outerShdw blurRad="342900" sx="102000" sy="102000" algn="ctr" rotWithShape="0">
              <a:schemeClr val="accent1">
                <a:alpha val="40000"/>
              </a:schemeClr>
            </a:outerShdw>
          </a:effectLst>
        </p:spPr>
        <p:txBody>
          <a:bodyPr rot="0" spcFirstLastPara="0" vertOverflow="overflow" horzOverflow="overflow" vert="horz" wrap="square" lIns="431800" tIns="647700" rIns="431800" bIns="288290" numCol="1" spcCol="0" rtlCol="0" fromWordArt="0" anchor="ctr" anchorCtr="0" forceAA="0" compatLnSpc="1">
            <a:normAutofit fontScale="25000" lnSpcReduction="20000"/>
          </a:bodyPr>
          <a:p>
            <a:pPr algn="ctr"/>
            <a:endParaRPr lang="en-US" b="1" spc="130">
              <a:solidFill>
                <a:schemeClr val="tx1"/>
              </a:solidFill>
              <a:latin typeface="+中文标题" charset="0"/>
              <a:ea typeface="+mj-ea"/>
              <a:cs typeface="+mj-ea"/>
            </a:endParaRPr>
          </a:p>
        </p:txBody>
      </p:sp>
      <p:sp>
        <p:nvSpPr>
          <p:cNvPr id="119" name="Freeform 12"/>
          <p:cNvSpPr/>
          <p:nvPr>
            <p:custDataLst>
              <p:tags r:id="rId14"/>
            </p:custDataLst>
          </p:nvPr>
        </p:nvSpPr>
        <p:spPr bwMode="auto">
          <a:xfrm>
            <a:off x="9003245" y="2330284"/>
            <a:ext cx="1972898" cy="982470"/>
          </a:xfrm>
          <a:custGeom>
            <a:avLst/>
            <a:gdLst>
              <a:gd name="T0" fmla="*/ 864 w 969"/>
              <a:gd name="T1" fmla="*/ 0 h 482"/>
              <a:gd name="T2" fmla="*/ 485 w 969"/>
              <a:gd name="T3" fmla="*/ 376 h 482"/>
              <a:gd name="T4" fmla="*/ 106 w 969"/>
              <a:gd name="T5" fmla="*/ 0 h 482"/>
              <a:gd name="T6" fmla="*/ 0 w 969"/>
              <a:gd name="T7" fmla="*/ 0 h 482"/>
              <a:gd name="T8" fmla="*/ 485 w 969"/>
              <a:gd name="T9" fmla="*/ 482 h 482"/>
              <a:gd name="T10" fmla="*/ 969 w 969"/>
              <a:gd name="T11" fmla="*/ 0 h 482"/>
              <a:gd name="T12" fmla="*/ 864 w 969"/>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969" h="482">
                <a:moveTo>
                  <a:pt x="864" y="0"/>
                </a:moveTo>
                <a:cubicBezTo>
                  <a:pt x="862" y="208"/>
                  <a:pt x="693" y="376"/>
                  <a:pt x="485" y="376"/>
                </a:cubicBezTo>
                <a:cubicBezTo>
                  <a:pt x="276" y="376"/>
                  <a:pt x="107" y="208"/>
                  <a:pt x="106" y="0"/>
                </a:cubicBezTo>
                <a:cubicBezTo>
                  <a:pt x="0" y="0"/>
                  <a:pt x="0" y="0"/>
                  <a:pt x="0" y="0"/>
                </a:cubicBezTo>
                <a:cubicBezTo>
                  <a:pt x="2" y="266"/>
                  <a:pt x="218" y="482"/>
                  <a:pt x="485" y="482"/>
                </a:cubicBezTo>
                <a:cubicBezTo>
                  <a:pt x="751" y="482"/>
                  <a:pt x="968" y="266"/>
                  <a:pt x="969" y="0"/>
                </a:cubicBezTo>
                <a:lnTo>
                  <a:pt x="864" y="0"/>
                </a:lnTo>
                <a:close/>
              </a:path>
            </a:pathLst>
          </a:custGeom>
          <a:gradFill flip="none" rotWithShape="1">
            <a:gsLst>
              <a:gs pos="0">
                <a:schemeClr val="accent2">
                  <a:lumMod val="20000"/>
                  <a:lumOff val="80000"/>
                  <a:alpha val="0"/>
                </a:schemeClr>
              </a:gs>
              <a:gs pos="65000">
                <a:schemeClr val="accent2">
                  <a:lumMod val="20000"/>
                  <a:lumOff val="80000"/>
                  <a:alpha val="48000"/>
                </a:schemeClr>
              </a:gs>
              <a:gs pos="100000">
                <a:schemeClr val="accent2">
                  <a:lumMod val="20000"/>
                  <a:lumOff val="80000"/>
                  <a:alpha val="87000"/>
                </a:schemeClr>
              </a:gs>
            </a:gsLst>
            <a:lin ang="540000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en-US">
              <a:solidFill>
                <a:schemeClr val="dk1"/>
              </a:solidFill>
            </a:endParaRPr>
          </a:p>
        </p:txBody>
      </p:sp>
      <p:sp>
        <p:nvSpPr>
          <p:cNvPr id="120" name="Oval 16"/>
          <p:cNvSpPr>
            <a:spLocks noChangeArrowheads="1"/>
          </p:cNvSpPr>
          <p:nvPr>
            <p:custDataLst>
              <p:tags r:id="rId15"/>
            </p:custDataLst>
          </p:nvPr>
        </p:nvSpPr>
        <p:spPr bwMode="auto">
          <a:xfrm>
            <a:off x="9216878" y="1557163"/>
            <a:ext cx="1545631" cy="1545631"/>
          </a:xfrm>
          <a:prstGeom prst="ellipse">
            <a:avLst/>
          </a:prstGeom>
          <a:gradFill flip="none" rotWithShape="1">
            <a:gsLst>
              <a:gs pos="0">
                <a:schemeClr val="accent2">
                  <a:lumMod val="60000"/>
                  <a:lumOff val="40000"/>
                  <a:alpha val="100000"/>
                </a:schemeClr>
              </a:gs>
              <a:gs pos="70000">
                <a:schemeClr val="accent2">
                  <a:alpha val="100000"/>
                </a:schemeClr>
              </a:gs>
            </a:gsLst>
            <a:lin ang="5400000" scaled="1"/>
            <a:tileRect/>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spcBef>
                <a:spcPct val="0"/>
              </a:spcBef>
              <a:spcAft>
                <a:spcPct val="0"/>
              </a:spcAft>
            </a:pPr>
            <a:r>
              <a:rPr lang="zh-CN" altLang="en-US" sz="1400" b="1">
                <a:solidFill>
                  <a:schemeClr val="tx1"/>
                </a:solidFill>
                <a:latin typeface="+mn-ea"/>
                <a:cs typeface="+mn-ea"/>
                <a:sym typeface="+mn-ea"/>
              </a:rPr>
              <a:t>社区参与家园合作的扩大</a:t>
            </a:r>
            <a:endParaRPr lang="zh-CN" altLang="en-US" sz="1400" b="1">
              <a:solidFill>
                <a:schemeClr val="tx1"/>
              </a:solidFill>
              <a:latin typeface="+mn-ea"/>
              <a:cs typeface="+mn-ea"/>
              <a:sym typeface="+mn-ea"/>
            </a:endParaRPr>
          </a:p>
        </p:txBody>
      </p:sp>
      <p:sp>
        <p:nvSpPr>
          <p:cNvPr id="121" name="矩形 120"/>
          <p:cNvSpPr/>
          <p:nvPr>
            <p:custDataLst>
              <p:tags r:id="rId16"/>
            </p:custDataLst>
          </p:nvPr>
        </p:nvSpPr>
        <p:spPr>
          <a:xfrm>
            <a:off x="8828175" y="3595559"/>
            <a:ext cx="2323037" cy="25250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sym typeface="+mn-ea"/>
              </a:rPr>
              <a:t>社区的参与进一步扩大了家园合作的范围和深度，为家园合作共育提供了更广泛的社会支持。</a:t>
            </a:r>
            <a:endParaRPr lang="zh-CN" altLang="en-US" sz="1600" kern="0" dirty="0">
              <a:ln>
                <a:noFill/>
                <a:prstDash val="sysDot"/>
              </a:ln>
              <a:solidFill>
                <a:schemeClr val="tx1">
                  <a:lumMod val="85000"/>
                  <a:lumOff val="15000"/>
                </a:schemeClr>
              </a:solidFill>
              <a:latin typeface="+mn-ea"/>
              <a:sym typeface="+mn-ea"/>
            </a:endParaRPr>
          </a:p>
        </p:txBody>
      </p:sp>
      <p:sp>
        <p:nvSpPr>
          <p:cNvPr id="122" name="Oval 18"/>
          <p:cNvSpPr>
            <a:spLocks noChangeArrowheads="1"/>
          </p:cNvSpPr>
          <p:nvPr>
            <p:custDataLst>
              <p:tags r:id="rId17"/>
            </p:custDataLst>
          </p:nvPr>
        </p:nvSpPr>
        <p:spPr bwMode="auto">
          <a:xfrm>
            <a:off x="9914096" y="3220935"/>
            <a:ext cx="150584" cy="148748"/>
          </a:xfrm>
          <a:prstGeom prst="ellipse">
            <a:avLst/>
          </a:prstGeom>
          <a:gradFill flip="none" rotWithShape="1">
            <a:gsLst>
              <a:gs pos="0">
                <a:schemeClr val="accent2">
                  <a:lumMod val="60000"/>
                  <a:lumOff val="40000"/>
                  <a:alpha val="100000"/>
                </a:schemeClr>
              </a:gs>
              <a:gs pos="70000">
                <a:schemeClr val="accent2">
                  <a:alpha val="100000"/>
                </a:schemeClr>
              </a:gs>
            </a:gsLst>
            <a:lin ang="5400000" scaled="1"/>
            <a:tileRect/>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ctr" defTabSz="913765"/>
            <a:endParaRPr lang="en-US" sz="2000" b="1">
              <a:solidFill>
                <a:schemeClr val="bg1"/>
              </a:solidFill>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446530" y="812800"/>
            <a:ext cx="5988685" cy="522605"/>
          </a:xfrm>
        </p:spPr>
        <p:txBody>
          <a:bodyPr>
            <a:noAutofit/>
          </a:bodyPr>
          <a:p>
            <a:pPr algn="l"/>
            <a:r>
              <a:rPr lang="zh-CN" altLang="en-US" sz="2800">
                <a:solidFill>
                  <a:schemeClr val="accent2">
                    <a:lumMod val="54320"/>
                  </a:schemeClr>
                </a:solidFill>
              </a:rPr>
              <a:t>（三）深化阶段（2000年至今）</a:t>
            </a:r>
            <a:endParaRPr lang="zh-CN" altLang="en-US" sz="2800">
              <a:solidFill>
                <a:schemeClr val="accent2">
                  <a:lumMod val="54320"/>
                </a:schemeClr>
              </a:solidFill>
            </a:endParaRPr>
          </a:p>
        </p:txBody>
      </p:sp>
      <p:sp>
        <p:nvSpPr>
          <p:cNvPr id="3" name="矩形 5"/>
          <p:cNvSpPr/>
          <p:nvPr>
            <p:custDataLst>
              <p:tags r:id="rId2"/>
            </p:custDataLst>
          </p:nvPr>
        </p:nvSpPr>
        <p:spPr>
          <a:xfrm>
            <a:off x="1633517" y="2903831"/>
            <a:ext cx="1946408" cy="432933"/>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学前教育改革的推进与新变化</a:t>
            </a:r>
            <a:endParaRPr lang="zh-CN" altLang="en-US" b="1" dirty="0">
              <a:solidFill>
                <a:schemeClr val="accent4"/>
              </a:solidFill>
              <a:latin typeface="+mn-ea"/>
              <a:cs typeface="+mn-ea"/>
            </a:endParaRPr>
          </a:p>
        </p:txBody>
      </p:sp>
      <p:sp>
        <p:nvSpPr>
          <p:cNvPr id="4" name="矩形 8"/>
          <p:cNvSpPr/>
          <p:nvPr>
            <p:custDataLst>
              <p:tags r:id="rId3"/>
            </p:custDataLst>
          </p:nvPr>
        </p:nvSpPr>
        <p:spPr>
          <a:xfrm>
            <a:off x="1543982" y="3635268"/>
            <a:ext cx="1946407" cy="140336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进入21世纪，随着学前教育改革的不断推进，家园合作共育政策出现了新的变化和成果。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https://docer-ks3.wpscdn.cn/picture/17800262/c268b2f84226f5dd6cb317ff70ab2ec4_612.jpg" descr="黑板,苹果,学校,粉笔,红色,演讲室,重返校园,教室,书桌,学校用品"/>
          <p:cNvPicPr>
            <a:picLocks noChangeAspect="1"/>
          </p:cNvPicPr>
          <p:nvPr>
            <p:custDataLst>
              <p:tags r:id="rId4"/>
            </p:custDataLst>
          </p:nvPr>
        </p:nvPicPr>
        <p:blipFill>
          <a:blip r:embed="rId5"/>
          <a:srcRect l="52776" t="4607" r="4359" b="-4607"/>
          <a:stretch>
            <a:fillRect/>
          </a:stretch>
        </p:blipFill>
        <p:spPr>
          <a:xfrm>
            <a:off x="1927286" y="1233761"/>
            <a:ext cx="1020051" cy="1585098"/>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1670135" y="1822756"/>
            <a:ext cx="306756" cy="348379"/>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01</a:t>
            </a:r>
            <a:endParaRPr lang="en-US" altLang="zh-CN" sz="1400" b="1" dirty="0">
              <a:solidFill>
                <a:schemeClr val="accent4"/>
              </a:solidFill>
              <a:latin typeface="+mn-ea"/>
              <a:cs typeface="+mn-ea"/>
              <a:sym typeface="+mn-ea"/>
            </a:endParaRPr>
          </a:p>
        </p:txBody>
      </p:sp>
      <p:pic>
        <p:nvPicPr>
          <p:cNvPr id="18" name="图片 2" descr="/data/temp/860215da-4b86-11f0-a0f4-5e70bcb045d1.jpg@base@tag=imgScale&amp;m=1&amp;w=475&amp;h=738&amp;q=95860215da-4b86-11f0-a0f4-5e70bcb045d1"/>
          <p:cNvPicPr>
            <a:picLocks noChangeAspect="1"/>
          </p:cNvPicPr>
          <p:nvPr>
            <p:custDataLst>
              <p:tags r:id="rId7"/>
            </p:custDataLst>
          </p:nvPr>
        </p:nvPicPr>
        <p:blipFill>
          <a:blip r:embed="rId8"/>
          <a:srcRect l="17681" r="17681"/>
          <a:stretch>
            <a:fillRect/>
          </a:stretch>
        </p:blipFill>
        <p:spPr>
          <a:xfrm>
            <a:off x="4290678" y="1237182"/>
            <a:ext cx="1020051" cy="1585098"/>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4002738" y="1813633"/>
            <a:ext cx="306756" cy="348379"/>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5"/>
                </a:solidFill>
                <a:latin typeface="+mn-ea"/>
                <a:cs typeface="+mn-ea"/>
                <a:sym typeface="+mn-ea"/>
              </a:rPr>
              <a:t>02</a:t>
            </a:r>
            <a:endParaRPr lang="en-US" altLang="zh-CN" sz="1400" b="1" dirty="0">
              <a:solidFill>
                <a:schemeClr val="accent5"/>
              </a:solidFill>
              <a:latin typeface="+mn-ea"/>
              <a:cs typeface="+mn-ea"/>
              <a:sym typeface="+mn-ea"/>
            </a:endParaRPr>
          </a:p>
        </p:txBody>
      </p:sp>
      <p:sp>
        <p:nvSpPr>
          <p:cNvPr id="20" name="矩形 11"/>
          <p:cNvSpPr/>
          <p:nvPr>
            <p:custDataLst>
              <p:tags r:id="rId10"/>
            </p:custDataLst>
          </p:nvPr>
        </p:nvSpPr>
        <p:spPr>
          <a:xfrm>
            <a:off x="4002880" y="2899839"/>
            <a:ext cx="1946408" cy="43293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家园合作共育政策的进一步深化</a:t>
            </a:r>
            <a:endParaRPr lang="zh-CN" altLang="en-US" b="1">
              <a:solidFill>
                <a:schemeClr val="accent5"/>
              </a:solidFill>
              <a:latin typeface="+mn-ea"/>
              <a:cs typeface="+mn-ea"/>
            </a:endParaRPr>
          </a:p>
        </p:txBody>
      </p:sp>
      <p:sp>
        <p:nvSpPr>
          <p:cNvPr id="21" name="矩形 14"/>
          <p:cNvSpPr/>
          <p:nvPr>
            <p:custDataLst>
              <p:tags r:id="rId11"/>
            </p:custDataLst>
          </p:nvPr>
        </p:nvSpPr>
        <p:spPr>
          <a:xfrm>
            <a:off x="3778250" y="3640455"/>
            <a:ext cx="2318385" cy="140335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《幼儿园教育指导纲要（试行）》《幼儿园教师专业标准（试行）》和《3—6岁儿童学习与发展指南》等文件的发布，标志着家园合作共育政策的进一步深化。</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602161d-4b86-11f0-a0f4-5e70bcb045d1.jpg@base@tag=imgScale&amp;m=1&amp;w=475&amp;h=738&amp;q=958602161d-4b86-11f0-a0f4-5e70bcb045d1"/>
          <p:cNvPicPr>
            <a:picLocks noChangeAspect="1"/>
          </p:cNvPicPr>
          <p:nvPr>
            <p:custDataLst>
              <p:tags r:id="rId12"/>
            </p:custDataLst>
          </p:nvPr>
        </p:nvPicPr>
        <p:blipFill>
          <a:blip r:embed="rId13"/>
          <a:srcRect l="1690" r="1690"/>
          <a:stretch>
            <a:fillRect/>
          </a:stretch>
        </p:blipFill>
        <p:spPr>
          <a:xfrm>
            <a:off x="6655782" y="1237182"/>
            <a:ext cx="1020051" cy="1585098"/>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6371832" y="1813633"/>
            <a:ext cx="306756" cy="348379"/>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03</a:t>
            </a:r>
            <a:endParaRPr lang="en-US" altLang="zh-CN" sz="1400" b="1" dirty="0">
              <a:solidFill>
                <a:schemeClr val="accent4"/>
              </a:solidFill>
              <a:latin typeface="+mn-ea"/>
              <a:cs typeface="+mn-ea"/>
              <a:sym typeface="+mn-ea"/>
            </a:endParaRPr>
          </a:p>
        </p:txBody>
      </p:sp>
      <p:sp>
        <p:nvSpPr>
          <p:cNvPr id="29" name="矩形 22"/>
          <p:cNvSpPr/>
          <p:nvPr>
            <p:custDataLst>
              <p:tags r:id="rId15"/>
            </p:custDataLst>
          </p:nvPr>
        </p:nvSpPr>
        <p:spPr>
          <a:xfrm>
            <a:off x="6352853" y="2899839"/>
            <a:ext cx="1946408" cy="43293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家长资源的深入挖掘与功能丰富</a:t>
            </a:r>
            <a:endParaRPr lang="zh-CN" altLang="en-US" b="1">
              <a:solidFill>
                <a:schemeClr val="accent4"/>
              </a:solidFill>
              <a:latin typeface="+mn-ea"/>
              <a:cs typeface="+mn-ea"/>
            </a:endParaRPr>
          </a:p>
        </p:txBody>
      </p:sp>
      <p:sp>
        <p:nvSpPr>
          <p:cNvPr id="30" name="矩形 23"/>
          <p:cNvSpPr/>
          <p:nvPr>
            <p:custDataLst>
              <p:tags r:id="rId16"/>
            </p:custDataLst>
          </p:nvPr>
        </p:nvSpPr>
        <p:spPr>
          <a:xfrm>
            <a:off x="6257045" y="3640401"/>
            <a:ext cx="1952682" cy="140336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家长资源得到了深入挖掘，家园合作的功能不断丰富，为儿童的全面发展提供了更多支持。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6021694-4b86-11f0-a0f4-5e70bcb045d1.jpg@base@tag=imgScale&amp;m=1&amp;w=475&amp;h=738&amp;q=9586021694-4b86-11f0-a0f4-5e70bcb045d1"/>
          <p:cNvPicPr>
            <a:picLocks noChangeAspect="1"/>
          </p:cNvPicPr>
          <p:nvPr>
            <p:custDataLst>
              <p:tags r:id="rId17"/>
            </p:custDataLst>
          </p:nvPr>
        </p:nvPicPr>
        <p:blipFill rotWithShape="1">
          <a:blip r:embed="rId18"/>
          <a:srcRect l="1690" r="1690"/>
          <a:stretch>
            <a:fillRect/>
          </a:stretch>
        </p:blipFill>
        <p:spPr>
          <a:xfrm>
            <a:off x="8954744" y="1233761"/>
            <a:ext cx="1020051" cy="1585098"/>
          </a:xfrm>
          <a:prstGeom prst="roundRect">
            <a:avLst>
              <a:gd name="adj" fmla="val 50000"/>
            </a:avLst>
          </a:prstGeom>
          <a:solidFill>
            <a:schemeClr val="accent5"/>
          </a:solidFill>
          <a:ln>
            <a:solidFill>
              <a:schemeClr val="accent5">
                <a:alpha val="20000"/>
              </a:schemeClr>
            </a:solidFill>
          </a:ln>
        </p:spPr>
      </p:pic>
      <p:sp>
        <p:nvSpPr>
          <p:cNvPr id="32" name="椭圆 13"/>
          <p:cNvSpPr/>
          <p:nvPr>
            <p:custDataLst>
              <p:tags r:id="rId19"/>
            </p:custDataLst>
          </p:nvPr>
        </p:nvSpPr>
        <p:spPr>
          <a:xfrm>
            <a:off x="8721541" y="1822756"/>
            <a:ext cx="306756" cy="348379"/>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5"/>
                </a:solidFill>
                <a:latin typeface="+mn-ea"/>
                <a:cs typeface="+mn-ea"/>
                <a:sym typeface="+mn-ea"/>
              </a:rPr>
              <a:t>04</a:t>
            </a:r>
            <a:endParaRPr lang="en-US" altLang="zh-CN" sz="1400" b="1" dirty="0">
              <a:solidFill>
                <a:schemeClr val="accent5"/>
              </a:solidFill>
              <a:latin typeface="+mn-ea"/>
              <a:cs typeface="+mn-ea"/>
              <a:sym typeface="+mn-ea"/>
            </a:endParaRPr>
          </a:p>
        </p:txBody>
      </p:sp>
      <p:sp>
        <p:nvSpPr>
          <p:cNvPr id="33" name="矩形 24"/>
          <p:cNvSpPr/>
          <p:nvPr>
            <p:custDataLst>
              <p:tags r:id="rId20"/>
            </p:custDataLst>
          </p:nvPr>
        </p:nvSpPr>
        <p:spPr>
          <a:xfrm>
            <a:off x="8664620" y="2903831"/>
            <a:ext cx="1946408" cy="432933"/>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5"/>
                </a:solidFill>
                <a:latin typeface="+mn-ea"/>
                <a:cs typeface="+mn-ea"/>
              </a:rPr>
              <a:t>政策落实力度的加大与实施效果确保</a:t>
            </a:r>
            <a:endParaRPr lang="zh-CN" altLang="en-US" b="1" dirty="0">
              <a:solidFill>
                <a:schemeClr val="accent5"/>
              </a:solidFill>
              <a:latin typeface="+mn-ea"/>
              <a:cs typeface="+mn-ea"/>
            </a:endParaRPr>
          </a:p>
        </p:txBody>
      </p:sp>
      <p:sp>
        <p:nvSpPr>
          <p:cNvPr id="34" name="矩形 25"/>
          <p:cNvSpPr/>
          <p:nvPr>
            <p:custDataLst>
              <p:tags r:id="rId21"/>
            </p:custDataLst>
          </p:nvPr>
        </p:nvSpPr>
        <p:spPr>
          <a:xfrm>
            <a:off x="8575085" y="3636409"/>
            <a:ext cx="1946406" cy="140336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政策的落实力度加大，确保了家园共育政策的实施效果，为幼儿教育的高质量发展提供了保障。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294130" y="923925"/>
            <a:ext cx="8613140" cy="481965"/>
          </a:xfrm>
        </p:spPr>
        <p:txBody>
          <a:bodyPr>
            <a:noAutofit/>
          </a:bodyPr>
          <a:p>
            <a:pPr algn="l"/>
            <a:r>
              <a:rPr lang="zh-CN" altLang="en-US" sz="2800">
                <a:solidFill>
                  <a:schemeClr val="accent2">
                    <a:lumMod val="54320"/>
                  </a:schemeClr>
                </a:solidFill>
              </a:rPr>
              <a:t>三、对幼儿行为进行分析与评价</a:t>
            </a:r>
            <a:endParaRPr lang="zh-CN" altLang="en-US" sz="2800">
              <a:solidFill>
                <a:schemeClr val="accent2">
                  <a:lumMod val="54320"/>
                </a:schemeClr>
              </a:solidFill>
            </a:endParaRPr>
          </a:p>
        </p:txBody>
      </p:sp>
      <p:sp>
        <p:nvSpPr>
          <p:cNvPr id="50" name="任意多边形: 形状 16"/>
          <p:cNvSpPr/>
          <p:nvPr>
            <p:custDataLst>
              <p:tags r:id="rId2"/>
            </p:custDataLst>
          </p:nvPr>
        </p:nvSpPr>
        <p:spPr>
          <a:xfrm rot="2700000">
            <a:off x="2041525" y="1925320"/>
            <a:ext cx="1066165" cy="107378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1" name="矩形 50"/>
          <p:cNvSpPr/>
          <p:nvPr>
            <p:custDataLst>
              <p:tags r:id="rId3"/>
            </p:custDataLst>
          </p:nvPr>
        </p:nvSpPr>
        <p:spPr>
          <a:xfrm>
            <a:off x="1424726" y="3105664"/>
            <a:ext cx="2646377" cy="51421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bg2">
                    <a:lumMod val="50000"/>
                  </a:schemeClr>
                </a:solidFill>
                <a:latin typeface="+mn-ea"/>
                <a:cs typeface="+mn-ea"/>
              </a:rPr>
              <a:t>观察幼儿行为的重要性</a:t>
            </a:r>
            <a:endParaRPr lang="zh-CN" altLang="en-US" b="1">
              <a:solidFill>
                <a:schemeClr val="bg2">
                  <a:lumMod val="50000"/>
                </a:schemeClr>
              </a:solidFill>
              <a:latin typeface="+mn-ea"/>
              <a:cs typeface="+mn-ea"/>
            </a:endParaRPr>
          </a:p>
        </p:txBody>
      </p:sp>
      <p:sp>
        <p:nvSpPr>
          <p:cNvPr id="52" name="矩形 51"/>
          <p:cNvSpPr/>
          <p:nvPr>
            <p:custDataLst>
              <p:tags r:id="rId4"/>
            </p:custDataLst>
          </p:nvPr>
        </p:nvSpPr>
        <p:spPr>
          <a:xfrm>
            <a:off x="1421610" y="3727015"/>
            <a:ext cx="2646001" cy="157333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在幼儿教育中，教师的观察不仅是记录，更是深入探索幼儿行为背后深层次原因的重要手段，有助于正确解读幼儿的行为。</a:t>
            </a:r>
            <a:endParaRPr lang="zh-CN" altLang="en-US" sz="1600">
              <a:ln>
                <a:noFill/>
                <a:prstDash val="sysDot"/>
              </a:ln>
              <a:solidFill>
                <a:schemeClr val="tx1">
                  <a:lumMod val="85000"/>
                  <a:lumOff val="15000"/>
                </a:schemeClr>
              </a:solidFill>
              <a:latin typeface="+mn-ea"/>
              <a:cs typeface="+mn-ea"/>
            </a:endParaRPr>
          </a:p>
        </p:txBody>
      </p:sp>
      <p:pic>
        <p:nvPicPr>
          <p:cNvPr id="53" name="图片 52" descr="/data/temp/5a8252b3-4bdd-11f0-a10e-a6c95587cd8e.jpeg5a8252b3-4bdd-11f0-a10e-a6c95587cd8e"/>
          <p:cNvPicPr>
            <a:picLocks noChangeAspect="1"/>
          </p:cNvPicPr>
          <p:nvPr>
            <p:custDataLst>
              <p:tags r:id="rId5"/>
            </p:custDataLst>
          </p:nvPr>
        </p:nvPicPr>
        <p:blipFill rotWithShape="1">
          <a:blip r:embed="rId6"/>
          <a:srcRect t="26386" b="26386"/>
          <a:stretch>
            <a:fillRect/>
          </a:stretch>
        </p:blipFill>
        <p:spPr>
          <a:xfrm>
            <a:off x="1820545" y="1798955"/>
            <a:ext cx="1471295" cy="1042670"/>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54" name="任意多边形: 形状 67"/>
          <p:cNvSpPr/>
          <p:nvPr>
            <p:custDataLst>
              <p:tags r:id="rId7"/>
            </p:custDataLst>
          </p:nvPr>
        </p:nvSpPr>
        <p:spPr>
          <a:xfrm rot="2700000">
            <a:off x="5431155" y="1924685"/>
            <a:ext cx="1066165" cy="107378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55" name="图片 54" descr="/data/temp/5a825358-4bdd-11f0-a10e-a6c95587cd8e.jpeg5a825358-4bdd-11f0-a10e-a6c95587cd8e"/>
          <p:cNvPicPr>
            <a:picLocks noChangeAspect="1"/>
          </p:cNvPicPr>
          <p:nvPr>
            <p:custDataLst>
              <p:tags r:id="rId8"/>
            </p:custDataLst>
          </p:nvPr>
        </p:nvPicPr>
        <p:blipFill rotWithShape="1">
          <a:blip r:embed="rId9"/>
          <a:srcRect l="2949" r="2949"/>
          <a:stretch>
            <a:fillRect/>
          </a:stretch>
        </p:blipFill>
        <p:spPr>
          <a:xfrm>
            <a:off x="5210810" y="1798955"/>
            <a:ext cx="1471295" cy="1042670"/>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56" name="矩形 55"/>
          <p:cNvSpPr/>
          <p:nvPr>
            <p:custDataLst>
              <p:tags r:id="rId10"/>
            </p:custDataLst>
          </p:nvPr>
        </p:nvSpPr>
        <p:spPr>
          <a:xfrm>
            <a:off x="4815041" y="3105664"/>
            <a:ext cx="2646377" cy="51421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bg2">
                    <a:lumMod val="50000"/>
                  </a:schemeClr>
                </a:solidFill>
                <a:latin typeface="+mn-ea"/>
                <a:cs typeface="+mn-ea"/>
              </a:rPr>
              <a:t>分析行为背后的心理原因</a:t>
            </a:r>
            <a:endParaRPr lang="zh-CN" altLang="en-US" b="1">
              <a:solidFill>
                <a:schemeClr val="bg2">
                  <a:lumMod val="50000"/>
                </a:schemeClr>
              </a:solidFill>
              <a:latin typeface="+mn-ea"/>
              <a:cs typeface="+mn-ea"/>
            </a:endParaRPr>
          </a:p>
        </p:txBody>
      </p:sp>
      <p:sp>
        <p:nvSpPr>
          <p:cNvPr id="70" name="矩形 69"/>
          <p:cNvSpPr/>
          <p:nvPr>
            <p:custDataLst>
              <p:tags r:id="rId11"/>
            </p:custDataLst>
          </p:nvPr>
        </p:nvSpPr>
        <p:spPr>
          <a:xfrm>
            <a:off x="4811925" y="3727015"/>
            <a:ext cx="2646001" cy="157333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教师需要具备敏锐的观察力和深入的分析力，以专业知识和幼儿心理发展理论为指导，分析幼儿行为背后的心理原因。</a:t>
            </a:r>
            <a:endParaRPr lang="zh-CN" altLang="en-US" sz="1600">
              <a:ln>
                <a:noFill/>
                <a:prstDash val="sysDot"/>
              </a:ln>
              <a:solidFill>
                <a:schemeClr val="tx1">
                  <a:lumMod val="85000"/>
                  <a:lumOff val="15000"/>
                </a:schemeClr>
              </a:solidFill>
              <a:latin typeface="+mn-ea"/>
              <a:cs typeface="+mn-ea"/>
            </a:endParaRPr>
          </a:p>
        </p:txBody>
      </p:sp>
      <p:sp>
        <p:nvSpPr>
          <p:cNvPr id="72" name="任意多边形: 形状 70"/>
          <p:cNvSpPr/>
          <p:nvPr>
            <p:custDataLst>
              <p:tags r:id="rId12"/>
            </p:custDataLst>
          </p:nvPr>
        </p:nvSpPr>
        <p:spPr>
          <a:xfrm rot="2700000">
            <a:off x="8821420" y="1925320"/>
            <a:ext cx="1066165" cy="1073785"/>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73" name="图片 72" descr="/data/temp/5a8253fd-4bdd-11f0-a10e-a6c95587cd8e.jpeg5a8253fd-4bdd-11f0-a10e-a6c95587cd8e"/>
          <p:cNvPicPr>
            <a:picLocks noChangeAspect="1"/>
          </p:cNvPicPr>
          <p:nvPr>
            <p:custDataLst>
              <p:tags r:id="rId13"/>
            </p:custDataLst>
          </p:nvPr>
        </p:nvPicPr>
        <p:blipFill>
          <a:blip r:embed="rId14"/>
          <a:srcRect t="26464" b="26464"/>
          <a:stretch>
            <a:fillRect/>
          </a:stretch>
        </p:blipFill>
        <p:spPr>
          <a:xfrm>
            <a:off x="8601075" y="1798955"/>
            <a:ext cx="1471295" cy="1042670"/>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74" name="矩形 73"/>
          <p:cNvSpPr/>
          <p:nvPr>
            <p:custDataLst>
              <p:tags r:id="rId15"/>
            </p:custDataLst>
          </p:nvPr>
        </p:nvSpPr>
        <p:spPr>
          <a:xfrm>
            <a:off x="8205356" y="3105664"/>
            <a:ext cx="2646377" cy="514211"/>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bg2">
                    <a:lumMod val="50000"/>
                  </a:schemeClr>
                </a:solidFill>
                <a:latin typeface="+mn-ea"/>
                <a:cs typeface="+mn-ea"/>
              </a:rPr>
              <a:t>教师如何提供鼓励和支持</a:t>
            </a:r>
            <a:endParaRPr lang="zh-CN" altLang="en-US" b="1">
              <a:solidFill>
                <a:schemeClr val="bg2">
                  <a:lumMod val="50000"/>
                </a:schemeClr>
              </a:solidFill>
              <a:latin typeface="+mn-ea"/>
              <a:cs typeface="+mn-ea"/>
            </a:endParaRPr>
          </a:p>
        </p:txBody>
      </p:sp>
      <p:sp>
        <p:nvSpPr>
          <p:cNvPr id="75" name="矩形 74"/>
          <p:cNvSpPr/>
          <p:nvPr>
            <p:custDataLst>
              <p:tags r:id="rId16"/>
            </p:custDataLst>
          </p:nvPr>
        </p:nvSpPr>
        <p:spPr>
          <a:xfrm>
            <a:off x="8202295" y="3726815"/>
            <a:ext cx="3107690" cy="157353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教师应基于对幼儿行为的深入分析，给予适当的鼓励和支持，帮助幼儿建立自信，例如为缺乏自信的幼儿提供体验成功的机会，并通过正面反馈强化积极行为。</a:t>
            </a:r>
            <a:endParaRPr lang="zh-CN" altLang="en-US" sz="1600">
              <a:ln>
                <a:noFill/>
                <a:prstDash val="sysDot"/>
              </a:ln>
              <a:solidFill>
                <a:schemeClr val="tx1">
                  <a:lumMod val="85000"/>
                  <a:lumOff val="15000"/>
                </a:schemeClr>
              </a:solidFill>
              <a:latin typeface="+mn-ea"/>
              <a:cs typeface="+mn-ea"/>
            </a:endParaRPr>
          </a:p>
        </p:txBody>
      </p:sp>
      <p:cxnSp>
        <p:nvCxnSpPr>
          <p:cNvPr id="76" name="直接连接符 75"/>
          <p:cNvCxnSpPr/>
          <p:nvPr>
            <p:custDataLst>
              <p:tags r:id="rId17"/>
            </p:custDataLst>
          </p:nvPr>
        </p:nvCxnSpPr>
        <p:spPr>
          <a:xfrm flipV="1">
            <a:off x="1570040" y="3014598"/>
            <a:ext cx="8821420" cy="1905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692275" y="875030"/>
            <a:ext cx="5742940" cy="481965"/>
          </a:xfrm>
        </p:spPr>
        <p:txBody>
          <a:bodyPr>
            <a:noAutofit/>
          </a:bodyPr>
          <a:p>
            <a:pPr algn="l"/>
            <a:r>
              <a:rPr lang="zh-CN" altLang="en-US" sz="3200">
                <a:solidFill>
                  <a:schemeClr val="accent2">
                    <a:lumMod val="54320"/>
                  </a:schemeClr>
                </a:solidFill>
              </a:rPr>
              <a:t>二、典型案例的引导</a:t>
            </a:r>
            <a:endParaRPr lang="zh-CN" altLang="en-US" sz="3200">
              <a:solidFill>
                <a:schemeClr val="accent2">
                  <a:lumMod val="54320"/>
                </a:schemeClr>
              </a:solidFill>
            </a:endParaRPr>
          </a:p>
        </p:txBody>
      </p:sp>
      <p:sp>
        <p:nvSpPr>
          <p:cNvPr id="3" name="矩形 5"/>
          <p:cNvSpPr/>
          <p:nvPr>
            <p:custDataLst>
              <p:tags r:id="rId2"/>
            </p:custDataLst>
          </p:nvPr>
        </p:nvSpPr>
        <p:spPr>
          <a:xfrm>
            <a:off x="1902825" y="332661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场地和设施限制下的创新</a:t>
            </a:r>
            <a:endParaRPr lang="zh-CN" altLang="en-US" b="1">
              <a:solidFill>
                <a:schemeClr val="accent4"/>
              </a:solidFill>
              <a:latin typeface="+mn-ea"/>
              <a:cs typeface="+mn-ea"/>
            </a:endParaRPr>
          </a:p>
        </p:txBody>
      </p:sp>
      <p:sp>
        <p:nvSpPr>
          <p:cNvPr id="4" name="矩形 8"/>
          <p:cNvSpPr/>
          <p:nvPr>
            <p:custDataLst>
              <p:tags r:id="rId3"/>
            </p:custDataLst>
          </p:nvPr>
        </p:nvSpPr>
        <p:spPr>
          <a:xfrm>
            <a:off x="1768475" y="3898265"/>
            <a:ext cx="24504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为应对空间限制，某师范大学附属幼儿园自1952年起，创新性地将幼儿带入大学社区进行活动，开创了“走进社区”的模式，为后续社区资源整合打下基础。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8bf53a7-4b8a-11f0-81d5-5abbc20517ff.jpg@base@tag=imgScale&amp;m=1&amp;w=485&amp;h=753&amp;q=9558bf53a7-4b8a-11f0-81d5-5abbc20517ff"/>
          <p:cNvPicPr>
            <a:picLocks noChangeAspect="1"/>
          </p:cNvPicPr>
          <p:nvPr>
            <p:custDataLst>
              <p:tags r:id="rId4"/>
            </p:custDataLst>
          </p:nvPr>
        </p:nvPicPr>
        <p:blipFill>
          <a:blip r:embed="rId5"/>
          <a:srcRect l="1691" r="1691"/>
          <a:stretch>
            <a:fillRect/>
          </a:stretch>
        </p:blipFill>
        <p:spPr>
          <a:xfrm>
            <a:off x="2366010" y="1307465"/>
            <a:ext cx="1242060" cy="1929765"/>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2054225" y="2019935"/>
            <a:ext cx="442595" cy="44640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4"/>
                </a:solidFill>
                <a:latin typeface="+mn-ea"/>
                <a:cs typeface="+mn-ea"/>
                <a:sym typeface="+mn-ea"/>
              </a:rPr>
              <a:t>01</a:t>
            </a:r>
            <a:endParaRPr lang="en-US" altLang="zh-CN" sz="1600" b="1" dirty="0">
              <a:solidFill>
                <a:schemeClr val="accent4"/>
              </a:solidFill>
              <a:latin typeface="+mn-ea"/>
              <a:cs typeface="+mn-ea"/>
              <a:sym typeface="+mn-ea"/>
            </a:endParaRPr>
          </a:p>
        </p:txBody>
      </p:sp>
      <p:pic>
        <p:nvPicPr>
          <p:cNvPr id="18" name="图片 2" descr="/data/temp/58bf53eb-4b8a-11f0-81d5-5abbc20517ff.jpg@base@tag=imgScale&amp;m=1&amp;w=485&amp;h=753&amp;q=9558bf53eb-4b8a-11f0-81d5-5abbc20517ff"/>
          <p:cNvPicPr>
            <a:picLocks noChangeAspect="1"/>
          </p:cNvPicPr>
          <p:nvPr>
            <p:custDataLst>
              <p:tags r:id="rId7"/>
            </p:custDataLst>
          </p:nvPr>
        </p:nvPicPr>
        <p:blipFill>
          <a:blip r:embed="rId8"/>
          <a:srcRect l="1691" r="1691"/>
          <a:stretch>
            <a:fillRect/>
          </a:stretch>
        </p:blipFill>
        <p:spPr>
          <a:xfrm>
            <a:off x="5269230" y="1307465"/>
            <a:ext cx="1242060" cy="1929765"/>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4955540" y="2019935"/>
            <a:ext cx="442595" cy="44640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02</a:t>
            </a:r>
            <a:endParaRPr lang="en-US" altLang="zh-CN" sz="1600" b="1" dirty="0">
              <a:solidFill>
                <a:schemeClr val="accent5"/>
              </a:solidFill>
              <a:latin typeface="+mn-ea"/>
              <a:cs typeface="+mn-ea"/>
              <a:sym typeface="+mn-ea"/>
            </a:endParaRPr>
          </a:p>
        </p:txBody>
      </p:sp>
      <p:sp>
        <p:nvSpPr>
          <p:cNvPr id="20" name="矩形 11"/>
          <p:cNvSpPr/>
          <p:nvPr>
            <p:custDataLst>
              <p:tags r:id="rId10"/>
            </p:custDataLst>
          </p:nvPr>
        </p:nvSpPr>
        <p:spPr>
          <a:xfrm>
            <a:off x="4813579" y="332280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社区资源整合的深化</a:t>
            </a:r>
            <a:endParaRPr lang="zh-CN" altLang="en-US" b="1">
              <a:solidFill>
                <a:schemeClr val="accent5"/>
              </a:solidFill>
              <a:latin typeface="+mn-ea"/>
              <a:cs typeface="+mn-ea"/>
            </a:endParaRPr>
          </a:p>
        </p:txBody>
      </p:sp>
      <p:sp>
        <p:nvSpPr>
          <p:cNvPr id="21" name="矩形 12"/>
          <p:cNvSpPr/>
          <p:nvPr>
            <p:custDataLst>
              <p:tags r:id="rId11"/>
            </p:custDataLst>
          </p:nvPr>
        </p:nvSpPr>
        <p:spPr>
          <a:xfrm>
            <a:off x="4678680" y="3894455"/>
            <a:ext cx="24504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幼儿园与生命科学学院及美术学院合作，组织实验室参观和儿童画展等活动，丰富了幼儿的学习体验，同时让社区成员感受到幼儿带来的快乐。</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8bf53e3-4b8a-11f0-81d5-5abbc20517ff.jpg@base@tag=imgScale&amp;m=1&amp;w=485&amp;h=753&amp;q=9558bf53e3-4b8a-11f0-81d5-5abbc20517ff"/>
          <p:cNvPicPr>
            <a:picLocks noChangeAspect="1"/>
          </p:cNvPicPr>
          <p:nvPr>
            <p:custDataLst>
              <p:tags r:id="rId12"/>
            </p:custDataLst>
          </p:nvPr>
        </p:nvPicPr>
        <p:blipFill>
          <a:blip r:embed="rId13"/>
          <a:srcRect l="3382"/>
          <a:stretch>
            <a:fillRect/>
          </a:stretch>
        </p:blipFill>
        <p:spPr>
          <a:xfrm>
            <a:off x="8171815" y="1311275"/>
            <a:ext cx="1242060" cy="1929765"/>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7851140" y="2010410"/>
            <a:ext cx="442595" cy="44640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4"/>
                </a:solidFill>
                <a:latin typeface="+mn-ea"/>
                <a:cs typeface="+mn-ea"/>
                <a:sym typeface="+mn-ea"/>
              </a:rPr>
              <a:t>03</a:t>
            </a:r>
            <a:endParaRPr lang="en-US" altLang="zh-CN" sz="1600" b="1" dirty="0">
              <a:solidFill>
                <a:schemeClr val="accent4"/>
              </a:solidFill>
              <a:latin typeface="+mn-ea"/>
              <a:cs typeface="+mn-ea"/>
              <a:sym typeface="+mn-ea"/>
            </a:endParaRPr>
          </a:p>
        </p:txBody>
      </p:sp>
      <p:sp>
        <p:nvSpPr>
          <p:cNvPr id="29" name="矩形 13"/>
          <p:cNvSpPr/>
          <p:nvPr>
            <p:custDataLst>
              <p:tags r:id="rId15"/>
            </p:custDataLst>
          </p:nvPr>
        </p:nvSpPr>
        <p:spPr>
          <a:xfrm>
            <a:off x="7723697" y="332280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家园社区一体化网络的构建</a:t>
            </a:r>
            <a:endParaRPr lang="zh-CN" altLang="en-US" b="1">
              <a:solidFill>
                <a:schemeClr val="accent4"/>
              </a:solidFill>
              <a:latin typeface="+mn-ea"/>
              <a:cs typeface="+mn-ea"/>
            </a:endParaRPr>
          </a:p>
        </p:txBody>
      </p:sp>
      <p:sp>
        <p:nvSpPr>
          <p:cNvPr id="30" name="矩形 14"/>
          <p:cNvSpPr/>
          <p:nvPr>
            <p:custDataLst>
              <p:tags r:id="rId16"/>
            </p:custDataLst>
          </p:nvPr>
        </p:nvSpPr>
        <p:spPr>
          <a:xfrm>
            <a:off x="7588885" y="3894455"/>
            <a:ext cx="24504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通过家长、教师和社区代表的访谈与调研，幼儿园探索了家长和社区资源的开发及利用形式，如邀请家长参与教育活动设计，或利用社区图书馆资源开展阅读活动。</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373505" y="775970"/>
            <a:ext cx="6748780" cy="1081405"/>
          </a:xfrm>
        </p:spPr>
        <p:txBody>
          <a:bodyPr>
            <a:noAutofit/>
          </a:bodyPr>
          <a:p>
            <a:pPr marL="0" indent="0" algn="l" fontAlgn="auto">
              <a:lnSpc>
                <a:spcPts val="4000"/>
              </a:lnSpc>
            </a:pPr>
            <a:r>
              <a:rPr lang="zh-CN" altLang="en-US" sz="3200">
                <a:solidFill>
                  <a:schemeClr val="accent2">
                    <a:lumMod val="54320"/>
                  </a:schemeClr>
                </a:solidFill>
              </a:rPr>
              <a:t>三、家园社合作共育中的家庭参与</a:t>
            </a:r>
            <a:r>
              <a:rPr lang="zh-CN" altLang="en-US" sz="2800">
                <a:solidFill>
                  <a:schemeClr val="accent2">
                    <a:lumMod val="54320"/>
                  </a:schemeClr>
                </a:solidFill>
              </a:rPr>
              <a:t>（一）家庭参与的原则</a:t>
            </a:r>
            <a:endParaRPr lang="zh-CN" altLang="en-US" sz="2800">
              <a:solidFill>
                <a:schemeClr val="accent2">
                  <a:lumMod val="54320"/>
                </a:schemeClr>
              </a:solidFill>
            </a:endParaRPr>
          </a:p>
        </p:txBody>
      </p:sp>
      <p:sp>
        <p:nvSpPr>
          <p:cNvPr id="8" name="矩形 2"/>
          <p:cNvSpPr/>
          <p:nvPr>
            <p:custDataLst>
              <p:tags r:id="rId2"/>
            </p:custDataLst>
          </p:nvPr>
        </p:nvSpPr>
        <p:spPr>
          <a:xfrm>
            <a:off x="1974294" y="3036523"/>
            <a:ext cx="2088002" cy="925048"/>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家庭参与应基于平等原则，家长与教师间建立平等对话关系，共同商讨孩子教育计划，避免单向指令传达。</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950272" y="2423388"/>
            <a:ext cx="1764846" cy="482974"/>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平等性原则</a:t>
            </a:r>
            <a:endParaRPr lang="zh-CN" altLang="en-US" b="1" kern="0">
              <a:solidFill>
                <a:schemeClr val="accent5"/>
              </a:solidFill>
              <a:latin typeface="+mn-ea"/>
              <a:cs typeface="+mn-ea"/>
            </a:endParaRPr>
          </a:p>
        </p:txBody>
      </p:sp>
      <p:sp>
        <p:nvSpPr>
          <p:cNvPr id="13" name="矩形 4"/>
          <p:cNvSpPr/>
          <p:nvPr>
            <p:custDataLst>
              <p:tags r:id="rId4"/>
            </p:custDataLst>
          </p:nvPr>
        </p:nvSpPr>
        <p:spPr>
          <a:xfrm>
            <a:off x="2035058" y="1962455"/>
            <a:ext cx="1082773" cy="810223"/>
          </a:xfrm>
          <a:prstGeom prst="rect">
            <a:avLst/>
          </a:prstGeom>
          <a:noFill/>
        </p:spPr>
        <p:txBody>
          <a:bodyPr wrap="none" lIns="0" tIns="0" rIns="0" bIns="0" rtlCol="0" anchor="ctr"/>
          <a:p>
            <a:pPr>
              <a:spcBef>
                <a:spcPct val="0"/>
              </a:spcBef>
              <a:spcAft>
                <a:spcPct val="0"/>
              </a:spcAft>
            </a:pPr>
            <a:r>
              <a:rPr lang="en-US" altLang="zh-CN" sz="4000" b="1" kern="0">
                <a:solidFill>
                  <a:schemeClr val="accent5"/>
                </a:solidFill>
                <a:latin typeface="+mn-ea"/>
                <a:cs typeface="+mn-ea"/>
              </a:rPr>
              <a:t>01</a:t>
            </a:r>
            <a:endParaRPr lang="en-US" altLang="zh-CN" sz="4000" b="1" kern="0">
              <a:solidFill>
                <a:schemeClr val="accent5"/>
              </a:solidFill>
              <a:latin typeface="+mn-ea"/>
              <a:cs typeface="+mn-ea"/>
            </a:endParaRPr>
          </a:p>
        </p:txBody>
      </p:sp>
      <p:sp>
        <p:nvSpPr>
          <p:cNvPr id="16" name="矩形 5"/>
          <p:cNvSpPr/>
          <p:nvPr>
            <p:custDataLst>
              <p:tags r:id="rId5"/>
            </p:custDataLst>
          </p:nvPr>
        </p:nvSpPr>
        <p:spPr>
          <a:xfrm>
            <a:off x="4148347" y="3036523"/>
            <a:ext cx="2264533" cy="925048"/>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家庭参与应基于家长自愿，幼儿园提供灵活参与方式，让家长根据自身能力和时间选择参与程度，而非作为被迫义务。</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4243510" y="2423388"/>
            <a:ext cx="1764846" cy="482974"/>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自愿性原则</a:t>
            </a:r>
            <a:endParaRPr lang="zh-CN" altLang="en-US" b="1" kern="0">
              <a:solidFill>
                <a:schemeClr val="accent6"/>
              </a:solidFill>
              <a:latin typeface="+mn-ea"/>
              <a:cs typeface="+mn-ea"/>
            </a:endParaRPr>
          </a:p>
        </p:txBody>
      </p:sp>
      <p:sp>
        <p:nvSpPr>
          <p:cNvPr id="18" name="矩形 9"/>
          <p:cNvSpPr/>
          <p:nvPr>
            <p:custDataLst>
              <p:tags r:id="rId7"/>
            </p:custDataLst>
          </p:nvPr>
        </p:nvSpPr>
        <p:spPr>
          <a:xfrm>
            <a:off x="4328296" y="1962455"/>
            <a:ext cx="1082773" cy="810223"/>
          </a:xfrm>
          <a:prstGeom prst="rect">
            <a:avLst/>
          </a:prstGeom>
          <a:noFill/>
        </p:spPr>
        <p:txBody>
          <a:bodyPr wrap="none" lIns="0" tIns="0" rIns="0" bIns="0" rtlCol="0" anchor="ctr"/>
          <a:p>
            <a:pPr>
              <a:spcBef>
                <a:spcPct val="0"/>
              </a:spcBef>
              <a:spcAft>
                <a:spcPct val="0"/>
              </a:spcAft>
            </a:pPr>
            <a:r>
              <a:rPr lang="en-US" altLang="zh-CN" sz="4000" b="1" kern="0" dirty="0">
                <a:solidFill>
                  <a:schemeClr val="accent6"/>
                </a:solidFill>
                <a:latin typeface="+mn-ea"/>
                <a:cs typeface="+mn-ea"/>
              </a:rPr>
              <a:t>02</a:t>
            </a:r>
            <a:endParaRPr lang="en-US" altLang="zh-CN" sz="4000" b="1" kern="0" dirty="0">
              <a:solidFill>
                <a:schemeClr val="accent6"/>
              </a:solidFill>
              <a:latin typeface="+mn-ea"/>
              <a:cs typeface="+mn-ea"/>
            </a:endParaRPr>
          </a:p>
        </p:txBody>
      </p:sp>
      <p:sp>
        <p:nvSpPr>
          <p:cNvPr id="20" name="矩形 10"/>
          <p:cNvSpPr/>
          <p:nvPr>
            <p:custDataLst>
              <p:tags r:id="rId8"/>
            </p:custDataLst>
          </p:nvPr>
        </p:nvSpPr>
        <p:spPr>
          <a:xfrm>
            <a:off x="6572327" y="3036523"/>
            <a:ext cx="1967784" cy="925048"/>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家庭参与应注重实效，确保家长的参与能真正促进孩子发展，并使家长在参与过程中获得个人成长。</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36230" y="2423388"/>
            <a:ext cx="1764846" cy="482974"/>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实效性原则</a:t>
            </a:r>
            <a:endParaRPr lang="zh-CN" altLang="en-US" b="1" kern="0">
              <a:solidFill>
                <a:schemeClr val="accent5"/>
              </a:solidFill>
              <a:latin typeface="+mn-ea"/>
              <a:cs typeface="+mn-ea"/>
            </a:endParaRPr>
          </a:p>
        </p:txBody>
      </p:sp>
      <p:sp>
        <p:nvSpPr>
          <p:cNvPr id="22" name="矩形 14"/>
          <p:cNvSpPr/>
          <p:nvPr>
            <p:custDataLst>
              <p:tags r:id="rId10"/>
            </p:custDataLst>
          </p:nvPr>
        </p:nvSpPr>
        <p:spPr>
          <a:xfrm>
            <a:off x="6621016" y="1962455"/>
            <a:ext cx="1082773" cy="810223"/>
          </a:xfrm>
          <a:prstGeom prst="rect">
            <a:avLst/>
          </a:prstGeom>
          <a:noFill/>
        </p:spPr>
        <p:txBody>
          <a:bodyPr wrap="none" lIns="0" tIns="0" rIns="0" bIns="0" rtlCol="0" anchor="ctr"/>
          <a:p>
            <a:pPr>
              <a:spcBef>
                <a:spcPct val="0"/>
              </a:spcBef>
              <a:spcAft>
                <a:spcPct val="0"/>
              </a:spcAft>
            </a:pPr>
            <a:r>
              <a:rPr lang="en-US" altLang="zh-CN" sz="4000" b="1" kern="0" dirty="0">
                <a:solidFill>
                  <a:schemeClr val="accent5"/>
                </a:solidFill>
                <a:latin typeface="+mn-ea"/>
                <a:cs typeface="+mn-ea"/>
              </a:rPr>
              <a:t>03</a:t>
            </a:r>
            <a:endParaRPr lang="en-US" altLang="zh-CN" sz="4000" b="1" kern="0" dirty="0">
              <a:solidFill>
                <a:schemeClr val="accent5"/>
              </a:solidFill>
              <a:latin typeface="+mn-ea"/>
              <a:cs typeface="+mn-ea"/>
            </a:endParaRPr>
          </a:p>
        </p:txBody>
      </p:sp>
      <p:sp>
        <p:nvSpPr>
          <p:cNvPr id="24" name="矩形 27"/>
          <p:cNvSpPr/>
          <p:nvPr>
            <p:custDataLst>
              <p:tags r:id="rId11"/>
            </p:custDataLst>
          </p:nvPr>
        </p:nvSpPr>
        <p:spPr>
          <a:xfrm>
            <a:off x="8879253" y="3036523"/>
            <a:ext cx="2087369" cy="925048"/>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家庭参与应是持续过程，家长需定期与幼儿园沟通，持续关注孩子成长进程，而非仅限于偶尔的活动。</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8842957" y="2423388"/>
            <a:ext cx="1764846" cy="482974"/>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6"/>
                </a:solidFill>
                <a:latin typeface="+mn-ea"/>
                <a:cs typeface="+mn-ea"/>
              </a:rPr>
              <a:t>持续性原则</a:t>
            </a:r>
            <a:endParaRPr lang="zh-CN" altLang="en-US" b="1" kern="0">
              <a:solidFill>
                <a:schemeClr val="accent6"/>
              </a:solidFill>
              <a:latin typeface="+mn-ea"/>
              <a:cs typeface="+mn-ea"/>
            </a:endParaRPr>
          </a:p>
        </p:txBody>
      </p:sp>
      <p:sp>
        <p:nvSpPr>
          <p:cNvPr id="26" name="矩形 33"/>
          <p:cNvSpPr/>
          <p:nvPr>
            <p:custDataLst>
              <p:tags r:id="rId13"/>
            </p:custDataLst>
          </p:nvPr>
        </p:nvSpPr>
        <p:spPr>
          <a:xfrm>
            <a:off x="8927742" y="1962455"/>
            <a:ext cx="1082773" cy="810223"/>
          </a:xfrm>
          <a:prstGeom prst="rect">
            <a:avLst/>
          </a:prstGeom>
          <a:noFill/>
        </p:spPr>
        <p:txBody>
          <a:bodyPr wrap="none" lIns="0" tIns="0" rIns="0" bIns="0" rtlCol="0" anchor="ctr"/>
          <a:p>
            <a:pPr>
              <a:spcBef>
                <a:spcPct val="0"/>
              </a:spcBef>
              <a:spcAft>
                <a:spcPct val="0"/>
              </a:spcAft>
            </a:pPr>
            <a:r>
              <a:rPr lang="en-US" altLang="zh-CN" sz="4000" b="1" kern="0">
                <a:solidFill>
                  <a:schemeClr val="accent6"/>
                </a:solidFill>
                <a:latin typeface="+mn-ea"/>
                <a:cs typeface="+mn-ea"/>
              </a:rPr>
              <a:t>04</a:t>
            </a:r>
            <a:endParaRPr lang="en-US" altLang="zh-CN" sz="4000" b="1" kern="0">
              <a:solidFill>
                <a:schemeClr val="accent6"/>
              </a:solidFill>
              <a:latin typeface="+mn-ea"/>
              <a:cs typeface="+mn-ea"/>
            </a:endParaRPr>
          </a:p>
        </p:txBody>
      </p:sp>
      <p:cxnSp>
        <p:nvCxnSpPr>
          <p:cNvPr id="35" name="直接连接符 13"/>
          <p:cNvCxnSpPr/>
          <p:nvPr>
            <p:custDataLst>
              <p:tags r:id="rId14"/>
            </p:custDataLst>
          </p:nvPr>
        </p:nvCxnSpPr>
        <p:spPr>
          <a:xfrm>
            <a:off x="1867475" y="1962455"/>
            <a:ext cx="0" cy="361726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4105147" y="1962455"/>
            <a:ext cx="0" cy="361726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452913" y="1962455"/>
            <a:ext cx="0" cy="361726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8760160" y="1962455"/>
            <a:ext cx="0" cy="361726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bcd2c80b-4b8a-11f0-aac5-2af6955de744.jpg@base@tag=imgScale&amp;m=1&amp;w=600&amp;h=360&amp;q=95bcd2c80b-4b8a-11f0-aac5-2af6955de744"/>
          <p:cNvPicPr>
            <a:picLocks noChangeAspect="1"/>
          </p:cNvPicPr>
          <p:nvPr>
            <p:custDataLst>
              <p:tags r:id="rId18"/>
            </p:custDataLst>
          </p:nvPr>
        </p:nvPicPr>
        <p:blipFill rotWithShape="1">
          <a:blip r:embed="rId19"/>
          <a:srcRect t="5000" b="5000"/>
          <a:stretch>
            <a:fillRect/>
          </a:stretch>
        </p:blipFill>
        <p:spPr>
          <a:xfrm>
            <a:off x="1950272" y="4970710"/>
            <a:ext cx="1764846" cy="1058908"/>
          </a:xfrm>
          <a:prstGeom prst="rect">
            <a:avLst/>
          </a:prstGeom>
          <a:solidFill>
            <a:schemeClr val="accent5"/>
          </a:solidFill>
          <a:ln>
            <a:solidFill>
              <a:schemeClr val="accent5">
                <a:alpha val="20000"/>
              </a:schemeClr>
            </a:solidFill>
          </a:ln>
        </p:spPr>
      </p:pic>
      <p:pic>
        <p:nvPicPr>
          <p:cNvPr id="40" name="图片 30" descr="/data/temp/bcd2c7b8-4b8a-11f0-aac5-2af6955de744.jpg@base@tag=imgScale&amp;m=1&amp;w=600&amp;h=360&amp;q=95bcd2c7b8-4b8a-11f0-aac5-2af6955de744"/>
          <p:cNvPicPr>
            <a:picLocks noChangeAspect="1"/>
          </p:cNvPicPr>
          <p:nvPr>
            <p:custDataLst>
              <p:tags r:id="rId20"/>
            </p:custDataLst>
          </p:nvPr>
        </p:nvPicPr>
        <p:blipFill rotWithShape="1">
          <a:blip r:embed="rId21"/>
          <a:srcRect t="5000" b="5000"/>
          <a:stretch>
            <a:fillRect/>
          </a:stretch>
        </p:blipFill>
        <p:spPr>
          <a:xfrm>
            <a:off x="4344114" y="4970710"/>
            <a:ext cx="1764846" cy="1058908"/>
          </a:xfrm>
          <a:prstGeom prst="rect">
            <a:avLst/>
          </a:prstGeom>
          <a:solidFill>
            <a:schemeClr val="accent6"/>
          </a:solidFill>
          <a:ln>
            <a:solidFill>
              <a:schemeClr val="accent6">
                <a:alpha val="20000"/>
              </a:schemeClr>
            </a:solidFill>
          </a:ln>
        </p:spPr>
      </p:pic>
      <p:pic>
        <p:nvPicPr>
          <p:cNvPr id="41" name="图片 31" descr="/data/temp/bcd2c79b-4b8a-11f0-aac5-2af6955de744.jpg@base@tag=imgScale&amp;m=1&amp;w=600&amp;h=360&amp;q=95bcd2c79b-4b8a-11f0-aac5-2af6955de744"/>
          <p:cNvPicPr>
            <a:picLocks noChangeAspect="1"/>
          </p:cNvPicPr>
          <p:nvPr>
            <p:custDataLst>
              <p:tags r:id="rId22"/>
            </p:custDataLst>
          </p:nvPr>
        </p:nvPicPr>
        <p:blipFill rotWithShape="1">
          <a:blip r:embed="rId23"/>
          <a:srcRect t="1444" b="8389"/>
          <a:stretch>
            <a:fillRect/>
          </a:stretch>
        </p:blipFill>
        <p:spPr>
          <a:xfrm>
            <a:off x="6536230" y="4970710"/>
            <a:ext cx="1764846" cy="1058908"/>
          </a:xfrm>
          <a:prstGeom prst="rect">
            <a:avLst/>
          </a:prstGeom>
          <a:solidFill>
            <a:schemeClr val="accent5"/>
          </a:solidFill>
          <a:ln>
            <a:solidFill>
              <a:schemeClr val="accent5">
                <a:alpha val="20000"/>
              </a:schemeClr>
            </a:solidFill>
          </a:ln>
        </p:spPr>
      </p:pic>
      <p:pic>
        <p:nvPicPr>
          <p:cNvPr id="42" name="图片 32" descr="/data/temp/bcd2ca8a-4b8a-11f0-aac5-2af6955de744.jpg@base@tag=imgScale&amp;m=1&amp;w=600&amp;h=360&amp;q=95bcd2ca8a-4b8a-11f0-aac5-2af6955de744"/>
          <p:cNvPicPr>
            <a:picLocks noChangeAspect="1"/>
          </p:cNvPicPr>
          <p:nvPr>
            <p:custDataLst>
              <p:tags r:id="rId24"/>
            </p:custDataLst>
          </p:nvPr>
        </p:nvPicPr>
        <p:blipFill rotWithShape="1">
          <a:blip r:embed="rId25"/>
          <a:srcRect t="5694" b="4306"/>
          <a:stretch>
            <a:fillRect/>
          </a:stretch>
        </p:blipFill>
        <p:spPr>
          <a:xfrm>
            <a:off x="8842957" y="4970710"/>
            <a:ext cx="1764846" cy="1058908"/>
          </a:xfrm>
          <a:prstGeom prst="rect">
            <a:avLst/>
          </a:prstGeom>
          <a:solidFill>
            <a:schemeClr val="accent6"/>
          </a:solidFill>
          <a:ln>
            <a:solidFill>
              <a:schemeClr val="accent6">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1104173" y="238480"/>
            <a:ext cx="7231380" cy="6052820"/>
            <a:chOff x="1040673" y="1672945"/>
            <a:chExt cx="7231380" cy="6052820"/>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40673" y="2516225"/>
              <a:ext cx="7231380" cy="5209540"/>
            </a:xfrm>
            <a:prstGeom prst="rect">
              <a:avLst/>
            </a:prstGeom>
            <a:noFill/>
          </p:spPr>
          <p:txBody>
            <a:bodyPr wrap="square" rtlCol="0">
              <a:spAutoFit/>
            </a:bodyPr>
            <a:lstStyle/>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知识目标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理解家园社合作共育的理念及其在促进幼儿全面发展中的重要性。掌握构建政策框架和资源整合的基本原则和方法。熟悉家园社合作共育模式的实施策略和课程结构设计。学习如何梳理和整合政府、社会、家庭三方面的资源，实现信息共享和资源整合。掌握监管体系建立和评估机制完善的具体技能。</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技能目标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分析并评估政策框架和资源整合策略的有效性。通过案例研究和实际操作，体验家园社合作共育模式在教育活动中的应用。练习在家园社合作共育中的多方协作和沟通技巧。运用所学知识进行教学活动的计划、执行和评价。</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素质目标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增强教育公平性和包容性的职业价值观。提升实施家园社合作共育的能力和专业素养。加深对教育机构、家庭和社区在教育中承担的角色和责任的认识。培养对公平、普惠、优质教育的积极态度。</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p:txBody>
        </p: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169" name="组合 168"/>
          <p:cNvGrpSpPr/>
          <p:nvPr/>
        </p:nvGrpSpPr>
        <p:grpSpPr>
          <a:xfrm>
            <a:off x="841756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421765" y="768350"/>
            <a:ext cx="6013450" cy="1000760"/>
          </a:xfrm>
        </p:spPr>
        <p:txBody>
          <a:bodyPr>
            <a:normAutofit fontScale="90000"/>
          </a:bodyPr>
          <a:p>
            <a:pPr marL="0" indent="0" algn="l" fontAlgn="auto">
              <a:lnSpc>
                <a:spcPts val="4000"/>
              </a:lnSpc>
            </a:pPr>
            <a:r>
              <a:rPr lang="zh-CN" altLang="en-US" sz="3100">
                <a:solidFill>
                  <a:schemeClr val="accent2">
                    <a:lumMod val="54320"/>
                  </a:schemeClr>
                </a:solidFill>
              </a:rPr>
              <a:t>（二）实际操作</a:t>
            </a:r>
            <a:br>
              <a:rPr lang="zh-CN" altLang="en-US" sz="2400">
                <a:solidFill>
                  <a:schemeClr val="accent2">
                    <a:lumMod val="54320"/>
                  </a:schemeClr>
                </a:solidFill>
              </a:rPr>
            </a:br>
            <a:r>
              <a:rPr lang="zh-CN" altLang="en-US" sz="2700">
                <a:solidFill>
                  <a:schemeClr val="accent2">
                    <a:lumMod val="54320"/>
                  </a:schemeClr>
                </a:solidFill>
              </a:rPr>
              <a:t>1.家庭访问</a:t>
            </a:r>
            <a:endParaRPr lang="zh-CN" altLang="en-US" sz="2700">
              <a:solidFill>
                <a:schemeClr val="accent2">
                  <a:lumMod val="54320"/>
                </a:schemeClr>
              </a:solidFill>
            </a:endParaRPr>
          </a:p>
        </p:txBody>
      </p:sp>
      <p:sp>
        <p:nvSpPr>
          <p:cNvPr id="3" name="矩形 2"/>
          <p:cNvSpPr/>
          <p:nvPr>
            <p:custDataLst>
              <p:tags r:id="rId2"/>
            </p:custDataLst>
          </p:nvPr>
        </p:nvSpPr>
        <p:spPr>
          <a:xfrm>
            <a:off x="1810427" y="2519416"/>
            <a:ext cx="2944562" cy="753771"/>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教师定期访问幼儿家庭，深入理解每个孩子的成长背景，为个性化教育提供依据。</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810427" y="1931240"/>
            <a:ext cx="2944562" cy="545094"/>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6"/>
                </a:solidFill>
                <a:latin typeface="+mn-ea"/>
                <a:cs typeface="+mn-ea"/>
              </a:rPr>
              <a:t>家庭环境了解</a:t>
            </a:r>
            <a:endParaRPr lang="zh-CN" altLang="en-US" sz="2400" b="1">
              <a:solidFill>
                <a:schemeClr val="accent6"/>
              </a:solidFill>
              <a:latin typeface="+mn-ea"/>
              <a:cs typeface="+mn-ea"/>
            </a:endParaRPr>
          </a:p>
        </p:txBody>
      </p:sp>
      <p:sp>
        <p:nvSpPr>
          <p:cNvPr id="8" name="矩形 4"/>
          <p:cNvSpPr/>
          <p:nvPr>
            <p:custDataLst>
              <p:tags r:id="rId4"/>
            </p:custDataLst>
          </p:nvPr>
        </p:nvSpPr>
        <p:spPr>
          <a:xfrm>
            <a:off x="1810427" y="4580304"/>
            <a:ext cx="2944562" cy="753771"/>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家庭访问是收集家长对孩子教育期望的重要途径，有助于教师制定符合家长期望的教育计划。</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810427" y="3984165"/>
            <a:ext cx="2944562" cy="545094"/>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6"/>
                </a:solidFill>
                <a:latin typeface="+mn-ea"/>
                <a:cs typeface="+mn-ea"/>
              </a:rPr>
              <a:t>家长期望沟通</a:t>
            </a:r>
            <a:endParaRPr lang="zh-CN" altLang="en-US" sz="2400" b="1">
              <a:solidFill>
                <a:schemeClr val="accent6"/>
              </a:solidFill>
              <a:latin typeface="+mn-ea"/>
              <a:cs typeface="+mn-ea"/>
            </a:endParaRPr>
          </a:p>
        </p:txBody>
      </p:sp>
      <p:sp>
        <p:nvSpPr>
          <p:cNvPr id="10" name="矩形 14"/>
          <p:cNvSpPr/>
          <p:nvPr>
            <p:custDataLst>
              <p:tags r:id="rId6"/>
            </p:custDataLst>
          </p:nvPr>
        </p:nvSpPr>
        <p:spPr>
          <a:xfrm>
            <a:off x="8540313" y="2529655"/>
            <a:ext cx="2944563" cy="75377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通过与家长的交流，教师能够更好地了解家长的教育观念，促进家园教育理念的融合。</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540313" y="1931240"/>
            <a:ext cx="2944563" cy="545094"/>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6"/>
                </a:solidFill>
                <a:latin typeface="+mn-ea"/>
                <a:cs typeface="+mn-ea"/>
              </a:rPr>
              <a:t>教育理念交流</a:t>
            </a:r>
            <a:endParaRPr lang="zh-CN" altLang="en-US" sz="2400" b="1">
              <a:solidFill>
                <a:schemeClr val="accent6"/>
              </a:solidFill>
              <a:latin typeface="+mn-ea"/>
              <a:cs typeface="+mn-ea"/>
            </a:endParaRPr>
          </a:p>
        </p:txBody>
      </p:sp>
      <p:sp>
        <p:nvSpPr>
          <p:cNvPr id="12" name="矩形 19"/>
          <p:cNvSpPr/>
          <p:nvPr>
            <p:custDataLst>
              <p:tags r:id="rId8"/>
            </p:custDataLst>
          </p:nvPr>
        </p:nvSpPr>
        <p:spPr>
          <a:xfrm>
            <a:off x="8540313" y="4580304"/>
            <a:ext cx="2944563" cy="75377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定期的家庭访问有助于建立教师与家长之间的信任关系，为家园合作打下坚实基础。</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540313" y="3985303"/>
            <a:ext cx="2944563" cy="545094"/>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6"/>
                </a:solidFill>
                <a:latin typeface="+mn-ea"/>
                <a:cs typeface="+mn-ea"/>
              </a:rPr>
              <a:t>增进信任与理解</a:t>
            </a:r>
            <a:endParaRPr lang="zh-CN" altLang="en-US" sz="2400" b="1">
              <a:solidFill>
                <a:schemeClr val="accent6"/>
              </a:solidFill>
              <a:latin typeface="+mn-ea"/>
              <a:cs typeface="+mn-ea"/>
            </a:endParaRPr>
          </a:p>
        </p:txBody>
      </p:sp>
      <p:pic>
        <p:nvPicPr>
          <p:cNvPr id="19" name="图片 22" descr="/data/temp/8077b5da-4b8b-11f0-838e-ca6ebb9d487f.jpg@base@tag=imgScale&amp;m=1&amp;w=450&amp;h=450&amp;q=958077b5da-4b8b-11f0-838e-ca6ebb9d487f"/>
          <p:cNvPicPr>
            <a:picLocks noChangeAspect="1"/>
          </p:cNvPicPr>
          <p:nvPr>
            <p:custDataLst>
              <p:tags r:id="rId10"/>
            </p:custDataLst>
          </p:nvPr>
        </p:nvPicPr>
        <p:blipFill rotWithShape="1">
          <a:blip r:embed="rId11"/>
          <a:srcRect l="16667" r="16667"/>
          <a:stretch>
            <a:fillRect/>
          </a:stretch>
        </p:blipFill>
        <p:spPr>
          <a:xfrm>
            <a:off x="5055061" y="2021685"/>
            <a:ext cx="1451201" cy="145120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077b666-4b8b-11f0-838e-ca6ebb9d487f.jpg@base@tag=imgScale&amp;m=1&amp;w=450&amp;h=450&amp;q=958077b666-4b8b-11f0-838e-ca6ebb9d487f"/>
          <p:cNvPicPr>
            <a:picLocks noChangeAspect="1"/>
          </p:cNvPicPr>
          <p:nvPr>
            <p:custDataLst>
              <p:tags r:id="rId12"/>
            </p:custDataLst>
          </p:nvPr>
        </p:nvPicPr>
        <p:blipFill rotWithShape="1">
          <a:blip r:embed="rId13"/>
          <a:srcRect l="13407" r="19926"/>
          <a:stretch>
            <a:fillRect/>
          </a:stretch>
        </p:blipFill>
        <p:spPr>
          <a:xfrm>
            <a:off x="6811054" y="2021685"/>
            <a:ext cx="1451201" cy="145120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077b575-4b8b-11f0-838e-ca6ebb9d487f.jpg@base@tag=imgScale&amp;m=1&amp;w=450&amp;h=450&amp;q=958077b575-4b8b-11f0-838e-ca6ebb9d487f"/>
          <p:cNvPicPr>
            <a:picLocks noChangeAspect="1"/>
          </p:cNvPicPr>
          <p:nvPr>
            <p:custDataLst>
              <p:tags r:id="rId14"/>
            </p:custDataLst>
          </p:nvPr>
        </p:nvPicPr>
        <p:blipFill>
          <a:blip r:embed="rId15"/>
          <a:srcRect l="16667" r="16667"/>
          <a:stretch>
            <a:fillRect/>
          </a:stretch>
        </p:blipFill>
        <p:spPr>
          <a:xfrm>
            <a:off x="5059612" y="3955723"/>
            <a:ext cx="1451201" cy="145120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077b760-4b8b-11f0-838e-ca6ebb9d487f.jpg@base@tag=imgScale&amp;m=1&amp;w=450&amp;h=450&amp;q=958077b760-4b8b-11f0-838e-ca6ebb9d487f"/>
          <p:cNvPicPr>
            <a:picLocks noChangeAspect="1"/>
          </p:cNvPicPr>
          <p:nvPr>
            <p:custDataLst>
              <p:tags r:id="rId16"/>
            </p:custDataLst>
          </p:nvPr>
        </p:nvPicPr>
        <p:blipFill>
          <a:blip r:embed="rId17"/>
          <a:srcRect l="16325" r="6752"/>
          <a:stretch>
            <a:fillRect/>
          </a:stretch>
        </p:blipFill>
        <p:spPr>
          <a:xfrm>
            <a:off x="6811054" y="3955723"/>
            <a:ext cx="1451201" cy="1451201"/>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5055061" y="3018853"/>
            <a:ext cx="453604" cy="453604"/>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808223" y="3018853"/>
            <a:ext cx="453604" cy="453604"/>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5055061" y="4952892"/>
            <a:ext cx="453604" cy="453604"/>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808223" y="4952892"/>
            <a:ext cx="453604" cy="453604"/>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84935" y="955040"/>
            <a:ext cx="6184900" cy="461645"/>
          </a:xfrm>
        </p:spPr>
        <p:txBody>
          <a:bodyPr/>
          <a:p>
            <a:pPr algn="l"/>
            <a:r>
              <a:rPr lang="en-US" altLang="en-US" sz="2400"/>
              <a:t>2.</a:t>
            </a:r>
            <a:r>
              <a:rPr lang="zh-CN" altLang="en-US" sz="2400"/>
              <a:t>家长会议</a:t>
            </a:r>
            <a:endParaRPr lang="zh-CN" altLang="en-US" sz="2400"/>
          </a:p>
        </p:txBody>
      </p:sp>
      <p:sp>
        <p:nvSpPr>
          <p:cNvPr id="35" name="矩形: 圆角 22"/>
          <p:cNvSpPr/>
          <p:nvPr>
            <p:custDataLst>
              <p:tags r:id="rId2"/>
            </p:custDataLst>
          </p:nvPr>
        </p:nvSpPr>
        <p:spPr>
          <a:xfrm>
            <a:off x="6612822" y="4133568"/>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6" name="矩形: 圆角 55"/>
          <p:cNvSpPr/>
          <p:nvPr>
            <p:custDataLst>
              <p:tags r:id="rId3"/>
            </p:custDataLst>
          </p:nvPr>
        </p:nvSpPr>
        <p:spPr>
          <a:xfrm>
            <a:off x="1359990" y="2050367"/>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dirty="0">
              <a:solidFill>
                <a:schemeClr val="tx1">
                  <a:lumMod val="85000"/>
                  <a:lumOff val="15000"/>
                </a:schemeClr>
              </a:solidFill>
              <a:latin typeface="+mn-ea"/>
              <a:cs typeface="+mn-ea"/>
              <a:sym typeface="+mn-ea"/>
            </a:endParaRPr>
          </a:p>
        </p:txBody>
      </p:sp>
      <p:sp>
        <p:nvSpPr>
          <p:cNvPr id="37" name="矩形: 圆角 11"/>
          <p:cNvSpPr/>
          <p:nvPr>
            <p:custDataLst>
              <p:tags r:id="rId4"/>
            </p:custDataLst>
          </p:nvPr>
        </p:nvSpPr>
        <p:spPr>
          <a:xfrm>
            <a:off x="6615151" y="2050367"/>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8" name="矩形: 圆角 88"/>
          <p:cNvSpPr/>
          <p:nvPr>
            <p:custDataLst>
              <p:tags r:id="rId5"/>
            </p:custDataLst>
          </p:nvPr>
        </p:nvSpPr>
        <p:spPr>
          <a:xfrm>
            <a:off x="1359990" y="4133568"/>
            <a:ext cx="4654305" cy="1650401"/>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39" name="矩形: 圆角 23"/>
          <p:cNvSpPr/>
          <p:nvPr>
            <p:custDataLst>
              <p:tags r:id="rId6"/>
            </p:custDataLst>
          </p:nvPr>
        </p:nvSpPr>
        <p:spPr>
          <a:xfrm>
            <a:off x="6612822" y="4133568"/>
            <a:ext cx="4654305" cy="1650401"/>
          </a:xfrm>
          <a:prstGeom prst="roundRect">
            <a:avLst>
              <a:gd name="adj" fmla="val 6347"/>
            </a:avLst>
          </a:prstGeom>
          <a:solidFill>
            <a:schemeClr val="tx2">
              <a:lumMod val="10000"/>
              <a:lumOff val="90000"/>
            </a:schemeClr>
          </a:soli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家长会议鼓励家长积极参与，通过讨论和反馈，增进家长对幼儿园教育工作的理解和支持。</a:t>
            </a:r>
            <a:endParaRPr lang="zh-CN" altLang="zh-CN" sz="1600">
              <a:solidFill>
                <a:schemeClr val="tx1">
                  <a:lumMod val="85000"/>
                  <a:lumOff val="15000"/>
                </a:schemeClr>
              </a:solidFill>
              <a:latin typeface="+mn-ea"/>
              <a:cs typeface="+mn-ea"/>
              <a:sym typeface="+mn-ea"/>
            </a:endParaRPr>
          </a:p>
        </p:txBody>
      </p:sp>
      <p:sp>
        <p:nvSpPr>
          <p:cNvPr id="40" name="任意多边形: 形状 26"/>
          <p:cNvSpPr/>
          <p:nvPr>
            <p:custDataLst>
              <p:tags r:id="rId7"/>
            </p:custDataLst>
          </p:nvPr>
        </p:nvSpPr>
        <p:spPr>
          <a:xfrm>
            <a:off x="7173504" y="4023527"/>
            <a:ext cx="3534038" cy="449216"/>
          </a:xfrm>
          <a:prstGeom prst="round2SameRect">
            <a:avLst>
              <a:gd name="adj1" fmla="val 0"/>
              <a:gd name="adj2" fmla="val 36291"/>
            </a:avLst>
          </a:prstGeom>
        </p:spPr>
        <p:style>
          <a:lnRef idx="0">
            <a:srgbClr val="FFFFFF"/>
          </a:lnRef>
          <a:fillRef idx="1">
            <a:schemeClr val="accent1"/>
          </a:fillRef>
          <a:effectRef idx="1">
            <a:schemeClr val="accent1"/>
          </a:effectRef>
          <a:fontRef idx="minor">
            <a:schemeClr val="dk1"/>
          </a:fontRef>
        </p:style>
        <p:txBody>
          <a:bodyPr wrap="square" rtlCol="0" anchor="ctr">
            <a:noAutofit/>
          </a:bodyPr>
          <a:p>
            <a:pPr algn="ctr">
              <a:spcBef>
                <a:spcPct val="0"/>
              </a:spcBef>
              <a:spcAft>
                <a:spcPct val="0"/>
              </a:spcAft>
            </a:pPr>
            <a:r>
              <a:rPr lang="zh-CN" altLang="en-US" sz="2000" b="1">
                <a:solidFill>
                  <a:schemeClr val="bg2">
                    <a:lumMod val="50000"/>
                  </a:schemeClr>
                </a:solidFill>
                <a:latin typeface="+mn-ea"/>
                <a:cs typeface="+mn-ea"/>
                <a:sym typeface="+mn-ea"/>
              </a:rPr>
              <a:t>家长参与互动</a:t>
            </a:r>
            <a:endParaRPr lang="zh-CN" altLang="en-US" sz="2000" b="1">
              <a:solidFill>
                <a:schemeClr val="bg2">
                  <a:lumMod val="50000"/>
                </a:schemeClr>
              </a:solidFill>
              <a:latin typeface="+mn-ea"/>
              <a:cs typeface="+mn-ea"/>
              <a:sym typeface="+mn-ea"/>
            </a:endParaRPr>
          </a:p>
        </p:txBody>
      </p:sp>
      <p:sp>
        <p:nvSpPr>
          <p:cNvPr id="41" name="等腰三角形 40"/>
          <p:cNvSpPr/>
          <p:nvPr>
            <p:custDataLst>
              <p:tags r:id="rId8"/>
            </p:custDataLst>
          </p:nvPr>
        </p:nvSpPr>
        <p:spPr>
          <a:xfrm>
            <a:off x="7018633" y="4023527"/>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等腰三角形 41"/>
          <p:cNvSpPr/>
          <p:nvPr>
            <p:custDataLst>
              <p:tags r:id="rId9"/>
            </p:custDataLst>
          </p:nvPr>
        </p:nvSpPr>
        <p:spPr>
          <a:xfrm flipH="1">
            <a:off x="10707027" y="4023527"/>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3" name="矩形: 圆角 5"/>
          <p:cNvSpPr/>
          <p:nvPr>
            <p:custDataLst>
              <p:tags r:id="rId10"/>
            </p:custDataLst>
          </p:nvPr>
        </p:nvSpPr>
        <p:spPr>
          <a:xfrm>
            <a:off x="1359990" y="2050367"/>
            <a:ext cx="4654305" cy="1650401"/>
          </a:xfrm>
          <a:prstGeom prst="roundRect">
            <a:avLst>
              <a:gd name="adj" fmla="val 6347"/>
            </a:avLst>
          </a:prstGeom>
          <a:solidFill>
            <a:schemeClr val="tx2">
              <a:lumMod val="10000"/>
              <a:lumOff val="90000"/>
            </a:schemeClr>
          </a:soli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定期举行的家长会议为家长和教师提供了一个交流平台，共同探讨孩子在园的学习和生活状况。</a:t>
            </a:r>
            <a:endParaRPr lang="zh-CN" altLang="zh-CN" sz="1600" dirty="0">
              <a:solidFill>
                <a:schemeClr val="tx1">
                  <a:lumMod val="85000"/>
                  <a:lumOff val="15000"/>
                </a:schemeClr>
              </a:solidFill>
              <a:latin typeface="+mn-ea"/>
              <a:cs typeface="+mn-ea"/>
              <a:sym typeface="+mn-ea"/>
            </a:endParaRPr>
          </a:p>
        </p:txBody>
      </p:sp>
      <p:sp>
        <p:nvSpPr>
          <p:cNvPr id="44" name="任意多边形: 形状 6"/>
          <p:cNvSpPr/>
          <p:nvPr>
            <p:custDataLst>
              <p:tags r:id="rId11"/>
            </p:custDataLst>
          </p:nvPr>
        </p:nvSpPr>
        <p:spPr>
          <a:xfrm>
            <a:off x="1927077" y="1940327"/>
            <a:ext cx="3534038" cy="449216"/>
          </a:xfrm>
          <a:prstGeom prst="round2SameRect">
            <a:avLst>
              <a:gd name="adj1" fmla="val 0"/>
              <a:gd name="adj2" fmla="val 36291"/>
            </a:avLst>
          </a:prstGeom>
        </p:spPr>
        <p:style>
          <a:lnRef idx="0">
            <a:srgbClr val="FFFFFF"/>
          </a:lnRef>
          <a:fillRef idx="1">
            <a:schemeClr val="accent1"/>
          </a:fillRef>
          <a:effectRef idx="1">
            <a:schemeClr val="accent1"/>
          </a:effectRef>
          <a:fontRef idx="minor">
            <a:schemeClr val="dk1"/>
          </a:fontRef>
        </p:style>
        <p:txBody>
          <a:bodyPr wrap="square" rtlCol="0" anchor="ctr">
            <a:noAutofit/>
          </a:bodyPr>
          <a:p>
            <a:pPr algn="ctr">
              <a:spcBef>
                <a:spcPct val="0"/>
              </a:spcBef>
              <a:spcAft>
                <a:spcPct val="0"/>
              </a:spcAft>
            </a:pPr>
            <a:r>
              <a:rPr lang="zh-CN" altLang="en-US" sz="2000" b="1" dirty="0">
                <a:solidFill>
                  <a:schemeClr val="bg2">
                    <a:lumMod val="50000"/>
                  </a:schemeClr>
                </a:solidFill>
                <a:latin typeface="+mn-ea"/>
                <a:cs typeface="+mn-ea"/>
                <a:sym typeface="+mn-ea"/>
              </a:rPr>
              <a:t>讨论学习生活情况</a:t>
            </a:r>
            <a:endParaRPr lang="zh-CN" altLang="en-US" sz="2000" b="1" dirty="0">
              <a:solidFill>
                <a:schemeClr val="bg2">
                  <a:lumMod val="50000"/>
                </a:schemeClr>
              </a:solidFill>
              <a:latin typeface="+mn-ea"/>
              <a:cs typeface="+mn-ea"/>
              <a:sym typeface="+mn-ea"/>
            </a:endParaRPr>
          </a:p>
        </p:txBody>
      </p:sp>
      <p:sp>
        <p:nvSpPr>
          <p:cNvPr id="45" name="等腰三角形 44"/>
          <p:cNvSpPr/>
          <p:nvPr>
            <p:custDataLst>
              <p:tags r:id="rId12"/>
            </p:custDataLst>
          </p:nvPr>
        </p:nvSpPr>
        <p:spPr>
          <a:xfrm>
            <a:off x="1772205" y="1940327"/>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6" name="等腰三角形 45"/>
          <p:cNvSpPr/>
          <p:nvPr>
            <p:custDataLst>
              <p:tags r:id="rId13"/>
            </p:custDataLst>
          </p:nvPr>
        </p:nvSpPr>
        <p:spPr>
          <a:xfrm flipH="1">
            <a:off x="5461181" y="1940327"/>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7" name="矩形: 圆角 10"/>
          <p:cNvSpPr/>
          <p:nvPr>
            <p:custDataLst>
              <p:tags r:id="rId14"/>
            </p:custDataLst>
          </p:nvPr>
        </p:nvSpPr>
        <p:spPr>
          <a:xfrm>
            <a:off x="6615151" y="2050367"/>
            <a:ext cx="4654305" cy="1650401"/>
          </a:xfrm>
          <a:prstGeom prst="roundRect">
            <a:avLst>
              <a:gd name="adj" fmla="val 6347"/>
            </a:avLst>
          </a:prstGeom>
          <a:solidFill>
            <a:schemeClr val="tx2">
              <a:lumMod val="10000"/>
              <a:lumOff val="90000"/>
            </a:schemeClr>
          </a:soli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家长会议中包含教育讲座和培训环节，帮助家长提升育儿知识和技能，促进家庭教育质量的提高。</a:t>
            </a:r>
            <a:endParaRPr lang="zh-CN" altLang="zh-CN" sz="1600">
              <a:solidFill>
                <a:schemeClr val="tx1">
                  <a:lumMod val="85000"/>
                  <a:lumOff val="15000"/>
                </a:schemeClr>
              </a:solidFill>
              <a:latin typeface="+mn-ea"/>
              <a:cs typeface="+mn-ea"/>
              <a:sym typeface="+mn-ea"/>
            </a:endParaRPr>
          </a:p>
        </p:txBody>
      </p:sp>
      <p:sp>
        <p:nvSpPr>
          <p:cNvPr id="48" name="任意多边形: 形状 11"/>
          <p:cNvSpPr/>
          <p:nvPr>
            <p:custDataLst>
              <p:tags r:id="rId15"/>
            </p:custDataLst>
          </p:nvPr>
        </p:nvSpPr>
        <p:spPr>
          <a:xfrm>
            <a:off x="7175833" y="1940327"/>
            <a:ext cx="3534038" cy="449216"/>
          </a:xfrm>
          <a:prstGeom prst="round2SameRect">
            <a:avLst>
              <a:gd name="adj1" fmla="val 0"/>
              <a:gd name="adj2" fmla="val 36291"/>
            </a:avLst>
          </a:prstGeom>
        </p:spPr>
        <p:style>
          <a:lnRef idx="0">
            <a:srgbClr val="FFFFFF"/>
          </a:lnRef>
          <a:fillRef idx="1">
            <a:schemeClr val="accent1"/>
          </a:fillRef>
          <a:effectRef idx="1">
            <a:schemeClr val="accent1"/>
          </a:effectRef>
          <a:fontRef idx="minor">
            <a:schemeClr val="dk1"/>
          </a:fontRef>
        </p:style>
        <p:txBody>
          <a:bodyPr wrap="square" rtlCol="0" anchor="ctr">
            <a:noAutofit/>
          </a:bodyPr>
          <a:p>
            <a:pPr algn="ctr">
              <a:spcBef>
                <a:spcPct val="0"/>
              </a:spcBef>
              <a:spcAft>
                <a:spcPct val="0"/>
              </a:spcAft>
            </a:pPr>
            <a:r>
              <a:rPr lang="zh-CN" altLang="en-US" sz="2000" b="1">
                <a:solidFill>
                  <a:schemeClr val="bg2">
                    <a:lumMod val="50000"/>
                  </a:schemeClr>
                </a:solidFill>
                <a:latin typeface="+mn-ea"/>
                <a:cs typeface="+mn-ea"/>
                <a:sym typeface="+mn-ea"/>
              </a:rPr>
              <a:t>教育讲座与培训</a:t>
            </a:r>
            <a:endParaRPr lang="zh-CN" altLang="en-US" sz="2000" b="1">
              <a:solidFill>
                <a:schemeClr val="bg2">
                  <a:lumMod val="50000"/>
                </a:schemeClr>
              </a:solidFill>
              <a:latin typeface="+mn-ea"/>
              <a:cs typeface="+mn-ea"/>
              <a:sym typeface="+mn-ea"/>
            </a:endParaRPr>
          </a:p>
        </p:txBody>
      </p:sp>
      <p:sp>
        <p:nvSpPr>
          <p:cNvPr id="49" name="等腰三角形 48"/>
          <p:cNvSpPr/>
          <p:nvPr>
            <p:custDataLst>
              <p:tags r:id="rId16"/>
            </p:custDataLst>
          </p:nvPr>
        </p:nvSpPr>
        <p:spPr>
          <a:xfrm>
            <a:off x="7020961" y="1940327"/>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0" name="等腰三角形 49"/>
          <p:cNvSpPr/>
          <p:nvPr>
            <p:custDataLst>
              <p:tags r:id="rId17"/>
            </p:custDataLst>
          </p:nvPr>
        </p:nvSpPr>
        <p:spPr>
          <a:xfrm flipH="1">
            <a:off x="10709355" y="1940327"/>
            <a:ext cx="154552" cy="110136"/>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1" name="矩形: 圆角 18"/>
          <p:cNvSpPr/>
          <p:nvPr>
            <p:custDataLst>
              <p:tags r:id="rId18"/>
            </p:custDataLst>
          </p:nvPr>
        </p:nvSpPr>
        <p:spPr>
          <a:xfrm>
            <a:off x="1359990" y="4133568"/>
            <a:ext cx="4654305" cy="1650401"/>
          </a:xfrm>
          <a:prstGeom prst="roundRect">
            <a:avLst>
              <a:gd name="adj" fmla="val 6347"/>
            </a:avLst>
          </a:prstGeom>
          <a:solidFill>
            <a:schemeClr val="tx2">
              <a:lumMod val="10000"/>
              <a:lumOff val="90000"/>
            </a:schemeClr>
          </a:soli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通过专业讲座和互动培训，家长能够学习到先进的育儿理念和方法，更好地支持孩子的成长。</a:t>
            </a:r>
            <a:endParaRPr lang="zh-CN" altLang="zh-CN" sz="1600">
              <a:solidFill>
                <a:schemeClr val="tx1">
                  <a:lumMod val="85000"/>
                  <a:lumOff val="15000"/>
                </a:schemeClr>
              </a:solidFill>
              <a:latin typeface="+mn-ea"/>
              <a:cs typeface="+mn-ea"/>
              <a:sym typeface="+mn-ea"/>
            </a:endParaRPr>
          </a:p>
        </p:txBody>
      </p:sp>
      <p:sp>
        <p:nvSpPr>
          <p:cNvPr id="52" name="任意多边形: 形状 19"/>
          <p:cNvSpPr/>
          <p:nvPr>
            <p:custDataLst>
              <p:tags r:id="rId19"/>
            </p:custDataLst>
          </p:nvPr>
        </p:nvSpPr>
        <p:spPr>
          <a:xfrm>
            <a:off x="1927077" y="4023527"/>
            <a:ext cx="3534038" cy="449216"/>
          </a:xfrm>
          <a:prstGeom prst="round2SameRect">
            <a:avLst>
              <a:gd name="adj1" fmla="val 0"/>
              <a:gd name="adj2" fmla="val 36291"/>
            </a:avLst>
          </a:prstGeom>
        </p:spPr>
        <p:style>
          <a:lnRef idx="0">
            <a:srgbClr val="FFFFFF"/>
          </a:lnRef>
          <a:fillRef idx="1">
            <a:schemeClr val="accent1"/>
          </a:fillRef>
          <a:effectRef idx="1">
            <a:schemeClr val="accent1"/>
          </a:effectRef>
          <a:fontRef idx="minor">
            <a:schemeClr val="dk1"/>
          </a:fontRef>
        </p:style>
        <p:txBody>
          <a:bodyPr wrap="square" rtlCol="0" anchor="ctr">
            <a:noAutofit/>
          </a:bodyPr>
          <a:p>
            <a:pPr algn="ctr">
              <a:spcBef>
                <a:spcPct val="0"/>
              </a:spcBef>
              <a:spcAft>
                <a:spcPct val="0"/>
              </a:spcAft>
            </a:pPr>
            <a:r>
              <a:rPr lang="zh-CN" altLang="en-US" sz="2000" b="1" dirty="0">
                <a:solidFill>
                  <a:schemeClr val="bg2">
                    <a:lumMod val="50000"/>
                  </a:schemeClr>
                </a:solidFill>
                <a:latin typeface="+mn-ea"/>
                <a:cs typeface="+mn-ea"/>
                <a:sym typeface="+mn-ea"/>
              </a:rPr>
              <a:t>提升育儿知识技能</a:t>
            </a:r>
            <a:endParaRPr lang="zh-CN" altLang="en-US" sz="2000" b="1" dirty="0">
              <a:solidFill>
                <a:schemeClr val="bg2">
                  <a:lumMod val="50000"/>
                </a:schemeClr>
              </a:solidFill>
              <a:latin typeface="+mn-ea"/>
              <a:cs typeface="+mn-ea"/>
              <a:sym typeface="+mn-ea"/>
            </a:endParaRPr>
          </a:p>
        </p:txBody>
      </p:sp>
      <p:sp>
        <p:nvSpPr>
          <p:cNvPr id="53" name="等腰三角形 52"/>
          <p:cNvSpPr/>
          <p:nvPr>
            <p:custDataLst>
              <p:tags r:id="rId20"/>
            </p:custDataLst>
          </p:nvPr>
        </p:nvSpPr>
        <p:spPr>
          <a:xfrm>
            <a:off x="1772205" y="4023527"/>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4" name="等腰三角形 53"/>
          <p:cNvSpPr/>
          <p:nvPr>
            <p:custDataLst>
              <p:tags r:id="rId21"/>
            </p:custDataLst>
          </p:nvPr>
        </p:nvSpPr>
        <p:spPr>
          <a:xfrm flipH="1">
            <a:off x="5461181" y="4023527"/>
            <a:ext cx="154552" cy="110136"/>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52855" y="935355"/>
            <a:ext cx="4843145" cy="505460"/>
          </a:xfrm>
        </p:spPr>
        <p:txBody>
          <a:bodyPr/>
          <a:p>
            <a:pPr algn="l"/>
            <a:r>
              <a:rPr lang="zh-CN" altLang="en-US" sz="2400">
                <a:solidFill>
                  <a:schemeClr val="accent2">
                    <a:lumMod val="54320"/>
                  </a:schemeClr>
                </a:solidFill>
              </a:rPr>
              <a:t>3.志愿者活动</a:t>
            </a:r>
            <a:endParaRPr lang="zh-CN" altLang="en-US" sz="2400">
              <a:solidFill>
                <a:schemeClr val="accent2">
                  <a:lumMod val="54320"/>
                </a:schemeClr>
              </a:solidFill>
            </a:endParaRPr>
          </a:p>
        </p:txBody>
      </p:sp>
      <p:sp>
        <p:nvSpPr>
          <p:cNvPr id="8" name="矩形 2"/>
          <p:cNvSpPr/>
          <p:nvPr>
            <p:custDataLst>
              <p:tags r:id="rId2"/>
            </p:custDataLst>
          </p:nvPr>
        </p:nvSpPr>
        <p:spPr>
          <a:xfrm>
            <a:off x="1568450" y="2580640"/>
            <a:ext cx="2136140" cy="102298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鼓励家长作为志愿者参与幼儿园的日常活动，如读书日、节日庆典等，让家长更直观地了解幼儿园的教育方式。</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542931" y="1971538"/>
            <a:ext cx="1951443" cy="534039"/>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家长参与日常活动</a:t>
            </a:r>
            <a:endParaRPr lang="zh-CN" altLang="en-US" sz="1700" b="1" kern="0">
              <a:solidFill>
                <a:schemeClr val="accent5"/>
              </a:solidFill>
              <a:latin typeface="+mn-ea"/>
              <a:cs typeface="+mn-ea"/>
            </a:endParaRPr>
          </a:p>
        </p:txBody>
      </p:sp>
      <p:sp>
        <p:nvSpPr>
          <p:cNvPr id="13" name="矩形 4"/>
          <p:cNvSpPr/>
          <p:nvPr>
            <p:custDataLst>
              <p:tags r:id="rId4"/>
            </p:custDataLst>
          </p:nvPr>
        </p:nvSpPr>
        <p:spPr>
          <a:xfrm>
            <a:off x="1567696" y="1458265"/>
            <a:ext cx="1197254" cy="895887"/>
          </a:xfrm>
          <a:prstGeom prst="rect">
            <a:avLst/>
          </a:prstGeom>
          <a:noFill/>
        </p:spPr>
        <p:txBody>
          <a:bodyPr wrap="none" lIns="0" tIns="0" rIns="0" bIns="0" rtlCol="0" anchor="ctr"/>
          <a:p>
            <a:pPr>
              <a:spcBef>
                <a:spcPct val="0"/>
              </a:spcBef>
              <a:spcAft>
                <a:spcPct val="0"/>
              </a:spcAft>
            </a:pPr>
            <a:r>
              <a:rPr lang="en-US" altLang="zh-CN" sz="4000" b="1" kern="0">
                <a:solidFill>
                  <a:schemeClr val="accent5"/>
                </a:solidFill>
                <a:latin typeface="+mn-ea"/>
                <a:cs typeface="+mn-ea"/>
              </a:rPr>
              <a:t>01</a:t>
            </a:r>
            <a:endParaRPr lang="en-US" altLang="zh-CN" sz="4000" b="1" kern="0">
              <a:solidFill>
                <a:schemeClr val="accent5"/>
              </a:solidFill>
              <a:latin typeface="+mn-ea"/>
              <a:cs typeface="+mn-ea"/>
            </a:endParaRPr>
          </a:p>
        </p:txBody>
      </p:sp>
      <p:sp>
        <p:nvSpPr>
          <p:cNvPr id="16" name="矩形 5"/>
          <p:cNvSpPr/>
          <p:nvPr>
            <p:custDataLst>
              <p:tags r:id="rId5"/>
            </p:custDataLst>
          </p:nvPr>
        </p:nvSpPr>
        <p:spPr>
          <a:xfrm>
            <a:off x="4104005" y="2580640"/>
            <a:ext cx="2122170" cy="102298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家长志愿者参与读书日和节日庆典活动，不仅丰富了孩子们的校园生活，也增强了家长与孩子、教师之间的联系。</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4078633" y="1971538"/>
            <a:ext cx="1951443" cy="534039"/>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读书日与节日庆典</a:t>
            </a:r>
            <a:endParaRPr lang="zh-CN" altLang="en-US" sz="1700" b="1" kern="0">
              <a:solidFill>
                <a:schemeClr val="accent5"/>
              </a:solidFill>
              <a:latin typeface="+mn-ea"/>
              <a:cs typeface="+mn-ea"/>
            </a:endParaRPr>
          </a:p>
        </p:txBody>
      </p:sp>
      <p:sp>
        <p:nvSpPr>
          <p:cNvPr id="18" name="矩形 9"/>
          <p:cNvSpPr/>
          <p:nvPr>
            <p:custDataLst>
              <p:tags r:id="rId7"/>
            </p:custDataLst>
          </p:nvPr>
        </p:nvSpPr>
        <p:spPr>
          <a:xfrm>
            <a:off x="4103398" y="1458265"/>
            <a:ext cx="1197254" cy="895887"/>
          </a:xfrm>
          <a:prstGeom prst="rect">
            <a:avLst/>
          </a:prstGeom>
          <a:noFill/>
        </p:spPr>
        <p:txBody>
          <a:bodyPr wrap="none" lIns="0" tIns="0" rIns="0" bIns="0" rtlCol="0" anchor="ctr"/>
          <a:p>
            <a:pPr>
              <a:spcBef>
                <a:spcPct val="0"/>
              </a:spcBef>
              <a:spcAft>
                <a:spcPct val="0"/>
              </a:spcAft>
            </a:pPr>
            <a:r>
              <a:rPr lang="en-US" altLang="zh-CN" sz="4000" b="1" kern="0" dirty="0">
                <a:solidFill>
                  <a:schemeClr val="accent5"/>
                </a:solidFill>
                <a:latin typeface="+mn-ea"/>
                <a:cs typeface="+mn-ea"/>
              </a:rPr>
              <a:t>02</a:t>
            </a:r>
            <a:endParaRPr lang="en-US" altLang="zh-CN" sz="4000" b="1" kern="0" dirty="0">
              <a:solidFill>
                <a:schemeClr val="accent5"/>
              </a:solidFill>
              <a:latin typeface="+mn-ea"/>
              <a:cs typeface="+mn-ea"/>
            </a:endParaRPr>
          </a:p>
        </p:txBody>
      </p:sp>
      <p:sp>
        <p:nvSpPr>
          <p:cNvPr id="20" name="矩形 10"/>
          <p:cNvSpPr/>
          <p:nvPr>
            <p:custDataLst>
              <p:tags r:id="rId8"/>
            </p:custDataLst>
          </p:nvPr>
        </p:nvSpPr>
        <p:spPr>
          <a:xfrm>
            <a:off x="6638925" y="2580640"/>
            <a:ext cx="2085340" cy="102298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家长与孩子一起参加幼儿园组织的郊游活动，增进亲子关系，同时让家长亲身体验幼儿园的教育理念和实践。</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613760" y="1971538"/>
            <a:ext cx="1951443" cy="534039"/>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外出郊游体验</a:t>
            </a:r>
            <a:endParaRPr lang="zh-CN" altLang="en-US" sz="1700" b="1" kern="0">
              <a:solidFill>
                <a:schemeClr val="accent5"/>
              </a:solidFill>
              <a:latin typeface="+mn-ea"/>
              <a:cs typeface="+mn-ea"/>
            </a:endParaRPr>
          </a:p>
        </p:txBody>
      </p:sp>
      <p:sp>
        <p:nvSpPr>
          <p:cNvPr id="22" name="矩形 14"/>
          <p:cNvSpPr/>
          <p:nvPr>
            <p:custDataLst>
              <p:tags r:id="rId10"/>
            </p:custDataLst>
          </p:nvPr>
        </p:nvSpPr>
        <p:spPr>
          <a:xfrm>
            <a:off x="6638525" y="1458265"/>
            <a:ext cx="1197254" cy="895887"/>
          </a:xfrm>
          <a:prstGeom prst="rect">
            <a:avLst/>
          </a:prstGeom>
          <a:noFill/>
        </p:spPr>
        <p:txBody>
          <a:bodyPr wrap="none" lIns="0" tIns="0" rIns="0" bIns="0" rtlCol="0" anchor="ctr"/>
          <a:p>
            <a:pPr>
              <a:spcBef>
                <a:spcPct val="0"/>
              </a:spcBef>
              <a:spcAft>
                <a:spcPct val="0"/>
              </a:spcAft>
            </a:pPr>
            <a:r>
              <a:rPr lang="en-US" altLang="zh-CN" sz="4000" b="1" kern="0" dirty="0">
                <a:solidFill>
                  <a:schemeClr val="accent5"/>
                </a:solidFill>
                <a:latin typeface="+mn-ea"/>
                <a:cs typeface="+mn-ea"/>
              </a:rPr>
              <a:t>03</a:t>
            </a:r>
            <a:endParaRPr lang="en-US" altLang="zh-CN" sz="4000" b="1" kern="0" dirty="0">
              <a:solidFill>
                <a:schemeClr val="accent5"/>
              </a:solidFill>
              <a:latin typeface="+mn-ea"/>
              <a:cs typeface="+mn-ea"/>
            </a:endParaRPr>
          </a:p>
        </p:txBody>
      </p:sp>
      <p:sp>
        <p:nvSpPr>
          <p:cNvPr id="24" name="矩形 27"/>
          <p:cNvSpPr/>
          <p:nvPr>
            <p:custDataLst>
              <p:tags r:id="rId11"/>
            </p:custDataLst>
          </p:nvPr>
        </p:nvSpPr>
        <p:spPr>
          <a:xfrm>
            <a:off x="9189777" y="2580756"/>
            <a:ext cx="1951443" cy="102299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志愿者活动使家长能够直接观察和了解孩子在园的表现和教育方式，促进家园之间的相互理解和支持。</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164377" y="1971538"/>
            <a:ext cx="1951443" cy="534039"/>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了解教育方式与表现</a:t>
            </a:r>
            <a:endParaRPr lang="zh-CN" altLang="en-US" sz="1700" b="1" kern="0">
              <a:solidFill>
                <a:schemeClr val="accent5"/>
              </a:solidFill>
              <a:latin typeface="+mn-ea"/>
              <a:cs typeface="+mn-ea"/>
            </a:endParaRPr>
          </a:p>
        </p:txBody>
      </p:sp>
      <p:sp>
        <p:nvSpPr>
          <p:cNvPr id="26" name="矩形 33"/>
          <p:cNvSpPr/>
          <p:nvPr>
            <p:custDataLst>
              <p:tags r:id="rId13"/>
            </p:custDataLst>
          </p:nvPr>
        </p:nvSpPr>
        <p:spPr>
          <a:xfrm>
            <a:off x="9189142" y="1458265"/>
            <a:ext cx="1197254" cy="895887"/>
          </a:xfrm>
          <a:prstGeom prst="rect">
            <a:avLst/>
          </a:prstGeom>
          <a:noFill/>
        </p:spPr>
        <p:txBody>
          <a:bodyPr wrap="none" lIns="0" tIns="0" rIns="0" bIns="0" rtlCol="0" anchor="ctr"/>
          <a:p>
            <a:pPr>
              <a:spcBef>
                <a:spcPct val="0"/>
              </a:spcBef>
              <a:spcAft>
                <a:spcPct val="0"/>
              </a:spcAft>
            </a:pPr>
            <a:r>
              <a:rPr lang="en-US" altLang="zh-CN" sz="4000" b="1" kern="0">
                <a:solidFill>
                  <a:schemeClr val="accent5"/>
                </a:solidFill>
                <a:latin typeface="+mn-ea"/>
                <a:cs typeface="+mn-ea"/>
              </a:rPr>
              <a:t>04</a:t>
            </a:r>
            <a:endParaRPr lang="en-US" altLang="zh-CN" sz="4000" b="1" kern="0">
              <a:solidFill>
                <a:schemeClr val="accent5"/>
              </a:solidFill>
              <a:latin typeface="+mn-ea"/>
              <a:cs typeface="+mn-ea"/>
            </a:endParaRPr>
          </a:p>
        </p:txBody>
      </p:sp>
      <p:cxnSp>
        <p:nvCxnSpPr>
          <p:cNvPr id="35" name="直接连接符 13"/>
          <p:cNvCxnSpPr/>
          <p:nvPr>
            <p:custDataLst>
              <p:tags r:id="rId14"/>
            </p:custDataLst>
          </p:nvPr>
        </p:nvCxnSpPr>
        <p:spPr>
          <a:xfrm>
            <a:off x="1382395" y="1458265"/>
            <a:ext cx="0" cy="399971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917523" y="1458265"/>
            <a:ext cx="0" cy="399971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452650" y="1458265"/>
            <a:ext cx="0" cy="399971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003841" y="1458265"/>
            <a:ext cx="0" cy="3999714"/>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825d045a-4b8b-11f0-ac53-f6e27abfafc6.jpg@base@tag=imgScale&amp;m=1&amp;w=600&amp;h=360&amp;q=95825d045a-4b8b-11f0-ac53-f6e27abfafc6"/>
          <p:cNvPicPr>
            <a:picLocks noChangeAspect="1"/>
          </p:cNvPicPr>
          <p:nvPr>
            <p:custDataLst>
              <p:tags r:id="rId18"/>
            </p:custDataLst>
          </p:nvPr>
        </p:nvPicPr>
        <p:blipFill rotWithShape="1">
          <a:blip r:embed="rId19"/>
          <a:srcRect t="4028" b="5972"/>
          <a:stretch>
            <a:fillRect/>
          </a:stretch>
        </p:blipFill>
        <p:spPr>
          <a:xfrm>
            <a:off x="1567696" y="4602527"/>
            <a:ext cx="1951443" cy="1170866"/>
          </a:xfrm>
          <a:prstGeom prst="rect">
            <a:avLst/>
          </a:prstGeom>
          <a:solidFill>
            <a:schemeClr val="accent5"/>
          </a:solidFill>
          <a:ln>
            <a:solidFill>
              <a:schemeClr val="accent5">
                <a:alpha val="20000"/>
              </a:schemeClr>
            </a:solidFill>
          </a:ln>
        </p:spPr>
      </p:pic>
      <p:pic>
        <p:nvPicPr>
          <p:cNvPr id="40" name="图片 30" descr="/data/temp/825d0605-4b8b-11f0-ac53-f6e27abfafc6.jpg@base@tag=imgScale&amp;m=1&amp;w=600&amp;h=360&amp;q=95825d0605-4b8b-11f0-ac53-f6e27abfafc6"/>
          <p:cNvPicPr>
            <a:picLocks noChangeAspect="1"/>
          </p:cNvPicPr>
          <p:nvPr>
            <p:custDataLst>
              <p:tags r:id="rId20"/>
            </p:custDataLst>
          </p:nvPr>
        </p:nvPicPr>
        <p:blipFill rotWithShape="1">
          <a:blip r:embed="rId21"/>
          <a:srcRect t="5083" b="5083"/>
          <a:stretch>
            <a:fillRect/>
          </a:stretch>
        </p:blipFill>
        <p:spPr>
          <a:xfrm>
            <a:off x="4103398" y="4602527"/>
            <a:ext cx="1951443" cy="1170866"/>
          </a:xfrm>
          <a:prstGeom prst="rect">
            <a:avLst/>
          </a:prstGeom>
          <a:solidFill>
            <a:schemeClr val="accent5"/>
          </a:solidFill>
          <a:ln>
            <a:solidFill>
              <a:schemeClr val="accent5">
                <a:alpha val="20000"/>
              </a:schemeClr>
            </a:solidFill>
          </a:ln>
        </p:spPr>
      </p:pic>
      <p:pic>
        <p:nvPicPr>
          <p:cNvPr id="41" name="图片 31" descr="/data/temp/825d056e-4b8b-11f0-ac53-f6e27abfafc6.jpg@base@tag=imgScale&amp;m=1&amp;w=600&amp;h=360&amp;q=95825d056e-4b8b-11f0-ac53-f6e27abfafc6"/>
          <p:cNvPicPr>
            <a:picLocks noChangeAspect="1"/>
          </p:cNvPicPr>
          <p:nvPr>
            <p:custDataLst>
              <p:tags r:id="rId22"/>
            </p:custDataLst>
          </p:nvPr>
        </p:nvPicPr>
        <p:blipFill rotWithShape="1">
          <a:blip r:embed="rId23"/>
          <a:srcRect t="10000"/>
          <a:stretch>
            <a:fillRect/>
          </a:stretch>
        </p:blipFill>
        <p:spPr>
          <a:xfrm>
            <a:off x="6638525" y="4602527"/>
            <a:ext cx="1951443" cy="1170866"/>
          </a:xfrm>
          <a:prstGeom prst="rect">
            <a:avLst/>
          </a:prstGeom>
          <a:solidFill>
            <a:schemeClr val="accent5"/>
          </a:solidFill>
          <a:ln>
            <a:solidFill>
              <a:schemeClr val="accent5">
                <a:alpha val="20000"/>
              </a:schemeClr>
            </a:solidFill>
          </a:ln>
        </p:spPr>
      </p:pic>
      <p:pic>
        <p:nvPicPr>
          <p:cNvPr id="42" name="图片 32" descr="/data/temp/825d067f-4b8b-11f0-ac53-f6e27abfafc6.jpg@base@tag=imgScale&amp;m=1&amp;w=600&amp;h=360&amp;q=95825d067f-4b8b-11f0-ac53-f6e27abfafc6"/>
          <p:cNvPicPr>
            <a:picLocks noChangeAspect="1"/>
          </p:cNvPicPr>
          <p:nvPr>
            <p:custDataLst>
              <p:tags r:id="rId24"/>
            </p:custDataLst>
          </p:nvPr>
        </p:nvPicPr>
        <p:blipFill rotWithShape="1">
          <a:blip r:embed="rId25"/>
          <a:srcRect t="5000" b="5000"/>
          <a:stretch>
            <a:fillRect/>
          </a:stretch>
        </p:blipFill>
        <p:spPr>
          <a:xfrm>
            <a:off x="9189142" y="4602527"/>
            <a:ext cx="1951443" cy="1170866"/>
          </a:xfrm>
          <a:prstGeom prst="rect">
            <a:avLst/>
          </a:prstGeom>
          <a:solidFill>
            <a:schemeClr val="accent5"/>
          </a:solidFill>
          <a:ln>
            <a:solidFill>
              <a:schemeClr val="accent5">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427480" y="849630"/>
            <a:ext cx="4945380" cy="501015"/>
          </a:xfrm>
        </p:spPr>
        <p:txBody>
          <a:bodyPr/>
          <a:p>
            <a:pPr algn="l"/>
            <a:r>
              <a:rPr lang="zh-CN" altLang="en-US" sz="2400">
                <a:solidFill>
                  <a:schemeClr val="accent2">
                    <a:lumMod val="54320"/>
                  </a:schemeClr>
                </a:solidFill>
              </a:rPr>
              <a:t>4.家庭作业</a:t>
            </a:r>
            <a:endParaRPr lang="zh-CN" altLang="en-US" sz="2400">
              <a:solidFill>
                <a:schemeClr val="accent2">
                  <a:lumMod val="54320"/>
                </a:schemeClr>
              </a:solidFill>
            </a:endParaRPr>
          </a:p>
        </p:txBody>
      </p:sp>
      <p:sp>
        <p:nvSpPr>
          <p:cNvPr id="19" name="矩形 4"/>
          <p:cNvSpPr/>
          <p:nvPr>
            <p:custDataLst>
              <p:tags r:id="rId2"/>
            </p:custDataLst>
          </p:nvPr>
        </p:nvSpPr>
        <p:spPr>
          <a:xfrm>
            <a:off x="1506661" y="1939812"/>
            <a:ext cx="2583860" cy="345187"/>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设计有意义的家庭作业</a:t>
            </a:r>
            <a:endParaRPr lang="zh-CN" altLang="en-US" b="1">
              <a:solidFill>
                <a:schemeClr val="accent4"/>
              </a:solidFill>
              <a:latin typeface="+mn-ea"/>
              <a:cs typeface="+mn-ea"/>
              <a:sym typeface="+mn-ea"/>
            </a:endParaRPr>
          </a:p>
        </p:txBody>
      </p:sp>
      <p:sp>
        <p:nvSpPr>
          <p:cNvPr id="20" name="矩形 7"/>
          <p:cNvSpPr/>
          <p:nvPr>
            <p:custDataLst>
              <p:tags r:id="rId3"/>
            </p:custDataLst>
          </p:nvPr>
        </p:nvSpPr>
        <p:spPr>
          <a:xfrm>
            <a:off x="1205865" y="2367915"/>
            <a:ext cx="2994660" cy="1206500"/>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家庭作业的设计旨在促进家庭成员间的互动，同时让家长了解孩子在学校的学习内容和进度。</a:t>
            </a:r>
            <a:endParaRPr lang="zh-CN" altLang="en-US" sz="16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2385019" y="2299839"/>
            <a:ext cx="1705598"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290144" y="1795800"/>
            <a:ext cx="1456051" cy="145605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087535" y="1795800"/>
            <a:ext cx="1456051" cy="145605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290144" y="3685975"/>
            <a:ext cx="1456051" cy="145605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8"/>
            </p:custDataLst>
          </p:nvPr>
        </p:nvSpPr>
        <p:spPr>
          <a:xfrm rot="5400000">
            <a:off x="6088084" y="3685975"/>
            <a:ext cx="1456051" cy="145605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9"/>
            </p:custDataLst>
          </p:nvPr>
        </p:nvSpPr>
        <p:spPr>
          <a:xfrm>
            <a:off x="1506661" y="3829985"/>
            <a:ext cx="2583860" cy="345187"/>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了解学习进度与困难</a:t>
            </a:r>
            <a:endParaRPr lang="zh-CN" altLang="en-US" b="1">
              <a:solidFill>
                <a:schemeClr val="accent4"/>
              </a:solidFill>
              <a:latin typeface="+mn-ea"/>
              <a:cs typeface="+mn-ea"/>
              <a:sym typeface="+mn-ea"/>
            </a:endParaRPr>
          </a:p>
        </p:txBody>
      </p:sp>
      <p:sp>
        <p:nvSpPr>
          <p:cNvPr id="32" name="矩形 26"/>
          <p:cNvSpPr/>
          <p:nvPr>
            <p:custDataLst>
              <p:tags r:id="rId10"/>
            </p:custDataLst>
          </p:nvPr>
        </p:nvSpPr>
        <p:spPr>
          <a:xfrm>
            <a:off x="1205230" y="4249420"/>
            <a:ext cx="2885440" cy="749300"/>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家庭作业帮助家长及时掌握孩子的学习进度和遇到的问题，为家长提供支持孩子学习的机会。</a:t>
            </a:r>
            <a:endParaRPr lang="zh-CN" altLang="en-US" sz="16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2385019" y="4190014"/>
            <a:ext cx="1705598"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7777192" y="1939262"/>
            <a:ext cx="2567117" cy="345187"/>
          </a:xfrm>
          <a:prstGeom prst="rect">
            <a:avLst/>
          </a:prstGeom>
          <a:noFill/>
        </p:spPr>
        <p:txBody>
          <a:bodyPr wrap="square" lIns="0" tIns="0" rIns="0" bIns="0" rtlCol="0">
            <a:noAutofit/>
          </a:bodyPr>
          <a:p>
            <a:pPr>
              <a:spcBef>
                <a:spcPct val="0"/>
              </a:spcBef>
              <a:spcAft>
                <a:spcPct val="0"/>
              </a:spcAft>
            </a:pPr>
            <a:r>
              <a:rPr lang="zh-CN" altLang="en-US" b="1">
                <a:solidFill>
                  <a:schemeClr val="accent4"/>
                </a:solidFill>
                <a:latin typeface="+mn-ea"/>
                <a:cs typeface="+mn-ea"/>
                <a:sym typeface="+mn-ea"/>
              </a:rPr>
              <a:t>家长与孩子共同完成</a:t>
            </a:r>
            <a:endParaRPr lang="zh-CN" altLang="en-US" b="1">
              <a:solidFill>
                <a:schemeClr val="accent4"/>
              </a:solidFill>
              <a:latin typeface="+mn-ea"/>
              <a:cs typeface="+mn-ea"/>
              <a:sym typeface="+mn-ea"/>
            </a:endParaRPr>
          </a:p>
        </p:txBody>
      </p:sp>
      <p:cxnSp>
        <p:nvCxnSpPr>
          <p:cNvPr id="35" name="直接箭头连接符 17"/>
          <p:cNvCxnSpPr/>
          <p:nvPr>
            <p:custDataLst>
              <p:tags r:id="rId13"/>
            </p:custDataLst>
          </p:nvPr>
        </p:nvCxnSpPr>
        <p:spPr>
          <a:xfrm flipH="1">
            <a:off x="7777192" y="2299290"/>
            <a:ext cx="1705598"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7777192" y="3829436"/>
            <a:ext cx="2567116" cy="345187"/>
          </a:xfrm>
          <a:prstGeom prst="rect">
            <a:avLst/>
          </a:prstGeom>
          <a:noFill/>
        </p:spPr>
        <p:txBody>
          <a:bodyPr wrap="square" lIns="0" tIns="0" rIns="0" bIns="0" rtlCol="0">
            <a:noAutofit/>
          </a:bodyPr>
          <a:p>
            <a:pPr>
              <a:spcBef>
                <a:spcPct val="0"/>
              </a:spcBef>
              <a:spcAft>
                <a:spcPct val="0"/>
              </a:spcAft>
            </a:pPr>
            <a:r>
              <a:rPr lang="zh-CN" altLang="en-US" b="1">
                <a:solidFill>
                  <a:schemeClr val="accent4"/>
                </a:solidFill>
                <a:latin typeface="+mn-ea"/>
                <a:cs typeface="+mn-ea"/>
                <a:sym typeface="+mn-ea"/>
              </a:rPr>
              <a:t>增强家庭成员互动</a:t>
            </a:r>
            <a:endParaRPr lang="zh-CN" altLang="en-US" b="1">
              <a:solidFill>
                <a:schemeClr val="accent4"/>
              </a:solidFill>
              <a:latin typeface="+mn-ea"/>
              <a:cs typeface="+mn-ea"/>
              <a:sym typeface="+mn-ea"/>
            </a:endParaRPr>
          </a:p>
        </p:txBody>
      </p:sp>
      <p:cxnSp>
        <p:nvCxnSpPr>
          <p:cNvPr id="37" name="直接箭头连接符 20"/>
          <p:cNvCxnSpPr/>
          <p:nvPr>
            <p:custDataLst>
              <p:tags r:id="rId15"/>
            </p:custDataLst>
          </p:nvPr>
        </p:nvCxnSpPr>
        <p:spPr>
          <a:xfrm flipH="1">
            <a:off x="7777192" y="4189464"/>
            <a:ext cx="1705598"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757905" y="2264111"/>
            <a:ext cx="519979" cy="519979"/>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684084" y="3175999"/>
            <a:ext cx="466113" cy="466113"/>
          </a:xfrm>
          <a:prstGeom prst="diamond">
            <a:avLst/>
          </a:prstGeom>
          <a:solidFill>
            <a:schemeClr val="accent4">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74944" y="4171325"/>
            <a:ext cx="485900" cy="485900"/>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571786" y="2234429"/>
            <a:ext cx="487000" cy="487000"/>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582779" y="4181219"/>
            <a:ext cx="466113" cy="466113"/>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7777480" y="2359025"/>
            <a:ext cx="3613150" cy="1201420"/>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鼓励家长与孩子一起完成家庭作业，这不仅能够增进亲子关系，还能让家长更好地了解孩子的学习困难和兴趣点。</a:t>
            </a:r>
            <a:endParaRPr lang="zh-CN" altLang="en-US" sz="16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7777480" y="4249420"/>
            <a:ext cx="3269615" cy="749300"/>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家庭作业成为连接家庭与学校的桥梁，通过共同完成作业，家庭成员之间可以有更多的交流和互动。</a:t>
            </a:r>
            <a:endParaRPr lang="zh-CN" altLang="en-US" sz="1600">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57655" y="788035"/>
            <a:ext cx="5877560" cy="481965"/>
          </a:xfrm>
        </p:spPr>
        <p:txBody>
          <a:bodyPr/>
          <a:p>
            <a:pPr algn="l"/>
            <a:r>
              <a:rPr lang="zh-CN" altLang="en-US" sz="2400">
                <a:solidFill>
                  <a:schemeClr val="accent2">
                    <a:lumMod val="54320"/>
                  </a:schemeClr>
                </a:solidFill>
              </a:rPr>
              <a:t>5.沟通日志</a:t>
            </a:r>
            <a:endParaRPr lang="zh-CN" altLang="en-US" sz="2400">
              <a:solidFill>
                <a:schemeClr val="accent2">
                  <a:lumMod val="54320"/>
                </a:schemeClr>
              </a:solidFill>
            </a:endParaRPr>
          </a:p>
        </p:txBody>
      </p:sp>
      <p:sp>
        <p:nvSpPr>
          <p:cNvPr id="3" name="矩形 5"/>
          <p:cNvSpPr/>
          <p:nvPr>
            <p:custDataLst>
              <p:tags r:id="rId2"/>
            </p:custDataLst>
          </p:nvPr>
        </p:nvSpPr>
        <p:spPr>
          <a:xfrm>
            <a:off x="1571625" y="3151505"/>
            <a:ext cx="2112010" cy="4318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6"/>
                </a:solidFill>
                <a:latin typeface="+mn-ea"/>
                <a:cs typeface="+mn-ea"/>
              </a:rPr>
              <a:t>记录孩子表现</a:t>
            </a:r>
            <a:endParaRPr lang="zh-CN" altLang="en-US" b="1" dirty="0">
              <a:solidFill>
                <a:schemeClr val="accent6"/>
              </a:solidFill>
              <a:latin typeface="+mn-ea"/>
              <a:cs typeface="+mn-ea"/>
            </a:endParaRPr>
          </a:p>
        </p:txBody>
      </p:sp>
      <p:sp>
        <p:nvSpPr>
          <p:cNvPr id="4" name="矩形 8"/>
          <p:cNvSpPr/>
          <p:nvPr>
            <p:custDataLst>
              <p:tags r:id="rId3"/>
            </p:custDataLst>
          </p:nvPr>
        </p:nvSpPr>
        <p:spPr>
          <a:xfrm>
            <a:off x="1742566" y="3604820"/>
            <a:ext cx="1941098" cy="13995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沟通日志详细记录了孩子在幼儿园的表现，为家长和教师提供了一个了解孩子日常行为和学习情况的窗口。</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1d756c2-4b8b-11f0-86de-c60b14e4f144.jpg@base@tag=imgScale&amp;m=1&amp;w=475&amp;h=738&amp;q=9581d756c2-4b8b-11f0-86de-c60b14e4f144"/>
          <p:cNvPicPr>
            <a:picLocks noChangeAspect="1"/>
          </p:cNvPicPr>
          <p:nvPr>
            <p:custDataLst>
              <p:tags r:id="rId4"/>
            </p:custDataLst>
          </p:nvPr>
        </p:nvPicPr>
        <p:blipFill>
          <a:blip r:embed="rId5"/>
          <a:srcRect l="1690" r="1690"/>
          <a:stretch>
            <a:fillRect/>
          </a:stretch>
        </p:blipFill>
        <p:spPr>
          <a:xfrm>
            <a:off x="1998961" y="1442676"/>
            <a:ext cx="1059915" cy="1646735"/>
          </a:xfrm>
          <a:prstGeom prst="roundRect">
            <a:avLst>
              <a:gd name="adj" fmla="val 50000"/>
            </a:avLst>
          </a:prstGeom>
          <a:solidFill>
            <a:schemeClr val="accent6"/>
          </a:solidFill>
          <a:ln>
            <a:solidFill>
              <a:schemeClr val="accent6">
                <a:alpha val="20000"/>
              </a:schemeClr>
            </a:solidFill>
          </a:ln>
        </p:spPr>
      </p:pic>
      <p:sp>
        <p:nvSpPr>
          <p:cNvPr id="17" name="椭圆 4"/>
          <p:cNvSpPr/>
          <p:nvPr>
            <p:custDataLst>
              <p:tags r:id="rId6"/>
            </p:custDataLst>
          </p:nvPr>
        </p:nvSpPr>
        <p:spPr>
          <a:xfrm>
            <a:off x="1742511" y="2030065"/>
            <a:ext cx="309900" cy="36164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01</a:t>
            </a:r>
            <a:endParaRPr lang="en-US" altLang="zh-CN" sz="1400" b="1" dirty="0">
              <a:solidFill>
                <a:schemeClr val="accent6"/>
              </a:solidFill>
              <a:latin typeface="+mn-ea"/>
              <a:cs typeface="+mn-ea"/>
              <a:sym typeface="+mn-ea"/>
            </a:endParaRPr>
          </a:p>
        </p:txBody>
      </p:sp>
      <p:pic>
        <p:nvPicPr>
          <p:cNvPr id="18" name="图片 2" descr="/data/temp/81d757dc-4b8b-11f0-86de-c60b14e4f144.jpg@base@tag=imgScale&amp;m=1&amp;w=475&amp;h=738&amp;q=9581d757dc-4b8b-11f0-86de-c60b14e4f144"/>
          <p:cNvPicPr>
            <a:picLocks noChangeAspect="1"/>
          </p:cNvPicPr>
          <p:nvPr>
            <p:custDataLst>
              <p:tags r:id="rId7"/>
            </p:custDataLst>
          </p:nvPr>
        </p:nvPicPr>
        <p:blipFill>
          <a:blip r:embed="rId8"/>
          <a:srcRect l="1690" r="1690"/>
          <a:stretch>
            <a:fillRect/>
          </a:stretch>
        </p:blipFill>
        <p:spPr>
          <a:xfrm>
            <a:off x="4355907" y="1446088"/>
            <a:ext cx="1059915" cy="1646735"/>
          </a:xfrm>
          <a:prstGeom prst="roundRect">
            <a:avLst>
              <a:gd name="adj" fmla="val 50000"/>
            </a:avLst>
          </a:prstGeom>
          <a:solidFill>
            <a:schemeClr val="accent6"/>
          </a:solidFill>
          <a:ln>
            <a:solidFill>
              <a:schemeClr val="accent6">
                <a:alpha val="20000"/>
              </a:schemeClr>
            </a:solidFill>
          </a:ln>
        </p:spPr>
      </p:pic>
      <p:sp>
        <p:nvSpPr>
          <p:cNvPr id="19" name="椭圆 7"/>
          <p:cNvSpPr/>
          <p:nvPr>
            <p:custDataLst>
              <p:tags r:id="rId9"/>
            </p:custDataLst>
          </p:nvPr>
        </p:nvSpPr>
        <p:spPr>
          <a:xfrm>
            <a:off x="4068752" y="2020967"/>
            <a:ext cx="309900" cy="36164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02</a:t>
            </a:r>
            <a:endParaRPr lang="en-US" altLang="zh-CN" sz="1400" b="1" dirty="0">
              <a:solidFill>
                <a:schemeClr val="accent6"/>
              </a:solidFill>
              <a:latin typeface="+mn-ea"/>
              <a:cs typeface="+mn-ea"/>
              <a:sym typeface="+mn-ea"/>
            </a:endParaRPr>
          </a:p>
        </p:txBody>
      </p:sp>
      <p:sp>
        <p:nvSpPr>
          <p:cNvPr id="20" name="矩形 11"/>
          <p:cNvSpPr/>
          <p:nvPr>
            <p:custDataLst>
              <p:tags r:id="rId10"/>
            </p:custDataLst>
          </p:nvPr>
        </p:nvSpPr>
        <p:spPr>
          <a:xfrm>
            <a:off x="4163060" y="3127375"/>
            <a:ext cx="2112010" cy="4318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家长与教师沟通桥梁</a:t>
            </a:r>
            <a:endParaRPr lang="zh-CN" altLang="en-US" b="1">
              <a:solidFill>
                <a:schemeClr val="accent6"/>
              </a:solidFill>
              <a:latin typeface="+mn-ea"/>
              <a:cs typeface="+mn-ea"/>
            </a:endParaRPr>
          </a:p>
        </p:txBody>
      </p:sp>
      <p:sp>
        <p:nvSpPr>
          <p:cNvPr id="21" name="矩形 14"/>
          <p:cNvSpPr/>
          <p:nvPr>
            <p:custDataLst>
              <p:tags r:id="rId11"/>
            </p:custDataLst>
          </p:nvPr>
        </p:nvSpPr>
        <p:spPr>
          <a:xfrm>
            <a:off x="4105465" y="3609938"/>
            <a:ext cx="1941097" cy="13995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沟通日志成为家长与教师之间沟通的重要桥梁，通过日志内容，双方可以及时交流孩子的进步和需要关注的方面。</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1d757ed-4b8b-11f0-86de-c60b14e4f144.jpg@base@tag=imgScale&amp;m=1&amp;w=475&amp;h=738&amp;q=9581d757ed-4b8b-11f0-86de-c60b14e4f144"/>
          <p:cNvPicPr>
            <a:picLocks noChangeAspect="1"/>
          </p:cNvPicPr>
          <p:nvPr>
            <p:custDataLst>
              <p:tags r:id="rId12"/>
            </p:custDataLst>
          </p:nvPr>
        </p:nvPicPr>
        <p:blipFill>
          <a:blip r:embed="rId13"/>
          <a:srcRect l="13886" r="13886"/>
          <a:stretch>
            <a:fillRect/>
          </a:stretch>
        </p:blipFill>
        <p:spPr>
          <a:xfrm>
            <a:off x="6714560" y="1446088"/>
            <a:ext cx="1059915" cy="1646735"/>
          </a:xfrm>
          <a:prstGeom prst="roundRect">
            <a:avLst>
              <a:gd name="adj" fmla="val 50000"/>
            </a:avLst>
          </a:prstGeom>
          <a:solidFill>
            <a:schemeClr val="accent6"/>
          </a:solidFill>
          <a:ln>
            <a:solidFill>
              <a:schemeClr val="accent6">
                <a:alpha val="20000"/>
              </a:schemeClr>
            </a:solidFill>
          </a:ln>
        </p:spPr>
      </p:pic>
      <p:sp>
        <p:nvSpPr>
          <p:cNvPr id="28" name="椭圆 10"/>
          <p:cNvSpPr/>
          <p:nvPr>
            <p:custDataLst>
              <p:tags r:id="rId14"/>
            </p:custDataLst>
          </p:nvPr>
        </p:nvSpPr>
        <p:spPr>
          <a:xfrm>
            <a:off x="6431385" y="2020967"/>
            <a:ext cx="309900" cy="36164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03</a:t>
            </a:r>
            <a:endParaRPr lang="en-US" altLang="zh-CN" sz="1400" b="1" dirty="0">
              <a:solidFill>
                <a:schemeClr val="accent6"/>
              </a:solidFill>
              <a:latin typeface="+mn-ea"/>
              <a:cs typeface="+mn-ea"/>
              <a:sym typeface="+mn-ea"/>
            </a:endParaRPr>
          </a:p>
        </p:txBody>
      </p:sp>
      <p:sp>
        <p:nvSpPr>
          <p:cNvPr id="29" name="矩形 22"/>
          <p:cNvSpPr/>
          <p:nvPr>
            <p:custDataLst>
              <p:tags r:id="rId15"/>
            </p:custDataLst>
          </p:nvPr>
        </p:nvSpPr>
        <p:spPr>
          <a:xfrm>
            <a:off x="6506845" y="3127375"/>
            <a:ext cx="2112010" cy="4318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日志内容与形式</a:t>
            </a:r>
            <a:endParaRPr lang="zh-CN" altLang="en-US" b="1">
              <a:solidFill>
                <a:schemeClr val="accent6"/>
              </a:solidFill>
              <a:latin typeface="+mn-ea"/>
              <a:cs typeface="+mn-ea"/>
            </a:endParaRPr>
          </a:p>
        </p:txBody>
      </p:sp>
      <p:sp>
        <p:nvSpPr>
          <p:cNvPr id="30" name="矩形 23"/>
          <p:cNvSpPr/>
          <p:nvPr>
            <p:custDataLst>
              <p:tags r:id="rId16"/>
            </p:custDataLst>
          </p:nvPr>
        </p:nvSpPr>
        <p:spPr>
          <a:xfrm>
            <a:off x="6442773" y="3609938"/>
            <a:ext cx="1947356" cy="13995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沟通日志的内容和形式需要精心设计，确保信息的准确性和易读性，以便家长能够快速把握孩子在园的表现。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1d758b0-4b8b-11f0-86de-c60b14e4f144.jpg@base@tag=imgScale&amp;m=1&amp;w=475&amp;h=738&amp;q=9581d758b0-4b8b-11f0-86de-c60b14e4f144"/>
          <p:cNvPicPr>
            <a:picLocks noChangeAspect="1"/>
          </p:cNvPicPr>
          <p:nvPr>
            <p:custDataLst>
              <p:tags r:id="rId17"/>
            </p:custDataLst>
          </p:nvPr>
        </p:nvPicPr>
        <p:blipFill rotWithShape="1">
          <a:blip r:embed="rId18"/>
          <a:srcRect l="7111" r="7111"/>
          <a:stretch>
            <a:fillRect/>
          </a:stretch>
        </p:blipFill>
        <p:spPr>
          <a:xfrm>
            <a:off x="9007252" y="1442676"/>
            <a:ext cx="1059915" cy="1646735"/>
          </a:xfrm>
          <a:prstGeom prst="roundRect">
            <a:avLst>
              <a:gd name="adj" fmla="val 50000"/>
            </a:avLst>
          </a:prstGeom>
          <a:solidFill>
            <a:schemeClr val="accent6"/>
          </a:solidFill>
          <a:ln>
            <a:solidFill>
              <a:schemeClr val="accent6">
                <a:alpha val="20000"/>
              </a:schemeClr>
            </a:solidFill>
          </a:ln>
        </p:spPr>
      </p:pic>
      <p:sp>
        <p:nvSpPr>
          <p:cNvPr id="32" name="椭圆 13"/>
          <p:cNvSpPr/>
          <p:nvPr>
            <p:custDataLst>
              <p:tags r:id="rId19"/>
            </p:custDataLst>
          </p:nvPr>
        </p:nvSpPr>
        <p:spPr>
          <a:xfrm>
            <a:off x="8774684" y="2030065"/>
            <a:ext cx="309900" cy="36164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04</a:t>
            </a:r>
            <a:endParaRPr lang="en-US" altLang="zh-CN" sz="1400" b="1" dirty="0">
              <a:solidFill>
                <a:schemeClr val="accent6"/>
              </a:solidFill>
              <a:latin typeface="+mn-ea"/>
              <a:cs typeface="+mn-ea"/>
              <a:sym typeface="+mn-ea"/>
            </a:endParaRPr>
          </a:p>
        </p:txBody>
      </p:sp>
      <p:sp>
        <p:nvSpPr>
          <p:cNvPr id="33" name="矩形 24"/>
          <p:cNvSpPr/>
          <p:nvPr>
            <p:custDataLst>
              <p:tags r:id="rId20"/>
            </p:custDataLst>
          </p:nvPr>
        </p:nvSpPr>
        <p:spPr>
          <a:xfrm>
            <a:off x="8754745" y="3118485"/>
            <a:ext cx="2112010" cy="4318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6"/>
                </a:solidFill>
                <a:latin typeface="+mn-ea"/>
                <a:cs typeface="+mn-ea"/>
              </a:rPr>
              <a:t>促进家园信息共享</a:t>
            </a:r>
            <a:endParaRPr lang="zh-CN" altLang="en-US" b="1" dirty="0">
              <a:solidFill>
                <a:schemeClr val="accent6"/>
              </a:solidFill>
              <a:latin typeface="+mn-ea"/>
              <a:cs typeface="+mn-ea"/>
            </a:endParaRPr>
          </a:p>
        </p:txBody>
      </p:sp>
      <p:sp>
        <p:nvSpPr>
          <p:cNvPr id="34" name="矩形 25"/>
          <p:cNvSpPr/>
          <p:nvPr>
            <p:custDataLst>
              <p:tags r:id="rId21"/>
            </p:custDataLst>
          </p:nvPr>
        </p:nvSpPr>
        <p:spPr>
          <a:xfrm>
            <a:off x="8754490" y="3605957"/>
            <a:ext cx="1941097" cy="1399539"/>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通过定期更新和共享沟通日志，家园双方能够共同关注孩子的成长，实现信息的透明和共享。</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custDataLst>
              <p:tags r:id="rId1"/>
            </p:custDataLst>
          </p:nvPr>
        </p:nvSpPr>
        <p:spPr>
          <a:xfrm>
            <a:off x="1307465" y="838835"/>
            <a:ext cx="10968990" cy="490220"/>
          </a:xfrm>
          <a:noFill/>
        </p:spPr>
        <p:txBody>
          <a:bodyPr wrap="square" lIns="91440" tIns="45720" rIns="91440" bIns="45720" rtlCol="0" anchor="b">
            <a:noAutofit/>
          </a:bodyPr>
          <a:p>
            <a:pPr algn="l"/>
            <a:r>
              <a:rPr lang="zh-CN" altLang="en-US" sz="2400" dirty="0">
                <a:solidFill>
                  <a:schemeClr val="accent2">
                    <a:lumMod val="54320"/>
                  </a:schemeClr>
                </a:solidFill>
              </a:rPr>
              <a:t>6.资源共享</a:t>
            </a:r>
            <a:endParaRPr lang="zh-CN" altLang="en-US" sz="2400" dirty="0">
              <a:solidFill>
                <a:schemeClr val="accent2">
                  <a:lumMod val="54320"/>
                </a:schemeClr>
              </a:solidFill>
            </a:endParaRPr>
          </a:p>
        </p:txBody>
      </p:sp>
      <p:sp>
        <p:nvSpPr>
          <p:cNvPr id="3" name="任意形状 2"/>
          <p:cNvSpPr/>
          <p:nvPr>
            <p:custDataLst>
              <p:tags r:id="rId2"/>
            </p:custDataLst>
          </p:nvPr>
        </p:nvSpPr>
        <p:spPr>
          <a:xfrm>
            <a:off x="1384409" y="1310016"/>
            <a:ext cx="9836809" cy="4288225"/>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4">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4" name="任意形状 1"/>
          <p:cNvSpPr/>
          <p:nvPr>
            <p:custDataLst>
              <p:tags r:id="rId3"/>
            </p:custDataLst>
          </p:nvPr>
        </p:nvSpPr>
        <p:spPr>
          <a:xfrm>
            <a:off x="1384409" y="1362274"/>
            <a:ext cx="9836809" cy="4235906"/>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4">
                  <a:alpha val="75000"/>
                </a:schemeClr>
              </a:gs>
              <a:gs pos="68000">
                <a:schemeClr val="accent4">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10" name="任意多边形: 形状 9"/>
          <p:cNvSpPr/>
          <p:nvPr>
            <p:custDataLst>
              <p:tags r:id="rId4"/>
            </p:custDataLst>
          </p:nvPr>
        </p:nvSpPr>
        <p:spPr>
          <a:xfrm>
            <a:off x="1386971" y="1395575"/>
            <a:ext cx="9834247" cy="4202161"/>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6" name="椭圆 22"/>
          <p:cNvSpPr/>
          <p:nvPr>
            <p:custDataLst>
              <p:tags r:id="rId5"/>
            </p:custDataLst>
          </p:nvPr>
        </p:nvSpPr>
        <p:spPr>
          <a:xfrm>
            <a:off x="2630232" y="1730647"/>
            <a:ext cx="834835" cy="834835"/>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8" name="矩形 10"/>
          <p:cNvSpPr/>
          <p:nvPr>
            <p:custDataLst>
              <p:tags r:id="rId6"/>
            </p:custDataLst>
          </p:nvPr>
        </p:nvSpPr>
        <p:spPr>
          <a:xfrm>
            <a:off x="2584122" y="2768123"/>
            <a:ext cx="926886" cy="383738"/>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01</a:t>
            </a:r>
            <a:endParaRPr kumimoji="1" lang="en-US" altLang="zh-CN" sz="2500" b="1">
              <a:solidFill>
                <a:schemeClr val="lt1">
                  <a:lumMod val="100000"/>
                </a:schemeClr>
              </a:solidFill>
              <a:latin typeface="+mn-ea"/>
              <a:cs typeface="+mn-ea"/>
            </a:endParaRPr>
          </a:p>
        </p:txBody>
      </p:sp>
      <p:sp>
        <p:nvSpPr>
          <p:cNvPr id="15" name="矩形 11"/>
          <p:cNvSpPr/>
          <p:nvPr>
            <p:custDataLst>
              <p:tags r:id="rId7"/>
            </p:custDataLst>
          </p:nvPr>
        </p:nvSpPr>
        <p:spPr>
          <a:xfrm>
            <a:off x="2038985" y="3615690"/>
            <a:ext cx="1945640" cy="11798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幼儿园与社区资源如图书馆、博物馆、科技馆等合作，整合这些资源为孩子们提供更丰富的学习体验。</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4795867" y="1730647"/>
            <a:ext cx="834835" cy="834835"/>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8" name="矩形 12"/>
          <p:cNvSpPr/>
          <p:nvPr>
            <p:custDataLst>
              <p:tags r:id="rId9"/>
            </p:custDataLst>
          </p:nvPr>
        </p:nvSpPr>
        <p:spPr>
          <a:xfrm>
            <a:off x="4749757" y="2761463"/>
            <a:ext cx="926886" cy="383738"/>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02</a:t>
            </a:r>
            <a:endParaRPr kumimoji="1" lang="en-US" altLang="zh-CN" sz="2500" b="1">
              <a:solidFill>
                <a:schemeClr val="lt1">
                  <a:lumMod val="100000"/>
                </a:schemeClr>
              </a:solidFill>
              <a:latin typeface="+mn-ea"/>
              <a:cs typeface="+mn-ea"/>
            </a:endParaRPr>
          </a:p>
        </p:txBody>
      </p:sp>
      <p:sp>
        <p:nvSpPr>
          <p:cNvPr id="34" name="矩形 15"/>
          <p:cNvSpPr/>
          <p:nvPr>
            <p:custDataLst>
              <p:tags r:id="rId10"/>
            </p:custDataLst>
          </p:nvPr>
        </p:nvSpPr>
        <p:spPr>
          <a:xfrm>
            <a:off x="4326255" y="3608705"/>
            <a:ext cx="1934210" cy="11798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利用这些文化场所作为教育资源，组织家庭参与的活动，拓宽孩子的视野，激发他们的学习兴趣。</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6961502" y="1730647"/>
            <a:ext cx="834835" cy="834835"/>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6" name="矩形 20"/>
          <p:cNvSpPr/>
          <p:nvPr>
            <p:custDataLst>
              <p:tags r:id="rId12"/>
            </p:custDataLst>
          </p:nvPr>
        </p:nvSpPr>
        <p:spPr>
          <a:xfrm>
            <a:off x="6915392" y="2761463"/>
            <a:ext cx="926886" cy="383738"/>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03</a:t>
            </a:r>
            <a:endParaRPr kumimoji="1" lang="en-US" altLang="zh-CN" sz="2500" b="1">
              <a:solidFill>
                <a:schemeClr val="lt1">
                  <a:lumMod val="100000"/>
                </a:schemeClr>
              </a:solidFill>
              <a:latin typeface="+mn-ea"/>
              <a:cs typeface="+mn-ea"/>
            </a:endParaRPr>
          </a:p>
        </p:txBody>
      </p:sp>
      <p:sp>
        <p:nvSpPr>
          <p:cNvPr id="37" name="矩形 21"/>
          <p:cNvSpPr/>
          <p:nvPr>
            <p:custDataLst>
              <p:tags r:id="rId13"/>
            </p:custDataLst>
          </p:nvPr>
        </p:nvSpPr>
        <p:spPr>
          <a:xfrm>
            <a:off x="6406515" y="3608705"/>
            <a:ext cx="2129155" cy="11798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通过组织社会实践活动，孩子们能够在实际环境中学习，家长也能直观地看到孩子如何将所学知识应用于实际。</a:t>
            </a:r>
            <a:endParaRPr lang="zh-CN" altLang="en-US" sz="1600">
              <a:solidFill>
                <a:schemeClr val="lt1">
                  <a:lumMod val="100000"/>
                </a:schemeClr>
              </a:solidFill>
              <a:latin typeface="+mn-ea"/>
              <a:cs typeface="+mn-ea"/>
            </a:endParaRPr>
          </a:p>
        </p:txBody>
      </p:sp>
      <p:sp>
        <p:nvSpPr>
          <p:cNvPr id="38" name="椭圆 26"/>
          <p:cNvSpPr/>
          <p:nvPr>
            <p:custDataLst>
              <p:tags r:id="rId14"/>
            </p:custDataLst>
          </p:nvPr>
        </p:nvSpPr>
        <p:spPr>
          <a:xfrm>
            <a:off x="9126625" y="1730647"/>
            <a:ext cx="834835" cy="834835"/>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9" name="矩形 23"/>
          <p:cNvSpPr/>
          <p:nvPr>
            <p:custDataLst>
              <p:tags r:id="rId15"/>
            </p:custDataLst>
          </p:nvPr>
        </p:nvSpPr>
        <p:spPr>
          <a:xfrm>
            <a:off x="9072830" y="2765561"/>
            <a:ext cx="942241" cy="383738"/>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04</a:t>
            </a:r>
            <a:endParaRPr kumimoji="1" lang="en-US" altLang="zh-CN" sz="2500" b="1">
              <a:solidFill>
                <a:schemeClr val="lt1">
                  <a:lumMod val="100000"/>
                </a:schemeClr>
              </a:solidFill>
              <a:latin typeface="+mn-ea"/>
              <a:cs typeface="+mn-ea"/>
            </a:endParaRPr>
          </a:p>
        </p:txBody>
      </p:sp>
      <p:sp>
        <p:nvSpPr>
          <p:cNvPr id="40" name="矩形 27"/>
          <p:cNvSpPr/>
          <p:nvPr>
            <p:custDataLst>
              <p:tags r:id="rId16"/>
            </p:custDataLst>
          </p:nvPr>
        </p:nvSpPr>
        <p:spPr>
          <a:xfrm>
            <a:off x="8778875" y="3613150"/>
            <a:ext cx="1945640" cy="11798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社区资源的共享和实践活动的组织，极大地丰富了孩子们的学习体验，促进了他们的全面发展。</a:t>
            </a:r>
            <a:endParaRPr lang="zh-CN" altLang="en-US" sz="1600">
              <a:solidFill>
                <a:schemeClr val="lt1">
                  <a:lumMod val="100000"/>
                </a:schemeClr>
              </a:solidFill>
              <a:latin typeface="+mn-ea"/>
              <a:cs typeface="+mn-ea"/>
            </a:endParaRPr>
          </a:p>
        </p:txBody>
      </p:sp>
      <p:sp>
        <p:nvSpPr>
          <p:cNvPr id="46" name="矩形 28"/>
          <p:cNvSpPr/>
          <p:nvPr>
            <p:custDataLst>
              <p:tags r:id="rId17"/>
            </p:custDataLst>
          </p:nvPr>
        </p:nvSpPr>
        <p:spPr>
          <a:xfrm>
            <a:off x="2160905" y="3162935"/>
            <a:ext cx="1824355" cy="4349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整合社区资源</a:t>
            </a:r>
            <a:endParaRPr lang="zh-CN" altLang="en-US" b="1">
              <a:solidFill>
                <a:schemeClr val="lt1">
                  <a:lumMod val="100000"/>
                </a:schemeClr>
              </a:solidFill>
              <a:latin typeface="+mn-ea"/>
              <a:cs typeface="+mn-ea"/>
            </a:endParaRPr>
          </a:p>
        </p:txBody>
      </p:sp>
      <p:pic>
        <p:nvPicPr>
          <p:cNvPr id="47" name="图形 1"/>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2830043" y="1930457"/>
            <a:ext cx="437818" cy="435573"/>
          </a:xfrm>
          <a:prstGeom prst="rect">
            <a:avLst/>
          </a:prstGeom>
        </p:spPr>
      </p:pic>
      <p:sp>
        <p:nvSpPr>
          <p:cNvPr id="48" name="矩形 29"/>
          <p:cNvSpPr/>
          <p:nvPr>
            <p:custDataLst>
              <p:tags r:id="rId21"/>
            </p:custDataLst>
          </p:nvPr>
        </p:nvSpPr>
        <p:spPr>
          <a:xfrm>
            <a:off x="4326255" y="3162935"/>
            <a:ext cx="1824355" cy="4349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图书馆、博物馆、科技馆</a:t>
            </a:r>
            <a:endParaRPr lang="zh-CN" altLang="en-US" b="1">
              <a:solidFill>
                <a:schemeClr val="lt1">
                  <a:lumMod val="100000"/>
                </a:schemeClr>
              </a:solidFill>
              <a:latin typeface="+mn-ea"/>
              <a:cs typeface="+mn-ea"/>
            </a:endParaRPr>
          </a:p>
        </p:txBody>
      </p:sp>
      <p:pic>
        <p:nvPicPr>
          <p:cNvPr id="49" name="图形 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010023" y="1950951"/>
            <a:ext cx="407973" cy="394523"/>
          </a:xfrm>
          <a:prstGeom prst="rect">
            <a:avLst/>
          </a:prstGeom>
        </p:spPr>
      </p:pic>
      <p:sp>
        <p:nvSpPr>
          <p:cNvPr id="50" name="矩形 30"/>
          <p:cNvSpPr/>
          <p:nvPr>
            <p:custDataLst>
              <p:tags r:id="rId25"/>
            </p:custDataLst>
          </p:nvPr>
        </p:nvSpPr>
        <p:spPr>
          <a:xfrm>
            <a:off x="6491605" y="3162935"/>
            <a:ext cx="1945640" cy="4349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组织社会实践活动</a:t>
            </a:r>
            <a:endParaRPr lang="zh-CN" altLang="en-US" b="1">
              <a:solidFill>
                <a:schemeClr val="lt1">
                  <a:lumMod val="100000"/>
                </a:schemeClr>
              </a:solidFill>
              <a:latin typeface="+mn-ea"/>
              <a:cs typeface="+mn-ea"/>
            </a:endParaRPr>
          </a:p>
        </p:txBody>
      </p:sp>
      <p:pic>
        <p:nvPicPr>
          <p:cNvPr id="51" name="图形 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179244" y="1930457"/>
            <a:ext cx="399647" cy="435571"/>
          </a:xfrm>
          <a:prstGeom prst="rect">
            <a:avLst/>
          </a:prstGeom>
        </p:spPr>
      </p:pic>
      <p:sp>
        <p:nvSpPr>
          <p:cNvPr id="52" name="矩形 31"/>
          <p:cNvSpPr/>
          <p:nvPr>
            <p:custDataLst>
              <p:tags r:id="rId29"/>
            </p:custDataLst>
          </p:nvPr>
        </p:nvSpPr>
        <p:spPr>
          <a:xfrm>
            <a:off x="8656955" y="3162935"/>
            <a:ext cx="1824355" cy="43497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丰富学习体验</a:t>
            </a:r>
            <a:endParaRPr lang="zh-CN" altLang="en-US" b="1">
              <a:solidFill>
                <a:schemeClr val="lt1">
                  <a:lumMod val="100000"/>
                </a:schemeClr>
              </a:solidFill>
              <a:latin typeface="+mn-ea"/>
              <a:cs typeface="+mn-ea"/>
            </a:endParaRPr>
          </a:p>
        </p:txBody>
      </p:sp>
      <p:pic>
        <p:nvPicPr>
          <p:cNvPr id="53" name="图形 4"/>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9386890" y="1930457"/>
            <a:ext cx="312718" cy="435572"/>
          </a:xfrm>
          <a:prstGeom prst="rect">
            <a:avLst/>
          </a:prstGeom>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415415" y="887095"/>
            <a:ext cx="5777865" cy="530225"/>
          </a:xfrm>
        </p:spPr>
        <p:txBody>
          <a:bodyPr/>
          <a:p>
            <a:pPr algn="l"/>
            <a:r>
              <a:rPr lang="zh-CN" altLang="en-US" sz="2400">
                <a:solidFill>
                  <a:schemeClr val="accent2">
                    <a:lumMod val="54320"/>
                  </a:schemeClr>
                </a:solidFill>
              </a:rPr>
              <a:t>7.反馈机制</a:t>
            </a:r>
            <a:endParaRPr lang="zh-CN" altLang="en-US" sz="2400">
              <a:solidFill>
                <a:schemeClr val="accent2">
                  <a:lumMod val="54320"/>
                </a:schemeClr>
              </a:solidFill>
            </a:endParaRPr>
          </a:p>
        </p:txBody>
      </p:sp>
      <p:sp>
        <p:nvSpPr>
          <p:cNvPr id="3" name="矩形: 圆角 2"/>
          <p:cNvSpPr/>
          <p:nvPr>
            <p:custDataLst>
              <p:tags r:id="rId2"/>
            </p:custDataLst>
          </p:nvPr>
        </p:nvSpPr>
        <p:spPr>
          <a:xfrm>
            <a:off x="1416050" y="2060575"/>
            <a:ext cx="2363470" cy="31007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1647190" y="2940685"/>
            <a:ext cx="1925955" cy="15824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建立有效的反馈机制，确保家长能够及时了解孩子在园的表现和进步，从而更好地支持孩子的成长。</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670687" y="1668001"/>
            <a:ext cx="624155" cy="61159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901440" y="2060575"/>
            <a:ext cx="2363470" cy="31007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4180205" y="2971800"/>
            <a:ext cx="1875155" cy="158242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反馈机制能够帮助幼儿园及时获得家长的反馈，根据家长和孩子的需要调整教育策略和方法。</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4155886" y="1668001"/>
            <a:ext cx="624155" cy="611592"/>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386195" y="2060575"/>
            <a:ext cx="2363470" cy="31007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627750" y="2975496"/>
            <a:ext cx="1791377" cy="15823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通过家长的反馈，幼儿园能够不断优化教育策略，确保教育内容和方法的适宜性和有效性。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641085" y="1668001"/>
            <a:ext cx="624155" cy="61159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8871585" y="2060575"/>
            <a:ext cx="2363470" cy="310070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126283" y="2978921"/>
            <a:ext cx="1791377" cy="1582373"/>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反馈机制加强了家长与幼儿园之间的互动，共同为孩子的教育和成长制定最佳方案。</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126283" y="1668001"/>
            <a:ext cx="624155" cy="611592"/>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1599306" y="2940295"/>
            <a:ext cx="1910657"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4084505" y="2940295"/>
            <a:ext cx="1910657"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569703" y="2940295"/>
            <a:ext cx="1910657"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054903" y="2940295"/>
            <a:ext cx="1910657"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1673225" y="2411095"/>
            <a:ext cx="1910715" cy="39814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家长了解孩子表现</a:t>
            </a:r>
            <a:endParaRPr lang="zh-CN" altLang="en-US" b="1">
              <a:solidFill>
                <a:schemeClr val="accent4"/>
              </a:solidFill>
              <a:latin typeface="+mn-ea"/>
              <a:cs typeface="+mn-ea"/>
            </a:endParaRPr>
          </a:p>
        </p:txBody>
      </p:sp>
      <p:sp>
        <p:nvSpPr>
          <p:cNvPr id="19" name="矩形 12"/>
          <p:cNvSpPr/>
          <p:nvPr>
            <p:custDataLst>
              <p:tags r:id="rId19"/>
            </p:custDataLst>
          </p:nvPr>
        </p:nvSpPr>
        <p:spPr>
          <a:xfrm>
            <a:off x="4161025" y="2412077"/>
            <a:ext cx="1791658" cy="39802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及时反馈与调整</a:t>
            </a:r>
            <a:endParaRPr lang="zh-CN" altLang="en-US" b="1">
              <a:solidFill>
                <a:schemeClr val="accent5"/>
              </a:solidFill>
              <a:latin typeface="+mn-ea"/>
              <a:cs typeface="+mn-ea"/>
            </a:endParaRPr>
          </a:p>
        </p:txBody>
      </p:sp>
      <p:sp>
        <p:nvSpPr>
          <p:cNvPr id="20" name="矩形 13"/>
          <p:cNvSpPr/>
          <p:nvPr>
            <p:custDataLst>
              <p:tags r:id="rId20"/>
            </p:custDataLst>
          </p:nvPr>
        </p:nvSpPr>
        <p:spPr>
          <a:xfrm>
            <a:off x="6641085" y="2410935"/>
            <a:ext cx="1791658" cy="39802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教育策略优化</a:t>
            </a:r>
            <a:endParaRPr lang="zh-CN" altLang="en-US" b="1">
              <a:solidFill>
                <a:schemeClr val="accent4"/>
              </a:solidFill>
              <a:latin typeface="+mn-ea"/>
              <a:cs typeface="+mn-ea"/>
            </a:endParaRPr>
          </a:p>
        </p:txBody>
      </p:sp>
      <p:sp>
        <p:nvSpPr>
          <p:cNvPr id="21" name="矩形 14"/>
          <p:cNvSpPr/>
          <p:nvPr>
            <p:custDataLst>
              <p:tags r:id="rId21"/>
            </p:custDataLst>
          </p:nvPr>
        </p:nvSpPr>
        <p:spPr>
          <a:xfrm>
            <a:off x="9126220" y="2412365"/>
            <a:ext cx="1897380" cy="39814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家长与幼儿园互动</a:t>
            </a:r>
            <a:endParaRPr lang="zh-CN" altLang="en-US" b="1">
              <a:solidFill>
                <a:schemeClr val="accent5"/>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300480" y="788670"/>
            <a:ext cx="7914005" cy="628650"/>
          </a:xfrm>
        </p:spPr>
        <p:txBody>
          <a:bodyPr>
            <a:noAutofit/>
          </a:bodyPr>
          <a:p>
            <a:pPr algn="l"/>
            <a:r>
              <a:rPr lang="zh-CN" altLang="en-US" sz="3200">
                <a:solidFill>
                  <a:schemeClr val="accent2">
                    <a:lumMod val="54320"/>
                  </a:schemeClr>
                </a:solidFill>
              </a:rPr>
              <a:t>四、幼儿园教育的开放性和合作性</a:t>
            </a:r>
            <a:endParaRPr lang="zh-CN" altLang="en-US" sz="3200">
              <a:solidFill>
                <a:schemeClr val="accent2">
                  <a:lumMod val="54320"/>
                </a:schemeClr>
              </a:solidFill>
            </a:endParaRPr>
          </a:p>
        </p:txBody>
      </p:sp>
      <p:sp>
        <p:nvSpPr>
          <p:cNvPr id="13" name="Freeform 8"/>
          <p:cNvSpPr/>
          <p:nvPr>
            <p:custDataLst>
              <p:tags r:id="rId2"/>
            </p:custDataLst>
          </p:nvPr>
        </p:nvSpPr>
        <p:spPr bwMode="auto">
          <a:xfrm>
            <a:off x="1957666" y="3730331"/>
            <a:ext cx="1473359" cy="75421"/>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15" name="Freeform 8"/>
          <p:cNvSpPr/>
          <p:nvPr>
            <p:custDataLst>
              <p:tags r:id="rId3"/>
            </p:custDataLst>
          </p:nvPr>
        </p:nvSpPr>
        <p:spPr bwMode="auto">
          <a:xfrm>
            <a:off x="5336966" y="3730331"/>
            <a:ext cx="1473359" cy="75421"/>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23" name="Freeform 8"/>
          <p:cNvSpPr/>
          <p:nvPr>
            <p:custDataLst>
              <p:tags r:id="rId4"/>
            </p:custDataLst>
          </p:nvPr>
        </p:nvSpPr>
        <p:spPr bwMode="auto">
          <a:xfrm>
            <a:off x="8748315" y="3730331"/>
            <a:ext cx="1473359" cy="75421"/>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4">
                <a:moveTo>
                  <a:pt x="368" y="33"/>
                </a:moveTo>
                <a:cubicBezTo>
                  <a:pt x="368" y="32"/>
                  <a:pt x="367" y="33"/>
                  <a:pt x="367" y="32"/>
                </a:cubicBezTo>
                <a:cubicBezTo>
                  <a:pt x="364" y="32"/>
                  <a:pt x="361" y="34"/>
                  <a:pt x="361" y="35"/>
                </a:cubicBezTo>
                <a:cubicBezTo>
                  <a:pt x="360" y="35"/>
                  <a:pt x="359" y="34"/>
                  <a:pt x="357" y="35"/>
                </a:cubicBezTo>
                <a:cubicBezTo>
                  <a:pt x="356" y="35"/>
                  <a:pt x="358" y="34"/>
                  <a:pt x="357" y="34"/>
                </a:cubicBezTo>
                <a:cubicBezTo>
                  <a:pt x="357" y="34"/>
                  <a:pt x="357" y="34"/>
                  <a:pt x="356" y="34"/>
                </a:cubicBezTo>
                <a:cubicBezTo>
                  <a:pt x="355" y="34"/>
                  <a:pt x="357" y="35"/>
                  <a:pt x="354" y="35"/>
                </a:cubicBezTo>
                <a:cubicBezTo>
                  <a:pt x="354" y="35"/>
                  <a:pt x="355" y="35"/>
                  <a:pt x="354" y="35"/>
                </a:cubicBezTo>
                <a:cubicBezTo>
                  <a:pt x="352" y="35"/>
                  <a:pt x="351" y="35"/>
                  <a:pt x="351" y="36"/>
                </a:cubicBezTo>
                <a:cubicBezTo>
                  <a:pt x="350" y="36"/>
                  <a:pt x="350" y="36"/>
                  <a:pt x="349" y="36"/>
                </a:cubicBezTo>
                <a:cubicBezTo>
                  <a:pt x="349" y="37"/>
                  <a:pt x="349" y="38"/>
                  <a:pt x="348" y="38"/>
                </a:cubicBezTo>
                <a:cubicBezTo>
                  <a:pt x="346" y="38"/>
                  <a:pt x="348" y="38"/>
                  <a:pt x="349" y="38"/>
                </a:cubicBezTo>
                <a:cubicBezTo>
                  <a:pt x="349" y="37"/>
                  <a:pt x="347" y="38"/>
                  <a:pt x="347" y="37"/>
                </a:cubicBezTo>
                <a:cubicBezTo>
                  <a:pt x="346" y="37"/>
                  <a:pt x="347" y="38"/>
                  <a:pt x="346" y="38"/>
                </a:cubicBezTo>
                <a:cubicBezTo>
                  <a:pt x="345" y="39"/>
                  <a:pt x="342" y="38"/>
                  <a:pt x="341" y="39"/>
                </a:cubicBezTo>
                <a:cubicBezTo>
                  <a:pt x="340" y="39"/>
                  <a:pt x="340" y="38"/>
                  <a:pt x="341" y="38"/>
                </a:cubicBezTo>
                <a:cubicBezTo>
                  <a:pt x="339" y="38"/>
                  <a:pt x="340" y="38"/>
                  <a:pt x="340" y="39"/>
                </a:cubicBezTo>
                <a:cubicBezTo>
                  <a:pt x="339" y="38"/>
                  <a:pt x="338" y="38"/>
                  <a:pt x="339" y="37"/>
                </a:cubicBezTo>
                <a:cubicBezTo>
                  <a:pt x="337" y="37"/>
                  <a:pt x="338" y="38"/>
                  <a:pt x="338" y="39"/>
                </a:cubicBezTo>
                <a:cubicBezTo>
                  <a:pt x="336" y="38"/>
                  <a:pt x="334" y="39"/>
                  <a:pt x="334" y="41"/>
                </a:cubicBezTo>
                <a:cubicBezTo>
                  <a:pt x="333" y="40"/>
                  <a:pt x="331" y="40"/>
                  <a:pt x="331" y="39"/>
                </a:cubicBezTo>
                <a:cubicBezTo>
                  <a:pt x="330" y="39"/>
                  <a:pt x="329" y="39"/>
                  <a:pt x="329" y="40"/>
                </a:cubicBezTo>
                <a:cubicBezTo>
                  <a:pt x="328" y="40"/>
                  <a:pt x="330" y="39"/>
                  <a:pt x="329" y="39"/>
                </a:cubicBezTo>
                <a:cubicBezTo>
                  <a:pt x="327" y="39"/>
                  <a:pt x="328" y="40"/>
                  <a:pt x="326" y="40"/>
                </a:cubicBezTo>
                <a:cubicBezTo>
                  <a:pt x="326" y="38"/>
                  <a:pt x="324" y="39"/>
                  <a:pt x="323" y="38"/>
                </a:cubicBezTo>
                <a:cubicBezTo>
                  <a:pt x="321" y="39"/>
                  <a:pt x="324" y="41"/>
                  <a:pt x="320" y="41"/>
                </a:cubicBezTo>
                <a:cubicBezTo>
                  <a:pt x="321" y="41"/>
                  <a:pt x="322" y="41"/>
                  <a:pt x="322" y="40"/>
                </a:cubicBezTo>
                <a:cubicBezTo>
                  <a:pt x="318" y="40"/>
                  <a:pt x="315" y="41"/>
                  <a:pt x="313" y="42"/>
                </a:cubicBezTo>
                <a:cubicBezTo>
                  <a:pt x="314" y="41"/>
                  <a:pt x="311" y="40"/>
                  <a:pt x="308" y="40"/>
                </a:cubicBezTo>
                <a:cubicBezTo>
                  <a:pt x="307" y="41"/>
                  <a:pt x="306" y="41"/>
                  <a:pt x="304" y="41"/>
                </a:cubicBezTo>
                <a:cubicBezTo>
                  <a:pt x="305" y="42"/>
                  <a:pt x="304" y="42"/>
                  <a:pt x="304" y="43"/>
                </a:cubicBezTo>
                <a:cubicBezTo>
                  <a:pt x="303" y="43"/>
                  <a:pt x="300" y="43"/>
                  <a:pt x="299" y="42"/>
                </a:cubicBezTo>
                <a:cubicBezTo>
                  <a:pt x="295" y="42"/>
                  <a:pt x="293" y="43"/>
                  <a:pt x="289" y="43"/>
                </a:cubicBezTo>
                <a:cubicBezTo>
                  <a:pt x="291" y="42"/>
                  <a:pt x="294" y="43"/>
                  <a:pt x="295" y="42"/>
                </a:cubicBezTo>
                <a:cubicBezTo>
                  <a:pt x="295" y="41"/>
                  <a:pt x="295" y="41"/>
                  <a:pt x="294" y="41"/>
                </a:cubicBezTo>
                <a:cubicBezTo>
                  <a:pt x="289" y="41"/>
                  <a:pt x="286" y="43"/>
                  <a:pt x="280" y="41"/>
                </a:cubicBezTo>
                <a:cubicBezTo>
                  <a:pt x="278" y="42"/>
                  <a:pt x="278" y="42"/>
                  <a:pt x="277" y="43"/>
                </a:cubicBezTo>
                <a:cubicBezTo>
                  <a:pt x="270" y="42"/>
                  <a:pt x="270" y="47"/>
                  <a:pt x="262" y="46"/>
                </a:cubicBezTo>
                <a:cubicBezTo>
                  <a:pt x="260" y="43"/>
                  <a:pt x="257" y="40"/>
                  <a:pt x="253" y="40"/>
                </a:cubicBezTo>
                <a:cubicBezTo>
                  <a:pt x="253" y="38"/>
                  <a:pt x="250" y="38"/>
                  <a:pt x="248" y="38"/>
                </a:cubicBezTo>
                <a:cubicBezTo>
                  <a:pt x="246" y="38"/>
                  <a:pt x="245" y="37"/>
                  <a:pt x="242" y="37"/>
                </a:cubicBezTo>
                <a:cubicBezTo>
                  <a:pt x="240" y="36"/>
                  <a:pt x="235" y="36"/>
                  <a:pt x="234" y="35"/>
                </a:cubicBezTo>
                <a:cubicBezTo>
                  <a:pt x="232" y="35"/>
                  <a:pt x="235" y="37"/>
                  <a:pt x="234" y="38"/>
                </a:cubicBezTo>
                <a:cubicBezTo>
                  <a:pt x="233" y="38"/>
                  <a:pt x="233" y="37"/>
                  <a:pt x="233" y="36"/>
                </a:cubicBezTo>
                <a:cubicBezTo>
                  <a:pt x="233" y="36"/>
                  <a:pt x="231" y="36"/>
                  <a:pt x="231" y="36"/>
                </a:cubicBezTo>
                <a:cubicBezTo>
                  <a:pt x="230" y="36"/>
                  <a:pt x="230" y="36"/>
                  <a:pt x="230" y="36"/>
                </a:cubicBezTo>
                <a:cubicBezTo>
                  <a:pt x="230" y="37"/>
                  <a:pt x="232" y="37"/>
                  <a:pt x="231" y="38"/>
                </a:cubicBezTo>
                <a:cubicBezTo>
                  <a:pt x="229" y="38"/>
                  <a:pt x="230" y="37"/>
                  <a:pt x="228" y="36"/>
                </a:cubicBezTo>
                <a:cubicBezTo>
                  <a:pt x="228" y="36"/>
                  <a:pt x="229" y="37"/>
                  <a:pt x="228" y="38"/>
                </a:cubicBezTo>
                <a:cubicBezTo>
                  <a:pt x="227" y="38"/>
                  <a:pt x="227" y="37"/>
                  <a:pt x="228" y="37"/>
                </a:cubicBezTo>
                <a:cubicBezTo>
                  <a:pt x="228" y="37"/>
                  <a:pt x="227" y="37"/>
                  <a:pt x="228" y="36"/>
                </a:cubicBezTo>
                <a:cubicBezTo>
                  <a:pt x="226" y="37"/>
                  <a:pt x="220" y="37"/>
                  <a:pt x="218" y="39"/>
                </a:cubicBezTo>
                <a:cubicBezTo>
                  <a:pt x="217" y="39"/>
                  <a:pt x="216" y="39"/>
                  <a:pt x="215" y="38"/>
                </a:cubicBezTo>
                <a:cubicBezTo>
                  <a:pt x="214" y="39"/>
                  <a:pt x="214" y="40"/>
                  <a:pt x="213" y="40"/>
                </a:cubicBezTo>
                <a:cubicBezTo>
                  <a:pt x="214" y="39"/>
                  <a:pt x="214" y="38"/>
                  <a:pt x="215" y="37"/>
                </a:cubicBezTo>
                <a:cubicBezTo>
                  <a:pt x="210" y="35"/>
                  <a:pt x="205" y="38"/>
                  <a:pt x="202" y="39"/>
                </a:cubicBezTo>
                <a:cubicBezTo>
                  <a:pt x="197" y="37"/>
                  <a:pt x="194" y="40"/>
                  <a:pt x="192" y="41"/>
                </a:cubicBezTo>
                <a:cubicBezTo>
                  <a:pt x="192" y="42"/>
                  <a:pt x="193" y="41"/>
                  <a:pt x="194" y="41"/>
                </a:cubicBezTo>
                <a:cubicBezTo>
                  <a:pt x="193" y="42"/>
                  <a:pt x="191" y="42"/>
                  <a:pt x="189" y="42"/>
                </a:cubicBezTo>
                <a:cubicBezTo>
                  <a:pt x="188" y="41"/>
                  <a:pt x="190" y="42"/>
                  <a:pt x="190" y="41"/>
                </a:cubicBezTo>
                <a:cubicBezTo>
                  <a:pt x="190" y="40"/>
                  <a:pt x="188" y="41"/>
                  <a:pt x="187" y="41"/>
                </a:cubicBezTo>
                <a:cubicBezTo>
                  <a:pt x="186" y="42"/>
                  <a:pt x="188" y="43"/>
                  <a:pt x="188" y="44"/>
                </a:cubicBezTo>
                <a:cubicBezTo>
                  <a:pt x="186" y="43"/>
                  <a:pt x="187" y="42"/>
                  <a:pt x="183" y="42"/>
                </a:cubicBezTo>
                <a:cubicBezTo>
                  <a:pt x="182" y="43"/>
                  <a:pt x="183" y="43"/>
                  <a:pt x="182" y="44"/>
                </a:cubicBezTo>
                <a:cubicBezTo>
                  <a:pt x="181" y="44"/>
                  <a:pt x="182" y="43"/>
                  <a:pt x="182" y="42"/>
                </a:cubicBezTo>
                <a:cubicBezTo>
                  <a:pt x="181" y="43"/>
                  <a:pt x="181" y="43"/>
                  <a:pt x="180" y="43"/>
                </a:cubicBezTo>
                <a:cubicBezTo>
                  <a:pt x="180" y="43"/>
                  <a:pt x="181" y="43"/>
                  <a:pt x="180" y="44"/>
                </a:cubicBezTo>
                <a:cubicBezTo>
                  <a:pt x="179" y="44"/>
                  <a:pt x="179" y="44"/>
                  <a:pt x="179" y="45"/>
                </a:cubicBezTo>
                <a:cubicBezTo>
                  <a:pt x="178" y="44"/>
                  <a:pt x="179" y="43"/>
                  <a:pt x="179" y="43"/>
                </a:cubicBezTo>
                <a:cubicBezTo>
                  <a:pt x="177" y="43"/>
                  <a:pt x="176" y="43"/>
                  <a:pt x="175" y="44"/>
                </a:cubicBezTo>
                <a:cubicBezTo>
                  <a:pt x="175" y="44"/>
                  <a:pt x="176" y="44"/>
                  <a:pt x="178" y="44"/>
                </a:cubicBezTo>
                <a:cubicBezTo>
                  <a:pt x="176" y="44"/>
                  <a:pt x="175" y="45"/>
                  <a:pt x="175" y="46"/>
                </a:cubicBezTo>
                <a:cubicBezTo>
                  <a:pt x="175" y="46"/>
                  <a:pt x="175" y="45"/>
                  <a:pt x="174" y="45"/>
                </a:cubicBezTo>
                <a:cubicBezTo>
                  <a:pt x="173" y="46"/>
                  <a:pt x="174" y="46"/>
                  <a:pt x="174" y="47"/>
                </a:cubicBezTo>
                <a:cubicBezTo>
                  <a:pt x="173" y="47"/>
                  <a:pt x="173" y="47"/>
                  <a:pt x="172" y="47"/>
                </a:cubicBezTo>
                <a:cubicBezTo>
                  <a:pt x="174" y="46"/>
                  <a:pt x="174" y="45"/>
                  <a:pt x="173" y="44"/>
                </a:cubicBezTo>
                <a:cubicBezTo>
                  <a:pt x="172" y="45"/>
                  <a:pt x="172" y="45"/>
                  <a:pt x="172" y="46"/>
                </a:cubicBezTo>
                <a:cubicBezTo>
                  <a:pt x="172" y="46"/>
                  <a:pt x="172" y="45"/>
                  <a:pt x="172" y="45"/>
                </a:cubicBezTo>
                <a:cubicBezTo>
                  <a:pt x="171" y="47"/>
                  <a:pt x="171" y="48"/>
                  <a:pt x="171" y="50"/>
                </a:cubicBezTo>
                <a:cubicBezTo>
                  <a:pt x="168" y="51"/>
                  <a:pt x="163" y="51"/>
                  <a:pt x="161" y="52"/>
                </a:cubicBezTo>
                <a:cubicBezTo>
                  <a:pt x="160" y="52"/>
                  <a:pt x="161" y="52"/>
                  <a:pt x="161" y="51"/>
                </a:cubicBezTo>
                <a:cubicBezTo>
                  <a:pt x="160" y="51"/>
                  <a:pt x="158" y="51"/>
                  <a:pt x="157" y="51"/>
                </a:cubicBezTo>
                <a:cubicBezTo>
                  <a:pt x="157" y="51"/>
                  <a:pt x="157" y="50"/>
                  <a:pt x="158" y="50"/>
                </a:cubicBezTo>
                <a:cubicBezTo>
                  <a:pt x="158" y="50"/>
                  <a:pt x="158" y="50"/>
                  <a:pt x="157" y="50"/>
                </a:cubicBezTo>
                <a:cubicBezTo>
                  <a:pt x="156" y="50"/>
                  <a:pt x="155" y="51"/>
                  <a:pt x="154" y="51"/>
                </a:cubicBezTo>
                <a:cubicBezTo>
                  <a:pt x="154" y="52"/>
                  <a:pt x="154" y="53"/>
                  <a:pt x="153" y="54"/>
                </a:cubicBezTo>
                <a:cubicBezTo>
                  <a:pt x="152" y="54"/>
                  <a:pt x="152" y="54"/>
                  <a:pt x="151" y="54"/>
                </a:cubicBezTo>
                <a:cubicBezTo>
                  <a:pt x="150" y="54"/>
                  <a:pt x="152" y="54"/>
                  <a:pt x="152" y="54"/>
                </a:cubicBezTo>
                <a:cubicBezTo>
                  <a:pt x="151" y="53"/>
                  <a:pt x="149" y="53"/>
                  <a:pt x="149" y="53"/>
                </a:cubicBezTo>
                <a:cubicBezTo>
                  <a:pt x="149" y="53"/>
                  <a:pt x="150" y="50"/>
                  <a:pt x="152" y="49"/>
                </a:cubicBezTo>
                <a:cubicBezTo>
                  <a:pt x="151" y="49"/>
                  <a:pt x="150" y="49"/>
                  <a:pt x="148" y="49"/>
                </a:cubicBezTo>
                <a:cubicBezTo>
                  <a:pt x="148" y="50"/>
                  <a:pt x="147" y="51"/>
                  <a:pt x="147" y="51"/>
                </a:cubicBezTo>
                <a:cubicBezTo>
                  <a:pt x="145" y="51"/>
                  <a:pt x="143" y="52"/>
                  <a:pt x="140" y="52"/>
                </a:cubicBezTo>
                <a:cubicBezTo>
                  <a:pt x="141" y="52"/>
                  <a:pt x="142" y="52"/>
                  <a:pt x="143" y="52"/>
                </a:cubicBezTo>
                <a:cubicBezTo>
                  <a:pt x="143" y="51"/>
                  <a:pt x="143" y="51"/>
                  <a:pt x="143" y="51"/>
                </a:cubicBezTo>
                <a:cubicBezTo>
                  <a:pt x="140" y="51"/>
                  <a:pt x="137" y="51"/>
                  <a:pt x="135" y="52"/>
                </a:cubicBezTo>
                <a:cubicBezTo>
                  <a:pt x="134" y="52"/>
                  <a:pt x="134" y="51"/>
                  <a:pt x="135" y="51"/>
                </a:cubicBezTo>
                <a:cubicBezTo>
                  <a:pt x="131" y="51"/>
                  <a:pt x="128" y="50"/>
                  <a:pt x="125" y="51"/>
                </a:cubicBezTo>
                <a:cubicBezTo>
                  <a:pt x="124" y="51"/>
                  <a:pt x="120" y="52"/>
                  <a:pt x="120" y="51"/>
                </a:cubicBezTo>
                <a:cubicBezTo>
                  <a:pt x="122" y="51"/>
                  <a:pt x="123" y="51"/>
                  <a:pt x="125" y="50"/>
                </a:cubicBezTo>
                <a:cubicBezTo>
                  <a:pt x="125" y="50"/>
                  <a:pt x="124" y="50"/>
                  <a:pt x="124" y="49"/>
                </a:cubicBezTo>
                <a:cubicBezTo>
                  <a:pt x="121" y="49"/>
                  <a:pt x="120" y="50"/>
                  <a:pt x="118" y="51"/>
                </a:cubicBezTo>
                <a:cubicBezTo>
                  <a:pt x="117" y="50"/>
                  <a:pt x="119" y="50"/>
                  <a:pt x="118" y="49"/>
                </a:cubicBezTo>
                <a:cubicBezTo>
                  <a:pt x="117" y="50"/>
                  <a:pt x="116" y="50"/>
                  <a:pt x="116" y="50"/>
                </a:cubicBezTo>
                <a:cubicBezTo>
                  <a:pt x="115" y="50"/>
                  <a:pt x="118" y="49"/>
                  <a:pt x="116" y="49"/>
                </a:cubicBezTo>
                <a:cubicBezTo>
                  <a:pt x="116" y="50"/>
                  <a:pt x="114" y="50"/>
                  <a:pt x="115" y="51"/>
                </a:cubicBezTo>
                <a:cubicBezTo>
                  <a:pt x="114" y="52"/>
                  <a:pt x="114" y="51"/>
                  <a:pt x="114" y="50"/>
                </a:cubicBezTo>
                <a:cubicBezTo>
                  <a:pt x="113" y="50"/>
                  <a:pt x="113" y="51"/>
                  <a:pt x="112" y="50"/>
                </a:cubicBezTo>
                <a:cubicBezTo>
                  <a:pt x="112" y="51"/>
                  <a:pt x="111" y="52"/>
                  <a:pt x="109" y="52"/>
                </a:cubicBezTo>
                <a:cubicBezTo>
                  <a:pt x="112" y="51"/>
                  <a:pt x="110" y="50"/>
                  <a:pt x="111" y="49"/>
                </a:cubicBezTo>
                <a:cubicBezTo>
                  <a:pt x="110" y="50"/>
                  <a:pt x="107" y="49"/>
                  <a:pt x="107" y="51"/>
                </a:cubicBezTo>
                <a:cubicBezTo>
                  <a:pt x="104" y="50"/>
                  <a:pt x="95" y="48"/>
                  <a:pt x="93" y="51"/>
                </a:cubicBezTo>
                <a:cubicBezTo>
                  <a:pt x="91" y="50"/>
                  <a:pt x="90" y="52"/>
                  <a:pt x="86" y="52"/>
                </a:cubicBezTo>
                <a:cubicBezTo>
                  <a:pt x="87" y="51"/>
                  <a:pt x="89" y="51"/>
                  <a:pt x="90" y="50"/>
                </a:cubicBezTo>
                <a:cubicBezTo>
                  <a:pt x="89" y="50"/>
                  <a:pt x="87" y="48"/>
                  <a:pt x="86" y="50"/>
                </a:cubicBezTo>
                <a:cubicBezTo>
                  <a:pt x="87" y="48"/>
                  <a:pt x="80" y="47"/>
                  <a:pt x="75" y="47"/>
                </a:cubicBezTo>
                <a:cubicBezTo>
                  <a:pt x="74" y="49"/>
                  <a:pt x="71" y="51"/>
                  <a:pt x="66" y="51"/>
                </a:cubicBezTo>
                <a:cubicBezTo>
                  <a:pt x="66" y="51"/>
                  <a:pt x="68" y="51"/>
                  <a:pt x="68" y="51"/>
                </a:cubicBezTo>
                <a:cubicBezTo>
                  <a:pt x="68" y="50"/>
                  <a:pt x="65" y="51"/>
                  <a:pt x="65" y="50"/>
                </a:cubicBezTo>
                <a:cubicBezTo>
                  <a:pt x="67" y="50"/>
                  <a:pt x="69" y="50"/>
                  <a:pt x="71" y="49"/>
                </a:cubicBezTo>
                <a:cubicBezTo>
                  <a:pt x="70" y="49"/>
                  <a:pt x="68" y="50"/>
                  <a:pt x="66" y="49"/>
                </a:cubicBezTo>
                <a:cubicBezTo>
                  <a:pt x="68" y="49"/>
                  <a:pt x="71" y="49"/>
                  <a:pt x="73" y="48"/>
                </a:cubicBezTo>
                <a:cubicBezTo>
                  <a:pt x="73" y="48"/>
                  <a:pt x="72" y="47"/>
                  <a:pt x="73" y="47"/>
                </a:cubicBezTo>
                <a:cubicBezTo>
                  <a:pt x="71" y="46"/>
                  <a:pt x="68" y="45"/>
                  <a:pt x="67" y="43"/>
                </a:cubicBezTo>
                <a:cubicBezTo>
                  <a:pt x="67" y="43"/>
                  <a:pt x="65" y="43"/>
                  <a:pt x="64" y="43"/>
                </a:cubicBezTo>
                <a:cubicBezTo>
                  <a:pt x="64" y="43"/>
                  <a:pt x="66" y="42"/>
                  <a:pt x="64" y="42"/>
                </a:cubicBezTo>
                <a:cubicBezTo>
                  <a:pt x="63" y="42"/>
                  <a:pt x="63" y="43"/>
                  <a:pt x="61" y="44"/>
                </a:cubicBezTo>
                <a:cubicBezTo>
                  <a:pt x="62" y="43"/>
                  <a:pt x="63" y="42"/>
                  <a:pt x="64" y="42"/>
                </a:cubicBezTo>
                <a:cubicBezTo>
                  <a:pt x="64" y="41"/>
                  <a:pt x="63" y="41"/>
                  <a:pt x="62" y="41"/>
                </a:cubicBezTo>
                <a:cubicBezTo>
                  <a:pt x="63" y="41"/>
                  <a:pt x="64" y="40"/>
                  <a:pt x="63" y="39"/>
                </a:cubicBezTo>
                <a:cubicBezTo>
                  <a:pt x="62" y="39"/>
                  <a:pt x="63" y="40"/>
                  <a:pt x="62" y="41"/>
                </a:cubicBezTo>
                <a:cubicBezTo>
                  <a:pt x="60" y="41"/>
                  <a:pt x="58" y="40"/>
                  <a:pt x="56" y="40"/>
                </a:cubicBezTo>
                <a:cubicBezTo>
                  <a:pt x="54" y="40"/>
                  <a:pt x="56" y="41"/>
                  <a:pt x="56" y="41"/>
                </a:cubicBezTo>
                <a:cubicBezTo>
                  <a:pt x="55" y="42"/>
                  <a:pt x="55" y="40"/>
                  <a:pt x="55" y="40"/>
                </a:cubicBezTo>
                <a:cubicBezTo>
                  <a:pt x="54" y="40"/>
                  <a:pt x="53" y="40"/>
                  <a:pt x="52" y="40"/>
                </a:cubicBezTo>
                <a:cubicBezTo>
                  <a:pt x="53" y="42"/>
                  <a:pt x="50" y="42"/>
                  <a:pt x="46" y="42"/>
                </a:cubicBezTo>
                <a:cubicBezTo>
                  <a:pt x="47" y="41"/>
                  <a:pt x="44" y="41"/>
                  <a:pt x="42" y="41"/>
                </a:cubicBezTo>
                <a:cubicBezTo>
                  <a:pt x="42" y="41"/>
                  <a:pt x="41" y="42"/>
                  <a:pt x="41" y="43"/>
                </a:cubicBezTo>
                <a:cubicBezTo>
                  <a:pt x="38" y="42"/>
                  <a:pt x="39" y="41"/>
                  <a:pt x="40" y="40"/>
                </a:cubicBezTo>
                <a:cubicBezTo>
                  <a:pt x="38" y="40"/>
                  <a:pt x="37" y="40"/>
                  <a:pt x="36" y="40"/>
                </a:cubicBezTo>
                <a:cubicBezTo>
                  <a:pt x="38" y="40"/>
                  <a:pt x="34" y="41"/>
                  <a:pt x="36" y="41"/>
                </a:cubicBezTo>
                <a:cubicBezTo>
                  <a:pt x="34" y="42"/>
                  <a:pt x="31" y="43"/>
                  <a:pt x="29" y="43"/>
                </a:cubicBezTo>
                <a:cubicBezTo>
                  <a:pt x="30" y="42"/>
                  <a:pt x="31" y="42"/>
                  <a:pt x="31" y="41"/>
                </a:cubicBezTo>
                <a:cubicBezTo>
                  <a:pt x="29" y="41"/>
                  <a:pt x="32" y="38"/>
                  <a:pt x="28" y="38"/>
                </a:cubicBezTo>
                <a:cubicBezTo>
                  <a:pt x="30" y="37"/>
                  <a:pt x="26" y="38"/>
                  <a:pt x="26" y="37"/>
                </a:cubicBezTo>
                <a:cubicBezTo>
                  <a:pt x="28" y="38"/>
                  <a:pt x="32" y="38"/>
                  <a:pt x="35" y="38"/>
                </a:cubicBezTo>
                <a:cubicBezTo>
                  <a:pt x="36" y="38"/>
                  <a:pt x="36" y="39"/>
                  <a:pt x="36" y="39"/>
                </a:cubicBezTo>
                <a:cubicBezTo>
                  <a:pt x="41" y="39"/>
                  <a:pt x="41" y="38"/>
                  <a:pt x="42" y="36"/>
                </a:cubicBezTo>
                <a:cubicBezTo>
                  <a:pt x="37" y="35"/>
                  <a:pt x="33" y="34"/>
                  <a:pt x="27" y="33"/>
                </a:cubicBezTo>
                <a:cubicBezTo>
                  <a:pt x="25" y="33"/>
                  <a:pt x="26" y="35"/>
                  <a:pt x="25" y="36"/>
                </a:cubicBezTo>
                <a:cubicBezTo>
                  <a:pt x="22" y="34"/>
                  <a:pt x="24" y="32"/>
                  <a:pt x="20" y="32"/>
                </a:cubicBezTo>
                <a:cubicBezTo>
                  <a:pt x="18" y="32"/>
                  <a:pt x="18" y="32"/>
                  <a:pt x="16" y="32"/>
                </a:cubicBezTo>
                <a:cubicBezTo>
                  <a:pt x="15" y="31"/>
                  <a:pt x="11" y="32"/>
                  <a:pt x="12" y="30"/>
                </a:cubicBezTo>
                <a:cubicBezTo>
                  <a:pt x="11" y="30"/>
                  <a:pt x="11" y="30"/>
                  <a:pt x="10" y="31"/>
                </a:cubicBezTo>
                <a:cubicBezTo>
                  <a:pt x="11" y="30"/>
                  <a:pt x="9" y="29"/>
                  <a:pt x="8" y="28"/>
                </a:cubicBezTo>
                <a:cubicBezTo>
                  <a:pt x="4" y="28"/>
                  <a:pt x="3" y="26"/>
                  <a:pt x="0" y="26"/>
                </a:cubicBezTo>
                <a:cubicBezTo>
                  <a:pt x="1" y="25"/>
                  <a:pt x="1" y="24"/>
                  <a:pt x="3" y="25"/>
                </a:cubicBezTo>
                <a:cubicBezTo>
                  <a:pt x="0" y="22"/>
                  <a:pt x="8" y="23"/>
                  <a:pt x="8" y="21"/>
                </a:cubicBezTo>
                <a:cubicBezTo>
                  <a:pt x="12" y="21"/>
                  <a:pt x="11" y="19"/>
                  <a:pt x="13" y="19"/>
                </a:cubicBezTo>
                <a:cubicBezTo>
                  <a:pt x="11" y="18"/>
                  <a:pt x="8" y="19"/>
                  <a:pt x="6" y="20"/>
                </a:cubicBezTo>
                <a:cubicBezTo>
                  <a:pt x="6" y="19"/>
                  <a:pt x="8" y="19"/>
                  <a:pt x="9" y="19"/>
                </a:cubicBezTo>
                <a:cubicBezTo>
                  <a:pt x="9" y="19"/>
                  <a:pt x="9" y="18"/>
                  <a:pt x="9" y="18"/>
                </a:cubicBezTo>
                <a:cubicBezTo>
                  <a:pt x="11" y="18"/>
                  <a:pt x="12" y="18"/>
                  <a:pt x="14" y="18"/>
                </a:cubicBezTo>
                <a:cubicBezTo>
                  <a:pt x="16" y="17"/>
                  <a:pt x="15" y="15"/>
                  <a:pt x="19" y="15"/>
                </a:cubicBezTo>
                <a:cubicBezTo>
                  <a:pt x="21" y="15"/>
                  <a:pt x="26" y="14"/>
                  <a:pt x="28" y="15"/>
                </a:cubicBezTo>
                <a:cubicBezTo>
                  <a:pt x="26" y="15"/>
                  <a:pt x="28" y="16"/>
                  <a:pt x="29" y="16"/>
                </a:cubicBezTo>
                <a:cubicBezTo>
                  <a:pt x="30" y="16"/>
                  <a:pt x="30" y="16"/>
                  <a:pt x="31" y="16"/>
                </a:cubicBezTo>
                <a:cubicBezTo>
                  <a:pt x="32" y="14"/>
                  <a:pt x="33" y="13"/>
                  <a:pt x="32" y="12"/>
                </a:cubicBezTo>
                <a:cubicBezTo>
                  <a:pt x="28" y="12"/>
                  <a:pt x="28" y="13"/>
                  <a:pt x="28" y="15"/>
                </a:cubicBezTo>
                <a:cubicBezTo>
                  <a:pt x="26" y="12"/>
                  <a:pt x="34" y="10"/>
                  <a:pt x="37" y="12"/>
                </a:cubicBezTo>
                <a:cubicBezTo>
                  <a:pt x="38" y="12"/>
                  <a:pt x="39" y="11"/>
                  <a:pt x="41" y="11"/>
                </a:cubicBezTo>
                <a:cubicBezTo>
                  <a:pt x="43" y="12"/>
                  <a:pt x="46" y="12"/>
                  <a:pt x="48" y="12"/>
                </a:cubicBezTo>
                <a:cubicBezTo>
                  <a:pt x="49" y="12"/>
                  <a:pt x="53" y="12"/>
                  <a:pt x="54" y="11"/>
                </a:cubicBezTo>
                <a:cubicBezTo>
                  <a:pt x="54" y="10"/>
                  <a:pt x="51" y="9"/>
                  <a:pt x="53" y="9"/>
                </a:cubicBezTo>
                <a:cubicBezTo>
                  <a:pt x="55" y="9"/>
                  <a:pt x="55" y="11"/>
                  <a:pt x="56" y="10"/>
                </a:cubicBezTo>
                <a:cubicBezTo>
                  <a:pt x="57" y="11"/>
                  <a:pt x="55" y="12"/>
                  <a:pt x="57" y="13"/>
                </a:cubicBezTo>
                <a:cubicBezTo>
                  <a:pt x="58" y="13"/>
                  <a:pt x="60" y="13"/>
                  <a:pt x="61" y="12"/>
                </a:cubicBezTo>
                <a:cubicBezTo>
                  <a:pt x="60" y="12"/>
                  <a:pt x="58" y="12"/>
                  <a:pt x="58" y="13"/>
                </a:cubicBezTo>
                <a:cubicBezTo>
                  <a:pt x="57" y="12"/>
                  <a:pt x="60" y="12"/>
                  <a:pt x="60" y="11"/>
                </a:cubicBezTo>
                <a:cubicBezTo>
                  <a:pt x="60" y="12"/>
                  <a:pt x="60" y="12"/>
                  <a:pt x="62" y="12"/>
                </a:cubicBezTo>
                <a:cubicBezTo>
                  <a:pt x="62" y="12"/>
                  <a:pt x="62" y="11"/>
                  <a:pt x="61" y="11"/>
                </a:cubicBezTo>
                <a:cubicBezTo>
                  <a:pt x="61" y="11"/>
                  <a:pt x="63" y="11"/>
                  <a:pt x="64" y="11"/>
                </a:cubicBezTo>
                <a:cubicBezTo>
                  <a:pt x="63" y="10"/>
                  <a:pt x="64" y="10"/>
                  <a:pt x="64" y="9"/>
                </a:cubicBezTo>
                <a:cubicBezTo>
                  <a:pt x="65" y="9"/>
                  <a:pt x="64" y="10"/>
                  <a:pt x="64" y="11"/>
                </a:cubicBezTo>
                <a:cubicBezTo>
                  <a:pt x="66" y="11"/>
                  <a:pt x="70" y="13"/>
                  <a:pt x="72" y="11"/>
                </a:cubicBezTo>
                <a:cubicBezTo>
                  <a:pt x="71" y="11"/>
                  <a:pt x="69" y="11"/>
                  <a:pt x="69" y="9"/>
                </a:cubicBezTo>
                <a:cubicBezTo>
                  <a:pt x="70" y="10"/>
                  <a:pt x="71" y="10"/>
                  <a:pt x="72" y="11"/>
                </a:cubicBezTo>
                <a:cubicBezTo>
                  <a:pt x="74" y="11"/>
                  <a:pt x="73" y="10"/>
                  <a:pt x="73" y="10"/>
                </a:cubicBezTo>
                <a:cubicBezTo>
                  <a:pt x="75" y="9"/>
                  <a:pt x="75" y="10"/>
                  <a:pt x="78" y="10"/>
                </a:cubicBezTo>
                <a:cubicBezTo>
                  <a:pt x="79" y="9"/>
                  <a:pt x="78" y="7"/>
                  <a:pt x="80" y="7"/>
                </a:cubicBezTo>
                <a:cubicBezTo>
                  <a:pt x="80" y="8"/>
                  <a:pt x="79" y="9"/>
                  <a:pt x="79" y="10"/>
                </a:cubicBezTo>
                <a:cubicBezTo>
                  <a:pt x="80" y="10"/>
                  <a:pt x="82" y="11"/>
                  <a:pt x="82" y="12"/>
                </a:cubicBezTo>
                <a:cubicBezTo>
                  <a:pt x="84" y="11"/>
                  <a:pt x="84" y="12"/>
                  <a:pt x="86" y="12"/>
                </a:cubicBezTo>
                <a:cubicBezTo>
                  <a:pt x="86" y="11"/>
                  <a:pt x="85" y="11"/>
                  <a:pt x="83" y="11"/>
                </a:cubicBezTo>
                <a:cubicBezTo>
                  <a:pt x="83" y="10"/>
                  <a:pt x="83" y="10"/>
                  <a:pt x="83" y="9"/>
                </a:cubicBezTo>
                <a:cubicBezTo>
                  <a:pt x="84" y="10"/>
                  <a:pt x="84" y="9"/>
                  <a:pt x="86" y="9"/>
                </a:cubicBezTo>
                <a:cubicBezTo>
                  <a:pt x="83" y="10"/>
                  <a:pt x="86" y="11"/>
                  <a:pt x="86" y="12"/>
                </a:cubicBezTo>
                <a:cubicBezTo>
                  <a:pt x="89" y="12"/>
                  <a:pt x="93" y="13"/>
                  <a:pt x="95" y="11"/>
                </a:cubicBezTo>
                <a:cubicBezTo>
                  <a:pt x="96" y="12"/>
                  <a:pt x="96" y="12"/>
                  <a:pt x="96" y="12"/>
                </a:cubicBezTo>
                <a:cubicBezTo>
                  <a:pt x="97" y="12"/>
                  <a:pt x="101" y="12"/>
                  <a:pt x="102" y="11"/>
                </a:cubicBezTo>
                <a:cubicBezTo>
                  <a:pt x="100" y="11"/>
                  <a:pt x="101" y="9"/>
                  <a:pt x="103" y="9"/>
                </a:cubicBezTo>
                <a:cubicBezTo>
                  <a:pt x="103" y="8"/>
                  <a:pt x="102" y="8"/>
                  <a:pt x="102" y="7"/>
                </a:cubicBezTo>
                <a:cubicBezTo>
                  <a:pt x="104" y="8"/>
                  <a:pt x="103" y="9"/>
                  <a:pt x="105" y="10"/>
                </a:cubicBezTo>
                <a:cubicBezTo>
                  <a:pt x="105" y="9"/>
                  <a:pt x="104" y="7"/>
                  <a:pt x="106" y="6"/>
                </a:cubicBezTo>
                <a:cubicBezTo>
                  <a:pt x="107" y="6"/>
                  <a:pt x="108" y="7"/>
                  <a:pt x="109" y="6"/>
                </a:cubicBezTo>
                <a:cubicBezTo>
                  <a:pt x="109" y="8"/>
                  <a:pt x="106" y="8"/>
                  <a:pt x="105" y="9"/>
                </a:cubicBezTo>
                <a:cubicBezTo>
                  <a:pt x="106" y="9"/>
                  <a:pt x="108" y="9"/>
                  <a:pt x="108" y="10"/>
                </a:cubicBezTo>
                <a:cubicBezTo>
                  <a:pt x="109" y="10"/>
                  <a:pt x="111" y="10"/>
                  <a:pt x="110" y="10"/>
                </a:cubicBezTo>
                <a:cubicBezTo>
                  <a:pt x="110" y="9"/>
                  <a:pt x="112" y="10"/>
                  <a:pt x="112" y="10"/>
                </a:cubicBezTo>
                <a:cubicBezTo>
                  <a:pt x="113" y="10"/>
                  <a:pt x="114" y="10"/>
                  <a:pt x="116" y="10"/>
                </a:cubicBezTo>
                <a:cubicBezTo>
                  <a:pt x="116" y="9"/>
                  <a:pt x="114" y="8"/>
                  <a:pt x="116" y="8"/>
                </a:cubicBezTo>
                <a:cubicBezTo>
                  <a:pt x="116" y="9"/>
                  <a:pt x="116" y="9"/>
                  <a:pt x="116" y="9"/>
                </a:cubicBezTo>
                <a:cubicBezTo>
                  <a:pt x="119" y="8"/>
                  <a:pt x="119" y="10"/>
                  <a:pt x="122" y="9"/>
                </a:cubicBezTo>
                <a:cubicBezTo>
                  <a:pt x="122" y="8"/>
                  <a:pt x="121" y="8"/>
                  <a:pt x="121" y="7"/>
                </a:cubicBezTo>
                <a:cubicBezTo>
                  <a:pt x="122" y="7"/>
                  <a:pt x="123" y="8"/>
                  <a:pt x="124" y="8"/>
                </a:cubicBezTo>
                <a:cubicBezTo>
                  <a:pt x="124" y="8"/>
                  <a:pt x="123" y="8"/>
                  <a:pt x="123" y="8"/>
                </a:cubicBezTo>
                <a:cubicBezTo>
                  <a:pt x="126" y="8"/>
                  <a:pt x="125" y="7"/>
                  <a:pt x="126" y="6"/>
                </a:cubicBezTo>
                <a:cubicBezTo>
                  <a:pt x="127" y="6"/>
                  <a:pt x="125" y="7"/>
                  <a:pt x="127" y="7"/>
                </a:cubicBezTo>
                <a:cubicBezTo>
                  <a:pt x="129" y="7"/>
                  <a:pt x="128" y="6"/>
                  <a:pt x="129" y="6"/>
                </a:cubicBezTo>
                <a:cubicBezTo>
                  <a:pt x="129" y="5"/>
                  <a:pt x="128" y="6"/>
                  <a:pt x="128" y="5"/>
                </a:cubicBezTo>
                <a:cubicBezTo>
                  <a:pt x="129" y="5"/>
                  <a:pt x="130" y="4"/>
                  <a:pt x="131" y="3"/>
                </a:cubicBezTo>
                <a:cubicBezTo>
                  <a:pt x="133" y="3"/>
                  <a:pt x="135" y="4"/>
                  <a:pt x="135" y="5"/>
                </a:cubicBezTo>
                <a:cubicBezTo>
                  <a:pt x="142" y="4"/>
                  <a:pt x="145" y="6"/>
                  <a:pt x="150" y="5"/>
                </a:cubicBezTo>
                <a:cubicBezTo>
                  <a:pt x="150" y="5"/>
                  <a:pt x="151" y="4"/>
                  <a:pt x="151" y="4"/>
                </a:cubicBezTo>
                <a:cubicBezTo>
                  <a:pt x="154" y="4"/>
                  <a:pt x="155" y="4"/>
                  <a:pt x="156" y="3"/>
                </a:cubicBezTo>
                <a:cubicBezTo>
                  <a:pt x="157" y="3"/>
                  <a:pt x="156" y="4"/>
                  <a:pt x="156" y="5"/>
                </a:cubicBezTo>
                <a:cubicBezTo>
                  <a:pt x="157" y="4"/>
                  <a:pt x="157" y="4"/>
                  <a:pt x="158" y="3"/>
                </a:cubicBezTo>
                <a:cubicBezTo>
                  <a:pt x="159" y="4"/>
                  <a:pt x="157" y="4"/>
                  <a:pt x="158" y="4"/>
                </a:cubicBezTo>
                <a:cubicBezTo>
                  <a:pt x="160" y="4"/>
                  <a:pt x="159" y="4"/>
                  <a:pt x="160" y="3"/>
                </a:cubicBezTo>
                <a:cubicBezTo>
                  <a:pt x="162" y="4"/>
                  <a:pt x="159" y="4"/>
                  <a:pt x="160" y="4"/>
                </a:cubicBezTo>
                <a:cubicBezTo>
                  <a:pt x="160" y="5"/>
                  <a:pt x="161" y="5"/>
                  <a:pt x="161" y="5"/>
                </a:cubicBezTo>
                <a:cubicBezTo>
                  <a:pt x="163" y="4"/>
                  <a:pt x="164" y="3"/>
                  <a:pt x="166" y="2"/>
                </a:cubicBezTo>
                <a:cubicBezTo>
                  <a:pt x="167" y="2"/>
                  <a:pt x="167" y="2"/>
                  <a:pt x="168" y="2"/>
                </a:cubicBezTo>
                <a:cubicBezTo>
                  <a:pt x="167" y="3"/>
                  <a:pt x="170" y="2"/>
                  <a:pt x="168" y="3"/>
                </a:cubicBezTo>
                <a:cubicBezTo>
                  <a:pt x="170" y="4"/>
                  <a:pt x="172" y="3"/>
                  <a:pt x="173" y="3"/>
                </a:cubicBezTo>
                <a:cubicBezTo>
                  <a:pt x="173" y="3"/>
                  <a:pt x="173" y="4"/>
                  <a:pt x="173" y="4"/>
                </a:cubicBezTo>
                <a:cubicBezTo>
                  <a:pt x="175" y="3"/>
                  <a:pt x="176" y="5"/>
                  <a:pt x="178" y="4"/>
                </a:cubicBezTo>
                <a:cubicBezTo>
                  <a:pt x="178" y="5"/>
                  <a:pt x="176" y="4"/>
                  <a:pt x="176" y="5"/>
                </a:cubicBezTo>
                <a:cubicBezTo>
                  <a:pt x="175" y="5"/>
                  <a:pt x="177" y="5"/>
                  <a:pt x="177" y="6"/>
                </a:cubicBezTo>
                <a:cubicBezTo>
                  <a:pt x="177" y="4"/>
                  <a:pt x="183" y="2"/>
                  <a:pt x="187" y="3"/>
                </a:cubicBezTo>
                <a:cubicBezTo>
                  <a:pt x="186" y="4"/>
                  <a:pt x="187" y="4"/>
                  <a:pt x="185" y="4"/>
                </a:cubicBezTo>
                <a:cubicBezTo>
                  <a:pt x="185" y="4"/>
                  <a:pt x="186" y="4"/>
                  <a:pt x="186" y="4"/>
                </a:cubicBezTo>
                <a:cubicBezTo>
                  <a:pt x="181" y="4"/>
                  <a:pt x="178" y="6"/>
                  <a:pt x="182" y="8"/>
                </a:cubicBezTo>
                <a:cubicBezTo>
                  <a:pt x="183" y="8"/>
                  <a:pt x="183" y="7"/>
                  <a:pt x="182" y="6"/>
                </a:cubicBezTo>
                <a:cubicBezTo>
                  <a:pt x="184" y="6"/>
                  <a:pt x="184" y="5"/>
                  <a:pt x="186" y="5"/>
                </a:cubicBezTo>
                <a:cubicBezTo>
                  <a:pt x="186" y="6"/>
                  <a:pt x="185" y="6"/>
                  <a:pt x="185" y="6"/>
                </a:cubicBezTo>
                <a:cubicBezTo>
                  <a:pt x="185" y="6"/>
                  <a:pt x="187" y="5"/>
                  <a:pt x="187" y="5"/>
                </a:cubicBezTo>
                <a:cubicBezTo>
                  <a:pt x="188" y="5"/>
                  <a:pt x="186" y="5"/>
                  <a:pt x="187" y="6"/>
                </a:cubicBezTo>
                <a:cubicBezTo>
                  <a:pt x="188" y="6"/>
                  <a:pt x="189" y="5"/>
                  <a:pt x="190" y="5"/>
                </a:cubicBezTo>
                <a:cubicBezTo>
                  <a:pt x="189" y="4"/>
                  <a:pt x="189" y="4"/>
                  <a:pt x="188" y="3"/>
                </a:cubicBezTo>
                <a:cubicBezTo>
                  <a:pt x="189" y="3"/>
                  <a:pt x="190" y="3"/>
                  <a:pt x="191" y="2"/>
                </a:cubicBezTo>
                <a:cubicBezTo>
                  <a:pt x="190" y="1"/>
                  <a:pt x="192" y="1"/>
                  <a:pt x="194" y="1"/>
                </a:cubicBezTo>
                <a:cubicBezTo>
                  <a:pt x="194" y="1"/>
                  <a:pt x="193" y="1"/>
                  <a:pt x="193" y="2"/>
                </a:cubicBezTo>
                <a:cubicBezTo>
                  <a:pt x="194" y="2"/>
                  <a:pt x="193" y="3"/>
                  <a:pt x="195" y="3"/>
                </a:cubicBezTo>
                <a:cubicBezTo>
                  <a:pt x="193" y="4"/>
                  <a:pt x="192" y="6"/>
                  <a:pt x="189" y="5"/>
                </a:cubicBezTo>
                <a:cubicBezTo>
                  <a:pt x="188" y="6"/>
                  <a:pt x="187" y="7"/>
                  <a:pt x="187" y="8"/>
                </a:cubicBezTo>
                <a:cubicBezTo>
                  <a:pt x="186" y="8"/>
                  <a:pt x="186" y="7"/>
                  <a:pt x="185" y="7"/>
                </a:cubicBezTo>
                <a:cubicBezTo>
                  <a:pt x="184" y="7"/>
                  <a:pt x="186" y="8"/>
                  <a:pt x="185" y="8"/>
                </a:cubicBezTo>
                <a:cubicBezTo>
                  <a:pt x="184" y="8"/>
                  <a:pt x="185" y="7"/>
                  <a:pt x="184" y="7"/>
                </a:cubicBezTo>
                <a:cubicBezTo>
                  <a:pt x="183" y="7"/>
                  <a:pt x="184" y="8"/>
                  <a:pt x="182" y="8"/>
                </a:cubicBezTo>
                <a:cubicBezTo>
                  <a:pt x="183" y="8"/>
                  <a:pt x="184" y="9"/>
                  <a:pt x="185" y="9"/>
                </a:cubicBezTo>
                <a:cubicBezTo>
                  <a:pt x="187" y="8"/>
                  <a:pt x="189" y="8"/>
                  <a:pt x="190" y="6"/>
                </a:cubicBezTo>
                <a:cubicBezTo>
                  <a:pt x="192" y="6"/>
                  <a:pt x="193" y="7"/>
                  <a:pt x="195" y="7"/>
                </a:cubicBezTo>
                <a:cubicBezTo>
                  <a:pt x="196" y="6"/>
                  <a:pt x="198" y="5"/>
                  <a:pt x="200" y="6"/>
                </a:cubicBezTo>
                <a:cubicBezTo>
                  <a:pt x="200" y="6"/>
                  <a:pt x="199" y="6"/>
                  <a:pt x="199" y="6"/>
                </a:cubicBezTo>
                <a:cubicBezTo>
                  <a:pt x="204" y="7"/>
                  <a:pt x="208" y="3"/>
                  <a:pt x="209" y="2"/>
                </a:cubicBezTo>
                <a:cubicBezTo>
                  <a:pt x="211" y="0"/>
                  <a:pt x="212" y="1"/>
                  <a:pt x="215" y="1"/>
                </a:cubicBezTo>
                <a:cubicBezTo>
                  <a:pt x="216" y="2"/>
                  <a:pt x="217" y="3"/>
                  <a:pt x="218" y="4"/>
                </a:cubicBezTo>
                <a:cubicBezTo>
                  <a:pt x="223" y="0"/>
                  <a:pt x="231" y="4"/>
                  <a:pt x="233" y="7"/>
                </a:cubicBezTo>
                <a:cubicBezTo>
                  <a:pt x="232" y="6"/>
                  <a:pt x="238" y="7"/>
                  <a:pt x="239" y="5"/>
                </a:cubicBezTo>
                <a:cubicBezTo>
                  <a:pt x="240" y="5"/>
                  <a:pt x="239" y="6"/>
                  <a:pt x="240" y="6"/>
                </a:cubicBezTo>
                <a:cubicBezTo>
                  <a:pt x="240" y="7"/>
                  <a:pt x="239" y="6"/>
                  <a:pt x="238" y="6"/>
                </a:cubicBezTo>
                <a:cubicBezTo>
                  <a:pt x="239" y="7"/>
                  <a:pt x="238" y="7"/>
                  <a:pt x="239" y="7"/>
                </a:cubicBezTo>
                <a:cubicBezTo>
                  <a:pt x="241" y="8"/>
                  <a:pt x="240" y="6"/>
                  <a:pt x="242" y="6"/>
                </a:cubicBezTo>
                <a:cubicBezTo>
                  <a:pt x="242" y="7"/>
                  <a:pt x="241" y="7"/>
                  <a:pt x="241" y="7"/>
                </a:cubicBezTo>
                <a:cubicBezTo>
                  <a:pt x="242" y="7"/>
                  <a:pt x="242" y="7"/>
                  <a:pt x="242" y="7"/>
                </a:cubicBezTo>
                <a:cubicBezTo>
                  <a:pt x="244" y="8"/>
                  <a:pt x="243" y="6"/>
                  <a:pt x="245" y="6"/>
                </a:cubicBezTo>
                <a:cubicBezTo>
                  <a:pt x="245" y="7"/>
                  <a:pt x="244" y="7"/>
                  <a:pt x="244" y="7"/>
                </a:cubicBezTo>
                <a:cubicBezTo>
                  <a:pt x="244" y="7"/>
                  <a:pt x="244" y="7"/>
                  <a:pt x="244" y="8"/>
                </a:cubicBezTo>
                <a:cubicBezTo>
                  <a:pt x="248" y="7"/>
                  <a:pt x="249" y="5"/>
                  <a:pt x="252" y="5"/>
                </a:cubicBezTo>
                <a:cubicBezTo>
                  <a:pt x="255" y="6"/>
                  <a:pt x="260" y="6"/>
                  <a:pt x="261" y="7"/>
                </a:cubicBezTo>
                <a:cubicBezTo>
                  <a:pt x="262" y="7"/>
                  <a:pt x="263" y="6"/>
                  <a:pt x="264" y="7"/>
                </a:cubicBezTo>
                <a:cubicBezTo>
                  <a:pt x="267" y="7"/>
                  <a:pt x="266" y="5"/>
                  <a:pt x="270" y="5"/>
                </a:cubicBezTo>
                <a:cubicBezTo>
                  <a:pt x="269" y="5"/>
                  <a:pt x="268" y="5"/>
                  <a:pt x="268" y="5"/>
                </a:cubicBezTo>
                <a:cubicBezTo>
                  <a:pt x="268" y="6"/>
                  <a:pt x="269" y="5"/>
                  <a:pt x="270" y="5"/>
                </a:cubicBezTo>
                <a:cubicBezTo>
                  <a:pt x="268" y="6"/>
                  <a:pt x="267" y="6"/>
                  <a:pt x="266" y="7"/>
                </a:cubicBezTo>
                <a:cubicBezTo>
                  <a:pt x="266" y="7"/>
                  <a:pt x="267" y="7"/>
                  <a:pt x="267" y="7"/>
                </a:cubicBezTo>
                <a:cubicBezTo>
                  <a:pt x="268" y="7"/>
                  <a:pt x="268" y="7"/>
                  <a:pt x="269" y="7"/>
                </a:cubicBezTo>
                <a:cubicBezTo>
                  <a:pt x="271" y="8"/>
                  <a:pt x="272" y="8"/>
                  <a:pt x="273" y="7"/>
                </a:cubicBezTo>
                <a:cubicBezTo>
                  <a:pt x="274" y="7"/>
                  <a:pt x="272" y="7"/>
                  <a:pt x="272" y="7"/>
                </a:cubicBezTo>
                <a:cubicBezTo>
                  <a:pt x="273" y="8"/>
                  <a:pt x="273" y="8"/>
                  <a:pt x="273" y="8"/>
                </a:cubicBezTo>
                <a:cubicBezTo>
                  <a:pt x="274" y="8"/>
                  <a:pt x="274" y="8"/>
                  <a:pt x="274" y="7"/>
                </a:cubicBezTo>
                <a:cubicBezTo>
                  <a:pt x="275" y="8"/>
                  <a:pt x="275" y="8"/>
                  <a:pt x="275" y="8"/>
                </a:cubicBezTo>
                <a:cubicBezTo>
                  <a:pt x="276" y="8"/>
                  <a:pt x="277" y="8"/>
                  <a:pt x="278" y="9"/>
                </a:cubicBezTo>
                <a:cubicBezTo>
                  <a:pt x="281" y="8"/>
                  <a:pt x="283" y="6"/>
                  <a:pt x="285" y="6"/>
                </a:cubicBezTo>
                <a:cubicBezTo>
                  <a:pt x="286" y="6"/>
                  <a:pt x="286" y="6"/>
                  <a:pt x="286" y="7"/>
                </a:cubicBezTo>
                <a:cubicBezTo>
                  <a:pt x="287" y="6"/>
                  <a:pt x="290" y="7"/>
                  <a:pt x="291" y="8"/>
                </a:cubicBezTo>
                <a:cubicBezTo>
                  <a:pt x="290" y="8"/>
                  <a:pt x="289" y="7"/>
                  <a:pt x="287" y="7"/>
                </a:cubicBezTo>
                <a:cubicBezTo>
                  <a:pt x="286" y="7"/>
                  <a:pt x="286" y="8"/>
                  <a:pt x="286" y="8"/>
                </a:cubicBezTo>
                <a:cubicBezTo>
                  <a:pt x="288" y="9"/>
                  <a:pt x="291" y="9"/>
                  <a:pt x="292" y="11"/>
                </a:cubicBezTo>
                <a:cubicBezTo>
                  <a:pt x="293" y="10"/>
                  <a:pt x="294" y="9"/>
                  <a:pt x="292" y="10"/>
                </a:cubicBezTo>
                <a:cubicBezTo>
                  <a:pt x="294" y="9"/>
                  <a:pt x="296" y="9"/>
                  <a:pt x="300" y="9"/>
                </a:cubicBezTo>
                <a:cubicBezTo>
                  <a:pt x="301" y="9"/>
                  <a:pt x="302" y="7"/>
                  <a:pt x="304" y="8"/>
                </a:cubicBezTo>
                <a:cubicBezTo>
                  <a:pt x="304" y="9"/>
                  <a:pt x="302" y="9"/>
                  <a:pt x="302" y="10"/>
                </a:cubicBezTo>
                <a:cubicBezTo>
                  <a:pt x="305" y="9"/>
                  <a:pt x="306" y="7"/>
                  <a:pt x="310" y="7"/>
                </a:cubicBezTo>
                <a:cubicBezTo>
                  <a:pt x="310" y="7"/>
                  <a:pt x="310" y="8"/>
                  <a:pt x="310" y="8"/>
                </a:cubicBezTo>
                <a:cubicBezTo>
                  <a:pt x="305" y="8"/>
                  <a:pt x="303" y="10"/>
                  <a:pt x="302" y="11"/>
                </a:cubicBezTo>
                <a:cubicBezTo>
                  <a:pt x="304" y="11"/>
                  <a:pt x="305" y="11"/>
                  <a:pt x="303" y="12"/>
                </a:cubicBezTo>
                <a:cubicBezTo>
                  <a:pt x="307" y="12"/>
                  <a:pt x="307" y="10"/>
                  <a:pt x="310" y="10"/>
                </a:cubicBezTo>
                <a:cubicBezTo>
                  <a:pt x="310" y="10"/>
                  <a:pt x="310" y="10"/>
                  <a:pt x="309" y="10"/>
                </a:cubicBezTo>
                <a:cubicBezTo>
                  <a:pt x="309" y="10"/>
                  <a:pt x="310" y="10"/>
                  <a:pt x="310" y="10"/>
                </a:cubicBezTo>
                <a:cubicBezTo>
                  <a:pt x="311" y="10"/>
                  <a:pt x="311" y="10"/>
                  <a:pt x="312" y="10"/>
                </a:cubicBezTo>
                <a:cubicBezTo>
                  <a:pt x="313" y="10"/>
                  <a:pt x="313" y="10"/>
                  <a:pt x="313" y="11"/>
                </a:cubicBezTo>
                <a:cubicBezTo>
                  <a:pt x="314" y="11"/>
                  <a:pt x="313" y="10"/>
                  <a:pt x="314" y="10"/>
                </a:cubicBezTo>
                <a:cubicBezTo>
                  <a:pt x="314" y="10"/>
                  <a:pt x="313" y="10"/>
                  <a:pt x="313" y="10"/>
                </a:cubicBezTo>
                <a:cubicBezTo>
                  <a:pt x="315" y="10"/>
                  <a:pt x="319" y="10"/>
                  <a:pt x="322" y="10"/>
                </a:cubicBezTo>
                <a:cubicBezTo>
                  <a:pt x="322" y="11"/>
                  <a:pt x="319" y="12"/>
                  <a:pt x="321" y="12"/>
                </a:cubicBezTo>
                <a:cubicBezTo>
                  <a:pt x="321" y="13"/>
                  <a:pt x="320" y="12"/>
                  <a:pt x="319" y="12"/>
                </a:cubicBezTo>
                <a:cubicBezTo>
                  <a:pt x="321" y="13"/>
                  <a:pt x="323" y="13"/>
                  <a:pt x="324" y="15"/>
                </a:cubicBezTo>
                <a:cubicBezTo>
                  <a:pt x="325" y="14"/>
                  <a:pt x="326" y="14"/>
                  <a:pt x="326" y="14"/>
                </a:cubicBezTo>
                <a:cubicBezTo>
                  <a:pt x="326" y="14"/>
                  <a:pt x="325" y="14"/>
                  <a:pt x="325" y="14"/>
                </a:cubicBezTo>
                <a:cubicBezTo>
                  <a:pt x="326" y="13"/>
                  <a:pt x="328" y="14"/>
                  <a:pt x="329" y="15"/>
                </a:cubicBezTo>
                <a:cubicBezTo>
                  <a:pt x="330" y="15"/>
                  <a:pt x="330" y="14"/>
                  <a:pt x="330" y="14"/>
                </a:cubicBezTo>
                <a:cubicBezTo>
                  <a:pt x="331" y="14"/>
                  <a:pt x="330" y="15"/>
                  <a:pt x="330" y="15"/>
                </a:cubicBezTo>
                <a:cubicBezTo>
                  <a:pt x="330" y="15"/>
                  <a:pt x="331" y="15"/>
                  <a:pt x="332" y="15"/>
                </a:cubicBezTo>
                <a:cubicBezTo>
                  <a:pt x="330" y="16"/>
                  <a:pt x="331" y="16"/>
                  <a:pt x="331" y="17"/>
                </a:cubicBezTo>
                <a:cubicBezTo>
                  <a:pt x="332" y="17"/>
                  <a:pt x="334" y="16"/>
                  <a:pt x="333" y="15"/>
                </a:cubicBezTo>
                <a:cubicBezTo>
                  <a:pt x="331" y="15"/>
                  <a:pt x="334" y="15"/>
                  <a:pt x="333" y="16"/>
                </a:cubicBezTo>
                <a:cubicBezTo>
                  <a:pt x="334" y="14"/>
                  <a:pt x="332" y="13"/>
                  <a:pt x="331" y="12"/>
                </a:cubicBezTo>
                <a:cubicBezTo>
                  <a:pt x="332" y="12"/>
                  <a:pt x="333" y="12"/>
                  <a:pt x="333" y="11"/>
                </a:cubicBezTo>
                <a:cubicBezTo>
                  <a:pt x="334" y="11"/>
                  <a:pt x="335" y="11"/>
                  <a:pt x="335" y="12"/>
                </a:cubicBezTo>
                <a:cubicBezTo>
                  <a:pt x="341" y="11"/>
                  <a:pt x="344" y="14"/>
                  <a:pt x="344" y="16"/>
                </a:cubicBezTo>
                <a:cubicBezTo>
                  <a:pt x="347" y="18"/>
                  <a:pt x="349" y="20"/>
                  <a:pt x="352" y="22"/>
                </a:cubicBezTo>
                <a:cubicBezTo>
                  <a:pt x="352" y="22"/>
                  <a:pt x="353" y="22"/>
                  <a:pt x="354" y="22"/>
                </a:cubicBezTo>
                <a:cubicBezTo>
                  <a:pt x="354" y="21"/>
                  <a:pt x="353" y="21"/>
                  <a:pt x="353" y="20"/>
                </a:cubicBezTo>
                <a:cubicBezTo>
                  <a:pt x="354" y="20"/>
                  <a:pt x="355" y="20"/>
                  <a:pt x="355" y="20"/>
                </a:cubicBezTo>
                <a:cubicBezTo>
                  <a:pt x="356" y="22"/>
                  <a:pt x="361" y="22"/>
                  <a:pt x="363" y="22"/>
                </a:cubicBezTo>
                <a:cubicBezTo>
                  <a:pt x="365" y="22"/>
                  <a:pt x="363" y="24"/>
                  <a:pt x="364" y="24"/>
                </a:cubicBezTo>
                <a:cubicBezTo>
                  <a:pt x="362" y="24"/>
                  <a:pt x="363" y="22"/>
                  <a:pt x="360" y="22"/>
                </a:cubicBezTo>
                <a:cubicBezTo>
                  <a:pt x="359" y="22"/>
                  <a:pt x="360" y="23"/>
                  <a:pt x="360" y="23"/>
                </a:cubicBezTo>
                <a:cubicBezTo>
                  <a:pt x="362" y="23"/>
                  <a:pt x="363" y="24"/>
                  <a:pt x="363" y="25"/>
                </a:cubicBezTo>
                <a:cubicBezTo>
                  <a:pt x="364" y="25"/>
                  <a:pt x="365" y="25"/>
                  <a:pt x="365" y="24"/>
                </a:cubicBezTo>
                <a:cubicBezTo>
                  <a:pt x="366" y="25"/>
                  <a:pt x="367" y="26"/>
                  <a:pt x="365" y="25"/>
                </a:cubicBezTo>
                <a:cubicBezTo>
                  <a:pt x="365" y="25"/>
                  <a:pt x="366" y="25"/>
                  <a:pt x="365" y="25"/>
                </a:cubicBezTo>
                <a:cubicBezTo>
                  <a:pt x="365" y="25"/>
                  <a:pt x="364" y="26"/>
                  <a:pt x="365" y="26"/>
                </a:cubicBezTo>
                <a:cubicBezTo>
                  <a:pt x="365" y="26"/>
                  <a:pt x="364" y="25"/>
                  <a:pt x="363" y="26"/>
                </a:cubicBezTo>
                <a:cubicBezTo>
                  <a:pt x="364" y="25"/>
                  <a:pt x="363" y="25"/>
                  <a:pt x="361" y="25"/>
                </a:cubicBezTo>
                <a:cubicBezTo>
                  <a:pt x="361" y="25"/>
                  <a:pt x="363" y="25"/>
                  <a:pt x="362" y="26"/>
                </a:cubicBezTo>
                <a:cubicBezTo>
                  <a:pt x="361" y="26"/>
                  <a:pt x="361" y="25"/>
                  <a:pt x="361" y="25"/>
                </a:cubicBezTo>
                <a:cubicBezTo>
                  <a:pt x="360" y="25"/>
                  <a:pt x="361" y="26"/>
                  <a:pt x="361" y="26"/>
                </a:cubicBezTo>
                <a:cubicBezTo>
                  <a:pt x="360" y="26"/>
                  <a:pt x="360" y="26"/>
                  <a:pt x="360" y="25"/>
                </a:cubicBezTo>
                <a:cubicBezTo>
                  <a:pt x="359" y="25"/>
                  <a:pt x="358" y="27"/>
                  <a:pt x="359" y="26"/>
                </a:cubicBezTo>
                <a:cubicBezTo>
                  <a:pt x="357" y="26"/>
                  <a:pt x="357" y="27"/>
                  <a:pt x="357" y="27"/>
                </a:cubicBezTo>
                <a:cubicBezTo>
                  <a:pt x="356" y="27"/>
                  <a:pt x="355" y="27"/>
                  <a:pt x="355" y="26"/>
                </a:cubicBezTo>
                <a:cubicBezTo>
                  <a:pt x="358" y="27"/>
                  <a:pt x="359" y="23"/>
                  <a:pt x="356" y="24"/>
                </a:cubicBezTo>
                <a:cubicBezTo>
                  <a:pt x="355" y="24"/>
                  <a:pt x="357" y="23"/>
                  <a:pt x="359" y="23"/>
                </a:cubicBezTo>
                <a:cubicBezTo>
                  <a:pt x="359" y="24"/>
                  <a:pt x="358" y="24"/>
                  <a:pt x="358" y="25"/>
                </a:cubicBezTo>
                <a:cubicBezTo>
                  <a:pt x="361" y="24"/>
                  <a:pt x="358" y="23"/>
                  <a:pt x="359" y="22"/>
                </a:cubicBezTo>
                <a:cubicBezTo>
                  <a:pt x="357" y="22"/>
                  <a:pt x="357" y="23"/>
                  <a:pt x="357" y="22"/>
                </a:cubicBezTo>
                <a:cubicBezTo>
                  <a:pt x="357" y="22"/>
                  <a:pt x="357" y="23"/>
                  <a:pt x="357" y="23"/>
                </a:cubicBezTo>
                <a:cubicBezTo>
                  <a:pt x="359" y="23"/>
                  <a:pt x="356" y="22"/>
                  <a:pt x="358" y="23"/>
                </a:cubicBezTo>
                <a:cubicBezTo>
                  <a:pt x="359" y="23"/>
                  <a:pt x="357" y="23"/>
                  <a:pt x="357" y="23"/>
                </a:cubicBezTo>
                <a:cubicBezTo>
                  <a:pt x="356" y="23"/>
                  <a:pt x="356" y="23"/>
                  <a:pt x="356" y="22"/>
                </a:cubicBezTo>
                <a:cubicBezTo>
                  <a:pt x="354" y="23"/>
                  <a:pt x="354" y="22"/>
                  <a:pt x="353" y="23"/>
                </a:cubicBezTo>
                <a:cubicBezTo>
                  <a:pt x="354" y="23"/>
                  <a:pt x="354" y="24"/>
                  <a:pt x="355" y="24"/>
                </a:cubicBezTo>
                <a:cubicBezTo>
                  <a:pt x="355" y="25"/>
                  <a:pt x="355" y="25"/>
                  <a:pt x="355" y="25"/>
                </a:cubicBezTo>
                <a:cubicBezTo>
                  <a:pt x="354" y="25"/>
                  <a:pt x="355" y="25"/>
                  <a:pt x="354" y="24"/>
                </a:cubicBezTo>
                <a:cubicBezTo>
                  <a:pt x="355" y="26"/>
                  <a:pt x="352" y="28"/>
                  <a:pt x="354" y="30"/>
                </a:cubicBezTo>
                <a:cubicBezTo>
                  <a:pt x="356" y="30"/>
                  <a:pt x="354" y="29"/>
                  <a:pt x="354" y="29"/>
                </a:cubicBezTo>
                <a:cubicBezTo>
                  <a:pt x="354" y="29"/>
                  <a:pt x="354" y="29"/>
                  <a:pt x="355" y="29"/>
                </a:cubicBezTo>
                <a:cubicBezTo>
                  <a:pt x="356" y="29"/>
                  <a:pt x="355" y="28"/>
                  <a:pt x="356" y="28"/>
                </a:cubicBezTo>
                <a:cubicBezTo>
                  <a:pt x="356" y="29"/>
                  <a:pt x="355" y="30"/>
                  <a:pt x="355" y="31"/>
                </a:cubicBezTo>
                <a:cubicBezTo>
                  <a:pt x="355" y="31"/>
                  <a:pt x="356" y="31"/>
                  <a:pt x="356" y="31"/>
                </a:cubicBezTo>
                <a:cubicBezTo>
                  <a:pt x="357" y="31"/>
                  <a:pt x="357" y="31"/>
                  <a:pt x="358" y="31"/>
                </a:cubicBezTo>
                <a:cubicBezTo>
                  <a:pt x="358" y="30"/>
                  <a:pt x="359" y="30"/>
                  <a:pt x="359" y="29"/>
                </a:cubicBezTo>
                <a:cubicBezTo>
                  <a:pt x="358" y="29"/>
                  <a:pt x="358" y="30"/>
                  <a:pt x="356" y="29"/>
                </a:cubicBezTo>
                <a:cubicBezTo>
                  <a:pt x="360" y="29"/>
                  <a:pt x="360" y="28"/>
                  <a:pt x="360" y="27"/>
                </a:cubicBezTo>
                <a:cubicBezTo>
                  <a:pt x="362" y="28"/>
                  <a:pt x="362" y="31"/>
                  <a:pt x="365" y="32"/>
                </a:cubicBezTo>
                <a:cubicBezTo>
                  <a:pt x="366" y="32"/>
                  <a:pt x="367" y="31"/>
                  <a:pt x="366" y="30"/>
                </a:cubicBezTo>
                <a:cubicBezTo>
                  <a:pt x="367" y="31"/>
                  <a:pt x="368" y="31"/>
                  <a:pt x="368" y="32"/>
                </a:cubicBezTo>
                <a:cubicBezTo>
                  <a:pt x="368" y="31"/>
                  <a:pt x="370" y="31"/>
                  <a:pt x="372" y="31"/>
                </a:cubicBezTo>
                <a:cubicBezTo>
                  <a:pt x="372" y="31"/>
                  <a:pt x="372" y="32"/>
                  <a:pt x="373" y="32"/>
                </a:cubicBezTo>
                <a:cubicBezTo>
                  <a:pt x="372" y="33"/>
                  <a:pt x="373" y="32"/>
                  <a:pt x="368" y="33"/>
                </a:cubicBezTo>
                <a:close/>
                <a:moveTo>
                  <a:pt x="233" y="36"/>
                </a:moveTo>
                <a:cubicBezTo>
                  <a:pt x="233" y="35"/>
                  <a:pt x="232" y="34"/>
                  <a:pt x="231" y="33"/>
                </a:cubicBezTo>
                <a:cubicBezTo>
                  <a:pt x="232" y="34"/>
                  <a:pt x="229" y="35"/>
                  <a:pt x="233" y="36"/>
                </a:cubicBezTo>
                <a:close/>
                <a:moveTo>
                  <a:pt x="238" y="6"/>
                </a:moveTo>
                <a:cubicBezTo>
                  <a:pt x="236" y="6"/>
                  <a:pt x="236" y="7"/>
                  <a:pt x="235" y="7"/>
                </a:cubicBezTo>
                <a:cubicBezTo>
                  <a:pt x="236" y="8"/>
                  <a:pt x="235" y="9"/>
                  <a:pt x="236" y="9"/>
                </a:cubicBezTo>
                <a:cubicBezTo>
                  <a:pt x="237" y="8"/>
                  <a:pt x="237" y="8"/>
                  <a:pt x="236" y="7"/>
                </a:cubicBezTo>
                <a:cubicBezTo>
                  <a:pt x="237" y="7"/>
                  <a:pt x="238" y="8"/>
                  <a:pt x="239" y="7"/>
                </a:cubicBezTo>
                <a:cubicBezTo>
                  <a:pt x="238" y="7"/>
                  <a:pt x="238" y="7"/>
                  <a:pt x="238" y="6"/>
                </a:cubicBezTo>
                <a:close/>
                <a:moveTo>
                  <a:pt x="351" y="28"/>
                </a:moveTo>
                <a:cubicBezTo>
                  <a:pt x="350" y="28"/>
                  <a:pt x="352" y="27"/>
                  <a:pt x="351" y="26"/>
                </a:cubicBezTo>
                <a:cubicBezTo>
                  <a:pt x="349" y="27"/>
                  <a:pt x="350" y="28"/>
                  <a:pt x="351" y="28"/>
                </a:cubicBezTo>
                <a:close/>
                <a:moveTo>
                  <a:pt x="349" y="26"/>
                </a:moveTo>
                <a:cubicBezTo>
                  <a:pt x="348" y="26"/>
                  <a:pt x="348" y="27"/>
                  <a:pt x="346" y="27"/>
                </a:cubicBezTo>
                <a:cubicBezTo>
                  <a:pt x="347" y="27"/>
                  <a:pt x="346" y="28"/>
                  <a:pt x="347" y="28"/>
                </a:cubicBezTo>
                <a:cubicBezTo>
                  <a:pt x="347" y="27"/>
                  <a:pt x="348" y="28"/>
                  <a:pt x="349" y="28"/>
                </a:cubicBezTo>
                <a:cubicBezTo>
                  <a:pt x="349" y="28"/>
                  <a:pt x="350" y="26"/>
                  <a:pt x="349" y="26"/>
                </a:cubicBezTo>
                <a:close/>
                <a:moveTo>
                  <a:pt x="341" y="38"/>
                </a:moveTo>
                <a:cubicBezTo>
                  <a:pt x="342" y="38"/>
                  <a:pt x="343" y="38"/>
                  <a:pt x="344" y="38"/>
                </a:cubicBezTo>
                <a:cubicBezTo>
                  <a:pt x="343" y="38"/>
                  <a:pt x="341" y="38"/>
                  <a:pt x="341" y="38"/>
                </a:cubicBezTo>
                <a:close/>
                <a:moveTo>
                  <a:pt x="337" y="12"/>
                </a:moveTo>
                <a:cubicBezTo>
                  <a:pt x="339" y="13"/>
                  <a:pt x="341" y="15"/>
                  <a:pt x="343" y="16"/>
                </a:cubicBezTo>
                <a:cubicBezTo>
                  <a:pt x="342" y="13"/>
                  <a:pt x="341" y="13"/>
                  <a:pt x="337" y="12"/>
                </a:cubicBezTo>
                <a:close/>
                <a:moveTo>
                  <a:pt x="338" y="14"/>
                </a:moveTo>
                <a:cubicBezTo>
                  <a:pt x="340" y="14"/>
                  <a:pt x="337" y="15"/>
                  <a:pt x="339" y="16"/>
                </a:cubicBezTo>
                <a:cubicBezTo>
                  <a:pt x="338" y="15"/>
                  <a:pt x="340" y="16"/>
                  <a:pt x="340" y="15"/>
                </a:cubicBezTo>
                <a:cubicBezTo>
                  <a:pt x="339" y="15"/>
                  <a:pt x="339" y="13"/>
                  <a:pt x="338" y="14"/>
                </a:cubicBezTo>
                <a:close/>
                <a:moveTo>
                  <a:pt x="336" y="14"/>
                </a:moveTo>
                <a:cubicBezTo>
                  <a:pt x="335" y="14"/>
                  <a:pt x="336" y="15"/>
                  <a:pt x="338" y="15"/>
                </a:cubicBezTo>
                <a:cubicBezTo>
                  <a:pt x="338" y="14"/>
                  <a:pt x="337" y="14"/>
                  <a:pt x="336" y="14"/>
                </a:cubicBezTo>
                <a:close/>
                <a:moveTo>
                  <a:pt x="333" y="18"/>
                </a:moveTo>
                <a:cubicBezTo>
                  <a:pt x="333" y="19"/>
                  <a:pt x="334" y="19"/>
                  <a:pt x="335" y="19"/>
                </a:cubicBezTo>
                <a:cubicBezTo>
                  <a:pt x="333" y="20"/>
                  <a:pt x="334" y="20"/>
                  <a:pt x="334" y="21"/>
                </a:cubicBezTo>
                <a:cubicBezTo>
                  <a:pt x="336" y="21"/>
                  <a:pt x="336" y="21"/>
                  <a:pt x="337" y="20"/>
                </a:cubicBezTo>
                <a:cubicBezTo>
                  <a:pt x="335" y="19"/>
                  <a:pt x="336" y="18"/>
                  <a:pt x="333" y="18"/>
                </a:cubicBezTo>
                <a:close/>
                <a:moveTo>
                  <a:pt x="335" y="16"/>
                </a:moveTo>
                <a:cubicBezTo>
                  <a:pt x="334" y="16"/>
                  <a:pt x="333" y="16"/>
                  <a:pt x="333" y="16"/>
                </a:cubicBezTo>
                <a:cubicBezTo>
                  <a:pt x="335" y="16"/>
                  <a:pt x="334" y="17"/>
                  <a:pt x="335" y="17"/>
                </a:cubicBezTo>
                <a:cubicBezTo>
                  <a:pt x="336" y="17"/>
                  <a:pt x="335" y="16"/>
                  <a:pt x="335" y="16"/>
                </a:cubicBezTo>
                <a:close/>
                <a:moveTo>
                  <a:pt x="332" y="36"/>
                </a:moveTo>
                <a:cubicBezTo>
                  <a:pt x="332" y="36"/>
                  <a:pt x="332" y="37"/>
                  <a:pt x="333" y="37"/>
                </a:cubicBezTo>
                <a:cubicBezTo>
                  <a:pt x="334" y="36"/>
                  <a:pt x="333" y="36"/>
                  <a:pt x="332" y="36"/>
                </a:cubicBezTo>
                <a:close/>
                <a:moveTo>
                  <a:pt x="254" y="7"/>
                </a:moveTo>
                <a:cubicBezTo>
                  <a:pt x="256" y="8"/>
                  <a:pt x="258" y="8"/>
                  <a:pt x="260" y="9"/>
                </a:cubicBezTo>
                <a:cubicBezTo>
                  <a:pt x="261" y="8"/>
                  <a:pt x="256" y="5"/>
                  <a:pt x="254" y="7"/>
                </a:cubicBezTo>
                <a:close/>
                <a:moveTo>
                  <a:pt x="251" y="6"/>
                </a:moveTo>
                <a:cubicBezTo>
                  <a:pt x="250" y="7"/>
                  <a:pt x="252" y="7"/>
                  <a:pt x="250" y="7"/>
                </a:cubicBezTo>
                <a:cubicBezTo>
                  <a:pt x="252" y="8"/>
                  <a:pt x="252" y="6"/>
                  <a:pt x="254" y="6"/>
                </a:cubicBezTo>
                <a:cubicBezTo>
                  <a:pt x="252" y="6"/>
                  <a:pt x="253" y="6"/>
                  <a:pt x="251" y="6"/>
                </a:cubicBezTo>
                <a:close/>
                <a:moveTo>
                  <a:pt x="239" y="36"/>
                </a:moveTo>
                <a:cubicBezTo>
                  <a:pt x="240" y="37"/>
                  <a:pt x="241" y="37"/>
                  <a:pt x="242" y="36"/>
                </a:cubicBezTo>
                <a:cubicBezTo>
                  <a:pt x="241" y="36"/>
                  <a:pt x="241" y="36"/>
                  <a:pt x="242" y="35"/>
                </a:cubicBezTo>
                <a:cubicBezTo>
                  <a:pt x="242" y="35"/>
                  <a:pt x="243" y="35"/>
                  <a:pt x="242" y="35"/>
                </a:cubicBezTo>
                <a:cubicBezTo>
                  <a:pt x="240" y="35"/>
                  <a:pt x="240" y="36"/>
                  <a:pt x="239" y="36"/>
                </a:cubicBezTo>
                <a:close/>
                <a:moveTo>
                  <a:pt x="238" y="9"/>
                </a:moveTo>
                <a:cubicBezTo>
                  <a:pt x="239" y="9"/>
                  <a:pt x="237" y="10"/>
                  <a:pt x="238" y="10"/>
                </a:cubicBezTo>
                <a:cubicBezTo>
                  <a:pt x="238" y="10"/>
                  <a:pt x="238" y="10"/>
                  <a:pt x="239" y="10"/>
                </a:cubicBezTo>
                <a:cubicBezTo>
                  <a:pt x="239" y="10"/>
                  <a:pt x="239" y="10"/>
                  <a:pt x="239" y="10"/>
                </a:cubicBezTo>
                <a:cubicBezTo>
                  <a:pt x="240" y="10"/>
                  <a:pt x="238" y="9"/>
                  <a:pt x="238" y="9"/>
                </a:cubicBezTo>
                <a:close/>
                <a:moveTo>
                  <a:pt x="235" y="34"/>
                </a:moveTo>
                <a:cubicBezTo>
                  <a:pt x="235" y="35"/>
                  <a:pt x="236" y="36"/>
                  <a:pt x="236" y="35"/>
                </a:cubicBezTo>
                <a:cubicBezTo>
                  <a:pt x="235" y="35"/>
                  <a:pt x="237" y="34"/>
                  <a:pt x="235" y="34"/>
                </a:cubicBezTo>
                <a:close/>
                <a:moveTo>
                  <a:pt x="227" y="6"/>
                </a:moveTo>
                <a:cubicBezTo>
                  <a:pt x="228" y="6"/>
                  <a:pt x="229" y="6"/>
                  <a:pt x="229" y="6"/>
                </a:cubicBezTo>
                <a:cubicBezTo>
                  <a:pt x="228" y="6"/>
                  <a:pt x="229" y="5"/>
                  <a:pt x="229" y="5"/>
                </a:cubicBezTo>
                <a:cubicBezTo>
                  <a:pt x="226" y="3"/>
                  <a:pt x="224" y="2"/>
                  <a:pt x="219" y="4"/>
                </a:cubicBezTo>
                <a:cubicBezTo>
                  <a:pt x="218" y="4"/>
                  <a:pt x="220" y="5"/>
                  <a:pt x="219" y="5"/>
                </a:cubicBezTo>
                <a:cubicBezTo>
                  <a:pt x="219" y="4"/>
                  <a:pt x="218" y="4"/>
                  <a:pt x="217" y="3"/>
                </a:cubicBezTo>
                <a:cubicBezTo>
                  <a:pt x="214" y="4"/>
                  <a:pt x="214" y="2"/>
                  <a:pt x="212" y="2"/>
                </a:cubicBezTo>
                <a:cubicBezTo>
                  <a:pt x="212" y="3"/>
                  <a:pt x="209" y="4"/>
                  <a:pt x="208" y="5"/>
                </a:cubicBezTo>
                <a:cubicBezTo>
                  <a:pt x="209" y="5"/>
                  <a:pt x="209" y="5"/>
                  <a:pt x="209" y="5"/>
                </a:cubicBezTo>
                <a:cubicBezTo>
                  <a:pt x="210" y="5"/>
                  <a:pt x="211" y="4"/>
                  <a:pt x="211" y="5"/>
                </a:cubicBezTo>
                <a:cubicBezTo>
                  <a:pt x="210" y="5"/>
                  <a:pt x="210" y="6"/>
                  <a:pt x="209" y="6"/>
                </a:cubicBezTo>
                <a:cubicBezTo>
                  <a:pt x="209" y="6"/>
                  <a:pt x="209" y="6"/>
                  <a:pt x="209" y="6"/>
                </a:cubicBezTo>
                <a:cubicBezTo>
                  <a:pt x="209" y="6"/>
                  <a:pt x="210" y="7"/>
                  <a:pt x="209" y="7"/>
                </a:cubicBezTo>
                <a:cubicBezTo>
                  <a:pt x="208" y="7"/>
                  <a:pt x="209" y="7"/>
                  <a:pt x="208" y="6"/>
                </a:cubicBezTo>
                <a:cubicBezTo>
                  <a:pt x="209" y="8"/>
                  <a:pt x="211" y="9"/>
                  <a:pt x="213" y="10"/>
                </a:cubicBezTo>
                <a:cubicBezTo>
                  <a:pt x="213" y="9"/>
                  <a:pt x="214" y="9"/>
                  <a:pt x="213" y="8"/>
                </a:cubicBezTo>
                <a:cubicBezTo>
                  <a:pt x="216" y="9"/>
                  <a:pt x="216" y="7"/>
                  <a:pt x="218" y="6"/>
                </a:cubicBezTo>
                <a:cubicBezTo>
                  <a:pt x="220" y="7"/>
                  <a:pt x="222" y="5"/>
                  <a:pt x="223" y="4"/>
                </a:cubicBezTo>
                <a:cubicBezTo>
                  <a:pt x="225" y="5"/>
                  <a:pt x="226" y="5"/>
                  <a:pt x="227" y="6"/>
                </a:cubicBezTo>
                <a:close/>
                <a:moveTo>
                  <a:pt x="227" y="13"/>
                </a:moveTo>
                <a:cubicBezTo>
                  <a:pt x="228" y="13"/>
                  <a:pt x="227" y="12"/>
                  <a:pt x="228" y="12"/>
                </a:cubicBezTo>
                <a:cubicBezTo>
                  <a:pt x="226" y="12"/>
                  <a:pt x="226" y="13"/>
                  <a:pt x="227" y="13"/>
                </a:cubicBezTo>
                <a:close/>
                <a:moveTo>
                  <a:pt x="221" y="6"/>
                </a:moveTo>
                <a:cubicBezTo>
                  <a:pt x="223" y="6"/>
                  <a:pt x="224" y="6"/>
                  <a:pt x="225" y="7"/>
                </a:cubicBezTo>
                <a:cubicBezTo>
                  <a:pt x="225" y="6"/>
                  <a:pt x="221" y="5"/>
                  <a:pt x="221" y="6"/>
                </a:cubicBezTo>
                <a:close/>
                <a:moveTo>
                  <a:pt x="222" y="7"/>
                </a:moveTo>
                <a:cubicBezTo>
                  <a:pt x="223" y="7"/>
                  <a:pt x="224" y="7"/>
                  <a:pt x="224" y="7"/>
                </a:cubicBezTo>
                <a:cubicBezTo>
                  <a:pt x="223" y="7"/>
                  <a:pt x="222" y="7"/>
                  <a:pt x="222" y="7"/>
                </a:cubicBezTo>
                <a:close/>
                <a:moveTo>
                  <a:pt x="219" y="15"/>
                </a:moveTo>
                <a:cubicBezTo>
                  <a:pt x="218" y="15"/>
                  <a:pt x="219" y="15"/>
                  <a:pt x="219" y="16"/>
                </a:cubicBezTo>
                <a:cubicBezTo>
                  <a:pt x="221" y="16"/>
                  <a:pt x="219" y="15"/>
                  <a:pt x="219" y="15"/>
                </a:cubicBezTo>
                <a:close/>
                <a:moveTo>
                  <a:pt x="192" y="40"/>
                </a:moveTo>
                <a:cubicBezTo>
                  <a:pt x="193" y="41"/>
                  <a:pt x="193" y="39"/>
                  <a:pt x="193" y="39"/>
                </a:cubicBezTo>
                <a:cubicBezTo>
                  <a:pt x="193" y="40"/>
                  <a:pt x="192" y="40"/>
                  <a:pt x="192" y="40"/>
                </a:cubicBezTo>
                <a:close/>
                <a:moveTo>
                  <a:pt x="189" y="39"/>
                </a:moveTo>
                <a:cubicBezTo>
                  <a:pt x="188" y="39"/>
                  <a:pt x="186" y="40"/>
                  <a:pt x="187" y="40"/>
                </a:cubicBezTo>
                <a:cubicBezTo>
                  <a:pt x="187" y="40"/>
                  <a:pt x="188" y="41"/>
                  <a:pt x="189" y="41"/>
                </a:cubicBezTo>
                <a:cubicBezTo>
                  <a:pt x="190" y="40"/>
                  <a:pt x="190" y="39"/>
                  <a:pt x="189" y="39"/>
                </a:cubicBezTo>
                <a:close/>
                <a:moveTo>
                  <a:pt x="183" y="41"/>
                </a:moveTo>
                <a:cubicBezTo>
                  <a:pt x="183" y="41"/>
                  <a:pt x="184" y="42"/>
                  <a:pt x="184" y="42"/>
                </a:cubicBezTo>
                <a:cubicBezTo>
                  <a:pt x="184" y="41"/>
                  <a:pt x="184" y="41"/>
                  <a:pt x="185" y="40"/>
                </a:cubicBezTo>
                <a:cubicBezTo>
                  <a:pt x="183" y="40"/>
                  <a:pt x="183" y="41"/>
                  <a:pt x="183" y="41"/>
                </a:cubicBezTo>
                <a:close/>
                <a:moveTo>
                  <a:pt x="179" y="10"/>
                </a:moveTo>
                <a:cubicBezTo>
                  <a:pt x="178" y="11"/>
                  <a:pt x="178" y="12"/>
                  <a:pt x="180" y="12"/>
                </a:cubicBezTo>
                <a:cubicBezTo>
                  <a:pt x="180" y="11"/>
                  <a:pt x="180" y="11"/>
                  <a:pt x="179" y="10"/>
                </a:cubicBezTo>
                <a:close/>
                <a:moveTo>
                  <a:pt x="177" y="7"/>
                </a:moveTo>
                <a:cubicBezTo>
                  <a:pt x="176" y="7"/>
                  <a:pt x="177" y="7"/>
                  <a:pt x="177" y="6"/>
                </a:cubicBezTo>
                <a:cubicBezTo>
                  <a:pt x="176" y="6"/>
                  <a:pt x="175" y="6"/>
                  <a:pt x="174" y="6"/>
                </a:cubicBezTo>
                <a:cubicBezTo>
                  <a:pt x="175" y="7"/>
                  <a:pt x="171" y="8"/>
                  <a:pt x="174" y="9"/>
                </a:cubicBezTo>
                <a:cubicBezTo>
                  <a:pt x="176" y="8"/>
                  <a:pt x="178" y="8"/>
                  <a:pt x="180" y="8"/>
                </a:cubicBezTo>
                <a:cubicBezTo>
                  <a:pt x="180" y="7"/>
                  <a:pt x="180" y="8"/>
                  <a:pt x="180" y="7"/>
                </a:cubicBezTo>
                <a:cubicBezTo>
                  <a:pt x="178" y="7"/>
                  <a:pt x="178" y="7"/>
                  <a:pt x="177" y="7"/>
                </a:cubicBezTo>
                <a:close/>
                <a:moveTo>
                  <a:pt x="177" y="41"/>
                </a:moveTo>
                <a:cubicBezTo>
                  <a:pt x="178" y="41"/>
                  <a:pt x="179" y="40"/>
                  <a:pt x="178" y="39"/>
                </a:cubicBezTo>
                <a:cubicBezTo>
                  <a:pt x="177" y="40"/>
                  <a:pt x="176" y="40"/>
                  <a:pt x="177" y="41"/>
                </a:cubicBezTo>
                <a:close/>
                <a:moveTo>
                  <a:pt x="171" y="5"/>
                </a:moveTo>
                <a:cubicBezTo>
                  <a:pt x="172" y="5"/>
                  <a:pt x="172" y="4"/>
                  <a:pt x="173" y="4"/>
                </a:cubicBezTo>
                <a:cubicBezTo>
                  <a:pt x="171" y="4"/>
                  <a:pt x="170" y="5"/>
                  <a:pt x="171" y="5"/>
                </a:cubicBezTo>
                <a:close/>
                <a:moveTo>
                  <a:pt x="168" y="47"/>
                </a:moveTo>
                <a:cubicBezTo>
                  <a:pt x="169" y="47"/>
                  <a:pt x="170" y="47"/>
                  <a:pt x="170" y="47"/>
                </a:cubicBezTo>
                <a:cubicBezTo>
                  <a:pt x="170" y="46"/>
                  <a:pt x="171" y="45"/>
                  <a:pt x="170" y="45"/>
                </a:cubicBezTo>
                <a:cubicBezTo>
                  <a:pt x="170" y="45"/>
                  <a:pt x="170" y="45"/>
                  <a:pt x="169" y="45"/>
                </a:cubicBezTo>
                <a:cubicBezTo>
                  <a:pt x="168" y="45"/>
                  <a:pt x="169" y="44"/>
                  <a:pt x="168" y="43"/>
                </a:cubicBezTo>
                <a:cubicBezTo>
                  <a:pt x="168" y="44"/>
                  <a:pt x="168" y="44"/>
                  <a:pt x="167" y="44"/>
                </a:cubicBezTo>
                <a:cubicBezTo>
                  <a:pt x="168" y="44"/>
                  <a:pt x="167" y="44"/>
                  <a:pt x="167" y="43"/>
                </a:cubicBezTo>
                <a:cubicBezTo>
                  <a:pt x="166" y="44"/>
                  <a:pt x="165" y="46"/>
                  <a:pt x="166" y="47"/>
                </a:cubicBezTo>
                <a:cubicBezTo>
                  <a:pt x="167" y="46"/>
                  <a:pt x="167" y="44"/>
                  <a:pt x="168" y="45"/>
                </a:cubicBezTo>
                <a:cubicBezTo>
                  <a:pt x="168" y="45"/>
                  <a:pt x="167" y="46"/>
                  <a:pt x="168" y="47"/>
                </a:cubicBezTo>
                <a:close/>
                <a:moveTo>
                  <a:pt x="165" y="48"/>
                </a:moveTo>
                <a:cubicBezTo>
                  <a:pt x="166" y="48"/>
                  <a:pt x="167" y="47"/>
                  <a:pt x="167" y="47"/>
                </a:cubicBezTo>
                <a:cubicBezTo>
                  <a:pt x="166" y="47"/>
                  <a:pt x="165" y="47"/>
                  <a:pt x="165" y="48"/>
                </a:cubicBezTo>
                <a:close/>
                <a:moveTo>
                  <a:pt x="164" y="6"/>
                </a:moveTo>
                <a:cubicBezTo>
                  <a:pt x="164" y="6"/>
                  <a:pt x="164" y="6"/>
                  <a:pt x="164" y="6"/>
                </a:cubicBezTo>
                <a:cubicBezTo>
                  <a:pt x="165" y="6"/>
                  <a:pt x="166" y="5"/>
                  <a:pt x="165" y="5"/>
                </a:cubicBezTo>
                <a:cubicBezTo>
                  <a:pt x="166" y="6"/>
                  <a:pt x="164" y="5"/>
                  <a:pt x="164" y="6"/>
                </a:cubicBezTo>
                <a:close/>
                <a:moveTo>
                  <a:pt x="160" y="45"/>
                </a:moveTo>
                <a:cubicBezTo>
                  <a:pt x="158" y="45"/>
                  <a:pt x="157" y="46"/>
                  <a:pt x="156" y="46"/>
                </a:cubicBezTo>
                <a:cubicBezTo>
                  <a:pt x="157" y="47"/>
                  <a:pt x="160" y="46"/>
                  <a:pt x="161" y="45"/>
                </a:cubicBezTo>
                <a:cubicBezTo>
                  <a:pt x="160" y="45"/>
                  <a:pt x="160" y="45"/>
                  <a:pt x="160" y="45"/>
                </a:cubicBezTo>
                <a:close/>
                <a:moveTo>
                  <a:pt x="155" y="5"/>
                </a:moveTo>
                <a:cubicBezTo>
                  <a:pt x="153" y="5"/>
                  <a:pt x="156" y="4"/>
                  <a:pt x="154" y="4"/>
                </a:cubicBezTo>
                <a:cubicBezTo>
                  <a:pt x="152" y="4"/>
                  <a:pt x="151" y="5"/>
                  <a:pt x="152" y="6"/>
                </a:cubicBezTo>
                <a:cubicBezTo>
                  <a:pt x="153" y="6"/>
                  <a:pt x="152" y="7"/>
                  <a:pt x="155" y="7"/>
                </a:cubicBezTo>
                <a:cubicBezTo>
                  <a:pt x="155" y="6"/>
                  <a:pt x="156" y="5"/>
                  <a:pt x="155" y="5"/>
                </a:cubicBezTo>
                <a:cubicBezTo>
                  <a:pt x="155" y="5"/>
                  <a:pt x="155" y="5"/>
                  <a:pt x="155" y="5"/>
                </a:cubicBezTo>
                <a:close/>
                <a:moveTo>
                  <a:pt x="113" y="11"/>
                </a:moveTo>
                <a:cubicBezTo>
                  <a:pt x="113" y="11"/>
                  <a:pt x="114" y="11"/>
                  <a:pt x="113" y="11"/>
                </a:cubicBezTo>
                <a:cubicBezTo>
                  <a:pt x="115" y="12"/>
                  <a:pt x="115" y="11"/>
                  <a:pt x="115" y="11"/>
                </a:cubicBezTo>
                <a:cubicBezTo>
                  <a:pt x="114" y="11"/>
                  <a:pt x="114" y="11"/>
                  <a:pt x="113" y="11"/>
                </a:cubicBezTo>
                <a:close/>
                <a:moveTo>
                  <a:pt x="112" y="49"/>
                </a:moveTo>
                <a:cubicBezTo>
                  <a:pt x="112" y="49"/>
                  <a:pt x="111" y="50"/>
                  <a:pt x="113" y="50"/>
                </a:cubicBezTo>
                <a:cubicBezTo>
                  <a:pt x="112" y="49"/>
                  <a:pt x="114" y="49"/>
                  <a:pt x="114" y="49"/>
                </a:cubicBezTo>
                <a:cubicBezTo>
                  <a:pt x="113" y="49"/>
                  <a:pt x="113" y="49"/>
                  <a:pt x="112" y="49"/>
                </a:cubicBezTo>
                <a:close/>
                <a:moveTo>
                  <a:pt x="71" y="39"/>
                </a:moveTo>
                <a:cubicBezTo>
                  <a:pt x="71" y="40"/>
                  <a:pt x="72" y="41"/>
                  <a:pt x="71" y="41"/>
                </a:cubicBezTo>
                <a:cubicBezTo>
                  <a:pt x="73" y="41"/>
                  <a:pt x="73" y="41"/>
                  <a:pt x="75" y="41"/>
                </a:cubicBezTo>
                <a:cubicBezTo>
                  <a:pt x="76" y="40"/>
                  <a:pt x="74" y="39"/>
                  <a:pt x="72" y="39"/>
                </a:cubicBezTo>
                <a:cubicBezTo>
                  <a:pt x="73" y="39"/>
                  <a:pt x="75" y="39"/>
                  <a:pt x="75" y="38"/>
                </a:cubicBezTo>
                <a:cubicBezTo>
                  <a:pt x="73" y="38"/>
                  <a:pt x="73" y="39"/>
                  <a:pt x="71" y="39"/>
                </a:cubicBezTo>
                <a:close/>
                <a:moveTo>
                  <a:pt x="70" y="42"/>
                </a:moveTo>
                <a:cubicBezTo>
                  <a:pt x="71" y="43"/>
                  <a:pt x="72" y="44"/>
                  <a:pt x="75" y="44"/>
                </a:cubicBezTo>
                <a:cubicBezTo>
                  <a:pt x="75" y="43"/>
                  <a:pt x="73" y="42"/>
                  <a:pt x="75" y="42"/>
                </a:cubicBezTo>
                <a:cubicBezTo>
                  <a:pt x="73" y="42"/>
                  <a:pt x="71" y="41"/>
                  <a:pt x="70" y="42"/>
                </a:cubicBezTo>
                <a:close/>
                <a:moveTo>
                  <a:pt x="64" y="40"/>
                </a:moveTo>
                <a:cubicBezTo>
                  <a:pt x="64" y="40"/>
                  <a:pt x="64" y="40"/>
                  <a:pt x="65" y="40"/>
                </a:cubicBezTo>
                <a:cubicBezTo>
                  <a:pt x="65" y="40"/>
                  <a:pt x="65" y="39"/>
                  <a:pt x="64" y="40"/>
                </a:cubicBezTo>
                <a:close/>
                <a:moveTo>
                  <a:pt x="58" y="14"/>
                </a:moveTo>
                <a:cubicBezTo>
                  <a:pt x="59" y="14"/>
                  <a:pt x="61" y="14"/>
                  <a:pt x="61" y="13"/>
                </a:cubicBezTo>
                <a:cubicBezTo>
                  <a:pt x="59" y="13"/>
                  <a:pt x="57" y="14"/>
                  <a:pt x="58" y="14"/>
                </a:cubicBezTo>
                <a:close/>
                <a:moveTo>
                  <a:pt x="36" y="35"/>
                </a:moveTo>
                <a:cubicBezTo>
                  <a:pt x="38" y="35"/>
                  <a:pt x="40" y="36"/>
                  <a:pt x="41" y="35"/>
                </a:cubicBezTo>
                <a:cubicBezTo>
                  <a:pt x="40" y="35"/>
                  <a:pt x="38" y="34"/>
                  <a:pt x="36" y="35"/>
                </a:cubicBezTo>
                <a:close/>
              </a:path>
            </a:pathLst>
          </a:custGeom>
          <a:solidFill>
            <a:schemeClr val="tx2">
              <a:alpha val="20000"/>
            </a:schemeClr>
          </a:solidFill>
          <a:ln w="15875"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pic>
        <p:nvPicPr>
          <p:cNvPr id="24" name="图片" descr="/data/temp/02928d90-4bde-11f0-9ce9-ee58023c2870.jpeg02928d90-4bde-11f0-9ce9-ee58023c2870"/>
          <p:cNvPicPr>
            <a:picLocks noChangeAspect="1"/>
          </p:cNvPicPr>
          <p:nvPr>
            <p:custDataLst>
              <p:tags r:id="rId5"/>
            </p:custDataLst>
          </p:nvPr>
        </p:nvPicPr>
        <p:blipFill>
          <a:blip r:embed="rId6">
            <a:lum contrast="24000"/>
          </a:blip>
          <a:srcRect t="27115" b="27115"/>
          <a:stretch>
            <a:fillRect/>
          </a:stretch>
        </p:blipFill>
        <p:spPr>
          <a:xfrm>
            <a:off x="4880657" y="1602765"/>
            <a:ext cx="2429878" cy="166825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pic>
        <p:nvPicPr>
          <p:cNvPr id="25" name="图片" descr="/data/temp/02928cc0-4bde-11f0-9ce9-ee58023c2870.jpeg02928cc0-4bde-11f0-9ce9-ee58023c2870"/>
          <p:cNvPicPr>
            <a:picLocks noChangeAspect="1"/>
          </p:cNvPicPr>
          <p:nvPr>
            <p:custDataLst>
              <p:tags r:id="rId7"/>
            </p:custDataLst>
          </p:nvPr>
        </p:nvPicPr>
        <p:blipFill>
          <a:blip r:embed="rId8"/>
          <a:srcRect t="25486" b="25486"/>
          <a:stretch>
            <a:fillRect/>
          </a:stretch>
        </p:blipFill>
        <p:spPr>
          <a:xfrm>
            <a:off x="1552576" y="1602765"/>
            <a:ext cx="2282874" cy="1678897"/>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pic>
        <p:nvPicPr>
          <p:cNvPr id="26" name="图片" descr="/data/temp/02928e02-4bde-11f0-9ce9-ee58023c2870.jpeg02928e02-4bde-11f0-9ce9-ee58023c2870"/>
          <p:cNvPicPr>
            <a:picLocks noChangeAspect="1"/>
          </p:cNvPicPr>
          <p:nvPr>
            <p:custDataLst>
              <p:tags r:id="rId9"/>
            </p:custDataLst>
          </p:nvPr>
        </p:nvPicPr>
        <p:blipFill>
          <a:blip r:embed="rId10"/>
          <a:srcRect t="25486" b="25486"/>
          <a:stretch>
            <a:fillRect/>
          </a:stretch>
        </p:blipFill>
        <p:spPr>
          <a:xfrm>
            <a:off x="8336573" y="1602765"/>
            <a:ext cx="2282874" cy="1678897"/>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31" name="矩形 30"/>
          <p:cNvSpPr/>
          <p:nvPr>
            <p:custDataLst>
              <p:tags r:id="rId11"/>
            </p:custDataLst>
          </p:nvPr>
        </p:nvSpPr>
        <p:spPr>
          <a:xfrm>
            <a:off x="1296484" y="3329286"/>
            <a:ext cx="2824524" cy="548827"/>
          </a:xfrm>
          <a:prstGeom prst="rect">
            <a:avLst/>
          </a:prstGeom>
          <a:noFill/>
        </p:spPr>
        <p:txBody>
          <a:bodyPr wrap="square" lIns="0" tIns="0" rIns="0" bIns="0" rtlCol="0" anchor="ctr" anchorCtr="0">
            <a:noAutofit/>
          </a:bodyPr>
          <a:lstStyle/>
          <a:p>
            <a:pPr algn="ctr">
              <a:spcBef>
                <a:spcPct val="0"/>
              </a:spcBef>
              <a:spcAft>
                <a:spcPct val="0"/>
              </a:spcAft>
            </a:pPr>
            <a:r>
              <a:rPr lang="en-US" altLang="zh-CN" sz="2000" b="1" dirty="0">
                <a:solidFill>
                  <a:schemeClr val="bg2">
                    <a:lumMod val="50000"/>
                  </a:schemeClr>
                </a:solidFill>
                <a:latin typeface="+mn-ea"/>
                <a:cs typeface="+mn-ea"/>
              </a:rPr>
              <a:t>1.</a:t>
            </a:r>
            <a:r>
              <a:rPr lang="zh-CN" altLang="en-US" sz="2000" b="1" dirty="0">
                <a:solidFill>
                  <a:schemeClr val="bg2">
                    <a:lumMod val="50000"/>
                  </a:schemeClr>
                </a:solidFill>
                <a:latin typeface="+mn-ea"/>
                <a:cs typeface="+mn-ea"/>
              </a:rPr>
              <a:t>开放日和亲子活动</a:t>
            </a:r>
            <a:endParaRPr lang="zh-CN" altLang="en-US" sz="2000" b="1" dirty="0">
              <a:solidFill>
                <a:schemeClr val="bg2">
                  <a:lumMod val="50000"/>
                </a:schemeClr>
              </a:solidFill>
              <a:latin typeface="+mn-ea"/>
              <a:cs typeface="+mn-ea"/>
            </a:endParaRPr>
          </a:p>
        </p:txBody>
      </p:sp>
      <p:sp>
        <p:nvSpPr>
          <p:cNvPr id="32" name="矩形 31"/>
          <p:cNvSpPr/>
          <p:nvPr>
            <p:custDataLst>
              <p:tags r:id="rId12"/>
            </p:custDataLst>
          </p:nvPr>
        </p:nvSpPr>
        <p:spPr>
          <a:xfrm>
            <a:off x="1179830" y="3935095"/>
            <a:ext cx="3201035" cy="1794510"/>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设立特定的开放日邀请家长参观幼儿园，通过亲子运动会、亲子阅读等活动增加家长参与，促进家长对幼儿园教育理念的理解。</a:t>
            </a:r>
            <a:endParaRPr lang="zh-CN" altLang="en-US" sz="1600" dirty="0">
              <a:ln>
                <a:noFill/>
                <a:prstDash val="sysDot"/>
              </a:ln>
              <a:solidFill>
                <a:schemeClr val="tx1">
                  <a:lumMod val="85000"/>
                  <a:lumOff val="15000"/>
                </a:schemeClr>
              </a:solidFill>
              <a:latin typeface="+mn-ea"/>
              <a:cs typeface="+mn-ea"/>
            </a:endParaRPr>
          </a:p>
        </p:txBody>
      </p:sp>
      <p:sp>
        <p:nvSpPr>
          <p:cNvPr id="46" name="矩形 45"/>
          <p:cNvSpPr/>
          <p:nvPr>
            <p:custDataLst>
              <p:tags r:id="rId13"/>
            </p:custDataLst>
          </p:nvPr>
        </p:nvSpPr>
        <p:spPr>
          <a:xfrm>
            <a:off x="4686426" y="3329286"/>
            <a:ext cx="2824524" cy="548827"/>
          </a:xfrm>
          <a:prstGeom prst="rect">
            <a:avLst/>
          </a:prstGeom>
          <a:noFill/>
        </p:spPr>
        <p:txBody>
          <a:bodyPr wrap="square" lIns="0" tIns="0" rIns="0" bIns="0" rtlCol="0" anchor="ctr" anchorCtr="0">
            <a:noAutofit/>
          </a:bodyPr>
          <a:lstStyle/>
          <a:p>
            <a:pPr algn="ctr">
              <a:spcBef>
                <a:spcPct val="0"/>
              </a:spcBef>
              <a:spcAft>
                <a:spcPct val="0"/>
              </a:spcAft>
            </a:pPr>
            <a:r>
              <a:rPr lang="en-US" altLang="zh-CN" sz="2000" b="1">
                <a:solidFill>
                  <a:schemeClr val="bg2">
                    <a:lumMod val="50000"/>
                  </a:schemeClr>
                </a:solidFill>
                <a:latin typeface="+mn-ea"/>
                <a:cs typeface="+mn-ea"/>
              </a:rPr>
              <a:t>2.</a:t>
            </a:r>
            <a:r>
              <a:rPr lang="zh-CN" altLang="en-US" sz="2000" b="1">
                <a:solidFill>
                  <a:schemeClr val="bg2">
                    <a:lumMod val="50000"/>
                  </a:schemeClr>
                </a:solidFill>
                <a:latin typeface="+mn-ea"/>
                <a:cs typeface="+mn-ea"/>
              </a:rPr>
              <a:t>家长工作坊和讲座</a:t>
            </a:r>
            <a:endParaRPr lang="zh-CN" altLang="en-US" sz="2000" b="1">
              <a:solidFill>
                <a:schemeClr val="bg2">
                  <a:lumMod val="50000"/>
                </a:schemeClr>
              </a:solidFill>
              <a:latin typeface="+mn-ea"/>
              <a:cs typeface="+mn-ea"/>
            </a:endParaRPr>
          </a:p>
        </p:txBody>
      </p:sp>
      <p:sp>
        <p:nvSpPr>
          <p:cNvPr id="47" name="矩形 46"/>
          <p:cNvSpPr/>
          <p:nvPr>
            <p:custDataLst>
              <p:tags r:id="rId14"/>
            </p:custDataLst>
          </p:nvPr>
        </p:nvSpPr>
        <p:spPr>
          <a:xfrm>
            <a:off x="4569460" y="3935095"/>
            <a:ext cx="3201035" cy="1794510"/>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定期举办家长工作坊和教育讲座，涵盖育儿知识、儿童心理发展等主题，旨在提升家长育儿技能，增强家庭教育自信与能力。</a:t>
            </a:r>
            <a:endParaRPr lang="zh-CN" altLang="en-US" sz="1600">
              <a:ln>
                <a:noFill/>
                <a:prstDash val="sysDot"/>
              </a:ln>
              <a:solidFill>
                <a:schemeClr val="tx1">
                  <a:lumMod val="85000"/>
                  <a:lumOff val="15000"/>
                </a:schemeClr>
              </a:solidFill>
              <a:latin typeface="+mn-ea"/>
              <a:cs typeface="+mn-ea"/>
            </a:endParaRPr>
          </a:p>
        </p:txBody>
      </p:sp>
      <p:sp>
        <p:nvSpPr>
          <p:cNvPr id="48" name="矩形 47"/>
          <p:cNvSpPr/>
          <p:nvPr>
            <p:custDataLst>
              <p:tags r:id="rId15"/>
            </p:custDataLst>
          </p:nvPr>
        </p:nvSpPr>
        <p:spPr>
          <a:xfrm>
            <a:off x="8087798" y="3329286"/>
            <a:ext cx="2824524" cy="548827"/>
          </a:xfrm>
          <a:prstGeom prst="rect">
            <a:avLst/>
          </a:prstGeom>
          <a:noFill/>
        </p:spPr>
        <p:txBody>
          <a:bodyPr wrap="square" lIns="0" tIns="0" rIns="0" bIns="0" rtlCol="0" anchor="ctr" anchorCtr="0">
            <a:noAutofit/>
          </a:bodyPr>
          <a:lstStyle/>
          <a:p>
            <a:pPr algn="ctr">
              <a:spcBef>
                <a:spcPct val="0"/>
              </a:spcBef>
              <a:spcAft>
                <a:spcPct val="0"/>
              </a:spcAft>
            </a:pPr>
            <a:r>
              <a:rPr lang="en-US" altLang="zh-CN" sz="2000" b="1">
                <a:solidFill>
                  <a:schemeClr val="bg2">
                    <a:lumMod val="50000"/>
                  </a:schemeClr>
                </a:solidFill>
                <a:latin typeface="+mn-ea"/>
                <a:cs typeface="+mn-ea"/>
              </a:rPr>
              <a:t>3.</a:t>
            </a:r>
            <a:r>
              <a:rPr lang="zh-CN" altLang="en-US" sz="2000" b="1">
                <a:solidFill>
                  <a:schemeClr val="bg2">
                    <a:lumMod val="50000"/>
                  </a:schemeClr>
                </a:solidFill>
                <a:latin typeface="+mn-ea"/>
                <a:cs typeface="+mn-ea"/>
              </a:rPr>
              <a:t>家长教师协会</a:t>
            </a:r>
            <a:endParaRPr lang="zh-CN" altLang="en-US" sz="2000" b="1">
              <a:solidFill>
                <a:schemeClr val="bg2">
                  <a:lumMod val="50000"/>
                </a:schemeClr>
              </a:solidFill>
              <a:latin typeface="+mn-ea"/>
              <a:cs typeface="+mn-ea"/>
            </a:endParaRPr>
          </a:p>
        </p:txBody>
      </p:sp>
      <p:sp>
        <p:nvSpPr>
          <p:cNvPr id="49" name="矩形 48"/>
          <p:cNvSpPr/>
          <p:nvPr>
            <p:custDataLst>
              <p:tags r:id="rId16"/>
            </p:custDataLst>
          </p:nvPr>
        </p:nvSpPr>
        <p:spPr>
          <a:xfrm>
            <a:off x="7971155" y="3935095"/>
            <a:ext cx="3201035" cy="1794510"/>
          </a:xfrm>
          <a:prstGeom prst="rect">
            <a:avLst/>
          </a:prstGeom>
          <a:noFill/>
        </p:spPr>
        <p:txBody>
          <a:bodyPr wrap="square" lIns="0" tIns="0" rIns="0" bIns="0" anchor="t" anchorCtr="0">
            <a:noAutofit/>
          </a:bodyPr>
          <a:lstStyle/>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成立家长教师协会，作为家长参与幼儿园管理和决策的平台，组织家长志愿者活动，协助开展教育活动。</a:t>
            </a:r>
            <a:endParaRPr lang="zh-CN" altLang="en-US" sz="1600" dirty="0">
              <a:ln>
                <a:noFill/>
                <a:prstDash val="sysDot"/>
              </a:ln>
              <a:solidFill>
                <a:schemeClr val="tx1">
                  <a:lumMod val="85000"/>
                  <a:lumOff val="15000"/>
                </a:schemeClr>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custDataLst>
              <p:tags r:id="rId1"/>
            </p:custDataLst>
          </p:nvPr>
        </p:nvSpPr>
        <p:spPr>
          <a:xfrm>
            <a:off x="1233170" y="866140"/>
            <a:ext cx="10344150" cy="705485"/>
          </a:xfrm>
          <a:noFill/>
        </p:spPr>
        <p:txBody>
          <a:bodyPr wrap="square" lIns="91440" tIns="45720" rIns="91440" bIns="45720" rtlCol="0" anchor="b">
            <a:noAutofit/>
          </a:bodyPr>
          <a:p>
            <a:pPr algn="l"/>
            <a:r>
              <a:rPr lang="zh-CN" altLang="en-US" sz="3200" dirty="0">
                <a:solidFill>
                  <a:schemeClr val="accent2">
                    <a:lumMod val="54320"/>
                  </a:schemeClr>
                </a:solidFill>
              </a:rPr>
              <a:t>四、幼儿园教育的开放性和合作性</a:t>
            </a:r>
            <a:endParaRPr lang="zh-CN" altLang="en-US" sz="3200" dirty="0">
              <a:solidFill>
                <a:schemeClr val="accent2">
                  <a:lumMod val="54320"/>
                </a:schemeClr>
              </a:solidFill>
            </a:endParaRPr>
          </a:p>
        </p:txBody>
      </p:sp>
      <p:sp>
        <p:nvSpPr>
          <p:cNvPr id="3" name="任意形状 2"/>
          <p:cNvSpPr/>
          <p:nvPr>
            <p:custDataLst>
              <p:tags r:id="rId2"/>
            </p:custDataLst>
          </p:nvPr>
        </p:nvSpPr>
        <p:spPr>
          <a:xfrm>
            <a:off x="1495951" y="1614594"/>
            <a:ext cx="9469865" cy="412826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5">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4" name="任意形状 1"/>
          <p:cNvSpPr/>
          <p:nvPr>
            <p:custDataLst>
              <p:tags r:id="rId3"/>
            </p:custDataLst>
          </p:nvPr>
        </p:nvSpPr>
        <p:spPr>
          <a:xfrm>
            <a:off x="1495951" y="1664903"/>
            <a:ext cx="9469865" cy="4077893"/>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5">
                  <a:alpha val="75000"/>
                </a:schemeClr>
              </a:gs>
              <a:gs pos="68000">
                <a:schemeClr val="accent5">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6" name="任意多边形: 形状 20"/>
          <p:cNvSpPr/>
          <p:nvPr>
            <p:custDataLst>
              <p:tags r:id="rId4"/>
            </p:custDataLst>
          </p:nvPr>
        </p:nvSpPr>
        <p:spPr>
          <a:xfrm>
            <a:off x="1672203" y="1819165"/>
            <a:ext cx="9467339" cy="4049963"/>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5">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2829254" y="1991955"/>
            <a:ext cx="803693" cy="80369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5" name="矩形 9"/>
          <p:cNvSpPr/>
          <p:nvPr>
            <p:custDataLst>
              <p:tags r:id="rId6"/>
            </p:custDataLst>
          </p:nvPr>
        </p:nvSpPr>
        <p:spPr>
          <a:xfrm>
            <a:off x="2255520" y="3528060"/>
            <a:ext cx="2159635" cy="11360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与社区图书馆、博物馆等机构建立合作，利用专业资源和设施为幼儿提供丰富的学习体验，如组织社区参观活动。</a:t>
            </a:r>
            <a:endParaRPr lang="zh-CN" altLang="en-US" sz="1600">
              <a:solidFill>
                <a:schemeClr val="lt1">
                  <a:lumMod val="100000"/>
                </a:schemeClr>
              </a:solidFill>
              <a:latin typeface="+mn-ea"/>
              <a:cs typeface="+mn-ea"/>
            </a:endParaRPr>
          </a:p>
        </p:txBody>
      </p:sp>
      <p:sp>
        <p:nvSpPr>
          <p:cNvPr id="17" name="椭圆 24"/>
          <p:cNvSpPr/>
          <p:nvPr>
            <p:custDataLst>
              <p:tags r:id="rId7"/>
            </p:custDataLst>
          </p:nvPr>
        </p:nvSpPr>
        <p:spPr>
          <a:xfrm>
            <a:off x="5833470" y="1991955"/>
            <a:ext cx="803693" cy="80369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4" name="矩形 11"/>
          <p:cNvSpPr/>
          <p:nvPr>
            <p:custDataLst>
              <p:tags r:id="rId8"/>
            </p:custDataLst>
          </p:nvPr>
        </p:nvSpPr>
        <p:spPr>
          <a:xfrm>
            <a:off x="5259705" y="3521075"/>
            <a:ext cx="2159635" cy="11360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邀请社区专家和艺术家进园互动，如画家指导绘画、科学家进行科学实验，激发孩子兴趣和创造力。</a:t>
            </a:r>
            <a:endParaRPr lang="zh-CN" altLang="en-US" sz="1600">
              <a:solidFill>
                <a:schemeClr val="lt1">
                  <a:lumMod val="100000"/>
                </a:schemeClr>
              </a:solidFill>
              <a:latin typeface="+mn-ea"/>
              <a:cs typeface="+mn-ea"/>
            </a:endParaRPr>
          </a:p>
        </p:txBody>
      </p:sp>
      <p:sp>
        <p:nvSpPr>
          <p:cNvPr id="35" name="椭圆 25"/>
          <p:cNvSpPr/>
          <p:nvPr>
            <p:custDataLst>
              <p:tags r:id="rId9"/>
            </p:custDataLst>
          </p:nvPr>
        </p:nvSpPr>
        <p:spPr>
          <a:xfrm>
            <a:off x="8838179" y="1991955"/>
            <a:ext cx="803693" cy="80369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7" name="矩形 15"/>
          <p:cNvSpPr/>
          <p:nvPr>
            <p:custDataLst>
              <p:tags r:id="rId10"/>
            </p:custDataLst>
          </p:nvPr>
        </p:nvSpPr>
        <p:spPr>
          <a:xfrm>
            <a:off x="8263890" y="3521075"/>
            <a:ext cx="2159635" cy="113601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与家长和社区共同开发教育资源和项目，如建立共享图书角和社区菜园，促进孩子学习自然知识。</a:t>
            </a:r>
            <a:endParaRPr lang="zh-CN" altLang="en-US" sz="1600">
              <a:solidFill>
                <a:schemeClr val="lt1">
                  <a:lumMod val="100000"/>
                </a:schemeClr>
              </a:solidFill>
              <a:latin typeface="+mn-ea"/>
              <a:cs typeface="+mn-ea"/>
            </a:endParaRPr>
          </a:p>
        </p:txBody>
      </p:sp>
      <p:sp>
        <p:nvSpPr>
          <p:cNvPr id="38" name="矩形 16"/>
          <p:cNvSpPr/>
          <p:nvPr>
            <p:custDataLst>
              <p:tags r:id="rId11"/>
            </p:custDataLst>
          </p:nvPr>
        </p:nvSpPr>
        <p:spPr>
          <a:xfrm>
            <a:off x="2267312" y="3139543"/>
            <a:ext cx="2002094" cy="2919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4. 社区资源整合　</a:t>
            </a:r>
            <a:endParaRPr lang="zh-CN" altLang="en-US" b="1">
              <a:solidFill>
                <a:schemeClr val="lt1">
                  <a:lumMod val="100000"/>
                </a:schemeClr>
              </a:solidFill>
              <a:latin typeface="+mn-ea"/>
              <a:cs typeface="+mn-ea"/>
            </a:endParaRPr>
          </a:p>
        </p:txBody>
      </p:sp>
      <p:sp>
        <p:nvSpPr>
          <p:cNvPr id="39" name="矩形 17"/>
          <p:cNvSpPr/>
          <p:nvPr>
            <p:custDataLst>
              <p:tags r:id="rId12"/>
            </p:custDataLst>
          </p:nvPr>
        </p:nvSpPr>
        <p:spPr>
          <a:xfrm>
            <a:off x="5272021" y="3139543"/>
            <a:ext cx="2002094" cy="2919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5. 专家进园计划</a:t>
            </a:r>
            <a:endParaRPr lang="zh-CN" altLang="en-US" b="1">
              <a:solidFill>
                <a:schemeClr val="lt1">
                  <a:lumMod val="100000"/>
                </a:schemeClr>
              </a:solidFill>
              <a:latin typeface="+mn-ea"/>
              <a:cs typeface="+mn-ea"/>
            </a:endParaRPr>
          </a:p>
        </p:txBody>
      </p:sp>
      <p:sp>
        <p:nvSpPr>
          <p:cNvPr id="40" name="矩形 21"/>
          <p:cNvSpPr/>
          <p:nvPr>
            <p:custDataLst>
              <p:tags r:id="rId13"/>
            </p:custDataLst>
          </p:nvPr>
        </p:nvSpPr>
        <p:spPr>
          <a:xfrm>
            <a:off x="8276238" y="3139543"/>
            <a:ext cx="2002094" cy="2919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6. 共建共享项目</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021117" y="2184312"/>
            <a:ext cx="421486" cy="419324"/>
          </a:xfrm>
          <a:prstGeom prst="rect">
            <a:avLst/>
          </a:prstGeom>
        </p:spPr>
      </p:pic>
      <p:pic>
        <p:nvPicPr>
          <p:cNvPr id="47" name="图形 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039637" y="2204041"/>
            <a:ext cx="392754" cy="379806"/>
          </a:xfrm>
          <a:prstGeom prst="rect">
            <a:avLst/>
          </a:prstGeom>
        </p:spPr>
      </p:pic>
      <p:pic>
        <p:nvPicPr>
          <p:cNvPr id="48" name="图形 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048292" y="2184312"/>
            <a:ext cx="384739" cy="419323"/>
          </a:xfrm>
          <a:prstGeom prst="rect">
            <a:avLst/>
          </a:prstGeom>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5"/>
          <p:cNvSpPr/>
          <p:nvPr>
            <p:custDataLst>
              <p:tags r:id="rId1"/>
            </p:custDataLst>
          </p:nvPr>
        </p:nvSpPr>
        <p:spPr>
          <a:xfrm>
            <a:off x="2217420" y="3195320"/>
            <a:ext cx="2021205" cy="48260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5"/>
                </a:solidFill>
                <a:latin typeface="+mn-ea"/>
                <a:cs typeface="+mn-ea"/>
              </a:rPr>
              <a:t>有效沟通渠道的种类</a:t>
            </a:r>
            <a:endParaRPr lang="zh-CN" altLang="en-US" sz="2000" b="1">
              <a:solidFill>
                <a:schemeClr val="accent5"/>
              </a:solidFill>
              <a:latin typeface="+mn-ea"/>
              <a:cs typeface="+mn-ea"/>
            </a:endParaRPr>
          </a:p>
        </p:txBody>
      </p:sp>
      <p:sp>
        <p:nvSpPr>
          <p:cNvPr id="4" name="矩形 8"/>
          <p:cNvSpPr/>
          <p:nvPr>
            <p:custDataLst>
              <p:tags r:id="rId2"/>
            </p:custDataLst>
          </p:nvPr>
        </p:nvSpPr>
        <p:spPr>
          <a:xfrm>
            <a:off x="2069830" y="378147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为确保信息的及时传递和反馈，学校与家长之间应建立多种沟通渠道，包括家园联系本、电子邮件、社交媒体群组等。</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71b98464-4b99-11f0-9cbe-725002e4e021.jpg@base@tag=imgScale&amp;m=1&amp;w=485&amp;h=753&amp;q=9571b98464-4b99-11f0-9cbe-725002e4e021"/>
          <p:cNvPicPr>
            <a:picLocks noChangeAspect="1"/>
          </p:cNvPicPr>
          <p:nvPr>
            <p:custDataLst>
              <p:tags r:id="rId3"/>
            </p:custDataLst>
          </p:nvPr>
        </p:nvPicPr>
        <p:blipFill>
          <a:blip r:embed="rId4"/>
          <a:srcRect l="35699" r="36699"/>
          <a:stretch>
            <a:fillRect/>
          </a:stretch>
        </p:blipFill>
        <p:spPr>
          <a:xfrm>
            <a:off x="2697480" y="1528445"/>
            <a:ext cx="1005840" cy="1563370"/>
          </a:xfrm>
          <a:prstGeom prst="roundRect">
            <a:avLst>
              <a:gd name="adj" fmla="val 50000"/>
            </a:avLst>
          </a:prstGeom>
          <a:solidFill>
            <a:schemeClr val="accent5"/>
          </a:solidFill>
          <a:ln>
            <a:solidFill>
              <a:schemeClr val="accent5">
                <a:alpha val="20000"/>
              </a:schemeClr>
            </a:solidFill>
          </a:ln>
        </p:spPr>
      </p:pic>
      <p:sp>
        <p:nvSpPr>
          <p:cNvPr id="17" name="椭圆 4"/>
          <p:cNvSpPr/>
          <p:nvPr>
            <p:custDataLst>
              <p:tags r:id="rId5"/>
            </p:custDataLst>
          </p:nvPr>
        </p:nvSpPr>
        <p:spPr>
          <a:xfrm>
            <a:off x="2385695" y="2240915"/>
            <a:ext cx="354330" cy="3613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01</a:t>
            </a:r>
            <a:endParaRPr lang="en-US" altLang="zh-CN" sz="1600" b="1" dirty="0">
              <a:solidFill>
                <a:schemeClr val="accent5"/>
              </a:solidFill>
              <a:latin typeface="+mn-ea"/>
              <a:cs typeface="+mn-ea"/>
              <a:sym typeface="+mn-ea"/>
            </a:endParaRPr>
          </a:p>
        </p:txBody>
      </p:sp>
      <p:pic>
        <p:nvPicPr>
          <p:cNvPr id="18" name="图片 2" descr="/data/temp/71b98503-4b99-11f0-9cbe-725002e4e021.jpg@base@tag=imgScale&amp;m=1&amp;w=485&amp;h=753&amp;q=9571b98503-4b99-11f0-9cbe-725002e4e021"/>
          <p:cNvPicPr>
            <a:picLocks noChangeAspect="1"/>
          </p:cNvPicPr>
          <p:nvPr>
            <p:custDataLst>
              <p:tags r:id="rId6"/>
            </p:custDataLst>
          </p:nvPr>
        </p:nvPicPr>
        <p:blipFill>
          <a:blip r:embed="rId7"/>
          <a:srcRect l="38640" r="33758"/>
          <a:stretch>
            <a:fillRect/>
          </a:stretch>
        </p:blipFill>
        <p:spPr>
          <a:xfrm>
            <a:off x="5600700" y="1528445"/>
            <a:ext cx="1005840" cy="1563370"/>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8"/>
            </p:custDataLst>
          </p:nvPr>
        </p:nvSpPr>
        <p:spPr>
          <a:xfrm>
            <a:off x="5287010" y="2240915"/>
            <a:ext cx="354330" cy="3613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02</a:t>
            </a:r>
            <a:endParaRPr lang="en-US" altLang="zh-CN" sz="1600" b="1" dirty="0">
              <a:solidFill>
                <a:schemeClr val="accent5"/>
              </a:solidFill>
              <a:latin typeface="+mn-ea"/>
              <a:cs typeface="+mn-ea"/>
              <a:sym typeface="+mn-ea"/>
            </a:endParaRPr>
          </a:p>
        </p:txBody>
      </p:sp>
      <p:sp>
        <p:nvSpPr>
          <p:cNvPr id="20" name="矩形 11"/>
          <p:cNvSpPr/>
          <p:nvPr>
            <p:custDataLst>
              <p:tags r:id="rId9"/>
            </p:custDataLst>
          </p:nvPr>
        </p:nvSpPr>
        <p:spPr>
          <a:xfrm>
            <a:off x="5127625" y="3191510"/>
            <a:ext cx="2167890" cy="48260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5"/>
                </a:solidFill>
                <a:latin typeface="+mn-ea"/>
                <a:cs typeface="+mn-ea"/>
              </a:rPr>
              <a:t>定期收集家长意见的策略</a:t>
            </a:r>
            <a:endParaRPr lang="zh-CN" altLang="en-US" sz="2000" b="1">
              <a:solidFill>
                <a:schemeClr val="accent5"/>
              </a:solidFill>
              <a:latin typeface="+mn-ea"/>
              <a:cs typeface="+mn-ea"/>
            </a:endParaRPr>
          </a:p>
        </p:txBody>
      </p:sp>
      <p:sp>
        <p:nvSpPr>
          <p:cNvPr id="21" name="矩形 12"/>
          <p:cNvSpPr/>
          <p:nvPr>
            <p:custDataLst>
              <p:tags r:id="rId10"/>
            </p:custDataLst>
          </p:nvPr>
        </p:nvSpPr>
        <p:spPr>
          <a:xfrm>
            <a:off x="4980584" y="37776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学校应定期通过问卷调查、家长会或个别访谈等方式收集家长的意见和建议，这有助于了解家长的需求和期望，为教育决策提供依据。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71b98511-4b99-11f0-9cbe-725002e4e021.jpg@base@tag=imgScale&amp;m=1&amp;w=485&amp;h=753&amp;q=9571b98511-4b99-11f0-9cbe-725002e4e021"/>
          <p:cNvPicPr>
            <a:picLocks noChangeAspect="1"/>
          </p:cNvPicPr>
          <p:nvPr>
            <p:custDataLst>
              <p:tags r:id="rId11"/>
            </p:custDataLst>
          </p:nvPr>
        </p:nvPicPr>
        <p:blipFill>
          <a:blip r:embed="rId12"/>
          <a:srcRect l="28592" r="28592"/>
          <a:stretch>
            <a:fillRect/>
          </a:stretch>
        </p:blipFill>
        <p:spPr>
          <a:xfrm>
            <a:off x="8503285" y="1532255"/>
            <a:ext cx="1005840" cy="1563370"/>
          </a:xfrm>
          <a:prstGeom prst="roundRect">
            <a:avLst>
              <a:gd name="adj" fmla="val 50000"/>
            </a:avLst>
          </a:prstGeom>
          <a:solidFill>
            <a:schemeClr val="accent5"/>
          </a:solidFill>
          <a:ln>
            <a:solidFill>
              <a:schemeClr val="accent5">
                <a:alpha val="20000"/>
              </a:schemeClr>
            </a:solidFill>
          </a:ln>
        </p:spPr>
      </p:pic>
      <p:sp>
        <p:nvSpPr>
          <p:cNvPr id="28" name="椭圆 10"/>
          <p:cNvSpPr/>
          <p:nvPr>
            <p:custDataLst>
              <p:tags r:id="rId13"/>
            </p:custDataLst>
          </p:nvPr>
        </p:nvSpPr>
        <p:spPr>
          <a:xfrm>
            <a:off x="8182610" y="2231390"/>
            <a:ext cx="354330" cy="3613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03</a:t>
            </a:r>
            <a:endParaRPr lang="en-US" altLang="zh-CN" sz="1600" b="1" dirty="0">
              <a:solidFill>
                <a:schemeClr val="accent5"/>
              </a:solidFill>
              <a:latin typeface="+mn-ea"/>
              <a:cs typeface="+mn-ea"/>
              <a:sym typeface="+mn-ea"/>
            </a:endParaRPr>
          </a:p>
        </p:txBody>
      </p:sp>
      <p:sp>
        <p:nvSpPr>
          <p:cNvPr id="29" name="矩形 13"/>
          <p:cNvSpPr/>
          <p:nvPr>
            <p:custDataLst>
              <p:tags r:id="rId14"/>
            </p:custDataLst>
          </p:nvPr>
        </p:nvSpPr>
        <p:spPr>
          <a:xfrm>
            <a:off x="8037830" y="3191510"/>
            <a:ext cx="2167890" cy="48260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5"/>
                </a:solidFill>
                <a:latin typeface="+mn-ea"/>
                <a:cs typeface="+mn-ea"/>
              </a:rPr>
              <a:t>根据反馈调整教育策略</a:t>
            </a:r>
            <a:endParaRPr lang="zh-CN" altLang="en-US" sz="2000" b="1">
              <a:solidFill>
                <a:schemeClr val="accent5"/>
              </a:solidFill>
              <a:latin typeface="+mn-ea"/>
              <a:cs typeface="+mn-ea"/>
            </a:endParaRPr>
          </a:p>
        </p:txBody>
      </p:sp>
      <p:sp>
        <p:nvSpPr>
          <p:cNvPr id="30" name="矩形 14"/>
          <p:cNvSpPr/>
          <p:nvPr>
            <p:custDataLst>
              <p:tags r:id="rId15"/>
            </p:custDataLst>
          </p:nvPr>
        </p:nvSpPr>
        <p:spPr>
          <a:xfrm>
            <a:off x="7890702" y="37776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收集到的家长反馈是宝贵的资源，学校应认真分析这些信息，并据此调整教育策略和活动安排，以满足学生和家长的需求，提高教育质量。</a:t>
            </a:r>
            <a:endParaRPr lang="zh-CN" altLang="en-US" sz="1600" dirty="0">
              <a:ln>
                <a:noFill/>
                <a:prstDash val="sysDot"/>
              </a:ln>
              <a:solidFill>
                <a:schemeClr val="tx1">
                  <a:lumMod val="85000"/>
                  <a:lumOff val="15000"/>
                </a:schemeClr>
              </a:solidFill>
              <a:latin typeface="+mn-ea"/>
              <a:cs typeface="+mn-ea"/>
              <a:sym typeface="+mn-ea"/>
            </a:endParaRPr>
          </a:p>
        </p:txBody>
      </p:sp>
      <p:sp>
        <p:nvSpPr>
          <p:cNvPr id="6" name="标题 5"/>
          <p:cNvSpPr>
            <a:spLocks noGrp="1"/>
          </p:cNvSpPr>
          <p:nvPr>
            <p:ph type="title"/>
            <p:custDataLst>
              <p:tags r:id="rId16"/>
            </p:custDataLst>
          </p:nvPr>
        </p:nvSpPr>
        <p:spPr>
          <a:xfrm>
            <a:off x="1532255" y="800735"/>
            <a:ext cx="5264785" cy="608330"/>
          </a:xfrm>
        </p:spPr>
        <p:txBody>
          <a:bodyPr/>
          <a:p>
            <a:pPr algn="l"/>
            <a:r>
              <a:rPr lang="zh-CN" altLang="en-US" sz="2400">
                <a:solidFill>
                  <a:schemeClr val="accent2">
                    <a:lumMod val="54320"/>
                  </a:schemeClr>
                </a:solidFill>
              </a:rPr>
              <a:t>7. 沟通与反馈机制</a:t>
            </a:r>
            <a:endParaRPr lang="zh-CN" altLang="en-US" sz="2400">
              <a:solidFill>
                <a:schemeClr val="accent2">
                  <a:lumMod val="54320"/>
                </a:schemeClr>
              </a:solidFill>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家园社合作共育的理论基础</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家园社合作共育的策略</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331845" y="341185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332480" y="346138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610995" y="751840"/>
            <a:ext cx="5393690" cy="995680"/>
          </a:xfrm>
        </p:spPr>
        <p:txBody>
          <a:bodyPr>
            <a:noAutofit/>
          </a:bodyPr>
          <a:p>
            <a:pPr marL="0" indent="0" algn="l" fontAlgn="auto">
              <a:lnSpc>
                <a:spcPts val="4000"/>
              </a:lnSpc>
            </a:pPr>
            <a:r>
              <a:rPr lang="zh-CN" altLang="en-US" sz="3200">
                <a:solidFill>
                  <a:schemeClr val="accent2">
                    <a:lumMod val="54320"/>
                  </a:schemeClr>
                </a:solidFill>
              </a:rPr>
              <a:t>五、社区资源调查与评估</a:t>
            </a:r>
            <a:br>
              <a:rPr lang="zh-CN" altLang="en-US" sz="3200">
                <a:solidFill>
                  <a:schemeClr val="accent2">
                    <a:lumMod val="54320"/>
                  </a:schemeClr>
                </a:solidFill>
              </a:rPr>
            </a:br>
            <a:r>
              <a:rPr lang="en-US" altLang="zh-CN" sz="2400">
                <a:solidFill>
                  <a:schemeClr val="accent2">
                    <a:lumMod val="54320"/>
                  </a:schemeClr>
                </a:solidFill>
              </a:rPr>
              <a:t>1. </a:t>
            </a:r>
            <a:r>
              <a:rPr lang="zh-CN" altLang="en-US" sz="2400">
                <a:solidFill>
                  <a:schemeClr val="accent2">
                    <a:lumMod val="54320"/>
                  </a:schemeClr>
                </a:solidFill>
              </a:rPr>
              <a:t>资源调查与评估</a:t>
            </a:r>
            <a:endParaRPr lang="zh-CN" altLang="en-US" sz="2400">
              <a:solidFill>
                <a:schemeClr val="accent2">
                  <a:lumMod val="54320"/>
                </a:schemeClr>
              </a:solidFill>
            </a:endParaRPr>
          </a:p>
        </p:txBody>
      </p:sp>
      <p:sp>
        <p:nvSpPr>
          <p:cNvPr id="3" name="矩形 5"/>
          <p:cNvSpPr/>
          <p:nvPr>
            <p:custDataLst>
              <p:tags r:id="rId2"/>
            </p:custDataLst>
          </p:nvPr>
        </p:nvSpPr>
        <p:spPr>
          <a:xfrm>
            <a:off x="2092561" y="3758376"/>
            <a:ext cx="2190268" cy="487174"/>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6"/>
                </a:solidFill>
                <a:latin typeface="+mn-ea"/>
                <a:cs typeface="+mn-ea"/>
              </a:rPr>
              <a:t>资源调查与评估</a:t>
            </a:r>
            <a:endParaRPr lang="zh-CN" altLang="en-US" sz="1600" b="1">
              <a:solidFill>
                <a:schemeClr val="accent6"/>
              </a:solidFill>
              <a:latin typeface="+mn-ea"/>
              <a:cs typeface="+mn-ea"/>
            </a:endParaRPr>
          </a:p>
        </p:txBody>
      </p:sp>
      <p:sp>
        <p:nvSpPr>
          <p:cNvPr id="4" name="矩形 8"/>
          <p:cNvSpPr/>
          <p:nvPr>
            <p:custDataLst>
              <p:tags r:id="rId3"/>
            </p:custDataLst>
          </p:nvPr>
        </p:nvSpPr>
        <p:spPr>
          <a:xfrm>
            <a:off x="1906179" y="4274879"/>
            <a:ext cx="2685654" cy="157855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幼儿园需对社区内的教育资源进行详尽调查，包括图书馆、博物馆、文化中心、体育馆、医疗机构及企业等，以发现可供幼儿教育利用的资源。</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d8eef479-4b93-11f0-a25c-ba93c40232cd.jpg@base@tag=imgScale&amp;m=1&amp;w=485&amp;h=753&amp;q=95d8eef479-4b93-11f0-a25c-ba93c40232cd"/>
          <p:cNvPicPr>
            <a:picLocks noChangeAspect="1"/>
          </p:cNvPicPr>
          <p:nvPr>
            <p:custDataLst>
              <p:tags r:id="rId4"/>
            </p:custDataLst>
          </p:nvPr>
        </p:nvPicPr>
        <p:blipFill>
          <a:blip r:embed="rId5"/>
          <a:srcRect l="7066" r="7066"/>
          <a:stretch>
            <a:fillRect/>
          </a:stretch>
        </p:blipFill>
        <p:spPr>
          <a:xfrm>
            <a:off x="2407774" y="1720076"/>
            <a:ext cx="1270025" cy="1973029"/>
          </a:xfrm>
          <a:prstGeom prst="roundRect">
            <a:avLst>
              <a:gd name="adj" fmla="val 50000"/>
            </a:avLst>
          </a:prstGeom>
          <a:solidFill>
            <a:schemeClr val="accent6"/>
          </a:solidFill>
          <a:ln>
            <a:solidFill>
              <a:schemeClr val="accent6">
                <a:alpha val="20000"/>
              </a:schemeClr>
            </a:solidFill>
          </a:ln>
        </p:spPr>
      </p:pic>
      <p:sp>
        <p:nvSpPr>
          <p:cNvPr id="17" name="椭圆 4"/>
          <p:cNvSpPr/>
          <p:nvPr>
            <p:custDataLst>
              <p:tags r:id="rId6"/>
            </p:custDataLst>
          </p:nvPr>
        </p:nvSpPr>
        <p:spPr>
          <a:xfrm>
            <a:off x="2092834" y="2439757"/>
            <a:ext cx="456054" cy="447716"/>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01</a:t>
            </a:r>
            <a:endParaRPr lang="en-US" altLang="zh-CN" sz="1600" b="1" dirty="0">
              <a:solidFill>
                <a:schemeClr val="accent6"/>
              </a:solidFill>
              <a:latin typeface="+mn-ea"/>
              <a:cs typeface="+mn-ea"/>
              <a:sym typeface="+mn-ea"/>
            </a:endParaRPr>
          </a:p>
        </p:txBody>
      </p:sp>
      <p:pic>
        <p:nvPicPr>
          <p:cNvPr id="18" name="图片 2" descr="/data/temp/d8eef44e-4b93-11f0-a25c-ba93c40232cd.jpg@base@tag=imgScale&amp;m=1&amp;w=485&amp;h=753&amp;q=95d8eef44e-4b93-11f0-a25c-ba93c40232cd"/>
          <p:cNvPicPr>
            <a:picLocks noChangeAspect="1"/>
          </p:cNvPicPr>
          <p:nvPr>
            <p:custDataLst>
              <p:tags r:id="rId7"/>
            </p:custDataLst>
          </p:nvPr>
        </p:nvPicPr>
        <p:blipFill>
          <a:blip r:embed="rId8"/>
          <a:srcRect l="1757" r="1758"/>
          <a:stretch>
            <a:fillRect/>
          </a:stretch>
        </p:blipFill>
        <p:spPr>
          <a:xfrm>
            <a:off x="5340378" y="1720076"/>
            <a:ext cx="1270025" cy="1973029"/>
          </a:xfrm>
          <a:prstGeom prst="roundRect">
            <a:avLst>
              <a:gd name="adj" fmla="val 50000"/>
            </a:avLst>
          </a:prstGeom>
          <a:solidFill>
            <a:schemeClr val="accent6"/>
          </a:solidFill>
          <a:ln>
            <a:solidFill>
              <a:schemeClr val="accent6">
                <a:alpha val="20000"/>
              </a:schemeClr>
            </a:solidFill>
          </a:ln>
        </p:spPr>
      </p:pic>
      <p:sp>
        <p:nvSpPr>
          <p:cNvPr id="19" name="椭圆 7"/>
          <p:cNvSpPr/>
          <p:nvPr>
            <p:custDataLst>
              <p:tags r:id="rId9"/>
            </p:custDataLst>
          </p:nvPr>
        </p:nvSpPr>
        <p:spPr>
          <a:xfrm>
            <a:off x="5023513" y="2439757"/>
            <a:ext cx="456054" cy="447716"/>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02</a:t>
            </a:r>
            <a:endParaRPr lang="en-US" altLang="zh-CN" sz="1600" b="1" dirty="0">
              <a:solidFill>
                <a:schemeClr val="accent6"/>
              </a:solidFill>
              <a:latin typeface="+mn-ea"/>
              <a:cs typeface="+mn-ea"/>
              <a:sym typeface="+mn-ea"/>
            </a:endParaRPr>
          </a:p>
        </p:txBody>
      </p:sp>
      <p:sp>
        <p:nvSpPr>
          <p:cNvPr id="20" name="矩形 11"/>
          <p:cNvSpPr/>
          <p:nvPr>
            <p:custDataLst>
              <p:tags r:id="rId10"/>
            </p:custDataLst>
          </p:nvPr>
        </p:nvSpPr>
        <p:spPr>
          <a:xfrm>
            <a:off x="5032775" y="3754526"/>
            <a:ext cx="2190268" cy="487174"/>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6"/>
                </a:solidFill>
                <a:latin typeface="+mn-ea"/>
                <a:cs typeface="+mn-ea"/>
              </a:rPr>
              <a:t>评估资源对幼儿教育的价值</a:t>
            </a:r>
            <a:endParaRPr lang="zh-CN" altLang="en-US" sz="1600" b="1">
              <a:solidFill>
                <a:schemeClr val="accent6"/>
              </a:solidFill>
              <a:latin typeface="+mn-ea"/>
              <a:cs typeface="+mn-ea"/>
            </a:endParaRPr>
          </a:p>
        </p:txBody>
      </p:sp>
      <p:sp>
        <p:nvSpPr>
          <p:cNvPr id="21" name="矩形 12"/>
          <p:cNvSpPr/>
          <p:nvPr>
            <p:custDataLst>
              <p:tags r:id="rId11"/>
            </p:custDataLst>
          </p:nvPr>
        </p:nvSpPr>
        <p:spPr>
          <a:xfrm>
            <a:off x="5031851" y="4271030"/>
            <a:ext cx="2499640" cy="157855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对调查到的资源进行评估，分析其对幼儿教育的潜在价值，确保这些资源能够为幼儿提供丰富多样的学习环境和实践经验。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d8eef5f3-4b93-11f0-a25c-ba93c40232cd.jpg@base@tag=imgScale&amp;m=1&amp;w=485&amp;h=753&amp;q=95d8eef5f3-4b93-11f0-a25c-ba93c40232cd"/>
          <p:cNvPicPr>
            <a:picLocks noChangeAspect="1"/>
          </p:cNvPicPr>
          <p:nvPr>
            <p:custDataLst>
              <p:tags r:id="rId12"/>
            </p:custDataLst>
          </p:nvPr>
        </p:nvPicPr>
        <p:blipFill>
          <a:blip r:embed="rId13"/>
          <a:srcRect l="1691" r="1691"/>
          <a:stretch>
            <a:fillRect/>
          </a:stretch>
        </p:blipFill>
        <p:spPr>
          <a:xfrm>
            <a:off x="8272339" y="1723925"/>
            <a:ext cx="1270025" cy="1973029"/>
          </a:xfrm>
          <a:prstGeom prst="roundRect">
            <a:avLst>
              <a:gd name="adj" fmla="val 50000"/>
            </a:avLst>
          </a:prstGeom>
          <a:solidFill>
            <a:schemeClr val="accent6"/>
          </a:solidFill>
          <a:ln>
            <a:solidFill>
              <a:schemeClr val="accent6">
                <a:alpha val="20000"/>
              </a:schemeClr>
            </a:solidFill>
          </a:ln>
        </p:spPr>
      </p:pic>
      <p:sp>
        <p:nvSpPr>
          <p:cNvPr id="28" name="椭圆 10"/>
          <p:cNvSpPr/>
          <p:nvPr>
            <p:custDataLst>
              <p:tags r:id="rId14"/>
            </p:custDataLst>
          </p:nvPr>
        </p:nvSpPr>
        <p:spPr>
          <a:xfrm>
            <a:off x="7948419" y="2430136"/>
            <a:ext cx="456054" cy="447716"/>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03</a:t>
            </a:r>
            <a:endParaRPr lang="en-US" altLang="zh-CN" sz="1600" b="1" dirty="0">
              <a:solidFill>
                <a:schemeClr val="accent6"/>
              </a:solidFill>
              <a:latin typeface="+mn-ea"/>
              <a:cs typeface="+mn-ea"/>
              <a:sym typeface="+mn-ea"/>
            </a:endParaRPr>
          </a:p>
        </p:txBody>
      </p:sp>
      <p:sp>
        <p:nvSpPr>
          <p:cNvPr id="29" name="矩形 13"/>
          <p:cNvSpPr/>
          <p:nvPr>
            <p:custDataLst>
              <p:tags r:id="rId15"/>
            </p:custDataLst>
          </p:nvPr>
        </p:nvSpPr>
        <p:spPr>
          <a:xfrm>
            <a:off x="7972345" y="3754526"/>
            <a:ext cx="2190268" cy="487174"/>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6"/>
                </a:solidFill>
                <a:latin typeface="+mn-ea"/>
                <a:cs typeface="+mn-ea"/>
              </a:rPr>
              <a:t>利用多样化的学习环境</a:t>
            </a:r>
            <a:endParaRPr lang="zh-CN" altLang="en-US" sz="1600" b="1">
              <a:solidFill>
                <a:schemeClr val="accent6"/>
              </a:solidFill>
              <a:latin typeface="+mn-ea"/>
              <a:cs typeface="+mn-ea"/>
            </a:endParaRPr>
          </a:p>
        </p:txBody>
      </p:sp>
      <p:sp>
        <p:nvSpPr>
          <p:cNvPr id="30" name="矩形 14"/>
          <p:cNvSpPr/>
          <p:nvPr>
            <p:custDataLst>
              <p:tags r:id="rId16"/>
            </p:custDataLst>
          </p:nvPr>
        </p:nvSpPr>
        <p:spPr>
          <a:xfrm>
            <a:off x="7971510" y="4271030"/>
            <a:ext cx="2499640" cy="157855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利用社区资源，为幼儿创造多样化的学习环境，通过体育馆和文化中心来丰富他们的体育和艺术体验。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custDataLst>
              <p:tags r:id="rId1"/>
            </p:custDataLst>
          </p:nvPr>
        </p:nvSpPr>
        <p:spPr>
          <a:xfrm>
            <a:off x="1430020" y="853440"/>
            <a:ext cx="9844405" cy="488950"/>
          </a:xfrm>
          <a:noFill/>
        </p:spPr>
        <p:txBody>
          <a:bodyPr wrap="square" lIns="91440" tIns="45720" rIns="91440" bIns="45720" rtlCol="0" anchor="b">
            <a:noAutofit/>
          </a:bodyPr>
          <a:p>
            <a:pPr algn="l"/>
            <a:r>
              <a:rPr lang="zh-CN" altLang="en-US" sz="2400" dirty="0">
                <a:solidFill>
                  <a:schemeClr val="accent2">
                    <a:lumMod val="54320"/>
                  </a:schemeClr>
                </a:solidFill>
              </a:rPr>
              <a:t>2. 建立合作伙伴关系</a:t>
            </a:r>
            <a:endParaRPr lang="zh-CN" altLang="en-US" sz="2400" dirty="0">
              <a:solidFill>
                <a:schemeClr val="accent2">
                  <a:lumMod val="54320"/>
                </a:schemeClr>
              </a:solidFill>
            </a:endParaRPr>
          </a:p>
        </p:txBody>
      </p:sp>
      <p:sp>
        <p:nvSpPr>
          <p:cNvPr id="3" name="任意形状 2"/>
          <p:cNvSpPr/>
          <p:nvPr>
            <p:custDataLst>
              <p:tags r:id="rId2"/>
            </p:custDataLst>
          </p:nvPr>
        </p:nvSpPr>
        <p:spPr>
          <a:xfrm>
            <a:off x="1225682" y="1423550"/>
            <a:ext cx="10131929" cy="4416878"/>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4">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4" name="任意形状 1"/>
          <p:cNvSpPr/>
          <p:nvPr>
            <p:custDataLst>
              <p:tags r:id="rId3"/>
            </p:custDataLst>
          </p:nvPr>
        </p:nvSpPr>
        <p:spPr>
          <a:xfrm>
            <a:off x="1225682" y="1477376"/>
            <a:ext cx="10131929" cy="4362990"/>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4">
                  <a:alpha val="75000"/>
                </a:schemeClr>
              </a:gs>
              <a:gs pos="68000">
                <a:schemeClr val="accent4">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6" name="任意多边形: 形状 20"/>
          <p:cNvSpPr/>
          <p:nvPr>
            <p:custDataLst>
              <p:tags r:id="rId4"/>
            </p:custDataLst>
          </p:nvPr>
        </p:nvSpPr>
        <p:spPr>
          <a:xfrm>
            <a:off x="1221988" y="1510622"/>
            <a:ext cx="10129226" cy="4333106"/>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2628958" y="1806440"/>
            <a:ext cx="859882" cy="859882"/>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0" name="矩形 8"/>
          <p:cNvSpPr/>
          <p:nvPr>
            <p:custDataLst>
              <p:tags r:id="rId6"/>
            </p:custDataLst>
          </p:nvPr>
        </p:nvSpPr>
        <p:spPr>
          <a:xfrm>
            <a:off x="2581464" y="2841797"/>
            <a:ext cx="954694" cy="39525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2025789" y="3809008"/>
            <a:ext cx="2140723" cy="121530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幼儿园应与社区内的各种机构建立长期稳定的合作关系，以便共同开发和利用资源，为幼儿提供更全面的教育体验。</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843206" y="1806440"/>
            <a:ext cx="859882" cy="859882"/>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8" name="矩形 10"/>
          <p:cNvSpPr/>
          <p:nvPr>
            <p:custDataLst>
              <p:tags r:id="rId9"/>
            </p:custDataLst>
          </p:nvPr>
        </p:nvSpPr>
        <p:spPr>
          <a:xfrm>
            <a:off x="5795714" y="2834937"/>
            <a:ext cx="954694" cy="39525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5240655" y="3802380"/>
            <a:ext cx="2361565" cy="121539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通过与社区图书馆合作，幼儿园可以定期组织阅读活动和故事会，激发幼儿的阅读兴趣，同时提升他们的语言表达能力。</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057983" y="1806440"/>
            <a:ext cx="859882" cy="859882"/>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6" name="矩形 12"/>
          <p:cNvSpPr/>
          <p:nvPr>
            <p:custDataLst>
              <p:tags r:id="rId12"/>
            </p:custDataLst>
          </p:nvPr>
        </p:nvSpPr>
        <p:spPr>
          <a:xfrm>
            <a:off x="9010490" y="2834937"/>
            <a:ext cx="954695" cy="39525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454815" y="3802147"/>
            <a:ext cx="2140723" cy="1215303"/>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与博物馆合作，开展历史文化教育项目，让幼儿通过参与活动来学习历史知识，培养对传统文化的尊重和兴趣。</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2133600" y="3237230"/>
            <a:ext cx="2032000" cy="5581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与社区机构建立稳定关系</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5348605" y="3237230"/>
            <a:ext cx="2032000" cy="5581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定期组织阅读和教育活动</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562975" y="3237230"/>
            <a:ext cx="2032000" cy="5581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开展历史文化教育项目</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834235" y="2012245"/>
            <a:ext cx="450953" cy="448640"/>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063787" y="2033354"/>
            <a:ext cx="420213" cy="406359"/>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282786" y="2012245"/>
            <a:ext cx="411637" cy="448639"/>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60170" y="812800"/>
            <a:ext cx="5756275" cy="461645"/>
          </a:xfrm>
        </p:spPr>
        <p:txBody>
          <a:bodyPr/>
          <a:p>
            <a:pPr algn="l"/>
            <a:r>
              <a:rPr lang="zh-CN" altLang="en-US" sz="2400">
                <a:solidFill>
                  <a:schemeClr val="accent2">
                    <a:lumMod val="54320"/>
                  </a:schemeClr>
                </a:solidFill>
              </a:rPr>
              <a:t>3. 设计主题项目</a:t>
            </a:r>
            <a:endParaRPr lang="zh-CN" altLang="en-US" sz="2400">
              <a:solidFill>
                <a:schemeClr val="accent2">
                  <a:lumMod val="54320"/>
                </a:schemeClr>
              </a:solidFill>
            </a:endParaRPr>
          </a:p>
        </p:txBody>
      </p:sp>
      <p:sp>
        <p:nvSpPr>
          <p:cNvPr id="3" name="矩形 3"/>
          <p:cNvSpPr/>
          <p:nvPr>
            <p:custDataLst>
              <p:tags r:id="rId2"/>
            </p:custDataLst>
          </p:nvPr>
        </p:nvSpPr>
        <p:spPr>
          <a:xfrm>
            <a:off x="2129346" y="1930729"/>
            <a:ext cx="8750256" cy="102423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设计一系列主题项目，这些项目应考虑幼儿的年龄特点和发展需求，利用社区资源来丰富教育内容，如“小小科学家”和“环保小卫士”项目。</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4"/>
          <p:cNvSpPr/>
          <p:nvPr>
            <p:custDataLst>
              <p:tags r:id="rId3"/>
            </p:custDataLst>
          </p:nvPr>
        </p:nvSpPr>
        <p:spPr>
          <a:xfrm>
            <a:off x="2129346" y="1475721"/>
            <a:ext cx="8750256" cy="44892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根据幼儿特点设计项目</a:t>
            </a:r>
            <a:endParaRPr lang="zh-CN" altLang="en-US" sz="2000" b="1">
              <a:solidFill>
                <a:schemeClr val="accent4"/>
              </a:solidFill>
              <a:latin typeface="+mn-ea"/>
              <a:cs typeface="+mn-ea"/>
              <a:sym typeface="+mn-ea"/>
            </a:endParaRPr>
          </a:p>
        </p:txBody>
      </p:sp>
      <p:sp>
        <p:nvSpPr>
          <p:cNvPr id="14" name="矩形 7"/>
          <p:cNvSpPr/>
          <p:nvPr>
            <p:custDataLst>
              <p:tags r:id="rId4"/>
            </p:custDataLst>
          </p:nvPr>
        </p:nvSpPr>
        <p:spPr>
          <a:xfrm>
            <a:off x="1254520" y="1540546"/>
            <a:ext cx="563517" cy="563517"/>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37372" y="3486525"/>
            <a:ext cx="8750256" cy="102423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“小小科学家”项目旨在让幼儿在科技馆的实验室中进行科学探索，通过亲身体验和实验来激发他们对科学的兴趣和好奇心。</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37372" y="3032134"/>
            <a:ext cx="8750256" cy="44892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5"/>
                </a:solidFill>
                <a:latin typeface="+mn-ea"/>
                <a:cs typeface="+mn-ea"/>
                <a:sym typeface="+mn-ea"/>
              </a:rPr>
              <a:t>“小小科学家”项目介绍</a:t>
            </a:r>
            <a:endParaRPr lang="zh-CN" altLang="en-US" sz="2000" b="1">
              <a:solidFill>
                <a:schemeClr val="accent5"/>
              </a:solidFill>
              <a:latin typeface="+mn-ea"/>
              <a:cs typeface="+mn-ea"/>
              <a:sym typeface="+mn-ea"/>
            </a:endParaRPr>
          </a:p>
        </p:txBody>
      </p:sp>
      <p:sp>
        <p:nvSpPr>
          <p:cNvPr id="17" name="矩形 10"/>
          <p:cNvSpPr/>
          <p:nvPr>
            <p:custDataLst>
              <p:tags r:id="rId7"/>
            </p:custDataLst>
          </p:nvPr>
        </p:nvSpPr>
        <p:spPr>
          <a:xfrm>
            <a:off x="1263163" y="3096959"/>
            <a:ext cx="563517" cy="563517"/>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28729" y="5042937"/>
            <a:ext cx="8750256" cy="102423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“环保小卫士”项目鼓励幼儿参与社区环保活动，通过学习垃圾分类和环境保护知识，培养他们的环保意识和责任感。</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28729" y="4587930"/>
            <a:ext cx="8750256" cy="448929"/>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“环保小卫士”项目介绍</a:t>
            </a:r>
            <a:endParaRPr lang="zh-CN" altLang="en-US" sz="2000" b="1">
              <a:solidFill>
                <a:schemeClr val="accent4"/>
              </a:solidFill>
              <a:latin typeface="+mn-ea"/>
              <a:cs typeface="+mn-ea"/>
              <a:sym typeface="+mn-ea"/>
            </a:endParaRPr>
          </a:p>
        </p:txBody>
      </p:sp>
      <p:sp>
        <p:nvSpPr>
          <p:cNvPr id="23" name="矩形 18"/>
          <p:cNvSpPr/>
          <p:nvPr>
            <p:custDataLst>
              <p:tags r:id="rId10"/>
            </p:custDataLst>
          </p:nvPr>
        </p:nvSpPr>
        <p:spPr>
          <a:xfrm>
            <a:off x="1253902" y="4652754"/>
            <a:ext cx="563517" cy="563517"/>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409700" y="830580"/>
            <a:ext cx="6025515" cy="501015"/>
          </a:xfrm>
        </p:spPr>
        <p:txBody>
          <a:bodyPr/>
          <a:p>
            <a:pPr algn="l"/>
            <a:r>
              <a:rPr lang="zh-CN" altLang="en-US" sz="2400">
                <a:solidFill>
                  <a:schemeClr val="accent2">
                    <a:lumMod val="54320"/>
                  </a:schemeClr>
                </a:solidFill>
              </a:rPr>
              <a:t>4.家长资源开发</a:t>
            </a:r>
            <a:endParaRPr lang="zh-CN" altLang="en-US" sz="2400">
              <a:solidFill>
                <a:schemeClr val="accent2">
                  <a:lumMod val="54320"/>
                </a:schemeClr>
              </a:solidFill>
            </a:endParaRPr>
          </a:p>
        </p:txBody>
      </p:sp>
      <p:sp>
        <p:nvSpPr>
          <p:cNvPr id="59" name="任意多边形: 形状 381"/>
          <p:cNvSpPr/>
          <p:nvPr>
            <p:custDataLst>
              <p:tags r:id="rId2"/>
            </p:custDataLst>
          </p:nvPr>
        </p:nvSpPr>
        <p:spPr>
          <a:xfrm>
            <a:off x="8510920" y="1681062"/>
            <a:ext cx="1607526" cy="1562014"/>
          </a:xfrm>
          <a:custGeom>
            <a:avLst/>
            <a:gdLst>
              <a:gd name="connsiteX0" fmla="*/ 906860 w 1749706"/>
              <a:gd name="connsiteY0" fmla="*/ 1167 h 1699873"/>
              <a:gd name="connsiteX1" fmla="*/ 1189387 w 1749706"/>
              <a:gd name="connsiteY1" fmla="*/ 58560 h 1699873"/>
              <a:gd name="connsiteX2" fmla="*/ 1389983 w 1749706"/>
              <a:gd name="connsiteY2" fmla="*/ 172006 h 1699873"/>
              <a:gd name="connsiteX3" fmla="*/ 1747179 w 1749706"/>
              <a:gd name="connsiteY3" fmla="*/ 985919 h 1699873"/>
              <a:gd name="connsiteX4" fmla="*/ 1319643 w 1749706"/>
              <a:gd name="connsiteY4" fmla="*/ 1624881 h 1699873"/>
              <a:gd name="connsiteX5" fmla="*/ 1319587 w 1749706"/>
              <a:gd name="connsiteY5" fmla="*/ 1625514 h 1699873"/>
              <a:gd name="connsiteX6" fmla="*/ 267905 w 1749706"/>
              <a:gd name="connsiteY6" fmla="*/ 1469010 h 1699873"/>
              <a:gd name="connsiteX7" fmla="*/ 325145 w 1749706"/>
              <a:gd name="connsiteY7" fmla="*/ 193882 h 1699873"/>
              <a:gd name="connsiteX8" fmla="*/ 620553 w 1749706"/>
              <a:gd name="connsiteY8" fmla="*/ 31903 h 1699873"/>
              <a:gd name="connsiteX9" fmla="*/ 906860 w 1749706"/>
              <a:gd name="connsiteY9" fmla="*/ 1167 h 16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9706" h="1699873">
                <a:moveTo>
                  <a:pt x="906860" y="1167"/>
                </a:moveTo>
                <a:cubicBezTo>
                  <a:pt x="1003762" y="5956"/>
                  <a:pt x="1100035" y="25433"/>
                  <a:pt x="1189387" y="58560"/>
                </a:cubicBezTo>
                <a:cubicBezTo>
                  <a:pt x="1263514" y="84417"/>
                  <a:pt x="1330403" y="123604"/>
                  <a:pt x="1389983" y="172006"/>
                </a:cubicBezTo>
                <a:cubicBezTo>
                  <a:pt x="1648165" y="381757"/>
                  <a:pt x="1769111" y="764588"/>
                  <a:pt x="1747179" y="985919"/>
                </a:cubicBezTo>
                <a:cubicBezTo>
                  <a:pt x="1699715" y="1456077"/>
                  <a:pt x="1422279" y="1573943"/>
                  <a:pt x="1319643" y="1624881"/>
                </a:cubicBezTo>
                <a:lnTo>
                  <a:pt x="1319587" y="1625514"/>
                </a:lnTo>
                <a:cubicBezTo>
                  <a:pt x="1077005" y="1745796"/>
                  <a:pt x="528121" y="1737884"/>
                  <a:pt x="267905" y="1469010"/>
                </a:cubicBezTo>
                <a:cubicBezTo>
                  <a:pt x="-126724" y="1060220"/>
                  <a:pt x="-66595" y="561846"/>
                  <a:pt x="325145" y="193882"/>
                </a:cubicBezTo>
                <a:cubicBezTo>
                  <a:pt x="408214" y="116048"/>
                  <a:pt x="510307" y="62653"/>
                  <a:pt x="620553" y="31903"/>
                </a:cubicBezTo>
                <a:cubicBezTo>
                  <a:pt x="712425" y="6278"/>
                  <a:pt x="809957" y="-3622"/>
                  <a:pt x="906860" y="1167"/>
                </a:cubicBezTo>
                <a:close/>
              </a:path>
            </a:pathLst>
          </a:custGeom>
          <a:gradFill>
            <a:gsLst>
              <a:gs pos="5000">
                <a:srgbClr val="FF7429"/>
              </a:gs>
              <a:gs pos="100000">
                <a:srgbClr val="FF7429">
                  <a:lumMod val="60000"/>
                  <a:lumOff val="40000"/>
                </a:srgb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71" name="任意多边形: 形状 371"/>
          <p:cNvSpPr/>
          <p:nvPr>
            <p:custDataLst>
              <p:tags r:id="rId3"/>
            </p:custDataLst>
          </p:nvPr>
        </p:nvSpPr>
        <p:spPr>
          <a:xfrm>
            <a:off x="8509170" y="1648970"/>
            <a:ext cx="1616279" cy="1570766"/>
          </a:xfrm>
          <a:custGeom>
            <a:avLst/>
            <a:gdLst>
              <a:gd name="connsiteX0" fmla="*/ 928548 w 1758729"/>
              <a:gd name="connsiteY0" fmla="*/ 19 h 1709125"/>
              <a:gd name="connsiteX1" fmla="*/ 1503916 w 1758729"/>
              <a:gd name="connsiteY1" fmla="*/ 246726 h 1709125"/>
              <a:gd name="connsiteX2" fmla="*/ 1744309 w 1758729"/>
              <a:gd name="connsiteY2" fmla="*/ 734509 h 1709125"/>
              <a:gd name="connsiteX3" fmla="*/ 1758254 w 1758729"/>
              <a:gd name="connsiteY3" fmla="*/ 846716 h 1709125"/>
              <a:gd name="connsiteX4" fmla="*/ 1415288 w 1758729"/>
              <a:gd name="connsiteY4" fmla="*/ 1544904 h 1709125"/>
              <a:gd name="connsiteX5" fmla="*/ 333423 w 1758729"/>
              <a:gd name="connsiteY5" fmla="*/ 1545395 h 1709125"/>
              <a:gd name="connsiteX6" fmla="*/ 6017 w 1758729"/>
              <a:gd name="connsiteY6" fmla="*/ 849921 h 1709125"/>
              <a:gd name="connsiteX7" fmla="*/ 5503 w 1758729"/>
              <a:gd name="connsiteY7" fmla="*/ 849548 h 1709125"/>
              <a:gd name="connsiteX8" fmla="*/ 681107 w 1758729"/>
              <a:gd name="connsiteY8" fmla="*/ 28789 h 1709125"/>
              <a:gd name="connsiteX9" fmla="*/ 928548 w 1758729"/>
              <a:gd name="connsiteY9" fmla="*/ 19 h 170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729" h="1709125">
                <a:moveTo>
                  <a:pt x="928548" y="19"/>
                </a:moveTo>
                <a:cubicBezTo>
                  <a:pt x="1163508" y="1505"/>
                  <a:pt x="1359593" y="91254"/>
                  <a:pt x="1503916" y="246726"/>
                </a:cubicBezTo>
                <a:cubicBezTo>
                  <a:pt x="1619373" y="371104"/>
                  <a:pt x="1701704" y="537546"/>
                  <a:pt x="1744309" y="734509"/>
                </a:cubicBezTo>
                <a:cubicBezTo>
                  <a:pt x="1752284" y="771603"/>
                  <a:pt x="1756844" y="809108"/>
                  <a:pt x="1758254" y="846716"/>
                </a:cubicBezTo>
                <a:cubicBezTo>
                  <a:pt x="1768117" y="1109975"/>
                  <a:pt x="1623588" y="1378249"/>
                  <a:pt x="1415288" y="1544904"/>
                </a:cubicBezTo>
                <a:cubicBezTo>
                  <a:pt x="1093556" y="1812723"/>
                  <a:pt x="552954" y="1708814"/>
                  <a:pt x="333423" y="1545395"/>
                </a:cubicBezTo>
                <a:cubicBezTo>
                  <a:pt x="-45025" y="1262597"/>
                  <a:pt x="-3178" y="964117"/>
                  <a:pt x="6017" y="849921"/>
                </a:cubicBezTo>
                <a:lnTo>
                  <a:pt x="5503" y="849548"/>
                </a:lnTo>
                <a:cubicBezTo>
                  <a:pt x="27334" y="579698"/>
                  <a:pt x="316723" y="113345"/>
                  <a:pt x="681107" y="28789"/>
                </a:cubicBezTo>
                <a:cubicBezTo>
                  <a:pt x="767589" y="8836"/>
                  <a:pt x="850228" y="-476"/>
                  <a:pt x="928548" y="19"/>
                </a:cubicBezTo>
                <a:close/>
              </a:path>
            </a:pathLst>
          </a:custGeom>
          <a:noFill/>
          <a:ln w="22225" cap="flat">
            <a:solidFill>
              <a:srgbClr val="000000">
                <a:lumMod val="75000"/>
                <a:lumOff val="25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solidFill>
                <a:srgbClr val="000000"/>
              </a:solidFill>
              <a:latin typeface="汉仪粗圆简" panose="02010609000101010101" charset="-122"/>
              <a:ea typeface="汉仪粗圆简" panose="02010609000101010101" charset="-122"/>
              <a:sym typeface="汉仪粗圆简" panose="02010609000101010101" charset="-122"/>
            </a:endParaRPr>
          </a:p>
        </p:txBody>
      </p:sp>
      <p:pic>
        <p:nvPicPr>
          <p:cNvPr id="3" name="图形 2"/>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9211113" y="1985062"/>
            <a:ext cx="279905" cy="354764"/>
          </a:xfrm>
          <a:prstGeom prst="rect">
            <a:avLst/>
          </a:prstGeom>
        </p:spPr>
      </p:pic>
      <p:sp>
        <p:nvSpPr>
          <p:cNvPr id="75" name="椭圆 74"/>
          <p:cNvSpPr/>
          <p:nvPr>
            <p:custDataLst>
              <p:tags r:id="rId7"/>
            </p:custDataLst>
          </p:nvPr>
        </p:nvSpPr>
        <p:spPr>
          <a:xfrm>
            <a:off x="9967321" y="2589562"/>
            <a:ext cx="211808" cy="211808"/>
          </a:xfrm>
          <a:prstGeom prst="ellipse">
            <a:avLst/>
          </a:prstGeom>
          <a:solidFill>
            <a:srgbClr val="FF7429"/>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lstStyle/>
          <a:p>
            <a:pPr algn="ctr"/>
            <a:endParaRPr lang="zh-CN" altLang="en-US" sz="2000">
              <a:latin typeface="汉仪粗圆简" panose="02010609000101010101" charset="-122"/>
              <a:ea typeface="汉仪粗圆简" panose="02010609000101010101" charset="-122"/>
              <a:sym typeface="汉仪粗圆简" panose="02010609000101010101" charset="-122"/>
            </a:endParaRPr>
          </a:p>
        </p:txBody>
      </p:sp>
      <p:sp>
        <p:nvSpPr>
          <p:cNvPr id="76" name="椭圆 349"/>
          <p:cNvSpPr/>
          <p:nvPr>
            <p:custDataLst>
              <p:tags r:id="rId8"/>
            </p:custDataLst>
          </p:nvPr>
        </p:nvSpPr>
        <p:spPr>
          <a:xfrm>
            <a:off x="9984826" y="2609984"/>
            <a:ext cx="211225" cy="21122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rgbClr val="000000">
                <a:lumMod val="75000"/>
                <a:lumOff val="25000"/>
              </a:srgbClr>
            </a:solidFill>
          </a:ln>
        </p:spPr>
        <p:style>
          <a:lnRef idx="2">
            <a:srgbClr val="376FFF">
              <a:lumMod val="75000"/>
            </a:srgbClr>
          </a:lnRef>
          <a:fillRef idx="1">
            <a:srgbClr val="376FFF"/>
          </a:fillRef>
          <a:effectRef idx="0">
            <a:srgbClr val="FFFFFF"/>
          </a:effectRef>
          <a:fontRef idx="minor">
            <a:srgbClr val="FFFFFF"/>
          </a:fontRef>
        </p:style>
        <p:txBody>
          <a:bodyPr rtlCol="0" anchor="ctr"/>
          <a:lstStyle>
            <a:defPPr>
              <a:defRPr lang="en-US"/>
            </a:defPPr>
            <a:lvl1pPr marL="0" algn="l" defTabSz="457200" rtl="0" eaLnBrk="1" latinLnBrk="0" hangingPunct="1">
              <a:defRPr sz="1800" kern="1200">
                <a:solidFill>
                  <a:srgbClr val="FFFFFF"/>
                </a:solidFill>
                <a:latin typeface="+mn-lt"/>
                <a:ea typeface="+mn-ea"/>
                <a:cs typeface="+mn-cs"/>
              </a:defRPr>
            </a:lvl1pPr>
            <a:lvl2pPr marL="457200" algn="l" defTabSz="457200" rtl="0" eaLnBrk="1" latinLnBrk="0" hangingPunct="1">
              <a:defRPr sz="1800" kern="1200">
                <a:solidFill>
                  <a:srgbClr val="FFFFFF"/>
                </a:solidFill>
                <a:latin typeface="+mn-lt"/>
                <a:ea typeface="+mn-ea"/>
                <a:cs typeface="+mn-cs"/>
              </a:defRPr>
            </a:lvl2pPr>
            <a:lvl3pPr marL="914400" algn="l" defTabSz="457200" rtl="0" eaLnBrk="1" latinLnBrk="0" hangingPunct="1">
              <a:defRPr sz="1800" kern="1200">
                <a:solidFill>
                  <a:srgbClr val="FFFFFF"/>
                </a:solidFill>
                <a:latin typeface="+mn-lt"/>
                <a:ea typeface="+mn-ea"/>
                <a:cs typeface="+mn-cs"/>
              </a:defRPr>
            </a:lvl3pPr>
            <a:lvl4pPr marL="1371600" algn="l" defTabSz="457200" rtl="0" eaLnBrk="1" latinLnBrk="0" hangingPunct="1">
              <a:defRPr sz="1800" kern="1200">
                <a:solidFill>
                  <a:srgbClr val="FFFFFF"/>
                </a:solidFill>
                <a:latin typeface="+mn-lt"/>
                <a:ea typeface="+mn-ea"/>
                <a:cs typeface="+mn-cs"/>
              </a:defRPr>
            </a:lvl4pPr>
            <a:lvl5pPr marL="1828800" algn="l" defTabSz="457200" rtl="0" eaLnBrk="1" latinLnBrk="0" hangingPunct="1">
              <a:defRPr sz="1800" kern="1200">
                <a:solidFill>
                  <a:srgbClr val="FFFFFF"/>
                </a:solidFill>
                <a:latin typeface="+mn-lt"/>
                <a:ea typeface="+mn-ea"/>
                <a:cs typeface="+mn-cs"/>
              </a:defRPr>
            </a:lvl5pPr>
            <a:lvl6pPr marL="2286000" algn="l" defTabSz="457200" rtl="0" eaLnBrk="1" latinLnBrk="0" hangingPunct="1">
              <a:defRPr sz="1800" kern="1200">
                <a:solidFill>
                  <a:srgbClr val="FFFFFF"/>
                </a:solidFill>
                <a:latin typeface="+mn-lt"/>
                <a:ea typeface="+mn-ea"/>
                <a:cs typeface="+mn-cs"/>
              </a:defRPr>
            </a:lvl6pPr>
            <a:lvl7pPr marL="2743200" algn="l" defTabSz="457200" rtl="0" eaLnBrk="1" latinLnBrk="0" hangingPunct="1">
              <a:defRPr sz="1800" kern="1200">
                <a:solidFill>
                  <a:srgbClr val="FFFFFF"/>
                </a:solidFill>
                <a:latin typeface="+mn-lt"/>
                <a:ea typeface="+mn-ea"/>
                <a:cs typeface="+mn-cs"/>
              </a:defRPr>
            </a:lvl7pPr>
            <a:lvl8pPr marL="3200400" algn="l" defTabSz="457200" rtl="0" eaLnBrk="1" latinLnBrk="0" hangingPunct="1">
              <a:defRPr sz="1800" kern="1200">
                <a:solidFill>
                  <a:srgbClr val="FFFFFF"/>
                </a:solidFill>
                <a:latin typeface="+mn-lt"/>
                <a:ea typeface="+mn-ea"/>
                <a:cs typeface="+mn-cs"/>
              </a:defRPr>
            </a:lvl8pPr>
            <a:lvl9pPr marL="3657600" algn="l" defTabSz="457200" rtl="0" eaLnBrk="1" latinLnBrk="0" hangingPunct="1">
              <a:defRPr sz="1800" kern="1200">
                <a:solidFill>
                  <a:srgbClr val="FFFFFF"/>
                </a:solidFill>
                <a:latin typeface="+mn-lt"/>
                <a:ea typeface="+mn-ea"/>
                <a:cs typeface="+mn-cs"/>
              </a:defRPr>
            </a:lvl9pPr>
          </a:lstStyle>
          <a:p>
            <a:pPr algn="ctr"/>
            <a:endParaRPr lang="zh-CN" altLang="en-US" sz="2000">
              <a:latin typeface="汉仪粗圆简" panose="02010609000101010101" charset="-122"/>
              <a:ea typeface="汉仪粗圆简" panose="02010609000101010101" charset="-122"/>
              <a:sym typeface="汉仪粗圆简" panose="02010609000101010101" charset="-122"/>
            </a:endParaRPr>
          </a:p>
        </p:txBody>
      </p:sp>
      <p:sp>
        <p:nvSpPr>
          <p:cNvPr id="60" name="任意多边形: 形状 363"/>
          <p:cNvSpPr/>
          <p:nvPr>
            <p:custDataLst>
              <p:tags r:id="rId9"/>
            </p:custDataLst>
          </p:nvPr>
        </p:nvSpPr>
        <p:spPr>
          <a:xfrm>
            <a:off x="6434848" y="1672309"/>
            <a:ext cx="1587104" cy="1588271"/>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rgbClr val="FFC000"/>
              </a:gs>
              <a:gs pos="100000">
                <a:srgbClr val="FFC000">
                  <a:lumMod val="60000"/>
                  <a:lumOff val="40000"/>
                </a:srgb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6" name="任意多边形: 形状 366"/>
          <p:cNvSpPr/>
          <p:nvPr>
            <p:custDataLst>
              <p:tags r:id="rId10"/>
            </p:custDataLst>
          </p:nvPr>
        </p:nvSpPr>
        <p:spPr>
          <a:xfrm>
            <a:off x="6448268" y="1630881"/>
            <a:ext cx="1562597" cy="1617446"/>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rgbClr val="000000">
                <a:lumMod val="75000"/>
                <a:lumOff val="25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solidFill>
                <a:srgbClr val="000000"/>
              </a:solidFill>
              <a:latin typeface="汉仪粗圆简" panose="02010609000101010101" charset="-122"/>
              <a:ea typeface="汉仪粗圆简" panose="02010609000101010101" charset="-122"/>
              <a:sym typeface="汉仪粗圆简" panose="02010609000101010101" charset="-122"/>
            </a:endParaRPr>
          </a:p>
        </p:txBody>
      </p:sp>
      <p:pic>
        <p:nvPicPr>
          <p:cNvPr id="9" name="图形 8"/>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091862" y="1992648"/>
            <a:ext cx="292932" cy="339010"/>
          </a:xfrm>
          <a:prstGeom prst="rect">
            <a:avLst/>
          </a:prstGeom>
        </p:spPr>
      </p:pic>
      <p:sp>
        <p:nvSpPr>
          <p:cNvPr id="68" name="椭圆 67"/>
          <p:cNvSpPr/>
          <p:nvPr>
            <p:custDataLst>
              <p:tags r:id="rId14"/>
            </p:custDataLst>
          </p:nvPr>
        </p:nvSpPr>
        <p:spPr>
          <a:xfrm>
            <a:off x="7747126" y="1864279"/>
            <a:ext cx="271908" cy="272492"/>
          </a:xfrm>
          <a:prstGeom prst="ellipse">
            <a:avLst/>
          </a:prstGeom>
          <a:solidFill>
            <a:srgbClr val="FFC000"/>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9" name="椭圆 349"/>
          <p:cNvSpPr/>
          <p:nvPr>
            <p:custDataLst>
              <p:tags r:id="rId15"/>
            </p:custDataLst>
          </p:nvPr>
        </p:nvSpPr>
        <p:spPr>
          <a:xfrm>
            <a:off x="7769882" y="1850275"/>
            <a:ext cx="271325" cy="271908"/>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rgbClr val="000000">
                <a:lumMod val="75000"/>
                <a:lumOff val="25000"/>
              </a:srgbClr>
            </a:solidFill>
          </a:ln>
        </p:spPr>
        <p:style>
          <a:lnRef idx="2">
            <a:srgbClr val="376FFF">
              <a:lumMod val="75000"/>
            </a:srgbClr>
          </a:lnRef>
          <a:fillRef idx="1">
            <a:srgbClr val="376FFF"/>
          </a:fillRef>
          <a:effectRef idx="0">
            <a:srgbClr val="FFFFFF"/>
          </a:effectRef>
          <a:fontRef idx="minor">
            <a:srgbClr val="FFFFFF"/>
          </a:fontRef>
        </p:style>
        <p:txBody>
          <a:bodyPr rtlCol="0" anchor="ctr"/>
          <a:lstStyle>
            <a:defPPr>
              <a:defRPr lang="en-US"/>
            </a:defPPr>
            <a:lvl1pPr marL="0" algn="l" defTabSz="457200" rtl="0" eaLnBrk="1" latinLnBrk="0" hangingPunct="1">
              <a:defRPr sz="1800" kern="1200">
                <a:solidFill>
                  <a:srgbClr val="FFFFFF"/>
                </a:solidFill>
                <a:latin typeface="+mn-lt"/>
                <a:ea typeface="+mn-ea"/>
                <a:cs typeface="+mn-cs"/>
              </a:defRPr>
            </a:lvl1pPr>
            <a:lvl2pPr marL="457200" algn="l" defTabSz="457200" rtl="0" eaLnBrk="1" latinLnBrk="0" hangingPunct="1">
              <a:defRPr sz="1800" kern="1200">
                <a:solidFill>
                  <a:srgbClr val="FFFFFF"/>
                </a:solidFill>
                <a:latin typeface="+mn-lt"/>
                <a:ea typeface="+mn-ea"/>
                <a:cs typeface="+mn-cs"/>
              </a:defRPr>
            </a:lvl2pPr>
            <a:lvl3pPr marL="914400" algn="l" defTabSz="457200" rtl="0" eaLnBrk="1" latinLnBrk="0" hangingPunct="1">
              <a:defRPr sz="1800" kern="1200">
                <a:solidFill>
                  <a:srgbClr val="FFFFFF"/>
                </a:solidFill>
                <a:latin typeface="+mn-lt"/>
                <a:ea typeface="+mn-ea"/>
                <a:cs typeface="+mn-cs"/>
              </a:defRPr>
            </a:lvl3pPr>
            <a:lvl4pPr marL="1371600" algn="l" defTabSz="457200" rtl="0" eaLnBrk="1" latinLnBrk="0" hangingPunct="1">
              <a:defRPr sz="1800" kern="1200">
                <a:solidFill>
                  <a:srgbClr val="FFFFFF"/>
                </a:solidFill>
                <a:latin typeface="+mn-lt"/>
                <a:ea typeface="+mn-ea"/>
                <a:cs typeface="+mn-cs"/>
              </a:defRPr>
            </a:lvl4pPr>
            <a:lvl5pPr marL="1828800" algn="l" defTabSz="457200" rtl="0" eaLnBrk="1" latinLnBrk="0" hangingPunct="1">
              <a:defRPr sz="1800" kern="1200">
                <a:solidFill>
                  <a:srgbClr val="FFFFFF"/>
                </a:solidFill>
                <a:latin typeface="+mn-lt"/>
                <a:ea typeface="+mn-ea"/>
                <a:cs typeface="+mn-cs"/>
              </a:defRPr>
            </a:lvl5pPr>
            <a:lvl6pPr marL="2286000" algn="l" defTabSz="457200" rtl="0" eaLnBrk="1" latinLnBrk="0" hangingPunct="1">
              <a:defRPr sz="1800" kern="1200">
                <a:solidFill>
                  <a:srgbClr val="FFFFFF"/>
                </a:solidFill>
                <a:latin typeface="+mn-lt"/>
                <a:ea typeface="+mn-ea"/>
                <a:cs typeface="+mn-cs"/>
              </a:defRPr>
            </a:lvl6pPr>
            <a:lvl7pPr marL="2743200" algn="l" defTabSz="457200" rtl="0" eaLnBrk="1" latinLnBrk="0" hangingPunct="1">
              <a:defRPr sz="1800" kern="1200">
                <a:solidFill>
                  <a:srgbClr val="FFFFFF"/>
                </a:solidFill>
                <a:latin typeface="+mn-lt"/>
                <a:ea typeface="+mn-ea"/>
                <a:cs typeface="+mn-cs"/>
              </a:defRPr>
            </a:lvl7pPr>
            <a:lvl8pPr marL="3200400" algn="l" defTabSz="457200" rtl="0" eaLnBrk="1" latinLnBrk="0" hangingPunct="1">
              <a:defRPr sz="1800" kern="1200">
                <a:solidFill>
                  <a:srgbClr val="FFFFFF"/>
                </a:solidFill>
                <a:latin typeface="+mn-lt"/>
                <a:ea typeface="+mn-ea"/>
                <a:cs typeface="+mn-cs"/>
              </a:defRPr>
            </a:lvl8pPr>
            <a:lvl9pPr marL="3657600" algn="l" defTabSz="457200" rtl="0" eaLnBrk="1" latinLnBrk="0" hangingPunct="1">
              <a:defRPr sz="1800" kern="1200">
                <a:solidFill>
                  <a:srgbClr val="FFFFFF"/>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1" name="任意多边形: 形状 353"/>
          <p:cNvSpPr/>
          <p:nvPr>
            <p:custDataLst>
              <p:tags r:id="rId16"/>
            </p:custDataLst>
          </p:nvPr>
        </p:nvSpPr>
        <p:spPr>
          <a:xfrm>
            <a:off x="4310346" y="1691565"/>
            <a:ext cx="1623281" cy="1578352"/>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rgbClr val="17D594"/>
              </a:gs>
              <a:gs pos="100000">
                <a:srgbClr val="17D594">
                  <a:lumMod val="60000"/>
                  <a:lumOff val="40000"/>
                </a:srgb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2" name="任意多边形: 形状 356"/>
          <p:cNvSpPr/>
          <p:nvPr>
            <p:custDataLst>
              <p:tags r:id="rId17"/>
            </p:custDataLst>
          </p:nvPr>
        </p:nvSpPr>
        <p:spPr>
          <a:xfrm>
            <a:off x="4316764" y="1622129"/>
            <a:ext cx="1570766" cy="1622697"/>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rgbClr val="000000">
                <a:lumMod val="75000"/>
                <a:lumOff val="25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solidFill>
                <a:srgbClr val="000000"/>
              </a:solidFill>
              <a:latin typeface="汉仪粗圆简" panose="02010609000101010101" charset="-122"/>
              <a:ea typeface="汉仪粗圆简" panose="02010609000101010101" charset="-122"/>
              <a:sym typeface="汉仪粗圆简" panose="02010609000101010101" charset="-122"/>
            </a:endParaRPr>
          </a:p>
        </p:txBody>
      </p:sp>
      <p:sp>
        <p:nvSpPr>
          <p:cNvPr id="64" name="椭圆 63"/>
          <p:cNvSpPr/>
          <p:nvPr>
            <p:custDataLst>
              <p:tags r:id="rId18"/>
            </p:custDataLst>
          </p:nvPr>
        </p:nvSpPr>
        <p:spPr>
          <a:xfrm>
            <a:off x="5595783" y="2864971"/>
            <a:ext cx="160461" cy="161044"/>
          </a:xfrm>
          <a:prstGeom prst="ellipse">
            <a:avLst/>
          </a:prstGeom>
          <a:solidFill>
            <a:srgbClr val="17D594"/>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lstStyle/>
          <a:p>
            <a:pPr algn="ctr"/>
            <a:endParaRPr lang="zh-CN" altLang="en-US" sz="2000">
              <a:latin typeface="汉仪粗圆简" panose="02010609000101010101" charset="-122"/>
              <a:ea typeface="汉仪粗圆简" panose="02010609000101010101" charset="-122"/>
              <a:sym typeface="汉仪粗圆简" panose="02010609000101010101" charset="-122"/>
            </a:endParaRPr>
          </a:p>
        </p:txBody>
      </p:sp>
      <p:sp>
        <p:nvSpPr>
          <p:cNvPr id="65" name="椭圆 349"/>
          <p:cNvSpPr/>
          <p:nvPr>
            <p:custDataLst>
              <p:tags r:id="rId19"/>
            </p:custDataLst>
          </p:nvPr>
        </p:nvSpPr>
        <p:spPr>
          <a:xfrm>
            <a:off x="5609204" y="2880142"/>
            <a:ext cx="160461" cy="160461"/>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rgbClr val="000000">
                <a:lumMod val="75000"/>
                <a:lumOff val="25000"/>
              </a:srgbClr>
            </a:solidFill>
          </a:ln>
        </p:spPr>
        <p:style>
          <a:lnRef idx="2">
            <a:srgbClr val="376FFF">
              <a:lumMod val="75000"/>
            </a:srgbClr>
          </a:lnRef>
          <a:fillRef idx="1">
            <a:srgbClr val="376FFF"/>
          </a:fillRef>
          <a:effectRef idx="0">
            <a:srgbClr val="FFFFFF"/>
          </a:effectRef>
          <a:fontRef idx="minor">
            <a:srgbClr val="FFFFFF"/>
          </a:fontRef>
        </p:style>
        <p:txBody>
          <a:bodyPr rtlCol="0" anchor="ctr"/>
          <a:lstStyle>
            <a:defPPr>
              <a:defRPr lang="en-US"/>
            </a:defPPr>
            <a:lvl1pPr marL="0" algn="l" defTabSz="457200" rtl="0" eaLnBrk="1" latinLnBrk="0" hangingPunct="1">
              <a:defRPr sz="1800" kern="1200">
                <a:solidFill>
                  <a:srgbClr val="FFFFFF"/>
                </a:solidFill>
                <a:latin typeface="+mn-lt"/>
                <a:ea typeface="+mn-ea"/>
                <a:cs typeface="+mn-cs"/>
              </a:defRPr>
            </a:lvl1pPr>
            <a:lvl2pPr marL="457200" algn="l" defTabSz="457200" rtl="0" eaLnBrk="1" latinLnBrk="0" hangingPunct="1">
              <a:defRPr sz="1800" kern="1200">
                <a:solidFill>
                  <a:srgbClr val="FFFFFF"/>
                </a:solidFill>
                <a:latin typeface="+mn-lt"/>
                <a:ea typeface="+mn-ea"/>
                <a:cs typeface="+mn-cs"/>
              </a:defRPr>
            </a:lvl2pPr>
            <a:lvl3pPr marL="914400" algn="l" defTabSz="457200" rtl="0" eaLnBrk="1" latinLnBrk="0" hangingPunct="1">
              <a:defRPr sz="1800" kern="1200">
                <a:solidFill>
                  <a:srgbClr val="FFFFFF"/>
                </a:solidFill>
                <a:latin typeface="+mn-lt"/>
                <a:ea typeface="+mn-ea"/>
                <a:cs typeface="+mn-cs"/>
              </a:defRPr>
            </a:lvl3pPr>
            <a:lvl4pPr marL="1371600" algn="l" defTabSz="457200" rtl="0" eaLnBrk="1" latinLnBrk="0" hangingPunct="1">
              <a:defRPr sz="1800" kern="1200">
                <a:solidFill>
                  <a:srgbClr val="FFFFFF"/>
                </a:solidFill>
                <a:latin typeface="+mn-lt"/>
                <a:ea typeface="+mn-ea"/>
                <a:cs typeface="+mn-cs"/>
              </a:defRPr>
            </a:lvl4pPr>
            <a:lvl5pPr marL="1828800" algn="l" defTabSz="457200" rtl="0" eaLnBrk="1" latinLnBrk="0" hangingPunct="1">
              <a:defRPr sz="1800" kern="1200">
                <a:solidFill>
                  <a:srgbClr val="FFFFFF"/>
                </a:solidFill>
                <a:latin typeface="+mn-lt"/>
                <a:ea typeface="+mn-ea"/>
                <a:cs typeface="+mn-cs"/>
              </a:defRPr>
            </a:lvl5pPr>
            <a:lvl6pPr marL="2286000" algn="l" defTabSz="457200" rtl="0" eaLnBrk="1" latinLnBrk="0" hangingPunct="1">
              <a:defRPr sz="1800" kern="1200">
                <a:solidFill>
                  <a:srgbClr val="FFFFFF"/>
                </a:solidFill>
                <a:latin typeface="+mn-lt"/>
                <a:ea typeface="+mn-ea"/>
                <a:cs typeface="+mn-cs"/>
              </a:defRPr>
            </a:lvl6pPr>
            <a:lvl7pPr marL="2743200" algn="l" defTabSz="457200" rtl="0" eaLnBrk="1" latinLnBrk="0" hangingPunct="1">
              <a:defRPr sz="1800" kern="1200">
                <a:solidFill>
                  <a:srgbClr val="FFFFFF"/>
                </a:solidFill>
                <a:latin typeface="+mn-lt"/>
                <a:ea typeface="+mn-ea"/>
                <a:cs typeface="+mn-cs"/>
              </a:defRPr>
            </a:lvl7pPr>
            <a:lvl8pPr marL="3200400" algn="l" defTabSz="457200" rtl="0" eaLnBrk="1" latinLnBrk="0" hangingPunct="1">
              <a:defRPr sz="1800" kern="1200">
                <a:solidFill>
                  <a:srgbClr val="FFFFFF"/>
                </a:solidFill>
                <a:latin typeface="+mn-lt"/>
                <a:ea typeface="+mn-ea"/>
                <a:cs typeface="+mn-cs"/>
              </a:defRPr>
            </a:lvl8pPr>
            <a:lvl9pPr marL="3657600" algn="l" defTabSz="457200" rtl="0" eaLnBrk="1" latinLnBrk="0" hangingPunct="1">
              <a:defRPr sz="1800" kern="1200">
                <a:solidFill>
                  <a:srgbClr val="FFFFFF"/>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79" name="任意多边形: 形状 56"/>
          <p:cNvSpPr/>
          <p:nvPr>
            <p:custDataLst>
              <p:tags r:id="rId20"/>
            </p:custDataLst>
          </p:nvPr>
        </p:nvSpPr>
        <p:spPr>
          <a:xfrm>
            <a:off x="2206266" y="1695649"/>
            <a:ext cx="1611027" cy="1557929"/>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rgbClr val="376FFF"/>
              </a:gs>
              <a:gs pos="100000">
                <a:srgbClr val="376FFF">
                  <a:lumMod val="60000"/>
                  <a:lumOff val="40000"/>
                </a:srgb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a:buClrTx/>
              <a:buSzTx/>
              <a:buFontTx/>
            </a:pPr>
            <a:endParaRPr lang="zh-CN" altLang="en-US">
              <a:solidFill>
                <a:srgbClr val="376FFF">
                  <a:lumMod val="60000"/>
                  <a:lumOff val="40000"/>
                </a:srgbClr>
              </a:solidFill>
              <a:latin typeface="汉仪粗圆简" panose="02010609000101010101" charset="-122"/>
              <a:ea typeface="汉仪粗圆简" panose="02010609000101010101" charset="-122"/>
              <a:sym typeface="汉仪粗圆简" panose="02010609000101010101" charset="-122"/>
            </a:endParaRPr>
          </a:p>
        </p:txBody>
      </p:sp>
      <p:sp>
        <p:nvSpPr>
          <p:cNvPr id="80" name="任意多边形: 形状 56"/>
          <p:cNvSpPr/>
          <p:nvPr>
            <p:custDataLst>
              <p:tags r:id="rId21"/>
            </p:custDataLst>
          </p:nvPr>
        </p:nvSpPr>
        <p:spPr>
          <a:xfrm>
            <a:off x="2196930" y="1637883"/>
            <a:ext cx="1611027" cy="1557929"/>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rgbClr val="000000">
                <a:lumMod val="75000"/>
                <a:lumOff val="25000"/>
              </a:srgbClr>
            </a:solidFill>
            <a:prstDash val="solid"/>
            <a:miter/>
          </a:ln>
        </p:spPr>
        <p:txBody>
          <a:bodyPr rtlCol="0" anchor="ct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endParaRPr lang="zh-CN" altLang="en-US">
              <a:solidFill>
                <a:srgbClr val="376FFF">
                  <a:lumMod val="60000"/>
                  <a:lumOff val="40000"/>
                </a:srgbClr>
              </a:solidFill>
              <a:latin typeface="汉仪粗圆简" panose="02010609000101010101" charset="-122"/>
              <a:ea typeface="汉仪粗圆简" panose="02010609000101010101" charset="-122"/>
              <a:sym typeface="汉仪粗圆简" panose="02010609000101010101" charset="-122"/>
            </a:endParaRPr>
          </a:p>
        </p:txBody>
      </p:sp>
      <p:sp>
        <p:nvSpPr>
          <p:cNvPr id="81" name="椭圆 80"/>
          <p:cNvSpPr/>
          <p:nvPr>
            <p:custDataLst>
              <p:tags r:id="rId22"/>
            </p:custDataLst>
          </p:nvPr>
        </p:nvSpPr>
        <p:spPr>
          <a:xfrm>
            <a:off x="2230773" y="1837438"/>
            <a:ext cx="236899" cy="236899"/>
          </a:xfrm>
          <a:prstGeom prst="ellipse">
            <a:avLst/>
          </a:prstGeom>
          <a:solidFill>
            <a:srgbClr val="376FFF"/>
          </a:solidFill>
          <a:ln>
            <a:noFill/>
          </a:ln>
        </p:spPr>
        <p:style>
          <a:lnRef idx="2">
            <a:srgbClr val="376FFF">
              <a:lumMod val="75000"/>
            </a:srgbClr>
          </a:lnRef>
          <a:fillRef idx="1">
            <a:srgbClr val="376FFF"/>
          </a:fillRef>
          <a:effectRef idx="0">
            <a:srgbClr val="FFFFFF"/>
          </a:effectRef>
          <a:fontRef idx="minor">
            <a:srgbClr val="FFFFFF"/>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82" name="椭圆 349"/>
          <p:cNvSpPr/>
          <p:nvPr>
            <p:custDataLst>
              <p:tags r:id="rId23"/>
            </p:custDataLst>
          </p:nvPr>
        </p:nvSpPr>
        <p:spPr>
          <a:xfrm>
            <a:off x="2250611" y="1860194"/>
            <a:ext cx="236315" cy="23631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rgbClr val="000000">
                <a:lumMod val="75000"/>
                <a:lumOff val="25000"/>
              </a:srgbClr>
            </a:solidFill>
          </a:ln>
        </p:spPr>
        <p:style>
          <a:lnRef idx="2">
            <a:srgbClr val="376FFF">
              <a:lumMod val="75000"/>
            </a:srgbClr>
          </a:lnRef>
          <a:fillRef idx="1">
            <a:srgbClr val="376FFF"/>
          </a:fillRef>
          <a:effectRef idx="0">
            <a:srgbClr val="FFFFFF"/>
          </a:effectRef>
          <a:fontRef idx="minor">
            <a:srgbClr val="FFFFFF"/>
          </a:fontRef>
        </p:style>
        <p:txBody>
          <a:bodyPr rtlCol="0" anchor="ctr"/>
          <a:lstStyle>
            <a:defPPr>
              <a:defRPr lang="en-US"/>
            </a:defPPr>
            <a:lvl1pPr marL="0" algn="l" defTabSz="457200" rtl="0" eaLnBrk="1" latinLnBrk="0" hangingPunct="1">
              <a:defRPr sz="1800" kern="1200">
                <a:solidFill>
                  <a:srgbClr val="FFFFFF"/>
                </a:solidFill>
                <a:latin typeface="+mn-lt"/>
                <a:ea typeface="+mn-ea"/>
                <a:cs typeface="+mn-cs"/>
              </a:defRPr>
            </a:lvl1pPr>
            <a:lvl2pPr marL="457200" algn="l" defTabSz="457200" rtl="0" eaLnBrk="1" latinLnBrk="0" hangingPunct="1">
              <a:defRPr sz="1800" kern="1200">
                <a:solidFill>
                  <a:srgbClr val="FFFFFF"/>
                </a:solidFill>
                <a:latin typeface="+mn-lt"/>
                <a:ea typeface="+mn-ea"/>
                <a:cs typeface="+mn-cs"/>
              </a:defRPr>
            </a:lvl2pPr>
            <a:lvl3pPr marL="914400" algn="l" defTabSz="457200" rtl="0" eaLnBrk="1" latinLnBrk="0" hangingPunct="1">
              <a:defRPr sz="1800" kern="1200">
                <a:solidFill>
                  <a:srgbClr val="FFFFFF"/>
                </a:solidFill>
                <a:latin typeface="+mn-lt"/>
                <a:ea typeface="+mn-ea"/>
                <a:cs typeface="+mn-cs"/>
              </a:defRPr>
            </a:lvl3pPr>
            <a:lvl4pPr marL="1371600" algn="l" defTabSz="457200" rtl="0" eaLnBrk="1" latinLnBrk="0" hangingPunct="1">
              <a:defRPr sz="1800" kern="1200">
                <a:solidFill>
                  <a:srgbClr val="FFFFFF"/>
                </a:solidFill>
                <a:latin typeface="+mn-lt"/>
                <a:ea typeface="+mn-ea"/>
                <a:cs typeface="+mn-cs"/>
              </a:defRPr>
            </a:lvl4pPr>
            <a:lvl5pPr marL="1828800" algn="l" defTabSz="457200" rtl="0" eaLnBrk="1" latinLnBrk="0" hangingPunct="1">
              <a:defRPr sz="1800" kern="1200">
                <a:solidFill>
                  <a:srgbClr val="FFFFFF"/>
                </a:solidFill>
                <a:latin typeface="+mn-lt"/>
                <a:ea typeface="+mn-ea"/>
                <a:cs typeface="+mn-cs"/>
              </a:defRPr>
            </a:lvl5pPr>
            <a:lvl6pPr marL="2286000" algn="l" defTabSz="457200" rtl="0" eaLnBrk="1" latinLnBrk="0" hangingPunct="1">
              <a:defRPr sz="1800" kern="1200">
                <a:solidFill>
                  <a:srgbClr val="FFFFFF"/>
                </a:solidFill>
                <a:latin typeface="+mn-lt"/>
                <a:ea typeface="+mn-ea"/>
                <a:cs typeface="+mn-cs"/>
              </a:defRPr>
            </a:lvl6pPr>
            <a:lvl7pPr marL="2743200" algn="l" defTabSz="457200" rtl="0" eaLnBrk="1" latinLnBrk="0" hangingPunct="1">
              <a:defRPr sz="1800" kern="1200">
                <a:solidFill>
                  <a:srgbClr val="FFFFFF"/>
                </a:solidFill>
                <a:latin typeface="+mn-lt"/>
                <a:ea typeface="+mn-ea"/>
                <a:cs typeface="+mn-cs"/>
              </a:defRPr>
            </a:lvl7pPr>
            <a:lvl8pPr marL="3200400" algn="l" defTabSz="457200" rtl="0" eaLnBrk="1" latinLnBrk="0" hangingPunct="1">
              <a:defRPr sz="1800" kern="1200">
                <a:solidFill>
                  <a:srgbClr val="FFFFFF"/>
                </a:solidFill>
                <a:latin typeface="+mn-lt"/>
                <a:ea typeface="+mn-ea"/>
                <a:cs typeface="+mn-cs"/>
              </a:defRPr>
            </a:lvl8pPr>
            <a:lvl9pPr marL="3657600" algn="l" defTabSz="457200" rtl="0" eaLnBrk="1" latinLnBrk="0" hangingPunct="1">
              <a:defRPr sz="1800" kern="1200">
                <a:solidFill>
                  <a:srgbClr val="FFFFFF"/>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2" name="矩形 21"/>
          <p:cNvSpPr/>
          <p:nvPr>
            <p:custDataLst>
              <p:tags r:id="rId24"/>
            </p:custDataLst>
          </p:nvPr>
        </p:nvSpPr>
        <p:spPr>
          <a:xfrm>
            <a:off x="6192114" y="3789810"/>
            <a:ext cx="2011304" cy="1262681"/>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rgbClr val="000000">
                    <a:lumMod val="85000"/>
                    <a:lumOff val="15000"/>
                  </a:srgbClr>
                </a:solidFill>
                <a:latin typeface="+mn-ea"/>
                <a:cs typeface="+mn-ea"/>
              </a:rPr>
              <a:t>家长作为客座讲师，可以分享个人职业经验，激发幼儿对不同职业的兴趣和认识，拓宽幼儿视野。</a:t>
            </a:r>
            <a:endParaRPr lang="zh-CN" altLang="en-US" sz="1600">
              <a:solidFill>
                <a:srgbClr val="000000">
                  <a:lumMod val="85000"/>
                  <a:lumOff val="15000"/>
                </a:srgbClr>
              </a:solidFill>
              <a:latin typeface="+mn-ea"/>
              <a:cs typeface="+mn-ea"/>
            </a:endParaRPr>
          </a:p>
        </p:txBody>
      </p:sp>
      <p:sp>
        <p:nvSpPr>
          <p:cNvPr id="4" name="矩形 3"/>
          <p:cNvSpPr/>
          <p:nvPr>
            <p:custDataLst>
              <p:tags r:id="rId25"/>
            </p:custDataLst>
          </p:nvPr>
        </p:nvSpPr>
        <p:spPr>
          <a:xfrm>
            <a:off x="8510905" y="3789680"/>
            <a:ext cx="2011045" cy="199771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rgbClr val="000000">
                    <a:lumMod val="85000"/>
                    <a:lumOff val="15000"/>
                  </a:srgbClr>
                </a:solidFill>
                <a:latin typeface="+mn-ea"/>
                <a:cs typeface="+mn-ea"/>
              </a:rPr>
              <a:t>组织职业体验活动，让幼儿在家长的引导下进行实地体验，有助于幼儿早期职业意识的形成和实践能力的提升。</a:t>
            </a:r>
            <a:endParaRPr lang="zh-CN" altLang="en-US" sz="1600">
              <a:solidFill>
                <a:srgbClr val="000000">
                  <a:lumMod val="85000"/>
                  <a:lumOff val="15000"/>
                </a:srgbClr>
              </a:solidFill>
              <a:latin typeface="+mn-ea"/>
              <a:cs typeface="+mn-ea"/>
            </a:endParaRPr>
          </a:p>
        </p:txBody>
      </p:sp>
      <p:sp>
        <p:nvSpPr>
          <p:cNvPr id="27" name="矩形 26"/>
          <p:cNvSpPr/>
          <p:nvPr>
            <p:custDataLst>
              <p:tags r:id="rId26"/>
            </p:custDataLst>
          </p:nvPr>
        </p:nvSpPr>
        <p:spPr>
          <a:xfrm>
            <a:off x="1922780" y="3789680"/>
            <a:ext cx="2012315" cy="12623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rgbClr val="000000">
                    <a:lumMod val="85000"/>
                    <a:lumOff val="15000"/>
                  </a:srgbClr>
                </a:solidFill>
                <a:latin typeface="+mn-ea"/>
                <a:cs typeface="+mn-ea"/>
              </a:rPr>
              <a:t>家长参与幼儿园教育过程能够加强家园合作，为幼儿提供更为全面的成长环境，促进幼儿的全面发展。</a:t>
            </a:r>
            <a:endParaRPr lang="zh-CN" altLang="en-US" sz="1600">
              <a:solidFill>
                <a:srgbClr val="000000">
                  <a:lumMod val="85000"/>
                  <a:lumOff val="15000"/>
                </a:srgbClr>
              </a:solidFill>
              <a:latin typeface="+mn-ea"/>
              <a:cs typeface="+mn-ea"/>
            </a:endParaRPr>
          </a:p>
        </p:txBody>
      </p:sp>
      <p:sp>
        <p:nvSpPr>
          <p:cNvPr id="28" name="矩形 27"/>
          <p:cNvSpPr/>
          <p:nvPr>
            <p:custDataLst>
              <p:tags r:id="rId27"/>
            </p:custDataLst>
          </p:nvPr>
        </p:nvSpPr>
        <p:spPr>
          <a:xfrm>
            <a:off x="4173855" y="3789680"/>
            <a:ext cx="1927860" cy="12623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600">
                <a:solidFill>
                  <a:srgbClr val="000000">
                    <a:lumMod val="85000"/>
                    <a:lumOff val="15000"/>
                  </a:srgbClr>
                </a:solidFill>
                <a:latin typeface="+mn-ea"/>
                <a:cs typeface="+mn-ea"/>
              </a:rPr>
              <a:t>利用家长的专业技能和知识，可以为幼儿创造多样化的学习机会，丰富幼儿的学习内容和体验。</a:t>
            </a:r>
            <a:endParaRPr lang="zh-CN" altLang="en-US" sz="1600">
              <a:solidFill>
                <a:srgbClr val="000000">
                  <a:lumMod val="85000"/>
                  <a:lumOff val="15000"/>
                </a:srgbClr>
              </a:solidFill>
              <a:latin typeface="+mn-ea"/>
              <a:cs typeface="+mn-ea"/>
            </a:endParaRPr>
          </a:p>
        </p:txBody>
      </p:sp>
      <p:sp>
        <p:nvSpPr>
          <p:cNvPr id="5" name="矩形 4"/>
          <p:cNvSpPr/>
          <p:nvPr>
            <p:custDataLst>
              <p:tags r:id="rId28"/>
            </p:custDataLst>
          </p:nvPr>
        </p:nvSpPr>
        <p:spPr>
          <a:xfrm>
            <a:off x="2374312" y="2371335"/>
            <a:ext cx="1265015" cy="473797"/>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家长参与教育的重要性</a:t>
            </a:r>
            <a:endParaRPr lang="zh-CN" altLang="en-US" sz="1600" b="1">
              <a:solidFill>
                <a:srgbClr val="FFFFFF"/>
              </a:solidFill>
              <a:latin typeface="+mn-ea"/>
              <a:cs typeface="+mn-ea"/>
            </a:endParaRPr>
          </a:p>
        </p:txBody>
      </p:sp>
      <p:sp>
        <p:nvSpPr>
          <p:cNvPr id="6" name="矩形 5"/>
          <p:cNvSpPr/>
          <p:nvPr>
            <p:custDataLst>
              <p:tags r:id="rId29"/>
            </p:custDataLst>
          </p:nvPr>
        </p:nvSpPr>
        <p:spPr>
          <a:xfrm>
            <a:off x="4489478" y="2371335"/>
            <a:ext cx="1265015" cy="473797"/>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家长专业技能的引入</a:t>
            </a:r>
            <a:endParaRPr lang="zh-CN" altLang="en-US" sz="1600" b="1">
              <a:solidFill>
                <a:srgbClr val="FFFFFF"/>
              </a:solidFill>
              <a:latin typeface="+mn-ea"/>
              <a:cs typeface="+mn-ea"/>
            </a:endParaRPr>
          </a:p>
        </p:txBody>
      </p:sp>
      <p:sp>
        <p:nvSpPr>
          <p:cNvPr id="7" name="矩形 6"/>
          <p:cNvSpPr/>
          <p:nvPr>
            <p:custDataLst>
              <p:tags r:id="rId30"/>
            </p:custDataLst>
          </p:nvPr>
        </p:nvSpPr>
        <p:spPr>
          <a:xfrm>
            <a:off x="6604645" y="2371335"/>
            <a:ext cx="1265015" cy="473797"/>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客座讲师的角色与作用</a:t>
            </a:r>
            <a:endParaRPr lang="zh-CN" altLang="en-US" sz="1600" b="1">
              <a:solidFill>
                <a:srgbClr val="FFFFFF"/>
              </a:solidFill>
              <a:latin typeface="+mn-ea"/>
              <a:cs typeface="+mn-ea"/>
            </a:endParaRPr>
          </a:p>
        </p:txBody>
      </p:sp>
      <p:sp>
        <p:nvSpPr>
          <p:cNvPr id="8" name="矩形 7"/>
          <p:cNvSpPr/>
          <p:nvPr>
            <p:custDataLst>
              <p:tags r:id="rId31"/>
            </p:custDataLst>
          </p:nvPr>
        </p:nvSpPr>
        <p:spPr>
          <a:xfrm>
            <a:off x="8744318" y="2371335"/>
            <a:ext cx="1265015" cy="473797"/>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1600" b="1">
                <a:solidFill>
                  <a:srgbClr val="FFFFFF"/>
                </a:solidFill>
                <a:latin typeface="+mn-ea"/>
                <a:cs typeface="+mn-ea"/>
              </a:rPr>
              <a:t>职业体验活动的组织</a:t>
            </a:r>
            <a:endParaRPr lang="zh-CN" altLang="en-US" sz="1600" b="1">
              <a:solidFill>
                <a:srgbClr val="FFFFFF"/>
              </a:solidFill>
              <a:latin typeface="+mn-ea"/>
              <a:cs typeface="+mn-ea"/>
            </a:endParaRPr>
          </a:p>
        </p:txBody>
      </p:sp>
      <p:sp>
        <p:nvSpPr>
          <p:cNvPr id="70" name="弧形 368"/>
          <p:cNvSpPr/>
          <p:nvPr>
            <p:custDataLst>
              <p:tags r:id="rId32"/>
            </p:custDataLst>
          </p:nvPr>
        </p:nvSpPr>
        <p:spPr>
          <a:xfrm flipV="1">
            <a:off x="1961782" y="1402735"/>
            <a:ext cx="2090076" cy="2090076"/>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rgbClr val="376FFF">
                <a:alpha val="60000"/>
              </a:srgbClr>
            </a:solidFill>
            <a:prstDash val="dash"/>
            <a:head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77" name="弧形 368"/>
          <p:cNvSpPr/>
          <p:nvPr>
            <p:custDataLst>
              <p:tags r:id="rId33"/>
            </p:custDataLst>
          </p:nvPr>
        </p:nvSpPr>
        <p:spPr>
          <a:xfrm>
            <a:off x="4076948" y="1402735"/>
            <a:ext cx="2090076" cy="2090076"/>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rgbClr val="17D594">
                <a:alpha val="60000"/>
              </a:srgbClr>
            </a:solidFill>
            <a:prstDash val="dash"/>
            <a:head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0" name="弧形 368"/>
          <p:cNvSpPr/>
          <p:nvPr>
            <p:custDataLst>
              <p:tags r:id="rId34"/>
            </p:custDataLst>
          </p:nvPr>
        </p:nvSpPr>
        <p:spPr>
          <a:xfrm flipV="1">
            <a:off x="6192114" y="1402735"/>
            <a:ext cx="2090076" cy="2090076"/>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rgbClr val="FFC000">
                <a:alpha val="60000"/>
              </a:srgbClr>
            </a:solidFill>
            <a:prstDash val="dash"/>
            <a:head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30" name="弧形 368"/>
          <p:cNvSpPr/>
          <p:nvPr>
            <p:custDataLst>
              <p:tags r:id="rId35"/>
            </p:custDataLst>
          </p:nvPr>
        </p:nvSpPr>
        <p:spPr>
          <a:xfrm>
            <a:off x="8307281" y="1402735"/>
            <a:ext cx="2090076" cy="2090076"/>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rgbClr val="FF7429">
                <a:alpha val="60000"/>
              </a:srgbClr>
            </a:solidFill>
            <a:prstDash val="dash"/>
            <a:headEnd type="triangle"/>
          </a:ln>
          <a:effectLst/>
        </p:spPr>
        <p:style>
          <a:lnRef idx="1">
            <a:srgbClr val="376FFF"/>
          </a:lnRef>
          <a:fillRef idx="0">
            <a:srgbClr val="376FFF"/>
          </a:fillRef>
          <a:effectRef idx="0">
            <a:srgbClr val="376FFF"/>
          </a:effectRef>
          <a:fontRef idx="minor">
            <a:srgbClr val="000000"/>
          </a:fontRef>
        </p:style>
        <p:txBody>
          <a:bodyPr rtlCol="0" anchor="ctr">
            <a:norm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pic>
        <p:nvPicPr>
          <p:cNvPr id="11"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2834689" y="2015404"/>
            <a:ext cx="342414" cy="293498"/>
          </a:xfrm>
          <a:prstGeom prst="rect">
            <a:avLst/>
          </a:prstGeom>
        </p:spPr>
      </p:pic>
      <p:pic>
        <p:nvPicPr>
          <p:cNvPr id="12" name="图形 6"/>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993617" y="1979811"/>
            <a:ext cx="345523" cy="365267"/>
          </a:xfrm>
          <a:prstGeom prst="rect">
            <a:avLst/>
          </a:prstGeom>
        </p:spPr>
      </p:pic>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296035" y="935990"/>
            <a:ext cx="4664075" cy="443230"/>
          </a:xfrm>
        </p:spPr>
        <p:txBody>
          <a:bodyPr>
            <a:normAutofit fontScale="90000"/>
          </a:bodyPr>
          <a:p>
            <a:pPr algn="l"/>
            <a:r>
              <a:rPr lang="zh-CN" altLang="en-US" sz="2400">
                <a:solidFill>
                  <a:schemeClr val="accent2">
                    <a:lumMod val="54320"/>
                  </a:schemeClr>
                </a:solidFill>
              </a:rPr>
              <a:t>5. 社区服务学习</a:t>
            </a:r>
            <a:endParaRPr lang="zh-CN" altLang="en-US" sz="2400">
              <a:solidFill>
                <a:schemeClr val="accent2">
                  <a:lumMod val="54320"/>
                </a:schemeClr>
              </a:solidFill>
            </a:endParaRPr>
          </a:p>
        </p:txBody>
      </p:sp>
      <p:sp>
        <p:nvSpPr>
          <p:cNvPr id="3" name="矩形: 圆角 2"/>
          <p:cNvSpPr/>
          <p:nvPr>
            <p:custDataLst>
              <p:tags r:id="rId2"/>
            </p:custDataLst>
          </p:nvPr>
        </p:nvSpPr>
        <p:spPr>
          <a:xfrm>
            <a:off x="1249045" y="2266315"/>
            <a:ext cx="2319655" cy="30930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1495624" y="3315105"/>
            <a:ext cx="1854965" cy="163854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社区服务活动不仅帮助他人，还让幼儿在服务中学习和成长，培养幼儿的同情心和社会责任感。</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495624" y="1859280"/>
            <a:ext cx="646311" cy="63330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822700" y="2266315"/>
            <a:ext cx="2319655" cy="30930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4069040" y="3318653"/>
            <a:ext cx="1854965" cy="163854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通过参与社区清洁、慈善义卖等活动，幼儿能够体会到服务社会的价值，从而培养其社会责任感。</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4069040" y="1859280"/>
            <a:ext cx="646311" cy="633302"/>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395720" y="2266315"/>
            <a:ext cx="2319655" cy="30930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642455" y="3315105"/>
            <a:ext cx="1854965" cy="163854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慈善义卖和社区清洁等活动让幼儿在实践中学习合作与分享，同时了解环保和公益的重要性。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642455" y="1859280"/>
            <a:ext cx="646311" cy="63330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8969375" y="2266315"/>
            <a:ext cx="2319655" cy="3093085"/>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15870" y="3318653"/>
            <a:ext cx="1854965" cy="1638542"/>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组织幼儿探访养老院，不仅增进幼儿对老年人的理解和尊重，也教育幼儿学会关爱和感恩。</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15870" y="1859280"/>
            <a:ext cx="646311" cy="633302"/>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1160725" y="3176102"/>
            <a:ext cx="2586355"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734140" y="3176102"/>
            <a:ext cx="2586355"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307555" y="3176102"/>
            <a:ext cx="2586355"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8880971" y="3176102"/>
            <a:ext cx="2586355"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1253490" y="2628900"/>
            <a:ext cx="2429510" cy="41211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社区服务活动的意义</a:t>
            </a:r>
            <a:endParaRPr lang="zh-CN" altLang="en-US" b="1">
              <a:solidFill>
                <a:schemeClr val="accent4"/>
              </a:solidFill>
              <a:latin typeface="+mn-ea"/>
              <a:cs typeface="+mn-ea"/>
            </a:endParaRPr>
          </a:p>
        </p:txBody>
      </p:sp>
      <p:sp>
        <p:nvSpPr>
          <p:cNvPr id="19" name="矩形 12"/>
          <p:cNvSpPr/>
          <p:nvPr>
            <p:custDataLst>
              <p:tags r:id="rId19"/>
            </p:custDataLst>
          </p:nvPr>
        </p:nvSpPr>
        <p:spPr>
          <a:xfrm>
            <a:off x="3829050" y="2629535"/>
            <a:ext cx="2429510" cy="41211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培养幼儿社会责任感</a:t>
            </a:r>
            <a:endParaRPr lang="zh-CN" altLang="en-US" b="1">
              <a:solidFill>
                <a:schemeClr val="accent5"/>
              </a:solidFill>
              <a:latin typeface="+mn-ea"/>
              <a:cs typeface="+mn-ea"/>
            </a:endParaRPr>
          </a:p>
        </p:txBody>
      </p:sp>
      <p:sp>
        <p:nvSpPr>
          <p:cNvPr id="20" name="矩形 13"/>
          <p:cNvSpPr/>
          <p:nvPr>
            <p:custDataLst>
              <p:tags r:id="rId20"/>
            </p:custDataLst>
          </p:nvPr>
        </p:nvSpPr>
        <p:spPr>
          <a:xfrm>
            <a:off x="6397625" y="2628900"/>
            <a:ext cx="2429510" cy="41211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慈善义卖与社区清洁</a:t>
            </a:r>
            <a:endParaRPr lang="zh-CN" altLang="en-US" b="1">
              <a:solidFill>
                <a:schemeClr val="accent4"/>
              </a:solidFill>
              <a:latin typeface="+mn-ea"/>
              <a:cs typeface="+mn-ea"/>
            </a:endParaRPr>
          </a:p>
        </p:txBody>
      </p:sp>
      <p:sp>
        <p:nvSpPr>
          <p:cNvPr id="21" name="矩形 14"/>
          <p:cNvSpPr/>
          <p:nvPr>
            <p:custDataLst>
              <p:tags r:id="rId21"/>
            </p:custDataLst>
          </p:nvPr>
        </p:nvSpPr>
        <p:spPr>
          <a:xfrm>
            <a:off x="8970645" y="2629535"/>
            <a:ext cx="2429510" cy="41211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探访养老院的教育价值</a:t>
            </a:r>
            <a:endParaRPr lang="zh-CN" altLang="en-US" b="1">
              <a:solidFill>
                <a:schemeClr val="accent5"/>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470660" y="960755"/>
            <a:ext cx="6884670" cy="395605"/>
          </a:xfrm>
        </p:spPr>
        <p:txBody>
          <a:bodyPr>
            <a:normAutofit fontScale="90000"/>
          </a:bodyPr>
          <a:p>
            <a:pPr algn="l"/>
            <a:r>
              <a:rPr lang="zh-CN" altLang="en-US" sz="2400">
                <a:solidFill>
                  <a:schemeClr val="accent2">
                    <a:lumMod val="54320"/>
                  </a:schemeClr>
                </a:solidFill>
              </a:rPr>
              <a:t>6. 多渠道沟通协调</a:t>
            </a:r>
            <a:endParaRPr lang="zh-CN" altLang="en-US" sz="2400">
              <a:solidFill>
                <a:schemeClr val="accent2">
                  <a:lumMod val="54320"/>
                </a:schemeClr>
              </a:solidFill>
            </a:endParaRPr>
          </a:p>
        </p:txBody>
      </p:sp>
      <p:sp>
        <p:nvSpPr>
          <p:cNvPr id="8" name="矩形 2"/>
          <p:cNvSpPr/>
          <p:nvPr>
            <p:custDataLst>
              <p:tags r:id="rId2"/>
            </p:custDataLst>
          </p:nvPr>
        </p:nvSpPr>
        <p:spPr>
          <a:xfrm>
            <a:off x="1532255" y="2632075"/>
            <a:ext cx="2065655" cy="97853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建立有效的家园社沟通协调机制，能够确保信息的及时交流和资源的有效整合，为幼儿教育创造良好环境。</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532336" y="2068331"/>
            <a:ext cx="1866606" cy="51082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家园社沟通协调的重要性</a:t>
            </a:r>
            <a:endParaRPr lang="zh-CN" altLang="en-US" b="1" kern="0">
              <a:solidFill>
                <a:schemeClr val="accent5"/>
              </a:solidFill>
              <a:latin typeface="+mn-ea"/>
              <a:cs typeface="+mn-ea"/>
            </a:endParaRPr>
          </a:p>
        </p:txBody>
      </p:sp>
      <p:sp>
        <p:nvSpPr>
          <p:cNvPr id="13" name="矩形 4"/>
          <p:cNvSpPr/>
          <p:nvPr>
            <p:custDataLst>
              <p:tags r:id="rId4"/>
            </p:custDataLst>
          </p:nvPr>
        </p:nvSpPr>
        <p:spPr>
          <a:xfrm>
            <a:off x="1621236" y="1347775"/>
            <a:ext cx="1145205" cy="856939"/>
          </a:xfrm>
          <a:prstGeom prst="rect">
            <a:avLst/>
          </a:prstGeom>
          <a:noFill/>
        </p:spPr>
        <p:txBody>
          <a:bodyPr wrap="none" lIns="0" tIns="0" rIns="0" bIns="0" rtlCol="0" anchor="ctr"/>
          <a:p>
            <a:pPr>
              <a:spcBef>
                <a:spcPct val="0"/>
              </a:spcBef>
              <a:spcAft>
                <a:spcPct val="0"/>
              </a:spcAft>
            </a:pPr>
            <a:r>
              <a:rPr lang="en-US" altLang="zh-CN" sz="4000" b="1" kern="0">
                <a:solidFill>
                  <a:schemeClr val="accent5"/>
                </a:solidFill>
                <a:latin typeface="+mn-ea"/>
                <a:cs typeface="+mn-ea"/>
              </a:rPr>
              <a:t>01</a:t>
            </a:r>
            <a:endParaRPr lang="en-US" altLang="zh-CN" sz="4000" b="1" kern="0">
              <a:solidFill>
                <a:schemeClr val="accent5"/>
              </a:solidFill>
              <a:latin typeface="+mn-ea"/>
              <a:cs typeface="+mn-ea"/>
            </a:endParaRPr>
          </a:p>
        </p:txBody>
      </p:sp>
      <p:sp>
        <p:nvSpPr>
          <p:cNvPr id="16" name="矩形 5"/>
          <p:cNvSpPr/>
          <p:nvPr>
            <p:custDataLst>
              <p:tags r:id="rId5"/>
            </p:custDataLst>
          </p:nvPr>
        </p:nvSpPr>
        <p:spPr>
          <a:xfrm>
            <a:off x="3957801" y="2632373"/>
            <a:ext cx="1866606" cy="97851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定期组织家长会议，有助于家长了解幼儿在园情况，同时为家长提供参与幼儿教育的机会和平台。</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957801" y="2068331"/>
            <a:ext cx="1866606" cy="51082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定期家长会议的组织</a:t>
            </a:r>
            <a:endParaRPr lang="zh-CN" altLang="en-US" b="1" kern="0">
              <a:solidFill>
                <a:schemeClr val="accent5"/>
              </a:solidFill>
              <a:latin typeface="+mn-ea"/>
              <a:cs typeface="+mn-ea"/>
            </a:endParaRPr>
          </a:p>
        </p:txBody>
      </p:sp>
      <p:sp>
        <p:nvSpPr>
          <p:cNvPr id="18" name="矩形 9"/>
          <p:cNvSpPr/>
          <p:nvPr>
            <p:custDataLst>
              <p:tags r:id="rId7"/>
            </p:custDataLst>
          </p:nvPr>
        </p:nvSpPr>
        <p:spPr>
          <a:xfrm>
            <a:off x="4046701" y="1347775"/>
            <a:ext cx="1145205" cy="856939"/>
          </a:xfrm>
          <a:prstGeom prst="rect">
            <a:avLst/>
          </a:prstGeom>
          <a:noFill/>
        </p:spPr>
        <p:txBody>
          <a:bodyPr wrap="none" lIns="0" tIns="0" rIns="0" bIns="0" rtlCol="0" anchor="ctr"/>
          <a:p>
            <a:pPr>
              <a:spcBef>
                <a:spcPct val="0"/>
              </a:spcBef>
              <a:spcAft>
                <a:spcPct val="0"/>
              </a:spcAft>
            </a:pPr>
            <a:r>
              <a:rPr lang="en-US" altLang="zh-CN" sz="4000" b="1" kern="0" dirty="0">
                <a:solidFill>
                  <a:schemeClr val="accent5"/>
                </a:solidFill>
                <a:latin typeface="+mn-ea"/>
                <a:cs typeface="+mn-ea"/>
              </a:rPr>
              <a:t>02</a:t>
            </a:r>
            <a:endParaRPr lang="en-US" altLang="zh-CN" sz="4000" b="1" kern="0" dirty="0">
              <a:solidFill>
                <a:schemeClr val="accent5"/>
              </a:solidFill>
              <a:latin typeface="+mn-ea"/>
              <a:cs typeface="+mn-ea"/>
            </a:endParaRPr>
          </a:p>
        </p:txBody>
      </p:sp>
      <p:sp>
        <p:nvSpPr>
          <p:cNvPr id="20" name="矩形 10"/>
          <p:cNvSpPr/>
          <p:nvPr>
            <p:custDataLst>
              <p:tags r:id="rId8"/>
            </p:custDataLst>
          </p:nvPr>
        </p:nvSpPr>
        <p:spPr>
          <a:xfrm>
            <a:off x="6382717" y="2632373"/>
            <a:ext cx="1866606" cy="97851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社区资源协调会议能够促进社区资源的共享与合作，为幼儿教育提供更多元化的支持和服务。</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382717" y="2068331"/>
            <a:ext cx="1866606" cy="51082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社区资源协调会议的作用</a:t>
            </a:r>
            <a:endParaRPr lang="zh-CN" altLang="en-US" b="1" kern="0">
              <a:solidFill>
                <a:schemeClr val="accent5"/>
              </a:solidFill>
              <a:latin typeface="+mn-ea"/>
              <a:cs typeface="+mn-ea"/>
            </a:endParaRPr>
          </a:p>
        </p:txBody>
      </p:sp>
      <p:sp>
        <p:nvSpPr>
          <p:cNvPr id="22" name="矩形 14"/>
          <p:cNvSpPr/>
          <p:nvPr>
            <p:custDataLst>
              <p:tags r:id="rId10"/>
            </p:custDataLst>
          </p:nvPr>
        </p:nvSpPr>
        <p:spPr>
          <a:xfrm>
            <a:off x="6471617" y="1347775"/>
            <a:ext cx="1145205" cy="856939"/>
          </a:xfrm>
          <a:prstGeom prst="rect">
            <a:avLst/>
          </a:prstGeom>
          <a:noFill/>
        </p:spPr>
        <p:txBody>
          <a:bodyPr wrap="none" lIns="0" tIns="0" rIns="0" bIns="0" rtlCol="0" anchor="ctr"/>
          <a:p>
            <a:pPr>
              <a:spcBef>
                <a:spcPct val="0"/>
              </a:spcBef>
              <a:spcAft>
                <a:spcPct val="0"/>
              </a:spcAft>
            </a:pPr>
            <a:r>
              <a:rPr lang="en-US" altLang="zh-CN" sz="4000" b="1" kern="0" dirty="0">
                <a:solidFill>
                  <a:schemeClr val="accent5"/>
                </a:solidFill>
                <a:latin typeface="+mn-ea"/>
                <a:cs typeface="+mn-ea"/>
              </a:rPr>
              <a:t>03</a:t>
            </a:r>
            <a:endParaRPr lang="en-US" altLang="zh-CN" sz="4000" b="1" kern="0" dirty="0">
              <a:solidFill>
                <a:schemeClr val="accent5"/>
              </a:solidFill>
              <a:latin typeface="+mn-ea"/>
              <a:cs typeface="+mn-ea"/>
            </a:endParaRPr>
          </a:p>
        </p:txBody>
      </p:sp>
      <p:sp>
        <p:nvSpPr>
          <p:cNvPr id="24" name="矩形 27"/>
          <p:cNvSpPr/>
          <p:nvPr>
            <p:custDataLst>
              <p:tags r:id="rId11"/>
            </p:custDataLst>
          </p:nvPr>
        </p:nvSpPr>
        <p:spPr>
          <a:xfrm>
            <a:off x="8822449" y="2632373"/>
            <a:ext cx="1866606" cy="97851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建立和维护联络人制度，可以保证家园社三方之间沟通的顺畅，及时解决问题，促进幼儿教育的顺利进行。</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8822449" y="2068331"/>
            <a:ext cx="1866606" cy="510822"/>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联络人制度的建立与维护</a:t>
            </a:r>
            <a:endParaRPr lang="zh-CN" altLang="en-US" b="1" kern="0">
              <a:solidFill>
                <a:schemeClr val="accent5"/>
              </a:solidFill>
              <a:latin typeface="+mn-ea"/>
              <a:cs typeface="+mn-ea"/>
            </a:endParaRPr>
          </a:p>
        </p:txBody>
      </p:sp>
      <p:sp>
        <p:nvSpPr>
          <p:cNvPr id="26" name="矩形 33"/>
          <p:cNvSpPr/>
          <p:nvPr>
            <p:custDataLst>
              <p:tags r:id="rId13"/>
            </p:custDataLst>
          </p:nvPr>
        </p:nvSpPr>
        <p:spPr>
          <a:xfrm>
            <a:off x="8911349" y="1347775"/>
            <a:ext cx="1145205" cy="856939"/>
          </a:xfrm>
          <a:prstGeom prst="rect">
            <a:avLst/>
          </a:prstGeom>
          <a:noFill/>
        </p:spPr>
        <p:txBody>
          <a:bodyPr wrap="none" lIns="0" tIns="0" rIns="0" bIns="0" rtlCol="0" anchor="ctr"/>
          <a:p>
            <a:pPr>
              <a:spcBef>
                <a:spcPct val="0"/>
              </a:spcBef>
              <a:spcAft>
                <a:spcPct val="0"/>
              </a:spcAft>
            </a:pPr>
            <a:r>
              <a:rPr lang="en-US" altLang="zh-CN" sz="4000" b="1" kern="0">
                <a:solidFill>
                  <a:schemeClr val="accent5"/>
                </a:solidFill>
                <a:latin typeface="+mn-ea"/>
                <a:cs typeface="+mn-ea"/>
              </a:rPr>
              <a:t>04</a:t>
            </a:r>
            <a:endParaRPr lang="en-US" altLang="zh-CN" sz="4000" b="1" kern="0">
              <a:solidFill>
                <a:schemeClr val="accent5"/>
              </a:solidFill>
              <a:latin typeface="+mn-ea"/>
              <a:cs typeface="+mn-ea"/>
            </a:endParaRPr>
          </a:p>
        </p:txBody>
      </p:sp>
      <p:cxnSp>
        <p:nvCxnSpPr>
          <p:cNvPr id="35" name="直接连接符 13"/>
          <p:cNvCxnSpPr/>
          <p:nvPr>
            <p:custDataLst>
              <p:tags r:id="rId14"/>
            </p:custDataLst>
          </p:nvPr>
        </p:nvCxnSpPr>
        <p:spPr>
          <a:xfrm>
            <a:off x="1443990" y="1347775"/>
            <a:ext cx="0" cy="3825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868906" y="1347775"/>
            <a:ext cx="0" cy="3825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293823" y="1347775"/>
            <a:ext cx="0" cy="3825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8734103" y="1347775"/>
            <a:ext cx="0" cy="38258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2d71ead2-4b95-11f0-af13-42daaeec4513.jpg@base@tag=imgScale&amp;m=1&amp;w=600&amp;h=360&amp;q=952d71ead2-4b95-11f0-af13-42daaeec4513"/>
          <p:cNvPicPr>
            <a:picLocks noChangeAspect="1"/>
          </p:cNvPicPr>
          <p:nvPr>
            <p:custDataLst>
              <p:tags r:id="rId18"/>
            </p:custDataLst>
          </p:nvPr>
        </p:nvPicPr>
        <p:blipFill rotWithShape="1">
          <a:blip r:embed="rId19"/>
          <a:srcRect t="2167" b="2167"/>
          <a:stretch>
            <a:fillRect/>
          </a:stretch>
        </p:blipFill>
        <p:spPr>
          <a:xfrm>
            <a:off x="1543766" y="4614865"/>
            <a:ext cx="1866606" cy="1119964"/>
          </a:xfrm>
          <a:prstGeom prst="rect">
            <a:avLst/>
          </a:prstGeom>
          <a:solidFill>
            <a:schemeClr val="accent5"/>
          </a:solidFill>
          <a:ln>
            <a:solidFill>
              <a:schemeClr val="accent5">
                <a:alpha val="20000"/>
              </a:schemeClr>
            </a:solidFill>
          </a:ln>
        </p:spPr>
      </p:pic>
      <p:pic>
        <p:nvPicPr>
          <p:cNvPr id="40" name="图片 30" descr="/data/temp/2d71eae3-4b95-11f0-af13-42daaeec4513.jpg@base@tag=imgScale&amp;m=1&amp;w=600&amp;h=360&amp;q=952d71eae3-4b95-11f0-af13-42daaeec4513"/>
          <p:cNvPicPr>
            <a:picLocks noChangeAspect="1"/>
          </p:cNvPicPr>
          <p:nvPr>
            <p:custDataLst>
              <p:tags r:id="rId20"/>
            </p:custDataLst>
          </p:nvPr>
        </p:nvPicPr>
        <p:blipFill rotWithShape="1">
          <a:blip r:embed="rId21"/>
          <a:srcRect l="8506" r="8506"/>
          <a:stretch>
            <a:fillRect/>
          </a:stretch>
        </p:blipFill>
        <p:spPr>
          <a:xfrm>
            <a:off x="3969231" y="4614865"/>
            <a:ext cx="1866606" cy="1119964"/>
          </a:xfrm>
          <a:prstGeom prst="rect">
            <a:avLst/>
          </a:prstGeom>
          <a:solidFill>
            <a:schemeClr val="accent5"/>
          </a:solidFill>
          <a:ln>
            <a:solidFill>
              <a:schemeClr val="accent5">
                <a:alpha val="20000"/>
              </a:schemeClr>
            </a:solidFill>
          </a:ln>
        </p:spPr>
      </p:pic>
      <p:pic>
        <p:nvPicPr>
          <p:cNvPr id="41" name="图片 31" descr="/data/temp/2d71eaa9-4b95-11f0-af13-42daaeec4513.jpg@base@tag=imgScale&amp;m=1&amp;w=600&amp;h=360&amp;q=952d71eaa9-4b95-11f0-af13-42daaeec4513"/>
          <p:cNvPicPr>
            <a:picLocks noChangeAspect="1"/>
          </p:cNvPicPr>
          <p:nvPr>
            <p:custDataLst>
              <p:tags r:id="rId22"/>
            </p:custDataLst>
          </p:nvPr>
        </p:nvPicPr>
        <p:blipFill rotWithShape="1">
          <a:blip r:embed="rId23"/>
          <a:srcRect t="5083" b="5083"/>
          <a:stretch>
            <a:fillRect/>
          </a:stretch>
        </p:blipFill>
        <p:spPr>
          <a:xfrm>
            <a:off x="6394147" y="4614865"/>
            <a:ext cx="1866606" cy="1119964"/>
          </a:xfrm>
          <a:prstGeom prst="rect">
            <a:avLst/>
          </a:prstGeom>
          <a:solidFill>
            <a:schemeClr val="accent5"/>
          </a:solidFill>
          <a:ln>
            <a:solidFill>
              <a:schemeClr val="accent5">
                <a:alpha val="20000"/>
              </a:schemeClr>
            </a:solidFill>
          </a:ln>
        </p:spPr>
      </p:pic>
      <p:pic>
        <p:nvPicPr>
          <p:cNvPr id="42" name="图片 32" descr="/data/temp/2d71ebb9-4b95-11f0-af13-42daaeec4513.jpg@base@tag=imgScale&amp;m=1&amp;w=600&amp;h=360&amp;q=952d71ebb9-4b95-11f0-af13-42daaeec4513"/>
          <p:cNvPicPr>
            <a:picLocks noChangeAspect="1"/>
          </p:cNvPicPr>
          <p:nvPr>
            <p:custDataLst>
              <p:tags r:id="rId24"/>
            </p:custDataLst>
          </p:nvPr>
        </p:nvPicPr>
        <p:blipFill rotWithShape="1">
          <a:blip r:embed="rId25"/>
          <a:srcRect t="5000"/>
          <a:stretch>
            <a:fillRect/>
          </a:stretch>
        </p:blipFill>
        <p:spPr>
          <a:xfrm>
            <a:off x="8833879" y="4614865"/>
            <a:ext cx="1866606" cy="1119964"/>
          </a:xfrm>
          <a:prstGeom prst="rect">
            <a:avLst/>
          </a:prstGeom>
          <a:solidFill>
            <a:schemeClr val="accent5"/>
          </a:solidFill>
          <a:ln>
            <a:solidFill>
              <a:schemeClr val="accent5">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43330" y="969645"/>
            <a:ext cx="7092315" cy="643255"/>
          </a:xfrm>
        </p:spPr>
        <p:txBody>
          <a:bodyPr>
            <a:noAutofit/>
          </a:bodyPr>
          <a:p>
            <a:r>
              <a:rPr lang="zh-CN" altLang="en-US" sz="3200">
                <a:solidFill>
                  <a:schemeClr val="accent2">
                    <a:lumMod val="54320"/>
                  </a:schemeClr>
                </a:solidFill>
              </a:rPr>
              <a:t>六、社会网络支持对儿童发展的促进</a:t>
            </a:r>
            <a:endParaRPr lang="zh-CN" altLang="en-US" sz="3200">
              <a:solidFill>
                <a:schemeClr val="accent2">
                  <a:lumMod val="54320"/>
                </a:schemeClr>
              </a:solidFill>
            </a:endParaRPr>
          </a:p>
        </p:txBody>
      </p:sp>
      <p:grpSp>
        <p:nvGrpSpPr>
          <p:cNvPr id="65" name="组合 64"/>
          <p:cNvGrpSpPr/>
          <p:nvPr>
            <p:custDataLst>
              <p:tags r:id="rId2"/>
            </p:custDataLst>
          </p:nvPr>
        </p:nvGrpSpPr>
        <p:grpSpPr>
          <a:xfrm>
            <a:off x="1676400" y="2101215"/>
            <a:ext cx="1939290" cy="2239645"/>
            <a:chOff x="2640" y="4551"/>
            <a:chExt cx="3054" cy="3527"/>
          </a:xfrm>
        </p:grpSpPr>
        <p:sp>
          <p:nvSpPr>
            <p:cNvPr id="49" name="矩形: 圆角 2"/>
            <p:cNvSpPr/>
            <p:nvPr>
              <p:custDataLst>
                <p:tags r:id="rId3"/>
              </p:custDataLst>
            </p:nvPr>
          </p:nvSpPr>
          <p:spPr>
            <a:xfrm>
              <a:off x="2640" y="4551"/>
              <a:ext cx="3054" cy="1286"/>
            </a:xfrm>
            <a:prstGeom prst="roundRect">
              <a:avLst>
                <a:gd name="adj" fmla="val 5768"/>
              </a:avLst>
            </a:prstGeom>
            <a:ln>
              <a:noFill/>
            </a:ln>
          </p:spPr>
          <p:style>
            <a:lnRef idx="2">
              <a:srgbClr val="3E73C2">
                <a:shade val="15000"/>
              </a:srgbClr>
            </a:lnRef>
            <a:fillRef idx="1">
              <a:srgbClr val="3E73C2"/>
            </a:fillRef>
            <a:effectRef idx="0">
              <a:srgbClr val="3E73C2"/>
            </a:effectRef>
            <a:fontRef idx="minor">
              <a:srgbClr val="FFFFFF"/>
            </a:fontRef>
          </p:style>
          <p:txBody>
            <a:bodyPr rtlCol="0" anchor="ctr"/>
            <a:p>
              <a:pPr algn="ctr"/>
              <a:endParaRPr lang="zh-CN" altLang="en-US"/>
            </a:p>
          </p:txBody>
        </p:sp>
        <p:sp>
          <p:nvSpPr>
            <p:cNvPr id="50" name="矩形 49"/>
            <p:cNvSpPr/>
            <p:nvPr>
              <p:custDataLst>
                <p:tags r:id="rId4"/>
              </p:custDataLst>
            </p:nvPr>
          </p:nvSpPr>
          <p:spPr>
            <a:xfrm>
              <a:off x="2732" y="6003"/>
              <a:ext cx="2870" cy="20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rgbClr val="000000">
                      <a:lumMod val="85000"/>
                      <a:lumOff val="15000"/>
                    </a:srgbClr>
                  </a:solidFill>
                  <a:latin typeface="+mn-ea"/>
                  <a:cs typeface="+mn-ea"/>
                </a:rPr>
                <a:t>家庭作为儿童情感支持的主要来源，父母和家人的爱、关怀与鼓励是儿童安全感与自信心的基础。</a:t>
              </a:r>
              <a:endParaRPr lang="zh-CN" altLang="en-US" sz="1600">
                <a:solidFill>
                  <a:srgbClr val="000000">
                    <a:lumMod val="85000"/>
                    <a:lumOff val="15000"/>
                  </a:srgbClr>
                </a:solidFill>
                <a:latin typeface="+mn-ea"/>
                <a:cs typeface="+mn-ea"/>
              </a:endParaRPr>
            </a:p>
          </p:txBody>
        </p:sp>
        <p:sp>
          <p:nvSpPr>
            <p:cNvPr id="51" name="矩形 50"/>
            <p:cNvSpPr/>
            <p:nvPr>
              <p:custDataLst>
                <p:tags r:id="rId5"/>
              </p:custDataLst>
            </p:nvPr>
          </p:nvSpPr>
          <p:spPr>
            <a:xfrm>
              <a:off x="2732" y="4782"/>
              <a:ext cx="2870" cy="10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1.家庭：情感支持与安全感基础</a:t>
              </a:r>
              <a:endParaRPr kumimoji="1" lang="zh-CN" altLang="en-US" b="1" dirty="0">
                <a:solidFill>
                  <a:srgbClr val="FFFFFF"/>
                </a:solidFill>
                <a:latin typeface="+mn-ea"/>
                <a:cs typeface="+mn-ea"/>
              </a:endParaRPr>
            </a:p>
          </p:txBody>
        </p:sp>
      </p:grpSp>
      <p:grpSp>
        <p:nvGrpSpPr>
          <p:cNvPr id="66" name="组合 65"/>
          <p:cNvGrpSpPr/>
          <p:nvPr>
            <p:custDataLst>
              <p:tags r:id="rId6"/>
            </p:custDataLst>
          </p:nvPr>
        </p:nvGrpSpPr>
        <p:grpSpPr>
          <a:xfrm>
            <a:off x="3959860" y="2101215"/>
            <a:ext cx="1939290" cy="2239645"/>
            <a:chOff x="6236" y="4551"/>
            <a:chExt cx="3054" cy="3527"/>
          </a:xfrm>
        </p:grpSpPr>
        <p:sp>
          <p:nvSpPr>
            <p:cNvPr id="53" name="矩形: 圆角 1"/>
            <p:cNvSpPr/>
            <p:nvPr>
              <p:custDataLst>
                <p:tags r:id="rId7"/>
              </p:custDataLst>
            </p:nvPr>
          </p:nvSpPr>
          <p:spPr>
            <a:xfrm>
              <a:off x="6236" y="4551"/>
              <a:ext cx="3054" cy="1286"/>
            </a:xfrm>
            <a:prstGeom prst="roundRect">
              <a:avLst>
                <a:gd name="adj" fmla="val 5768"/>
              </a:avLst>
            </a:prstGeom>
            <a:ln>
              <a:noFill/>
            </a:ln>
          </p:spPr>
          <p:style>
            <a:lnRef idx="2">
              <a:srgbClr val="3E73C2">
                <a:shade val="15000"/>
              </a:srgbClr>
            </a:lnRef>
            <a:fillRef idx="1">
              <a:srgbClr val="3E73C2"/>
            </a:fillRef>
            <a:effectRef idx="0">
              <a:srgbClr val="3E73C2"/>
            </a:effectRef>
            <a:fontRef idx="minor">
              <a:srgbClr val="FFFFFF"/>
            </a:fontRef>
          </p:style>
          <p:txBody>
            <a:bodyPr rtlCol="0" anchor="ctr"/>
            <a:p>
              <a:pPr algn="ctr"/>
              <a:endParaRPr lang="zh-CN" altLang="en-US"/>
            </a:p>
          </p:txBody>
        </p:sp>
        <p:sp>
          <p:nvSpPr>
            <p:cNvPr id="54" name="矩形 53"/>
            <p:cNvSpPr/>
            <p:nvPr>
              <p:custDataLst>
                <p:tags r:id="rId8"/>
              </p:custDataLst>
            </p:nvPr>
          </p:nvSpPr>
          <p:spPr>
            <a:xfrm>
              <a:off x="6328" y="6003"/>
              <a:ext cx="2870" cy="2075"/>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rgbClr val="000000">
                      <a:lumMod val="85000"/>
                      <a:lumOff val="15000"/>
                    </a:srgbClr>
                  </a:solidFill>
                  <a:latin typeface="+mn-ea"/>
                  <a:cs typeface="+mn-ea"/>
                </a:rPr>
                <a:t>同伴关系对儿童社交能力的提高至关重要，同龄人之间的游戏互动教会儿童如何合作、分享和解决冲突。</a:t>
              </a:r>
              <a:endParaRPr lang="zh-CN" altLang="en-US" sz="1600" dirty="0">
                <a:solidFill>
                  <a:srgbClr val="000000">
                    <a:lumMod val="85000"/>
                    <a:lumOff val="15000"/>
                  </a:srgbClr>
                </a:solidFill>
                <a:latin typeface="+mn-ea"/>
                <a:cs typeface="+mn-ea"/>
              </a:endParaRPr>
            </a:p>
          </p:txBody>
        </p:sp>
        <p:sp>
          <p:nvSpPr>
            <p:cNvPr id="55" name="矩形 54"/>
            <p:cNvSpPr/>
            <p:nvPr>
              <p:custDataLst>
                <p:tags r:id="rId9"/>
              </p:custDataLst>
            </p:nvPr>
          </p:nvSpPr>
          <p:spPr>
            <a:xfrm>
              <a:off x="6328" y="4782"/>
              <a:ext cx="2870" cy="10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2.同伴关系：社交能力与合作精神</a:t>
              </a:r>
              <a:endParaRPr kumimoji="1" lang="zh-CN" altLang="en-US" b="1" dirty="0">
                <a:solidFill>
                  <a:srgbClr val="FFFFFF"/>
                </a:solidFill>
                <a:latin typeface="+mn-ea"/>
                <a:cs typeface="+mn-ea"/>
              </a:endParaRPr>
            </a:p>
          </p:txBody>
        </p:sp>
      </p:grpSp>
      <p:grpSp>
        <p:nvGrpSpPr>
          <p:cNvPr id="67" name="组合 66"/>
          <p:cNvGrpSpPr/>
          <p:nvPr>
            <p:custDataLst>
              <p:tags r:id="rId10"/>
            </p:custDataLst>
          </p:nvPr>
        </p:nvGrpSpPr>
        <p:grpSpPr>
          <a:xfrm>
            <a:off x="6185535" y="2100580"/>
            <a:ext cx="1997075" cy="2238375"/>
            <a:chOff x="9741" y="4550"/>
            <a:chExt cx="3145" cy="3525"/>
          </a:xfrm>
        </p:grpSpPr>
        <p:sp>
          <p:nvSpPr>
            <p:cNvPr id="57" name="矩形: 圆角 3"/>
            <p:cNvSpPr/>
            <p:nvPr>
              <p:custDataLst>
                <p:tags r:id="rId11"/>
              </p:custDataLst>
            </p:nvPr>
          </p:nvSpPr>
          <p:spPr>
            <a:xfrm>
              <a:off x="9832" y="4550"/>
              <a:ext cx="3054" cy="1288"/>
            </a:xfrm>
            <a:prstGeom prst="roundRect">
              <a:avLst>
                <a:gd name="adj" fmla="val 5768"/>
              </a:avLst>
            </a:prstGeom>
            <a:ln>
              <a:noFill/>
            </a:ln>
          </p:spPr>
          <p:style>
            <a:lnRef idx="2">
              <a:srgbClr val="3E73C2">
                <a:shade val="15000"/>
              </a:srgbClr>
            </a:lnRef>
            <a:fillRef idx="1">
              <a:srgbClr val="3E73C2"/>
            </a:fillRef>
            <a:effectRef idx="0">
              <a:srgbClr val="3E73C2"/>
            </a:effectRef>
            <a:fontRef idx="minor">
              <a:srgbClr val="FFFFFF"/>
            </a:fontRef>
          </p:style>
          <p:txBody>
            <a:bodyPr rtlCol="0" anchor="ctr"/>
            <a:p>
              <a:pPr algn="ctr"/>
              <a:endParaRPr lang="zh-CN" altLang="en-US"/>
            </a:p>
          </p:txBody>
        </p:sp>
        <p:sp>
          <p:nvSpPr>
            <p:cNvPr id="58" name="矩形 57"/>
            <p:cNvSpPr/>
            <p:nvPr>
              <p:custDataLst>
                <p:tags r:id="rId12"/>
              </p:custDataLst>
            </p:nvPr>
          </p:nvSpPr>
          <p:spPr>
            <a:xfrm>
              <a:off x="9741" y="6003"/>
              <a:ext cx="3054" cy="2072"/>
            </a:xfrm>
            <a:prstGeom prst="rect">
              <a:avLst/>
            </a:prstGeom>
          </p:spPr>
          <p:txBody>
            <a:bodyPr wrap="square" lIns="0" tIns="0" rIns="0" bIns="0">
              <a:noAutofit/>
            </a:bodyPr>
            <a:p>
              <a:pPr algn="ctr">
                <a:lnSpc>
                  <a:spcPct val="150000"/>
                </a:lnSpc>
                <a:spcBef>
                  <a:spcPct val="0"/>
                </a:spcBef>
                <a:spcAft>
                  <a:spcPct val="0"/>
                </a:spcAft>
              </a:pPr>
              <a:r>
                <a:rPr lang="zh-CN" altLang="en-US" sz="1600">
                  <a:solidFill>
                    <a:srgbClr val="000000">
                      <a:lumMod val="85000"/>
                      <a:lumOff val="15000"/>
                    </a:srgbClr>
                  </a:solidFill>
                  <a:latin typeface="+mn-ea"/>
                  <a:cs typeface="+mn-ea"/>
                </a:rPr>
                <a:t>心理健康支持保障儿童的情绪稳定与社会适应能力，专业的心理辅导帮助儿童应对生活中的挑战，促进其健康成长。</a:t>
              </a:r>
              <a:endParaRPr lang="zh-CN" altLang="en-US" sz="1600">
                <a:solidFill>
                  <a:srgbClr val="000000">
                    <a:lumMod val="85000"/>
                    <a:lumOff val="15000"/>
                  </a:srgbClr>
                </a:solidFill>
                <a:latin typeface="+mn-ea"/>
                <a:cs typeface="+mn-ea"/>
              </a:endParaRPr>
            </a:p>
          </p:txBody>
        </p:sp>
        <p:sp>
          <p:nvSpPr>
            <p:cNvPr id="59" name="矩形 58"/>
            <p:cNvSpPr/>
            <p:nvPr>
              <p:custDataLst>
                <p:tags r:id="rId13"/>
              </p:custDataLst>
            </p:nvPr>
          </p:nvSpPr>
          <p:spPr>
            <a:xfrm>
              <a:off x="9924" y="4783"/>
              <a:ext cx="2870" cy="10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3.心理健康：情绪稳定与社会适应</a:t>
              </a:r>
              <a:endParaRPr kumimoji="1" lang="zh-CN" altLang="en-US" b="1" dirty="0">
                <a:solidFill>
                  <a:srgbClr val="FFFFFF"/>
                </a:solidFill>
                <a:latin typeface="+mn-ea"/>
                <a:cs typeface="+mn-ea"/>
              </a:endParaRPr>
            </a:p>
          </p:txBody>
        </p:sp>
      </p:grpSp>
      <p:grpSp>
        <p:nvGrpSpPr>
          <p:cNvPr id="68" name="组合 67"/>
          <p:cNvGrpSpPr/>
          <p:nvPr>
            <p:custDataLst>
              <p:tags r:id="rId14"/>
            </p:custDataLst>
          </p:nvPr>
        </p:nvGrpSpPr>
        <p:grpSpPr>
          <a:xfrm>
            <a:off x="8526145" y="2101215"/>
            <a:ext cx="1939290" cy="2238375"/>
            <a:chOff x="13427" y="4551"/>
            <a:chExt cx="3054" cy="3525"/>
          </a:xfrm>
        </p:grpSpPr>
        <p:sp>
          <p:nvSpPr>
            <p:cNvPr id="61" name="矩形: 圆角 3"/>
            <p:cNvSpPr/>
            <p:nvPr>
              <p:custDataLst>
                <p:tags r:id="rId15"/>
              </p:custDataLst>
            </p:nvPr>
          </p:nvSpPr>
          <p:spPr>
            <a:xfrm>
              <a:off x="13427" y="4551"/>
              <a:ext cx="3054" cy="1287"/>
            </a:xfrm>
            <a:prstGeom prst="roundRect">
              <a:avLst>
                <a:gd name="adj" fmla="val 5768"/>
              </a:avLst>
            </a:prstGeom>
            <a:ln>
              <a:noFill/>
            </a:ln>
          </p:spPr>
          <p:style>
            <a:lnRef idx="2">
              <a:srgbClr val="3E73C2">
                <a:shade val="15000"/>
              </a:srgbClr>
            </a:lnRef>
            <a:fillRef idx="1">
              <a:srgbClr val="3E73C2"/>
            </a:fillRef>
            <a:effectRef idx="0">
              <a:srgbClr val="3E73C2"/>
            </a:effectRef>
            <a:fontRef idx="minor">
              <a:srgbClr val="FFFFFF"/>
            </a:fontRef>
          </p:style>
          <p:txBody>
            <a:bodyPr rtlCol="0" anchor="ctr"/>
            <a:p>
              <a:pPr algn="ctr"/>
              <a:endParaRPr lang="zh-CN" altLang="en-US"/>
            </a:p>
          </p:txBody>
        </p:sp>
        <p:sp>
          <p:nvSpPr>
            <p:cNvPr id="62" name="矩形 61"/>
            <p:cNvSpPr/>
            <p:nvPr>
              <p:custDataLst>
                <p:tags r:id="rId16"/>
              </p:custDataLst>
            </p:nvPr>
          </p:nvSpPr>
          <p:spPr>
            <a:xfrm>
              <a:off x="13519" y="6004"/>
              <a:ext cx="2870" cy="2072"/>
            </a:xfrm>
            <a:prstGeom prst="rect">
              <a:avLst/>
            </a:prstGeom>
          </p:spPr>
          <p:txBody>
            <a:bodyPr wrap="square" lIns="0" tIns="0" rIns="0" bIns="0">
              <a:noAutofit/>
            </a:bodyPr>
            <a:p>
              <a:pPr algn="ctr">
                <a:lnSpc>
                  <a:spcPct val="150000"/>
                </a:lnSpc>
                <a:spcBef>
                  <a:spcPct val="0"/>
                </a:spcBef>
                <a:spcAft>
                  <a:spcPct val="0"/>
                </a:spcAft>
              </a:pPr>
              <a:r>
                <a:rPr lang="zh-CN" altLang="en-US" sz="1600">
                  <a:solidFill>
                    <a:srgbClr val="000000">
                      <a:lumMod val="85000"/>
                      <a:lumOff val="15000"/>
                    </a:srgbClr>
                  </a:solidFill>
                  <a:latin typeface="+mn-ea"/>
                  <a:cs typeface="+mn-ea"/>
                </a:rPr>
                <a:t>医疗和安全机构如卫生部门、消防队等，通过预防措施和应急响应，为儿童的身体健康与安全提供保障。</a:t>
              </a:r>
              <a:endParaRPr lang="zh-CN" altLang="en-US" sz="1600">
                <a:solidFill>
                  <a:srgbClr val="000000">
                    <a:lumMod val="85000"/>
                    <a:lumOff val="15000"/>
                  </a:srgbClr>
                </a:solidFill>
                <a:latin typeface="+mn-ea"/>
                <a:cs typeface="+mn-ea"/>
              </a:endParaRPr>
            </a:p>
          </p:txBody>
        </p:sp>
        <p:sp>
          <p:nvSpPr>
            <p:cNvPr id="63" name="矩形 62"/>
            <p:cNvSpPr/>
            <p:nvPr>
              <p:custDataLst>
                <p:tags r:id="rId17"/>
              </p:custDataLst>
            </p:nvPr>
          </p:nvSpPr>
          <p:spPr>
            <a:xfrm>
              <a:off x="13519" y="4783"/>
              <a:ext cx="2870" cy="10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4.医疗安全：身体健康与应急响应</a:t>
              </a:r>
              <a:endParaRPr kumimoji="1" lang="zh-CN" altLang="en-US" b="1" dirty="0">
                <a:solidFill>
                  <a:srgbClr val="FFFFFF"/>
                </a:solidFill>
                <a:latin typeface="+mn-ea"/>
                <a:cs typeface="+mn-ea"/>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感谢聆听</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706755"/>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幼儿行为观察概述</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custDataLst>
              <p:tags r:id="rId1"/>
            </p:custDataLst>
          </p:nvPr>
        </p:nvSpPr>
        <p:spPr>
          <a:xfrm>
            <a:off x="1223080" y="838270"/>
            <a:ext cx="10969200" cy="705600"/>
          </a:xfrm>
          <a:noFill/>
        </p:spPr>
        <p:txBody>
          <a:bodyPr wrap="square" lIns="91440" tIns="45720" rIns="91440" bIns="45720" rtlCol="0" anchor="b">
            <a:noAutofit/>
          </a:bodyPr>
          <a:p>
            <a:pPr algn="l"/>
            <a:r>
              <a:rPr lang="zh-CN" altLang="en-US" sz="3200" dirty="0">
                <a:solidFill>
                  <a:schemeClr val="accent2">
                    <a:lumMod val="54320"/>
                  </a:schemeClr>
                </a:solidFill>
              </a:rPr>
              <a:t>一、家园社合作共育的定义和特点</a:t>
            </a:r>
            <a:endParaRPr lang="zh-CN" altLang="en-US" sz="3200" dirty="0">
              <a:solidFill>
                <a:schemeClr val="accent2">
                  <a:lumMod val="54320"/>
                </a:schemeClr>
              </a:solidFill>
            </a:endParaRPr>
          </a:p>
        </p:txBody>
      </p:sp>
      <p:sp>
        <p:nvSpPr>
          <p:cNvPr id="3" name="任意形状 2"/>
          <p:cNvSpPr/>
          <p:nvPr>
            <p:custDataLst>
              <p:tags r:id="rId2"/>
            </p:custDataLst>
          </p:nvPr>
        </p:nvSpPr>
        <p:spPr>
          <a:xfrm>
            <a:off x="1335949" y="1630056"/>
            <a:ext cx="9520300" cy="4150247"/>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5">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4" name="任意形状 1"/>
          <p:cNvSpPr/>
          <p:nvPr>
            <p:custDataLst>
              <p:tags r:id="rId3"/>
            </p:custDataLst>
          </p:nvPr>
        </p:nvSpPr>
        <p:spPr>
          <a:xfrm>
            <a:off x="1335949" y="1680633"/>
            <a:ext cx="9520300" cy="4099611"/>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5">
                  <a:alpha val="75000"/>
                </a:schemeClr>
              </a:gs>
              <a:gs pos="68000">
                <a:schemeClr val="accent5">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panose="020B0503020204020204" pitchFamily="34" charset="-122"/>
            </a:endParaRPr>
          </a:p>
        </p:txBody>
      </p:sp>
      <p:sp>
        <p:nvSpPr>
          <p:cNvPr id="6" name="任意多边形: 形状 20"/>
          <p:cNvSpPr/>
          <p:nvPr>
            <p:custDataLst>
              <p:tags r:id="rId4"/>
            </p:custDataLst>
          </p:nvPr>
        </p:nvSpPr>
        <p:spPr>
          <a:xfrm>
            <a:off x="1332478" y="1711871"/>
            <a:ext cx="9517760" cy="4071532"/>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5">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2688590" y="2047240"/>
            <a:ext cx="920750" cy="98425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0" name="矩形 8"/>
          <p:cNvSpPr/>
          <p:nvPr>
            <p:custDataLst>
              <p:tags r:id="rId6"/>
            </p:custDataLst>
          </p:nvPr>
        </p:nvSpPr>
        <p:spPr>
          <a:xfrm>
            <a:off x="2644140" y="3020060"/>
            <a:ext cx="1022350" cy="45212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1932940" y="3834130"/>
            <a:ext cx="2521585" cy="11417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家园社合作共育是一种教育模式，强调家庭、幼儿园和社区三者之间的紧密合作，共同促进儿童的全面发展。</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708650" y="2047240"/>
            <a:ext cx="920750" cy="98425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18" name="矩形 10"/>
          <p:cNvSpPr/>
          <p:nvPr>
            <p:custDataLst>
              <p:tags r:id="rId9"/>
            </p:custDataLst>
          </p:nvPr>
        </p:nvSpPr>
        <p:spPr>
          <a:xfrm>
            <a:off x="5664200" y="3013710"/>
            <a:ext cx="1022350" cy="45212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953635" y="3827780"/>
            <a:ext cx="2521585" cy="11417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在幼儿园、家庭、社会一体化的大教育观指引下，三者共同拓宽教育渠道，提高教育质量。</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8729345" y="2047240"/>
            <a:ext cx="920750" cy="984250"/>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panose="020B0503020204020204" pitchFamily="34" charset="-122"/>
            </a:endParaRPr>
          </a:p>
        </p:txBody>
      </p:sp>
      <p:sp>
        <p:nvSpPr>
          <p:cNvPr id="36" name="矩形 12"/>
          <p:cNvSpPr/>
          <p:nvPr>
            <p:custDataLst>
              <p:tags r:id="rId12"/>
            </p:custDataLst>
          </p:nvPr>
        </p:nvSpPr>
        <p:spPr>
          <a:xfrm>
            <a:off x="8684895" y="3013710"/>
            <a:ext cx="1022350" cy="452120"/>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7973695" y="3827780"/>
            <a:ext cx="2521585" cy="114173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这种教育模式不仅关注儿童在知识学习上的进步，还关心他们在身体、智力、情感、社交以及道德等各个方面的发展。</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1932305" y="3385185"/>
            <a:ext cx="2644775" cy="44259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家园社合作共育的含义</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5107305" y="3410585"/>
            <a:ext cx="2294890" cy="35687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教育模式的三方面合作</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127365" y="3410585"/>
            <a:ext cx="2294890" cy="35687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全面发展的教育目标</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881630" y="2240915"/>
            <a:ext cx="515620" cy="513715"/>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915660" y="2260600"/>
            <a:ext cx="480695" cy="464820"/>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8940800" y="2240915"/>
            <a:ext cx="470535" cy="513715"/>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299845" y="763905"/>
            <a:ext cx="8846185" cy="629920"/>
          </a:xfrm>
        </p:spPr>
        <p:txBody>
          <a:bodyPr/>
          <a:p>
            <a:pPr algn="l"/>
            <a:r>
              <a:rPr lang="zh-CN" altLang="en-US" sz="2800">
                <a:solidFill>
                  <a:schemeClr val="accent2">
                    <a:lumMod val="54320"/>
                  </a:schemeClr>
                </a:solidFill>
              </a:rPr>
              <a:t>家园社合作共育的特点</a:t>
            </a:r>
            <a:endParaRPr lang="zh-CN" altLang="en-US" sz="2800">
              <a:solidFill>
                <a:schemeClr val="accent2">
                  <a:lumMod val="54320"/>
                </a:schemeClr>
              </a:solidFill>
            </a:endParaRPr>
          </a:p>
        </p:txBody>
      </p:sp>
      <p:sp>
        <p:nvSpPr>
          <p:cNvPr id="7" name="椭圆 1"/>
          <p:cNvSpPr/>
          <p:nvPr>
            <p:custDataLst>
              <p:tags r:id="rId2"/>
            </p:custDataLst>
          </p:nvPr>
        </p:nvSpPr>
        <p:spPr>
          <a:xfrm rot="10800000">
            <a:off x="6065520" y="1967230"/>
            <a:ext cx="1203325" cy="1228725"/>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904740" y="1967230"/>
            <a:ext cx="1203325" cy="1228725"/>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3075940" y="4716145"/>
            <a:ext cx="6269355" cy="974090"/>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各育人主体间的资源整合与共享是实现合作共育的基础，能够为儿童提供更丰富的学习和成长资源。同时，建立家庭、幼儿园和社区之间的信任与支持关系，通过双向互动和沟通来实现有效的合作。</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806494" y="4300239"/>
            <a:ext cx="6538522" cy="347349"/>
          </a:xfrm>
          <a:prstGeom prst="rect">
            <a:avLst/>
          </a:prstGeom>
          <a:noFill/>
        </p:spPr>
        <p:txBody>
          <a:bodyPr wrap="square" lIns="0" tIns="0" rIns="0" bIns="0" rtlCol="0" anchor="b" anchorCtr="0">
            <a:noAutofit/>
          </a:bodyPr>
          <a:p>
            <a:pPr algn="ctr">
              <a:spcBef>
                <a:spcPct val="0"/>
              </a:spcBef>
              <a:spcAft>
                <a:spcPct val="0"/>
              </a:spcAft>
            </a:pPr>
            <a:r>
              <a:rPr lang="en-US" altLang="zh-CN" sz="2000" b="1" kern="0">
                <a:solidFill>
                  <a:schemeClr val="accent5"/>
                </a:solidFill>
                <a:latin typeface="+mn-ea"/>
                <a:cs typeface="+mn-ea"/>
              </a:rPr>
              <a:t>3. </a:t>
            </a:r>
            <a:r>
              <a:rPr lang="zh-CN" altLang="en-US" sz="2000" b="1" kern="0">
                <a:solidFill>
                  <a:schemeClr val="accent5"/>
                </a:solidFill>
                <a:latin typeface="+mn-ea"/>
                <a:cs typeface="+mn-ea"/>
              </a:rPr>
              <a:t>资源共享</a:t>
            </a:r>
            <a:endParaRPr lang="zh-CN" altLang="en-US" sz="2000" b="1" kern="0">
              <a:solidFill>
                <a:schemeClr val="accent5"/>
              </a:solidFill>
              <a:latin typeface="+mn-ea"/>
              <a:cs typeface="+mn-ea"/>
            </a:endParaRPr>
          </a:p>
        </p:txBody>
      </p:sp>
      <p:sp>
        <p:nvSpPr>
          <p:cNvPr id="15" name="矩形 7"/>
          <p:cNvSpPr/>
          <p:nvPr>
            <p:custDataLst>
              <p:tags r:id="rId6"/>
            </p:custDataLst>
          </p:nvPr>
        </p:nvSpPr>
        <p:spPr>
          <a:xfrm>
            <a:off x="7518851" y="2228530"/>
            <a:ext cx="2987784" cy="165290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家园社合作共育注重儿童的全面发展，包括身体、智力、情感、社交及道德等领域的成长。</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7518851" y="1795541"/>
            <a:ext cx="2987784" cy="347349"/>
          </a:xfrm>
          <a:prstGeom prst="rect">
            <a:avLst/>
          </a:prstGeom>
          <a:noFill/>
        </p:spPr>
        <p:txBody>
          <a:bodyPr wrap="square" lIns="0" tIns="0" rIns="0" bIns="0" rtlCol="0" anchor="b" anchorCtr="0">
            <a:noAutofit/>
          </a:bodyPr>
          <a:p>
            <a:pPr>
              <a:spcBef>
                <a:spcPct val="0"/>
              </a:spcBef>
              <a:spcAft>
                <a:spcPct val="0"/>
              </a:spcAft>
            </a:pPr>
            <a:r>
              <a:rPr lang="en-US" altLang="zh-CN" sz="2000" b="1" kern="0">
                <a:solidFill>
                  <a:schemeClr val="accent6"/>
                </a:solidFill>
                <a:latin typeface="+mn-ea"/>
                <a:cs typeface="+mn-ea"/>
              </a:rPr>
              <a:t>2. </a:t>
            </a:r>
            <a:r>
              <a:rPr lang="zh-CN" altLang="en-US" sz="2000" b="1" kern="0">
                <a:solidFill>
                  <a:schemeClr val="accent6"/>
                </a:solidFill>
                <a:latin typeface="+mn-ea"/>
                <a:cs typeface="+mn-ea"/>
              </a:rPr>
              <a:t>综合育人目标</a:t>
            </a:r>
            <a:endParaRPr lang="zh-CN" altLang="en-US" sz="2000" b="1" kern="0">
              <a:solidFill>
                <a:schemeClr val="accent6"/>
              </a:solidFill>
              <a:latin typeface="+mn-ea"/>
              <a:cs typeface="+mn-ea"/>
            </a:endParaRPr>
          </a:p>
        </p:txBody>
      </p:sp>
      <p:sp>
        <p:nvSpPr>
          <p:cNvPr id="20" name="矩形 10"/>
          <p:cNvSpPr/>
          <p:nvPr>
            <p:custDataLst>
              <p:tags r:id="rId8"/>
            </p:custDataLst>
          </p:nvPr>
        </p:nvSpPr>
        <p:spPr>
          <a:xfrm>
            <a:off x="2258550" y="2228680"/>
            <a:ext cx="2501892" cy="1652758"/>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家园社合作共育模式涉及家庭、幼儿园和社区等多个育人主体，每个主体都扮演着重要的角色。</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1772623" y="1795541"/>
            <a:ext cx="2987784" cy="347349"/>
          </a:xfrm>
          <a:prstGeom prst="rect">
            <a:avLst/>
          </a:prstGeom>
          <a:noFill/>
        </p:spPr>
        <p:txBody>
          <a:bodyPr wrap="square" lIns="0" tIns="0" rIns="0" bIns="0" rtlCol="0" anchor="b" anchorCtr="0">
            <a:noAutofit/>
          </a:bodyPr>
          <a:p>
            <a:pPr algn="r">
              <a:spcBef>
                <a:spcPct val="0"/>
              </a:spcBef>
              <a:spcAft>
                <a:spcPct val="0"/>
              </a:spcAft>
            </a:pPr>
            <a:r>
              <a:rPr lang="en-US" altLang="zh-CN" sz="2000" b="1" kern="0">
                <a:solidFill>
                  <a:schemeClr val="accent5"/>
                </a:solidFill>
                <a:latin typeface="+mn-ea"/>
                <a:cs typeface="+mn-ea"/>
              </a:rPr>
              <a:t>1. </a:t>
            </a:r>
            <a:r>
              <a:rPr lang="zh-CN" altLang="en-US" sz="2000" b="1" kern="0">
                <a:solidFill>
                  <a:schemeClr val="accent5"/>
                </a:solidFill>
                <a:latin typeface="+mn-ea"/>
                <a:cs typeface="+mn-ea"/>
              </a:rPr>
              <a:t>多主体参与</a:t>
            </a:r>
            <a:endParaRPr lang="zh-CN" altLang="en-US" sz="2000" b="1" kern="0">
              <a:solidFill>
                <a:schemeClr val="accent5"/>
              </a:solidFill>
              <a:latin typeface="+mn-ea"/>
              <a:cs typeface="+mn-ea"/>
            </a:endParaRPr>
          </a:p>
        </p:txBody>
      </p:sp>
      <p:sp>
        <p:nvSpPr>
          <p:cNvPr id="22" name="椭圆 22"/>
          <p:cNvSpPr/>
          <p:nvPr>
            <p:custDataLst>
              <p:tags r:id="rId10"/>
            </p:custDataLst>
          </p:nvPr>
        </p:nvSpPr>
        <p:spPr>
          <a:xfrm rot="10800000">
            <a:off x="5466715" y="2964815"/>
            <a:ext cx="1203325" cy="1228725"/>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558915" y="2423160"/>
            <a:ext cx="253365" cy="253365"/>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396230" y="2421255"/>
            <a:ext cx="257810" cy="257810"/>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60110" y="3625850"/>
            <a:ext cx="253365" cy="253365"/>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2"/>
          <p:cNvSpPr/>
          <p:nvPr>
            <p:custDataLst>
              <p:tags r:id="rId1"/>
            </p:custDataLst>
          </p:nvPr>
        </p:nvSpPr>
        <p:spPr>
          <a:xfrm>
            <a:off x="1383665" y="2604770"/>
            <a:ext cx="2995295" cy="78994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建立家庭、幼儿园和社区之间的信任与支持关系，通过双向互动和沟通来实现有效的合作。</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2"/>
            </p:custDataLst>
          </p:nvPr>
        </p:nvSpPr>
        <p:spPr>
          <a:xfrm>
            <a:off x="1395894" y="2071459"/>
            <a:ext cx="2596974" cy="533023"/>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4"/>
                </a:solidFill>
                <a:latin typeface="+mn-ea"/>
                <a:cs typeface="+mn-ea"/>
              </a:rPr>
              <a:t>互助互信</a:t>
            </a:r>
            <a:endParaRPr lang="zh-CN" altLang="en-US" sz="2000" b="1" kern="0">
              <a:solidFill>
                <a:schemeClr val="accent4"/>
              </a:solidFill>
              <a:latin typeface="+mn-ea"/>
              <a:cs typeface="+mn-ea"/>
            </a:endParaRPr>
          </a:p>
        </p:txBody>
      </p:sp>
      <p:sp>
        <p:nvSpPr>
          <p:cNvPr id="13" name="矩形 4"/>
          <p:cNvSpPr/>
          <p:nvPr>
            <p:custDataLst>
              <p:tags r:id="rId3"/>
            </p:custDataLst>
          </p:nvPr>
        </p:nvSpPr>
        <p:spPr>
          <a:xfrm>
            <a:off x="1371129" y="1409370"/>
            <a:ext cx="1194978" cy="894184"/>
          </a:xfrm>
          <a:prstGeom prst="rect">
            <a:avLst/>
          </a:prstGeom>
          <a:noFill/>
        </p:spPr>
        <p:txBody>
          <a:bodyPr wrap="none" lIns="0" tIns="0" rIns="0" bIns="0" rtlCol="0" anchor="ctr"/>
          <a:p>
            <a:pPr>
              <a:spcBef>
                <a:spcPct val="0"/>
              </a:spcBef>
              <a:spcAft>
                <a:spcPct val="0"/>
              </a:spcAft>
            </a:pPr>
            <a:r>
              <a:rPr lang="en-US" altLang="zh-CN" sz="3600" b="1" kern="0" dirty="0">
                <a:solidFill>
                  <a:schemeClr val="accent4"/>
                </a:solidFill>
                <a:latin typeface="+mn-ea"/>
                <a:cs typeface="+mn-ea"/>
              </a:rPr>
              <a:t>4</a:t>
            </a:r>
            <a:endParaRPr lang="en-US" altLang="zh-CN" sz="3600" b="1" kern="0" dirty="0">
              <a:solidFill>
                <a:schemeClr val="accent4"/>
              </a:solidFill>
              <a:latin typeface="+mn-ea"/>
              <a:cs typeface="+mn-ea"/>
            </a:endParaRPr>
          </a:p>
        </p:txBody>
      </p:sp>
      <p:pic>
        <p:nvPicPr>
          <p:cNvPr id="16" name="图片 29" descr="/data/temp/4ae86cc6-4b39-11f0-a614-badd1be20f65.jpg@base@tag=imgScale&amp;m=1&amp;w=799&amp;h=422&amp;q=954ae86cc6-4b39-11f0-a614-badd1be20f65"/>
          <p:cNvPicPr>
            <a:picLocks noChangeAspect="1"/>
          </p:cNvPicPr>
          <p:nvPr>
            <p:custDataLst>
              <p:tags r:id="rId4"/>
            </p:custDataLst>
          </p:nvPr>
        </p:nvPicPr>
        <p:blipFill rotWithShape="1">
          <a:blip r:embed="rId5"/>
          <a:srcRect t="15699" b="5272"/>
          <a:stretch>
            <a:fillRect/>
          </a:stretch>
        </p:blipFill>
        <p:spPr>
          <a:xfrm>
            <a:off x="1371129" y="4216773"/>
            <a:ext cx="2596978" cy="1370416"/>
          </a:xfrm>
          <a:prstGeom prst="rect">
            <a:avLst/>
          </a:prstGeom>
          <a:solidFill>
            <a:schemeClr val="accent4"/>
          </a:solidFill>
          <a:ln>
            <a:solidFill>
              <a:schemeClr val="accent4">
                <a:alpha val="20000"/>
              </a:schemeClr>
            </a:solidFill>
          </a:ln>
        </p:spPr>
      </p:pic>
      <p:sp>
        <p:nvSpPr>
          <p:cNvPr id="17" name="矩形 5"/>
          <p:cNvSpPr/>
          <p:nvPr>
            <p:custDataLst>
              <p:tags r:id="rId6"/>
            </p:custDataLst>
          </p:nvPr>
        </p:nvSpPr>
        <p:spPr>
          <a:xfrm>
            <a:off x="4862195" y="2604770"/>
            <a:ext cx="2787015" cy="78994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政府相关政策的支持以及社会各界对早期教育的重视为此教育模式提供了外部条件和动力。</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7"/>
            </p:custDataLst>
          </p:nvPr>
        </p:nvSpPr>
        <p:spPr>
          <a:xfrm>
            <a:off x="4874425" y="2071459"/>
            <a:ext cx="2596974" cy="533023"/>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5"/>
                </a:solidFill>
                <a:latin typeface="+mn-ea"/>
                <a:cs typeface="+mn-ea"/>
              </a:rPr>
              <a:t>政策和社会支持</a:t>
            </a:r>
            <a:endParaRPr lang="zh-CN" altLang="en-US" sz="2000" b="1" kern="0">
              <a:solidFill>
                <a:schemeClr val="accent5"/>
              </a:solidFill>
              <a:latin typeface="+mn-ea"/>
              <a:cs typeface="+mn-ea"/>
            </a:endParaRPr>
          </a:p>
        </p:txBody>
      </p:sp>
      <p:sp>
        <p:nvSpPr>
          <p:cNvPr id="20" name="矩形 9"/>
          <p:cNvSpPr/>
          <p:nvPr>
            <p:custDataLst>
              <p:tags r:id="rId8"/>
            </p:custDataLst>
          </p:nvPr>
        </p:nvSpPr>
        <p:spPr>
          <a:xfrm>
            <a:off x="4849660" y="1409370"/>
            <a:ext cx="1194978" cy="894184"/>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5</a:t>
            </a:r>
            <a:endParaRPr lang="en-US" altLang="zh-CN" sz="3600" b="1" kern="0">
              <a:solidFill>
                <a:schemeClr val="accent5"/>
              </a:solidFill>
              <a:latin typeface="+mn-ea"/>
              <a:cs typeface="+mn-ea"/>
            </a:endParaRPr>
          </a:p>
        </p:txBody>
      </p:sp>
      <p:pic>
        <p:nvPicPr>
          <p:cNvPr id="21" name="图片 30" descr="/data/temp/4ae86d34-4b39-11f0-a614-badd1be20f65.jpg@base@tag=imgScale&amp;m=1&amp;w=799&amp;h=422&amp;q=954ae86d34-4b39-11f0-a614-badd1be20f65"/>
          <p:cNvPicPr>
            <a:picLocks noChangeAspect="1"/>
          </p:cNvPicPr>
          <p:nvPr>
            <p:custDataLst>
              <p:tags r:id="rId9"/>
            </p:custDataLst>
          </p:nvPr>
        </p:nvPicPr>
        <p:blipFill rotWithShape="1">
          <a:blip r:embed="rId10"/>
          <a:srcRect t="10423" b="10423"/>
          <a:stretch>
            <a:fillRect/>
          </a:stretch>
        </p:blipFill>
        <p:spPr>
          <a:xfrm>
            <a:off x="4849660" y="4216773"/>
            <a:ext cx="2596978" cy="1370416"/>
          </a:xfrm>
          <a:prstGeom prst="rect">
            <a:avLst/>
          </a:prstGeom>
          <a:solidFill>
            <a:schemeClr val="accent5"/>
          </a:solidFill>
          <a:ln>
            <a:solidFill>
              <a:schemeClr val="accent5">
                <a:alpha val="20000"/>
              </a:schemeClr>
            </a:solidFill>
          </a:ln>
        </p:spPr>
      </p:pic>
      <p:sp>
        <p:nvSpPr>
          <p:cNvPr id="22" name="矩形 10"/>
          <p:cNvSpPr/>
          <p:nvPr>
            <p:custDataLst>
              <p:tags r:id="rId11"/>
            </p:custDataLst>
          </p:nvPr>
        </p:nvSpPr>
        <p:spPr>
          <a:xfrm>
            <a:off x="8340725" y="2604770"/>
            <a:ext cx="2786380" cy="151320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尽管家园社合作共育具有明显优势，但在实践中仍面临诸如信息共享不畅、角色定位不清、教育资源分配不均等问题。</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2"/>
            </p:custDataLst>
          </p:nvPr>
        </p:nvSpPr>
        <p:spPr>
          <a:xfrm>
            <a:off x="8352957" y="2071459"/>
            <a:ext cx="2596973" cy="533023"/>
          </a:xfrm>
          <a:prstGeom prst="rect">
            <a:avLst/>
          </a:prstGeom>
          <a:noFill/>
        </p:spPr>
        <p:txBody>
          <a:bodyPr wrap="square" lIns="0" tIns="0" rIns="0" bIns="0" rtlCol="0" anchor="b">
            <a:noAutofit/>
          </a:bodyPr>
          <a:p>
            <a:pPr>
              <a:spcBef>
                <a:spcPct val="0"/>
              </a:spcBef>
              <a:spcAft>
                <a:spcPct val="0"/>
              </a:spcAft>
            </a:pPr>
            <a:r>
              <a:rPr lang="zh-CN" altLang="en-US" sz="2000" b="1" kern="0">
                <a:solidFill>
                  <a:schemeClr val="accent4"/>
                </a:solidFill>
                <a:latin typeface="+mn-ea"/>
                <a:cs typeface="+mn-ea"/>
              </a:rPr>
              <a:t>挑战与困境</a:t>
            </a:r>
            <a:endParaRPr lang="zh-CN" altLang="en-US" sz="2000" b="1" kern="0">
              <a:solidFill>
                <a:schemeClr val="accent4"/>
              </a:solidFill>
              <a:latin typeface="+mn-ea"/>
              <a:cs typeface="+mn-ea"/>
            </a:endParaRPr>
          </a:p>
        </p:txBody>
      </p:sp>
      <p:sp>
        <p:nvSpPr>
          <p:cNvPr id="25" name="矩形 13"/>
          <p:cNvSpPr/>
          <p:nvPr>
            <p:custDataLst>
              <p:tags r:id="rId13"/>
            </p:custDataLst>
          </p:nvPr>
        </p:nvSpPr>
        <p:spPr>
          <a:xfrm>
            <a:off x="8328192" y="1409370"/>
            <a:ext cx="1194978" cy="894184"/>
          </a:xfrm>
          <a:prstGeom prst="rect">
            <a:avLst/>
          </a:prstGeom>
          <a:noFill/>
        </p:spPr>
        <p:txBody>
          <a:bodyPr wrap="none" lIns="0" tIns="0" rIns="0" bIns="0" rtlCol="0" anchor="ctr"/>
          <a:p>
            <a:pPr>
              <a:spcBef>
                <a:spcPct val="0"/>
              </a:spcBef>
              <a:spcAft>
                <a:spcPct val="0"/>
              </a:spcAft>
            </a:pPr>
            <a:r>
              <a:rPr lang="en-US" altLang="zh-CN" sz="3600" b="1" kern="0">
                <a:solidFill>
                  <a:schemeClr val="accent4"/>
                </a:solidFill>
                <a:latin typeface="+mn-ea"/>
                <a:cs typeface="+mn-ea"/>
              </a:rPr>
              <a:t>6</a:t>
            </a:r>
            <a:endParaRPr lang="en-US" altLang="zh-CN" sz="3600" b="1" kern="0">
              <a:solidFill>
                <a:schemeClr val="accent4"/>
              </a:solidFill>
              <a:latin typeface="+mn-ea"/>
              <a:cs typeface="+mn-ea"/>
            </a:endParaRPr>
          </a:p>
        </p:txBody>
      </p:sp>
      <p:pic>
        <p:nvPicPr>
          <p:cNvPr id="26" name="图片 31" descr="/data/temp/4ae86cc1-4b39-11f0-a614-badd1be20f65.jpg@base@tag=imgScale&amp;m=1&amp;w=799&amp;h=422&amp;q=954ae86cc1-4b39-11f0-a614-badd1be20f65"/>
          <p:cNvPicPr>
            <a:picLocks noChangeAspect="1"/>
          </p:cNvPicPr>
          <p:nvPr>
            <p:custDataLst>
              <p:tags r:id="rId14"/>
            </p:custDataLst>
          </p:nvPr>
        </p:nvPicPr>
        <p:blipFill rotWithShape="1">
          <a:blip r:embed="rId15"/>
          <a:srcRect t="10423" b="10423"/>
          <a:stretch>
            <a:fillRect/>
          </a:stretch>
        </p:blipFill>
        <p:spPr>
          <a:xfrm>
            <a:off x="8328192" y="4216773"/>
            <a:ext cx="2596978" cy="1370416"/>
          </a:xfrm>
          <a:prstGeom prst="rect">
            <a:avLst/>
          </a:prstGeom>
          <a:solidFill>
            <a:schemeClr val="accent4"/>
          </a:solidFill>
          <a:ln>
            <a:solidFill>
              <a:schemeClr val="accent4">
                <a:alpha val="20000"/>
              </a:schemeClr>
            </a:solidFill>
          </a:ln>
        </p:spPr>
      </p:pic>
      <p:cxnSp>
        <p:nvCxnSpPr>
          <p:cNvPr id="35" name="直接连接符 23"/>
          <p:cNvCxnSpPr/>
          <p:nvPr>
            <p:custDataLst>
              <p:tags r:id="rId16"/>
            </p:custDataLst>
          </p:nvPr>
        </p:nvCxnSpPr>
        <p:spPr>
          <a:xfrm>
            <a:off x="1186180" y="1409370"/>
            <a:ext cx="0" cy="39737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7"/>
            </p:custDataLst>
          </p:nvPr>
        </p:nvCxnSpPr>
        <p:spPr>
          <a:xfrm>
            <a:off x="4655549" y="1409370"/>
            <a:ext cx="0" cy="39737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8"/>
            </p:custDataLst>
          </p:nvPr>
        </p:nvCxnSpPr>
        <p:spPr>
          <a:xfrm>
            <a:off x="8132363" y="1409370"/>
            <a:ext cx="0" cy="39737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custDataLst>
              <p:tags r:id="rId19"/>
            </p:custDataLst>
          </p:nvPr>
        </p:nvSpPr>
        <p:spPr>
          <a:xfrm>
            <a:off x="1299845" y="763905"/>
            <a:ext cx="8846185" cy="629920"/>
          </a:xfrm>
        </p:spPr>
        <p:txBody>
          <a:bodyPr/>
          <a:p>
            <a:pPr algn="l"/>
            <a:r>
              <a:rPr lang="zh-CN" altLang="en-US" sz="2800">
                <a:solidFill>
                  <a:schemeClr val="accent2">
                    <a:lumMod val="54320"/>
                  </a:schemeClr>
                </a:solidFill>
              </a:rPr>
              <a:t>家园社合作共育的特点</a:t>
            </a:r>
            <a:endParaRPr lang="zh-CN" altLang="en-US" sz="2800">
              <a:solidFill>
                <a:schemeClr val="accent2">
                  <a:lumMod val="54320"/>
                </a:schemeClr>
              </a:solidFill>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custDataLst>
              <p:tags r:id="rId1"/>
            </p:custDataLst>
          </p:nvPr>
        </p:nvSpPr>
        <p:spPr>
          <a:xfrm>
            <a:off x="1223010" y="816610"/>
            <a:ext cx="10968990" cy="1187450"/>
          </a:xfrm>
          <a:noFill/>
        </p:spPr>
        <p:txBody>
          <a:bodyPr wrap="square" lIns="91440" tIns="45720" rIns="91440" bIns="45720" rtlCol="0" anchor="b">
            <a:noAutofit/>
          </a:bodyPr>
          <a:p>
            <a:pPr marL="0" indent="0" algn="l" fontAlgn="auto">
              <a:lnSpc>
                <a:spcPts val="4000"/>
              </a:lnSpc>
            </a:pPr>
            <a:r>
              <a:rPr lang="zh-CN" altLang="en-US" sz="3200" dirty="0">
                <a:solidFill>
                  <a:schemeClr val="accent2">
                    <a:lumMod val="54320"/>
                  </a:schemeClr>
                </a:solidFill>
              </a:rPr>
              <a:t>二、家园社合作共育的重要性</a:t>
            </a:r>
            <a:br>
              <a:rPr lang="zh-CN" altLang="en-US" dirty="0">
                <a:solidFill>
                  <a:schemeClr val="accent2">
                    <a:lumMod val="54320"/>
                  </a:schemeClr>
                </a:solidFill>
              </a:rPr>
            </a:br>
            <a:r>
              <a:rPr lang="zh-CN" altLang="en-US" sz="2400" dirty="0">
                <a:solidFill>
                  <a:schemeClr val="accent2">
                    <a:lumMod val="54320"/>
                  </a:schemeClr>
                </a:solidFill>
              </a:rPr>
              <a:t>1.促进儿童全面发展</a:t>
            </a:r>
            <a:endParaRPr lang="zh-CN" altLang="en-US" sz="2400" dirty="0">
              <a:solidFill>
                <a:schemeClr val="accent2">
                  <a:lumMod val="54320"/>
                </a:schemeClr>
              </a:solidFill>
            </a:endParaRPr>
          </a:p>
        </p:txBody>
      </p:sp>
      <p:sp>
        <p:nvSpPr>
          <p:cNvPr id="12" name="文本框 11"/>
          <p:cNvSpPr txBox="1"/>
          <p:nvPr>
            <p:custDataLst>
              <p:tags r:id="rId2"/>
            </p:custDataLst>
          </p:nvPr>
        </p:nvSpPr>
        <p:spPr>
          <a:xfrm>
            <a:off x="1661160" y="3464560"/>
            <a:ext cx="2864485" cy="318135"/>
          </a:xfrm>
          <a:prstGeom prst="rect">
            <a:avLst/>
          </a:prstGeom>
          <a:noFill/>
        </p:spPr>
        <p:txBody>
          <a:bodyPr wrap="square" lIns="0" tIns="0" rIns="0" bIns="0" rtlCol="0" anchor="ctr" anchorCtr="0">
            <a:noAutofit/>
          </a:bodyPr>
          <a:lstStyle>
            <a:defPPr>
              <a:defRPr lang="zh-CN"/>
            </a:defPPr>
            <a:lvl1pPr>
              <a:defRPr sz="2000" b="1">
                <a:solidFill>
                  <a:srgbClr val="FF7429"/>
                </a:solidFill>
              </a:defRPr>
            </a:lvl1pPr>
          </a:lstStyle>
          <a:p>
            <a:r>
              <a:rPr lang="zh-CN" altLang="en-US" sz="1800" dirty="0"/>
              <a:t>家庭的情感与价值观教育</a:t>
            </a:r>
            <a:endParaRPr lang="zh-CN" altLang="en-US" sz="1800" dirty="0"/>
          </a:p>
        </p:txBody>
      </p:sp>
      <p:sp>
        <p:nvSpPr>
          <p:cNvPr id="13" name="文本框 34"/>
          <p:cNvSpPr txBox="1"/>
          <p:nvPr>
            <p:custDataLst>
              <p:tags r:id="rId3"/>
            </p:custDataLst>
          </p:nvPr>
        </p:nvSpPr>
        <p:spPr>
          <a:xfrm>
            <a:off x="1671955" y="3782695"/>
            <a:ext cx="2263775" cy="177927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l">
              <a:lnSpc>
                <a:spcPct val="150000"/>
              </a:lnSpc>
            </a:pPr>
            <a:r>
              <a:rPr lang="zh-CN" altLang="en-US" sz="1600" kern="0" dirty="0">
                <a:ln>
                  <a:noFill/>
                  <a:prstDash val="sysDot"/>
                </a:ln>
                <a:solidFill>
                  <a:srgbClr val="000000">
                    <a:lumMod val="85000"/>
                    <a:lumOff val="15000"/>
                  </a:srgbClr>
                </a:solidFill>
                <a:latin typeface="+mn-ea"/>
                <a:sym typeface="+mn-ea"/>
              </a:rPr>
              <a:t>家庭作为儿童早期情感和价值观的孵化器，父母的态度和行为对孩子的影响深远，为儿童的全面发展奠定基础。</a:t>
            </a:r>
            <a:endParaRPr lang="zh-CN" altLang="en-US" sz="1600" kern="0" dirty="0">
              <a:ln>
                <a:noFill/>
                <a:prstDash val="sysDot"/>
              </a:ln>
              <a:solidFill>
                <a:srgbClr val="000000">
                  <a:lumMod val="85000"/>
                  <a:lumOff val="15000"/>
                </a:srgbClr>
              </a:solidFill>
              <a:latin typeface="+mn-ea"/>
              <a:sym typeface="+mn-ea"/>
            </a:endParaRPr>
          </a:p>
        </p:txBody>
      </p:sp>
      <p:sp>
        <p:nvSpPr>
          <p:cNvPr id="26" name="文本框 25"/>
          <p:cNvSpPr txBox="1"/>
          <p:nvPr>
            <p:custDataLst>
              <p:tags r:id="rId4"/>
            </p:custDataLst>
          </p:nvPr>
        </p:nvSpPr>
        <p:spPr>
          <a:xfrm>
            <a:off x="8086725" y="1821180"/>
            <a:ext cx="2522855" cy="318135"/>
          </a:xfrm>
          <a:prstGeom prst="rect">
            <a:avLst/>
          </a:prstGeom>
          <a:noFill/>
        </p:spPr>
        <p:txBody>
          <a:bodyPr wrap="square" lIns="0" tIns="0" rIns="0" bIns="0" rtlCol="0" anchor="ctr" anchorCtr="0">
            <a:noAutofit/>
          </a:bodyPr>
          <a:lstStyle/>
          <a:p>
            <a:pPr algn="r"/>
            <a:r>
              <a:rPr lang="zh-CN" altLang="en-US" b="1" dirty="0">
                <a:solidFill>
                  <a:srgbClr val="FFC000"/>
                </a:solidFill>
              </a:rPr>
              <a:t>社区的广泛社会实践机会</a:t>
            </a:r>
            <a:endParaRPr lang="zh-CN" altLang="en-US" b="1" dirty="0">
              <a:solidFill>
                <a:srgbClr val="FFC000"/>
              </a:solidFill>
            </a:endParaRPr>
          </a:p>
        </p:txBody>
      </p:sp>
      <p:sp>
        <p:nvSpPr>
          <p:cNvPr id="27" name="文本框 34"/>
          <p:cNvSpPr txBox="1"/>
          <p:nvPr>
            <p:custDataLst>
              <p:tags r:id="rId5"/>
            </p:custDataLst>
          </p:nvPr>
        </p:nvSpPr>
        <p:spPr>
          <a:xfrm>
            <a:off x="8086725" y="2139950"/>
            <a:ext cx="2863850" cy="150685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l">
              <a:lnSpc>
                <a:spcPct val="150000"/>
              </a:lnSpc>
            </a:pPr>
            <a:r>
              <a:rPr lang="zh-CN" altLang="en-US" sz="1600" kern="0" dirty="0">
                <a:ln>
                  <a:noFill/>
                  <a:prstDash val="sysDot"/>
                </a:ln>
                <a:solidFill>
                  <a:srgbClr val="000000">
                    <a:lumMod val="85000"/>
                    <a:lumOff val="15000"/>
                  </a:srgbClr>
                </a:solidFill>
                <a:latin typeface="+mn-ea"/>
                <a:sym typeface="+mn-ea"/>
              </a:rPr>
              <a:t>社区环境能够提供更广泛的社会实践机会，增强儿童的社会适应能力和实际操作能力，进一步促进儿童的全面发展。</a:t>
            </a:r>
            <a:endParaRPr lang="zh-CN" altLang="en-US" sz="1600" kern="0" dirty="0">
              <a:ln>
                <a:noFill/>
                <a:prstDash val="sysDot"/>
              </a:ln>
              <a:solidFill>
                <a:srgbClr val="000000">
                  <a:lumMod val="85000"/>
                  <a:lumOff val="15000"/>
                </a:srgbClr>
              </a:solidFill>
              <a:latin typeface="+mn-ea"/>
              <a:sym typeface="+mn-ea"/>
            </a:endParaRPr>
          </a:p>
        </p:txBody>
      </p:sp>
      <p:sp>
        <p:nvSpPr>
          <p:cNvPr id="28" name="文本框 27"/>
          <p:cNvSpPr txBox="1"/>
          <p:nvPr>
            <p:custDataLst>
              <p:tags r:id="rId6"/>
            </p:custDataLst>
          </p:nvPr>
        </p:nvSpPr>
        <p:spPr>
          <a:xfrm>
            <a:off x="7827645" y="3782695"/>
            <a:ext cx="2522855" cy="318135"/>
          </a:xfrm>
          <a:prstGeom prst="rect">
            <a:avLst/>
          </a:prstGeom>
          <a:noFill/>
        </p:spPr>
        <p:txBody>
          <a:bodyPr wrap="square" lIns="0" tIns="0" rIns="0" bIns="0" rtlCol="0" anchor="ctr" anchorCtr="0">
            <a:noAutofit/>
          </a:bodyPr>
          <a:lstStyle>
            <a:defPPr>
              <a:defRPr lang="zh-CN"/>
            </a:defPPr>
            <a:lvl1pPr algn="r">
              <a:defRPr sz="2000" b="1">
                <a:solidFill>
                  <a:srgbClr val="376FFF"/>
                </a:solidFill>
              </a:defRPr>
            </a:lvl1pPr>
          </a:lstStyle>
          <a:p>
            <a:r>
              <a:rPr lang="zh-CN" altLang="en-US" sz="1800" dirty="0"/>
              <a:t>幼儿园的系统教育指导</a:t>
            </a:r>
            <a:endParaRPr lang="zh-CN" altLang="en-US" sz="1800" dirty="0"/>
          </a:p>
        </p:txBody>
      </p:sp>
      <p:sp>
        <p:nvSpPr>
          <p:cNvPr id="29" name="文本框 34"/>
          <p:cNvSpPr txBox="1"/>
          <p:nvPr>
            <p:custDataLst>
              <p:tags r:id="rId7"/>
            </p:custDataLst>
          </p:nvPr>
        </p:nvSpPr>
        <p:spPr>
          <a:xfrm>
            <a:off x="8086725" y="4219575"/>
            <a:ext cx="2863850" cy="161480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l">
              <a:lnSpc>
                <a:spcPct val="150000"/>
              </a:lnSpc>
            </a:pPr>
            <a:r>
              <a:rPr lang="zh-CN" altLang="en-US" sz="1600" kern="0" dirty="0">
                <a:ln>
                  <a:noFill/>
                  <a:prstDash val="sysDot"/>
                </a:ln>
                <a:solidFill>
                  <a:srgbClr val="000000">
                    <a:lumMod val="85000"/>
                    <a:lumOff val="15000"/>
                  </a:srgbClr>
                </a:solidFill>
                <a:latin typeface="+mn-ea"/>
                <a:sym typeface="+mn-ea"/>
              </a:rPr>
              <a:t>幼儿园提供系统的教育指导和知识学习，为儿童社交能力和智力发展奠定基础，促进其全面发展。</a:t>
            </a:r>
            <a:endParaRPr lang="zh-CN" altLang="en-US" sz="1600" kern="0" dirty="0">
              <a:ln>
                <a:noFill/>
                <a:prstDash val="sysDot"/>
              </a:ln>
              <a:solidFill>
                <a:srgbClr val="000000">
                  <a:lumMod val="85000"/>
                  <a:lumOff val="15000"/>
                </a:srgbClr>
              </a:solidFill>
              <a:latin typeface="+mn-ea"/>
              <a:sym typeface="+mn-ea"/>
            </a:endParaRPr>
          </a:p>
        </p:txBody>
      </p:sp>
      <p:sp>
        <p:nvSpPr>
          <p:cNvPr id="30" name="任意多边形: 形状 13"/>
          <p:cNvSpPr/>
          <p:nvPr>
            <p:custDataLst>
              <p:tags r:id="rId8"/>
            </p:custDataLst>
          </p:nvPr>
        </p:nvSpPr>
        <p:spPr>
          <a:xfrm>
            <a:off x="5608546" y="2139314"/>
            <a:ext cx="1023036" cy="3816817"/>
          </a:xfrm>
          <a:custGeom>
            <a:avLst/>
            <a:gdLst>
              <a:gd name="connsiteX0" fmla="*/ 1213495 w 1213494"/>
              <a:gd name="connsiteY0" fmla="*/ 3120116 h 4427573"/>
              <a:gd name="connsiteX1" fmla="*/ 844966 w 1213494"/>
              <a:gd name="connsiteY1" fmla="*/ 3716665 h 4427573"/>
              <a:gd name="connsiteX2" fmla="*/ 563078 w 1213494"/>
              <a:gd name="connsiteY2" fmla="*/ 2341743 h 4427573"/>
              <a:gd name="connsiteX3" fmla="*/ 854380 w 1213494"/>
              <a:gd name="connsiteY3" fmla="*/ 1116569 h 4427573"/>
              <a:gd name="connsiteX4" fmla="*/ 864839 w 1213494"/>
              <a:gd name="connsiteY4" fmla="*/ 1097916 h 4427573"/>
              <a:gd name="connsiteX5" fmla="*/ 522460 w 1213494"/>
              <a:gd name="connsiteY5" fmla="*/ 1898254 h 4427573"/>
              <a:gd name="connsiteX6" fmla="*/ 547738 w 1213494"/>
              <a:gd name="connsiteY6" fmla="*/ 0 h 4427573"/>
              <a:gd name="connsiteX7" fmla="*/ 292696 w 1213494"/>
              <a:gd name="connsiteY7" fmla="*/ 1547332 h 4427573"/>
              <a:gd name="connsiteX8" fmla="*/ 0 w 1213494"/>
              <a:gd name="connsiteY8" fmla="*/ 1275381 h 4427573"/>
              <a:gd name="connsiteX9" fmla="*/ 276658 w 1213494"/>
              <a:gd name="connsiteY9" fmla="*/ 1726018 h 4427573"/>
              <a:gd name="connsiteX10" fmla="*/ 256436 w 1213494"/>
              <a:gd name="connsiteY10" fmla="*/ 2947532 h 4427573"/>
              <a:gd name="connsiteX11" fmla="*/ 10634 w 1213494"/>
              <a:gd name="connsiteY11" fmla="*/ 2806326 h 4427573"/>
              <a:gd name="connsiteX12" fmla="*/ 274915 w 1213494"/>
              <a:gd name="connsiteY12" fmla="*/ 3194205 h 4427573"/>
              <a:gd name="connsiteX13" fmla="*/ 547738 w 1213494"/>
              <a:gd name="connsiteY13" fmla="*/ 4427574 h 4427573"/>
              <a:gd name="connsiteX14" fmla="*/ 1141672 w 1213494"/>
              <a:gd name="connsiteY14" fmla="*/ 4427574 h 4427573"/>
              <a:gd name="connsiteX15" fmla="*/ 972574 w 1213494"/>
              <a:gd name="connsiteY15" fmla="*/ 4073863 h 4427573"/>
              <a:gd name="connsiteX16" fmla="*/ 1213495 w 1213494"/>
              <a:gd name="connsiteY16" fmla="*/ 3120116 h 442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3494" h="4427573">
                <a:moveTo>
                  <a:pt x="1213495" y="3120116"/>
                </a:moveTo>
                <a:cubicBezTo>
                  <a:pt x="1030799" y="3268469"/>
                  <a:pt x="907898" y="3544081"/>
                  <a:pt x="844966" y="3716665"/>
                </a:cubicBezTo>
                <a:cubicBezTo>
                  <a:pt x="739498" y="3382654"/>
                  <a:pt x="630369" y="2926961"/>
                  <a:pt x="563078" y="2341743"/>
                </a:cubicBezTo>
                <a:cubicBezTo>
                  <a:pt x="589227" y="2062296"/>
                  <a:pt x="665234" y="1461214"/>
                  <a:pt x="854380" y="1116569"/>
                </a:cubicBezTo>
                <a:cubicBezTo>
                  <a:pt x="857866" y="1110293"/>
                  <a:pt x="861353" y="1104017"/>
                  <a:pt x="864839" y="1097916"/>
                </a:cubicBezTo>
                <a:cubicBezTo>
                  <a:pt x="864839" y="1097916"/>
                  <a:pt x="570575" y="1490501"/>
                  <a:pt x="522460" y="1898254"/>
                </a:cubicBezTo>
                <a:cubicBezTo>
                  <a:pt x="485328" y="1358361"/>
                  <a:pt x="484805" y="727121"/>
                  <a:pt x="547738" y="0"/>
                </a:cubicBezTo>
                <a:cubicBezTo>
                  <a:pt x="547738" y="0"/>
                  <a:pt x="378465" y="664537"/>
                  <a:pt x="292696" y="1547332"/>
                </a:cubicBezTo>
                <a:cubicBezTo>
                  <a:pt x="265675" y="1498346"/>
                  <a:pt x="187751" y="1385208"/>
                  <a:pt x="0" y="1275381"/>
                </a:cubicBezTo>
                <a:cubicBezTo>
                  <a:pt x="0" y="1275381"/>
                  <a:pt x="235517" y="1481436"/>
                  <a:pt x="276658" y="1726018"/>
                </a:cubicBezTo>
                <a:cubicBezTo>
                  <a:pt x="245628" y="2110759"/>
                  <a:pt x="232553" y="2529146"/>
                  <a:pt x="256436" y="2947532"/>
                </a:cubicBezTo>
                <a:cubicBezTo>
                  <a:pt x="182521" y="2881462"/>
                  <a:pt x="10634" y="2806326"/>
                  <a:pt x="10634" y="2806326"/>
                </a:cubicBezTo>
                <a:cubicBezTo>
                  <a:pt x="180255" y="2987976"/>
                  <a:pt x="248766" y="3126566"/>
                  <a:pt x="274915" y="3194205"/>
                </a:cubicBezTo>
                <a:cubicBezTo>
                  <a:pt x="315359" y="3624795"/>
                  <a:pt x="399210" y="4048236"/>
                  <a:pt x="547738" y="4427574"/>
                </a:cubicBezTo>
                <a:lnTo>
                  <a:pt x="1141672" y="4427574"/>
                </a:lnTo>
                <a:cubicBezTo>
                  <a:pt x="1141672" y="4427574"/>
                  <a:pt x="1068977" y="4312343"/>
                  <a:pt x="972574" y="4073863"/>
                </a:cubicBezTo>
                <a:cubicBezTo>
                  <a:pt x="952352" y="3679359"/>
                  <a:pt x="1213495" y="3120116"/>
                  <a:pt x="1213495" y="3120116"/>
                </a:cubicBezTo>
                <a:close/>
              </a:path>
            </a:pathLst>
          </a:custGeom>
          <a:gradFill>
            <a:gsLst>
              <a:gs pos="0">
                <a:srgbClr val="376FFF">
                  <a:lumMod val="40000"/>
                  <a:lumOff val="60000"/>
                  <a:alpha val="30000"/>
                </a:srgbClr>
              </a:gs>
              <a:gs pos="100000">
                <a:srgbClr val="376FFF">
                  <a:lumMod val="40000"/>
                  <a:lumOff val="60000"/>
                  <a:alpha val="50000"/>
                </a:srgbClr>
              </a:gs>
            </a:gsLst>
            <a:lin ang="5400000" scaled="0"/>
          </a:gradFill>
          <a:ln w="17410" cap="flat">
            <a:noFill/>
            <a:prstDash val="solid"/>
            <a:miter/>
          </a:ln>
        </p:spPr>
        <p:txBody>
          <a:bodyPr rtlCol="0" anchor="ctr"/>
          <a:lstStyle/>
          <a:p>
            <a:endParaRPr lang="zh-CN" altLang="en-US"/>
          </a:p>
        </p:txBody>
      </p:sp>
      <p:sp>
        <p:nvSpPr>
          <p:cNvPr id="31" name="任意多边形: 形状 14"/>
          <p:cNvSpPr/>
          <p:nvPr>
            <p:custDataLst>
              <p:tags r:id="rId9"/>
            </p:custDataLst>
          </p:nvPr>
        </p:nvSpPr>
        <p:spPr>
          <a:xfrm>
            <a:off x="5918905" y="1433206"/>
            <a:ext cx="649182" cy="961731"/>
          </a:xfrm>
          <a:custGeom>
            <a:avLst/>
            <a:gdLst>
              <a:gd name="connsiteX0" fmla="*/ 583547 w 769843"/>
              <a:gd name="connsiteY0" fmla="*/ 0 h 1115696"/>
              <a:gd name="connsiteX1" fmla="*/ 165161 w 769843"/>
              <a:gd name="connsiteY1" fmla="*/ 1115697 h 1115696"/>
              <a:gd name="connsiteX2" fmla="*/ 583547 w 769843"/>
              <a:gd name="connsiteY2" fmla="*/ 0 h 1115696"/>
            </a:gdLst>
            <a:ahLst/>
            <a:cxnLst>
              <a:cxn ang="0">
                <a:pos x="connsiteX0" y="connsiteY0"/>
              </a:cxn>
              <a:cxn ang="0">
                <a:pos x="connsiteX1" y="connsiteY1"/>
              </a:cxn>
              <a:cxn ang="0">
                <a:pos x="connsiteX2" y="connsiteY2"/>
              </a:cxn>
            </a:cxnLst>
            <a:rect l="l" t="t" r="r" b="b"/>
            <a:pathLst>
              <a:path w="769843" h="1115696">
                <a:moveTo>
                  <a:pt x="583547" y="0"/>
                </a:moveTo>
                <a:cubicBezTo>
                  <a:pt x="583547" y="0"/>
                  <a:pt x="-375255" y="296357"/>
                  <a:pt x="165161" y="1115697"/>
                </a:cubicBezTo>
                <a:cubicBezTo>
                  <a:pt x="165161" y="1115697"/>
                  <a:pt x="1176261" y="1011100"/>
                  <a:pt x="583547" y="0"/>
                </a:cubicBezTo>
                <a:close/>
              </a:path>
            </a:pathLst>
          </a:custGeom>
          <a:gradFill>
            <a:gsLst>
              <a:gs pos="0">
                <a:srgbClr val="376FFF">
                  <a:lumMod val="40000"/>
                  <a:lumOff val="60000"/>
                </a:srgbClr>
              </a:gs>
              <a:gs pos="100000">
                <a:srgbClr val="376FFF">
                  <a:lumMod val="40000"/>
                  <a:lumOff val="60000"/>
                  <a:alpha val="20000"/>
                </a:srgbClr>
              </a:gs>
            </a:gsLst>
            <a:lin ang="16200000" scaled="1"/>
          </a:gradFill>
          <a:ln w="17410" cap="flat">
            <a:noFill/>
            <a:prstDash val="solid"/>
            <a:miter/>
          </a:ln>
        </p:spPr>
        <p:txBody>
          <a:bodyPr rtlCol="0" anchor="ctr"/>
          <a:lstStyle/>
          <a:p>
            <a:endParaRPr lang="zh-CN" altLang="en-US"/>
          </a:p>
        </p:txBody>
      </p:sp>
      <p:sp>
        <p:nvSpPr>
          <p:cNvPr id="32" name="任意多边形: 形状 16"/>
          <p:cNvSpPr/>
          <p:nvPr>
            <p:custDataLst>
              <p:tags r:id="rId10"/>
            </p:custDataLst>
          </p:nvPr>
        </p:nvSpPr>
        <p:spPr>
          <a:xfrm>
            <a:off x="4993301" y="2403694"/>
            <a:ext cx="812846" cy="965015"/>
          </a:xfrm>
          <a:custGeom>
            <a:avLst/>
            <a:gdLst>
              <a:gd name="connsiteX0" fmla="*/ 45801 w 964074"/>
              <a:gd name="connsiteY0" fmla="*/ 0 h 1119751"/>
              <a:gd name="connsiteX1" fmla="*/ 888152 w 964074"/>
              <a:gd name="connsiteY1" fmla="*/ 1116220 h 1119751"/>
              <a:gd name="connsiteX2" fmla="*/ 45801 w 964074"/>
              <a:gd name="connsiteY2" fmla="*/ 0 h 1119751"/>
            </a:gdLst>
            <a:ahLst/>
            <a:cxnLst>
              <a:cxn ang="0">
                <a:pos x="connsiteX0" y="connsiteY0"/>
              </a:cxn>
              <a:cxn ang="0">
                <a:pos x="connsiteX1" y="connsiteY1"/>
              </a:cxn>
              <a:cxn ang="0">
                <a:pos x="connsiteX2" y="connsiteY2"/>
              </a:cxn>
            </a:cxnLst>
            <a:rect l="l" t="t" r="r" b="b"/>
            <a:pathLst>
              <a:path w="964074" h="1119751">
                <a:moveTo>
                  <a:pt x="45801" y="0"/>
                </a:moveTo>
                <a:cubicBezTo>
                  <a:pt x="45801" y="0"/>
                  <a:pt x="-296056" y="1192750"/>
                  <a:pt x="888152" y="1116220"/>
                </a:cubicBezTo>
                <a:cubicBezTo>
                  <a:pt x="888152" y="1116046"/>
                  <a:pt x="1338441" y="112964"/>
                  <a:pt x="45801" y="0"/>
                </a:cubicBezTo>
                <a:close/>
              </a:path>
            </a:pathLst>
          </a:custGeom>
          <a:gradFill>
            <a:gsLst>
              <a:gs pos="0">
                <a:srgbClr val="376FFF">
                  <a:lumMod val="40000"/>
                  <a:lumOff val="60000"/>
                </a:srgbClr>
              </a:gs>
              <a:gs pos="100000">
                <a:srgbClr val="376FFF">
                  <a:lumMod val="40000"/>
                  <a:lumOff val="60000"/>
                  <a:alpha val="20000"/>
                </a:srgbClr>
              </a:gs>
            </a:gsLst>
            <a:lin ang="16200000" scaled="1"/>
          </a:gradFill>
          <a:ln w="17410" cap="flat">
            <a:noFill/>
            <a:prstDash val="solid"/>
            <a:miter/>
          </a:ln>
        </p:spPr>
        <p:txBody>
          <a:bodyPr rtlCol="0" anchor="ctr"/>
          <a:lstStyle/>
          <a:p>
            <a:endParaRPr lang="zh-CN" altLang="en-US">
              <a:sym typeface="+mn-ea"/>
            </a:endParaRPr>
          </a:p>
        </p:txBody>
      </p:sp>
      <p:sp>
        <p:nvSpPr>
          <p:cNvPr id="33" name="任意多边形: 形状 17"/>
          <p:cNvSpPr/>
          <p:nvPr>
            <p:custDataLst>
              <p:tags r:id="rId11"/>
            </p:custDataLst>
          </p:nvPr>
        </p:nvSpPr>
        <p:spPr>
          <a:xfrm>
            <a:off x="6210106" y="2338557"/>
            <a:ext cx="1112258" cy="1036174"/>
          </a:xfrm>
          <a:custGeom>
            <a:avLst/>
            <a:gdLst>
              <a:gd name="connsiteX0" fmla="*/ 14384 w 1319372"/>
              <a:gd name="connsiteY0" fmla="*/ 1125697 h 1202151"/>
              <a:gd name="connsiteX1" fmla="*/ 1319052 w 1319372"/>
              <a:gd name="connsiteY1" fmla="*/ 33534 h 1202151"/>
              <a:gd name="connsiteX2" fmla="*/ 14384 w 1319372"/>
              <a:gd name="connsiteY2" fmla="*/ 1125697 h 1202151"/>
            </a:gdLst>
            <a:ahLst/>
            <a:cxnLst>
              <a:cxn ang="0">
                <a:pos x="connsiteX0" y="connsiteY0"/>
              </a:cxn>
              <a:cxn ang="0">
                <a:pos x="connsiteX1" y="connsiteY1"/>
              </a:cxn>
              <a:cxn ang="0">
                <a:pos x="connsiteX2" y="connsiteY2"/>
              </a:cxn>
            </a:cxnLst>
            <a:rect l="l" t="t" r="r" b="b"/>
            <a:pathLst>
              <a:path w="1319372" h="1202151">
                <a:moveTo>
                  <a:pt x="14384" y="1125697"/>
                </a:moveTo>
                <a:cubicBezTo>
                  <a:pt x="14384" y="1125697"/>
                  <a:pt x="-232464" y="-227958"/>
                  <a:pt x="1319052" y="33534"/>
                </a:cubicBezTo>
                <a:cubicBezTo>
                  <a:pt x="1318878" y="33534"/>
                  <a:pt x="1376929" y="1555414"/>
                  <a:pt x="14384" y="1125697"/>
                </a:cubicBezTo>
                <a:close/>
              </a:path>
            </a:pathLst>
          </a:custGeom>
          <a:gradFill>
            <a:gsLst>
              <a:gs pos="0">
                <a:srgbClr val="FFC000"/>
              </a:gs>
              <a:gs pos="100000">
                <a:srgbClr val="FFC000">
                  <a:alpha val="50000"/>
                </a:srgbClr>
              </a:gs>
            </a:gsLst>
            <a:lin ang="16200000" scaled="1"/>
          </a:gradFill>
          <a:ln w="17410" cap="flat">
            <a:noFill/>
            <a:prstDash val="solid"/>
            <a:miter/>
          </a:ln>
        </p:spPr>
        <p:txBody>
          <a:bodyPr rtlCol="0" anchor="ctr">
            <a:noAutofit/>
          </a:bodyPr>
          <a:lstStyle/>
          <a:p>
            <a:pPr lvl="0" algn="l">
              <a:buClrTx/>
              <a:buSzTx/>
              <a:buFontTx/>
            </a:pPr>
            <a:endParaRPr lang="zh-CN" altLang="en-US">
              <a:sym typeface="+mn-ea"/>
            </a:endParaRPr>
          </a:p>
        </p:txBody>
      </p:sp>
      <p:sp>
        <p:nvSpPr>
          <p:cNvPr id="42" name="任意多边形: 形状 18"/>
          <p:cNvSpPr/>
          <p:nvPr>
            <p:custDataLst>
              <p:tags r:id="rId12"/>
            </p:custDataLst>
          </p:nvPr>
        </p:nvSpPr>
        <p:spPr>
          <a:xfrm>
            <a:off x="4162391" y="3771574"/>
            <a:ext cx="1523333" cy="1087078"/>
          </a:xfrm>
          <a:custGeom>
            <a:avLst/>
            <a:gdLst>
              <a:gd name="connsiteX0" fmla="*/ 0 w 1806906"/>
              <a:gd name="connsiteY0" fmla="*/ 215072 h 1260851"/>
              <a:gd name="connsiteX1" fmla="*/ 1806906 w 1806906"/>
              <a:gd name="connsiteY1" fmla="*/ 966424 h 1260851"/>
              <a:gd name="connsiteX2" fmla="*/ 0 w 1806906"/>
              <a:gd name="connsiteY2" fmla="*/ 215072 h 1260851"/>
            </a:gdLst>
            <a:ahLst/>
            <a:cxnLst>
              <a:cxn ang="0">
                <a:pos x="connsiteX0" y="connsiteY0"/>
              </a:cxn>
              <a:cxn ang="0">
                <a:pos x="connsiteX1" y="connsiteY1"/>
              </a:cxn>
              <a:cxn ang="0">
                <a:pos x="connsiteX2" y="connsiteY2"/>
              </a:cxn>
            </a:cxnLst>
            <a:rect l="l" t="t" r="r" b="b"/>
            <a:pathLst>
              <a:path w="1806906" h="1260851">
                <a:moveTo>
                  <a:pt x="0" y="215072"/>
                </a:moveTo>
                <a:cubicBezTo>
                  <a:pt x="0" y="215072"/>
                  <a:pt x="413157" y="1931502"/>
                  <a:pt x="1806906" y="966424"/>
                </a:cubicBezTo>
                <a:cubicBezTo>
                  <a:pt x="1806906" y="966424"/>
                  <a:pt x="1724101" y="-548483"/>
                  <a:pt x="0" y="215072"/>
                </a:cubicBezTo>
                <a:close/>
              </a:path>
            </a:pathLst>
          </a:custGeom>
          <a:gradFill>
            <a:gsLst>
              <a:gs pos="0">
                <a:srgbClr val="FF7429"/>
              </a:gs>
              <a:gs pos="100000">
                <a:srgbClr val="FF7429">
                  <a:alpha val="50000"/>
                </a:srgbClr>
              </a:gs>
            </a:gsLst>
            <a:lin ang="16200000" scaled="1"/>
          </a:gradFill>
          <a:ln w="17410" cap="flat">
            <a:noFill/>
            <a:prstDash val="solid"/>
            <a:miter/>
          </a:ln>
        </p:spPr>
        <p:txBody>
          <a:bodyPr rtlCol="0" anchor="ctr">
            <a:noAutofit/>
          </a:bodyPr>
          <a:lstStyle/>
          <a:p>
            <a:endParaRPr lang="zh-CN" altLang="en-US"/>
          </a:p>
        </p:txBody>
      </p:sp>
      <p:sp>
        <p:nvSpPr>
          <p:cNvPr id="43" name="任意多边形: 形状 19"/>
          <p:cNvSpPr/>
          <p:nvPr>
            <p:custDataLst>
              <p:tags r:id="rId13"/>
            </p:custDataLst>
          </p:nvPr>
        </p:nvSpPr>
        <p:spPr>
          <a:xfrm>
            <a:off x="6408254" y="3526900"/>
            <a:ext cx="1338322" cy="1551249"/>
          </a:xfrm>
          <a:custGeom>
            <a:avLst/>
            <a:gdLst>
              <a:gd name="connsiteX0" fmla="*/ 1533283 w 1587357"/>
              <a:gd name="connsiteY0" fmla="*/ 292 h 1799735"/>
              <a:gd name="connsiteX1" fmla="*/ 103273 w 1587357"/>
              <a:gd name="connsiteY1" fmla="*/ 1782792 h 1799735"/>
              <a:gd name="connsiteX2" fmla="*/ 1533283 w 1587357"/>
              <a:gd name="connsiteY2" fmla="*/ 292 h 1799735"/>
            </a:gdLst>
            <a:ahLst/>
            <a:cxnLst>
              <a:cxn ang="0">
                <a:pos x="connsiteX0" y="connsiteY0"/>
              </a:cxn>
              <a:cxn ang="0">
                <a:pos x="connsiteX1" y="connsiteY1"/>
              </a:cxn>
              <a:cxn ang="0">
                <a:pos x="connsiteX2" y="connsiteY2"/>
              </a:cxn>
            </a:cxnLst>
            <a:rect l="l" t="t" r="r" b="b"/>
            <a:pathLst>
              <a:path w="1587357" h="1799735">
                <a:moveTo>
                  <a:pt x="1533283" y="292"/>
                </a:moveTo>
                <a:cubicBezTo>
                  <a:pt x="1533283" y="292"/>
                  <a:pt x="-470440" y="-65604"/>
                  <a:pt x="103273" y="1782792"/>
                </a:cubicBezTo>
                <a:cubicBezTo>
                  <a:pt x="103099" y="1782966"/>
                  <a:pt x="1920290" y="2098325"/>
                  <a:pt x="1533283" y="292"/>
                </a:cubicBezTo>
                <a:close/>
              </a:path>
            </a:pathLst>
          </a:custGeom>
          <a:gradFill>
            <a:gsLst>
              <a:gs pos="0">
                <a:srgbClr val="376FFF"/>
              </a:gs>
              <a:gs pos="100000">
                <a:srgbClr val="376FFF">
                  <a:alpha val="50000"/>
                </a:srgbClr>
              </a:gs>
            </a:gsLst>
            <a:lin ang="16200000" scaled="1"/>
          </a:gradFill>
          <a:ln w="17410" cap="flat">
            <a:noFill/>
            <a:prstDash val="solid"/>
            <a:miter/>
          </a:ln>
        </p:spPr>
        <p:txBody>
          <a:bodyPr rtlCol="0" anchor="ctr"/>
          <a:lstStyle/>
          <a:p>
            <a:endParaRPr lang="zh-CN" altLang="en-US"/>
          </a:p>
        </p:txBody>
      </p:sp>
      <p:sp>
        <p:nvSpPr>
          <p:cNvPr id="44" name="任意多边形: 形状 20"/>
          <p:cNvSpPr/>
          <p:nvPr>
            <p:custDataLst>
              <p:tags r:id="rId14"/>
            </p:custDataLst>
          </p:nvPr>
        </p:nvSpPr>
        <p:spPr>
          <a:xfrm rot="438275">
            <a:off x="6510066" y="4656126"/>
            <a:ext cx="999499" cy="669435"/>
          </a:xfrm>
          <a:custGeom>
            <a:avLst/>
            <a:gdLst>
              <a:gd name="connsiteX0" fmla="*/ 0 w 1185428"/>
              <a:gd name="connsiteY0" fmla="*/ 551796 h 776819"/>
              <a:gd name="connsiteX1" fmla="*/ 1185428 w 1185428"/>
              <a:gd name="connsiteY1" fmla="*/ 203140 h 776819"/>
              <a:gd name="connsiteX2" fmla="*/ 0 w 1185428"/>
              <a:gd name="connsiteY2" fmla="*/ 551796 h 776819"/>
            </a:gdLst>
            <a:ahLst/>
            <a:cxnLst>
              <a:cxn ang="0">
                <a:pos x="connsiteX0" y="connsiteY0"/>
              </a:cxn>
              <a:cxn ang="0">
                <a:pos x="connsiteX1" y="connsiteY1"/>
              </a:cxn>
              <a:cxn ang="0">
                <a:pos x="connsiteX2" y="connsiteY2"/>
              </a:cxn>
            </a:cxnLst>
            <a:rect l="l" t="t" r="r" b="b"/>
            <a:pathLst>
              <a:path w="1185428" h="776819">
                <a:moveTo>
                  <a:pt x="0" y="551796"/>
                </a:moveTo>
                <a:cubicBezTo>
                  <a:pt x="0" y="551796"/>
                  <a:pt x="191760" y="-407006"/>
                  <a:pt x="1185428" y="203140"/>
                </a:cubicBezTo>
                <a:cubicBezTo>
                  <a:pt x="1185428" y="203140"/>
                  <a:pt x="889071" y="1214241"/>
                  <a:pt x="0" y="551796"/>
                </a:cubicBezTo>
                <a:close/>
              </a:path>
            </a:pathLst>
          </a:custGeom>
          <a:solidFill>
            <a:srgbClr val="376FFF">
              <a:lumMod val="40000"/>
              <a:lumOff val="60000"/>
              <a:alpha val="70000"/>
            </a:srgbClr>
          </a:solidFill>
          <a:ln w="17410" cap="flat">
            <a:noFill/>
            <a:prstDash val="solid"/>
            <a:miter/>
          </a:ln>
        </p:spPr>
        <p:txBody>
          <a:bodyPr rtlCol="0" anchor="ctr"/>
          <a:lstStyle/>
          <a:p>
            <a:endParaRPr lang="zh-CN" altLang="en-US"/>
          </a:p>
        </p:txBody>
      </p:sp>
      <p:sp>
        <p:nvSpPr>
          <p:cNvPr id="45" name="任意多边形: 形状 21"/>
          <p:cNvSpPr/>
          <p:nvPr>
            <p:custDataLst>
              <p:tags r:id="rId15"/>
            </p:custDataLst>
          </p:nvPr>
        </p:nvSpPr>
        <p:spPr>
          <a:xfrm>
            <a:off x="5214986" y="3771574"/>
            <a:ext cx="566528" cy="834740"/>
          </a:xfrm>
          <a:custGeom>
            <a:avLst/>
            <a:gdLst>
              <a:gd name="connsiteX0" fmla="*/ 56180 w 733586"/>
              <a:gd name="connsiteY0" fmla="*/ 0 h 1057471"/>
              <a:gd name="connsiteX1" fmla="*/ 610891 w 733586"/>
              <a:gd name="connsiteY1" fmla="*/ 1057472 h 1057471"/>
              <a:gd name="connsiteX2" fmla="*/ 56180 w 733586"/>
              <a:gd name="connsiteY2" fmla="*/ 0 h 1057471"/>
            </a:gdLst>
            <a:ahLst/>
            <a:cxnLst>
              <a:cxn ang="0">
                <a:pos x="connsiteX0" y="connsiteY0"/>
              </a:cxn>
              <a:cxn ang="0">
                <a:pos x="connsiteX1" y="connsiteY1"/>
              </a:cxn>
              <a:cxn ang="0">
                <a:pos x="connsiteX2" y="connsiteY2"/>
              </a:cxn>
            </a:cxnLst>
            <a:rect l="l" t="t" r="r" b="b"/>
            <a:pathLst>
              <a:path w="733586" h="1057471">
                <a:moveTo>
                  <a:pt x="56180" y="0"/>
                </a:moveTo>
                <a:cubicBezTo>
                  <a:pt x="56180" y="0"/>
                  <a:pt x="-260748" y="1040039"/>
                  <a:pt x="610891" y="1057472"/>
                </a:cubicBezTo>
                <a:cubicBezTo>
                  <a:pt x="610891" y="1057472"/>
                  <a:pt x="1122542" y="302110"/>
                  <a:pt x="56180" y="0"/>
                </a:cubicBezTo>
                <a:close/>
              </a:path>
            </a:pathLst>
          </a:custGeom>
          <a:solidFill>
            <a:srgbClr val="FF7429">
              <a:lumMod val="60000"/>
              <a:lumOff val="40000"/>
              <a:alpha val="80000"/>
            </a:srgbClr>
          </a:solidFill>
          <a:ln w="17410" cap="flat">
            <a:noFill/>
            <a:prstDash val="solid"/>
            <a:miter/>
          </a:ln>
        </p:spPr>
        <p:txBody>
          <a:bodyPr rtlCol="0" anchor="ctr"/>
          <a:lstStyle/>
          <a:p>
            <a:endParaRPr lang="zh-CN" altLang="en-US"/>
          </a:p>
        </p:txBody>
      </p:sp>
      <p:sp>
        <p:nvSpPr>
          <p:cNvPr id="50" name="任意多边形: 形状 15"/>
          <p:cNvSpPr/>
          <p:nvPr>
            <p:custDataLst>
              <p:tags r:id="rId16"/>
            </p:custDataLst>
          </p:nvPr>
        </p:nvSpPr>
        <p:spPr>
          <a:xfrm>
            <a:off x="5677514" y="1703607"/>
            <a:ext cx="476760" cy="691330"/>
          </a:xfrm>
          <a:custGeom>
            <a:avLst/>
            <a:gdLst>
              <a:gd name="connsiteX0" fmla="*/ 50896 w 565296"/>
              <a:gd name="connsiteY0" fmla="*/ 0 h 801907"/>
              <a:gd name="connsiteX1" fmla="*/ 451849 w 565296"/>
              <a:gd name="connsiteY1" fmla="*/ 801907 h 801907"/>
              <a:gd name="connsiteX2" fmla="*/ 50896 w 565296"/>
              <a:gd name="connsiteY2" fmla="*/ 0 h 801907"/>
            </a:gdLst>
            <a:ahLst/>
            <a:cxnLst>
              <a:cxn ang="0">
                <a:pos x="connsiteX0" y="connsiteY0"/>
              </a:cxn>
              <a:cxn ang="0">
                <a:pos x="connsiteX1" y="connsiteY1"/>
              </a:cxn>
              <a:cxn ang="0">
                <a:pos x="connsiteX2" y="connsiteY2"/>
              </a:cxn>
            </a:cxnLst>
            <a:rect l="l" t="t" r="r" b="b"/>
            <a:pathLst>
              <a:path w="565296" h="801907">
                <a:moveTo>
                  <a:pt x="50896" y="0"/>
                </a:moveTo>
                <a:cubicBezTo>
                  <a:pt x="50896" y="0"/>
                  <a:pt x="-210596" y="767042"/>
                  <a:pt x="451849" y="801907"/>
                </a:cubicBezTo>
                <a:cubicBezTo>
                  <a:pt x="451849" y="801907"/>
                  <a:pt x="887669" y="278924"/>
                  <a:pt x="50896" y="0"/>
                </a:cubicBezTo>
                <a:close/>
              </a:path>
            </a:pathLst>
          </a:custGeom>
          <a:solidFill>
            <a:srgbClr val="376FFF">
              <a:lumMod val="40000"/>
              <a:lumOff val="60000"/>
              <a:alpha val="40000"/>
            </a:srgbClr>
          </a:solidFill>
          <a:ln w="17410" cap="flat">
            <a:noFill/>
            <a:prstDash val="solid"/>
            <a:miter/>
          </a:ln>
        </p:spPr>
        <p:txBody>
          <a:bodyPr rtlCol="0" anchor="ctr"/>
          <a:lstStyle/>
          <a:p>
            <a:endParaRPr lang="zh-CN" altLang="en-US"/>
          </a:p>
        </p:txBody>
      </p:sp>
      <p:pic>
        <p:nvPicPr>
          <p:cNvPr id="51" name="图片 11" descr="/data/temp/bdd8e861-4b3a-11f0-883d-6e3eb6406711.pngbdd8e861-4b3a-11f0-883d-6e3eb640671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rcRect t="4124" b="4124"/>
          <a:stretch>
            <a:fillRect/>
          </a:stretch>
        </p:blipFill>
        <p:spPr>
          <a:xfrm>
            <a:off x="6597644" y="2721717"/>
            <a:ext cx="294804" cy="294804"/>
          </a:xfrm>
          <a:prstGeom prst="rect">
            <a:avLst/>
          </a:prstGeom>
        </p:spPr>
      </p:pic>
      <p:pic>
        <p:nvPicPr>
          <p:cNvPr id="52" name="图片 51" descr="/data/temp/bdd8e5b8-4b3a-11f0-883d-6e3eb6406711.pngbdd8e5b8-4b3a-11f0-883d-6e3eb6406711"/>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rcRect l="256" r="256"/>
          <a:stretch>
            <a:fillRect/>
          </a:stretch>
        </p:blipFill>
        <p:spPr>
          <a:xfrm>
            <a:off x="4790226" y="4115323"/>
            <a:ext cx="383358" cy="383358"/>
          </a:xfrm>
          <a:prstGeom prst="rect">
            <a:avLst/>
          </a:prstGeom>
        </p:spPr>
      </p:pic>
      <p:pic>
        <p:nvPicPr>
          <p:cNvPr id="53" name="图片 17" descr="/data/temp/bdd8e616-4b3a-11f0-883d-6e3eb6406711.pngbdd8e616-4b3a-11f0-883d-6e3eb6406711"/>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rcRect l="1648" r="1648"/>
          <a:stretch>
            <a:fillRect/>
          </a:stretch>
        </p:blipFill>
        <p:spPr>
          <a:xfrm>
            <a:off x="6964383" y="4145976"/>
            <a:ext cx="372385" cy="372385"/>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3*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3*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
</p:tagLst>
</file>

<file path=ppt/tags/tag1003.xml><?xml version="1.0" encoding="utf-8"?>
<p:tagLst xmlns:p="http://schemas.openxmlformats.org/presentationml/2006/main">
  <p:tag name="KSO_WM_DIAGRAM_VIRTUALLY_FRAME" val="{&quot;height&quot;:287.2,&quot;left&quot;:132,&quot;top&quot;:116.7,&quot;width&quot;:692.05}"/>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3*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3*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
</p:tagLst>
</file>

<file path=ppt/tags/tag1007.xml><?xml version="1.0" encoding="utf-8"?>
<p:tagLst xmlns:p="http://schemas.openxmlformats.org/presentationml/2006/main">
  <p:tag name="KSO_WM_DIAGRAM_VIRTUALLY_FRAME" val="{&quot;height&quot;:287.2,&quot;left&quot;:132,&quot;top&quot;:116.7,&quot;width&quot;:692.05}"/>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3*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3*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
</p:tagLst>
</file>

<file path=ppt/tags/tag1011.xml><?xml version="1.0" encoding="utf-8"?>
<p:tagLst xmlns:p="http://schemas.openxmlformats.org/presentationml/2006/main">
  <p:tag name="KSO_WM_DIAGRAM_VIRTUALLY_FRAME" val="{&quot;height&quot;:287.2,&quot;left&quot;:132,&quot;top&quot;:116.7,&quot;width&quot;:692.05}"/>
</p:tagLst>
</file>

<file path=ppt/tags/tag10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i*1_4_1"/>
  <p:tag name="KSO_WM_TEMPLATE_CATEGORY" val="diagram"/>
  <p:tag name="KSO_WM_TEMPLATE_INDEX" val="2023333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5_3*l_h_f*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3335_3*l_h_a*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287.2,&quot;left&quot;:132,&quot;top&quot;:116.7,&quot;width&quot;:69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10;智能图形项标题"/>
  <p:tag name="KSO_WM_UNIT_TEXT_TYPE" val="1"/>
  <p:tag name="KSO_WM_DIAGRAM_USE_COLOR_VALUE" val="{&quot;color_scheme&quot;:1,&quot;color_type&quot;:1,&quot;theme_color_indexes&quot;:[]}"/>
</p:tagLst>
</file>

<file path=ppt/tags/tag101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337],&quot;70&quot;:[3323379]}"/>
</p:tagLst>
</file>

<file path=ppt/tags/tag101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017.xml><?xml version="1.0" encoding="utf-8"?>
<p:tagLst xmlns:p="http://schemas.openxmlformats.org/presentationml/2006/main">
  <p:tag name="resource_record_key" val="{&quot;13&quot;:[4650186],&quot;65&quot;:[20233329],&quot;70&quot;:[3322227,3322023,3321880,3325286,3322235,3321866,3314060,3312207,3327320,3314050,3326213,3330516,3317092,3328108,3323379,3321478,3322059,3322233,3321864,3314177,3322587,3321418,3319358,3322195,3323813,3323403,3318299,3326950]}"/>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4.xml><?xml version="1.0" encoding="utf-8"?>
<p:tagLst xmlns:p="http://schemas.openxmlformats.org/presentationml/2006/main">
  <p:tag name="KSO_WM_DIAGRAM_VIRTUALLY_FRAME" val="{&quot;height&quot;:259,&quot;left&quot;:134.65,&quot;top&quot;:191.7,&quot;width&quot;:755.85}"/>
</p:tagLst>
</file>

<file path=ppt/tags/tag295.xml><?xml version="1.0" encoding="utf-8"?>
<p:tagLst xmlns:p="http://schemas.openxmlformats.org/presentationml/2006/main">
  <p:tag name="KSO_WM_DIAGRAM_VIRTUALLY_FRAME" val="{&quot;height&quot;:259,&quot;left&quot;:134.65,&quot;top&quot;:191.7,&quot;width&quot;:755.85}"/>
</p:tagLst>
</file>

<file path=ppt/tags/tag296.xml><?xml version="1.0" encoding="utf-8"?>
<p:tagLst xmlns:p="http://schemas.openxmlformats.org/presentationml/2006/main">
  <p:tag name="KSO_WM_DIAGRAM_VIRTUALLY_FRAME" val="{&quot;height&quot;:259,&quot;left&quot;:134.65,&quot;top&quot;:191.7,&quot;width&quot;:755.85}"/>
</p:tagLst>
</file>

<file path=ppt/tags/tag297.xml><?xml version="1.0" encoding="utf-8"?>
<p:tagLst xmlns:p="http://schemas.openxmlformats.org/presentationml/2006/main">
  <p:tag name="KSO_WM_DIAGRAM_VIRTUALLY_FRAME" val="{&quot;height&quot;:259,&quot;left&quot;:134.65,&quot;top&quot;:191.7,&quot;width&quot;:755.85}"/>
</p:tagLst>
</file>

<file path=ppt/tags/tag298.xml><?xml version="1.0" encoding="utf-8"?>
<p:tagLst xmlns:p="http://schemas.openxmlformats.org/presentationml/2006/main">
  <p:tag name="KSO_WM_DIAGRAM_VIRTUALLY_FRAME" val="{&quot;height&quot;:259,&quot;left&quot;:134.65,&quot;top&quot;:191.7,&quot;width&quot;:755.85}"/>
</p:tagLst>
</file>

<file path=ppt/tags/tag299.xml><?xml version="1.0" encoding="utf-8"?>
<p:tagLst xmlns:p="http://schemas.openxmlformats.org/presentationml/2006/main">
  <p:tag name="KSO_WM_DIAGRAM_VIRTUALLY_FRAME" val="{&quot;height&quot;:259,&quot;left&quot;:134.65,&quot;top&quot;:191.7,&quot;width&quot;:755.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BEAUTIFY_FLAG" val="#wm#"/>
  <p:tag name="KSO_WM_TEMPLATE_CATEGORY" val="custom"/>
  <p:tag name="KSO_WM_TEMPLATE_INDEX" val="20205081"/>
</p:tagLst>
</file>

<file path=ppt/tags/tag301.xml><?xml version="1.0" encoding="utf-8"?>
<p:tagLst xmlns:p="http://schemas.openxmlformats.org/presentationml/2006/main">
  <p:tag name="KSO_WM_BEAUTIFY_FLAG" val="#wm#"/>
  <p:tag name="KSO_WM_TEMPLATE_CATEGORY" val="custom"/>
  <p:tag name="KSO_WM_TEMPLATE_INDEX" val="2020508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27.03519336230084,&quot;left&quot;:104.91952755905511,&quot;top&quot;:128.35086962982524,&quot;width&quot;:776.8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32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2.7688188976378,&quot;left&quot;:84.32661417322835,&quot;top&quot;:113.33118110236221,&quot;width&quot;:797.9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335.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054776188&quot;}*gallery_gallery_ai_v2.1.2_ONLINE*c71f938d-ed0b-445d-b01d-221fb618aad1-slide-0"/>
  <p:tag name="KSO_WM_UNIT_LINE_FILL_TYPE" val="2"/>
  <p:tag name="KSO_WM_UNIT_USESOURCEFORMAT_APPLY" val="1"/>
  <p:tag name="KSO_WM_DIAGRAM_USE_COLOR_VALUE" val="{&quot;color_scheme&quot;:1,&quot;theme_color_indexes&quot;:[8,9,8,9,8,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48292430&quot;}*gallery_gallery_ai_v2.1.2_ONLINE*c71f938d-ed0b-445d-b01d-221fb618aad1-slide-0"/>
  <p:tag name="KSO_WM_UNIT_LINE_FILL_TYPE" val="2"/>
  <p:tag name="KSO_WM_UNIT_USESOURCEFORMAT_APPLY" val="1"/>
  <p:tag name="KSO_WM_DIAGRAM_USE_COLOR_VALUE" val="{&quot;color_scheme&quot;:1,&quot;theme_color_indexes&quot;:[8,9,8,9,8,9]}"/>
</p:tagLst>
</file>

<file path=ppt/tags/tag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07946526&quot;}*gallery_gallery_ai_v2.1.2_ONLINE*c71f938d-ed0b-445d-b01d-221fb618aad1-slide-0"/>
  <p:tag name="KSO_WM_UNIT_LINE_FILL_TYPE" val="2"/>
  <p:tag name="KSO_WM_UNIT_USESOURCEFORMAT_APPLY" val="1"/>
  <p:tag name="KSO_WM_DIAGRAM_USE_COLOR_VALUE" val="{&quot;color_scheme&quot;:1,&quot;theme_color_indexes&quot;:[8,9,8,9,8,9]}"/>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8.9621309536219,&quot;left&quot;:93.4,&quot;top&quot;:110.97401122344316,&quot;width&quot;:802.2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3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5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54.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8_2*l_h_a*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55.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8_2*l_h_f*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56.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8_2*l_h_a*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57.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8_2*l_h_f*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58.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8_2*l_h_a*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59.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8_2*l_h_f*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0.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6958_2*l_i*1_1"/>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699999988079071},{&quot;brightness&quot;:0.6000000238418579,&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1.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6958_2*l_i*1_3"/>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2.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6958_2*l_i*1_2"/>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3.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8_2*l_h_i*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7,&quot;pos&quot;:0,&quot;transparency&quot;:0},{&quot;brightness&quot;:0,&quot;colorType&quot;:1,&quot;foreColorIndex&quot;:7,&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4.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8_2*l_h_i*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6,&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5.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8_2*l_h_i*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gradient&quot;:[{&quot;brightness&quot;:0,&quot;colorType&quot;:1,&quot;foreColorIndex&quot;:5,&quot;pos&quot;:0,&quot;transparency&quot;:0},{&quot;brightness&quot;:0,&quot;colorType&quot;:1,&quot;foreColorIndex&quot;:5,&quot;pos&quot;:1,&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6.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6958_2*l_h_i*1_2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367.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6958_2*l_h_i*1_1_2"/>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4000000059604645,&quot;colorType&quot;:1,&quot;foreColorIndex&quot;:6,&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4"/>
  <p:tag name="KSO_WM_DIAGRAM_USE_COLOR_VALUE" val="{&quot;color_scheme&quot;:1,&quot;color_type&quot;:1,&quot;theme_color_indexes&quot;:[]}"/>
</p:tagLst>
</file>

<file path=ppt/tags/tag368.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36958_2*l_i*1_4"/>
  <p:tag name="KSO_WM_TEMPLATE_CATEGORY" val="diagram"/>
  <p:tag name="KSO_WM_TEMPLATE_INDEX" val="20236958"/>
  <p:tag name="KSO_WM_UNIT_LAYERLEVEL" val="1_1"/>
  <p:tag name="KSO_WM_TAG_VERSION" val="3.0"/>
  <p:tag name="KSO_WM_BEAUTIFY_FLAG" val="#wm#"/>
  <p:tag name="KSO_WM_DIAGRAM_MAX_ITEMCNT" val="5"/>
  <p:tag name="KSO_WM_DIAGRAM_MIN_ITEMCNT" val="2"/>
  <p:tag name="KSO_WM_DIAGRAM_COLOR_MATCH_VALUE" val="{&quot;shape&quot;:{&quot;fill&quot;:{&quot;solid&quot;:{&quot;brightness&quot;:0.6000000238418579,&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
</p:tagLst>
</file>

<file path=ppt/tags/tag369.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VALUE" val="91*9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6958_2*l_h_x*1_3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8"/>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0.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VALUE" val="123*11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6958_2*l_h_x*1_1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6"/>
  <p:tag name="KSO_WM_DIAGRAM_USE_COLOR_VALUE" val="{&quot;color_scheme&quot;:1,&quot;color_type&quot;:1,&quot;theme_color_indexes&quot;:[]}"/>
</p:tagLst>
</file>

<file path=ppt/tags/tag371.xml><?xml version="1.0" encoding="utf-8"?>
<p:tagLst xmlns:p="http://schemas.openxmlformats.org/presentationml/2006/main">
  <p:tag name="KSO_WM_DIAGRAM_VIRTUALLY_FRAME" val="{&quot;height&quot;:356.1358267716536,&quot;left&quot;:130.8,&quot;top&quot;:112.85086614173228,&quot;width&quot;:731.45}"/>
  <p:tag name="KSO_WM_DIAGRAM_VERSION" val="3"/>
  <p:tag name="KSO_WM_DIAGRAM_COLOR_TRICK" val="4"/>
  <p:tag name="KSO_WM_DIAGRAM_COLOR_TEXT_CAN_REMOVE" val="n"/>
  <p:tag name="KSO_WM_UNIT_VALUE" val="102*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6958_2*l_h_x*1_2_1"/>
  <p:tag name="KSO_WM_TEMPLATE_CATEGORY" val="diagram"/>
  <p:tag name="KSO_WM_TEMPLATE_INDEX" val="20236958"/>
  <p:tag name="KSO_WM_UNIT_LAYERLEVEL" val="1_1_1"/>
  <p:tag name="KSO_WM_TAG_VERSION" val="3.0"/>
  <p:tag name="KSO_WM_BEAUTIFY_FLAG" val="#wm#"/>
  <p:tag name="KSO_WM_DIAGRAM_MAX_ITEMCNT" val="5"/>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7"/>
  <p:tag name="KSO_WM_DIAGRAM_USE_COLOR_VALUE" val="{&quot;color_scheme&quot;:1,&quot;color_type&quot;:1,&quot;theme_color_indexes&quot;:[]}"/>
</p:tagLst>
</file>

<file path=ppt/tags/tag372.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2454],&quot;70&quot;:[333051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3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22114330&quot;}*gallery_gallery_ai_v2.1.2_ONLINE*0b19a106-162e-4a8e-b00b-7f457cbbcde2-slide-0"/>
  <p:tag name="KSO_WM_UNIT_LINE_FILL_TYPE" val="2"/>
  <p:tag name="KSO_WM_UNIT_USESOURCEFORMAT_APPLY" val="1"/>
  <p:tag name="KSO_WM_DIAGRAM_USE_COLOR_VALUE" val="{&quot;color_scheme&quot;:1,&quot;theme_color_indexes&quot;:[8,8,8,8,8,8]}"/>
</p:tagLst>
</file>

<file path=ppt/tags/tag3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188998023&quot;}*gallery_gallery_ai_v2.1.2_ONLINE*0b19a106-162e-4a8e-b00b-7f457cbbcde2-slide-0"/>
  <p:tag name="KSO_WM_UNIT_LINE_FILL_TYPE" val="2"/>
  <p:tag name="KSO_WM_UNIT_USESOURCEFORMAT_APPLY" val="1"/>
  <p:tag name="KSO_WM_DIAGRAM_USE_COLOR_VALUE" val="{&quot;color_scheme&quot;:1,&quot;theme_color_indexes&quot;:[8,8,8,8,8,8]}"/>
</p:tagLst>
</file>

<file path=ppt/tags/tag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59236936&quot;}*gallery_gallery_ai_v2.1.2_ONLINE*0b19a106-162e-4a8e-b00b-7f457cbbcde2-slide-0"/>
  <p:tag name="KSO_WM_UNIT_LINE_FILL_TYPE" val="2"/>
  <p:tag name="KSO_WM_UNIT_USESOURCEFORMAT_APPLY" val="1"/>
  <p:tag name="KSO_WM_DIAGRAM_USE_COLOR_VALUE" val="{&quot;color_scheme&quot;:1,&quot;theme_color_indexes&quot;:[8,8,8,8,8,8]}"/>
</p:tagLst>
</file>

<file path=ppt/tags/tag3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3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3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24.1199211913552,&quot;left&quot;:84.75,&quot;top&quot;:123.57401122344318,&quot;width&quot;:792.604330708661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38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3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72.13138047237015,&quot;left&quot;:97.7,&quot;top&quot;:116.19850393700787,&quot;width&quot;:780.27031496062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0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1478]}"/>
</p:tagLst>
</file>

<file path=ppt/tags/tag4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144_1*l_h_i*1_1_2"/>
  <p:tag name="KSO_WM_TEMPLATE_CATEGORY" val="diagram"/>
  <p:tag name="KSO_WM_TEMPLATE_INDEX" val="2023314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1*l_h_d*1_1_1"/>
  <p:tag name="KSO_WM_TEMPLATE_CATEGORY" val="diagram"/>
  <p:tag name="KSO_WM_TEMPLATE_INDEX" val="20233144"/>
  <p:tag name="KSO_WM_UNIT_LAYERLEVEL" val="1_1_1"/>
  <p:tag name="KSO_WM_TAG_VERSION" val="3.0"/>
  <p:tag name="KSO_WM_UNIT_TYPE" val="l_h_d"/>
  <p:tag name="KSO_WM_UNIT_INDEX" val="1_1_1"/>
  <p:tag name="KSO_WM_UNIT_VALUE" val="878*560"/>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4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1*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0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1*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144_1*l_h_i*1_1_1"/>
  <p:tag name="KSO_WM_TEMPLATE_CATEGORY" val="diagram"/>
  <p:tag name="KSO_WM_TEMPLATE_INDEX" val="2023314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144_1*l_h_i*1_2_2"/>
  <p:tag name="KSO_WM_TEMPLATE_CATEGORY" val="diagram"/>
  <p:tag name="KSO_WM_TEMPLATE_INDEX" val="2023314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1*l_h_d*1_2_1"/>
  <p:tag name="KSO_WM_TEMPLATE_CATEGORY" val="diagram"/>
  <p:tag name="KSO_WM_TEMPLATE_INDEX" val="20233144"/>
  <p:tag name="KSO_WM_UNIT_LAYERLEVEL" val="1_1_1"/>
  <p:tag name="KSO_WM_TAG_VERSION" val="3.0"/>
  <p:tag name="KSO_WM_UNIT_TYPE" val="l_h_d"/>
  <p:tag name="KSO_WM_UNIT_INDEX" val="1_2_1"/>
  <p:tag name="KSO_WM_UNIT_VALUE" val="878*560"/>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1*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智能图形项正文，文字是您思想的提炼，请尽量言简意赅的阐述观点。单击此处添加正文，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41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1*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144_1*l_h_i*1_2_1"/>
  <p:tag name="KSO_WM_TEMPLATE_CATEGORY" val="diagram"/>
  <p:tag name="KSO_WM_TEMPLATE_INDEX" val="20233144"/>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42.5313400948664,&quot;left&quot;:82.18535433070865,&quot;top&quot;:109.69653392088176,&quot;width&quot;:795.7646456692913}"/>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41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059]}"/>
</p:tagLst>
</file>

<file path=ppt/tags/tag41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184_2*a*1"/>
  <p:tag name="KSO_WM_TEMPLATE_CATEGORY" val="diagram"/>
  <p:tag name="KSO_WM_TEMPLATE_INDEX" val="20233184"/>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15.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16.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05_1*l_h_f*1_2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1*l_h_a*1_2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7.5210236220472,&quot;left&quot;:145.67116011272856,&quot;top&quot;:127.57897637795274,&quot;width&quot;:674.97883988727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18.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19.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20.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21.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05_1*l_h_f*1_1_1"/>
  <p:tag name="KSO_WM_TEMPLATE_CATEGORY" val="diagram"/>
  <p:tag name="KSO_WM_TEMPLATE_INDEX" val="20233205"/>
  <p:tag name="KSO_WM_UNIT_LAYERLEVEL" val="1_1_1"/>
  <p:tag name="KSO_WM_TAG_VERSION" val="3.0"/>
  <p:tag name="KSO_WM_UNIT_VALUE" val="136"/>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4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1*l_h_a*1_1_1"/>
  <p:tag name="KSO_WM_TEMPLATE_CATEGORY" val="diagram"/>
  <p:tag name="KSO_WM_TEMPLATE_INDEX" val="2023320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17.5210236220472,&quot;left&quot;:145.67116011272856,&quot;top&quot;:127.57897637795274,&quot;width&quot;:674.97883988727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23.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05_1*l_h_i*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424.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05_1*l_h_i*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425.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6.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7.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15"/>
  <p:tag name="KSO_WM_DIAGRAM_USE_COLOR_VALUE" val="{&quot;color_scheme&quot;:1,&quot;color_type&quot;:1,&quot;theme_color_indexes&quot;:[5,6,5,6,5,6]}"/>
</p:tagLst>
</file>

<file path=ppt/tags/tag428.xml><?xml version="1.0" encoding="utf-8"?>
<p:tagLst xmlns:p="http://schemas.openxmlformats.org/presentationml/2006/main">
  <p:tag name="KSO_WM_DIAGRAM_VIRTUALLY_FRAME" val="{&quot;height&quot;:317.5210236220472,&quot;left&quot;:145.67116011272856,&quot;top&quot;:127.57897637795274,&quot;width&quot;:674.9788398872714}"/>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MH_SHAPE_GUID" val="16"/>
  <p:tag name="KSO_WM_DIAGRAM_USE_COLOR_VALUE" val="{&quot;color_scheme&quot;:1,&quot;color_type&quot;:1,&quot;theme_color_indexes&quot;:[5,6,5,6,5,6]}"/>
</p:tagLst>
</file>

<file path=ppt/tags/tag429.xml><?xml version="1.0" encoding="utf-8"?>
<p:tagLst xmlns:p="http://schemas.openxmlformats.org/presentationml/2006/main">
  <p:tag name="KSO_WM_SLIDE_ID" val="diagram20233184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184"/>
  <p:tag name="KSO_WM_SLIDE_TYPE" val="text"/>
  <p:tag name="KSO_WM_SLIDE_SUBTYPE" val="diag"/>
  <p:tag name="KSO_WM_SLIDE_SIZE" val="543.1*309.7"/>
  <p:tag name="KSO_WM_SLIDE_POSITION" val="206.35*163.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184],&quot;70&quot;:[3322233]}"/>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5_3*a*1"/>
  <p:tag name="KSO_WM_TEMPLATE_CATEGORY" val="diagram"/>
  <p:tag name="KSO_WM_TEMPLATE_INDEX" val="2023333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431.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3_1*l_h_d*1_2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25"/>
  <p:tag name="KSO_WM_DIAGRAM_USE_COLOR_VALUE" val="{&quot;color_scheme&quot;:1,&quot;color_type&quot;:1,&quot;theme_color_indexes&quot;:[5,6,5,6,5,6]}"/>
</p:tagLst>
</file>

<file path=ppt/tags/tag4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3_1*l_h_f*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433.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3_1*l_h_a*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3_1*l_h_f*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7"/>
  <p:tag name="KSO_WM_UNIT_PRESET_TEXT" val="单击此处输入您的项正文，文字是您思想的提炼，请尽量言简意赅的阐述观点。单击此处输入您的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4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3_1*l_h_a*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7"/>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2473_1*l_h_i*1_1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2473_1*l_h_i*1_2_1"/>
  <p:tag name="KSO_WM_TEMPLATE_CATEGORY" val="diagram"/>
  <p:tag name="KSO_WM_TEMPLATE_INDEX" val="2023247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25"/>
  <p:tag name="KSO_WM_DIAGRAM_USE_COLOR_VALUE" val="{&quot;color_scheme&quot;:1,&quot;color_type&quot;:1,&quot;theme_color_indexes&quot;:[5,6,5,6,5,6]}"/>
</p:tagLst>
</file>

<file path=ppt/tags/tag438.xml><?xml version="1.0" encoding="utf-8"?>
<p:tagLst xmlns:p="http://schemas.openxmlformats.org/presentationml/2006/main">
  <p:tag name="KSO_WM_DIAGRAM_VERSION" val="3"/>
  <p:tag name="KSO_WM_DIAGRAM_COLOR_TRICK" val="1"/>
  <p:tag name="KSO_WM_DIAGRAM_COLOR_TEXT_CAN_REMOVE" val="n"/>
  <p:tag name="KSO_WM_UNIT_VALUE" val="287*28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3_1*l_h_d*1_1_1"/>
  <p:tag name="KSO_WM_TEMPLATE_CATEGORY" val="diagram"/>
  <p:tag name="KSO_WM_TEMPLATE_INDEX" val="20232473"/>
  <p:tag name="KSO_WM_UNIT_LAYERLEVEL" val="1_1_1"/>
  <p:tag name="KSO_WM_TAG_VERSION" val="3.0"/>
  <p:tag name="KSO_WM_BEAUTIFY_FLAG" val="#wm#"/>
  <p:tag name="KSO_WM_DIAGRAM_MAX_ITEMCNT" val="4"/>
  <p:tag name="KSO_WM_DIAGRAM_MIN_ITEMCNT" val="2"/>
  <p:tag name="KSO_WM_DIAGRAM_VIRTUALLY_FRAME" val="{&quot;height&quot;:345.3904993235821,&quot;left&quot;:149.45,&quot;top&quot;:114.00950067641786,&quot;width&quot;:691.6114173228347}"/>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
  <p:tag name="KSO_WM_UNIT_PICTURE_SUBTYPE" val="b"/>
  <p:tag name="MH_SHAPE_GUID" val="18"/>
  <p:tag name="KSO_WM_DIAGRAM_USE_COLOR_VALUE" val="{&quot;color_scheme&quot;:1,&quot;color_type&quot;:1,&quot;theme_color_indexes&quot;:[5,6,5,6,5,6]}"/>
</p:tagLst>
</file>

<file path=ppt/tags/tag439.xml><?xml version="1.0" encoding="utf-8"?>
<p:tagLst xmlns:p="http://schemas.openxmlformats.org/presentationml/2006/main">
  <p:tag name="KSO_WM_SLIDE_ID" val="diagram2023333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335"/>
  <p:tag name="KSO_WM_SLIDE_TYPE" val="text"/>
  <p:tag name="KSO_WM_SLIDE_SUBTYPE" val="diag"/>
  <p:tag name="KSO_WM_SLIDE_SIZE" val="849.95*352.7"/>
  <p:tag name="KSO_WM_SLIDE_POSITION" val="54.75*140.3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335],&quot;70&quot;:[3321864]}"/>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4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5.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9.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5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5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454.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45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45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02.83762707387234,&quot;left&quot;:116.9,&quot;top&quot;:184.78118110236218,&quot;width&quot;:756.69881889763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9,10,9,10,9,10]}"/>
</p:tagLst>
</file>

<file path=ppt/tags/tag457.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6"/>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8,8,8,8,8]}"/>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8,8,8,8,8]}"/>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8,8,8,8,8]}"/>
</p:tagLst>
</file>

<file path=ppt/tags/tag4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8,8,8,8,8]}"/>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4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8,8,8,8,8]}"/>
</p:tagLst>
</file>

<file path=ppt/tags/tag4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8,8,8,8,8]}"/>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4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8,8,8,8,8,8]}"/>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8,8,8,8,8,8]}"/>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80698770&quot;}*gallery_gallery_ai_v2.1.2_ONLINE*29541616-08ee-4d3b-924e-f5fb939f715a-slide-0"/>
  <p:tag name="KSO_WM_UNIT_FILL_FORE_SCHEMECOLOR_INDEX" val="5"/>
  <p:tag name="KSO_WM_UNIT_FILL_TYPE" val="1"/>
  <p:tag name="KSO_WM_UNIT_LINE_FILL_TYPE" val="2"/>
  <p:tag name="KSO_WM_UNIT_USESOURCEFORMAT_APPLY" val="1"/>
  <p:tag name="KSO_WM_DIAGRAM_USE_COLOR_VALUE" val="{&quot;color_scheme&quot;:1,&quot;theme_color_indexes&quot;:[8,8,8,8,8,8]}"/>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63177836&quot;}*gallery_gallery_ai_v2.1.2_ONLINE*29541616-08ee-4d3b-924e-f5fb939f715a-slide-0"/>
  <p:tag name="KSO_WM_UNIT_FILL_FORE_SCHEMECOLOR_INDEX" val="6"/>
  <p:tag name="KSO_WM_UNIT_FILL_TYPE" val="1"/>
  <p:tag name="KSO_WM_UNIT_LINE_FILL_TYPE" val="2"/>
  <p:tag name="KSO_WM_UNIT_USESOURCEFORMAT_APPLY" val="1"/>
  <p:tag name="KSO_WM_DIAGRAM_USE_COLOR_VALUE" val="{&quot;color_scheme&quot;:1,&quot;theme_color_indexes&quot;:[8,8,8,8,8,8]}"/>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490775031&quot;}*gallery_gallery_ai_v2.1.2_ONLINE*29541616-08ee-4d3b-924e-f5fb939f715a-slide-0"/>
  <p:tag name="KSO_WM_UNIT_FILL_FORE_SCHEMECOLOR_INDEX" val="7"/>
  <p:tag name="KSO_WM_UNIT_FILL_TYPE" val="1"/>
  <p:tag name="KSO_WM_UNIT_LINE_FILL_TYPE" val="2"/>
  <p:tag name="KSO_WM_UNIT_USESOURCEFORMAT_APPLY" val="1"/>
  <p:tag name="KSO_WM_DIAGRAM_USE_COLOR_VALUE" val="{&quot;color_scheme&quot;:1,&quot;theme_color_indexes&quot;:[8,8,8,8,8,8]}"/>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57.0061788592472,&quot;left&quot;:104.45,&quot;top&quot;:109.89382114075295,&quot;width&quot;:763.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78815443&quot;}*gallery_gallery_ai_v2.1.2_ONLINE*29541616-08ee-4d3b-924e-f5fb939f715a-slide-0"/>
  <p:tag name="KSO_WM_UNIT_FILL_FORE_SCHEMECOLOR_INDEX" val="8"/>
  <p:tag name="KSO_WM_UNIT_FILL_TYPE" val="1"/>
  <p:tag name="KSO_WM_UNIT_LINE_FILL_TYPE" val="2"/>
  <p:tag name="KSO_WM_UNIT_USESOURCEFORMAT_APPLY" val="1"/>
  <p:tag name="KSO_WM_DIAGRAM_USE_COLOR_VALUE" val="{&quot;color_scheme&quot;:1,&quot;theme_color_indexes&quot;:[8,8,8,8,8,8]}"/>
</p:tagLst>
</file>

<file path=ppt/tags/tag475.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4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5_3*l_h_f*1_1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文字是您思想的提炼，简明扼要地阐述您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4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5_3*l_h_a*1_1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4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5_3*l_h_f*1_3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的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5_3*l_h_a*1_3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4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5_3*l_h_f*1_2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的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4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5_3*l_h_a*1_2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4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85_3*l_h_f*1_4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文字是您思想的提炼，简明扼要地阐述您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4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85_3*l_h_a*1_4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4.39661417322844,&quot;left&quot;:108.3764566929134,&quot;top&quot;:99.75338582677165,&quot;width&quot;:766.52354330708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48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14177,3322195]}"/>
</p:tagLst>
</file>

<file path=ppt/tags/tag4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4_3*l_h_f*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4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4_3*l_h_f*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4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4_3*l_h_f*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4"/>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4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4_3*l_h_f*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根据需要可酌情增减文字，以便观者准确地理解"/>
  <p:tag name="KSO_WM_UNIT_TEXT_FILL_FORE_SCHEMECOLOR_INDEX" val="1"/>
  <p:tag name="KSO_WM_UNIT_TEXT_FILL_TYPE" val="1"/>
  <p:tag name="KSO_WM_DIAGRAM_USE_COLOR_VALUE" val="{&quot;color_scheme&quot;:1,&quot;color_type&quot;:1,&quot;theme_color_indexes&quot;:[5,6,5,6,5,6]}"/>
</p:tagLst>
</file>

<file path=ppt/tags/tag4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4_3*l_h_i*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4_3*l_h_i*1_2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4_3*l_h_i*1_4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4_3*l_h_i*1_3_2"/>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4_3*l_h_i*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4_3*l_h_i*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4_3*l_h_i*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6"/>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4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4_3*l_h_a*1_1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4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4_3*l_h_a*1_2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4_3*l_h_a*1_3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0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4_3*l_h_a*1_4_1"/>
  <p:tag name="KSO_WM_TEMPLATE_CATEGORY" val="diagram"/>
  <p:tag name="KSO_WM_TEMPLATE_INDEX" val="20231964"/>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4"/>
  <p:tag name="KSO_WM_DIAGRAM_MIN_ITEMCNT" val="2"/>
  <p:tag name="KSO_WM_DIAGRAM_VIRTUALLY_FRAME" val="{&quot;height&quot;:364.70346607911824,&quot;left&quot;:111.87818897637794,&quot;top&quot;:102.94653392088176,&quot;width&quot;:793.32181102362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0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2587,3321418]}"/>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081994662&quot;}*gallery_gallery_ai_v2.1.2_ONLINE*72318dbf-a85a-432a-9a55-ad41e0d07bd2-slide-0"/>
  <p:tag name="KSO_WM_UNIT_LINE_FILL_TYPE" val="2"/>
  <p:tag name="KSO_WM_UNIT_USESOURCEFORMAT_APPLY" val="1"/>
  <p:tag name="KSO_WM_DIAGRAM_USE_COLOR_VALUE" val="{&quot;color_scheme&quot;:1,&quot;theme_color_indexes&quot;:[8,8,8,8,8,8]}"/>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83409023&quot;}*gallery_gallery_ai_v2.1.2_ONLINE*72318dbf-a85a-432a-9a55-ad41e0d07bd2-slide-0"/>
  <p:tag name="KSO_WM_UNIT_LINE_FILL_TYPE" val="2"/>
  <p:tag name="KSO_WM_UNIT_USESOURCEFORMAT_APPLY" val="1"/>
  <p:tag name="KSO_WM_DIAGRAM_USE_COLOR_VALUE" val="{&quot;color_scheme&quot;:1,&quot;theme_color_indexes&quot;:[8,8,8,8,8,8]}"/>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1257002221&quot;}*gallery_gallery_ai_v2.1.2_ONLINE*72318dbf-a85a-432a-9a55-ad41e0d07bd2-slide-0"/>
  <p:tag name="KSO_WM_UNIT_LINE_FILL_TYPE" val="2"/>
  <p:tag name="KSO_WM_UNIT_USESOURCEFORMAT_APPLY" val="1"/>
  <p:tag name="KSO_WM_DIAGRAM_USE_COLOR_VALUE" val="{&quot;color_scheme&quot;:1,&quot;theme_color_indexes&quot;:[8,8,8,8,8,8]}"/>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60.079054417725,&quot;left&quot;:111.75,&quot;top&quot;:95.37590551181101,&quot;width&quot;:752.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337448908&quot;}*gallery_gallery_ai_v2.1.2_ONLINE*72318dbf-a85a-432a-9a55-ad41e0d07bd2-slide-0"/>
  <p:tag name="KSO_WM_UNIT_LINE_FILL_TYPE" val="2"/>
  <p:tag name="KSO_WM_UNIT_USESOURCEFORMAT_APPLY" val="1"/>
  <p:tag name="KSO_WM_DIAGRAM_USE_COLOR_VALUE" val="{&quot;color_scheme&quot;:1,&quot;theme_color_indexes&quot;:[8,8,8,8,8,8]}"/>
</p:tagLst>
</file>

<file path=ppt/tags/tag52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5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5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5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2*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2*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2*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5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2*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2*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2*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5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2*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2*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2*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2*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2*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1686_2*l_h_i*1_4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color_type&quot;:1,&quot;theme_color_indexes&quot;:[5,6,5,6,5,6]}"/>
</p:tagLst>
</file>

<file path=ppt/tags/tag5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5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4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3"/>
  <p:tag name="KSO_WM_DIAGRAM_VIRTUALLY_FRAME" val="{&quot;height&quot;:346.03134362190576,&quot;left&quot;:110.76149606299214,&quot;top&quot;:126.4485407874723,&quot;width&quot;:767.247244094488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54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19358]}"/>
</p:tagLst>
</file>

<file path=ppt/tags/tag54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5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9,8,9,8,9]}"/>
</p:tagLst>
</file>

<file path=ppt/tags/tag5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9,8,9,8,9]}"/>
</p:tagLst>
</file>

<file path=ppt/tags/tag5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9,8,9,8,9]}"/>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9,8,9,8,9]}"/>
</p:tagLst>
</file>

<file path=ppt/tags/tag5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9,8,9,8,9]}"/>
</p:tagLst>
</file>

<file path=ppt/tags/tag5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9,8,9,8,9]}"/>
</p:tagLst>
</file>

<file path=ppt/tags/tag5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9,8,9,8,9]}"/>
</p:tagLst>
</file>

<file path=ppt/tags/tag5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9,8,9,8,9]}"/>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40439312&quot;}*gallery_gallery_ai_v2.1.2_ONLINE*de944622-9f3b-4597-9d54-733f854b310b-slide-0"/>
  <p:tag name="KSO_WM_UNIT_LINE_FILL_TYPE" val="2"/>
  <p:tag name="KSO_WM_UNIT_USESOURCEFORMAT_APPLY" val="1"/>
  <p:tag name="KSO_WM_DIAGRAM_USE_COLOR_VALUE" val="{&quot;color_scheme&quot;:1,&quot;theme_color_indexes&quot;:[8,9,8,9,8,9]}"/>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26687768&quot;}*gallery_gallery_ai_v2.1.2_ONLINE*de944622-9f3b-4597-9d54-733f854b310b-slide-0"/>
  <p:tag name="KSO_WM_UNIT_LINE_FILL_TYPE" val="2"/>
  <p:tag name="KSO_WM_UNIT_USESOURCEFORMAT_APPLY" val="1"/>
  <p:tag name="KSO_WM_DIAGRAM_USE_COLOR_VALUE" val="{&quot;color_scheme&quot;:1,&quot;theme_color_indexes&quot;:[8,9,8,9,8,9]}"/>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141881678&quot;}*gallery_gallery_ai_v2.1.2_ONLINE*de944622-9f3b-4597-9d54-733f854b310b-slide-0"/>
  <p:tag name="KSO_WM_UNIT_LINE_FILL_TYPE" val="2"/>
  <p:tag name="KSO_WM_UNIT_USESOURCEFORMAT_APPLY" val="1"/>
  <p:tag name="KSO_WM_DIAGRAM_USE_COLOR_VALUE" val="{&quot;color_scheme&quot;:1,&quot;theme_color_indexes&quot;:[8,9,8,9,8,9]}"/>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74078007&quot;}*gallery_gallery_ai_v2.1.2_ONLINE*de944622-9f3b-4597-9d54-733f854b310b-slide-0"/>
  <p:tag name="KSO_WM_UNIT_LINE_FILL_TYPE" val="2"/>
  <p:tag name="KSO_WM_UNIT_USESOURCEFORMAT_APPLY" val="1"/>
  <p:tag name="KSO_WM_DIAGRAM_USE_COLOR_VALUE" val="{&quot;color_scheme&quot;:1,&quot;theme_color_indexes&quot;:[8,9,8,9,8,9]}"/>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59.1920472440945,&quot;left&quot;:114.15,&quot;top&quot;:130.35,&quot;width&quot;:7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4.xml><?xml version="1.0" encoding="utf-8"?>
<p:tagLst xmlns:p="http://schemas.openxmlformats.org/presentationml/2006/main">
  <p:tag name="KSO_WM_BEAUTIFY_FLAG" val="#wm#"/>
  <p:tag name="KSO_WM_TEMPLATE_CATEGORY" val="custom"/>
  <p:tag name="KSO_WM_TEMPLATE_INDEX" val="20205081"/>
</p:tagLst>
</file>

<file path=ppt/tags/tag5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5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85_3*l_h_f*1_1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文字是您思想的提炼，简明扼要地阐述您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5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85_3*l_h_a*1_1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5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85_3*l_h_f*1_3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的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5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85_3*l_h_a*1_3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85_3*l_h_f*1_2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的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5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85_3*l_h_a*1_2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5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85_3*l_h_f*1_4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文字是您思想的提炼，简明扼要地阐述您观点。根据需要可酌情增减文字，以便观者准确地理解您正文内容传达的思想。"/>
  <p:tag name="KSO_WM_UNIT_TEXT_FILL_FORE_SCHEMECOLOR_INDEX" val="1"/>
  <p:tag name="KSO_WM_UNIT_TEXT_FILL_TYPE" val="1"/>
  <p:tag name="KSO_WM_DIAGRAM_USE_COLOR_VALUE" val="{&quot;color_scheme&quot;:1,&quot;color_type&quot;:1,&quot;theme_color_indexes&quot;:[5,6,5,6,5,6]}"/>
</p:tagLst>
</file>

<file path=ppt/tags/tag5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85_3*l_h_a*1_4_1"/>
  <p:tag name="KSO_WM_TEMPLATE_CATEGORY" val="diagram"/>
  <p:tag name="KSO_WM_TEMPLATE_INDEX" val="20233185"/>
  <p:tag name="KSO_WM_UNIT_LAYERLEVEL" val="1_1_1"/>
  <p:tag name="KSO_WM_TAG_VERSION" val="3.0"/>
  <p:tag name="KSO_WM_DIAGRAM_MAX_ITEMCNT" val="4"/>
  <p:tag name="KSO_WM_DIAGRAM_MIN_ITEMCNT" val="2"/>
  <p:tag name="KSO_WM_DIAGRAM_VIRTUALLY_FRAME" val="{&quot;height&quot;:336.8255905511811,&quot;left&quot;:124.7272440944882,&quot;top&quot;:134.4744094488189,&quot;width&quot;:757.47275590551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
  <p:tag name="KSO_WM_DIAGRAM_VERSION" val="3"/>
  <p:tag name="KSO_WM_DIAGRAM_COLOR_TRICK" val="1"/>
  <p:tag name="KSO_WM_DIAGRAM_COLOR_TEXT_CAN_REMOVE" val="n"/>
  <p:tag name="KSO_WM_UNIT_TEXT_TYPE" val="1"/>
  <p:tag name="KSO_WM_BEAUTIFY_FLAG" val="#wm#"/>
  <p:tag name="KSO_WM_UNIT_PRESET_TEXT" val="此处添加项标题内容"/>
  <p:tag name="KSO_WM_UNIT_TEXT_FILL_FORE_SCHEMECOLOR_INDEX" val="1"/>
  <p:tag name="KSO_WM_UNIT_TEXT_FILL_TYPE" val="1"/>
  <p:tag name="KSO_WM_DIAGRAM_USE_COLOR_VALUE" val="{&quot;color_scheme&quot;:1,&quot;color_type&quot;:1,&quot;theme_color_indexes&quot;:[5,6,5,6,5,6]}"/>
</p:tagLst>
</file>

<file path=ppt/tags/tag57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17092,3322195]}"/>
</p:tagLst>
</file>

<file path=ppt/tags/tag5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5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8.xml><?xml version="1.0" encoding="utf-8"?>
<p:tagLst xmlns:p="http://schemas.openxmlformats.org/presentationml/2006/main">
  <p:tag name="KSO_WM_DIAGRAM_VIRTUALLY_FRAME" val="{&quot;height&quot;:340.6034660791182,&quot;left&quot;:119.78535433070866,&quot;top&quot;:107.74653392088176,&quot;width&quot;:742.2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210087d4997&quot;}*gallery_gallery_ai_v2.1.2_ONLINE*ec0b34ac-5a4d-492d-97b4-a220b98c14c9-slide-0"/>
  <p:tag name="KSO_WM_UNIT_LINE_FILL_TYPE" val="2"/>
  <p:tag name="KSO_WM_UNIT_USESOURCEFORMAT_APPLY" val="1"/>
  <p:tag name="KSO_WM_DIAGRAM_USE_COLOR_VALUE" val="{&quot;color_scheme&quot;:1,&quot;theme_color_indexes&quot;:[8,8,8,8,8,8]}"/>
</p:tagLst>
</file>

<file path=ppt/tags/tag579.xml><?xml version="1.0" encoding="utf-8"?>
<p:tagLst xmlns:p="http://schemas.openxmlformats.org/presentationml/2006/main">
  <p:tag name="KSO_WM_DIAGRAM_VIRTUALLY_FRAME" val="{&quot;height&quot;:340.6034660791182,&quot;left&quot;:119.78535433070866,&quot;top&quot;:107.74653392088176,&quot;width&quot;:742.214645669291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80.xml><?xml version="1.0" encoding="utf-8"?>
<p:tagLst xmlns:p="http://schemas.openxmlformats.org/presentationml/2006/main">
  <p:tag name="KSO_WM_DIAGRAM_VIRTUALLY_FRAME" val="{&quot;height&quot;:340.6034660791182,&quot;left&quot;:119.78535433070866,&quot;top&quot;:107.74653392088176,&quot;width&quot;:742.2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05741231&quot;}*gallery_gallery_ai_v2.1.2_ONLINE*ec0b34ac-5a4d-492d-97b4-a220b98c14c9-slide-0"/>
  <p:tag name="KSO_WM_UNIT_LINE_FILL_TYPE" val="2"/>
  <p:tag name="KSO_WM_UNIT_USESOURCEFORMAT_APPLY" val="1"/>
  <p:tag name="KSO_WM_DIAGRAM_USE_COLOR_VALUE" val="{&quot;color_scheme&quot;:1,&quot;theme_color_indexes&quot;:[8,8,8,8,8,8]}"/>
</p:tagLst>
</file>

<file path=ppt/tags/tag581.xml><?xml version="1.0" encoding="utf-8"?>
<p:tagLst xmlns:p="http://schemas.openxmlformats.org/presentationml/2006/main">
  <p:tag name="KSO_WM_DIAGRAM_VIRTUALLY_FRAME" val="{&quot;height&quot;:340.6034660791182,&quot;left&quot;:119.78535433070866,&quot;top&quot;:107.74653392088176,&quot;width&quot;:742.214645669291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5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84.xml><?xml version="1.0" encoding="utf-8"?>
<p:tagLst xmlns:p="http://schemas.openxmlformats.org/presentationml/2006/main">
  <p:tag name="KSO_WM_DIAGRAM_VIRTUALLY_FRAME" val="{&quot;height&quot;:340.6034660791182,&quot;left&quot;:119.78535433070866,&quot;top&quot;:107.74653392088176,&quot;width&quot;:742.2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128637052&quot;}*gallery_gallery_ai_v2.1.2_ONLINE*ec0b34ac-5a4d-492d-97b4-a220b98c14c9-slide-0"/>
  <p:tag name="KSO_WM_UNIT_LINE_FILL_TYPE" val="2"/>
  <p:tag name="KSO_WM_UNIT_USESOURCEFORMAT_APPLY" val="1"/>
  <p:tag name="KSO_WM_DIAGRAM_USE_COLOR_VALUE" val="{&quot;color_scheme&quot;:1,&quot;theme_color_indexes&quot;:[8,8,8,8,8,8]}"/>
</p:tagLst>
</file>

<file path=ppt/tags/tag585.xml><?xml version="1.0" encoding="utf-8"?>
<p:tagLst xmlns:p="http://schemas.openxmlformats.org/presentationml/2006/main">
  <p:tag name="KSO_WM_DIAGRAM_VIRTUALLY_FRAME" val="{&quot;height&quot;:340.6034660791182,&quot;left&quot;:119.78535433070866,&quot;top&quot;:107.74653392088176,&quot;width&quot;:742.214645669291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5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88.xml><?xml version="1.0" encoding="utf-8"?>
<p:tagLst xmlns:p="http://schemas.openxmlformats.org/presentationml/2006/main">
  <p:tag name="KSO_WM_DIAGRAM_VIRTUALLY_FRAME" val="{&quot;height&quot;:340.6034660791182,&quot;left&quot;:119.78535433070866,&quot;top&quot;:107.74653392088176,&quot;width&quot;:742.214645669291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207273436&quot;}*gallery_gallery_ai_v2.1.2_ONLINE*ec0b34ac-5a4d-492d-97b4-a220b98c14c9-slide-0"/>
  <p:tag name="KSO_WM_UNIT_LINE_FILL_TYPE" val="2"/>
  <p:tag name="KSO_WM_UNIT_USESOURCEFORMAT_APPLY" val="1"/>
  <p:tag name="KSO_WM_DIAGRAM_USE_COLOR_VALUE" val="{&quot;color_scheme&quot;:1,&quot;theme_color_indexes&quot;:[8,8,8,8,8,8]}"/>
</p:tagLst>
</file>

<file path=ppt/tags/tag589.xml><?xml version="1.0" encoding="utf-8"?>
<p:tagLst xmlns:p="http://schemas.openxmlformats.org/presentationml/2006/main">
  <p:tag name="KSO_WM_DIAGRAM_VIRTUALLY_FRAME" val="{&quot;height&quot;:340.6034660791182,&quot;left&quot;:119.78535433070866,&quot;top&quot;:107.74653392088176,&quot;width&quot;:742.214645669291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6034660791182,&quot;left&quot;:119.78535433070866,&quot;top&quot;:107.74653392088176,&quot;width&quot;:742.21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9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594.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0.6499999761581421,&quot;transparency&quot;:0.5199999809265137},{&quot;brightness&quot;:0.800000011920929,&quot;colorType&quot;:1,&quot;foreColorIndex&quot;:5,&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653_3*l_h_i*1_1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595.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653_3*l_h_a*1_1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5,6,5,6,5,6]}"/>
</p:tagLst>
</file>

<file path=ppt/tags/tag596.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653_3*l_h_f*1_1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597.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653_3*l_h_i*1_1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598.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800000011920929,&quot;colorType&quot;:1,&quot;foreColorIndex&quot;:8,&quot;pos&quot;:0,&quot;transparency&quot;:1},{&quot;brightness&quot;:0.800000011920929,&quot;colorType&quot;:1,&quot;foreColorIndex&quot;:8,&quot;pos&quot;:0.6499999761581421,&quot;transparency&quot;:0.5199999809265137},{&quot;brightness&quot;:0.800000011920929,&quot;colorType&quot;:1,&quot;foreColorIndex&quot;:8,&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653_3*l_h_i*1_2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599.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653_3*l_h_a*1_2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00.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653_3*l_h_f*1_2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1.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653_3*l_h_i*1_2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602.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0.6499999761581421,&quot;transparency&quot;:0.5199999809265137},{&quot;brightness&quot;:0.800000011920929,&quot;colorType&quot;:1,&quot;foreColorIndex&quot;:5,&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653_3*l_h_i*1_3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603.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653_3*l_h_a*1_3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5,6,5,6,5,6]}"/>
</p:tagLst>
</file>

<file path=ppt/tags/tag604.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653_3*l_h_f*1_3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5.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0,&quot;rgb&quot;:&quot;#ffffff&quot;,&quot;transparency&quot;:0},{&quot;brightness&quot;:0,&quot;colorType&quot;:2,&quot;pos&quot;:0.5299999713897705,&quot;rgb&quot;:&quot;#ffffff&quot;,&quot;transparency&quot;:1}],&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653_3*l_h_i*1_3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606.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800000011920929,&quot;colorType&quot;:1,&quot;foreColorIndex&quot;:8,&quot;pos&quot;:0,&quot;transparency&quot;:1},{&quot;brightness&quot;:0.800000011920929,&quot;colorType&quot;:1,&quot;foreColorIndex&quot;:8,&quot;pos&quot;:0.6499999761581421,&quot;transparency&quot;:0.5199999809265137},{&quot;brightness&quot;:0.800000011920929,&quot;colorType&quot;:1,&quot;foreColorIndex&quot;:8,&quot;pos&quot;:1,&quot;transparency&quot;:0.12999999523162842}],&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653_3*l_h_i*1_4_2"/>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607.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653_3*l_h_a*1_4_1"/>
  <p:tag name="KSO_WM_TEMPLATE_CATEGORY" val="diagram"/>
  <p:tag name="KSO_WM_TEMPLATE_INDEX" val="20231653"/>
  <p:tag name="KSO_WM_UNIT_LAYERLEVEL" val="1_1_1"/>
  <p:tag name="KSO_WM_TAG_VERSION" val="3.0"/>
  <p:tag name="KSO_WM_BEAUTIFY_FLAG" val="#wm#"/>
  <p:tag name="KSO_WM_UNIT_PRESET_TEXT" val="添加&#10;标题"/>
  <p:tag name="KSO_WM_UNIT_FILL_TYPE" val="3"/>
  <p:tag name="KSO_WM_UNIT_TEXT_TYPE" val="1"/>
  <p:tag name="KSO_WM_DIAGRAM_USE_COLOR_VALUE" val="{&quot;color_scheme&quot;:1,&quot;color_type&quot;:1,&quot;theme_color_indexes&quot;:[5,6,5,6,5,6]}"/>
</p:tagLst>
</file>

<file path=ppt/tags/tag608.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653_3*l_h_f*1_4_1"/>
  <p:tag name="KSO_WM_TEMPLATE_CATEGORY" val="diagram"/>
  <p:tag name="KSO_WM_TEMPLATE_INDEX" val="20231653"/>
  <p:tag name="KSO_WM_UNIT_LAYERLEVEL" val="1_1_1"/>
  <p:tag name="KSO_WM_TAG_VERSION" val="3.0"/>
  <p:tag name="KSO_WM_BEAUTIFY_FLAG" val="#wm#"/>
  <p:tag name="KSO_WM_UNIT_PRESET_TEXT" val="单击此处添加文本具体内容，简明扼要地阐述您的观点。根据需要可酌情增减文字，以便观者准确地理解您传达的思想。"/>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609.xml><?xml version="1.0" encoding="utf-8"?>
<p:tagLst xmlns:p="http://schemas.openxmlformats.org/presentationml/2006/main">
  <p:tag name="KSO_WM_DIAGRAM_MAX_ITEMCNT" val="6"/>
  <p:tag name="KSO_WM_DIAGRAM_MIN_ITEMCNT" val="2"/>
  <p:tag name="KSO_WM_DIAGRAM_VIRTUALLY_FRAME" val="{&quot;height&quot;:364.7,&quot;left&quot;:97.75,&quot;top&quot;:119.9,&quot;width&quot;:780.298188976378}"/>
  <p:tag name="KSO_WM_DIAGRAM_COLOR_MATCH_VALUE" val="{&quot;shape&quot;:{&quot;fill&quot;:{&quot;gradient&quot;:[{&quot;brightness&quot;:0.4000000059604645,&quot;colorType&quot;:1,&quot;foreColorIndex&quot;:8,&quot;pos&quot;:0,&quot;transparency&quot;:0},{&quot;brightness&quot;:0,&quot;colorType&quot;:1,&quot;foreColorIndex&quot;:8,&quot;pos&quot;:0.69999998807907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653_3*l_h_i*1_4_1"/>
  <p:tag name="KSO_WM_TEMPLATE_CATEGORY" val="diagram"/>
  <p:tag name="KSO_WM_TEMPLATE_INDEX" val="20231653"/>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1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23813]}"/>
</p:tagLst>
</file>

<file path=ppt/tags/tag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6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14.xml><?xml version="1.0" encoding="utf-8"?>
<p:tagLst xmlns:p="http://schemas.openxmlformats.org/presentationml/2006/main">
  <p:tag name="KSO_WM_DIAGRAM_VIRTUALLY_FRAME" val="{&quot;height&quot;:348.30047395313403,&quot;left&quot;:121.57338582677164,&quot;top&quot;:97.14653392088175,&quot;width&quot;:746.215905511810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 name="KSO_WM_DIAGRAM_USE_COLOR_VALUE" val="{&quot;color_scheme&quot;:1,&quot;theme_color_indexes&quot;:[8,9,8,9,8,9]}"/>
</p:tagLst>
</file>

<file path=ppt/tags/tag615.xml><?xml version="1.0" encoding="utf-8"?>
<p:tagLst xmlns:p="http://schemas.openxmlformats.org/presentationml/2006/main">
  <p:tag name="KSO_WM_DIAGRAM_VIRTUALLY_FRAME" val="{&quot;height&quot;:348.30047395313403,&quot;left&quot;:121.57338582677164,&quot;top&quot;:97.14653392088175,&quot;width&quot;:746.215905511810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16.xml><?xml version="1.0" encoding="utf-8"?>
<p:tagLst xmlns:p="http://schemas.openxmlformats.org/presentationml/2006/main">
  <p:tag name="KSO_WM_DIAGRAM_VIRTUALLY_FRAME" val="{&quot;height&quot;:348.30047395313403,&quot;left&quot;:121.57338582677164,&quot;top&quot;:97.14653392088175,&quot;width&quot;:746.215905511810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696474942&quot;}*gallery_gallery_ai_v2.1.2_ONLINE*51d1eac2-2d45-446c-8e49-e3aad68f8037-slide-0"/>
  <p:tag name="KSO_WM_UNIT_LINE_FILL_TYPE" val="2"/>
  <p:tag name="KSO_WM_UNIT_USESOURCEFORMAT_APPLY" val="1"/>
  <p:tag name="KSO_WM_DIAGRAM_USE_COLOR_VALUE" val="{&quot;color_scheme&quot;:1,&quot;theme_color_indexes&quot;:[8,9,8,9,8,9]}"/>
</p:tagLst>
</file>

<file path=ppt/tags/tag617.xml><?xml version="1.0" encoding="utf-8"?>
<p:tagLst xmlns:p="http://schemas.openxmlformats.org/presentationml/2006/main">
  <p:tag name="KSO_WM_DIAGRAM_VIRTUALLY_FRAME" val="{&quot;height&quot;:348.30047395313403,&quot;left&quot;:121.57338582677164,&quot;top&quot;:97.14653392088175,&quot;width&quot;:746.215905511810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20.xml><?xml version="1.0" encoding="utf-8"?>
<p:tagLst xmlns:p="http://schemas.openxmlformats.org/presentationml/2006/main">
  <p:tag name="KSO_WM_DIAGRAM_VIRTUALLY_FRAME" val="{&quot;height&quot;:348.30047395313403,&quot;left&quot;:121.57338582677164,&quot;top&quot;:97.14653392088175,&quot;width&quot;:746.215905511810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181170425&quot;}*gallery_gallery_ai_v2.1.2_ONLINE*51d1eac2-2d45-446c-8e49-e3aad68f8037-slide-0"/>
  <p:tag name="KSO_WM_UNIT_LINE_FILL_TYPE" val="2"/>
  <p:tag name="KSO_WM_UNIT_USESOURCEFORMAT_APPLY" val="1"/>
  <p:tag name="KSO_WM_DIAGRAM_USE_COLOR_VALUE" val="{&quot;color_scheme&quot;:1,&quot;theme_color_indexes&quot;:[8,9,8,9,8,9]}"/>
</p:tagLst>
</file>

<file path=ppt/tags/tag621.xml><?xml version="1.0" encoding="utf-8"?>
<p:tagLst xmlns:p="http://schemas.openxmlformats.org/presentationml/2006/main">
  <p:tag name="KSO_WM_DIAGRAM_VIRTUALLY_FRAME" val="{&quot;height&quot;:348.30047395313403,&quot;left&quot;:121.57338582677164,&quot;top&quot;:97.14653392088175,&quot;width&quot;:746.215905511810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24.xml><?xml version="1.0" encoding="utf-8"?>
<p:tagLst xmlns:p="http://schemas.openxmlformats.org/presentationml/2006/main">
  <p:tag name="KSO_WM_DIAGRAM_VIRTUALLY_FRAME" val="{&quot;height&quot;:348.30047395313403,&quot;left&quot;:121.57338582677164,&quot;top&quot;:97.14653392088175,&quot;width&quot;:746.215905511810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944722790&quot;}*gallery_gallery_ai_v2.1.2_ONLINE*51d1eac2-2d45-446c-8e49-e3aad68f8037-slide-0"/>
  <p:tag name="KSO_WM_UNIT_LINE_FILL_TYPE" val="2"/>
  <p:tag name="KSO_WM_UNIT_USESOURCEFORMAT_APPLY" val="1"/>
  <p:tag name="KSO_WM_DIAGRAM_USE_COLOR_VALUE" val="{&quot;color_scheme&quot;:1,&quot;theme_color_indexes&quot;:[8,9,8,9,8,9]}"/>
</p:tagLst>
</file>

<file path=ppt/tags/tag625.xml><?xml version="1.0" encoding="utf-8"?>
<p:tagLst xmlns:p="http://schemas.openxmlformats.org/presentationml/2006/main">
  <p:tag name="KSO_WM_DIAGRAM_VIRTUALLY_FRAME" val="{&quot;height&quot;:348.30047395313403,&quot;left&quot;:121.57338582677164,&quot;top&quot;:97.14653392088175,&quot;width&quot;:746.215905511810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8.30047395313403,&quot;left&quot;:121.57338582677164,&quot;top&quot;:97.14653392088175,&quot;width&quot;:746.21590551181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2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30.xml><?xml version="1.0" encoding="utf-8"?>
<p:tagLst xmlns:p="http://schemas.openxmlformats.org/presentationml/2006/main">
  <p:tag name="KSO_WM_DIAGRAM_VIRTUALLY_FRAME" val="{&quot;height&quot;:336.5700664474797,&quot;left&quot;:97.45,&quot;top&quot;:133.8799335525203,&quot;width&quot;:793.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31.xml><?xml version="1.0" encoding="utf-8"?>
<p:tagLst xmlns:p="http://schemas.openxmlformats.org/presentationml/2006/main">
  <p:tag name="KSO_WM_DIAGRAM_VIRTUALLY_FRAME" val="{&quot;height&quot;:336.5700664474797,&quot;left&quot;:97.45,&quot;top&quot;:133.8799335525203,&quot;width&quot;:793.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632.xml><?xml version="1.0" encoding="utf-8"?>
<p:tagLst xmlns:p="http://schemas.openxmlformats.org/presentationml/2006/main">
  <p:tag name="KSO_WM_DIAGRAM_VIRTUALLY_FRAME" val="{&quot;height&quot;:336.5700664474797,&quot;left&quot;:97.45,&quot;top&quot;:133.8799335525203,&quot;width&quot;:793.1}"/>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63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36.5700664474797,&quot;left&quot;:97.45,&quot;top&quot;:133.8799335525203,&quot;width&quot;:7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66"/>
  <p:tag name="KSO_WM_DIAGRAM_USE_COLOR_VALUE" val="{&quot;color_scheme&quot;:1,&quot;color_type&quot;:1,&quot;theme_color_indexes&quot;:[5,6,5,6,5,6]}"/>
</p:tagLst>
</file>

<file path=ppt/tags/tag634.xml><?xml version="1.0" encoding="utf-8"?>
<p:tagLst xmlns:p="http://schemas.openxmlformats.org/presentationml/2006/main">
  <p:tag name="KSO_WM_DIAGRAM_VIRTUALLY_FRAME" val="{&quot;height&quot;:336.5700664474797,&quot;left&quot;:97.45,&quot;top&quot;:133.8799335525203,&quot;width&quot;:793.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3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36.5700664474797,&quot;left&quot;:97.45,&quot;top&quot;:133.8799335525203,&quot;width&quot;:7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69"/>
  <p:tag name="KSO_WM_DIAGRAM_USE_COLOR_VALUE" val="{&quot;color_scheme&quot;:1,&quot;color_type&quot;:1,&quot;theme_color_indexes&quot;:[5,6,5,6,5,6]}"/>
</p:tagLst>
</file>

<file path=ppt/tags/tag636.xml><?xml version="1.0" encoding="utf-8"?>
<p:tagLst xmlns:p="http://schemas.openxmlformats.org/presentationml/2006/main">
  <p:tag name="KSO_WM_DIAGRAM_VIRTUALLY_FRAME" val="{&quot;height&quot;:336.5700664474797,&quot;left&quot;:97.45,&quot;top&quot;:133.8799335525203,&quot;width&quot;:793.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637.xml><?xml version="1.0" encoding="utf-8"?>
<p:tagLst xmlns:p="http://schemas.openxmlformats.org/presentationml/2006/main">
  <p:tag name="KSO_WM_DIAGRAM_VIRTUALLY_FRAME" val="{&quot;height&quot;:336.5700664474797,&quot;left&quot;:97.45,&quot;top&quot;:133.8799335525203,&quot;width&quot;:793.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638.xml><?xml version="1.0" encoding="utf-8"?>
<p:tagLst xmlns:p="http://schemas.openxmlformats.org/presentationml/2006/main">
  <p:tag name="KSO_WM_DIAGRAM_VIRTUALLY_FRAME" val="{&quot;height&quot;:336.5700664474797,&quot;left&quot;:97.45,&quot;top&quot;:133.8799335525203,&quot;width&quot;:793.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639.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36.5700664474797,&quot;left&quot;:97.45,&quot;top&quot;:133.8799335525203,&quot;width&quot;:7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67"/>
  <p:tag name="KSO_WM_DIAGRAM_USE_COLOR_VALUE" val="{&quot;color_scheme&quot;:1,&quot;color_type&quot;:1,&quot;theme_color_indexes&quot;:[5,6,5,6,5,6]}"/>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40.xml><?xml version="1.0" encoding="utf-8"?>
<p:tagLst xmlns:p="http://schemas.openxmlformats.org/presentationml/2006/main">
  <p:tag name="KSO_WM_DIAGRAM_VIRTUALLY_FRAME" val="{&quot;height&quot;:336.5700664474797,&quot;left&quot;:97.45,&quot;top&quot;:133.8799335525203,&quot;width&quot;:793.1}"/>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641.xml><?xml version="1.0" encoding="utf-8"?>
<p:tagLst xmlns:p="http://schemas.openxmlformats.org/presentationml/2006/main">
  <p:tag name="KSO_WM_DIAGRAM_VIRTUALLY_FRAME" val="{&quot;height&quot;:336.5700664474797,&quot;left&quot;:97.45,&quot;top&quot;:133.8799335525203,&quot;width&quot;:793.1}"/>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642.xml><?xml version="1.0" encoding="utf-8"?>
<p:tagLst xmlns:p="http://schemas.openxmlformats.org/presentationml/2006/main">
  <p:tag name="KSO_WM_DIAGRAM_VIRTUALLY_FRAME" val="{&quot;height&quot;:336.5700664474797,&quot;left&quot;:97.45,&quot;top&quot;:133.8799335525203,&quot;width&quot;:793.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5,6,5,6,5,6]}"/>
</p:tagLst>
</file>

<file path=ppt/tags/tag6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6213,3323403]}"/>
</p:tagLst>
</file>

<file path=ppt/tags/tag6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6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47.xml><?xml version="1.0" encoding="utf-8"?>
<p:tagLst xmlns:p="http://schemas.openxmlformats.org/presentationml/2006/main">
  <p:tag name="KSO_WM_DIAGRAM_VIRTUALLY_FRAME" val="{&quot;height&quot;:387.88141883502374,&quot;left&quot;:84.08535433070865,&quot;top&quot;:102.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211462760025&quot;}*gallery_gallery_ai_v2.1.2_ONLINE*ac494739-faf8-4435-9596-38a48b5026a0-slide-0"/>
  <p:tag name="KSO_WM_UNIT_LINE_FILL_TYPE" val="2"/>
  <p:tag name="KSO_WM_UNIT_USESOURCEFORMAT_APPLY" val="1"/>
  <p:tag name="KSO_WM_DIAGRAM_USE_COLOR_VALUE" val="{&quot;color_scheme&quot;:1,&quot;theme_color_indexes&quot;:[8,9,8,9,8,9]}"/>
</p:tagLst>
</file>

<file path=ppt/tags/tag648.xml><?xml version="1.0" encoding="utf-8"?>
<p:tagLst xmlns:p="http://schemas.openxmlformats.org/presentationml/2006/main">
  <p:tag name="KSO_WM_DIAGRAM_VIRTUALLY_FRAME" val="{&quot;height&quot;:387.88141883502374,&quot;left&quot;:84.08535433070865,&quot;top&quot;:102.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49.xml><?xml version="1.0" encoding="utf-8"?>
<p:tagLst xmlns:p="http://schemas.openxmlformats.org/presentationml/2006/main">
  <p:tag name="KSO_WM_DIAGRAM_VIRTUALLY_FRAME" val="{&quot;height&quot;:387.88141883502374,&quot;left&quot;:84.08535433070865,&quot;top&quot;:102.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191020869&quot;}*gallery_gallery_ai_v2.1.2_ONLINE*ac494739-faf8-4435-9596-38a48b5026a0-slide-0"/>
  <p:tag name="KSO_WM_UNIT_LINE_FILL_TYPE" val="2"/>
  <p:tag name="KSO_WM_UNIT_USESOURCEFORMAT_APPLY" val="1"/>
  <p:tag name="KSO_WM_DIAGRAM_USE_COLOR_VALUE" val="{&quot;color_scheme&quot;:1,&quot;theme_color_indexes&quot;:[8,9,8,9,8,9]}"/>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50.xml><?xml version="1.0" encoding="utf-8"?>
<p:tagLst xmlns:p="http://schemas.openxmlformats.org/presentationml/2006/main">
  <p:tag name="KSO_WM_DIAGRAM_VIRTUALLY_FRAME" val="{&quot;height&quot;:387.88141883502374,&quot;left&quot;:84.08535433070865,&quot;top&quot;:102.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53.xml><?xml version="1.0" encoding="utf-8"?>
<p:tagLst xmlns:p="http://schemas.openxmlformats.org/presentationml/2006/main">
  <p:tag name="KSO_WM_DIAGRAM_VIRTUALLY_FRAME" val="{&quot;height&quot;:387.88141883502374,&quot;left&quot;:84.08535433070865,&quot;top&quot;:102.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25504543&quot;}*gallery_gallery_ai_v2.1.2_ONLINE*ac494739-faf8-4435-9596-38a48b5026a0-slide-0"/>
  <p:tag name="KSO_WM_UNIT_LINE_FILL_TYPE" val="2"/>
  <p:tag name="KSO_WM_UNIT_USESOURCEFORMAT_APPLY" val="1"/>
  <p:tag name="KSO_WM_DIAGRAM_USE_COLOR_VALUE" val="{&quot;color_scheme&quot;:1,&quot;theme_color_indexes&quot;:[8,9,8,9,8,9]}"/>
</p:tagLst>
</file>

<file path=ppt/tags/tag654.xml><?xml version="1.0" encoding="utf-8"?>
<p:tagLst xmlns:p="http://schemas.openxmlformats.org/presentationml/2006/main">
  <p:tag name="KSO_WM_DIAGRAM_VIRTUALLY_FRAME" val="{&quot;height&quot;:387.88141883502374,&quot;left&quot;:84.08535433070865,&quot;top&quot;:102.94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6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08535433070865,&quot;top&quot;:102.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5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6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87575057&quot;}*gallery_gallery_ai_v2.1.2_ONLINE*74721b50-a29c-445f-a3a1-e265e34ef8e1-slide-0"/>
  <p:tag name="KSO_WM_UNIT_LINE_FILL_TYPE" val="2"/>
  <p:tag name="KSO_WM_UNIT_USESOURCEFORMAT_APPLY" val="1"/>
  <p:tag name="KSO_WM_DIAGRAM_USE_COLOR_VALUE" val="{&quot;color_scheme&quot;:1,&quot;theme_color_indexes&quot;:[9,10,9,10,9,10]}"/>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198282603&quot;}*gallery_gallery_ai_v2.1.2_ONLINE*74721b50-a29c-445f-a3a1-e265e34ef8e1-slide-0"/>
  <p:tag name="KSO_WM_UNIT_LINE_FILL_TYPE" val="2"/>
  <p:tag name="KSO_WM_UNIT_USESOURCEFORMAT_APPLY" val="1"/>
  <p:tag name="KSO_WM_DIAGRAM_USE_COLOR_VALUE" val="{&quot;color_scheme&quot;:1,&quot;theme_color_indexes&quot;:[9,10,9,10,9,1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578359288&quot;}*gallery_gallery_ai_v2.1.2_ONLINE*74721b50-a29c-445f-a3a1-e265e34ef8e1-slide-0"/>
  <p:tag name="KSO_WM_UNIT_LINE_FILL_TYPE" val="2"/>
  <p:tag name="KSO_WM_UNIT_USESOURCEFORMAT_APPLY" val="1"/>
  <p:tag name="KSO_WM_DIAGRAM_USE_COLOR_VALUE" val="{&quot;color_scheme&quot;:1,&quot;theme_color_indexes&quot;:[9,10,9,10,9,10]}"/>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20.24912686918026,&quot;left&quot;:140.7,&quot;top&quot;:154.52401122344315,&quot;width&quot;:72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188998023&quot;}*gallery_gallery_ai_v2.1.2_ONLINE*74721b50-a29c-445f-a3a1-e265e34ef8e1-slide-0"/>
  <p:tag name="KSO_WM_UNIT_LINE_FILL_TYPE" val="2"/>
  <p:tag name="KSO_WM_UNIT_USESOURCEFORMAT_APPLY" val="1"/>
  <p:tag name="KSO_WM_DIAGRAM_USE_COLOR_VALUE" val="{&quot;color_scheme&quot;:1,&quot;theme_color_indexes&quot;:[9,10,9,10,9,10]}"/>
</p:tagLst>
</file>

<file path=ppt/tags/tag679.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6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6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6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6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6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6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6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6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08742557&quot;}*gallery_gallery_ai_v2.1.2_ONLINE*9b06783a-2159-448f-8055-e18cb578bf85-slide-0"/>
  <p:tag name="KSO_WM_UNIT_LINE_FILL_TYPE" val="2"/>
  <p:tag name="KSO_WM_UNIT_USESOURCEFORMAT_APPLY" val="1"/>
  <p:tag name="KSO_WM_DIAGRAM_USE_COLOR_VALUE" val="{&quot;color_scheme&quot;:1,&quot;theme_color_indexes&quot;:[10,10,10,10,10,10]}"/>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15716921&quot;}*gallery_gallery_ai_v2.1.2_ONLINE*9b06783a-2159-448f-8055-e18cb578bf85-slide-0"/>
  <p:tag name="KSO_WM_UNIT_LINE_FILL_TYPE" val="2"/>
  <p:tag name="KSO_WM_UNIT_USESOURCEFORMAT_APPLY" val="1"/>
  <p:tag name="KSO_WM_DIAGRAM_USE_COLOR_VALUE" val="{&quot;color_scheme&quot;:1,&quot;theme_color_indexes&quot;:[10,10,10,10,10,10]}"/>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772605285&quot;}*gallery_gallery_ai_v2.1.2_ONLINE*9b06783a-2159-448f-8055-e18cb578bf85-slide-0"/>
  <p:tag name="KSO_WM_UNIT_LINE_FILL_TYPE" val="2"/>
  <p:tag name="KSO_WM_UNIT_USESOURCEFORMAT_APPLY" val="1"/>
  <p:tag name="KSO_WM_DIAGRAM_USE_COLOR_VALUE" val="{&quot;color_scheme&quot;:1,&quot;theme_color_indexes&quot;:[10,10,10,10,10,10]}"/>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06194584&quot;}*gallery_gallery_ai_v2.1.2_ONLINE*9b06783a-2159-448f-8055-e18cb578bf85-slide-0"/>
  <p:tag name="KSO_WM_UNIT_LINE_FILL_TYPE" val="2"/>
  <p:tag name="KSO_WM_UNIT_USESOURCEFORMAT_APPLY" val="1"/>
  <p:tag name="KSO_WM_DIAGRAM_USE_COLOR_VALUE" val="{&quot;color_scheme&quot;:1,&quot;theme_color_indexes&quot;:[10,10,10,10,10,10]}"/>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3.67590551181104,&quot;left&quot;:127.30314960629921,&quot;top&quot;:152.06614173228348,&quot;width&quot;:777.0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69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69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0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70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70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70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70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71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71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372.1313436219058,&quot;left&quot;:107.08582677165354,&quot;top&quot;:118.0485407874723,&quot;width&quot;:780.2729133858268}"/>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72.1313436219058,&quot;left&quot;:107.08582677165354,&quot;top&quot;:118.0485407874723,&quot;width&quot;:780.2729133858268}"/>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71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31967],&quot;70&quot;:[3318299]}"/>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7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869844508&quot;}*gallery_gallery_ai_v2.1.2_ONLINE*f92ca223-5fe2-44c8-b4d5-e0897f2d74f3-slide-0"/>
  <p:tag name="KSO_WM_UNIT_LINE_FILL_TYPE" val="2"/>
  <p:tag name="KSO_WM_UNIT_USESOURCEFORMAT_APPLY" val="1"/>
  <p:tag name="KSO_WM_DIAGRAM_USE_COLOR_VALUE" val="{&quot;color_scheme&quot;:1,&quot;theme_color_indexes&quot;:[9,9,9,9,9,9]}"/>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74782354&quot;}*gallery_gallery_ai_v2.1.2_ONLINE*f92ca223-5fe2-44c8-b4d5-e0897f2d74f3-slide-0"/>
  <p:tag name="KSO_WM_UNIT_LINE_FILL_TYPE" val="2"/>
  <p:tag name="KSO_WM_UNIT_USESOURCEFORMAT_APPLY" val="1"/>
  <p:tag name="KSO_WM_DIAGRAM_USE_COLOR_VALUE" val="{&quot;color_scheme&quot;:1,&quot;theme_color_indexes&quot;:[9,9,9,9,9,9]}"/>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07042916&quot;}*gallery_gallery_ai_v2.1.2_ONLINE*f92ca223-5fe2-44c8-b4d5-e0897f2d74f3-slide-0"/>
  <p:tag name="KSO_WM_UNIT_LINE_FILL_TYPE" val="2"/>
  <p:tag name="KSO_WM_UNIT_USESOURCEFORMAT_APPLY" val="1"/>
  <p:tag name="KSO_WM_DIAGRAM_USE_COLOR_VALUE" val="{&quot;color_scheme&quot;:1,&quot;theme_color_indexes&quot;:[9,9,9,9,9,9]}"/>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64.87386697196587,&quot;left&quot;:108.85,&quot;top&quot;:114.82401122344315,&quot;width&quot;:768.41141732283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544353508&quot;}*gallery_gallery_ai_v2.1.2_ONLINE*f92ca223-5fe2-44c8-b4d5-e0897f2d74f3-slide-0"/>
  <p:tag name="KSO_WM_UNIT_LINE_FILL_TYPE" val="2"/>
  <p:tag name="KSO_WM_UNIT_USESOURCEFORMAT_APPLY" val="1"/>
  <p:tag name="KSO_WM_DIAGRAM_USE_COLOR_VALUE" val="{&quot;color_scheme&quot;:1,&quot;theme_color_indexes&quot;:[9,9,9,9,9,9]}"/>
</p:tagLst>
</file>

<file path=ppt/tags/tag74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7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8,8,8,8,8,8]}"/>
</p:tagLst>
</file>

<file path=ppt/tags/tag7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 name="KSO_WM_DIAGRAM_USE_COLOR_VALUE" val="{&quot;color_scheme&quot;:1,&quot;theme_color_indexes&quot;:[8,8,8,8,8,8]}"/>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theme_color_indexes&quot;:[8,8,8,8,8,8]}"/>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8,8,8,8,8,8]}"/>
</p:tagLst>
</file>

<file path=ppt/tags/tag7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 name="KSO_WM_DIAGRAM_USE_COLOR_VALUE" val="{&quot;color_scheme&quot;:1,&quot;theme_color_indexes&quot;:[8,8,8,8,8,8]}"/>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theme_color_indexes&quot;:[8,8,8,8,8,8]}"/>
</p:tagLst>
</file>

<file path=ppt/tags/tag7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8,8,8,8,8,8]}"/>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theme_color_indexes&quot;:[8,8,8,8,8,8]}"/>
</p:tagLst>
</file>

<file path=ppt/tags/tag7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 name="KSO_WM_DIAGRAM_USE_COLOR_VALUE" val="{&quot;color_scheme&quot;:1,&quot;theme_color_indexes&quot;:[8,8,8,8,8,8]}"/>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 name="KSO_WM_DIAGRAM_USE_COLOR_VALUE" val="{&quot;color_scheme&quot;:1,&quot;theme_color_indexes&quot;:[8,8,8,8,8,8]}"/>
</p:tagLst>
</file>

<file path=ppt/tags/tag757.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8,8,8,8,8,8]}"/>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759.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8,8,8,8,8,8]}"/>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6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8,8,8,8,8,8]}"/>
</p:tagLst>
</file>

<file path=ppt/tags/tag76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8,8,8,8,8,8]}"/>
</p:tagLst>
</file>

<file path=ppt/tags/tag7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 name="KSO_WM_DIAGRAM_USE_COLOR_VALUE" val="{&quot;color_scheme&quot;:1,&quot;theme_color_indexes&quot;:[8,8,8,8,8,8]}"/>
</p:tagLst>
</file>

<file path=ppt/tags/tag7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91.4823622047244,&quot;left&quot;:86.3,&quot;top&quot;:141.4015748031496,&quot;width&quot;:81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 name="KSO_WM_DIAGRAM_USE_COLOR_VALUE" val="{&quot;color_scheme&quot;:1,&quot;theme_color_indexes&quot;:[8,8,8,8,8,8]}"/>
</p:tagLst>
</file>

<file path=ppt/tags/tag764.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7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68.xml><?xml version="1.0" encoding="utf-8"?>
<p:tagLst xmlns:p="http://schemas.openxmlformats.org/presentationml/2006/main">
  <p:tag name="KSO_WM_DIAGRAM_VIRTUALLY_FRAME" val="{&quot;height&quot;:327.05047395313403,&quot;left&quot;:123.75,&quot;top&quot;:113.59653392088175,&quot;width&quot;:736.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2128d1251e9&quot;}*gallery_gallery_ai_v2.1.2_ONLINE*aeafff8b-da0b-4b67-b8f9-fe8ab797eb79-slide-0"/>
  <p:tag name="KSO_WM_UNIT_LINE_FILL_TYPE" val="2"/>
  <p:tag name="KSO_WM_UNIT_USESOURCEFORMAT_APPLY" val="1"/>
  <p:tag name="KSO_WM_DIAGRAM_USE_COLOR_VALUE" val="{&quot;color_scheme&quot;:1,&quot;theme_color_indexes&quot;:[10,10,10,10,10,10]}"/>
</p:tagLst>
</file>

<file path=ppt/tags/tag769.xml><?xml version="1.0" encoding="utf-8"?>
<p:tagLst xmlns:p="http://schemas.openxmlformats.org/presentationml/2006/main">
  <p:tag name="KSO_WM_DIAGRAM_VIRTUALLY_FRAME" val="{&quot;height&quot;:327.05047395313403,&quot;left&quot;:123.75,&quot;top&quot;:113.59653392088175,&quot;width&quot;:736.4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70.xml><?xml version="1.0" encoding="utf-8"?>
<p:tagLst xmlns:p="http://schemas.openxmlformats.org/presentationml/2006/main">
  <p:tag name="KSO_WM_DIAGRAM_VIRTUALLY_FRAME" val="{&quot;height&quot;:327.05047395313403,&quot;left&quot;:123.75,&quot;top&quot;:113.59653392088175,&quot;width&quot;:736.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512535894&quot;}*gallery_gallery_ai_v2.1.2_ONLINE*aeafff8b-da0b-4b67-b8f9-fe8ab797eb79-slide-0"/>
  <p:tag name="KSO_WM_UNIT_LINE_FILL_TYPE" val="2"/>
  <p:tag name="KSO_WM_UNIT_USESOURCEFORMAT_APPLY" val="1"/>
  <p:tag name="KSO_WM_DIAGRAM_USE_COLOR_VALUE" val="{&quot;color_scheme&quot;:1,&quot;theme_color_indexes&quot;:[10,10,10,10,10,10]}"/>
</p:tagLst>
</file>

<file path=ppt/tags/tag771.xml><?xml version="1.0" encoding="utf-8"?>
<p:tagLst xmlns:p="http://schemas.openxmlformats.org/presentationml/2006/main">
  <p:tag name="KSO_WM_DIAGRAM_VIRTUALLY_FRAME" val="{&quot;height&quot;:327.05047395313403,&quot;left&quot;:123.75,&quot;top&quot;:113.59653392088175,&quot;width&quot;:736.4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7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74.xml><?xml version="1.0" encoding="utf-8"?>
<p:tagLst xmlns:p="http://schemas.openxmlformats.org/presentationml/2006/main">
  <p:tag name="KSO_WM_DIAGRAM_VIRTUALLY_FRAME" val="{&quot;height&quot;:327.05047395313403,&quot;left&quot;:123.75,&quot;top&quot;:113.59653392088175,&quot;width&quot;:736.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1373487362&quot;}*gallery_gallery_ai_v2.1.2_ONLINE*aeafff8b-da0b-4b67-b8f9-fe8ab797eb79-slide-0"/>
  <p:tag name="KSO_WM_UNIT_LINE_FILL_TYPE" val="2"/>
  <p:tag name="KSO_WM_UNIT_USESOURCEFORMAT_APPLY" val="1"/>
  <p:tag name="KSO_WM_DIAGRAM_USE_COLOR_VALUE" val="{&quot;color_scheme&quot;:1,&quot;theme_color_indexes&quot;:[10,10,10,10,10,10]}"/>
</p:tagLst>
</file>

<file path=ppt/tags/tag775.xml><?xml version="1.0" encoding="utf-8"?>
<p:tagLst xmlns:p="http://schemas.openxmlformats.org/presentationml/2006/main">
  <p:tag name="KSO_WM_DIAGRAM_VIRTUALLY_FRAME" val="{&quot;height&quot;:327.05047395313403,&quot;left&quot;:123.75,&quot;top&quot;:113.59653392088175,&quot;width&quot;:736.4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7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78.xml><?xml version="1.0" encoding="utf-8"?>
<p:tagLst xmlns:p="http://schemas.openxmlformats.org/presentationml/2006/main">
  <p:tag name="KSO_WM_DIAGRAM_VIRTUALLY_FRAME" val="{&quot;height&quot;:327.05047395313403,&quot;left&quot;:123.75,&quot;top&quot;:113.59653392088175,&quot;width&quot;:736.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127167664&quot;}*gallery_gallery_ai_v2.1.2_ONLINE*aeafff8b-da0b-4b67-b8f9-fe8ab797eb79-slide-0"/>
  <p:tag name="KSO_WM_UNIT_LINE_FILL_TYPE" val="2"/>
  <p:tag name="KSO_WM_UNIT_USESOURCEFORMAT_APPLY" val="1"/>
  <p:tag name="KSO_WM_DIAGRAM_USE_COLOR_VALUE" val="{&quot;color_scheme&quot;:1,&quot;theme_color_indexes&quot;:[10,10,10,10,10,10]}"/>
</p:tagLst>
</file>

<file path=ppt/tags/tag779.xml><?xml version="1.0" encoding="utf-8"?>
<p:tagLst xmlns:p="http://schemas.openxmlformats.org/presentationml/2006/main">
  <p:tag name="KSO_WM_DIAGRAM_VIRTUALLY_FRAME" val="{&quot;height&quot;:327.05047395313403,&quot;left&quot;:123.75,&quot;top&quot;:113.59653392088175,&quot;width&quot;:736.4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7.05047395313403,&quot;left&quot;:123.75,&quot;top&quot;:113.59653392088175,&quot;width&quot;:73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7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6"/>
  <p:tag name="KSO_WM_UNIT_TEXT_FILL_TYPE" val="1"/>
  <p:tag name="KSO_WM_UNIT_USESOURCEFORMAT_APPLY"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3*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7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3*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3*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7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3*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3*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7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3*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4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54_3*l_h_i*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7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54_3*l_h_f*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7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3*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8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3*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8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3*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8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54_3*l_h_a*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4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08"/>
  <p:tag name="KSO_WM_UNIT_TYPE" val="l_h_x"/>
  <p:tag name="KSO_WM_UNIT_INDEX" val="1_4_1"/>
  <p:tag name="KSO_WM_DIAGRAM_MAX_ITEMCNT" val="5"/>
  <p:tag name="KSO_WM_DIAGRAM_MIN_ITEMCNT" val="2"/>
  <p:tag name="KSO_WM_DIAGRAM_VIRTUALLY_FRAME" val="{&quot;height&quot;:337.65550483483764,&quot;left&quot;:85.61952755905513,&quot;top&quot;:103.15086962982522,&quot;width&quot;:799.030551181102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807.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0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8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8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8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8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8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8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8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8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8,9,8,9,8,9]}"/>
</p:tagLst>
</file>

<file path=ppt/tags/tag8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8,9,8,9,8,9]}"/>
</p:tagLst>
</file>

<file path=ppt/tags/tag8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8,9,8,9,8,9]}"/>
</p:tagLst>
</file>

<file path=ppt/tags/tag8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 name="KSO_WM_DIAGRAM_USE_COLOR_VALUE" val="{&quot;color_scheme&quot;:1,&quot;theme_color_indexes&quot;:[8,9,8,9,8,9]}"/>
</p:tagLst>
</file>

<file path=ppt/tags/tag8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08.2999985842083,&quot;left&quot;:111.5,&quot;top&quot;:98.10000141579167,&quot;width&quot;:77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82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0_1*l_h_i*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0_1*l_h_i*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0_1*l_h_i*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5"/>
  <p:tag name="KSO_WM_UNIT_FILL_FORE_SCHEMECOLOR_INDEX_BRIGHTNESS" val="0"/>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34.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0_1*l_h_d*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color_type&quot;:1,&quot;theme_color_indexes&quot;:[5,6,5,6,5,6]}"/>
</p:tagLst>
</file>

<file path=ppt/tags/tag835.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0_1*l_h_d*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color_type&quot;:1,&quot;theme_color_indexes&quot;:[5,6,5,6,5,6]}"/>
</p:tagLst>
</file>

<file path=ppt/tags/tag836.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0_1*l_h_d*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14"/>
  <p:tag name="KSO_WM_UNIT_FILL_FORE_SCHEMECOLOR_INDEX_BRIGHTNESS" val="-0.15"/>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color_type&quot;:1,&quot;theme_color_indexes&quot;:[5,6,5,6,5,6]}"/>
</p:tagLst>
</file>

<file path=ppt/tags/tag837.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0_1*l_h_a*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38.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0_1*l_h_f*1_1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3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0_1*l_h_a*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40.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0_1*l_h_f*1_2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4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0_1*l_h_a*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TYPE" val="1"/>
  <p:tag name="KSO_WM_DIAGRAM_USE_COLOR_VALUE" val="{&quot;color_scheme&quot;:1,&quot;color_type&quot;:1,&quot;theme_color_indexes&quot;:[5,6,5,6,5,6]}"/>
</p:tagLst>
</file>

<file path=ppt/tags/tag842.xml><?xml version="1.0" encoding="utf-8"?>
<p:tagLst xmlns:p="http://schemas.openxmlformats.org/presentationml/2006/main">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0_1*l_h_f*1_3_1"/>
  <p:tag name="KSO_WM_TEMPLATE_CATEGORY" val="diagram"/>
  <p:tag name="KSO_WM_TEMPLATE_INDEX" val="20234840"/>
  <p:tag name="KSO_WM_UNIT_LAYERLEVEL" val="1_1_1"/>
  <p:tag name="KSO_WM_TAG_VERSION" val="3.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DIAGRAM_MAX_ITEMCNT" val="4"/>
  <p:tag name="KSO_WM_DIAGRAM_MIN_ITEMCNT" val="3"/>
  <p:tag name="KSO_WM_DIAGRAM_VIRTUALLY_FRAME" val="{&quot;height&quot;:387.88141883502374,&quot;left&quot;:74.9,&quot;top&quot;:107.74653392088176,&quot;width&quot;:82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TYPE" val="1"/>
  <p:tag name="KSO_WM_UNIT_TEXT_LAYER_COUNT" val="1"/>
  <p:tag name="KSO_WM_DIAGRAM_USE_COLOR_VALUE" val="{&quot;color_scheme&quot;:1,&quot;color_type&quot;:1,&quot;theme_color_indexes&quot;:[5,6,5,6,5,6]}"/>
</p:tagLst>
</file>

<file path=ppt/tags/tag84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33329],&quot;70&quot;:[332695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6"/>
  <p:tag name="KSO_WM_UNIT_TEXT_FILL_TYPE" val="1"/>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9,9,9,9,9]}"/>
</p:tagLst>
</file>

<file path=ppt/tags/tag8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49.33519336230086,&quot;left&quot;:117.51952755905513,&quot;top&quot;:112.80086962982526,&quot;width&quot;:759.6097956675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9,9,9,9,9,9]}"/>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60.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63.xml><?xml version="1.0" encoding="utf-8"?>
<p:tagLst xmlns:p="http://schemas.openxmlformats.org/presentationml/2006/main">
  <p:tag name="KSO_WM_DIAGRAM_VIRTUALLY_FRAME" val="{&quot;height&quot;:387.88141883502374,&quot;left&quot;:147.88535433070865,&quot;top&quot;:120.34653392088175,&quot;width&quot;:666.6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61073356&quot;}*gallery_gallery_ai_v2.1.2_ONLINE*7685a70b-34a0-4523-955c-2fc5f8c14d89-slide-0"/>
  <p:tag name="KSO_WM_UNIT_LINE_FILL_TYPE" val="2"/>
  <p:tag name="KSO_WM_UNIT_USESOURCEFORMAT_APPLY" val="1"/>
  <p:tag name="KSO_WM_DIAGRAM_USE_COLOR_VALUE" val="{&quot;color_scheme&quot;:1,&quot;theme_color_indexes&quot;:[9,9,9,9,9,9]}"/>
</p:tagLst>
</file>

<file path=ppt/tags/tag864.xml><?xml version="1.0" encoding="utf-8"?>
<p:tagLst xmlns:p="http://schemas.openxmlformats.org/presentationml/2006/main">
  <p:tag name="KSO_WM_DIAGRAM_VIRTUALLY_FRAME" val="{&quot;height&quot;:387.88141883502374,&quot;left&quot;:147.88535433070865,&quot;top&quot;:120.34653392088175,&quot;width&quot;:666.6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865.xml><?xml version="1.0" encoding="utf-8"?>
<p:tagLst xmlns:p="http://schemas.openxmlformats.org/presentationml/2006/main">
  <p:tag name="KSO_WM_DIAGRAM_VIRTUALLY_FRAME" val="{&quot;height&quot;:387.88141883502374,&quot;left&quot;:147.88535433070865,&quot;top&quot;:120.34653392088175,&quot;width&quot;:666.6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432444795&quot;}*gallery_gallery_ai_v2.1.2_ONLINE*7685a70b-34a0-4523-955c-2fc5f8c14d89-slide-0"/>
  <p:tag name="KSO_WM_UNIT_LINE_FILL_TYPE" val="2"/>
  <p:tag name="KSO_WM_UNIT_USESOURCEFORMAT_APPLY" val="1"/>
  <p:tag name="KSO_WM_DIAGRAM_USE_COLOR_VALUE" val="{&quot;color_scheme&quot;:1,&quot;theme_color_indexes&quot;:[9,9,9,9,9,9]}"/>
</p:tagLst>
</file>

<file path=ppt/tags/tag866.xml><?xml version="1.0" encoding="utf-8"?>
<p:tagLst xmlns:p="http://schemas.openxmlformats.org/presentationml/2006/main">
  <p:tag name="KSO_WM_DIAGRAM_VIRTUALLY_FRAME" val="{&quot;height&quot;:387.88141883502374,&quot;left&quot;:147.88535433070865,&quot;top&quot;:120.34653392088175,&quot;width&quot;:666.6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8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69.xml><?xml version="1.0" encoding="utf-8"?>
<p:tagLst xmlns:p="http://schemas.openxmlformats.org/presentationml/2006/main">
  <p:tag name="KSO_WM_DIAGRAM_VIRTUALLY_FRAME" val="{&quot;height&quot;:387.88141883502374,&quot;left&quot;:147.88535433070865,&quot;top&quot;:120.34653392088175,&quot;width&quot;:666.6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18926282&quot;}*gallery_gallery_ai_v2.1.2_ONLINE*7685a70b-34a0-4523-955c-2fc5f8c14d89-slide-0"/>
  <p:tag name="KSO_WM_UNIT_LINE_FILL_TYPE" val="2"/>
  <p:tag name="KSO_WM_UNIT_USESOURCEFORMAT_APPLY" val="1"/>
  <p:tag name="KSO_WM_DIAGRAM_USE_COLOR_VALUE" val="{&quot;color_scheme&quot;:1,&quot;theme_color_indexes&quot;:[9,9,9,9,9,9]}"/>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70.xml><?xml version="1.0" encoding="utf-8"?>
<p:tagLst xmlns:p="http://schemas.openxmlformats.org/presentationml/2006/main">
  <p:tag name="KSO_WM_DIAGRAM_VIRTUALLY_FRAME" val="{&quot;height&quot;:387.88141883502374,&quot;left&quot;:147.88535433070865,&quot;top&quot;:120.34653392088175,&quot;width&quot;:666.6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8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47.88535433070865,&quot;top&quot;:120.34653392088175,&quot;width&quot;:666.6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7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87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8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78.xml><?xml version="1.0" encoding="utf-8"?>
<p:tagLst xmlns:p="http://schemas.openxmlformats.org/presentationml/2006/main">
  <p:tag name="KSO_WM_DIAGRAM_VIRTUALLY_FRAME" val="{&quot;height&quot;:329.3388976377952,&quot;left&quot;:136.23535433070865,&quot;top&quot;:135.43905511811025,&quot;width&quot;:708.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175492517&quot;}*gallery_gallery_ai_v2.1.2_ONLINE*0b6454b0-f282-4f89-abf2-1fa7d14875f9-slide-0"/>
  <p:tag name="KSO_WM_UNIT_LINE_FILL_TYPE" val="2"/>
  <p:tag name="KSO_WM_UNIT_USESOURCEFORMAT_APPLY" val="1"/>
  <p:tag name="KSO_WM_DIAGRAM_USE_COLOR_VALUE" val="{&quot;color_scheme&quot;:1,&quot;theme_color_indexes&quot;:[10,10,10,10,10,10]}"/>
</p:tagLst>
</file>

<file path=ppt/tags/tag879.xml><?xml version="1.0" encoding="utf-8"?>
<p:tagLst xmlns:p="http://schemas.openxmlformats.org/presentationml/2006/main">
  <p:tag name="KSO_WM_DIAGRAM_VIRTUALLY_FRAME" val="{&quot;height&quot;:329.3388976377952,&quot;left&quot;:136.23535433070865,&quot;top&quot;:135.43905511811025,&quot;width&quot;:708.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80.xml><?xml version="1.0" encoding="utf-8"?>
<p:tagLst xmlns:p="http://schemas.openxmlformats.org/presentationml/2006/main">
  <p:tag name="KSO_WM_DIAGRAM_VIRTUALLY_FRAME" val="{&quot;height&quot;:329.3388976377952,&quot;left&quot;:136.23535433070865,&quot;top&quot;:135.43905511811025,&quot;width&quot;:708.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05301903&quot;}*gallery_gallery_ai_v2.1.2_ONLINE*0b6454b0-f282-4f89-abf2-1fa7d14875f9-slide-0"/>
  <p:tag name="KSO_WM_UNIT_LINE_FILL_TYPE" val="2"/>
  <p:tag name="KSO_WM_UNIT_USESOURCEFORMAT_APPLY" val="1"/>
  <p:tag name="KSO_WM_DIAGRAM_USE_COLOR_VALUE" val="{&quot;color_scheme&quot;:1,&quot;theme_color_indexes&quot;:[10,10,10,10,10,10]}"/>
</p:tagLst>
</file>

<file path=ppt/tags/tag881.xml><?xml version="1.0" encoding="utf-8"?>
<p:tagLst xmlns:p="http://schemas.openxmlformats.org/presentationml/2006/main">
  <p:tag name="KSO_WM_DIAGRAM_VIRTUALLY_FRAME" val="{&quot;height&quot;:329.3388976377952,&quot;left&quot;:136.23535433070865,&quot;top&quot;:135.43905511811025,&quot;width&quot;:708.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8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4.xml><?xml version="1.0" encoding="utf-8"?>
<p:tagLst xmlns:p="http://schemas.openxmlformats.org/presentationml/2006/main">
  <p:tag name="KSO_WM_DIAGRAM_VIRTUALLY_FRAME" val="{&quot;height&quot;:329.3388976377952,&quot;left&quot;:136.23535433070865,&quot;top&quot;:135.43905511811025,&quot;width&quot;:708.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gic2702975&quot;}*gallery_gallery_ai_v2.1.2_ONLINE*0b6454b0-f282-4f89-abf2-1fa7d14875f9-slide-0"/>
  <p:tag name="KSO_WM_UNIT_LINE_FILL_TYPE" val="2"/>
  <p:tag name="KSO_WM_UNIT_USESOURCEFORMAT_APPLY" val="1"/>
  <p:tag name="KSO_WM_DIAGRAM_USE_COLOR_VALUE" val="{&quot;color_scheme&quot;:1,&quot;theme_color_indexes&quot;:[10,10,10,10,10,10]}"/>
</p:tagLst>
</file>

<file path=ppt/tags/tag885.xml><?xml version="1.0" encoding="utf-8"?>
<p:tagLst xmlns:p="http://schemas.openxmlformats.org/presentationml/2006/main">
  <p:tag name="KSO_WM_DIAGRAM_VIRTUALLY_FRAME" val="{&quot;height&quot;:329.3388976377952,&quot;left&quot;:136.23535433070865,&quot;top&quot;:135.43905511811025,&quot;width&quot;:708.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8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29.3388976377952,&quot;left&quot;:136.23535433070865,&quot;top&quot;:135.43905511811025,&quot;width&quot;:708.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8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6"/>
  <p:tag name="KSO_WM_UNIT_TEXT_FILL_TYPE" val="1"/>
  <p:tag name="KSO_WM_UNIT_USESOURCEFORMAT_APPLY"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 name="KSO_WM_DIAGRAM_USE_COLOR_VALUE" val="{&quot;color_scheme&quot;:1,&quot;theme_color_indexes&quot;:[8,8,8,8,8,8]}"/>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8,8,8,8,8]}"/>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8,8,8,8,8,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9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9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9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9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348.28519336230084,&quot;left&quot;:96.21952755905511,&quot;top&quot;:111.85086962982525,&quot;width&quot;:798.08055118110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8,8,8,8,8]}"/>
</p:tagLst>
</file>

<file path=ppt/tags/tag908.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9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9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9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9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9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9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53134362190576,&quot;left&quot;:97.73582677165354,&quot;top&quot;:116.1985407874723,&quot;width&quot;:771.5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1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2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3"/>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gradient&quot;:[{&quot;brightness&quot;:0,&quot;colorType&quot;:1,&quot;foreColorIndex&quot;:8,&quot;pos&quot;:0.05000000074505806,&quot;transparency&quot;:0},{&quot;brightness&quot;:0.4000000059604645,&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4"/>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7*85"/>
  <p:tag name="KSO_WM_UNIT_TYPE" val="l_h_x"/>
  <p:tag name="KSO_WM_UNIT_INDEX" val="1_4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0"/>
  <p:tag name="KSO_WM_DIAGRAM_USE_COLOR_VALUE" val="{&quot;color_scheme&quot;:1,&quot;color_type&quot;:1,&quot;theme_color_indexes&quot;:[]}"/>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2"/>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3"/>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4"/>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02*88"/>
  <p:tag name="KSO_WM_UNIT_TYPE" val="l_h_x"/>
  <p:tag name="KSO_WM_UNIT_INDEX" val="1_3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2"/>
  <p:tag name="KSO_WM_DIAGRAM_USE_COLOR_VALUE" val="{&quot;color_scheme&quot;:1,&quot;color_type&quot;:1,&quot;theme_color_indexes&quot;:[]}"/>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2"/>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4"/>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3"/>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2"/>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3"/>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3"/>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4"/>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4"/>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2"/>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2"/>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9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72_3*l_h_f*1_3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872_3*l_h_f*1_4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72_3*l_h_f*1_1_1"/>
  <p:tag name="KSO_WM_TEMPLATE_CATEGORY" val="diagram"/>
  <p:tag name="KSO_WM_TEMPLATE_INDEX" val="20234872"/>
  <p:tag name="KSO_WM_UNIT_LAYERLEVEL" val="1_1_1"/>
  <p:tag name="KSO_WM_TAG_VERSION" val="3.0"/>
  <p:tag name="KSO_WM_UNIT_VALUE" val="65"/>
  <p:tag name="KSO_WM_DIAGRAM_VERSION" val="3"/>
  <p:tag name="KSO_WM_DIAGRAM_COLOR_TRICK" val="1"/>
  <p:tag name="KSO_WM_DIAGRAM_COLOR_TEXT_CAN_REMOVE" val="n"/>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72_3*l_h_f*1_2_1"/>
  <p:tag name="KSO_WM_TEMPLATE_CATEGORY" val="diagram"/>
  <p:tag name="KSO_WM_TEMPLATE_INDEX" val="2023487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0"/>
  <p:tag name="KSO_WM_BEAUTIFY_FLAG" val="#wm#"/>
  <p:tag name="KSO_WM_UNIT_PRESET_TEXT" val="输入你的智能图形项正文&#10;请尽量言简意赅"/>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9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3*l_h_a*1_1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9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3*l_h_a*1_2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9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3*l_h_a*1_3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9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72_3*l_h_a*1_4_1"/>
  <p:tag name="KSO_WM_TEMPLATE_CATEGORY" val="diagram"/>
  <p:tag name="KSO_WM_TEMPLATE_INDEX" val="20234872"/>
  <p:tag name="KSO_WM_UNIT_LAYERLEVEL" val="1_1_1"/>
  <p:tag name="KSO_WM_TAG_VERSION" val="3.0"/>
  <p:tag name="KSO_WM_DIAGRAM_GROUP_CODE" val="l1-1"/>
  <p:tag name="KSO_WM_DIAGRAM_VERSION" val="3"/>
  <p:tag name="KSO_WM_DIAGRAM_COLOR_TRICK" val="1"/>
  <p:tag name="KSO_WM_DIAGRAM_COLOR_TEXT_CAN_REMOVE" val="n"/>
  <p:tag name="KSO_WM_UNIT_TEXT_FILL_TYPE" val="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TYPE" val="1"/>
  <p:tag name="KSO_WM_DIAGRAM_USE_COLOR_VALUE" val="{&quot;color_scheme&quot;:1,&quot;color_type&quot;:1,&quot;theme_color_indexes&quot;:[]}"/>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1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1_5"/>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2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2_5"/>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3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3_5"/>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i*1_4_5"/>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TYPE" val="l_h_i"/>
  <p:tag name="KSO_WM_UNIT_INDEX" val="1_4_5"/>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type&quot;:0},&quot;glow&quot;:{&quot;colorType&quot;:0},&quot;line&quot;:{&quot;solidLine&quot;:{&quot;brightness&quot;:0,&quot;colorType&quot;:1,&quot;foreColorIndex&quot;:8,&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DIAGRAM_USE_COLOR_VALUE" val="{&quot;color_scheme&quot;:1,&quot;color_type&quot;:1,&quot;theme_color_indexes&quot;:[]}"/>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1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89*104"/>
  <p:tag name="KSO_WM_UNIT_TYPE" val="l_h_x"/>
  <p:tag name="KSO_WM_UNIT_INDEX" val="1_1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38"/>
  <p:tag name="KSO_WM_DIAGRAM_USE_COLOR_VALUE" val="{&quot;color_scheme&quot;:1,&quot;color_type&quot;:1,&quot;theme_color_indexes&quot;:[]}"/>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3*l_h_x*1_2_1"/>
  <p:tag name="KSO_WM_TEMPLATE_CATEGORY" val="diagram"/>
  <p:tag name="KSO_WM_TEMPLATE_INDEX" val="20234872"/>
  <p:tag name="KSO_WM_UNIT_LAYERLEVEL" val="1_1_1"/>
  <p:tag name="KSO_WM_TAG_VERSION" val="3.0"/>
  <p:tag name="KSO_WM_BEAUTIFY_FLAG" val="#wm#"/>
  <p:tag name="KSO_WM_DIAGRAM_VERSION" val="3"/>
  <p:tag name="KSO_WM_DIAGRAM_COLOR_TRICK" val="1"/>
  <p:tag name="KSO_WM_DIAGRAM_COLOR_TEXT_CAN_REMOVE" val="n"/>
  <p:tag name="KSO_WM_UNIT_VALUE" val="110*105"/>
  <p:tag name="KSO_WM_UNIT_TYPE" val="l_h_x"/>
  <p:tag name="KSO_WM_UNIT_INDEX" val="1_2_1"/>
  <p:tag name="KSO_WM_DIAGRAM_MAX_ITEMCNT" val="6"/>
  <p:tag name="KSO_WM_DIAGRAM_MIN_ITEMCNT" val="2"/>
  <p:tag name="KSO_WM_DIAGRAM_VIRTUALLY_FRAME" val="{&quot;height&quot;:345.2484251968504,&quot;left&quot;:106.44984251968503,&quot;top&quot;:110.45157480314961,&quot;width&quot;:749.4825196850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41"/>
  <p:tag name="KSO_WM_DIAGRAM_USE_COLOR_VALUE" val="{&quot;color_scheme&quot;:1,&quot;color_type&quot;:1,&quot;theme_color_indexes&quot;:[]}"/>
</p:tagLst>
</file>

<file path=ppt/tags/tag953.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1963],&quot;70&quot;:[3328108]}"/>
</p:tagLst>
</file>

<file path=ppt/tags/tag95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9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9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9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9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9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9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9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9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9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8,9,8,9,8,9]}"/>
</p:tagLst>
</file>

<file path=ppt/tags/tag9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8,9,8,9,8,9]}"/>
</p:tagLst>
</file>

<file path=ppt/tags/tag9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8,9,8,9,8,9]}"/>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 name="KSO_WM_DIAGRAM_USE_COLOR_VALUE" val="{&quot;color_scheme&quot;:1,&quot;theme_color_indexes&quot;:[8,9,8,9,8,9]}"/>
</p:tagLst>
</file>

<file path=ppt/tags/tag9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7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77.29999858420825,&quot;left&quot;:91.39566929133858,&quot;top&quot;:146.4,&quot;width&quot;:811.543395507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975.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97465512&quot;}*gallery_gallery_ai_v2.1.2_ONLINE*c1329df0-3468-466a-ac4d-e4deac55363e-slide-0"/>
  <p:tag name="KSO_WM_UNIT_LINE_FILL_TYPE" val="2"/>
  <p:tag name="KSO_WM_UNIT_USESOURCEFORMAT_APPLY" val="1"/>
  <p:tag name="KSO_WM_DIAGRAM_USE_COLOR_VALUE" val="{&quot;color_scheme&quot;:1,&quot;theme_color_indexes&quot;:[9,9,9,9,9,9]}"/>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496143020&quot;}*gallery_gallery_ai_v2.1.2_ONLINE*c1329df0-3468-466a-ac4d-e4deac55363e-slide-0"/>
  <p:tag name="KSO_WM_UNIT_LINE_FILL_TYPE" val="2"/>
  <p:tag name="KSO_WM_UNIT_USESOURCEFORMAT_APPLY" val="1"/>
  <p:tag name="KSO_WM_DIAGRAM_USE_COLOR_VALUE" val="{&quot;color_scheme&quot;:1,&quot;theme_color_indexes&quot;:[9,9,9,9,9,9]}"/>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628030170&quot;}*gallery_gallery_ai_v2.1.2_ONLINE*c1329df0-3468-466a-ac4d-e4deac55363e-slide-0"/>
  <p:tag name="KSO_WM_UNIT_LINE_FILL_TYPE" val="2"/>
  <p:tag name="KSO_WM_UNIT_USESOURCEFORMAT_APPLY" val="1"/>
  <p:tag name="KSO_WM_DIAGRAM_USE_COLOR_VALUE" val="{&quot;color_scheme&quot;:1,&quot;theme_color_indexes&quot;:[9,9,9,9,9,9]}"/>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69.5873054502651,&quot;left&quot;:113.7,&quot;top&quot;:106.12401122344315,&quot;width&quot;:752.8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222388503&quot;}*gallery_gallery_ai_v2.1.2_ONLINE*c1329df0-3468-466a-ac4d-e4deac55363e-slide-0"/>
  <p:tag name="KSO_WM_UNIT_LINE_FILL_TYPE" val="2"/>
  <p:tag name="KSO_WM_UNIT_USESOURCEFORMAT_APPLY" val="1"/>
  <p:tag name="KSO_WM_DIAGRAM_USE_COLOR_VALUE" val="{&quot;color_scheme&quot;:1,&quot;theme_color_indexes&quot;:[9,9,9,9,9,9]}"/>
</p:tagLst>
</file>

<file path=ppt/tags/tag99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999.xml><?xml version="1.0" encoding="utf-8"?>
<p:tagLst xmlns:p="http://schemas.openxmlformats.org/presentationml/2006/main">
  <p:tag name="KSO_WM_DIAGRAM_VIRTUALLY_FRAME" val="{&quot;height&quot;:287.2,&quot;left&quot;:132,&quot;top&quot;:116.7,&quot;width&quot;:692.05}"/>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9357</Words>
  <Application>WPS 演示</Application>
  <PresentationFormat>宽屏</PresentationFormat>
  <Paragraphs>844</Paragraphs>
  <Slides>47</Slides>
  <Notes>4</Notes>
  <HiddenSlides>0</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47</vt:i4>
      </vt:variant>
    </vt:vector>
  </HeadingPairs>
  <TitlesOfParts>
    <vt:vector size="70" baseType="lpstr">
      <vt:lpstr>Arial</vt:lpstr>
      <vt:lpstr>宋体</vt:lpstr>
      <vt:lpstr>Wingdings</vt:lpstr>
      <vt:lpstr>微软雅黑</vt:lpstr>
      <vt:lpstr>Wingdings</vt:lpstr>
      <vt:lpstr>杨任东竹石体-Regular</vt:lpstr>
      <vt:lpstr>汉仪长宋简</vt:lpstr>
      <vt:lpstr>仓耳小丸子</vt:lpstr>
      <vt:lpstr>思源黑体 CN Medium</vt:lpstr>
      <vt:lpstr>Arial Unicode MS</vt:lpstr>
      <vt:lpstr>Calibri</vt:lpstr>
      <vt:lpstr>方正粗黑宋简体</vt:lpstr>
      <vt:lpstr>方正大标宋_GBK</vt:lpstr>
      <vt:lpstr>Arial</vt:lpstr>
      <vt:lpstr>汉仪粗圆简</vt:lpstr>
      <vt:lpstr>Segoe UI</vt:lpstr>
      <vt:lpstr>微软雅黑 Light</vt:lpstr>
      <vt:lpstr>思源黑体 CN Regular</vt:lpstr>
      <vt:lpstr>+中文标题</vt:lpstr>
      <vt:lpstr>Latha</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一、家园社合作共育的定义和特点</vt:lpstr>
      <vt:lpstr>家园社合作共育的特点</vt:lpstr>
      <vt:lpstr>家园社合作共育的特点</vt:lpstr>
      <vt:lpstr>二、家园社合作共育的重要性 1.促进儿童全面发展</vt:lpstr>
      <vt:lpstr>2.实现教育资源的优化配置</vt:lpstr>
      <vt:lpstr>3.强化家园社之间的沟通与协作</vt:lpstr>
      <vt:lpstr>4.提升儿童适应社会的能力</vt:lpstr>
      <vt:lpstr>5.响应现代教育理念</vt:lpstr>
      <vt:lpstr>6.面对挑战的有效途径</vt:lpstr>
      <vt:lpstr>1.儿童发展的多元环境理论</vt:lpstr>
      <vt:lpstr>2.协同理论与儿童发展</vt:lpstr>
      <vt:lpstr>3.社会文化理论与儿童发展</vt:lpstr>
      <vt:lpstr>4.生态系统理论与儿童发展</vt:lpstr>
      <vt:lpstr>（二）全员育人的教育学视角</vt:lpstr>
      <vt:lpstr>学校在儿童教育中的角色</vt:lpstr>
      <vt:lpstr>社区在儿童成长中的影响</vt:lpstr>
      <vt:lpstr>PowerPoint 演示文稿</vt:lpstr>
      <vt:lpstr>一、家园社合作共育的探索历程 （一）探索阶段（1978—1988 年）</vt:lpstr>
      <vt:lpstr>（一）探索阶段（1978—1988 年）</vt:lpstr>
      <vt:lpstr>（二）规范阶段（1989—1999年）</vt:lpstr>
      <vt:lpstr>（三）深化阶段（2000年至今）</vt:lpstr>
      <vt:lpstr>三、对幼儿行为进行分析与评价</vt:lpstr>
      <vt:lpstr>二、典型案例的引导</vt:lpstr>
      <vt:lpstr>三、家园社合作共育中的家庭参与（一）家庭参与的原则</vt:lpstr>
      <vt:lpstr>（二）实际操作 1.家庭访问</vt:lpstr>
      <vt:lpstr>2.家长会议</vt:lpstr>
      <vt:lpstr>3.志愿者活动</vt:lpstr>
      <vt:lpstr>4.家庭作业</vt:lpstr>
      <vt:lpstr>5.沟通日志</vt:lpstr>
      <vt:lpstr>6.资源共享</vt:lpstr>
      <vt:lpstr>7.反馈机制</vt:lpstr>
      <vt:lpstr>四、幼儿园教育的开放性和合作性</vt:lpstr>
      <vt:lpstr>四、幼儿园教育的开放性和合作性</vt:lpstr>
      <vt:lpstr>7. 沟通与反馈机制</vt:lpstr>
      <vt:lpstr>五、社区资源调查与评估 1. 资源调查与评估</vt:lpstr>
      <vt:lpstr>2. 建立合作伙伴关系</vt:lpstr>
      <vt:lpstr>3. 设计主题项目</vt:lpstr>
      <vt:lpstr>4.家长资源开发</vt:lpstr>
      <vt:lpstr>5. 社区服务学习</vt:lpstr>
      <vt:lpstr>6. 多渠道沟通协调</vt:lpstr>
      <vt:lpstr>六、社会网络支持对儿童发展的促进</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单金枝</cp:lastModifiedBy>
  <cp:revision>270</cp:revision>
  <dcterms:created xsi:type="dcterms:W3CDTF">2025-06-17T16:39:00Z</dcterms:created>
  <dcterms:modified xsi:type="dcterms:W3CDTF">2025-06-18T00:51:57Z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KSOTemplateUUID">
    <vt:lpwstr>v1.0_mb_7nxsL5+TwdckcNNtI5vMSw==</vt:lpwstr>
  </property>
  <property fmtid="{D5CDD505-2E9C-101B-9397-08002B2CF9AE}" pid="4" name="ICV">
    <vt:lpwstr>17F837ADE38543F384164A65654CF899_13</vt:lpwstr>
  </property>
</Properties>
</file>