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29.svg" ContentType="image/svg+xml"/>
  <Override PartName="/ppt/media/image4.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6" r:id="rId4"/>
  </p:sldMasterIdLst>
  <p:notesMasterIdLst>
    <p:notesMasterId r:id="rId15"/>
  </p:notesMasterIdLst>
  <p:sldIdLst>
    <p:sldId id="409" r:id="rId5"/>
    <p:sldId id="426" r:id="rId6"/>
    <p:sldId id="427" r:id="rId7"/>
    <p:sldId id="410" r:id="rId8"/>
    <p:sldId id="411" r:id="rId9"/>
    <p:sldId id="563" r:id="rId10"/>
    <p:sldId id="564" r:id="rId11"/>
    <p:sldId id="565" r:id="rId12"/>
    <p:sldId id="566" r:id="rId13"/>
    <p:sldId id="567" r:id="rId14"/>
    <p:sldId id="568" r:id="rId16"/>
    <p:sldId id="569" r:id="rId17"/>
    <p:sldId id="560" r:id="rId18"/>
    <p:sldId id="570" r:id="rId19"/>
    <p:sldId id="571" r:id="rId20"/>
    <p:sldId id="572" r:id="rId21"/>
    <p:sldId id="573" r:id="rId22"/>
    <p:sldId id="574" r:id="rId23"/>
    <p:sldId id="575" r:id="rId24"/>
    <p:sldId id="576" r:id="rId25"/>
    <p:sldId id="577" r:id="rId26"/>
    <p:sldId id="578" r:id="rId27"/>
    <p:sldId id="579" r:id="rId28"/>
    <p:sldId id="580" r:id="rId29"/>
    <p:sldId id="425"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userDrawn="1">
          <p15:clr>
            <a:srgbClr val="A4A3A4"/>
          </p15:clr>
        </p15:guide>
        <p15:guide id="2" pos="39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6D8FF"/>
    <a:srgbClr val="0091DC"/>
    <a:srgbClr val="C5E8FB"/>
    <a:srgbClr val="B4E4F8"/>
    <a:srgbClr val="23A3E2"/>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4"/>
        <p:guide pos="39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gs" Target="tags/tag598.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notesMaster" Target="notesMasters/notes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9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9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9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9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9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9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9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9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9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9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9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9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9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9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9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9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9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9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90204" pitchFamily="34" charset="0"/>
                <a:ea typeface="微软雅黑" panose="020B0503020204020204" pitchFamily="34" charset="-122"/>
              </a:defRPr>
            </a:lvl2pPr>
            <a:lvl3pPr eaLnBrk="1" fontAlgn="auto" latinLnBrk="0" hangingPunct="1">
              <a:buFont typeface="Arial" panose="020B0604020202090204" pitchFamily="34" charset="0"/>
              <a:buChar char="●"/>
              <a:defRPr u="none" strike="noStrike" kern="1200" cap="none" spc="150" normalizeH="0">
                <a:solidFill>
                  <a:schemeClr val="tx1">
                    <a:lumMod val="65000"/>
                    <a:lumOff val="35000"/>
                  </a:schemeClr>
                </a:solidFill>
                <a:uFillTx/>
                <a:latin typeface="Arial" panose="020B060402020209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9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9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9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9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9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9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9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1" Type="http://schemas.openxmlformats.org/officeDocument/2006/relationships/theme" Target="../theme/theme3.xml"/><Relationship Id="rId20" Type="http://schemas.openxmlformats.org/officeDocument/2006/relationships/tags" Target="../tags/tag292.xml"/><Relationship Id="rId2" Type="http://schemas.openxmlformats.org/officeDocument/2006/relationships/slideLayout" Target="../slideLayouts/slideLayout18.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image" Target="../media/image1.png"/><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9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9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9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9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Arial" panose="020B060402020209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9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Arial" panose="020B060402020209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9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Arial" panose="020B060402020209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9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9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9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9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9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image" Target="../media/image21.jpeg"/><Relationship Id="rId2" Type="http://schemas.openxmlformats.org/officeDocument/2006/relationships/tags" Target="../tags/tag369.xml"/><Relationship Id="rId19" Type="http://schemas.openxmlformats.org/officeDocument/2006/relationships/notesSlide" Target="../notesSlides/notesSlide1.xml"/><Relationship Id="rId18" Type="http://schemas.openxmlformats.org/officeDocument/2006/relationships/slideLayout" Target="../slideLayouts/slideLayout24.xml"/><Relationship Id="rId17" Type="http://schemas.openxmlformats.org/officeDocument/2006/relationships/tags" Target="../tags/tag383.xml"/><Relationship Id="rId16" Type="http://schemas.openxmlformats.org/officeDocument/2006/relationships/tags" Target="../tags/tag382.xml"/><Relationship Id="rId15" Type="http://schemas.openxmlformats.org/officeDocument/2006/relationships/tags" Target="../tags/tag381.xml"/><Relationship Id="rId14" Type="http://schemas.openxmlformats.org/officeDocument/2006/relationships/tags" Target="../tags/tag380.xml"/><Relationship Id="rId13" Type="http://schemas.openxmlformats.org/officeDocument/2006/relationships/tags" Target="../tags/tag379.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8.xml"/></Relationships>
</file>

<file path=ppt/slides/_rels/slide11.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image" Target="../media/image22.jpeg"/><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1" Type="http://schemas.openxmlformats.org/officeDocument/2006/relationships/slideLayout" Target="../slideLayouts/slideLayout19.xml"/><Relationship Id="rId20" Type="http://schemas.openxmlformats.org/officeDocument/2006/relationships/tags" Target="../tags/tag400.xml"/><Relationship Id="rId2" Type="http://schemas.openxmlformats.org/officeDocument/2006/relationships/tags" Target="../tags/tag385.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image" Target="../media/image24.jpeg"/><Relationship Id="rId15" Type="http://schemas.openxmlformats.org/officeDocument/2006/relationships/tags" Target="../tags/tag396.xml"/><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image" Target="../media/image23.jpeg"/><Relationship Id="rId10" Type="http://schemas.openxmlformats.org/officeDocument/2006/relationships/tags" Target="../tags/tag392.xml"/><Relationship Id="rId1" Type="http://schemas.openxmlformats.org/officeDocument/2006/relationships/tags" Target="../tags/tag384.xml"/></Relationships>
</file>

<file path=ppt/slides/_rels/slide12.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tags" Target="../tags/tag405.xml"/><Relationship Id="rId5" Type="http://schemas.openxmlformats.org/officeDocument/2006/relationships/image" Target="../media/image25.jpeg"/><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8" Type="http://schemas.openxmlformats.org/officeDocument/2006/relationships/slideLayout" Target="../slideLayouts/slideLayout19.xml"/><Relationship Id="rId17" Type="http://schemas.openxmlformats.org/officeDocument/2006/relationships/tags" Target="../tags/tag414.xml"/><Relationship Id="rId16" Type="http://schemas.openxmlformats.org/officeDocument/2006/relationships/tags" Target="../tags/tag413.xml"/><Relationship Id="rId15" Type="http://schemas.openxmlformats.org/officeDocument/2006/relationships/tags" Target="../tags/tag412.xml"/><Relationship Id="rId14" Type="http://schemas.openxmlformats.org/officeDocument/2006/relationships/tags" Target="../tags/tag411.xml"/><Relationship Id="rId13" Type="http://schemas.openxmlformats.org/officeDocument/2006/relationships/image" Target="../media/image27.jpeg"/><Relationship Id="rId12" Type="http://schemas.openxmlformats.org/officeDocument/2006/relationships/tags" Target="../tags/tag410.xml"/><Relationship Id="rId11" Type="http://schemas.openxmlformats.org/officeDocument/2006/relationships/tags" Target="../tags/tag409.xml"/><Relationship Id="rId10" Type="http://schemas.openxmlformats.org/officeDocument/2006/relationships/tags" Target="../tags/tag408.xml"/><Relationship Id="rId1" Type="http://schemas.openxmlformats.org/officeDocument/2006/relationships/tags" Target="../tags/tag40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15.xml"/></Relationships>
</file>

<file path=ppt/slides/_rels/slide14.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image" Target="../media/image28.jpeg"/><Relationship Id="rId24" Type="http://schemas.openxmlformats.org/officeDocument/2006/relationships/slideLayout" Target="../slideLayouts/slideLayout24.xml"/><Relationship Id="rId23" Type="http://schemas.openxmlformats.org/officeDocument/2006/relationships/tags" Target="../tags/tag431.xml"/><Relationship Id="rId22" Type="http://schemas.openxmlformats.org/officeDocument/2006/relationships/image" Target="../media/image12.svg"/><Relationship Id="rId21" Type="http://schemas.openxmlformats.org/officeDocument/2006/relationships/image" Target="../media/image31.png"/><Relationship Id="rId20" Type="http://schemas.openxmlformats.org/officeDocument/2006/relationships/tags" Target="../tags/tag430.xml"/><Relationship Id="rId2" Type="http://schemas.openxmlformats.org/officeDocument/2006/relationships/tags" Target="../tags/tag417.xml"/><Relationship Id="rId19" Type="http://schemas.openxmlformats.org/officeDocument/2006/relationships/image" Target="../media/image14.svg"/><Relationship Id="rId18" Type="http://schemas.openxmlformats.org/officeDocument/2006/relationships/image" Target="../media/image30.png"/><Relationship Id="rId17" Type="http://schemas.openxmlformats.org/officeDocument/2006/relationships/tags" Target="../tags/tag429.xml"/><Relationship Id="rId16" Type="http://schemas.openxmlformats.org/officeDocument/2006/relationships/image" Target="../media/image29.svg"/><Relationship Id="rId15" Type="http://schemas.openxmlformats.org/officeDocument/2006/relationships/image" Target="../media/image9.png"/><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tags" Target="../tags/tag416.xml"/></Relationships>
</file>

<file path=ppt/slides/_rels/slide15.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image" Target="../media/image32.jpeg"/><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1" Type="http://schemas.openxmlformats.org/officeDocument/2006/relationships/slideLayout" Target="../slideLayouts/slideLayout19.xml"/><Relationship Id="rId20" Type="http://schemas.openxmlformats.org/officeDocument/2006/relationships/tags" Target="../tags/tag448.xml"/><Relationship Id="rId2" Type="http://schemas.openxmlformats.org/officeDocument/2006/relationships/tags" Target="../tags/tag433.xml"/><Relationship Id="rId19" Type="http://schemas.openxmlformats.org/officeDocument/2006/relationships/tags" Target="../tags/tag447.xml"/><Relationship Id="rId18" Type="http://schemas.openxmlformats.org/officeDocument/2006/relationships/tags" Target="../tags/tag446.xml"/><Relationship Id="rId17" Type="http://schemas.openxmlformats.org/officeDocument/2006/relationships/tags" Target="../tags/tag445.xml"/><Relationship Id="rId16" Type="http://schemas.openxmlformats.org/officeDocument/2006/relationships/image" Target="../media/image34.jpeg"/><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image" Target="../media/image33.jpeg"/><Relationship Id="rId10" Type="http://schemas.openxmlformats.org/officeDocument/2006/relationships/tags" Target="../tags/tag440.xml"/><Relationship Id="rId1" Type="http://schemas.openxmlformats.org/officeDocument/2006/relationships/tags" Target="../tags/tag432.xml"/></Relationships>
</file>

<file path=ppt/slides/_rels/slide16.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tags" Target="../tags/tag456.xml"/><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1" Type="http://schemas.openxmlformats.org/officeDocument/2006/relationships/slideLayout" Target="../slideLayouts/slideLayout19.xml"/><Relationship Id="rId20" Type="http://schemas.openxmlformats.org/officeDocument/2006/relationships/tags" Target="../tags/tag468.xml"/><Relationship Id="rId2" Type="http://schemas.openxmlformats.org/officeDocument/2006/relationships/tags" Target="../tags/tag450.xml"/><Relationship Id="rId19" Type="http://schemas.openxmlformats.org/officeDocument/2006/relationships/tags" Target="../tags/tag467.xml"/><Relationship Id="rId18" Type="http://schemas.openxmlformats.org/officeDocument/2006/relationships/tags" Target="../tags/tag466.xml"/><Relationship Id="rId17" Type="http://schemas.openxmlformats.org/officeDocument/2006/relationships/tags" Target="../tags/tag465.xml"/><Relationship Id="rId16" Type="http://schemas.openxmlformats.org/officeDocument/2006/relationships/tags" Target="../tags/tag464.xml"/><Relationship Id="rId15" Type="http://schemas.openxmlformats.org/officeDocument/2006/relationships/tags" Target="../tags/tag463.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tags" Target="../tags/tag449.xml"/></Relationships>
</file>

<file path=ppt/slides/_rels/slide17.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image" Target="../media/image36.jpeg"/><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image" Target="../media/image35.jpeg"/><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8" Type="http://schemas.openxmlformats.org/officeDocument/2006/relationships/slideLayout" Target="../slideLayouts/slideLayout19.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image" Target="../media/image37.jpeg"/><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9.xml"/></Relationships>
</file>

<file path=ppt/slides/_rels/slide18.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image" Target="../media/image39.jpeg"/><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image" Target="../media/image38.jpeg"/><Relationship Id="rId4" Type="http://schemas.openxmlformats.org/officeDocument/2006/relationships/tags" Target="../tags/tag486.xml"/><Relationship Id="rId3" Type="http://schemas.openxmlformats.org/officeDocument/2006/relationships/tags" Target="../tags/tag485.xml"/><Relationship Id="rId23" Type="http://schemas.openxmlformats.org/officeDocument/2006/relationships/slideLayout" Target="../slideLayouts/slideLayout19.xml"/><Relationship Id="rId22" Type="http://schemas.openxmlformats.org/officeDocument/2006/relationships/tags" Target="../tags/tag500.xml"/><Relationship Id="rId21" Type="http://schemas.openxmlformats.org/officeDocument/2006/relationships/tags" Target="../tags/tag499.xml"/><Relationship Id="rId20" Type="http://schemas.openxmlformats.org/officeDocument/2006/relationships/tags" Target="../tags/tag498.xml"/><Relationship Id="rId2" Type="http://schemas.openxmlformats.org/officeDocument/2006/relationships/tags" Target="../tags/tag484.xml"/><Relationship Id="rId19" Type="http://schemas.openxmlformats.org/officeDocument/2006/relationships/tags" Target="../tags/tag497.xml"/><Relationship Id="rId18" Type="http://schemas.openxmlformats.org/officeDocument/2006/relationships/image" Target="../media/image41.jpeg"/><Relationship Id="rId17" Type="http://schemas.openxmlformats.org/officeDocument/2006/relationships/tags" Target="../tags/tag496.xml"/><Relationship Id="rId16" Type="http://schemas.openxmlformats.org/officeDocument/2006/relationships/tags" Target="../tags/tag495.xml"/><Relationship Id="rId15" Type="http://schemas.openxmlformats.org/officeDocument/2006/relationships/tags" Target="../tags/tag494.xml"/><Relationship Id="rId14" Type="http://schemas.openxmlformats.org/officeDocument/2006/relationships/tags" Target="../tags/tag493.xml"/><Relationship Id="rId13" Type="http://schemas.openxmlformats.org/officeDocument/2006/relationships/image" Target="../media/image40.jpeg"/><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3.xml"/></Relationships>
</file>

<file path=ppt/slides/_rels/slide19.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image" Target="../media/image42.jpeg"/><Relationship Id="rId2" Type="http://schemas.openxmlformats.org/officeDocument/2006/relationships/tags" Target="../tags/tag502.xml"/><Relationship Id="rId19" Type="http://schemas.openxmlformats.org/officeDocument/2006/relationships/notesSlide" Target="../notesSlides/notesSlide2.xml"/><Relationship Id="rId18" Type="http://schemas.openxmlformats.org/officeDocument/2006/relationships/slideLayout" Target="../slideLayouts/slideLayout24.xml"/><Relationship Id="rId17" Type="http://schemas.openxmlformats.org/officeDocument/2006/relationships/tags" Target="../tags/tag516.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7" Type="http://schemas.openxmlformats.org/officeDocument/2006/relationships/slideLayout" Target="../slideLayouts/slideLayout19.xml"/><Relationship Id="rId26" Type="http://schemas.openxmlformats.org/officeDocument/2006/relationships/tags" Target="../tags/tag538.xml"/><Relationship Id="rId25" Type="http://schemas.openxmlformats.org/officeDocument/2006/relationships/image" Target="../media/image46.jpeg"/><Relationship Id="rId24" Type="http://schemas.openxmlformats.org/officeDocument/2006/relationships/tags" Target="../tags/tag537.xml"/><Relationship Id="rId23" Type="http://schemas.openxmlformats.org/officeDocument/2006/relationships/image" Target="../media/image45.jpeg"/><Relationship Id="rId22" Type="http://schemas.openxmlformats.org/officeDocument/2006/relationships/tags" Target="../tags/tag536.xml"/><Relationship Id="rId21" Type="http://schemas.openxmlformats.org/officeDocument/2006/relationships/image" Target="../media/image44.jpeg"/><Relationship Id="rId20" Type="http://schemas.openxmlformats.org/officeDocument/2006/relationships/tags" Target="../tags/tag535.xml"/><Relationship Id="rId2" Type="http://schemas.openxmlformats.org/officeDocument/2006/relationships/tags" Target="../tags/tag518.xml"/><Relationship Id="rId19" Type="http://schemas.openxmlformats.org/officeDocument/2006/relationships/image" Target="../media/image43.jpeg"/><Relationship Id="rId18" Type="http://schemas.openxmlformats.org/officeDocument/2006/relationships/tags" Target="../tags/tag534.xml"/><Relationship Id="rId17" Type="http://schemas.openxmlformats.org/officeDocument/2006/relationships/tags" Target="../tags/tag533.xml"/><Relationship Id="rId16" Type="http://schemas.openxmlformats.org/officeDocument/2006/relationships/tags" Target="../tags/tag532.xml"/><Relationship Id="rId15" Type="http://schemas.openxmlformats.org/officeDocument/2006/relationships/tags" Target="../tags/tag531.xml"/><Relationship Id="rId14" Type="http://schemas.openxmlformats.org/officeDocument/2006/relationships/tags" Target="../tags/tag530.xml"/><Relationship Id="rId13" Type="http://schemas.openxmlformats.org/officeDocument/2006/relationships/tags" Target="../tags/tag529.xml"/><Relationship Id="rId12" Type="http://schemas.openxmlformats.org/officeDocument/2006/relationships/tags" Target="../tags/tag528.xml"/><Relationship Id="rId11" Type="http://schemas.openxmlformats.org/officeDocument/2006/relationships/tags" Target="../tags/tag527.xml"/><Relationship Id="rId10" Type="http://schemas.openxmlformats.org/officeDocument/2006/relationships/tags" Target="../tags/tag526.xml"/><Relationship Id="rId1" Type="http://schemas.openxmlformats.org/officeDocument/2006/relationships/tags" Target="../tags/tag517.xml"/></Relationships>
</file>

<file path=ppt/slides/_rels/slide21.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image" Target="../media/image47.jpeg"/><Relationship Id="rId22" Type="http://schemas.openxmlformats.org/officeDocument/2006/relationships/notesSlide" Target="../notesSlides/notesSlide3.xml"/><Relationship Id="rId21" Type="http://schemas.openxmlformats.org/officeDocument/2006/relationships/slideLayout" Target="../slideLayouts/slideLayout24.xml"/><Relationship Id="rId20" Type="http://schemas.openxmlformats.org/officeDocument/2006/relationships/tags" Target="../tags/tag557.xml"/><Relationship Id="rId2" Type="http://schemas.openxmlformats.org/officeDocument/2006/relationships/tags" Target="../tags/tag540.xml"/><Relationship Id="rId19" Type="http://schemas.openxmlformats.org/officeDocument/2006/relationships/tags" Target="../tags/tag556.xml"/><Relationship Id="rId18" Type="http://schemas.openxmlformats.org/officeDocument/2006/relationships/tags" Target="../tags/tag555.xml"/><Relationship Id="rId17" Type="http://schemas.openxmlformats.org/officeDocument/2006/relationships/tags" Target="../tags/tag554.xml"/><Relationship Id="rId16" Type="http://schemas.openxmlformats.org/officeDocument/2006/relationships/tags" Target="../tags/tag553.xml"/><Relationship Id="rId15" Type="http://schemas.openxmlformats.org/officeDocument/2006/relationships/tags" Target="../tags/tag552.xml"/><Relationship Id="rId14" Type="http://schemas.openxmlformats.org/officeDocument/2006/relationships/tags" Target="../tags/tag551.xml"/><Relationship Id="rId13" Type="http://schemas.openxmlformats.org/officeDocument/2006/relationships/tags" Target="../tags/tag550.xml"/><Relationship Id="rId12" Type="http://schemas.openxmlformats.org/officeDocument/2006/relationships/tags" Target="../tags/tag549.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tags" Target="../tags/tag539.xml"/></Relationships>
</file>

<file path=ppt/slides/_rels/slide22.xml.rels><?xml version="1.0" encoding="UTF-8" standalone="yes"?>
<Relationships xmlns="http://schemas.openxmlformats.org/package/2006/relationships"><Relationship Id="rId9" Type="http://schemas.openxmlformats.org/officeDocument/2006/relationships/tags" Target="../tags/tag564.xml"/><Relationship Id="rId8" Type="http://schemas.openxmlformats.org/officeDocument/2006/relationships/image" Target="../media/image49.jpeg"/><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image" Target="../media/image48.jpeg"/><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8" Type="http://schemas.openxmlformats.org/officeDocument/2006/relationships/slideLayout" Target="../slideLayouts/slideLayout19.xml"/><Relationship Id="rId17" Type="http://schemas.openxmlformats.org/officeDocument/2006/relationships/tags" Target="../tags/tag571.xml"/><Relationship Id="rId16" Type="http://schemas.openxmlformats.org/officeDocument/2006/relationships/tags" Target="../tags/tag570.xml"/><Relationship Id="rId15" Type="http://schemas.openxmlformats.org/officeDocument/2006/relationships/tags" Target="../tags/tag569.xml"/><Relationship Id="rId14" Type="http://schemas.openxmlformats.org/officeDocument/2006/relationships/tags" Target="../tags/tag568.xml"/><Relationship Id="rId13" Type="http://schemas.openxmlformats.org/officeDocument/2006/relationships/image" Target="../media/image50.jpeg"/><Relationship Id="rId12" Type="http://schemas.openxmlformats.org/officeDocument/2006/relationships/tags" Target="../tags/tag567.xml"/><Relationship Id="rId11" Type="http://schemas.openxmlformats.org/officeDocument/2006/relationships/tags" Target="../tags/tag566.xml"/><Relationship Id="rId10" Type="http://schemas.openxmlformats.org/officeDocument/2006/relationships/tags" Target="../tags/tag565.xml"/><Relationship Id="rId1" Type="http://schemas.openxmlformats.org/officeDocument/2006/relationships/tags" Target="../tags/tag558.xml"/></Relationships>
</file>

<file path=ppt/slides/_rels/slide23.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image" Target="../media/image51.jpeg"/><Relationship Id="rId2" Type="http://schemas.openxmlformats.org/officeDocument/2006/relationships/tags" Target="../tags/tag573.xml"/><Relationship Id="rId17" Type="http://schemas.openxmlformats.org/officeDocument/2006/relationships/notesSlide" Target="../notesSlides/notesSlide4.xml"/><Relationship Id="rId16" Type="http://schemas.openxmlformats.org/officeDocument/2006/relationships/slideLayout" Target="../slideLayouts/slideLayout24.xml"/><Relationship Id="rId15" Type="http://schemas.openxmlformats.org/officeDocument/2006/relationships/tags" Target="../tags/tag585.xml"/><Relationship Id="rId14" Type="http://schemas.openxmlformats.org/officeDocument/2006/relationships/tags" Target="../tags/tag584.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tags" Target="../tags/tag580.xml"/><Relationship Id="rId1" Type="http://schemas.openxmlformats.org/officeDocument/2006/relationships/tags" Target="../tags/tag572.xml"/></Relationships>
</file>

<file path=ppt/slides/_rels/slide24.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2" Type="http://schemas.openxmlformats.org/officeDocument/2006/relationships/slideLayout" Target="../slideLayouts/slideLayout19.xml"/><Relationship Id="rId11" Type="http://schemas.openxmlformats.org/officeDocument/2006/relationships/tags" Target="../tags/tag596.xml"/><Relationship Id="rId10" Type="http://schemas.openxmlformats.org/officeDocument/2006/relationships/tags" Target="../tags/tag595.xml"/><Relationship Id="rId1" Type="http://schemas.openxmlformats.org/officeDocument/2006/relationships/tags" Target="../tags/tag5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9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6.sv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1.xml"/></Relationships>
</file>

<file path=ppt/slides/_rels/slide6.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0" Type="http://schemas.openxmlformats.org/officeDocument/2006/relationships/slideLayout" Target="../slideLayouts/slideLayout24.xml"/><Relationship Id="rId3" Type="http://schemas.openxmlformats.org/officeDocument/2006/relationships/image" Target="../media/image8.jpeg"/><Relationship Id="rId29" Type="http://schemas.openxmlformats.org/officeDocument/2006/relationships/tags" Target="../tags/tag321.xml"/><Relationship Id="rId28" Type="http://schemas.openxmlformats.org/officeDocument/2006/relationships/image" Target="../media/image16.svg"/><Relationship Id="rId27" Type="http://schemas.openxmlformats.org/officeDocument/2006/relationships/image" Target="../media/image15.png"/><Relationship Id="rId26" Type="http://schemas.openxmlformats.org/officeDocument/2006/relationships/tags" Target="../tags/tag320.xml"/><Relationship Id="rId25" Type="http://schemas.openxmlformats.org/officeDocument/2006/relationships/image" Target="../media/image14.svg"/><Relationship Id="rId24" Type="http://schemas.openxmlformats.org/officeDocument/2006/relationships/image" Target="../media/image13.png"/><Relationship Id="rId23" Type="http://schemas.openxmlformats.org/officeDocument/2006/relationships/tags" Target="../tags/tag319.xml"/><Relationship Id="rId22" Type="http://schemas.openxmlformats.org/officeDocument/2006/relationships/tags" Target="../tags/tag318.xml"/><Relationship Id="rId21" Type="http://schemas.openxmlformats.org/officeDocument/2006/relationships/tags" Target="../tags/tag317.xml"/><Relationship Id="rId20" Type="http://schemas.openxmlformats.org/officeDocument/2006/relationships/tags" Target="../tags/tag316.xml"/><Relationship Id="rId2" Type="http://schemas.openxmlformats.org/officeDocument/2006/relationships/tags" Target="../tags/tag303.xml"/><Relationship Id="rId19" Type="http://schemas.openxmlformats.org/officeDocument/2006/relationships/tags" Target="../tags/tag315.xml"/><Relationship Id="rId18" Type="http://schemas.openxmlformats.org/officeDocument/2006/relationships/tags" Target="../tags/tag314.xml"/><Relationship Id="rId17" Type="http://schemas.openxmlformats.org/officeDocument/2006/relationships/tags" Target="../tags/tag313.xml"/><Relationship Id="rId16" Type="http://schemas.openxmlformats.org/officeDocument/2006/relationships/image" Target="../media/image12.svg"/><Relationship Id="rId15" Type="http://schemas.openxmlformats.org/officeDocument/2006/relationships/image" Target="../media/image11.png"/><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image" Target="../media/image10.svg"/><Relationship Id="rId11" Type="http://schemas.openxmlformats.org/officeDocument/2006/relationships/image" Target="../media/image9.png"/><Relationship Id="rId10" Type="http://schemas.openxmlformats.org/officeDocument/2006/relationships/tags" Target="../tags/tag310.xml"/><Relationship Id="rId1" Type="http://schemas.openxmlformats.org/officeDocument/2006/relationships/tags" Target="../tags/tag302.xml"/></Relationships>
</file>

<file path=ppt/slides/_rels/slide7.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3" Type="http://schemas.openxmlformats.org/officeDocument/2006/relationships/slideLayout" Target="../slideLayouts/slideLayout19.xml"/><Relationship Id="rId22" Type="http://schemas.openxmlformats.org/officeDocument/2006/relationships/tags" Target="../tags/tag339.xml"/><Relationship Id="rId21" Type="http://schemas.openxmlformats.org/officeDocument/2006/relationships/tags" Target="../tags/tag338.xml"/><Relationship Id="rId20" Type="http://schemas.openxmlformats.org/officeDocument/2006/relationships/tags" Target="../tags/tag337.xml"/><Relationship Id="rId2" Type="http://schemas.openxmlformats.org/officeDocument/2006/relationships/tags" Target="../tags/tag323.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image" Target="../media/image20.jpeg"/><Relationship Id="rId16" Type="http://schemas.openxmlformats.org/officeDocument/2006/relationships/tags" Target="../tags/tag334.xml"/><Relationship Id="rId15" Type="http://schemas.openxmlformats.org/officeDocument/2006/relationships/image" Target="../media/image19.jpeg"/><Relationship Id="rId14" Type="http://schemas.openxmlformats.org/officeDocument/2006/relationships/tags" Target="../tags/tag333.xml"/><Relationship Id="rId13" Type="http://schemas.openxmlformats.org/officeDocument/2006/relationships/image" Target="../media/image18.jpeg"/><Relationship Id="rId12" Type="http://schemas.openxmlformats.org/officeDocument/2006/relationships/tags" Target="../tags/tag332.xml"/><Relationship Id="rId11" Type="http://schemas.openxmlformats.org/officeDocument/2006/relationships/image" Target="../media/image17.jpeg"/><Relationship Id="rId10" Type="http://schemas.openxmlformats.org/officeDocument/2006/relationships/tags" Target="../tags/tag331.xml"/><Relationship Id="rId1" Type="http://schemas.openxmlformats.org/officeDocument/2006/relationships/tags" Target="../tags/tag322.xml"/></Relationships>
</file>

<file path=ppt/slides/_rels/slide8.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8" Type="http://schemas.openxmlformats.org/officeDocument/2006/relationships/slideLayout" Target="../slideLayouts/slideLayout19.xml"/><Relationship Id="rId17" Type="http://schemas.openxmlformats.org/officeDocument/2006/relationships/tags" Target="../tags/tag356.xml"/><Relationship Id="rId16" Type="http://schemas.openxmlformats.org/officeDocument/2006/relationships/tags" Target="../tags/tag355.xml"/><Relationship Id="rId15" Type="http://schemas.openxmlformats.org/officeDocument/2006/relationships/tags" Target="../tags/tag354.xml"/><Relationship Id="rId14" Type="http://schemas.openxmlformats.org/officeDocument/2006/relationships/tags" Target="../tags/tag353.xml"/><Relationship Id="rId13" Type="http://schemas.openxmlformats.org/officeDocument/2006/relationships/tags" Target="../tags/tag352.xml"/><Relationship Id="rId12" Type="http://schemas.openxmlformats.org/officeDocument/2006/relationships/tags" Target="../tags/tag351.xml"/><Relationship Id="rId11" Type="http://schemas.openxmlformats.org/officeDocument/2006/relationships/tags" Target="../tags/tag350.xml"/><Relationship Id="rId10" Type="http://schemas.openxmlformats.org/officeDocument/2006/relationships/tags" Target="../tags/tag349.xml"/><Relationship Id="rId1" Type="http://schemas.openxmlformats.org/officeDocument/2006/relationships/tags" Target="../tags/tag340.xml"/></Relationships>
</file>

<file path=ppt/slides/_rels/slide9.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2" Type="http://schemas.openxmlformats.org/officeDocument/2006/relationships/slideLayout" Target="../slideLayouts/slideLayout19.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506980"/>
            <a:ext cx="6371590" cy="922020"/>
          </a:xfrm>
          <a:prstGeom prst="rect">
            <a:avLst/>
          </a:prstGeom>
          <a:noFill/>
        </p:spPr>
        <p:txBody>
          <a:bodyPr wrap="square" rtlCol="0">
            <a:spAutoFit/>
          </a:bodyPr>
          <a:p>
            <a:pPr algn="ctr"/>
            <a:r>
              <a:rPr lang="zh-CN" altLang="en-US" sz="5400">
                <a:solidFill>
                  <a:srgbClr val="0091DC"/>
                </a:solidFill>
                <a:latin typeface="汉仪长宋简" panose="02010600000101010101" charset="-122"/>
                <a:ea typeface="汉仪长宋简" panose="02010600000101010101" charset="-122"/>
              </a:rPr>
              <a:t>家园社合作共育</a:t>
            </a:r>
            <a:endParaRPr lang="zh-CN" altLang="en-US" sz="54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7860"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64d54d65-5a93-11f0-8f21-da5093cd7969.jpg@base@tag=imgScale&amp;m=1&amp;w=1423&amp;h=1781&amp;q=9564d54d65-5a93-11f0-8f21-da5093cd7969"/>
          <p:cNvPicPr>
            <a:picLocks noChangeAspect="1"/>
          </p:cNvPicPr>
          <p:nvPr>
            <p:custDataLst>
              <p:tags r:id="rId2"/>
            </p:custDataLst>
          </p:nvPr>
        </p:nvPicPr>
        <p:blipFill>
          <a:blip r:embed="rId3"/>
          <a:srcRect t="16488"/>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611505" y="608330"/>
            <a:ext cx="6292850" cy="763270"/>
          </a:xfrm>
        </p:spPr>
        <p:txBody>
          <a:bodyPr/>
          <a:lstStyle/>
          <a:p>
            <a:r>
              <a:rPr lang="zh-CN" altLang="en-US" sz="2800"/>
              <a:t>（五）园所管理的优化</a:t>
            </a:r>
            <a:endParaRPr lang="zh-CN" altLang="en-US" sz="2800"/>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panose="020B0503020204020204" pitchFamily="34"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01</a:t>
            </a:r>
            <a:endParaRPr lang="en-US" altLang="zh-CN" sz="2000" b="1" dirty="0">
              <a:solidFill>
                <a:schemeClr val="accent5"/>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利用社区资源提高运营效率</a:t>
            </a:r>
            <a:endParaRPr lang="zh-CN" altLang="en-US" b="1" dirty="0">
              <a:solidFill>
                <a:schemeClr val="accent5"/>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幼儿园通过与社区合作，利用社区资源提高园所的运营效率，优化日常管理。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社区专业人士的管理参与</a:t>
            </a:r>
            <a:endParaRPr lang="zh-CN" altLang="en-US" b="1" dirty="0">
              <a:solidFill>
                <a:schemeClr val="accent6"/>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社区中的专业人士参与园所管理或提供咨询服务，帮助园所实现更好的管理和发展。</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03</a:t>
            </a:r>
            <a:endParaRPr lang="en-US" altLang="zh-CN" sz="2000" b="1" dirty="0">
              <a:solidFill>
                <a:schemeClr val="accent5"/>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咨询服务对园所发展的贡献</a:t>
            </a:r>
            <a:endParaRPr lang="zh-CN" altLang="en-US" b="1" dirty="0">
              <a:solidFill>
                <a:schemeClr val="accent5"/>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专业人士提供的咨询服务对园所的运营效率和服务质量提升有显著贡献。</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414145" y="852170"/>
            <a:ext cx="6534785" cy="461645"/>
          </a:xfrm>
        </p:spPr>
        <p:txBody>
          <a:bodyPr>
            <a:noAutofit/>
          </a:bodyPr>
          <a:p>
            <a:pPr algn="l"/>
            <a:r>
              <a:rPr lang="zh-CN" altLang="en-US" sz="2800"/>
              <a:t>（六）高质量互动的追求</a:t>
            </a:r>
            <a:endParaRPr lang="zh-CN" altLang="en-US" sz="2800"/>
          </a:p>
        </p:txBody>
      </p:sp>
      <p:sp>
        <p:nvSpPr>
          <p:cNvPr id="8" name="矩形 2"/>
          <p:cNvSpPr/>
          <p:nvPr>
            <p:custDataLst>
              <p:tags r:id="rId2"/>
            </p:custDataLst>
          </p:nvPr>
        </p:nvSpPr>
        <p:spPr>
          <a:xfrm>
            <a:off x="1252750" y="2644160"/>
            <a:ext cx="2618501" cy="796424"/>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“社区</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”模式强调家庭、园所、社区之间的密切合作，共同为幼儿创造全面多元的教育环境。</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222375" y="2107565"/>
            <a:ext cx="3110865" cy="37465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4"/>
                </a:solidFill>
                <a:latin typeface="+mn-ea"/>
                <a:cs typeface="+mn-ea"/>
              </a:rPr>
              <a:t>家庭、园所、社区的密切合作</a:t>
            </a:r>
            <a:endParaRPr lang="zh-CN" altLang="en-US" sz="1700" b="1" kern="0">
              <a:solidFill>
                <a:schemeClr val="accent4"/>
              </a:solidFill>
              <a:latin typeface="+mn-ea"/>
              <a:cs typeface="+mn-ea"/>
            </a:endParaRPr>
          </a:p>
        </p:txBody>
      </p:sp>
      <p:sp>
        <p:nvSpPr>
          <p:cNvPr id="13" name="矩形 4"/>
          <p:cNvSpPr/>
          <p:nvPr>
            <p:custDataLst>
              <p:tags r:id="rId4"/>
            </p:custDataLst>
          </p:nvPr>
        </p:nvSpPr>
        <p:spPr>
          <a:xfrm>
            <a:off x="1688691" y="1383605"/>
            <a:ext cx="1204883" cy="901596"/>
          </a:xfrm>
          <a:prstGeom prst="rect">
            <a:avLst/>
          </a:prstGeom>
          <a:noFill/>
        </p:spPr>
        <p:txBody>
          <a:bodyPr wrap="none" lIns="0" tIns="0" rIns="0" bIns="0" rtlCol="0" anchor="ctr"/>
          <a:p>
            <a:pPr>
              <a:spcBef>
                <a:spcPct val="0"/>
              </a:spcBef>
              <a:spcAft>
                <a:spcPct val="0"/>
              </a:spcAft>
            </a:pPr>
            <a:r>
              <a:rPr lang="en-US" altLang="zh-CN" sz="3600" b="1" kern="0" dirty="0">
                <a:solidFill>
                  <a:schemeClr val="accent4"/>
                </a:solidFill>
                <a:latin typeface="+mn-ea"/>
                <a:cs typeface="+mn-ea"/>
              </a:rPr>
              <a:t>01</a:t>
            </a:r>
            <a:endParaRPr lang="en-US" altLang="zh-CN" sz="3600" b="1" kern="0" dirty="0">
              <a:solidFill>
                <a:schemeClr val="accent4"/>
              </a:solidFill>
              <a:latin typeface="+mn-ea"/>
              <a:cs typeface="+mn-ea"/>
            </a:endParaRPr>
          </a:p>
        </p:txBody>
      </p:sp>
      <p:pic>
        <p:nvPicPr>
          <p:cNvPr id="16" name="图片 29" descr="/data/temp/63e3716a-5a93-11f0-a956-02bafa7fac77.jpg@base@tag=imgScale&amp;m=1&amp;w=799&amp;h=422&amp;q=9563e3716a-5a93-11f0-a956-02bafa7fac77"/>
          <p:cNvPicPr>
            <a:picLocks noChangeAspect="1"/>
          </p:cNvPicPr>
          <p:nvPr>
            <p:custDataLst>
              <p:tags r:id="rId5"/>
            </p:custDataLst>
          </p:nvPr>
        </p:nvPicPr>
        <p:blipFill rotWithShape="1">
          <a:blip r:embed="rId6"/>
          <a:srcRect l="9365" r="9365"/>
          <a:stretch>
            <a:fillRect/>
          </a:stretch>
        </p:blipFill>
        <p:spPr>
          <a:xfrm>
            <a:off x="1222270" y="4444034"/>
            <a:ext cx="2618504" cy="1381775"/>
          </a:xfrm>
          <a:prstGeom prst="rect">
            <a:avLst/>
          </a:prstGeom>
          <a:solidFill>
            <a:schemeClr val="accent4"/>
          </a:solidFill>
          <a:ln>
            <a:solidFill>
              <a:schemeClr val="accent4">
                <a:alpha val="20000"/>
              </a:schemeClr>
            </a:solidFill>
          </a:ln>
        </p:spPr>
      </p:pic>
      <p:sp>
        <p:nvSpPr>
          <p:cNvPr id="17" name="矩形 5"/>
          <p:cNvSpPr/>
          <p:nvPr>
            <p:custDataLst>
              <p:tags r:id="rId7"/>
            </p:custDataLst>
          </p:nvPr>
        </p:nvSpPr>
        <p:spPr>
          <a:xfrm>
            <a:off x="4760114" y="2644160"/>
            <a:ext cx="2618501" cy="796424"/>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幼儿园致力于打通幼儿社会生态系统中的各种壁垒，实现家庭、园所、社区之间的密切合作。</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729480" y="2107565"/>
            <a:ext cx="3110865" cy="37465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打通幼儿社会生态系统的壁垒</a:t>
            </a:r>
            <a:endParaRPr lang="zh-CN" altLang="en-US" sz="1700" b="1" kern="0">
              <a:solidFill>
                <a:schemeClr val="accent5"/>
              </a:solidFill>
              <a:latin typeface="+mn-ea"/>
              <a:cs typeface="+mn-ea"/>
            </a:endParaRPr>
          </a:p>
        </p:txBody>
      </p:sp>
      <p:sp>
        <p:nvSpPr>
          <p:cNvPr id="20" name="矩形 9"/>
          <p:cNvSpPr/>
          <p:nvPr>
            <p:custDataLst>
              <p:tags r:id="rId9"/>
            </p:custDataLst>
          </p:nvPr>
        </p:nvSpPr>
        <p:spPr>
          <a:xfrm>
            <a:off x="5196055" y="1383605"/>
            <a:ext cx="1204883" cy="901596"/>
          </a:xfrm>
          <a:prstGeom prst="rect">
            <a:avLst/>
          </a:prstGeom>
          <a:noFill/>
        </p:spPr>
        <p:txBody>
          <a:bodyPr wrap="none" lIns="0" tIns="0" rIns="0" bIns="0" rtlCol="0" anchor="ctr"/>
          <a:p>
            <a:pPr>
              <a:spcBef>
                <a:spcPct val="0"/>
              </a:spcBef>
              <a:spcAft>
                <a:spcPct val="0"/>
              </a:spcAft>
            </a:pPr>
            <a:r>
              <a:rPr lang="en-US" altLang="zh-CN" sz="3600" b="1" kern="0">
                <a:solidFill>
                  <a:schemeClr val="accent5"/>
                </a:solidFill>
                <a:latin typeface="+mn-ea"/>
                <a:cs typeface="+mn-ea"/>
              </a:rPr>
              <a:t>02</a:t>
            </a:r>
            <a:endParaRPr lang="en-US" altLang="zh-CN" sz="3600" b="1" kern="0">
              <a:solidFill>
                <a:schemeClr val="accent5"/>
              </a:solidFill>
              <a:latin typeface="+mn-ea"/>
              <a:cs typeface="+mn-ea"/>
            </a:endParaRPr>
          </a:p>
        </p:txBody>
      </p:sp>
      <p:pic>
        <p:nvPicPr>
          <p:cNvPr id="21" name="图片 30" descr="/data/temp/63e3730a-5a93-11f0-a956-02bafa7fac77.jpg@base@tag=imgScale&amp;m=1&amp;w=799&amp;h=422&amp;q=9563e3730a-5a93-11f0-a956-02bafa7fac77"/>
          <p:cNvPicPr>
            <a:picLocks noChangeAspect="1"/>
          </p:cNvPicPr>
          <p:nvPr>
            <p:custDataLst>
              <p:tags r:id="rId10"/>
            </p:custDataLst>
          </p:nvPr>
        </p:nvPicPr>
        <p:blipFill rotWithShape="1">
          <a:blip r:embed="rId11"/>
          <a:srcRect l="1458" t="7109" b="474"/>
          <a:stretch>
            <a:fillRect/>
          </a:stretch>
        </p:blipFill>
        <p:spPr>
          <a:xfrm>
            <a:off x="4729634" y="4444034"/>
            <a:ext cx="2618504" cy="1381775"/>
          </a:xfrm>
          <a:prstGeom prst="rect">
            <a:avLst/>
          </a:prstGeom>
          <a:solidFill>
            <a:schemeClr val="accent5"/>
          </a:solidFill>
          <a:ln>
            <a:solidFill>
              <a:schemeClr val="accent5">
                <a:alpha val="20000"/>
              </a:schemeClr>
            </a:solidFill>
          </a:ln>
        </p:spPr>
      </p:pic>
      <p:sp>
        <p:nvSpPr>
          <p:cNvPr id="22" name="矩形 10"/>
          <p:cNvSpPr/>
          <p:nvPr>
            <p:custDataLst>
              <p:tags r:id="rId12"/>
            </p:custDataLst>
          </p:nvPr>
        </p:nvSpPr>
        <p:spPr>
          <a:xfrm>
            <a:off x="8267479" y="2644160"/>
            <a:ext cx="2618501" cy="796424"/>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通过“社区</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”模式，幼儿园能够为幼儿提供一个全面、多元、高质量的教育环境，促进其全面发展。</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237220" y="2107565"/>
            <a:ext cx="3110865" cy="374650"/>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4"/>
                </a:solidFill>
                <a:latin typeface="+mn-ea"/>
                <a:cs typeface="+mn-ea"/>
              </a:rPr>
              <a:t>为幼儿创造全面多元的教育环境</a:t>
            </a:r>
            <a:endParaRPr lang="zh-CN" altLang="en-US" sz="1700" b="1" kern="0">
              <a:solidFill>
                <a:schemeClr val="accent4"/>
              </a:solidFill>
              <a:latin typeface="+mn-ea"/>
              <a:cs typeface="+mn-ea"/>
            </a:endParaRPr>
          </a:p>
        </p:txBody>
      </p:sp>
      <p:sp>
        <p:nvSpPr>
          <p:cNvPr id="25" name="矩形 13"/>
          <p:cNvSpPr/>
          <p:nvPr>
            <p:custDataLst>
              <p:tags r:id="rId14"/>
            </p:custDataLst>
          </p:nvPr>
        </p:nvSpPr>
        <p:spPr>
          <a:xfrm>
            <a:off x="8703420" y="1383605"/>
            <a:ext cx="1204883" cy="901596"/>
          </a:xfrm>
          <a:prstGeom prst="rect">
            <a:avLst/>
          </a:prstGeom>
          <a:noFill/>
        </p:spPr>
        <p:txBody>
          <a:bodyPr wrap="none" lIns="0" tIns="0" rIns="0" bIns="0" rtlCol="0" anchor="ctr"/>
          <a:p>
            <a:pPr>
              <a:spcBef>
                <a:spcPct val="0"/>
              </a:spcBef>
              <a:spcAft>
                <a:spcPct val="0"/>
              </a:spcAft>
            </a:pPr>
            <a:r>
              <a:rPr lang="en-US" altLang="zh-CN" sz="3600" b="1" kern="0">
                <a:solidFill>
                  <a:schemeClr val="accent4"/>
                </a:solidFill>
                <a:latin typeface="+mn-ea"/>
                <a:cs typeface="+mn-ea"/>
              </a:rPr>
              <a:t>03</a:t>
            </a:r>
            <a:endParaRPr lang="en-US" altLang="zh-CN" sz="3600" b="1" kern="0">
              <a:solidFill>
                <a:schemeClr val="accent4"/>
              </a:solidFill>
              <a:latin typeface="+mn-ea"/>
              <a:cs typeface="+mn-ea"/>
            </a:endParaRPr>
          </a:p>
        </p:txBody>
      </p:sp>
      <p:pic>
        <p:nvPicPr>
          <p:cNvPr id="26" name="图片 31" descr="/data/temp/63e371e9-5a93-11f0-a956-02bafa7fac77.jpg@base@tag=imgScale&amp;m=1&amp;w=799&amp;h=422&amp;q=9563e371e9-5a93-11f0-a956-02bafa7fac77"/>
          <p:cNvPicPr>
            <a:picLocks noChangeAspect="1"/>
          </p:cNvPicPr>
          <p:nvPr>
            <p:custDataLst>
              <p:tags r:id="rId15"/>
            </p:custDataLst>
          </p:nvPr>
        </p:nvPicPr>
        <p:blipFill rotWithShape="1">
          <a:blip r:embed="rId16"/>
          <a:srcRect l="8028" r="16768" b="7466"/>
          <a:stretch>
            <a:fillRect/>
          </a:stretch>
        </p:blipFill>
        <p:spPr>
          <a:xfrm>
            <a:off x="8236999" y="4444034"/>
            <a:ext cx="2618504" cy="1381775"/>
          </a:xfrm>
          <a:prstGeom prst="rect">
            <a:avLst/>
          </a:prstGeom>
          <a:solidFill>
            <a:schemeClr val="accent4"/>
          </a:solidFill>
          <a:ln>
            <a:solidFill>
              <a:schemeClr val="accent4">
                <a:alpha val="20000"/>
              </a:schemeClr>
            </a:solidFill>
          </a:ln>
        </p:spPr>
      </p:pic>
      <p:cxnSp>
        <p:nvCxnSpPr>
          <p:cNvPr id="35" name="直接连接符 23"/>
          <p:cNvCxnSpPr/>
          <p:nvPr>
            <p:custDataLst>
              <p:tags r:id="rId17"/>
            </p:custDataLst>
          </p:nvPr>
        </p:nvCxnSpPr>
        <p:spPr>
          <a:xfrm>
            <a:off x="1035788" y="1836172"/>
            <a:ext cx="0" cy="4006725"/>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33914" y="1836172"/>
            <a:ext cx="0" cy="4006725"/>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039547" y="1836172"/>
            <a:ext cx="0" cy="4006725"/>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557655" y="898525"/>
            <a:ext cx="5877560" cy="461645"/>
          </a:xfrm>
        </p:spPr>
        <p:txBody>
          <a:bodyPr>
            <a:noAutofit/>
          </a:bodyPr>
          <a:p>
            <a:pPr algn="l"/>
            <a:r>
              <a:rPr lang="zh-CN" altLang="en-US" sz="3200"/>
              <a:t>二、“社区</a:t>
            </a:r>
            <a:r>
              <a:rPr lang="en-US" altLang="zh-CN" sz="3200"/>
              <a:t>+</a:t>
            </a:r>
            <a:r>
              <a:rPr lang="zh-CN" altLang="en-US" sz="3200"/>
              <a:t>”发展模式的意义</a:t>
            </a:r>
            <a:endParaRPr lang="zh-CN" altLang="en-US" sz="3200"/>
          </a:p>
        </p:txBody>
      </p:sp>
      <p:sp>
        <p:nvSpPr>
          <p:cNvPr id="8" name="矩形 2"/>
          <p:cNvSpPr/>
          <p:nvPr>
            <p:custDataLst>
              <p:tags r:id="rId2"/>
            </p:custDataLst>
          </p:nvPr>
        </p:nvSpPr>
        <p:spPr>
          <a:xfrm>
            <a:off x="1619782" y="2331490"/>
            <a:ext cx="2742681" cy="754639"/>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幼儿发展需要家庭、幼儿园与社区的共同支持。社区作为成长环境的一部分，其互动质量直接影响幼儿的全面发展。</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631222" y="1727225"/>
            <a:ext cx="2481249" cy="50927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（一）为幼儿的发展创设环境支持</a:t>
            </a:r>
            <a:endParaRPr lang="zh-CN" altLang="en-US" b="1" kern="0">
              <a:solidFill>
                <a:schemeClr val="accent4"/>
              </a:solidFill>
              <a:latin typeface="+mn-ea"/>
              <a:cs typeface="+mn-ea"/>
            </a:endParaRPr>
          </a:p>
        </p:txBody>
      </p:sp>
      <p:pic>
        <p:nvPicPr>
          <p:cNvPr id="16" name="图片 29" descr="/data/temp/d5557b9a-5a93-11f0-90e9-9acb4393f0b8.jpg@base@tag=imgScale&amp;m=1&amp;w=799&amp;h=422&amp;q=95d5557b9a-5a93-11f0-90e9-9acb4393f0b8"/>
          <p:cNvPicPr>
            <a:picLocks noChangeAspect="1"/>
          </p:cNvPicPr>
          <p:nvPr>
            <p:custDataLst>
              <p:tags r:id="rId4"/>
            </p:custDataLst>
          </p:nvPr>
        </p:nvPicPr>
        <p:blipFill rotWithShape="1">
          <a:blip r:embed="rId5"/>
          <a:srcRect t="6039" b="14807"/>
          <a:stretch>
            <a:fillRect/>
          </a:stretch>
        </p:blipFill>
        <p:spPr>
          <a:xfrm>
            <a:off x="1643509" y="3938528"/>
            <a:ext cx="2481253" cy="1309348"/>
          </a:xfrm>
          <a:prstGeom prst="rect">
            <a:avLst/>
          </a:prstGeom>
          <a:solidFill>
            <a:schemeClr val="accent4"/>
          </a:solidFill>
          <a:ln>
            <a:solidFill>
              <a:schemeClr val="accent4">
                <a:alpha val="20000"/>
              </a:schemeClr>
            </a:solidFill>
          </a:ln>
        </p:spPr>
      </p:pic>
      <p:sp>
        <p:nvSpPr>
          <p:cNvPr id="17" name="矩形 5"/>
          <p:cNvSpPr/>
          <p:nvPr>
            <p:custDataLst>
              <p:tags r:id="rId6"/>
            </p:custDataLst>
          </p:nvPr>
        </p:nvSpPr>
        <p:spPr>
          <a:xfrm>
            <a:off x="4943288" y="2331490"/>
            <a:ext cx="2742681" cy="754639"/>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幼儿园应主动整合社区资源，与家庭、社区共同打造优质的教育生态环境，提升教育效率。</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7"/>
            </p:custDataLst>
          </p:nvPr>
        </p:nvSpPr>
        <p:spPr>
          <a:xfrm>
            <a:off x="4954744" y="1727225"/>
            <a:ext cx="2481249" cy="50927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（二）为幼儿园的发展提供内涵支撑</a:t>
            </a:r>
            <a:endParaRPr lang="zh-CN" altLang="en-US" b="1" kern="0">
              <a:solidFill>
                <a:schemeClr val="accent4"/>
              </a:solidFill>
              <a:latin typeface="+mn-ea"/>
              <a:cs typeface="+mn-ea"/>
            </a:endParaRPr>
          </a:p>
        </p:txBody>
      </p:sp>
      <p:pic>
        <p:nvPicPr>
          <p:cNvPr id="21" name="图片 30" descr="/data/temp/d5557d37-5a93-11f0-90e9-9acb4393f0b8.jpg@base@tag=imgScale&amp;m=1&amp;w=799&amp;h=422&amp;q=95d5557d37-5a93-11f0-90e9-9acb4393f0b8"/>
          <p:cNvPicPr>
            <a:picLocks noChangeAspect="1"/>
          </p:cNvPicPr>
          <p:nvPr>
            <p:custDataLst>
              <p:tags r:id="rId8"/>
            </p:custDataLst>
          </p:nvPr>
        </p:nvPicPr>
        <p:blipFill rotWithShape="1">
          <a:blip r:embed="rId9"/>
          <a:srcRect t="10423" b="10423"/>
          <a:stretch>
            <a:fillRect/>
          </a:stretch>
        </p:blipFill>
        <p:spPr>
          <a:xfrm>
            <a:off x="4967031" y="3938528"/>
            <a:ext cx="2481253" cy="1309348"/>
          </a:xfrm>
          <a:prstGeom prst="rect">
            <a:avLst/>
          </a:prstGeom>
          <a:solidFill>
            <a:schemeClr val="accent4"/>
          </a:solidFill>
          <a:ln>
            <a:solidFill>
              <a:schemeClr val="accent4">
                <a:alpha val="20000"/>
              </a:schemeClr>
            </a:solidFill>
          </a:ln>
        </p:spPr>
      </p:pic>
      <p:sp>
        <p:nvSpPr>
          <p:cNvPr id="22" name="矩形 10"/>
          <p:cNvSpPr/>
          <p:nvPr>
            <p:custDataLst>
              <p:tags r:id="rId10"/>
            </p:custDataLst>
          </p:nvPr>
        </p:nvSpPr>
        <p:spPr>
          <a:xfrm>
            <a:off x="8266794" y="2331490"/>
            <a:ext cx="2742681" cy="754639"/>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幼儿园与社区互动应超越形式，通过开放的教育观念共同合作，共同参与幼儿园事务管理，共同育才。</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1"/>
            </p:custDataLst>
          </p:nvPr>
        </p:nvSpPr>
        <p:spPr>
          <a:xfrm>
            <a:off x="8278267" y="1727225"/>
            <a:ext cx="2481248" cy="50927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（三）为社区发展提供功能支柱</a:t>
            </a:r>
            <a:endParaRPr lang="zh-CN" altLang="en-US" b="1" kern="0">
              <a:solidFill>
                <a:schemeClr val="accent4"/>
              </a:solidFill>
              <a:latin typeface="+mn-ea"/>
              <a:cs typeface="+mn-ea"/>
            </a:endParaRPr>
          </a:p>
        </p:txBody>
      </p:sp>
      <p:pic>
        <p:nvPicPr>
          <p:cNvPr id="26" name="图片 31" descr="/data/temp/d5557c02-5a93-11f0-90e9-9acb4393f0b8.jpg@base@tag=imgScale&amp;m=1&amp;w=799&amp;h=422&amp;q=95d5557c02-5a93-11f0-90e9-9acb4393f0b8"/>
          <p:cNvPicPr>
            <a:picLocks noChangeAspect="1"/>
          </p:cNvPicPr>
          <p:nvPr>
            <p:custDataLst>
              <p:tags r:id="rId12"/>
            </p:custDataLst>
          </p:nvPr>
        </p:nvPicPr>
        <p:blipFill rotWithShape="1">
          <a:blip r:embed="rId13"/>
          <a:srcRect t="10485" b="10485"/>
          <a:stretch>
            <a:fillRect/>
          </a:stretch>
        </p:blipFill>
        <p:spPr>
          <a:xfrm>
            <a:off x="8290554" y="3938528"/>
            <a:ext cx="2481253" cy="1309348"/>
          </a:xfrm>
          <a:prstGeom prst="rect">
            <a:avLst/>
          </a:prstGeom>
          <a:solidFill>
            <a:schemeClr val="accent4"/>
          </a:solidFill>
          <a:ln>
            <a:solidFill>
              <a:schemeClr val="accent4">
                <a:alpha val="20000"/>
              </a:schemeClr>
            </a:solidFill>
          </a:ln>
        </p:spPr>
      </p:pic>
      <p:cxnSp>
        <p:nvCxnSpPr>
          <p:cNvPr id="35" name="直接连接符 23"/>
          <p:cNvCxnSpPr/>
          <p:nvPr>
            <p:custDataLst>
              <p:tags r:id="rId14"/>
            </p:custDataLst>
          </p:nvPr>
        </p:nvCxnSpPr>
        <p:spPr>
          <a:xfrm>
            <a:off x="1442874" y="1344492"/>
            <a:ext cx="0" cy="3796709"/>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5"/>
            </p:custDataLst>
          </p:nvPr>
        </p:nvCxnSpPr>
        <p:spPr>
          <a:xfrm>
            <a:off x="4757643" y="1344492"/>
            <a:ext cx="0" cy="3796709"/>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6"/>
            </p:custDataLst>
          </p:nvPr>
        </p:nvCxnSpPr>
        <p:spPr>
          <a:xfrm>
            <a:off x="8079524" y="1344492"/>
            <a:ext cx="0" cy="3796709"/>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4939030" y="2893060"/>
            <a:ext cx="4700905" cy="1322070"/>
          </a:xfrm>
          <a:prstGeom prst="rect">
            <a:avLst/>
          </a:prstGeom>
          <a:noFill/>
        </p:spPr>
        <p:txBody>
          <a:bodyPr wrap="square" rtlCol="0">
            <a:spAutoFit/>
          </a:bodyPr>
          <a:p>
            <a:pPr algn="ctr"/>
            <a:r>
              <a:rPr lang="en-US" altLang="zh-CN" sz="4000" dirty="0">
                <a:solidFill>
                  <a:srgbClr val="0091DC"/>
                </a:solidFill>
                <a:latin typeface="+mj-ea"/>
                <a:ea typeface="+mj-ea"/>
                <a:cs typeface="思源黑体 CN Medium" panose="020B0600000000000000" charset="-122"/>
              </a:rPr>
              <a:t>“</a:t>
            </a:r>
            <a:r>
              <a:rPr lang="zh-CN" altLang="en-US" sz="4000" dirty="0">
                <a:solidFill>
                  <a:srgbClr val="0091DC"/>
                </a:solidFill>
                <a:latin typeface="+mj-ea"/>
                <a:ea typeface="+mj-ea"/>
                <a:cs typeface="思源黑体 CN Medium" panose="020B0600000000000000" charset="-122"/>
              </a:rPr>
              <a:t>社区</a:t>
            </a:r>
            <a:r>
              <a:rPr lang="en-US" altLang="zh-CN" sz="4000" dirty="0">
                <a:solidFill>
                  <a:srgbClr val="0091DC"/>
                </a:solidFill>
                <a:latin typeface="+mj-ea"/>
                <a:ea typeface="+mj-ea"/>
                <a:cs typeface="思源黑体 CN Medium" panose="020B0600000000000000" charset="-122"/>
              </a:rPr>
              <a:t>+”</a:t>
            </a:r>
            <a:r>
              <a:rPr lang="zh-CN" altLang="en-US" sz="4000" dirty="0">
                <a:solidFill>
                  <a:srgbClr val="0091DC"/>
                </a:solidFill>
                <a:latin typeface="+mj-ea"/>
                <a:ea typeface="+mj-ea"/>
                <a:cs typeface="思源黑体 CN Medium" panose="020B0600000000000000" charset="-122"/>
              </a:rPr>
              <a:t>发展模式的主要内容</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66165" y="830580"/>
            <a:ext cx="7380605" cy="626745"/>
          </a:xfrm>
        </p:spPr>
        <p:txBody>
          <a:bodyPr>
            <a:normAutofit fontScale="90000"/>
          </a:bodyPr>
          <a:lstStyle/>
          <a:p>
            <a:pPr marL="0" indent="0" fontAlgn="auto">
              <a:lnSpc>
                <a:spcPct val="140000"/>
              </a:lnSpc>
            </a:pPr>
            <a:r>
              <a:rPr lang="zh-CN" altLang="en-US" sz="3600"/>
              <a:t>一、</a:t>
            </a:r>
            <a:r>
              <a:rPr lang="en-US" altLang="zh-CN" sz="3600"/>
              <a:t>“</a:t>
            </a:r>
            <a:r>
              <a:rPr lang="zh-CN" altLang="en-US" sz="3600"/>
              <a:t>社区</a:t>
            </a:r>
            <a:r>
              <a:rPr lang="en-US" altLang="zh-CN" sz="3600"/>
              <a:t>+”</a:t>
            </a:r>
            <a:r>
              <a:rPr lang="zh-CN" altLang="en-US" sz="3600"/>
              <a:t>模式的课程内容</a:t>
            </a:r>
            <a:br>
              <a:rPr lang="zh-CN" altLang="en-US"/>
            </a:br>
            <a:r>
              <a:rPr lang="zh-CN" altLang="en-US" sz="3100"/>
              <a:t>（一）课程目标更重视生活价值</a:t>
            </a:r>
            <a:endParaRPr lang="zh-CN" altLang="en-US" sz="3100"/>
          </a:p>
        </p:txBody>
      </p:sp>
      <p:pic>
        <p:nvPicPr>
          <p:cNvPr id="129" name="图片 128" descr="/data/temp/dc0c487e-5ae6-11f0-bfe8-868a40d164c3.jpg@base@tag=imgScale&amp;m=1&amp;w=1537&amp;h=1903&amp;q=95dc0c487e-5ae6-11f0-bfe8-868a40d164c3"/>
          <p:cNvPicPr>
            <a:picLocks noChangeAspect="1"/>
          </p:cNvPicPr>
          <p:nvPr>
            <p:custDataLst>
              <p:tags r:id="rId2"/>
            </p:custDataLst>
          </p:nvPr>
        </p:nvPicPr>
        <p:blipFill rotWithShape="1">
          <a:blip r:embed="rId3"/>
          <a:srcRect t="14221" b="322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499047" y="177976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1499047" y="222279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在“社区</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”模式的课程目标中，生活价值被置于重要位置，强调幼儿日常生活经验的重要性，以培养孩子们的实际操作能力。</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2040318" y="184441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生活经验的重要性</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499680" y="1781030"/>
            <a:ext cx="430989" cy="430989"/>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pitchFamily="34" charset="-122"/>
              <a:sym typeface="+mn-ea"/>
            </a:endParaRPr>
          </a:p>
        </p:txBody>
      </p:sp>
      <p:sp>
        <p:nvSpPr>
          <p:cNvPr id="40" name="正文"/>
          <p:cNvSpPr txBox="1"/>
          <p:nvPr>
            <p:custDataLst>
              <p:tags r:id="rId8"/>
            </p:custDataLst>
          </p:nvPr>
        </p:nvSpPr>
        <p:spPr>
          <a:xfrm>
            <a:off x="1499235" y="3842385"/>
            <a:ext cx="546608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例如，“小小邮差”活动通过邮寄信件的基本技能学习，让孩子们了解邮政系统的工作方式及其在社会生活中的作用。</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2040318" y="346378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“小小邮差”活动案例</a:t>
            </a:r>
            <a:endParaRPr lang="zh-CN" altLang="en-US"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499680" y="3400406"/>
            <a:ext cx="430989" cy="430989"/>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pitchFamily="34" charset="-122"/>
              <a:sym typeface="+mn-ea"/>
            </a:endParaRPr>
          </a:p>
        </p:txBody>
      </p:sp>
      <p:sp>
        <p:nvSpPr>
          <p:cNvPr id="15" name="正文"/>
          <p:cNvSpPr txBox="1"/>
          <p:nvPr>
            <p:custDataLst>
              <p:tags r:id="rId11"/>
            </p:custDataLst>
          </p:nvPr>
        </p:nvSpPr>
        <p:spPr>
          <a:xfrm>
            <a:off x="1499047" y="5461546"/>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这些活动旨在培养孩子们的实际操作能力，同时让他们在真实的社会环境中学习和成长。</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2040318" y="508316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实际操作能力的培养</a:t>
            </a:r>
            <a:endParaRPr lang="zh-CN" altLang="en-US"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499680" y="5019782"/>
            <a:ext cx="430989" cy="430989"/>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panose="020B0503020204020204" pitchFamily="3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580174" y="186152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580174" y="510027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580174" y="3480900"/>
            <a:ext cx="269493" cy="269493"/>
          </a:xfrm>
          <a:prstGeom prst="rect">
            <a:avLst/>
          </a:prstGeom>
        </p:spPr>
      </p:pic>
    </p:spTree>
    <p:custDataLst>
      <p:tags r:id="rId2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408430" y="805180"/>
            <a:ext cx="7571740" cy="591185"/>
          </a:xfrm>
        </p:spPr>
        <p:txBody>
          <a:bodyPr>
            <a:noAutofit/>
          </a:bodyPr>
          <a:p>
            <a:pPr algn="l"/>
            <a:r>
              <a:rPr lang="zh-CN" altLang="en-US" sz="2800"/>
              <a:t>（二）课程架构更加突出社区特色</a:t>
            </a:r>
            <a:endParaRPr lang="zh-CN" altLang="en-US" sz="2800"/>
          </a:p>
        </p:txBody>
      </p:sp>
      <p:sp>
        <p:nvSpPr>
          <p:cNvPr id="8" name="矩形 2"/>
          <p:cNvSpPr/>
          <p:nvPr>
            <p:custDataLst>
              <p:tags r:id="rId2"/>
            </p:custDataLst>
          </p:nvPr>
        </p:nvSpPr>
        <p:spPr>
          <a:xfrm>
            <a:off x="1623060" y="2672080"/>
            <a:ext cx="2854325" cy="76898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“社区</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”模式的课程架构考虑社区的独特性，将社区的历史、文化融入课程设计，如“小小植物学家”活动。</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623433" y="2152874"/>
            <a:ext cx="2528582" cy="518986"/>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社区历史文化的融入</a:t>
            </a:r>
            <a:endParaRPr lang="zh-CN" altLang="en-US" sz="1700" b="1" kern="0">
              <a:solidFill>
                <a:schemeClr val="accent5"/>
              </a:solidFill>
              <a:latin typeface="+mn-ea"/>
              <a:cs typeface="+mn-ea"/>
            </a:endParaRPr>
          </a:p>
        </p:txBody>
      </p:sp>
      <p:sp>
        <p:nvSpPr>
          <p:cNvPr id="13" name="矩形 4"/>
          <p:cNvSpPr/>
          <p:nvPr>
            <p:custDataLst>
              <p:tags r:id="rId4"/>
            </p:custDataLst>
          </p:nvPr>
        </p:nvSpPr>
        <p:spPr>
          <a:xfrm>
            <a:off x="1623433" y="1463345"/>
            <a:ext cx="1163508" cy="870636"/>
          </a:xfrm>
          <a:prstGeom prst="rect">
            <a:avLst/>
          </a:prstGeom>
          <a:noFill/>
        </p:spPr>
        <p:txBody>
          <a:bodyPr wrap="none" lIns="0" tIns="0" rIns="0" bIns="0" rtlCol="0" anchor="ctr"/>
          <a:p>
            <a:pPr>
              <a:spcBef>
                <a:spcPct val="0"/>
              </a:spcBef>
              <a:spcAft>
                <a:spcPct val="0"/>
              </a:spcAft>
            </a:pPr>
            <a:r>
              <a:rPr lang="en-US" altLang="zh-CN" sz="3600" b="1" kern="0" dirty="0">
                <a:solidFill>
                  <a:schemeClr val="accent5"/>
                </a:solidFill>
                <a:latin typeface="+mn-ea"/>
                <a:cs typeface="+mn-ea"/>
              </a:rPr>
              <a:t>01</a:t>
            </a:r>
            <a:endParaRPr lang="en-US" altLang="zh-CN" sz="3600" b="1" kern="0" dirty="0">
              <a:solidFill>
                <a:schemeClr val="accent5"/>
              </a:solidFill>
              <a:latin typeface="+mn-ea"/>
              <a:cs typeface="+mn-ea"/>
            </a:endParaRPr>
          </a:p>
        </p:txBody>
      </p:sp>
      <p:pic>
        <p:nvPicPr>
          <p:cNvPr id="16" name="图片 29" descr="/data/temp/daf20937-5ae6-11f0-b7a6-a23b2b7520e9.jpg@base@tag=imgScale&amp;m=1&amp;w=799&amp;h=422&amp;q=95daf20937-5ae6-11f0-b7a6-a23b2b7520e9"/>
          <p:cNvPicPr>
            <a:picLocks noChangeAspect="1"/>
          </p:cNvPicPr>
          <p:nvPr>
            <p:custDataLst>
              <p:tags r:id="rId5"/>
            </p:custDataLst>
          </p:nvPr>
        </p:nvPicPr>
        <p:blipFill rotWithShape="1">
          <a:blip r:embed="rId6"/>
          <a:srcRect t="14632" b="6338"/>
          <a:stretch>
            <a:fillRect/>
          </a:stretch>
        </p:blipFill>
        <p:spPr>
          <a:xfrm>
            <a:off x="1646928" y="4355034"/>
            <a:ext cx="2528586" cy="1334325"/>
          </a:xfrm>
          <a:prstGeom prst="rect">
            <a:avLst/>
          </a:prstGeom>
          <a:solidFill>
            <a:schemeClr val="accent5"/>
          </a:solidFill>
          <a:ln>
            <a:solidFill>
              <a:schemeClr val="accent5">
                <a:alpha val="20000"/>
              </a:schemeClr>
            </a:solidFill>
          </a:ln>
        </p:spPr>
      </p:pic>
      <p:sp>
        <p:nvSpPr>
          <p:cNvPr id="17" name="矩形 5"/>
          <p:cNvSpPr/>
          <p:nvPr>
            <p:custDataLst>
              <p:tags r:id="rId7"/>
            </p:custDataLst>
          </p:nvPr>
        </p:nvSpPr>
        <p:spPr>
          <a:xfrm>
            <a:off x="5009515" y="2672080"/>
            <a:ext cx="2854325" cy="76898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通过“小小植物学家”活动，孩子们亲身体验自然，了解植物生长过程，通常在社区公园或植物园进行。</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5010150" y="2152650"/>
            <a:ext cx="2702560" cy="518795"/>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6"/>
                </a:solidFill>
                <a:latin typeface="+mn-ea"/>
                <a:cs typeface="+mn-ea"/>
              </a:rPr>
              <a:t>“小小植物学家”活动案例</a:t>
            </a:r>
            <a:endParaRPr lang="zh-CN" altLang="en-US" sz="1700" b="1" kern="0">
              <a:solidFill>
                <a:schemeClr val="accent6"/>
              </a:solidFill>
              <a:latin typeface="+mn-ea"/>
              <a:cs typeface="+mn-ea"/>
            </a:endParaRPr>
          </a:p>
        </p:txBody>
      </p:sp>
      <p:sp>
        <p:nvSpPr>
          <p:cNvPr id="20" name="矩形 9"/>
          <p:cNvSpPr/>
          <p:nvPr>
            <p:custDataLst>
              <p:tags r:id="rId9"/>
            </p:custDataLst>
          </p:nvPr>
        </p:nvSpPr>
        <p:spPr>
          <a:xfrm>
            <a:off x="5010356" y="1463345"/>
            <a:ext cx="1163508" cy="870636"/>
          </a:xfrm>
          <a:prstGeom prst="rect">
            <a:avLst/>
          </a:prstGeom>
          <a:noFill/>
        </p:spPr>
        <p:txBody>
          <a:bodyPr wrap="none" lIns="0" tIns="0" rIns="0" bIns="0" rtlCol="0" anchor="ctr"/>
          <a:p>
            <a:pPr>
              <a:spcBef>
                <a:spcPct val="0"/>
              </a:spcBef>
              <a:spcAft>
                <a:spcPct val="0"/>
              </a:spcAft>
            </a:pPr>
            <a:r>
              <a:rPr lang="en-US" altLang="zh-CN" sz="3600" b="1" kern="0">
                <a:solidFill>
                  <a:schemeClr val="accent6"/>
                </a:solidFill>
                <a:latin typeface="+mn-ea"/>
                <a:cs typeface="+mn-ea"/>
              </a:rPr>
              <a:t>02</a:t>
            </a:r>
            <a:endParaRPr lang="en-US" altLang="zh-CN" sz="3600" b="1" kern="0">
              <a:solidFill>
                <a:schemeClr val="accent6"/>
              </a:solidFill>
              <a:latin typeface="+mn-ea"/>
              <a:cs typeface="+mn-ea"/>
            </a:endParaRPr>
          </a:p>
        </p:txBody>
      </p:sp>
      <p:pic>
        <p:nvPicPr>
          <p:cNvPr id="21" name="图片 30" descr="/data/temp/daf20955-5ae6-11f0-b7a6-a23b2b7520e9.jpg@base@tag=imgScale&amp;m=1&amp;w=799&amp;h=422&amp;q=95daf20955-5ae6-11f0-b7a6-a23b2b7520e9"/>
          <p:cNvPicPr>
            <a:picLocks noChangeAspect="1"/>
          </p:cNvPicPr>
          <p:nvPr>
            <p:custDataLst>
              <p:tags r:id="rId10"/>
            </p:custDataLst>
          </p:nvPr>
        </p:nvPicPr>
        <p:blipFill rotWithShape="1">
          <a:blip r:embed="rId11"/>
          <a:srcRect b="20971"/>
          <a:stretch>
            <a:fillRect/>
          </a:stretch>
        </p:blipFill>
        <p:spPr>
          <a:xfrm>
            <a:off x="5033851" y="4355034"/>
            <a:ext cx="2528586" cy="1334325"/>
          </a:xfrm>
          <a:prstGeom prst="rect">
            <a:avLst/>
          </a:prstGeom>
          <a:solidFill>
            <a:schemeClr val="accent6"/>
          </a:solidFill>
          <a:ln>
            <a:solidFill>
              <a:schemeClr val="accent6">
                <a:alpha val="20000"/>
              </a:schemeClr>
            </a:solidFill>
          </a:ln>
        </p:spPr>
      </p:pic>
      <p:sp>
        <p:nvSpPr>
          <p:cNvPr id="22" name="矩形 10"/>
          <p:cNvSpPr/>
          <p:nvPr>
            <p:custDataLst>
              <p:tags r:id="rId12"/>
            </p:custDataLst>
          </p:nvPr>
        </p:nvSpPr>
        <p:spPr>
          <a:xfrm>
            <a:off x="8396605" y="2672080"/>
            <a:ext cx="2854325" cy="76898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大学幼儿园与大学合作的项目，如“大学精神熏陶”，让孩子们参观大学校园，与学前教育专业学生和教师互动。</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397279" y="2152874"/>
            <a:ext cx="2528581" cy="518986"/>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大学资源的利用</a:t>
            </a:r>
            <a:endParaRPr lang="zh-CN" altLang="en-US" sz="1700" b="1" kern="0">
              <a:solidFill>
                <a:schemeClr val="accent5"/>
              </a:solidFill>
              <a:latin typeface="+mn-ea"/>
              <a:cs typeface="+mn-ea"/>
            </a:endParaRPr>
          </a:p>
        </p:txBody>
      </p:sp>
      <p:sp>
        <p:nvSpPr>
          <p:cNvPr id="25" name="矩形 13"/>
          <p:cNvSpPr/>
          <p:nvPr>
            <p:custDataLst>
              <p:tags r:id="rId14"/>
            </p:custDataLst>
          </p:nvPr>
        </p:nvSpPr>
        <p:spPr>
          <a:xfrm>
            <a:off x="8397279" y="1463345"/>
            <a:ext cx="1163508" cy="870636"/>
          </a:xfrm>
          <a:prstGeom prst="rect">
            <a:avLst/>
          </a:prstGeom>
          <a:noFill/>
        </p:spPr>
        <p:txBody>
          <a:bodyPr wrap="none" lIns="0" tIns="0" rIns="0" bIns="0" rtlCol="0" anchor="ctr"/>
          <a:p>
            <a:pPr>
              <a:spcBef>
                <a:spcPct val="0"/>
              </a:spcBef>
              <a:spcAft>
                <a:spcPct val="0"/>
              </a:spcAft>
            </a:pPr>
            <a:r>
              <a:rPr lang="en-US" altLang="zh-CN" sz="3600" b="1" kern="0">
                <a:solidFill>
                  <a:schemeClr val="accent5"/>
                </a:solidFill>
                <a:latin typeface="+mn-ea"/>
                <a:cs typeface="+mn-ea"/>
              </a:rPr>
              <a:t>03</a:t>
            </a:r>
            <a:endParaRPr lang="en-US" altLang="zh-CN" sz="3600" b="1" kern="0">
              <a:solidFill>
                <a:schemeClr val="accent5"/>
              </a:solidFill>
              <a:latin typeface="+mn-ea"/>
              <a:cs typeface="+mn-ea"/>
            </a:endParaRPr>
          </a:p>
        </p:txBody>
      </p:sp>
      <p:pic>
        <p:nvPicPr>
          <p:cNvPr id="26" name="图片 31" descr="/data/temp/daf20ab0-5ae6-11f0-b7a6-a23b2b7520e9.jpg@base@tag=imgScale&amp;m=1&amp;w=799&amp;h=422&amp;q=95daf20ab0-5ae6-11f0-b7a6-a23b2b7520e9"/>
          <p:cNvPicPr>
            <a:picLocks noChangeAspect="1"/>
          </p:cNvPicPr>
          <p:nvPr>
            <p:custDataLst>
              <p:tags r:id="rId15"/>
            </p:custDataLst>
          </p:nvPr>
        </p:nvPicPr>
        <p:blipFill rotWithShape="1">
          <a:blip r:embed="rId16"/>
          <a:srcRect t="10423" b="10423"/>
          <a:stretch>
            <a:fillRect/>
          </a:stretch>
        </p:blipFill>
        <p:spPr>
          <a:xfrm>
            <a:off x="8420774" y="4355034"/>
            <a:ext cx="2528586" cy="1334325"/>
          </a:xfrm>
          <a:prstGeom prst="rect">
            <a:avLst/>
          </a:prstGeom>
          <a:solidFill>
            <a:schemeClr val="accent5"/>
          </a:solidFill>
          <a:ln>
            <a:solidFill>
              <a:schemeClr val="accent5">
                <a:alpha val="20000"/>
              </a:schemeClr>
            </a:solidFill>
          </a:ln>
        </p:spPr>
      </p:pic>
      <p:cxnSp>
        <p:nvCxnSpPr>
          <p:cNvPr id="35" name="直接连接符 23"/>
          <p:cNvCxnSpPr/>
          <p:nvPr>
            <p:custDataLst>
              <p:tags r:id="rId17"/>
            </p:custDataLst>
          </p:nvPr>
        </p:nvCxnSpPr>
        <p:spPr>
          <a:xfrm>
            <a:off x="1443355" y="1463345"/>
            <a:ext cx="0" cy="3869136"/>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821357" y="1463345"/>
            <a:ext cx="0" cy="3869136"/>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206608" y="1463345"/>
            <a:ext cx="0" cy="3869136"/>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655445" y="770255"/>
            <a:ext cx="6287770" cy="645160"/>
          </a:xfrm>
        </p:spPr>
        <p:txBody>
          <a:bodyPr>
            <a:noAutofit/>
          </a:bodyPr>
          <a:p>
            <a:pPr algn="l"/>
            <a:r>
              <a:rPr lang="zh-CN" altLang="en-US" sz="2800"/>
              <a:t>（三）活动内容更加创新灵动</a:t>
            </a:r>
            <a:endParaRPr lang="zh-CN" altLang="en-US" sz="2800"/>
          </a:p>
        </p:txBody>
      </p:sp>
      <p:grpSp>
        <p:nvGrpSpPr>
          <p:cNvPr id="5" name="组合 4"/>
          <p:cNvGrpSpPr/>
          <p:nvPr>
            <p:custDataLst>
              <p:tags r:id="rId2"/>
            </p:custDataLst>
          </p:nvPr>
        </p:nvGrpSpPr>
        <p:grpSpPr>
          <a:xfrm>
            <a:off x="1503045" y="1642110"/>
            <a:ext cx="2842260" cy="3116580"/>
            <a:chOff x="2367" y="2586"/>
            <a:chExt cx="4476" cy="4908"/>
          </a:xfrm>
        </p:grpSpPr>
        <p:sp>
          <p:nvSpPr>
            <p:cNvPr id="3" name="矩形: 圆角 2"/>
            <p:cNvSpPr/>
            <p:nvPr>
              <p:custDataLst>
                <p:tags r:id="rId3"/>
              </p:custDataLst>
            </p:nvPr>
          </p:nvSpPr>
          <p:spPr>
            <a:xfrm>
              <a:off x="2367" y="3192"/>
              <a:ext cx="4477" cy="430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4"/>
              </p:custDataLst>
            </p:nvPr>
          </p:nvSpPr>
          <p:spPr>
            <a:xfrm>
              <a:off x="2734" y="4901"/>
              <a:ext cx="3745" cy="22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“社区</a:t>
              </a:r>
              <a:r>
                <a:rPr lang="en-US" altLang="zh-CN"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rPr>
                <a:t>”模式的课程鼓励教师利用社区资源，设计与孩子们的兴趣和发展阶段相匹配的活动。</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5"/>
              </p:custDataLst>
            </p:nvPr>
          </p:nvSpPr>
          <p:spPr>
            <a:xfrm>
              <a:off x="2734" y="2586"/>
              <a:ext cx="962" cy="942"/>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6"/>
              </p:custDataLst>
            </p:nvPr>
          </p:nvSpPr>
          <p:spPr>
            <a:xfrm>
              <a:off x="2738" y="3772"/>
              <a:ext cx="3747" cy="63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利用社区资源设计活动</a:t>
              </a:r>
              <a:endParaRPr lang="zh-CN" altLang="en-US" b="1">
                <a:solidFill>
                  <a:schemeClr val="accent4"/>
                </a:solidFill>
                <a:latin typeface="+mn-ea"/>
                <a:cs typeface="+mn-ea"/>
              </a:endParaRPr>
            </a:p>
          </p:txBody>
        </p:sp>
        <p:cxnSp>
          <p:nvCxnSpPr>
            <p:cNvPr id="17" name="直接连接符 79"/>
            <p:cNvCxnSpPr/>
            <p:nvPr>
              <p:custDataLst>
                <p:tags r:id="rId7"/>
              </p:custDataLst>
            </p:nvPr>
          </p:nvCxnSpPr>
          <p:spPr>
            <a:xfrm flipV="1">
              <a:off x="2624" y="4630"/>
              <a:ext cx="3941"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grpSp>
      <p:grpSp>
        <p:nvGrpSpPr>
          <p:cNvPr id="6" name="组合 5"/>
          <p:cNvGrpSpPr/>
          <p:nvPr>
            <p:custDataLst>
              <p:tags r:id="rId8"/>
            </p:custDataLst>
          </p:nvPr>
        </p:nvGrpSpPr>
        <p:grpSpPr>
          <a:xfrm>
            <a:off x="4833620" y="1642110"/>
            <a:ext cx="2842260" cy="3116580"/>
            <a:chOff x="7612" y="2586"/>
            <a:chExt cx="4476" cy="4908"/>
          </a:xfrm>
        </p:grpSpPr>
        <p:sp>
          <p:nvSpPr>
            <p:cNvPr id="12" name="矩形: 圆角 2"/>
            <p:cNvSpPr/>
            <p:nvPr>
              <p:custDataLst>
                <p:tags r:id="rId9"/>
              </p:custDataLst>
            </p:nvPr>
          </p:nvSpPr>
          <p:spPr>
            <a:xfrm>
              <a:off x="7612" y="3192"/>
              <a:ext cx="4477" cy="430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10"/>
              </p:custDataLst>
            </p:nvPr>
          </p:nvSpPr>
          <p:spPr>
            <a:xfrm>
              <a:off x="7979" y="4908"/>
              <a:ext cx="3745" cy="22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“安全小卫士”活动利用家长的职业背景，通过实际的消防演练，让孩子们学习到宝贵的安全知识。</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11"/>
              </p:custDataLst>
            </p:nvPr>
          </p:nvSpPr>
          <p:spPr>
            <a:xfrm>
              <a:off x="7979" y="2586"/>
              <a:ext cx="962" cy="942"/>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12"/>
              </p:custDataLst>
            </p:nvPr>
          </p:nvSpPr>
          <p:spPr>
            <a:xfrm>
              <a:off x="7987" y="3788"/>
              <a:ext cx="4072" cy="61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“安全小卫士”活动案例</a:t>
              </a:r>
              <a:endParaRPr lang="zh-CN" altLang="en-US" b="1">
                <a:solidFill>
                  <a:schemeClr val="accent5"/>
                </a:solidFill>
                <a:latin typeface="+mn-ea"/>
                <a:cs typeface="+mn-ea"/>
              </a:endParaRPr>
            </a:p>
          </p:txBody>
        </p:sp>
        <p:cxnSp>
          <p:nvCxnSpPr>
            <p:cNvPr id="18" name="直接连接符 73"/>
            <p:cNvCxnSpPr/>
            <p:nvPr>
              <p:custDataLst>
                <p:tags r:id="rId13"/>
              </p:custDataLst>
            </p:nvPr>
          </p:nvCxnSpPr>
          <p:spPr>
            <a:xfrm>
              <a:off x="7869" y="4630"/>
              <a:ext cx="3941"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grpSp>
      <p:grpSp>
        <p:nvGrpSpPr>
          <p:cNvPr id="7" name="组合 6"/>
          <p:cNvGrpSpPr/>
          <p:nvPr>
            <p:custDataLst>
              <p:tags r:id="rId14"/>
            </p:custDataLst>
          </p:nvPr>
        </p:nvGrpSpPr>
        <p:grpSpPr>
          <a:xfrm>
            <a:off x="8163560" y="1642110"/>
            <a:ext cx="2842260" cy="3116580"/>
            <a:chOff x="12856" y="2586"/>
            <a:chExt cx="4476" cy="4908"/>
          </a:xfrm>
        </p:grpSpPr>
        <p:sp>
          <p:nvSpPr>
            <p:cNvPr id="63" name="矩形: 圆角 2"/>
            <p:cNvSpPr/>
            <p:nvPr>
              <p:custDataLst>
                <p:tags r:id="rId15"/>
              </p:custDataLst>
            </p:nvPr>
          </p:nvSpPr>
          <p:spPr>
            <a:xfrm>
              <a:off x="12856" y="3192"/>
              <a:ext cx="4477" cy="430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6"/>
              </p:custDataLst>
            </p:nvPr>
          </p:nvSpPr>
          <p:spPr>
            <a:xfrm>
              <a:off x="13223" y="4901"/>
              <a:ext cx="3745" cy="2225"/>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这种活动不仅提供了实践学习的机会，还让孩子们了解到不同职业的社会价值和重要性。</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7"/>
              </p:custDataLst>
            </p:nvPr>
          </p:nvSpPr>
          <p:spPr>
            <a:xfrm>
              <a:off x="13223" y="2586"/>
              <a:ext cx="962" cy="942"/>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75" name="直接连接符 74"/>
            <p:cNvCxnSpPr/>
            <p:nvPr>
              <p:custDataLst>
                <p:tags r:id="rId18"/>
              </p:custDataLst>
            </p:nvPr>
          </p:nvCxnSpPr>
          <p:spPr>
            <a:xfrm flipV="1">
              <a:off x="13113" y="4630"/>
              <a:ext cx="3941"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9"/>
              </p:custDataLst>
            </p:nvPr>
          </p:nvSpPr>
          <p:spPr>
            <a:xfrm>
              <a:off x="13223" y="3796"/>
              <a:ext cx="3747" cy="61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4"/>
                  </a:solidFill>
                  <a:latin typeface="+mn-ea"/>
                  <a:cs typeface="+mn-ea"/>
                </a:rPr>
                <a:t>职业背景的教育价值</a:t>
              </a:r>
              <a:endParaRPr lang="zh-CN" altLang="en-US" b="1" dirty="0">
                <a:solidFill>
                  <a:schemeClr val="accent4"/>
                </a:solidFill>
                <a:latin typeface="+mn-ea"/>
                <a:cs typeface="+mn-ea"/>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fltVal val="0.513021"/>
                                          </p:val>
                                        </p:tav>
                                      </p:tavLst>
                                    </p:anim>
                                    <p:anim calcmode="lin" valueType="num">
                                      <p:cBhvr>
                                        <p:cTn id="9" dur="450" decel="100000" fill="hold"/>
                                        <p:tgtEl>
                                          <p:spTgt spid="5"/>
                                        </p:tgtEl>
                                        <p:attrNameLst>
                                          <p:attrName>ppt_y</p:attrName>
                                        </p:attrNameLst>
                                      </p:cBhvr>
                                      <p:tavLst>
                                        <p:tav tm="0">
                                          <p:val>
                                            <p:strVal val="#ppt_y+1"/>
                                          </p:val>
                                        </p:tav>
                                        <p:tav tm="100000">
                                          <p:val>
                                            <p:fltVal val="0.466732"/>
                                          </p:val>
                                        </p:tav>
                                      </p:tavLst>
                                    </p:anim>
                                    <p:anim calcmode="lin" valueType="num">
                                      <p:cBhvr>
                                        <p:cTn id="10" dur="50" accel="100000" fill="hold">
                                          <p:stCondLst>
                                            <p:cond delay="450"/>
                                          </p:stCondLst>
                                        </p:cTn>
                                        <p:tgtEl>
                                          <p:spTgt spid="5"/>
                                        </p:tgtEl>
                                        <p:attrNameLst>
                                          <p:attrName>ppt_y</p:attrName>
                                        </p:attrNameLst>
                                      </p:cBhvr>
                                      <p:tavLst>
                                        <p:tav tm="0">
                                          <p:val>
                                            <p:strVal val="#ppt_y-.03"/>
                                          </p:val>
                                        </p:tav>
                                        <p:tav tm="100000">
                                          <p:val>
                                            <p:fltVal val="0.466732"/>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fltVal val="0.649603"/>
                                          </p:val>
                                        </p:tav>
                                      </p:tavLst>
                                    </p:anim>
                                    <p:anim calcmode="lin" valueType="num">
                                      <p:cBhvr>
                                        <p:cTn id="17" dur="450" decel="100000" fill="hold"/>
                                        <p:tgtEl>
                                          <p:spTgt spid="6"/>
                                        </p:tgtEl>
                                        <p:attrNameLst>
                                          <p:attrName>ppt_y</p:attrName>
                                        </p:attrNameLst>
                                      </p:cBhvr>
                                      <p:tavLst>
                                        <p:tav tm="0">
                                          <p:val>
                                            <p:strVal val="#ppt_y+1"/>
                                          </p:val>
                                        </p:tav>
                                        <p:tav tm="100000">
                                          <p:val>
                                            <p:fltVal val="0.466732"/>
                                          </p:val>
                                        </p:tav>
                                      </p:tavLst>
                                    </p:anim>
                                    <p:anim calcmode="lin" valueType="num">
                                      <p:cBhvr>
                                        <p:cTn id="18" dur="50" accel="100000" fill="hold">
                                          <p:stCondLst>
                                            <p:cond delay="450"/>
                                          </p:stCondLst>
                                        </p:cTn>
                                        <p:tgtEl>
                                          <p:spTgt spid="6"/>
                                        </p:tgtEl>
                                        <p:attrNameLst>
                                          <p:attrName>ppt_y</p:attrName>
                                        </p:attrNameLst>
                                      </p:cBhvr>
                                      <p:tavLst>
                                        <p:tav tm="0">
                                          <p:val>
                                            <p:strVal val="#ppt_y-.03"/>
                                          </p:val>
                                        </p:tav>
                                        <p:tav tm="100000">
                                          <p:val>
                                            <p:fltVal val="0.466732"/>
                                          </p:val>
                                        </p:tav>
                                      </p:tavLst>
                                    </p:anim>
                                  </p:childTnLst>
                                </p:cTn>
                              </p:par>
                              <p:par>
                                <p:cTn id="19" presetID="35" presetClass="path" presetSubtype="0" accel="50000" decel="50000" fill="hold" nodeType="withEffect">
                                  <p:stCondLst>
                                    <p:cond delay="0"/>
                                  </p:stCondLst>
                                  <p:childTnLst>
                                    <p:anim calcmode="lin" valueType="num">
                                      <p:cBhvr additive="base">
                                        <p:cTn id="20" dur="500" fill="hold">
                                          <p:stCondLst>
                                            <p:cond delay="0"/>
                                          </p:stCondLst>
                                        </p:cTn>
                                        <p:tgtEl>
                                          <p:spTgt spid="5"/>
                                        </p:tgtEl>
                                        <p:attrNameLst>
                                          <p:attrName>ppt_x</p:attrName>
                                        </p:attrNameLst>
                                      </p:cBhvr>
                                      <p:tavLst>
                                        <p:tav tm="0">
                                          <p:val>
                                            <p:strVal val="ppt_x"/>
                                          </p:val>
                                        </p:tav>
                                        <p:tav tm="100000">
                                          <p:val>
                                            <p:fltVal val="0.376439"/>
                                          </p:val>
                                        </p:tav>
                                      </p:tavLst>
                                    </p:anim>
                                    <p:anim calcmode="lin" valueType="num">
                                      <p:cBhvr additive="base">
                                        <p:cTn id="21" dur="500" fill="hold">
                                          <p:stCondLst>
                                            <p:cond delay="0"/>
                                          </p:stCondLst>
                                        </p:cTn>
                                        <p:tgtEl>
                                          <p:spTgt spid="5"/>
                                        </p:tgtEl>
                                        <p:attrNameLst>
                                          <p:attrName>ppt_y</p:attrName>
                                        </p:attrNameLst>
                                      </p:cBhvr>
                                      <p:tavLst>
                                        <p:tav tm="0">
                                          <p:val>
                                            <p:strVal val="ppt_y"/>
                                          </p:val>
                                        </p:tav>
                                        <p:tav tm="100000">
                                          <p:val>
                                            <p:fltVal val="0.466732"/>
                                          </p:val>
                                        </p:tav>
                                      </p:tavLst>
                                    </p:anim>
                                    <p:anim calcmode="lin" valueType="num">
                                      <p:cBhvr additive="base">
                                        <p:cTn id="22"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23" dur="500" fill="hold">
                                          <p:stCondLst>
                                            <p:cond delay="0"/>
                                          </p:stCondLst>
                                        </p:cTn>
                                        <p:tgtEl>
                                          <p:spTgt spid="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fltVal val="0.786185"/>
                                          </p:val>
                                        </p:tav>
                                      </p:tavLst>
                                    </p:anim>
                                    <p:anim calcmode="lin" valueType="num">
                                      <p:cBhvr>
                                        <p:cTn id="30" dur="450" decel="100000" fill="hold"/>
                                        <p:tgtEl>
                                          <p:spTgt spid="7"/>
                                        </p:tgtEl>
                                        <p:attrNameLst>
                                          <p:attrName>ppt_y</p:attrName>
                                        </p:attrNameLst>
                                      </p:cBhvr>
                                      <p:tavLst>
                                        <p:tav tm="0">
                                          <p:val>
                                            <p:strVal val="#ppt_y+1"/>
                                          </p:val>
                                        </p:tav>
                                        <p:tav tm="100000">
                                          <p:val>
                                            <p:fltVal val="0.466732"/>
                                          </p:val>
                                        </p:tav>
                                      </p:tavLst>
                                    </p:anim>
                                    <p:anim calcmode="lin" valueType="num">
                                      <p:cBhvr>
                                        <p:cTn id="31" dur="50" accel="100000" fill="hold">
                                          <p:stCondLst>
                                            <p:cond delay="450"/>
                                          </p:stCondLst>
                                        </p:cTn>
                                        <p:tgtEl>
                                          <p:spTgt spid="7"/>
                                        </p:tgtEl>
                                        <p:attrNameLst>
                                          <p:attrName>ppt_y</p:attrName>
                                        </p:attrNameLst>
                                      </p:cBhvr>
                                      <p:tavLst>
                                        <p:tav tm="0">
                                          <p:val>
                                            <p:strVal val="#ppt_y-.03"/>
                                          </p:val>
                                        </p:tav>
                                        <p:tav tm="100000">
                                          <p:val>
                                            <p:fltVal val="0.466732"/>
                                          </p:val>
                                        </p:tav>
                                      </p:tavLst>
                                    </p:anim>
                                  </p:childTnLst>
                                </p:cTn>
                              </p:par>
                              <p:par>
                                <p:cTn id="32" presetID="35" presetClass="path" presetSubtype="0" accel="50000" decel="50000" fill="hold" nodeType="withEffect">
                                  <p:stCondLst>
                                    <p:cond delay="0"/>
                                  </p:stCondLst>
                                  <p:childTnLst>
                                    <p:anim calcmode="lin" valueType="num">
                                      <p:cBhvr additive="base">
                                        <p:cTn id="33" dur="500" fill="hold">
                                          <p:stCondLst>
                                            <p:cond delay="0"/>
                                          </p:stCondLst>
                                        </p:cTn>
                                        <p:tgtEl>
                                          <p:spTgt spid="5"/>
                                        </p:tgtEl>
                                        <p:attrNameLst>
                                          <p:attrName>ppt_x</p:attrName>
                                        </p:attrNameLst>
                                      </p:cBhvr>
                                      <p:tavLst>
                                        <p:tav tm="0">
                                          <p:val>
                                            <p:strVal val="ppt_x"/>
                                          </p:val>
                                        </p:tav>
                                        <p:tav tm="100000">
                                          <p:val>
                                            <p:fltVal val="0.239857"/>
                                          </p:val>
                                        </p:tav>
                                      </p:tavLst>
                                    </p:anim>
                                    <p:anim calcmode="lin" valueType="num">
                                      <p:cBhvr additive="base">
                                        <p:cTn id="34" dur="500" fill="hold">
                                          <p:stCondLst>
                                            <p:cond delay="0"/>
                                          </p:stCondLst>
                                        </p:cTn>
                                        <p:tgtEl>
                                          <p:spTgt spid="5"/>
                                        </p:tgtEl>
                                        <p:attrNameLst>
                                          <p:attrName>ppt_y</p:attrName>
                                        </p:attrNameLst>
                                      </p:cBhvr>
                                      <p:tavLst>
                                        <p:tav tm="0">
                                          <p:val>
                                            <p:strVal val="ppt_y"/>
                                          </p:val>
                                        </p:tav>
                                        <p:tav tm="100000">
                                          <p:val>
                                            <p:fltVal val="0.466732"/>
                                          </p:val>
                                        </p:tav>
                                      </p:tavLst>
                                    </p:anim>
                                    <p:anim calcmode="lin" valueType="num">
                                      <p:cBhvr additive="base">
                                        <p:cTn id="35" dur="50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36" dur="500" fill="hold">
                                          <p:stCondLst>
                                            <p:cond delay="0"/>
                                          </p:stCondLst>
                                        </p:cTn>
                                        <p:tgtEl>
                                          <p:spTgt spid="5"/>
                                        </p:tgtEl>
                                        <p:attrNameLst>
                                          <p:attrName>ppt_h</p:attrName>
                                        </p:attrNameLst>
                                      </p:cBhvr>
                                      <p:tavLst>
                                        <p:tav tm="0">
                                          <p:val>
                                            <p:strVal val="ppt_h"/>
                                          </p:val>
                                        </p:tav>
                                        <p:tav tm="100000">
                                          <p:val>
                                            <p:strVal val="#ppt_h"/>
                                          </p:val>
                                        </p:tav>
                                      </p:tavLst>
                                    </p:anim>
                                  </p:childTnLst>
                                </p:cTn>
                              </p:par>
                              <p:par>
                                <p:cTn id="37" presetID="35" presetClass="path" presetSubtype="0" accel="50000" decel="50000" fill="hold" nodeType="withEffect">
                                  <p:stCondLst>
                                    <p:cond delay="0"/>
                                  </p:stCondLst>
                                  <p:childTnLst>
                                    <p:anim calcmode="lin" valueType="num">
                                      <p:cBhvr additive="base">
                                        <p:cTn id="38" dur="500" fill="hold">
                                          <p:stCondLst>
                                            <p:cond delay="0"/>
                                          </p:stCondLst>
                                        </p:cTn>
                                        <p:tgtEl>
                                          <p:spTgt spid="6"/>
                                        </p:tgtEl>
                                        <p:attrNameLst>
                                          <p:attrName>ppt_x</p:attrName>
                                        </p:attrNameLst>
                                      </p:cBhvr>
                                      <p:tavLst>
                                        <p:tav tm="0">
                                          <p:val>
                                            <p:strVal val="ppt_x"/>
                                          </p:val>
                                        </p:tav>
                                        <p:tav tm="100000">
                                          <p:val>
                                            <p:fltVal val="0.513021"/>
                                          </p:val>
                                        </p:tav>
                                      </p:tavLst>
                                    </p:anim>
                                    <p:anim calcmode="lin" valueType="num">
                                      <p:cBhvr additive="base">
                                        <p:cTn id="39" dur="500" fill="hold">
                                          <p:stCondLst>
                                            <p:cond delay="0"/>
                                          </p:stCondLst>
                                        </p:cTn>
                                        <p:tgtEl>
                                          <p:spTgt spid="6"/>
                                        </p:tgtEl>
                                        <p:attrNameLst>
                                          <p:attrName>ppt_y</p:attrName>
                                        </p:attrNameLst>
                                      </p:cBhvr>
                                      <p:tavLst>
                                        <p:tav tm="0">
                                          <p:val>
                                            <p:strVal val="ppt_y"/>
                                          </p:val>
                                        </p:tav>
                                        <p:tav tm="100000">
                                          <p:val>
                                            <p:fltVal val="0.466732"/>
                                          </p:val>
                                        </p:tav>
                                      </p:tavLst>
                                    </p:anim>
                                    <p:anim calcmode="lin" valueType="num">
                                      <p:cBhvr additive="base">
                                        <p:cTn id="40"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41" dur="500" fill="hold">
                                          <p:stCondLst>
                                            <p:cond delay="0"/>
                                          </p:stCondLst>
                                        </p:cTn>
                                        <p:tgtEl>
                                          <p:spTgt spid="6"/>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35" presetClass="path" presetSubtype="0" accel="50000" decel="50000" fill="hold" nodeType="clickEffect">
                                  <p:stCondLst>
                                    <p:cond delay="0"/>
                                  </p:stCondLst>
                                  <p:childTnLst>
                                    <p:anim calcmode="lin" valueType="num">
                                      <p:cBhvr additive="base">
                                        <p:cTn id="45" dur="250" fill="hold">
                                          <p:stCondLst>
                                            <p:cond delay="0"/>
                                          </p:stCondLst>
                                        </p:cTn>
                                        <p:tgtEl>
                                          <p:spTgt spid="7"/>
                                        </p:tgtEl>
                                        <p:attrNameLst>
                                          <p:attrName>ppt_x</p:attrName>
                                        </p:attrNameLst>
                                      </p:cBhvr>
                                      <p:tavLst>
                                        <p:tav tm="0">
                                          <p:val>
                                            <p:strVal val="ppt_x"/>
                                          </p:val>
                                        </p:tav>
                                        <p:tav tm="100000">
                                          <p:val>
                                            <p:fltVal val="0.786185"/>
                                          </p:val>
                                        </p:tav>
                                      </p:tavLst>
                                    </p:anim>
                                    <p:anim calcmode="lin" valueType="num">
                                      <p:cBhvr additive="base">
                                        <p:cTn id="46" dur="250" fill="hold">
                                          <p:stCondLst>
                                            <p:cond delay="0"/>
                                          </p:stCondLst>
                                        </p:cTn>
                                        <p:tgtEl>
                                          <p:spTgt spid="7"/>
                                        </p:tgtEl>
                                        <p:attrNameLst>
                                          <p:attrName>ppt_y</p:attrName>
                                        </p:attrNameLst>
                                      </p:cBhvr>
                                      <p:tavLst>
                                        <p:tav tm="0">
                                          <p:val>
                                            <p:strVal val="ppt_y"/>
                                          </p:val>
                                        </p:tav>
                                        <p:tav tm="100000">
                                          <p:val>
                                            <p:fltVal val="0.466732"/>
                                          </p:val>
                                        </p:tav>
                                      </p:tavLst>
                                    </p:anim>
                                    <p:anim calcmode="lin" valueType="num">
                                      <p:cBhvr additive="base">
                                        <p:cTn id="47" dur="250" fill="hold">
                                          <p:stCondLst>
                                            <p:cond delay="0"/>
                                          </p:stCondLst>
                                        </p:cTn>
                                        <p:tgtEl>
                                          <p:spTgt spid="7"/>
                                        </p:tgtEl>
                                        <p:attrNameLst>
                                          <p:attrName>ppt_w</p:attrName>
                                        </p:attrNameLst>
                                      </p:cBhvr>
                                      <p:tavLst>
                                        <p:tav tm="0">
                                          <p:val>
                                            <p:strVal val="ppt_w"/>
                                          </p:val>
                                        </p:tav>
                                        <p:tav tm="100000">
                                          <p:val>
                                            <p:strVal val="#ppt_w"/>
                                          </p:val>
                                        </p:tav>
                                      </p:tavLst>
                                    </p:anim>
                                    <p:anim calcmode="lin" valueType="num">
                                      <p:cBhvr additive="base">
                                        <p:cTn id="48" dur="250" fill="hold">
                                          <p:stCondLst>
                                            <p:cond delay="0"/>
                                          </p:stCondLst>
                                        </p:cTn>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895475" y="805815"/>
            <a:ext cx="5738495" cy="522605"/>
          </a:xfrm>
        </p:spPr>
        <p:txBody>
          <a:bodyPr>
            <a:noAutofit/>
          </a:bodyPr>
          <a:p>
            <a:pPr algn="l"/>
            <a:r>
              <a:rPr lang="zh-CN" altLang="en-US" sz="2800"/>
              <a:t>（四）活动形式更加丰富多样</a:t>
            </a:r>
            <a:endParaRPr lang="zh-CN" altLang="en-US" sz="2800"/>
          </a:p>
        </p:txBody>
      </p:sp>
      <p:sp>
        <p:nvSpPr>
          <p:cNvPr id="3" name="矩形 5"/>
          <p:cNvSpPr/>
          <p:nvPr>
            <p:custDataLst>
              <p:tags r:id="rId2"/>
            </p:custDataLst>
          </p:nvPr>
        </p:nvSpPr>
        <p:spPr>
          <a:xfrm>
            <a:off x="1711960" y="3432810"/>
            <a:ext cx="250634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社区资源整合的优势</a:t>
            </a:r>
            <a:endParaRPr lang="zh-CN" altLang="en-US" b="1">
              <a:solidFill>
                <a:schemeClr val="accent4"/>
              </a:solidFill>
              <a:latin typeface="+mn-ea"/>
              <a:cs typeface="+mn-ea"/>
            </a:endParaRPr>
          </a:p>
        </p:txBody>
      </p:sp>
      <p:sp>
        <p:nvSpPr>
          <p:cNvPr id="4" name="矩形 8"/>
          <p:cNvSpPr/>
          <p:nvPr>
            <p:custDataLst>
              <p:tags r:id="rId3"/>
            </p:custDataLst>
          </p:nvPr>
        </p:nvSpPr>
        <p:spPr>
          <a:xfrm>
            <a:off x="1895475" y="3911600"/>
            <a:ext cx="23323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社区资源的整合为幼儿园活动提供了更多的可能性，从大型活动到小型区域活动都得到了丰富。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dc6416e5-5ae6-11f0-bfe8-868a40d164c3.jpg@base@tag=imgScale&amp;m=1&amp;w=485&amp;h=753&amp;q=95dc6416e5-5ae6-11f0-bfe8-868a40d164c3"/>
          <p:cNvPicPr>
            <a:picLocks noChangeAspect="1"/>
          </p:cNvPicPr>
          <p:nvPr>
            <p:custDataLst>
              <p:tags r:id="rId4"/>
            </p:custDataLst>
          </p:nvPr>
        </p:nvPicPr>
        <p:blipFill>
          <a:blip r:embed="rId5"/>
          <a:srcRect l="454" r="2928"/>
          <a:stretch>
            <a:fillRect/>
          </a:stretch>
        </p:blipFill>
        <p:spPr>
          <a:xfrm>
            <a:off x="2272030" y="1312545"/>
            <a:ext cx="1324610" cy="2058035"/>
          </a:xfrm>
          <a:prstGeom prst="roundRect">
            <a:avLst>
              <a:gd name="adj" fmla="val 50000"/>
            </a:avLst>
          </a:prstGeom>
          <a:solidFill>
            <a:schemeClr val="accent4"/>
          </a:solidFill>
          <a:ln>
            <a:solidFill>
              <a:schemeClr val="accent4">
                <a:alpha val="20000"/>
              </a:schemeClr>
            </a:solidFill>
          </a:ln>
        </p:spPr>
      </p:pic>
      <p:sp>
        <p:nvSpPr>
          <p:cNvPr id="17" name="椭圆 4"/>
          <p:cNvSpPr/>
          <p:nvPr>
            <p:custDataLst>
              <p:tags r:id="rId6"/>
            </p:custDataLst>
          </p:nvPr>
        </p:nvSpPr>
        <p:spPr>
          <a:xfrm>
            <a:off x="1960245" y="2025015"/>
            <a:ext cx="445770" cy="4635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4"/>
                </a:solidFill>
                <a:latin typeface="+mn-ea"/>
                <a:cs typeface="+mn-ea"/>
                <a:sym typeface="+mn-ea"/>
              </a:rPr>
              <a:t>01</a:t>
            </a:r>
            <a:endParaRPr lang="en-US" altLang="zh-CN" sz="1600" b="1" dirty="0">
              <a:solidFill>
                <a:schemeClr val="accent4"/>
              </a:solidFill>
              <a:latin typeface="+mn-ea"/>
              <a:cs typeface="+mn-ea"/>
              <a:sym typeface="+mn-ea"/>
            </a:endParaRPr>
          </a:p>
        </p:txBody>
      </p:sp>
      <p:pic>
        <p:nvPicPr>
          <p:cNvPr id="18" name="图片 2" descr="/data/temp/dc64163d-5ae6-11f0-bfe8-868a40d164c3.jpg@base@tag=imgScale&amp;m=1&amp;w=485&amp;h=753&amp;q=95dc64163d-5ae6-11f0-bfe8-868a40d164c3"/>
          <p:cNvPicPr>
            <a:picLocks noChangeAspect="1"/>
          </p:cNvPicPr>
          <p:nvPr>
            <p:custDataLst>
              <p:tags r:id="rId7"/>
            </p:custDataLst>
          </p:nvPr>
        </p:nvPicPr>
        <p:blipFill>
          <a:blip r:embed="rId8"/>
          <a:srcRect l="1558" r="1558"/>
          <a:stretch>
            <a:fillRect/>
          </a:stretch>
        </p:blipFill>
        <p:spPr>
          <a:xfrm>
            <a:off x="5175250" y="1312545"/>
            <a:ext cx="1324610" cy="2058035"/>
          </a:xfrm>
          <a:prstGeom prst="roundRect">
            <a:avLst>
              <a:gd name="adj" fmla="val 50000"/>
            </a:avLst>
          </a:prstGeom>
          <a:solidFill>
            <a:schemeClr val="accent4"/>
          </a:solidFill>
          <a:ln>
            <a:solidFill>
              <a:schemeClr val="accent4">
                <a:alpha val="20000"/>
              </a:schemeClr>
            </a:solidFill>
          </a:ln>
        </p:spPr>
      </p:pic>
      <p:sp>
        <p:nvSpPr>
          <p:cNvPr id="19" name="椭圆 7"/>
          <p:cNvSpPr/>
          <p:nvPr>
            <p:custDataLst>
              <p:tags r:id="rId9"/>
            </p:custDataLst>
          </p:nvPr>
        </p:nvSpPr>
        <p:spPr>
          <a:xfrm>
            <a:off x="4861560" y="2025015"/>
            <a:ext cx="445770" cy="4635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4"/>
                </a:solidFill>
                <a:latin typeface="+mn-ea"/>
                <a:cs typeface="+mn-ea"/>
                <a:sym typeface="+mn-ea"/>
              </a:rPr>
              <a:t>02</a:t>
            </a:r>
            <a:endParaRPr lang="en-US" altLang="zh-CN" sz="1600" b="1" dirty="0">
              <a:solidFill>
                <a:schemeClr val="accent4"/>
              </a:solidFill>
              <a:latin typeface="+mn-ea"/>
              <a:cs typeface="+mn-ea"/>
              <a:sym typeface="+mn-ea"/>
            </a:endParaRPr>
          </a:p>
        </p:txBody>
      </p:sp>
      <p:sp>
        <p:nvSpPr>
          <p:cNvPr id="20" name="矩形 11"/>
          <p:cNvSpPr/>
          <p:nvPr>
            <p:custDataLst>
              <p:tags r:id="rId10"/>
            </p:custDataLst>
          </p:nvPr>
        </p:nvSpPr>
        <p:spPr>
          <a:xfrm>
            <a:off x="4436110" y="3429000"/>
            <a:ext cx="269240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“社区文化节”活动案例</a:t>
            </a:r>
            <a:endParaRPr lang="zh-CN" altLang="en-US" b="1">
              <a:solidFill>
                <a:schemeClr val="accent4"/>
              </a:solidFill>
              <a:latin typeface="+mn-ea"/>
              <a:cs typeface="+mn-ea"/>
            </a:endParaRPr>
          </a:p>
        </p:txBody>
      </p:sp>
      <p:sp>
        <p:nvSpPr>
          <p:cNvPr id="21" name="矩形 12"/>
          <p:cNvSpPr/>
          <p:nvPr>
            <p:custDataLst>
              <p:tags r:id="rId11"/>
            </p:custDataLst>
          </p:nvPr>
        </p:nvSpPr>
        <p:spPr>
          <a:xfrm>
            <a:off x="4805680" y="3907790"/>
            <a:ext cx="23202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在“社区文化节”等大型活动中，家长和社区成员的参与为孩子们提供了展示自己才艺的平台，欣赏到多样的文化表现。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dc6416da-5ae6-11f0-bfe8-868a40d164c3.jpg@base@tag=imgScale&amp;m=1&amp;w=485&amp;h=753&amp;q=95dc6416da-5ae6-11f0-bfe8-868a40d164c3"/>
          <p:cNvPicPr>
            <a:picLocks noChangeAspect="1"/>
          </p:cNvPicPr>
          <p:nvPr>
            <p:custDataLst>
              <p:tags r:id="rId12"/>
            </p:custDataLst>
          </p:nvPr>
        </p:nvPicPr>
        <p:blipFill>
          <a:blip r:embed="rId13"/>
          <a:srcRect l="7066" r="7066"/>
          <a:stretch>
            <a:fillRect/>
          </a:stretch>
        </p:blipFill>
        <p:spPr>
          <a:xfrm>
            <a:off x="8077835" y="1316355"/>
            <a:ext cx="1324610" cy="2058035"/>
          </a:xfrm>
          <a:prstGeom prst="roundRect">
            <a:avLst>
              <a:gd name="adj" fmla="val 50000"/>
            </a:avLst>
          </a:prstGeom>
          <a:solidFill>
            <a:schemeClr val="accent4"/>
          </a:solidFill>
          <a:ln>
            <a:solidFill>
              <a:schemeClr val="accent4">
                <a:alpha val="20000"/>
              </a:schemeClr>
            </a:solidFill>
          </a:ln>
        </p:spPr>
      </p:pic>
      <p:sp>
        <p:nvSpPr>
          <p:cNvPr id="28" name="椭圆 10"/>
          <p:cNvSpPr/>
          <p:nvPr>
            <p:custDataLst>
              <p:tags r:id="rId14"/>
            </p:custDataLst>
          </p:nvPr>
        </p:nvSpPr>
        <p:spPr>
          <a:xfrm>
            <a:off x="7757160" y="2015490"/>
            <a:ext cx="445770" cy="4635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4"/>
                </a:solidFill>
                <a:latin typeface="+mn-ea"/>
                <a:cs typeface="+mn-ea"/>
                <a:sym typeface="+mn-ea"/>
              </a:rPr>
              <a:t>03</a:t>
            </a:r>
            <a:endParaRPr lang="en-US" altLang="zh-CN" sz="1600" b="1" dirty="0">
              <a:solidFill>
                <a:schemeClr val="accent4"/>
              </a:solidFill>
              <a:latin typeface="+mn-ea"/>
              <a:cs typeface="+mn-ea"/>
              <a:sym typeface="+mn-ea"/>
            </a:endParaRPr>
          </a:p>
        </p:txBody>
      </p:sp>
      <p:sp>
        <p:nvSpPr>
          <p:cNvPr id="29" name="矩形 13"/>
          <p:cNvSpPr/>
          <p:nvPr>
            <p:custDataLst>
              <p:tags r:id="rId15"/>
            </p:custDataLst>
          </p:nvPr>
        </p:nvSpPr>
        <p:spPr>
          <a:xfrm>
            <a:off x="7392035" y="3432810"/>
            <a:ext cx="320738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“小小科学家实验室”互动</a:t>
            </a:r>
            <a:endParaRPr lang="zh-CN" altLang="en-US" b="1">
              <a:solidFill>
                <a:schemeClr val="accent4"/>
              </a:solidFill>
              <a:latin typeface="+mn-ea"/>
              <a:cs typeface="+mn-ea"/>
            </a:endParaRPr>
          </a:p>
        </p:txBody>
      </p:sp>
      <p:sp>
        <p:nvSpPr>
          <p:cNvPr id="30" name="矩形 14"/>
          <p:cNvSpPr/>
          <p:nvPr>
            <p:custDataLst>
              <p:tags r:id="rId16"/>
            </p:custDataLst>
          </p:nvPr>
        </p:nvSpPr>
        <p:spPr>
          <a:xfrm>
            <a:off x="7715885" y="3907790"/>
            <a:ext cx="250634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小型活动如“小小科学家实验室”让孩子们有机会定期与社区中的科学家互动，进行手把手的科学实验。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570355" y="953770"/>
            <a:ext cx="8179435" cy="988060"/>
          </a:xfrm>
        </p:spPr>
        <p:txBody>
          <a:bodyPr>
            <a:noAutofit/>
          </a:bodyPr>
          <a:p>
            <a:pPr marL="0" indent="0" algn="l" fontAlgn="auto">
              <a:lnSpc>
                <a:spcPct val="140000"/>
              </a:lnSpc>
            </a:pPr>
            <a:br>
              <a:rPr lang="zh-CN" altLang="en-US" sz="2800"/>
            </a:br>
            <a:r>
              <a:rPr lang="zh-CN" altLang="en-US" sz="3200"/>
              <a:t>二、</a:t>
            </a:r>
            <a:r>
              <a:rPr lang="en-US" altLang="zh-CN" sz="3200"/>
              <a:t>“</a:t>
            </a:r>
            <a:r>
              <a:rPr lang="zh-CN" altLang="en-US" sz="3200"/>
              <a:t>社区</a:t>
            </a:r>
            <a:r>
              <a:rPr lang="en-US" altLang="zh-CN" sz="3200"/>
              <a:t>+”</a:t>
            </a:r>
            <a:r>
              <a:rPr lang="zh-CN" altLang="en-US" sz="3200"/>
              <a:t>视野下的师资队伍建设</a:t>
            </a:r>
            <a:br>
              <a:rPr lang="zh-CN" altLang="en-US" sz="2800"/>
            </a:br>
            <a:r>
              <a:rPr lang="zh-CN" altLang="en-US" sz="2800"/>
              <a:t>（一）园院联动，打造“双向职前培养”体系</a:t>
            </a:r>
            <a:endParaRPr lang="zh-CN" altLang="en-US" sz="2800"/>
          </a:p>
        </p:txBody>
      </p:sp>
      <p:sp>
        <p:nvSpPr>
          <p:cNvPr id="3" name="矩形 5"/>
          <p:cNvSpPr/>
          <p:nvPr>
            <p:custDataLst>
              <p:tags r:id="rId2"/>
            </p:custDataLst>
          </p:nvPr>
        </p:nvSpPr>
        <p:spPr>
          <a:xfrm>
            <a:off x="1226185" y="3562350"/>
            <a:ext cx="2192020" cy="4184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6"/>
                </a:solidFill>
                <a:latin typeface="+mn-ea"/>
                <a:cs typeface="+mn-ea"/>
              </a:rPr>
              <a:t>实习机会与教学实践</a:t>
            </a:r>
            <a:endParaRPr lang="zh-CN" altLang="en-US" b="1" dirty="0">
              <a:solidFill>
                <a:schemeClr val="accent6"/>
              </a:solidFill>
              <a:latin typeface="+mn-ea"/>
              <a:cs typeface="+mn-ea"/>
            </a:endParaRPr>
          </a:p>
        </p:txBody>
      </p:sp>
      <p:sp>
        <p:nvSpPr>
          <p:cNvPr id="4" name="矩形 8"/>
          <p:cNvSpPr/>
          <p:nvPr>
            <p:custDataLst>
              <p:tags r:id="rId3"/>
            </p:custDataLst>
          </p:nvPr>
        </p:nvSpPr>
        <p:spPr>
          <a:xfrm>
            <a:off x="1375045" y="4030627"/>
            <a:ext cx="2193036" cy="1532821"/>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全国幼儿园与师范院校合作，为学前教育专业学生提供实习机会，学生在实践中学习，幼儿园教师则指导学生，实现互利共赢。</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4d9e6f04-5ae8-11f0-8be0-5a1eaca08b9e.jpg@base@tag=imgScale&amp;m=1&amp;w=475&amp;h=738&amp;q=954d9e6f04-5ae8-11f0-8be0-5a1eaca08b9e"/>
          <p:cNvPicPr>
            <a:picLocks noChangeAspect="1"/>
          </p:cNvPicPr>
          <p:nvPr>
            <p:custDataLst>
              <p:tags r:id="rId4"/>
            </p:custDataLst>
          </p:nvPr>
        </p:nvPicPr>
        <p:blipFill>
          <a:blip r:embed="rId5"/>
          <a:srcRect l="3516"/>
          <a:stretch>
            <a:fillRect/>
          </a:stretch>
        </p:blipFill>
        <p:spPr>
          <a:xfrm>
            <a:off x="1713230" y="1979295"/>
            <a:ext cx="1052830" cy="1533525"/>
          </a:xfrm>
          <a:prstGeom prst="roundRect">
            <a:avLst>
              <a:gd name="adj" fmla="val 50000"/>
            </a:avLst>
          </a:prstGeom>
          <a:solidFill>
            <a:schemeClr val="accent6"/>
          </a:solidFill>
          <a:ln>
            <a:solidFill>
              <a:schemeClr val="accent6">
                <a:alpha val="20000"/>
              </a:schemeClr>
            </a:solidFill>
          </a:ln>
        </p:spPr>
      </p:pic>
      <p:sp>
        <p:nvSpPr>
          <p:cNvPr id="17" name="椭圆 4"/>
          <p:cNvSpPr/>
          <p:nvPr>
            <p:custDataLst>
              <p:tags r:id="rId6"/>
            </p:custDataLst>
          </p:nvPr>
        </p:nvSpPr>
        <p:spPr>
          <a:xfrm>
            <a:off x="1432560" y="2623185"/>
            <a:ext cx="305435" cy="33718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01</a:t>
            </a:r>
            <a:endParaRPr lang="en-US" altLang="zh-CN" sz="1400" b="1" dirty="0">
              <a:solidFill>
                <a:schemeClr val="accent6"/>
              </a:solidFill>
              <a:latin typeface="+mn-ea"/>
              <a:cs typeface="+mn-ea"/>
              <a:sym typeface="+mn-ea"/>
            </a:endParaRPr>
          </a:p>
        </p:txBody>
      </p:sp>
      <p:pic>
        <p:nvPicPr>
          <p:cNvPr id="18" name="图片 2" descr="/data/temp/4d9e6ee0-5ae8-11f0-8be0-5a1eaca08b9e.jpg@base@tag=imgScale&amp;m=1&amp;w=475&amp;h=738&amp;q=954d9e6ee0-5ae8-11f0-8be0-5a1eaca08b9e"/>
          <p:cNvPicPr>
            <a:picLocks noChangeAspect="1"/>
          </p:cNvPicPr>
          <p:nvPr>
            <p:custDataLst>
              <p:tags r:id="rId7"/>
            </p:custDataLst>
          </p:nvPr>
        </p:nvPicPr>
        <p:blipFill>
          <a:blip r:embed="rId8"/>
          <a:srcRect l="1690" r="1690"/>
          <a:stretch>
            <a:fillRect/>
          </a:stretch>
        </p:blipFill>
        <p:spPr>
          <a:xfrm>
            <a:off x="4295140" y="1983105"/>
            <a:ext cx="1052830" cy="1533525"/>
          </a:xfrm>
          <a:prstGeom prst="roundRect">
            <a:avLst>
              <a:gd name="adj" fmla="val 50000"/>
            </a:avLst>
          </a:prstGeom>
          <a:solidFill>
            <a:schemeClr val="accent6"/>
          </a:solidFill>
          <a:ln>
            <a:solidFill>
              <a:schemeClr val="accent6">
                <a:alpha val="20000"/>
              </a:schemeClr>
            </a:solidFill>
          </a:ln>
        </p:spPr>
      </p:pic>
      <p:sp>
        <p:nvSpPr>
          <p:cNvPr id="19" name="椭圆 7"/>
          <p:cNvSpPr/>
          <p:nvPr>
            <p:custDataLst>
              <p:tags r:id="rId9"/>
            </p:custDataLst>
          </p:nvPr>
        </p:nvSpPr>
        <p:spPr>
          <a:xfrm>
            <a:off x="3980815" y="2613025"/>
            <a:ext cx="305435" cy="33718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02</a:t>
            </a:r>
            <a:endParaRPr lang="en-US" altLang="zh-CN" sz="1400" b="1" dirty="0">
              <a:solidFill>
                <a:schemeClr val="accent6"/>
              </a:solidFill>
              <a:latin typeface="+mn-ea"/>
              <a:cs typeface="+mn-ea"/>
              <a:sym typeface="+mn-ea"/>
            </a:endParaRPr>
          </a:p>
        </p:txBody>
      </p:sp>
      <p:sp>
        <p:nvSpPr>
          <p:cNvPr id="20" name="矩形 11"/>
          <p:cNvSpPr/>
          <p:nvPr>
            <p:custDataLst>
              <p:tags r:id="rId10"/>
            </p:custDataLst>
          </p:nvPr>
        </p:nvSpPr>
        <p:spPr>
          <a:xfrm>
            <a:off x="3813810" y="3557905"/>
            <a:ext cx="2192020" cy="4184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互利共赢的合作模式</a:t>
            </a:r>
            <a:endParaRPr lang="zh-CN" altLang="en-US" b="1">
              <a:solidFill>
                <a:schemeClr val="accent6"/>
              </a:solidFill>
              <a:latin typeface="+mn-ea"/>
              <a:cs typeface="+mn-ea"/>
            </a:endParaRPr>
          </a:p>
        </p:txBody>
      </p:sp>
      <p:sp>
        <p:nvSpPr>
          <p:cNvPr id="21" name="矩形 14"/>
          <p:cNvSpPr/>
          <p:nvPr>
            <p:custDataLst>
              <p:tags r:id="rId11"/>
            </p:custDataLst>
          </p:nvPr>
        </p:nvSpPr>
        <p:spPr>
          <a:xfrm>
            <a:off x="3962964" y="4036233"/>
            <a:ext cx="2320719" cy="1532821"/>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幼儿园与教育学院或研究机构合作，开展幼儿教育研究项目，丰富学生学术经验，同时为幼儿园带来新教育理念和方法。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4d9e6f7b-5ae8-11f0-8be0-5a1eaca08b9e.jpg@base@tag=imgScale&amp;m=1&amp;w=475&amp;h=738&amp;q=954d9e6f7b-5ae8-11f0-8be0-5a1eaca08b9e"/>
          <p:cNvPicPr>
            <a:picLocks noChangeAspect="1"/>
          </p:cNvPicPr>
          <p:nvPr>
            <p:custDataLst>
              <p:tags r:id="rId12"/>
            </p:custDataLst>
          </p:nvPr>
        </p:nvPicPr>
        <p:blipFill>
          <a:blip r:embed="rId13"/>
          <a:srcRect l="7111" r="7111"/>
          <a:stretch>
            <a:fillRect/>
          </a:stretch>
        </p:blipFill>
        <p:spPr>
          <a:xfrm>
            <a:off x="6878955" y="1983105"/>
            <a:ext cx="1052830" cy="1533525"/>
          </a:xfrm>
          <a:prstGeom prst="roundRect">
            <a:avLst>
              <a:gd name="adj" fmla="val 50000"/>
            </a:avLst>
          </a:prstGeom>
          <a:solidFill>
            <a:schemeClr val="accent6"/>
          </a:solidFill>
          <a:ln>
            <a:solidFill>
              <a:schemeClr val="accent6">
                <a:alpha val="20000"/>
              </a:schemeClr>
            </a:solidFill>
          </a:ln>
        </p:spPr>
      </p:pic>
      <p:sp>
        <p:nvSpPr>
          <p:cNvPr id="28" name="椭圆 10"/>
          <p:cNvSpPr/>
          <p:nvPr>
            <p:custDataLst>
              <p:tags r:id="rId14"/>
            </p:custDataLst>
          </p:nvPr>
        </p:nvSpPr>
        <p:spPr>
          <a:xfrm>
            <a:off x="6568440" y="2613025"/>
            <a:ext cx="305435" cy="33718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03</a:t>
            </a:r>
            <a:endParaRPr lang="en-US" altLang="zh-CN" sz="1400" b="1" dirty="0">
              <a:solidFill>
                <a:schemeClr val="accent6"/>
              </a:solidFill>
              <a:latin typeface="+mn-ea"/>
              <a:cs typeface="+mn-ea"/>
              <a:sym typeface="+mn-ea"/>
            </a:endParaRPr>
          </a:p>
        </p:txBody>
      </p:sp>
      <p:sp>
        <p:nvSpPr>
          <p:cNvPr id="29" name="矩形 22"/>
          <p:cNvSpPr/>
          <p:nvPr>
            <p:custDataLst>
              <p:tags r:id="rId15"/>
            </p:custDataLst>
          </p:nvPr>
        </p:nvSpPr>
        <p:spPr>
          <a:xfrm>
            <a:off x="6381750" y="3557905"/>
            <a:ext cx="2192020" cy="4184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6"/>
                </a:solidFill>
                <a:latin typeface="+mn-ea"/>
                <a:cs typeface="+mn-ea"/>
              </a:rPr>
              <a:t>学术研究与教育创新</a:t>
            </a:r>
            <a:endParaRPr lang="zh-CN" altLang="en-US" b="1">
              <a:solidFill>
                <a:schemeClr val="accent6"/>
              </a:solidFill>
              <a:latin typeface="+mn-ea"/>
              <a:cs typeface="+mn-ea"/>
            </a:endParaRPr>
          </a:p>
        </p:txBody>
      </p:sp>
      <p:sp>
        <p:nvSpPr>
          <p:cNvPr id="30" name="矩形 23"/>
          <p:cNvSpPr/>
          <p:nvPr>
            <p:custDataLst>
              <p:tags r:id="rId16"/>
            </p:custDataLst>
          </p:nvPr>
        </p:nvSpPr>
        <p:spPr>
          <a:xfrm>
            <a:off x="6523261" y="4036026"/>
            <a:ext cx="2133045" cy="153299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幼儿园利用学生创意和能力，与大学社团合作举办文化、艺术和科学活动，丰富教育内容，为学生提供展示平台。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4d9e706f-5ae8-11f0-8be0-5a1eaca08b9e.jpg@base@tag=imgScale&amp;m=1&amp;w=475&amp;h=738&amp;q=954d9e706f-5ae8-11f0-8be0-5a1eaca08b9e"/>
          <p:cNvPicPr>
            <a:picLocks noChangeAspect="1"/>
          </p:cNvPicPr>
          <p:nvPr>
            <p:custDataLst>
              <p:tags r:id="rId17"/>
            </p:custDataLst>
          </p:nvPr>
        </p:nvPicPr>
        <p:blipFill rotWithShape="1">
          <a:blip r:embed="rId18"/>
          <a:srcRect l="1690" r="1690"/>
          <a:stretch>
            <a:fillRect/>
          </a:stretch>
        </p:blipFill>
        <p:spPr>
          <a:xfrm>
            <a:off x="9389745" y="1979295"/>
            <a:ext cx="1052830" cy="1533525"/>
          </a:xfrm>
          <a:prstGeom prst="roundRect">
            <a:avLst>
              <a:gd name="adj" fmla="val 50000"/>
            </a:avLst>
          </a:prstGeom>
          <a:solidFill>
            <a:schemeClr val="accent6"/>
          </a:solidFill>
          <a:ln>
            <a:solidFill>
              <a:schemeClr val="accent6">
                <a:alpha val="20000"/>
              </a:schemeClr>
            </a:solidFill>
          </a:ln>
        </p:spPr>
      </p:pic>
      <p:sp>
        <p:nvSpPr>
          <p:cNvPr id="32" name="椭圆 13"/>
          <p:cNvSpPr/>
          <p:nvPr>
            <p:custDataLst>
              <p:tags r:id="rId19"/>
            </p:custDataLst>
          </p:nvPr>
        </p:nvSpPr>
        <p:spPr>
          <a:xfrm>
            <a:off x="9135110" y="2623185"/>
            <a:ext cx="305435" cy="337185"/>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6"/>
                </a:solidFill>
                <a:latin typeface="+mn-ea"/>
                <a:cs typeface="+mn-ea"/>
                <a:sym typeface="+mn-ea"/>
              </a:rPr>
              <a:t>04</a:t>
            </a:r>
            <a:endParaRPr lang="en-US" altLang="zh-CN" sz="1400" b="1" dirty="0">
              <a:solidFill>
                <a:schemeClr val="accent6"/>
              </a:solidFill>
              <a:latin typeface="+mn-ea"/>
              <a:cs typeface="+mn-ea"/>
              <a:sym typeface="+mn-ea"/>
            </a:endParaRPr>
          </a:p>
        </p:txBody>
      </p:sp>
      <p:sp>
        <p:nvSpPr>
          <p:cNvPr id="33" name="矩形 24"/>
          <p:cNvSpPr/>
          <p:nvPr>
            <p:custDataLst>
              <p:tags r:id="rId20"/>
            </p:custDataLst>
          </p:nvPr>
        </p:nvSpPr>
        <p:spPr>
          <a:xfrm>
            <a:off x="8906510" y="3562350"/>
            <a:ext cx="2321560" cy="4184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6"/>
                </a:solidFill>
                <a:latin typeface="+mn-ea"/>
                <a:cs typeface="+mn-ea"/>
              </a:rPr>
              <a:t>文化艺术活动的丰富性</a:t>
            </a:r>
            <a:endParaRPr lang="zh-CN" altLang="en-US" b="1" dirty="0">
              <a:solidFill>
                <a:schemeClr val="accent6"/>
              </a:solidFill>
              <a:latin typeface="+mn-ea"/>
              <a:cs typeface="+mn-ea"/>
            </a:endParaRPr>
          </a:p>
        </p:txBody>
      </p:sp>
      <p:sp>
        <p:nvSpPr>
          <p:cNvPr id="34" name="矩形 25"/>
          <p:cNvSpPr/>
          <p:nvPr>
            <p:custDataLst>
              <p:tags r:id="rId21"/>
            </p:custDataLst>
          </p:nvPr>
        </p:nvSpPr>
        <p:spPr>
          <a:xfrm>
            <a:off x="9055342" y="4031873"/>
            <a:ext cx="2192413" cy="1532821"/>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通过合作举办活动，不仅丰富了幼儿园的教育内容，也使学前教育专业学生有机会展示自己的才能。</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941070" y="758145"/>
            <a:ext cx="10800000" cy="720000"/>
          </a:xfrm>
        </p:spPr>
        <p:txBody>
          <a:bodyPr/>
          <a:lstStyle/>
          <a:p>
            <a:r>
              <a:rPr lang="zh-CN" altLang="en-US" sz="2800"/>
              <a:t>（二）引进专项资源，构建“职后专业培养”机制</a:t>
            </a:r>
            <a:endParaRPr lang="zh-CN" altLang="en-US" sz="2800"/>
          </a:p>
        </p:txBody>
      </p:sp>
      <p:pic>
        <p:nvPicPr>
          <p:cNvPr id="12" name="图片 11" descr="/data/temp/4d7d2130-5ae8-11f0-82e8-7e5014e087b1.jpg@base@tag=imgScale&amp;m=1&amp;w=927&amp;h=1262&amp;q=954d7d2130-5ae8-11f0-82e8-7e5014e087b1"/>
          <p:cNvPicPr>
            <a:picLocks noChangeAspect="1"/>
          </p:cNvPicPr>
          <p:nvPr>
            <p:custDataLst>
              <p:tags r:id="rId2"/>
            </p:custDataLst>
          </p:nvPr>
        </p:nvPicPr>
        <p:blipFill rotWithShape="1">
          <a:blip r:embed="rId3">
            <a:lum bright="-6000" contrast="12000"/>
          </a:blip>
          <a:srcRect b="9537"/>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59303" y="196905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幼儿园与社区专业机构如科学研究院、艺术学院合作，为教师提供音乐、美术等专业进修课程，提升教师专业素养。</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0410" y="1908703"/>
            <a:ext cx="2096258" cy="56535"/>
          </a:xfrm>
          <a:prstGeom prst="roundRect">
            <a:avLst>
              <a:gd name="adj" fmla="val 26584"/>
            </a:avLst>
          </a:prstGeom>
          <a:gradFill flip="none" rotWithShape="1">
            <a:gsLst>
              <a:gs pos="97000">
                <a:schemeClr val="accent5">
                  <a:lumMod val="60000"/>
                  <a:lumOff val="40000"/>
                  <a:alpha val="0"/>
                </a:schemeClr>
              </a:gs>
              <a:gs pos="0">
                <a:schemeClr val="accent5">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558668" y="167811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与专业机构合作的进修课程</a:t>
            </a:r>
            <a:endParaRPr lang="zh-CN" altLang="en-US" sz="1700" b="1" kern="0" dirty="0">
              <a:solidFill>
                <a:schemeClr val="tx1"/>
              </a:solidFill>
              <a:latin typeface="Arial" panose="020B0604020202090204" pitchFamily="34" charset="0"/>
            </a:endParaRPr>
          </a:p>
        </p:txBody>
      </p:sp>
      <p:sp>
        <p:nvSpPr>
          <p:cNvPr id="6" name="文本框 5"/>
          <p:cNvSpPr txBox="1"/>
          <p:nvPr>
            <p:custDataLst>
              <p:tags r:id="rId8"/>
            </p:custDataLst>
          </p:nvPr>
        </p:nvSpPr>
        <p:spPr>
          <a:xfrm>
            <a:off x="4559303" y="5543488"/>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通过合作和交流，教师能够提升自己的专业能力，实现个人职业发展和教学质量的提高。</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550410" y="5483141"/>
            <a:ext cx="2096258" cy="56535"/>
          </a:xfrm>
          <a:prstGeom prst="roundRect">
            <a:avLst>
              <a:gd name="adj" fmla="val 26584"/>
            </a:avLst>
          </a:prstGeom>
          <a:gradFill flip="none" rotWithShape="1">
            <a:gsLst>
              <a:gs pos="97000">
                <a:schemeClr val="accent6">
                  <a:lumMod val="60000"/>
                  <a:lumOff val="40000"/>
                  <a:alpha val="0"/>
                </a:schemeClr>
              </a:gs>
              <a:gs pos="0">
                <a:schemeClr val="accent6">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558668" y="5252553"/>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教师专业能力的提升</a:t>
            </a:r>
            <a:endParaRPr lang="zh-CN" altLang="en-US" sz="1700" b="1" kern="0" dirty="0">
              <a:solidFill>
                <a:schemeClr val="tx1"/>
              </a:solidFill>
              <a:latin typeface="Arial" panose="020B0604020202090204" pitchFamily="34" charset="0"/>
            </a:endParaRPr>
          </a:p>
        </p:txBody>
      </p:sp>
      <p:sp>
        <p:nvSpPr>
          <p:cNvPr id="10" name="文本框 9"/>
          <p:cNvSpPr txBox="1"/>
          <p:nvPr>
            <p:custDataLst>
              <p:tags r:id="rId11"/>
            </p:custDataLst>
          </p:nvPr>
        </p:nvSpPr>
        <p:spPr>
          <a:xfrm>
            <a:off x="4559303" y="4349891"/>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建立教师交流学习平台，鼓励教师到其他教育机构或专业机构学习交流，拓宽视野，提高专业能力。</a:t>
            </a:r>
            <a:endParaRPr lang="zh-CN" altLang="en-US" sz="16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550410" y="4289544"/>
            <a:ext cx="2096258" cy="56535"/>
          </a:xfrm>
          <a:prstGeom prst="roundRect">
            <a:avLst>
              <a:gd name="adj" fmla="val 26584"/>
            </a:avLst>
          </a:prstGeom>
          <a:gradFill flip="none" rotWithShape="1">
            <a:gsLst>
              <a:gs pos="97000">
                <a:schemeClr val="accent5">
                  <a:lumMod val="60000"/>
                  <a:lumOff val="40000"/>
                  <a:alpha val="0"/>
                </a:schemeClr>
              </a:gs>
              <a:gs pos="0">
                <a:schemeClr val="accent5">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11"/>
          <p:cNvSpPr txBox="1"/>
          <p:nvPr>
            <p:custDataLst>
              <p:tags r:id="rId13"/>
            </p:custDataLst>
          </p:nvPr>
        </p:nvSpPr>
        <p:spPr>
          <a:xfrm>
            <a:off x="4558668" y="4058956"/>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教师交流学习平台的建立</a:t>
            </a:r>
            <a:endParaRPr lang="zh-CN" altLang="en-US" sz="1700" b="1" kern="0" dirty="0">
              <a:solidFill>
                <a:schemeClr val="tx1"/>
              </a:solidFill>
              <a:latin typeface="Arial" panose="020B0604020202090204" pitchFamily="34" charset="0"/>
            </a:endParaRPr>
          </a:p>
        </p:txBody>
      </p:sp>
      <p:sp>
        <p:nvSpPr>
          <p:cNvPr id="9" name="文本框 12"/>
          <p:cNvSpPr txBox="1"/>
          <p:nvPr>
            <p:custDataLst>
              <p:tags r:id="rId14"/>
            </p:custDataLst>
          </p:nvPr>
        </p:nvSpPr>
        <p:spPr>
          <a:xfrm>
            <a:off x="4559303" y="315693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定期邀请专业机构专家来园进行讲座或研讨，使教师及时了解最新教育理论和教学方法。</a:t>
            </a:r>
            <a:endParaRPr lang="zh-CN" altLang="en-US" sz="16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550410" y="3096583"/>
            <a:ext cx="2096258" cy="56535"/>
          </a:xfrm>
          <a:prstGeom prst="roundRect">
            <a:avLst>
              <a:gd name="adj" fmla="val 26584"/>
            </a:avLst>
          </a:prstGeom>
          <a:gradFill flip="none" rotWithShape="1">
            <a:gsLst>
              <a:gs pos="97000">
                <a:schemeClr val="accent6">
                  <a:lumMod val="60000"/>
                  <a:lumOff val="40000"/>
                  <a:alpha val="0"/>
                </a:schemeClr>
              </a:gs>
              <a:gs pos="0">
                <a:schemeClr val="accent6">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558668" y="286599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定期邀请专家的讲座与研讨</a:t>
            </a:r>
            <a:endParaRPr lang="zh-CN" altLang="en-US" sz="1700" b="1" kern="0" dirty="0">
              <a:solidFill>
                <a:schemeClr val="tx1"/>
              </a:solidFill>
              <a:latin typeface="Arial" panose="020B0604020202090204" pitchFamily="34" charset="0"/>
            </a:endParaRPr>
          </a:p>
        </p:txBody>
      </p:sp>
    </p:spTree>
    <p:custDataLst>
      <p:tags r:id="rId17"/>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258735" y="1585270"/>
            <a:ext cx="7769860" cy="2460499"/>
            <a:chOff x="2258735" y="1686870"/>
            <a:chExt cx="776986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5566" y="3022539"/>
                    <a:ext cx="155638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五</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258735" y="3001320"/>
              <a:ext cx="776986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合作共育中的</a:t>
              </a:r>
              <a:r>
                <a:rPr lang="en-US" altLang="zh-CN"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a:t>
              </a: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社区</a:t>
              </a:r>
              <a:r>
                <a:rPr lang="en-US" altLang="zh-CN"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a:t>
              </a: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模式</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408430" y="945515"/>
            <a:ext cx="5924550" cy="395605"/>
          </a:xfrm>
        </p:spPr>
        <p:txBody>
          <a:bodyPr>
            <a:noAutofit/>
          </a:bodyPr>
          <a:p>
            <a:pPr algn="l"/>
            <a:r>
              <a:rPr lang="zh-CN" altLang="en-US" sz="2800"/>
              <a:t>（三）实例印证</a:t>
            </a:r>
            <a:endParaRPr lang="zh-CN" altLang="en-US" sz="2800"/>
          </a:p>
        </p:txBody>
      </p:sp>
      <p:sp>
        <p:nvSpPr>
          <p:cNvPr id="8" name="矩形 2"/>
          <p:cNvSpPr/>
          <p:nvPr>
            <p:custDataLst>
              <p:tags r:id="rId2"/>
            </p:custDataLst>
          </p:nvPr>
        </p:nvSpPr>
        <p:spPr>
          <a:xfrm>
            <a:off x="1576631" y="2646675"/>
            <a:ext cx="1898416" cy="995192"/>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该幼儿园与华南师范大学合作建立实习基地，有效提升了学生的实践能力和幼儿园的教学质量。</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577266" y="2036405"/>
            <a:ext cx="1898416" cy="519527"/>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广东省某幼儿园与华南师范大学合作</a:t>
            </a:r>
            <a:endParaRPr lang="zh-CN" altLang="en-US" sz="1700" b="1" kern="0">
              <a:solidFill>
                <a:schemeClr val="accent5"/>
              </a:solidFill>
              <a:latin typeface="+mn-ea"/>
              <a:cs typeface="+mn-ea"/>
            </a:endParaRPr>
          </a:p>
        </p:txBody>
      </p:sp>
      <p:sp>
        <p:nvSpPr>
          <p:cNvPr id="13" name="矩形 4"/>
          <p:cNvSpPr/>
          <p:nvPr>
            <p:custDataLst>
              <p:tags r:id="rId4"/>
            </p:custDataLst>
          </p:nvPr>
        </p:nvSpPr>
        <p:spPr>
          <a:xfrm>
            <a:off x="1577266" y="1341195"/>
            <a:ext cx="1164720" cy="871543"/>
          </a:xfrm>
          <a:prstGeom prst="rect">
            <a:avLst/>
          </a:prstGeom>
          <a:noFill/>
        </p:spPr>
        <p:txBody>
          <a:bodyPr wrap="none" lIns="0" tIns="0" rIns="0" bIns="0" rtlCol="0" anchor="ctr"/>
          <a:p>
            <a:pPr>
              <a:spcBef>
                <a:spcPct val="0"/>
              </a:spcBef>
              <a:spcAft>
                <a:spcPct val="0"/>
              </a:spcAft>
            </a:pPr>
            <a:r>
              <a:rPr lang="en-US" altLang="zh-CN" sz="3600" b="1" kern="0">
                <a:solidFill>
                  <a:schemeClr val="accent5"/>
                </a:solidFill>
                <a:latin typeface="+mn-ea"/>
                <a:cs typeface="+mn-ea"/>
              </a:rPr>
              <a:t>01</a:t>
            </a:r>
            <a:endParaRPr lang="en-US" altLang="zh-CN" sz="3600" b="1" kern="0">
              <a:solidFill>
                <a:schemeClr val="accent5"/>
              </a:solidFill>
              <a:latin typeface="+mn-ea"/>
              <a:cs typeface="+mn-ea"/>
            </a:endParaRPr>
          </a:p>
        </p:txBody>
      </p:sp>
      <p:sp>
        <p:nvSpPr>
          <p:cNvPr id="16" name="矩形 5"/>
          <p:cNvSpPr/>
          <p:nvPr>
            <p:custDataLst>
              <p:tags r:id="rId5"/>
            </p:custDataLst>
          </p:nvPr>
        </p:nvSpPr>
        <p:spPr>
          <a:xfrm>
            <a:off x="4043680" y="2646680"/>
            <a:ext cx="2051050" cy="99504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北京某幼儿园与北京师范大学合作，通过实习基地的建立，同样实现了学生实践能力与教学质量的双重提升。</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4044065" y="2036405"/>
            <a:ext cx="1898416" cy="519527"/>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北京市某幼儿园与北京师范大学合作</a:t>
            </a:r>
            <a:endParaRPr lang="zh-CN" altLang="en-US" sz="1700" b="1" kern="0">
              <a:solidFill>
                <a:schemeClr val="accent5"/>
              </a:solidFill>
              <a:latin typeface="+mn-ea"/>
              <a:cs typeface="+mn-ea"/>
            </a:endParaRPr>
          </a:p>
        </p:txBody>
      </p:sp>
      <p:sp>
        <p:nvSpPr>
          <p:cNvPr id="18" name="矩形 9"/>
          <p:cNvSpPr/>
          <p:nvPr>
            <p:custDataLst>
              <p:tags r:id="rId7"/>
            </p:custDataLst>
          </p:nvPr>
        </p:nvSpPr>
        <p:spPr>
          <a:xfrm>
            <a:off x="4044065" y="1341195"/>
            <a:ext cx="1164720" cy="871543"/>
          </a:xfrm>
          <a:prstGeom prst="rect">
            <a:avLst/>
          </a:prstGeom>
          <a:noFill/>
        </p:spPr>
        <p:txBody>
          <a:bodyPr wrap="none" lIns="0" tIns="0" rIns="0" bIns="0" rtlCol="0" anchor="ctr"/>
          <a:p>
            <a:pPr>
              <a:spcBef>
                <a:spcPct val="0"/>
              </a:spcBef>
              <a:spcAft>
                <a:spcPct val="0"/>
              </a:spcAft>
            </a:pPr>
            <a:r>
              <a:rPr lang="en-US" altLang="zh-CN" sz="3600" b="1" kern="0" dirty="0">
                <a:solidFill>
                  <a:schemeClr val="accent5"/>
                </a:solidFill>
                <a:latin typeface="+mn-ea"/>
                <a:cs typeface="+mn-ea"/>
              </a:rPr>
              <a:t>02</a:t>
            </a:r>
            <a:endParaRPr lang="en-US" altLang="zh-CN" sz="3600" b="1" kern="0" dirty="0">
              <a:solidFill>
                <a:schemeClr val="accent5"/>
              </a:solidFill>
              <a:latin typeface="+mn-ea"/>
              <a:cs typeface="+mn-ea"/>
            </a:endParaRPr>
          </a:p>
        </p:txBody>
      </p:sp>
      <p:sp>
        <p:nvSpPr>
          <p:cNvPr id="20" name="矩形 10"/>
          <p:cNvSpPr/>
          <p:nvPr>
            <p:custDataLst>
              <p:tags r:id="rId8"/>
            </p:custDataLst>
          </p:nvPr>
        </p:nvSpPr>
        <p:spPr>
          <a:xfrm>
            <a:off x="6509385" y="2646680"/>
            <a:ext cx="2065020" cy="99504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广东省某幼儿园与当地艺术学校合作，为教师提供艺术教育培训，提高了教师的艺术素养和幼儿园课程的多元化。</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0305" y="2036405"/>
            <a:ext cx="1898416" cy="519527"/>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艺术学校合作提升教师艺术素养</a:t>
            </a:r>
            <a:endParaRPr lang="zh-CN" altLang="en-US" sz="1700" b="1" kern="0">
              <a:solidFill>
                <a:schemeClr val="accent5"/>
              </a:solidFill>
              <a:latin typeface="+mn-ea"/>
              <a:cs typeface="+mn-ea"/>
            </a:endParaRPr>
          </a:p>
        </p:txBody>
      </p:sp>
      <p:sp>
        <p:nvSpPr>
          <p:cNvPr id="22" name="矩形 14"/>
          <p:cNvSpPr/>
          <p:nvPr>
            <p:custDataLst>
              <p:tags r:id="rId10"/>
            </p:custDataLst>
          </p:nvPr>
        </p:nvSpPr>
        <p:spPr>
          <a:xfrm>
            <a:off x="6510305" y="1341195"/>
            <a:ext cx="1164720" cy="871543"/>
          </a:xfrm>
          <a:prstGeom prst="rect">
            <a:avLst/>
          </a:prstGeom>
          <a:noFill/>
        </p:spPr>
        <p:txBody>
          <a:bodyPr wrap="none" lIns="0" tIns="0" rIns="0" bIns="0" rtlCol="0" anchor="ctr"/>
          <a:p>
            <a:pPr>
              <a:spcBef>
                <a:spcPct val="0"/>
              </a:spcBef>
              <a:spcAft>
                <a:spcPct val="0"/>
              </a:spcAft>
            </a:pPr>
            <a:r>
              <a:rPr lang="en-US" altLang="zh-CN" sz="3600" b="1" kern="0" dirty="0">
                <a:solidFill>
                  <a:schemeClr val="accent5"/>
                </a:solidFill>
                <a:latin typeface="+mn-ea"/>
                <a:cs typeface="+mn-ea"/>
              </a:rPr>
              <a:t>03</a:t>
            </a:r>
            <a:endParaRPr lang="en-US" altLang="zh-CN" sz="3600" b="1" kern="0" dirty="0">
              <a:solidFill>
                <a:schemeClr val="accent5"/>
              </a:solidFill>
              <a:latin typeface="+mn-ea"/>
              <a:cs typeface="+mn-ea"/>
            </a:endParaRPr>
          </a:p>
        </p:txBody>
      </p:sp>
      <p:sp>
        <p:nvSpPr>
          <p:cNvPr id="24" name="矩形 27"/>
          <p:cNvSpPr/>
          <p:nvPr>
            <p:custDataLst>
              <p:tags r:id="rId11"/>
            </p:custDataLst>
          </p:nvPr>
        </p:nvSpPr>
        <p:spPr>
          <a:xfrm>
            <a:off x="8990965" y="2646680"/>
            <a:ext cx="2051050" cy="99504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艺术学校合作使得幼儿园课程更加多元化，受到家长和社会的广泛好评，展示了职后专业培养机制的实际成效。</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8991614" y="2036405"/>
            <a:ext cx="1898416" cy="519527"/>
          </a:xfrm>
          <a:prstGeom prst="rect">
            <a:avLst/>
          </a:prstGeom>
          <a:noFill/>
        </p:spPr>
        <p:txBody>
          <a:bodyPr wrap="square" lIns="0" tIns="0" rIns="0" bIns="0" rtlCol="0" anchor="b">
            <a:noAutofit/>
          </a:bodyPr>
          <a:p>
            <a:pPr>
              <a:spcBef>
                <a:spcPct val="0"/>
              </a:spcBef>
              <a:spcAft>
                <a:spcPct val="0"/>
              </a:spcAft>
            </a:pPr>
            <a:r>
              <a:rPr lang="zh-CN" altLang="en-US" sz="1700" b="1" kern="0">
                <a:solidFill>
                  <a:schemeClr val="accent5"/>
                </a:solidFill>
                <a:latin typeface="+mn-ea"/>
                <a:cs typeface="+mn-ea"/>
              </a:rPr>
              <a:t>多元化课程获得社会好评</a:t>
            </a:r>
            <a:endParaRPr lang="zh-CN" altLang="en-US" sz="1700" b="1" kern="0">
              <a:solidFill>
                <a:schemeClr val="accent5"/>
              </a:solidFill>
              <a:latin typeface="+mn-ea"/>
              <a:cs typeface="+mn-ea"/>
            </a:endParaRPr>
          </a:p>
        </p:txBody>
      </p:sp>
      <p:sp>
        <p:nvSpPr>
          <p:cNvPr id="26" name="矩形 33"/>
          <p:cNvSpPr/>
          <p:nvPr>
            <p:custDataLst>
              <p:tags r:id="rId13"/>
            </p:custDataLst>
          </p:nvPr>
        </p:nvSpPr>
        <p:spPr>
          <a:xfrm>
            <a:off x="8991614" y="1341195"/>
            <a:ext cx="1164720" cy="871543"/>
          </a:xfrm>
          <a:prstGeom prst="rect">
            <a:avLst/>
          </a:prstGeom>
          <a:noFill/>
        </p:spPr>
        <p:txBody>
          <a:bodyPr wrap="none" lIns="0" tIns="0" rIns="0" bIns="0" rtlCol="0" anchor="ctr"/>
          <a:p>
            <a:pPr>
              <a:spcBef>
                <a:spcPct val="0"/>
              </a:spcBef>
              <a:spcAft>
                <a:spcPct val="0"/>
              </a:spcAft>
            </a:pPr>
            <a:r>
              <a:rPr lang="en-US" altLang="zh-CN" sz="3600" b="1" kern="0">
                <a:solidFill>
                  <a:schemeClr val="accent5"/>
                </a:solidFill>
                <a:latin typeface="+mn-ea"/>
                <a:cs typeface="+mn-ea"/>
              </a:rPr>
              <a:t>04</a:t>
            </a:r>
            <a:endParaRPr lang="en-US" altLang="zh-CN" sz="3600" b="1" kern="0">
              <a:solidFill>
                <a:schemeClr val="accent5"/>
              </a:solidFill>
              <a:latin typeface="+mn-ea"/>
              <a:cs typeface="+mn-ea"/>
            </a:endParaRPr>
          </a:p>
        </p:txBody>
      </p:sp>
      <p:cxnSp>
        <p:nvCxnSpPr>
          <p:cNvPr id="35" name="直接连接符 13"/>
          <p:cNvCxnSpPr/>
          <p:nvPr>
            <p:custDataLst>
              <p:tags r:id="rId14"/>
            </p:custDataLst>
          </p:nvPr>
        </p:nvCxnSpPr>
        <p:spPr>
          <a:xfrm>
            <a:off x="1408430" y="1681555"/>
            <a:ext cx="0" cy="3891030"/>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874670" y="1681555"/>
            <a:ext cx="0" cy="3891030"/>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40911" y="1681555"/>
            <a:ext cx="0" cy="3891030"/>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8822778" y="1681555"/>
            <a:ext cx="0" cy="3891030"/>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4dcca50b-5ae8-11f0-88af-528eb77346a8.jpg@base@tag=imgScale&amp;m=1&amp;w=600&amp;h=360&amp;q=954dcca50b-5ae8-11f0-88af-528eb77346a8"/>
          <p:cNvPicPr>
            <a:picLocks noChangeAspect="1"/>
          </p:cNvPicPr>
          <p:nvPr>
            <p:custDataLst>
              <p:tags r:id="rId18"/>
            </p:custDataLst>
          </p:nvPr>
        </p:nvPicPr>
        <p:blipFill rotWithShape="1">
          <a:blip r:embed="rId19"/>
          <a:srcRect t="10000"/>
          <a:stretch>
            <a:fillRect/>
          </a:stretch>
        </p:blipFill>
        <p:spPr>
          <a:xfrm>
            <a:off x="1553771" y="4674454"/>
            <a:ext cx="1898416" cy="1139050"/>
          </a:xfrm>
          <a:prstGeom prst="rect">
            <a:avLst/>
          </a:prstGeom>
          <a:solidFill>
            <a:schemeClr val="accent5"/>
          </a:solidFill>
          <a:ln>
            <a:solidFill>
              <a:schemeClr val="accent5">
                <a:alpha val="20000"/>
              </a:schemeClr>
            </a:solidFill>
          </a:ln>
        </p:spPr>
      </p:pic>
      <p:pic>
        <p:nvPicPr>
          <p:cNvPr id="40" name="图片 30" descr="/data/temp/4dcca666-5ae8-11f0-88af-528eb77346a8.jpg@base@tag=imgScale&amp;m=1&amp;w=600&amp;h=360&amp;q=954dcca666-5ae8-11f0-88af-528eb77346a8"/>
          <p:cNvPicPr>
            <a:picLocks noChangeAspect="1"/>
          </p:cNvPicPr>
          <p:nvPr>
            <p:custDataLst>
              <p:tags r:id="rId20"/>
            </p:custDataLst>
          </p:nvPr>
        </p:nvPicPr>
        <p:blipFill rotWithShape="1">
          <a:blip r:embed="rId21"/>
          <a:srcRect l="3086" t="6111" b="6667"/>
          <a:stretch>
            <a:fillRect/>
          </a:stretch>
        </p:blipFill>
        <p:spPr>
          <a:xfrm>
            <a:off x="4020570" y="4674454"/>
            <a:ext cx="1898416" cy="1139050"/>
          </a:xfrm>
          <a:prstGeom prst="rect">
            <a:avLst/>
          </a:prstGeom>
          <a:solidFill>
            <a:schemeClr val="accent5"/>
          </a:solidFill>
          <a:ln>
            <a:solidFill>
              <a:schemeClr val="accent5">
                <a:alpha val="20000"/>
              </a:schemeClr>
            </a:solidFill>
          </a:ln>
        </p:spPr>
      </p:pic>
      <p:pic>
        <p:nvPicPr>
          <p:cNvPr id="41" name="图片 31" descr="/data/temp/4dcca578-5ae8-11f0-88af-528eb77346a8.jpg@base@tag=imgScale&amp;m=1&amp;w=600&amp;h=360&amp;q=954dcca578-5ae8-11f0-88af-528eb77346a8"/>
          <p:cNvPicPr>
            <a:picLocks noChangeAspect="1"/>
          </p:cNvPicPr>
          <p:nvPr>
            <p:custDataLst>
              <p:tags r:id="rId22"/>
            </p:custDataLst>
          </p:nvPr>
        </p:nvPicPr>
        <p:blipFill rotWithShape="1">
          <a:blip r:embed="rId23"/>
          <a:srcRect t="5000" b="5000"/>
          <a:stretch>
            <a:fillRect/>
          </a:stretch>
        </p:blipFill>
        <p:spPr>
          <a:xfrm>
            <a:off x="6486810" y="4674454"/>
            <a:ext cx="1898416" cy="1139050"/>
          </a:xfrm>
          <a:prstGeom prst="rect">
            <a:avLst/>
          </a:prstGeom>
          <a:solidFill>
            <a:schemeClr val="accent5"/>
          </a:solidFill>
          <a:ln>
            <a:solidFill>
              <a:schemeClr val="accent5">
                <a:alpha val="20000"/>
              </a:schemeClr>
            </a:solidFill>
          </a:ln>
        </p:spPr>
      </p:pic>
      <p:pic>
        <p:nvPicPr>
          <p:cNvPr id="42" name="图片 32" descr="/data/temp/4dcca6a1-5ae8-11f0-88af-528eb77346a8.jpg@base@tag=imgScale&amp;m=1&amp;w=600&amp;h=360&amp;q=954dcca6a1-5ae8-11f0-88af-528eb77346a8"/>
          <p:cNvPicPr>
            <a:picLocks noChangeAspect="1"/>
          </p:cNvPicPr>
          <p:nvPr>
            <p:custDataLst>
              <p:tags r:id="rId24"/>
            </p:custDataLst>
          </p:nvPr>
        </p:nvPicPr>
        <p:blipFill rotWithShape="1">
          <a:blip r:embed="rId25"/>
          <a:srcRect t="10000" r="185"/>
          <a:stretch>
            <a:fillRect/>
          </a:stretch>
        </p:blipFill>
        <p:spPr>
          <a:xfrm>
            <a:off x="8968119" y="4674454"/>
            <a:ext cx="1898416" cy="1139050"/>
          </a:xfrm>
          <a:prstGeom prst="rect">
            <a:avLst/>
          </a:prstGeom>
          <a:solidFill>
            <a:schemeClr val="accent5"/>
          </a:solidFill>
          <a:ln>
            <a:solidFill>
              <a:schemeClr val="accent5">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9ffe84e3-5ae9-11f0-ba1b-62a9b14b0138.jpg@base@tag=imgScale&amp;m=1&amp;w=1428&amp;h=1904&amp;q=959ffe84e3-5ae9-11f0-ba1b-62a9b14b0138"/>
          <p:cNvPicPr>
            <a:picLocks noChangeAspect="1"/>
          </p:cNvPicPr>
          <p:nvPr>
            <p:custDataLst>
              <p:tags r:id="rId2"/>
            </p:custDataLst>
          </p:nvPr>
        </p:nvPicPr>
        <p:blipFill>
          <a:blip r:embed="rId3"/>
          <a:srcRect l="19934" r="19934"/>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1300" y="1019810"/>
            <a:ext cx="6233795" cy="1138555"/>
          </a:xfrm>
        </p:spPr>
        <p:txBody>
          <a:bodyPr>
            <a:normAutofit fontScale="90000"/>
          </a:bodyPr>
          <a:lstStyle/>
          <a:p>
            <a:pPr marL="0" indent="0" fontAlgn="auto">
              <a:lnSpc>
                <a:spcPct val="140000"/>
              </a:lnSpc>
            </a:pPr>
            <a:r>
              <a:rPr lang="zh-CN" altLang="en-US" sz="3600"/>
              <a:t>三、</a:t>
            </a:r>
            <a:r>
              <a:rPr lang="en-US" altLang="zh-CN" sz="3600"/>
              <a:t>“</a:t>
            </a:r>
            <a:r>
              <a:rPr lang="zh-CN" altLang="en-US" sz="3600"/>
              <a:t>社区</a:t>
            </a:r>
            <a:r>
              <a:rPr lang="en-US" altLang="zh-CN" sz="3600"/>
              <a:t>+”</a:t>
            </a:r>
            <a:r>
              <a:rPr lang="zh-CN" altLang="en-US" sz="3600"/>
              <a:t>视野下的园所管理</a:t>
            </a:r>
            <a:br>
              <a:rPr lang="zh-CN" altLang="en-US"/>
            </a:br>
            <a:r>
              <a:rPr lang="zh-CN" altLang="en-US" sz="3100"/>
              <a:t>（一）建立与社区资源对接机制</a:t>
            </a:r>
            <a:endParaRPr lang="zh-CN" altLang="en-US" sz="3100"/>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3103430"/>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2548255"/>
            <a:ext cx="646747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幼儿园应摒弃封闭式管理，建立与社区资源对接的意识，通过与社区服务系统如医疗、后勤、安保等建立联系，为幼儿园管理提供全面支持。</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665" y="228165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幼儿园管理的新思维</a:t>
            </a:r>
            <a:endParaRPr lang="zh-CN" altLang="en-US" b="1" dirty="0">
              <a:ln>
                <a:noFill/>
                <a:prstDash val="sysDot"/>
              </a:ln>
              <a:solidFill>
                <a:schemeClr val="accent4"/>
              </a:solidFill>
              <a:latin typeface="+mn-ea"/>
              <a:cs typeface="+mn-ea"/>
              <a:sym typeface="+mn-ea"/>
            </a:endParaRPr>
          </a:p>
        </p:txBody>
      </p:sp>
      <p:sp>
        <p:nvSpPr>
          <p:cNvPr id="17" name="矩形 16"/>
          <p:cNvSpPr/>
          <p:nvPr>
            <p:custDataLst>
              <p:tags r:id="rId12"/>
            </p:custDataLst>
          </p:nvPr>
        </p:nvSpPr>
        <p:spPr>
          <a:xfrm>
            <a:off x="5320665" y="3483610"/>
            <a:ext cx="623316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通过与社区医院合作，幼儿园可以定期为幼儿进行健康检查，并在紧急情况下迅速获得专业医疗支持，同时社区后勤服务和安保系统也为幼儿园的日常运营和安全提供保障。</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0665" y="321710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社区资源的整合利用</a:t>
            </a:r>
            <a:endParaRPr lang="zh-CN" altLang="en-US" b="1" dirty="0">
              <a:ln>
                <a:noFill/>
                <a:prstDash val="sysDot"/>
              </a:ln>
              <a:solidFill>
                <a:schemeClr val="accent5"/>
              </a:solidFill>
              <a:latin typeface="+mn-ea"/>
              <a:cs typeface="+mn-ea"/>
              <a:sym typeface="+mn-ea"/>
            </a:endParaRPr>
          </a:p>
        </p:txBody>
      </p:sp>
      <p:cxnSp>
        <p:nvCxnSpPr>
          <p:cNvPr id="19" name="直接连接符 18"/>
          <p:cNvCxnSpPr/>
          <p:nvPr>
            <p:custDataLst>
              <p:tags r:id="rId14"/>
            </p:custDataLst>
          </p:nvPr>
        </p:nvCxnSpPr>
        <p:spPr>
          <a:xfrm>
            <a:off x="5320665" y="432653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0665" y="470693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幼儿园与社区医院合作，确保幼儿定期接受健康检查，及时发现并处理健康问题，同时在突发疾病时能够获得迅速的专业医疗响应。</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665" y="444021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健康检查与专业支持</a:t>
            </a:r>
            <a:endParaRPr lang="zh-CN" altLang="en-US" b="1" dirty="0">
              <a:ln>
                <a:noFill/>
                <a:prstDash val="sysDot"/>
              </a:ln>
              <a:solidFill>
                <a:schemeClr val="accent4"/>
              </a:solidFill>
              <a:latin typeface="+mn-ea"/>
              <a:cs typeface="+mn-ea"/>
              <a:sym typeface="+mn-ea"/>
            </a:endParaRPr>
          </a:p>
        </p:txBody>
      </p:sp>
      <p:cxnSp>
        <p:nvCxnSpPr>
          <p:cNvPr id="23" name="直接连接符 22"/>
          <p:cNvCxnSpPr/>
          <p:nvPr>
            <p:custDataLst>
              <p:tags r:id="rId17"/>
            </p:custDataLst>
          </p:nvPr>
        </p:nvCxnSpPr>
        <p:spPr>
          <a:xfrm>
            <a:off x="5320030" y="5278495"/>
            <a:ext cx="6234427" cy="0"/>
          </a:xfrm>
          <a:prstGeom prst="line">
            <a:avLst/>
          </a:prstGeom>
          <a:ln w="12700">
            <a:solidFill>
              <a:schemeClr val="accent5">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030" y="5571901"/>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社区的后勤服务可以为幼儿园提供清洁、维修等日常运营支持，而安保系统则确保幼儿园的安全，形成协同合作的社区支持网络。</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030" y="530517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5"/>
                </a:solidFill>
                <a:latin typeface="+mn-ea"/>
                <a:cs typeface="+mn-ea"/>
                <a:sym typeface="+mn-ea"/>
              </a:rPr>
              <a:t>后勤与安保服务的协同</a:t>
            </a:r>
            <a:endParaRPr lang="zh-CN" altLang="en-US" b="1" dirty="0">
              <a:ln>
                <a:noFill/>
                <a:prstDash val="sysDot"/>
              </a:ln>
              <a:solidFill>
                <a:schemeClr val="accent5"/>
              </a:solidFill>
              <a:latin typeface="+mn-ea"/>
              <a:cs typeface="+mn-ea"/>
              <a:sym typeface="+mn-ea"/>
            </a:endParaRPr>
          </a:p>
        </p:txBody>
      </p:sp>
    </p:spTree>
    <p:custDataLst>
      <p:tags r:id="rId2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786255" y="828675"/>
            <a:ext cx="6052820" cy="481965"/>
          </a:xfrm>
        </p:spPr>
        <p:txBody>
          <a:bodyPr>
            <a:noAutofit/>
          </a:bodyPr>
          <a:p>
            <a:pPr algn="l"/>
            <a:r>
              <a:rPr lang="zh-CN" altLang="en-US" sz="2800"/>
              <a:t>（二）进行专业化的规划和设计</a:t>
            </a:r>
            <a:endParaRPr lang="zh-CN" altLang="en-US" sz="2800"/>
          </a:p>
        </p:txBody>
      </p:sp>
      <p:sp>
        <p:nvSpPr>
          <p:cNvPr id="3" name="矩形 5"/>
          <p:cNvSpPr/>
          <p:nvPr>
            <p:custDataLst>
              <p:tags r:id="rId2"/>
            </p:custDataLst>
          </p:nvPr>
        </p:nvSpPr>
        <p:spPr>
          <a:xfrm>
            <a:off x="2038985" y="3351530"/>
            <a:ext cx="243713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高校资源的整合应用</a:t>
            </a:r>
            <a:endParaRPr lang="zh-CN" altLang="en-US" b="1">
              <a:solidFill>
                <a:schemeClr val="accent5"/>
              </a:solidFill>
              <a:latin typeface="+mn-ea"/>
              <a:cs typeface="+mn-ea"/>
            </a:endParaRPr>
          </a:p>
        </p:txBody>
      </p:sp>
      <p:sp>
        <p:nvSpPr>
          <p:cNvPr id="4" name="矩形 8"/>
          <p:cNvSpPr/>
          <p:nvPr>
            <p:custDataLst>
              <p:tags r:id="rId3"/>
            </p:custDataLst>
          </p:nvPr>
        </p:nvSpPr>
        <p:spPr>
          <a:xfrm>
            <a:off x="1840230" y="3837940"/>
            <a:ext cx="26352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高校附属幼儿园可利用高校资源，如美术学院师生参与美化工程，提升幼儿园环境的视觉效果和功能性，同时教育科学院专家帮助制定科学的教学和管理方案。</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19c9dae-5ae9-11f0-82e8-7e5014e087b1.jpg@base@tag=imgScale&amp;m=1&amp;w=485&amp;h=753&amp;q=95a19c9dae-5ae9-11f0-82e8-7e5014e087b1"/>
          <p:cNvPicPr>
            <a:picLocks noChangeAspect="1"/>
          </p:cNvPicPr>
          <p:nvPr>
            <p:custDataLst>
              <p:tags r:id="rId4"/>
            </p:custDataLst>
          </p:nvPr>
        </p:nvPicPr>
        <p:blipFill>
          <a:blip r:embed="rId5"/>
          <a:srcRect l="1691" r="1691"/>
          <a:stretch>
            <a:fillRect/>
          </a:stretch>
        </p:blipFill>
        <p:spPr>
          <a:xfrm>
            <a:off x="2458720" y="1310640"/>
            <a:ext cx="1163955" cy="1807845"/>
          </a:xfrm>
          <a:prstGeom prst="roundRect">
            <a:avLst>
              <a:gd name="adj" fmla="val 50000"/>
            </a:avLst>
          </a:prstGeom>
          <a:solidFill>
            <a:schemeClr val="accent5"/>
          </a:solidFill>
          <a:ln>
            <a:solidFill>
              <a:schemeClr val="accent5">
                <a:alpha val="20000"/>
              </a:schemeClr>
            </a:solidFill>
          </a:ln>
        </p:spPr>
      </p:pic>
      <p:sp>
        <p:nvSpPr>
          <p:cNvPr id="17" name="椭圆 4"/>
          <p:cNvSpPr/>
          <p:nvPr>
            <p:custDataLst>
              <p:tags r:id="rId6"/>
            </p:custDataLst>
          </p:nvPr>
        </p:nvSpPr>
        <p:spPr>
          <a:xfrm>
            <a:off x="2146935" y="2023110"/>
            <a:ext cx="418465" cy="39878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01</a:t>
            </a:r>
            <a:endParaRPr lang="en-US" altLang="zh-CN" sz="1600" b="1" dirty="0">
              <a:solidFill>
                <a:schemeClr val="accent5"/>
              </a:solidFill>
              <a:latin typeface="+mn-ea"/>
              <a:cs typeface="+mn-ea"/>
              <a:sym typeface="+mn-ea"/>
            </a:endParaRPr>
          </a:p>
        </p:txBody>
      </p:sp>
      <p:pic>
        <p:nvPicPr>
          <p:cNvPr id="18" name="图片 2" descr="/data/temp/a19c9ee2-5ae9-11f0-82e8-7e5014e087b1.jpg@base@tag=imgScale&amp;m=1&amp;w=485&amp;h=753&amp;q=95a19c9ee2-5ae9-11f0-82e8-7e5014e087b1"/>
          <p:cNvPicPr>
            <a:picLocks noChangeAspect="1"/>
          </p:cNvPicPr>
          <p:nvPr>
            <p:custDataLst>
              <p:tags r:id="rId7"/>
            </p:custDataLst>
          </p:nvPr>
        </p:nvPicPr>
        <p:blipFill>
          <a:blip r:embed="rId8"/>
          <a:srcRect r="3515"/>
          <a:stretch>
            <a:fillRect/>
          </a:stretch>
        </p:blipFill>
        <p:spPr>
          <a:xfrm>
            <a:off x="5361940" y="1310640"/>
            <a:ext cx="1163955" cy="1807845"/>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5048250" y="2023110"/>
            <a:ext cx="418465" cy="39878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02</a:t>
            </a:r>
            <a:endParaRPr lang="en-US" altLang="zh-CN" sz="1600" b="1" dirty="0">
              <a:solidFill>
                <a:schemeClr val="accent5"/>
              </a:solidFill>
              <a:latin typeface="+mn-ea"/>
              <a:cs typeface="+mn-ea"/>
              <a:sym typeface="+mn-ea"/>
            </a:endParaRPr>
          </a:p>
        </p:txBody>
      </p:sp>
      <p:sp>
        <p:nvSpPr>
          <p:cNvPr id="20" name="矩形 11"/>
          <p:cNvSpPr/>
          <p:nvPr>
            <p:custDataLst>
              <p:tags r:id="rId10"/>
            </p:custDataLst>
          </p:nvPr>
        </p:nvSpPr>
        <p:spPr>
          <a:xfrm>
            <a:off x="4949190" y="3347720"/>
            <a:ext cx="243713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教育科学院专家的参与</a:t>
            </a:r>
            <a:endParaRPr lang="zh-CN" altLang="en-US" b="1">
              <a:solidFill>
                <a:schemeClr val="accent5"/>
              </a:solidFill>
              <a:latin typeface="+mn-ea"/>
              <a:cs typeface="+mn-ea"/>
            </a:endParaRPr>
          </a:p>
        </p:txBody>
      </p:sp>
      <p:sp>
        <p:nvSpPr>
          <p:cNvPr id="21" name="矩形 12"/>
          <p:cNvSpPr/>
          <p:nvPr>
            <p:custDataLst>
              <p:tags r:id="rId11"/>
            </p:custDataLst>
          </p:nvPr>
        </p:nvSpPr>
        <p:spPr>
          <a:xfrm>
            <a:off x="4949190" y="3834130"/>
            <a:ext cx="263525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教育科学院的专家可为幼儿园提供专业的教育指导和管理建议，帮助提升教育质量和管理效率，确保幼儿园教育的科学性和先进性。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19c9fb1-5ae9-11f0-82e8-7e5014e087b1.jpg@base@tag=imgScale&amp;m=1&amp;w=485&amp;h=753&amp;q=95a19c9fb1-5ae9-11f0-82e8-7e5014e087b1"/>
          <p:cNvPicPr>
            <a:picLocks noChangeAspect="1"/>
          </p:cNvPicPr>
          <p:nvPr>
            <p:custDataLst>
              <p:tags r:id="rId12"/>
            </p:custDataLst>
          </p:nvPr>
        </p:nvPicPr>
        <p:blipFill>
          <a:blip r:embed="rId13"/>
          <a:srcRect l="1824" r="1824"/>
          <a:stretch>
            <a:fillRect/>
          </a:stretch>
        </p:blipFill>
        <p:spPr>
          <a:xfrm>
            <a:off x="8264525" y="1314450"/>
            <a:ext cx="1163955" cy="1807845"/>
          </a:xfrm>
          <a:prstGeom prst="roundRect">
            <a:avLst>
              <a:gd name="adj" fmla="val 50000"/>
            </a:avLst>
          </a:prstGeom>
          <a:solidFill>
            <a:schemeClr val="accent5"/>
          </a:solidFill>
          <a:ln>
            <a:solidFill>
              <a:schemeClr val="accent5">
                <a:alpha val="20000"/>
              </a:schemeClr>
            </a:solidFill>
          </a:ln>
        </p:spPr>
      </p:pic>
      <p:sp>
        <p:nvSpPr>
          <p:cNvPr id="28" name="椭圆 10"/>
          <p:cNvSpPr/>
          <p:nvPr>
            <p:custDataLst>
              <p:tags r:id="rId14"/>
            </p:custDataLst>
          </p:nvPr>
        </p:nvSpPr>
        <p:spPr>
          <a:xfrm>
            <a:off x="7943850" y="2013585"/>
            <a:ext cx="418465" cy="39878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03</a:t>
            </a:r>
            <a:endParaRPr lang="en-US" altLang="zh-CN" sz="1600" b="1" dirty="0">
              <a:solidFill>
                <a:schemeClr val="accent5"/>
              </a:solidFill>
              <a:latin typeface="+mn-ea"/>
              <a:cs typeface="+mn-ea"/>
              <a:sym typeface="+mn-ea"/>
            </a:endParaRPr>
          </a:p>
        </p:txBody>
      </p:sp>
      <p:sp>
        <p:nvSpPr>
          <p:cNvPr id="29" name="矩形 13"/>
          <p:cNvSpPr/>
          <p:nvPr>
            <p:custDataLst>
              <p:tags r:id="rId15"/>
            </p:custDataLst>
          </p:nvPr>
        </p:nvSpPr>
        <p:spPr>
          <a:xfrm>
            <a:off x="7719060" y="3347720"/>
            <a:ext cx="290385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直属机关与小区资源的利用</a:t>
            </a:r>
            <a:endParaRPr lang="zh-CN" altLang="en-US" b="1">
              <a:solidFill>
                <a:schemeClr val="accent5"/>
              </a:solidFill>
              <a:latin typeface="+mn-ea"/>
              <a:cs typeface="+mn-ea"/>
            </a:endParaRPr>
          </a:p>
        </p:txBody>
      </p:sp>
      <p:sp>
        <p:nvSpPr>
          <p:cNvPr id="30" name="矩形 14"/>
          <p:cNvSpPr/>
          <p:nvPr>
            <p:custDataLst>
              <p:tags r:id="rId16"/>
            </p:custDataLst>
          </p:nvPr>
        </p:nvSpPr>
        <p:spPr>
          <a:xfrm>
            <a:off x="7859395" y="3834130"/>
            <a:ext cx="27635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直属机关幼儿园可以与机关挂钩整合资源，而小区内的幼儿园则可以与居委会合作，整合多方资源，以满足不同幼儿园的特定需求。</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608330"/>
            <a:ext cx="7016115" cy="763270"/>
          </a:xfrm>
        </p:spPr>
        <p:txBody>
          <a:bodyPr/>
          <a:p>
            <a:r>
              <a:rPr lang="zh-CN" altLang="en-US" sz="2800"/>
              <a:t>（三）建立数字平台，实行透明化管理</a:t>
            </a:r>
            <a:endParaRPr lang="zh-CN" altLang="en-US" sz="2800"/>
          </a:p>
        </p:txBody>
      </p:sp>
      <p:pic>
        <p:nvPicPr>
          <p:cNvPr id="4" name="图片 3" descr="/data/temp/9fdd7bb8-5ae9-11f0-ac4d-5269425a1599.jpg@base@tag=imgScale&amp;m=1&amp;w=1102&amp;h=1904&amp;q=959fdd7bb8-5ae9-11f0-ac4d-5269425a1599"/>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01</a:t>
            </a:r>
            <a:endParaRPr lang="en-US" altLang="zh-CN" sz="2000" b="1" dirty="0">
              <a:solidFill>
                <a:schemeClr val="accent4"/>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数字管理软件的开发与应用</a:t>
            </a:r>
            <a:endParaRPr lang="zh-CN" altLang="en-US" b="1" dirty="0">
              <a:solidFill>
                <a:schemeClr val="accent4"/>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幼儿园可与计算机学院合作开发专门的数字管理软件，以满足幼儿园运营需求，实现家长与教师间的实时沟通，高效处理行政事务。</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4"/>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02</a:t>
            </a:r>
            <a:endParaRPr lang="en-US" altLang="zh-CN" sz="2000" b="1" dirty="0">
              <a:solidFill>
                <a:schemeClr val="accent5"/>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家长与教师的实时沟通</a:t>
            </a:r>
            <a:endParaRPr lang="zh-CN" altLang="en-US" b="1" dirty="0">
              <a:solidFill>
                <a:schemeClr val="accent5"/>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数字平台的建立使得家长可以随时了解孩子在园的学习和生活状态，同时教师也能及时向家长反馈孩子的发展情况，促进家园之间的紧密联系。</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03</a:t>
            </a:r>
            <a:endParaRPr lang="en-US" altLang="zh-CN" sz="2000" b="1" dirty="0">
              <a:solidFill>
                <a:schemeClr val="accent4"/>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4"/>
                </a:solidFill>
                <a:latin typeface="+mn-ea"/>
                <a:cs typeface="+mn-ea"/>
              </a:rPr>
              <a:t>行政事务的高效处理</a:t>
            </a:r>
            <a:endParaRPr lang="zh-CN" altLang="en-US" b="1" dirty="0">
              <a:solidFill>
                <a:schemeClr val="accent4"/>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数字化管理软件简化了日常行政事务的处理流程，如幼儿出勤记录、学费缴纳、活动通知等，提高了工作透明度和管理效率，确保园所运营的高效和有序。</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720215" y="723900"/>
            <a:ext cx="5890260" cy="579120"/>
          </a:xfrm>
        </p:spPr>
        <p:txBody>
          <a:bodyPr>
            <a:noAutofit/>
          </a:bodyPr>
          <a:p>
            <a:pPr algn="l"/>
            <a:r>
              <a:rPr lang="zh-CN" altLang="en-US" sz="2800"/>
              <a:t>（四）建立开放的反馈机制</a:t>
            </a:r>
            <a:endParaRPr lang="zh-CN" altLang="en-US" sz="2800"/>
          </a:p>
        </p:txBody>
      </p:sp>
      <p:sp>
        <p:nvSpPr>
          <p:cNvPr id="3" name="矩形 3"/>
          <p:cNvSpPr/>
          <p:nvPr>
            <p:custDataLst>
              <p:tags r:id="rId2"/>
            </p:custDataLst>
          </p:nvPr>
        </p:nvSpPr>
        <p:spPr>
          <a:xfrm>
            <a:off x="2466119" y="1895238"/>
            <a:ext cx="8739365" cy="102295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定期举行家长会议和社区座谈会，直接听取家长和社会各方的意见与建议，增强家园联系，及时解决园所运营中的问题。</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4"/>
          <p:cNvSpPr/>
          <p:nvPr>
            <p:custDataLst>
              <p:tags r:id="rId3"/>
            </p:custDataLst>
          </p:nvPr>
        </p:nvSpPr>
        <p:spPr>
          <a:xfrm>
            <a:off x="2466119" y="1440796"/>
            <a:ext cx="8739365" cy="448370"/>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家长会议与社区座谈会</a:t>
            </a:r>
            <a:endParaRPr lang="zh-CN" altLang="en-US" sz="2000" b="1">
              <a:solidFill>
                <a:schemeClr val="accent4"/>
              </a:solidFill>
              <a:latin typeface="+mn-ea"/>
              <a:cs typeface="+mn-ea"/>
              <a:sym typeface="+mn-ea"/>
            </a:endParaRPr>
          </a:p>
        </p:txBody>
      </p:sp>
      <p:sp>
        <p:nvSpPr>
          <p:cNvPr id="14" name="矩形 7"/>
          <p:cNvSpPr/>
          <p:nvPr>
            <p:custDataLst>
              <p:tags r:id="rId4"/>
            </p:custDataLst>
          </p:nvPr>
        </p:nvSpPr>
        <p:spPr>
          <a:xfrm>
            <a:off x="1592382" y="1505540"/>
            <a:ext cx="562815" cy="56281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474135" y="3449097"/>
            <a:ext cx="8739365" cy="102295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开放的反馈机制鼓励家长积极参与幼儿园教育和管理，形成共建共享的良好氛围，持续提升幼儿园的管理质量和服务品质。</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474135" y="2995272"/>
            <a:ext cx="8739365" cy="448370"/>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反馈机制对管理质量的提升</a:t>
            </a:r>
            <a:endParaRPr lang="zh-CN" altLang="en-US" sz="2000" b="1">
              <a:solidFill>
                <a:schemeClr val="accent4"/>
              </a:solidFill>
              <a:latin typeface="+mn-ea"/>
              <a:cs typeface="+mn-ea"/>
              <a:sym typeface="+mn-ea"/>
            </a:endParaRPr>
          </a:p>
        </p:txBody>
      </p:sp>
      <p:sp>
        <p:nvSpPr>
          <p:cNvPr id="17" name="矩形 10"/>
          <p:cNvSpPr/>
          <p:nvPr>
            <p:custDataLst>
              <p:tags r:id="rId7"/>
            </p:custDataLst>
          </p:nvPr>
        </p:nvSpPr>
        <p:spPr>
          <a:xfrm>
            <a:off x="1601014" y="3060016"/>
            <a:ext cx="562815" cy="56281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465503" y="5003572"/>
            <a:ext cx="8739365" cy="102295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通过收集反馈并针对性地优化管理方案，幼儿园能够保持服务品质与时俱进，更好地满足幼儿成长和家长期望的需求，营造积极的共建共享氛围。</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465503" y="4549131"/>
            <a:ext cx="8739365" cy="448370"/>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家长参与共建共享的氛围</a:t>
            </a:r>
            <a:endParaRPr lang="zh-CN" altLang="en-US" sz="2000" b="1">
              <a:solidFill>
                <a:schemeClr val="accent4"/>
              </a:solidFill>
              <a:latin typeface="+mn-ea"/>
              <a:cs typeface="+mn-ea"/>
              <a:sym typeface="+mn-ea"/>
            </a:endParaRPr>
          </a:p>
        </p:txBody>
      </p:sp>
      <p:sp>
        <p:nvSpPr>
          <p:cNvPr id="23" name="矩形 18"/>
          <p:cNvSpPr/>
          <p:nvPr>
            <p:custDataLst>
              <p:tags r:id="rId10"/>
            </p:custDataLst>
          </p:nvPr>
        </p:nvSpPr>
        <p:spPr>
          <a:xfrm>
            <a:off x="1591765" y="4613875"/>
            <a:ext cx="562815" cy="56281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感谢聆听</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859063" y="705205"/>
            <a:ext cx="7476490" cy="5659120"/>
            <a:chOff x="795563" y="1672945"/>
            <a:chExt cx="7476490" cy="5659120"/>
          </a:xfrm>
        </p:grpSpPr>
        <p:cxnSp>
          <p:nvCxnSpPr>
            <p:cNvPr id="143" name="直接连接符 14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95563" y="2516225"/>
              <a:ext cx="7476490" cy="4815840"/>
            </a:xfrm>
            <a:prstGeom prst="rect">
              <a:avLst/>
            </a:prstGeom>
            <a:noFill/>
          </p:spPr>
          <p:txBody>
            <a:bodyPr wrap="square" rtlCol="0">
              <a:spAutoFit/>
            </a:bodyPr>
            <a:lstStyle/>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itchFamily="2" charset="-122"/>
                  <a:ea typeface="宋体" pitchFamily="2" charset="-122"/>
                  <a:cs typeface="宋体" pitchFamily="2" charset="-122"/>
                  <a:sym typeface="杨任东竹石体-Regular" panose="02000000000000000000" pitchFamily="2" charset="-122"/>
                </a:rPr>
                <a:t>知识目标</a:t>
              </a:r>
              <a:endParaRPr lang="zh-CN" altLang="en-US" sz="1600" b="1" dirty="0">
                <a:solidFill>
                  <a:schemeClr val="accent3">
                    <a:lumMod val="75000"/>
                  </a:schemeClr>
                </a:solidFill>
                <a:latin typeface="宋体" pitchFamily="2" charset="-122"/>
                <a:ea typeface="宋体" pitchFamily="2" charset="-122"/>
                <a:cs typeface="宋体"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理解</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社区</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发展模式的理念，掌握</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社区</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发展模式的主要内容，学会运用</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社区</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模式进行课程创新、资源整合、家园共育等方面的实际操作。</a:t>
              </a:r>
              <a:endPar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itchFamily="2" charset="-122"/>
                  <a:ea typeface="宋体" pitchFamily="2" charset="-122"/>
                  <a:cs typeface="宋体" pitchFamily="2" charset="-122"/>
                  <a:sym typeface="杨任东竹石体-Regular" panose="02000000000000000000" pitchFamily="2" charset="-122"/>
                </a:rPr>
                <a:t>技能目标</a:t>
              </a:r>
              <a:endParaRPr lang="zh-CN" altLang="en-US" sz="1600" b="1" dirty="0">
                <a:solidFill>
                  <a:schemeClr val="accent3">
                    <a:lumMod val="75000"/>
                  </a:schemeClr>
                </a:solidFill>
                <a:latin typeface="宋体" pitchFamily="2" charset="-122"/>
                <a:ea typeface="宋体" pitchFamily="2" charset="-122"/>
                <a:cs typeface="宋体"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能够通过分析案例，提炼出</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社区</a:t>
              </a:r>
              <a:r>
                <a:rPr lang="en-US" altLang="zh-CN"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a:t>
              </a: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模式在实际应用中的经验和教训。能够运用合作、沟通、协调等技能，与社区、家长等多方进行有效合作，共同促进幼儿发展。学会利用信息技术手段，如数字平台，进行园所管理的现代化和透明化。</a:t>
              </a:r>
              <a:endPar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itchFamily="2" charset="-122"/>
                  <a:ea typeface="宋体" pitchFamily="2" charset="-122"/>
                  <a:cs typeface="宋体" pitchFamily="2" charset="-122"/>
                  <a:sym typeface="杨任东竹石体-Regular" panose="02000000000000000000" pitchFamily="2" charset="-122"/>
                </a:rPr>
                <a:t>素质目标</a:t>
              </a:r>
              <a:endParaRPr lang="zh-CN" altLang="en-US" sz="1600" b="1" dirty="0">
                <a:solidFill>
                  <a:schemeClr val="accent3">
                    <a:lumMod val="75000"/>
                  </a:schemeClr>
                </a:solidFill>
                <a:latin typeface="宋体" pitchFamily="2" charset="-122"/>
                <a:ea typeface="宋体" pitchFamily="2" charset="-122"/>
                <a:cs typeface="宋体"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rPr>
                <a:t>培养对社区教育资源的敏感性和开发意识，提高资源整合能力。提升与家长、社区成员的沟通与合作能力。增强对多元、开放教育环境的认同感。尊重并理解不同社区成员的需求和期望，形成包容、合作的价值观念。激发对幼儿园教育事业的创新精神和实践热情，追求高质量的教育成果。</a:t>
              </a:r>
              <a:endParaRPr lang="zh-CN" altLang="en-US" sz="1600" dirty="0">
                <a:solidFill>
                  <a:schemeClr val="tx2">
                    <a:lumMod val="85000"/>
                    <a:lumOff val="15000"/>
                  </a:schemeClr>
                </a:solidFill>
                <a:latin typeface="宋体" pitchFamily="2" charset="-122"/>
                <a:ea typeface="宋体" pitchFamily="2" charset="-122"/>
                <a:cs typeface="宋体" pitchFamily="2" charset="-122"/>
                <a:sym typeface="杨任东竹石体-Regular" panose="02000000000000000000" pitchFamily="2" charset="-122"/>
              </a:endParaRPr>
            </a:p>
          </p:txBody>
        </p:sp>
        <p:grpSp>
          <p:nvGrpSpPr>
            <p:cNvPr id="10" name="组合 9"/>
            <p:cNvGrpSpPr/>
            <p:nvPr/>
          </p:nvGrpSpPr>
          <p:grpSpPr>
            <a:xfrm>
              <a:off x="1104808" y="1672945"/>
              <a:ext cx="3913815" cy="955364"/>
              <a:chOff x="4178208" y="2858499"/>
              <a:chExt cx="3913815" cy="955364"/>
            </a:xfrm>
          </p:grpSpPr>
          <p:grpSp>
            <p:nvGrpSpPr>
              <p:cNvPr id="11" name="组合 10"/>
              <p:cNvGrpSpPr/>
              <p:nvPr/>
            </p:nvGrpSpPr>
            <p:grpSpPr>
              <a:xfrm>
                <a:off x="4178208" y="2858499"/>
                <a:ext cx="3913815" cy="839559"/>
                <a:chOff x="3916092" y="2236199"/>
                <a:chExt cx="3913815" cy="839559"/>
              </a:xfrm>
            </p:grpSpPr>
            <p:sp>
              <p:nvSpPr>
                <p:cNvPr id="15"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sp>
              <p:nvSpPr>
                <p:cNvPr id="16"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17"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12" name="文本框 11"/>
              <p:cNvSpPr txBox="1"/>
              <p:nvPr/>
            </p:nvSpPr>
            <p:spPr>
              <a:xfrm>
                <a:off x="4721265" y="2995090"/>
                <a:ext cx="2225040" cy="706755"/>
              </a:xfrm>
              <a:prstGeom prst="rect">
                <a:avLst/>
              </a:prstGeom>
              <a:noFill/>
            </p:spPr>
            <p:txBody>
              <a:bodyPr wrap="none" rtlCol="0">
                <a:spAutoFit/>
              </a:bodyPr>
              <a:lstStyle/>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4"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169" name="组合 168"/>
          <p:cNvGrpSpPr/>
          <p:nvPr/>
        </p:nvGrpSpPr>
        <p:grpSpPr>
          <a:xfrm>
            <a:off x="841756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anim calcmode="lin" valueType="num">
                                      <p:cBhvr>
                                        <p:cTn id="8" dur="1000" fill="hold"/>
                                        <p:tgtEl>
                                          <p:spTgt spid="170"/>
                                        </p:tgtEl>
                                        <p:attrNameLst>
                                          <p:attrName>ppt_x</p:attrName>
                                        </p:attrNameLst>
                                      </p:cBhvr>
                                      <p:tavLst>
                                        <p:tav tm="0">
                                          <p:val>
                                            <p:strVal val="#ppt_x"/>
                                          </p:val>
                                        </p:tav>
                                        <p:tav tm="100000">
                                          <p:val>
                                            <p:strVal val="#ppt_x"/>
                                          </p:val>
                                        </p:tav>
                                      </p:tavLst>
                                    </p:anim>
                                    <p:anim calcmode="lin" valueType="num">
                                      <p:cBhvr>
                                        <p:cTn id="9" dur="1000" fill="hold"/>
                                        <p:tgtEl>
                                          <p:spTgt spid="1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9"/>
                                        </p:tgtEl>
                                        <p:attrNameLst>
                                          <p:attrName>style.visibility</p:attrName>
                                        </p:attrNameLst>
                                      </p:cBhvr>
                                      <p:to>
                                        <p:strVal val="visible"/>
                                      </p:to>
                                    </p:set>
                                    <p:animEffect transition="in" filter="fade">
                                      <p:cBhvr>
                                        <p:cTn id="13"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863600"/>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657725" y="2453005"/>
            <a:ext cx="6357620" cy="521970"/>
          </a:xfrm>
          <a:prstGeom prst="rect">
            <a:avLst/>
          </a:prstGeom>
          <a:noFill/>
        </p:spPr>
        <p:txBody>
          <a:bodyPr wrap="square" rtlCol="0">
            <a:spAutoFit/>
          </a:bodyPr>
          <a:p>
            <a:pPr algn="l"/>
            <a:r>
              <a:rPr lang="en-US" altLang="zh-CN" sz="2800" dirty="0">
                <a:solidFill>
                  <a:srgbClr val="0091DC"/>
                </a:solidFill>
                <a:latin typeface="+mj-ea"/>
                <a:ea typeface="+mj-ea"/>
                <a:cs typeface="+mj-ea"/>
              </a:rPr>
              <a:t>“</a:t>
            </a:r>
            <a:r>
              <a:rPr lang="zh-CN" altLang="en-US" sz="2800" dirty="0">
                <a:solidFill>
                  <a:srgbClr val="0091DC"/>
                </a:solidFill>
                <a:latin typeface="+mj-ea"/>
                <a:ea typeface="+mj-ea"/>
                <a:cs typeface="+mj-ea"/>
              </a:rPr>
              <a:t>社区</a:t>
            </a:r>
            <a:r>
              <a:rPr lang="en-US" altLang="zh-CN" sz="2800" dirty="0">
                <a:solidFill>
                  <a:srgbClr val="0091DC"/>
                </a:solidFill>
                <a:latin typeface="+mj-ea"/>
                <a:ea typeface="+mj-ea"/>
                <a:cs typeface="+mj-ea"/>
              </a:rPr>
              <a:t>+”</a:t>
            </a:r>
            <a:r>
              <a:rPr lang="zh-CN" altLang="en-US" sz="2800" dirty="0">
                <a:solidFill>
                  <a:srgbClr val="0091DC"/>
                </a:solidFill>
                <a:latin typeface="+mj-ea"/>
                <a:ea typeface="+mj-ea"/>
                <a:cs typeface="+mj-ea"/>
              </a:rPr>
              <a:t>发展模式的理念</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331845" y="2434590"/>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331845" y="2474595"/>
            <a:ext cx="1193165"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631055" y="3411855"/>
            <a:ext cx="6104890" cy="521970"/>
          </a:xfrm>
          <a:prstGeom prst="rect">
            <a:avLst/>
          </a:prstGeom>
          <a:noFill/>
        </p:spPr>
        <p:txBody>
          <a:bodyPr wrap="square" rtlCol="0">
            <a:spAutoFit/>
          </a:bodyPr>
          <a:p>
            <a:pPr algn="l"/>
            <a:r>
              <a:rPr lang="en-US" altLang="zh-CN" sz="2800" dirty="0">
                <a:solidFill>
                  <a:srgbClr val="0091DC"/>
                </a:solidFill>
                <a:latin typeface="+mj-ea"/>
                <a:ea typeface="+mj-ea"/>
                <a:cs typeface="+mj-ea"/>
              </a:rPr>
              <a:t>“</a:t>
            </a:r>
            <a:r>
              <a:rPr lang="zh-CN" altLang="en-US" sz="2800" dirty="0">
                <a:solidFill>
                  <a:srgbClr val="0091DC"/>
                </a:solidFill>
                <a:latin typeface="+mj-ea"/>
                <a:ea typeface="+mj-ea"/>
                <a:cs typeface="+mj-ea"/>
              </a:rPr>
              <a:t>社区</a:t>
            </a:r>
            <a:r>
              <a:rPr lang="en-US" altLang="zh-CN" sz="2800" dirty="0">
                <a:solidFill>
                  <a:srgbClr val="0091DC"/>
                </a:solidFill>
                <a:latin typeface="+mj-ea"/>
                <a:ea typeface="+mj-ea"/>
                <a:cs typeface="+mj-ea"/>
              </a:rPr>
              <a:t>+”</a:t>
            </a:r>
            <a:r>
              <a:rPr lang="zh-CN" altLang="en-US" sz="2800" dirty="0">
                <a:solidFill>
                  <a:srgbClr val="0091DC"/>
                </a:solidFill>
                <a:latin typeface="+mj-ea"/>
                <a:ea typeface="+mj-ea"/>
                <a:cs typeface="+mj-ea"/>
              </a:rPr>
              <a:t>发展模式的主要内容</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3331845" y="3411855"/>
            <a:ext cx="1191895"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3332480" y="3461385"/>
            <a:ext cx="1191895"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4820285" y="2860675"/>
            <a:ext cx="4807585" cy="1322070"/>
          </a:xfrm>
          <a:prstGeom prst="rect">
            <a:avLst/>
          </a:prstGeom>
          <a:noFill/>
        </p:spPr>
        <p:txBody>
          <a:bodyPr wrap="square" rtlCol="0">
            <a:spAutoFit/>
          </a:bodyPr>
          <a:p>
            <a:pPr algn="ctr"/>
            <a:r>
              <a:rPr lang="en-US" altLang="zh-CN" sz="4000" dirty="0">
                <a:solidFill>
                  <a:srgbClr val="0091DC"/>
                </a:solidFill>
                <a:latin typeface="+mj-ea"/>
                <a:ea typeface="+mj-ea"/>
                <a:cs typeface="思源黑体 CN Medium" panose="020B0600000000000000" charset="-122"/>
              </a:rPr>
              <a:t>“</a:t>
            </a:r>
            <a:r>
              <a:rPr lang="zh-CN" altLang="en-US" sz="4000" dirty="0">
                <a:solidFill>
                  <a:srgbClr val="0091DC"/>
                </a:solidFill>
                <a:latin typeface="+mj-ea"/>
                <a:ea typeface="+mj-ea"/>
                <a:cs typeface="思源黑体 CN Medium" panose="020B0600000000000000" charset="-122"/>
              </a:rPr>
              <a:t>社区</a:t>
            </a:r>
            <a:r>
              <a:rPr lang="en-US" altLang="zh-CN" sz="4000" dirty="0">
                <a:solidFill>
                  <a:srgbClr val="0091DC"/>
                </a:solidFill>
                <a:latin typeface="+mj-ea"/>
                <a:ea typeface="+mj-ea"/>
                <a:cs typeface="思源黑体 CN Medium" panose="020B0600000000000000" charset="-122"/>
              </a:rPr>
              <a:t>+”</a:t>
            </a:r>
            <a:r>
              <a:rPr lang="zh-CN" altLang="en-US" sz="4000" dirty="0">
                <a:solidFill>
                  <a:srgbClr val="0091DC"/>
                </a:solidFill>
                <a:latin typeface="+mj-ea"/>
                <a:ea typeface="+mj-ea"/>
                <a:cs typeface="思源黑体 CN Medium" panose="020B0600000000000000" charset="-122"/>
              </a:rPr>
              <a:t>发展模式的理念</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09015" y="719455"/>
            <a:ext cx="7380605" cy="763270"/>
          </a:xfrm>
        </p:spPr>
        <p:txBody>
          <a:bodyPr>
            <a:noAutofit/>
          </a:bodyPr>
          <a:lstStyle/>
          <a:p>
            <a:pPr marL="0" indent="0" fontAlgn="auto">
              <a:lnSpc>
                <a:spcPct val="140000"/>
              </a:lnSpc>
            </a:pPr>
            <a:r>
              <a:rPr lang="zh-CN" altLang="en-US"/>
              <a:t>一、</a:t>
            </a:r>
            <a:r>
              <a:rPr lang="en-US" altLang="zh-CN"/>
              <a:t>“</a:t>
            </a:r>
            <a:r>
              <a:rPr lang="zh-CN" altLang="en-US"/>
              <a:t>社区</a:t>
            </a:r>
            <a:r>
              <a:rPr lang="en-US" altLang="zh-CN"/>
              <a:t>+”</a:t>
            </a:r>
            <a:r>
              <a:rPr lang="zh-CN" altLang="en-US"/>
              <a:t>发展的概念</a:t>
            </a:r>
            <a:br>
              <a:rPr lang="zh-CN" altLang="en-US"/>
            </a:br>
            <a:r>
              <a:rPr lang="zh-CN" altLang="en-US" sz="2800"/>
              <a:t>（一）社区资源的整合与合作</a:t>
            </a:r>
            <a:endParaRPr lang="zh-CN" altLang="en-US" sz="2800"/>
          </a:p>
        </p:txBody>
      </p:sp>
      <p:pic>
        <p:nvPicPr>
          <p:cNvPr id="129" name="图片 128" descr="/data/temp/63e29158-5a93-11f0-9226-ea85e2883e4d.jpg@base@tag=imgScale&amp;m=1&amp;w=1537&amp;h=1903&amp;q=9563e29158-5a93-11f0-9226-ea85e2883e4d"/>
          <p:cNvPicPr>
            <a:picLocks noChangeAspect="1"/>
          </p:cNvPicPr>
          <p:nvPr>
            <p:custDataLst>
              <p:tags r:id="rId2"/>
            </p:custDataLst>
          </p:nvPr>
        </p:nvPicPr>
        <p:blipFill rotWithShape="1">
          <a:blip r:embed="rId3"/>
          <a:srcRect t="7240"/>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236345" y="1696085"/>
            <a:ext cx="5716270"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1084580" y="2296795"/>
            <a:ext cx="260413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幼儿园通过与社区图书馆、艺术团体等合作，定期组织阅读和艺术活动，为幼儿提供更广泛的学习机会。</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753235" y="1950085"/>
            <a:ext cx="25228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幼儿学习机会的扩展</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970020" y="2378710"/>
            <a:ext cx="26035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通过与不同社区资源的合作，幼儿园能够开展形式多样的教育活动，如社会实践，从而丰富幼儿的教育体验。</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834255" y="1906905"/>
            <a:ext cx="25228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社区合作的多样化形式</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1236980" y="1828165"/>
            <a:ext cx="516255" cy="468630"/>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338580" y="1929765"/>
            <a:ext cx="292100" cy="265430"/>
          </a:xfrm>
          <a:prstGeom prst="rect">
            <a:avLst/>
          </a:prstGeom>
        </p:spPr>
      </p:pic>
      <p:sp>
        <p:nvSpPr>
          <p:cNvPr id="29" name="圆角矩形 28"/>
          <p:cNvSpPr/>
          <p:nvPr>
            <p:custDataLst>
              <p:tags r:id="rId13"/>
            </p:custDataLst>
          </p:nvPr>
        </p:nvSpPr>
        <p:spPr>
          <a:xfrm>
            <a:off x="4133215" y="1828165"/>
            <a:ext cx="516255" cy="468630"/>
          </a:xfrm>
          <a:prstGeom prst="roundRect">
            <a:avLst>
              <a:gd name="adj" fmla="val 10363"/>
            </a:avLst>
          </a:prstGeom>
          <a:solidFill>
            <a:schemeClr val="accent6"/>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234815" y="1929765"/>
            <a:ext cx="292100" cy="265430"/>
          </a:xfrm>
          <a:prstGeom prst="rect">
            <a:avLst/>
          </a:prstGeom>
        </p:spPr>
      </p:pic>
      <p:sp>
        <p:nvSpPr>
          <p:cNvPr id="16" name="正文"/>
          <p:cNvSpPr txBox="1"/>
          <p:nvPr>
            <p:custDataLst>
              <p:tags r:id="rId17"/>
            </p:custDataLst>
          </p:nvPr>
        </p:nvSpPr>
        <p:spPr>
          <a:xfrm>
            <a:off x="1191260" y="4632325"/>
            <a:ext cx="27787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例如，幼儿园与社区图书馆合作，定期举办阅读活动，与艺术团体合作开展艺术教育，以此丰富幼儿的学习体验。</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753235" y="4264660"/>
            <a:ext cx="25228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阅读与艺术活动的组织</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4276090" y="4710430"/>
            <a:ext cx="308102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幼儿园还通过组织社会实践，如参观社区服务机构，让幼儿在实践中学习，体验社区资源的教育价值。</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763770" y="4243070"/>
            <a:ext cx="252285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社会实践的丰富性</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1236980" y="4163695"/>
            <a:ext cx="516255" cy="468630"/>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sp>
        <p:nvSpPr>
          <p:cNvPr id="22" name="圆角矩形 21"/>
          <p:cNvSpPr/>
          <p:nvPr>
            <p:custDataLst>
              <p:tags r:id="rId22"/>
            </p:custDataLst>
          </p:nvPr>
        </p:nvSpPr>
        <p:spPr>
          <a:xfrm>
            <a:off x="4133215" y="4163695"/>
            <a:ext cx="516255" cy="468630"/>
          </a:xfrm>
          <a:prstGeom prst="roundRect">
            <a:avLst>
              <a:gd name="adj" fmla="val 10363"/>
            </a:avLst>
          </a:prstGeom>
          <a:solidFill>
            <a:schemeClr val="accent6"/>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337945" y="4264660"/>
            <a:ext cx="29400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234180" y="4264660"/>
            <a:ext cx="294005" cy="266700"/>
          </a:xfrm>
          <a:prstGeom prst="rect">
            <a:avLst/>
          </a:prstGeom>
        </p:spPr>
      </p:pic>
    </p:spTree>
    <p:custDataLst>
      <p:tags r:id="rId2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673225" y="793750"/>
            <a:ext cx="5504815" cy="625475"/>
          </a:xfrm>
        </p:spPr>
        <p:txBody>
          <a:bodyPr>
            <a:noAutofit/>
          </a:bodyPr>
          <a:p>
            <a:pPr algn="l"/>
            <a:r>
              <a:rPr lang="zh-CN" altLang="en-US" sz="2800"/>
              <a:t>（二）家长和社区成员的参与</a:t>
            </a:r>
            <a:endParaRPr lang="zh-CN" altLang="en-US" sz="2800"/>
          </a:p>
        </p:txBody>
      </p:sp>
      <p:sp>
        <p:nvSpPr>
          <p:cNvPr id="3" name="矩形 2"/>
          <p:cNvSpPr/>
          <p:nvPr>
            <p:custDataLst>
              <p:tags r:id="rId2"/>
            </p:custDataLst>
          </p:nvPr>
        </p:nvSpPr>
        <p:spPr>
          <a:xfrm>
            <a:off x="1342463" y="2189264"/>
            <a:ext cx="2960701" cy="757902"/>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借鉴瑞吉欧学前教育机构的“全员参与”理念，鼓励家长、社区志愿者和专业人士积极参与教育活动。</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1342463" y="1597865"/>
            <a:ext cx="2960701" cy="548082"/>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5"/>
                </a:solidFill>
                <a:latin typeface="+mn-ea"/>
                <a:cs typeface="+mn-ea"/>
              </a:rPr>
              <a:t>全员参与理念的实践</a:t>
            </a:r>
            <a:endParaRPr lang="zh-CN" altLang="en-US" sz="1900" b="1">
              <a:solidFill>
                <a:schemeClr val="accent5"/>
              </a:solidFill>
              <a:latin typeface="+mn-ea"/>
              <a:cs typeface="+mn-ea"/>
            </a:endParaRPr>
          </a:p>
        </p:txBody>
      </p:sp>
      <p:sp>
        <p:nvSpPr>
          <p:cNvPr id="8" name="矩形 4"/>
          <p:cNvSpPr/>
          <p:nvPr>
            <p:custDataLst>
              <p:tags r:id="rId4"/>
            </p:custDataLst>
          </p:nvPr>
        </p:nvSpPr>
        <p:spPr>
          <a:xfrm>
            <a:off x="1342463" y="4261449"/>
            <a:ext cx="2960701" cy="757902"/>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专业人士的参与不仅丰富了教育内容，还提升了教育活动的质量，有助于幼儿全面发展。</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1342463" y="3662042"/>
            <a:ext cx="2960701" cy="548082"/>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5"/>
                </a:solidFill>
                <a:latin typeface="+mn-ea"/>
                <a:cs typeface="+mn-ea"/>
              </a:rPr>
              <a:t>专业人员的教育贡献</a:t>
            </a:r>
            <a:endParaRPr lang="zh-CN" altLang="en-US" sz="1900" b="1">
              <a:solidFill>
                <a:schemeClr val="accent5"/>
              </a:solidFill>
              <a:latin typeface="+mn-ea"/>
              <a:cs typeface="+mn-ea"/>
            </a:endParaRPr>
          </a:p>
        </p:txBody>
      </p:sp>
      <p:sp>
        <p:nvSpPr>
          <p:cNvPr id="10" name="矩形 14"/>
          <p:cNvSpPr/>
          <p:nvPr>
            <p:custDataLst>
              <p:tags r:id="rId6"/>
            </p:custDataLst>
          </p:nvPr>
        </p:nvSpPr>
        <p:spPr>
          <a:xfrm>
            <a:off x="8109235" y="2199560"/>
            <a:ext cx="2960702" cy="757902"/>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家长和社区志愿者的参与为幼儿提供了多元的学习资源，同时增强了幼儿的社交能力和团队合作精神。</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09235" y="1597865"/>
            <a:ext cx="2960702" cy="54808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5"/>
                </a:solidFill>
                <a:latin typeface="+mn-ea"/>
                <a:cs typeface="+mn-ea"/>
              </a:rPr>
              <a:t>家长与志愿者的积极作用</a:t>
            </a:r>
            <a:endParaRPr lang="zh-CN" altLang="en-US" sz="1900" b="1">
              <a:solidFill>
                <a:schemeClr val="accent5"/>
              </a:solidFill>
              <a:latin typeface="+mn-ea"/>
              <a:cs typeface="+mn-ea"/>
            </a:endParaRPr>
          </a:p>
        </p:txBody>
      </p:sp>
      <p:sp>
        <p:nvSpPr>
          <p:cNvPr id="12" name="矩形 19"/>
          <p:cNvSpPr/>
          <p:nvPr>
            <p:custDataLst>
              <p:tags r:id="rId8"/>
            </p:custDataLst>
          </p:nvPr>
        </p:nvSpPr>
        <p:spPr>
          <a:xfrm>
            <a:off x="8109235" y="4261449"/>
            <a:ext cx="2960702" cy="757902"/>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通过家长和社区成员的参与，幼儿园能够更好地培养幼儿的社交能力和团队合作精神。</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09235" y="3663186"/>
            <a:ext cx="2960702" cy="54808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5"/>
                </a:solidFill>
                <a:latin typeface="+mn-ea"/>
                <a:cs typeface="+mn-ea"/>
              </a:rPr>
              <a:t>社交能力与团队精神的培养</a:t>
            </a:r>
            <a:endParaRPr lang="zh-CN" altLang="en-US" sz="1900" b="1">
              <a:solidFill>
                <a:schemeClr val="accent5"/>
              </a:solidFill>
              <a:latin typeface="+mn-ea"/>
              <a:cs typeface="+mn-ea"/>
            </a:endParaRPr>
          </a:p>
        </p:txBody>
      </p:sp>
      <p:pic>
        <p:nvPicPr>
          <p:cNvPr id="19" name="图片 22" descr="/data/temp/65602f93-5a93-11f0-8923-3e21ab7dd840.jpg@base@tag=imgScale&amp;m=1&amp;w=450&amp;h=450&amp;q=9565602f93-5a93-11f0-8923-3e21ab7dd840"/>
          <p:cNvPicPr>
            <a:picLocks noChangeAspect="1"/>
          </p:cNvPicPr>
          <p:nvPr>
            <p:custDataLst>
              <p:tags r:id="rId10"/>
            </p:custDataLst>
          </p:nvPr>
        </p:nvPicPr>
        <p:blipFill rotWithShape="1">
          <a:blip r:embed="rId11"/>
          <a:srcRect l="16667" r="16667"/>
          <a:stretch>
            <a:fillRect/>
          </a:stretch>
        </p:blipFill>
        <p:spPr>
          <a:xfrm>
            <a:off x="4604880" y="1688805"/>
            <a:ext cx="1459155" cy="1459155"/>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65603012-5a93-11f0-8923-3e21ab7dd840.jpg@base@tag=imgScale&amp;m=1&amp;w=450&amp;h=450&amp;q=9565603012-5a93-11f0-8923-3e21ab7dd840"/>
          <p:cNvPicPr>
            <a:picLocks noChangeAspect="1"/>
          </p:cNvPicPr>
          <p:nvPr>
            <p:custDataLst>
              <p:tags r:id="rId12"/>
            </p:custDataLst>
          </p:nvPr>
        </p:nvPicPr>
        <p:blipFill rotWithShape="1">
          <a:blip r:embed="rId13"/>
          <a:srcRect l="16667" r="16667"/>
          <a:stretch>
            <a:fillRect/>
          </a:stretch>
        </p:blipFill>
        <p:spPr>
          <a:xfrm>
            <a:off x="6370498" y="1688805"/>
            <a:ext cx="1459155" cy="1459155"/>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6560310f-5a93-11f0-8923-3e21ab7dd840.jpg@base@tag=imgScale&amp;m=1&amp;w=450&amp;h=450&amp;q=956560310f-5a93-11f0-8923-3e21ab7dd840"/>
          <p:cNvPicPr>
            <a:picLocks noChangeAspect="1"/>
          </p:cNvPicPr>
          <p:nvPr>
            <p:custDataLst>
              <p:tags r:id="rId14"/>
            </p:custDataLst>
          </p:nvPr>
        </p:nvPicPr>
        <p:blipFill>
          <a:blip r:embed="rId15"/>
          <a:srcRect l="16667" r="16667"/>
          <a:stretch>
            <a:fillRect/>
          </a:stretch>
        </p:blipFill>
        <p:spPr>
          <a:xfrm>
            <a:off x="4609457" y="3633444"/>
            <a:ext cx="1459155" cy="1459155"/>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6560304d-5a93-11f0-8923-3e21ab7dd840.jpg@base@tag=imgScale&amp;m=1&amp;w=450&amp;h=450&amp;q=956560304d-5a93-11f0-8923-3e21ab7dd840"/>
          <p:cNvPicPr>
            <a:picLocks noChangeAspect="1"/>
          </p:cNvPicPr>
          <p:nvPr>
            <p:custDataLst>
              <p:tags r:id="rId16"/>
            </p:custDataLst>
          </p:nvPr>
        </p:nvPicPr>
        <p:blipFill>
          <a:blip r:embed="rId17"/>
          <a:srcRect l="16667" r="16667"/>
          <a:stretch>
            <a:fillRect/>
          </a:stretch>
        </p:blipFill>
        <p:spPr>
          <a:xfrm>
            <a:off x="6370498" y="3633444"/>
            <a:ext cx="1459155" cy="1459155"/>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604880" y="2691439"/>
            <a:ext cx="456090" cy="456090"/>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373132" y="2691439"/>
            <a:ext cx="456090" cy="456090"/>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604880" y="4636078"/>
            <a:ext cx="456090" cy="456090"/>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373132" y="4636078"/>
            <a:ext cx="456090" cy="456090"/>
          </a:xfrm>
          <a:prstGeom prst="octagon">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907540" y="934085"/>
            <a:ext cx="5434330" cy="532765"/>
          </a:xfrm>
        </p:spPr>
        <p:txBody>
          <a:bodyPr/>
          <a:p>
            <a:pPr algn="l"/>
            <a:r>
              <a:rPr lang="zh-CN" altLang="en-US" sz="2800"/>
              <a:t>（三）教师专业发展的促进</a:t>
            </a:r>
            <a:endParaRPr lang="zh-CN" altLang="en-US" sz="2800"/>
          </a:p>
        </p:txBody>
      </p:sp>
      <p:sp>
        <p:nvSpPr>
          <p:cNvPr id="3" name="矩形: 圆角 2"/>
          <p:cNvSpPr/>
          <p:nvPr>
            <p:custDataLst>
              <p:tags r:id="rId2"/>
            </p:custDataLst>
          </p:nvPr>
        </p:nvSpPr>
        <p:spPr>
          <a:xfrm>
            <a:off x="1315720" y="2431472"/>
            <a:ext cx="2916091" cy="280316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1554763" y="3544712"/>
            <a:ext cx="2439725" cy="14491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幼儿园利用社区资源为教师提供在职培训和专业学习机会，促进教师专业成长。</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554763" y="2037080"/>
            <a:ext cx="626555" cy="613944"/>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1557655" y="2809240"/>
            <a:ext cx="2673985" cy="41084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在职培训与专业学习机会</a:t>
            </a:r>
            <a:endParaRPr lang="zh-CN" altLang="en-US" b="1">
              <a:solidFill>
                <a:schemeClr val="accent4"/>
              </a:solidFill>
              <a:latin typeface="+mn-ea"/>
              <a:cs typeface="+mn-ea"/>
            </a:endParaRPr>
          </a:p>
        </p:txBody>
      </p:sp>
      <p:sp>
        <p:nvSpPr>
          <p:cNvPr id="12" name="矩形: 圆角 2"/>
          <p:cNvSpPr/>
          <p:nvPr>
            <p:custDataLst>
              <p:tags r:id="rId6"/>
            </p:custDataLst>
          </p:nvPr>
        </p:nvSpPr>
        <p:spPr>
          <a:xfrm>
            <a:off x="4732253" y="2431472"/>
            <a:ext cx="2916091" cy="280316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819650" y="3549015"/>
            <a:ext cx="2719705" cy="144907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教师通过参与社区提供的专业培训，不断提升教育教学水平，从而提高教育服务质量。</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971295" y="2037080"/>
            <a:ext cx="626555" cy="613944"/>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976454" y="2820131"/>
            <a:ext cx="2440872" cy="40012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教师教学水平的提升</a:t>
            </a:r>
            <a:endParaRPr lang="zh-CN" altLang="en-US" b="1">
              <a:solidFill>
                <a:schemeClr val="accent4"/>
              </a:solidFill>
              <a:latin typeface="+mn-ea"/>
              <a:cs typeface="+mn-ea"/>
            </a:endParaRPr>
          </a:p>
        </p:txBody>
      </p:sp>
      <p:sp>
        <p:nvSpPr>
          <p:cNvPr id="63" name="矩形: 圆角 2"/>
          <p:cNvSpPr/>
          <p:nvPr>
            <p:custDataLst>
              <p:tags r:id="rId10"/>
            </p:custDataLst>
          </p:nvPr>
        </p:nvSpPr>
        <p:spPr>
          <a:xfrm>
            <a:off x="8148784" y="2431472"/>
            <a:ext cx="2916091" cy="2803162"/>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387827" y="3544712"/>
            <a:ext cx="2439725" cy="14491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教师专业水平的提升直接反映在教育服务的质量上，有助于幼儿园提供更高质量的教育服务。</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387827" y="2037080"/>
            <a:ext cx="626555" cy="613944"/>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1483107" y="3368152"/>
            <a:ext cx="2567558"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899639" y="3368152"/>
            <a:ext cx="2567558"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316172" y="3368152"/>
            <a:ext cx="2567558"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387827" y="2824717"/>
            <a:ext cx="2440872" cy="40012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4"/>
                </a:solidFill>
                <a:latin typeface="+mn-ea"/>
                <a:cs typeface="+mn-ea"/>
              </a:rPr>
              <a:t>教育服务质量的提高</a:t>
            </a:r>
            <a:endParaRPr lang="zh-CN" altLang="en-US" b="1" dirty="0">
              <a:solidFill>
                <a:schemeClr val="accent4"/>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416050" y="818515"/>
            <a:ext cx="6463030" cy="580390"/>
          </a:xfrm>
        </p:spPr>
        <p:txBody>
          <a:bodyPr>
            <a:noAutofit/>
          </a:bodyPr>
          <a:p>
            <a:pPr algn="l"/>
            <a:r>
              <a:rPr lang="zh-CN" altLang="en-US" sz="2800"/>
              <a:t>（四）课程内容的创新与改革</a:t>
            </a:r>
            <a:endParaRPr lang="zh-CN" altLang="en-US" sz="2800"/>
          </a:p>
        </p:txBody>
      </p:sp>
      <p:sp>
        <p:nvSpPr>
          <p:cNvPr id="3"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幼儿园依托社区特色和资源开发新课程，使课程内容与当地生活紧密相关，更具实用性。</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4"/>
                </a:solidFill>
                <a:latin typeface="+mn-ea"/>
                <a:cs typeface="+mn-ea"/>
                <a:sym typeface="+mn-ea"/>
              </a:rPr>
              <a:t>与当地生活紧密相关的课程</a:t>
            </a:r>
            <a:endParaRPr lang="zh-CN" altLang="en-US" sz="2400" b="1">
              <a:solidFill>
                <a:schemeClr val="accent4"/>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新开发的课程不仅实用，而且能够激发幼儿的学习兴趣，使学习过程更加生动有趣。</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5"/>
                </a:solidFill>
                <a:latin typeface="+mn-ea"/>
                <a:cs typeface="+mn-ea"/>
                <a:sym typeface="+mn-ea"/>
              </a:rPr>
              <a:t>新课程内容的实用性与趣味性</a:t>
            </a:r>
            <a:endParaRPr lang="zh-CN" altLang="en-US" sz="2400" b="1">
              <a:solidFill>
                <a:schemeClr val="accent5"/>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结合社区资源和特色，幼儿园能够设计出更多能够激发幼儿学习兴趣的课程和活动。</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400" b="1">
                <a:solidFill>
                  <a:schemeClr val="accent4"/>
                </a:solidFill>
                <a:latin typeface="+mn-ea"/>
                <a:cs typeface="+mn-ea"/>
                <a:sym typeface="+mn-ea"/>
              </a:rPr>
              <a:t>激发幼儿学习兴趣的策略</a:t>
            </a:r>
            <a:endParaRPr lang="zh-CN" altLang="en-US" sz="2400" b="1">
              <a:solidFill>
                <a:schemeClr val="accent4"/>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4.xml><?xml version="1.0" encoding="utf-8"?>
<p:tagLst xmlns:p="http://schemas.openxmlformats.org/presentationml/2006/main">
  <p:tag name="KSO_WM_DIAGRAM_VIRTUALLY_FRAME" val="{&quot;height&quot;:259,&quot;left&quot;:134.65,&quot;top&quot;:191.7,&quot;width&quot;:755.85}"/>
</p:tagLst>
</file>

<file path=ppt/tags/tag295.xml><?xml version="1.0" encoding="utf-8"?>
<p:tagLst xmlns:p="http://schemas.openxmlformats.org/presentationml/2006/main">
  <p:tag name="KSO_WM_DIAGRAM_VIRTUALLY_FRAME" val="{&quot;height&quot;:259,&quot;left&quot;:134.65,&quot;top&quot;:191.7,&quot;width&quot;:755.85}"/>
</p:tagLst>
</file>

<file path=ppt/tags/tag296.xml><?xml version="1.0" encoding="utf-8"?>
<p:tagLst xmlns:p="http://schemas.openxmlformats.org/presentationml/2006/main">
  <p:tag name="KSO_WM_DIAGRAM_VIRTUALLY_FRAME" val="{&quot;height&quot;:259,&quot;left&quot;:134.65,&quot;top&quot;:191.7,&quot;width&quot;:755.85}"/>
</p:tagLst>
</file>

<file path=ppt/tags/tag297.xml><?xml version="1.0" encoding="utf-8"?>
<p:tagLst xmlns:p="http://schemas.openxmlformats.org/presentationml/2006/main">
  <p:tag name="KSO_WM_DIAGRAM_VIRTUALLY_FRAME" val="{&quot;height&quot;:259,&quot;left&quot;:134.65,&quot;top&quot;:191.7,&quot;width&quot;:755.85}"/>
</p:tagLst>
</file>

<file path=ppt/tags/tag298.xml><?xml version="1.0" encoding="utf-8"?>
<p:tagLst xmlns:p="http://schemas.openxmlformats.org/presentationml/2006/main">
  <p:tag name="KSO_WM_DIAGRAM_VIRTUALLY_FRAME" val="{&quot;height&quot;:259,&quot;left&quot;:134.65,&quot;top&quot;:191.7,&quot;width&quot;:755.85}"/>
</p:tagLst>
</file>

<file path=ppt/tags/tag299.xml><?xml version="1.0" encoding="utf-8"?>
<p:tagLst xmlns:p="http://schemas.openxmlformats.org/presentationml/2006/main">
  <p:tag name="KSO_WM_DIAGRAM_VIRTUALLY_FRAME" val="{&quot;height&quot;:259,&quot;left&quot;:134.65,&quot;top&quot;:191.7,&quot;width&quot;:755.8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BEAUTIFY_FLAG" val="#wm#"/>
  <p:tag name="KSO_WM_TEMPLATE_CATEGORY" val="custom"/>
  <p:tag name="KSO_WM_TEMPLATE_INDEX" val="20205081"/>
</p:tagLst>
</file>

<file path=ppt/tags/tag301.xml><?xml version="1.0" encoding="utf-8"?>
<p:tagLst xmlns:p="http://schemas.openxmlformats.org/presentationml/2006/main">
  <p:tag name="KSO_WM_BEAUTIFY_FLAG" val="#wm#"/>
  <p:tag name="KSO_WM_TEMPLATE_CATEGORY" val="custom"/>
  <p:tag name="KSO_WM_TEMPLATE_INDEX" val="20205081"/>
</p:tagLst>
</file>

<file path=ppt/tags/tag30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6"/>
  <p:tag name="KSO_WM_UNIT_TEXT_FILL_TYPE" val="1"/>
  <p:tag name="KSO_WM_UNIT_USESOURCEFORMAT_APPLY" val="1"/>
</p:tagLst>
</file>

<file path=ppt/tags/tag30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VCG41N495534600&quot;}*gallery_gallery_ai_v2.1.2_ONLINE*38e373c5-9b15-4e49-bd27-3508a301e5b4-slide-0"/>
  <p:tag name="KSO_WM_UNIT_FILL_FORE_SCHEMECOLOR_INDEX" val="5"/>
  <p:tag name="KSO_WM_UNIT_FILL_TYPE" val="1"/>
  <p:tag name="KSO_WM_UNIT_LINE_FORE_SCHEMECOLOR_INDEX" val="5"/>
  <p:tag name="KSO_WM_UNIT_LINE_FILL_TYPE" val="2"/>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58.75,&quot;top&quot;:133.55,&quot;width&quot;:54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58.75,&quot;top&quot;:133.55,&quot;width&quot;:544.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3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3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3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9,9,9,9,9,9]}"/>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9,9,9,9,9]}"/>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456860659&quot;}*gallery_gallery_ai_v2.1.2_ONLINE*149b5ab0-7aa4-4f59-ac9f-738ca2c6a1c3-slide-0"/>
  <p:tag name="KSO_WM_UNIT_LINE_FILL_TYPE" val="2"/>
  <p:tag name="KSO_WM_UNIT_USESOURCEFORMAT_APPLY" val="1"/>
  <p:tag name="KSO_WM_DIAGRAM_USE_COLOR_VALUE" val="{&quot;color_scheme&quot;:1,&quot;theme_color_indexes&quot;:[9,9,9,9,9,9]}"/>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84794650&quot;}*gallery_gallery_ai_v2.1.2_ONLINE*149b5ab0-7aa4-4f59-ac9f-738ca2c6a1c3-slide-0"/>
  <p:tag name="KSO_WM_UNIT_LINE_FILL_TYPE" val="2"/>
  <p:tag name="KSO_WM_UNIT_USESOURCEFORMAT_APPLY" val="1"/>
  <p:tag name="KSO_WM_DIAGRAM_USE_COLOR_VALUE" val="{&quot;color_scheme&quot;:1,&quot;theme_color_indexes&quot;:[9,9,9,9,9,9]}"/>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75743883&quot;}*gallery_gallery_ai_v2.1.2_ONLINE*149b5ab0-7aa4-4f59-ac9f-738ca2c6a1c3-slide-0"/>
  <p:tag name="KSO_WM_UNIT_LINE_FILL_TYPE" val="2"/>
  <p:tag name="KSO_WM_UNIT_USESOURCEFORMAT_APPLY" val="1"/>
  <p:tag name="KSO_WM_DIAGRAM_USE_COLOR_VALUE" val="{&quot;color_scheme&quot;:1,&quot;theme_color_indexes&quot;:[9,9,9,9,9,9]}"/>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484794646&quot;}*gallery_gallery_ai_v2.1.2_ONLINE*149b5ab0-7aa4-4f59-ac9f-738ca2c6a1c3-slide-0"/>
  <p:tag name="KSO_WM_UNIT_LINE_FILL_TYPE" val="2"/>
  <p:tag name="KSO_WM_UNIT_USESOURCEFORMAT_APPLY" val="1"/>
  <p:tag name="KSO_WM_DIAGRAM_USE_COLOR_VALUE" val="{&quot;color_scheme&quot;:1,&quot;theme_color_indexes&quot;:[9,9,9,9,9,9]}"/>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75.17590149267323,&quot;left&quot;:104.4531496062992,&quot;top&quot;:125.81614575142119,&quot;width&quot;:788.76779527559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9,9,9,9,9,9]}"/>
</p:tagLst>
</file>

<file path=ppt/tags/tag33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8,8,8,8,8]}"/>
</p:tagLst>
</file>

<file path=ppt/tags/tag3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8,8,8,8,8]}"/>
</p:tagLst>
</file>

<file path=ppt/tags/tag3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8,8,8,8,8]}"/>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8,8,8,8,8]}"/>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8,8,8,8,8]}"/>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8,8,8,8,8]}"/>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8,8,8,8,8,8]}"/>
</p:tagLst>
</file>

<file path=ppt/tags/tag3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8,8,8,8,8,8]}"/>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8,8,8,8,8,8]}"/>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63.09999716841656,&quot;left&quot;:103.6,&quot;top&quot;:160.40000141579168,&quot;width&quot;:76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35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3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9,8,9,8,9]}"/>
</p:tagLst>
</file>

<file path=ppt/tags/tag3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6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9,8,9,8,9]}"/>
</p:tagLst>
</file>

<file path=ppt/tags/tag3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3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9,8,9,8,9]}"/>
</p:tagLst>
</file>

<file path=ppt/tags/tag3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3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67.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VCG41N1212236313&quot;}*gallery_gallery_ai_v2.1.2_ONLINE*44dc5589-4d13-4211-b182-b59e787b1b5c-slide-0"/>
  <p:tag name="KSO_WM_UNIT_FILL_FORE_SCHEMECOLOR_INDEX" val="5"/>
  <p:tag name="KSO_WM_UNIT_FILL_TYPE" val="1"/>
  <p:tag name="KSO_WM_UNIT_LINE_FORE_SCHEMECOLOR_INDEX" val="5"/>
  <p:tag name="KSO_WM_UNIT_LINE_FILL_TYPE" val="2"/>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9,10,9,10,9,1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9,10,9,10,9,1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8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3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91209850&quot;}*gallery_gallery_ai_v2.1.2_ONLINE*b462961b-a9a6-4079-a0ed-5370e0872393-slide-0"/>
  <p:tag name="KSO_WM_UNIT_LINE_FILL_TYPE" val="2"/>
  <p:tag name="KSO_WM_UNIT_USESOURCEFORMAT_APPLY" val="1"/>
  <p:tag name="KSO_WM_DIAGRAM_USE_COLOR_VALUE" val="{&quot;color_scheme&quot;:1,&quot;theme_color_indexes&quot;:[8,9,8,9,8,9]}"/>
</p:tagLst>
</file>

<file path=ppt/tags/tag3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620068180&quot;}*gallery_gallery_ai_v2.1.2_ONLINE*b462961b-a9a6-4079-a0ed-5370e0872393-slide-0"/>
  <p:tag name="KSO_WM_UNIT_LINE_FILL_TYPE" val="2"/>
  <p:tag name="KSO_WM_UNIT_USESOURCEFORMAT_APPLY" val="1"/>
  <p:tag name="KSO_WM_DIAGRAM_USE_COLOR_VALUE" val="{&quot;color_scheme&quot;:1,&quot;theme_color_indexes&quot;:[8,9,8,9,8,9]}"/>
</p:tagLst>
</file>

<file path=ppt/tags/tag3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9,8,9,8,9]}"/>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211387074720&quot;}*gallery_gallery_ai_v2.1.2_ONLINE*b462961b-a9a6-4079-a0ed-5370e0872393-slide-0"/>
  <p:tag name="KSO_WM_UNIT_LINE_FILL_TYPE" val="2"/>
  <p:tag name="KSO_WM_UNIT_USESOURCEFORMAT_APPLY" val="1"/>
  <p:tag name="KSO_WM_DIAGRAM_USE_COLOR_VALUE" val="{&quot;color_scheme&quot;:1,&quot;theme_color_indexes&quot;:[8,9,8,9,8,9]}"/>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3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3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51.125358855297,&quot;left&quot;:81.45,&quot;top&quot;:108.94527559055118,&quot;width&quot;:812.1}"/>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9,8,9,8,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4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05001781&quot;}*gallery_gallery_ai_v2.1.2_ONLINE*15ecd1c0-2a64-484c-a912-9e4f86ecf0b2-slide-0"/>
  <p:tag name="KSO_WM_UNIT_LINE_FILL_TYPE" val="2"/>
  <p:tag name="KSO_WM_UNIT_USESOURCEFORMAT_APPLY" val="1"/>
  <p:tag name="KSO_WM_DIAGRAM_USE_COLOR_VALUE" val="{&quot;color_scheme&quot;:1,&quot;theme_color_indexes&quot;:[8,8,8,8,8,8]}"/>
</p:tagLst>
</file>

<file path=ppt/tags/tag4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198282603&quot;}*gallery_gallery_ai_v2.1.2_ONLINE*15ecd1c0-2a64-484c-a912-9e4f86ecf0b2-slide-0"/>
  <p:tag name="KSO_WM_UNIT_LINE_FILL_TYPE" val="2"/>
  <p:tag name="KSO_WM_UNIT_USESOURCEFORMAT_APPLY" val="1"/>
  <p:tag name="KSO_WM_DIAGRAM_USE_COLOR_VALUE" val="{&quot;color_scheme&quot;:1,&quot;theme_color_indexes&quot;:[8,8,8,8,8,8]}"/>
</p:tagLst>
</file>

<file path=ppt/tags/tag4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219729271&quot;}*gallery_gallery_ai_v2.1.2_ONLINE*15ecd1c0-2a64-484c-a912-9e4f86ecf0b2-slide-0"/>
  <p:tag name="KSO_WM_UNIT_LINE_FILL_TYPE" val="2"/>
  <p:tag name="KSO_WM_UNIT_USESOURCEFORMAT_APPLY" val="1"/>
  <p:tag name="KSO_WM_DIAGRAM_USE_COLOR_VALUE" val="{&quot;color_scheme&quot;:1,&quot;theme_color_indexes&quot;:[8,8,8,8,8,8]}"/>
</p:tagLst>
</file>

<file path=ppt/tags/tag4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4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4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10.42330260866044,&quot;left&quot;:103.6,&quot;top&quot;:105.24527559055119,&quot;width&quot;:773.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414.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5.xml><?xml version="1.0" encoding="utf-8"?>
<p:tagLst xmlns:p="http://schemas.openxmlformats.org/presentationml/2006/main">
  <p:tag name="KSO_WM_BEAUTIFY_FLAG" val="#wm#"/>
  <p:tag name="KSO_WM_TEMPLATE_CATEGORY" val="custom"/>
  <p:tag name="KSO_WM_TEMPLATE_INDEX" val="20205081"/>
</p:tagLst>
</file>

<file path=ppt/tags/tag41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6"/>
  <p:tag name="KSO_WM_UNIT_TEXT_FILL_TYPE" val="1"/>
  <p:tag name="KSO_WM_UNIT_USESOURCEFORMAT_APPLY" val="1"/>
</p:tagLst>
</file>

<file path=ppt/tags/tag41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VCG41N1410150498&quot;}*gallery_gallery_ai_v2.1.2_ONLINE*c82a03eb-78ff-439c-8f9b-170cac78e79f-slide-0"/>
  <p:tag name="KSO_WM_UNIT_FILL_FORE_SCHEMECOLOR_INDEX" val="5"/>
  <p:tag name="KSO_WM_UNIT_FILL_TYPE" val="1"/>
  <p:tag name="KSO_WM_UNIT_LINE_FORE_SCHEMECOLOR_INDEX" val="5"/>
  <p:tag name="KSO_WM_UNIT_LINE_FILL_TYPE" val="2"/>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4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4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4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118.03516356905045,&quot;top&quot;:140.00000000000006,&quot;width&quot;:430.4148364309495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43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4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24470399&quot;}*gallery_gallery_ai_v2.1.2_ONLINE*02f45f1d-71b1-4db5-8d12-65fd64828062-slide-0"/>
  <p:tag name="KSO_WM_UNIT_LINE_FILL_TYPE" val="2"/>
  <p:tag name="KSO_WM_UNIT_USESOURCEFORMAT_APPLY" val="1"/>
  <p:tag name="KSO_WM_DIAGRAM_USE_COLOR_VALUE" val="{&quot;color_scheme&quot;:1,&quot;theme_color_indexes&quot;:[9,10,9,10,9,10]}"/>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497211149&quot;}*gallery_gallery_ai_v2.1.2_ONLINE*02f45f1d-71b1-4db5-8d12-65fd64828062-slide-0"/>
  <p:tag name="KSO_WM_UNIT_LINE_FILL_TYPE" val="2"/>
  <p:tag name="KSO_WM_UNIT_USESOURCEFORMAT_APPLY" val="1"/>
  <p:tag name="KSO_WM_DIAGRAM_USE_COLOR_VALUE" val="{&quot;color_scheme&quot;:1,&quot;theme_color_indexes&quot;:[9,10,9,10,9,10]}"/>
</p:tagLst>
</file>

<file path=ppt/tags/tag4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635445522&quot;}*gallery_gallery_ai_v2.1.2_ONLINE*02f45f1d-71b1-4db5-8d12-65fd64828062-slide-0"/>
  <p:tag name="KSO_WM_UNIT_LINE_FILL_TYPE" val="2"/>
  <p:tag name="KSO_WM_UNIT_USESOURCEFORMAT_APPLY" val="1"/>
  <p:tag name="KSO_WM_DIAGRAM_USE_COLOR_VALUE" val="{&quot;color_scheme&quot;:1,&quot;theme_color_indexes&quot;:[9,10,9,10,9,10]}"/>
</p:tagLst>
</file>

<file path=ppt/tags/tag4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4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4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32.75702459643264,&quot;left&quot;:113.65,&quot;top&quot;:115.22401122344316,&quot;width&quot;:772.2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10,9,10,9,10]}"/>
</p:tagLst>
</file>

<file path=ppt/tags/tag44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4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50.xml><?xml version="1.0" encoding="utf-8"?>
<p:tagLst xmlns:p="http://schemas.openxmlformats.org/presentationml/2006/main">
  <p:tag name="KSO_WM_SLIDE_ANIMATION_ID" val="3110599"/>
</p:tagLst>
</file>

<file path=ppt/tags/tag4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4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4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8,9,8,9,8,9]}"/>
</p:tagLst>
</file>

<file path=ppt/tags/tag456.xml><?xml version="1.0" encoding="utf-8"?>
<p:tagLst xmlns:p="http://schemas.openxmlformats.org/presentationml/2006/main">
  <p:tag name="KSO_WM_SLIDE_ANIMATION_ID" val="3110599"/>
</p:tagLst>
</file>

<file path=ppt/tags/tag4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45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8,9,8,9,8,9]}"/>
</p:tagLst>
</file>

<file path=ppt/tags/tag462.xml><?xml version="1.0" encoding="utf-8"?>
<p:tagLst xmlns:p="http://schemas.openxmlformats.org/presentationml/2006/main">
  <p:tag name="KSO_WM_SLIDE_ANIMATION_ID" val="3110599"/>
</p:tagLst>
</file>

<file path=ppt/tags/tag4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8,9,8,9,8,9]}"/>
</p:tagLst>
</file>

<file path=ppt/tags/tag46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8,9,8,9,8,9]}"/>
</p:tagLst>
</file>

<file path=ppt/tags/tag4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8,9,8,9,8,9]}"/>
</p:tagLst>
</file>

<file path=ppt/tags/tag46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54.79999716841667,&quot;left&quot;:118.35,&quot;top&quot;:119.95000141579166,&quot;width&quot;:748.3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6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4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7.43141883502375,&quot;left&quot;:134.8,&quot;top&quot;:103.34653392088175,&quot;width&quot;:71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7.43141883502375,&quot;left&quot;:134.8,&quot;top&quot;:103.34653392088175,&quot;width&quot;:71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72.xml><?xml version="1.0" encoding="utf-8"?>
<p:tagLst xmlns:p="http://schemas.openxmlformats.org/presentationml/2006/main">
  <p:tag name="KSO_WM_DIAGRAM_VIRTUALLY_FRAME" val="{&quot;height&quot;:347.43141883502375,&quot;left&quot;:134.8,&quot;top&quot;:103.34653392088175,&quot;width&quot;:710.8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177673633&quot;}*gallery_gallery_ai_v2.1.2_ONLINE*dc9a2eaa-efcb-4d49-9820-095b9f4e79ba-slide-0"/>
  <p:tag name="KSO_WM_UNIT_LINE_FILL_TYPE" val="2"/>
  <p:tag name="KSO_WM_UNIT_USESOURCEFORMAT_APPLY" val="1"/>
  <p:tag name="KSO_WM_DIAGRAM_USE_COLOR_VALUE" val="{&quot;color_scheme&quot;:1,&quot;theme_color_indexes&quot;:[8,8,8,8,8,8]}"/>
</p:tagLst>
</file>

<file path=ppt/tags/tag473.xml><?xml version="1.0" encoding="utf-8"?>
<p:tagLst xmlns:p="http://schemas.openxmlformats.org/presentationml/2006/main">
  <p:tag name="KSO_WM_DIAGRAM_VIRTUALLY_FRAME" val="{&quot;height&quot;:347.43141883502375,&quot;left&quot;:134.8,&quot;top&quot;:103.34653392088175,&quot;width&quot;:710.8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474.xml><?xml version="1.0" encoding="utf-8"?>
<p:tagLst xmlns:p="http://schemas.openxmlformats.org/presentationml/2006/main">
  <p:tag name="KSO_WM_DIAGRAM_VIRTUALLY_FRAME" val="{&quot;height&quot;:347.43141883502375,&quot;left&quot;:134.8,&quot;top&quot;:103.34653392088175,&quot;width&quot;:710.8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74078007&quot;}*gallery_gallery_ai_v2.1.2_ONLINE*dc9a2eaa-efcb-4d49-9820-095b9f4e79ba-slide-0"/>
  <p:tag name="KSO_WM_UNIT_LINE_FILL_TYPE" val="2"/>
  <p:tag name="KSO_WM_UNIT_USESOURCEFORMAT_APPLY" val="1"/>
  <p:tag name="KSO_WM_DIAGRAM_USE_COLOR_VALUE" val="{&quot;color_scheme&quot;:1,&quot;theme_color_indexes&quot;:[8,8,8,8,8,8]}"/>
</p:tagLst>
</file>

<file path=ppt/tags/tag475.xml><?xml version="1.0" encoding="utf-8"?>
<p:tagLst xmlns:p="http://schemas.openxmlformats.org/presentationml/2006/main">
  <p:tag name="KSO_WM_DIAGRAM_VIRTUALLY_FRAME" val="{&quot;height&quot;:347.43141883502375,&quot;left&quot;:134.8,&quot;top&quot;:103.34653392088175,&quot;width&quot;:710.8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4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7.43141883502375,&quot;left&quot;:134.8,&quot;top&quot;:103.34653392088175,&quot;width&quot;:71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7.43141883502375,&quot;left&quot;:134.8,&quot;top&quot;:103.34653392088175,&quot;width&quot;:71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78.xml><?xml version="1.0" encoding="utf-8"?>
<p:tagLst xmlns:p="http://schemas.openxmlformats.org/presentationml/2006/main">
  <p:tag name="KSO_WM_DIAGRAM_VIRTUALLY_FRAME" val="{&quot;height&quot;:347.43141883502375,&quot;left&quot;:134.8,&quot;top&quot;:103.34653392088175,&quot;width&quot;:710.8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289686167&quot;}*gallery_gallery_ai_v2.1.2_ONLINE*dc9a2eaa-efcb-4d49-9820-095b9f4e79ba-slide-0"/>
  <p:tag name="KSO_WM_UNIT_LINE_FILL_TYPE" val="2"/>
  <p:tag name="KSO_WM_UNIT_USESOURCEFORMAT_APPLY" val="1"/>
  <p:tag name="KSO_WM_DIAGRAM_USE_COLOR_VALUE" val="{&quot;color_scheme&quot;:1,&quot;theme_color_indexes&quot;:[8,8,8,8,8,8]}"/>
</p:tagLst>
</file>

<file path=ppt/tags/tag479.xml><?xml version="1.0" encoding="utf-8"?>
<p:tagLst xmlns:p="http://schemas.openxmlformats.org/presentationml/2006/main">
  <p:tag name="KSO_WM_DIAGRAM_VIRTUALLY_FRAME" val="{&quot;height&quot;:347.43141883502375,&quot;left&quot;:134.8,&quot;top&quot;:103.34653392088175,&quot;width&quot;:710.8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8,8,8,8,8]}"/>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7.43141883502375,&quot;left&quot;:134.8,&quot;top&quot;:103.34653392088175,&quot;width&quot;:71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7.43141883502375,&quot;left&quot;:134.8,&quot;top&quot;:103.34653392088175,&quot;width&quot;:710.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4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4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86.xml><?xml version="1.0" encoding="utf-8"?>
<p:tagLst xmlns:p="http://schemas.openxmlformats.org/presentationml/2006/main">
  <p:tag name="KSO_WM_DIAGRAM_VIRTUALLY_FRAME" val="{&quot;height&quot;:374.15047395313405,&quot;left&quot;:96.55,&quot;top&quot;:120.79653392088176,&quot;width&quot;:789.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05001695&quot;}*gallery_gallery_ai_v2.1.2_ONLINE*d868de0e-bb56-47ba-aff7-a7806b3f3526-slide-0"/>
  <p:tag name="KSO_WM_UNIT_LINE_FILL_TYPE" val="2"/>
  <p:tag name="KSO_WM_UNIT_USESOURCEFORMAT_APPLY" val="1"/>
  <p:tag name="KSO_WM_DIAGRAM_USE_COLOR_VALUE" val="{&quot;color_scheme&quot;:1,&quot;theme_color_indexes&quot;:[10,10,10,10,10,10]}"/>
</p:tagLst>
</file>

<file path=ppt/tags/tag487.xml><?xml version="1.0" encoding="utf-8"?>
<p:tagLst xmlns:p="http://schemas.openxmlformats.org/presentationml/2006/main">
  <p:tag name="KSO_WM_DIAGRAM_VIRTUALLY_FRAME" val="{&quot;height&quot;:374.15047395313405,&quot;left&quot;:96.55,&quot;top&quot;:120.79653392088176,&quot;width&quot;:789.1}"/>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88.xml><?xml version="1.0" encoding="utf-8"?>
<p:tagLst xmlns:p="http://schemas.openxmlformats.org/presentationml/2006/main">
  <p:tag name="KSO_WM_DIAGRAM_VIRTUALLY_FRAME" val="{&quot;height&quot;:374.15047395313405,&quot;left&quot;:96.55,&quot;top&quot;:120.79653392088176,&quot;width&quot;:789.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72986843&quot;}*gallery_gallery_ai_v2.1.2_ONLINE*d868de0e-bb56-47ba-aff7-a7806b3f3526-slide-0"/>
  <p:tag name="KSO_WM_UNIT_LINE_FILL_TYPE" val="2"/>
  <p:tag name="KSO_WM_UNIT_USESOURCEFORMAT_APPLY" val="1"/>
  <p:tag name="KSO_WM_DIAGRAM_USE_COLOR_VALUE" val="{&quot;color_scheme&quot;:1,&quot;theme_color_indexes&quot;:[10,10,10,10,10,10]}"/>
</p:tagLst>
</file>

<file path=ppt/tags/tag489.xml><?xml version="1.0" encoding="utf-8"?>
<p:tagLst xmlns:p="http://schemas.openxmlformats.org/presentationml/2006/main">
  <p:tag name="KSO_WM_DIAGRAM_VIRTUALLY_FRAME" val="{&quot;height&quot;:374.15047395313405,&quot;left&quot;:96.55,&quot;top&quot;:120.79653392088176,&quot;width&quot;:789.1}"/>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4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2.xml><?xml version="1.0" encoding="utf-8"?>
<p:tagLst xmlns:p="http://schemas.openxmlformats.org/presentationml/2006/main">
  <p:tag name="KSO_WM_DIAGRAM_VIRTUALLY_FRAME" val="{&quot;height&quot;:374.15047395313405,&quot;left&quot;:96.55,&quot;top&quot;:120.79653392088176,&quot;width&quot;:789.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309758746&quot;}*gallery_gallery_ai_v2.1.2_ONLINE*d868de0e-bb56-47ba-aff7-a7806b3f3526-slide-0"/>
  <p:tag name="KSO_WM_UNIT_LINE_FILL_TYPE" val="2"/>
  <p:tag name="KSO_WM_UNIT_USESOURCEFORMAT_APPLY" val="1"/>
  <p:tag name="KSO_WM_DIAGRAM_USE_COLOR_VALUE" val="{&quot;color_scheme&quot;:1,&quot;theme_color_indexes&quot;:[10,10,10,10,10,10]}"/>
</p:tagLst>
</file>

<file path=ppt/tags/tag493.xml><?xml version="1.0" encoding="utf-8"?>
<p:tagLst xmlns:p="http://schemas.openxmlformats.org/presentationml/2006/main">
  <p:tag name="KSO_WM_DIAGRAM_VIRTUALLY_FRAME" val="{&quot;height&quot;:374.15047395313405,&quot;left&quot;:96.55,&quot;top&quot;:120.79653392088176,&quot;width&quot;:789.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6.xml><?xml version="1.0" encoding="utf-8"?>
<p:tagLst xmlns:p="http://schemas.openxmlformats.org/presentationml/2006/main">
  <p:tag name="KSO_WM_DIAGRAM_VIRTUALLY_FRAME" val="{&quot;height&quot;:374.15047395313405,&quot;left&quot;:96.55,&quot;top&quot;:120.79653392088176,&quot;width&quot;:789.1}"/>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207273436&quot;}*gallery_gallery_ai_v2.1.2_ONLINE*d868de0e-bb56-47ba-aff7-a7806b3f3526-slide-0"/>
  <p:tag name="KSO_WM_UNIT_LINE_FILL_TYPE" val="2"/>
  <p:tag name="KSO_WM_UNIT_USESOURCEFORMAT_APPLY" val="1"/>
  <p:tag name="KSO_WM_DIAGRAM_USE_COLOR_VALUE" val="{&quot;color_scheme&quot;:1,&quot;theme_color_indexes&quot;:[10,10,10,10,10,10]}"/>
</p:tagLst>
</file>

<file path=ppt/tags/tag497.xml><?xml version="1.0" encoding="utf-8"?>
<p:tagLst xmlns:p="http://schemas.openxmlformats.org/presentationml/2006/main">
  <p:tag name="KSO_WM_DIAGRAM_VIRTUALLY_FRAME" val="{&quot;height&quot;:374.15047395313405,&quot;left&quot;:96.55,&quot;top&quot;:120.79653392088176,&quot;width&quot;:789.1}"/>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4.15047395313405,&quot;left&quot;:96.55,&quot;top&quot;:120.79653392088176,&quot;width&quot;:7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0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5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VCG41172269754&quot;}*gallery_gallery_ai_v2.1.2_ONLINE*26c359fc-81bb-45a3-bcb1-45581b6769f2-slide-0"/>
  <p:tag name="KSO_WM_UNIT_FILL_FORE_SCHEMECOLOR_INDEX" val="5"/>
  <p:tag name="KSO_WM_UNIT_FILL_TYPE" val="1"/>
</p:tagLst>
</file>

<file path=ppt/tags/tag5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504.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05.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 name="KSO_WM_DIAGRAM_USE_COLOR_VALUE" val="{&quot;color_scheme&quot;:1,&quot;theme_color_indexes&quot;:[9,10,9,10,9,10]}"/>
</p:tagLst>
</file>

<file path=ppt/tags/tag506.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07.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08.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 name="KSO_WM_DIAGRAM_USE_COLOR_VALUE" val="{&quot;color_scheme&quot;:1,&quot;theme_color_indexes&quot;:[9,10,9,10,9,10]}"/>
</p:tagLst>
</file>

<file path=ppt/tags/tag509.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0.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1.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 name="KSO_WM_DIAGRAM_USE_COLOR_VALUE" val="{&quot;color_scheme&quot;:1,&quot;theme_color_indexes&quot;:[9,10,9,10,9,10]}"/>
</p:tagLst>
</file>

<file path=ppt/tags/tag512.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3.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4.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 name="KSO_WM_DIAGRAM_USE_COLOR_VALUE" val="{&quot;color_scheme&quot;:1,&quot;theme_color_indexes&quot;:[9,10,9,10,9,10]}"/>
</p:tagLst>
</file>

<file path=ppt/tags/tag515.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16.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5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9,9,9,9,9,9]}"/>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393143908&quot;}*gallery_gallery_ai_v2.1.2_ONLINE*cf6b3d2d-6b05-443b-af0f-a7576dd15d59-slide-0"/>
  <p:tag name="KSO_WM_UNIT_LINE_FILL_TYPE" val="2"/>
  <p:tag name="KSO_WM_UNIT_USESOURCEFORMAT_APPLY" val="1"/>
  <p:tag name="KSO_WM_DIAGRAM_USE_COLOR_VALUE" val="{&quot;color_scheme&quot;:1,&quot;theme_color_indexes&quot;:[9,9,9,9,9,9]}"/>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307037330&quot;}*gallery_gallery_ai_v2.1.2_ONLINE*cf6b3d2d-6b05-443b-af0f-a7576dd15d59-slide-0"/>
  <p:tag name="KSO_WM_UNIT_LINE_FILL_TYPE" val="2"/>
  <p:tag name="KSO_WM_UNIT_USESOURCEFORMAT_APPLY" val="1"/>
  <p:tag name="KSO_WM_DIAGRAM_USE_COLOR_VALUE" val="{&quot;color_scheme&quot;:1,&quot;theme_color_indexes&quot;:[9,9,9,9,9,9]}"/>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945149026&quot;}*gallery_gallery_ai_v2.1.2_ONLINE*cf6b3d2d-6b05-443b-af0f-a7576dd15d59-slide-0"/>
  <p:tag name="KSO_WM_UNIT_LINE_FILL_TYPE" val="2"/>
  <p:tag name="KSO_WM_UNIT_USESOURCEFORMAT_APPLY" val="1"/>
  <p:tag name="KSO_WM_DIAGRAM_USE_COLOR_VALUE" val="{&quot;color_scheme&quot;:1,&quot;theme_color_indexes&quot;:[9,9,9,9,9,9]}"/>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52.1503843828503,&quot;left&quot;:110.9,&quot;top&quot;:105.60587645861969,&quot;width&quot;:758.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1691979601&quot;}*gallery_gallery_ai_v2.1.2_ONLINE*cf6b3d2d-6b05-443b-af0f-a7576dd15d59-slide-0"/>
  <p:tag name="KSO_WM_UNIT_LINE_FILL_TYPE" val="2"/>
  <p:tag name="KSO_WM_UNIT_USESOURCEFORMAT_APPLY" val="1"/>
  <p:tag name="KSO_WM_DIAGRAM_USE_COLOR_VALUE" val="{&quot;color_scheme&quot;:1,&quot;theme_color_indexes&quot;:[9,9,9,9,9,9]}"/>
</p:tagLst>
</file>

<file path=ppt/tags/tag53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40.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41N1410485434&quot;}*gallery_gallery_ai_v2.1.2_ONLINE*c727b43e-229d-40a5-847a-3623ed73919a-slide-0"/>
  <p:tag name="KSO_WM_UNIT_FILL_FORE_SCHEMECOLOR_INDEX" val="5"/>
  <p:tag name="KSO_WM_UNI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544.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 name="KSO_WM_DIAGRAM_USE_COLOR_VALUE" val="{&quot;color_scheme&quot;:1,&quot;theme_color_indexes&quot;:[8,9,8,9,8,9]}"/>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96.0861342831107,&quot;left&quot;:418.9,&quot;top&quot;:179.65000744917268,&quot;width&quot;:52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557.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5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5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3.2279527559055,&quot;left&quot;:137.38535433070865,&quot;top&quot;:103.2,&quot;width&quot;:700.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3.2279527559055,&quot;left&quot;:137.38535433070865,&quot;top&quot;:103.2,&quot;width&quot;:700.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61.xml><?xml version="1.0" encoding="utf-8"?>
<p:tagLst xmlns:p="http://schemas.openxmlformats.org/presentationml/2006/main">
  <p:tag name="KSO_WM_DIAGRAM_VIRTUALLY_FRAME" val="{&quot;height&quot;:363.2279527559055,&quot;left&quot;:137.38535433070865,&quot;top&quot;:103.2,&quot;width&quot;:700.3392913385826}"/>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211462760025&quot;}*gallery_gallery_ai_v2.1.2_ONLINE*fe3cc16b-86a8-4c48-b1c5-c47986dbba4f-slide-0"/>
  <p:tag name="KSO_WM_UNIT_LINE_FILL_TYPE" val="2"/>
  <p:tag name="KSO_WM_UNIT_USESOURCEFORMAT_APPLY" val="1"/>
  <p:tag name="KSO_WM_DIAGRAM_USE_COLOR_VALUE" val="{&quot;color_scheme&quot;:1,&quot;theme_color_indexes&quot;:[9,9,9,9,9,9]}"/>
</p:tagLst>
</file>

<file path=ppt/tags/tag562.xml><?xml version="1.0" encoding="utf-8"?>
<p:tagLst xmlns:p="http://schemas.openxmlformats.org/presentationml/2006/main">
  <p:tag name="KSO_WM_DIAGRAM_VIRTUALLY_FRAME" val="{&quot;height&quot;:363.2279527559055,&quot;left&quot;:137.38535433070865,&quot;top&quot;:103.2,&quot;width&quot;:700.339291338582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563.xml><?xml version="1.0" encoding="utf-8"?>
<p:tagLst xmlns:p="http://schemas.openxmlformats.org/presentationml/2006/main">
  <p:tag name="KSO_WM_DIAGRAM_VIRTUALLY_FRAME" val="{&quot;height&quot;:363.2279527559055,&quot;left&quot;:137.38535433070865,&quot;top&quot;:103.2,&quot;width&quot;:700.3392913385826}"/>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12685671&quot;}*gallery_gallery_ai_v2.1.2_ONLINE*fe3cc16b-86a8-4c48-b1c5-c47986dbba4f-slide-0"/>
  <p:tag name="KSO_WM_UNIT_LINE_FILL_TYPE" val="2"/>
  <p:tag name="KSO_WM_UNIT_USESOURCEFORMAT_APPLY" val="1"/>
  <p:tag name="KSO_WM_DIAGRAM_USE_COLOR_VALUE" val="{&quot;color_scheme&quot;:1,&quot;theme_color_indexes&quot;:[9,9,9,9,9,9]}"/>
</p:tagLst>
</file>

<file path=ppt/tags/tag564.xml><?xml version="1.0" encoding="utf-8"?>
<p:tagLst xmlns:p="http://schemas.openxmlformats.org/presentationml/2006/main">
  <p:tag name="KSO_WM_DIAGRAM_VIRTUALLY_FRAME" val="{&quot;height&quot;:363.2279527559055,&quot;left&quot;:137.38535433070865,&quot;top&quot;:103.2,&quot;width&quot;:700.339291338582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5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3.2279527559055,&quot;left&quot;:137.38535433070865,&quot;top&quot;:103.2,&quot;width&quot;:700.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3.2279527559055,&quot;left&quot;:137.38535433070865,&quot;top&quot;:103.2,&quot;width&quot;:700.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67.xml><?xml version="1.0" encoding="utf-8"?>
<p:tagLst xmlns:p="http://schemas.openxmlformats.org/presentationml/2006/main">
  <p:tag name="KSO_WM_DIAGRAM_VIRTUALLY_FRAME" val="{&quot;height&quot;:363.2279527559055,&quot;left&quot;:137.38535433070865,&quot;top&quot;:103.2,&quot;width&quot;:700.3392913385826}"/>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429329869&quot;}*gallery_gallery_ai_v2.1.2_ONLINE*fe3cc16b-86a8-4c48-b1c5-c47986dbba4f-slide-0"/>
  <p:tag name="KSO_WM_UNIT_LINE_FILL_TYPE" val="2"/>
  <p:tag name="KSO_WM_UNIT_USESOURCEFORMAT_APPLY" val="1"/>
  <p:tag name="KSO_WM_DIAGRAM_USE_COLOR_VALUE" val="{&quot;color_scheme&quot;:1,&quot;theme_color_indexes&quot;:[9,9,9,9,9,9]}"/>
</p:tagLst>
</file>

<file path=ppt/tags/tag568.xml><?xml version="1.0" encoding="utf-8"?>
<p:tagLst xmlns:p="http://schemas.openxmlformats.org/presentationml/2006/main">
  <p:tag name="KSO_WM_DIAGRAM_VIRTUALLY_FRAME" val="{&quot;height&quot;:363.2279527559055,&quot;left&quot;:137.38535433070865,&quot;top&quot;:103.2,&quot;width&quot;:700.339291338582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5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3.2279527559055,&quot;left&quot;:137.38535433070865,&quot;top&quot;:103.2,&quot;width&quot;:700.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3.2279527559055,&quot;left&quot;:137.38535433070865,&quot;top&quot;:103.2,&quot;width&quot;:700.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57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573.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VCG211235416268&quot;}*gallery_gallery_ai_v2.1.2_ONLINE*87df09ba-fc26-49f0-9d76-4b85fb1c16c9-slide-0"/>
  <p:tag name="KSO_WM_UNIT_FILL_FORE_SCHEMECOLOR_INDEX" val="5"/>
  <p:tag name="KSO_WM_UNIT_FILL_TYPE" val="1"/>
  <p:tag name="KSO_WM_UNIT_LINE_FORE_SCHEMECOLOR_INDEX" val="5"/>
  <p:tag name="KSO_WM_UNIT_LINE_FILL_TYPE" val="2"/>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8,9,8,9,8,9]}"/>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8,9,8,9,8,9]}"/>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85.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5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8,8,8,8,8]}"/>
</p:tagLst>
</file>

<file path=ppt/tags/tag5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8,8,8,8,8]}"/>
</p:tagLst>
</file>

<file path=ppt/tags/tag5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8,8,8,8,8]}"/>
</p:tagLst>
</file>

<file path=ppt/tags/tag59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8,8,8,8,8]}"/>
</p:tagLst>
</file>

<file path=ppt/tags/tag5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9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 name="KSO_WM_DIAGRAM_USE_COLOR_VALUE" val="{&quot;color_scheme&quot;:1,&quot;theme_color_indexes&quot;:[8,8,8,8,8,8]}"/>
</p:tagLst>
</file>

<file path=ppt/tags/tag59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8,8,8,8,8]}"/>
</p:tagLst>
</file>

<file path=ppt/tags/tag5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61.0813436219058,&quot;left&quot;:125.33582677165354,&quot;top&quot;:113.4485407874723,&quot;width&quot;:770.17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9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59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598.xml><?xml version="1.0" encoding="utf-8"?>
<p:tagLst xmlns:p="http://schemas.openxmlformats.org/presentationml/2006/main">
  <p:tag name="resource_record_key" val="{&quot;65&quot;:[20233315],&quot;70&quot;:[3322227,3322023,3321880,3323403,3325286,3322235,332186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4330</Words>
  <Application>WPS 演示</Application>
  <PresentationFormat>宽屏</PresentationFormat>
  <Paragraphs>397</Paragraphs>
  <Slides>25</Slides>
  <Notes>4</Notes>
  <HiddenSlides>0</HiddenSlides>
  <MMClips>0</MMClips>
  <ScaleCrop>false</ScaleCrop>
  <HeadingPairs>
    <vt:vector size="6" baseType="variant">
      <vt:variant>
        <vt:lpstr>已用的字体</vt:lpstr>
      </vt:variant>
      <vt:variant>
        <vt:i4>25</vt:i4>
      </vt:variant>
      <vt:variant>
        <vt:lpstr>主题</vt:lpstr>
      </vt:variant>
      <vt:variant>
        <vt:i4>3</vt:i4>
      </vt:variant>
      <vt:variant>
        <vt:lpstr>幻灯片标题</vt:lpstr>
      </vt:variant>
      <vt:variant>
        <vt:i4>25</vt:i4>
      </vt:variant>
    </vt:vector>
  </HeadingPairs>
  <TitlesOfParts>
    <vt:vector size="53" baseType="lpstr">
      <vt:lpstr>Arial</vt:lpstr>
      <vt:lpstr>宋体</vt:lpstr>
      <vt:lpstr>Wingdings</vt:lpstr>
      <vt:lpstr>微软雅黑</vt:lpstr>
      <vt:lpstr>汉仪旗黑</vt:lpstr>
      <vt:lpstr>Wingdings</vt:lpstr>
      <vt:lpstr>杨任东竹石体-Regular</vt:lpstr>
      <vt:lpstr>冬青黑体简体中文</vt:lpstr>
      <vt:lpstr>汉仪长宋简</vt:lpstr>
      <vt:lpstr>汉仪书宋二KW</vt:lpstr>
      <vt:lpstr>仓耳小丸子</vt:lpstr>
      <vt:lpstr>苹方-简</vt:lpstr>
      <vt:lpstr>思源黑体 CN Medium</vt:lpstr>
      <vt:lpstr>汉仪中黑KW</vt:lpstr>
      <vt:lpstr>宋体</vt:lpstr>
      <vt:lpstr>Arial Unicode MS</vt:lpstr>
      <vt:lpstr>Calibri</vt:lpstr>
      <vt:lpstr>Helvetica Neue</vt:lpstr>
      <vt:lpstr>Segoe UI</vt:lpstr>
      <vt:lpstr>微软雅黑 Light</vt:lpstr>
      <vt:lpstr>仓耳小丸子</vt:lpstr>
      <vt:lpstr>微软雅黑</vt:lpstr>
      <vt:lpstr>思源黑体 CN Medium</vt:lpstr>
      <vt:lpstr>杨任东竹石体-Regular</vt:lpstr>
      <vt:lpstr>汉仪长宋简</vt:lpstr>
      <vt:lpstr>Office 主题​​</vt:lpstr>
      <vt:lpstr>1_Office 主题​​</vt:lpstr>
      <vt:lpstr>1_Office 主题</vt:lpstr>
      <vt:lpstr>PowerPoint 演示文稿</vt:lpstr>
      <vt:lpstr>PowerPoint 演示文稿</vt:lpstr>
      <vt:lpstr>PowerPoint 演示文稿</vt:lpstr>
      <vt:lpstr>PowerPoint 演示文稿</vt:lpstr>
      <vt:lpstr>PowerPoint 演示文稿</vt:lpstr>
      <vt:lpstr>一、“社区+”发展的概念 （一）社区资源的整合与合作</vt:lpstr>
      <vt:lpstr>（二）家长和社区成员的参与</vt:lpstr>
      <vt:lpstr>（三）教师专业发展的促进</vt:lpstr>
      <vt:lpstr>（四）课程内容的创新与改革</vt:lpstr>
      <vt:lpstr>（五）园所管理的优化</vt:lpstr>
      <vt:lpstr>（六）高质量互动的追求</vt:lpstr>
      <vt:lpstr>二、“社区+”发展模式的意义</vt:lpstr>
      <vt:lpstr>PowerPoint 演示文稿</vt:lpstr>
      <vt:lpstr>一、“社区+”模式的课程内容 （一）课程目标更重视生活价值</vt:lpstr>
      <vt:lpstr>（二）课程架构更加突出社区特色</vt:lpstr>
      <vt:lpstr>（三）活动内容更加创新灵动</vt:lpstr>
      <vt:lpstr>（四）活动形式更加丰富多样</vt:lpstr>
      <vt:lpstr> 二、“社区+”视野下的师资队伍建设 （一）园院联动，打造“双向职前培养”体系</vt:lpstr>
      <vt:lpstr>（二）引进专项资源，构建“职后专业培养”机制</vt:lpstr>
      <vt:lpstr>（三）实例印证</vt:lpstr>
      <vt:lpstr>三、“社区+”视野下的园所管理 （一）建立与社区资源对接机制</vt:lpstr>
      <vt:lpstr>（二）进行专业化的规划和设计</vt:lpstr>
      <vt:lpstr>（三）建立数字平台，实行透明化管理</vt:lpstr>
      <vt:lpstr>（四）建立开放的反馈机制</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ddxing</cp:lastModifiedBy>
  <cp:revision>209</cp:revision>
  <dcterms:created xsi:type="dcterms:W3CDTF">2025-07-07T08:32:05Z</dcterms:created>
  <dcterms:modified xsi:type="dcterms:W3CDTF">2025-07-07T08:32:05Z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2052-12.1.21861.21861</vt:lpwstr>
  </property>
  <property fmtid="{D5CDD505-2E9C-101B-9397-08002B2CF9AE}" pid="3" name="KSOTemplateUUID">
    <vt:lpwstr>v1.0_mb_7nxsL5+TwdckcNNtI5vMSw==</vt:lpwstr>
  </property>
  <property fmtid="{D5CDD505-2E9C-101B-9397-08002B2CF9AE}" pid="4" name="ICV">
    <vt:lpwstr>3C9EA5E47C556569B21C4E6876F78691_43</vt:lpwstr>
  </property>
</Properties>
</file>