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4.svg" ContentType="image/svg+xml"/>
  <Override PartName="/ppt/media/image43.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6" r:id="rId4"/>
  </p:sldMasterIdLst>
  <p:notesMasterIdLst>
    <p:notesMasterId r:id="rId11"/>
  </p:notesMasterIdLst>
  <p:sldIdLst>
    <p:sldId id="409" r:id="rId5"/>
    <p:sldId id="426" r:id="rId6"/>
    <p:sldId id="427" r:id="rId7"/>
    <p:sldId id="410" r:id="rId8"/>
    <p:sldId id="411" r:id="rId9"/>
    <p:sldId id="572" r:id="rId10"/>
    <p:sldId id="573" r:id="rId12"/>
    <p:sldId id="574" r:id="rId13"/>
    <p:sldId id="575" r:id="rId14"/>
    <p:sldId id="562" r:id="rId15"/>
    <p:sldId id="577" r:id="rId16"/>
    <p:sldId id="578" r:id="rId17"/>
    <p:sldId id="579" r:id="rId18"/>
    <p:sldId id="580" r:id="rId19"/>
    <p:sldId id="581" r:id="rId20"/>
    <p:sldId id="582" r:id="rId21"/>
    <p:sldId id="583" r:id="rId22"/>
    <p:sldId id="584" r:id="rId23"/>
    <p:sldId id="585" r:id="rId24"/>
    <p:sldId id="586" r:id="rId25"/>
    <p:sldId id="560" r:id="rId26"/>
    <p:sldId id="587" r:id="rId27"/>
    <p:sldId id="588" r:id="rId28"/>
    <p:sldId id="589" r:id="rId29"/>
    <p:sldId id="590" r:id="rId30"/>
    <p:sldId id="591" r:id="rId31"/>
    <p:sldId id="592" r:id="rId32"/>
    <p:sldId id="593" r:id="rId33"/>
    <p:sldId id="594" r:id="rId34"/>
    <p:sldId id="595" r:id="rId35"/>
    <p:sldId id="596" r:id="rId36"/>
    <p:sldId id="597" r:id="rId37"/>
    <p:sldId id="599" r:id="rId38"/>
    <p:sldId id="600" r:id="rId39"/>
    <p:sldId id="598" r:id="rId40"/>
    <p:sldId id="563" r:id="rId41"/>
    <p:sldId id="601" r:id="rId42"/>
    <p:sldId id="602" r:id="rId43"/>
    <p:sldId id="603" r:id="rId44"/>
    <p:sldId id="604" r:id="rId45"/>
    <p:sldId id="605" r:id="rId46"/>
    <p:sldId id="606" r:id="rId47"/>
    <p:sldId id="607" r:id="rId48"/>
    <p:sldId id="608" r:id="rId49"/>
    <p:sldId id="609" r:id="rId50"/>
    <p:sldId id="610" r:id="rId51"/>
    <p:sldId id="611" r:id="rId52"/>
    <p:sldId id="612" r:id="rId53"/>
    <p:sldId id="614" r:id="rId54"/>
    <p:sldId id="613" r:id="rId55"/>
    <p:sldId id="615" r:id="rId56"/>
    <p:sldId id="565" r:id="rId57"/>
    <p:sldId id="616" r:id="rId58"/>
    <p:sldId id="617" r:id="rId59"/>
    <p:sldId id="618" r:id="rId60"/>
    <p:sldId id="619" r:id="rId61"/>
    <p:sldId id="623" r:id="rId62"/>
    <p:sldId id="624" r:id="rId63"/>
    <p:sldId id="625" r:id="rId64"/>
    <p:sldId id="626" r:id="rId65"/>
    <p:sldId id="627" r:id="rId66"/>
    <p:sldId id="628" r:id="rId67"/>
    <p:sldId id="629" r:id="rId68"/>
    <p:sldId id="630" r:id="rId69"/>
    <p:sldId id="631" r:id="rId70"/>
    <p:sldId id="632" r:id="rId71"/>
    <p:sldId id="425" r:id="rId72"/>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userDrawn="1">
          <p15:clr>
            <a:srgbClr val="A4A3A4"/>
          </p15:clr>
        </p15:guide>
        <p15:guide id="2" pos="38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5CA"/>
    <a:srgbClr val="01A3FF"/>
    <a:srgbClr val="0091DC"/>
    <a:srgbClr val="FFFFFF"/>
    <a:srgbClr val="96D8FF"/>
    <a:srgbClr val="C5E8FB"/>
    <a:srgbClr val="B4E4F8"/>
    <a:srgbClr val="23A3E2"/>
    <a:srgbClr val="D1F0FF"/>
    <a:srgbClr val="C1E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4"/>
        <p:guide pos="389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7" Type="http://schemas.openxmlformats.org/officeDocument/2006/relationships/tags" Target="tags/tag624.xml"/><Relationship Id="rId76" Type="http://schemas.openxmlformats.org/officeDocument/2006/relationships/commentAuthors" Target="commentAuthors.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1" Type="http://schemas.openxmlformats.org/officeDocument/2006/relationships/theme" Target="../theme/theme3.xml"/><Relationship Id="rId20" Type="http://schemas.openxmlformats.org/officeDocument/2006/relationships/tags" Target="../tags/tag292.xml"/><Relationship Id="rId2" Type="http://schemas.openxmlformats.org/officeDocument/2006/relationships/slideLayout" Target="../slideLayouts/slideLayout18.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image" Target="../media/image1.png"/><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82.xml"/><Relationship Id="rId1" Type="http://schemas.openxmlformats.org/officeDocument/2006/relationships/tags" Target="../tags/tag38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8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8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86.xml"/><Relationship Id="rId1" Type="http://schemas.openxmlformats.org/officeDocument/2006/relationships/tags" Target="../tags/tag38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88.xml"/><Relationship Id="rId1" Type="http://schemas.openxmlformats.org/officeDocument/2006/relationships/tags" Target="../tags/tag38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90.xml"/><Relationship Id="rId1" Type="http://schemas.openxmlformats.org/officeDocument/2006/relationships/tags" Target="../tags/tag38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9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93.xml"/><Relationship Id="rId1" Type="http://schemas.openxmlformats.org/officeDocument/2006/relationships/tags" Target="../tags/tag39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9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9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9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97.xml"/></Relationships>
</file>

<file path=ppt/slides/_rels/slide22.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image" Target="../media/image18.jpeg"/><Relationship Id="rId2" Type="http://schemas.openxmlformats.org/officeDocument/2006/relationships/tags" Target="../tags/tag399.xml"/><Relationship Id="rId19" Type="http://schemas.openxmlformats.org/officeDocument/2006/relationships/notesSlide" Target="../notesSlides/notesSlide3.xml"/><Relationship Id="rId18" Type="http://schemas.openxmlformats.org/officeDocument/2006/relationships/slideLayout" Target="../slideLayouts/slideLayout24.xml"/><Relationship Id="rId17" Type="http://schemas.openxmlformats.org/officeDocument/2006/relationships/tags" Target="../tags/tag413.xml"/><Relationship Id="rId16" Type="http://schemas.openxmlformats.org/officeDocument/2006/relationships/tags" Target="../tags/tag412.xml"/><Relationship Id="rId15" Type="http://schemas.openxmlformats.org/officeDocument/2006/relationships/tags" Target="../tags/tag411.xml"/><Relationship Id="rId14" Type="http://schemas.openxmlformats.org/officeDocument/2006/relationships/tags" Target="../tags/tag410.xml"/><Relationship Id="rId13" Type="http://schemas.openxmlformats.org/officeDocument/2006/relationships/tags" Target="../tags/tag409.xml"/><Relationship Id="rId12" Type="http://schemas.openxmlformats.org/officeDocument/2006/relationships/tags" Target="../tags/tag408.xml"/><Relationship Id="rId11" Type="http://schemas.openxmlformats.org/officeDocument/2006/relationships/tags" Target="../tags/tag407.xml"/><Relationship Id="rId10" Type="http://schemas.openxmlformats.org/officeDocument/2006/relationships/tags" Target="../tags/tag406.xml"/><Relationship Id="rId1" Type="http://schemas.openxmlformats.org/officeDocument/2006/relationships/tags" Target="../tags/tag398.xml"/></Relationships>
</file>

<file path=ppt/slides/_rels/slide23.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image" Target="../media/image21.jpeg"/><Relationship Id="rId6" Type="http://schemas.openxmlformats.org/officeDocument/2006/relationships/tags" Target="../tags/tag417.xml"/><Relationship Id="rId5" Type="http://schemas.openxmlformats.org/officeDocument/2006/relationships/image" Target="../media/image20.jpeg"/><Relationship Id="rId4" Type="http://schemas.openxmlformats.org/officeDocument/2006/relationships/tags" Target="../tags/tag416.xml"/><Relationship Id="rId3" Type="http://schemas.openxmlformats.org/officeDocument/2006/relationships/image" Target="../media/image19.jpeg"/><Relationship Id="rId2" Type="http://schemas.openxmlformats.org/officeDocument/2006/relationships/tags" Target="../tags/tag415.xml"/><Relationship Id="rId16" Type="http://schemas.openxmlformats.org/officeDocument/2006/relationships/notesSlide" Target="../notesSlides/notesSlide4.xml"/><Relationship Id="rId15" Type="http://schemas.openxmlformats.org/officeDocument/2006/relationships/slideLayout" Target="../slideLayouts/slideLayout24.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tags" Target="../tags/tag414.xml"/></Relationships>
</file>

<file path=ppt/slides/_rels/slide24.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image" Target="../media/image22.png"/><Relationship Id="rId2" Type="http://schemas.openxmlformats.org/officeDocument/2006/relationships/tags" Target="../tags/tag426.xml"/><Relationship Id="rId17" Type="http://schemas.openxmlformats.org/officeDocument/2006/relationships/notesSlide" Target="../notesSlides/notesSlide5.xml"/><Relationship Id="rId16" Type="http://schemas.openxmlformats.org/officeDocument/2006/relationships/slideLayout" Target="../slideLayouts/slideLayout24.xml"/><Relationship Id="rId15" Type="http://schemas.openxmlformats.org/officeDocument/2006/relationships/tags" Target="../tags/tag438.xml"/><Relationship Id="rId14" Type="http://schemas.openxmlformats.org/officeDocument/2006/relationships/tags" Target="../tags/tag437.xml"/><Relationship Id="rId13" Type="http://schemas.openxmlformats.org/officeDocument/2006/relationships/tags" Target="../tags/tag436.xml"/><Relationship Id="rId12" Type="http://schemas.openxmlformats.org/officeDocument/2006/relationships/tags" Target="../tags/tag435.xml"/><Relationship Id="rId11" Type="http://schemas.openxmlformats.org/officeDocument/2006/relationships/tags" Target="../tags/tag434.xml"/><Relationship Id="rId10" Type="http://schemas.openxmlformats.org/officeDocument/2006/relationships/tags" Target="../tags/tag433.xml"/><Relationship Id="rId1" Type="http://schemas.openxmlformats.org/officeDocument/2006/relationships/tags" Target="../tags/tag425.xml"/></Relationships>
</file>

<file path=ppt/slides/_rels/slide25.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image" Target="../media/image24.jpeg"/><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image" Target="../media/image23.jpeg"/><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8" Type="http://schemas.openxmlformats.org/officeDocument/2006/relationships/slideLayout" Target="../slideLayouts/slideLayout19.xml"/><Relationship Id="rId17" Type="http://schemas.openxmlformats.org/officeDocument/2006/relationships/tags" Target="../tags/tag452.xml"/><Relationship Id="rId16" Type="http://schemas.openxmlformats.org/officeDocument/2006/relationships/tags" Target="../tags/tag451.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image" Target="../media/image25.jpeg"/><Relationship Id="rId12" Type="http://schemas.openxmlformats.org/officeDocument/2006/relationships/tags" Target="../tags/tag448.xml"/><Relationship Id="rId11" Type="http://schemas.openxmlformats.org/officeDocument/2006/relationships/tags" Target="../tags/tag447.xml"/><Relationship Id="rId10" Type="http://schemas.openxmlformats.org/officeDocument/2006/relationships/tags" Target="../tags/tag446.xml"/><Relationship Id="rId1" Type="http://schemas.openxmlformats.org/officeDocument/2006/relationships/tags" Target="../tags/tag43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54.xml"/><Relationship Id="rId1" Type="http://schemas.openxmlformats.org/officeDocument/2006/relationships/tags" Target="../tags/tag45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58.xml"/><Relationship Id="rId1" Type="http://schemas.openxmlformats.org/officeDocument/2006/relationships/tags" Target="../tags/tag45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6.sv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63.xml"/><Relationship Id="rId1" Type="http://schemas.openxmlformats.org/officeDocument/2006/relationships/tags" Target="../tags/tag46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6.xml"/></Relationships>
</file>

<file path=ppt/slides/_rels/slide37.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image" Target="../media/image26.jpeg"/><Relationship Id="rId2" Type="http://schemas.openxmlformats.org/officeDocument/2006/relationships/tags" Target="../tags/tag468.xml"/><Relationship Id="rId19" Type="http://schemas.openxmlformats.org/officeDocument/2006/relationships/notesSlide" Target="../notesSlides/notesSlide6.xml"/><Relationship Id="rId18" Type="http://schemas.openxmlformats.org/officeDocument/2006/relationships/slideLayout" Target="../slideLayouts/slideLayout24.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67.xml"/></Relationships>
</file>

<file path=ppt/slides/_rels/slide38.xml.rels><?xml version="1.0" encoding="UTF-8" standalone="yes"?>
<Relationships xmlns="http://schemas.openxmlformats.org/package/2006/relationships"><Relationship Id="rId9" Type="http://schemas.openxmlformats.org/officeDocument/2006/relationships/image" Target="../media/image28.svg"/><Relationship Id="rId8" Type="http://schemas.openxmlformats.org/officeDocument/2006/relationships/image" Target="../media/image27.png"/><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6" Type="http://schemas.openxmlformats.org/officeDocument/2006/relationships/slideLayout" Target="../slideLayouts/slideLayout24.xml"/><Relationship Id="rId35" Type="http://schemas.openxmlformats.org/officeDocument/2006/relationships/tags" Target="../tags/tag507.xml"/><Relationship Id="rId34" Type="http://schemas.openxmlformats.org/officeDocument/2006/relationships/tags" Target="../tags/tag506.xml"/><Relationship Id="rId33" Type="http://schemas.openxmlformats.org/officeDocument/2006/relationships/tags" Target="../tags/tag505.xml"/><Relationship Id="rId32" Type="http://schemas.openxmlformats.org/officeDocument/2006/relationships/tags" Target="../tags/tag504.xml"/><Relationship Id="rId31" Type="http://schemas.openxmlformats.org/officeDocument/2006/relationships/tags" Target="../tags/tag503.xml"/><Relationship Id="rId30" Type="http://schemas.openxmlformats.org/officeDocument/2006/relationships/tags" Target="../tags/tag502.xml"/><Relationship Id="rId3" Type="http://schemas.openxmlformats.org/officeDocument/2006/relationships/tags" Target="../tags/tag485.xml"/><Relationship Id="rId29" Type="http://schemas.openxmlformats.org/officeDocument/2006/relationships/tags" Target="../tags/tag501.xml"/><Relationship Id="rId28" Type="http://schemas.openxmlformats.org/officeDocument/2006/relationships/tags" Target="../tags/tag500.xml"/><Relationship Id="rId27" Type="http://schemas.openxmlformats.org/officeDocument/2006/relationships/tags" Target="../tags/tag499.xml"/><Relationship Id="rId26" Type="http://schemas.openxmlformats.org/officeDocument/2006/relationships/tags" Target="../tags/tag498.xml"/><Relationship Id="rId25" Type="http://schemas.openxmlformats.org/officeDocument/2006/relationships/tags" Target="../tags/tag497.xml"/><Relationship Id="rId24" Type="http://schemas.openxmlformats.org/officeDocument/2006/relationships/tags" Target="../tags/tag496.xml"/><Relationship Id="rId23" Type="http://schemas.openxmlformats.org/officeDocument/2006/relationships/tags" Target="../tags/tag495.xml"/><Relationship Id="rId22" Type="http://schemas.openxmlformats.org/officeDocument/2006/relationships/tags" Target="../tags/tag494.xml"/><Relationship Id="rId21" Type="http://schemas.openxmlformats.org/officeDocument/2006/relationships/image" Target="../media/image36.svg"/><Relationship Id="rId20" Type="http://schemas.openxmlformats.org/officeDocument/2006/relationships/image" Target="../media/image35.png"/><Relationship Id="rId2" Type="http://schemas.openxmlformats.org/officeDocument/2006/relationships/tags" Target="../tags/tag484.xml"/><Relationship Id="rId19" Type="http://schemas.openxmlformats.org/officeDocument/2006/relationships/tags" Target="../tags/tag493.xml"/><Relationship Id="rId18" Type="http://schemas.openxmlformats.org/officeDocument/2006/relationships/image" Target="../media/image34.svg"/><Relationship Id="rId17" Type="http://schemas.openxmlformats.org/officeDocument/2006/relationships/image" Target="../media/image33.png"/><Relationship Id="rId16" Type="http://schemas.openxmlformats.org/officeDocument/2006/relationships/tags" Target="../tags/tag492.xml"/><Relationship Id="rId15" Type="http://schemas.openxmlformats.org/officeDocument/2006/relationships/image" Target="../media/image32.svg"/><Relationship Id="rId14" Type="http://schemas.openxmlformats.org/officeDocument/2006/relationships/image" Target="../media/image31.png"/><Relationship Id="rId13" Type="http://schemas.openxmlformats.org/officeDocument/2006/relationships/tags" Target="../tags/tag491.xml"/><Relationship Id="rId12" Type="http://schemas.openxmlformats.org/officeDocument/2006/relationships/image" Target="../media/image30.svg"/><Relationship Id="rId11" Type="http://schemas.openxmlformats.org/officeDocument/2006/relationships/image" Target="../media/image29.png"/><Relationship Id="rId10" Type="http://schemas.openxmlformats.org/officeDocument/2006/relationships/tags" Target="../tags/tag490.xml"/><Relationship Id="rId1" Type="http://schemas.openxmlformats.org/officeDocument/2006/relationships/tags" Target="../tags/tag483.xml"/></Relationships>
</file>

<file path=ppt/slides/_rels/slide39.xml.rels><?xml version="1.0" encoding="UTF-8" standalone="yes"?>
<Relationships xmlns="http://schemas.openxmlformats.org/package/2006/relationships"><Relationship Id="rId9" Type="http://schemas.openxmlformats.org/officeDocument/2006/relationships/tags" Target="../tags/tag515.xml"/><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image" Target="../media/image37.jpeg"/><Relationship Id="rId2" Type="http://schemas.openxmlformats.org/officeDocument/2006/relationships/tags" Target="../tags/tag509.xml"/><Relationship Id="rId17" Type="http://schemas.openxmlformats.org/officeDocument/2006/relationships/notesSlide" Target="../notesSlides/notesSlide7.xml"/><Relationship Id="rId16" Type="http://schemas.openxmlformats.org/officeDocument/2006/relationships/slideLayout" Target="../slideLayouts/slideLayout24.xml"/><Relationship Id="rId15" Type="http://schemas.openxmlformats.org/officeDocument/2006/relationships/tags" Target="../tags/tag521.xml"/><Relationship Id="rId14" Type="http://schemas.openxmlformats.org/officeDocument/2006/relationships/tags" Target="../tags/tag520.xml"/><Relationship Id="rId13" Type="http://schemas.openxmlformats.org/officeDocument/2006/relationships/tags" Target="../tags/tag519.xml"/><Relationship Id="rId12" Type="http://schemas.openxmlformats.org/officeDocument/2006/relationships/tags" Target="../tags/tag518.xml"/><Relationship Id="rId11" Type="http://schemas.openxmlformats.org/officeDocument/2006/relationships/tags" Target="../tags/tag517.xml"/><Relationship Id="rId10" Type="http://schemas.openxmlformats.org/officeDocument/2006/relationships/tags" Target="../tags/tag516.xml"/><Relationship Id="rId1" Type="http://schemas.openxmlformats.org/officeDocument/2006/relationships/tags" Target="../tags/tag508.xml"/></Relationships>
</file>

<file path=ppt/slides/_rels/slide4.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4" Type="http://schemas.openxmlformats.org/officeDocument/2006/relationships/slideLayout" Target="../slideLayouts/slideLayout2.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40.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image" Target="../media/image39.jpeg"/><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image" Target="../media/image38.jpeg"/><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tags" Target="../tags/tag523.xml"/><Relationship Id="rId18" Type="http://schemas.openxmlformats.org/officeDocument/2006/relationships/slideLayout" Target="../slideLayouts/slideLayout19.xml"/><Relationship Id="rId17" Type="http://schemas.openxmlformats.org/officeDocument/2006/relationships/tags" Target="../tags/tag535.xml"/><Relationship Id="rId16" Type="http://schemas.openxmlformats.org/officeDocument/2006/relationships/tags" Target="../tags/tag534.xml"/><Relationship Id="rId15" Type="http://schemas.openxmlformats.org/officeDocument/2006/relationships/tags" Target="../tags/tag533.xml"/><Relationship Id="rId14" Type="http://schemas.openxmlformats.org/officeDocument/2006/relationships/tags" Target="../tags/tag532.xml"/><Relationship Id="rId13" Type="http://schemas.openxmlformats.org/officeDocument/2006/relationships/image" Target="../media/image40.jpeg"/><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37.xml"/><Relationship Id="rId1" Type="http://schemas.openxmlformats.org/officeDocument/2006/relationships/tags" Target="../tags/tag53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3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39.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41.xml"/><Relationship Id="rId1" Type="http://schemas.openxmlformats.org/officeDocument/2006/relationships/tags" Target="../tags/tag54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46.xml"/><Relationship Id="rId1" Type="http://schemas.openxmlformats.org/officeDocument/2006/relationships/tags" Target="../tags/tag54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50.xml"/></Relationships>
</file>

<file path=ppt/slides/_rels/slide53.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 Type="http://schemas.openxmlformats.org/officeDocument/2006/relationships/image" Target="../media/image41.jpeg"/><Relationship Id="rId22" Type="http://schemas.openxmlformats.org/officeDocument/2006/relationships/notesSlide" Target="../notesSlides/notesSlide8.xml"/><Relationship Id="rId21" Type="http://schemas.openxmlformats.org/officeDocument/2006/relationships/slideLayout" Target="../slideLayouts/slideLayout24.xml"/><Relationship Id="rId20" Type="http://schemas.openxmlformats.org/officeDocument/2006/relationships/tags" Target="../tags/tag569.xml"/><Relationship Id="rId2" Type="http://schemas.openxmlformats.org/officeDocument/2006/relationships/tags" Target="../tags/tag552.xml"/><Relationship Id="rId19" Type="http://schemas.openxmlformats.org/officeDocument/2006/relationships/tags" Target="../tags/tag568.xml"/><Relationship Id="rId18" Type="http://schemas.openxmlformats.org/officeDocument/2006/relationships/tags" Target="../tags/tag567.xml"/><Relationship Id="rId17" Type="http://schemas.openxmlformats.org/officeDocument/2006/relationships/tags" Target="../tags/tag566.xml"/><Relationship Id="rId16" Type="http://schemas.openxmlformats.org/officeDocument/2006/relationships/tags" Target="../tags/tag565.xml"/><Relationship Id="rId15" Type="http://schemas.openxmlformats.org/officeDocument/2006/relationships/tags" Target="../tags/tag564.xml"/><Relationship Id="rId14" Type="http://schemas.openxmlformats.org/officeDocument/2006/relationships/tags" Target="../tags/tag563.xml"/><Relationship Id="rId13" Type="http://schemas.openxmlformats.org/officeDocument/2006/relationships/tags" Target="../tags/tag562.xml"/><Relationship Id="rId12" Type="http://schemas.openxmlformats.org/officeDocument/2006/relationships/tags" Target="../tags/tag561.xml"/><Relationship Id="rId11" Type="http://schemas.openxmlformats.org/officeDocument/2006/relationships/tags" Target="../tags/tag560.xml"/><Relationship Id="rId10" Type="http://schemas.openxmlformats.org/officeDocument/2006/relationships/tags" Target="../tags/tag559.xml"/><Relationship Id="rId1" Type="http://schemas.openxmlformats.org/officeDocument/2006/relationships/tags" Target="../tags/tag551.xml"/></Relationships>
</file>

<file path=ppt/slides/_rels/slide54.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5" Type="http://schemas.openxmlformats.org/officeDocument/2006/relationships/slideLayout" Target="../slideLayouts/slideLayout19.xml"/><Relationship Id="rId14" Type="http://schemas.openxmlformats.org/officeDocument/2006/relationships/tags" Target="../tags/tag583.xml"/><Relationship Id="rId13" Type="http://schemas.openxmlformats.org/officeDocument/2006/relationships/tags" Target="../tags/tag582.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tags" Target="../tags/tag570.xml"/></Relationships>
</file>

<file path=ppt/slides/_rels/slide55.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5" Type="http://schemas.openxmlformats.org/officeDocument/2006/relationships/slideLayout" Target="../slideLayouts/slideLayout24.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tags" Target="../tags/tag584.xml"/></Relationships>
</file>

<file path=ppt/slides/_rels/slide5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image" Target="../media/image43.svg"/><Relationship Id="rId6" Type="http://schemas.openxmlformats.org/officeDocument/2006/relationships/image" Target="../media/image42.png"/><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5" Type="http://schemas.openxmlformats.org/officeDocument/2006/relationships/slideLayout" Target="../slideLayouts/slideLayout19.xml"/><Relationship Id="rId14" Type="http://schemas.openxmlformats.org/officeDocument/2006/relationships/tags" Target="../tags/tag609.xml"/><Relationship Id="rId13" Type="http://schemas.openxmlformats.org/officeDocument/2006/relationships/tags" Target="../tags/tag608.xml"/><Relationship Id="rId12" Type="http://schemas.openxmlformats.org/officeDocument/2006/relationships/tags" Target="../tags/tag607.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tags" Target="../tags/tag598.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11.xml"/><Relationship Id="rId1" Type="http://schemas.openxmlformats.org/officeDocument/2006/relationships/tags" Target="../tags/tag61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1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13.xml"/></Relationships>
</file>

<file path=ppt/slides/_rels/slide6.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image" Target="../media/image11.jpeg"/><Relationship Id="rId7" Type="http://schemas.openxmlformats.org/officeDocument/2006/relationships/tags" Target="../tags/tag311.xml"/><Relationship Id="rId6" Type="http://schemas.openxmlformats.org/officeDocument/2006/relationships/image" Target="../media/image10.jpeg"/><Relationship Id="rId5" Type="http://schemas.openxmlformats.org/officeDocument/2006/relationships/tags" Target="../tags/tag310.xml"/><Relationship Id="rId4" Type="http://schemas.openxmlformats.org/officeDocument/2006/relationships/image" Target="../media/image9.jpeg"/><Relationship Id="rId3" Type="http://schemas.openxmlformats.org/officeDocument/2006/relationships/tags" Target="../tags/tag309.xml"/><Relationship Id="rId20" Type="http://schemas.openxmlformats.org/officeDocument/2006/relationships/notesSlide" Target="../notesSlides/notesSlide1.xml"/><Relationship Id="rId2" Type="http://schemas.openxmlformats.org/officeDocument/2006/relationships/image" Target="../media/image8.jpeg"/><Relationship Id="rId19" Type="http://schemas.openxmlformats.org/officeDocument/2006/relationships/slideLayout" Target="../slideLayouts/slideLayout24.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8.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15.xml"/><Relationship Id="rId1" Type="http://schemas.openxmlformats.org/officeDocument/2006/relationships/tags" Target="../tags/tag614.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16.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17.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19.xml"/><Relationship Id="rId1" Type="http://schemas.openxmlformats.org/officeDocument/2006/relationships/tags" Target="../tags/tag618.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20.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21.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2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23.xml"/></Relationships>
</file>

<file path=ppt/slides/_rels/slide7.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9" Type="http://schemas.openxmlformats.org/officeDocument/2006/relationships/slideLayout" Target="../slideLayouts/slideLayout19.xml"/><Relationship Id="rId18" Type="http://schemas.openxmlformats.org/officeDocument/2006/relationships/tags" Target="../tags/tag339.xml"/><Relationship Id="rId17" Type="http://schemas.openxmlformats.org/officeDocument/2006/relationships/tags" Target="../tags/tag338.xml"/><Relationship Id="rId16" Type="http://schemas.openxmlformats.org/officeDocument/2006/relationships/tags" Target="../tags/tag337.xml"/><Relationship Id="rId15" Type="http://schemas.openxmlformats.org/officeDocument/2006/relationships/tags" Target="../tags/tag336.xml"/><Relationship Id="rId14" Type="http://schemas.openxmlformats.org/officeDocument/2006/relationships/tags" Target="../tags/tag335.xml"/><Relationship Id="rId13" Type="http://schemas.openxmlformats.org/officeDocument/2006/relationships/tags" Target="../tags/tag334.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tags" Target="../tags/tag322.xml"/></Relationships>
</file>

<file path=ppt/slides/_rels/slide8.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image" Target="../media/image12.jpeg"/><Relationship Id="rId22" Type="http://schemas.openxmlformats.org/officeDocument/2006/relationships/notesSlide" Target="../notesSlides/notesSlide2.xml"/><Relationship Id="rId21" Type="http://schemas.openxmlformats.org/officeDocument/2006/relationships/slideLayout" Target="../slideLayouts/slideLayout24.xml"/><Relationship Id="rId20" Type="http://schemas.openxmlformats.org/officeDocument/2006/relationships/tags" Target="../tags/tag358.xml"/><Relationship Id="rId2" Type="http://schemas.openxmlformats.org/officeDocument/2006/relationships/tags" Target="../tags/tag341.xml"/><Relationship Id="rId19" Type="http://schemas.openxmlformats.org/officeDocument/2006/relationships/tags" Target="../tags/tag357.xml"/><Relationship Id="rId18" Type="http://schemas.openxmlformats.org/officeDocument/2006/relationships/tags" Target="../tags/tag356.xml"/><Relationship Id="rId17" Type="http://schemas.openxmlformats.org/officeDocument/2006/relationships/tags" Target="../tags/tag355.xml"/><Relationship Id="rId16" Type="http://schemas.openxmlformats.org/officeDocument/2006/relationships/tags" Target="../tags/tag354.xml"/><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tags" Target="../tags/tag340.xml"/></Relationships>
</file>

<file path=ppt/slides/_rels/slide9.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image" Target="../media/image13.jpeg"/><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8" Type="http://schemas.openxmlformats.org/officeDocument/2006/relationships/slideLayout" Target="../slideLayouts/slideLayout19.xml"/><Relationship Id="rId27" Type="http://schemas.openxmlformats.org/officeDocument/2006/relationships/tags" Target="../tags/tag380.xml"/><Relationship Id="rId26" Type="http://schemas.openxmlformats.org/officeDocument/2006/relationships/tags" Target="../tags/tag379.xml"/><Relationship Id="rId25" Type="http://schemas.openxmlformats.org/officeDocument/2006/relationships/tags" Target="../tags/tag378.xml"/><Relationship Id="rId24" Type="http://schemas.openxmlformats.org/officeDocument/2006/relationships/tags" Target="../tags/tag377.xml"/><Relationship Id="rId23" Type="http://schemas.openxmlformats.org/officeDocument/2006/relationships/tags" Target="../tags/tag376.xml"/><Relationship Id="rId22" Type="http://schemas.openxmlformats.org/officeDocument/2006/relationships/tags" Target="../tags/tag375.xml"/><Relationship Id="rId21" Type="http://schemas.openxmlformats.org/officeDocument/2006/relationships/tags" Target="../tags/tag374.xml"/><Relationship Id="rId20" Type="http://schemas.openxmlformats.org/officeDocument/2006/relationships/tags" Target="../tags/tag373.xml"/><Relationship Id="rId2" Type="http://schemas.openxmlformats.org/officeDocument/2006/relationships/tags" Target="../tags/tag360.xml"/><Relationship Id="rId19" Type="http://schemas.openxmlformats.org/officeDocument/2006/relationships/tags" Target="../tags/tag372.xml"/><Relationship Id="rId18" Type="http://schemas.openxmlformats.org/officeDocument/2006/relationships/tags" Target="../tags/tag371.xml"/><Relationship Id="rId17" Type="http://schemas.openxmlformats.org/officeDocument/2006/relationships/tags" Target="../tags/tag370.xml"/><Relationship Id="rId16" Type="http://schemas.openxmlformats.org/officeDocument/2006/relationships/image" Target="../media/image17.jpeg"/><Relationship Id="rId15" Type="http://schemas.openxmlformats.org/officeDocument/2006/relationships/tags" Target="../tags/tag369.xml"/><Relationship Id="rId14" Type="http://schemas.openxmlformats.org/officeDocument/2006/relationships/image" Target="../media/image16.jpeg"/><Relationship Id="rId13" Type="http://schemas.openxmlformats.org/officeDocument/2006/relationships/tags" Target="../tags/tag368.xml"/><Relationship Id="rId12" Type="http://schemas.openxmlformats.org/officeDocument/2006/relationships/image" Target="../media/image15.jpeg"/><Relationship Id="rId11" Type="http://schemas.openxmlformats.org/officeDocument/2006/relationships/tags" Target="../tags/tag367.xml"/><Relationship Id="rId10" Type="http://schemas.openxmlformats.org/officeDocument/2006/relationships/image" Target="../media/image14.jpeg"/><Relationship Id="rId1" Type="http://schemas.openxmlformats.org/officeDocument/2006/relationships/tags" Target="../tags/tag3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506980"/>
            <a:ext cx="6371590" cy="922020"/>
          </a:xfrm>
          <a:prstGeom prst="rect">
            <a:avLst/>
          </a:prstGeom>
          <a:noFill/>
        </p:spPr>
        <p:txBody>
          <a:bodyPr wrap="square" rtlCol="0">
            <a:spAutoFit/>
          </a:bodyPr>
          <a:p>
            <a:pPr algn="ctr"/>
            <a:r>
              <a:rPr lang="zh-CN" altLang="en-US" sz="5400">
                <a:solidFill>
                  <a:srgbClr val="0091DC"/>
                </a:solidFill>
                <a:latin typeface="汉仪长宋简" panose="02010600000101010101" charset="-122"/>
                <a:ea typeface="汉仪长宋简" panose="02010600000101010101" charset="-122"/>
              </a:rPr>
              <a:t>家园社合作共育</a:t>
            </a:r>
            <a:endParaRPr lang="zh-CN" altLang="en-US" sz="54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7860"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782275"/>
            <a:ext cx="10800000" cy="720000"/>
          </a:xfrm>
        </p:spPr>
        <p:txBody>
          <a:bodyPr>
            <a:normAutofit fontScale="90000"/>
          </a:bodyPr>
          <a:p>
            <a:pPr marL="0" indent="0" fontAlgn="auto">
              <a:lnSpc>
                <a:spcPct val="140000"/>
              </a:lnSpc>
            </a:pPr>
            <a:r>
              <a:rPr lang="zh-CN" altLang="en-US" sz="3600"/>
              <a:t>二、活动案例</a:t>
            </a:r>
            <a:br>
              <a:rPr lang="zh-CN" altLang="en-US"/>
            </a:br>
            <a:r>
              <a:rPr lang="zh-CN" altLang="en-US" sz="3100"/>
              <a:t>（一）小班活动</a:t>
            </a:r>
            <a:endParaRPr lang="zh-CN" altLang="en-US" sz="3100"/>
          </a:p>
        </p:txBody>
      </p:sp>
      <p:sp>
        <p:nvSpPr>
          <p:cNvPr id="2" name="文本框 1"/>
          <p:cNvSpPr txBox="1"/>
          <p:nvPr/>
        </p:nvSpPr>
        <p:spPr>
          <a:xfrm>
            <a:off x="764540" y="1377950"/>
            <a:ext cx="10750550" cy="4808220"/>
          </a:xfrm>
          <a:prstGeom prst="rect">
            <a:avLst/>
          </a:prstGeom>
          <a:noFill/>
        </p:spPr>
        <p:txBody>
          <a:bodyPr wrap="square" rtlCol="0">
            <a:spAutoFit/>
          </a:bodyPr>
          <a:p>
            <a:pPr algn="ctr" fontAlgn="auto">
              <a:lnSpc>
                <a:spcPct val="130000"/>
              </a:lnSpc>
            </a:pPr>
            <a:r>
              <a:rPr lang="zh-CN" altLang="en-US" sz="2000" b="1">
                <a:latin typeface="宋体" panose="02010600030101010101" pitchFamily="2" charset="-122"/>
                <a:ea typeface="宋体" panose="02010600030101010101" pitchFamily="2" charset="-122"/>
                <a:cs typeface="宋体" panose="02010600030101010101" pitchFamily="2" charset="-122"/>
              </a:rPr>
              <a:t>寻虫记</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基于孩子们对昆虫的天生好奇心，以及他们在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虫虫总动员</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科技节中展现出的浓厚兴趣，本次活动旨在满足幼儿探索昆虫世界的渴望。通过走进社区，直接观察和互动，孩子们能够在实践中学习和成长。</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激发幼儿在社区中寻找与观察昆虫的兴趣，认识常见的昆虫种类。培养幼儿与同伴分享观察经验的能力，初步了解常见昆虫的特点。亲近自然，大胆探索，体验与伙伴共同寻找昆虫的乐趣。</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场地资源：</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社区公园、草地。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环境准备：提前考察选择安全、昆虫多样的社区场地。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经验准备：教师和幼儿共同认识常见的昆虫，如蚂蚁、蝗虫、蝴蝶、蚊子等。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物料准备：放大镜、捕捉网、昆虫捕捉器、昆虫观察器、镊子等观察工具。</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950" y="1192530"/>
            <a:ext cx="10379075" cy="36880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谈话激趣：教师通过提问激发幼儿的兴趣，讨论昆虫的知识和捕捉方法。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制作计划表：幼儿自由组合，用绘画和粘贴的形式共同设计与制作</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找虫虫</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社区计划表。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社区探索：教师带领幼儿到达寻虫场所，幼儿自由分组开启寻虫之旅。</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4. </a:t>
            </a:r>
            <a:r>
              <a:rPr lang="zh-CN" altLang="en-US">
                <a:latin typeface="宋体" panose="02010600030101010101" pitchFamily="2" charset="-122"/>
                <a:ea typeface="宋体" panose="02010600030101010101" pitchFamily="2" charset="-122"/>
                <a:cs typeface="宋体" panose="02010600030101010101" pitchFamily="2" charset="-122"/>
              </a:rPr>
              <a:t>分享交流：幼儿介绍自己找到的昆虫名称及外形特征，并分享感受。</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科学区投放：将找到的昆虫投放到班级科学区，饲养小昆虫，进一步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照片展览：举办活动照片展览，展示孩子们的探索成果。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放飞益虫：对捕获的蝴蝶、蜻蜓等益虫进行放飞，教育幼儿关于生态平衡和尊重生命的重要性。</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未来强者幼儿园活动设计（有改动）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6950" y="1192530"/>
            <a:ext cx="10379075" cy="4088765"/>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寻虫记</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是一次成功的家园社合作共育实践，它体现了教育的生态化和综合化。通过利用社区公园等资源，幼儿得以在自然环境中直接观察和探索昆虫，这种学习方式既满足了孩子们对昆虫世界的好奇心，也促进了他们科学思维和观察能力的发展。活动中，教师的角色转变为引导者和支持者，为孩子们提供必要的工具和知识准备，确保了探索活动的安全性与有效性。此外，活动的社区化不仅拓展了幼儿的学习空间，也加强了幼儿园与家庭、社区的联系。家长的参与和支持是活动成功的关键，他们可以陪伴孩子一起探索，共同学习，这种亲子互动有助于增进家庭关系，同时也让家长更直观地了解孩子的兴趣和成长需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最后，活动的延伸部分如饲养小昆虫、照片展览和放飞益虫等，进一步巩固了孩子们的学习成果，让他们在实践中体会到科学知识和生态保护的重要性。总体来说，</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寻虫记</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活动不仅丰富了幼儿的学习经验，也为家园社合作共育提供了良好的案例，展示了教育融合社区资源的巨大潜力和价值。</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（二）中班活动</a:t>
            </a:r>
            <a:endParaRPr lang="zh-CN" altLang="en-US" sz="3100"/>
          </a:p>
        </p:txBody>
      </p:sp>
      <p:sp>
        <p:nvSpPr>
          <p:cNvPr id="2" name="文本框 1"/>
          <p:cNvSpPr txBox="1"/>
          <p:nvPr/>
        </p:nvSpPr>
        <p:spPr>
          <a:xfrm>
            <a:off x="764540" y="914400"/>
            <a:ext cx="10750550" cy="4767580"/>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秋菊情</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每年的十月，公园里的菊花展是一道亮丽的风景线。我们的孩子对大自然和美丽的事物有着天生的喜爱。为了让他们更深刻地感受秋天的到来，近距离欣赏秋天菊花的美丽，结合主题活动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多彩秋天</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，我们设计了</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秋菊情</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在与自然亲密接触中，提高幼儿对科学探索的兴趣和敏感度。让幼儿在家长和社区打造的科学探索和自然启蒙</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基地</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中进行观察和欣赏，用自己的方式记录观察结果。让幼儿了解认识菊花扎作的背景与制作过程，感受传统文化。</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场地资源：社区园林科、菊花展地。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人力资源：园林师傅。</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文化资源：菊花艺术节。</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（二）中班活动</a:t>
            </a:r>
            <a:endParaRPr lang="zh-CN" altLang="en-US" sz="3100"/>
          </a:p>
        </p:txBody>
      </p:sp>
      <p:sp>
        <p:nvSpPr>
          <p:cNvPr id="2" name="文本框 1"/>
          <p:cNvSpPr txBox="1"/>
          <p:nvPr/>
        </p:nvSpPr>
        <p:spPr>
          <a:xfrm>
            <a:off x="764540" y="1084580"/>
            <a:ext cx="10750550" cy="512699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教学材料准备：记录纸和笔、菊花扎作照片、彩色笔、写生画板、颜料、毛根、吸管、毛线、铁丝等。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社区活动装备准备：幼儿小背包（水壶、汗巾、环保袋、帽子、雨具）、保育篮（纸巾、外出备用药物、防蚊水）。</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环境准备：户外正在开放的菊花。</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其他准备：提前与菊展组织部门联系，并与家长沟通确定活动的主要形式，落实场地的安排，确保场地的安全性及教育性。</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活动一：浓浓育苗情</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幼儿观摩育苗过程，在园林工人的指导下完成两棵菊花的育苗，标记自己的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苗苗</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盆。定期走访跟踪</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菊花苗</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的生长，以图文形式记录。引导幼儿制作《菊花成长册》。</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活动二：扎作小能手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幼儿收集各地菊花展照片，布置</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菊花扎作展</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。教师带领幼儿赴园林科观摩园林师傅的菊花扎作活动。通过绘画、立体造型等方式设计班级菊花造型。与园林师傅一起完成班级菊花扎作。</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（二）中班活动</a:t>
            </a:r>
            <a:endParaRPr lang="zh-CN" altLang="en-US" sz="3100"/>
          </a:p>
        </p:txBody>
      </p:sp>
      <p:sp>
        <p:nvSpPr>
          <p:cNvPr id="2" name="文本框 1"/>
          <p:cNvSpPr txBox="1"/>
          <p:nvPr/>
        </p:nvSpPr>
        <p:spPr>
          <a:xfrm>
            <a:off x="764540" y="1469390"/>
            <a:ext cx="10750550" cy="36880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活动三：醉人菊花展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表现盛放菊花的特征，如颜色、形状、形态。选择并介绍自己喜欢的菊花盆景，拍摄照片。现场写生，制作菊花展照片集。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活动四：菊花艺术节</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通过绘画、照片、摄影、立体造型、戏剧等形式表达菊花探秘之旅的感受。安排一周的菊花艺术节，展示幼儿的创作成果，鼓励他们大胆介绍自己的作品。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幼儿经历了菊花从育苗到盛放、枯萎的生命历程，学习用多种不同的方式展现菊花的美。发起新活动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了解菊花的功用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，帮助幼儿积累有关菊花的知识。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金色阳光幼儿园活动设计（有改动）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115" y="1470660"/>
            <a:ext cx="7644130" cy="336931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秋菊情</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体现了家园社合作共育的整体性和一致性。通过将幼儿园的教学内容与社区文化活动相结合，孩子们在实地观察和亲身体验中，不仅学到了关于植物生长的知识，还感受到了传统文化的魅力。家长和社区的积极参与，为幼儿提供了丰富的学习资源和真实的社会环境，使教育过程更加生动和有效。此外，活动的设计激发了孩子们的探索精神和创造力，培养了他们的观察能力和审美情感。通过这样的合作共育模式，幼儿在认知、情感和社交等多方面都得到了全面发展，为他们未来的学习和生活打下了坚实的基础。</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（三）大班活动</a:t>
            </a:r>
            <a:endParaRPr lang="zh-CN" altLang="en-US" sz="3100"/>
          </a:p>
        </p:txBody>
      </p:sp>
      <p:sp>
        <p:nvSpPr>
          <p:cNvPr id="2" name="文本框 1"/>
          <p:cNvSpPr txBox="1"/>
          <p:nvPr/>
        </p:nvSpPr>
        <p:spPr>
          <a:xfrm>
            <a:off x="764540" y="1084580"/>
            <a:ext cx="10750550" cy="4048125"/>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蚯蚓的秘密</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这次活动是针对大班幼儿设计的，考虑到他们思维活跃、好奇心旺盛，对新鲜事物有很强的探索欲望。通过一次雨后清晨蚯蚓出现在人行道上的生活现象，引发孩子们的关注和讨论，教师发现子鸣（化名）对蚯蚓有所了解，因为其父亲在某苗圃实验基地工作。于是，借助这一家长资源，我们计划开展一次与大自然亲密接触的活动，让孩子们有机会直接认识和探究蚯蚓，满足他们的好奇心，同时学习知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利用各种感觉器官感知蚯蚓的外形特征。在活动中培养细致的观察能力，善于发现和乐于表达，以了解蚯蚓的生活习性。喜欢参与科学探究活动，并在活动后能与同伴合作收拾好活动材料。</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场地资源：某苗圃实验基地。</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084580"/>
            <a:ext cx="10750550" cy="47675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（一）教师准备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提前到家长工作的地方进行踩点，选择合适的地方进行孩子分组探索。汇总和分类幼儿的计划（通过绘画形式表达想要了解的内容），并与家长沟通活动内容及形式。</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（二）教学材料准备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操作材料：铲子、垫板、放大镜、手电筒、纸盒、量尺、玻璃、粗糙的纸、透明矿泉水瓶、透明储物盒等。设备：一体机、</a:t>
            </a:r>
            <a:r>
              <a:rPr lang="en-US" altLang="zh-CN">
                <a:latin typeface="宋体" panose="02010600030101010101" pitchFamily="2" charset="-122"/>
                <a:ea typeface="宋体" panose="02010600030101010101" pitchFamily="2" charset="-122"/>
                <a:cs typeface="宋体" panose="02010600030101010101" pitchFamily="2" charset="-122"/>
              </a:rPr>
              <a:t>PPT</a:t>
            </a:r>
            <a:r>
              <a:rPr lang="zh-CN" altLang="en-US">
                <a:latin typeface="宋体" panose="02010600030101010101" pitchFamily="2" charset="-122"/>
                <a:ea typeface="宋体" panose="02010600030101010101" pitchFamily="2" charset="-122"/>
                <a:cs typeface="宋体" panose="02010600030101010101" pitchFamily="2" charset="-122"/>
              </a:rPr>
              <a:t>课件。</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（一）蚯蚓的秘密</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谈话</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引导幼儿分享计划并与有相同兴趣的同伴结成小组。介绍子鸣爸爸（徐叔叔）和当天的活动内容，一同前往苗圃实验基地。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（二）蚯蚓的秘密</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参观</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参观苗圃实验基地，为后续的探究活动做准备。描述看到的基地情况和心情。</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084580"/>
            <a:ext cx="10750550" cy="440753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（三）蚯蚓的秘密</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探索</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分小组自主探究并记录。包括：探索蚯蚓的生活环境。观察蚯蚓的行动方式。比较不同材质上蚯蚓的爬行速度。观察蚯蚓的食物选择和消化过程。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（四）蚯蚓的秘密</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分享</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各小组分享观察结果，教师做小结补充说明。</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（五）蚯蚓的秘密</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拓展</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观看</a:t>
            </a:r>
            <a:r>
              <a:rPr lang="en-US" altLang="zh-CN">
                <a:latin typeface="宋体" panose="02010600030101010101" pitchFamily="2" charset="-122"/>
                <a:ea typeface="宋体" panose="02010600030101010101" pitchFamily="2" charset="-122"/>
                <a:cs typeface="宋体" panose="02010600030101010101" pitchFamily="2" charset="-122"/>
              </a:rPr>
              <a:t>PPT</a:t>
            </a:r>
            <a:r>
              <a:rPr lang="zh-CN" altLang="en-US">
                <a:latin typeface="宋体" panose="02010600030101010101" pitchFamily="2" charset="-122"/>
                <a:ea typeface="宋体" panose="02010600030101010101" pitchFamily="2" charset="-122"/>
                <a:cs typeface="宋体" panose="02010600030101010101" pitchFamily="2" charset="-122"/>
              </a:rPr>
              <a:t>视频，进一步了解蚯蚓的常识。参与互动游戏，巩固所学知识。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根据幼儿兴趣，邀请子鸣爸爸开展家长助教活动。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创建主题墙，帮助幼儿系统认知蚯蚓。</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提供装有蚯蚓的透明盒子和工具，供幼儿自由观察与探索。</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选自施晓莉活动设计</a:t>
            </a:r>
            <a:r>
              <a:rPr lang="en-US" altLang="zh-CN">
                <a:latin typeface="宋体" panose="02010600030101010101" pitchFamily="2" charset="-122"/>
                <a:ea typeface="宋体" panose="02010600030101010101" pitchFamily="2" charset="-122"/>
                <a:cs typeface="宋体" panose="02010600030101010101" pitchFamily="2" charset="-122"/>
              </a:rPr>
              <a:t>A</a:t>
            </a:r>
            <a:r>
              <a:rPr lang="zh-CN" altLang="en-US">
                <a:latin typeface="宋体" panose="02010600030101010101" pitchFamily="2" charset="-122"/>
                <a:ea typeface="宋体" panose="02010600030101010101" pitchFamily="2" charset="-122"/>
                <a:cs typeface="宋体" panose="02010600030101010101" pitchFamily="2" charset="-122"/>
              </a:rPr>
              <a:t>（有改动）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933740" y="1585270"/>
            <a:ext cx="6873240" cy="2460499"/>
            <a:chOff x="2933740" y="1686870"/>
            <a:chExt cx="687324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5567" y="3022539"/>
                    <a:ext cx="155638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六</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933740" y="3001320"/>
              <a:ext cx="687324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家园社合作共育案例研究</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87145" y="1024890"/>
            <a:ext cx="9348470" cy="480822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蚯蚓的秘密</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体现了家庭、幼儿园和社区三者的有效结合。利用子鸣爸爸的专业背景和实验基地资源，为幼儿提供了一次难得的实地探索机会，这种亲子参与和社区资源的整合对孩子们的成长非常有益。家长的参与不仅能增加活动的互动性，还能促进家庭教育与幼儿园教育的无缝对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从幼儿科学活动的角度来看，此活动通过观察和实验的方式，引导幼儿主动探索和学习自然界的一个小小代表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蚯蚓，满足了幼儿探索未知的天性。活动中的设计包括了环境探索、动手操作、观察记录等环节，有助于培养幼儿的科学素养和探究能力。同时，通过比较不同材质上蚯蚓的爬行速度，可以启发幼儿进行科学思考，并引导他们学会观察、分类、推理和验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整体而言，这个活动很好地融合了家园社合作共育的理念和科学探究的教育方法，不仅能够提升幼儿的认知水平，还能够激发他们对自然世界的好奇心和兴趣。通过后续的延伸活动，如主题墙的创建和自由观察探索，可以进一步巩固和深化孩子们的学习成果。</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家园社合作共育的社会体验活动</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幼儿园老师教孩子们辨认卡片"/>
          <p:cNvPicPr>
            <a:picLocks noChangeAspect="1"/>
          </p:cNvPicPr>
          <p:nvPr>
            <p:custDataLst>
              <p:tags r:id="rId2"/>
            </p:custDataLst>
          </p:nvPr>
        </p:nvPicPr>
        <p:blipFill>
          <a:blip r:embed="rId3"/>
          <a:srcRect t="5574" b="5574"/>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1300" y="1097280"/>
            <a:ext cx="6233795" cy="763270"/>
          </a:xfrm>
        </p:spPr>
        <p:txBody>
          <a:bodyPr>
            <a:noAutofit/>
          </a:bodyPr>
          <a:lstStyle/>
          <a:p>
            <a:pPr marL="0" indent="0" fontAlgn="auto">
              <a:lnSpc>
                <a:spcPct val="140000"/>
              </a:lnSpc>
            </a:pPr>
            <a:r>
              <a:rPr lang="zh-CN" altLang="en-US"/>
              <a:t>一、幼儿的社会体验活动</a:t>
            </a:r>
            <a:br>
              <a:rPr lang="zh-CN" altLang="en-US"/>
            </a:br>
            <a:r>
              <a:rPr lang="zh-CN" altLang="en-US" sz="2800"/>
              <a:t>（一）活动内涵</a:t>
            </a:r>
            <a:endParaRPr lang="zh-CN" altLang="en-US" sz="2800"/>
          </a:p>
        </p:txBody>
      </p:sp>
      <p:sp>
        <p:nvSpPr>
          <p:cNvPr id="2" name="边界"/>
          <p:cNvSpPr/>
          <p:nvPr>
            <p:custDataLst>
              <p:tags r:id="rId8"/>
            </p:custDataLst>
          </p:nvPr>
        </p:nvSpPr>
        <p:spPr>
          <a:xfrm>
            <a:off x="5205095" y="2314678"/>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04460" y="3434296"/>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204460" y="4689819"/>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204460" y="2686685"/>
            <a:ext cx="652335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家园社合作共育是家庭、幼儿园和社区三者之间紧密合作的教育模式，共同参与幼儿的教育和成长，通过社会体验活动促进幼儿的社会性发展。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204460" y="2314678"/>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家园社合作共育概念</a:t>
            </a:r>
            <a:endParaRPr lang="zh-CN" altLang="en-US" b="1" dirty="0">
              <a:ln>
                <a:noFill/>
                <a:prstDash val="sysDot"/>
              </a:ln>
              <a:solidFill>
                <a:schemeClr val="accent4"/>
              </a:solidFill>
              <a:latin typeface="+mn-ea"/>
              <a:cs typeface="+mn-ea"/>
              <a:sym typeface="+mn-ea"/>
            </a:endParaRPr>
          </a:p>
        </p:txBody>
      </p:sp>
      <p:sp>
        <p:nvSpPr>
          <p:cNvPr id="11" name="矩形 35"/>
          <p:cNvSpPr/>
          <p:nvPr>
            <p:custDataLst>
              <p:tags r:id="rId13"/>
            </p:custDataLst>
          </p:nvPr>
        </p:nvSpPr>
        <p:spPr>
          <a:xfrm>
            <a:off x="5204460" y="3942080"/>
            <a:ext cx="676719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社会体验活动旨在通过组织幼儿参与社会实践，让他们在实际社会环境中学习和体验，帮助他们建立正确的社会角色认知，培养社会责任感和公民意识。</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204460" y="3570835"/>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社会体验活动目的</a:t>
            </a:r>
            <a:endParaRPr lang="zh-CN" altLang="en-US" b="1" dirty="0">
              <a:ln>
                <a:noFill/>
                <a:prstDash val="sysDot"/>
              </a:ln>
              <a:solidFill>
                <a:schemeClr val="accent5"/>
              </a:solidFill>
              <a:latin typeface="+mn-ea"/>
              <a:cs typeface="+mn-ea"/>
              <a:sym typeface="+mn-ea"/>
            </a:endParaRPr>
          </a:p>
        </p:txBody>
      </p:sp>
      <p:sp>
        <p:nvSpPr>
          <p:cNvPr id="14" name="矩形 38"/>
          <p:cNvSpPr/>
          <p:nvPr>
            <p:custDataLst>
              <p:tags r:id="rId15"/>
            </p:custDataLst>
          </p:nvPr>
        </p:nvSpPr>
        <p:spPr>
          <a:xfrm>
            <a:off x="5204460" y="5198110"/>
            <a:ext cx="676783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这些活动通常包括职业认知、关爱他人、关注社区、关心国家等方面，旨在促进幼儿的社会性发展。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204460" y="4826357"/>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活动涵盖的领域</a:t>
            </a:r>
            <a:endParaRPr lang="zh-CN" altLang="en-US" b="1" dirty="0">
              <a:ln>
                <a:noFill/>
                <a:prstDash val="sysDot"/>
              </a:ln>
              <a:solidFill>
                <a:schemeClr val="accent4"/>
              </a:solidFill>
              <a:latin typeface="+mn-ea"/>
              <a:cs typeface="+mn-ea"/>
              <a:sym typeface="+mn-ea"/>
            </a:endParaRPr>
          </a:p>
        </p:txBody>
      </p:sp>
    </p:spTree>
    <p:custDataLst>
      <p:tags r:id="rId1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192530" y="763270"/>
            <a:ext cx="3378835" cy="51181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0" algn="l">
              <a:lnSpc>
                <a:spcPct val="110000"/>
              </a:lnSpc>
            </a:pPr>
            <a:r>
              <a:rPr lang="zh-CN" altLang="en-US" sz="2800" spc="0" dirty="0">
                <a:solidFill>
                  <a:srgbClr val="00B0F0"/>
                </a:solidFill>
                <a:uFillTx/>
              </a:rPr>
              <a:t>（二）活动特点</a:t>
            </a:r>
            <a:endParaRPr lang="zh-CN" altLang="en-US" sz="2800" spc="0" dirty="0">
              <a:solidFill>
                <a:srgbClr val="00B0F0"/>
              </a:solidFill>
              <a:uFillTx/>
            </a:endParaRPr>
          </a:p>
        </p:txBody>
      </p:sp>
      <p:pic>
        <p:nvPicPr>
          <p:cNvPr id="2" name="图片 4" descr="/data/temp/51bdc00f-5b06-11f0-ade0-9250a15cf70c.jpg@base@tag=imgScale&amp;m=1&amp;w=690&amp;h=370&amp;q=9551bdc00f-5b06-11f0-ade0-9250a15cf70c"/>
          <p:cNvPicPr>
            <a:picLocks noChangeAspect="1"/>
          </p:cNvPicPr>
          <p:nvPr>
            <p:custDataLst>
              <p:tags r:id="rId2"/>
            </p:custDataLst>
          </p:nvPr>
        </p:nvPicPr>
        <p:blipFill>
          <a:blip r:embed="rId3"/>
          <a:srcRect t="9789" b="9789"/>
          <a:stretch>
            <a:fillRect/>
          </a:stretch>
        </p:blipFill>
        <p:spPr>
          <a:xfrm>
            <a:off x="1349121" y="291524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3" name="图片 11" descr="/data/temp/51bdbf5b-5b06-11f0-ade0-9250a15cf70c.jpg@base@tag=imgScale&amp;m=1&amp;w=690&amp;h=370&amp;q=9551bdbf5b-5b06-11f0-ade0-9250a15cf70c"/>
          <p:cNvPicPr>
            <a:picLocks noChangeAspect="1"/>
          </p:cNvPicPr>
          <p:nvPr>
            <p:custDataLst>
              <p:tags r:id="rId4"/>
            </p:custDataLst>
          </p:nvPr>
        </p:nvPicPr>
        <p:blipFill>
          <a:blip r:embed="rId5"/>
          <a:srcRect t="11890" b="11890"/>
          <a:stretch>
            <a:fillRect/>
          </a:stretch>
        </p:blipFill>
        <p:spPr>
          <a:xfrm>
            <a:off x="1349121" y="453974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4" name="图片 35" descr="/data/temp/51bdbf1d-5b06-11f0-ade0-9250a15cf70c.jpg@base@tag=imgScale&amp;m=1&amp;w=690&amp;h=370&amp;q=9551bdbf1d-5b06-11f0-ade0-9250a15cf70c"/>
          <p:cNvPicPr>
            <a:picLocks noChangeAspect="1"/>
          </p:cNvPicPr>
          <p:nvPr>
            <p:custDataLst>
              <p:tags r:id="rId6"/>
            </p:custDataLst>
          </p:nvPr>
        </p:nvPicPr>
        <p:blipFill>
          <a:blip r:embed="rId7"/>
          <a:srcRect t="19443"/>
          <a:stretch>
            <a:fillRect/>
          </a:stretch>
        </p:blipFill>
        <p:spPr>
          <a:xfrm>
            <a:off x="1349121" y="128883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sp>
        <p:nvSpPr>
          <p:cNvPr id="7" name="矩形 36"/>
          <p:cNvSpPr/>
          <p:nvPr>
            <p:custDataLst>
              <p:tags r:id="rId8"/>
            </p:custDataLst>
          </p:nvPr>
        </p:nvSpPr>
        <p:spPr>
          <a:xfrm>
            <a:off x="4035425" y="1583055"/>
            <a:ext cx="725487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社会体验活动强调幼儿的亲身参与和实践，通过实际行动让幼儿感受社会生活，而非仅仅停留在理论学习上。</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4035425" y="1289050"/>
            <a:ext cx="725487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6"/>
                </a:solidFill>
                <a:latin typeface="+mn-ea"/>
                <a:cs typeface="+mn-ea"/>
              </a:rPr>
              <a:t>实践性与亲历性</a:t>
            </a:r>
            <a:endParaRPr lang="zh-CN" altLang="en-US" b="1">
              <a:solidFill>
                <a:schemeClr val="accent6"/>
              </a:solidFill>
              <a:latin typeface="+mn-ea"/>
              <a:cs typeface="+mn-ea"/>
            </a:endParaRPr>
          </a:p>
        </p:txBody>
      </p:sp>
      <p:sp>
        <p:nvSpPr>
          <p:cNvPr id="9" name="矩形 40"/>
          <p:cNvSpPr/>
          <p:nvPr>
            <p:custDataLst>
              <p:tags r:id="rId10"/>
            </p:custDataLst>
          </p:nvPr>
        </p:nvSpPr>
        <p:spPr>
          <a:xfrm>
            <a:off x="4035425" y="3208020"/>
            <a:ext cx="725487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活动尊重并鼓励幼儿展现个人特色和创造性，同时整合家庭、学校和社区的资源，形成教育合力，共同促进幼儿全面发展。</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4035425" y="2913380"/>
            <a:ext cx="725487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6"/>
                </a:solidFill>
                <a:latin typeface="+mn-ea"/>
                <a:cs typeface="+mn-ea"/>
              </a:rPr>
              <a:t>个性化与整合性</a:t>
            </a:r>
            <a:endParaRPr lang="zh-CN" altLang="en-US" b="1">
              <a:solidFill>
                <a:schemeClr val="accent6"/>
              </a:solidFill>
              <a:latin typeface="+mn-ea"/>
              <a:cs typeface="+mn-ea"/>
            </a:endParaRPr>
          </a:p>
        </p:txBody>
      </p:sp>
      <p:sp>
        <p:nvSpPr>
          <p:cNvPr id="13" name="矩形 44"/>
          <p:cNvSpPr/>
          <p:nvPr>
            <p:custDataLst>
              <p:tags r:id="rId12"/>
            </p:custDataLst>
          </p:nvPr>
        </p:nvSpPr>
        <p:spPr>
          <a:xfrm>
            <a:off x="4035425" y="4832350"/>
            <a:ext cx="725487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社会体验活动内容涉及社会的多个方面，如职业认知、关爱他人等，有助于幼儿理解和融入社会。</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4035425" y="4537710"/>
            <a:ext cx="725487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6"/>
                </a:solidFill>
                <a:latin typeface="+mn-ea"/>
                <a:cs typeface="+mn-ea"/>
              </a:rPr>
              <a:t>社会性的重要性</a:t>
            </a:r>
            <a:endParaRPr lang="zh-CN" altLang="en-US" b="1">
              <a:solidFill>
                <a:schemeClr val="accent6"/>
              </a:solidFill>
              <a:latin typeface="+mn-ea"/>
              <a:cs typeface="+mn-ea"/>
            </a:endParaRPr>
          </a:p>
        </p:txBody>
      </p:sp>
    </p:spTree>
    <p:custDataLst>
      <p:tags r:id="rId1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608330"/>
            <a:ext cx="7016115" cy="763270"/>
          </a:xfrm>
        </p:spPr>
        <p:txBody>
          <a:bodyPr/>
          <a:p>
            <a:r>
              <a:rPr lang="zh-CN" altLang="en-US" sz="2800"/>
              <a:t>（三）活动方式</a:t>
            </a:r>
            <a:endParaRPr lang="zh-CN" altLang="en-US" sz="2800"/>
          </a:p>
        </p:txBody>
      </p:sp>
      <p:pic>
        <p:nvPicPr>
          <p:cNvPr id="4" name="图片 3" descr="C:/Users/WPS/Desktop/暂时/d9fbcfd72bad43f2336faaee6368544cac237f93acbdb73543c96df966df8037.pngd9fbcfd72bad43f2336faaee6368544cac237f93acbdb73543c96df966df8037"/>
          <p:cNvPicPr>
            <a:picLocks noChangeAspect="1"/>
          </p:cNvPicPr>
          <p:nvPr>
            <p:custDataLst>
              <p:tags r:id="rId2"/>
            </p:custDataLst>
          </p:nvPr>
        </p:nvPicPr>
        <p:blipFill>
          <a:blip r:embed="rId3"/>
          <a:srcRect/>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01</a:t>
            </a:r>
            <a:endParaRPr lang="en-US" altLang="zh-CN" sz="2000" b="1" dirty="0">
              <a:solidFill>
                <a:schemeClr val="accent5"/>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5"/>
                </a:solidFill>
                <a:latin typeface="+mn-ea"/>
                <a:cs typeface="+mn-ea"/>
              </a:rPr>
              <a:t>实地考察与社区服务</a:t>
            </a:r>
            <a:endParaRPr lang="zh-CN" altLang="en-US" sz="1600" b="1" dirty="0">
              <a:solidFill>
                <a:schemeClr val="accent5"/>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组织幼儿参观警察局、消防站、医院等机构，了解不同职业的工作环境和职责；安排幼儿参与清洁公园、慰问老人院等社区服务活动，培养他们的服务意识和社会责任感。</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02</a:t>
            </a:r>
            <a:endParaRPr lang="en-US" altLang="zh-CN" sz="2000" b="1" dirty="0">
              <a:solidFill>
                <a:schemeClr val="accent5"/>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5"/>
                </a:solidFill>
                <a:latin typeface="+mn-ea"/>
                <a:cs typeface="+mn-ea"/>
              </a:rPr>
              <a:t>文化交流与主题活动</a:t>
            </a:r>
            <a:endParaRPr lang="zh-CN" altLang="en-US" sz="1600" b="1" dirty="0">
              <a:solidFill>
                <a:schemeClr val="accent5"/>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举办多元文化节日庆祝活动，让幼儿体验不同的文化传统和习俗；在重大国家节日或纪念日组织主题活动，引导幼儿学习国家历史和文化。</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03</a:t>
            </a:r>
            <a:endParaRPr lang="en-US" altLang="zh-CN" sz="2000" b="1" dirty="0">
              <a:solidFill>
                <a:schemeClr val="accent5"/>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5"/>
                </a:solidFill>
                <a:latin typeface="+mn-ea"/>
                <a:cs typeface="+mn-ea"/>
              </a:rPr>
              <a:t>家庭参与与反思分享</a:t>
            </a:r>
            <a:endParaRPr lang="zh-CN" altLang="en-US" sz="1600" b="1" dirty="0">
              <a:solidFill>
                <a:schemeClr val="accent5"/>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鼓励家长参与活动的策划和实施，增强家庭与学校的联系；活动后组织幼儿进行反思和分享，巩固体验成果，提升理解和表达能力。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830705" y="808355"/>
            <a:ext cx="5604510" cy="522605"/>
          </a:xfrm>
        </p:spPr>
        <p:txBody>
          <a:bodyPr>
            <a:noAutofit/>
          </a:bodyPr>
          <a:p>
            <a:pPr algn="l"/>
            <a:r>
              <a:rPr lang="zh-CN" altLang="en-US" sz="2800"/>
              <a:t>（四）活动意义</a:t>
            </a:r>
            <a:endParaRPr lang="zh-CN" altLang="en-US" sz="2800"/>
          </a:p>
        </p:txBody>
      </p:sp>
      <p:sp>
        <p:nvSpPr>
          <p:cNvPr id="3" name="矩形 5"/>
          <p:cNvSpPr/>
          <p:nvPr>
            <p:custDataLst>
              <p:tags r:id="rId2"/>
            </p:custDataLst>
          </p:nvPr>
        </p:nvSpPr>
        <p:spPr>
          <a:xfrm>
            <a:off x="1830435" y="3277717"/>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5"/>
                </a:solidFill>
                <a:latin typeface="+mn-ea"/>
                <a:cs typeface="+mn-ea"/>
              </a:rPr>
              <a:t>促进认知与态度形成</a:t>
            </a:r>
            <a:endParaRPr lang="zh-CN" altLang="en-US" sz="1600" b="1">
              <a:solidFill>
                <a:schemeClr val="accent5"/>
              </a:solidFill>
              <a:latin typeface="+mn-ea"/>
              <a:cs typeface="+mn-ea"/>
            </a:endParaRPr>
          </a:p>
        </p:txBody>
      </p:sp>
      <p:sp>
        <p:nvSpPr>
          <p:cNvPr id="4" name="矩形 8"/>
          <p:cNvSpPr/>
          <p:nvPr>
            <p:custDataLst>
              <p:tags r:id="rId3"/>
            </p:custDataLst>
          </p:nvPr>
        </p:nvSpPr>
        <p:spPr>
          <a:xfrm>
            <a:off x="1830705" y="3945255"/>
            <a:ext cx="228473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通过亲身体验，幼儿能够更好地理解社会知识，促进认知结构的建立和完善；直接的社会体验有助于幼儿形成对社会现象的正确看法和积极态度。</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17275e3-5b06-11f0-a7cb-9eceb97a98db.jpg@base@tag=imgScale&amp;m=1&amp;w=485&amp;h=753&amp;q=95517275e3-5b06-11f0-a7cb-9eceb97a98db"/>
          <p:cNvPicPr>
            <a:picLocks noChangeAspect="1"/>
          </p:cNvPicPr>
          <p:nvPr>
            <p:custDataLst>
              <p:tags r:id="rId4"/>
            </p:custDataLst>
          </p:nvPr>
        </p:nvPicPr>
        <p:blipFill>
          <a:blip r:embed="rId5"/>
          <a:srcRect r="3382"/>
          <a:stretch>
            <a:fillRect/>
          </a:stretch>
        </p:blipFill>
        <p:spPr>
          <a:xfrm>
            <a:off x="2354580" y="1419860"/>
            <a:ext cx="1076325" cy="1672590"/>
          </a:xfrm>
          <a:prstGeom prst="roundRect">
            <a:avLst>
              <a:gd name="adj" fmla="val 50000"/>
            </a:avLst>
          </a:prstGeom>
          <a:solidFill>
            <a:schemeClr val="accent5"/>
          </a:solidFill>
          <a:ln>
            <a:solidFill>
              <a:schemeClr val="accent5">
                <a:alpha val="20000"/>
              </a:schemeClr>
            </a:solidFill>
          </a:ln>
        </p:spPr>
      </p:pic>
      <p:sp>
        <p:nvSpPr>
          <p:cNvPr id="17" name="椭圆 4"/>
          <p:cNvSpPr/>
          <p:nvPr>
            <p:custDataLst>
              <p:tags r:id="rId6"/>
            </p:custDataLst>
          </p:nvPr>
        </p:nvSpPr>
        <p:spPr>
          <a:xfrm>
            <a:off x="2042795" y="2132330"/>
            <a:ext cx="369570" cy="38671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01</a:t>
            </a:r>
            <a:endParaRPr lang="en-US" altLang="zh-CN" sz="1600" b="1" dirty="0">
              <a:solidFill>
                <a:schemeClr val="accent5"/>
              </a:solidFill>
              <a:latin typeface="+mn-ea"/>
              <a:cs typeface="+mn-ea"/>
              <a:sym typeface="+mn-ea"/>
            </a:endParaRPr>
          </a:p>
        </p:txBody>
      </p:sp>
      <p:pic>
        <p:nvPicPr>
          <p:cNvPr id="18" name="图片 2" descr="/data/temp/51727678-5b06-11f0-a7cb-9eceb97a98db.jpg@base@tag=imgScale&amp;m=1&amp;w=485&amp;h=753&amp;q=9551727678-5b06-11f0-a7cb-9eceb97a98db"/>
          <p:cNvPicPr>
            <a:picLocks noChangeAspect="1"/>
          </p:cNvPicPr>
          <p:nvPr>
            <p:custDataLst>
              <p:tags r:id="rId7"/>
            </p:custDataLst>
          </p:nvPr>
        </p:nvPicPr>
        <p:blipFill>
          <a:blip r:embed="rId8"/>
          <a:srcRect l="13196" t="12678" r="2474" b="40"/>
          <a:stretch>
            <a:fillRect/>
          </a:stretch>
        </p:blipFill>
        <p:spPr>
          <a:xfrm>
            <a:off x="5257800" y="1419860"/>
            <a:ext cx="1076325" cy="1672590"/>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4944110" y="2132330"/>
            <a:ext cx="369570" cy="38671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02</a:t>
            </a:r>
            <a:endParaRPr lang="en-US" altLang="zh-CN" sz="1600" b="1" dirty="0">
              <a:solidFill>
                <a:schemeClr val="accent5"/>
              </a:solidFill>
              <a:latin typeface="+mn-ea"/>
              <a:cs typeface="+mn-ea"/>
              <a:sym typeface="+mn-ea"/>
            </a:endParaRPr>
          </a:p>
        </p:txBody>
      </p:sp>
      <p:sp>
        <p:nvSpPr>
          <p:cNvPr id="20" name="矩形 11"/>
          <p:cNvSpPr/>
          <p:nvPr>
            <p:custDataLst>
              <p:tags r:id="rId10"/>
            </p:custDataLst>
          </p:nvPr>
        </p:nvSpPr>
        <p:spPr>
          <a:xfrm>
            <a:off x="4741189" y="3273906"/>
            <a:ext cx="2168323" cy="48229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5"/>
                </a:solidFill>
                <a:latin typeface="+mn-ea"/>
                <a:cs typeface="+mn-ea"/>
              </a:rPr>
              <a:t>培养社会技能与责任感</a:t>
            </a:r>
            <a:endParaRPr lang="zh-CN" altLang="en-US" sz="1600" b="1">
              <a:solidFill>
                <a:schemeClr val="accent5"/>
              </a:solidFill>
              <a:latin typeface="+mn-ea"/>
              <a:cs typeface="+mn-ea"/>
            </a:endParaRPr>
          </a:p>
        </p:txBody>
      </p:sp>
      <p:sp>
        <p:nvSpPr>
          <p:cNvPr id="21" name="矩形 12"/>
          <p:cNvSpPr/>
          <p:nvPr>
            <p:custDataLst>
              <p:tags r:id="rId11"/>
            </p:custDataLst>
          </p:nvPr>
        </p:nvSpPr>
        <p:spPr>
          <a:xfrm>
            <a:off x="4572635" y="3941445"/>
            <a:ext cx="26035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在与他人交往的过程中，幼儿学会了沟通、合作、解决冲突等社会技能；参与社区服务等活动让幼儿意识到个人对社会的责任，培养他们的责任感和公民意识。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1727629-5b06-11f0-a7cb-9eceb97a98db.jpg@base@tag=imgScale&amp;m=1&amp;w=485&amp;h=753&amp;q=9551727629-5b06-11f0-a7cb-9eceb97a98db"/>
          <p:cNvPicPr>
            <a:picLocks noChangeAspect="1"/>
          </p:cNvPicPr>
          <p:nvPr>
            <p:custDataLst>
              <p:tags r:id="rId12"/>
            </p:custDataLst>
          </p:nvPr>
        </p:nvPicPr>
        <p:blipFill>
          <a:blip r:embed="rId13"/>
          <a:srcRect l="1588" r="1794"/>
          <a:stretch>
            <a:fillRect/>
          </a:stretch>
        </p:blipFill>
        <p:spPr>
          <a:xfrm>
            <a:off x="8160385" y="1423670"/>
            <a:ext cx="1076325" cy="1672590"/>
          </a:xfrm>
          <a:prstGeom prst="roundRect">
            <a:avLst>
              <a:gd name="adj" fmla="val 50000"/>
            </a:avLst>
          </a:prstGeom>
          <a:solidFill>
            <a:schemeClr val="accent5"/>
          </a:solidFill>
          <a:ln>
            <a:solidFill>
              <a:schemeClr val="accent5">
                <a:alpha val="20000"/>
              </a:schemeClr>
            </a:solidFill>
          </a:ln>
        </p:spPr>
      </p:pic>
      <p:sp>
        <p:nvSpPr>
          <p:cNvPr id="28" name="椭圆 10"/>
          <p:cNvSpPr/>
          <p:nvPr>
            <p:custDataLst>
              <p:tags r:id="rId14"/>
            </p:custDataLst>
          </p:nvPr>
        </p:nvSpPr>
        <p:spPr>
          <a:xfrm>
            <a:off x="7839710" y="2122805"/>
            <a:ext cx="369570" cy="38671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03</a:t>
            </a:r>
            <a:endParaRPr lang="en-US" altLang="zh-CN" sz="1600" b="1" dirty="0">
              <a:solidFill>
                <a:schemeClr val="accent5"/>
              </a:solidFill>
              <a:latin typeface="+mn-ea"/>
              <a:cs typeface="+mn-ea"/>
              <a:sym typeface="+mn-ea"/>
            </a:endParaRPr>
          </a:p>
        </p:txBody>
      </p:sp>
      <p:sp>
        <p:nvSpPr>
          <p:cNvPr id="29" name="矩形 13"/>
          <p:cNvSpPr/>
          <p:nvPr>
            <p:custDataLst>
              <p:tags r:id="rId15"/>
            </p:custDataLst>
          </p:nvPr>
        </p:nvSpPr>
        <p:spPr>
          <a:xfrm>
            <a:off x="7512050" y="3274060"/>
            <a:ext cx="2736215" cy="482600"/>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5"/>
                </a:solidFill>
                <a:latin typeface="+mn-ea"/>
                <a:cs typeface="+mn-ea"/>
              </a:rPr>
              <a:t>增进家校社联系与未来准备</a:t>
            </a:r>
            <a:endParaRPr lang="zh-CN" altLang="en-US" sz="1600" b="1">
              <a:solidFill>
                <a:schemeClr val="accent5"/>
              </a:solidFill>
              <a:latin typeface="+mn-ea"/>
              <a:cs typeface="+mn-ea"/>
            </a:endParaRPr>
          </a:p>
        </p:txBody>
      </p:sp>
      <p:sp>
        <p:nvSpPr>
          <p:cNvPr id="30" name="矩形 14"/>
          <p:cNvSpPr/>
          <p:nvPr>
            <p:custDataLst>
              <p:tags r:id="rId16"/>
            </p:custDataLst>
          </p:nvPr>
        </p:nvSpPr>
        <p:spPr>
          <a:xfrm>
            <a:off x="7651115" y="3941445"/>
            <a:ext cx="28162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家园社合作共育的活动模式加强了家庭、学校和社区之间的联系，形成了良好的教育生态；通过多样化的社会体验，为幼儿未来的学习生活和社会实践打下坚实的基础。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782275"/>
            <a:ext cx="10800000" cy="720000"/>
          </a:xfrm>
        </p:spPr>
        <p:txBody>
          <a:bodyPr>
            <a:normAutofit fontScale="90000"/>
          </a:bodyPr>
          <a:p>
            <a:pPr marL="0" indent="0" fontAlgn="auto">
              <a:lnSpc>
                <a:spcPct val="140000"/>
              </a:lnSpc>
            </a:pPr>
            <a:r>
              <a:rPr lang="zh-CN" altLang="en-US" sz="3600"/>
              <a:t>二、活动案例</a:t>
            </a:r>
            <a:br>
              <a:rPr lang="zh-CN" altLang="en-US"/>
            </a:br>
            <a:r>
              <a:rPr lang="zh-CN" altLang="en-US" sz="3100"/>
              <a:t>（一）小班活动</a:t>
            </a:r>
            <a:endParaRPr lang="zh-CN" altLang="en-US" sz="3100"/>
          </a:p>
        </p:txBody>
      </p:sp>
      <p:sp>
        <p:nvSpPr>
          <p:cNvPr id="2" name="文本框 1"/>
          <p:cNvSpPr txBox="1"/>
          <p:nvPr/>
        </p:nvSpPr>
        <p:spPr>
          <a:xfrm>
            <a:off x="764540" y="1377950"/>
            <a:ext cx="10750550" cy="4407535"/>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寻找孔子像</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某幼儿园位于资源丰富的某师范大学校内，孩子们在国庆假期归来的晨谈环节分享了各自的活动照片。当提到校园中心的孔子像时，孩子们展现出浓厚的兴趣，希望探寻其位置。基于这一兴趣点，结合社区资源，教师决定组织一次寻找孔子像的活动，以实现以下目标。能与同伴共同讨论、计划和完善路线，根据预定路线寻找孔子像。遇到问题能大胆尝试想办法解决，如询问路人或保安。喜欢聆听孔子的故事，初步感受大学文化的熏陶。</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物料准备：准备孔子像附近标志性建筑的照片，以及绘图和记录所需的材料。</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经验准备：幼儿需要基本了解该大学附近的标志性建筑，并具备认真观察周围事物的能力。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小组合作规划路线：以小组形式制订寻找孔子像的计划，教师协助绘制和完善路线图。</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192530"/>
            <a:ext cx="10750550" cy="36880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共同约定活动规则：推选组长，确定行进规则，如每到一个地点进行标记和合照，全员需一起到达目的地，出发前清点人数。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一起踏上</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面圣</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之路：沿途教师引导看地图找路线，鼓励孩子自行解决问题。</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4. </a:t>
            </a:r>
            <a:r>
              <a:rPr lang="zh-CN" altLang="en-US">
                <a:latin typeface="宋体" panose="02010600030101010101" pitchFamily="2" charset="-122"/>
                <a:ea typeface="宋体" panose="02010600030101010101" pitchFamily="2" charset="-122"/>
                <a:cs typeface="宋体" panose="02010600030101010101" pitchFamily="2" charset="-122"/>
              </a:rPr>
              <a:t>聆听孔子的故事：到达后教师讲解孔子像的意义，讲述孔子的故事，让幼儿体会</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三人行，必有我师焉</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的精神。</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5. </a:t>
            </a:r>
            <a:r>
              <a:rPr lang="zh-CN" altLang="en-US">
                <a:latin typeface="宋体" panose="02010600030101010101" pitchFamily="2" charset="-122"/>
                <a:ea typeface="宋体" panose="02010600030101010101" pitchFamily="2" charset="-122"/>
                <a:cs typeface="宋体" panose="02010600030101010101" pitchFamily="2" charset="-122"/>
              </a:rPr>
              <a:t>经验分享：对比各组使用的时间与路程，分享遇到的问题及解决方法，以及关于孔子的故事。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幼儿尝试认识更多社区地标性建筑，并与家人一起制定参观路线。在家中与家人分享社区活动中的趣事和故事。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选自邓美丽活动设计</a:t>
            </a:r>
            <a:r>
              <a:rPr lang="en-US" altLang="zh-CN">
                <a:latin typeface="宋体" panose="02010600030101010101" pitchFamily="2" charset="-122"/>
                <a:ea typeface="宋体" panose="02010600030101010101" pitchFamily="2" charset="-122"/>
                <a:cs typeface="宋体" panose="02010600030101010101" pitchFamily="2" charset="-122"/>
              </a:rPr>
              <a:t>A</a:t>
            </a:r>
            <a:r>
              <a:rPr lang="zh-CN" altLang="en-US">
                <a:latin typeface="宋体" panose="02010600030101010101" pitchFamily="2" charset="-122"/>
                <a:ea typeface="宋体" panose="02010600030101010101" pitchFamily="2" charset="-122"/>
                <a:cs typeface="宋体" panose="02010600030101010101" pitchFamily="2" charset="-122"/>
              </a:rPr>
              <a:t>（有改动）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8230" y="845185"/>
            <a:ext cx="9905365" cy="516763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这个活动设计精妙地利用了家园社合作共育的教育模式，将某师范大学校内的社区资源转化为教育契机。根据孩子们对孔子像的好奇心，教师设计了一次综合性的社会实践活动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面圣</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之路。这不仅满足了孩子们的求知欲，还巧妙地融入了社区文化和历史传承的教育意义。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目标设定上，强调了同伴间的合作、路线规划和问题解决能力的培养，以及文化认同感的激发。这样的目标设置符合当代教育对幼儿综合能力培养的要求，同时也体现了家园社合作共育中多方参与、多元融合的教育理念。社区资源的充分利用是本案例的亮点之一。通过与社区居民的互动、文化广场的使用等，无形中加强了幼儿园与社区的联系，也让幼儿感受到自己是社区的一部分，增强了他们的社会归属感和文化自豪感。活动准备和过程的设计考虑周到，不仅准备了丰富的物资，还包括了前期的经验和知识储备，确保活动的顺利进行。过程中，孩子们不仅仅是被动参与者，更是积极策划者和实践者，这对于他们的自主性和创造性发展极为有益。最后，活动延伸部分鼓励幼儿与家人共同探索社区，这不仅加深了家庭之间的亲子互动，也强化了社区教育资源的利用，使得教育效果得以持续和扩散。该活动设计充分展现了家园社合作共育的教育优势，实现了对幼儿认知、情感及社会性发展的多维度促进，是一次成功的教育实践案例。</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（二）中班活动</a:t>
            </a:r>
            <a:endParaRPr lang="zh-CN" altLang="en-US" sz="3100"/>
          </a:p>
        </p:txBody>
      </p:sp>
      <p:sp>
        <p:nvSpPr>
          <p:cNvPr id="2" name="文本框 1"/>
          <p:cNvSpPr txBox="1"/>
          <p:nvPr/>
        </p:nvSpPr>
        <p:spPr>
          <a:xfrm>
            <a:off x="764540" y="1084580"/>
            <a:ext cx="10750550" cy="4767580"/>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环保小达人</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一、活动背景</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社区推行了</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定时定点</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分类投放垃圾的措施，幼儿园积极响应，开展垃圾分类教育。通过本次活动，旨在树立幼儿的环保意识，养成垃圾分类的好习惯，并通过他们影响家庭和社区。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掌握垃圾分类的知识，能区分常见垃圾的种类。了解废物利用的方法，体验变废为宝的快乐。养成垃圾分类的好习惯，注意节约资源，建立初步的环保意识。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人力资源：社区居委会工作人员，化学与环境学院教师。</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（一）环境准备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阅读区放置垃圾分类图书。布置</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环保小达人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主题墙。观看垃圾污染相关视频。进行垃圾分类小游戏。</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1168308" y="921740"/>
            <a:ext cx="7072630" cy="4983480"/>
            <a:chOff x="1040673" y="1672945"/>
            <a:chExt cx="7072630" cy="4983480"/>
          </a:xfrm>
        </p:grpSpPr>
        <p:cxnSp>
          <p:nvCxnSpPr>
            <p:cNvPr id="143" name="直接连接符 14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040673" y="2627985"/>
              <a:ext cx="7072630" cy="4028440"/>
            </a:xfrm>
            <a:prstGeom prst="rect">
              <a:avLst/>
            </a:prstGeom>
            <a:noFill/>
          </p:spPr>
          <p:txBody>
            <a:bodyPr wrap="square" rtlCol="0">
              <a:spAutoFit/>
            </a:bodyPr>
            <a:lstStyle/>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知识目标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理解和掌握家园社合作共育的科学探究活动、社会体验活动、艺术感知活动和运动体验活动的内涵、特点和方式。熟悉并能够运用各种活动案例进行幼儿教育实践。</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技能目标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通过研究和分析各种活动案例，提炼出有效的教育方法和策略。通过实践活动，提升策划、组织和实施各类活动的能力。</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素质目标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增强对幼儿教育的责任感和使命感。提升团队协作能力和跨领域合作能力。树立以儿童为中心的教育理念，尊重每一个儿童的个性发展。</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p:txBody>
        </p:sp>
        <p:grpSp>
          <p:nvGrpSpPr>
            <p:cNvPr id="10" name="组合 9"/>
            <p:cNvGrpSpPr/>
            <p:nvPr/>
          </p:nvGrpSpPr>
          <p:grpSpPr>
            <a:xfrm>
              <a:off x="1104808" y="1672945"/>
              <a:ext cx="3913815" cy="955364"/>
              <a:chOff x="4178208" y="2858499"/>
              <a:chExt cx="3913815" cy="955364"/>
            </a:xfrm>
          </p:grpSpPr>
          <p:grpSp>
            <p:nvGrpSpPr>
              <p:cNvPr id="11" name="组合 10"/>
              <p:cNvGrpSpPr/>
              <p:nvPr/>
            </p:nvGrpSpPr>
            <p:grpSpPr>
              <a:xfrm>
                <a:off x="4178208" y="2858499"/>
                <a:ext cx="3913815" cy="839559"/>
                <a:chOff x="3916092" y="2236199"/>
                <a:chExt cx="3913815" cy="839559"/>
              </a:xfrm>
            </p:grpSpPr>
            <p:sp>
              <p:nvSpPr>
                <p:cNvPr id="15"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sp>
              <p:nvSpPr>
                <p:cNvPr id="16"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17"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12" name="文本框 11"/>
              <p:cNvSpPr txBox="1"/>
              <p:nvPr/>
            </p:nvSpPr>
            <p:spPr>
              <a:xfrm>
                <a:off x="4721265" y="2995090"/>
                <a:ext cx="2225040" cy="706755"/>
              </a:xfrm>
              <a:prstGeom prst="rect">
                <a:avLst/>
              </a:prstGeom>
              <a:noFill/>
            </p:spPr>
            <p:txBody>
              <a:bodyPr wrap="none" rtlCol="0">
                <a:spAutoFit/>
              </a:bodyPr>
              <a:lstStyle/>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4"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169" name="组合 168"/>
          <p:cNvGrpSpPr/>
          <p:nvPr/>
        </p:nvGrpSpPr>
        <p:grpSpPr>
          <a:xfrm>
            <a:off x="841756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anim calcmode="lin" valueType="num">
                                      <p:cBhvr>
                                        <p:cTn id="8" dur="1000" fill="hold"/>
                                        <p:tgtEl>
                                          <p:spTgt spid="170"/>
                                        </p:tgtEl>
                                        <p:attrNameLst>
                                          <p:attrName>ppt_x</p:attrName>
                                        </p:attrNameLst>
                                      </p:cBhvr>
                                      <p:tavLst>
                                        <p:tav tm="0">
                                          <p:val>
                                            <p:strVal val="#ppt_x"/>
                                          </p:val>
                                        </p:tav>
                                        <p:tav tm="100000">
                                          <p:val>
                                            <p:strVal val="#ppt_x"/>
                                          </p:val>
                                        </p:tav>
                                      </p:tavLst>
                                    </p:anim>
                                    <p:anim calcmode="lin" valueType="num">
                                      <p:cBhvr>
                                        <p:cTn id="9" dur="1000" fill="hold"/>
                                        <p:tgtEl>
                                          <p:spTgt spid="1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9"/>
                                        </p:tgtEl>
                                        <p:attrNameLst>
                                          <p:attrName>style.visibility</p:attrName>
                                        </p:attrNameLst>
                                      </p:cBhvr>
                                      <p:to>
                                        <p:strVal val="visible"/>
                                      </p:to>
                                    </p:set>
                                    <p:animEffect transition="in" filter="fade">
                                      <p:cBhvr>
                                        <p:cTn id="13"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667385"/>
            <a:ext cx="10750550" cy="47675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（二）物资准备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防晒服、小水壶、遮阳帽、相机、采访记录单、环保宣传画展板。</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（三）社区联系准备</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与社区爱卫办联系，为社区采访做准备。与居委会联系，为环保时装秀做准备。与化学与环境学院联系，预约专家讲座和采访。</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（一）体验生活与观看视频</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幼儿参与生活实践，体验分类投放垃圾。观看垃圾成堆的照片和视频，讨论垃圾分类的原因和意义。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（二）小组合作交流</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讨论生活中常见的垃圾，并用画图方式记录。通过</a:t>
            </a:r>
            <a:r>
              <a:rPr lang="en-US" altLang="zh-CN">
                <a:latin typeface="宋体" panose="02010600030101010101" pitchFamily="2" charset="-122"/>
                <a:ea typeface="宋体" panose="02010600030101010101" pitchFamily="2" charset="-122"/>
                <a:cs typeface="宋体" panose="02010600030101010101" pitchFamily="2" charset="-122"/>
              </a:rPr>
              <a:t>PPT</a:t>
            </a:r>
            <a:r>
              <a:rPr lang="zh-CN" altLang="en-US">
                <a:latin typeface="宋体" panose="02010600030101010101" pitchFamily="2" charset="-122"/>
                <a:ea typeface="宋体" panose="02010600030101010101" pitchFamily="2" charset="-122"/>
                <a:cs typeface="宋体" panose="02010600030101010101" pitchFamily="2" charset="-122"/>
              </a:rPr>
              <a:t>学习四类常见垃圾的分类知识。对小组记录的垃圾进行分类，记录争议部分。组成记者小分队，采访居民投放垃圾情况。</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（三）家庭携手共创</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观看《奇妙的商店》故事视频，激发废物利用意识。亲子共同创作环保服装，体验变废为宝。</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6465" y="1327785"/>
            <a:ext cx="10750550" cy="332867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（四）邀请专家讲座</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邀请专家讲解垃圾分类处理方法。准备采访问题，请专家解答争议问题。制作礼物赠送给专家。</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（五）分享与实践</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谈话活动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我是环保小达人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，分享个人贡献。</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创办环保绘画展，宣传垃圾分类知识。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组织校园草地捡拾垃圾活动并进行分类投放。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鼓励幼儿在生活中践行垃圾分类。引导幼儿收集废旧材料进行创作。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某省直第九幼儿园活动设计（有改动）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8230" y="845185"/>
            <a:ext cx="9905365" cy="480822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本活动设计以</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环保小达人</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为主题，积极响应社区推行的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定时定点</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垃圾分类政策，通过家园社合作共育模式，将环保教育融入幼儿学习与生活实践。活动以问题驱动，借助社区资源，实现了对幼儿环保意识的有效培养，体现了现代教育的前瞻性和实践性。</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目标上，设计者注重知识、技能与情感态度价值观的三维融合，不仅让幼儿掌握垃圾分类的知识，还通过体验活动，激发其节约资源的意识。活动利用家庭和社区资源，如邀请专家讲座、举办环保时装秀等，使幼儿在实践中学习和体验环保的意义，增强了活动的趣味性和实践性。社区资源的整合运用是本案例的一大特色。通过与社区居委会、化学与环境学院等机构合作，为幼儿提供了丰富的学习资源和真实的学习情境。这种多方协同的教育方式，不仅丰富了幼儿园的教育资源，也促进了社区教育资源的共享和利用，强化了社区成员之间的互动与合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过程中，幼儿通过观看视频、小组讨论、现场采访等方式，主动探究、交流垃圾分类的知识，充分展现了学习的主动性和合作性。特别是家长的参与，加强了家园之间的沟通与协作，提高了家庭教育的实效性，同时也使得幼儿的学习经验得以在家庭中得到延伸和巩固。</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（三）大班活动</a:t>
            </a:r>
            <a:endParaRPr lang="zh-CN" altLang="en-US" sz="3100"/>
          </a:p>
        </p:txBody>
      </p:sp>
      <p:sp>
        <p:nvSpPr>
          <p:cNvPr id="2" name="文本框 1"/>
          <p:cNvSpPr txBox="1"/>
          <p:nvPr/>
        </p:nvSpPr>
        <p:spPr>
          <a:xfrm>
            <a:off x="764540" y="1084580"/>
            <a:ext cx="10750550" cy="4767580"/>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可怕的</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白色污染</a:t>
            </a:r>
            <a:r>
              <a:rPr lang="en-US" altLang="zh-CN" b="1">
                <a:latin typeface="宋体" panose="02010600030101010101" pitchFamily="2" charset="-122"/>
                <a:ea typeface="宋体" panose="02010600030101010101" pitchFamily="2" charset="-122"/>
                <a:cs typeface="宋体" panose="02010600030101010101" pitchFamily="2" charset="-122"/>
              </a:rPr>
              <a:t>”</a:t>
            </a:r>
            <a:endParaRPr lang="en-US" altLang="zh-CN"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鉴于快餐业和包装业的迅速发展给环境带来的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问题，设计了这次环保教育活动。旨在通过教育引导幼儿理解</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的危害，并通过具体的行动减少垃圾，激发他们成为环保小主人的欲望。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让幼儿了解</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及其对生态环境的威胁。培养幼儿使用调查访谈方法了解社区居民对</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的认识。鼓励幼儿积极参与环保活动，体验为环境保护做出贡献的乐趣。</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场地资源：社区超市、菜市场。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人力资源：社区居民。</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教学材料：提供塑料袋、泡沫饭盒及环保购物袋，准备相关的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教育视频。</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社区活动：准备访谈记录纸笔、环保宣传单和小册子，制作</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请尽量少用塑料袋</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的标志牌。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084580"/>
            <a:ext cx="10750550" cy="47675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第一阶段</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话题讨论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通过展示日常用品引出对</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的讨论。讨论塑料袋的便利性，肯定其给生活带来的方便。</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第二阶段</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观看视频</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观看有关</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的公益短片，使幼儿了解其危害。小结塑料制品的负面影响，引导幼儿思考减少</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的方法。动手创作环保袋，运用废旧物料进行设计制作。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第三阶段</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争当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环保小卫士</a:t>
            </a:r>
            <a:r>
              <a:rPr lang="en-US" altLang="zh-CN">
                <a:latin typeface="宋体" panose="02010600030101010101" pitchFamily="2" charset="-122"/>
                <a:ea typeface="宋体" panose="02010600030101010101" pitchFamily="2" charset="-122"/>
                <a:cs typeface="宋体" panose="02010600030101010101" pitchFamily="2" charset="-122"/>
              </a:rPr>
              <a:t>”</a:t>
            </a:r>
            <a:endParaRPr lang="en-US" altLang="zh-CN">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以小组形式走进社区进行</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知识调查访谈。分享访谈结果，向社区居民宣传环保知识，提倡少用塑料袋。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利用节日活动如</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六一</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环保时装秀</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进一步宣传环保理念。在美工区继续设计环保袋，借助家长和社区资源持续推广环保行动。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选自孙燕芳活动设计</a:t>
            </a:r>
            <a:r>
              <a:rPr lang="en-US" altLang="zh-CN">
                <a:latin typeface="宋体" panose="02010600030101010101" pitchFamily="2" charset="-122"/>
                <a:ea typeface="宋体" panose="02010600030101010101" pitchFamily="2" charset="-122"/>
                <a:cs typeface="宋体" panose="02010600030101010101" pitchFamily="2" charset="-122"/>
              </a:rPr>
              <a:t>A</a:t>
            </a:r>
            <a:r>
              <a:rPr lang="zh-CN" altLang="en-US">
                <a:latin typeface="宋体" panose="02010600030101010101" pitchFamily="2" charset="-122"/>
                <a:ea typeface="宋体" panose="02010600030101010101" pitchFamily="2" charset="-122"/>
                <a:cs typeface="宋体" panose="02010600030101010101" pitchFamily="2" charset="-122"/>
              </a:rPr>
              <a:t>（有改动）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8230" y="845185"/>
            <a:ext cx="9905365" cy="516763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该活动设计紧密贴合当前社会问题，即</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并通过幼儿日常生活中的接触点着手，引导他们认识到这一问题的严重性。在家园社合作共育的视角下，此设计实现了几个重要的教育目标。实践性强。活动通过让孩子们参与到实际的环保行动中，如制作环保袋、参加社区访谈等，使他们亲身体验环保行为的价值和重要性，从而激发内在的环保动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社区参与。通过利用社区资源，如超市和菜市场，以及社区居民的人力资源，活动将幼儿的学习环境拓展到了校园之外，加强了社区对环保教育的支持和参与。家园合作。鼓励幼儿与家长一起动手制作环保袋，并利用家长资源继续宣传环保理念，这不仅促进了家庭内的环保实践，还强化了家庭教育与学校教育的联系。</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知识与行动相结合。活动中幼儿不仅学习了有关</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白色污染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的知识，还通过设计和使用环保袋等实践活动，将知识转化为具体的环保行动。培养责任感。通过担当</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环保小卫士</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角色，孩子们被赋予了保护环境的责任感，这种角色模仿和角色扮演有助于培养他们的社会责任感。这一活动设计巧妙地融合了教育内容与社区参与，有效地促进了幼儿的环保意识和行动能力，同时也为家庭和社区树立了良好的环保典范。</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三</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家园社合作共育的艺术感知活动</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98dec329-5b08-11f0-8355-eaae2ddedaa1.jpg@base@tag=imgScale&amp;m=1&amp;w=1428&amp;h=1904&amp;q=9598dec329-5b08-11f0-8355-eaae2ddedaa1"/>
          <p:cNvPicPr>
            <a:picLocks noChangeAspect="1"/>
          </p:cNvPicPr>
          <p:nvPr>
            <p:custDataLst>
              <p:tags r:id="rId2"/>
            </p:custDataLst>
          </p:nvPr>
        </p:nvPicPr>
        <p:blipFill>
          <a:blip r:embed="rId3"/>
          <a:srcRect t="10912" b="14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0665" y="1097280"/>
            <a:ext cx="6233795" cy="763270"/>
          </a:xfrm>
        </p:spPr>
        <p:txBody>
          <a:bodyPr>
            <a:noAutofit/>
          </a:bodyPr>
          <a:lstStyle/>
          <a:p>
            <a:pPr marL="0" indent="0" fontAlgn="auto">
              <a:lnSpc>
                <a:spcPct val="140000"/>
              </a:lnSpc>
            </a:pPr>
            <a:r>
              <a:rPr lang="zh-CN" altLang="en-US"/>
              <a:t>一、幼儿艺术感知活动</a:t>
            </a:r>
            <a:br>
              <a:rPr lang="zh-CN" altLang="en-US"/>
            </a:br>
            <a:r>
              <a:rPr lang="zh-CN" altLang="en-US" sz="2800"/>
              <a:t>（一）活动内涵</a:t>
            </a:r>
            <a:endParaRPr lang="zh-CN" altLang="en-US" sz="2800"/>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3410801"/>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0665" y="4666324"/>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320665" y="2663190"/>
            <a:ext cx="6453505"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家园社合作的艺术感知活动指的是家庭、幼儿园和社区三方携手，共同为幼儿提供一个多元化的艺术体验平台，整合资源，促进幼儿全面发展。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320665" y="2291183"/>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家园社合作的定义</a:t>
            </a:r>
            <a:endParaRPr lang="zh-CN" altLang="en-US" b="1" dirty="0">
              <a:ln>
                <a:noFill/>
                <a:prstDash val="sysDot"/>
              </a:ln>
              <a:solidFill>
                <a:schemeClr val="accent5"/>
              </a:solidFill>
              <a:latin typeface="+mn-ea"/>
              <a:cs typeface="+mn-ea"/>
              <a:sym typeface="+mn-ea"/>
            </a:endParaRPr>
          </a:p>
        </p:txBody>
      </p:sp>
      <p:sp>
        <p:nvSpPr>
          <p:cNvPr id="11" name="矩形 35"/>
          <p:cNvSpPr/>
          <p:nvPr>
            <p:custDataLst>
              <p:tags r:id="rId13"/>
            </p:custDataLst>
          </p:nvPr>
        </p:nvSpPr>
        <p:spPr>
          <a:xfrm>
            <a:off x="5320665" y="3918853"/>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艺术感知活动旨在通过绘画、音乐、舞蹈等多种艺术形式，引导幼儿感知世界，表达情感与想象，进而发展其审美、创造力和情感。</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20665" y="3547340"/>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艺术感知活动的目的</a:t>
            </a:r>
            <a:endParaRPr lang="zh-CN" altLang="en-US" b="1" dirty="0">
              <a:ln>
                <a:noFill/>
                <a:prstDash val="sysDot"/>
              </a:ln>
              <a:solidFill>
                <a:schemeClr val="accent5"/>
              </a:solidFill>
              <a:latin typeface="+mn-ea"/>
              <a:cs typeface="+mn-ea"/>
              <a:sym typeface="+mn-ea"/>
            </a:endParaRPr>
          </a:p>
        </p:txBody>
      </p:sp>
      <p:sp>
        <p:nvSpPr>
          <p:cNvPr id="14" name="矩形 38"/>
          <p:cNvSpPr/>
          <p:nvPr>
            <p:custDataLst>
              <p:tags r:id="rId15"/>
            </p:custDataLst>
          </p:nvPr>
        </p:nvSpPr>
        <p:spPr>
          <a:xfrm>
            <a:off x="5320665" y="5174375"/>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多元化的艺术体验对幼儿至关重要，因为它能够丰富他们的艺术感知，促进审美能力的发展，并帮助他们通过艺术表达和欣赏来理解和表达自己的情绪。</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0665" y="480286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多元化艺术体验的重要性</a:t>
            </a:r>
            <a:endParaRPr lang="zh-CN" altLang="en-US" b="1" dirty="0">
              <a:ln>
                <a:noFill/>
                <a:prstDash val="sysDot"/>
              </a:ln>
              <a:solidFill>
                <a:schemeClr val="accent5"/>
              </a:solidFill>
              <a:latin typeface="+mn-ea"/>
              <a:cs typeface="+mn-ea"/>
              <a:sym typeface="+mn-ea"/>
            </a:endParaRPr>
          </a:p>
        </p:txBody>
      </p:sp>
    </p:spTree>
    <p:custDataLst>
      <p:tags r:id="rId1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15670" y="730885"/>
            <a:ext cx="10800080" cy="523875"/>
          </a:xfrm>
        </p:spPr>
        <p:txBody>
          <a:bodyPr/>
          <a:lstStyle/>
          <a:p>
            <a:r>
              <a:rPr lang="zh-CN" altLang="en-US" sz="2800"/>
              <a:t>（二）活动特点</a:t>
            </a:r>
            <a:endParaRPr lang="zh-CN" altLang="en-US" sz="2800"/>
          </a:p>
        </p:txBody>
      </p:sp>
      <p:sp>
        <p:nvSpPr>
          <p:cNvPr id="27" name="矩形 26"/>
          <p:cNvSpPr/>
          <p:nvPr>
            <p:custDataLst>
              <p:tags r:id="rId2"/>
            </p:custDataLst>
          </p:nvPr>
        </p:nvSpPr>
        <p:spPr>
          <a:xfrm>
            <a:off x="4529455" y="1879600"/>
            <a:ext cx="1272540" cy="1293495"/>
          </a:xfrm>
          <a:prstGeom prst="rect">
            <a:avLst/>
          </a:prstGeom>
          <a:solidFill>
            <a:schemeClr val="accent1">
              <a:alpha val="1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矩形 29"/>
          <p:cNvSpPr/>
          <p:nvPr>
            <p:custDataLst>
              <p:tags r:id="rId3"/>
            </p:custDataLst>
          </p:nvPr>
        </p:nvSpPr>
        <p:spPr>
          <a:xfrm>
            <a:off x="3721735" y="5622290"/>
            <a:ext cx="610870" cy="640715"/>
          </a:xfrm>
          <a:prstGeom prst="rect">
            <a:avLst/>
          </a:prstGeom>
          <a:solidFill>
            <a:schemeClr val="accent1">
              <a:alpha val="6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矩形 27"/>
          <p:cNvSpPr/>
          <p:nvPr>
            <p:custDataLst>
              <p:tags r:id="rId4"/>
            </p:custDataLst>
          </p:nvPr>
        </p:nvSpPr>
        <p:spPr>
          <a:xfrm>
            <a:off x="609600" y="4019550"/>
            <a:ext cx="1894205" cy="1908175"/>
          </a:xfrm>
          <a:prstGeom prst="rect">
            <a:avLst/>
          </a:prstGeom>
          <a:solidFill>
            <a:schemeClr val="accent1">
              <a:alpha val="51000"/>
            </a:schemeClr>
          </a:solidFill>
          <a:ln w="285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custDataLst>
              <p:tags r:id="rId5"/>
            </p:custDataLst>
          </p:nvPr>
        </p:nvSpPr>
        <p:spPr>
          <a:xfrm>
            <a:off x="1209675" y="1687830"/>
            <a:ext cx="1176655" cy="1235075"/>
          </a:xfrm>
          <a:prstGeom prst="rect">
            <a:avLst/>
          </a:prstGeom>
          <a:solidFill>
            <a:schemeClr val="accent1">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6"/>
            </p:custDataLst>
          </p:nvPr>
        </p:nvSpPr>
        <p:spPr>
          <a:xfrm>
            <a:off x="2182495" y="2435225"/>
            <a:ext cx="2581910" cy="2564765"/>
          </a:xfrm>
          <a:prstGeom prst="rect">
            <a:avLst/>
          </a:prstGeom>
          <a:solidFill>
            <a:schemeClr val="accent1"/>
          </a:solidFill>
          <a:ln w="15875">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5" name="图片 24"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108050" y="3331446"/>
            <a:ext cx="730800" cy="772323"/>
          </a:xfrm>
          <a:prstGeom prst="rect">
            <a:avLst/>
          </a:prstGeom>
        </p:spPr>
      </p:pic>
      <p:pic>
        <p:nvPicPr>
          <p:cNvPr id="35" name="图片 34" descr="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609970" y="2085768"/>
            <a:ext cx="376065" cy="439200"/>
          </a:xfrm>
          <a:prstGeom prst="rect">
            <a:avLst/>
          </a:prstGeom>
        </p:spPr>
      </p:pic>
      <p:pic>
        <p:nvPicPr>
          <p:cNvPr id="37" name="图片 36" descr="3"/>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901495" y="2209548"/>
            <a:ext cx="528461" cy="633600"/>
          </a:xfrm>
          <a:prstGeom prst="rect">
            <a:avLst/>
          </a:prstGeom>
        </p:spPr>
      </p:pic>
      <p:pic>
        <p:nvPicPr>
          <p:cNvPr id="38" name="图片 37" descr="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209303" y="4626238"/>
            <a:ext cx="694800" cy="694800"/>
          </a:xfrm>
          <a:prstGeom prst="rect">
            <a:avLst/>
          </a:prstGeom>
        </p:spPr>
      </p:pic>
      <p:pic>
        <p:nvPicPr>
          <p:cNvPr id="39" name="图片 38" descr="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910655" y="5764448"/>
            <a:ext cx="233031" cy="356400"/>
          </a:xfrm>
          <a:prstGeom prst="rect">
            <a:avLst/>
          </a:prstGeom>
        </p:spPr>
      </p:pic>
      <p:sp>
        <p:nvSpPr>
          <p:cNvPr id="5" name="边界"/>
          <p:cNvSpPr/>
          <p:nvPr>
            <p:custDataLst>
              <p:tags r:id="rId22"/>
            </p:custDataLst>
          </p:nvPr>
        </p:nvSpPr>
        <p:spPr>
          <a:xfrm>
            <a:off x="5643218" y="1171589"/>
            <a:ext cx="5167637" cy="455990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8" name="矩形 47"/>
          <p:cNvSpPr/>
          <p:nvPr>
            <p:custDataLst>
              <p:tags r:id="rId23"/>
            </p:custDataLst>
          </p:nvPr>
        </p:nvSpPr>
        <p:spPr>
          <a:xfrm>
            <a:off x="6141433" y="1170956"/>
            <a:ext cx="1992228" cy="293738"/>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en-US" altLang="en-US" sz="1600" b="1">
                <a:solidFill>
                  <a:schemeClr val="accent4"/>
                </a:solidFill>
                <a:latin typeface="+mn-ea"/>
                <a:cs typeface="+mn-ea"/>
              </a:rPr>
              <a:t>1. </a:t>
            </a:r>
            <a:r>
              <a:rPr lang="zh-CN" altLang="en-US" sz="1600" b="1">
                <a:solidFill>
                  <a:schemeClr val="accent4"/>
                </a:solidFill>
                <a:latin typeface="+mn-ea"/>
                <a:cs typeface="+mn-ea"/>
              </a:rPr>
              <a:t>多元性</a:t>
            </a:r>
            <a:endParaRPr lang="zh-CN" altLang="en-US" sz="1600" b="1">
              <a:solidFill>
                <a:schemeClr val="accent4"/>
              </a:solidFill>
              <a:latin typeface="+mn-ea"/>
              <a:cs typeface="+mn-ea"/>
            </a:endParaRPr>
          </a:p>
        </p:txBody>
      </p:sp>
      <p:sp>
        <p:nvSpPr>
          <p:cNvPr id="49" name="矩形 48"/>
          <p:cNvSpPr/>
          <p:nvPr>
            <p:custDataLst>
              <p:tags r:id="rId24"/>
            </p:custDataLst>
          </p:nvPr>
        </p:nvSpPr>
        <p:spPr>
          <a:xfrm>
            <a:off x="6141720" y="1473200"/>
            <a:ext cx="2350770" cy="930275"/>
          </a:xfrm>
          <a:prstGeom prst="rect">
            <a:avLst/>
          </a:prstGeom>
          <a:noFill/>
          <a:ln>
            <a:noFill/>
          </a:ln>
        </p:spPr>
        <p:txBody>
          <a:bodyPr wrap="square" lIns="0" tIns="0" rIns="0" bIns="0" rtlCol="0" anchor="t" anchorCtr="0">
            <a:noAutofit/>
          </a:bodyPr>
          <a:p>
            <a:pPr lvl="0" algn="just">
              <a:lnSpc>
                <a:spcPct val="150000"/>
              </a:lnSpc>
              <a:buClr>
                <a:srgbClr val="376FFF"/>
              </a:buClr>
              <a:buSzPct val="80000"/>
              <a:buFontTx/>
            </a:pPr>
            <a:r>
              <a:rPr lang="zh-CN" altLang="en-US" sz="1600" dirty="0">
                <a:solidFill>
                  <a:schemeClr val="tx1">
                    <a:lumMod val="85000"/>
                    <a:lumOff val="15000"/>
                  </a:schemeClr>
                </a:solidFill>
                <a:latin typeface="+mn-ea"/>
                <a:cs typeface="+mn-ea"/>
                <a:sym typeface="+mn-ea"/>
              </a:rPr>
              <a:t>幼儿艺术感知活动的多元性体现在涵盖绘画、音乐、舞蹈等多种艺术形式</a:t>
            </a:r>
            <a:r>
              <a:rPr lang="en-US" altLang="zh-CN" sz="1600" dirty="0">
                <a:solidFill>
                  <a:schemeClr val="tx1">
                    <a:lumMod val="85000"/>
                    <a:lumOff val="15000"/>
                  </a:schemeClr>
                </a:solidFill>
                <a:latin typeface="+mn-ea"/>
                <a:cs typeface="+mn-ea"/>
                <a:sym typeface="+mn-ea"/>
              </a:rPr>
              <a:t>。</a:t>
            </a:r>
            <a:endParaRPr lang="en-US" altLang="zh-CN" sz="1600" dirty="0">
              <a:solidFill>
                <a:schemeClr val="tx1">
                  <a:lumMod val="85000"/>
                  <a:lumOff val="15000"/>
                </a:schemeClr>
              </a:solidFill>
              <a:latin typeface="+mn-ea"/>
              <a:cs typeface="+mn-ea"/>
              <a:sym typeface="+mn-ea"/>
            </a:endParaRPr>
          </a:p>
        </p:txBody>
      </p:sp>
      <p:sp>
        <p:nvSpPr>
          <p:cNvPr id="53" name="矩形 52"/>
          <p:cNvSpPr/>
          <p:nvPr>
            <p:custDataLst>
              <p:tags r:id="rId25"/>
            </p:custDataLst>
          </p:nvPr>
        </p:nvSpPr>
        <p:spPr>
          <a:xfrm>
            <a:off x="8912953" y="1170956"/>
            <a:ext cx="1889040" cy="293738"/>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en-US" altLang="en-US" sz="1600" b="1">
                <a:solidFill>
                  <a:schemeClr val="accent5"/>
                </a:solidFill>
                <a:latin typeface="+mn-ea"/>
                <a:cs typeface="+mn-ea"/>
              </a:rPr>
              <a:t>2. </a:t>
            </a:r>
            <a:r>
              <a:rPr lang="zh-CN" altLang="en-US" sz="1600" b="1">
                <a:solidFill>
                  <a:schemeClr val="accent5"/>
                </a:solidFill>
                <a:latin typeface="+mn-ea"/>
                <a:cs typeface="+mn-ea"/>
              </a:rPr>
              <a:t>实践性</a:t>
            </a:r>
            <a:endParaRPr lang="zh-CN" altLang="en-US" sz="1600" b="1">
              <a:solidFill>
                <a:schemeClr val="accent5"/>
              </a:solidFill>
              <a:latin typeface="+mn-ea"/>
              <a:cs typeface="+mn-ea"/>
            </a:endParaRPr>
          </a:p>
        </p:txBody>
      </p:sp>
      <p:sp>
        <p:nvSpPr>
          <p:cNvPr id="54" name="矩形 53"/>
          <p:cNvSpPr/>
          <p:nvPr>
            <p:custDataLst>
              <p:tags r:id="rId26"/>
            </p:custDataLst>
          </p:nvPr>
        </p:nvSpPr>
        <p:spPr>
          <a:xfrm>
            <a:off x="8912860" y="1473200"/>
            <a:ext cx="2270760" cy="930275"/>
          </a:xfrm>
          <a:prstGeom prst="rect">
            <a:avLst/>
          </a:prstGeom>
          <a:noFill/>
          <a:ln>
            <a:noFill/>
          </a:ln>
        </p:spPr>
        <p:txBody>
          <a:bodyPr wrap="square" lIns="0" tIns="0" rIns="0" bIns="0" rtlCol="0" anchor="t" anchorCtr="0">
            <a:noAutofit/>
          </a:bodyPr>
          <a:p>
            <a:pPr lvl="0" algn="just">
              <a:lnSpc>
                <a:spcPct val="150000"/>
              </a:lnSpc>
              <a:buClr>
                <a:srgbClr val="376FFF"/>
              </a:buClr>
              <a:buSzPct val="80000"/>
              <a:buFontTx/>
            </a:pPr>
            <a:r>
              <a:rPr lang="zh-CN" altLang="en-US" sz="1600" dirty="0">
                <a:solidFill>
                  <a:schemeClr val="tx1">
                    <a:lumMod val="85000"/>
                    <a:lumOff val="15000"/>
                  </a:schemeClr>
                </a:solidFill>
                <a:latin typeface="+mn-ea"/>
                <a:cs typeface="+mn-ea"/>
                <a:sym typeface="+mn-ea"/>
              </a:rPr>
              <a:t>强调幼儿的亲身参与和动手实践，通过创作艺术作品来培养实际操作能力。</a:t>
            </a:r>
            <a:endParaRPr lang="zh-CN" altLang="en-US" sz="1600" dirty="0">
              <a:solidFill>
                <a:schemeClr val="tx1">
                  <a:lumMod val="85000"/>
                  <a:lumOff val="15000"/>
                </a:schemeClr>
              </a:solidFill>
              <a:latin typeface="+mn-ea"/>
              <a:cs typeface="+mn-ea"/>
              <a:sym typeface="+mn-ea"/>
            </a:endParaRPr>
          </a:p>
        </p:txBody>
      </p:sp>
      <p:sp>
        <p:nvSpPr>
          <p:cNvPr id="87" name="矩形 86"/>
          <p:cNvSpPr/>
          <p:nvPr>
            <p:custDataLst>
              <p:tags r:id="rId27"/>
            </p:custDataLst>
          </p:nvPr>
        </p:nvSpPr>
        <p:spPr>
          <a:xfrm>
            <a:off x="6141433" y="2832728"/>
            <a:ext cx="1992228" cy="293738"/>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en-US" altLang="en-US" sz="1600" b="1">
                <a:solidFill>
                  <a:schemeClr val="accent4"/>
                </a:solidFill>
                <a:latin typeface="+mn-ea"/>
                <a:cs typeface="+mn-ea"/>
              </a:rPr>
              <a:t>3. </a:t>
            </a:r>
            <a:r>
              <a:rPr lang="zh-CN" altLang="en-US" sz="1600" b="1">
                <a:solidFill>
                  <a:schemeClr val="accent4"/>
                </a:solidFill>
                <a:latin typeface="+mn-ea"/>
                <a:cs typeface="+mn-ea"/>
              </a:rPr>
              <a:t>创造性</a:t>
            </a:r>
            <a:endParaRPr lang="zh-CN" altLang="en-US" sz="1600" b="1">
              <a:solidFill>
                <a:schemeClr val="accent4"/>
              </a:solidFill>
              <a:latin typeface="+mn-ea"/>
              <a:cs typeface="+mn-ea"/>
            </a:endParaRPr>
          </a:p>
        </p:txBody>
      </p:sp>
      <p:sp>
        <p:nvSpPr>
          <p:cNvPr id="89" name="矩形 88"/>
          <p:cNvSpPr/>
          <p:nvPr>
            <p:custDataLst>
              <p:tags r:id="rId28"/>
            </p:custDataLst>
          </p:nvPr>
        </p:nvSpPr>
        <p:spPr>
          <a:xfrm>
            <a:off x="6141433" y="3134696"/>
            <a:ext cx="1888407" cy="929960"/>
          </a:xfrm>
          <a:prstGeom prst="rect">
            <a:avLst/>
          </a:prstGeom>
          <a:noFill/>
          <a:ln>
            <a:noFill/>
          </a:ln>
        </p:spPr>
        <p:txBody>
          <a:bodyPr wrap="square" lIns="0" tIns="0" rIns="0" bIns="0" rtlCol="0" anchor="t" anchorCtr="0">
            <a:noAutofit/>
          </a:bodyPr>
          <a:p>
            <a:pPr lvl="0" algn="just">
              <a:lnSpc>
                <a:spcPct val="150000"/>
              </a:lnSpc>
              <a:buClr>
                <a:srgbClr val="376FFF"/>
              </a:buClr>
              <a:buSzPct val="80000"/>
              <a:buFontTx/>
            </a:pPr>
            <a:r>
              <a:rPr lang="zh-CN" altLang="en-US" sz="1600" dirty="0">
                <a:solidFill>
                  <a:schemeClr val="tx1">
                    <a:lumMod val="85000"/>
                    <a:lumOff val="15000"/>
                  </a:schemeClr>
                </a:solidFill>
                <a:latin typeface="+mn-ea"/>
                <a:cs typeface="+mn-ea"/>
                <a:sym typeface="+mn-ea"/>
              </a:rPr>
              <a:t>活动鼓励幼儿发挥想象力和创新能力，创作个性化的艺术作品。</a:t>
            </a:r>
            <a:endParaRPr lang="zh-CN" altLang="en-US" sz="1600" dirty="0">
              <a:solidFill>
                <a:schemeClr val="tx1">
                  <a:lumMod val="85000"/>
                  <a:lumOff val="15000"/>
                </a:schemeClr>
              </a:solidFill>
              <a:latin typeface="+mn-ea"/>
              <a:cs typeface="+mn-ea"/>
              <a:sym typeface="+mn-ea"/>
            </a:endParaRPr>
          </a:p>
        </p:txBody>
      </p:sp>
      <p:sp>
        <p:nvSpPr>
          <p:cNvPr id="91" name="矩形 90"/>
          <p:cNvSpPr/>
          <p:nvPr>
            <p:custDataLst>
              <p:tags r:id="rId29"/>
            </p:custDataLst>
          </p:nvPr>
        </p:nvSpPr>
        <p:spPr>
          <a:xfrm>
            <a:off x="8912953" y="2832728"/>
            <a:ext cx="1889040" cy="293738"/>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en-US" altLang="en-US" sz="1600" b="1">
                <a:solidFill>
                  <a:schemeClr val="accent5"/>
                </a:solidFill>
                <a:latin typeface="+mn-ea"/>
                <a:cs typeface="+mn-ea"/>
              </a:rPr>
              <a:t>4. </a:t>
            </a:r>
            <a:r>
              <a:rPr lang="zh-CN" altLang="en-US" sz="1600" b="1">
                <a:solidFill>
                  <a:schemeClr val="accent5"/>
                </a:solidFill>
                <a:latin typeface="+mn-ea"/>
                <a:cs typeface="+mn-ea"/>
              </a:rPr>
              <a:t>协同性</a:t>
            </a:r>
            <a:endParaRPr lang="zh-CN" altLang="en-US" sz="1600" b="1">
              <a:solidFill>
                <a:schemeClr val="accent5"/>
              </a:solidFill>
              <a:latin typeface="+mn-ea"/>
              <a:cs typeface="+mn-ea"/>
            </a:endParaRPr>
          </a:p>
        </p:txBody>
      </p:sp>
      <p:sp>
        <p:nvSpPr>
          <p:cNvPr id="92" name="矩形 91"/>
          <p:cNvSpPr/>
          <p:nvPr>
            <p:custDataLst>
              <p:tags r:id="rId30"/>
            </p:custDataLst>
          </p:nvPr>
        </p:nvSpPr>
        <p:spPr>
          <a:xfrm>
            <a:off x="8912860" y="3134995"/>
            <a:ext cx="2270760" cy="930275"/>
          </a:xfrm>
          <a:prstGeom prst="rect">
            <a:avLst/>
          </a:prstGeom>
          <a:noFill/>
          <a:ln>
            <a:noFill/>
          </a:ln>
        </p:spPr>
        <p:txBody>
          <a:bodyPr wrap="square" lIns="0" tIns="0" rIns="0" bIns="0" rtlCol="0" anchor="t" anchorCtr="0">
            <a:noAutofit/>
          </a:bodyPr>
          <a:p>
            <a:pPr lvl="0" algn="just">
              <a:lnSpc>
                <a:spcPct val="150000"/>
              </a:lnSpc>
              <a:buClr>
                <a:srgbClr val="376FFF"/>
              </a:buClr>
              <a:buSzPct val="80000"/>
              <a:buFontTx/>
            </a:pPr>
            <a:r>
              <a:rPr lang="zh-CN" altLang="en-US" sz="1600" dirty="0">
                <a:solidFill>
                  <a:schemeClr val="tx1">
                    <a:lumMod val="85000"/>
                    <a:lumOff val="15000"/>
                  </a:schemeClr>
                </a:solidFill>
                <a:latin typeface="+mn-ea"/>
                <a:cs typeface="+mn-ea"/>
                <a:sym typeface="+mn-ea"/>
              </a:rPr>
              <a:t>家庭、幼儿园和社区三方合作，共同为幼儿提供艺术教育资源和支持。</a:t>
            </a:r>
            <a:endParaRPr lang="zh-CN" altLang="en-US" sz="1600" dirty="0">
              <a:solidFill>
                <a:schemeClr val="tx1">
                  <a:lumMod val="85000"/>
                  <a:lumOff val="15000"/>
                </a:schemeClr>
              </a:solidFill>
              <a:latin typeface="+mn-ea"/>
              <a:cs typeface="+mn-ea"/>
              <a:sym typeface="+mn-ea"/>
            </a:endParaRPr>
          </a:p>
        </p:txBody>
      </p:sp>
      <p:sp>
        <p:nvSpPr>
          <p:cNvPr id="95" name="矩形 94"/>
          <p:cNvSpPr/>
          <p:nvPr>
            <p:custDataLst>
              <p:tags r:id="rId31"/>
            </p:custDataLst>
          </p:nvPr>
        </p:nvSpPr>
        <p:spPr>
          <a:xfrm>
            <a:off x="6141433" y="4494501"/>
            <a:ext cx="1992228" cy="293738"/>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en-US" altLang="en-US" sz="1600" b="1">
                <a:solidFill>
                  <a:schemeClr val="accent4"/>
                </a:solidFill>
                <a:latin typeface="+mn-ea"/>
                <a:cs typeface="+mn-ea"/>
              </a:rPr>
              <a:t>5. </a:t>
            </a:r>
            <a:r>
              <a:rPr lang="zh-CN" altLang="en-US" sz="1600" b="1">
                <a:solidFill>
                  <a:schemeClr val="accent4"/>
                </a:solidFill>
                <a:latin typeface="+mn-ea"/>
                <a:cs typeface="+mn-ea"/>
              </a:rPr>
              <a:t>情感性</a:t>
            </a:r>
            <a:endParaRPr lang="zh-CN" altLang="en-US" sz="1600" b="1">
              <a:solidFill>
                <a:schemeClr val="accent4"/>
              </a:solidFill>
              <a:latin typeface="+mn-ea"/>
              <a:cs typeface="+mn-ea"/>
            </a:endParaRPr>
          </a:p>
        </p:txBody>
      </p:sp>
      <p:sp>
        <p:nvSpPr>
          <p:cNvPr id="96" name="矩形 95"/>
          <p:cNvSpPr/>
          <p:nvPr>
            <p:custDataLst>
              <p:tags r:id="rId32"/>
            </p:custDataLst>
          </p:nvPr>
        </p:nvSpPr>
        <p:spPr>
          <a:xfrm>
            <a:off x="6141433" y="4796468"/>
            <a:ext cx="1888407" cy="929960"/>
          </a:xfrm>
          <a:prstGeom prst="rect">
            <a:avLst/>
          </a:prstGeom>
          <a:noFill/>
          <a:ln>
            <a:noFill/>
          </a:ln>
        </p:spPr>
        <p:txBody>
          <a:bodyPr wrap="square" lIns="0" tIns="0" rIns="0" bIns="0" rtlCol="0" anchor="t" anchorCtr="0">
            <a:noAutofit/>
          </a:bodyPr>
          <a:p>
            <a:pPr lvl="0" algn="just">
              <a:lnSpc>
                <a:spcPct val="150000"/>
              </a:lnSpc>
              <a:buClr>
                <a:srgbClr val="376FFF"/>
              </a:buClr>
              <a:buSzPct val="80000"/>
              <a:buFontTx/>
            </a:pPr>
            <a:r>
              <a:rPr lang="zh-CN" altLang="en-US" sz="1600" dirty="0">
                <a:solidFill>
                  <a:schemeClr val="tx1">
                    <a:lumMod val="85000"/>
                    <a:lumOff val="15000"/>
                  </a:schemeClr>
                </a:solidFill>
                <a:latin typeface="+mn-ea"/>
                <a:cs typeface="+mn-ea"/>
                <a:sym typeface="+mn-ea"/>
              </a:rPr>
              <a:t>通过艺术表达情感，帮助幼儿理解和表达自己的情绪和感受。</a:t>
            </a:r>
            <a:endParaRPr lang="zh-CN" altLang="en-US" sz="1600" dirty="0">
              <a:solidFill>
                <a:schemeClr val="tx1">
                  <a:lumMod val="85000"/>
                  <a:lumOff val="15000"/>
                </a:schemeClr>
              </a:solidFill>
              <a:latin typeface="+mn-ea"/>
              <a:cs typeface="+mn-ea"/>
              <a:sym typeface="+mn-ea"/>
            </a:endParaRPr>
          </a:p>
        </p:txBody>
      </p:sp>
      <p:sp>
        <p:nvSpPr>
          <p:cNvPr id="98" name="矩形 97"/>
          <p:cNvSpPr/>
          <p:nvPr>
            <p:custDataLst>
              <p:tags r:id="rId33"/>
            </p:custDataLst>
          </p:nvPr>
        </p:nvSpPr>
        <p:spPr>
          <a:xfrm>
            <a:off x="8912953" y="4494501"/>
            <a:ext cx="1889040" cy="293738"/>
          </a:xfrm>
          <a:prstGeom prst="rect">
            <a:avLst/>
          </a:prstGeom>
          <a:noFill/>
          <a:ln>
            <a:noFill/>
          </a:ln>
        </p:spPr>
        <p:txBody>
          <a:bodyPr wrap="square" lIns="0" tIns="0" rIns="0" bIns="0" rtlCol="0" anchor="b" anchorCtr="0">
            <a:noAutofit/>
          </a:bodyPr>
          <a:p>
            <a:pPr algn="just">
              <a:spcBef>
                <a:spcPct val="0"/>
              </a:spcBef>
              <a:spcAft>
                <a:spcPct val="0"/>
              </a:spcAft>
              <a:buClr>
                <a:srgbClr val="000000"/>
              </a:buClr>
              <a:buSzPct val="70000"/>
            </a:pPr>
            <a:r>
              <a:rPr lang="en-US" altLang="en-US" sz="1600" b="1">
                <a:solidFill>
                  <a:schemeClr val="accent5"/>
                </a:solidFill>
                <a:latin typeface="+mn-ea"/>
                <a:cs typeface="+mn-ea"/>
              </a:rPr>
              <a:t>6. </a:t>
            </a:r>
            <a:r>
              <a:rPr lang="zh-CN" altLang="en-US" sz="1600" b="1">
                <a:solidFill>
                  <a:schemeClr val="accent5"/>
                </a:solidFill>
                <a:latin typeface="+mn-ea"/>
                <a:cs typeface="+mn-ea"/>
              </a:rPr>
              <a:t>审美性</a:t>
            </a:r>
            <a:endParaRPr lang="zh-CN" altLang="en-US" sz="1600" b="1">
              <a:solidFill>
                <a:schemeClr val="accent5"/>
              </a:solidFill>
              <a:latin typeface="+mn-ea"/>
              <a:cs typeface="+mn-ea"/>
            </a:endParaRPr>
          </a:p>
        </p:txBody>
      </p:sp>
      <p:sp>
        <p:nvSpPr>
          <p:cNvPr id="99" name="矩形 98"/>
          <p:cNvSpPr/>
          <p:nvPr>
            <p:custDataLst>
              <p:tags r:id="rId34"/>
            </p:custDataLst>
          </p:nvPr>
        </p:nvSpPr>
        <p:spPr>
          <a:xfrm>
            <a:off x="8912953" y="4796468"/>
            <a:ext cx="1888407" cy="929960"/>
          </a:xfrm>
          <a:prstGeom prst="rect">
            <a:avLst/>
          </a:prstGeom>
          <a:noFill/>
          <a:ln>
            <a:noFill/>
          </a:ln>
        </p:spPr>
        <p:txBody>
          <a:bodyPr wrap="square" lIns="0" tIns="0" rIns="0" bIns="0" rtlCol="0" anchor="t" anchorCtr="0">
            <a:noAutofit/>
          </a:bodyPr>
          <a:p>
            <a:pPr lvl="0" algn="just">
              <a:lnSpc>
                <a:spcPct val="150000"/>
              </a:lnSpc>
              <a:buClr>
                <a:srgbClr val="376FFF"/>
              </a:buClr>
              <a:buSzPct val="80000"/>
              <a:buFontTx/>
            </a:pPr>
            <a:r>
              <a:rPr lang="zh-CN" altLang="en-US" sz="1600" dirty="0">
                <a:solidFill>
                  <a:schemeClr val="tx1">
                    <a:lumMod val="85000"/>
                    <a:lumOff val="15000"/>
                  </a:schemeClr>
                </a:solidFill>
                <a:latin typeface="+mn-ea"/>
                <a:cs typeface="+mn-ea"/>
                <a:sym typeface="+mn-ea"/>
              </a:rPr>
              <a:t>培养幼儿的审美眼光，帮助他们欣赏和评价艺术作品。</a:t>
            </a:r>
            <a:endParaRPr lang="zh-CN" altLang="en-US" sz="1600" dirty="0">
              <a:solidFill>
                <a:schemeClr val="tx1">
                  <a:lumMod val="85000"/>
                  <a:lumOff val="15000"/>
                </a:schemeClr>
              </a:solidFill>
              <a:latin typeface="+mn-ea"/>
              <a:cs typeface="+mn-ea"/>
              <a:sym typeface="+mn-ea"/>
            </a:endParaRPr>
          </a:p>
        </p:txBody>
      </p:sp>
    </p:spTree>
    <p:custDataLst>
      <p:tags r:id="rId35"/>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608330"/>
            <a:ext cx="7016115" cy="763270"/>
          </a:xfrm>
        </p:spPr>
        <p:txBody>
          <a:bodyPr/>
          <a:p>
            <a:r>
              <a:rPr lang="zh-CN" altLang="en-US" sz="2800"/>
              <a:t>（三）活动方式</a:t>
            </a:r>
            <a:endParaRPr lang="zh-CN" altLang="en-US" sz="2800"/>
          </a:p>
        </p:txBody>
      </p:sp>
      <p:pic>
        <p:nvPicPr>
          <p:cNvPr id="4" name="图片 3" descr="/data/temp/97ebcafb-5b08-11f0-82e8-7e5014e087b1.jpg@base@tag=imgScale&amp;m=1&amp;w=1102&amp;h=1904&amp;q=9597ebcafb-5b08-11f0-82e8-7e5014e087b1"/>
          <p:cNvPicPr>
            <a:picLocks noChangeAspect="1"/>
          </p:cNvPicPr>
          <p:nvPr>
            <p:custDataLst>
              <p:tags r:id="rId2"/>
            </p:custDataLst>
          </p:nvPr>
        </p:nvPicPr>
        <p:blipFill>
          <a:blip r:embed="rId3"/>
          <a:srcRect l="22771" r="19359"/>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6323" y="138180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01</a:t>
            </a:r>
            <a:endParaRPr lang="en-US" altLang="zh-CN" sz="2000" b="1" dirty="0">
              <a:solidFill>
                <a:schemeClr val="accent5"/>
              </a:solidFill>
              <a:latin typeface="+mn-ea"/>
              <a:cs typeface="+mn-ea"/>
            </a:endParaRPr>
          </a:p>
        </p:txBody>
      </p:sp>
      <p:sp>
        <p:nvSpPr>
          <p:cNvPr id="5" name="矩形 9"/>
          <p:cNvSpPr/>
          <p:nvPr>
            <p:custDataLst>
              <p:tags r:id="rId5"/>
            </p:custDataLst>
          </p:nvPr>
        </p:nvSpPr>
        <p:spPr>
          <a:xfrm>
            <a:off x="5082351" y="1365939"/>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5"/>
                </a:solidFill>
                <a:latin typeface="+mn-ea"/>
                <a:cs typeface="+mn-ea"/>
              </a:rPr>
              <a:t>家庭参与与社区资源</a:t>
            </a:r>
            <a:endParaRPr lang="zh-CN" altLang="en-US" sz="1600" b="1" dirty="0">
              <a:solidFill>
                <a:schemeClr val="accent5"/>
              </a:solidFill>
              <a:latin typeface="+mn-ea"/>
              <a:cs typeface="+mn-ea"/>
            </a:endParaRPr>
          </a:p>
        </p:txBody>
      </p:sp>
      <p:sp>
        <p:nvSpPr>
          <p:cNvPr id="6" name="矩形 10"/>
          <p:cNvSpPr/>
          <p:nvPr>
            <p:custDataLst>
              <p:tags r:id="rId6"/>
            </p:custDataLst>
          </p:nvPr>
        </p:nvSpPr>
        <p:spPr>
          <a:xfrm>
            <a:off x="5081082" y="172011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家庭参与鼓励家长陪伴孩子一起参与艺术活动，如家庭绘画、音乐演奏会等，而社区资源则利用社区艺术中心、博物馆、图书馆等资源，组织幼儿参观和体验。</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18021" y="1848327"/>
            <a:ext cx="9521" cy="975567"/>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08500" y="3399586"/>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6323" y="295591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17" name="矩形 15"/>
          <p:cNvSpPr/>
          <p:nvPr>
            <p:custDataLst>
              <p:tags r:id="rId10"/>
            </p:custDataLst>
          </p:nvPr>
        </p:nvSpPr>
        <p:spPr>
          <a:xfrm>
            <a:off x="5082351" y="2940048"/>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6"/>
                </a:solidFill>
                <a:latin typeface="+mn-ea"/>
                <a:cs typeface="+mn-ea"/>
              </a:rPr>
              <a:t>艺术工作坊与幼儿园课程</a:t>
            </a:r>
            <a:endParaRPr lang="zh-CN" altLang="en-US" sz="1600" b="1" dirty="0">
              <a:solidFill>
                <a:schemeClr val="accent6"/>
              </a:solidFill>
              <a:latin typeface="+mn-ea"/>
              <a:cs typeface="+mn-ea"/>
            </a:endParaRPr>
          </a:p>
        </p:txBody>
      </p:sp>
      <p:sp>
        <p:nvSpPr>
          <p:cNvPr id="18" name="矩形 16"/>
          <p:cNvSpPr/>
          <p:nvPr>
            <p:custDataLst>
              <p:tags r:id="rId11"/>
            </p:custDataLst>
          </p:nvPr>
        </p:nvSpPr>
        <p:spPr>
          <a:xfrm>
            <a:off x="5081082" y="329422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定期举办绘画、手工、戏剧表演等工作坊，邀请专业艺术家指导，以及将艺术活动融入幼儿园日常课程，如美术课、音乐课、舞蹈课等，都是艺术感知活动的重要方式。</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6323" y="453002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03</a:t>
            </a:r>
            <a:endParaRPr lang="en-US" altLang="zh-CN" sz="2000" b="1" dirty="0">
              <a:solidFill>
                <a:schemeClr val="accent5"/>
              </a:solidFill>
              <a:latin typeface="+mn-ea"/>
              <a:cs typeface="+mn-ea"/>
            </a:endParaRPr>
          </a:p>
        </p:txBody>
      </p:sp>
      <p:sp>
        <p:nvSpPr>
          <p:cNvPr id="20" name="矩形 19"/>
          <p:cNvSpPr/>
          <p:nvPr>
            <p:custDataLst>
              <p:tags r:id="rId13"/>
            </p:custDataLst>
          </p:nvPr>
        </p:nvSpPr>
        <p:spPr>
          <a:xfrm>
            <a:off x="5082351" y="4514157"/>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5"/>
                </a:solidFill>
                <a:latin typeface="+mn-ea"/>
                <a:cs typeface="+mn-ea"/>
              </a:rPr>
              <a:t>跨领域合作与作品展示</a:t>
            </a:r>
            <a:endParaRPr lang="zh-CN" altLang="en-US" sz="1600" b="1" dirty="0">
              <a:solidFill>
                <a:schemeClr val="accent5"/>
              </a:solidFill>
              <a:latin typeface="+mn-ea"/>
              <a:cs typeface="+mn-ea"/>
            </a:endParaRPr>
          </a:p>
        </p:txBody>
      </p:sp>
      <p:sp>
        <p:nvSpPr>
          <p:cNvPr id="21" name="矩形 20"/>
          <p:cNvSpPr/>
          <p:nvPr>
            <p:custDataLst>
              <p:tags r:id="rId14"/>
            </p:custDataLst>
          </p:nvPr>
        </p:nvSpPr>
        <p:spPr>
          <a:xfrm>
            <a:off x="5081082" y="486833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幼儿艺术感知活动还包括与当地艺术家、艺术团体合作，开展丰富多样的艺术活动，以及举办艺术展览或表演，展示幼儿的艺术作品和才艺。</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289425" y="2080895"/>
            <a:ext cx="635762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家园社合作共育的科学探究活动</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2963545" y="206248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2963545" y="210248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262755" y="3039745"/>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家园社合作共育的社会体验活动</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2963545" y="303974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2964180" y="308927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sp>
        <p:nvSpPr>
          <p:cNvPr id="5" name="文本框 4"/>
          <p:cNvSpPr txBox="1"/>
          <p:nvPr>
            <p:custDataLst>
              <p:tags r:id="rId7"/>
            </p:custDataLst>
          </p:nvPr>
        </p:nvSpPr>
        <p:spPr>
          <a:xfrm>
            <a:off x="4263390" y="4062730"/>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家园社合作共育的艺术感知活动</a:t>
            </a:r>
            <a:endParaRPr lang="zh-CN" altLang="en-US" sz="2800" dirty="0">
              <a:solidFill>
                <a:srgbClr val="0091DC"/>
              </a:solidFill>
              <a:latin typeface="+mj-ea"/>
              <a:ea typeface="+mj-ea"/>
              <a:cs typeface="+mj-ea"/>
            </a:endParaRPr>
          </a:p>
        </p:txBody>
      </p:sp>
      <p:sp>
        <p:nvSpPr>
          <p:cNvPr id="8" name="圆角矩形 7"/>
          <p:cNvSpPr/>
          <p:nvPr>
            <p:custDataLst>
              <p:tags r:id="rId8"/>
            </p:custDataLst>
          </p:nvPr>
        </p:nvSpPr>
        <p:spPr>
          <a:xfrm>
            <a:off x="2964180" y="406273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9"/>
            </p:custDataLst>
          </p:nvPr>
        </p:nvSpPr>
        <p:spPr>
          <a:xfrm>
            <a:off x="2964815" y="4112260"/>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三</a:t>
            </a:r>
            <a:endParaRPr lang="zh-CN" altLang="en-US" sz="2400" dirty="0">
              <a:solidFill>
                <a:srgbClr val="0091DC"/>
              </a:solidFill>
              <a:latin typeface="+mj-ea"/>
              <a:ea typeface="+mj-ea"/>
              <a:cs typeface="+mj-ea"/>
              <a:sym typeface="+mn-ea"/>
            </a:endParaRPr>
          </a:p>
        </p:txBody>
      </p:sp>
      <p:sp>
        <p:nvSpPr>
          <p:cNvPr id="10" name="文本框 9"/>
          <p:cNvSpPr txBox="1"/>
          <p:nvPr>
            <p:custDataLst>
              <p:tags r:id="rId10"/>
            </p:custDataLst>
          </p:nvPr>
        </p:nvSpPr>
        <p:spPr>
          <a:xfrm>
            <a:off x="4262755" y="5083175"/>
            <a:ext cx="610489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家园社合作共育的运动体验活动</a:t>
            </a:r>
            <a:endParaRPr lang="zh-CN" altLang="en-US" sz="2800" dirty="0">
              <a:solidFill>
                <a:srgbClr val="0091DC"/>
              </a:solidFill>
              <a:latin typeface="+mj-ea"/>
              <a:ea typeface="+mj-ea"/>
              <a:cs typeface="+mj-ea"/>
            </a:endParaRPr>
          </a:p>
        </p:txBody>
      </p:sp>
      <p:sp>
        <p:nvSpPr>
          <p:cNvPr id="13" name="圆角矩形 12"/>
          <p:cNvSpPr/>
          <p:nvPr>
            <p:custDataLst>
              <p:tags r:id="rId11"/>
            </p:custDataLst>
          </p:nvPr>
        </p:nvSpPr>
        <p:spPr>
          <a:xfrm>
            <a:off x="2963545" y="508317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custDataLst>
              <p:tags r:id="rId12"/>
            </p:custDataLst>
          </p:nvPr>
        </p:nvSpPr>
        <p:spPr>
          <a:xfrm>
            <a:off x="2964180" y="513270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四</a:t>
            </a:r>
            <a:endParaRPr lang="zh-CN" altLang="en-US" sz="2400" dirty="0">
              <a:solidFill>
                <a:srgbClr val="0091DC"/>
              </a:solidFill>
              <a:latin typeface="+mj-ea"/>
              <a:ea typeface="+mj-ea"/>
              <a:cs typeface="+mj-ea"/>
              <a:sym typeface="+mn-ea"/>
            </a:endParaRPr>
          </a:p>
        </p:txBody>
      </p:sp>
    </p:spTree>
    <p:custDataLst>
      <p:tags r:id="rId1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760855" y="889635"/>
            <a:ext cx="5674360" cy="481965"/>
          </a:xfrm>
        </p:spPr>
        <p:txBody>
          <a:bodyPr>
            <a:noAutofit/>
          </a:bodyPr>
          <a:p>
            <a:pPr algn="l"/>
            <a:r>
              <a:rPr lang="zh-CN" altLang="en-US" sz="2800"/>
              <a:t>（四）活动意义</a:t>
            </a:r>
            <a:endParaRPr lang="zh-CN" altLang="en-US" sz="2800"/>
          </a:p>
        </p:txBody>
      </p:sp>
      <p:sp>
        <p:nvSpPr>
          <p:cNvPr id="3" name="矩形 5"/>
          <p:cNvSpPr/>
          <p:nvPr>
            <p:custDataLst>
              <p:tags r:id="rId2"/>
            </p:custDataLst>
          </p:nvPr>
        </p:nvSpPr>
        <p:spPr>
          <a:xfrm>
            <a:off x="1894205" y="3187065"/>
            <a:ext cx="230759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培养审美情趣与创造力</a:t>
            </a:r>
            <a:endParaRPr lang="zh-CN" altLang="en-US" b="1">
              <a:solidFill>
                <a:schemeClr val="accent6"/>
              </a:solidFill>
              <a:latin typeface="+mn-ea"/>
              <a:cs typeface="+mn-ea"/>
            </a:endParaRPr>
          </a:p>
        </p:txBody>
      </p:sp>
      <p:sp>
        <p:nvSpPr>
          <p:cNvPr id="4" name="矩形 8"/>
          <p:cNvSpPr/>
          <p:nvPr>
            <p:custDataLst>
              <p:tags r:id="rId3"/>
            </p:custDataLst>
          </p:nvPr>
        </p:nvSpPr>
        <p:spPr>
          <a:xfrm>
            <a:off x="1864725" y="379417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通过多样化的艺术活动，幼儿能够培养对美的感知和欣赏能力，同时艺术活动鼓励幼儿自由表达和创造，激发他们的想象力和创新思维。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9822f827-5b08-11f0-a956-02bafa7fac77.jpg@base@tag=imgScale&amp;m=1&amp;w=485&amp;h=753&amp;q=959822f827-5b08-11f0-a956-02bafa7fac77"/>
          <p:cNvPicPr>
            <a:picLocks noChangeAspect="1"/>
          </p:cNvPicPr>
          <p:nvPr>
            <p:custDataLst>
              <p:tags r:id="rId4"/>
            </p:custDataLst>
          </p:nvPr>
        </p:nvPicPr>
        <p:blipFill>
          <a:blip r:embed="rId5"/>
          <a:srcRect l="1691" r="1691"/>
          <a:stretch>
            <a:fillRect/>
          </a:stretch>
        </p:blipFill>
        <p:spPr>
          <a:xfrm>
            <a:off x="2434590" y="1374140"/>
            <a:ext cx="1087120" cy="1688465"/>
          </a:xfrm>
          <a:prstGeom prst="roundRect">
            <a:avLst>
              <a:gd name="adj" fmla="val 50000"/>
            </a:avLst>
          </a:prstGeom>
          <a:solidFill>
            <a:schemeClr val="accent6"/>
          </a:solidFill>
          <a:ln>
            <a:solidFill>
              <a:schemeClr val="accent6">
                <a:alpha val="20000"/>
              </a:schemeClr>
            </a:solidFill>
          </a:ln>
        </p:spPr>
      </p:pic>
      <p:sp>
        <p:nvSpPr>
          <p:cNvPr id="17" name="椭圆 4"/>
          <p:cNvSpPr/>
          <p:nvPr>
            <p:custDataLst>
              <p:tags r:id="rId6"/>
            </p:custDataLst>
          </p:nvPr>
        </p:nvSpPr>
        <p:spPr>
          <a:xfrm>
            <a:off x="2122805" y="2086610"/>
            <a:ext cx="390525" cy="36766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01</a:t>
            </a:r>
            <a:endParaRPr lang="en-US" altLang="zh-CN" sz="1600" b="1" dirty="0">
              <a:solidFill>
                <a:schemeClr val="accent6"/>
              </a:solidFill>
              <a:latin typeface="+mn-ea"/>
              <a:cs typeface="+mn-ea"/>
              <a:sym typeface="+mn-ea"/>
            </a:endParaRPr>
          </a:p>
        </p:txBody>
      </p:sp>
      <p:pic>
        <p:nvPicPr>
          <p:cNvPr id="18" name="图片 2" descr="/data/temp/9822f85a-5b08-11f0-a956-02bafa7fac77.jpg@base@tag=imgScale&amp;m=1&amp;w=485&amp;h=753&amp;q=959822f85a-5b08-11f0-a956-02bafa7fac77"/>
          <p:cNvPicPr>
            <a:picLocks noChangeAspect="1"/>
          </p:cNvPicPr>
          <p:nvPr>
            <p:custDataLst>
              <p:tags r:id="rId7"/>
            </p:custDataLst>
          </p:nvPr>
        </p:nvPicPr>
        <p:blipFill>
          <a:blip r:embed="rId8"/>
          <a:srcRect l="21443" r="206" b="18907"/>
          <a:stretch>
            <a:fillRect/>
          </a:stretch>
        </p:blipFill>
        <p:spPr>
          <a:xfrm>
            <a:off x="5337810" y="1374140"/>
            <a:ext cx="1087120" cy="1688465"/>
          </a:xfrm>
          <a:prstGeom prst="roundRect">
            <a:avLst>
              <a:gd name="adj" fmla="val 50000"/>
            </a:avLst>
          </a:prstGeom>
          <a:solidFill>
            <a:schemeClr val="accent6"/>
          </a:solidFill>
          <a:ln>
            <a:solidFill>
              <a:schemeClr val="accent6">
                <a:alpha val="20000"/>
              </a:schemeClr>
            </a:solidFill>
          </a:ln>
        </p:spPr>
      </p:pic>
      <p:sp>
        <p:nvSpPr>
          <p:cNvPr id="19" name="椭圆 7"/>
          <p:cNvSpPr/>
          <p:nvPr>
            <p:custDataLst>
              <p:tags r:id="rId9"/>
            </p:custDataLst>
          </p:nvPr>
        </p:nvSpPr>
        <p:spPr>
          <a:xfrm>
            <a:off x="5024120" y="2086610"/>
            <a:ext cx="390525" cy="36766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02</a:t>
            </a:r>
            <a:endParaRPr lang="en-US" altLang="zh-CN" sz="1600" b="1" dirty="0">
              <a:solidFill>
                <a:schemeClr val="accent6"/>
              </a:solidFill>
              <a:latin typeface="+mn-ea"/>
              <a:cs typeface="+mn-ea"/>
              <a:sym typeface="+mn-ea"/>
            </a:endParaRPr>
          </a:p>
        </p:txBody>
      </p:sp>
      <p:sp>
        <p:nvSpPr>
          <p:cNvPr id="20" name="矩形 11"/>
          <p:cNvSpPr/>
          <p:nvPr>
            <p:custDataLst>
              <p:tags r:id="rId10"/>
            </p:custDataLst>
          </p:nvPr>
        </p:nvSpPr>
        <p:spPr>
          <a:xfrm>
            <a:off x="4804410" y="3183255"/>
            <a:ext cx="230759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情感发展与家庭关系</a:t>
            </a:r>
            <a:endParaRPr lang="zh-CN" altLang="en-US" b="1">
              <a:solidFill>
                <a:schemeClr val="accent6"/>
              </a:solidFill>
              <a:latin typeface="+mn-ea"/>
              <a:cs typeface="+mn-ea"/>
            </a:endParaRPr>
          </a:p>
        </p:txBody>
      </p:sp>
      <p:sp>
        <p:nvSpPr>
          <p:cNvPr id="21" name="矩形 12"/>
          <p:cNvSpPr/>
          <p:nvPr>
            <p:custDataLst>
              <p:tags r:id="rId11"/>
            </p:custDataLst>
          </p:nvPr>
        </p:nvSpPr>
        <p:spPr>
          <a:xfrm>
            <a:off x="4775479" y="37903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艺术作为情感的载体，帮助幼儿更好地理解和表达自己的情感，同时家长参与艺术活动，加强亲子互动，促进家庭成员之间的情感交流。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9822f98f-5b08-11f0-a956-02bafa7fac77.jpg@base@tag=imgScale&amp;m=1&amp;w=485&amp;h=753&amp;q=959822f98f-5b08-11f0-a956-02bafa7fac77"/>
          <p:cNvPicPr>
            <a:picLocks noChangeAspect="1"/>
          </p:cNvPicPr>
          <p:nvPr>
            <p:custDataLst>
              <p:tags r:id="rId12"/>
            </p:custDataLst>
          </p:nvPr>
        </p:nvPicPr>
        <p:blipFill>
          <a:blip r:embed="rId13"/>
          <a:srcRect l="1757" r="1758"/>
          <a:stretch>
            <a:fillRect/>
          </a:stretch>
        </p:blipFill>
        <p:spPr>
          <a:xfrm>
            <a:off x="8240395" y="1377950"/>
            <a:ext cx="1087120" cy="1688465"/>
          </a:xfrm>
          <a:prstGeom prst="roundRect">
            <a:avLst>
              <a:gd name="adj" fmla="val 50000"/>
            </a:avLst>
          </a:prstGeom>
          <a:solidFill>
            <a:schemeClr val="accent6"/>
          </a:solidFill>
          <a:ln>
            <a:solidFill>
              <a:schemeClr val="accent6">
                <a:alpha val="20000"/>
              </a:schemeClr>
            </a:solidFill>
          </a:ln>
        </p:spPr>
      </p:pic>
      <p:sp>
        <p:nvSpPr>
          <p:cNvPr id="28" name="椭圆 10"/>
          <p:cNvSpPr/>
          <p:nvPr>
            <p:custDataLst>
              <p:tags r:id="rId14"/>
            </p:custDataLst>
          </p:nvPr>
        </p:nvSpPr>
        <p:spPr>
          <a:xfrm>
            <a:off x="7919720" y="2077085"/>
            <a:ext cx="390525" cy="36766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03</a:t>
            </a:r>
            <a:endParaRPr lang="en-US" altLang="zh-CN" sz="1600" b="1" dirty="0">
              <a:solidFill>
                <a:schemeClr val="accent6"/>
              </a:solidFill>
              <a:latin typeface="+mn-ea"/>
              <a:cs typeface="+mn-ea"/>
              <a:sym typeface="+mn-ea"/>
            </a:endParaRPr>
          </a:p>
        </p:txBody>
      </p:sp>
      <p:sp>
        <p:nvSpPr>
          <p:cNvPr id="29" name="矩形 13"/>
          <p:cNvSpPr/>
          <p:nvPr>
            <p:custDataLst>
              <p:tags r:id="rId15"/>
            </p:custDataLst>
          </p:nvPr>
        </p:nvSpPr>
        <p:spPr>
          <a:xfrm>
            <a:off x="7714615" y="3183255"/>
            <a:ext cx="256159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社区文化与综合素质提升</a:t>
            </a:r>
            <a:endParaRPr lang="zh-CN" altLang="en-US" b="1">
              <a:solidFill>
                <a:schemeClr val="accent6"/>
              </a:solidFill>
              <a:latin typeface="+mn-ea"/>
              <a:cs typeface="+mn-ea"/>
            </a:endParaRPr>
          </a:p>
        </p:txBody>
      </p:sp>
      <p:sp>
        <p:nvSpPr>
          <p:cNvPr id="30" name="矩形 14"/>
          <p:cNvSpPr/>
          <p:nvPr>
            <p:custDataLst>
              <p:tags r:id="rId16"/>
            </p:custDataLst>
          </p:nvPr>
        </p:nvSpPr>
        <p:spPr>
          <a:xfrm>
            <a:off x="7685405" y="3790315"/>
            <a:ext cx="27609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家园社合作的艺术感知活动有助于建设社区文化，增强社区的文化氛围，提升社区文化品位，同时艺术活动有助于提升幼儿的综合素养，为其未来的学业和生活打下良好的基础。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782275"/>
            <a:ext cx="10800000" cy="720000"/>
          </a:xfrm>
        </p:spPr>
        <p:txBody>
          <a:bodyPr>
            <a:normAutofit fontScale="90000"/>
          </a:bodyPr>
          <a:p>
            <a:pPr marL="0" indent="0" fontAlgn="auto">
              <a:lnSpc>
                <a:spcPct val="140000"/>
              </a:lnSpc>
            </a:pPr>
            <a:r>
              <a:rPr lang="zh-CN" altLang="en-US" sz="3600"/>
              <a:t>二、活动案例</a:t>
            </a:r>
            <a:br>
              <a:rPr lang="zh-CN" altLang="en-US"/>
            </a:br>
            <a:r>
              <a:rPr lang="zh-CN" altLang="en-US" sz="3100"/>
              <a:t>（一）小班活动</a:t>
            </a:r>
            <a:endParaRPr lang="zh-CN" altLang="en-US" sz="3100"/>
          </a:p>
        </p:txBody>
      </p:sp>
      <p:sp>
        <p:nvSpPr>
          <p:cNvPr id="2" name="文本框 1"/>
          <p:cNvSpPr txBox="1"/>
          <p:nvPr/>
        </p:nvSpPr>
        <p:spPr>
          <a:xfrm>
            <a:off x="764540" y="1377950"/>
            <a:ext cx="10750550" cy="5126990"/>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探秘竹文化</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依据《</a:t>
            </a:r>
            <a:r>
              <a:rPr lang="en-US" altLang="zh-CN">
                <a:latin typeface="宋体" panose="02010600030101010101" pitchFamily="2" charset="-122"/>
                <a:ea typeface="宋体" panose="02010600030101010101" pitchFamily="2" charset="-122"/>
                <a:cs typeface="宋体" panose="02010600030101010101" pitchFamily="2" charset="-122"/>
              </a:rPr>
              <a:t>3—6</a:t>
            </a:r>
            <a:r>
              <a:rPr lang="zh-CN" altLang="en-US">
                <a:latin typeface="宋体" panose="02010600030101010101" pitchFamily="2" charset="-122"/>
                <a:ea typeface="宋体" panose="02010600030101010101" pitchFamily="2" charset="-122"/>
                <a:cs typeface="宋体" panose="02010600030101010101" pitchFamily="2" charset="-122"/>
              </a:rPr>
              <a:t>岁儿童学习与发展指南》中艺术领域的要求，</a:t>
            </a:r>
            <a:r>
              <a:rPr lang="en-US" altLang="zh-CN">
                <a:latin typeface="宋体" panose="02010600030101010101" pitchFamily="2" charset="-122"/>
                <a:ea typeface="宋体" panose="02010600030101010101" pitchFamily="2" charset="-122"/>
                <a:cs typeface="宋体" panose="02010600030101010101" pitchFamily="2" charset="-122"/>
              </a:rPr>
              <a:t>3-4</a:t>
            </a:r>
            <a:r>
              <a:rPr lang="zh-CN" altLang="en-US">
                <a:latin typeface="宋体" panose="02010600030101010101" pitchFamily="2" charset="-122"/>
                <a:ea typeface="宋体" panose="02010600030101010101" pitchFamily="2" charset="-122"/>
                <a:cs typeface="宋体" panose="02010600030101010101" pitchFamily="2" charset="-122"/>
              </a:rPr>
              <a:t>岁幼儿应欣赏多种多样的艺术形式和作品。通过接触不同的艺术形式，幼儿能获得感受和欣赏美的机会。利用本地美术学院师生关于</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竹文化</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的调研和创作，以竹子为材料，围绕</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家</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主题所制作的各种作品，组织幼儿参观这一艺术展。这样的活动不仅让幼儿体验多样的艺术表现，还帮助他们了解作品的材料、创作背景，加深他们对美的体验。</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让幼儿认识制作材料，初步了解自己喜欢的作品的名称和背后的故事。培养幼儿遵守展览规则，认真聆听作品介绍的能力。丰富幼儿的美术欣赏经验，体验不同艺术表现形式。</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场地资源：美术学院艺术展厅。</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人力资源：美术学院教师。</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文化资源：</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北回归线</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竹文化与竹艺生态设计作品展。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110" y="613410"/>
            <a:ext cx="10750550" cy="512699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教学经验准备：教师需提前了解材料来源及特色作品名称。</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物料准备：准备幼儿小背包（含水壶、汗巾），保育篮（含纸巾、相关药物）。</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场地准备：教师提前考察场地，规划出行路线，评估路线、场馆、作品的安全性及教育性。</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4. </a:t>
            </a:r>
            <a:r>
              <a:rPr lang="zh-CN" altLang="en-US">
                <a:latin typeface="宋体" panose="02010600030101010101" pitchFamily="2" charset="-122"/>
                <a:ea typeface="宋体" panose="02010600030101010101" pitchFamily="2" charset="-122"/>
                <a:cs typeface="宋体" panose="02010600030101010101" pitchFamily="2" charset="-122"/>
              </a:rPr>
              <a:t>其他准备：与家长志愿者进行前期沟通，明确活动流程与人员分工。安排美院教师、学前教育专业学生志愿者协助。</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第一阶段</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参观竹文化作品展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幼儿自由参观，教师引导提问，如作品的制作材料、内容以及幼儿最喜欢的作品等。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第二阶段</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了解创作过程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深入工作室，通过提问了解竹文化和艺术作品的创作过程，包括竹子的来源、制作步骤、作品命名的意义等。幼儿选择最喜欢的作品合影留念。</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第三阶段</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分享互动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回园后，幼儿分享参观体验，讨论自己最喜欢作品。通过照片粘贴、装饰的方式记录印象最深的作品。</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0110" y="613410"/>
            <a:ext cx="10750550" cy="152971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幼儿将记录的作品带回家与父母分享，并撰写《欣赏小日记》。班级组织不同形式的美术活动，如</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叶子的奇思妙想</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石头变身记</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等，进一步拓宽幼儿的艺术视野。</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选自吴佩璇活动设计（有改动）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134745" y="2072640"/>
            <a:ext cx="10240645" cy="404812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solidFill>
                  <a:srgbClr val="7030A0"/>
                </a:solidFill>
                <a:latin typeface="宋体" panose="02010600030101010101" pitchFamily="2" charset="-122"/>
                <a:ea typeface="宋体" panose="02010600030101010101" pitchFamily="2" charset="-122"/>
                <a:cs typeface="宋体" panose="02010600030101010101" pitchFamily="2" charset="-122"/>
              </a:rPr>
              <a:t>活动述评</a:t>
            </a:r>
            <a:endParaRPr lang="zh-CN" altLang="en-US"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本次家园社合作共育活动的设计意图与实施步骤体现了对《</a:t>
            </a:r>
            <a:r>
              <a:rPr lang="en-US" altLang="zh-CN">
                <a:latin typeface="宋体" panose="02010600030101010101" pitchFamily="2" charset="-122"/>
                <a:ea typeface="宋体" panose="02010600030101010101" pitchFamily="2" charset="-122"/>
                <a:cs typeface="宋体" panose="02010600030101010101" pitchFamily="2" charset="-122"/>
              </a:rPr>
              <a:t>3—6 </a:t>
            </a:r>
            <a:r>
              <a:rPr lang="zh-CN" altLang="en-US">
                <a:latin typeface="宋体" panose="02010600030101010101" pitchFamily="2" charset="-122"/>
                <a:ea typeface="宋体" panose="02010600030101010101" pitchFamily="2" charset="-122"/>
                <a:cs typeface="宋体" panose="02010600030101010101" pitchFamily="2" charset="-122"/>
              </a:rPr>
              <a:t>岁儿童学习与发展指南》精神的深刻理解和实践。通过组织幼儿参观美术学院师生的</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竹文化</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作品展，该活动旨在培养幼儿欣赏多样艺术形式和作品的能力，同时加深他们对美的体验和感受。</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目标上，设计者明确了三个关键点：认识材料、了解作品故事以及丰富美术欣赏体验。这三点目标紧密相扣，既有助于提升幼儿的艺术感知力，也有利于培养他们遵守规则、认真聆听的良好习惯。社区资源的利用是本活动设计的亮点之一。通过与美术学院合作，利用其展厅、教师及文化作品资源，为幼儿提供了一个丰富的学习环境。这种资源的整合，不仅节约了成本，更拓展了幼儿的教育空间，实现了家园与社区的有效衔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在活动准备方面，设计者细致考虑了教学经验、物质需求、场地安全等多个方面，确保了活动的顺利进行。特别是与家长志愿者的沟通和美院教师的安排，体现了家校社三方的合作精神。</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（二）中班活动</a:t>
            </a:r>
            <a:endParaRPr lang="zh-CN" altLang="en-US" sz="3100"/>
          </a:p>
        </p:txBody>
      </p:sp>
      <p:sp>
        <p:nvSpPr>
          <p:cNvPr id="2" name="文本框 1"/>
          <p:cNvSpPr txBox="1"/>
          <p:nvPr/>
        </p:nvSpPr>
        <p:spPr>
          <a:xfrm>
            <a:off x="764540" y="1084580"/>
            <a:ext cx="10750550" cy="4407535"/>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初夏</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荷花池写生</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夏季，某师范大学校园内的荷花池成为人们欣赏和摄影的热点。幼儿园附近的荷花池提供了观察和写生的绝佳机会。过往的美术活动局限于多媒体图片，使得幼儿在绘画时缺乏灵感。本次活动旨在通过实地写生，让幼儿亲身体验自然之美，提升他们对自然美的感受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与美术学院学生共同探索荷花的特征和形态，用绘画表现荷花之美。学习描绘荷花细节的技巧，如花瓣纹路和层次。增强社区参与感，激发主人翁意识。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场地资源：校园内荷花池。</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人力资源：美术学院学生。</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文化资源：美术学院毕业画展。</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130300"/>
            <a:ext cx="10750550" cy="440753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选择安全写生地点。</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招募美术学院学生组成</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写生小团队</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组建家长义工团队，确保活动安全。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4. </a:t>
            </a:r>
            <a:r>
              <a:rPr lang="zh-CN" altLang="en-US">
                <a:latin typeface="宋体" panose="02010600030101010101" pitchFamily="2" charset="-122"/>
                <a:ea typeface="宋体" panose="02010600030101010101" pitchFamily="2" charset="-122"/>
                <a:cs typeface="宋体" panose="02010600030101010101" pitchFamily="2" charset="-122"/>
              </a:rPr>
              <a:t>幼儿分组，选择水粉或蜡笔作画。</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5. </a:t>
            </a:r>
            <a:r>
              <a:rPr lang="zh-CN" altLang="en-US">
                <a:latin typeface="宋体" panose="02010600030101010101" pitchFamily="2" charset="-122"/>
                <a:ea typeface="宋体" panose="02010600030101010101" pitchFamily="2" charset="-122"/>
                <a:cs typeface="宋体" panose="02010600030101010101" pitchFamily="2" charset="-122"/>
              </a:rPr>
              <a:t>物料准备：绘画工具包（蜡笔、水粉、画纸等）、写生板、取景框。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描绘初夏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讨论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分享对荷花的印象，激发兴趣。介绍美术学院学生，共同前往赏荷。</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描绘初夏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赏荷</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小组形式欣赏荷花，了解艺术写生角度。描述景色和心情。认识和使用取景框。选择远景、中景、近景，并分享理由。</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710055"/>
            <a:ext cx="10750550" cy="296862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描绘初夏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画荷</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根据绘画形式（水粉、蜡笔）选择写生点。美术学院学生讲解写生技巧和方法，提供参考作品。幼儿使用取景框选择景色后，开始绘画。</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4. </a:t>
            </a:r>
            <a:r>
              <a:rPr lang="zh-CN" altLang="en-US">
                <a:latin typeface="宋体" panose="02010600030101010101" pitchFamily="2" charset="-122"/>
                <a:ea typeface="宋体" panose="02010600030101010101" pitchFamily="2" charset="-122"/>
                <a:cs typeface="宋体" panose="02010600030101010101" pitchFamily="2" charset="-122"/>
              </a:rPr>
              <a:t>描绘初夏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分享</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完成作品的幼儿拍照留念。分享作品，命名画作。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展示幼儿作品，与家长和同伴分享体验。制作荷花贺卡，感谢美术学院学生。</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某师范大学实验幼儿园活动设计（有改动）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8230" y="1146810"/>
            <a:ext cx="9905365" cy="480822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本次</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初夏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荷花池写生</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活动，以家园社合作共育为主题，旨在通过实地写生让幼儿体验自然之美，提升他们对美的感知能力。活动充分利用了社区资源，如荷花池场地和美术学院的人力资源，实现了教育的实践性和生活化。</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在活动目标上，组织者鼓励幼儿与美术学院学生共同探索荷花的美，这不仅增加了幼儿对自然环境的观察力，还提高了他们的绘画技巧。同时，活动也注重培养幼儿的社区参与感和主人翁意识。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活动准备阶段，教师精心选择了写生地点，确保了活动的安全性。通过家长义工团队的参与，活动得到了更全面的保障。物资准备充分，确保了幼儿能有多样的绘画体验。</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过程中，通过讨论、赏荷、画荷和分享环节的设计，活动循序渐进，引导幼儿深入观察并表达自己对荷花的感受。尤其是使用取景框的环节，既新颖又实用，帮助幼儿更好地集中注意力，捕捉细节。活动延伸部分，通过展示作品和制作贺卡，不仅让幼儿的作品得到展示，也让他们对写生活动留下了深刻印象，增强了社区的凝聚力。</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（三）大班活动</a:t>
            </a:r>
            <a:endParaRPr lang="zh-CN" altLang="en-US" sz="3100"/>
          </a:p>
        </p:txBody>
      </p:sp>
      <p:sp>
        <p:nvSpPr>
          <p:cNvPr id="2" name="文本框 1"/>
          <p:cNvSpPr txBox="1"/>
          <p:nvPr/>
        </p:nvSpPr>
        <p:spPr>
          <a:xfrm>
            <a:off x="764540" y="1084580"/>
            <a:ext cx="10750550" cy="4048125"/>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环保时装秀</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依据《</a:t>
            </a:r>
            <a:r>
              <a:rPr lang="en-US" altLang="zh-CN">
                <a:latin typeface="宋体" panose="02010600030101010101" pitchFamily="2" charset="-122"/>
                <a:ea typeface="宋体" panose="02010600030101010101" pitchFamily="2" charset="-122"/>
                <a:cs typeface="宋体" panose="02010600030101010101" pitchFamily="2" charset="-122"/>
              </a:rPr>
              <a:t>3—6</a:t>
            </a:r>
            <a:r>
              <a:rPr lang="zh-CN" altLang="en-US">
                <a:latin typeface="宋体" panose="02010600030101010101" pitchFamily="2" charset="-122"/>
                <a:ea typeface="宋体" panose="02010600030101010101" pitchFamily="2" charset="-122"/>
                <a:cs typeface="宋体" panose="02010600030101010101" pitchFamily="2" charset="-122"/>
              </a:rPr>
              <a:t>岁儿童学习与发展指南》中艺术领域对幼儿的要求，大班幼儿已具备运用多种材料表达创意和感受的能力。本次活动以</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远古时代</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为主题，通过结合社区资源如美术学院等，设计了</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庆</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六一</a:t>
            </a:r>
            <a:r>
              <a:rPr lang="en-US" altLang="zh-CN">
                <a:latin typeface="宋体" panose="02010600030101010101" pitchFamily="2" charset="-122"/>
                <a:ea typeface="宋体" panose="02010600030101010101" pitchFamily="2" charset="-122"/>
                <a:cs typeface="宋体" panose="02010600030101010101" pitchFamily="2" charset="-122"/>
              </a:rPr>
              <a:t>’• </a:t>
            </a:r>
            <a:r>
              <a:rPr lang="zh-CN" altLang="en-US">
                <a:latin typeface="宋体" panose="02010600030101010101" pitchFamily="2" charset="-122"/>
                <a:ea typeface="宋体" panose="02010600030101010101" pitchFamily="2" charset="-122"/>
                <a:cs typeface="宋体" panose="02010600030101010101" pitchFamily="2" charset="-122"/>
              </a:rPr>
              <a:t>远古时代环保时装秀</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及</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大手牵小手</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系列活动，旨在提升幼儿的艺术表现力和创造力。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提高社会交往能力，学习与不同人群交往、沟通与合作。通过设计、制作、展示等形式感受美、表现美，体验艺术创作过程，获得美学熏陶，收获自信与成就感。增强环保意识，并在生活中学会感恩。</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场地资源：美术学院工业产品设计实验室、图书馆、文博馆。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人力资源：美术学院产品设计系教师及学前教育专业学生。（有改动）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084580"/>
            <a:ext cx="10750550" cy="47675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资源准备：提前与相关团体和个人沟通活动形式。教学材料准备：收集用于制作环保服装的材料，如布料、胶带等。场地准备：布置具有欢庆气氛的舞台环境。其他准备：邀请家长观看，准备幼儿环保时装展示海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第一阶段：感受与欣赏</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穿越远古时代</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系列活动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参观了解：幼儿参观实验室，了解服装设计流程；欣赏反映远古时代的</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艺术作品；借阅图书；参观文博馆。</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家园互动：家长引导幼儿观看影视作品，参观博物馆，欣赏时装秀。</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游戏感知：进行远古时代相关的角色扮演和户外游戏。</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第二阶段：表现与创造</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大手牵小手</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系列活动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选择角色：幼儿选择加入不同的部落角色。</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设计</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我的环保服装、饰品</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：幼儿绘制设计稿，得到专业人士指导。</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家园社合作共育的科学探究活动</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764665"/>
            <a:ext cx="10750550" cy="296862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制作服装：师生准备材料，幼儿与学前教育专业学生合作制作。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我的服装我做主</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：学前教育专业学生根据幼儿设计完成成品服装。</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海报展示：展示设计过程和成果。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环保时装秀：学前教育专业学生和幼儿共同参与</a:t>
            </a:r>
            <a:r>
              <a:rPr lang="en-US" altLang="zh-CN">
                <a:latin typeface="宋体" panose="02010600030101010101" pitchFamily="2" charset="-122"/>
                <a:ea typeface="宋体" panose="02010600030101010101" pitchFamily="2" charset="-122"/>
                <a:cs typeface="宋体" panose="02010600030101010101" pitchFamily="2" charset="-122"/>
              </a:rPr>
              <a:t>T</a:t>
            </a:r>
            <a:r>
              <a:rPr lang="zh-CN" altLang="en-US">
                <a:latin typeface="宋体" panose="02010600030101010101" pitchFamily="2" charset="-122"/>
                <a:ea typeface="宋体" panose="02010600030101010101" pitchFamily="2" charset="-122"/>
                <a:cs typeface="宋体" panose="02010600030101010101" pitchFamily="2" charset="-122"/>
              </a:rPr>
              <a:t>台走秀，进行表演。</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举办环保时装展览。</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组织义卖活动，将所得款项捐赠给贫困山区幼儿。幼儿制作礼物感谢学前教育专业学生的指导与帮助。</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选自吴佩璇活动设计（有改动）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6000" y="915035"/>
            <a:ext cx="10160000" cy="480822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环保时装秀</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活动以其独具匠心的设计，将家园社合作共育的理念发挥得淋漓尽致。通过结合《</a:t>
            </a:r>
            <a:r>
              <a:rPr lang="en-US" altLang="zh-CN">
                <a:latin typeface="宋体" panose="02010600030101010101" pitchFamily="2" charset="-122"/>
                <a:ea typeface="宋体" panose="02010600030101010101" pitchFamily="2" charset="-122"/>
                <a:cs typeface="宋体" panose="02010600030101010101" pitchFamily="2" charset="-122"/>
              </a:rPr>
              <a:t>3—6 </a:t>
            </a:r>
            <a:r>
              <a:rPr lang="zh-CN" altLang="en-US">
                <a:latin typeface="宋体" panose="02010600030101010101" pitchFamily="2" charset="-122"/>
                <a:ea typeface="宋体" panose="02010600030101010101" pitchFamily="2" charset="-122"/>
                <a:cs typeface="宋体" panose="02010600030101010101" pitchFamily="2" charset="-122"/>
              </a:rPr>
              <a:t>岁儿童学习与发展指南》对艺术领域的要求，本次活动不仅为幼儿提供了一个展现创造力和艺术才华的平台，更是一个深化社区参与、促进社交能力发展的良机。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目标明确，旨在通过设计、制作、展示等多元形式，培养幼儿的审美感、创作力及环保意识。社区资源的充分利用，尤其是美术学院师生的参与，为孩子们提供了专业的指导和支持，极大地提升了活动的质量和教育价值。在活动过程中，孩子们与不同人群的交往、沟通和合作，表现出了良好的社会适应能力和团队协作精神。他们不仅在艺术创作中展现了个性和才华，还在环保主题下体现了对社会责任的认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延伸环节更是将共育理念推向高潮，通过环保时装展览和义卖活动，孩子们学会了如何将自己的才能和创意转化为实际行动，用以回馈社会。这种实践不仅加深了孩子们对于环保的理解，也让他们体会到了助人的快乐和成就感。本次活动不仅是一场艺术盛宴，更是一次心灵的触动。它让孩子们在实践中学习，在创造中成长，充分展现了家园社合作共育的巨大潜力和深远影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四</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家园社合作共育的运动体验活动</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c1ae0a1a-5b0a-11f0-9f47-f25c85d66bb9.jpg@base@tag=imgScale&amp;m=1&amp;w=1428&amp;h=1904&amp;q=95c1ae0a1a-5b0a-11f0-9f47-f25c85d66bb9"/>
          <p:cNvPicPr>
            <a:picLocks noChangeAspect="1"/>
          </p:cNvPicPr>
          <p:nvPr>
            <p:custDataLst>
              <p:tags r:id="rId2"/>
            </p:custDataLst>
          </p:nvPr>
        </p:nvPicPr>
        <p:blipFill>
          <a:blip r:embed="rId3"/>
          <a:srcRect t="5569" b="5569"/>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0665" y="1097280"/>
            <a:ext cx="6233795" cy="763270"/>
          </a:xfrm>
        </p:spPr>
        <p:txBody>
          <a:bodyPr>
            <a:noAutofit/>
          </a:bodyPr>
          <a:lstStyle/>
          <a:p>
            <a:r>
              <a:rPr lang="zh-CN" altLang="en-US"/>
              <a:t>一、幼儿运动体验活动</a:t>
            </a:r>
            <a:br>
              <a:rPr lang="zh-CN" altLang="en-US"/>
            </a:br>
            <a:r>
              <a:rPr lang="zh-CN" altLang="en-US" sz="2800"/>
              <a:t>（一）活动内涵</a:t>
            </a:r>
            <a:endParaRPr lang="zh-CN" altLang="en-US" sz="2800"/>
          </a:p>
        </p:txBody>
      </p:sp>
      <p:sp>
        <p:nvSpPr>
          <p:cNvPr id="2" name="边界"/>
          <p:cNvSpPr/>
          <p:nvPr>
            <p:custDataLst>
              <p:tags r:id="rId8"/>
            </p:custDataLst>
          </p:nvPr>
        </p:nvSpPr>
        <p:spPr>
          <a:xfrm>
            <a:off x="5321935" y="197114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217160" y="3152960"/>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1300" y="222834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幼儿运动体验活动通过有组织的体育游戏和运动项目，让幼儿在快乐氛围中体验运动乐趣，感知身体与空间关系，理解运动规则，促进身体协调性、粗大运动技能和社交能力的发展。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1300" y="196161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活动内涵概述</a:t>
            </a:r>
            <a:endParaRPr lang="zh-CN" altLang="en-US" b="1" dirty="0">
              <a:ln>
                <a:noFill/>
                <a:prstDash val="sysDot"/>
              </a:ln>
              <a:solidFill>
                <a:schemeClr val="accent4"/>
              </a:solidFill>
              <a:latin typeface="+mn-ea"/>
              <a:cs typeface="+mn-ea"/>
              <a:sym typeface="+mn-ea"/>
            </a:endParaRPr>
          </a:p>
        </p:txBody>
      </p:sp>
      <p:sp>
        <p:nvSpPr>
          <p:cNvPr id="17" name="矩形 16"/>
          <p:cNvSpPr/>
          <p:nvPr>
            <p:custDataLst>
              <p:tags r:id="rId12"/>
            </p:custDataLst>
          </p:nvPr>
        </p:nvSpPr>
        <p:spPr>
          <a:xfrm>
            <a:off x="5217160" y="353336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活动包含跑、跳、投、爬等多种基本运动形式，丰富幼儿运动体验；强调亲身参与和动手实践，培养运动技能。</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217160" y="326663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多元性与实践性</a:t>
            </a:r>
            <a:endParaRPr lang="zh-CN" altLang="en-US" b="1" dirty="0">
              <a:ln>
                <a:noFill/>
                <a:prstDash val="sysDot"/>
              </a:ln>
              <a:solidFill>
                <a:schemeClr val="accent5"/>
              </a:solidFill>
              <a:latin typeface="+mn-ea"/>
              <a:cs typeface="+mn-ea"/>
              <a:sym typeface="+mn-ea"/>
            </a:endParaRPr>
          </a:p>
        </p:txBody>
      </p:sp>
      <p:cxnSp>
        <p:nvCxnSpPr>
          <p:cNvPr id="19" name="直接连接符 18"/>
          <p:cNvCxnSpPr/>
          <p:nvPr>
            <p:custDataLst>
              <p:tags r:id="rId14"/>
            </p:custDataLst>
          </p:nvPr>
        </p:nvCxnSpPr>
        <p:spPr>
          <a:xfrm>
            <a:off x="5217795" y="411698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217795" y="449738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鼓励幼儿发挥想象力和创新能力，探索不同运动方式和玩法；家庭、幼儿园和社区三方合作，共同为幼儿提供运动体验机会和支持。</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217795" y="423066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创造性与协同性</a:t>
            </a:r>
            <a:endParaRPr lang="zh-CN" altLang="en-US" b="1" dirty="0">
              <a:ln>
                <a:noFill/>
                <a:prstDash val="sysDot"/>
              </a:ln>
              <a:solidFill>
                <a:schemeClr val="accent4"/>
              </a:solidFill>
              <a:latin typeface="+mn-ea"/>
              <a:cs typeface="+mn-ea"/>
              <a:sym typeface="+mn-ea"/>
            </a:endParaRPr>
          </a:p>
        </p:txBody>
      </p:sp>
      <p:cxnSp>
        <p:nvCxnSpPr>
          <p:cNvPr id="23" name="直接连接符 22"/>
          <p:cNvCxnSpPr/>
          <p:nvPr>
            <p:custDataLst>
              <p:tags r:id="rId17"/>
            </p:custDataLst>
          </p:nvPr>
        </p:nvCxnSpPr>
        <p:spPr>
          <a:xfrm>
            <a:off x="5217160" y="5098155"/>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217160" y="5449981"/>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通过团队运动增进幼儿间友谊，帮助理解和表达情绪；注重幼儿身心发展整合，促进认知、情感和身体各方面的和谐发展。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217160" y="518325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情感性与整体性</a:t>
            </a:r>
            <a:endParaRPr lang="zh-CN" altLang="en-US" b="1" dirty="0">
              <a:ln>
                <a:noFill/>
                <a:prstDash val="sysDot"/>
              </a:ln>
              <a:solidFill>
                <a:schemeClr val="accent5"/>
              </a:solidFill>
              <a:latin typeface="+mn-ea"/>
              <a:cs typeface="+mn-ea"/>
              <a:sym typeface="+mn-ea"/>
            </a:endParaRPr>
          </a:p>
        </p:txBody>
      </p:sp>
    </p:spTree>
    <p:custDataLst>
      <p:tags r:id="rId20"/>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496695" y="1075055"/>
            <a:ext cx="6149340" cy="386715"/>
          </a:xfrm>
        </p:spPr>
        <p:txBody>
          <a:bodyPr>
            <a:noAutofit/>
          </a:bodyPr>
          <a:p>
            <a:pPr algn="l"/>
            <a:r>
              <a:rPr lang="zh-CN" altLang="en-US" sz="2800"/>
              <a:t>（二）活动特点</a:t>
            </a:r>
            <a:endParaRPr lang="zh-CN" altLang="en-US" sz="2800"/>
          </a:p>
        </p:txBody>
      </p:sp>
      <p:sp>
        <p:nvSpPr>
          <p:cNvPr id="54" name="任意多边形: 形状 53"/>
          <p:cNvSpPr/>
          <p:nvPr>
            <p:custDataLst>
              <p:tags r:id="rId2"/>
            </p:custDataLst>
          </p:nvPr>
        </p:nvSpPr>
        <p:spPr>
          <a:xfrm>
            <a:off x="5523151" y="2038540"/>
            <a:ext cx="756744" cy="757649"/>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01</a:t>
            </a:r>
            <a:endParaRPr lang="en-US" altLang="zh-CN" sz="2800" b="1" dirty="0">
              <a:solidFill>
                <a:srgbClr val="FFFFFF"/>
              </a:solidFill>
              <a:latin typeface="+mn-ea"/>
            </a:endParaRPr>
          </a:p>
        </p:txBody>
      </p:sp>
      <p:sp>
        <p:nvSpPr>
          <p:cNvPr id="57" name="任意多边形: 形状 56"/>
          <p:cNvSpPr/>
          <p:nvPr>
            <p:custDataLst>
              <p:tags r:id="rId3"/>
            </p:custDataLst>
          </p:nvPr>
        </p:nvSpPr>
        <p:spPr>
          <a:xfrm>
            <a:off x="1887793" y="1502353"/>
            <a:ext cx="4428707" cy="1303200"/>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600" dirty="0">
                <a:solidFill>
                  <a:schemeClr val="tx1">
                    <a:lumMod val="85000"/>
                    <a:lumOff val="15000"/>
                  </a:schemeClr>
                </a:solidFill>
                <a:latin typeface="+mn-ea"/>
              </a:rPr>
              <a:t>多元性　活动涵盖跑、跳、投、爬等多种基本运动形式，丰富幼儿的运动体验。</a:t>
            </a:r>
            <a:endParaRPr lang="zh-CN" altLang="zh-CN" sz="1600" dirty="0">
              <a:solidFill>
                <a:schemeClr val="tx1">
                  <a:lumMod val="85000"/>
                  <a:lumOff val="15000"/>
                </a:schemeClr>
              </a:solidFill>
              <a:latin typeface="+mn-ea"/>
            </a:endParaRPr>
          </a:p>
        </p:txBody>
      </p:sp>
      <p:sp>
        <p:nvSpPr>
          <p:cNvPr id="62" name="任意多边形: 形状 61"/>
          <p:cNvSpPr/>
          <p:nvPr>
            <p:custDataLst>
              <p:tags r:id="rId4"/>
            </p:custDataLst>
          </p:nvPr>
        </p:nvSpPr>
        <p:spPr>
          <a:xfrm>
            <a:off x="5523151" y="3464765"/>
            <a:ext cx="756744" cy="757649"/>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03</a:t>
            </a:r>
            <a:endParaRPr lang="en-US" altLang="zh-CN" sz="2800" b="1" dirty="0">
              <a:solidFill>
                <a:srgbClr val="FFFFFF"/>
              </a:solidFill>
              <a:latin typeface="+mn-ea"/>
            </a:endParaRPr>
          </a:p>
        </p:txBody>
      </p:sp>
      <p:sp>
        <p:nvSpPr>
          <p:cNvPr id="65" name="任意多边形: 形状 64"/>
          <p:cNvSpPr/>
          <p:nvPr>
            <p:custDataLst>
              <p:tags r:id="rId5"/>
            </p:custDataLst>
          </p:nvPr>
        </p:nvSpPr>
        <p:spPr>
          <a:xfrm>
            <a:off x="1887793" y="2919380"/>
            <a:ext cx="4428707" cy="1303200"/>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600" dirty="0">
                <a:solidFill>
                  <a:schemeClr val="tx1">
                    <a:lumMod val="85000"/>
                    <a:lumOff val="15000"/>
                  </a:schemeClr>
                </a:solidFill>
                <a:latin typeface="+mn-ea"/>
              </a:rPr>
              <a:t>创造性　鼓励幼儿发挥想象力和创新能力，探索不同的运动方式和玩法。</a:t>
            </a:r>
            <a:endParaRPr lang="zh-CN" altLang="zh-CN" sz="1600" dirty="0">
              <a:solidFill>
                <a:schemeClr val="tx1">
                  <a:lumMod val="85000"/>
                  <a:lumOff val="15000"/>
                </a:schemeClr>
              </a:solidFill>
              <a:latin typeface="+mn-ea"/>
            </a:endParaRPr>
          </a:p>
        </p:txBody>
      </p:sp>
      <p:sp>
        <p:nvSpPr>
          <p:cNvPr id="66" name="任意多边形: 形状 65"/>
          <p:cNvSpPr/>
          <p:nvPr>
            <p:custDataLst>
              <p:tags r:id="rId6"/>
            </p:custDataLst>
          </p:nvPr>
        </p:nvSpPr>
        <p:spPr>
          <a:xfrm>
            <a:off x="5523151" y="4881791"/>
            <a:ext cx="756744" cy="757649"/>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324000" rIns="0" bIns="47486" rtlCol="0" anchor="ctr">
            <a:noAutofit/>
          </a:bodyPr>
          <a:p>
            <a:pPr algn="ctr"/>
            <a:r>
              <a:rPr lang="en-US" altLang="zh-CN" sz="2800" b="1" dirty="0">
                <a:solidFill>
                  <a:srgbClr val="FFFFFF"/>
                </a:solidFill>
                <a:latin typeface="+mn-ea"/>
              </a:rPr>
              <a:t>05</a:t>
            </a:r>
            <a:endParaRPr lang="en-US" altLang="zh-CN" sz="2800" b="1" dirty="0">
              <a:solidFill>
                <a:srgbClr val="FFFFFF"/>
              </a:solidFill>
              <a:latin typeface="+mn-ea"/>
            </a:endParaRPr>
          </a:p>
        </p:txBody>
      </p:sp>
      <p:sp>
        <p:nvSpPr>
          <p:cNvPr id="69" name="任意多边形: 形状 68"/>
          <p:cNvSpPr/>
          <p:nvPr>
            <p:custDataLst>
              <p:tags r:id="rId7"/>
            </p:custDataLst>
          </p:nvPr>
        </p:nvSpPr>
        <p:spPr>
          <a:xfrm>
            <a:off x="1887793" y="4336947"/>
            <a:ext cx="4428707" cy="1303200"/>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22371" tIns="177358" rIns="1253264" bIns="177357" rtlCol="0" anchor="ctr">
            <a:noAutofit/>
          </a:bodyPr>
          <a:p>
            <a:pPr algn="just">
              <a:lnSpc>
                <a:spcPct val="150000"/>
              </a:lnSpc>
            </a:pPr>
            <a:r>
              <a:rPr lang="zh-CN" altLang="zh-CN" sz="1600" dirty="0">
                <a:solidFill>
                  <a:schemeClr val="tx1">
                    <a:lumMod val="85000"/>
                    <a:lumOff val="15000"/>
                  </a:schemeClr>
                </a:solidFill>
                <a:latin typeface="+mn-ea"/>
              </a:rPr>
              <a:t>情感性　通过团队运动增进幼儿之间的友谊，帮助幼儿理解和表达自己的情绪。</a:t>
            </a:r>
            <a:endParaRPr lang="zh-CN" altLang="zh-CN" sz="1600" dirty="0">
              <a:solidFill>
                <a:schemeClr val="tx1">
                  <a:lumMod val="85000"/>
                  <a:lumOff val="15000"/>
                </a:schemeClr>
              </a:solidFill>
              <a:latin typeface="+mn-ea"/>
            </a:endParaRPr>
          </a:p>
        </p:txBody>
      </p:sp>
      <p:sp>
        <p:nvSpPr>
          <p:cNvPr id="92" name="任意多边形: 形状 91"/>
          <p:cNvSpPr/>
          <p:nvPr>
            <p:custDataLst>
              <p:tags r:id="rId8"/>
            </p:custDataLst>
          </p:nvPr>
        </p:nvSpPr>
        <p:spPr>
          <a:xfrm flipH="1">
            <a:off x="6698325" y="2038540"/>
            <a:ext cx="756744" cy="757649"/>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02</a:t>
            </a:r>
            <a:endParaRPr lang="en-US" altLang="zh-CN" sz="2800" b="1" dirty="0">
              <a:solidFill>
                <a:srgbClr val="FFFFFF"/>
              </a:solidFill>
              <a:latin typeface="+mn-ea"/>
            </a:endParaRPr>
          </a:p>
        </p:txBody>
      </p:sp>
      <p:sp>
        <p:nvSpPr>
          <p:cNvPr id="95" name="任意多边形: 形状 94"/>
          <p:cNvSpPr/>
          <p:nvPr>
            <p:custDataLst>
              <p:tags r:id="rId9"/>
            </p:custDataLst>
          </p:nvPr>
        </p:nvSpPr>
        <p:spPr>
          <a:xfrm flipH="1">
            <a:off x="6662074" y="1502353"/>
            <a:ext cx="4428707" cy="1303200"/>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600" dirty="0">
                <a:solidFill>
                  <a:schemeClr val="tx1">
                    <a:lumMod val="85000"/>
                    <a:lumOff val="15000"/>
                  </a:schemeClr>
                </a:solidFill>
                <a:latin typeface="+mn-ea"/>
              </a:rPr>
              <a:t>实践性　强调幼儿的亲身参与和动手实践，通过实际操作来培养运动技能。</a:t>
            </a:r>
            <a:endParaRPr lang="zh-CN" altLang="zh-CN" sz="1600" dirty="0">
              <a:solidFill>
                <a:schemeClr val="tx1">
                  <a:lumMod val="85000"/>
                  <a:lumOff val="15000"/>
                </a:schemeClr>
              </a:solidFill>
              <a:latin typeface="+mn-ea"/>
            </a:endParaRPr>
          </a:p>
        </p:txBody>
      </p:sp>
      <p:sp>
        <p:nvSpPr>
          <p:cNvPr id="96" name="任意多边形: 形状 95"/>
          <p:cNvSpPr/>
          <p:nvPr>
            <p:custDataLst>
              <p:tags r:id="rId10"/>
            </p:custDataLst>
          </p:nvPr>
        </p:nvSpPr>
        <p:spPr>
          <a:xfrm flipH="1">
            <a:off x="6698325" y="3464765"/>
            <a:ext cx="756744" cy="757649"/>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04</a:t>
            </a:r>
            <a:endParaRPr lang="en-US" altLang="zh-CN" sz="2800" b="1" dirty="0">
              <a:solidFill>
                <a:srgbClr val="FFFFFF"/>
              </a:solidFill>
              <a:latin typeface="+mn-ea"/>
            </a:endParaRPr>
          </a:p>
        </p:txBody>
      </p:sp>
      <p:sp>
        <p:nvSpPr>
          <p:cNvPr id="99" name="任意多边形: 形状 98"/>
          <p:cNvSpPr/>
          <p:nvPr>
            <p:custDataLst>
              <p:tags r:id="rId11"/>
            </p:custDataLst>
          </p:nvPr>
        </p:nvSpPr>
        <p:spPr>
          <a:xfrm flipH="1">
            <a:off x="6662074" y="2919380"/>
            <a:ext cx="4428707" cy="1303200"/>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600" dirty="0">
                <a:solidFill>
                  <a:schemeClr val="tx1">
                    <a:lumMod val="85000"/>
                    <a:lumOff val="15000"/>
                  </a:schemeClr>
                </a:solidFill>
                <a:latin typeface="+mn-ea"/>
              </a:rPr>
              <a:t>协同性　家庭、幼儿园和社区三方合作，共同为幼儿提供运动体验的机会和支持。</a:t>
            </a:r>
            <a:endParaRPr lang="zh-CN" altLang="zh-CN" sz="1600" dirty="0">
              <a:solidFill>
                <a:schemeClr val="tx1">
                  <a:lumMod val="85000"/>
                  <a:lumOff val="15000"/>
                </a:schemeClr>
              </a:solidFill>
              <a:latin typeface="+mn-ea"/>
            </a:endParaRPr>
          </a:p>
        </p:txBody>
      </p:sp>
      <p:sp>
        <p:nvSpPr>
          <p:cNvPr id="100" name="任意多边形: 形状 99"/>
          <p:cNvSpPr/>
          <p:nvPr>
            <p:custDataLst>
              <p:tags r:id="rId12"/>
            </p:custDataLst>
          </p:nvPr>
        </p:nvSpPr>
        <p:spPr>
          <a:xfrm flipH="1">
            <a:off x="6698325" y="4881791"/>
            <a:ext cx="756744" cy="757649"/>
          </a:xfrm>
          <a:custGeom>
            <a:avLst/>
            <a:gdLst>
              <a:gd name="connsiteX0" fmla="*/ 0 w 1047166"/>
              <a:gd name="connsiteY0" fmla="*/ 1045294 h 1132236"/>
              <a:gd name="connsiteX1" fmla="*/ 0 w 1047166"/>
              <a:gd name="connsiteY1" fmla="*/ 1045295 h 1132236"/>
              <a:gd name="connsiteX2" fmla="*/ 0 w 1047166"/>
              <a:gd name="connsiteY2" fmla="*/ 1045295 h 1132236"/>
              <a:gd name="connsiteX3" fmla="*/ 1045295 w 1047166"/>
              <a:gd name="connsiteY3" fmla="*/ 0 h 1132236"/>
              <a:gd name="connsiteX4" fmla="*/ 1047166 w 1047166"/>
              <a:gd name="connsiteY4" fmla="*/ 0 h 1132236"/>
              <a:gd name="connsiteX5" fmla="*/ 1047166 w 1047166"/>
              <a:gd name="connsiteY5" fmla="*/ 1132236 h 1132236"/>
              <a:gd name="connsiteX6" fmla="*/ 4390 w 1047166"/>
              <a:gd name="connsiteY6" fmla="*/ 1132236 h 1132236"/>
              <a:gd name="connsiteX7" fmla="*/ 0 w 1047166"/>
              <a:gd name="connsiteY7" fmla="*/ 1045295 h 1132236"/>
              <a:gd name="connsiteX8" fmla="*/ 5397 w 1047166"/>
              <a:gd name="connsiteY8" fmla="*/ 938420 h 1132236"/>
              <a:gd name="connsiteX9" fmla="*/ 1045295 w 1047166"/>
              <a:gd name="connsiteY9" fmla="*/ 0 h 1132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166" h="1132236">
                <a:moveTo>
                  <a:pt x="0" y="1045294"/>
                </a:moveTo>
                <a:lnTo>
                  <a:pt x="0" y="1045295"/>
                </a:lnTo>
                <a:lnTo>
                  <a:pt x="0" y="1045295"/>
                </a:lnTo>
                <a:close/>
                <a:moveTo>
                  <a:pt x="1045295" y="0"/>
                </a:moveTo>
                <a:lnTo>
                  <a:pt x="1047166" y="0"/>
                </a:lnTo>
                <a:lnTo>
                  <a:pt x="1047166" y="1132236"/>
                </a:lnTo>
                <a:lnTo>
                  <a:pt x="4390" y="1132236"/>
                </a:lnTo>
                <a:lnTo>
                  <a:pt x="0" y="1045295"/>
                </a:lnTo>
                <a:lnTo>
                  <a:pt x="5397" y="938420"/>
                </a:lnTo>
                <a:cubicBezTo>
                  <a:pt x="58927" y="411324"/>
                  <a:pt x="504076" y="0"/>
                  <a:pt x="104529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324000" rIns="144000" bIns="47486" rtlCol="0" anchor="ctr">
            <a:noAutofit/>
          </a:bodyPr>
          <a:p>
            <a:pPr algn="ctr"/>
            <a:r>
              <a:rPr lang="en-US" altLang="zh-CN" sz="2800" b="1" dirty="0">
                <a:solidFill>
                  <a:srgbClr val="FFFFFF"/>
                </a:solidFill>
                <a:latin typeface="+mn-ea"/>
              </a:rPr>
              <a:t>06</a:t>
            </a:r>
            <a:endParaRPr lang="en-US" altLang="zh-CN" sz="2800" b="1" dirty="0">
              <a:solidFill>
                <a:srgbClr val="FFFFFF"/>
              </a:solidFill>
              <a:latin typeface="+mn-ea"/>
            </a:endParaRPr>
          </a:p>
        </p:txBody>
      </p:sp>
      <p:sp>
        <p:nvSpPr>
          <p:cNvPr id="103" name="任意多边形: 形状 102"/>
          <p:cNvSpPr/>
          <p:nvPr>
            <p:custDataLst>
              <p:tags r:id="rId13"/>
            </p:custDataLst>
          </p:nvPr>
        </p:nvSpPr>
        <p:spPr>
          <a:xfrm flipH="1">
            <a:off x="6662074" y="4336947"/>
            <a:ext cx="4428707" cy="1303200"/>
          </a:xfrm>
          <a:custGeom>
            <a:avLst/>
            <a:gdLst>
              <a:gd name="connsiteX0" fmla="*/ 133648 w 5197663"/>
              <a:gd name="connsiteY0" fmla="*/ 54697 h 1529474"/>
              <a:gd name="connsiteX1" fmla="*/ 59477 w 5197663"/>
              <a:gd name="connsiteY1" fmla="*/ 128868 h 1529474"/>
              <a:gd name="connsiteX2" fmla="*/ 59477 w 5197663"/>
              <a:gd name="connsiteY2" fmla="*/ 1400606 h 1529474"/>
              <a:gd name="connsiteX3" fmla="*/ 133648 w 5197663"/>
              <a:gd name="connsiteY3" fmla="*/ 1474777 h 1529474"/>
              <a:gd name="connsiteX4" fmla="*/ 5064014 w 5197663"/>
              <a:gd name="connsiteY4" fmla="*/ 1474777 h 1529474"/>
              <a:gd name="connsiteX5" fmla="*/ 5138185 w 5197663"/>
              <a:gd name="connsiteY5" fmla="*/ 1400606 h 1529474"/>
              <a:gd name="connsiteX6" fmla="*/ 5138185 w 5197663"/>
              <a:gd name="connsiteY6" fmla="*/ 128868 h 1529474"/>
              <a:gd name="connsiteX7" fmla="*/ 5064014 w 5197663"/>
              <a:gd name="connsiteY7" fmla="*/ 54697 h 1529474"/>
              <a:gd name="connsiteX8" fmla="*/ 81720 w 5197663"/>
              <a:gd name="connsiteY8" fmla="*/ 0 h 1529474"/>
              <a:gd name="connsiteX9" fmla="*/ 5115943 w 5197663"/>
              <a:gd name="connsiteY9" fmla="*/ 0 h 1529474"/>
              <a:gd name="connsiteX10" fmla="*/ 5197663 w 5197663"/>
              <a:gd name="connsiteY10" fmla="*/ 81720 h 1529474"/>
              <a:gd name="connsiteX11" fmla="*/ 5197663 w 5197663"/>
              <a:gd name="connsiteY11" fmla="*/ 1447754 h 1529474"/>
              <a:gd name="connsiteX12" fmla="*/ 5115943 w 5197663"/>
              <a:gd name="connsiteY12" fmla="*/ 1529474 h 1529474"/>
              <a:gd name="connsiteX13" fmla="*/ 81720 w 5197663"/>
              <a:gd name="connsiteY13" fmla="*/ 1529474 h 1529474"/>
              <a:gd name="connsiteX14" fmla="*/ 0 w 5197663"/>
              <a:gd name="connsiteY14" fmla="*/ 1447754 h 1529474"/>
              <a:gd name="connsiteX15" fmla="*/ 0 w 5197663"/>
              <a:gd name="connsiteY15" fmla="*/ 81720 h 1529474"/>
              <a:gd name="connsiteX16" fmla="*/ 81720 w 5197663"/>
              <a:gd name="connsiteY16" fmla="*/ 0 h 152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97663" h="1529474">
                <a:moveTo>
                  <a:pt x="133648" y="54697"/>
                </a:moveTo>
                <a:cubicBezTo>
                  <a:pt x="92684" y="54697"/>
                  <a:pt x="59477" y="87904"/>
                  <a:pt x="59477" y="128868"/>
                </a:cubicBezTo>
                <a:lnTo>
                  <a:pt x="59477" y="1400606"/>
                </a:lnTo>
                <a:cubicBezTo>
                  <a:pt x="59477" y="1441570"/>
                  <a:pt x="92684" y="1474777"/>
                  <a:pt x="133648" y="1474777"/>
                </a:cubicBezTo>
                <a:lnTo>
                  <a:pt x="5064014" y="1474777"/>
                </a:lnTo>
                <a:cubicBezTo>
                  <a:pt x="5104978" y="1474777"/>
                  <a:pt x="5138185" y="1441570"/>
                  <a:pt x="5138185" y="1400606"/>
                </a:cubicBezTo>
                <a:lnTo>
                  <a:pt x="5138185" y="128868"/>
                </a:lnTo>
                <a:cubicBezTo>
                  <a:pt x="5138185" y="87904"/>
                  <a:pt x="5104978" y="54697"/>
                  <a:pt x="5064014" y="54697"/>
                </a:cubicBezTo>
                <a:close/>
                <a:moveTo>
                  <a:pt x="81720" y="0"/>
                </a:moveTo>
                <a:lnTo>
                  <a:pt x="5115943" y="0"/>
                </a:lnTo>
                <a:cubicBezTo>
                  <a:pt x="5161076" y="0"/>
                  <a:pt x="5197663" y="36587"/>
                  <a:pt x="5197663" y="81720"/>
                </a:cubicBezTo>
                <a:lnTo>
                  <a:pt x="5197663" y="1447754"/>
                </a:lnTo>
                <a:cubicBezTo>
                  <a:pt x="5197663" y="1492887"/>
                  <a:pt x="5161076" y="1529474"/>
                  <a:pt x="5115943" y="1529474"/>
                </a:cubicBezTo>
                <a:lnTo>
                  <a:pt x="81720" y="1529474"/>
                </a:lnTo>
                <a:cubicBezTo>
                  <a:pt x="36587" y="1529474"/>
                  <a:pt x="0" y="1492887"/>
                  <a:pt x="0" y="1447754"/>
                </a:cubicBezTo>
                <a:lnTo>
                  <a:pt x="0" y="81720"/>
                </a:lnTo>
                <a:cubicBezTo>
                  <a:pt x="0" y="36587"/>
                  <a:pt x="36587" y="0"/>
                  <a:pt x="817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253264" tIns="177358" rIns="322370" bIns="177357" rtlCol="0" anchor="ctr">
            <a:noAutofit/>
          </a:bodyPr>
          <a:p>
            <a:pPr algn="just">
              <a:lnSpc>
                <a:spcPct val="150000"/>
              </a:lnSpc>
            </a:pPr>
            <a:r>
              <a:rPr lang="zh-CN" altLang="zh-CN" sz="1600">
                <a:solidFill>
                  <a:schemeClr val="tx1">
                    <a:lumMod val="85000"/>
                    <a:lumOff val="15000"/>
                  </a:schemeClr>
                </a:solidFill>
                <a:latin typeface="+mn-ea"/>
              </a:rPr>
              <a:t>整体性　注重幼儿身心发展的整合，通过运动促进认知、情感和身体各方面的和谐发展。</a:t>
            </a:r>
            <a:endParaRPr lang="zh-CN" altLang="zh-CN" sz="1600">
              <a:solidFill>
                <a:schemeClr val="tx1">
                  <a:lumMod val="85000"/>
                  <a:lumOff val="15000"/>
                </a:schemeClr>
              </a:solidFill>
              <a:latin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53795" y="758825"/>
            <a:ext cx="7380605" cy="578485"/>
          </a:xfrm>
        </p:spPr>
        <p:txBody>
          <a:bodyPr/>
          <a:lstStyle/>
          <a:p>
            <a:r>
              <a:rPr lang="zh-CN" altLang="en-US" sz="2800"/>
              <a:t>（三）活动方式</a:t>
            </a:r>
            <a:endParaRPr lang="zh-CN" altLang="en-US" sz="2800"/>
          </a:p>
        </p:txBody>
      </p:sp>
      <p:sp>
        <p:nvSpPr>
          <p:cNvPr id="43" name="圆角矩形 42"/>
          <p:cNvSpPr/>
          <p:nvPr>
            <p:custDataLst>
              <p:tags r:id="rId2"/>
            </p:custDataLst>
          </p:nvPr>
        </p:nvSpPr>
        <p:spPr>
          <a:xfrm>
            <a:off x="1067117" y="1474788"/>
            <a:ext cx="4727516" cy="1297573"/>
          </a:xfrm>
          <a:prstGeom prst="roundRect">
            <a:avLst>
              <a:gd name="adj" fmla="val 15204"/>
            </a:avLst>
          </a:prstGeom>
          <a:solidFill>
            <a:srgbClr val="FFFFFF">
              <a:lumMod val="100000"/>
              <a:alpha val="10000"/>
            </a:srgbClr>
          </a:solidFill>
          <a:ln>
            <a:gradFill>
              <a:gsLst>
                <a:gs pos="0">
                  <a:srgbClr val="397AF3">
                    <a:alpha val="70000"/>
                  </a:srgbClr>
                </a:gs>
                <a:gs pos="100000">
                  <a:srgbClr val="397AF3">
                    <a:alpha val="60000"/>
                  </a:srgbClr>
                </a:gs>
              </a:gsLst>
              <a:lin ang="10740000" scaled="1"/>
            </a:gradFill>
          </a:ln>
          <a:effectLst/>
        </p:spPr>
        <p:style>
          <a:lnRef idx="2">
            <a:srgbClr val="397AF3">
              <a:lumMod val="75000"/>
            </a:srgbClr>
          </a:lnRef>
          <a:fillRef idx="1">
            <a:srgbClr val="397AF3"/>
          </a:fillRef>
          <a:effectRef idx="0">
            <a:srgbClr val="FFFFFF"/>
          </a:effectRef>
          <a:fontRef idx="minor">
            <a:srgbClr val="FFFFFF"/>
          </a:fontRef>
        </p:style>
        <p:txBody>
          <a:bodyPr lIns="720090" tIns="0" rIns="179705" rtlCol="0" anchor="ctr">
            <a:noAutofit/>
          </a:bodyPr>
          <a:p>
            <a:pPr indent="0" algn="l" fontAlgn="auto">
              <a:lnSpc>
                <a:spcPct val="130000"/>
              </a:lnSpc>
              <a:spcAft>
                <a:spcPts val="0"/>
              </a:spcAft>
            </a:pPr>
            <a:r>
              <a:rPr lang="zh-CN" altLang="en-US" sz="1600" dirty="0">
                <a:solidFill>
                  <a:srgbClr val="000000">
                    <a:lumMod val="85000"/>
                    <a:lumOff val="15000"/>
                  </a:srgbClr>
                </a:solidFill>
                <a:sym typeface="+mn-ea"/>
              </a:rPr>
              <a:t>家庭参与　鼓励家长与孩子一起参加亲子运动会、户外徒步等活动。</a:t>
            </a:r>
            <a:endParaRPr lang="zh-CN" altLang="en-US" sz="1600" dirty="0">
              <a:solidFill>
                <a:srgbClr val="000000">
                  <a:lumMod val="85000"/>
                  <a:lumOff val="15000"/>
                </a:srgbClr>
              </a:solidFill>
              <a:sym typeface="+mn-ea"/>
            </a:endParaRPr>
          </a:p>
        </p:txBody>
      </p:sp>
      <p:sp>
        <p:nvSpPr>
          <p:cNvPr id="45" name="椭圆 44"/>
          <p:cNvSpPr>
            <a:spLocks noChangeAspect="1"/>
          </p:cNvSpPr>
          <p:nvPr>
            <p:custDataLst>
              <p:tags r:id="rId3"/>
            </p:custDataLst>
          </p:nvPr>
        </p:nvSpPr>
        <p:spPr>
          <a:xfrm>
            <a:off x="1238475" y="1929671"/>
            <a:ext cx="387806" cy="387806"/>
          </a:xfrm>
          <a:prstGeom prst="ellipse">
            <a:avLst/>
          </a:prstGeom>
          <a:gradFill>
            <a:gsLst>
              <a:gs pos="0">
                <a:srgbClr val="397AF3">
                  <a:alpha val="100000"/>
                </a:srgbClr>
              </a:gs>
              <a:gs pos="100000">
                <a:srgbClr val="397AF3">
                  <a:alpha val="59000"/>
                </a:srgbClr>
              </a:gs>
            </a:gsLst>
            <a:lin ang="2700000" scaled="0"/>
          </a:gradFill>
          <a:ln>
            <a:noFill/>
          </a:ln>
          <a:effectLst/>
        </p:spPr>
        <p:style>
          <a:lnRef idx="2">
            <a:srgbClr val="397AF3">
              <a:lumMod val="75000"/>
            </a:srgbClr>
          </a:lnRef>
          <a:fillRef idx="1">
            <a:srgbClr val="397AF3"/>
          </a:fillRef>
          <a:effectRef idx="0">
            <a:srgbClr val="FFFFFF"/>
          </a:effectRef>
          <a:fontRef idx="minor">
            <a:srgbClr val="FFFFFF"/>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1</a:t>
            </a:r>
            <a:endParaRPr lang="en-US" altLang="zh-CN" dirty="0">
              <a:solidFill>
                <a:srgbClr val="FFFFFF"/>
              </a:solidFill>
              <a:sym typeface="+mn-ea"/>
            </a:endParaRPr>
          </a:p>
        </p:txBody>
      </p:sp>
      <p:sp>
        <p:nvSpPr>
          <p:cNvPr id="44" name="圆角矩形 43"/>
          <p:cNvSpPr/>
          <p:nvPr>
            <p:custDataLst>
              <p:tags r:id="rId4"/>
            </p:custDataLst>
          </p:nvPr>
        </p:nvSpPr>
        <p:spPr>
          <a:xfrm>
            <a:off x="1067117" y="2911024"/>
            <a:ext cx="4727516" cy="1297573"/>
          </a:xfrm>
          <a:prstGeom prst="roundRect">
            <a:avLst>
              <a:gd name="adj" fmla="val 15204"/>
            </a:avLst>
          </a:prstGeom>
          <a:solidFill>
            <a:srgbClr val="FFFFFF">
              <a:lumMod val="100000"/>
              <a:alpha val="10000"/>
            </a:srgbClr>
          </a:solidFill>
          <a:ln>
            <a:gradFill>
              <a:gsLst>
                <a:gs pos="0">
                  <a:srgbClr val="397AF3">
                    <a:alpha val="70000"/>
                  </a:srgbClr>
                </a:gs>
                <a:gs pos="100000">
                  <a:srgbClr val="397AF3">
                    <a:alpha val="60000"/>
                  </a:srgbClr>
                </a:gs>
              </a:gsLst>
              <a:lin ang="10740000" scaled="1"/>
            </a:gradFill>
          </a:ln>
          <a:effectLst/>
        </p:spPr>
        <p:style>
          <a:lnRef idx="2">
            <a:srgbClr val="397AF3">
              <a:lumMod val="75000"/>
            </a:srgbClr>
          </a:lnRef>
          <a:fillRef idx="1">
            <a:srgbClr val="397AF3"/>
          </a:fillRef>
          <a:effectRef idx="0">
            <a:srgbClr val="FFFFFF"/>
          </a:effectRef>
          <a:fontRef idx="minor">
            <a:srgbClr val="FFFFFF"/>
          </a:fontRef>
        </p:style>
        <p:txBody>
          <a:bodyPr lIns="720090" tIns="0" rIns="179705" rtlCol="0" anchor="ctr">
            <a:noAutofit/>
          </a:bodyPr>
          <a:p>
            <a:pPr indent="0" algn="l" fontAlgn="auto">
              <a:lnSpc>
                <a:spcPct val="130000"/>
              </a:lnSpc>
              <a:spcAft>
                <a:spcPts val="0"/>
              </a:spcAft>
            </a:pPr>
            <a:r>
              <a:rPr lang="zh-CN" altLang="en-US" sz="1600" dirty="0">
                <a:solidFill>
                  <a:srgbClr val="000000">
                    <a:lumMod val="85000"/>
                    <a:lumOff val="15000"/>
                  </a:srgbClr>
                </a:solidFill>
                <a:sym typeface="+mn-ea"/>
              </a:rPr>
              <a:t>体育课程　幼儿园设置系统的体育课程，如基础体操、简单的球类运动等。</a:t>
            </a:r>
            <a:endParaRPr lang="zh-CN" altLang="en-US" sz="1600" dirty="0">
              <a:solidFill>
                <a:srgbClr val="000000">
                  <a:lumMod val="85000"/>
                  <a:lumOff val="15000"/>
                </a:srgbClr>
              </a:solidFill>
              <a:sym typeface="+mn-ea"/>
            </a:endParaRPr>
          </a:p>
        </p:txBody>
      </p:sp>
      <p:sp>
        <p:nvSpPr>
          <p:cNvPr id="46" name="椭圆 45"/>
          <p:cNvSpPr>
            <a:spLocks noChangeAspect="1"/>
          </p:cNvSpPr>
          <p:nvPr>
            <p:custDataLst>
              <p:tags r:id="rId5"/>
            </p:custDataLst>
          </p:nvPr>
        </p:nvSpPr>
        <p:spPr>
          <a:xfrm>
            <a:off x="1238475" y="3365907"/>
            <a:ext cx="387806" cy="387806"/>
          </a:xfrm>
          <a:prstGeom prst="ellipse">
            <a:avLst/>
          </a:prstGeom>
          <a:gradFill>
            <a:gsLst>
              <a:gs pos="0">
                <a:srgbClr val="397AF3">
                  <a:alpha val="100000"/>
                </a:srgbClr>
              </a:gs>
              <a:gs pos="100000">
                <a:srgbClr val="397AF3">
                  <a:alpha val="59000"/>
                </a:srgbClr>
              </a:gs>
            </a:gsLst>
            <a:lin ang="2700000" scaled="0"/>
          </a:gradFill>
          <a:ln>
            <a:noFill/>
          </a:ln>
          <a:effectLst/>
        </p:spPr>
        <p:style>
          <a:lnRef idx="2">
            <a:srgbClr val="397AF3">
              <a:lumMod val="75000"/>
            </a:srgbClr>
          </a:lnRef>
          <a:fillRef idx="1">
            <a:srgbClr val="397AF3"/>
          </a:fillRef>
          <a:effectRef idx="0">
            <a:srgbClr val="FFFFFF"/>
          </a:effectRef>
          <a:fontRef idx="minor">
            <a:srgbClr val="FFFFFF"/>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3</a:t>
            </a:r>
            <a:endParaRPr lang="en-US" altLang="zh-CN" dirty="0">
              <a:solidFill>
                <a:srgbClr val="FFFFFF"/>
              </a:solidFill>
              <a:sym typeface="+mn-ea"/>
            </a:endParaRPr>
          </a:p>
        </p:txBody>
      </p:sp>
      <p:sp>
        <p:nvSpPr>
          <p:cNvPr id="47" name="圆角矩形 46"/>
          <p:cNvSpPr/>
          <p:nvPr>
            <p:custDataLst>
              <p:tags r:id="rId6"/>
            </p:custDataLst>
          </p:nvPr>
        </p:nvSpPr>
        <p:spPr>
          <a:xfrm>
            <a:off x="1067117" y="4347260"/>
            <a:ext cx="4727516" cy="1297573"/>
          </a:xfrm>
          <a:prstGeom prst="roundRect">
            <a:avLst>
              <a:gd name="adj" fmla="val 15204"/>
            </a:avLst>
          </a:prstGeom>
          <a:solidFill>
            <a:srgbClr val="FFFFFF">
              <a:lumMod val="100000"/>
              <a:alpha val="10000"/>
            </a:srgbClr>
          </a:solidFill>
          <a:ln>
            <a:gradFill>
              <a:gsLst>
                <a:gs pos="0">
                  <a:srgbClr val="397AF3">
                    <a:alpha val="70000"/>
                  </a:srgbClr>
                </a:gs>
                <a:gs pos="100000">
                  <a:srgbClr val="397AF3">
                    <a:alpha val="60000"/>
                  </a:srgbClr>
                </a:gs>
              </a:gsLst>
              <a:lin ang="10740000" scaled="1"/>
            </a:gradFill>
          </a:ln>
          <a:effectLst/>
        </p:spPr>
        <p:style>
          <a:lnRef idx="2">
            <a:srgbClr val="397AF3">
              <a:lumMod val="75000"/>
            </a:srgbClr>
          </a:lnRef>
          <a:fillRef idx="1">
            <a:srgbClr val="397AF3"/>
          </a:fillRef>
          <a:effectRef idx="0">
            <a:srgbClr val="FFFFFF"/>
          </a:effectRef>
          <a:fontRef idx="minor">
            <a:srgbClr val="FFFFFF"/>
          </a:fontRef>
        </p:style>
        <p:txBody>
          <a:bodyPr lIns="720090" tIns="0" rIns="179705" rtlCol="0" anchor="ctr">
            <a:noAutofit/>
          </a:bodyPr>
          <a:p>
            <a:pPr indent="0" algn="l" fontAlgn="auto">
              <a:lnSpc>
                <a:spcPct val="130000"/>
              </a:lnSpc>
              <a:spcAft>
                <a:spcPts val="0"/>
              </a:spcAft>
            </a:pPr>
            <a:r>
              <a:rPr lang="zh-CN" altLang="en-US" sz="1600" dirty="0">
                <a:solidFill>
                  <a:srgbClr val="000000">
                    <a:lumMod val="85000"/>
                    <a:lumOff val="15000"/>
                  </a:srgbClr>
                </a:solidFill>
                <a:sym typeface="+mn-ea"/>
              </a:rPr>
              <a:t>节日活动　在儿童节、国庆节等节日举办主题性的运动活动，增加活动的趣味性。</a:t>
            </a:r>
            <a:endParaRPr lang="zh-CN" altLang="en-US" sz="1600" dirty="0">
              <a:solidFill>
                <a:srgbClr val="000000">
                  <a:lumMod val="85000"/>
                  <a:lumOff val="15000"/>
                </a:srgbClr>
              </a:solidFill>
              <a:sym typeface="+mn-ea"/>
            </a:endParaRPr>
          </a:p>
        </p:txBody>
      </p:sp>
      <p:sp>
        <p:nvSpPr>
          <p:cNvPr id="48" name="椭圆 47"/>
          <p:cNvSpPr>
            <a:spLocks noChangeAspect="1"/>
          </p:cNvSpPr>
          <p:nvPr>
            <p:custDataLst>
              <p:tags r:id="rId7"/>
            </p:custDataLst>
          </p:nvPr>
        </p:nvSpPr>
        <p:spPr>
          <a:xfrm>
            <a:off x="1238475" y="4802143"/>
            <a:ext cx="387806" cy="387806"/>
          </a:xfrm>
          <a:prstGeom prst="ellipse">
            <a:avLst/>
          </a:prstGeom>
          <a:gradFill>
            <a:gsLst>
              <a:gs pos="0">
                <a:srgbClr val="397AF3">
                  <a:alpha val="100000"/>
                </a:srgbClr>
              </a:gs>
              <a:gs pos="100000">
                <a:srgbClr val="397AF3">
                  <a:alpha val="59000"/>
                </a:srgbClr>
              </a:gs>
            </a:gsLst>
            <a:lin ang="2700000" scaled="0"/>
          </a:gradFill>
          <a:ln>
            <a:noFill/>
          </a:ln>
          <a:effectLst/>
        </p:spPr>
        <p:style>
          <a:lnRef idx="2">
            <a:srgbClr val="397AF3">
              <a:lumMod val="75000"/>
            </a:srgbClr>
          </a:lnRef>
          <a:fillRef idx="1">
            <a:srgbClr val="397AF3"/>
          </a:fillRef>
          <a:effectRef idx="0">
            <a:srgbClr val="FFFFFF"/>
          </a:effectRef>
          <a:fontRef idx="minor">
            <a:srgbClr val="FFFFFF"/>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5</a:t>
            </a:r>
            <a:endParaRPr lang="en-US" altLang="zh-CN" dirty="0">
              <a:solidFill>
                <a:srgbClr val="FFFFFF"/>
              </a:solidFill>
              <a:sym typeface="+mn-ea"/>
            </a:endParaRPr>
          </a:p>
        </p:txBody>
      </p:sp>
      <p:sp>
        <p:nvSpPr>
          <p:cNvPr id="49" name="圆角矩形 48"/>
          <p:cNvSpPr/>
          <p:nvPr>
            <p:custDataLst>
              <p:tags r:id="rId8"/>
            </p:custDataLst>
          </p:nvPr>
        </p:nvSpPr>
        <p:spPr>
          <a:xfrm>
            <a:off x="5926534" y="1474788"/>
            <a:ext cx="4727516" cy="1297573"/>
          </a:xfrm>
          <a:prstGeom prst="roundRect">
            <a:avLst>
              <a:gd name="adj" fmla="val 15204"/>
            </a:avLst>
          </a:prstGeom>
          <a:solidFill>
            <a:srgbClr val="FFFFFF">
              <a:lumMod val="100000"/>
              <a:alpha val="10000"/>
            </a:srgbClr>
          </a:solidFill>
          <a:ln>
            <a:gradFill>
              <a:gsLst>
                <a:gs pos="0">
                  <a:srgbClr val="397AF3">
                    <a:alpha val="70000"/>
                  </a:srgbClr>
                </a:gs>
                <a:gs pos="100000">
                  <a:srgbClr val="397AF3">
                    <a:alpha val="60000"/>
                  </a:srgbClr>
                </a:gs>
              </a:gsLst>
              <a:lin ang="10740000" scaled="1"/>
            </a:gradFill>
          </a:ln>
          <a:effectLst/>
        </p:spPr>
        <p:style>
          <a:lnRef idx="2">
            <a:srgbClr val="397AF3">
              <a:lumMod val="75000"/>
            </a:srgbClr>
          </a:lnRef>
          <a:fillRef idx="1">
            <a:srgbClr val="397AF3"/>
          </a:fillRef>
          <a:effectRef idx="0">
            <a:srgbClr val="FFFFFF"/>
          </a:effectRef>
          <a:fontRef idx="minor">
            <a:srgbClr val="FFFFFF"/>
          </a:fontRef>
        </p:style>
        <p:txBody>
          <a:bodyPr lIns="720090" tIns="0" rIns="179705" rtlCol="0" anchor="ctr">
            <a:noAutofit/>
          </a:bodyPr>
          <a:p>
            <a:pPr indent="0" algn="l" fontAlgn="auto">
              <a:lnSpc>
                <a:spcPct val="130000"/>
              </a:lnSpc>
              <a:spcAft>
                <a:spcPts val="0"/>
              </a:spcAft>
            </a:pPr>
            <a:r>
              <a:rPr lang="zh-CN" altLang="en-US" sz="1600" dirty="0">
                <a:solidFill>
                  <a:srgbClr val="000000">
                    <a:lumMod val="85000"/>
                    <a:lumOff val="15000"/>
                  </a:srgbClr>
                </a:solidFill>
                <a:sym typeface="+mn-ea"/>
              </a:rPr>
              <a:t>社区资源　利用社区体育设施如公园、体育馆等，开展趣味运动会或小型体育竞赛。</a:t>
            </a:r>
            <a:endParaRPr lang="zh-CN" altLang="en-US" sz="1600" dirty="0">
              <a:solidFill>
                <a:srgbClr val="000000">
                  <a:lumMod val="85000"/>
                  <a:lumOff val="15000"/>
                </a:srgbClr>
              </a:solidFill>
              <a:sym typeface="+mn-ea"/>
            </a:endParaRPr>
          </a:p>
        </p:txBody>
      </p:sp>
      <p:sp>
        <p:nvSpPr>
          <p:cNvPr id="50" name="椭圆 49"/>
          <p:cNvSpPr>
            <a:spLocks noChangeAspect="1"/>
          </p:cNvSpPr>
          <p:nvPr>
            <p:custDataLst>
              <p:tags r:id="rId9"/>
            </p:custDataLst>
          </p:nvPr>
        </p:nvSpPr>
        <p:spPr>
          <a:xfrm>
            <a:off x="6097890" y="1929671"/>
            <a:ext cx="387806" cy="387806"/>
          </a:xfrm>
          <a:prstGeom prst="ellipse">
            <a:avLst/>
          </a:prstGeom>
          <a:gradFill>
            <a:gsLst>
              <a:gs pos="0">
                <a:srgbClr val="397AF3">
                  <a:alpha val="100000"/>
                </a:srgbClr>
              </a:gs>
              <a:gs pos="100000">
                <a:srgbClr val="397AF3">
                  <a:alpha val="59000"/>
                </a:srgbClr>
              </a:gs>
            </a:gsLst>
            <a:lin ang="2700000" scaled="0"/>
          </a:gradFill>
          <a:ln>
            <a:noFill/>
          </a:ln>
          <a:effectLst/>
        </p:spPr>
        <p:style>
          <a:lnRef idx="2">
            <a:srgbClr val="397AF3">
              <a:lumMod val="75000"/>
            </a:srgbClr>
          </a:lnRef>
          <a:fillRef idx="1">
            <a:srgbClr val="397AF3"/>
          </a:fillRef>
          <a:effectRef idx="0">
            <a:srgbClr val="FFFFFF"/>
          </a:effectRef>
          <a:fontRef idx="minor">
            <a:srgbClr val="FFFFFF"/>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2</a:t>
            </a:r>
            <a:endParaRPr lang="en-US" altLang="zh-CN" dirty="0">
              <a:solidFill>
                <a:srgbClr val="FFFFFF"/>
              </a:solidFill>
              <a:sym typeface="+mn-ea"/>
            </a:endParaRPr>
          </a:p>
        </p:txBody>
      </p:sp>
      <p:sp>
        <p:nvSpPr>
          <p:cNvPr id="51" name="圆角矩形 50"/>
          <p:cNvSpPr/>
          <p:nvPr>
            <p:custDataLst>
              <p:tags r:id="rId10"/>
            </p:custDataLst>
          </p:nvPr>
        </p:nvSpPr>
        <p:spPr>
          <a:xfrm>
            <a:off x="5926534" y="2911024"/>
            <a:ext cx="4727516" cy="1297573"/>
          </a:xfrm>
          <a:prstGeom prst="roundRect">
            <a:avLst>
              <a:gd name="adj" fmla="val 15204"/>
            </a:avLst>
          </a:prstGeom>
          <a:solidFill>
            <a:srgbClr val="FFFFFF">
              <a:lumMod val="100000"/>
              <a:alpha val="10000"/>
            </a:srgbClr>
          </a:solidFill>
          <a:ln>
            <a:gradFill>
              <a:gsLst>
                <a:gs pos="0">
                  <a:srgbClr val="397AF3">
                    <a:alpha val="70000"/>
                  </a:srgbClr>
                </a:gs>
                <a:gs pos="100000">
                  <a:srgbClr val="397AF3">
                    <a:alpha val="60000"/>
                  </a:srgbClr>
                </a:gs>
              </a:gsLst>
              <a:lin ang="10740000" scaled="1"/>
            </a:gradFill>
          </a:ln>
          <a:effectLst/>
        </p:spPr>
        <p:style>
          <a:lnRef idx="2">
            <a:srgbClr val="397AF3">
              <a:lumMod val="75000"/>
            </a:srgbClr>
          </a:lnRef>
          <a:fillRef idx="1">
            <a:srgbClr val="397AF3"/>
          </a:fillRef>
          <a:effectRef idx="0">
            <a:srgbClr val="FFFFFF"/>
          </a:effectRef>
          <a:fontRef idx="minor">
            <a:srgbClr val="FFFFFF"/>
          </a:fontRef>
        </p:style>
        <p:txBody>
          <a:bodyPr lIns="720090" tIns="0" rIns="179705" rtlCol="0" anchor="ctr">
            <a:noAutofit/>
          </a:bodyPr>
          <a:p>
            <a:pPr indent="0" algn="l" fontAlgn="auto">
              <a:lnSpc>
                <a:spcPct val="130000"/>
              </a:lnSpc>
              <a:spcAft>
                <a:spcPts val="0"/>
              </a:spcAft>
            </a:pPr>
            <a:r>
              <a:rPr lang="zh-CN" altLang="en-US" sz="1600" dirty="0">
                <a:solidFill>
                  <a:srgbClr val="000000">
                    <a:lumMod val="85000"/>
                    <a:lumOff val="15000"/>
                  </a:srgbClr>
                </a:solidFill>
                <a:sym typeface="+mn-ea"/>
              </a:rPr>
              <a:t>跨领域合作　与专业体育机构合作，引入专业的体育教学理念和方法。</a:t>
            </a:r>
            <a:endParaRPr lang="zh-CN" altLang="en-US" sz="1600" dirty="0">
              <a:solidFill>
                <a:srgbClr val="000000">
                  <a:lumMod val="85000"/>
                  <a:lumOff val="15000"/>
                </a:srgbClr>
              </a:solidFill>
              <a:sym typeface="+mn-ea"/>
            </a:endParaRPr>
          </a:p>
        </p:txBody>
      </p:sp>
      <p:sp>
        <p:nvSpPr>
          <p:cNvPr id="52" name="椭圆 51"/>
          <p:cNvSpPr>
            <a:spLocks noChangeAspect="1"/>
          </p:cNvSpPr>
          <p:nvPr>
            <p:custDataLst>
              <p:tags r:id="rId11"/>
            </p:custDataLst>
          </p:nvPr>
        </p:nvSpPr>
        <p:spPr>
          <a:xfrm>
            <a:off x="6097890" y="3365907"/>
            <a:ext cx="387806" cy="387806"/>
          </a:xfrm>
          <a:prstGeom prst="ellipse">
            <a:avLst/>
          </a:prstGeom>
          <a:gradFill>
            <a:gsLst>
              <a:gs pos="0">
                <a:srgbClr val="397AF3">
                  <a:alpha val="100000"/>
                </a:srgbClr>
              </a:gs>
              <a:gs pos="100000">
                <a:srgbClr val="397AF3">
                  <a:alpha val="59000"/>
                </a:srgbClr>
              </a:gs>
            </a:gsLst>
            <a:lin ang="2700000" scaled="0"/>
          </a:gradFill>
          <a:ln>
            <a:noFill/>
          </a:ln>
          <a:effectLst/>
        </p:spPr>
        <p:style>
          <a:lnRef idx="2">
            <a:srgbClr val="397AF3">
              <a:lumMod val="75000"/>
            </a:srgbClr>
          </a:lnRef>
          <a:fillRef idx="1">
            <a:srgbClr val="397AF3"/>
          </a:fillRef>
          <a:effectRef idx="0">
            <a:srgbClr val="FFFFFF"/>
          </a:effectRef>
          <a:fontRef idx="minor">
            <a:srgbClr val="FFFFFF"/>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4</a:t>
            </a:r>
            <a:endParaRPr lang="en-US" altLang="zh-CN" dirty="0">
              <a:solidFill>
                <a:srgbClr val="FFFFFF"/>
              </a:solidFill>
              <a:sym typeface="+mn-ea"/>
            </a:endParaRPr>
          </a:p>
        </p:txBody>
      </p:sp>
      <p:sp>
        <p:nvSpPr>
          <p:cNvPr id="53" name="圆角矩形 52"/>
          <p:cNvSpPr/>
          <p:nvPr>
            <p:custDataLst>
              <p:tags r:id="rId12"/>
            </p:custDataLst>
          </p:nvPr>
        </p:nvSpPr>
        <p:spPr>
          <a:xfrm>
            <a:off x="5926534" y="4347260"/>
            <a:ext cx="4727516" cy="1297573"/>
          </a:xfrm>
          <a:prstGeom prst="roundRect">
            <a:avLst>
              <a:gd name="adj" fmla="val 15204"/>
            </a:avLst>
          </a:prstGeom>
          <a:solidFill>
            <a:srgbClr val="FFFFFF">
              <a:lumMod val="100000"/>
              <a:alpha val="10000"/>
            </a:srgbClr>
          </a:solidFill>
          <a:ln>
            <a:gradFill>
              <a:gsLst>
                <a:gs pos="0">
                  <a:srgbClr val="397AF3">
                    <a:alpha val="70000"/>
                  </a:srgbClr>
                </a:gs>
                <a:gs pos="100000">
                  <a:srgbClr val="397AF3">
                    <a:alpha val="60000"/>
                  </a:srgbClr>
                </a:gs>
              </a:gsLst>
              <a:lin ang="10740000" scaled="1"/>
            </a:gradFill>
          </a:ln>
          <a:effectLst/>
        </p:spPr>
        <p:style>
          <a:lnRef idx="2">
            <a:srgbClr val="397AF3">
              <a:lumMod val="75000"/>
            </a:srgbClr>
          </a:lnRef>
          <a:fillRef idx="1">
            <a:srgbClr val="397AF3"/>
          </a:fillRef>
          <a:effectRef idx="0">
            <a:srgbClr val="FFFFFF"/>
          </a:effectRef>
          <a:fontRef idx="minor">
            <a:srgbClr val="FFFFFF"/>
          </a:fontRef>
        </p:style>
        <p:txBody>
          <a:bodyPr lIns="720090" tIns="0" rIns="179705" rtlCol="0" anchor="ctr">
            <a:noAutofit/>
          </a:bodyPr>
          <a:p>
            <a:pPr indent="0" algn="l" fontAlgn="auto">
              <a:lnSpc>
                <a:spcPct val="130000"/>
              </a:lnSpc>
              <a:spcAft>
                <a:spcPts val="0"/>
              </a:spcAft>
            </a:pPr>
            <a:r>
              <a:rPr lang="zh-CN" altLang="en-US" sz="1600" dirty="0">
                <a:solidFill>
                  <a:srgbClr val="000000">
                    <a:lumMod val="85000"/>
                    <a:lumOff val="15000"/>
                  </a:srgbClr>
                </a:solidFill>
                <a:sym typeface="+mn-ea"/>
              </a:rPr>
              <a:t>运动会　定期举办幼儿园运动会或社区儿童运动会，增强竞争与合作意识。</a:t>
            </a:r>
            <a:endParaRPr lang="zh-CN" altLang="en-US" sz="1600" dirty="0">
              <a:solidFill>
                <a:srgbClr val="000000">
                  <a:lumMod val="85000"/>
                  <a:lumOff val="15000"/>
                </a:srgbClr>
              </a:solidFill>
              <a:sym typeface="+mn-ea"/>
            </a:endParaRPr>
          </a:p>
        </p:txBody>
      </p:sp>
      <p:sp>
        <p:nvSpPr>
          <p:cNvPr id="54" name="椭圆 53"/>
          <p:cNvSpPr>
            <a:spLocks noChangeAspect="1"/>
          </p:cNvSpPr>
          <p:nvPr>
            <p:custDataLst>
              <p:tags r:id="rId13"/>
            </p:custDataLst>
          </p:nvPr>
        </p:nvSpPr>
        <p:spPr>
          <a:xfrm>
            <a:off x="6097890" y="4802143"/>
            <a:ext cx="387806" cy="387806"/>
          </a:xfrm>
          <a:prstGeom prst="ellipse">
            <a:avLst/>
          </a:prstGeom>
          <a:gradFill>
            <a:gsLst>
              <a:gs pos="0">
                <a:srgbClr val="397AF3">
                  <a:alpha val="100000"/>
                </a:srgbClr>
              </a:gs>
              <a:gs pos="100000">
                <a:srgbClr val="397AF3">
                  <a:alpha val="59000"/>
                </a:srgbClr>
              </a:gs>
            </a:gsLst>
            <a:lin ang="2700000" scaled="0"/>
          </a:gradFill>
          <a:ln>
            <a:noFill/>
          </a:ln>
          <a:effectLst/>
        </p:spPr>
        <p:style>
          <a:lnRef idx="2">
            <a:srgbClr val="397AF3">
              <a:lumMod val="75000"/>
            </a:srgbClr>
          </a:lnRef>
          <a:fillRef idx="1">
            <a:srgbClr val="397AF3"/>
          </a:fillRef>
          <a:effectRef idx="0">
            <a:srgbClr val="FFFFFF"/>
          </a:effectRef>
          <a:fontRef idx="minor">
            <a:srgbClr val="FFFFFF"/>
          </a:fontRef>
        </p:style>
        <p:txBody>
          <a:bodyPr vertOverflow="overflow" horzOverflow="overflow" vert="horz" wrap="none" numCol="1" spcCol="0" rtlCol="0" fromWordArt="0" anchor="ctr" anchorCtr="0" forceAA="0" compatLnSpc="1">
            <a:noAutofit/>
          </a:bodyPr>
          <a:p>
            <a:pPr lvl="0" algn="ctr">
              <a:buClrTx/>
              <a:buSzTx/>
              <a:buFontTx/>
            </a:pPr>
            <a:r>
              <a:rPr lang="en-US" altLang="zh-CN" dirty="0">
                <a:solidFill>
                  <a:srgbClr val="FFFFFF"/>
                </a:solidFill>
                <a:sym typeface="+mn-ea"/>
              </a:rPr>
              <a:t>6</a:t>
            </a:r>
            <a:endParaRPr lang="en-US" altLang="zh-CN" dirty="0">
              <a:solidFill>
                <a:srgbClr val="FFFFFF"/>
              </a:solidFill>
              <a:sym typeface="+mn-ea"/>
            </a:endParaRPr>
          </a:p>
        </p:txBody>
      </p:sp>
    </p:spTree>
    <p:custDataLst>
      <p:tags r:id="rId1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584960" y="831850"/>
            <a:ext cx="6254115" cy="560070"/>
          </a:xfrm>
        </p:spPr>
        <p:txBody>
          <a:bodyPr>
            <a:noAutofit/>
          </a:bodyPr>
          <a:p>
            <a:pPr algn="l"/>
            <a:r>
              <a:rPr lang="zh-CN" altLang="en-US" sz="2800"/>
              <a:t>（四）活动意义</a:t>
            </a:r>
            <a:endParaRPr lang="zh-CN" altLang="en-US" sz="2800"/>
          </a:p>
        </p:txBody>
      </p:sp>
      <p:sp>
        <p:nvSpPr>
          <p:cNvPr id="45" name="椭圆 44"/>
          <p:cNvSpPr/>
          <p:nvPr>
            <p:custDataLst>
              <p:tags r:id="rId2"/>
            </p:custDataLst>
          </p:nvPr>
        </p:nvSpPr>
        <p:spPr>
          <a:xfrm>
            <a:off x="5121351" y="3031227"/>
            <a:ext cx="1282464" cy="1282464"/>
          </a:xfrm>
          <a:prstGeom prst="ellipse">
            <a:avLst/>
          </a:prstGeom>
          <a:noFill/>
          <a:ln w="50800">
            <a:solidFill>
              <a:srgbClr val="376FFF">
                <a:alpha val="50000"/>
              </a:srgbClr>
            </a:solidFill>
          </a:ln>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6" name="任意多边形: 形状 25"/>
          <p:cNvSpPr/>
          <p:nvPr>
            <p:custDataLst>
              <p:tags r:id="rId3"/>
            </p:custDataLst>
          </p:nvPr>
        </p:nvSpPr>
        <p:spPr>
          <a:xfrm>
            <a:off x="1694670" y="1662027"/>
            <a:ext cx="2324957" cy="1196052"/>
          </a:xfrm>
          <a:prstGeom prst="roundRect">
            <a:avLst>
              <a:gd name="adj" fmla="val 2914"/>
            </a:avLst>
          </a:prstGeom>
          <a:solidFill>
            <a:srgbClr val="376FFF">
              <a:lumMod val="60000"/>
              <a:lumOff val="40000"/>
              <a:alpha val="26000"/>
            </a:srgbClr>
          </a:solidFill>
          <a:ln>
            <a:noFill/>
          </a:ln>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endParaRPr lang="zh-CN" altLang="en-US"/>
          </a:p>
        </p:txBody>
      </p:sp>
      <p:sp>
        <p:nvSpPr>
          <p:cNvPr id="47" name="任意多边形: 形状 7"/>
          <p:cNvSpPr/>
          <p:nvPr>
            <p:custDataLst>
              <p:tags r:id="rId4"/>
            </p:custDataLst>
          </p:nvPr>
        </p:nvSpPr>
        <p:spPr>
          <a:xfrm>
            <a:off x="7505129" y="1654096"/>
            <a:ext cx="2324957" cy="1196052"/>
          </a:xfrm>
          <a:prstGeom prst="roundRect">
            <a:avLst>
              <a:gd name="adj" fmla="val 2919"/>
            </a:avLst>
          </a:prstGeom>
          <a:solidFill>
            <a:srgbClr val="376FFF">
              <a:lumMod val="60000"/>
              <a:lumOff val="40000"/>
              <a:alpha val="32000"/>
            </a:srgbClr>
          </a:solidFill>
          <a:ln>
            <a:noFill/>
          </a:ln>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endParaRPr lang="zh-CN" altLang="en-US"/>
          </a:p>
        </p:txBody>
      </p:sp>
      <p:pic>
        <p:nvPicPr>
          <p:cNvPr id="48" name="图片 7" descr="343439383331313b343532303032333bc6f3d2b5bcf2bde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473706" y="3383582"/>
            <a:ext cx="578085" cy="578085"/>
          </a:xfrm>
          <a:prstGeom prst="rect">
            <a:avLst/>
          </a:prstGeom>
        </p:spPr>
      </p:pic>
      <p:sp>
        <p:nvSpPr>
          <p:cNvPr id="49" name="任意多边形: 形状 17"/>
          <p:cNvSpPr/>
          <p:nvPr>
            <p:custDataLst>
              <p:tags r:id="rId8"/>
            </p:custDataLst>
          </p:nvPr>
        </p:nvSpPr>
        <p:spPr>
          <a:xfrm>
            <a:off x="2297979" y="1877292"/>
            <a:ext cx="2727636" cy="1191889"/>
          </a:xfrm>
          <a:custGeom>
            <a:avLst/>
            <a:gdLst>
              <a:gd name="connsiteX0" fmla="*/ 2320957 w 2320957"/>
              <a:gd name="connsiteY0" fmla="*/ 40386 h 1013896"/>
              <a:gd name="connsiteX1" fmla="*/ 2320957 w 2320957"/>
              <a:gd name="connsiteY1" fmla="*/ 821436 h 1013896"/>
              <a:gd name="connsiteX2" fmla="*/ 2280667 w 2320957"/>
              <a:gd name="connsiteY2" fmla="*/ 861917 h 1013896"/>
              <a:gd name="connsiteX3" fmla="*/ 2280571 w 2320957"/>
              <a:gd name="connsiteY3" fmla="*/ 861917 h 1013896"/>
              <a:gd name="connsiteX4" fmla="*/ 2119694 w 2320957"/>
              <a:gd name="connsiteY4" fmla="*/ 861917 h 1013896"/>
              <a:gd name="connsiteX5" fmla="*/ 2109131 w 2320957"/>
              <a:gd name="connsiteY5" fmla="*/ 872306 h 1013896"/>
              <a:gd name="connsiteX6" fmla="*/ 2110645 w 2320957"/>
              <a:gd name="connsiteY6" fmla="*/ 877824 h 1013896"/>
              <a:gd name="connsiteX7" fmla="*/ 2181607 w 2320957"/>
              <a:gd name="connsiteY7" fmla="*/ 996220 h 1013896"/>
              <a:gd name="connsiteX8" fmla="*/ 2177482 w 2320957"/>
              <a:gd name="connsiteY8" fmla="*/ 1012269 h 1013896"/>
              <a:gd name="connsiteX9" fmla="*/ 2167224 w 2320957"/>
              <a:gd name="connsiteY9" fmla="*/ 1013079 h 1013896"/>
              <a:gd name="connsiteX10" fmla="*/ 1808608 w 2320957"/>
              <a:gd name="connsiteY10" fmla="*/ 870204 h 1013896"/>
              <a:gd name="connsiteX11" fmla="*/ 1766888 w 2320957"/>
              <a:gd name="connsiteY11" fmla="*/ 862203 h 1013896"/>
              <a:gd name="connsiteX12" fmla="*/ 40386 w 2320957"/>
              <a:gd name="connsiteY12" fmla="*/ 862203 h 1013896"/>
              <a:gd name="connsiteX13" fmla="*/ 0 w 2320957"/>
              <a:gd name="connsiteY13" fmla="*/ 821817 h 1013896"/>
              <a:gd name="connsiteX14" fmla="*/ 0 w 2320957"/>
              <a:gd name="connsiteY14" fmla="*/ 821627 h 1013896"/>
              <a:gd name="connsiteX15" fmla="*/ 0 w 2320957"/>
              <a:gd name="connsiteY15" fmla="*/ 40386 h 1013896"/>
              <a:gd name="connsiteX16" fmla="*/ 40386 w 2320957"/>
              <a:gd name="connsiteY16" fmla="*/ 0 h 1013896"/>
              <a:gd name="connsiteX17" fmla="*/ 2280571 w 2320957"/>
              <a:gd name="connsiteY17" fmla="*/ 0 h 1013896"/>
              <a:gd name="connsiteX18" fmla="*/ 2320957 w 2320957"/>
              <a:gd name="connsiteY18" fmla="*/ 40386 h 101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0957" h="1013896">
                <a:moveTo>
                  <a:pt x="2320957" y="40386"/>
                </a:moveTo>
                <a:lnTo>
                  <a:pt x="2320957" y="821436"/>
                </a:lnTo>
                <a:cubicBezTo>
                  <a:pt x="2321015" y="843741"/>
                  <a:pt x="2302974" y="861865"/>
                  <a:pt x="2280667" y="861917"/>
                </a:cubicBezTo>
                <a:cubicBezTo>
                  <a:pt x="2280638" y="861917"/>
                  <a:pt x="2280600" y="861917"/>
                  <a:pt x="2280571" y="861917"/>
                </a:cubicBezTo>
                <a:lnTo>
                  <a:pt x="2119694" y="861917"/>
                </a:lnTo>
                <a:cubicBezTo>
                  <a:pt x="2113912" y="861869"/>
                  <a:pt x="2109178" y="866520"/>
                  <a:pt x="2109131" y="872306"/>
                </a:cubicBezTo>
                <a:cubicBezTo>
                  <a:pt x="2109112" y="874251"/>
                  <a:pt x="2109636" y="876161"/>
                  <a:pt x="2110645" y="877824"/>
                </a:cubicBezTo>
                <a:lnTo>
                  <a:pt x="2181607" y="996220"/>
                </a:lnTo>
                <a:cubicBezTo>
                  <a:pt x="2184902" y="1001792"/>
                  <a:pt x="2183054" y="1008974"/>
                  <a:pt x="2177482" y="1012269"/>
                </a:cubicBezTo>
                <a:cubicBezTo>
                  <a:pt x="2174368" y="1014108"/>
                  <a:pt x="2170586" y="1014403"/>
                  <a:pt x="2167224" y="1013079"/>
                </a:cubicBezTo>
                <a:lnTo>
                  <a:pt x="1808608" y="870204"/>
                </a:lnTo>
                <a:cubicBezTo>
                  <a:pt x="1795330" y="864939"/>
                  <a:pt x="1781175" y="862224"/>
                  <a:pt x="1766888" y="862203"/>
                </a:cubicBezTo>
                <a:lnTo>
                  <a:pt x="40386" y="862203"/>
                </a:lnTo>
                <a:cubicBezTo>
                  <a:pt x="18082" y="862203"/>
                  <a:pt x="0" y="844122"/>
                  <a:pt x="0" y="821817"/>
                </a:cubicBezTo>
                <a:cubicBezTo>
                  <a:pt x="0" y="821754"/>
                  <a:pt x="0" y="821690"/>
                  <a:pt x="0" y="821627"/>
                </a:cubicBezTo>
                <a:lnTo>
                  <a:pt x="0" y="40386"/>
                </a:lnTo>
                <a:cubicBezTo>
                  <a:pt x="0" y="18081"/>
                  <a:pt x="18082" y="0"/>
                  <a:pt x="40386" y="0"/>
                </a:cubicBezTo>
                <a:lnTo>
                  <a:pt x="2280571" y="0"/>
                </a:lnTo>
                <a:cubicBezTo>
                  <a:pt x="2302879" y="0"/>
                  <a:pt x="2320957" y="18081"/>
                  <a:pt x="2320957" y="40386"/>
                </a:cubicBezTo>
                <a:close/>
              </a:path>
            </a:pathLst>
          </a:custGeom>
          <a:solidFill>
            <a:srgbClr val="376FFF"/>
          </a:solidFill>
          <a:ln>
            <a:noFill/>
          </a:ln>
        </p:spPr>
        <p:style>
          <a:lnRef idx="2">
            <a:srgbClr val="376FFF">
              <a:shade val="15000"/>
            </a:srgbClr>
          </a:lnRef>
          <a:fillRef idx="1">
            <a:srgbClr val="376FFF"/>
          </a:fillRef>
          <a:effectRef idx="0">
            <a:srgbClr val="376FFF"/>
          </a:effectRef>
          <a:fontRef idx="minor">
            <a:srgbClr val="FFFFFF"/>
          </a:fontRef>
        </p:style>
        <p:txBody>
          <a:bodyPr rot="0" spcFirstLastPara="0" vertOverflow="overflow" horzOverflow="overflow" vert="horz" wrap="square" lIns="179705" tIns="46990" rIns="107950" bIns="360045" numCol="1" spcCol="0" rtlCol="0" fromWordArt="0" anchor="ctr" anchorCtr="0" forceAA="0" compatLnSpc="1">
            <a:noAutofit/>
          </a:bodyPr>
          <a:p>
            <a:pPr lvl="0" algn="ctr">
              <a:lnSpc>
                <a:spcPct val="130000"/>
              </a:lnSpc>
              <a:buClrTx/>
              <a:buSzTx/>
              <a:buFontTx/>
            </a:pPr>
            <a:r>
              <a:rPr lang="en-US" altLang="zh-CN" sz="1600" kern="0" dirty="0">
                <a:ln>
                  <a:noFill/>
                  <a:prstDash val="sysDot"/>
                </a:ln>
                <a:solidFill>
                  <a:srgbClr val="FFFFFF"/>
                </a:solidFill>
                <a:latin typeface="+mn-ea"/>
                <a:cs typeface="+mn-ea"/>
                <a:sym typeface="+mn-ea"/>
              </a:rPr>
              <a:t>3. </a:t>
            </a:r>
            <a:r>
              <a:rPr lang="zh-CN" altLang="en-US" sz="1600" kern="0" dirty="0">
                <a:ln>
                  <a:noFill/>
                  <a:prstDash val="sysDot"/>
                </a:ln>
                <a:solidFill>
                  <a:srgbClr val="FFFFFF"/>
                </a:solidFill>
                <a:latin typeface="+mn-ea"/>
                <a:cs typeface="+mn-ea"/>
                <a:sym typeface="+mn-ea"/>
              </a:rPr>
              <a:t>社交发展</a:t>
            </a:r>
            <a:r>
              <a:rPr lang="zh-CN" altLang="en-US" sz="1600" kern="0" dirty="0">
                <a:ln>
                  <a:noFill/>
                  <a:prstDash val="sysDot"/>
                </a:ln>
                <a:solidFill>
                  <a:srgbClr val="FFFFFF"/>
                </a:solidFill>
                <a:latin typeface="+mn-ea"/>
                <a:cs typeface="+mn-ea"/>
                <a:sym typeface="+mn-ea"/>
              </a:rPr>
              <a:t>　团队运动有助于幼儿学会合作、分享、遵守规则和处理冲突。</a:t>
            </a:r>
            <a:endParaRPr lang="zh-CN" altLang="en-US" sz="1600" kern="0" dirty="0">
              <a:ln>
                <a:noFill/>
                <a:prstDash val="sysDot"/>
              </a:ln>
              <a:solidFill>
                <a:srgbClr val="FFFFFF"/>
              </a:solidFill>
              <a:latin typeface="+mn-ea"/>
              <a:cs typeface="+mn-ea"/>
              <a:sym typeface="+mn-ea"/>
            </a:endParaRPr>
          </a:p>
        </p:txBody>
      </p:sp>
      <p:sp>
        <p:nvSpPr>
          <p:cNvPr id="50" name="任意多边形: 形状 18"/>
          <p:cNvSpPr/>
          <p:nvPr>
            <p:custDataLst>
              <p:tags r:id="rId9"/>
            </p:custDataLst>
          </p:nvPr>
        </p:nvSpPr>
        <p:spPr>
          <a:xfrm>
            <a:off x="1381969" y="3072580"/>
            <a:ext cx="3325280" cy="1068961"/>
          </a:xfrm>
          <a:custGeom>
            <a:avLst/>
            <a:gdLst>
              <a:gd name="connsiteX0" fmla="*/ 2540603 w 2829008"/>
              <a:gd name="connsiteY0" fmla="*/ 40481 h 909446"/>
              <a:gd name="connsiteX1" fmla="*/ 2540603 w 2829008"/>
              <a:gd name="connsiteY1" fmla="*/ 471392 h 909446"/>
              <a:gd name="connsiteX2" fmla="*/ 2556891 w 2829008"/>
              <a:gd name="connsiteY2" fmla="*/ 490442 h 909446"/>
              <a:gd name="connsiteX3" fmla="*/ 2819400 w 2829008"/>
              <a:gd name="connsiteY3" fmla="*/ 538067 h 909446"/>
              <a:gd name="connsiteX4" fmla="*/ 2828830 w 2829008"/>
              <a:gd name="connsiteY4" fmla="*/ 551527 h 909446"/>
              <a:gd name="connsiteX5" fmla="*/ 2821305 w 2829008"/>
              <a:gd name="connsiteY5" fmla="*/ 560451 h 909446"/>
              <a:gd name="connsiteX6" fmla="*/ 2553557 w 2829008"/>
              <a:gd name="connsiteY6" fmla="*/ 659416 h 909446"/>
              <a:gd name="connsiteX7" fmla="*/ 2540603 w 2829008"/>
              <a:gd name="connsiteY7" fmla="*/ 678466 h 909446"/>
              <a:gd name="connsiteX8" fmla="*/ 2540603 w 2829008"/>
              <a:gd name="connsiteY8" fmla="*/ 868966 h 909446"/>
              <a:gd name="connsiteX9" fmla="*/ 2500122 w 2829008"/>
              <a:gd name="connsiteY9" fmla="*/ 909447 h 909446"/>
              <a:gd name="connsiteX10" fmla="*/ 40481 w 2829008"/>
              <a:gd name="connsiteY10" fmla="*/ 909447 h 909446"/>
              <a:gd name="connsiteX11" fmla="*/ 0 w 2829008"/>
              <a:gd name="connsiteY11" fmla="*/ 868966 h 909446"/>
              <a:gd name="connsiteX12" fmla="*/ 0 w 2829008"/>
              <a:gd name="connsiteY12" fmla="*/ 40481 h 909446"/>
              <a:gd name="connsiteX13" fmla="*/ 40481 w 2829008"/>
              <a:gd name="connsiteY13" fmla="*/ 0 h 909446"/>
              <a:gd name="connsiteX14" fmla="*/ 2500122 w 2829008"/>
              <a:gd name="connsiteY14" fmla="*/ 0 h 909446"/>
              <a:gd name="connsiteX15" fmla="*/ 2540603 w 2829008"/>
              <a:gd name="connsiteY15" fmla="*/ 40481 h 90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9008" h="909446">
                <a:moveTo>
                  <a:pt x="2540603" y="40481"/>
                </a:moveTo>
                <a:lnTo>
                  <a:pt x="2540603" y="471392"/>
                </a:lnTo>
                <a:cubicBezTo>
                  <a:pt x="2540813" y="480806"/>
                  <a:pt x="2547623" y="488770"/>
                  <a:pt x="2556891" y="490442"/>
                </a:cubicBezTo>
                <a:lnTo>
                  <a:pt x="2819400" y="538067"/>
                </a:lnTo>
                <a:cubicBezTo>
                  <a:pt x="2825725" y="539180"/>
                  <a:pt x="2829944" y="545206"/>
                  <a:pt x="2828830" y="551527"/>
                </a:cubicBezTo>
                <a:cubicBezTo>
                  <a:pt x="2828106" y="555637"/>
                  <a:pt x="2825229" y="559043"/>
                  <a:pt x="2821305" y="560451"/>
                </a:cubicBezTo>
                <a:lnTo>
                  <a:pt x="2553557" y="659416"/>
                </a:lnTo>
                <a:cubicBezTo>
                  <a:pt x="2545594" y="662321"/>
                  <a:pt x="2540375" y="669991"/>
                  <a:pt x="2540603" y="678466"/>
                </a:cubicBezTo>
                <a:lnTo>
                  <a:pt x="2540603" y="868966"/>
                </a:lnTo>
                <a:cubicBezTo>
                  <a:pt x="2540603" y="891321"/>
                  <a:pt x="2522477" y="909447"/>
                  <a:pt x="2500122" y="909447"/>
                </a:cubicBezTo>
                <a:lnTo>
                  <a:pt x="40481" y="909447"/>
                </a:lnTo>
                <a:cubicBezTo>
                  <a:pt x="18126" y="909447"/>
                  <a:pt x="0" y="891321"/>
                  <a:pt x="0" y="868966"/>
                </a:cubicBezTo>
                <a:lnTo>
                  <a:pt x="0" y="40481"/>
                </a:lnTo>
                <a:cubicBezTo>
                  <a:pt x="0" y="18124"/>
                  <a:pt x="18126" y="0"/>
                  <a:pt x="40481" y="0"/>
                </a:cubicBezTo>
                <a:lnTo>
                  <a:pt x="2500122" y="0"/>
                </a:lnTo>
                <a:cubicBezTo>
                  <a:pt x="2522477" y="0"/>
                  <a:pt x="2540603" y="18124"/>
                  <a:pt x="2540603" y="40481"/>
                </a:cubicBezTo>
                <a:close/>
              </a:path>
            </a:pathLst>
          </a:custGeom>
          <a:solidFill>
            <a:srgbClr val="376FFF"/>
          </a:solidFill>
          <a:ln w="15875">
            <a:noFill/>
          </a:ln>
        </p:spPr>
        <p:style>
          <a:lnRef idx="2">
            <a:srgbClr val="376FFF">
              <a:shade val="15000"/>
            </a:srgbClr>
          </a:lnRef>
          <a:fillRef idx="1">
            <a:srgbClr val="376FFF"/>
          </a:fillRef>
          <a:effectRef idx="0">
            <a:srgbClr val="376FFF"/>
          </a:effectRef>
          <a:fontRef idx="minor">
            <a:srgbClr val="FFFFFF"/>
          </a:fontRef>
        </p:style>
        <p:txBody>
          <a:bodyPr rot="0" spcFirstLastPara="0" vertOverflow="overflow" horzOverflow="overflow" vert="horz" wrap="square" lIns="179705" tIns="46990" rIns="612140" bIns="45720" numCol="1" spcCol="0" rtlCol="0" fromWordArt="0" anchor="ctr" anchorCtr="0" forceAA="0" compatLnSpc="1">
            <a:noAutofit/>
          </a:bodyPr>
          <a:p>
            <a:pPr lvl="0" algn="ctr">
              <a:lnSpc>
                <a:spcPct val="130000"/>
              </a:lnSpc>
              <a:buClrTx/>
              <a:buSzTx/>
              <a:buFontTx/>
            </a:pPr>
            <a:r>
              <a:rPr lang="en-US" altLang="zh-CN" sz="1600" kern="0" dirty="0">
                <a:ln>
                  <a:noFill/>
                  <a:prstDash val="sysDot"/>
                </a:ln>
                <a:solidFill>
                  <a:srgbClr val="FFFFFF"/>
                </a:solidFill>
                <a:latin typeface="+mn-ea"/>
                <a:cs typeface="+mn-ea"/>
                <a:sym typeface="+mn-ea"/>
              </a:rPr>
              <a:t>2. </a:t>
            </a:r>
            <a:r>
              <a:rPr lang="zh-CN" altLang="en-US" sz="1600" kern="0" dirty="0">
                <a:ln>
                  <a:noFill/>
                  <a:prstDash val="sysDot"/>
                </a:ln>
                <a:solidFill>
                  <a:srgbClr val="FFFFFF"/>
                </a:solidFill>
                <a:latin typeface="+mn-ea"/>
                <a:cs typeface="+mn-ea"/>
                <a:sym typeface="+mn-ea"/>
              </a:rPr>
              <a:t>协调能力提升</a:t>
            </a:r>
            <a:r>
              <a:rPr lang="zh-CN" altLang="en-US" sz="1600" kern="0" dirty="0">
                <a:ln>
                  <a:noFill/>
                  <a:prstDash val="sysDot"/>
                </a:ln>
                <a:solidFill>
                  <a:srgbClr val="FFFFFF"/>
                </a:solidFill>
                <a:latin typeface="+mn-ea"/>
                <a:cs typeface="+mn-ea"/>
                <a:sym typeface="+mn-ea"/>
              </a:rPr>
              <a:t>　通过运动体验，幼儿能够提高身体的灵活性、平衡性和协调性。</a:t>
            </a:r>
            <a:endParaRPr lang="zh-CN" altLang="en-US" sz="1600" kern="0" dirty="0">
              <a:ln>
                <a:noFill/>
                <a:prstDash val="sysDot"/>
              </a:ln>
              <a:solidFill>
                <a:srgbClr val="FFFFFF"/>
              </a:solidFill>
              <a:latin typeface="+mn-ea"/>
              <a:cs typeface="+mn-ea"/>
              <a:sym typeface="+mn-ea"/>
            </a:endParaRPr>
          </a:p>
        </p:txBody>
      </p:sp>
      <p:sp>
        <p:nvSpPr>
          <p:cNvPr id="51" name="任意多边形: 形状 19"/>
          <p:cNvSpPr/>
          <p:nvPr>
            <p:custDataLst>
              <p:tags r:id="rId10"/>
            </p:custDataLst>
          </p:nvPr>
        </p:nvSpPr>
        <p:spPr>
          <a:xfrm>
            <a:off x="2118995" y="4343400"/>
            <a:ext cx="3326130" cy="1040765"/>
          </a:xfrm>
          <a:custGeom>
            <a:avLst/>
            <a:gdLst>
              <a:gd name="connsiteX0" fmla="*/ 2316290 w 2482058"/>
              <a:gd name="connsiteY0" fmla="*/ 39434 h 885062"/>
              <a:gd name="connsiteX1" fmla="*/ 2322195 w 2482058"/>
              <a:gd name="connsiteY1" fmla="*/ 281559 h 885062"/>
              <a:gd name="connsiteX2" fmla="*/ 2329529 w 2482058"/>
              <a:gd name="connsiteY2" fmla="*/ 288503 h 885062"/>
              <a:gd name="connsiteX3" fmla="*/ 2334387 w 2482058"/>
              <a:gd name="connsiteY3" fmla="*/ 286417 h 885062"/>
              <a:gd name="connsiteX4" fmla="*/ 2468785 w 2482058"/>
              <a:gd name="connsiteY4" fmla="*/ 149638 h 885062"/>
              <a:gd name="connsiteX5" fmla="*/ 2479548 w 2482058"/>
              <a:gd name="connsiteY5" fmla="*/ 149095 h 885062"/>
              <a:gd name="connsiteX6" fmla="*/ 2481072 w 2482058"/>
              <a:gd name="connsiteY6" fmla="*/ 158496 h 885062"/>
              <a:gd name="connsiteX7" fmla="*/ 2333054 w 2482058"/>
              <a:gd name="connsiteY7" fmla="*/ 449485 h 885062"/>
              <a:gd name="connsiteX8" fmla="*/ 2322195 w 2482058"/>
              <a:gd name="connsiteY8" fmla="*/ 493014 h 885062"/>
              <a:gd name="connsiteX9" fmla="*/ 2316004 w 2482058"/>
              <a:gd name="connsiteY9" fmla="*/ 845439 h 885062"/>
              <a:gd name="connsiteX10" fmla="*/ 2275523 w 2482058"/>
              <a:gd name="connsiteY10" fmla="*/ 885063 h 885062"/>
              <a:gd name="connsiteX11" fmla="*/ 40481 w 2482058"/>
              <a:gd name="connsiteY11" fmla="*/ 885063 h 885062"/>
              <a:gd name="connsiteX12" fmla="*/ 0 w 2482058"/>
              <a:gd name="connsiteY12" fmla="*/ 844582 h 885062"/>
              <a:gd name="connsiteX13" fmla="*/ 0 w 2482058"/>
              <a:gd name="connsiteY13" fmla="*/ 40386 h 885062"/>
              <a:gd name="connsiteX14" fmla="*/ 40481 w 2482058"/>
              <a:gd name="connsiteY14" fmla="*/ 0 h 885062"/>
              <a:gd name="connsiteX15" fmla="*/ 2275808 w 2482058"/>
              <a:gd name="connsiteY15" fmla="*/ 0 h 885062"/>
              <a:gd name="connsiteX16" fmla="*/ 2316290 w 2482058"/>
              <a:gd name="connsiteY16" fmla="*/ 39434 h 8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82058" h="885062">
                <a:moveTo>
                  <a:pt x="2316290" y="39434"/>
                </a:moveTo>
                <a:lnTo>
                  <a:pt x="2322195" y="281559"/>
                </a:lnTo>
                <a:cubicBezTo>
                  <a:pt x="2322300" y="285502"/>
                  <a:pt x="2325586" y="288617"/>
                  <a:pt x="2329529" y="288503"/>
                </a:cubicBezTo>
                <a:cubicBezTo>
                  <a:pt x="2331358" y="288455"/>
                  <a:pt x="2333092" y="287712"/>
                  <a:pt x="2334387" y="286417"/>
                </a:cubicBezTo>
                <a:lnTo>
                  <a:pt x="2468785" y="149638"/>
                </a:lnTo>
                <a:cubicBezTo>
                  <a:pt x="2471604" y="146514"/>
                  <a:pt x="2476424" y="146275"/>
                  <a:pt x="2479548" y="149095"/>
                </a:cubicBezTo>
                <a:cubicBezTo>
                  <a:pt x="2482196" y="151486"/>
                  <a:pt x="2482825" y="155391"/>
                  <a:pt x="2481072" y="158496"/>
                </a:cubicBezTo>
                <a:lnTo>
                  <a:pt x="2333054" y="449485"/>
                </a:lnTo>
                <a:cubicBezTo>
                  <a:pt x="2326196" y="462991"/>
                  <a:pt x="2322481" y="477869"/>
                  <a:pt x="2322195" y="493014"/>
                </a:cubicBezTo>
                <a:lnTo>
                  <a:pt x="2316004" y="845439"/>
                </a:lnTo>
                <a:cubicBezTo>
                  <a:pt x="2315537" y="867461"/>
                  <a:pt x="2297544" y="885073"/>
                  <a:pt x="2275523" y="885063"/>
                </a:cubicBezTo>
                <a:lnTo>
                  <a:pt x="40481" y="885063"/>
                </a:lnTo>
                <a:cubicBezTo>
                  <a:pt x="18126" y="885063"/>
                  <a:pt x="0" y="866937"/>
                  <a:pt x="0" y="844582"/>
                </a:cubicBezTo>
                <a:lnTo>
                  <a:pt x="0" y="40386"/>
                </a:lnTo>
                <a:cubicBezTo>
                  <a:pt x="57" y="18069"/>
                  <a:pt x="18164" y="0"/>
                  <a:pt x="40481" y="0"/>
                </a:cubicBezTo>
                <a:lnTo>
                  <a:pt x="2275808" y="0"/>
                </a:lnTo>
                <a:cubicBezTo>
                  <a:pt x="2297763" y="-10"/>
                  <a:pt x="2315718" y="17488"/>
                  <a:pt x="2316290" y="39434"/>
                </a:cubicBezTo>
                <a:close/>
              </a:path>
            </a:pathLst>
          </a:custGeom>
          <a:solidFill>
            <a:srgbClr val="376FFF"/>
          </a:solidFill>
          <a:ln w="15875">
            <a:noFill/>
          </a:ln>
        </p:spPr>
        <p:style>
          <a:lnRef idx="2">
            <a:srgbClr val="376FFF">
              <a:shade val="15000"/>
            </a:srgbClr>
          </a:lnRef>
          <a:fillRef idx="1">
            <a:srgbClr val="376FFF"/>
          </a:fillRef>
          <a:effectRef idx="0">
            <a:srgbClr val="376FFF"/>
          </a:effectRef>
          <a:fontRef idx="minor">
            <a:srgbClr val="FFFFFF"/>
          </a:fontRef>
        </p:style>
        <p:txBody>
          <a:bodyPr rot="0" spcFirstLastPara="0" vertOverflow="overflow" horzOverflow="overflow" vert="horz" wrap="square" lIns="179705" tIns="46990" rIns="504190" bIns="45720" numCol="1" spcCol="0" rtlCol="0" fromWordArt="0" anchor="ctr" anchorCtr="0" forceAA="0" compatLnSpc="1">
            <a:noAutofit/>
          </a:bodyPr>
          <a:p>
            <a:pPr lvl="0" algn="ctr">
              <a:lnSpc>
                <a:spcPct val="130000"/>
              </a:lnSpc>
              <a:buClrTx/>
              <a:buSzTx/>
              <a:buFontTx/>
            </a:pPr>
            <a:r>
              <a:rPr lang="en-US" altLang="zh-CN" sz="1600" kern="0" dirty="0">
                <a:ln>
                  <a:noFill/>
                  <a:prstDash val="sysDot"/>
                </a:ln>
                <a:solidFill>
                  <a:srgbClr val="FFFFFF"/>
                </a:solidFill>
                <a:latin typeface="+mn-ea"/>
                <a:cs typeface="+mn-ea"/>
                <a:sym typeface="+mn-ea"/>
              </a:rPr>
              <a:t>1. </a:t>
            </a:r>
            <a:r>
              <a:rPr lang="zh-CN" altLang="en-US" sz="1600" kern="0" dirty="0">
                <a:ln>
                  <a:noFill/>
                  <a:prstDash val="sysDot"/>
                </a:ln>
                <a:solidFill>
                  <a:srgbClr val="FFFFFF"/>
                </a:solidFill>
                <a:latin typeface="+mn-ea"/>
                <a:cs typeface="+mn-ea"/>
                <a:sym typeface="+mn-ea"/>
              </a:rPr>
              <a:t>增强体质</a:t>
            </a:r>
            <a:r>
              <a:rPr lang="zh-CN" altLang="en-US" sz="1600" kern="0" dirty="0">
                <a:ln>
                  <a:noFill/>
                  <a:prstDash val="sysDot"/>
                </a:ln>
                <a:solidFill>
                  <a:srgbClr val="FFFFFF"/>
                </a:solidFill>
                <a:latin typeface="+mn-ea"/>
                <a:cs typeface="+mn-ea"/>
                <a:sym typeface="+mn-ea"/>
              </a:rPr>
              <a:t>　多样化的运动有助于强化幼儿的心肺功能、肌肉力量和骨骼发育。</a:t>
            </a:r>
            <a:endParaRPr lang="zh-CN" altLang="en-US" sz="1600" kern="0" dirty="0">
              <a:ln>
                <a:noFill/>
                <a:prstDash val="sysDot"/>
              </a:ln>
              <a:solidFill>
                <a:srgbClr val="FFFFFF"/>
              </a:solidFill>
              <a:latin typeface="+mn-ea"/>
              <a:cs typeface="+mn-ea"/>
              <a:sym typeface="+mn-ea"/>
            </a:endParaRPr>
          </a:p>
        </p:txBody>
      </p:sp>
      <p:sp>
        <p:nvSpPr>
          <p:cNvPr id="52" name="任意多边形: 形状 17"/>
          <p:cNvSpPr/>
          <p:nvPr>
            <p:custDataLst>
              <p:tags r:id="rId11"/>
            </p:custDataLst>
          </p:nvPr>
        </p:nvSpPr>
        <p:spPr>
          <a:xfrm flipH="1">
            <a:off x="6499860" y="1865630"/>
            <a:ext cx="3027680" cy="1191895"/>
          </a:xfrm>
          <a:custGeom>
            <a:avLst/>
            <a:gdLst>
              <a:gd name="connsiteX0" fmla="*/ 2320957 w 2320957"/>
              <a:gd name="connsiteY0" fmla="*/ 40386 h 1013896"/>
              <a:gd name="connsiteX1" fmla="*/ 2320957 w 2320957"/>
              <a:gd name="connsiteY1" fmla="*/ 821436 h 1013896"/>
              <a:gd name="connsiteX2" fmla="*/ 2280667 w 2320957"/>
              <a:gd name="connsiteY2" fmla="*/ 861917 h 1013896"/>
              <a:gd name="connsiteX3" fmla="*/ 2280571 w 2320957"/>
              <a:gd name="connsiteY3" fmla="*/ 861917 h 1013896"/>
              <a:gd name="connsiteX4" fmla="*/ 2119694 w 2320957"/>
              <a:gd name="connsiteY4" fmla="*/ 861917 h 1013896"/>
              <a:gd name="connsiteX5" fmla="*/ 2109131 w 2320957"/>
              <a:gd name="connsiteY5" fmla="*/ 872306 h 1013896"/>
              <a:gd name="connsiteX6" fmla="*/ 2110645 w 2320957"/>
              <a:gd name="connsiteY6" fmla="*/ 877824 h 1013896"/>
              <a:gd name="connsiteX7" fmla="*/ 2181607 w 2320957"/>
              <a:gd name="connsiteY7" fmla="*/ 996220 h 1013896"/>
              <a:gd name="connsiteX8" fmla="*/ 2177482 w 2320957"/>
              <a:gd name="connsiteY8" fmla="*/ 1012269 h 1013896"/>
              <a:gd name="connsiteX9" fmla="*/ 2167224 w 2320957"/>
              <a:gd name="connsiteY9" fmla="*/ 1013079 h 1013896"/>
              <a:gd name="connsiteX10" fmla="*/ 1808608 w 2320957"/>
              <a:gd name="connsiteY10" fmla="*/ 870204 h 1013896"/>
              <a:gd name="connsiteX11" fmla="*/ 1766888 w 2320957"/>
              <a:gd name="connsiteY11" fmla="*/ 862203 h 1013896"/>
              <a:gd name="connsiteX12" fmla="*/ 40386 w 2320957"/>
              <a:gd name="connsiteY12" fmla="*/ 862203 h 1013896"/>
              <a:gd name="connsiteX13" fmla="*/ 0 w 2320957"/>
              <a:gd name="connsiteY13" fmla="*/ 821817 h 1013896"/>
              <a:gd name="connsiteX14" fmla="*/ 0 w 2320957"/>
              <a:gd name="connsiteY14" fmla="*/ 821627 h 1013896"/>
              <a:gd name="connsiteX15" fmla="*/ 0 w 2320957"/>
              <a:gd name="connsiteY15" fmla="*/ 40386 h 1013896"/>
              <a:gd name="connsiteX16" fmla="*/ 40386 w 2320957"/>
              <a:gd name="connsiteY16" fmla="*/ 0 h 1013896"/>
              <a:gd name="connsiteX17" fmla="*/ 2280571 w 2320957"/>
              <a:gd name="connsiteY17" fmla="*/ 0 h 1013896"/>
              <a:gd name="connsiteX18" fmla="*/ 2320957 w 2320957"/>
              <a:gd name="connsiteY18" fmla="*/ 40386 h 101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20957" h="1013896">
                <a:moveTo>
                  <a:pt x="2320957" y="40386"/>
                </a:moveTo>
                <a:lnTo>
                  <a:pt x="2320957" y="821436"/>
                </a:lnTo>
                <a:cubicBezTo>
                  <a:pt x="2321015" y="843741"/>
                  <a:pt x="2302974" y="861865"/>
                  <a:pt x="2280667" y="861917"/>
                </a:cubicBezTo>
                <a:cubicBezTo>
                  <a:pt x="2280638" y="861917"/>
                  <a:pt x="2280600" y="861917"/>
                  <a:pt x="2280571" y="861917"/>
                </a:cubicBezTo>
                <a:lnTo>
                  <a:pt x="2119694" y="861917"/>
                </a:lnTo>
                <a:cubicBezTo>
                  <a:pt x="2113912" y="861869"/>
                  <a:pt x="2109178" y="866520"/>
                  <a:pt x="2109131" y="872306"/>
                </a:cubicBezTo>
                <a:cubicBezTo>
                  <a:pt x="2109112" y="874251"/>
                  <a:pt x="2109636" y="876161"/>
                  <a:pt x="2110645" y="877824"/>
                </a:cubicBezTo>
                <a:lnTo>
                  <a:pt x="2181607" y="996220"/>
                </a:lnTo>
                <a:cubicBezTo>
                  <a:pt x="2184902" y="1001792"/>
                  <a:pt x="2183054" y="1008974"/>
                  <a:pt x="2177482" y="1012269"/>
                </a:cubicBezTo>
                <a:cubicBezTo>
                  <a:pt x="2174368" y="1014108"/>
                  <a:pt x="2170586" y="1014403"/>
                  <a:pt x="2167224" y="1013079"/>
                </a:cubicBezTo>
                <a:lnTo>
                  <a:pt x="1808608" y="870204"/>
                </a:lnTo>
                <a:cubicBezTo>
                  <a:pt x="1795330" y="864939"/>
                  <a:pt x="1781175" y="862224"/>
                  <a:pt x="1766888" y="862203"/>
                </a:cubicBezTo>
                <a:lnTo>
                  <a:pt x="40386" y="862203"/>
                </a:lnTo>
                <a:cubicBezTo>
                  <a:pt x="18082" y="862203"/>
                  <a:pt x="0" y="844122"/>
                  <a:pt x="0" y="821817"/>
                </a:cubicBezTo>
                <a:cubicBezTo>
                  <a:pt x="0" y="821754"/>
                  <a:pt x="0" y="821690"/>
                  <a:pt x="0" y="821627"/>
                </a:cubicBezTo>
                <a:lnTo>
                  <a:pt x="0" y="40386"/>
                </a:lnTo>
                <a:cubicBezTo>
                  <a:pt x="0" y="18081"/>
                  <a:pt x="18082" y="0"/>
                  <a:pt x="40386" y="0"/>
                </a:cubicBezTo>
                <a:lnTo>
                  <a:pt x="2280571" y="0"/>
                </a:lnTo>
                <a:cubicBezTo>
                  <a:pt x="2302879" y="0"/>
                  <a:pt x="2320957" y="18081"/>
                  <a:pt x="2320957" y="40386"/>
                </a:cubicBezTo>
                <a:close/>
              </a:path>
            </a:pathLst>
          </a:custGeom>
          <a:solidFill>
            <a:srgbClr val="376FFF"/>
          </a:solidFill>
          <a:ln>
            <a:noFill/>
          </a:ln>
        </p:spPr>
        <p:style>
          <a:lnRef idx="2">
            <a:srgbClr val="376FFF">
              <a:shade val="15000"/>
            </a:srgbClr>
          </a:lnRef>
          <a:fillRef idx="1">
            <a:srgbClr val="376FFF"/>
          </a:fillRef>
          <a:effectRef idx="0">
            <a:srgbClr val="376FFF"/>
          </a:effectRef>
          <a:fontRef idx="minor">
            <a:srgbClr val="FFFFFF"/>
          </a:fontRef>
        </p:style>
        <p:txBody>
          <a:bodyPr rot="0" spcFirstLastPara="0" vertOverflow="overflow" horzOverflow="overflow" vert="horz" wrap="square" lIns="179705" tIns="45720" rIns="71755" bIns="396240" numCol="1" spcCol="0" rtlCol="0" fromWordArt="0" anchor="ctr" anchorCtr="0" forceAA="0" compatLnSpc="1">
            <a:noAutofit/>
          </a:bodyPr>
          <a:p>
            <a:pPr lvl="0" algn="ctr">
              <a:lnSpc>
                <a:spcPct val="130000"/>
              </a:lnSpc>
              <a:buClrTx/>
              <a:buSzTx/>
              <a:buFontTx/>
            </a:pPr>
            <a:r>
              <a:rPr lang="en-US" altLang="zh-CN" sz="1600" kern="0" dirty="0">
                <a:ln>
                  <a:noFill/>
                  <a:prstDash val="sysDot"/>
                </a:ln>
                <a:solidFill>
                  <a:srgbClr val="FFFFFF"/>
                </a:solidFill>
                <a:latin typeface="+mn-ea"/>
                <a:cs typeface="+mn-ea"/>
                <a:sym typeface="+mn-ea"/>
              </a:rPr>
              <a:t>4. </a:t>
            </a:r>
            <a:r>
              <a:rPr lang="zh-CN" altLang="en-US" sz="1600" kern="0" dirty="0">
                <a:ln>
                  <a:noFill/>
                  <a:prstDash val="sysDot"/>
                </a:ln>
                <a:solidFill>
                  <a:srgbClr val="FFFFFF"/>
                </a:solidFill>
                <a:latin typeface="+mn-ea"/>
                <a:cs typeface="+mn-ea"/>
                <a:sym typeface="+mn-ea"/>
              </a:rPr>
              <a:t>情感释放</a:t>
            </a:r>
            <a:r>
              <a:rPr lang="zh-CN" altLang="en-US" sz="1600" kern="0" dirty="0">
                <a:ln>
                  <a:noFill/>
                  <a:prstDash val="sysDot"/>
                </a:ln>
                <a:solidFill>
                  <a:srgbClr val="FFFFFF"/>
                </a:solidFill>
                <a:latin typeface="+mn-ea"/>
                <a:cs typeface="+mn-ea"/>
                <a:sym typeface="+mn-ea"/>
              </a:rPr>
              <a:t>　运动是释放幼儿情绪、减轻压力的有效途径。</a:t>
            </a:r>
            <a:endParaRPr lang="zh-CN" altLang="en-US" sz="1600" kern="0" dirty="0">
              <a:ln>
                <a:noFill/>
                <a:prstDash val="sysDot"/>
              </a:ln>
              <a:solidFill>
                <a:srgbClr val="FFFFFF"/>
              </a:solidFill>
              <a:latin typeface="+mn-ea"/>
              <a:cs typeface="+mn-ea"/>
              <a:sym typeface="+mn-ea"/>
            </a:endParaRPr>
          </a:p>
        </p:txBody>
      </p:sp>
      <p:sp>
        <p:nvSpPr>
          <p:cNvPr id="53" name="任意多边形: 形状 18"/>
          <p:cNvSpPr/>
          <p:nvPr>
            <p:custDataLst>
              <p:tags r:id="rId12"/>
            </p:custDataLst>
          </p:nvPr>
        </p:nvSpPr>
        <p:spPr>
          <a:xfrm flipH="1">
            <a:off x="6817980" y="3087112"/>
            <a:ext cx="3325280" cy="1068961"/>
          </a:xfrm>
          <a:custGeom>
            <a:avLst/>
            <a:gdLst>
              <a:gd name="connsiteX0" fmla="*/ 2540603 w 2829008"/>
              <a:gd name="connsiteY0" fmla="*/ 40481 h 909446"/>
              <a:gd name="connsiteX1" fmla="*/ 2540603 w 2829008"/>
              <a:gd name="connsiteY1" fmla="*/ 471392 h 909446"/>
              <a:gd name="connsiteX2" fmla="*/ 2556891 w 2829008"/>
              <a:gd name="connsiteY2" fmla="*/ 490442 h 909446"/>
              <a:gd name="connsiteX3" fmla="*/ 2819400 w 2829008"/>
              <a:gd name="connsiteY3" fmla="*/ 538067 h 909446"/>
              <a:gd name="connsiteX4" fmla="*/ 2828830 w 2829008"/>
              <a:gd name="connsiteY4" fmla="*/ 551527 h 909446"/>
              <a:gd name="connsiteX5" fmla="*/ 2821305 w 2829008"/>
              <a:gd name="connsiteY5" fmla="*/ 560451 h 909446"/>
              <a:gd name="connsiteX6" fmla="*/ 2553557 w 2829008"/>
              <a:gd name="connsiteY6" fmla="*/ 659416 h 909446"/>
              <a:gd name="connsiteX7" fmla="*/ 2540603 w 2829008"/>
              <a:gd name="connsiteY7" fmla="*/ 678466 h 909446"/>
              <a:gd name="connsiteX8" fmla="*/ 2540603 w 2829008"/>
              <a:gd name="connsiteY8" fmla="*/ 868966 h 909446"/>
              <a:gd name="connsiteX9" fmla="*/ 2500122 w 2829008"/>
              <a:gd name="connsiteY9" fmla="*/ 909447 h 909446"/>
              <a:gd name="connsiteX10" fmla="*/ 40481 w 2829008"/>
              <a:gd name="connsiteY10" fmla="*/ 909447 h 909446"/>
              <a:gd name="connsiteX11" fmla="*/ 0 w 2829008"/>
              <a:gd name="connsiteY11" fmla="*/ 868966 h 909446"/>
              <a:gd name="connsiteX12" fmla="*/ 0 w 2829008"/>
              <a:gd name="connsiteY12" fmla="*/ 40481 h 909446"/>
              <a:gd name="connsiteX13" fmla="*/ 40481 w 2829008"/>
              <a:gd name="connsiteY13" fmla="*/ 0 h 909446"/>
              <a:gd name="connsiteX14" fmla="*/ 2500122 w 2829008"/>
              <a:gd name="connsiteY14" fmla="*/ 0 h 909446"/>
              <a:gd name="connsiteX15" fmla="*/ 2540603 w 2829008"/>
              <a:gd name="connsiteY15" fmla="*/ 40481 h 90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9008" h="909446">
                <a:moveTo>
                  <a:pt x="2540603" y="40481"/>
                </a:moveTo>
                <a:lnTo>
                  <a:pt x="2540603" y="471392"/>
                </a:lnTo>
                <a:cubicBezTo>
                  <a:pt x="2540813" y="480806"/>
                  <a:pt x="2547623" y="488770"/>
                  <a:pt x="2556891" y="490442"/>
                </a:cubicBezTo>
                <a:lnTo>
                  <a:pt x="2819400" y="538067"/>
                </a:lnTo>
                <a:cubicBezTo>
                  <a:pt x="2825725" y="539180"/>
                  <a:pt x="2829944" y="545206"/>
                  <a:pt x="2828830" y="551527"/>
                </a:cubicBezTo>
                <a:cubicBezTo>
                  <a:pt x="2828106" y="555637"/>
                  <a:pt x="2825229" y="559043"/>
                  <a:pt x="2821305" y="560451"/>
                </a:cubicBezTo>
                <a:lnTo>
                  <a:pt x="2553557" y="659416"/>
                </a:lnTo>
                <a:cubicBezTo>
                  <a:pt x="2545594" y="662321"/>
                  <a:pt x="2540375" y="669991"/>
                  <a:pt x="2540603" y="678466"/>
                </a:cubicBezTo>
                <a:lnTo>
                  <a:pt x="2540603" y="868966"/>
                </a:lnTo>
                <a:cubicBezTo>
                  <a:pt x="2540603" y="891321"/>
                  <a:pt x="2522477" y="909447"/>
                  <a:pt x="2500122" y="909447"/>
                </a:cubicBezTo>
                <a:lnTo>
                  <a:pt x="40481" y="909447"/>
                </a:lnTo>
                <a:cubicBezTo>
                  <a:pt x="18126" y="909447"/>
                  <a:pt x="0" y="891321"/>
                  <a:pt x="0" y="868966"/>
                </a:cubicBezTo>
                <a:lnTo>
                  <a:pt x="0" y="40481"/>
                </a:lnTo>
                <a:cubicBezTo>
                  <a:pt x="0" y="18124"/>
                  <a:pt x="18126" y="0"/>
                  <a:pt x="40481" y="0"/>
                </a:cubicBezTo>
                <a:lnTo>
                  <a:pt x="2500122" y="0"/>
                </a:lnTo>
                <a:cubicBezTo>
                  <a:pt x="2522477" y="0"/>
                  <a:pt x="2540603" y="18124"/>
                  <a:pt x="2540603" y="40481"/>
                </a:cubicBezTo>
                <a:close/>
              </a:path>
            </a:pathLst>
          </a:custGeom>
          <a:solidFill>
            <a:srgbClr val="376FFF"/>
          </a:solidFill>
          <a:ln w="15875">
            <a:noFill/>
          </a:ln>
        </p:spPr>
        <p:style>
          <a:lnRef idx="2">
            <a:srgbClr val="376FFF">
              <a:shade val="15000"/>
            </a:srgbClr>
          </a:lnRef>
          <a:fillRef idx="1">
            <a:srgbClr val="376FFF"/>
          </a:fillRef>
          <a:effectRef idx="0">
            <a:srgbClr val="376FFF"/>
          </a:effectRef>
          <a:fontRef idx="minor">
            <a:srgbClr val="FFFFFF"/>
          </a:fontRef>
        </p:style>
        <p:txBody>
          <a:bodyPr rot="0" spcFirstLastPara="0" vertOverflow="overflow" horzOverflow="overflow" vert="horz" wrap="square" lIns="612140" tIns="46990" rIns="179705" bIns="45720" numCol="1" spcCol="0" rtlCol="0" fromWordArt="0" anchor="ctr" anchorCtr="0" forceAA="0" compatLnSpc="1">
            <a:noAutofit/>
          </a:bodyPr>
          <a:p>
            <a:pPr lvl="0" algn="ctr">
              <a:lnSpc>
                <a:spcPct val="130000"/>
              </a:lnSpc>
              <a:buClrTx/>
              <a:buSzTx/>
              <a:buFontTx/>
            </a:pPr>
            <a:r>
              <a:rPr lang="en-US" altLang="zh-CN" sz="1600" kern="0" dirty="0">
                <a:ln>
                  <a:noFill/>
                  <a:prstDash val="sysDot"/>
                </a:ln>
                <a:solidFill>
                  <a:srgbClr val="FFFFFF"/>
                </a:solidFill>
                <a:latin typeface="+mn-ea"/>
                <a:cs typeface="+mn-ea"/>
                <a:sym typeface="+mn-ea"/>
              </a:rPr>
              <a:t>5. </a:t>
            </a:r>
            <a:r>
              <a:rPr lang="zh-CN" altLang="en-US" sz="1600" kern="0" dirty="0">
                <a:ln>
                  <a:noFill/>
                  <a:prstDash val="sysDot"/>
                </a:ln>
                <a:solidFill>
                  <a:srgbClr val="FFFFFF"/>
                </a:solidFill>
                <a:latin typeface="+mn-ea"/>
                <a:cs typeface="+mn-ea"/>
                <a:sym typeface="+mn-ea"/>
              </a:rPr>
              <a:t>生活习惯培养</a:t>
            </a:r>
            <a:r>
              <a:rPr lang="zh-CN" altLang="en-US" sz="1600" kern="0" dirty="0">
                <a:ln>
                  <a:noFill/>
                  <a:prstDash val="sysDot"/>
                </a:ln>
                <a:solidFill>
                  <a:srgbClr val="FFFFFF"/>
                </a:solidFill>
                <a:latin typeface="+mn-ea"/>
                <a:cs typeface="+mn-ea"/>
                <a:sym typeface="+mn-ea"/>
              </a:rPr>
              <a:t>　培养幼儿从小养成积极参与体育运动的健康生活习惯。</a:t>
            </a:r>
            <a:endParaRPr lang="zh-CN" altLang="en-US" sz="1600" kern="0" dirty="0">
              <a:ln>
                <a:noFill/>
                <a:prstDash val="sysDot"/>
              </a:ln>
              <a:solidFill>
                <a:srgbClr val="FFFFFF"/>
              </a:solidFill>
              <a:latin typeface="+mn-ea"/>
              <a:cs typeface="+mn-ea"/>
              <a:sym typeface="+mn-ea"/>
            </a:endParaRPr>
          </a:p>
        </p:txBody>
      </p:sp>
      <p:sp>
        <p:nvSpPr>
          <p:cNvPr id="54" name="任意多边形: 形状 19"/>
          <p:cNvSpPr/>
          <p:nvPr>
            <p:custDataLst>
              <p:tags r:id="rId13"/>
            </p:custDataLst>
          </p:nvPr>
        </p:nvSpPr>
        <p:spPr>
          <a:xfrm flipH="1">
            <a:off x="6080125" y="4343400"/>
            <a:ext cx="3415030" cy="1040765"/>
          </a:xfrm>
          <a:custGeom>
            <a:avLst/>
            <a:gdLst>
              <a:gd name="connsiteX0" fmla="*/ 2316290 w 2482058"/>
              <a:gd name="connsiteY0" fmla="*/ 39434 h 885062"/>
              <a:gd name="connsiteX1" fmla="*/ 2322195 w 2482058"/>
              <a:gd name="connsiteY1" fmla="*/ 281559 h 885062"/>
              <a:gd name="connsiteX2" fmla="*/ 2329529 w 2482058"/>
              <a:gd name="connsiteY2" fmla="*/ 288503 h 885062"/>
              <a:gd name="connsiteX3" fmla="*/ 2334387 w 2482058"/>
              <a:gd name="connsiteY3" fmla="*/ 286417 h 885062"/>
              <a:gd name="connsiteX4" fmla="*/ 2468785 w 2482058"/>
              <a:gd name="connsiteY4" fmla="*/ 149638 h 885062"/>
              <a:gd name="connsiteX5" fmla="*/ 2479548 w 2482058"/>
              <a:gd name="connsiteY5" fmla="*/ 149095 h 885062"/>
              <a:gd name="connsiteX6" fmla="*/ 2481072 w 2482058"/>
              <a:gd name="connsiteY6" fmla="*/ 158496 h 885062"/>
              <a:gd name="connsiteX7" fmla="*/ 2333054 w 2482058"/>
              <a:gd name="connsiteY7" fmla="*/ 449485 h 885062"/>
              <a:gd name="connsiteX8" fmla="*/ 2322195 w 2482058"/>
              <a:gd name="connsiteY8" fmla="*/ 493014 h 885062"/>
              <a:gd name="connsiteX9" fmla="*/ 2316004 w 2482058"/>
              <a:gd name="connsiteY9" fmla="*/ 845439 h 885062"/>
              <a:gd name="connsiteX10" fmla="*/ 2275523 w 2482058"/>
              <a:gd name="connsiteY10" fmla="*/ 885063 h 885062"/>
              <a:gd name="connsiteX11" fmla="*/ 40481 w 2482058"/>
              <a:gd name="connsiteY11" fmla="*/ 885063 h 885062"/>
              <a:gd name="connsiteX12" fmla="*/ 0 w 2482058"/>
              <a:gd name="connsiteY12" fmla="*/ 844582 h 885062"/>
              <a:gd name="connsiteX13" fmla="*/ 0 w 2482058"/>
              <a:gd name="connsiteY13" fmla="*/ 40386 h 885062"/>
              <a:gd name="connsiteX14" fmla="*/ 40481 w 2482058"/>
              <a:gd name="connsiteY14" fmla="*/ 0 h 885062"/>
              <a:gd name="connsiteX15" fmla="*/ 2275808 w 2482058"/>
              <a:gd name="connsiteY15" fmla="*/ 0 h 885062"/>
              <a:gd name="connsiteX16" fmla="*/ 2316290 w 2482058"/>
              <a:gd name="connsiteY16" fmla="*/ 39434 h 88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82058" h="885062">
                <a:moveTo>
                  <a:pt x="2316290" y="39434"/>
                </a:moveTo>
                <a:lnTo>
                  <a:pt x="2322195" y="281559"/>
                </a:lnTo>
                <a:cubicBezTo>
                  <a:pt x="2322300" y="285502"/>
                  <a:pt x="2325586" y="288617"/>
                  <a:pt x="2329529" y="288503"/>
                </a:cubicBezTo>
                <a:cubicBezTo>
                  <a:pt x="2331358" y="288455"/>
                  <a:pt x="2333092" y="287712"/>
                  <a:pt x="2334387" y="286417"/>
                </a:cubicBezTo>
                <a:lnTo>
                  <a:pt x="2468785" y="149638"/>
                </a:lnTo>
                <a:cubicBezTo>
                  <a:pt x="2471604" y="146514"/>
                  <a:pt x="2476424" y="146275"/>
                  <a:pt x="2479548" y="149095"/>
                </a:cubicBezTo>
                <a:cubicBezTo>
                  <a:pt x="2482196" y="151486"/>
                  <a:pt x="2482825" y="155391"/>
                  <a:pt x="2481072" y="158496"/>
                </a:cubicBezTo>
                <a:lnTo>
                  <a:pt x="2333054" y="449485"/>
                </a:lnTo>
                <a:cubicBezTo>
                  <a:pt x="2326196" y="462991"/>
                  <a:pt x="2322481" y="477869"/>
                  <a:pt x="2322195" y="493014"/>
                </a:cubicBezTo>
                <a:lnTo>
                  <a:pt x="2316004" y="845439"/>
                </a:lnTo>
                <a:cubicBezTo>
                  <a:pt x="2315537" y="867461"/>
                  <a:pt x="2297544" y="885073"/>
                  <a:pt x="2275523" y="885063"/>
                </a:cubicBezTo>
                <a:lnTo>
                  <a:pt x="40481" y="885063"/>
                </a:lnTo>
                <a:cubicBezTo>
                  <a:pt x="18126" y="885063"/>
                  <a:pt x="0" y="866937"/>
                  <a:pt x="0" y="844582"/>
                </a:cubicBezTo>
                <a:lnTo>
                  <a:pt x="0" y="40386"/>
                </a:lnTo>
                <a:cubicBezTo>
                  <a:pt x="57" y="18069"/>
                  <a:pt x="18164" y="0"/>
                  <a:pt x="40481" y="0"/>
                </a:cubicBezTo>
                <a:lnTo>
                  <a:pt x="2275808" y="0"/>
                </a:lnTo>
                <a:cubicBezTo>
                  <a:pt x="2297763" y="-10"/>
                  <a:pt x="2315718" y="17488"/>
                  <a:pt x="2316290" y="39434"/>
                </a:cubicBezTo>
                <a:close/>
              </a:path>
            </a:pathLst>
          </a:custGeom>
          <a:solidFill>
            <a:srgbClr val="376FFF"/>
          </a:solidFill>
          <a:ln w="15875">
            <a:noFill/>
          </a:ln>
        </p:spPr>
        <p:style>
          <a:lnRef idx="2">
            <a:srgbClr val="376FFF">
              <a:shade val="15000"/>
            </a:srgbClr>
          </a:lnRef>
          <a:fillRef idx="1">
            <a:srgbClr val="376FFF"/>
          </a:fillRef>
          <a:effectRef idx="0">
            <a:srgbClr val="376FFF"/>
          </a:effectRef>
          <a:fontRef idx="minor">
            <a:srgbClr val="FFFFFF"/>
          </a:fontRef>
        </p:style>
        <p:txBody>
          <a:bodyPr rot="0" spcFirstLastPara="0" vertOverflow="overflow" horzOverflow="overflow" vert="horz" wrap="square" lIns="504190" tIns="46990" rIns="179705" bIns="45720" numCol="1" spcCol="0" rtlCol="0" fromWordArt="0" anchor="ctr" anchorCtr="0" forceAA="0" compatLnSpc="1">
            <a:noAutofit/>
          </a:bodyPr>
          <a:p>
            <a:pPr lvl="0" algn="ctr">
              <a:lnSpc>
                <a:spcPct val="130000"/>
              </a:lnSpc>
              <a:buClrTx/>
              <a:buSzTx/>
              <a:buFontTx/>
            </a:pPr>
            <a:r>
              <a:rPr lang="en-US" altLang="zh-CN" sz="1600" kern="0" dirty="0">
                <a:ln>
                  <a:noFill/>
                  <a:prstDash val="sysDot"/>
                </a:ln>
                <a:solidFill>
                  <a:srgbClr val="FFFFFF"/>
                </a:solidFill>
                <a:latin typeface="+mn-ea"/>
                <a:cs typeface="+mn-ea"/>
                <a:sym typeface="+mn-ea"/>
              </a:rPr>
              <a:t>6. </a:t>
            </a:r>
            <a:r>
              <a:rPr lang="zh-CN" altLang="en-US" sz="1600" kern="0" dirty="0">
                <a:ln>
                  <a:noFill/>
                  <a:prstDash val="sysDot"/>
                </a:ln>
                <a:solidFill>
                  <a:srgbClr val="FFFFFF"/>
                </a:solidFill>
                <a:latin typeface="+mn-ea"/>
                <a:cs typeface="+mn-ea"/>
                <a:sym typeface="+mn-ea"/>
              </a:rPr>
              <a:t>综合能力激发</a:t>
            </a:r>
            <a:r>
              <a:rPr lang="zh-CN" altLang="en-US" sz="1600" kern="0" dirty="0">
                <a:ln>
                  <a:noFill/>
                  <a:prstDash val="sysDot"/>
                </a:ln>
                <a:solidFill>
                  <a:srgbClr val="FFFFFF"/>
                </a:solidFill>
                <a:latin typeface="+mn-ea"/>
                <a:cs typeface="+mn-ea"/>
                <a:sym typeface="+mn-ea"/>
              </a:rPr>
              <a:t>　运动体验能激发幼儿的探索精神、创造力和解决问题的能力。</a:t>
            </a:r>
            <a:endParaRPr lang="zh-CN" altLang="en-US" sz="1600" kern="0" dirty="0">
              <a:ln>
                <a:noFill/>
                <a:prstDash val="sysDot"/>
              </a:ln>
              <a:solidFill>
                <a:srgbClr val="FFFFFF"/>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782275"/>
            <a:ext cx="10800000" cy="720000"/>
          </a:xfrm>
        </p:spPr>
        <p:txBody>
          <a:bodyPr>
            <a:normAutofit fontScale="90000"/>
          </a:bodyPr>
          <a:p>
            <a:pPr marL="0" indent="0" fontAlgn="auto">
              <a:lnSpc>
                <a:spcPct val="140000"/>
              </a:lnSpc>
            </a:pPr>
            <a:r>
              <a:rPr lang="zh-CN" altLang="en-US" sz="3600"/>
              <a:t>二、活动案例</a:t>
            </a:r>
            <a:br>
              <a:rPr lang="zh-CN" altLang="en-US"/>
            </a:br>
            <a:r>
              <a:rPr lang="zh-CN" altLang="en-US" sz="3100"/>
              <a:t>（一）小班活动</a:t>
            </a:r>
            <a:endParaRPr lang="zh-CN" altLang="en-US" sz="3100"/>
          </a:p>
        </p:txBody>
      </p:sp>
      <p:sp>
        <p:nvSpPr>
          <p:cNvPr id="2" name="文本框 1"/>
          <p:cNvSpPr txBox="1"/>
          <p:nvPr/>
        </p:nvSpPr>
        <p:spPr>
          <a:xfrm>
            <a:off x="764540" y="1377950"/>
            <a:ext cx="10750550" cy="4048125"/>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快乐律动时间</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快乐律动时间</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是一项专为小班幼儿设计的亲子律动游戏活动。依照《</a:t>
            </a:r>
            <a:r>
              <a:rPr lang="en-US" altLang="zh-CN">
                <a:latin typeface="宋体" panose="02010600030101010101" pitchFamily="2" charset="-122"/>
                <a:ea typeface="宋体" panose="02010600030101010101" pitchFamily="2" charset="-122"/>
                <a:cs typeface="宋体" panose="02010600030101010101" pitchFamily="2" charset="-122"/>
              </a:rPr>
              <a:t>3—6</a:t>
            </a:r>
            <a:r>
              <a:rPr lang="zh-CN" altLang="en-US">
                <a:latin typeface="宋体" panose="02010600030101010101" pitchFamily="2" charset="-122"/>
                <a:ea typeface="宋体" panose="02010600030101010101" pitchFamily="2" charset="-122"/>
                <a:cs typeface="宋体" panose="02010600030101010101" pitchFamily="2" charset="-122"/>
              </a:rPr>
              <a:t>岁儿童学习与发展指南》在体育领域的建议，通过走、跑、跳、攀、爬等身体活动，鼓励幼儿积极参与并持之以恒，培养不怕累的精神。结合音乐与运动，旨在提升孩子们的律动感和节奏感，加强家长与孩子间的互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二、活动目的</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提升幼儿对音乐节奏的感知能力和身体协调性。增强幼儿的身体素质，提高持续运动的能力。促进家长与孩子间的沟通与合作，加深情感联系。利用社区资源，扩大幼儿的社会接触面，增加社会实践经验。</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使用公园或广场作为活动场地，确保空间足够。</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寻求社区艺术团体支持，邀请舞蹈老师或音乐老师指导。</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9175" y="647700"/>
            <a:ext cx="10750550" cy="512699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资源准备：家长参与筹备，包括活动想法、游戏设计；联系社区艺术团体；幼儿园教师规划活动。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体育器械、物料：音乐播放器、标记锥、彩带、气球、舒适垫子。</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场地准备：确保场地平整、干净，无危险物品；布置场地，设置起始点、终点和转折点；设立观众区。</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其他准备：幼儿园通知家长活动内容和配合事项；家长准备运动装备；社区合作伙伴提供物资支持和指导。</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第一阶段：开场介绍活动目的和流程；组织破冰游戏；跟随音乐做伸展和热身动作。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第二阶段：选择适合幼儿的运动项目；鼓励家长和孩子共同设计舞蹈或律动；进行必要的热身；家长带领孩子完成设计的舞蹈或律动。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制作冠军榜：记录家庭表现，鼓励共同努力。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发表运动演讲：提供分享体验和感想的平台，增强自信，促进情感交流。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某市未来强者幼儿园活动设计（有改动）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8230" y="845185"/>
            <a:ext cx="9905365" cy="516763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快乐律动时间</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是一项精心设计的亲子活动，旨在通过结合音乐与运动，促进幼儿身体协调性和节奏感的发展。活动通过引人入胜的游戏，不仅增强了孩子们的身体素质和对音乐节奏的感知能力，还深化了家长与孩子之间的情感联系。</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的社区资源利用策略值得称赞，它通过邀请社区艺术团体参与，有效扩大了孩子们的社会接触面，并提供了专业的指导。同时，活动准备阶段的家长参与和社区合作，确保了活动的顺利进行，并提供了必要的物资支持。在活动过程中，通过分阶段的设计，活动既考虑了幼儿的年龄特点，又充分激发了他们的创造力和参与热情。第一阶段的破冰游戏和热身动作为后续的活动打下了良好基础，而第二阶段的运动与创造则真正让家长和孩子共同体验到了运动的快乐。</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活动延伸部分的冠军榜和运动演讲，不仅为孩子们提供了展示自己的平台，也让家长有机会分享他们的体验和感想，这样的设计有助于增强孩子的自信心，并促进了家长与孩子之间的情感交流。总体来说，</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快乐律动时间</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活动是一次成功的家园社合作共育实践，它展示了通过合理的规划和充分的准备，可以创造出既有教育意义又充满乐趣的活动，对幼儿的全面发展产生了积极的影响。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 descr="/data/temp/65bb44de-5b02-11f0-b423-8ad87c123010.jpg@base@tag=imgScale&amp;m=1&amp;w=509&amp;h=273&amp;q=9565bb44de-5b02-11f0-b423-8ad87c123010"/>
          <p:cNvPicPr>
            <a:picLocks noChangeAspect="1"/>
          </p:cNvPicPr>
          <p:nvPr>
            <p:custDataLst>
              <p:tags r:id="rId1"/>
            </p:custDataLst>
          </p:nvPr>
        </p:nvPicPr>
        <p:blipFill>
          <a:blip r:embed="rId2"/>
          <a:srcRect t="15230" b="4241"/>
          <a:stretch>
            <a:fillRect/>
          </a:stretch>
        </p:blipFill>
        <p:spPr>
          <a:xfrm>
            <a:off x="1343749" y="2909842"/>
            <a:ext cx="1697850" cy="9103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65bb454c-5b02-11f0-b423-8ad87c123010.jpg@base@tag=imgScale&amp;m=1&amp;w=509&amp;h=273&amp;q=9565bb454c-5b02-11f0-b423-8ad87c123010"/>
          <p:cNvPicPr>
            <a:picLocks noChangeAspect="1"/>
          </p:cNvPicPr>
          <p:nvPr>
            <p:custDataLst>
              <p:tags r:id="rId3"/>
            </p:custDataLst>
          </p:nvPr>
        </p:nvPicPr>
        <p:blipFill>
          <a:blip r:embed="rId4"/>
          <a:srcRect t="9834" b="9834"/>
          <a:stretch>
            <a:fillRect/>
          </a:stretch>
        </p:blipFill>
        <p:spPr>
          <a:xfrm>
            <a:off x="1343749" y="4021459"/>
            <a:ext cx="1697850" cy="9103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65bb4540-5b02-11f0-b423-8ad87c123010.jpg@base@tag=imgScale&amp;m=1&amp;w=509&amp;h=273&amp;q=9565bb4540-5b02-11f0-b423-8ad87c123010"/>
          <p:cNvPicPr>
            <a:picLocks noChangeAspect="1"/>
          </p:cNvPicPr>
          <p:nvPr>
            <p:custDataLst>
              <p:tags r:id="rId5"/>
            </p:custDataLst>
          </p:nvPr>
        </p:nvPicPr>
        <p:blipFill rotWithShape="1">
          <a:blip r:embed="rId6"/>
          <a:srcRect t="9834" b="9834"/>
          <a:stretch>
            <a:fillRect/>
          </a:stretch>
        </p:blipFill>
        <p:spPr>
          <a:xfrm>
            <a:off x="1343749" y="5133075"/>
            <a:ext cx="1697850" cy="91038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65bb4444-5b02-11f0-b423-8ad87c123010.jpg@base@tag=imgScale&amp;m=1&amp;w=508&amp;h=273&amp;q=9565bb4444-5b02-11f0-b423-8ad87c123010"/>
          <p:cNvPicPr>
            <a:picLocks noChangeAspect="1"/>
          </p:cNvPicPr>
          <p:nvPr>
            <p:custDataLst>
              <p:tags r:id="rId7"/>
            </p:custDataLst>
          </p:nvPr>
        </p:nvPicPr>
        <p:blipFill>
          <a:blip r:embed="rId8"/>
          <a:srcRect t="9682" b="9682"/>
          <a:stretch>
            <a:fillRect/>
          </a:stretch>
        </p:blipFill>
        <p:spPr>
          <a:xfrm>
            <a:off x="1343749" y="1797050"/>
            <a:ext cx="1697731" cy="9115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9"/>
            </p:custDataLst>
          </p:nvPr>
        </p:nvSpPr>
        <p:spPr>
          <a:xfrm>
            <a:off x="3260090" y="2146935"/>
            <a:ext cx="7908925" cy="56324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家园社合作共育的科学探究活动是一种创新的教育模式，突破了传统教育界限，将教育活动扩展到社区环境中。</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0"/>
            </p:custDataLst>
          </p:nvPr>
        </p:nvSpPr>
        <p:spPr>
          <a:xfrm>
            <a:off x="3260090" y="1835785"/>
            <a:ext cx="7908925" cy="254635"/>
          </a:xfrm>
          <a:prstGeom prst="rect">
            <a:avLst/>
          </a:prstGeom>
          <a:noFill/>
        </p:spPr>
        <p:txBody>
          <a:bodyPr wrap="square" lIns="0" tIns="0" rIns="0" bIns="0" rtlCol="0" anchor="b">
            <a:noAutofit/>
            <a:scene3d>
              <a:camera prst="orthographicFront"/>
              <a:lightRig rig="soft" dir="t">
                <a:rot lat="0" lon="0" rev="15600000"/>
              </a:lightRig>
            </a:scene3d>
            <a:sp3d extrusionH="57150" prstMaterial="softEdge">
              <a:bevelT w="25400" h="38100"/>
            </a:sp3d>
          </a:bodyPr>
          <a:p>
            <a:pPr>
              <a:spcBef>
                <a:spcPct val="0"/>
              </a:spcBef>
              <a:spcAft>
                <a:spcPct val="0"/>
              </a:spcAft>
              <a:buClr>
                <a:schemeClr val="accent1"/>
              </a:buClr>
              <a:buSzPct val="70000"/>
            </a:pPr>
            <a:r>
              <a:rPr lang="zh-CN" altLang="en-US" sz="2000" b="1">
                <a:ln/>
                <a:solidFill>
                  <a:schemeClr val="accent4"/>
                </a:solidFill>
                <a:effectLst/>
                <a:latin typeface="+mn-ea"/>
                <a:cs typeface="+mn-ea"/>
              </a:rPr>
              <a:t>活动的创新性</a:t>
            </a:r>
            <a:endParaRPr lang="zh-CN" altLang="en-US" sz="2000" b="1">
              <a:ln/>
              <a:solidFill>
                <a:schemeClr val="accent4"/>
              </a:solidFill>
              <a:effectLst/>
              <a:latin typeface="+mn-ea"/>
              <a:cs typeface="+mn-ea"/>
            </a:endParaRPr>
          </a:p>
        </p:txBody>
      </p:sp>
      <p:sp>
        <p:nvSpPr>
          <p:cNvPr id="11" name="矩形 40"/>
          <p:cNvSpPr/>
          <p:nvPr>
            <p:custDataLst>
              <p:tags r:id="rId11"/>
            </p:custDataLst>
          </p:nvPr>
        </p:nvSpPr>
        <p:spPr>
          <a:xfrm>
            <a:off x="3260090" y="3258820"/>
            <a:ext cx="7908925" cy="56324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此模式将幼儿园教育从封闭的教室延伸到开放的社区环境，拓宽了幼儿的学习空间。</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2"/>
            </p:custDataLst>
          </p:nvPr>
        </p:nvSpPr>
        <p:spPr>
          <a:xfrm>
            <a:off x="3260090" y="2947670"/>
            <a:ext cx="7908925" cy="25463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教育模式的转变</a:t>
            </a:r>
            <a:endParaRPr lang="zh-CN" altLang="en-US" sz="2000" b="1">
              <a:solidFill>
                <a:schemeClr val="accent2"/>
              </a:solidFill>
              <a:latin typeface="+mn-ea"/>
              <a:cs typeface="+mn-ea"/>
            </a:endParaRPr>
          </a:p>
        </p:txBody>
      </p:sp>
      <p:sp>
        <p:nvSpPr>
          <p:cNvPr id="14" name="矩形 44"/>
          <p:cNvSpPr/>
          <p:nvPr>
            <p:custDataLst>
              <p:tags r:id="rId13"/>
            </p:custDataLst>
          </p:nvPr>
        </p:nvSpPr>
        <p:spPr>
          <a:xfrm>
            <a:off x="3260090" y="4370705"/>
            <a:ext cx="7908925" cy="56324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幼儿从被动接受知识转变为通过观察、体验和互动进行主动学习，更贴合儿童认知发展。</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4"/>
            </p:custDataLst>
          </p:nvPr>
        </p:nvSpPr>
        <p:spPr>
          <a:xfrm>
            <a:off x="3260090" y="4058920"/>
            <a:ext cx="7908925" cy="25463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ln/>
                <a:gradFill>
                  <a:gsLst>
                    <a:gs pos="21000">
                      <a:srgbClr val="53575C"/>
                    </a:gs>
                    <a:gs pos="88000">
                      <a:srgbClr val="C5C7CA"/>
                    </a:gs>
                  </a:gsLst>
                  <a:lin ang="5400000"/>
                </a:gradFill>
                <a:effectLst/>
                <a:latin typeface="+mn-ea"/>
                <a:cs typeface="+mn-ea"/>
              </a:rPr>
              <a:t>幼儿学习方式的改变</a:t>
            </a:r>
            <a:endParaRPr lang="zh-CN" altLang="en-US" sz="2000" b="1">
              <a:ln/>
              <a:gradFill>
                <a:gsLst>
                  <a:gs pos="21000">
                    <a:srgbClr val="53575C"/>
                  </a:gs>
                  <a:gs pos="88000">
                    <a:srgbClr val="C5C7CA"/>
                  </a:gs>
                </a:gsLst>
                <a:lin ang="5400000"/>
              </a:gradFill>
              <a:effectLst/>
              <a:latin typeface="+mn-ea"/>
              <a:cs typeface="+mn-ea"/>
            </a:endParaRPr>
          </a:p>
        </p:txBody>
      </p:sp>
      <p:sp>
        <p:nvSpPr>
          <p:cNvPr id="16" name="矩形 48"/>
          <p:cNvSpPr/>
          <p:nvPr>
            <p:custDataLst>
              <p:tags r:id="rId15"/>
            </p:custDataLst>
          </p:nvPr>
        </p:nvSpPr>
        <p:spPr>
          <a:xfrm>
            <a:off x="3260090" y="5481955"/>
            <a:ext cx="7908925" cy="56324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通过与社区资源如自然场所、文化场馆等的实际接触，幼儿进行科学观察和实验，促进知识内化和应用。</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6"/>
            </p:custDataLst>
          </p:nvPr>
        </p:nvSpPr>
        <p:spPr>
          <a:xfrm>
            <a:off x="3260090" y="5170805"/>
            <a:ext cx="7908925" cy="25463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社区资源的实际接触</a:t>
            </a:r>
            <a:endParaRPr lang="zh-CN" altLang="en-US" sz="2000" b="1">
              <a:solidFill>
                <a:schemeClr val="accent4"/>
              </a:solidFill>
              <a:latin typeface="+mn-ea"/>
              <a:cs typeface="+mn-ea"/>
            </a:endParaRPr>
          </a:p>
        </p:txBody>
      </p:sp>
      <p:sp>
        <p:nvSpPr>
          <p:cNvPr id="5" name="标题 2"/>
          <p:cNvSpPr/>
          <p:nvPr>
            <p:custDataLst>
              <p:tags r:id="rId17"/>
            </p:custDataLst>
          </p:nvPr>
        </p:nvSpPr>
        <p:spPr>
          <a:xfrm>
            <a:off x="1148715" y="765130"/>
            <a:ext cx="10800000" cy="720000"/>
          </a:xfrm>
          <a:prstGeom prst="rect">
            <a:avLst/>
          </a:prstGeom>
        </p:spPr>
        <p:txBody>
          <a:bodyPr vert="horz" lIns="91440" tIns="45720" rIns="91440" bIns="45720" rtlCol="0" anchor="ctr"/>
          <a:lst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a:lstStyle>
          <a:p>
            <a:pPr marL="0" indent="0" fontAlgn="auto">
              <a:lnSpc>
                <a:spcPct val="140000"/>
              </a:lnSpc>
            </a:pPr>
            <a:r>
              <a:rPr lang="zh-CN" altLang="en-US"/>
              <a:t>一、幼儿的科学探究活动</a:t>
            </a:r>
            <a:br>
              <a:rPr lang="zh-CN" altLang="en-US"/>
            </a:br>
            <a:r>
              <a:rPr lang="zh-CN" altLang="en-US" sz="2800"/>
              <a:t>（一）活动内涵</a:t>
            </a:r>
            <a:endParaRPr lang="zh-CN" altLang="en-US" sz="2800"/>
          </a:p>
        </p:txBody>
      </p:sp>
    </p:spTree>
    <p:custDataLst>
      <p:tags r:id="rId18"/>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（二）中班活动</a:t>
            </a:r>
            <a:endParaRPr lang="zh-CN" altLang="en-US" sz="3100"/>
          </a:p>
        </p:txBody>
      </p:sp>
      <p:sp>
        <p:nvSpPr>
          <p:cNvPr id="2" name="文本框 1"/>
          <p:cNvSpPr txBox="1"/>
          <p:nvPr/>
        </p:nvSpPr>
        <p:spPr>
          <a:xfrm>
            <a:off x="764540" y="911225"/>
            <a:ext cx="10750550" cy="5126990"/>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奇妙障碍冒险</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本次中班活动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奇妙障碍冒险</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设计的目的在于激发幼儿参与体育活动的热情，培养积极锻炼的习惯。活动通过多样的体育材料和障碍赛，鼓励孩子们户外运动、观看体育比赛，增强对体育的兴趣。</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二、活动目的</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提高幼儿身体协调性和灵活性。增强团队协作能力和社交能力。培养创新思维。教导遵守规则和公平竞赛的重要性。</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联系社区运动俱乐部或体育组织借用儿童障碍设施。</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邀请社区青年志愿者参与活动设计和监督。</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资源准备：家长志愿者协助筹备，与社区俱乐部合作，教师设计障碍赛道和安全规划。</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体育器械、物料：检查障碍物安全性，准备动感音乐和号码布。</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场地准备：清理标记障碍赛道，布置观众区，设置急救站点。</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328420"/>
            <a:ext cx="10750550" cy="296862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其他准备：教师策划指挥，家长准备运动装备，社区提供专业支持。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第一阶段：开幕式介绍活动目的，解释规则；组织亲子游戏增进情感交流。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第二阶段：选择障碍项目，创意设计个人障碍方案，热身准备，分组进行障碍赛。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六、活动延伸</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制作冠军榜：公布成绩，强调努力进步。</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发表运动演讲：分享体验，提升自信。</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石家庄某外国语学校附属幼儿园活动设计</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7295" y="1024890"/>
            <a:ext cx="9905365" cy="4808220"/>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奇妙障碍冒险</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是一次精心策划的中班体育活动，其设计意图明确，旨在激发幼儿对体育的热爱并培养积极的锻炼习惯。通过巧妙设置的障碍赛，不仅提高了孩子们的身体协调性和灵活性，还显著增强了他们的团队协作和社交能力。此外，活动鼓励孩子们创新思考并学习遵守规则，体现了教育的综合性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社区资源的整合使用是本次活动的一大亮点。利用社区运动俱乐部的设施和邀请青年志愿者参与，不仅丰富了活动内容，也为孩子们提供了专业的指导和监督。家长的积极参与和专业俱乐部的支持，共同创造了一个安全、有趣且具有教育意义的活动环境。</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活动过程中的分阶段设计合理，从开幕式的规则介绍到亲子游戏的互动，再到实际的障碍赛，每个环节都有条不紊，确保了活动的顺利进行。活动延伸部分的冠军榜和运动演讲更是强化了活动的教育意义，不仅表彰了孩子们的努力，也促进了他们自信心的提升。</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总体而言，这次</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奇妙障碍冒险</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活动是对幼儿体育教育的一次有益尝试，它展示了家园社合作的巨大潜力，为孩子们的成长和发展提供了宝贵的体验。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996950" y="666115"/>
            <a:ext cx="10800080" cy="418465"/>
          </a:xfrm>
        </p:spPr>
        <p:txBody>
          <a:bodyPr>
            <a:normAutofit fontScale="90000"/>
          </a:bodyPr>
          <a:p>
            <a:pPr marL="0" indent="0" fontAlgn="auto">
              <a:lnSpc>
                <a:spcPct val="140000"/>
              </a:lnSpc>
            </a:pPr>
            <a:r>
              <a:rPr lang="zh-CN" altLang="en-US" sz="3100"/>
              <a:t>（三）大班活动</a:t>
            </a:r>
            <a:endParaRPr lang="zh-CN" altLang="en-US" sz="3100"/>
          </a:p>
        </p:txBody>
      </p:sp>
      <p:sp>
        <p:nvSpPr>
          <p:cNvPr id="2" name="文本框 1"/>
          <p:cNvSpPr txBox="1"/>
          <p:nvPr/>
        </p:nvSpPr>
        <p:spPr>
          <a:xfrm>
            <a:off x="764540" y="1084580"/>
            <a:ext cx="10750550" cy="4767580"/>
          </a:xfrm>
          <a:prstGeom prst="rect">
            <a:avLst/>
          </a:prstGeom>
          <a:noFill/>
        </p:spPr>
        <p:txBody>
          <a:bodyPr wrap="square" rtlCol="0">
            <a:spAutoFit/>
          </a:bodyPr>
          <a:p>
            <a:pPr indent="457200" algn="ctr"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小小运动会</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一、设计意图</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本次活动旨在充分利用《</a:t>
            </a:r>
            <a:r>
              <a:rPr lang="en-US" altLang="zh-CN">
                <a:latin typeface="宋体" panose="02010600030101010101" pitchFamily="2" charset="-122"/>
                <a:ea typeface="宋体" panose="02010600030101010101" pitchFamily="2" charset="-122"/>
                <a:cs typeface="宋体" panose="02010600030101010101" pitchFamily="2" charset="-122"/>
              </a:rPr>
              <a:t>3—6</a:t>
            </a:r>
            <a:r>
              <a:rPr lang="zh-CN" altLang="en-US">
                <a:latin typeface="宋体" panose="02010600030101010101" pitchFamily="2" charset="-122"/>
                <a:ea typeface="宋体" panose="02010600030101010101" pitchFamily="2" charset="-122"/>
                <a:cs typeface="宋体" panose="02010600030101010101" pitchFamily="2" charset="-122"/>
              </a:rPr>
              <a:t>岁儿童学习与发展指南》在体育领域提出的建议，通过模仿运动会的形式，让幼儿参与多样化的体育活动。其中包括基础的跑跳、钻爬、攀登、投掷和拍球，以及传统体育游戏如跳竹竿、滚铁环等。这样的综合性活动不仅能发展孩子们的动作协调性和灵活性，而且能让他们体验到运动的乐趣，促进身心发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二、活动目的</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提升幼儿的体育技能与身体协调性。培养幼儿团队合作意识和公平竞争精神。加强家长、社区和幼儿园之间的互动与合作。让幼儿了解多元文化，增强国际视野。</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三、社区资源</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积极联系社区体育中心或公园管理部门，协商借用运动场地和设施。邀请社区体育俱乐部的教练或专业人士参与活动，为孩子们提供专业的指导和支持。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4390" y="621030"/>
            <a:ext cx="10750550" cy="4767580"/>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四、活动准备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（一）资源准备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向家长发出志愿者邀请，担任活动的裁判、记录员或提供其他支持。与社区体育专家合作，共同设计适合幼儿的奥运项目。向当地企业申请赞助，获取奖牌、纪念品等物资支持。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（二）体育器械、物料</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根据所选奥运项目准备相应的运动器材，确保器材的安全性和适宜性。制作计分板、计时器，以及起点终点标志，确保比赛的公正性。准备充足的安全设备，如防护垫、头盔等，保障孩子们的安全。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（三）场地准备</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检查运动场地，确保无危险物品，布置合适的比赛区域和观众区。设置清晰的指示牌，引导参与者和观众有序地进行活动。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（四）其他准备（家长、社区、幼儿园）</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幼儿园教师负责整体活动规划、流程安排和现场协调。家长协助准备食物、饮水、应急用品，并提供志愿服务。社区合作伙伴提供场地支持、专业人员协助和宣传推广。</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1830" y="506095"/>
            <a:ext cx="10623550" cy="5846445"/>
          </a:xfrm>
          <a:prstGeom prst="rect">
            <a:avLst/>
          </a:prstGeom>
          <a:noFill/>
        </p:spPr>
        <p:txBody>
          <a:bodyPr wrap="square" rtlCol="0">
            <a:spAutoFit/>
          </a:bodyPr>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五、活动过程</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（一）第一阶段：家园社互动</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举行开幕式，介绍</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小小奥运会</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的意义和目标，宣读奥林匹克精神。组织亲子互动游戏，增进彼此情感交流，为后续活动打下良好基础。</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cs typeface="宋体" panose="02010600030101010101" pitchFamily="2" charset="-122"/>
              </a:rPr>
              <a:t>（二）第二阶段：运动与创造</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选择项目：依据幼儿年龄特点和兴趣选择适宜奥运项目（如迷你马拉松、、体操表演等）。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设计</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我的运动</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方案：鼓励幼儿发挥创意，设计独特的比赛项目，增加活动的趣味性。</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运动前的准备：进行热身运动，确保孩子们身体适应运动状态，预防运动损伤。</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运动过程：在教练和教师的指导下，孩子们分组比赛，确保每个孩子都有参与的机会。</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六、活动延伸</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制作冠军榜：记录所有项目获胜者，鼓励幼儿珍视努力过程，树立积极向上的竞争观念。</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发表运动演讲：让孩子们分享自己的运动经历，表达对运动精神的理解，提升表达能力和自信心。</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通过这次运动会活动，我们期望每个孩子都能体验到运动的快乐，每项比赛不仅锻炼孩子们的身体，也是对他们团队协作、遵守规则和尊重他人的一次生动教育。同时，家园社三方的有效配合，也将为活动的成功打下坚实的基础。</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r"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阳泉市某金色阳光幼儿园活动设计</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7295" y="1303020"/>
            <a:ext cx="9905365" cy="4088765"/>
          </a:xfrm>
          <a:prstGeom prst="rect">
            <a:avLst/>
          </a:prstGeom>
          <a:noFill/>
        </p:spPr>
        <p:txBody>
          <a:bodyPr wrap="square" rtlCol="0">
            <a:spAutoFit/>
          </a:bodyPr>
          <a:p>
            <a:pPr indent="508000" fontAlgn="auto">
              <a:lnSpc>
                <a:spcPct val="130000"/>
              </a:lnSpc>
              <a:extLst>
                <a:ext uri="{35155182-B16C-46BC-9424-99874614C6A1}">
                  <wpsdc:indentchars xmlns:wpsdc="http://www.wps.cn/officeDocument/2017/drawingmlCustomData" val="200" checksum="282533468"/>
                </a:ext>
              </a:extLst>
            </a:pPr>
            <a:r>
              <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rPr>
              <a:t>活动评述</a:t>
            </a:r>
            <a:endParaRPr lang="zh-CN" altLang="en-US" sz="2000" b="1">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小小运动会</a:t>
            </a:r>
            <a:r>
              <a:rPr lang="en-US" altLang="zh-CN">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成功地将体育精神与儿童体能教育相结合，为幼儿带来了一场别开生面的体育盛会。本次活动的核心在于通过模仿奥运会的多样化体育项目，激发孩子们的运动热情，同时培养他们的协调性、灵活性以及团队合作意识。活动中巧妙融入的传统体育游戏如跳竹竿、滚铁环等，不仅丰富了孩子们的体育经验，也为传承文化做出了积极尝试。</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社区资源的整合运用是本次活动的一大亮点。通过与社区体育中心、公园管理部门的紧密合作，以及邀请体育俱乐部教练和专业人士的参与，为孩子们提供了一个专业的运动环境。家长的积极参与和企业的赞助支持，也大大提升了活动的质量和影响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3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过程中，孩子们在创意设计的比赛项目中展现了惊人的创造力，而在团队竞技中则体现了良好的团队合作精神和公平竞争的态度。活动延伸部分的冠军榜和运动演讲环节，更是增强了孩子们对正面竞争的理解，同时也提升了他们的自信心。</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感谢聆听</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250315" y="889635"/>
            <a:ext cx="6184900" cy="393065"/>
          </a:xfrm>
        </p:spPr>
        <p:txBody>
          <a:bodyPr>
            <a:noAutofit/>
          </a:bodyPr>
          <a:p>
            <a:pPr algn="l"/>
            <a:r>
              <a:rPr kumimoji="1" lang="zh-CN" altLang="en-US" sz="2800" dirty="0">
                <a:solidFill>
                  <a:srgbClr val="0085CA"/>
                </a:solidFill>
              </a:rPr>
              <a:t>（二）活动特点</a:t>
            </a:r>
            <a:endParaRPr kumimoji="1" lang="zh-CN" altLang="en-US" sz="2800" dirty="0">
              <a:solidFill>
                <a:srgbClr val="0085CA"/>
              </a:solidFill>
            </a:endParaRPr>
          </a:p>
        </p:txBody>
      </p:sp>
      <p:sp>
        <p:nvSpPr>
          <p:cNvPr id="4" name="图形 5"/>
          <p:cNvSpPr/>
          <p:nvPr>
            <p:custDataLst>
              <p:tags r:id="rId2"/>
            </p:custDataLst>
          </p:nvPr>
        </p:nvSpPr>
        <p:spPr>
          <a:xfrm>
            <a:off x="4236552" y="2590708"/>
            <a:ext cx="3744637" cy="1399143"/>
          </a:xfrm>
          <a:custGeom>
            <a:avLst/>
            <a:gdLst>
              <a:gd name="connsiteX0" fmla="*/ 2273970 w 2450201"/>
              <a:gd name="connsiteY0" fmla="*/ 402363 h 915491"/>
              <a:gd name="connsiteX1" fmla="*/ 2202278 w 2450201"/>
              <a:gd name="connsiteY1" fmla="*/ 416210 h 915491"/>
              <a:gd name="connsiteX2" fmla="*/ 1944025 w 2450201"/>
              <a:gd name="connsiteY2" fmla="*/ 702095 h 915491"/>
              <a:gd name="connsiteX3" fmla="*/ 1943210 w 2450201"/>
              <a:gd name="connsiteY3" fmla="*/ 721643 h 915491"/>
              <a:gd name="connsiteX4" fmla="*/ 1758278 w 2450201"/>
              <a:gd name="connsiteY4" fmla="*/ 915492 h 915491"/>
              <a:gd name="connsiteX5" fmla="*/ 1754205 w 2450201"/>
              <a:gd name="connsiteY5" fmla="*/ 915492 h 915491"/>
              <a:gd name="connsiteX6" fmla="*/ 1746873 w 2450201"/>
              <a:gd name="connsiteY6" fmla="*/ 915492 h 915491"/>
              <a:gd name="connsiteX7" fmla="*/ 1744429 w 2450201"/>
              <a:gd name="connsiteY7" fmla="*/ 915492 h 915491"/>
              <a:gd name="connsiteX8" fmla="*/ 1737097 w 2450201"/>
              <a:gd name="connsiteY8" fmla="*/ 915492 h 915491"/>
              <a:gd name="connsiteX9" fmla="*/ 1733023 w 2450201"/>
              <a:gd name="connsiteY9" fmla="*/ 915492 h 915491"/>
              <a:gd name="connsiteX10" fmla="*/ 1541574 w 2450201"/>
              <a:gd name="connsiteY10" fmla="*/ 737933 h 915491"/>
              <a:gd name="connsiteX11" fmla="*/ 1526095 w 2450201"/>
              <a:gd name="connsiteY11" fmla="*/ 665443 h 915491"/>
              <a:gd name="connsiteX12" fmla="*/ 1259695 w 2450201"/>
              <a:gd name="connsiteY12" fmla="*/ 414581 h 915491"/>
              <a:gd name="connsiteX13" fmla="*/ 1212444 w 2450201"/>
              <a:gd name="connsiteY13" fmla="*/ 407251 h 915491"/>
              <a:gd name="connsiteX14" fmla="*/ 1205112 w 2450201"/>
              <a:gd name="connsiteY14" fmla="*/ 406436 h 915491"/>
              <a:gd name="connsiteX15" fmla="*/ 1174969 w 2450201"/>
              <a:gd name="connsiteY15" fmla="*/ 413766 h 915491"/>
              <a:gd name="connsiteX16" fmla="*/ 916716 w 2450201"/>
              <a:gd name="connsiteY16" fmla="*/ 699652 h 915491"/>
              <a:gd name="connsiteX17" fmla="*/ 915901 w 2450201"/>
              <a:gd name="connsiteY17" fmla="*/ 719200 h 915491"/>
              <a:gd name="connsiteX18" fmla="*/ 739931 w 2450201"/>
              <a:gd name="connsiteY18" fmla="*/ 912234 h 915491"/>
              <a:gd name="connsiteX19" fmla="*/ 730155 w 2450201"/>
              <a:gd name="connsiteY19" fmla="*/ 913048 h 915491"/>
              <a:gd name="connsiteX20" fmla="*/ 726081 w 2450201"/>
              <a:gd name="connsiteY20" fmla="*/ 913048 h 915491"/>
              <a:gd name="connsiteX21" fmla="*/ 718749 w 2450201"/>
              <a:gd name="connsiteY21" fmla="*/ 913048 h 915491"/>
              <a:gd name="connsiteX22" fmla="*/ 717120 w 2450201"/>
              <a:gd name="connsiteY22" fmla="*/ 913048 h 915491"/>
              <a:gd name="connsiteX23" fmla="*/ 709788 w 2450201"/>
              <a:gd name="connsiteY23" fmla="*/ 913048 h 915491"/>
              <a:gd name="connsiteX24" fmla="*/ 705714 w 2450201"/>
              <a:gd name="connsiteY24" fmla="*/ 913048 h 915491"/>
              <a:gd name="connsiteX25" fmla="*/ 705714 w 2450201"/>
              <a:gd name="connsiteY25" fmla="*/ 913048 h 915491"/>
              <a:gd name="connsiteX26" fmla="*/ 514265 w 2450201"/>
              <a:gd name="connsiteY26" fmla="*/ 735490 h 915491"/>
              <a:gd name="connsiteX27" fmla="*/ 498786 w 2450201"/>
              <a:gd name="connsiteY27" fmla="*/ 663000 h 915491"/>
              <a:gd name="connsiteX28" fmla="*/ 232386 w 2450201"/>
              <a:gd name="connsiteY28" fmla="*/ 412137 h 915491"/>
              <a:gd name="connsiteX29" fmla="*/ 185135 w 2450201"/>
              <a:gd name="connsiteY29" fmla="*/ 404807 h 915491"/>
              <a:gd name="connsiteX30" fmla="*/ 203 w 2450201"/>
              <a:gd name="connsiteY30" fmla="*/ 195483 h 915491"/>
              <a:gd name="connsiteX31" fmla="*/ 184320 w 2450201"/>
              <a:gd name="connsiteY31" fmla="*/ 4893 h 915491"/>
              <a:gd name="connsiteX32" fmla="*/ 400210 w 2450201"/>
              <a:gd name="connsiteY32" fmla="*/ 182451 h 915491"/>
              <a:gd name="connsiteX33" fmla="*/ 414060 w 2450201"/>
              <a:gd name="connsiteY33" fmla="*/ 254126 h 915491"/>
              <a:gd name="connsiteX34" fmla="*/ 700012 w 2450201"/>
              <a:gd name="connsiteY34" fmla="*/ 512319 h 915491"/>
              <a:gd name="connsiteX35" fmla="*/ 704085 w 2450201"/>
              <a:gd name="connsiteY35" fmla="*/ 512319 h 915491"/>
              <a:gd name="connsiteX36" fmla="*/ 764371 w 2450201"/>
              <a:gd name="connsiteY36" fmla="*/ 498473 h 915491"/>
              <a:gd name="connsiteX37" fmla="*/ 1015292 w 2450201"/>
              <a:gd name="connsiteY37" fmla="*/ 232135 h 915491"/>
              <a:gd name="connsiteX38" fmla="*/ 1022624 w 2450201"/>
              <a:gd name="connsiteY38" fmla="*/ 184895 h 915491"/>
              <a:gd name="connsiteX39" fmla="*/ 1224664 w 2450201"/>
              <a:gd name="connsiteY39" fmla="*/ 6 h 915491"/>
              <a:gd name="connsiteX40" fmla="*/ 1227108 w 2450201"/>
              <a:gd name="connsiteY40" fmla="*/ 6 h 915491"/>
              <a:gd name="connsiteX41" fmla="*/ 1231996 w 2450201"/>
              <a:gd name="connsiteY41" fmla="*/ 6 h 915491"/>
              <a:gd name="connsiteX42" fmla="*/ 1378638 w 2450201"/>
              <a:gd name="connsiteY42" fmla="*/ 74124 h 915491"/>
              <a:gd name="connsiteX43" fmla="*/ 1427519 w 2450201"/>
              <a:gd name="connsiteY43" fmla="*/ 184080 h 915491"/>
              <a:gd name="connsiteX44" fmla="*/ 1441369 w 2450201"/>
              <a:gd name="connsiteY44" fmla="*/ 255755 h 915491"/>
              <a:gd name="connsiteX45" fmla="*/ 1727321 w 2450201"/>
              <a:gd name="connsiteY45" fmla="*/ 513949 h 915491"/>
              <a:gd name="connsiteX46" fmla="*/ 1730579 w 2450201"/>
              <a:gd name="connsiteY46" fmla="*/ 513949 h 915491"/>
              <a:gd name="connsiteX47" fmla="*/ 1790866 w 2450201"/>
              <a:gd name="connsiteY47" fmla="*/ 500102 h 915491"/>
              <a:gd name="connsiteX48" fmla="*/ 2041786 w 2450201"/>
              <a:gd name="connsiteY48" fmla="*/ 233764 h 915491"/>
              <a:gd name="connsiteX49" fmla="*/ 2049118 w 2450201"/>
              <a:gd name="connsiteY49" fmla="*/ 186524 h 915491"/>
              <a:gd name="connsiteX50" fmla="*/ 2258491 w 2450201"/>
              <a:gd name="connsiteY50" fmla="*/ 1635 h 915491"/>
              <a:gd name="connsiteX51" fmla="*/ 2449125 w 2450201"/>
              <a:gd name="connsiteY51" fmla="*/ 185709 h 915491"/>
              <a:gd name="connsiteX52" fmla="*/ 2273970 w 2450201"/>
              <a:gd name="connsiteY52" fmla="*/ 402363 h 91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50201" h="915491">
                <a:moveTo>
                  <a:pt x="2273970" y="402363"/>
                </a:moveTo>
                <a:cubicBezTo>
                  <a:pt x="2249529" y="404807"/>
                  <a:pt x="2225904" y="408879"/>
                  <a:pt x="2202278" y="416210"/>
                </a:cubicBezTo>
                <a:cubicBezTo>
                  <a:pt x="2117551" y="442274"/>
                  <a:pt x="1957060" y="515578"/>
                  <a:pt x="1944025" y="702095"/>
                </a:cubicBezTo>
                <a:cubicBezTo>
                  <a:pt x="1943210" y="708612"/>
                  <a:pt x="1943210" y="715128"/>
                  <a:pt x="1943210" y="721643"/>
                </a:cubicBezTo>
                <a:cubicBezTo>
                  <a:pt x="1939952" y="824269"/>
                  <a:pt x="1860113" y="908162"/>
                  <a:pt x="1758278" y="915492"/>
                </a:cubicBezTo>
                <a:cubicBezTo>
                  <a:pt x="1756649" y="915492"/>
                  <a:pt x="1755834" y="915492"/>
                  <a:pt x="1754205" y="915492"/>
                </a:cubicBezTo>
                <a:cubicBezTo>
                  <a:pt x="1751761" y="915492"/>
                  <a:pt x="1749317" y="915492"/>
                  <a:pt x="1746873" y="915492"/>
                </a:cubicBezTo>
                <a:lnTo>
                  <a:pt x="1744429" y="915492"/>
                </a:lnTo>
                <a:cubicBezTo>
                  <a:pt x="1741985" y="915492"/>
                  <a:pt x="1739541" y="915492"/>
                  <a:pt x="1737097" y="915492"/>
                </a:cubicBezTo>
                <a:cubicBezTo>
                  <a:pt x="1735467" y="915492"/>
                  <a:pt x="1734653" y="915492"/>
                  <a:pt x="1733023" y="915492"/>
                </a:cubicBezTo>
                <a:cubicBezTo>
                  <a:pt x="1633633" y="911419"/>
                  <a:pt x="1552980" y="835672"/>
                  <a:pt x="1541574" y="737933"/>
                </a:cubicBezTo>
                <a:cubicBezTo>
                  <a:pt x="1538315" y="713498"/>
                  <a:pt x="1534242" y="689064"/>
                  <a:pt x="1526095" y="665443"/>
                </a:cubicBezTo>
                <a:cubicBezTo>
                  <a:pt x="1500840" y="592139"/>
                  <a:pt x="1432407" y="462636"/>
                  <a:pt x="1259695" y="414581"/>
                </a:cubicBezTo>
                <a:cubicBezTo>
                  <a:pt x="1244217" y="410508"/>
                  <a:pt x="1227923" y="408065"/>
                  <a:pt x="1212444" y="407251"/>
                </a:cubicBezTo>
                <a:cubicBezTo>
                  <a:pt x="1210000" y="407251"/>
                  <a:pt x="1207556" y="406436"/>
                  <a:pt x="1205112" y="406436"/>
                </a:cubicBezTo>
                <a:cubicBezTo>
                  <a:pt x="1195336" y="408065"/>
                  <a:pt x="1184745" y="410508"/>
                  <a:pt x="1174969" y="413766"/>
                </a:cubicBezTo>
                <a:cubicBezTo>
                  <a:pt x="1090242" y="439830"/>
                  <a:pt x="929751" y="513134"/>
                  <a:pt x="916716" y="699652"/>
                </a:cubicBezTo>
                <a:cubicBezTo>
                  <a:pt x="915901" y="706168"/>
                  <a:pt x="915901" y="712684"/>
                  <a:pt x="915901" y="719200"/>
                </a:cubicBezTo>
                <a:cubicBezTo>
                  <a:pt x="912643" y="818568"/>
                  <a:pt x="837692" y="900017"/>
                  <a:pt x="739931" y="912234"/>
                </a:cubicBezTo>
                <a:cubicBezTo>
                  <a:pt x="736672" y="912234"/>
                  <a:pt x="733413" y="913048"/>
                  <a:pt x="730155" y="913048"/>
                </a:cubicBezTo>
                <a:cubicBezTo>
                  <a:pt x="728525" y="913048"/>
                  <a:pt x="727711" y="913048"/>
                  <a:pt x="726081" y="913048"/>
                </a:cubicBezTo>
                <a:cubicBezTo>
                  <a:pt x="723637" y="913048"/>
                  <a:pt x="721193" y="913048"/>
                  <a:pt x="718749" y="913048"/>
                </a:cubicBezTo>
                <a:lnTo>
                  <a:pt x="717120" y="913048"/>
                </a:lnTo>
                <a:cubicBezTo>
                  <a:pt x="714676" y="913048"/>
                  <a:pt x="712232" y="913048"/>
                  <a:pt x="709788" y="913048"/>
                </a:cubicBezTo>
                <a:cubicBezTo>
                  <a:pt x="708158" y="913048"/>
                  <a:pt x="707344" y="913048"/>
                  <a:pt x="705714" y="913048"/>
                </a:cubicBezTo>
                <a:lnTo>
                  <a:pt x="705714" y="913048"/>
                </a:lnTo>
                <a:cubicBezTo>
                  <a:pt x="606324" y="908976"/>
                  <a:pt x="525670" y="833228"/>
                  <a:pt x="514265" y="735490"/>
                </a:cubicBezTo>
                <a:cubicBezTo>
                  <a:pt x="511821" y="711055"/>
                  <a:pt x="506933" y="686620"/>
                  <a:pt x="498786" y="663000"/>
                </a:cubicBezTo>
                <a:cubicBezTo>
                  <a:pt x="473531" y="589696"/>
                  <a:pt x="405098" y="460192"/>
                  <a:pt x="232386" y="412137"/>
                </a:cubicBezTo>
                <a:cubicBezTo>
                  <a:pt x="216908" y="408065"/>
                  <a:pt x="200614" y="405622"/>
                  <a:pt x="185135" y="404807"/>
                </a:cubicBezTo>
                <a:cubicBezTo>
                  <a:pt x="79227" y="396662"/>
                  <a:pt x="-4685" y="305440"/>
                  <a:pt x="203" y="195483"/>
                </a:cubicBezTo>
                <a:cubicBezTo>
                  <a:pt x="4277" y="95301"/>
                  <a:pt x="84930" y="12223"/>
                  <a:pt x="184320" y="4893"/>
                </a:cubicBezTo>
                <a:cubicBezTo>
                  <a:pt x="294302" y="-4066"/>
                  <a:pt x="388805" y="76568"/>
                  <a:pt x="400210" y="182451"/>
                </a:cubicBezTo>
                <a:cubicBezTo>
                  <a:pt x="402654" y="206886"/>
                  <a:pt x="406728" y="230506"/>
                  <a:pt x="414060" y="254126"/>
                </a:cubicBezTo>
                <a:cubicBezTo>
                  <a:pt x="440129" y="338833"/>
                  <a:pt x="513450" y="499288"/>
                  <a:pt x="700012" y="512319"/>
                </a:cubicBezTo>
                <a:cubicBezTo>
                  <a:pt x="701641" y="512319"/>
                  <a:pt x="702456" y="512319"/>
                  <a:pt x="704085" y="512319"/>
                </a:cubicBezTo>
                <a:cubicBezTo>
                  <a:pt x="724452" y="509876"/>
                  <a:pt x="744819" y="505804"/>
                  <a:pt x="764371" y="498473"/>
                </a:cubicBezTo>
                <a:cubicBezTo>
                  <a:pt x="837692" y="473224"/>
                  <a:pt x="967226" y="404807"/>
                  <a:pt x="1015292" y="232135"/>
                </a:cubicBezTo>
                <a:cubicBezTo>
                  <a:pt x="1019365" y="216660"/>
                  <a:pt x="1021809" y="200370"/>
                  <a:pt x="1022624" y="184895"/>
                </a:cubicBezTo>
                <a:cubicBezTo>
                  <a:pt x="1030771" y="81455"/>
                  <a:pt x="1117942" y="-809"/>
                  <a:pt x="1224664" y="6"/>
                </a:cubicBezTo>
                <a:cubicBezTo>
                  <a:pt x="1225479" y="6"/>
                  <a:pt x="1226294" y="6"/>
                  <a:pt x="1227108" y="6"/>
                </a:cubicBezTo>
                <a:cubicBezTo>
                  <a:pt x="1228738" y="6"/>
                  <a:pt x="1230367" y="6"/>
                  <a:pt x="1231996" y="6"/>
                </a:cubicBezTo>
                <a:cubicBezTo>
                  <a:pt x="1290653" y="2449"/>
                  <a:pt x="1343607" y="30956"/>
                  <a:pt x="1378638" y="74124"/>
                </a:cubicBezTo>
                <a:cubicBezTo>
                  <a:pt x="1405523" y="104261"/>
                  <a:pt x="1422631" y="141727"/>
                  <a:pt x="1427519" y="184080"/>
                </a:cubicBezTo>
                <a:cubicBezTo>
                  <a:pt x="1429963" y="208515"/>
                  <a:pt x="1434036" y="232135"/>
                  <a:pt x="1441369" y="255755"/>
                </a:cubicBezTo>
                <a:cubicBezTo>
                  <a:pt x="1467438" y="340462"/>
                  <a:pt x="1539945" y="500917"/>
                  <a:pt x="1727321" y="513949"/>
                </a:cubicBezTo>
                <a:cubicBezTo>
                  <a:pt x="1728950" y="513949"/>
                  <a:pt x="1729765" y="513949"/>
                  <a:pt x="1730579" y="513949"/>
                </a:cubicBezTo>
                <a:cubicBezTo>
                  <a:pt x="1750946" y="511505"/>
                  <a:pt x="1771313" y="507433"/>
                  <a:pt x="1790866" y="500102"/>
                </a:cubicBezTo>
                <a:cubicBezTo>
                  <a:pt x="1864187" y="474853"/>
                  <a:pt x="1993720" y="406436"/>
                  <a:pt x="2041786" y="233764"/>
                </a:cubicBezTo>
                <a:cubicBezTo>
                  <a:pt x="2045860" y="218289"/>
                  <a:pt x="2048304" y="201999"/>
                  <a:pt x="2049118" y="186524"/>
                </a:cubicBezTo>
                <a:cubicBezTo>
                  <a:pt x="2057265" y="80640"/>
                  <a:pt x="2148509" y="-3252"/>
                  <a:pt x="2258491" y="1635"/>
                </a:cubicBezTo>
                <a:cubicBezTo>
                  <a:pt x="2358696" y="5707"/>
                  <a:pt x="2441793" y="86342"/>
                  <a:pt x="2449125" y="185709"/>
                </a:cubicBezTo>
                <a:cubicBezTo>
                  <a:pt x="2460531" y="296480"/>
                  <a:pt x="2379878" y="390146"/>
                  <a:pt x="2273970" y="402363"/>
                </a:cubicBezTo>
                <a:close/>
              </a:path>
            </a:pathLst>
          </a:custGeom>
          <a:solidFill>
            <a:schemeClr val="accent5">
              <a:lumMod val="20000"/>
              <a:lumOff val="80000"/>
              <a:alpha val="78000"/>
            </a:schemeClr>
          </a:solidFill>
          <a:ln w="7674" cap="flat">
            <a:noFill/>
            <a:prstDash val="solid"/>
            <a:miter/>
          </a:ln>
        </p:spPr>
        <p:txBody>
          <a:bodyPr rtlCol="0" anchor="ctr"/>
          <a:p>
            <a:endParaRPr lang="zh-CN" altLang="en-US">
              <a:solidFill>
                <a:schemeClr val="tx1"/>
              </a:solidFill>
            </a:endParaRPr>
          </a:p>
        </p:txBody>
      </p:sp>
      <p:sp>
        <p:nvSpPr>
          <p:cNvPr id="6" name="椭圆 53"/>
          <p:cNvSpPr/>
          <p:nvPr>
            <p:custDataLst>
              <p:tags r:id="rId3"/>
            </p:custDataLst>
          </p:nvPr>
        </p:nvSpPr>
        <p:spPr>
          <a:xfrm flipH="1">
            <a:off x="4297095" y="2662833"/>
            <a:ext cx="485474" cy="485474"/>
          </a:xfrm>
          <a:prstGeom prst="ellipse">
            <a:avLst/>
          </a:prstGeom>
          <a:gradFill>
            <a:gsLst>
              <a:gs pos="100000">
                <a:schemeClr val="accent5">
                  <a:lumMod val="20000"/>
                  <a:lumOff val="80000"/>
                  <a:alpha val="100000"/>
                </a:schemeClr>
              </a:gs>
              <a:gs pos="66000">
                <a:schemeClr val="accent5">
                  <a:lumMod val="60000"/>
                  <a:lumOff val="40000"/>
                  <a:alpha val="100000"/>
                </a:schemeClr>
              </a:gs>
              <a:gs pos="0">
                <a:schemeClr val="accent5">
                  <a:alpha val="100000"/>
                </a:schemeClr>
              </a:gs>
            </a:gsLst>
            <a:lin ang="18000000" scaled="0"/>
          </a:gradFill>
          <a:ln>
            <a:noFill/>
          </a:ln>
          <a:effectLst>
            <a:outerShdw blurRad="63500" dist="63500" dir="5400000" algn="ctr" rotWithShape="0">
              <a:schemeClr val="accent5">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01</a:t>
            </a:r>
            <a:endParaRPr kumimoji="1" lang="en-US" altLang="zh-CN" b="1" dirty="0">
              <a:solidFill>
                <a:schemeClr val="lt1">
                  <a:lumMod val="100000"/>
                </a:schemeClr>
              </a:solidFill>
              <a:latin typeface="+mn-ea"/>
            </a:endParaRPr>
          </a:p>
        </p:txBody>
      </p:sp>
      <p:sp>
        <p:nvSpPr>
          <p:cNvPr id="8" name="椭圆 54"/>
          <p:cNvSpPr/>
          <p:nvPr>
            <p:custDataLst>
              <p:tags r:id="rId4"/>
            </p:custDataLst>
          </p:nvPr>
        </p:nvSpPr>
        <p:spPr>
          <a:xfrm flipH="1">
            <a:off x="5864896" y="2662833"/>
            <a:ext cx="485474" cy="485474"/>
          </a:xfrm>
          <a:prstGeom prst="ellipse">
            <a:avLst/>
          </a:prstGeom>
          <a:gradFill>
            <a:gsLst>
              <a:gs pos="100000">
                <a:schemeClr val="accent5">
                  <a:lumMod val="20000"/>
                  <a:lumOff val="80000"/>
                  <a:alpha val="100000"/>
                </a:schemeClr>
              </a:gs>
              <a:gs pos="66000">
                <a:schemeClr val="accent5">
                  <a:lumMod val="60000"/>
                  <a:lumOff val="40000"/>
                  <a:alpha val="100000"/>
                </a:schemeClr>
              </a:gs>
              <a:gs pos="0">
                <a:schemeClr val="accent5">
                  <a:alpha val="100000"/>
                </a:schemeClr>
              </a:gs>
            </a:gsLst>
            <a:lin ang="18000000" scaled="0"/>
          </a:gradFill>
          <a:ln>
            <a:noFill/>
          </a:ln>
          <a:effectLst>
            <a:outerShdw blurRad="63500" dist="63500" dir="5400000" algn="ctr" rotWithShape="0">
              <a:schemeClr val="accent5">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03</a:t>
            </a:r>
            <a:endParaRPr kumimoji="1" lang="en-US" altLang="zh-CN" b="1" dirty="0">
              <a:solidFill>
                <a:schemeClr val="lt1">
                  <a:lumMod val="100000"/>
                </a:schemeClr>
              </a:solidFill>
              <a:latin typeface="+mn-ea"/>
            </a:endParaRPr>
          </a:p>
        </p:txBody>
      </p:sp>
      <p:sp>
        <p:nvSpPr>
          <p:cNvPr id="9" name="椭圆 55"/>
          <p:cNvSpPr/>
          <p:nvPr>
            <p:custDataLst>
              <p:tags r:id="rId5"/>
            </p:custDataLst>
          </p:nvPr>
        </p:nvSpPr>
        <p:spPr>
          <a:xfrm flipH="1">
            <a:off x="5080469" y="3444101"/>
            <a:ext cx="485474" cy="485474"/>
          </a:xfrm>
          <a:prstGeom prst="ellipse">
            <a:avLst/>
          </a:prstGeom>
          <a:gradFill>
            <a:gsLst>
              <a:gs pos="100000">
                <a:schemeClr val="accent6">
                  <a:lumMod val="20000"/>
                  <a:lumOff val="80000"/>
                  <a:alpha val="100000"/>
                </a:schemeClr>
              </a:gs>
              <a:gs pos="66000">
                <a:schemeClr val="accent6">
                  <a:lumMod val="60000"/>
                  <a:lumOff val="40000"/>
                  <a:alpha val="100000"/>
                </a:schemeClr>
              </a:gs>
              <a:gs pos="0">
                <a:schemeClr val="accent6">
                  <a:alpha val="100000"/>
                </a:schemeClr>
              </a:gs>
            </a:gsLst>
            <a:lin ang="18000000" scaled="0"/>
          </a:gradFill>
          <a:ln>
            <a:noFill/>
          </a:ln>
          <a:effectLst>
            <a:outerShdw blurRad="63500" dist="63500" dir="5400000" algn="ctr" rotWithShape="0">
              <a:schemeClr val="accent6">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02</a:t>
            </a:r>
            <a:endParaRPr kumimoji="1" lang="en-US" altLang="zh-CN" b="1" dirty="0">
              <a:solidFill>
                <a:schemeClr val="lt1">
                  <a:lumMod val="100000"/>
                </a:schemeClr>
              </a:solidFill>
              <a:latin typeface="+mn-ea"/>
            </a:endParaRPr>
          </a:p>
        </p:txBody>
      </p:sp>
      <p:sp>
        <p:nvSpPr>
          <p:cNvPr id="10" name="椭圆 56"/>
          <p:cNvSpPr/>
          <p:nvPr>
            <p:custDataLst>
              <p:tags r:id="rId6"/>
            </p:custDataLst>
          </p:nvPr>
        </p:nvSpPr>
        <p:spPr>
          <a:xfrm flipH="1">
            <a:off x="6651429" y="3444101"/>
            <a:ext cx="485474" cy="485474"/>
          </a:xfrm>
          <a:prstGeom prst="ellipse">
            <a:avLst/>
          </a:prstGeom>
          <a:gradFill>
            <a:gsLst>
              <a:gs pos="100000">
                <a:schemeClr val="accent6">
                  <a:lumMod val="20000"/>
                  <a:lumOff val="80000"/>
                  <a:alpha val="100000"/>
                </a:schemeClr>
              </a:gs>
              <a:gs pos="66000">
                <a:schemeClr val="accent6">
                  <a:lumMod val="60000"/>
                  <a:lumOff val="40000"/>
                  <a:alpha val="100000"/>
                </a:schemeClr>
              </a:gs>
              <a:gs pos="0">
                <a:schemeClr val="accent6">
                  <a:alpha val="100000"/>
                </a:schemeClr>
              </a:gs>
            </a:gsLst>
            <a:lin ang="18000000" scaled="0"/>
          </a:gradFill>
          <a:ln>
            <a:noFill/>
          </a:ln>
          <a:effectLst>
            <a:outerShdw blurRad="63500" dist="63500" dir="5400000" algn="ctr" rotWithShape="0">
              <a:schemeClr val="accent6">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04</a:t>
            </a:r>
            <a:endParaRPr kumimoji="1" lang="en-US" altLang="zh-CN" b="1" dirty="0">
              <a:solidFill>
                <a:schemeClr val="lt1">
                  <a:lumMod val="100000"/>
                </a:schemeClr>
              </a:solidFill>
              <a:latin typeface="+mn-ea"/>
            </a:endParaRPr>
          </a:p>
        </p:txBody>
      </p:sp>
      <p:sp>
        <p:nvSpPr>
          <p:cNvPr id="11" name="椭圆 57"/>
          <p:cNvSpPr/>
          <p:nvPr>
            <p:custDataLst>
              <p:tags r:id="rId7"/>
            </p:custDataLst>
          </p:nvPr>
        </p:nvSpPr>
        <p:spPr>
          <a:xfrm flipH="1">
            <a:off x="7433223" y="2662833"/>
            <a:ext cx="485474" cy="485474"/>
          </a:xfrm>
          <a:prstGeom prst="ellipse">
            <a:avLst/>
          </a:prstGeom>
          <a:gradFill>
            <a:gsLst>
              <a:gs pos="100000">
                <a:schemeClr val="accent5">
                  <a:lumMod val="20000"/>
                  <a:lumOff val="80000"/>
                  <a:alpha val="100000"/>
                </a:schemeClr>
              </a:gs>
              <a:gs pos="66000">
                <a:schemeClr val="accent5">
                  <a:lumMod val="60000"/>
                  <a:lumOff val="40000"/>
                  <a:alpha val="100000"/>
                </a:schemeClr>
              </a:gs>
              <a:gs pos="0">
                <a:schemeClr val="accent5">
                  <a:alpha val="100000"/>
                </a:schemeClr>
              </a:gs>
            </a:gsLst>
            <a:lin ang="18000000" scaled="0"/>
          </a:gradFill>
          <a:ln>
            <a:noFill/>
          </a:ln>
          <a:effectLst>
            <a:outerShdw blurRad="63500" dist="63500" dir="5400000" algn="ctr" rotWithShape="0">
              <a:schemeClr val="accent5">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r>
              <a:rPr kumimoji="1" lang="en-US" altLang="zh-CN" b="1" dirty="0">
                <a:solidFill>
                  <a:schemeClr val="lt1">
                    <a:lumMod val="100000"/>
                  </a:schemeClr>
                </a:solidFill>
                <a:latin typeface="+mn-ea"/>
              </a:rPr>
              <a:t>05</a:t>
            </a:r>
            <a:endParaRPr kumimoji="1" lang="en-US" altLang="zh-CN" b="1" dirty="0">
              <a:solidFill>
                <a:schemeClr val="lt1">
                  <a:lumMod val="100000"/>
                </a:schemeClr>
              </a:solidFill>
              <a:latin typeface="+mn-ea"/>
            </a:endParaRPr>
          </a:p>
        </p:txBody>
      </p:sp>
      <p:sp>
        <p:nvSpPr>
          <p:cNvPr id="12" name="正文"/>
          <p:cNvSpPr txBox="1"/>
          <p:nvPr>
            <p:custDataLst>
              <p:tags r:id="rId8"/>
            </p:custDataLst>
          </p:nvPr>
        </p:nvSpPr>
        <p:spPr>
          <a:xfrm>
            <a:off x="1322479" y="1550180"/>
            <a:ext cx="2581628" cy="891327"/>
          </a:xfrm>
          <a:prstGeom prst="rect">
            <a:avLst/>
          </a:prstGeom>
          <a:noFill/>
        </p:spPr>
        <p:txBody>
          <a:bodyPr wrap="square" lIns="0" tIns="0" rIns="0" bIns="0" rtlCol="0" anchor="t" anchorCtr="0">
            <a:noAutofit/>
          </a:bodyPr>
          <a:p>
            <a:pPr algn="l">
              <a:lnSpc>
                <a:spcPct val="150000"/>
              </a:lnSpc>
            </a:pPr>
            <a:r>
              <a:rPr lang="zh-CN" altLang="en-US" sz="1600" kern="0" dirty="0">
                <a:solidFill>
                  <a:schemeClr val="tx1">
                    <a:lumMod val="85000"/>
                    <a:lumOff val="15000"/>
                  </a:schemeClr>
                </a:solidFill>
                <a:latin typeface="+mn-ea"/>
              </a:rPr>
              <a:t>幼儿在社区中进行的学习活动是真实社会环境的一部分，他们能够直接观察和体验科学现象和原理在现实生活中的应用，从而获得更深刻的学习印象。</a:t>
            </a:r>
            <a:endParaRPr lang="zh-CN" altLang="en-US" sz="1600" kern="0" dirty="0">
              <a:solidFill>
                <a:schemeClr val="tx1">
                  <a:lumMod val="85000"/>
                  <a:lumOff val="15000"/>
                </a:schemeClr>
              </a:solidFill>
              <a:latin typeface="+mn-ea"/>
            </a:endParaRPr>
          </a:p>
        </p:txBody>
      </p:sp>
      <p:sp>
        <p:nvSpPr>
          <p:cNvPr id="13" name="副标题"/>
          <p:cNvSpPr txBox="1"/>
          <p:nvPr>
            <p:custDataLst>
              <p:tags r:id="rId9"/>
            </p:custDataLst>
          </p:nvPr>
        </p:nvSpPr>
        <p:spPr>
          <a:xfrm flipH="1">
            <a:off x="1322479" y="1332466"/>
            <a:ext cx="2581731" cy="229652"/>
          </a:xfrm>
          <a:prstGeom prst="rect">
            <a:avLst/>
          </a:prstGeom>
          <a:noFill/>
        </p:spPr>
        <p:txBody>
          <a:bodyPr wrap="square" lIns="0" tIns="0" rIns="0" bIns="0" rtlCol="0" anchor="b" anchorCtr="0">
            <a:noAutofit/>
          </a:bodyPr>
          <a:p>
            <a:pPr algn="l"/>
            <a:r>
              <a:rPr lang="en-US" altLang="en-US" sz="1600" b="1" kern="0" dirty="0">
                <a:solidFill>
                  <a:schemeClr val="accent5"/>
                </a:solidFill>
                <a:latin typeface="+mn-ea"/>
                <a:cs typeface="+mn-ea"/>
              </a:rPr>
              <a:t>1. </a:t>
            </a:r>
            <a:r>
              <a:rPr lang="zh-CN" altLang="en-US" sz="1600" b="1" kern="0" dirty="0">
                <a:solidFill>
                  <a:schemeClr val="accent5"/>
                </a:solidFill>
                <a:latin typeface="+mn-ea"/>
                <a:cs typeface="+mn-ea"/>
              </a:rPr>
              <a:t>真实性</a:t>
            </a:r>
            <a:endParaRPr lang="zh-CN" altLang="en-US" sz="1600" b="1" kern="0" dirty="0">
              <a:solidFill>
                <a:schemeClr val="accent5"/>
              </a:solidFill>
              <a:latin typeface="+mn-ea"/>
              <a:cs typeface="+mn-ea"/>
            </a:endParaRPr>
          </a:p>
        </p:txBody>
      </p:sp>
      <p:sp>
        <p:nvSpPr>
          <p:cNvPr id="16" name="正文"/>
          <p:cNvSpPr txBox="1"/>
          <p:nvPr>
            <p:custDataLst>
              <p:tags r:id="rId10"/>
            </p:custDataLst>
          </p:nvPr>
        </p:nvSpPr>
        <p:spPr>
          <a:xfrm>
            <a:off x="8125460" y="1433830"/>
            <a:ext cx="2978785" cy="891540"/>
          </a:xfrm>
          <a:prstGeom prst="rect">
            <a:avLst/>
          </a:prstGeom>
          <a:noFill/>
        </p:spPr>
        <p:txBody>
          <a:bodyPr wrap="square" lIns="0" tIns="0" rIns="0" bIns="0" rtlCol="0" anchor="t" anchorCtr="0">
            <a:noAutofit/>
          </a:bodyPr>
          <a:p>
            <a:pPr>
              <a:lnSpc>
                <a:spcPct val="150000"/>
              </a:lnSpc>
            </a:pPr>
            <a:r>
              <a:rPr lang="zh-CN" altLang="en-US" sz="1600" kern="0" dirty="0">
                <a:solidFill>
                  <a:schemeClr val="tx1">
                    <a:lumMod val="85000"/>
                    <a:lumOff val="15000"/>
                  </a:schemeClr>
                </a:solidFill>
                <a:latin typeface="+mn-ea"/>
              </a:rPr>
              <a:t>这种活动模式鼓励幼儿将不同领域的知识综合应用到实际问题的解决中，培养他们的综合素养，使幼儿能够将学到的知识和技能跨领域地运用到解决实际问题中。</a:t>
            </a:r>
            <a:endParaRPr lang="zh-CN" altLang="en-US" sz="1600" kern="0" dirty="0">
              <a:solidFill>
                <a:schemeClr val="tx1">
                  <a:lumMod val="85000"/>
                  <a:lumOff val="15000"/>
                </a:schemeClr>
              </a:solidFill>
              <a:latin typeface="+mn-ea"/>
            </a:endParaRPr>
          </a:p>
        </p:txBody>
      </p:sp>
      <p:sp>
        <p:nvSpPr>
          <p:cNvPr id="19" name="副标题"/>
          <p:cNvSpPr txBox="1"/>
          <p:nvPr>
            <p:custDataLst>
              <p:tags r:id="rId11"/>
            </p:custDataLst>
          </p:nvPr>
        </p:nvSpPr>
        <p:spPr>
          <a:xfrm flipH="1">
            <a:off x="8151021" y="1204266"/>
            <a:ext cx="2581731" cy="229652"/>
          </a:xfrm>
          <a:prstGeom prst="rect">
            <a:avLst/>
          </a:prstGeom>
          <a:noFill/>
        </p:spPr>
        <p:txBody>
          <a:bodyPr wrap="square" lIns="0" tIns="0" rIns="0" bIns="0" rtlCol="0" anchor="b" anchorCtr="0">
            <a:noAutofit/>
          </a:bodyPr>
          <a:p>
            <a:r>
              <a:rPr lang="en-US" altLang="en-US" sz="1600" b="1" kern="0" dirty="0">
                <a:solidFill>
                  <a:schemeClr val="accent5"/>
                </a:solidFill>
                <a:latin typeface="+mn-ea"/>
                <a:cs typeface="+mn-ea"/>
              </a:rPr>
              <a:t>5. </a:t>
            </a:r>
            <a:r>
              <a:rPr lang="zh-CN" altLang="en-US" sz="1600" b="1" kern="0" dirty="0">
                <a:solidFill>
                  <a:schemeClr val="accent5"/>
                </a:solidFill>
                <a:latin typeface="+mn-ea"/>
                <a:cs typeface="+mn-ea"/>
              </a:rPr>
              <a:t>综合性</a:t>
            </a:r>
            <a:endParaRPr lang="zh-CN" altLang="en-US" sz="1600" b="1" kern="0" dirty="0">
              <a:solidFill>
                <a:schemeClr val="accent5"/>
              </a:solidFill>
              <a:latin typeface="+mn-ea"/>
              <a:cs typeface="+mn-ea"/>
            </a:endParaRPr>
          </a:p>
        </p:txBody>
      </p:sp>
      <p:sp>
        <p:nvSpPr>
          <p:cNvPr id="20" name="正文"/>
          <p:cNvSpPr txBox="1"/>
          <p:nvPr>
            <p:custDataLst>
              <p:tags r:id="rId12"/>
            </p:custDataLst>
          </p:nvPr>
        </p:nvSpPr>
        <p:spPr>
          <a:xfrm>
            <a:off x="4494679" y="1195351"/>
            <a:ext cx="3112049" cy="891327"/>
          </a:xfrm>
          <a:prstGeom prst="rect">
            <a:avLst/>
          </a:prstGeom>
          <a:noFill/>
        </p:spPr>
        <p:txBody>
          <a:bodyPr wrap="square" lIns="0" tIns="0" rIns="0" bIns="0" rtlCol="0" anchor="t" anchorCtr="0">
            <a:noAutofit/>
          </a:bodyPr>
          <a:p>
            <a:pPr algn="ctr">
              <a:lnSpc>
                <a:spcPct val="150000"/>
              </a:lnSpc>
            </a:pPr>
            <a:r>
              <a:rPr lang="zh-CN" altLang="en-US" sz="1600" kern="0" dirty="0">
                <a:solidFill>
                  <a:schemeClr val="tx1">
                    <a:lumMod val="85000"/>
                    <a:lumOff val="15000"/>
                  </a:schemeClr>
                </a:solidFill>
                <a:latin typeface="+mn-ea"/>
              </a:rPr>
              <a:t>社区中的资源涵盖了自然、人文、科技等多个方面，为幼儿提供了丰富的学习材料和经验，这些资源的多样性有助于开拓幼儿的视野。</a:t>
            </a:r>
            <a:endParaRPr lang="zh-CN" altLang="en-US" sz="1600" kern="0" dirty="0">
              <a:solidFill>
                <a:schemeClr val="tx1">
                  <a:lumMod val="85000"/>
                  <a:lumOff val="15000"/>
                </a:schemeClr>
              </a:solidFill>
              <a:latin typeface="+mn-ea"/>
            </a:endParaRPr>
          </a:p>
        </p:txBody>
      </p:sp>
      <p:sp>
        <p:nvSpPr>
          <p:cNvPr id="21" name="副标题"/>
          <p:cNvSpPr txBox="1"/>
          <p:nvPr>
            <p:custDataLst>
              <p:tags r:id="rId13"/>
            </p:custDataLst>
          </p:nvPr>
        </p:nvSpPr>
        <p:spPr>
          <a:xfrm flipH="1">
            <a:off x="4817765" y="891967"/>
            <a:ext cx="2581731" cy="229652"/>
          </a:xfrm>
          <a:prstGeom prst="rect">
            <a:avLst/>
          </a:prstGeom>
          <a:noFill/>
        </p:spPr>
        <p:txBody>
          <a:bodyPr wrap="square" lIns="0" tIns="0" rIns="0" bIns="0" rtlCol="0" anchor="b" anchorCtr="0">
            <a:noAutofit/>
          </a:bodyPr>
          <a:p>
            <a:pPr algn="ctr"/>
            <a:r>
              <a:rPr lang="en-US" altLang="en-US" sz="1600" b="1" kern="0" dirty="0">
                <a:solidFill>
                  <a:schemeClr val="accent5"/>
                </a:solidFill>
                <a:latin typeface="+mn-ea"/>
                <a:cs typeface="+mn-ea"/>
              </a:rPr>
              <a:t>3. </a:t>
            </a:r>
            <a:r>
              <a:rPr lang="zh-CN" altLang="en-US" sz="1600" b="1" kern="0" dirty="0">
                <a:solidFill>
                  <a:schemeClr val="accent5"/>
                </a:solidFill>
                <a:latin typeface="+mn-ea"/>
                <a:cs typeface="+mn-ea"/>
              </a:rPr>
              <a:t>丰富性</a:t>
            </a:r>
            <a:endParaRPr lang="zh-CN" altLang="en-US" sz="1600" b="1" kern="0" dirty="0">
              <a:solidFill>
                <a:schemeClr val="accent5"/>
              </a:solidFill>
              <a:latin typeface="+mn-ea"/>
              <a:cs typeface="+mn-ea"/>
            </a:endParaRPr>
          </a:p>
        </p:txBody>
      </p:sp>
      <p:sp>
        <p:nvSpPr>
          <p:cNvPr id="24" name="正文"/>
          <p:cNvSpPr txBox="1"/>
          <p:nvPr>
            <p:custDataLst>
              <p:tags r:id="rId14"/>
            </p:custDataLst>
          </p:nvPr>
        </p:nvSpPr>
        <p:spPr>
          <a:xfrm>
            <a:off x="2204085" y="4376420"/>
            <a:ext cx="3573780" cy="891540"/>
          </a:xfrm>
          <a:prstGeom prst="rect">
            <a:avLst/>
          </a:prstGeom>
          <a:noFill/>
        </p:spPr>
        <p:txBody>
          <a:bodyPr wrap="square" lIns="0" tIns="0" rIns="0" bIns="0" rtlCol="0" anchor="t" anchorCtr="0">
            <a:noAutofit/>
          </a:bodyPr>
          <a:p>
            <a:pPr algn="l">
              <a:lnSpc>
                <a:spcPct val="150000"/>
              </a:lnSpc>
            </a:pPr>
            <a:r>
              <a:rPr lang="zh-CN" altLang="en-US" sz="1600" kern="0" dirty="0">
                <a:solidFill>
                  <a:schemeClr val="tx1">
                    <a:lumMod val="85000"/>
                    <a:lumOff val="15000"/>
                  </a:schemeClr>
                </a:solidFill>
                <a:latin typeface="+mn-ea"/>
              </a:rPr>
              <a:t>社区资源的多样性为幼儿提供了广泛的学习选择，他们可以根据自己的兴趣和需要选择不同的学习内容和方式，这有助于激发幼儿的学习热情和自主性。</a:t>
            </a:r>
            <a:endParaRPr lang="zh-CN" altLang="en-US" sz="1600" kern="0" dirty="0">
              <a:solidFill>
                <a:schemeClr val="tx1">
                  <a:lumMod val="85000"/>
                  <a:lumOff val="15000"/>
                </a:schemeClr>
              </a:solidFill>
              <a:latin typeface="+mn-ea"/>
            </a:endParaRPr>
          </a:p>
        </p:txBody>
      </p:sp>
      <p:sp>
        <p:nvSpPr>
          <p:cNvPr id="25" name="副标题"/>
          <p:cNvSpPr txBox="1"/>
          <p:nvPr>
            <p:custDataLst>
              <p:tags r:id="rId15"/>
            </p:custDataLst>
          </p:nvPr>
        </p:nvSpPr>
        <p:spPr>
          <a:xfrm flipH="1">
            <a:off x="2237078" y="4138985"/>
            <a:ext cx="2581731" cy="229652"/>
          </a:xfrm>
          <a:prstGeom prst="rect">
            <a:avLst/>
          </a:prstGeom>
          <a:noFill/>
        </p:spPr>
        <p:txBody>
          <a:bodyPr wrap="square" lIns="0" tIns="0" rIns="0" bIns="0" rtlCol="0" anchor="b" anchorCtr="0">
            <a:noAutofit/>
          </a:bodyPr>
          <a:p>
            <a:pPr algn="l"/>
            <a:r>
              <a:rPr lang="en-US" altLang="en-US" sz="1600" b="1" kern="0" dirty="0">
                <a:solidFill>
                  <a:schemeClr val="accent6"/>
                </a:solidFill>
                <a:latin typeface="+mn-ea"/>
                <a:cs typeface="+mn-ea"/>
              </a:rPr>
              <a:t>2. </a:t>
            </a:r>
            <a:r>
              <a:rPr lang="zh-CN" altLang="en-US" sz="1600" b="1" kern="0" dirty="0">
                <a:solidFill>
                  <a:schemeClr val="accent6"/>
                </a:solidFill>
                <a:latin typeface="+mn-ea"/>
                <a:cs typeface="+mn-ea"/>
              </a:rPr>
              <a:t>灵活性</a:t>
            </a:r>
            <a:endParaRPr lang="zh-CN" altLang="en-US" sz="1600" b="1" kern="0" dirty="0">
              <a:solidFill>
                <a:schemeClr val="accent6"/>
              </a:solidFill>
              <a:latin typeface="+mn-ea"/>
              <a:cs typeface="+mn-ea"/>
            </a:endParaRPr>
          </a:p>
        </p:txBody>
      </p:sp>
      <p:sp>
        <p:nvSpPr>
          <p:cNvPr id="26" name="正文"/>
          <p:cNvSpPr txBox="1"/>
          <p:nvPr>
            <p:custDataLst>
              <p:tags r:id="rId16"/>
            </p:custDataLst>
          </p:nvPr>
        </p:nvSpPr>
        <p:spPr>
          <a:xfrm>
            <a:off x="6566543" y="4376665"/>
            <a:ext cx="3841759" cy="1398660"/>
          </a:xfrm>
          <a:prstGeom prst="rect">
            <a:avLst/>
          </a:prstGeom>
          <a:noFill/>
        </p:spPr>
        <p:txBody>
          <a:bodyPr wrap="square" lIns="0" tIns="0" rIns="0" bIns="0" rtlCol="0" anchor="t" anchorCtr="0">
            <a:noAutofit/>
          </a:bodyPr>
          <a:p>
            <a:pPr>
              <a:lnSpc>
                <a:spcPct val="150000"/>
              </a:lnSpc>
            </a:pPr>
            <a:r>
              <a:rPr lang="zh-CN" altLang="en-US" sz="1600" kern="0" dirty="0">
                <a:solidFill>
                  <a:schemeClr val="tx1">
                    <a:lumMod val="85000"/>
                    <a:lumOff val="15000"/>
                  </a:schemeClr>
                </a:solidFill>
                <a:latin typeface="+mn-ea"/>
              </a:rPr>
              <a:t>幼儿在社区中的学习不仅仅是理论的学习，更多的是通过实践操作来加深理解和记忆，这种亲身体验的方式有助于幼儿更好地掌握知识和技能。</a:t>
            </a:r>
            <a:endParaRPr lang="zh-CN" altLang="en-US" sz="1600" kern="0" dirty="0">
              <a:solidFill>
                <a:schemeClr val="tx1">
                  <a:lumMod val="85000"/>
                  <a:lumOff val="15000"/>
                </a:schemeClr>
              </a:solidFill>
              <a:latin typeface="+mn-ea"/>
            </a:endParaRPr>
          </a:p>
        </p:txBody>
      </p:sp>
      <p:sp>
        <p:nvSpPr>
          <p:cNvPr id="29" name="副标题"/>
          <p:cNvSpPr txBox="1"/>
          <p:nvPr>
            <p:custDataLst>
              <p:tags r:id="rId17"/>
            </p:custDataLst>
          </p:nvPr>
        </p:nvSpPr>
        <p:spPr>
          <a:xfrm flipH="1">
            <a:off x="6566668" y="4159035"/>
            <a:ext cx="2581731" cy="229652"/>
          </a:xfrm>
          <a:prstGeom prst="rect">
            <a:avLst/>
          </a:prstGeom>
          <a:noFill/>
        </p:spPr>
        <p:txBody>
          <a:bodyPr wrap="square" lIns="0" tIns="0" rIns="0" bIns="0" rtlCol="0" anchor="b" anchorCtr="0">
            <a:noAutofit/>
          </a:bodyPr>
          <a:p>
            <a:r>
              <a:rPr lang="en-US" altLang="en-US" sz="1600" b="1" kern="0" dirty="0">
                <a:solidFill>
                  <a:schemeClr val="accent6"/>
                </a:solidFill>
                <a:latin typeface="+mn-ea"/>
                <a:cs typeface="+mn-ea"/>
              </a:rPr>
              <a:t>4. </a:t>
            </a:r>
            <a:r>
              <a:rPr lang="zh-CN" altLang="en-US" sz="1600" b="1" kern="0" dirty="0">
                <a:solidFill>
                  <a:schemeClr val="accent6"/>
                </a:solidFill>
                <a:latin typeface="+mn-ea"/>
                <a:cs typeface="+mn-ea"/>
              </a:rPr>
              <a:t>实践性</a:t>
            </a:r>
            <a:endParaRPr lang="zh-CN" altLang="en-US" sz="1600" b="1" kern="0" dirty="0">
              <a:solidFill>
                <a:schemeClr val="accent6"/>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7c96d7f1-5b03-11f0-86b8-9af76427afab.jpg@base@tag=imgScale&amp;m=1&amp;w=1428&amp;h=1904&amp;q=957c96d7f1-5b03-11f0-86b8-9af76427afab"/>
          <p:cNvPicPr>
            <a:picLocks noChangeAspect="1"/>
          </p:cNvPicPr>
          <p:nvPr>
            <p:custDataLst>
              <p:tags r:id="rId2"/>
            </p:custDataLst>
          </p:nvPr>
        </p:nvPicPr>
        <p:blipFill>
          <a:blip r:embed="rId3"/>
          <a:srcRect b="1113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1300" y="1395095"/>
            <a:ext cx="6233795" cy="763270"/>
          </a:xfrm>
        </p:spPr>
        <p:txBody>
          <a:bodyPr/>
          <a:lstStyle/>
          <a:p>
            <a:r>
              <a:rPr lang="zh-CN" altLang="en-US" sz="2800"/>
              <a:t>（三）活动方式</a:t>
            </a:r>
            <a:endParaRPr lang="zh-CN" altLang="en-US" sz="2800"/>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320665" y="3103430"/>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2548255"/>
            <a:ext cx="638365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幼儿通过观察社区中的自然现象、人文活动、科技应用等，积累直观的感性认识，这种观察学习方式有助于幼儿形成对周围世界的初步理解。</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665" y="228165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4"/>
                </a:solidFill>
                <a:latin typeface="+mn-ea"/>
                <a:cs typeface="+mn-ea"/>
                <a:sym typeface="+mn-ea"/>
              </a:rPr>
              <a:t>1. </a:t>
            </a:r>
            <a:r>
              <a:rPr lang="zh-CN" altLang="en-US" b="1" dirty="0">
                <a:ln>
                  <a:noFill/>
                  <a:prstDash val="sysDot"/>
                </a:ln>
                <a:solidFill>
                  <a:schemeClr val="accent4"/>
                </a:solidFill>
                <a:latin typeface="+mn-ea"/>
                <a:cs typeface="+mn-ea"/>
                <a:sym typeface="+mn-ea"/>
              </a:rPr>
              <a:t>观察学习（看一看）</a:t>
            </a:r>
            <a:endParaRPr lang="zh-CN" altLang="en-US" b="1" dirty="0">
              <a:ln>
                <a:noFill/>
                <a:prstDash val="sysDot"/>
              </a:ln>
              <a:solidFill>
                <a:schemeClr val="accent4"/>
              </a:solidFill>
              <a:latin typeface="+mn-ea"/>
              <a:cs typeface="+mn-ea"/>
              <a:sym typeface="+mn-ea"/>
            </a:endParaRPr>
          </a:p>
        </p:txBody>
      </p:sp>
      <p:sp>
        <p:nvSpPr>
          <p:cNvPr id="17" name="矩形 16"/>
          <p:cNvSpPr/>
          <p:nvPr>
            <p:custDataLst>
              <p:tags r:id="rId12"/>
            </p:custDataLst>
          </p:nvPr>
        </p:nvSpPr>
        <p:spPr>
          <a:xfrm>
            <a:off x="5320665" y="348383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幼儿通过嗅觉、听觉等感官体验，增强对环境的感知能力，这些体验有助于幼儿更加细致地了解和感受周围的世界。</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0665" y="321710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5"/>
                </a:solidFill>
                <a:latin typeface="+mn-ea"/>
                <a:cs typeface="+mn-ea"/>
                <a:sym typeface="+mn-ea"/>
              </a:rPr>
              <a:t>2. </a:t>
            </a:r>
            <a:r>
              <a:rPr lang="zh-CN" altLang="en-US" b="1" dirty="0">
                <a:ln>
                  <a:noFill/>
                  <a:prstDash val="sysDot"/>
                </a:ln>
                <a:solidFill>
                  <a:schemeClr val="accent5"/>
                </a:solidFill>
                <a:latin typeface="+mn-ea"/>
                <a:cs typeface="+mn-ea"/>
                <a:sym typeface="+mn-ea"/>
              </a:rPr>
              <a:t>感官体验（闻一闻、听一听）</a:t>
            </a:r>
            <a:endParaRPr lang="zh-CN" altLang="en-US" b="1" dirty="0">
              <a:ln>
                <a:noFill/>
                <a:prstDash val="sysDot"/>
              </a:ln>
              <a:solidFill>
                <a:schemeClr val="accent5"/>
              </a:solidFill>
              <a:latin typeface="+mn-ea"/>
              <a:cs typeface="+mn-ea"/>
              <a:sym typeface="+mn-ea"/>
            </a:endParaRPr>
          </a:p>
        </p:txBody>
      </p:sp>
      <p:cxnSp>
        <p:nvCxnSpPr>
          <p:cNvPr id="19" name="直接连接符 18"/>
          <p:cNvCxnSpPr/>
          <p:nvPr>
            <p:custDataLst>
              <p:tags r:id="rId14"/>
            </p:custDataLst>
          </p:nvPr>
        </p:nvCxnSpPr>
        <p:spPr>
          <a:xfrm>
            <a:off x="5320665" y="403888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144135" y="4419600"/>
            <a:ext cx="681672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幼儿通过参与社区中的各种实践活动，如种植、制作、实验等，锻炼动手能力和解决问题的能力，这些动手操作的学习方式有助于提升幼儿的实践技能。</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665" y="415255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4"/>
                </a:solidFill>
                <a:latin typeface="+mn-ea"/>
                <a:cs typeface="+mn-ea"/>
                <a:sym typeface="+mn-ea"/>
              </a:rPr>
              <a:t>3. </a:t>
            </a:r>
            <a:r>
              <a:rPr lang="zh-CN" altLang="en-US" b="1" dirty="0">
                <a:ln>
                  <a:noFill/>
                  <a:prstDash val="sysDot"/>
                </a:ln>
                <a:solidFill>
                  <a:schemeClr val="accent4"/>
                </a:solidFill>
                <a:latin typeface="+mn-ea"/>
                <a:cs typeface="+mn-ea"/>
                <a:sym typeface="+mn-ea"/>
              </a:rPr>
              <a:t>动手操作（做一做）</a:t>
            </a:r>
            <a:endParaRPr lang="zh-CN" altLang="en-US" b="1" dirty="0">
              <a:ln>
                <a:noFill/>
                <a:prstDash val="sysDot"/>
              </a:ln>
              <a:solidFill>
                <a:schemeClr val="accent4"/>
              </a:solidFill>
              <a:latin typeface="+mn-ea"/>
              <a:cs typeface="+mn-ea"/>
              <a:sym typeface="+mn-ea"/>
            </a:endParaRPr>
          </a:p>
        </p:txBody>
      </p:sp>
      <p:cxnSp>
        <p:nvCxnSpPr>
          <p:cNvPr id="23" name="直接连接符 22"/>
          <p:cNvCxnSpPr/>
          <p:nvPr>
            <p:custDataLst>
              <p:tags r:id="rId17"/>
            </p:custDataLst>
          </p:nvPr>
        </p:nvCxnSpPr>
        <p:spPr>
          <a:xfrm>
            <a:off x="5320665" y="4974330"/>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665" y="532615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幼儿将在社区中学到的知识和技能应用到日常生活中，实现知识的迁移和应用，这种实际应用的学习方式有助于幼儿将学到的知识转化为解决实际问题的能力。</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665" y="505942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5"/>
                </a:solidFill>
                <a:latin typeface="+mn-ea"/>
                <a:cs typeface="+mn-ea"/>
                <a:sym typeface="+mn-ea"/>
              </a:rPr>
              <a:t>4. </a:t>
            </a:r>
            <a:r>
              <a:rPr lang="zh-CN" altLang="en-US" b="1" dirty="0">
                <a:ln>
                  <a:noFill/>
                  <a:prstDash val="sysDot"/>
                </a:ln>
                <a:solidFill>
                  <a:schemeClr val="accent5"/>
                </a:solidFill>
                <a:latin typeface="+mn-ea"/>
                <a:cs typeface="+mn-ea"/>
                <a:sym typeface="+mn-ea"/>
              </a:rPr>
              <a:t>实际应用（用一用）</a:t>
            </a:r>
            <a:endParaRPr lang="zh-CN" altLang="en-US" b="1" dirty="0">
              <a:ln>
                <a:noFill/>
                <a:prstDash val="sysDot"/>
              </a:ln>
              <a:solidFill>
                <a:schemeClr val="accent5"/>
              </a:solidFill>
              <a:latin typeface="+mn-ea"/>
              <a:cs typeface="+mn-ea"/>
              <a:sym typeface="+mn-ea"/>
            </a:endParaRPr>
          </a:p>
        </p:txBody>
      </p:sp>
    </p:spTree>
    <p:custDataLst>
      <p:tags r:id="rId2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1389380" y="910590"/>
            <a:ext cx="6045835" cy="443865"/>
          </a:xfrm>
        </p:spPr>
        <p:txBody>
          <a:bodyPr>
            <a:noAutofit/>
          </a:bodyPr>
          <a:p>
            <a:pPr algn="l"/>
            <a:r>
              <a:rPr lang="zh-CN" altLang="en-US" sz="2800"/>
              <a:t>（四）活动意义</a:t>
            </a:r>
            <a:endParaRPr lang="zh-CN" altLang="en-US" sz="2800"/>
          </a:p>
        </p:txBody>
      </p:sp>
      <p:cxnSp>
        <p:nvCxnSpPr>
          <p:cNvPr id="8" name="直接连接符 8"/>
          <p:cNvCxnSpPr/>
          <p:nvPr>
            <p:custDataLst>
              <p:tags r:id="rId2"/>
            </p:custDataLst>
          </p:nvPr>
        </p:nvCxnSpPr>
        <p:spPr>
          <a:xfrm>
            <a:off x="1771014" y="2283710"/>
            <a:ext cx="3069433"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771014" y="4140213"/>
            <a:ext cx="2996583"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333899" y="1524021"/>
            <a:ext cx="3015390"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338458" y="2969311"/>
            <a:ext cx="3010831"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409126" y="4507496"/>
            <a:ext cx="2940193"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7d36742c-5b03-11f0-9226-ea85e2883e4d.jpg@base@tag=imgScale&amp;m=1&amp;w=396&amp;h=358&amp;q=957d36742c-5b03-11f0-9226-ea85e2883e4d"/>
          <p:cNvPicPr/>
          <p:nvPr>
            <p:custDataLst>
              <p:tags r:id="rId7"/>
            </p:custDataLst>
          </p:nvPr>
        </p:nvPicPr>
        <p:blipFill rotWithShape="1">
          <a:blip r:embed="rId8"/>
          <a:srcRect l="13101" r="13101"/>
          <a:stretch>
            <a:fillRect/>
          </a:stretch>
        </p:blipFill>
        <p:spPr>
          <a:xfrm>
            <a:off x="6073259" y="1164408"/>
            <a:ext cx="1279469" cy="115798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19" name="图片 22" descr="/data/temp/7d3674d3-5b03-11f0-9226-ea85e2883e4d.jpg@base@tag=imgScale&amp;m=1&amp;w=396&amp;h=358&amp;q=957d3674d3-5b03-11f0-9226-ea85e2883e4d"/>
          <p:cNvPicPr/>
          <p:nvPr>
            <p:custDataLst>
              <p:tags r:id="rId9"/>
            </p:custDataLst>
          </p:nvPr>
        </p:nvPicPr>
        <p:blipFill rotWithShape="1">
          <a:blip r:embed="rId10"/>
          <a:srcRect l="10990" r="10990"/>
          <a:stretch>
            <a:fillRect/>
          </a:stretch>
        </p:blipFill>
        <p:spPr>
          <a:xfrm>
            <a:off x="4834847" y="1879644"/>
            <a:ext cx="1279469" cy="115798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25" name="图片 23" descr="/data/temp/7d3674a4-5b03-11f0-9226-ea85e2883e4d.jpg@base@tag=imgScale&amp;m=1&amp;w=396&amp;h=358&amp;q=957d3674a4-5b03-11f0-9226-ea85e2883e4d"/>
          <p:cNvPicPr/>
          <p:nvPr>
            <p:custDataLst>
              <p:tags r:id="rId11"/>
            </p:custDataLst>
          </p:nvPr>
        </p:nvPicPr>
        <p:blipFill rotWithShape="1">
          <a:blip r:embed="rId12"/>
          <a:srcRect t="19832" b="19832"/>
          <a:stretch>
            <a:fillRect/>
          </a:stretch>
        </p:blipFill>
        <p:spPr>
          <a:xfrm>
            <a:off x="6073259" y="2594880"/>
            <a:ext cx="1279469" cy="115798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3" name="图片 32" descr="/data/temp/7d3675b8-5b03-11f0-9226-ea85e2883e4d.jpg@base@tag=imgScale&amp;m=1&amp;w=396&amp;h=358&amp;q=957d3675b8-5b03-11f0-9226-ea85e2883e4d"/>
          <p:cNvPicPr>
            <a:picLocks noChangeAspect="1"/>
          </p:cNvPicPr>
          <p:nvPr>
            <p:custDataLst>
              <p:tags r:id="rId13"/>
            </p:custDataLst>
          </p:nvPr>
        </p:nvPicPr>
        <p:blipFill rotWithShape="1">
          <a:blip r:embed="rId14"/>
          <a:srcRect t="19781" b="19781"/>
          <a:stretch>
            <a:fillRect/>
          </a:stretch>
        </p:blipFill>
        <p:spPr>
          <a:xfrm>
            <a:off x="4835416" y="3309546"/>
            <a:ext cx="1279469" cy="115798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7d3676f7-5b03-11f0-9226-ea85e2883e4d.jpg@base@tag=imgScale&amp;m=1&amp;w=396&amp;h=358&amp;q=957d3676f7-5b03-11f0-9226-ea85e2883e4d"/>
          <p:cNvPicPr>
            <a:picLocks noChangeAspect="1"/>
          </p:cNvPicPr>
          <p:nvPr>
            <p:custDataLst>
              <p:tags r:id="rId15"/>
            </p:custDataLst>
          </p:nvPr>
        </p:nvPicPr>
        <p:blipFill rotWithShape="1">
          <a:blip r:embed="rId16"/>
          <a:srcRect l="13238" r="13238"/>
          <a:stretch>
            <a:fillRect/>
          </a:stretch>
        </p:blipFill>
        <p:spPr>
          <a:xfrm>
            <a:off x="6072689" y="4023643"/>
            <a:ext cx="1279469" cy="1157985"/>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4"/>
          </a:solidFill>
          <a:ln w="76200">
            <a:solidFill>
              <a:schemeClr val="accent4">
                <a:alpha val="65000"/>
              </a:schemeClr>
            </a:solidFill>
          </a:ln>
        </p:spPr>
      </p:pic>
      <p:sp>
        <p:nvSpPr>
          <p:cNvPr id="26" name="矩形 19"/>
          <p:cNvSpPr/>
          <p:nvPr>
            <p:custDataLst>
              <p:tags r:id="rId17"/>
            </p:custDataLst>
          </p:nvPr>
        </p:nvSpPr>
        <p:spPr>
          <a:xfrm>
            <a:off x="1778423" y="1884203"/>
            <a:ext cx="2413543" cy="3875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en-US" altLang="en-US" sz="1600" b="1" dirty="0">
                <a:solidFill>
                  <a:schemeClr val="accent4"/>
                </a:solidFill>
                <a:latin typeface="+mn-ea"/>
                <a:cs typeface="+mn-ea"/>
                <a:sym typeface="+mn-ea"/>
              </a:rPr>
              <a:t>2. </a:t>
            </a:r>
            <a:r>
              <a:rPr lang="zh-CN" altLang="en-US" sz="1600" b="1" dirty="0">
                <a:solidFill>
                  <a:schemeClr val="accent4"/>
                </a:solidFill>
                <a:latin typeface="+mn-ea"/>
                <a:cs typeface="+mn-ea"/>
                <a:sym typeface="+mn-ea"/>
              </a:rPr>
              <a:t>拓展学习空间</a:t>
            </a:r>
            <a:endParaRPr lang="zh-CN" altLang="en-US" sz="1600" b="1" dirty="0">
              <a:solidFill>
                <a:schemeClr val="accent4"/>
              </a:solidFill>
              <a:latin typeface="+mn-ea"/>
              <a:cs typeface="+mn-ea"/>
              <a:sym typeface="+mn-ea"/>
            </a:endParaRPr>
          </a:p>
        </p:txBody>
      </p:sp>
      <p:sp>
        <p:nvSpPr>
          <p:cNvPr id="27" name="矩形 1"/>
          <p:cNvSpPr/>
          <p:nvPr>
            <p:custDataLst>
              <p:tags r:id="rId18"/>
            </p:custDataLst>
          </p:nvPr>
        </p:nvSpPr>
        <p:spPr>
          <a:xfrm>
            <a:off x="1325880" y="2322830"/>
            <a:ext cx="3328670" cy="104711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通过社区资源的有效利用，打破了幼儿园教育资源的限制，为幼儿提供了更广阔的学习空间，使幼儿能够在更加丰富多样的环境中进行学习和探索。</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770803" y="3752836"/>
            <a:ext cx="2413543" cy="3875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en-US" altLang="en-US" sz="1600" b="1">
                <a:solidFill>
                  <a:schemeClr val="accent4"/>
                </a:solidFill>
                <a:latin typeface="+mn-ea"/>
                <a:cs typeface="+mn-ea"/>
                <a:sym typeface="+mn-ea"/>
              </a:rPr>
              <a:t>4. </a:t>
            </a:r>
            <a:r>
              <a:rPr lang="zh-CN" altLang="en-US" sz="1600" b="1">
                <a:solidFill>
                  <a:schemeClr val="accent4"/>
                </a:solidFill>
                <a:latin typeface="+mn-ea"/>
                <a:cs typeface="+mn-ea"/>
                <a:sym typeface="+mn-ea"/>
              </a:rPr>
              <a:t>增强社会适应能力</a:t>
            </a:r>
            <a:endParaRPr lang="zh-CN" altLang="en-US" sz="1600" b="1">
              <a:solidFill>
                <a:schemeClr val="accent4"/>
              </a:solidFill>
              <a:latin typeface="+mn-ea"/>
              <a:cs typeface="+mn-ea"/>
              <a:sym typeface="+mn-ea"/>
            </a:endParaRPr>
          </a:p>
        </p:txBody>
      </p:sp>
      <p:sp>
        <p:nvSpPr>
          <p:cNvPr id="30" name="矩形 2"/>
          <p:cNvSpPr/>
          <p:nvPr>
            <p:custDataLst>
              <p:tags r:id="rId20"/>
            </p:custDataLst>
          </p:nvPr>
        </p:nvSpPr>
        <p:spPr>
          <a:xfrm>
            <a:off x="1513840" y="4291965"/>
            <a:ext cx="3253740" cy="104711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幼儿在社区中的学习让他们更好地了解社会的运作方式，增强了他们的社会适应能力，为他们将来更好地融入社会打下基础。</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935723" y="1123944"/>
            <a:ext cx="2413543" cy="3875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en-US" altLang="en-US" sz="1600" b="1">
                <a:solidFill>
                  <a:schemeClr val="accent4"/>
                </a:solidFill>
                <a:latin typeface="+mn-ea"/>
                <a:cs typeface="+mn-ea"/>
                <a:sym typeface="+mn-ea"/>
              </a:rPr>
              <a:t>1. </a:t>
            </a:r>
            <a:r>
              <a:rPr lang="zh-CN" altLang="en-US" sz="1600" b="1">
                <a:solidFill>
                  <a:schemeClr val="accent4"/>
                </a:solidFill>
                <a:latin typeface="+mn-ea"/>
                <a:cs typeface="+mn-ea"/>
                <a:sym typeface="+mn-ea"/>
              </a:rPr>
              <a:t>培养完整儿童</a:t>
            </a:r>
            <a:endParaRPr lang="zh-CN" altLang="en-US" sz="1600" b="1">
              <a:solidFill>
                <a:schemeClr val="accent4"/>
              </a:solidFill>
              <a:latin typeface="+mn-ea"/>
              <a:cs typeface="+mn-ea"/>
              <a:sym typeface="+mn-ea"/>
            </a:endParaRPr>
          </a:p>
        </p:txBody>
      </p:sp>
      <p:sp>
        <p:nvSpPr>
          <p:cNvPr id="32" name="矩形 4"/>
          <p:cNvSpPr/>
          <p:nvPr>
            <p:custDataLst>
              <p:tags r:id="rId22"/>
            </p:custDataLst>
          </p:nvPr>
        </p:nvSpPr>
        <p:spPr>
          <a:xfrm>
            <a:off x="7564755" y="1555750"/>
            <a:ext cx="3533140" cy="104711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家园社合作共育的科学探究活动涉及幼儿发展的五大领域，有助于培养幼儿全面发展的能力。</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935723" y="2573794"/>
            <a:ext cx="2413543" cy="3875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en-US" altLang="en-US" sz="1600" b="1">
                <a:solidFill>
                  <a:schemeClr val="accent4"/>
                </a:solidFill>
                <a:latin typeface="+mn-ea"/>
                <a:cs typeface="+mn-ea"/>
                <a:sym typeface="+mn-ea"/>
              </a:rPr>
              <a:t>3. </a:t>
            </a:r>
            <a:r>
              <a:rPr lang="zh-CN" altLang="en-US" sz="1600" b="1">
                <a:solidFill>
                  <a:schemeClr val="accent4"/>
                </a:solidFill>
                <a:latin typeface="+mn-ea"/>
                <a:cs typeface="+mn-ea"/>
                <a:sym typeface="+mn-ea"/>
              </a:rPr>
              <a:t>促进知识应用</a:t>
            </a:r>
            <a:endParaRPr lang="zh-CN" altLang="en-US" sz="1600" b="1">
              <a:solidFill>
                <a:schemeClr val="accent4"/>
              </a:solidFill>
              <a:latin typeface="+mn-ea"/>
              <a:cs typeface="+mn-ea"/>
              <a:sym typeface="+mn-ea"/>
            </a:endParaRPr>
          </a:p>
        </p:txBody>
      </p:sp>
      <p:sp>
        <p:nvSpPr>
          <p:cNvPr id="36" name="矩形 5"/>
          <p:cNvSpPr/>
          <p:nvPr>
            <p:custDataLst>
              <p:tags r:id="rId24"/>
            </p:custDataLst>
          </p:nvPr>
        </p:nvSpPr>
        <p:spPr>
          <a:xfrm>
            <a:off x="7447280" y="3011805"/>
            <a:ext cx="3650615" cy="104711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幼儿在社区中的学习更加注重知识的应用，有助于提高他们的实际操作能力和问题解决能力。</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936293" y="4107419"/>
            <a:ext cx="2413543" cy="38753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en-US" altLang="en-US" sz="1600" b="1">
                <a:solidFill>
                  <a:schemeClr val="accent4"/>
                </a:solidFill>
                <a:latin typeface="+mn-ea"/>
                <a:cs typeface="+mn-ea"/>
                <a:sym typeface="+mn-ea"/>
              </a:rPr>
              <a:t>5. </a:t>
            </a:r>
            <a:r>
              <a:rPr lang="zh-CN" altLang="en-US" sz="1600" b="1">
                <a:solidFill>
                  <a:schemeClr val="accent4"/>
                </a:solidFill>
                <a:latin typeface="+mn-ea"/>
                <a:cs typeface="+mn-ea"/>
                <a:sym typeface="+mn-ea"/>
              </a:rPr>
              <a:t>促进家园社合作</a:t>
            </a:r>
            <a:endParaRPr lang="zh-CN" altLang="en-US" sz="1600" b="1">
              <a:solidFill>
                <a:schemeClr val="accent4"/>
              </a:solidFill>
              <a:latin typeface="+mn-ea"/>
              <a:cs typeface="+mn-ea"/>
              <a:sym typeface="+mn-ea"/>
            </a:endParaRPr>
          </a:p>
        </p:txBody>
      </p:sp>
      <p:sp>
        <p:nvSpPr>
          <p:cNvPr id="38" name="矩形 17"/>
          <p:cNvSpPr/>
          <p:nvPr>
            <p:custDataLst>
              <p:tags r:id="rId26"/>
            </p:custDataLst>
          </p:nvPr>
        </p:nvSpPr>
        <p:spPr>
          <a:xfrm>
            <a:off x="7564120" y="4539615"/>
            <a:ext cx="3311525" cy="104711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这种活动模式促进了家庭、幼儿园和社区的合作，共同为幼儿的成长提供支持和帮助，形成了一个支持幼儿全面发展的良好环境。</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4.xml><?xml version="1.0" encoding="utf-8"?>
<p:tagLst xmlns:p="http://schemas.openxmlformats.org/presentationml/2006/main">
  <p:tag name="KSO_WM_DIAGRAM_VIRTUALLY_FRAME" val="{&quot;height&quot;:259,&quot;left&quot;:134.65,&quot;top&quot;:191.7,&quot;width&quot;:755.85}"/>
</p:tagLst>
</file>

<file path=ppt/tags/tag295.xml><?xml version="1.0" encoding="utf-8"?>
<p:tagLst xmlns:p="http://schemas.openxmlformats.org/presentationml/2006/main">
  <p:tag name="KSO_WM_DIAGRAM_VIRTUALLY_FRAME" val="{&quot;height&quot;:259,&quot;left&quot;:134.65,&quot;top&quot;:191.7,&quot;width&quot;:755.85}"/>
</p:tagLst>
</file>

<file path=ppt/tags/tag296.xml><?xml version="1.0" encoding="utf-8"?>
<p:tagLst xmlns:p="http://schemas.openxmlformats.org/presentationml/2006/main">
  <p:tag name="KSO_WM_DIAGRAM_VIRTUALLY_FRAME" val="{&quot;height&quot;:259,&quot;left&quot;:134.65,&quot;top&quot;:191.7,&quot;width&quot;:755.85}"/>
</p:tagLst>
</file>

<file path=ppt/tags/tag297.xml><?xml version="1.0" encoding="utf-8"?>
<p:tagLst xmlns:p="http://schemas.openxmlformats.org/presentationml/2006/main">
  <p:tag name="KSO_WM_DIAGRAM_VIRTUALLY_FRAME" val="{&quot;height&quot;:259,&quot;left&quot;:134.65,&quot;top&quot;:191.7,&quot;width&quot;:755.85}"/>
</p:tagLst>
</file>

<file path=ppt/tags/tag298.xml><?xml version="1.0" encoding="utf-8"?>
<p:tagLst xmlns:p="http://schemas.openxmlformats.org/presentationml/2006/main">
  <p:tag name="KSO_WM_DIAGRAM_VIRTUALLY_FRAME" val="{&quot;height&quot;:259,&quot;left&quot;:134.65,&quot;top&quot;:191.7,&quot;width&quot;:755.85}"/>
</p:tagLst>
</file>

<file path=ppt/tags/tag299.xml><?xml version="1.0" encoding="utf-8"?>
<p:tagLst xmlns:p="http://schemas.openxmlformats.org/presentationml/2006/main">
  <p:tag name="KSO_WM_DIAGRAM_VIRTUALLY_FRAME" val="{&quot;height&quot;:259,&quot;left&quot;:134.65,&quot;top&quot;:191.7,&quot;width&quot;:755.8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DIAGRAM_VIRTUALLY_FRAME" val="{&quot;height&quot;:259,&quot;left&quot;:134.65,&quot;top&quot;:191.7,&quot;width&quot;:755.85}"/>
</p:tagLst>
</file>

<file path=ppt/tags/tag301.xml><?xml version="1.0" encoding="utf-8"?>
<p:tagLst xmlns:p="http://schemas.openxmlformats.org/presentationml/2006/main">
  <p:tag name="KSO_WM_DIAGRAM_VIRTUALLY_FRAME" val="{&quot;height&quot;:259,&quot;left&quot;:134.65,&quot;top&quot;:191.7,&quot;width&quot;:755.85}"/>
</p:tagLst>
</file>

<file path=ppt/tags/tag302.xml><?xml version="1.0" encoding="utf-8"?>
<p:tagLst xmlns:p="http://schemas.openxmlformats.org/presentationml/2006/main">
  <p:tag name="KSO_WM_DIAGRAM_VIRTUALLY_FRAME" val="{&quot;height&quot;:259,&quot;left&quot;:134.65,&quot;top&quot;:191.7,&quot;width&quot;:755.85}"/>
</p:tagLst>
</file>

<file path=ppt/tags/tag303.xml><?xml version="1.0" encoding="utf-8"?>
<p:tagLst xmlns:p="http://schemas.openxmlformats.org/presentationml/2006/main">
  <p:tag name="KSO_WM_DIAGRAM_VIRTUALLY_FRAME" val="{&quot;height&quot;:259,&quot;left&quot;:134.65,&quot;top&quot;:191.7,&quot;width&quot;:755.85}"/>
</p:tagLst>
</file>

<file path=ppt/tags/tag304.xml><?xml version="1.0" encoding="utf-8"?>
<p:tagLst xmlns:p="http://schemas.openxmlformats.org/presentationml/2006/main">
  <p:tag name="KSO_WM_DIAGRAM_VIRTUALLY_FRAME" val="{&quot;height&quot;:259,&quot;left&quot;:134.65,&quot;top&quot;:191.7,&quot;width&quot;:755.85}"/>
</p:tagLst>
</file>

<file path=ppt/tags/tag305.xml><?xml version="1.0" encoding="utf-8"?>
<p:tagLst xmlns:p="http://schemas.openxmlformats.org/presentationml/2006/main">
  <p:tag name="KSO_WM_DIAGRAM_VIRTUALLY_FRAME" val="{&quot;height&quot;:259,&quot;left&quot;:134.65,&quot;top&quot;:191.7,&quot;width&quot;:755.85}"/>
</p:tagLst>
</file>

<file path=ppt/tags/tag306.xml><?xml version="1.0" encoding="utf-8"?>
<p:tagLst xmlns:p="http://schemas.openxmlformats.org/presentationml/2006/main">
  <p:tag name="KSO_WM_BEAUTIFY_FLAG" val="#wm#"/>
  <p:tag name="KSO_WM_TEMPLATE_CATEGORY" val="custom"/>
  <p:tag name="KSO_WM_TEMPLATE_INDEX" val="20205081"/>
</p:tagLst>
</file>

<file path=ppt/tags/tag307.xml><?xml version="1.0" encoding="utf-8"?>
<p:tagLst xmlns:p="http://schemas.openxmlformats.org/presentationml/2006/main">
  <p:tag name="KSO_WM_BEAUTIFY_FLAG" val="#wm#"/>
  <p:tag name="KSO_WM_TEMPLATE_CATEGORY" val="custom"/>
  <p:tag name="KSO_WM_TEMPLATE_INDEX" val="2020508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452356129&quot;}*gallery_gallery_ai_v2.1.2_ONLINE*d97c0544-6b50-4d74-b1c3-dd9b8aec1e1c-slide-0"/>
  <p:tag name="KSO_WM_UNIT_LINE_FILL_TYPE" val="2"/>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219729271&quot;}*gallery_gallery_ai_v2.1.2_ONLINE*d97c0544-6b50-4d74-b1c3-dd9b8aec1e1c-slide-0"/>
  <p:tag name="KSO_WM_UNI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538346254&quot;}*gallery_gallery_ai_v2.1.2_ONLINE*d97c0544-6b50-4d74-b1c3-dd9b8aec1e1c-slide-0"/>
  <p:tag name="KSO_WM_UNIT_LINE_FILL_TYPE" val="2"/>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206761432&quot;}*gallery_gallery_ai_v2.1.2_ONLINE*d97c0544-6b50-4d74-b1c3-dd9b8aec1e1c-slide-0"/>
  <p:tag name="KSO_WM_UNIT_LINE_FILL_TYPE" val="2"/>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34.5,&quot;left&quot;:104.42999999999998,&quot;top&quot;:141.49999999999997,&quot;width&quot;:775.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32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33540_1*a*1"/>
  <p:tag name="KSO_WM_TEMPLATE_CATEGORY" val="diagram"/>
  <p:tag name="KSO_WM_TEMPLATE_INDEX" val="20233540"/>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3540_1*m_i*1_1"/>
  <p:tag name="KSO_WM_TEMPLATE_CATEGORY" val="diagram"/>
  <p:tag name="KSO_WM_TEMPLATE_INDEX" val="20233540"/>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solid&quot;:{&quot;brightness&quot;:0.800000011920929,&quot;colorType&quot;:1,&quot;foreColorIndex&quot;:5,&quot;transparency&quot;:0.21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13"/>
  <p:tag name="KSO_WM_UNIT_TEXT_FILL_TYPE" val="1"/>
  <p:tag name="KSO_WM_UNIT_USESOURCEFORMAT_APPLY" val="1"/>
  <p:tag name="KSO_WM_DIAGRAM_USE_COLOR_VALUE" val="{&quot;color_scheme&quot;:1,&quot;theme_color_indexes&quot;:[9,10,9,10,9,1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3540_1*m_h_i*1_1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5"/>
  <p:tag name="KSO_WM_UNIT_USESOURCEFORMAT_APPLY" val="1"/>
  <p:tag name="KSO_WM_DIAGRAM_USE_COLOR_VALUE" val="{&quot;color_scheme&quot;:1,&quot;theme_color_indexes&quot;:[9,10,9,10,9,1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33540_1*m_h_i*1_3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7"/>
  <p:tag name="KSO_WM_UNIT_USESOURCEFORMAT_APPLY" val="1"/>
  <p:tag name="KSO_WM_DIAGRAM_USE_COLOR_VALUE" val="{&quot;color_scheme&quot;:1,&quot;theme_color_indexes&quot;:[9,10,9,10,9,10]}"/>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3540_1*m_h_i*1_2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6"/>
  <p:tag name="KSO_WM_UNIT_USESOURCEFORMAT_APPLY" val="1"/>
  <p:tag name="KSO_WM_DIAGRAM_USE_COLOR_VALUE" val="{&quot;color_scheme&quot;:1,&quot;theme_color_indexes&quot;:[9,10,9,10,9,10]}"/>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33540_1*m_h_i*1_4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8"/>
  <p:tag name="KSO_WM_UNIT_USESOURCEFORMAT_APPLY" val="1"/>
  <p:tag name="KSO_WM_DIAGRAM_USE_COLOR_VALUE" val="{&quot;color_scheme&quot;:1,&quot;theme_color_indexes&quot;:[9,10,9,10,9,1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33540_1*m_h_i*1_5_1"/>
  <p:tag name="KSO_WM_TEMPLATE_CATEGORY" val="diagram"/>
  <p:tag name="KSO_WM_TEMPLATE_INDEX" val="20233540"/>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gradient&quot;:[{&quot;brightness&quot;:0.800000011920929,&quot;colorType&quot;:1,&quot;foreColorIndex&quot;:5,&quot;pos&quot;:1,&quot;transparency&quot;:0},{&quot;brightness&quot;:0.4000000059604645,&quot;colorType&quot;:1,&quot;foreColorIndex&quot;:5,&quot;pos&quot;:0.6600000262260437,&quot;transparency&quot;:0},{&quot;brightness&quot;:0,&quot;colorType&quot;:1,&quot;foreColorIndex&quot;:5,&quot;pos&quot;:0,&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SHADOW_SCHEMECOLOR_INDEX" val="9"/>
  <p:tag name="KSO_WM_UNIT_USESOURCEFORMAT_APPLY" val="1"/>
  <p:tag name="KSO_WM_DIAGRAM_USE_COLOR_VALUE" val="{&quot;color_scheme&quot;:1,&quot;theme_color_indexes&quot;:[9,10,9,10,9,10]}"/>
</p:tagLst>
</file>

<file path=ppt/tags/tag3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540_1*m_h_f*1_1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3540_1*m_h_a*1_1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540_1*m_h_f*1_5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5_1"/>
  <p:tag name="KSO_WM_UNIT_ID" val="diagram20233540_1*m_h_a*1_5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UNIT_VALUE" val="13"/>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540_1*m_h_f*1_3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4.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m_h_a"/>
  <p:tag name="KSO_WM_UNIT_INDEX" val="1_3_1"/>
  <p:tag name="KSO_WM_UNIT_ID" val="diagram20233540_1*m_h_a*1_3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540_1*m_h_f*1_2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6.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m_h_a"/>
  <p:tag name="KSO_WM_UNIT_INDEX" val="1_2_1"/>
  <p:tag name="KSO_WM_UNIT_ID" val="diagram20233540_1*m_h_a*1_2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540_1*m_h_f*1_4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请尽量言简意赅的阐述您的观点。单击此处输入项正文，请尽量言简意赅的阐述您的观点。单击此处输入您的项正文，请尽量言简意赅的阐述观点"/>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4_1"/>
  <p:tag name="KSO_WM_UNIT_ID" val="diagram20233540_1*m_h_a*1_4_1"/>
  <p:tag name="KSO_WM_TEMPLATE_CATEGORY" val="diagram"/>
  <p:tag name="KSO_WM_TEMPLATE_INDEX" val="20233540"/>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UNIT_VALUE" val="13"/>
  <p:tag name="KSO_WM_DIAGRAM_MAX_ITEMCNT" val="5"/>
  <p:tag name="KSO_WM_DIAGRAM_MIN_ITEMCNT" val="5"/>
  <p:tag name="KSO_WM_DIAGRAM_VIRTUALLY_FRAME" val="{&quot;height&quot;:384.5163571441388,&quot;left&quot;:103.25,&quot;top&quot;:70.23364285586122,&quot;width&quot;:771.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339.xml><?xml version="1.0" encoding="utf-8"?>
<p:tagLst xmlns:p="http://schemas.openxmlformats.org/presentationml/2006/main">
  <p:tag name="KSO_WM_SLIDE_ID" val="diagram20233540_1"/>
  <p:tag name="KSO_WM_TEMPLATE_SUBCATEGORY" val="0"/>
  <p:tag name="KSO_WM_TEMPLATE_MASTER_TYPE" val="0"/>
  <p:tag name="KSO_WM_TEMPLATE_COLOR_TYPE" val="0"/>
  <p:tag name="KSO_WM_SLIDE_TYPE" val="text"/>
  <p:tag name="KSO_WM_SLIDE_SUBTYPE" val="diag"/>
  <p:tag name="KSO_WM_SLIDE_ITEM_CNT" val="5"/>
  <p:tag name="KSO_WM_SLIDE_INDEX" val="1"/>
  <p:tag name="KSO_WM_SLIDE_SIZE" val="813.35*353.114"/>
  <p:tag name="KSO_WM_SLIDE_POSITION" val="74.95*135.174"/>
  <p:tag name="KSO_WM_DIAGRAM_GROUP_CODE" val="m1-1"/>
  <p:tag name="KSO_WM_SLIDE_DIAGTYPE" val="m"/>
  <p:tag name="KSO_WM_TAG_VERSION" val="3.0"/>
  <p:tag name="KSO_WM_BEAUTIFY_FLAG" val="#wm#"/>
  <p:tag name="KSO_WM_TEMPLATE_CATEGORY" val="diagram"/>
  <p:tag name="KSO_WM_TEMPLATE_INDEX" val="20233540"/>
  <p:tag name="KSO_WM_SLIDE_LAYOUT" val="a_m"/>
  <p:tag name="KSO_WM_SLIDE_LAYOUT_CNT" val="1_1"/>
  <p:tag name="KSO_WM_SLIDE_SOURCE" val="WPPAIGenerateSlide"/>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41N154955022&quot;}*gallery_gallery_ai_v2.1.2_ONLINE*8ecdd4af-1b45-4612-8c51-c89a828b9196-slide-0"/>
  <p:tag name="KSO_WM_UNIT_FILL_FORE_SCHEMECOLOR_INDEX" val="5"/>
  <p:tag name="KSO_WM_UNI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5,&quot;top&quot;:179.65000744917268,&quot;width&quot;:53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5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 name="KSO_WM_DIAGRAM_USE_COLOR_VALUE" val="{&quot;color_scheme&quot;:1,&quot;theme_color_indexes&quot;:[8,8,8,8,8,8]}"/>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 name="KSO_WM_DIAGRAM_USE_COLOR_VALUE" val="{&quot;color_scheme&quot;:1,&quot;theme_color_indexes&quot;:[8,8,8,8,8,8]}"/>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 name="KSO_WM_DIAGRAM_USE_COLOR_VALUE" val="{&quot;color_scheme&quot;:1,&quot;theme_color_indexes&quot;:[8,8,8,8,8,8]}"/>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 name="KSO_WM_DIAGRAM_USE_COLOR_VALUE" val="{&quot;color_scheme&quot;:1,&quot;theme_color_indexes&quot;:[8,8,8,8,8,8]}"/>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 name="KSO_WM_DIAGRAM_USE_COLOR_VALUE" val="{&quot;color_scheme&quot;:1,&quot;theme_color_indexes&quot;:[8,8,8,8,8,8]}"/>
</p:tagLst>
</file>

<file path=ppt/tags/tag36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19729271&quot;}*gallery_gallery_ai_v2.1.2_ONLINE*77f43250-1ba6-4110-bb0d-9a49e15284ec-slide-0"/>
  <p:tag name="KSO_WM_UNIT_LINE_FILL_TYPE" val="2"/>
  <p:tag name="KSO_WM_UNIT_USESOURCEFORMAT_APPLY" val="1"/>
</p:tagLst>
</file>

<file path=ppt/tags/tag36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08403268&quot;}*gallery_gallery_ai_v2.1.2_ONLINE*77f43250-1ba6-4110-bb0d-9a49e15284ec-slide-0"/>
  <p:tag name="KSO_WM_UNIT_LINE_FILL_TYPE" val="2"/>
  <p:tag name="KSO_WM_UNIT_USESOURCEFORMAT_APPLY" val="1"/>
</p:tagLst>
</file>

<file path=ppt/tags/tag36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21gic2777172&quot;}*gallery_gallery_ai_v2.1.2_ONLINE*77f43250-1ba6-4110-bb0d-9a49e15284ec-slide-0"/>
  <p:tag name="KSO_WM_UNIT_LINE_FILL_TYPE" val="2"/>
  <p:tag name="KSO_WM_UNIT_USESOURCEFORMAT_APPLY" val="1"/>
</p:tagLst>
</file>

<file path=ppt/tags/tag368.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440968390&quot;}*gallery_gallery_ai_v2.1.2_ONLINE*77f43250-1ba6-4110-bb0d-9a49e15284ec-slide-0"/>
  <p:tag name="KSO_WM_UNIT_LINE_FILL_TYPE" val="2"/>
  <p:tag name="KSO_WM_UNIT_USESOURCEFORMAT_APPLY" val="1"/>
</p:tagLst>
</file>

<file path=ppt/tags/tag36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theme_color_indexes&quot;:[8,8,8,8,8,8]}"/>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VCG41N1691979601&quot;}*gallery_gallery_ai_v2.1.2_ONLINE*77f43250-1ba6-4110-bb0d-9a49e15284ec-slide-0"/>
  <p:tag name="KSO_WM_UNIT_LINE_FILL_TYPE" val="2"/>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3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51.4254330708662,&quot;left&quot;:104.4,&quot;top&quot;:88.47456692913386,&quot;width&quot;:76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8,8,8,8,8]}"/>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381.xml><?xml version="1.0" encoding="utf-8"?>
<p:tagLst xmlns:p="http://schemas.openxmlformats.org/presentationml/2006/main">
  <p:tag name="KSO_WM_UNIT_TYPE" val="a"/>
  <p:tag name="KSO_WM_UNIT_INDEX" val="1"/>
</p:tagLst>
</file>

<file path=ppt/tags/tag382.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83.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84.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85.xml><?xml version="1.0" encoding="utf-8"?>
<p:tagLst xmlns:p="http://schemas.openxmlformats.org/presentationml/2006/main">
  <p:tag name="KSO_WM_UNIT_TYPE" val="a"/>
  <p:tag name="KSO_WM_UNIT_INDEX" val="1"/>
</p:tagLst>
</file>

<file path=ppt/tags/tag386.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87.xml><?xml version="1.0" encoding="utf-8"?>
<p:tagLst xmlns:p="http://schemas.openxmlformats.org/presentationml/2006/main">
  <p:tag name="KSO_WM_UNIT_TYPE" val="a"/>
  <p:tag name="KSO_WM_UNIT_INDEX" val="1"/>
</p:tagLst>
</file>

<file path=ppt/tags/tag388.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89.xml><?xml version="1.0" encoding="utf-8"?>
<p:tagLst xmlns:p="http://schemas.openxmlformats.org/presentationml/2006/main">
  <p:tag name="KSO_WM_UNIT_TYPE" val="a"/>
  <p:tag name="KSO_WM_UNIT_INDEX"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91.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92.xml><?xml version="1.0" encoding="utf-8"?>
<p:tagLst xmlns:p="http://schemas.openxmlformats.org/presentationml/2006/main">
  <p:tag name="KSO_WM_UNIT_TYPE" val="a"/>
  <p:tag name="KSO_WM_UNIT_INDEX" val="1"/>
</p:tagLst>
</file>

<file path=ppt/tags/tag393.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94.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95.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96.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397.xml><?xml version="1.0" encoding="utf-8"?>
<p:tagLst xmlns:p="http://schemas.openxmlformats.org/presentationml/2006/main">
  <p:tag name="KSO_WM_BEAUTIFY_FLAG" val="#wm#"/>
  <p:tag name="KSO_WM_TEMPLATE_CATEGORY" val="custom"/>
  <p:tag name="KSO_WM_TEMPLATE_INDEX" val="2020508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99.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407.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08.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09.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10.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11.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12.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09.8,&quot;top&quot;:181.50000744917267,&quot;width&quot;:532.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1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41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412887877&quot;}*gallery_gallery_ai_v2.1.2_ONLINE*bbc02e35-a5cd-4c29-9adf-0d333a38e83f-slide-0"/>
  <p:tag name="KSO_WM_UNIT_LINE_FILL_TYPE" val="2"/>
  <p:tag name="KSO_WM_UNIT_USESOURCEFORMAT_APPLY" val="1"/>
  <p:tag name="KSO_WM_DIAGRAM_USE_COLOR_VALUE" val="{&quot;color_scheme&quot;:1,&quot;theme_color_indexes&quot;:[10,10,10,10,10,10]}"/>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183850936&quot;}*gallery_gallery_ai_v2.1.2_ONLINE*bbc02e35-a5cd-4c29-9adf-0d333a38e83f-slide-0"/>
  <p:tag name="KSO_WM_UNIT_LINE_FILL_TYPE" val="2"/>
  <p:tag name="KSO_WM_UNIT_USESOURCEFORMAT_APPLY" val="1"/>
  <p:tag name="KSO_WM_DIAGRAM_USE_COLOR_VALUE" val="{&quot;color_scheme&quot;:1,&quot;theme_color_indexes&quot;:[10,10,10,10,10,10]}"/>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022800766&quot;}*gallery_gallery_ai_v2.1.2_ONLINE*bbc02e35-a5cd-4c29-9adf-0d333a38e83f-slide-0"/>
  <p:tag name="KSO_WM_UNIT_LINE_FILL_TYPE" val="2"/>
  <p:tag name="KSO_WM_UNIT_USESOURCEFORMAT_APPLY" val="1"/>
  <p:tag name="KSO_WM_DIAGRAM_USE_COLOR_VALUE" val="{&quot;color_scheme&quot;:1,&quot;theme_color_indexes&quot;:[10,10,10,10,10,10]}"/>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22999999999998,&quot;top&quot;:101.34999999999998,&quot;width&quot;:782.7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42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426.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9,9,9,9,9,9]}"/>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9,9,9,9,9,9]}"/>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38.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73141883502376,&quot;left&quot;:81.28535433070866,&quot;top&quot;:98.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73141883502376,&quot;left&quot;:81.28535433070866,&quot;top&quot;:98.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42.xml><?xml version="1.0" encoding="utf-8"?>
<p:tagLst xmlns:p="http://schemas.openxmlformats.org/presentationml/2006/main">
  <p:tag name="KSO_WM_DIAGRAM_VIRTUALLY_FRAME" val="{&quot;height&quot;:420.73141883502376,&quot;left&quot;:81.28535433070866,&quot;top&quot;:98.0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06854716&quot;}*gallery_gallery_ai_v2.1.2_ONLINE*749a3c66-7592-4157-a48e-64a40ed9eda1-slide-0"/>
  <p:tag name="KSO_WM_UNIT_LINE_FILL_TYPE" val="2"/>
  <p:tag name="KSO_WM_UNIT_USESOURCEFORMAT_APPLY" val="1"/>
  <p:tag name="KSO_WM_DIAGRAM_USE_COLOR_VALUE" val="{&quot;color_scheme&quot;:1,&quot;theme_color_indexes&quot;:[9,9,9,9,9,9]}"/>
</p:tagLst>
</file>

<file path=ppt/tags/tag443.xml><?xml version="1.0" encoding="utf-8"?>
<p:tagLst xmlns:p="http://schemas.openxmlformats.org/presentationml/2006/main">
  <p:tag name="KSO_WM_DIAGRAM_VIRTUALLY_FRAME" val="{&quot;height&quot;:420.73141883502376,&quot;left&quot;:81.28535433070866,&quot;top&quot;:98.0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444.xml><?xml version="1.0" encoding="utf-8"?>
<p:tagLst xmlns:p="http://schemas.openxmlformats.org/presentationml/2006/main">
  <p:tag name="KSO_WM_DIAGRAM_VIRTUALLY_FRAME" val="{&quot;height&quot;:420.73141883502376,&quot;left&quot;:81.28535433070866,&quot;top&quot;:98.0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210087d4997&quot;}*gallery_gallery_ai_v2.1.2_ONLINE*749a3c66-7592-4157-a48e-64a40ed9eda1-slide-0"/>
  <p:tag name="KSO_WM_UNIT_LINE_FILL_TYPE" val="2"/>
  <p:tag name="KSO_WM_UNIT_USESOURCEFORMAT_APPLY" val="1"/>
  <p:tag name="KSO_WM_DIAGRAM_USE_COLOR_VALUE" val="{&quot;color_scheme&quot;:1,&quot;theme_color_indexes&quot;:[9,9,9,9,9,9]}"/>
</p:tagLst>
</file>

<file path=ppt/tags/tag445.xml><?xml version="1.0" encoding="utf-8"?>
<p:tagLst xmlns:p="http://schemas.openxmlformats.org/presentationml/2006/main">
  <p:tag name="KSO_WM_DIAGRAM_VIRTUALLY_FRAME" val="{&quot;height&quot;:420.73141883502376,&quot;left&quot;:81.28535433070866,&quot;top&quot;:98.0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4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73141883502376,&quot;left&quot;:81.28535433070866,&quot;top&quot;:98.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73141883502376,&quot;left&quot;:81.28535433070866,&quot;top&quot;:98.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48.xml><?xml version="1.0" encoding="utf-8"?>
<p:tagLst xmlns:p="http://schemas.openxmlformats.org/presentationml/2006/main">
  <p:tag name="KSO_WM_DIAGRAM_VIRTUALLY_FRAME" val="{&quot;height&quot;:420.73141883502376,&quot;left&quot;:81.28535433070866,&quot;top&quot;:98.0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226261935&quot;}*gallery_gallery_ai_v2.1.2_ONLINE*749a3c66-7592-4157-a48e-64a40ed9eda1-slide-0"/>
  <p:tag name="KSO_WM_UNIT_LINE_FILL_TYPE" val="2"/>
  <p:tag name="KSO_WM_UNIT_USESOURCEFORMAT_APPLY" val="1"/>
  <p:tag name="KSO_WM_DIAGRAM_USE_COLOR_VALUE" val="{&quot;color_scheme&quot;:1,&quot;theme_color_indexes&quot;:[9,9,9,9,9,9]}"/>
</p:tagLst>
</file>

<file path=ppt/tags/tag449.xml><?xml version="1.0" encoding="utf-8"?>
<p:tagLst xmlns:p="http://schemas.openxmlformats.org/presentationml/2006/main">
  <p:tag name="KSO_WM_DIAGRAM_VIRTUALLY_FRAME" val="{&quot;height&quot;:420.73141883502376,&quot;left&quot;:81.28535433070866,&quot;top&quot;:98.0965339208817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73141883502376,&quot;left&quot;:81.28535433070866,&quot;top&quot;:98.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73141883502376,&quot;left&quot;:81.28535433070866,&quot;top&quot;:98.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45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53.xml><?xml version="1.0" encoding="utf-8"?>
<p:tagLst xmlns:p="http://schemas.openxmlformats.org/presentationml/2006/main">
  <p:tag name="KSO_WM_UNIT_TYPE" val="a"/>
  <p:tag name="KSO_WM_UNIT_INDEX" val="1"/>
</p:tagLst>
</file>

<file path=ppt/tags/tag454.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55.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56.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57.xml><?xml version="1.0" encoding="utf-8"?>
<p:tagLst xmlns:p="http://schemas.openxmlformats.org/presentationml/2006/main">
  <p:tag name="KSO_WM_UNIT_TYPE" val="a"/>
  <p:tag name="KSO_WM_UNIT_INDEX" val="1"/>
</p:tagLst>
</file>

<file path=ppt/tags/tag458.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59.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60.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61.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62.xml><?xml version="1.0" encoding="utf-8"?>
<p:tagLst xmlns:p="http://schemas.openxmlformats.org/presentationml/2006/main">
  <p:tag name="KSO_WM_UNIT_TYPE" val="a"/>
  <p:tag name="KSO_WM_UNIT_INDEX" val="1"/>
</p:tagLst>
</file>

<file path=ppt/tags/tag463.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64.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65.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466.xml><?xml version="1.0" encoding="utf-8"?>
<p:tagLst xmlns:p="http://schemas.openxmlformats.org/presentationml/2006/main">
  <p:tag name="KSO_WM_BEAUTIFY_FLAG" val="#wm#"/>
  <p:tag name="KSO_WM_TEMPLATE_CATEGORY" val="custom"/>
  <p:tag name="KSO_WM_TEMPLATE_INDEX" val="2020508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41N1205001695&quot;}*gallery_gallery_ai_v2.1.2_ONLINE*89e048db-a641-4d99-a99c-c709a2bd6880-slide-0"/>
  <p:tag name="KSO_WM_UNIT_FILL_FORE_SCHEMECOLOR_INDEX" val="5"/>
  <p:tag name="KSO_WM_UNI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47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9,9,9,9,9,9]}"/>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9,9,9,9,9,9]}"/>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9,9,9,9,9,9]}"/>
</p:tagLst>
</file>

<file path=ppt/tags/tag476.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77.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78.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79.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80.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81.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50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8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48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10_1*a*1"/>
  <p:tag name="KSO_WM_TEMPLATE_CATEGORY" val="custom"/>
  <p:tag name="KSO_WM_TEMPLATE_INDEX" val="20233210"/>
  <p:tag name="KSO_WM_UNIT_LAYERLEVEL" val="1"/>
  <p:tag name="KSO_WM_TAG_VERSION" val="3.0"/>
  <p:tag name="KSO_WM_BEAUTIFY_FLAG" val="#wm#"/>
  <p:tag name="KSO_WM_UNIT_VALUE" val="30"/>
  <p:tag name="KSO_WM_DIAGRAM_GROUP_CODE" val="l1-1"/>
  <p:tag name="KSO_WM_UNIT_TEXT_FILL_FORE_SCHEMECOLOR_INDEX" val="6"/>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3210_1*i*1"/>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3210_1*i*3"/>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3210_1*i*5"/>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3210_1*i*7"/>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3210_1*i*9"/>
  <p:tag name="KSO_WM_TEMPLATE_CATEGORY" val="custom"/>
  <p:tag name="KSO_WM_TEMPLATE_INDEX" val="20233210"/>
  <p:tag name="KSO_WM_UNIT_LAYERLEVEL" val="1"/>
  <p:tag name="KSO_WM_TAG_VERSION" val="3.0"/>
  <p:tag name="KSO_WM_BEAUTIFY_FLAG" val="#wm#"/>
  <p:tag name="KSO_WM_DIAGRAM_GROUP_CODE" val="l1-1"/>
  <p:tag name="KSO_WM_UNIT_FILL_FORE_SCHEMECOLOR_INDEX" val="5"/>
  <p:tag name="KSO_WM_UNIT_FILL_TYPE" val="1"/>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0_1*i*2"/>
  <p:tag name="KSO_WM_TEMPLATE_CATEGORY" val="custom"/>
  <p:tag name="KSO_WM_TEMPLATE_INDEX" val="20233210"/>
  <p:tag name="KSO_WM_UNIT_LAYERLEVEL" val="1"/>
  <p:tag name="KSO_WM_TAG_VERSION" val="3.0"/>
  <p:tag name="KSO_WM_BEAUTIFY_FLAG" val="#wm#"/>
  <p:tag name="KSO_WM_UNIT_USESOURCEFORMAT_APPLY" val="1"/>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10_1*i*4"/>
  <p:tag name="KSO_WM_TEMPLATE_CATEGORY" val="custom"/>
  <p:tag name="KSO_WM_TEMPLATE_INDEX" val="20233210"/>
  <p:tag name="KSO_WM_UNIT_LAYERLEVEL" val="1"/>
  <p:tag name="KSO_WM_TAG_VERSION" val="3.0"/>
  <p:tag name="KSO_WM_BEAUTIFY_FLAG" val="#wm#"/>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10_1*i*6"/>
  <p:tag name="KSO_WM_TEMPLATE_CATEGORY" val="custom"/>
  <p:tag name="KSO_WM_TEMPLATE_INDEX" val="20233210"/>
  <p:tag name="KSO_WM_UNIT_LAYERLEVEL" val="1"/>
  <p:tag name="KSO_WM_TAG_VERSION" val="3.0"/>
  <p:tag name="KSO_WM_BEAUTIFY_FLAG" val="#wm#"/>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10_1*i*8"/>
  <p:tag name="KSO_WM_TEMPLATE_CATEGORY" val="custom"/>
  <p:tag name="KSO_WM_TEMPLATE_INDEX" val="20233210"/>
  <p:tag name="KSO_WM_UNIT_LAYERLEVEL" val="1"/>
  <p:tag name="KSO_WM_TAG_VERSION" val="3.0"/>
  <p:tag name="KSO_WM_BEAUTIFY_FLAG" val="#wm#"/>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custom20233210_1*i*10"/>
  <p:tag name="KSO_WM_TEMPLATE_CATEGORY" val="custom"/>
  <p:tag name="KSO_WM_TEMPLATE_INDEX" val="20233210"/>
  <p:tag name="KSO_WM_UNIT_LAYERLEVEL" val="1"/>
  <p:tag name="KSO_WM_TAG_VERSION" val="3.0"/>
  <p:tag name="KSO_WM_BEAUTIFY_FLAG" val="#wm#"/>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i*1_1"/>
  <p:tag name="KSO_WM_TEMPLATE_CATEGORY" val="diagram"/>
  <p:tag name="KSO_WM_TEMPLATE_INDEX" val="20235514"/>
  <p:tag name="KSO_WM_UNIT_LAYERLEVEL" val="1_1"/>
  <p:tag name="KSO_WM_TAG_VERSION" val="3.0"/>
  <p:tag name="KSO_WM_UNIT_TYPE" val="l_i"/>
  <p:tag name="KSO_WM_UNIT_INDEX" val="1_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8,9,8,9,8,9]}"/>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a*1_1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UNIT_VALUE" val="9"/>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f*1_1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UNIT_VALUE" val="33"/>
  <p:tag name="KSO_WM_DIAGRAM_GROUP_CODE" val="l1-1"/>
  <p:tag name="KSO_WM_DIAGRAM_VERSION" val="3"/>
  <p:tag name="KSO_WM_DIAGRAM_COLOR_TRICK" val="1"/>
  <p:tag name="KSO_WM_DIAGRAM_COLOR_TEXT_CAN_REMOVE" val="n"/>
  <p:tag name="KSO_WM_UNIT_PRESET_TEXT" val="单击此处添加正文，文字是您思想的提炼，请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a*1_2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UNIT_VALUE" val="9"/>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f*1_2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UNIT_VALUE" val="33"/>
  <p:tag name="KSO_WM_DIAGRAM_GROUP_CODE" val="l1-1"/>
  <p:tag name="KSO_WM_DIAGRAM_VERSION" val="3"/>
  <p:tag name="KSO_WM_DIAGRAM_COLOR_TRICK" val="1"/>
  <p:tag name="KSO_WM_DIAGRAM_COLOR_TEXT_CAN_REMOVE" val="n"/>
  <p:tag name="KSO_WM_UNIT_PRESET_TEXT" val="单击此处添加正文，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a*1_3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UNIT_VALUE" val="9"/>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f*1_3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UNIT_VALUE" val="33"/>
  <p:tag name="KSO_WM_DIAGRAM_GROUP_CODE" val="l1-1"/>
  <p:tag name="KSO_WM_DIAGRAM_VERSION" val="3"/>
  <p:tag name="KSO_WM_DIAGRAM_COLOR_TRICK" val="1"/>
  <p:tag name="KSO_WM_DIAGRAM_COLOR_TEXT_CAN_REMOVE" val="n"/>
  <p:tag name="KSO_WM_UNIT_PRESET_TEXT" val="单击此处添加正文，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a*1_4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UNIT_VALUE" val="9"/>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f*1_4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UNIT_VALUE" val="33"/>
  <p:tag name="KSO_WM_DIAGRAM_GROUP_CODE" val="l1-1"/>
  <p:tag name="KSO_WM_DIAGRAM_VERSION" val="3"/>
  <p:tag name="KSO_WM_DIAGRAM_COLOR_TRICK" val="1"/>
  <p:tag name="KSO_WM_DIAGRAM_COLOR_TEXT_CAN_REMOVE" val="n"/>
  <p:tag name="KSO_WM_UNIT_PRESET_TEXT" val="单击此处添加正文，文字是您思想的提炼，请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a*1_5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UNIT_VALUE" val="9"/>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f*1_5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UNIT_VALUE" val="33"/>
  <p:tag name="KSO_WM_DIAGRAM_GROUP_CODE" val="l1-1"/>
  <p:tag name="KSO_WM_DIAGRAM_VERSION" val="3"/>
  <p:tag name="KSO_WM_DIAGRAM_COLOR_TRICK" val="1"/>
  <p:tag name="KSO_WM_DIAGRAM_COLOR_TEXT_CAN_REMOVE" val="n"/>
  <p:tag name="KSO_WM_UNIT_PRESET_TEXT" val="单击此处添加正文，文字是您思想的提炼，请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a*1_6_1"/>
  <p:tag name="KSO_WM_TEMPLATE_CATEGORY" val="diagram"/>
  <p:tag name="KSO_WM_TEMPLATE_INDEX" val="20235514"/>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6_1"/>
  <p:tag name="KSO_WM_UNIT_VALUE" val="9"/>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14_5*l_h_f*1_6_1"/>
  <p:tag name="KSO_WM_TEMPLATE_CATEGORY" val="diagram"/>
  <p:tag name="KSO_WM_TEMPLATE_INDEX" val="20235514"/>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6_1"/>
  <p:tag name="KSO_WM_UNIT_VALUE" val="33"/>
  <p:tag name="KSO_WM_DIAGRAM_GROUP_CODE" val="l1-1"/>
  <p:tag name="KSO_WM_DIAGRAM_VERSION" val="3"/>
  <p:tag name="KSO_WM_DIAGRAM_COLOR_TRICK" val="1"/>
  <p:tag name="KSO_WM_DIAGRAM_COLOR_TEXT_CAN_REMOVE" val="n"/>
  <p:tag name="KSO_WM_UNIT_PRESET_TEXT" val="单击此处添加正文，文字是您思想的提炼，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43.20139000266755,&quot;top&quot;:91.65,&quot;width&quot;:437.398609997332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07.xml><?xml version="1.0" encoding="utf-8"?>
<p:tagLst xmlns:p="http://schemas.openxmlformats.org/presentationml/2006/main">
  <p:tag name="KSO_WM_SLIDE_ID" val="custom2023321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10"/>
  <p:tag name="KSO_WM_SLIDE_TYPE" val="text"/>
  <p:tag name="KSO_WM_SLIDE_SUBTYPE" val="picTxt"/>
  <p:tag name="KSO_WM_SLIDE_SIZE" val="409.3*360.15"/>
  <p:tag name="KSO_WM_SLIDE_POSITION" val="505.55*131.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509.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VCG41N1388479634&quot;}*gallery_gallery_ai_v2.1.2_ONLINE*f158cc62-a425-4037-821b-c510c9d61d86-slide-0"/>
  <p:tag name="KSO_WM_UNIT_FILL_FORE_SCHEMECOLOR_INDEX" val="5"/>
  <p:tag name="KSO_WM_UNIT_FILL_TYPE" val="1"/>
  <p:tag name="KSO_WM_UNIT_LINE_FORE_SCHEMECOLOR_INDEX" val="5"/>
  <p:tag name="KSO_WM_UNIT_LINE_FILL_TYPE" val="2"/>
  <p:tag name="KSO_WM_UNIT_USESOURCEFORMAT_APPLY" val="1"/>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9,10,9,10,9,10]}"/>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9,10,9,10,9,10]}"/>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84.8414173228346,&quot;left&quot;:359.55299212598425,&quot;top&quot;:107.55425196850395,&quot;width&quot;:552.6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21.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5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25.08535433070865,&quot;top&quot;:108.19653392088176,&quot;width&quot;:705.58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25.08535433070865,&quot;top&quot;:108.19653392088176,&quot;width&quot;:705.58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25.xml><?xml version="1.0" encoding="utf-8"?>
<p:tagLst xmlns:p="http://schemas.openxmlformats.org/presentationml/2006/main">
  <p:tag name="KSO_WM_DIAGRAM_VIRTUALLY_FRAME" val="{&quot;height&quot;:387.88141883502374,&quot;left&quot;:125.08535433070865,&quot;top&quot;:108.19653392088176,&quot;width&quot;:705.5892913385826}"/>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19123683&quot;}*gallery_gallery_ai_v2.1.2_ONLINE*381a2a66-731b-42b5-895d-8a33f949c292-slide-0"/>
  <p:tag name="KSO_WM_UNIT_LINE_FILL_TYPE" val="2"/>
  <p:tag name="KSO_WM_UNIT_USESOURCEFORMAT_APPLY" val="1"/>
  <p:tag name="KSO_WM_DIAGRAM_USE_COLOR_VALUE" val="{&quot;color_scheme&quot;:1,&quot;theme_color_indexes&quot;:[10,10,10,10,10,10]}"/>
</p:tagLst>
</file>

<file path=ppt/tags/tag526.xml><?xml version="1.0" encoding="utf-8"?>
<p:tagLst xmlns:p="http://schemas.openxmlformats.org/presentationml/2006/main">
  <p:tag name="KSO_WM_DIAGRAM_VIRTUALLY_FRAME" val="{&quot;height&quot;:387.88141883502374,&quot;left&quot;:125.08535433070865,&quot;top&quot;:108.19653392088176,&quot;width&quot;:705.589291338582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527.xml><?xml version="1.0" encoding="utf-8"?>
<p:tagLst xmlns:p="http://schemas.openxmlformats.org/presentationml/2006/main">
  <p:tag name="KSO_WM_DIAGRAM_VIRTUALLY_FRAME" val="{&quot;height&quot;:387.88141883502374,&quot;left&quot;:125.08535433070865,&quot;top&quot;:108.19653392088176,&quot;width&quot;:705.5892913385826}"/>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819427438&quot;}*gallery_gallery_ai_v2.1.2_ONLINE*381a2a66-731b-42b5-895d-8a33f949c292-slide-0"/>
  <p:tag name="KSO_WM_UNIT_LINE_FILL_TYPE" val="2"/>
  <p:tag name="KSO_WM_UNIT_USESOURCEFORMAT_APPLY" val="1"/>
  <p:tag name="KSO_WM_DIAGRAM_USE_COLOR_VALUE" val="{&quot;color_scheme&quot;:1,&quot;theme_color_indexes&quot;:[10,10,10,10,10,10]}"/>
</p:tagLst>
</file>

<file path=ppt/tags/tag528.xml><?xml version="1.0" encoding="utf-8"?>
<p:tagLst xmlns:p="http://schemas.openxmlformats.org/presentationml/2006/main">
  <p:tag name="KSO_WM_DIAGRAM_VIRTUALLY_FRAME" val="{&quot;height&quot;:387.88141883502374,&quot;left&quot;:125.08535433070865,&quot;top&quot;:108.19653392088176,&quot;width&quot;:705.589291338582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5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25.08535433070865,&quot;top&quot;:108.19653392088176,&quot;width&quot;:705.58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25.08535433070865,&quot;top&quot;:108.19653392088176,&quot;width&quot;:705.58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31.xml><?xml version="1.0" encoding="utf-8"?>
<p:tagLst xmlns:p="http://schemas.openxmlformats.org/presentationml/2006/main">
  <p:tag name="KSO_WM_DIAGRAM_VIRTUALLY_FRAME" val="{&quot;height&quot;:387.88141883502374,&quot;left&quot;:125.08535433070865,&quot;top&quot;:108.19653392088176,&quot;width&quot;:705.5892913385826}"/>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487492201&quot;}*gallery_gallery_ai_v2.1.2_ONLINE*381a2a66-731b-42b5-895d-8a33f949c292-slide-0"/>
  <p:tag name="KSO_WM_UNIT_LINE_FILL_TYPE" val="2"/>
  <p:tag name="KSO_WM_UNIT_USESOURCEFORMAT_APPLY" val="1"/>
  <p:tag name="KSO_WM_DIAGRAM_USE_COLOR_VALUE" val="{&quot;color_scheme&quot;:1,&quot;theme_color_indexes&quot;:[10,10,10,10,10,10]}"/>
</p:tagLst>
</file>

<file path=ppt/tags/tag532.xml><?xml version="1.0" encoding="utf-8"?>
<p:tagLst xmlns:p="http://schemas.openxmlformats.org/presentationml/2006/main">
  <p:tag name="KSO_WM_DIAGRAM_VIRTUALLY_FRAME" val="{&quot;height&quot;:387.88141883502374,&quot;left&quot;:125.08535433070865,&quot;top&quot;:108.19653392088176,&quot;width&quot;:705.589291338582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5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25.08535433070865,&quot;top&quot;:108.19653392088176,&quot;width&quot;:705.58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25.08535433070865,&quot;top&quot;:108.19653392088176,&quot;width&quot;:705.58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3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36.xml><?xml version="1.0" encoding="utf-8"?>
<p:tagLst xmlns:p="http://schemas.openxmlformats.org/presentationml/2006/main">
  <p:tag name="KSO_WM_UNIT_TYPE" val="a"/>
  <p:tag name="KSO_WM_UNIT_INDEX" val="1"/>
</p:tagLst>
</file>

<file path=ppt/tags/tag537.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38.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39.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40.xml><?xml version="1.0" encoding="utf-8"?>
<p:tagLst xmlns:p="http://schemas.openxmlformats.org/presentationml/2006/main">
  <p:tag name="KSO_WM_UNIT_TYPE" val="a"/>
  <p:tag name="KSO_WM_UNIT_INDEX" val="1"/>
</p:tagLst>
</file>

<file path=ppt/tags/tag541.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2.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3.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4.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5.xml><?xml version="1.0" encoding="utf-8"?>
<p:tagLst xmlns:p="http://schemas.openxmlformats.org/presentationml/2006/main">
  <p:tag name="KSO_WM_UNIT_TYPE" val="a"/>
  <p:tag name="KSO_WM_UNIT_INDEX" val="1"/>
</p:tagLst>
</file>

<file path=ppt/tags/tag546.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7.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8.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49.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50.xml><?xml version="1.0" encoding="utf-8"?>
<p:tagLst xmlns:p="http://schemas.openxmlformats.org/presentationml/2006/main">
  <p:tag name="KSO_WM_BEAUTIFY_FLAG" val="#wm#"/>
  <p:tag name="KSO_WM_TEMPLATE_CATEGORY" val="custom"/>
  <p:tag name="KSO_WM_TEMPLATE_INDEX" val="2020508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41N1255074654&quot;}*gallery_gallery_ai_v2.1.2_ONLINE*003af281-0a7a-4374-928d-48e89fc3354f-slide-0"/>
  <p:tag name="KSO_WM_UNIT_FILL_FORE_SCHEMECOLOR_INDEX" val="5"/>
  <p:tag name="KSO_WM_UNI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1.72811023622035,&quot;left&quot;:410.8,&quot;top&quot;:154.458031496063,&quot;width&quot;:501.2448818897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6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7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5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53_1*l_h_i*1_1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25.8105460243525,&quot;left&quot;:118.62499389648437,&quot;top&quot;:118.29551696777344,&quot;width&quot;:754.66484862320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57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25.8105460243525,&quot;left&quot;:118.62499389648437,&quot;top&quot;:118.29551696777344,&quot;width&quot;:754.6648486232007}"/>
  <p:tag name="KSO_WM_UNIT_SUBTYPE" val="a"/>
  <p:tag name="KSO_WM_UNIT_NOCLEAR" val="0"/>
  <p:tag name="KSO_WM_UNIT_VALUE" val="60"/>
  <p:tag name="KSO_WM_UNIT_COMPATIBLE" val="0"/>
  <p:tag name="KSO_WM_UNIT_DIAGRAM_ISREFERUNIT" val="0"/>
  <p:tag name="KSO_WM_UNIT_TYPE" val="l_h_f"/>
  <p:tag name="KSO_WM_UNIT_INDEX" val="1_1_1"/>
  <p:tag name="KSO_WM_UNIT_ID" val="diagram20233253_1*l_h_f*1_1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8,8,8,8,8,8]}"/>
</p:tagLst>
</file>

<file path=ppt/tags/tag5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53_1*l_h_i*1_3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25.8105460243525,&quot;left&quot;:118.62499389648437,&quot;top&quot;:118.29551696777344,&quot;width&quot;:754.66484862320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574.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25.8105460243525,&quot;left&quot;:118.62499389648437,&quot;top&quot;:118.29551696777344,&quot;width&quot;:754.6648486232007}"/>
  <p:tag name="KSO_WM_UNIT_SUBTYPE" val="a"/>
  <p:tag name="KSO_WM_UNIT_NOCLEAR" val="0"/>
  <p:tag name="KSO_WM_UNIT_VALUE" val="60"/>
  <p:tag name="KSO_WM_UNIT_COMPATIBLE" val="0"/>
  <p:tag name="KSO_WM_UNIT_DIAGRAM_ISREFERUNIT" val="0"/>
  <p:tag name="KSO_WM_UNIT_TYPE" val="l_h_f"/>
  <p:tag name="KSO_WM_UNIT_INDEX" val="1_3_1"/>
  <p:tag name="KSO_WM_UNIT_ID" val="diagram20233253_1*l_h_f*1_3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8,8,8,8,8,8]}"/>
</p:tagLst>
</file>

<file path=ppt/tags/tag5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53_1*l_h_i*1_5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25.8105460243525,&quot;left&quot;:118.62499389648437,&quot;top&quot;:118.29551696777344,&quot;width&quot;:754.66484862320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576.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25.8105460243525,&quot;left&quot;:118.62499389648437,&quot;top&quot;:118.29551696777344,&quot;width&quot;:754.6648486232007}"/>
  <p:tag name="KSO_WM_UNIT_SUBTYPE" val="a"/>
  <p:tag name="KSO_WM_UNIT_NOCLEAR" val="0"/>
  <p:tag name="KSO_WM_UNIT_VALUE" val="60"/>
  <p:tag name="KSO_WM_UNIT_COMPATIBLE" val="0"/>
  <p:tag name="KSO_WM_UNIT_DIAGRAM_ISREFERUNIT" val="0"/>
  <p:tag name="KSO_WM_UNIT_TYPE" val="l_h_f"/>
  <p:tag name="KSO_WM_UNIT_INDEX" val="1_5_1"/>
  <p:tag name="KSO_WM_UNIT_ID" val="diagram20233253_1*l_h_f*1_5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8,8,8,8,8,8]}"/>
</p:tagLst>
</file>

<file path=ppt/tags/tag5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53_1*l_h_i*1_2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25.8105460243525,&quot;left&quot;:118.62499389648437,&quot;top&quot;:118.29551696777344,&quot;width&quot;:754.66484862320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578.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25.8105460243525,&quot;left&quot;:118.62499389648437,&quot;top&quot;:118.29551696777344,&quot;width&quot;:754.6648486232007}"/>
  <p:tag name="KSO_WM_UNIT_SUBTYPE" val="a"/>
  <p:tag name="KSO_WM_UNIT_NOCLEAR" val="0"/>
  <p:tag name="KSO_WM_UNIT_VALUE" val="60"/>
  <p:tag name="KSO_WM_UNIT_COMPATIBLE" val="0"/>
  <p:tag name="KSO_WM_UNIT_DIAGRAM_ISREFERUNIT" val="0"/>
  <p:tag name="KSO_WM_UNIT_TYPE" val="l_h_f"/>
  <p:tag name="KSO_WM_UNIT_INDEX" val="1_2_1"/>
  <p:tag name="KSO_WM_UNIT_ID" val="diagram20233253_1*l_h_f*1_2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8,8,8,8,8,8]}"/>
</p:tagLst>
</file>

<file path=ppt/tags/tag5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53_1*l_h_i*1_4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25.8105460243525,&quot;left&quot;:118.62499389648437,&quot;top&quot;:118.29551696777344,&quot;width&quot;:754.66484862320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80.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25.8105460243525,&quot;left&quot;:118.62499389648437,&quot;top&quot;:118.29551696777344,&quot;width&quot;:754.6648486232007}"/>
  <p:tag name="KSO_WM_UNIT_SUBTYPE" val="a"/>
  <p:tag name="KSO_WM_UNIT_NOCLEAR" val="0"/>
  <p:tag name="KSO_WM_UNIT_VALUE" val="60"/>
  <p:tag name="KSO_WM_UNIT_COMPATIBLE" val="0"/>
  <p:tag name="KSO_WM_UNIT_DIAGRAM_ISREFERUNIT" val="0"/>
  <p:tag name="KSO_WM_UNIT_TYPE" val="l_h_f"/>
  <p:tag name="KSO_WM_UNIT_INDEX" val="1_4_1"/>
  <p:tag name="KSO_WM_UNIT_ID" val="diagram20233253_1*l_h_f*1_4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8,8,8,8,8,8]}"/>
</p:tagLst>
</file>

<file path=ppt/tags/tag5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53_1*l_h_i*1_6_1"/>
  <p:tag name="KSO_WM_TEMPLATE_CATEGORY" val="diagram"/>
  <p:tag name="KSO_WM_TEMPLATE_INDEX" val="20233253"/>
  <p:tag name="KSO_WM_UNIT_LAYERLEVEL" val="1_1_1"/>
  <p:tag name="KSO_WM_TAG_VERSION" val="3.0"/>
  <p:tag name="KSO_WM_BEAUTIFY_FLAG" val="#wm#"/>
  <p:tag name="KSO_WM_DIAGRAM_MAX_ITEMCNT" val="6"/>
  <p:tag name="KSO_WM_DIAGRAM_MIN_ITEMCNT" val="6"/>
  <p:tag name="KSO_WM_DIAGRAM_VIRTUALLY_FRAME" val="{&quot;height&quot;:325.8105460243525,&quot;left&quot;:118.62499389648437,&quot;top&quot;:118.29551696777344,&quot;width&quot;:754.664848623200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1"/>
  <p:tag name="KSO_WM_UNIT_FILL_FORE_SCHEMECOLOR_INDEX" val="5"/>
  <p:tag name="KSO_WM_UNIT_FILL_FORE_SCHEMECOLOR_INDEX_BRIGHTNESS" val="0"/>
  <p:tag name="KSO_WM_DIAGRAM_USE_COLOR_VALUE" val="{&quot;color_scheme&quot;:1,&quot;theme_color_indexes&quot;:[8,8,8,8,8,8]}"/>
</p:tagLst>
</file>

<file path=ppt/tags/tag582.xml><?xml version="1.0" encoding="utf-8"?>
<p:tagLst xmlns:p="http://schemas.openxmlformats.org/presentationml/2006/main">
  <p:tag name="KSO_WM_DIAGRAM_COLOR_TRICK" val="1"/>
  <p:tag name="KSO_WM_UNIT_HIGHLIGHT" val="0"/>
  <p:tag name="KSO_WM_UNIT_DIAGRAM_ISNUMVISUAL" val="0"/>
  <p:tag name="KSO_WM_DIAGRAM_GROUP_CODE" val="l1-1"/>
  <p:tag name="KSO_WM_TEMPLATE_CATEGORY" val="diagram"/>
  <p:tag name="KSO_WM_UNIT_LAYERLEVEL" val="1_1_1"/>
  <p:tag name="KSO_WM_BEAUTIFY_FLAG" val="#wm#"/>
  <p:tag name="KSO_WM_DIAGRAM_MAX_ITEMCNT" val="6"/>
  <p:tag name="KSO_WM_DIAGRAM_VIRTUALLY_FRAME" val="{&quot;height&quot;:325.8105460243525,&quot;left&quot;:118.62499389648437,&quot;top&quot;:118.29551696777344,&quot;width&quot;:754.6648486232007}"/>
  <p:tag name="KSO_WM_UNIT_SUBTYPE" val="a"/>
  <p:tag name="KSO_WM_UNIT_NOCLEAR" val="0"/>
  <p:tag name="KSO_WM_UNIT_VALUE" val="60"/>
  <p:tag name="KSO_WM_UNIT_COMPATIBLE" val="0"/>
  <p:tag name="KSO_WM_UNIT_DIAGRAM_ISREFERUNIT" val="0"/>
  <p:tag name="KSO_WM_UNIT_TYPE" val="l_h_f"/>
  <p:tag name="KSO_WM_UNIT_INDEX" val="1_6_1"/>
  <p:tag name="KSO_WM_UNIT_ID" val="diagram20233253_1*l_h_f*1_6_1"/>
  <p:tag name="KSO_WM_TEMPLATE_INDEX" val="20233253"/>
  <p:tag name="KSO_WM_TAG_VERSION" val="3.0"/>
  <p:tag name="KSO_WM_DIAGRAM_VERSION" val="3"/>
  <p:tag name="KSO_WM_DIAGRAM_COLOR_TEXT_CAN_REMOVE" val="n"/>
  <p:tag name="KSO_WM_DIAGRAM_MIN_ITEMCNT" val="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8,8,8,8,8,8]}"/>
</p:tagLst>
</file>

<file path=ppt/tags/tag58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8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6"/>
  <p:tag name="KSO_WM_UNIT_TEXT_FILL_TYPE" val="1"/>
  <p:tag name="KSO_WM_UNIT_USESOURCEFORMAT_APPLY" val="1"/>
</p:tagLst>
</file>

<file path=ppt/tags/tag585.xml><?xml version="1.0" encoding="utf-8"?>
<p:tagLst xmlns:p="http://schemas.openxmlformats.org/presentationml/2006/main">
  <p:tag name="KSO_WM_DIAGRAM_VIRTUALLY_FRAME" val="{&quot;height&quot;:328.3499938964845,&quot;left&quot;:84.02499389648438,&quot;top&quot;:116.12500305175782,&quot;width&quot;:792.050012207031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51_5*l_h_f*1_1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151_5*l_h_i*1_1_1"/>
  <p:tag name="KSO_WM_TEMPLATE_CATEGORY" val="diagram"/>
  <p:tag name="KSO_WM_TEMPLATE_INDEX" val="20235151"/>
  <p:tag name="KSO_WM_UNIT_LAYERLEVEL" val="1_1_1"/>
  <p:tag name="KSO_WM_TAG_VERSION" val="3.0"/>
  <p:tag name="KSO_WM_DIAGRAM_MAX_ITEMCNT" val="12"/>
  <p:tag name="KSO_WM_DIAGRAM_MIN_ITEMCNT" val="2"/>
  <p:tag name="KSO_WM_DIAGRAM_VIRTUALLY_FRAME" val="{&quot;height&quot;:328.3499938964845,&quot;left&quot;:84.02499389648438,&quot;top&quot;:116.12500305175782,&quot;width&quot;:792.05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87.xml><?xml version="1.0" encoding="utf-8"?>
<p:tagLst xmlns:p="http://schemas.openxmlformats.org/presentationml/2006/main">
  <p:tag name="KSO_WM_DIAGRAM_VIRTUALLY_FRAME" val="{&quot;height&quot;:328.3499938964845,&quot;left&quot;:84.02499389648438,&quot;top&quot;:116.12500305175782,&quot;width&quot;:792.050012207031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51_5*l_h_f*1_3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151_5*l_h_i*1_3_1"/>
  <p:tag name="KSO_WM_TEMPLATE_CATEGORY" val="diagram"/>
  <p:tag name="KSO_WM_TEMPLATE_INDEX" val="20235151"/>
  <p:tag name="KSO_WM_UNIT_LAYERLEVEL" val="1_1_1"/>
  <p:tag name="KSO_WM_TAG_VERSION" val="3.0"/>
  <p:tag name="KSO_WM_DIAGRAM_MAX_ITEMCNT" val="12"/>
  <p:tag name="KSO_WM_DIAGRAM_MIN_ITEMCNT" val="2"/>
  <p:tag name="KSO_WM_DIAGRAM_VIRTUALLY_FRAME" val="{&quot;height&quot;:328.3499938964845,&quot;left&quot;:84.02499389648438,&quot;top&quot;:116.12500305175782,&quot;width&quot;:792.05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89.xml><?xml version="1.0" encoding="utf-8"?>
<p:tagLst xmlns:p="http://schemas.openxmlformats.org/presentationml/2006/main">
  <p:tag name="KSO_WM_DIAGRAM_VIRTUALLY_FRAME" val="{&quot;height&quot;:328.3499938964845,&quot;left&quot;:84.02499389648438,&quot;top&quot;:116.12500305175782,&quot;width&quot;:792.050012207031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5151_5*l_h_f*1_5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5151_5*l_h_i*1_5_1"/>
  <p:tag name="KSO_WM_TEMPLATE_CATEGORY" val="diagram"/>
  <p:tag name="KSO_WM_TEMPLATE_INDEX" val="20235151"/>
  <p:tag name="KSO_WM_UNIT_LAYERLEVEL" val="1_1_1"/>
  <p:tag name="KSO_WM_TAG_VERSION" val="3.0"/>
  <p:tag name="KSO_WM_DIAGRAM_MAX_ITEMCNT" val="12"/>
  <p:tag name="KSO_WM_DIAGRAM_MIN_ITEMCNT" val="2"/>
  <p:tag name="KSO_WM_DIAGRAM_VIRTUALLY_FRAME" val="{&quot;height&quot;:328.3499938964845,&quot;left&quot;:84.02499389648438,&quot;top&quot;:116.12500305175782,&quot;width&quot;:792.05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91.xml><?xml version="1.0" encoding="utf-8"?>
<p:tagLst xmlns:p="http://schemas.openxmlformats.org/presentationml/2006/main">
  <p:tag name="KSO_WM_DIAGRAM_VIRTUALLY_FRAME" val="{&quot;height&quot;:328.3499938964845,&quot;left&quot;:84.02499389648438,&quot;top&quot;:116.12500305175782,&quot;width&quot;:792.050012207031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51_5*l_h_f*1_2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151_5*l_h_i*1_2_1"/>
  <p:tag name="KSO_WM_TEMPLATE_CATEGORY" val="diagram"/>
  <p:tag name="KSO_WM_TEMPLATE_INDEX" val="20235151"/>
  <p:tag name="KSO_WM_UNIT_LAYERLEVEL" val="1_1_1"/>
  <p:tag name="KSO_WM_TAG_VERSION" val="3.0"/>
  <p:tag name="KSO_WM_DIAGRAM_MAX_ITEMCNT" val="12"/>
  <p:tag name="KSO_WM_DIAGRAM_MIN_ITEMCNT" val="2"/>
  <p:tag name="KSO_WM_DIAGRAM_VIRTUALLY_FRAME" val="{&quot;height&quot;:328.3499938964845,&quot;left&quot;:84.02499389648438,&quot;top&quot;:116.12500305175782,&quot;width&quot;:792.05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93.xml><?xml version="1.0" encoding="utf-8"?>
<p:tagLst xmlns:p="http://schemas.openxmlformats.org/presentationml/2006/main">
  <p:tag name="KSO_WM_DIAGRAM_VIRTUALLY_FRAME" val="{&quot;height&quot;:328.3499938964845,&quot;left&quot;:84.02499389648438,&quot;top&quot;:116.12500305175782,&quot;width&quot;:792.050012207031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51_5*l_h_f*1_4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5151_5*l_h_i*1_4_1"/>
  <p:tag name="KSO_WM_TEMPLATE_CATEGORY" val="diagram"/>
  <p:tag name="KSO_WM_TEMPLATE_INDEX" val="20235151"/>
  <p:tag name="KSO_WM_UNIT_LAYERLEVEL" val="1_1_1"/>
  <p:tag name="KSO_WM_TAG_VERSION" val="3.0"/>
  <p:tag name="KSO_WM_DIAGRAM_MAX_ITEMCNT" val="12"/>
  <p:tag name="KSO_WM_DIAGRAM_MIN_ITEMCNT" val="2"/>
  <p:tag name="KSO_WM_DIAGRAM_VIRTUALLY_FRAME" val="{&quot;height&quot;:328.3499938964845,&quot;left&quot;:84.02499389648438,&quot;top&quot;:116.12500305175782,&quot;width&quot;:792.05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95.xml><?xml version="1.0" encoding="utf-8"?>
<p:tagLst xmlns:p="http://schemas.openxmlformats.org/presentationml/2006/main">
  <p:tag name="KSO_WM_DIAGRAM_VIRTUALLY_FRAME" val="{&quot;height&quot;:328.3499938964845,&quot;left&quot;:84.02499389648438,&quot;top&quot;:116.12500305175782,&quot;width&quot;:792.050012207031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5151_5*l_h_f*1_6_1"/>
  <p:tag name="KSO_WM_TEMPLATE_CATEGORY" val="diagram"/>
  <p:tag name="KSO_WM_TEMPLATE_INDEX" val="20235151"/>
  <p:tag name="KSO_WM_UNIT_LAYERLEVEL" val="1_1_1"/>
  <p:tag name="KSO_WM_TAG_VERSION" val="3.0"/>
  <p:tag name="KSO_WM_UNIT_TEXT_TYPE" val="1"/>
  <p:tag name="KSO_WM_DIAGRAM_MAX_ITEMCNT" val="12"/>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gradient&quot;:[{&quot;brightness&quot;:0,&quot;colorType&quot;:1,&quot;foreColorIndex&quot;:5,&quot;pos&quot;:0,&quot;transparency&quot;:0.30000001192092896},{&quot;brightness&quot;:0,&quot;colorType&quot;:1,&quot;foreColorIndex&quot;:5,&quot;pos&quot;:1,&quot;transparency&quot;:0.4000000059604645}],&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理解思想。"/>
  <p:tag name="KSO_WM_UNIT_FILL_TYPE" val="1"/>
  <p:tag name="KSO_WM_UNIT_FILL_FORE_SCHEMECOLOR_INDEX" val="2"/>
  <p:tag name="KSO_WM_UNIT_FILL_FORE_SCHEMECOLOR_INDEX_BRIGHTNESS" val="0"/>
  <p:tag name="KSO_WM_UNIT_TEXT_FILL_FORE_SCHEMECOLOR_INDEX" val="1"/>
  <p:tag name="KSO_WM_UNIT_TEXT_FILL_TYPE" val="1"/>
  <p:tag name="KSO_WM_DIAGRAM_USE_COLOR_VALUE" val="{&quot;color_scheme&quot;:1,&quot;color_type&quot;:1,&quot;theme_color_indexes&quot;:[]}"/>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35151_5*l_h_i*1_6_1"/>
  <p:tag name="KSO_WM_TEMPLATE_CATEGORY" val="diagram"/>
  <p:tag name="KSO_WM_TEMPLATE_INDEX" val="20235151"/>
  <p:tag name="KSO_WM_UNIT_LAYERLEVEL" val="1_1_1"/>
  <p:tag name="KSO_WM_TAG_VERSION" val="3.0"/>
  <p:tag name="KSO_WM_DIAGRAM_MAX_ITEMCNT" val="12"/>
  <p:tag name="KSO_WM_DIAGRAM_MIN_ITEMCNT" val="2"/>
  <p:tag name="KSO_WM_DIAGRAM_VIRTUALLY_FRAME" val="{&quot;height&quot;:328.3499938964845,&quot;left&quot;:84.02499389648438,&quot;top&quot;:116.12500305175782,&quot;width&quot;:792.0500122070313}"/>
  <p:tag name="KSO_WM_DIAGRAM_COLOR_MATCH_VALUE" val="{&quot;shape&quot;:{&quot;fill&quot;:{&quot;gradient&quot;:[{&quot;brightness&quot;:0,&quot;colorType&quot;:1,&quot;foreColorIndex&quot;:5,&quot;pos&quot;:0,&quot;transparency&quot;:0},{&quot;brightness&quot;:0,&quot;colorType&quot;:1,&quot;foreColorIndex&quot;:5,&quot;pos&quot;:1,&quot;transparency&quot;:0.4099999964237213}],&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
</p:tagLst>
</file>

<file path=ppt/tags/tag59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 name="resource_record_key" val="{&quot;65&quot;:[20233597],&quot;70&quot;:[3333435]}"/>
</p:tagLst>
</file>

<file path=ppt/tags/tag59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3241_3*l_i*1_1"/>
  <p:tag name="KSO_WM_TEMPLATE_CATEGORY" val="diagram"/>
  <p:tag name="KSO_WM_TEMPLATE_INDEX" val="20233241"/>
  <p:tag name="KSO_WM_UNIT_LAYERLEVEL" val="1_1"/>
  <p:tag name="KSO_WM_TAG_VERSION" val="3.0"/>
  <p:tag name="KSO_WM_DIAGRAM_GROUP_CODE" val="l1-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LINE_FORE_SCHEMECOLOR_INDEX" val="5"/>
  <p:tag name="KSO_WM_DIAGRAM_USE_COLOR_VALUE" val="{&quot;color_scheme&quot;:1,&quot;color_type&quot;:1,&quot;theme_color_indexes&quot;:[]}"/>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41_3*l_h_i*1_3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4000000059604645,&quot;colorType&quot;:1,&quot;foreColorIndex&quot;:5,&quot;transparency&quot;:0.740000009536743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41_3*l_h_i*1_4_1"/>
  <p:tag name="KSO_WM_TEMPLATE_CATEGORY" val="diagram"/>
  <p:tag name="KSO_WM_TEMPLATE_INDEX" val="20233241"/>
  <p:tag name="KSO_WM_UNIT_LAYERLEVEL" val="1_1_1"/>
  <p:tag name="KSO_WM_TAG_VERSION" val="3.0"/>
  <p:tag name="KSO_WM_DIAGRAM_GROUP_CODE" val="l1-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400000005960464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USE_COLOR_VALUE" val="{&quot;color_scheme&quot;:1,&quot;color_type&quot;:1,&quot;theme_color_indexes&quot;:[]}"/>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x*1_1"/>
  <p:tag name="KSO_WM_TEMPLATE_CATEGORY" val="diagram"/>
  <p:tag name="KSO_WM_TEMPLATE_INDEX" val="20233241"/>
  <p:tag name="KSO_WM_UNIT_LAYERLEVEL" val="1_1"/>
  <p:tag name="KSO_WM_TAG_VERSION" val="3.0"/>
  <p:tag name="KSO_WM_UNIT_VALUE" val="180*180"/>
  <p:tag name="KSO_WM_UNIT_TYPE" val="l_x"/>
  <p:tag name="KSO_WM_UNIT_INDEX" val="1_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gradient&quot;:[{&quot;brightness&quot;:0,&quot;colorType&quot;:1,&quot;foreColorIndex&quot;:5,&quot;pos&quot;:0,&quot;transparency&quot;:0.49803921580314636},{&quot;brightness&quot;:0,&quot;colorType&quot;:1,&quot;foreColorIndex&quot;:5,&quot;pos&quot;:0.9999899864196777,&quot;transparency&quot;:0.49803921580314636}],&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BEAUTIFY_FLAG" val="#wm#"/>
  <p:tag name="KSO_WM_DIAGRAM_VERSION" val="3"/>
  <p:tag name="KSO_WM_DIAGRAM_COLOR_TRICK" val="1"/>
  <p:tag name="KSO_WM_DIAGRAM_COLOR_TEXT_CAN_REMOVE" val="n"/>
  <p:tag name="KSO_WM_DIAGRAM_USE_COLOR_VALUE" val="{&quot;color_scheme&quot;:1,&quot;color_type&quot;:1,&quot;theme_color_indexes&quot;:[]}"/>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3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9"/>
  <p:tag name="KSO_WM_UNIT_TYPE" val="l_h_f"/>
  <p:tag name="KSO_WM_UNIT_INDEX" val="1_3_1"/>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2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42"/>
  <p:tag name="KSO_WM_UNIT_TYPE" val="l_h_f"/>
  <p:tag name="KSO_WM_UNIT_INDEX" val="1_2_1"/>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1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6"/>
  <p:tag name="KSO_WM_UNIT_TYPE" val="l_h_f"/>
  <p:tag name="KSO_WM_UNIT_INDEX" val="1_1_1"/>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4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VALUE" val="39"/>
  <p:tag name="KSO_WM_UNIT_TYPE" val="l_h_f"/>
  <p:tag name="KSO_WM_UNIT_INDEX" val="1_4_1"/>
  <p:tag name="KSO_WM_DIAGRAM_VERSION" val="3"/>
  <p:tag name="KSO_WM_DIAGRAM_COLOR_TRICK" val="1"/>
  <p:tag name="KSO_WM_DIAGRAM_COLOR_TEXT_CAN_REMOVE" val="n"/>
  <p:tag name="KSO_WM_UNIT_PRESET_TEXT" val="单击此处添加文本具体内容，可酌情增减文字。"/>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5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UNIT_VALUE" val="42"/>
  <p:tag name="KSO_WM_DIAGRAM_VERSION" val="3"/>
  <p:tag name="KSO_WM_DIAGRAM_COLOR_TRICK" val="1"/>
  <p:tag name="KSO_WM_DIAGRAM_COLOR_TEXT_CAN_REMOVE" val="n"/>
  <p:tag name="KSO_WM_UNIT_PRESET_TEXT" val="单击此处添加文本具体内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241_3*l_h_f*1_6_1"/>
  <p:tag name="KSO_WM_TEMPLATE_CATEGORY" val="diagram"/>
  <p:tag name="KSO_WM_TEMPLATE_INDEX" val="20233241"/>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6_1"/>
  <p:tag name="KSO_WM_UNIT_VALUE" val="36"/>
  <p:tag name="KSO_WM_DIAGRAM_VERSION" val="3"/>
  <p:tag name="KSO_WM_DIAGRAM_COLOR_TRICK" val="1"/>
  <p:tag name="KSO_WM_DIAGRAM_COLOR_TEXT_CAN_REMOVE" val="n"/>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TYPE" val="1"/>
  <p:tag name="KSO_WM_DIAGRAM_MAX_ITEMCNT" val="6"/>
  <p:tag name="KSO_WM_DIAGRAM_MIN_ITEMCNT" val="4"/>
  <p:tag name="KSO_WM_DIAGRAM_VIRTUALLY_FRAME" val="{&quot;height&quot;:293.70618591308596,&quot;left&quot;:108.81649169921874,&quot;top&quot;:130.24381408691406,&quot;width&quot;:746.0670166015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0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 name="resource_record_key" val="{&quot;65&quot;:[20231973],&quot;70&quot;:[3322390]}"/>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10.xml><?xml version="1.0" encoding="utf-8"?>
<p:tagLst xmlns:p="http://schemas.openxmlformats.org/presentationml/2006/main">
  <p:tag name="KSO_WM_UNIT_TYPE" val="a"/>
  <p:tag name="KSO_WM_UNIT_INDEX" val="1"/>
</p:tagLst>
</file>

<file path=ppt/tags/tag611.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12.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13.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14.xml><?xml version="1.0" encoding="utf-8"?>
<p:tagLst xmlns:p="http://schemas.openxmlformats.org/presentationml/2006/main">
  <p:tag name="KSO_WM_UNIT_TYPE" val="a"/>
  <p:tag name="KSO_WM_UNIT_INDEX" val="1"/>
</p:tagLst>
</file>

<file path=ppt/tags/tag615.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16.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17.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18.xml><?xml version="1.0" encoding="utf-8"?>
<p:tagLst xmlns:p="http://schemas.openxmlformats.org/presentationml/2006/main">
  <p:tag name="KSO_WM_UNIT_TYPE" val="a"/>
  <p:tag name="KSO_WM_UNIT_INDEX" val="1"/>
</p:tagLst>
</file>

<file path=ppt/tags/tag619.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20.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21.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22.xml><?xml version="1.0" encoding="utf-8"?>
<p:tagLst xmlns:p="http://schemas.openxmlformats.org/presentationml/2006/main">
  <p:tag name="KSO_WM_BEAUTIFY_FLAG" val="#wm#"/>
  <p:tag name="KSO_WM_TEMPLATE_CATEGORY" val="diagram"/>
  <p:tag name="KSO_WM_TEMPLATE_INDEX" val="20233333"/>
  <p:tag name="generateSigPptEx" val="1"/>
  <p:tag name="resource_record_key" val="{&quot;65&quot;:[20233333],&quot;70&quot;:[3325541]}"/>
</p:tagLst>
</file>

<file path=ppt/tags/tag62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24.xml><?xml version="1.0" encoding="utf-8"?>
<p:tagLst xmlns:p="http://schemas.openxmlformats.org/presentationml/2006/main">
  <p:tag name="resource_record_key" val="{&quot;65&quot;:[20231973],&quot;70&quot;:[3322227,3322023,3321880,3323403,3325286,3322235,3321866,3323962,3333435,3322390]}"/>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18251</Words>
  <Application>WPS 演示</Application>
  <PresentationFormat>宽屏</PresentationFormat>
  <Paragraphs>782</Paragraphs>
  <Slides>67</Slides>
  <Notes>4</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67</vt:i4>
      </vt:variant>
    </vt:vector>
  </HeadingPairs>
  <TitlesOfParts>
    <vt:vector size="84" baseType="lpstr">
      <vt:lpstr>Arial</vt:lpstr>
      <vt:lpstr>宋体</vt:lpstr>
      <vt:lpstr>Wingdings</vt:lpstr>
      <vt:lpstr>微软雅黑</vt:lpstr>
      <vt:lpstr>Wingdings</vt:lpstr>
      <vt:lpstr>杨任东竹石体-Regular</vt:lpstr>
      <vt:lpstr>汉仪长宋简</vt:lpstr>
      <vt:lpstr>仓耳小丸子</vt:lpstr>
      <vt:lpstr>思源黑体 CN Medium</vt:lpstr>
      <vt:lpstr>黑体</vt:lpstr>
      <vt:lpstr>Arial Unicode MS</vt:lpstr>
      <vt:lpstr>Calibri</vt:lpstr>
      <vt:lpstr>Segoe UI</vt:lpstr>
      <vt:lpstr>微软雅黑 Light</vt:lpstr>
      <vt:lpstr>Office 主题​​</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（二）活动特点</vt:lpstr>
      <vt:lpstr>（三）活动方式</vt:lpstr>
      <vt:lpstr>（四）活动意义</vt:lpstr>
      <vt:lpstr>二、活动案例 （一）小班活动</vt:lpstr>
      <vt:lpstr>PowerPoint 演示文稿</vt:lpstr>
      <vt:lpstr>PowerPoint 演示文稿</vt:lpstr>
      <vt:lpstr>（二）中班活动</vt:lpstr>
      <vt:lpstr>（二）中班活动</vt:lpstr>
      <vt:lpstr>（二）中班活动</vt:lpstr>
      <vt:lpstr>PowerPoint 演示文稿</vt:lpstr>
      <vt:lpstr>（三）大班活动</vt:lpstr>
      <vt:lpstr>PowerPoint 演示文稿</vt:lpstr>
      <vt:lpstr>PowerPoint 演示文稿</vt:lpstr>
      <vt:lpstr>PowerPoint 演示文稿</vt:lpstr>
      <vt:lpstr>PowerPoint 演示文稿</vt:lpstr>
      <vt:lpstr>一、幼儿的社会体验活动 （一）活动内涵</vt:lpstr>
      <vt:lpstr>PowerPoint 演示文稿</vt:lpstr>
      <vt:lpstr>（三）活动方式</vt:lpstr>
      <vt:lpstr>（四）活动意义</vt:lpstr>
      <vt:lpstr>二、活动案例 （一）小班活动</vt:lpstr>
      <vt:lpstr>PowerPoint 演示文稿</vt:lpstr>
      <vt:lpstr>PowerPoint 演示文稿</vt:lpstr>
      <vt:lpstr>（二）中班活动</vt:lpstr>
      <vt:lpstr>PowerPoint 演示文稿</vt:lpstr>
      <vt:lpstr>PowerPoint 演示文稿</vt:lpstr>
      <vt:lpstr>PowerPoint 演示文稿</vt:lpstr>
      <vt:lpstr>（三）大班活动</vt:lpstr>
      <vt:lpstr>PowerPoint 演示文稿</vt:lpstr>
      <vt:lpstr>PowerPoint 演示文稿</vt:lpstr>
      <vt:lpstr>PowerPoint 演示文稿</vt:lpstr>
      <vt:lpstr>一、幼儿艺术感知活动 （一）活动内涵</vt:lpstr>
      <vt:lpstr>（二）活动特点</vt:lpstr>
      <vt:lpstr>（三）活动方式</vt:lpstr>
      <vt:lpstr>（四）活动意义</vt:lpstr>
      <vt:lpstr>二、活动案例 （一）小班活动</vt:lpstr>
      <vt:lpstr>PowerPoint 演示文稿</vt:lpstr>
      <vt:lpstr>PowerPoint 演示文稿</vt:lpstr>
      <vt:lpstr>（二）中班活动</vt:lpstr>
      <vt:lpstr>PowerPoint 演示文稿</vt:lpstr>
      <vt:lpstr>PowerPoint 演示文稿</vt:lpstr>
      <vt:lpstr>PowerPoint 演示文稿</vt:lpstr>
      <vt:lpstr>（三）大班活动</vt:lpstr>
      <vt:lpstr>PowerPoint 演示文稿</vt:lpstr>
      <vt:lpstr>PowerPoint 演示文稿</vt:lpstr>
      <vt:lpstr>PowerPoint 演示文稿</vt:lpstr>
      <vt:lpstr>PowerPoint 演示文稿</vt:lpstr>
      <vt:lpstr>一、幼儿运动体验活动 （一）活动内涵</vt:lpstr>
      <vt:lpstr>（二）活动特点</vt:lpstr>
      <vt:lpstr>（三）活动方式</vt:lpstr>
      <vt:lpstr>（四）活动意义</vt:lpstr>
      <vt:lpstr>二、活动案例 （一）小班活动</vt:lpstr>
      <vt:lpstr>PowerPoint 演示文稿</vt:lpstr>
      <vt:lpstr>PowerPoint 演示文稿</vt:lpstr>
      <vt:lpstr>（二）中班活动</vt:lpstr>
      <vt:lpstr>PowerPoint 演示文稿</vt:lpstr>
      <vt:lpstr>PowerPoint 演示文稿</vt:lpstr>
      <vt:lpstr>（三）大班活动</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213</cp:revision>
  <dcterms:created xsi:type="dcterms:W3CDTF">2025-07-07T08:31:00Z</dcterms:created>
  <dcterms:modified xsi:type="dcterms:W3CDTF">2025-07-08T10:23:22Z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3C9EA5E47C556569B21C4E6876F78691_43</vt:lpwstr>
  </property>
</Properties>
</file>