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8"/>
  </p:handoutMasterIdLst>
  <p:sldIdLst>
    <p:sldId id="639" r:id="rId3"/>
    <p:sldId id="617" r:id="rId5"/>
    <p:sldId id="636" r:id="rId6"/>
    <p:sldId id="713" r:id="rId7"/>
    <p:sldId id="669" r:id="rId8"/>
    <p:sldId id="711" r:id="rId9"/>
    <p:sldId id="544" r:id="rId10"/>
    <p:sldId id="905" r:id="rId11"/>
    <p:sldId id="808" r:id="rId12"/>
    <p:sldId id="712" r:id="rId13"/>
    <p:sldId id="809" r:id="rId14"/>
    <p:sldId id="672" r:id="rId15"/>
    <p:sldId id="611" r:id="rId16"/>
    <p:sldId id="806" r:id="rId17"/>
    <p:sldId id="710" r:id="rId18"/>
    <p:sldId id="664" r:id="rId19"/>
    <p:sldId id="858" r:id="rId20"/>
    <p:sldId id="859" r:id="rId21"/>
    <p:sldId id="807" r:id="rId22"/>
    <p:sldId id="674" r:id="rId23"/>
    <p:sldId id="552" r:id="rId24"/>
    <p:sldId id="902" r:id="rId25"/>
    <p:sldId id="903" r:id="rId26"/>
    <p:sldId id="582" r:id="rId27"/>
  </p:sldIdLst>
  <p:sldSz cx="12195175" cy="6859270"/>
  <p:notesSz cx="6858000" cy="9144000"/>
  <p:embeddedFontLst>
    <p:embeddedFont>
      <p:font typeface="Rockwell" panose="02060603020205020403" pitchFamily="18" charset="0"/>
      <p:regular r:id="rId33"/>
      <p:bold r:id="rId34"/>
      <p:italic r:id="rId35"/>
      <p:boldItalic r:id="rId36"/>
    </p:embeddedFont>
    <p:embeddedFont>
      <p:font typeface="Calibri" panose="020F0502020204030204" pitchFamily="34" charset="0"/>
      <p:regular r:id="rId37"/>
      <p:bold r:id="rId38"/>
      <p:italic r:id="rId39"/>
      <p:boldItalic r:id="rId40"/>
    </p:embeddedFont>
    <p:embeddedFont>
      <p:font typeface="Helvetica" panose="020B0604020202030204"/>
      <p:regular r:id="rId41"/>
      <p:bold r:id="rId42"/>
      <p:italic r:id="rId43"/>
      <p:boldItalic r:id="rId44"/>
    </p:embeddedFont>
  </p:embeddedFontLst>
  <p:custDataLst>
    <p:tags r:id="rId45"/>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923" userDrawn="1">
          <p15:clr>
            <a:srgbClr val="A4A3A4"/>
          </p15:clr>
        </p15:guide>
        <p15:guide id="5" pos="439" userDrawn="1">
          <p15:clr>
            <a:srgbClr val="A4A3A4"/>
          </p15:clr>
        </p15:guide>
        <p15:guide id="6" pos="72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923"/>
        <p:guide pos="439"/>
        <p:guide pos="724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20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7.xml"/><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microsoft.com/office/2007/relationships/hdphoto" Target="../media/image10.wdp"/><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33286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（1）目标的含义。</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目标是根据组织的使命而提出的组织在一定时期内所要达到的预期成果，是一个组织在一定的时间内奋力争取达到的、所希望的未来状况。</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（2）目标的特点。</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① 差异性② 多样性③ 层次性④ 时间性⑤ 可考核性</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（3）目标的作用。</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① 指明组织的管理方向。② 激励和凝聚组织成员。</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④ 衡量组织绩效。      ③ 促进合理决策。</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1.目标</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725805" y="500380"/>
            <a:ext cx="5870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三、目标管理</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686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目标管理（Management By Objectives，MBO），是 1954 年由美国著名的管理学家彼得 • 德鲁克在《管理的实践》一书中提出的。德鲁克认为，企业的目的和任务</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都必须转化为目标，而企业目标只有通过分解成更小的目标后才能够实现。并不是有了工作才有目标，而是有了目标之后，根据目标确定每个人的工作。但是现实中，经常是组织有一个清晰的战略目标，而对如何实现目标并不清楚，员工更不清楚他们的工作与组织的战略目标有何关系。</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2.目标管理的概念和由来</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725805" y="500380"/>
            <a:ext cx="5870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三、目标管理</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三、目标管理</a:t>
            </a:r>
            <a:endParaRPr lang="en-US" altLang="zh-CN" sz="2600" dirty="0">
              <a:latin typeface="宋体" panose="02010600030101010101" pitchFamily="2" charset="-122"/>
              <a:ea typeface="宋体" panose="02010600030101010101" pitchFamily="2" charset="-122"/>
            </a:endParaRPr>
          </a:p>
        </p:txBody>
      </p:sp>
      <p:sp>
        <p:nvSpPr>
          <p:cNvPr id="9" name="文本框 8"/>
          <p:cNvSpPr txBox="1"/>
          <p:nvPr/>
        </p:nvSpPr>
        <p:spPr>
          <a:xfrm>
            <a:off x="4713605" y="1313180"/>
            <a:ext cx="2755265" cy="398780"/>
          </a:xfrm>
          <a:prstGeom prst="rect">
            <a:avLst/>
          </a:prstGeom>
          <a:noFill/>
        </p:spPr>
        <p:txBody>
          <a:bodyPr wrap="square" rtlCol="0">
            <a:spAutoFit/>
          </a:bodyPr>
          <a:p>
            <a:r>
              <a:rPr lang="zh-CN" altLang="en-US" sz="2000" b="1"/>
              <a:t>3. 目标管理的基本思想</a:t>
            </a:r>
            <a:endParaRPr lang="zh-CN" altLang="en-US" sz="2000" b="1"/>
          </a:p>
        </p:txBody>
      </p:sp>
      <p:sp>
        <p:nvSpPr>
          <p:cNvPr id="10" name="文本框 9"/>
          <p:cNvSpPr txBox="1"/>
          <p:nvPr/>
        </p:nvSpPr>
        <p:spPr>
          <a:xfrm>
            <a:off x="1242060" y="2258695"/>
            <a:ext cx="3026410" cy="368300"/>
          </a:xfrm>
          <a:prstGeom prst="rect">
            <a:avLst/>
          </a:prstGeom>
          <a:noFill/>
        </p:spPr>
        <p:txBody>
          <a:bodyPr wrap="square" rtlCol="0">
            <a:spAutoFit/>
          </a:bodyPr>
          <a:p>
            <a:r>
              <a:rPr lang="zh-CN" altLang="en-US"/>
              <a:t>（1）实行系统管理。</a:t>
            </a:r>
            <a:endParaRPr lang="zh-CN" altLang="en-US"/>
          </a:p>
        </p:txBody>
      </p:sp>
      <p:sp>
        <p:nvSpPr>
          <p:cNvPr id="11" name="文本框 10"/>
          <p:cNvSpPr txBox="1"/>
          <p:nvPr/>
        </p:nvSpPr>
        <p:spPr>
          <a:xfrm>
            <a:off x="8583930" y="5031740"/>
            <a:ext cx="3026410" cy="368300"/>
          </a:xfrm>
          <a:prstGeom prst="rect">
            <a:avLst/>
          </a:prstGeom>
          <a:noFill/>
        </p:spPr>
        <p:txBody>
          <a:bodyPr wrap="square" rtlCol="0">
            <a:spAutoFit/>
          </a:bodyPr>
          <a:p>
            <a:r>
              <a:rPr lang="zh-CN" altLang="en-US"/>
              <a:t>（4）注重成果。</a:t>
            </a:r>
            <a:endParaRPr lang="zh-CN" altLang="en-US"/>
          </a:p>
        </p:txBody>
      </p:sp>
      <p:sp>
        <p:nvSpPr>
          <p:cNvPr id="23" name="文本框 22"/>
          <p:cNvSpPr txBox="1"/>
          <p:nvPr/>
        </p:nvSpPr>
        <p:spPr>
          <a:xfrm>
            <a:off x="1090930" y="5031740"/>
            <a:ext cx="3026410" cy="368300"/>
          </a:xfrm>
          <a:prstGeom prst="rect">
            <a:avLst/>
          </a:prstGeom>
          <a:noFill/>
        </p:spPr>
        <p:txBody>
          <a:bodyPr wrap="square" rtlCol="0">
            <a:spAutoFit/>
          </a:bodyPr>
          <a:p>
            <a:r>
              <a:rPr lang="zh-CN" altLang="en-US"/>
              <a:t>（3）实行参与式管理。</a:t>
            </a:r>
            <a:endParaRPr lang="zh-CN" altLang="en-US"/>
          </a:p>
        </p:txBody>
      </p:sp>
      <p:sp>
        <p:nvSpPr>
          <p:cNvPr id="24" name="文本框 23"/>
          <p:cNvSpPr txBox="1"/>
          <p:nvPr/>
        </p:nvSpPr>
        <p:spPr>
          <a:xfrm>
            <a:off x="8722360" y="2385695"/>
            <a:ext cx="3026410" cy="368300"/>
          </a:xfrm>
          <a:prstGeom prst="rect">
            <a:avLst/>
          </a:prstGeom>
          <a:noFill/>
        </p:spPr>
        <p:txBody>
          <a:bodyPr wrap="square" rtlCol="0">
            <a:spAutoFit/>
          </a:bodyPr>
          <a:p>
            <a:r>
              <a:rPr lang="zh-CN" altLang="en-US"/>
              <a:t>（2）强调自我控制。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800000" cy="3782427"/>
            <a:chOff x="663505" y="2309043"/>
            <a:chExt cx="10859826" cy="3803379"/>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4. 目标管理的程序和方法</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5. 目标管理的优劣分析</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505994"/>
              <a:ext cx="4220601" cy="1925769"/>
              <a:chOff x="1112787" y="3505994"/>
              <a:chExt cx="4220601" cy="1925769"/>
            </a:xfrm>
          </p:grpSpPr>
          <p:sp>
            <p:nvSpPr>
              <p:cNvPr id="80" name="41"/>
              <p:cNvSpPr txBox="1"/>
              <p:nvPr/>
            </p:nvSpPr>
            <p:spPr>
              <a:xfrm>
                <a:off x="1373302" y="3505994"/>
                <a:ext cx="3960086" cy="1925769"/>
              </a:xfrm>
              <a:prstGeom prst="rect">
                <a:avLst/>
              </a:prstGeom>
              <a:noFill/>
              <a:ln>
                <a:noFill/>
              </a:ln>
            </p:spPr>
            <p:txBody>
              <a:bodyPr lIns="91440" tIns="45720" rIns="91440" bIns="45720" anchor="t" anchorCtr="0">
                <a:noAutofit/>
                <a:scene3d>
                  <a:camera prst="orthographicFront"/>
                  <a:lightRig rig="soft" dir="t">
                    <a:rot lat="0" lon="0" rev="15600000"/>
                  </a:lightRig>
                </a:scene3d>
                <a:sp3d extrusionH="57150" prstMaterial="softEdge">
                  <a:bevelT w="25400" h="38100"/>
                </a:sp3d>
              </a:bodyPr>
              <a:lstStyle/>
              <a:p>
                <a:pPr algn="just">
                  <a:lnSpc>
                    <a:spcPct val="150000"/>
                  </a:lnSpc>
                  <a:buSzPct val="25000"/>
                </a:pPr>
                <a:r>
                  <a:rPr sz="1800" dirty="0">
                    <a:solidFill>
                      <a:schemeClr val="accent4"/>
                    </a:solidFill>
                    <a:latin typeface="+mn-ea"/>
                    <a:ea typeface="+mn-ea"/>
                  </a:rPr>
                  <a:t>目标管理的实施流程因组织活动内容的不同而有所不同，一般来说可以分为</a:t>
                </a:r>
                <a:r>
                  <a:rPr sz="1800" i="1" u="sng" dirty="0">
                    <a:solidFill>
                      <a:srgbClr val="FF0000"/>
                    </a:solidFill>
                    <a:effectLst/>
                    <a:latin typeface="+mn-ea"/>
                    <a:ea typeface="+mn-ea"/>
                  </a:rPr>
                  <a:t>目标设置、目标实施、成果评价三个步骤</a:t>
                </a:r>
                <a:r>
                  <a:rPr sz="1800" dirty="0">
                    <a:solidFill>
                      <a:schemeClr val="accent4"/>
                    </a:solidFill>
                    <a:latin typeface="+mn-ea"/>
                    <a:ea typeface="+mn-ea"/>
                  </a:rPr>
                  <a:t>。</a:t>
                </a:r>
                <a:endParaRPr sz="1800" dirty="0">
                  <a:solidFill>
                    <a:schemeClr val="accent4"/>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220601" cy="2606428"/>
              <a:chOff x="1112787" y="3505994"/>
              <a:chExt cx="4220601" cy="2606428"/>
            </a:xfrm>
          </p:grpSpPr>
          <p:sp>
            <p:nvSpPr>
              <p:cNvPr id="71" name="41"/>
              <p:cNvSpPr txBox="1"/>
              <p:nvPr/>
            </p:nvSpPr>
            <p:spPr>
              <a:xfrm>
                <a:off x="1373302" y="3505994"/>
                <a:ext cx="3960086" cy="2606428"/>
              </a:xfrm>
              <a:prstGeom prst="rect">
                <a:avLst/>
              </a:prstGeom>
              <a:noFill/>
              <a:ln>
                <a:noFill/>
              </a:ln>
            </p:spPr>
            <p:txBody>
              <a:bodyPr lIns="91440" tIns="45720" rIns="91440" bIns="45720" anchor="t" anchorCtr="0">
                <a:noAutofit/>
              </a:bodyPr>
              <a:lstStyle/>
              <a:p>
                <a:pPr algn="just">
                  <a:lnSpc>
                    <a:spcPct val="150000"/>
                  </a:lnSpc>
                  <a:buSzPct val="25000"/>
                </a:pPr>
                <a:r>
                  <a:rPr sz="1800" dirty="0">
                    <a:solidFill>
                      <a:schemeClr val="tx1">
                        <a:lumMod val="65000"/>
                        <a:lumOff val="35000"/>
                      </a:schemeClr>
                    </a:solidFill>
                    <a:latin typeface="+mn-ea"/>
                    <a:ea typeface="+mn-ea"/>
                  </a:rPr>
                  <a:t>目标管理作为一种有效的计划工具，提出后不久就迅速风靡全球，推动了企业管理实践的发展，并涌现出许多成功的案例，但由于它对人性的假设过于乐观，同时管理过程成本较高，也遭受了一定的质疑。</a:t>
                </a:r>
                <a:endParaRPr sz="18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三、目标管理</a:t>
            </a:r>
            <a:endParaRPr lang="en-US" altLang="zh-CN"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10028555" y="1109980"/>
            <a:ext cx="921385" cy="259778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决策</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47545"/>
            <a:ext cx="3775710" cy="922020"/>
          </a:xfrm>
          <a:prstGeom prst="rect">
            <a:avLst/>
          </a:prstGeom>
          <a:noFill/>
        </p:spPr>
        <p:txBody>
          <a:bodyPr wrap="square" rtlCol="0">
            <a:spAutoFit/>
          </a:bodyPr>
          <a:p>
            <a:r>
              <a:rPr lang="zh-CN" altLang="en-US" sz="5400" b="1">
                <a:latin typeface="宋体" panose="02010600030101010101" pitchFamily="2" charset="-122"/>
              </a:rPr>
              <a:t>任务二</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669367" y="19242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805085" y="28506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8407400" y="31803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445251" y="20073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4279900" y="35570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688418" y="39444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8701618" y="34237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378701" y="34067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724651" y="22743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327651" y="26172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334933" y="21533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956051" y="43002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676093" y="22939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1106170" y="1782445"/>
            <a:ext cx="290068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决策的含义</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所谓决策就是人们为了达到一定的组织目标，运用科学的方法拟订并评估各种方案，从两个或两个以上的可行方案中选择一个合理的方案的分析判断过程。</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9272905" y="1179830"/>
            <a:ext cx="2705735" cy="313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决策的特征</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（1）目标性。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（2）可行性。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（3）选择性。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（4）超前性。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（5）过程性。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（6）风险性。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（7）科学性。</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3850005" y="4482465"/>
            <a:ext cx="563753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决策的基本类型</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企业活动非常复杂，因此，管理者的决策也多种多样。根据不同的分类方法，可以划分出不同的决策类型。</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（1）按决策的作用分类。（2）按决策的性质分类。</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（3）按决策问题的条件分类。</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5554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一、决策的含义、特征和类型</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673639" y="217212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1983105" y="2540635"/>
            <a:ext cx="430149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决策作为一种复杂的管理活动，包括了一定的步骤和程序，虽然决策的具体过程不尽相同，但就一般决策而言，主要分以下六个阶段。</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（1）发现问题，确定目标。</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（2）收集信息，科学预测。</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（3）拟订可行方案。</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（4）选择方案。</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（5）实施方案。</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（6）检查及评价方案。</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983105" y="1981835"/>
            <a:ext cx="32207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1. 科学决策的过程</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418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二、科学决策的过程和方法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113790" y="2182495"/>
            <a:ext cx="430149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定性决策方法又称软方法，主要是指决策者根据所掌握的信息以及个人的经验和判断能力，对决策对象的本质属性进行分析研究，掌握事物的内在联系及其运用规律，从而进行主观决策的过程。定性研究较多地运用于综合抽象程度较大的问题、高层次战略问题、多因素错综复杂的问题以及涉及社会心理因素较多的问题。定性决策的方法主要有以下几种。</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① 头脑风暴法</a:t>
            </a:r>
            <a:r>
              <a:rPr lang="zh-CN" sz="1600" dirty="0">
                <a:solidFill>
                  <a:schemeClr val="tx1"/>
                </a:solidFill>
                <a:latin typeface="宋体" panose="02010600030101010101" pitchFamily="2" charset="-122"/>
                <a:cs typeface="宋体" panose="02010600030101010101" pitchFamily="2" charset="-122"/>
                <a:sym typeface="+mn-ea"/>
              </a:rPr>
              <a:t>；</a:t>
            </a:r>
            <a:r>
              <a:rPr sz="1600" dirty="0">
                <a:solidFill>
                  <a:schemeClr val="tx1"/>
                </a:solidFill>
                <a:latin typeface="宋体" panose="02010600030101010101" pitchFamily="2" charset="-122"/>
                <a:cs typeface="宋体" panose="02010600030101010101" pitchFamily="2" charset="-122"/>
                <a:sym typeface="+mn-ea"/>
              </a:rPr>
              <a:t>② 哥顿法</a:t>
            </a:r>
            <a:r>
              <a:rPr lang="zh-CN" sz="1600" dirty="0">
                <a:solidFill>
                  <a:schemeClr val="tx1"/>
                </a:solidFill>
                <a:latin typeface="宋体" panose="02010600030101010101" pitchFamily="2" charset="-122"/>
                <a:cs typeface="宋体" panose="02010600030101010101" pitchFamily="2" charset="-122"/>
                <a:sym typeface="+mn-ea"/>
              </a:rPr>
              <a:t>；</a:t>
            </a:r>
            <a:r>
              <a:rPr sz="1600" dirty="0">
                <a:solidFill>
                  <a:schemeClr val="tx1"/>
                </a:solidFill>
                <a:latin typeface="宋体" panose="02010600030101010101" pitchFamily="2" charset="-122"/>
                <a:cs typeface="宋体" panose="02010600030101010101" pitchFamily="2" charset="-122"/>
                <a:sym typeface="+mn-ea"/>
              </a:rPr>
              <a:t>③ 德尔菲法</a:t>
            </a:r>
            <a:r>
              <a:rPr lang="zh-CN" sz="1600" dirty="0">
                <a:solidFill>
                  <a:schemeClr val="tx1"/>
                </a:solidFill>
                <a:latin typeface="宋体" panose="02010600030101010101" pitchFamily="2" charset="-122"/>
                <a:cs typeface="宋体" panose="02010600030101010101" pitchFamily="2" charset="-122"/>
                <a:sym typeface="+mn-ea"/>
              </a:rPr>
              <a:t>；</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④ 电子会议法</a:t>
            </a:r>
            <a:r>
              <a:rPr lang="zh-CN" sz="1600" dirty="0">
                <a:solidFill>
                  <a:schemeClr val="tx1"/>
                </a:solidFill>
                <a:latin typeface="宋体" panose="02010600030101010101" pitchFamily="2" charset="-122"/>
                <a:cs typeface="宋体" panose="02010600030101010101" pitchFamily="2" charset="-122"/>
                <a:sym typeface="+mn-ea"/>
              </a:rPr>
              <a:t>。</a:t>
            </a:r>
            <a:endParaRPr lang="zh-CN"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113790" y="1303655"/>
            <a:ext cx="32207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2. 科学决策的方法</a:t>
            </a:r>
            <a:endParaRPr kumimoji="0" lang="zh-CN" altLang="en-US" sz="20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418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二、科学决策的过程和方法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01130" y="2140585"/>
            <a:ext cx="4810125" cy="2857500"/>
          </a:xfrm>
          <a:prstGeom prst="rect">
            <a:avLst/>
          </a:prstGeom>
        </p:spPr>
      </p:pic>
      <p:sp>
        <p:nvSpPr>
          <p:cNvPr id="2" name="文本框 1"/>
          <p:cNvSpPr txBox="1"/>
          <p:nvPr/>
        </p:nvSpPr>
        <p:spPr>
          <a:xfrm>
            <a:off x="1239520" y="1814195"/>
            <a:ext cx="2354580" cy="368300"/>
          </a:xfrm>
          <a:prstGeom prst="rect">
            <a:avLst/>
          </a:prstGeom>
          <a:noFill/>
        </p:spPr>
        <p:txBody>
          <a:bodyPr wrap="none" rtlCol="0" anchor="t">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noProof="0" dirty="0">
                <a:ln>
                  <a:noFill/>
                </a:ln>
                <a:solidFill>
                  <a:schemeClr val="accent4">
                    <a:lumMod val="10000"/>
                  </a:schemeClr>
                </a:solidFill>
                <a:effectLst/>
                <a:uLnTx/>
                <a:uFillTx/>
                <a:latin typeface="宋体" panose="02010600030101010101" pitchFamily="2" charset="-122"/>
                <a:sym typeface="+mn-ea"/>
              </a:rPr>
              <a:t>（1）定性决策方法。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113790" y="2388870"/>
            <a:ext cx="430149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定量决策方法又称硬方法，主要是指在定性分析的基础之上，运用数学模型模式和电子计算机技术，对决策对象进行计算和量化研究以解决决策问题的方法。</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① 确定型决策法</a:t>
            </a:r>
            <a:r>
              <a:rPr lang="zh-CN" sz="1600" dirty="0">
                <a:solidFill>
                  <a:schemeClr val="tx1"/>
                </a:solidFill>
                <a:latin typeface="宋体" panose="02010600030101010101" pitchFamily="2" charset="-122"/>
                <a:cs typeface="宋体" panose="02010600030101010101" pitchFamily="2" charset="-122"/>
                <a:sym typeface="+mn-ea"/>
              </a:rPr>
              <a:t>；</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Calibri" panose="020F0502020204030204" pitchFamily="34" charset="0"/>
                <a:cs typeface="宋体" panose="02010600030101010101" pitchFamily="2" charset="-122"/>
                <a:sym typeface="+mn-ea"/>
              </a:rPr>
              <a:t>② </a:t>
            </a:r>
            <a:r>
              <a:rPr sz="1600" dirty="0">
                <a:solidFill>
                  <a:schemeClr val="tx1"/>
                </a:solidFill>
                <a:latin typeface="宋体" panose="02010600030101010101" pitchFamily="2" charset="-122"/>
                <a:cs typeface="宋体" panose="02010600030101010101" pitchFamily="2" charset="-122"/>
                <a:sym typeface="+mn-ea"/>
              </a:rPr>
              <a:t>不确定型决策法</a:t>
            </a:r>
            <a:r>
              <a:rPr lang="zh-CN" sz="1600" dirty="0">
                <a:solidFill>
                  <a:schemeClr val="tx1"/>
                </a:solidFill>
                <a:latin typeface="宋体" panose="02010600030101010101" pitchFamily="2" charset="-122"/>
                <a:cs typeface="宋体" panose="02010600030101010101" pitchFamily="2" charset="-122"/>
                <a:sym typeface="+mn-ea"/>
              </a:rPr>
              <a:t>；</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③ 风险型决策法</a:t>
            </a:r>
            <a:r>
              <a:rPr lang="zh-CN" sz="1600" dirty="0">
                <a:solidFill>
                  <a:schemeClr val="tx1"/>
                </a:solidFill>
                <a:latin typeface="宋体" panose="02010600030101010101" pitchFamily="2" charset="-122"/>
                <a:cs typeface="宋体" panose="02010600030101010101" pitchFamily="2" charset="-122"/>
                <a:sym typeface="+mn-ea"/>
              </a:rPr>
              <a:t>。</a:t>
            </a:r>
            <a:endParaRPr lang="zh-CN"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113790" y="1352550"/>
            <a:ext cx="32207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2. 科学决策的方法</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418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二、科学决策的过程和方法</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852795" y="1739900"/>
            <a:ext cx="4781550" cy="3562350"/>
          </a:xfrm>
          <a:prstGeom prst="rect">
            <a:avLst/>
          </a:prstGeom>
        </p:spPr>
      </p:pic>
      <p:sp>
        <p:nvSpPr>
          <p:cNvPr id="3" name="文本框 2"/>
          <p:cNvSpPr txBox="1"/>
          <p:nvPr/>
        </p:nvSpPr>
        <p:spPr>
          <a:xfrm>
            <a:off x="1113790" y="2020570"/>
            <a:ext cx="2354580" cy="368300"/>
          </a:xfrm>
          <a:prstGeom prst="rect">
            <a:avLst/>
          </a:prstGeom>
          <a:noFill/>
        </p:spPr>
        <p:txBody>
          <a:bodyPr wrap="none" rtlCol="0" anchor="t">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noProof="0" dirty="0">
                <a:ln>
                  <a:noFill/>
                </a:ln>
                <a:solidFill>
                  <a:schemeClr val="accent4">
                    <a:lumMod val="10000"/>
                  </a:schemeClr>
                </a:solidFill>
                <a:effectLst/>
                <a:uLnTx/>
                <a:uFillTx/>
                <a:latin typeface="宋体" panose="02010600030101010101" pitchFamily="2" charset="-122"/>
                <a:sym typeface="+mn-ea"/>
              </a:rPr>
              <a:t>（2）定量决策方法。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851265" y="1671320"/>
            <a:ext cx="921385" cy="351536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战略管理</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424420" y="1862455"/>
            <a:ext cx="3775710" cy="922020"/>
          </a:xfrm>
          <a:prstGeom prst="rect">
            <a:avLst/>
          </a:prstGeom>
          <a:noFill/>
        </p:spPr>
        <p:txBody>
          <a:bodyPr wrap="square" rtlCol="0">
            <a:spAutoFit/>
          </a:bodyPr>
          <a:p>
            <a:r>
              <a:rPr lang="zh-CN" altLang="en-US" sz="5400" b="1">
                <a:latin typeface="宋体" panose="02010600030101010101" pitchFamily="2" charset="-122"/>
              </a:rPr>
              <a:t>任务三</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项目四  计划</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056942" y="3967306"/>
            <a:ext cx="2816860" cy="1837690"/>
            <a:chOff x="1446668" y="4557094"/>
            <a:chExt cx="2816860" cy="1837690"/>
          </a:xfrm>
        </p:grpSpPr>
        <p:sp>
          <p:nvSpPr>
            <p:cNvPr id="21" name="TextBox 20"/>
            <p:cNvSpPr txBox="1"/>
            <p:nvPr/>
          </p:nvSpPr>
          <p:spPr>
            <a:xfrm>
              <a:off x="2123910" y="4557094"/>
              <a:ext cx="1715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1.战略的含义</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446668" y="5072714"/>
              <a:ext cx="2816860"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组织的一种总体行动方案，组织为达到总目标而做的具有全局性、长远性和根本性的重点部署和资源安排。</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1470" y="175302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1870" y="175302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6670" y="175302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592622" y="3966671"/>
            <a:ext cx="2816860" cy="2145665"/>
            <a:chOff x="1446668" y="4557094"/>
            <a:chExt cx="2816860" cy="2145665"/>
          </a:xfrm>
        </p:grpSpPr>
        <p:sp>
          <p:nvSpPr>
            <p:cNvPr id="34" name="TextBox 20"/>
            <p:cNvSpPr txBox="1"/>
            <p:nvPr/>
          </p:nvSpPr>
          <p:spPr>
            <a:xfrm>
              <a:off x="2123910" y="4557094"/>
              <a:ext cx="1715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2.战略的特点</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446668" y="5072714"/>
              <a:ext cx="2816860"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（1）战略是计划的一种，是计划最重要的表现形式之一。</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（2）战略具有全局性、长远性和根本性的特征。</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（3）战略具有对抗性的特点。</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240062" y="3966036"/>
            <a:ext cx="2563521" cy="2145764"/>
            <a:chOff x="1700033" y="4557094"/>
            <a:chExt cx="2563521" cy="2145764"/>
          </a:xfrm>
        </p:grpSpPr>
        <p:sp>
          <p:nvSpPr>
            <p:cNvPr id="37" name="TextBox 20"/>
            <p:cNvSpPr txBox="1"/>
            <p:nvPr/>
          </p:nvSpPr>
          <p:spPr>
            <a:xfrm>
              <a:off x="1868640" y="4557094"/>
              <a:ext cx="222631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3.战略的构成要素</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00033" y="5072813"/>
              <a:ext cx="2563521"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（1）战略思想</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（2）战略目标</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（3）战略重点</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（4）战略阶段</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（5）战略行动</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一、战略概述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13"/>
          <p:cNvSpPr/>
          <p:nvPr/>
        </p:nvSpPr>
        <p:spPr>
          <a:xfrm>
            <a:off x="121587" y="108000"/>
            <a:ext cx="11952000" cy="378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5" name="TextBox 34"/>
          <p:cNvSpPr txBox="1"/>
          <p:nvPr/>
        </p:nvSpPr>
        <p:spPr>
          <a:xfrm>
            <a:off x="3312160" y="4641215"/>
            <a:ext cx="5718810" cy="1981835"/>
          </a:xfrm>
          <a:prstGeom prst="rect">
            <a:avLst/>
          </a:prstGeom>
          <a:noFill/>
        </p:spPr>
        <p:txBody>
          <a:bodyPr wrap="square" lIns="172763" tIns="34552" rIns="172763" bIns="34552" rtlCol="0" anchor="t" anchorCtr="0">
            <a:noAutofit/>
          </a:bodyPr>
          <a:lstStyle/>
          <a:p>
            <a:pPr algn="l">
              <a:lnSpc>
                <a:spcPct val="130000"/>
              </a:lnSpc>
            </a:pPr>
            <a:r>
              <a:rPr sz="1600" b="1" dirty="0">
                <a:solidFill>
                  <a:schemeClr val="tx1"/>
                </a:solidFill>
                <a:latin typeface="+mn-ea"/>
                <a:ea typeface="+mn-ea"/>
                <a:cs typeface="Lato Light"/>
              </a:rPr>
              <a:t>1. 战略管理的特征</a:t>
            </a:r>
            <a:endParaRPr sz="1600" b="1"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与组织内一般管理比较，战略管理主要具备以下四个特点。</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（1）战略管理具有全局性和长远性。</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（2）战略管理的内容是关系组织内生存发展的重大问题。</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（3）战略管理的主体是组织高层管理者。</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（4）战略管理要注重分析动态的环境。</a:t>
            </a:r>
            <a:endParaRPr sz="1600" dirty="0">
              <a:solidFill>
                <a:schemeClr val="tx1"/>
              </a:solidFill>
              <a:latin typeface="+mn-ea"/>
              <a:ea typeface="+mn-ea"/>
              <a:cs typeface="Lato Light"/>
            </a:endParaRPr>
          </a:p>
        </p:txBody>
      </p:sp>
      <p:grpSp>
        <p:nvGrpSpPr>
          <p:cNvPr id="36" name="组合 35"/>
          <p:cNvGrpSpPr/>
          <p:nvPr/>
        </p:nvGrpSpPr>
        <p:grpSpPr>
          <a:xfrm>
            <a:off x="5189855" y="2889885"/>
            <a:ext cx="1963420" cy="1835785"/>
            <a:chOff x="5189627" y="2889948"/>
            <a:chExt cx="1836468" cy="1835990"/>
          </a:xfrm>
        </p:grpSpPr>
        <p:sp>
          <p:nvSpPr>
            <p:cNvPr id="37" name="12"/>
            <p:cNvSpPr/>
            <p:nvPr/>
          </p:nvSpPr>
          <p:spPr>
            <a:xfrm>
              <a:off x="5189627" y="2889948"/>
              <a:ext cx="1836468" cy="1835990"/>
            </a:xfrm>
            <a:prstGeom prst="ellipse">
              <a:avLst/>
            </a:prstGeom>
            <a:solidFill>
              <a:schemeClr val="accent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38" name="11"/>
            <p:cNvSpPr txBox="1"/>
            <p:nvPr/>
          </p:nvSpPr>
          <p:spPr>
            <a:xfrm>
              <a:off x="5247412" y="3933850"/>
              <a:ext cx="1720898" cy="594812"/>
            </a:xfrm>
            <a:prstGeom prst="rect">
              <a:avLst/>
            </a:prstGeom>
          </p:spPr>
          <p:txBody>
            <a:bodyPr vert="horz" wrap="none" lIns="91440" tIns="45720" rIns="91440" bIns="45720" anchor="ctr">
              <a:normAutofit/>
            </a:bodyPr>
            <a:lstStyle/>
            <a:p>
              <a:pPr algn="ctr"/>
              <a:r>
                <a:rPr lang="en-US" altLang="zh-CN" sz="1800" b="1" dirty="0">
                  <a:solidFill>
                    <a:schemeClr val="bg1"/>
                  </a:solidFill>
                  <a:latin typeface="+mn-ea"/>
                </a:rPr>
                <a:t>二、战略管理</a:t>
              </a:r>
              <a:endParaRPr lang="en-US" altLang="zh-CN" sz="1800" b="1" dirty="0">
                <a:solidFill>
                  <a:schemeClr val="bg1"/>
                </a:solidFill>
                <a:latin typeface="+mn-ea"/>
              </a:endParaRPr>
            </a:p>
          </p:txBody>
        </p:sp>
        <p:sp>
          <p:nvSpPr>
            <p:cNvPr id="39" name="KSO_Shape"/>
            <p:cNvSpPr>
              <a:spLocks noChangeAspect="1"/>
            </p:cNvSpPr>
            <p:nvPr/>
          </p:nvSpPr>
          <p:spPr bwMode="auto">
            <a:xfrm>
              <a:off x="5827587" y="3456000"/>
              <a:ext cx="540000" cy="45989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13"/>
          <p:cNvSpPr/>
          <p:nvPr/>
        </p:nvSpPr>
        <p:spPr>
          <a:xfrm>
            <a:off x="121587" y="108000"/>
            <a:ext cx="11952000" cy="378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5" name="TextBox 34"/>
          <p:cNvSpPr txBox="1"/>
          <p:nvPr/>
        </p:nvSpPr>
        <p:spPr>
          <a:xfrm>
            <a:off x="715010" y="4020185"/>
            <a:ext cx="11224260" cy="2726055"/>
          </a:xfrm>
          <a:prstGeom prst="rect">
            <a:avLst/>
          </a:prstGeom>
          <a:noFill/>
        </p:spPr>
        <p:txBody>
          <a:bodyPr wrap="square" lIns="172763" tIns="34552" rIns="172763" bIns="34552" rtlCol="0" anchor="t" anchorCtr="0">
            <a:noAutofit/>
          </a:bodyPr>
          <a:lstStyle/>
          <a:p>
            <a:pPr algn="l">
              <a:lnSpc>
                <a:spcPct val="130000"/>
              </a:lnSpc>
            </a:pPr>
            <a:r>
              <a:rPr sz="1600" b="1" dirty="0">
                <a:solidFill>
                  <a:schemeClr val="tx1"/>
                </a:solidFill>
                <a:latin typeface="+mn-ea"/>
                <a:ea typeface="+mn-ea"/>
                <a:cs typeface="Lato Light"/>
              </a:rPr>
              <a:t>2. 战略环境分析</a:t>
            </a:r>
            <a:endParaRPr sz="1600" b="1"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（1）外部环境分析。</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组织的外部环境包括一般环境和产业环境。</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（2）内部环境分析。</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内部环境分析主要是分析组织内部的资源、能力以及人员的社会心理因素、组织文化等因素。</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（3）SWOT 分析。</a:t>
            </a:r>
            <a:endParaRPr sz="1600" dirty="0">
              <a:solidFill>
                <a:schemeClr val="tx1"/>
              </a:solidFill>
              <a:latin typeface="+mn-ea"/>
              <a:ea typeface="+mn-ea"/>
              <a:cs typeface="Lato Light"/>
            </a:endParaRPr>
          </a:p>
          <a:p>
            <a:pPr algn="l">
              <a:lnSpc>
                <a:spcPct val="130000"/>
              </a:lnSpc>
            </a:pPr>
            <a:r>
              <a:rPr sz="1600" dirty="0">
                <a:solidFill>
                  <a:schemeClr val="tx1"/>
                </a:solidFill>
                <a:latin typeface="+mn-ea"/>
                <a:ea typeface="+mn-ea"/>
                <a:cs typeface="Lato Light"/>
              </a:rPr>
              <a:t>SWOT 分析是对组织内、外部环境条件各方面内容进行综合和概括，进而分析组织的优势（Strength）、劣势（Weakness）、机会（Opportunity）和威胁（Threat）的一种方法。</a:t>
            </a:r>
            <a:endParaRPr sz="1600" dirty="0">
              <a:solidFill>
                <a:schemeClr val="tx1"/>
              </a:solidFill>
              <a:latin typeface="+mn-ea"/>
              <a:ea typeface="+mn-ea"/>
              <a:cs typeface="Lato Light"/>
            </a:endParaRPr>
          </a:p>
        </p:txBody>
      </p:sp>
      <p:grpSp>
        <p:nvGrpSpPr>
          <p:cNvPr id="36" name="组合 35"/>
          <p:cNvGrpSpPr/>
          <p:nvPr/>
        </p:nvGrpSpPr>
        <p:grpSpPr>
          <a:xfrm>
            <a:off x="5189855" y="2889885"/>
            <a:ext cx="1963420" cy="1835785"/>
            <a:chOff x="5189627" y="2889948"/>
            <a:chExt cx="1836468" cy="1835990"/>
          </a:xfrm>
        </p:grpSpPr>
        <p:sp>
          <p:nvSpPr>
            <p:cNvPr id="37" name="12"/>
            <p:cNvSpPr/>
            <p:nvPr/>
          </p:nvSpPr>
          <p:spPr>
            <a:xfrm>
              <a:off x="5189627" y="2889948"/>
              <a:ext cx="1836468" cy="1835990"/>
            </a:xfrm>
            <a:prstGeom prst="ellipse">
              <a:avLst/>
            </a:prstGeom>
            <a:solidFill>
              <a:schemeClr val="accent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38" name="11"/>
            <p:cNvSpPr txBox="1"/>
            <p:nvPr/>
          </p:nvSpPr>
          <p:spPr>
            <a:xfrm>
              <a:off x="5247412" y="3933850"/>
              <a:ext cx="1720898" cy="594812"/>
            </a:xfrm>
            <a:prstGeom prst="rect">
              <a:avLst/>
            </a:prstGeom>
          </p:spPr>
          <p:txBody>
            <a:bodyPr vert="horz" wrap="none" lIns="91440" tIns="45720" rIns="91440" bIns="45720" anchor="ctr">
              <a:normAutofit/>
            </a:bodyPr>
            <a:lstStyle/>
            <a:p>
              <a:pPr algn="ctr"/>
              <a:r>
                <a:rPr lang="en-US" altLang="zh-CN" sz="1800" b="1" dirty="0">
                  <a:solidFill>
                    <a:schemeClr val="bg1"/>
                  </a:solidFill>
                  <a:latin typeface="+mn-ea"/>
                </a:rPr>
                <a:t>二、战略管理</a:t>
              </a:r>
              <a:endParaRPr lang="en-US" altLang="zh-CN" sz="1800" b="1" dirty="0">
                <a:solidFill>
                  <a:schemeClr val="bg1"/>
                </a:solidFill>
                <a:latin typeface="+mn-ea"/>
              </a:endParaRPr>
            </a:p>
          </p:txBody>
        </p:sp>
        <p:sp>
          <p:nvSpPr>
            <p:cNvPr id="39" name="KSO_Shape"/>
            <p:cNvSpPr>
              <a:spLocks noChangeAspect="1"/>
            </p:cNvSpPr>
            <p:nvPr/>
          </p:nvSpPr>
          <p:spPr bwMode="auto">
            <a:xfrm>
              <a:off x="5827587" y="3456000"/>
              <a:ext cx="540000" cy="45989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992505" y="3963035"/>
            <a:ext cx="10546715" cy="2599690"/>
          </a:xfrm>
          <a:prstGeom prst="rect">
            <a:avLst/>
          </a:prstGeom>
          <a:noFill/>
        </p:spPr>
        <p:txBody>
          <a:bodyPr wrap="square" lIns="172763" tIns="34552" rIns="172763" bIns="34552" rtlCol="0" anchor="t" anchorCtr="0">
            <a:noAutofit/>
          </a:bodyPr>
          <a:lstStyle/>
          <a:p>
            <a:pPr algn="l" eaLnBrk="1" latinLnBrk="0" hangingPunct="1">
              <a:lnSpc>
                <a:spcPct val="150000"/>
              </a:lnSpc>
            </a:pPr>
            <a:r>
              <a:rPr sz="1600" b="1" dirty="0">
                <a:solidFill>
                  <a:schemeClr val="tx1"/>
                </a:solidFill>
                <a:latin typeface="+mn-ea"/>
                <a:ea typeface="+mn-ea"/>
                <a:cs typeface="Lato Light"/>
              </a:rPr>
              <a:t>3. 战略管理过程</a:t>
            </a:r>
            <a:endParaRPr sz="1600" b="1" dirty="0">
              <a:solidFill>
                <a:schemeClr val="tx1"/>
              </a:solidFill>
              <a:latin typeface="+mn-ea"/>
              <a:ea typeface="+mn-ea"/>
              <a:cs typeface="Lato Light"/>
            </a:endParaRPr>
          </a:p>
          <a:p>
            <a:pPr algn="l" eaLnBrk="1" latinLnBrk="0" hangingPunct="1">
              <a:lnSpc>
                <a:spcPct val="150000"/>
              </a:lnSpc>
            </a:pPr>
            <a:r>
              <a:rPr sz="1600" dirty="0">
                <a:solidFill>
                  <a:schemeClr val="tx1"/>
                </a:solidFill>
                <a:latin typeface="+mn-ea"/>
                <a:ea typeface="+mn-ea"/>
                <a:cs typeface="Lato Light"/>
              </a:rPr>
              <a:t>战略管理过程（Strategic Management Process）包括三个阶段：战略制定、战略实施（战术运用）和战略评价。</a:t>
            </a:r>
            <a:endParaRPr sz="1600" dirty="0">
              <a:solidFill>
                <a:schemeClr val="tx1"/>
              </a:solidFill>
              <a:latin typeface="+mn-ea"/>
              <a:ea typeface="+mn-ea"/>
              <a:cs typeface="Lato Light"/>
            </a:endParaRPr>
          </a:p>
          <a:p>
            <a:pPr algn="l" eaLnBrk="1" latinLnBrk="0" hangingPunct="1">
              <a:lnSpc>
                <a:spcPct val="150000"/>
              </a:lnSpc>
            </a:pPr>
            <a:r>
              <a:rPr sz="1600" dirty="0">
                <a:solidFill>
                  <a:schemeClr val="tx1"/>
                </a:solidFill>
                <a:latin typeface="+mn-ea"/>
                <a:ea typeface="+mn-ea"/>
                <a:cs typeface="Lato Light"/>
              </a:rPr>
              <a:t>（1）战略制定——包括确定企业任务，分析企业的外部机会与威胁和企业内部优势与弱点，建立长期目标，制定可供选择的战略，以及选择特定的实施战略。</a:t>
            </a:r>
            <a:endParaRPr sz="1600" dirty="0">
              <a:solidFill>
                <a:schemeClr val="tx1"/>
              </a:solidFill>
              <a:latin typeface="+mn-ea"/>
              <a:ea typeface="+mn-ea"/>
              <a:cs typeface="Lato Light"/>
            </a:endParaRPr>
          </a:p>
          <a:p>
            <a:pPr algn="l" eaLnBrk="1" latinLnBrk="0" hangingPunct="1">
              <a:lnSpc>
                <a:spcPct val="150000"/>
              </a:lnSpc>
            </a:pPr>
            <a:r>
              <a:rPr sz="1600" dirty="0">
                <a:solidFill>
                  <a:schemeClr val="tx1"/>
                </a:solidFill>
                <a:latin typeface="+mn-ea"/>
                <a:ea typeface="+mn-ea"/>
                <a:cs typeface="Lato Light"/>
              </a:rPr>
              <a:t>（2）战略实施——在战略实施过程中，要求公司树立年度目标、制定政策、激励雇员和配置资源，各个职能部门制定具体的战术，以便使制定的战略得以贯彻执行，也就是战略实施阶段。</a:t>
            </a:r>
            <a:endParaRPr sz="1600" dirty="0">
              <a:solidFill>
                <a:schemeClr val="tx1"/>
              </a:solidFill>
              <a:latin typeface="+mn-ea"/>
              <a:ea typeface="+mn-ea"/>
              <a:cs typeface="Lato Light"/>
            </a:endParaRPr>
          </a:p>
          <a:p>
            <a:pPr algn="l" eaLnBrk="1" latinLnBrk="0" hangingPunct="1">
              <a:lnSpc>
                <a:spcPct val="150000"/>
              </a:lnSpc>
            </a:pPr>
            <a:r>
              <a:rPr sz="1600" dirty="0">
                <a:solidFill>
                  <a:schemeClr val="tx1"/>
                </a:solidFill>
                <a:latin typeface="+mn-ea"/>
                <a:ea typeface="+mn-ea"/>
                <a:cs typeface="Lato Light"/>
              </a:rPr>
              <a:t>（3）战略评价——这是战略管理的最后一个阶段。</a:t>
            </a:r>
            <a:endParaRPr sz="1600" dirty="0">
              <a:solidFill>
                <a:schemeClr val="tx1"/>
              </a:solidFill>
              <a:latin typeface="+mn-ea"/>
              <a:ea typeface="+mn-ea"/>
              <a:cs typeface="Lato Light"/>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二、战略管理</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699635" y="1296035"/>
            <a:ext cx="5044440" cy="2781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计划</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决策</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战略管理</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10534015" y="1123315"/>
            <a:ext cx="921385" cy="240093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计划</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184390" y="1863090"/>
            <a:ext cx="3775710" cy="922020"/>
          </a:xfrm>
          <a:prstGeom prst="rect">
            <a:avLst/>
          </a:prstGeom>
          <a:noFill/>
        </p:spPr>
        <p:txBody>
          <a:bodyPr wrap="square" rtlCol="0">
            <a:spAutoFit/>
          </a:bodyPr>
          <a:p>
            <a:r>
              <a:rPr lang="zh-CN" altLang="en-US" sz="5400" b="1">
                <a:latin typeface="宋体" panose="02010600030101010101" pitchFamily="2" charset="-122"/>
              </a:rPr>
              <a:t>任务一</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1" name="组合 100"/>
          <p:cNvGrpSpPr/>
          <p:nvPr/>
        </p:nvGrpSpPr>
        <p:grpSpPr>
          <a:xfrm>
            <a:off x="1441805" y="1761463"/>
            <a:ext cx="3374889" cy="1114869"/>
            <a:chOff x="1230207" y="2124531"/>
            <a:chExt cx="3374889" cy="1114870"/>
          </a:xfrm>
        </p:grpSpPr>
        <p:grpSp>
          <p:nvGrpSpPr>
            <p:cNvPr id="102" name="组合 101"/>
            <p:cNvGrpSpPr/>
            <p:nvPr/>
          </p:nvGrpSpPr>
          <p:grpSpPr>
            <a:xfrm>
              <a:off x="1230207" y="2124531"/>
              <a:ext cx="3374889" cy="295025"/>
              <a:chOff x="980608" y="1870075"/>
              <a:chExt cx="3374889" cy="295025"/>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255541" y="1870075"/>
                <a:ext cx="3099956" cy="245571"/>
              </a:xfrm>
              <a:prstGeom prst="rect">
                <a:avLst/>
              </a:prstGeom>
              <a:noFill/>
            </p:spPr>
            <p:txBody>
              <a:bodyPr wrap="square" rtlCol="0">
                <a:spAutoFit/>
              </a:bodyPr>
              <a:p>
                <a:pPr eaLnBrk="0" hangingPunct="0">
                  <a:lnSpc>
                    <a:spcPct val="125000"/>
                  </a:lnSpc>
                  <a:spcBef>
                    <a:spcPts val="0"/>
                  </a:spcBef>
                  <a:spcAft>
                    <a:spcPts val="0"/>
                  </a:spcAft>
                </a:pPr>
                <a:r>
                  <a:rPr lang="zh-CN" altLang="en-US" sz="2400" b="1" dirty="0">
                    <a:solidFill>
                      <a:schemeClr val="tx1">
                        <a:lumMod val="75000"/>
                        <a:lumOff val="25000"/>
                      </a:schemeClr>
                    </a:solidFill>
                    <a:latin typeface="宋体" panose="02010600030101010101" pitchFamily="2" charset="-122"/>
                    <a:cs typeface="Helvetica" panose="020B0604020202030204"/>
                  </a:rPr>
                  <a:t>1. 计划的含义</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03" name="矩形 102"/>
            <p:cNvSpPr/>
            <p:nvPr/>
          </p:nvSpPr>
          <p:spPr>
            <a:xfrm>
              <a:off x="1333794" y="2532645"/>
              <a:ext cx="2513146" cy="706756"/>
            </a:xfrm>
            <a:prstGeom prst="rect">
              <a:avLst/>
            </a:prstGeom>
          </p:spPr>
          <p:txBody>
            <a:bodyPr wrap="square">
              <a:spAutoFit/>
            </a:bodyPr>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计划可以从名词、动词两种词性去理解。</a:t>
              </a:r>
              <a:endParaRPr sz="1600" dirty="0">
                <a:solidFill>
                  <a:schemeClr val="tx1"/>
                </a:solidFill>
                <a:latin typeface="宋体" panose="02010600030101010101" pitchFamily="2" charset="-122"/>
                <a:cs typeface="宋体" panose="02010600030101010101" pitchFamily="2" charset="-122"/>
              </a:endParaRPr>
            </a:p>
          </p:txBody>
        </p:sp>
      </p:grpSp>
      <p:grpSp>
        <p:nvGrpSpPr>
          <p:cNvPr id="108" name="组合 107"/>
          <p:cNvGrpSpPr/>
          <p:nvPr/>
        </p:nvGrpSpPr>
        <p:grpSpPr>
          <a:xfrm>
            <a:off x="1441805" y="3903063"/>
            <a:ext cx="3374889" cy="2038159"/>
            <a:chOff x="1230207" y="2124531"/>
            <a:chExt cx="3374889" cy="2038160"/>
          </a:xfrm>
        </p:grpSpPr>
        <p:grpSp>
          <p:nvGrpSpPr>
            <p:cNvPr id="109" name="组合 108"/>
            <p:cNvGrpSpPr/>
            <p:nvPr/>
          </p:nvGrpSpPr>
          <p:grpSpPr>
            <a:xfrm>
              <a:off x="1230207" y="2124531"/>
              <a:ext cx="3374889" cy="295025"/>
              <a:chOff x="980608" y="1870075"/>
              <a:chExt cx="3374889" cy="295025"/>
            </a:xfrm>
          </p:grpSpPr>
          <p:grpSp>
            <p:nvGrpSpPr>
              <p:cNvPr id="111" name="组合 110"/>
              <p:cNvGrpSpPr/>
              <p:nvPr/>
            </p:nvGrpSpPr>
            <p:grpSpPr>
              <a:xfrm>
                <a:off x="980608" y="1948657"/>
                <a:ext cx="216000" cy="216443"/>
                <a:chOff x="980608" y="2248535"/>
                <a:chExt cx="216000" cy="216443"/>
              </a:xfrm>
            </p:grpSpPr>
            <p:sp>
              <p:nvSpPr>
                <p:cNvPr id="11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sp>
              <p:nvSpPr>
                <p:cNvPr id="11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grpSp>
          <p:sp>
            <p:nvSpPr>
              <p:cNvPr id="112" name="文本框 74"/>
              <p:cNvSpPr txBox="1"/>
              <p:nvPr/>
            </p:nvSpPr>
            <p:spPr>
              <a:xfrm>
                <a:off x="1255541" y="1870075"/>
                <a:ext cx="3099956" cy="235480"/>
              </a:xfrm>
              <a:prstGeom prst="rect">
                <a:avLst/>
              </a:prstGeom>
              <a:noFill/>
            </p:spPr>
            <p:txBody>
              <a:bodyPr wrap="square" rtlCol="0">
                <a:spAutoFit/>
              </a:bodyPr>
              <a:p>
                <a:pPr eaLnBrk="0" hangingPunct="0">
                  <a:lnSpc>
                    <a:spcPct val="125000"/>
                  </a:lnSpc>
                  <a:spcBef>
                    <a:spcPts val="0"/>
                  </a:spcBef>
                  <a:spcAft>
                    <a:spcPts val="0"/>
                  </a:spcAft>
                </a:pPr>
                <a:r>
                  <a:rPr lang="zh-CN" altLang="en-US" sz="2400" b="1" dirty="0">
                    <a:solidFill>
                      <a:schemeClr val="tx1">
                        <a:lumMod val="75000"/>
                        <a:lumOff val="25000"/>
                      </a:schemeClr>
                    </a:solidFill>
                    <a:latin typeface="宋体" panose="02010600030101010101" pitchFamily="2" charset="-122"/>
                    <a:cs typeface="Helvetica" panose="020B0604020202030204"/>
                  </a:rPr>
                  <a:t>3. 计划的特征</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10" name="矩形 109"/>
            <p:cNvSpPr/>
            <p:nvPr/>
          </p:nvSpPr>
          <p:spPr>
            <a:xfrm>
              <a:off x="1333794" y="2532645"/>
              <a:ext cx="2513146" cy="1630046"/>
            </a:xfrm>
            <a:prstGeom prst="rect">
              <a:avLst/>
            </a:prstGeom>
          </p:spPr>
          <p:txBody>
            <a:bodyPr wrap="square">
              <a:spAutoFit/>
            </a:bodyPr>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（1）目的性。</a:t>
              </a:r>
              <a:endParaRPr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（2）首要性。</a:t>
              </a:r>
              <a:endParaRPr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（3）普遍性。</a:t>
              </a:r>
              <a:endParaRPr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（4）效率性。</a:t>
              </a:r>
              <a:endParaRPr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（5）创新性。</a:t>
              </a:r>
              <a:endParaRPr sz="1600" dirty="0">
                <a:solidFill>
                  <a:schemeClr val="tx1"/>
                </a:solidFill>
                <a:latin typeface="宋体" panose="02010600030101010101" pitchFamily="2" charset="-122"/>
                <a:cs typeface="宋体" panose="02010600030101010101" pitchFamily="2" charset="-122"/>
              </a:endParaRPr>
            </a:p>
          </p:txBody>
        </p:sp>
      </p:grpSp>
      <p:grpSp>
        <p:nvGrpSpPr>
          <p:cNvPr id="115" name="组合 114"/>
          <p:cNvGrpSpPr/>
          <p:nvPr/>
        </p:nvGrpSpPr>
        <p:grpSpPr>
          <a:xfrm>
            <a:off x="7940911" y="1696503"/>
            <a:ext cx="3561715" cy="1751330"/>
            <a:chOff x="1230207" y="2124531"/>
            <a:chExt cx="3561715" cy="1664076"/>
          </a:xfrm>
        </p:grpSpPr>
        <p:grpSp>
          <p:nvGrpSpPr>
            <p:cNvPr id="116" name="组合 115"/>
            <p:cNvGrpSpPr/>
            <p:nvPr/>
          </p:nvGrpSpPr>
          <p:grpSpPr>
            <a:xfrm>
              <a:off x="1230207" y="2124531"/>
              <a:ext cx="3374889" cy="314332"/>
              <a:chOff x="980608" y="1870075"/>
              <a:chExt cx="3374889" cy="314332"/>
            </a:xfrm>
          </p:grpSpPr>
          <p:grpSp>
            <p:nvGrpSpPr>
              <p:cNvPr id="118" name="组合 117"/>
              <p:cNvGrpSpPr/>
              <p:nvPr/>
            </p:nvGrpSpPr>
            <p:grpSpPr>
              <a:xfrm>
                <a:off x="980608" y="1967964"/>
                <a:ext cx="216000" cy="216443"/>
                <a:chOff x="980608" y="2267842"/>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sp>
              <p:nvSpPr>
                <p:cNvPr id="121" name="Freeform 16"/>
                <p:cNvSpPr>
                  <a:spLocks noEditPoints="1"/>
                </p:cNvSpPr>
                <p:nvPr/>
              </p:nvSpPr>
              <p:spPr bwMode="auto">
                <a:xfrm>
                  <a:off x="980608" y="2267842"/>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grpSp>
          <p:sp>
            <p:nvSpPr>
              <p:cNvPr id="119" name="文本框 81"/>
              <p:cNvSpPr txBox="1"/>
              <p:nvPr/>
            </p:nvSpPr>
            <p:spPr>
              <a:xfrm>
                <a:off x="1255541" y="1870075"/>
                <a:ext cx="3099956" cy="256567"/>
              </a:xfrm>
              <a:prstGeom prst="rect">
                <a:avLst/>
              </a:prstGeom>
              <a:noFill/>
            </p:spPr>
            <p:txBody>
              <a:bodyPr wrap="square" rtlCol="0">
                <a:spAutoFit/>
              </a:bodyPr>
              <a:p>
                <a:pPr eaLnBrk="0" hangingPunct="0">
                  <a:lnSpc>
                    <a:spcPct val="125000"/>
                  </a:lnSpc>
                  <a:spcBef>
                    <a:spcPts val="0"/>
                  </a:spcBef>
                  <a:spcAft>
                    <a:spcPts val="0"/>
                  </a:spcAft>
                </a:pPr>
                <a:r>
                  <a:rPr lang="zh-CN" altLang="en-US" sz="2400" b="1" dirty="0">
                    <a:solidFill>
                      <a:schemeClr val="tx1">
                        <a:lumMod val="75000"/>
                        <a:lumOff val="25000"/>
                      </a:schemeClr>
                    </a:solidFill>
                    <a:latin typeface="宋体" panose="02010600030101010101" pitchFamily="2" charset="-122"/>
                    <a:cs typeface="Helvetica" panose="020B0604020202030204"/>
                  </a:rPr>
                  <a:t>2. 计划与决策</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17" name="矩形 116"/>
            <p:cNvSpPr/>
            <p:nvPr/>
          </p:nvSpPr>
          <p:spPr>
            <a:xfrm>
              <a:off x="1333712" y="2532405"/>
              <a:ext cx="3458210" cy="1256202"/>
            </a:xfrm>
            <a:prstGeom prst="rect">
              <a:avLst/>
            </a:prstGeom>
          </p:spPr>
          <p:txBody>
            <a:bodyPr wrap="square">
              <a:spAutoFit/>
            </a:bodyPr>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决策是计划的前提，计划是决策的逻辑延续。决策为计划的任务安排提供了依据，计划则为决策所选择的目标活动的实施提供了组织保证。</a:t>
              </a:r>
              <a:endParaRPr sz="1600" dirty="0">
                <a:solidFill>
                  <a:schemeClr val="tx1"/>
                </a:solidFill>
                <a:latin typeface="宋体" panose="02010600030101010101" pitchFamily="2" charset="-122"/>
                <a:cs typeface="宋体" panose="02010600030101010101" pitchFamily="2" charset="-122"/>
              </a:endParaRPr>
            </a:p>
          </p:txBody>
        </p:sp>
      </p:grpSp>
      <p:grpSp>
        <p:nvGrpSpPr>
          <p:cNvPr id="122" name="组合 121"/>
          <p:cNvGrpSpPr/>
          <p:nvPr/>
        </p:nvGrpSpPr>
        <p:grpSpPr>
          <a:xfrm>
            <a:off x="7940911" y="3761908"/>
            <a:ext cx="3463290" cy="1751330"/>
            <a:chOff x="1230207" y="2124531"/>
            <a:chExt cx="3463290" cy="1664076"/>
          </a:xfrm>
        </p:grpSpPr>
        <p:grpSp>
          <p:nvGrpSpPr>
            <p:cNvPr id="123" name="组合 122"/>
            <p:cNvGrpSpPr/>
            <p:nvPr/>
          </p:nvGrpSpPr>
          <p:grpSpPr>
            <a:xfrm>
              <a:off x="1230207" y="2124531"/>
              <a:ext cx="3374889" cy="295025"/>
              <a:chOff x="980608" y="1870075"/>
              <a:chExt cx="3374889" cy="295025"/>
            </a:xfrm>
          </p:grpSpPr>
          <p:grpSp>
            <p:nvGrpSpPr>
              <p:cNvPr id="125" name="组合 124"/>
              <p:cNvGrpSpPr/>
              <p:nvPr/>
            </p:nvGrpSpPr>
            <p:grpSpPr>
              <a:xfrm>
                <a:off x="980608" y="1948657"/>
                <a:ext cx="216000" cy="216443"/>
                <a:chOff x="980608" y="2248535"/>
                <a:chExt cx="216000" cy="216443"/>
              </a:xfrm>
            </p:grpSpPr>
            <p:sp>
              <p:nvSpPr>
                <p:cNvPr id="12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a:solidFill>
                      <a:schemeClr val="tx1">
                        <a:lumMod val="75000"/>
                        <a:lumOff val="25000"/>
                      </a:schemeClr>
                    </a:solidFill>
                    <a:latin typeface="宋体" panose="02010600030101010101" pitchFamily="2" charset="-122"/>
                  </a:endParaRPr>
                </a:p>
              </p:txBody>
            </p:sp>
            <p:sp>
              <p:nvSpPr>
                <p:cNvPr id="12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lnSpc>
                      <a:spcPct val="125000"/>
                    </a:lnSpc>
                    <a:spcBef>
                      <a:spcPts val="0"/>
                    </a:spcBef>
                    <a:spcAft>
                      <a:spcPts val="0"/>
                    </a:spcAft>
                  </a:pPr>
                  <a:endParaRPr lang="zh-CN" altLang="en-US" sz="1700" dirty="0">
                    <a:solidFill>
                      <a:schemeClr val="tx1">
                        <a:lumMod val="75000"/>
                        <a:lumOff val="25000"/>
                      </a:schemeClr>
                    </a:solidFill>
                    <a:latin typeface="宋体" panose="02010600030101010101" pitchFamily="2" charset="-122"/>
                  </a:endParaRPr>
                </a:p>
              </p:txBody>
            </p:sp>
          </p:grpSp>
          <p:sp>
            <p:nvSpPr>
              <p:cNvPr id="126" name="文本框 88"/>
              <p:cNvSpPr txBox="1"/>
              <p:nvPr/>
            </p:nvSpPr>
            <p:spPr>
              <a:xfrm>
                <a:off x="1255541" y="1870075"/>
                <a:ext cx="3099956" cy="238129"/>
              </a:xfrm>
              <a:prstGeom prst="rect">
                <a:avLst/>
              </a:prstGeom>
              <a:noFill/>
            </p:spPr>
            <p:txBody>
              <a:bodyPr wrap="square" rtlCol="0">
                <a:spAutoFit/>
              </a:bodyPr>
              <a:p>
                <a:pPr eaLnBrk="0" hangingPunct="0">
                  <a:lnSpc>
                    <a:spcPct val="125000"/>
                  </a:lnSpc>
                  <a:spcBef>
                    <a:spcPts val="0"/>
                  </a:spcBef>
                  <a:spcAft>
                    <a:spcPts val="0"/>
                  </a:spcAft>
                </a:pPr>
                <a:r>
                  <a:rPr lang="zh-CN" altLang="en-US" sz="2400" b="1" dirty="0">
                    <a:solidFill>
                      <a:schemeClr val="tx1">
                        <a:lumMod val="75000"/>
                        <a:lumOff val="25000"/>
                      </a:schemeClr>
                    </a:solidFill>
                    <a:latin typeface="宋体" panose="02010600030101010101" pitchFamily="2" charset="-122"/>
                    <a:cs typeface="Helvetica" panose="020B0604020202030204"/>
                  </a:rPr>
                  <a:t>4. 计划的作用</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24" name="矩形 123"/>
            <p:cNvSpPr/>
            <p:nvPr/>
          </p:nvSpPr>
          <p:spPr>
            <a:xfrm>
              <a:off x="1333712" y="2532405"/>
              <a:ext cx="3359785" cy="1256202"/>
            </a:xfrm>
            <a:prstGeom prst="rect">
              <a:avLst/>
            </a:prstGeom>
          </p:spPr>
          <p:txBody>
            <a:bodyPr wrap="square">
              <a:spAutoFit/>
            </a:bodyPr>
            <a:p>
              <a:pPr defTabSz="911225">
                <a:lnSpc>
                  <a:spcPct val="125000"/>
                </a:lnSpc>
                <a:spcBef>
                  <a:spcPts val="0"/>
                </a:spcBef>
                <a:spcAft>
                  <a:spcPts val="0"/>
                </a:spcAft>
              </a:pPr>
              <a:r>
                <a:rPr sz="1600" dirty="0">
                  <a:solidFill>
                    <a:schemeClr val="tx1"/>
                  </a:solidFill>
                  <a:latin typeface="宋体" panose="02010600030101010101" pitchFamily="2" charset="-122"/>
                  <a:cs typeface="宋体" panose="02010600030101010101" pitchFamily="2" charset="-122"/>
                </a:rPr>
                <a:t>（1）计划是管理者指挥的依据</a:t>
              </a:r>
              <a:r>
                <a:rPr lang="zh-CN" sz="1600" dirty="0">
                  <a:solidFill>
                    <a:schemeClr val="tx1"/>
                  </a:solidFill>
                  <a:latin typeface="宋体" panose="02010600030101010101" pitchFamily="2" charset="-122"/>
                  <a:cs typeface="宋体" panose="02010600030101010101" pitchFamily="2" charset="-122"/>
                </a:rPr>
                <a:t>。</a:t>
              </a:r>
              <a:endParaRPr lang="zh-CN"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lang="zh-CN" sz="1600" dirty="0">
                  <a:solidFill>
                    <a:schemeClr val="tx1"/>
                  </a:solidFill>
                  <a:latin typeface="宋体" panose="02010600030101010101" pitchFamily="2" charset="-122"/>
                  <a:cs typeface="宋体" panose="02010600030101010101" pitchFamily="2" charset="-122"/>
                </a:rPr>
                <a:t>（2）计划是管理者提高效益的方法。</a:t>
              </a:r>
              <a:endParaRPr lang="zh-CN"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lang="zh-CN" sz="1600" dirty="0">
                  <a:solidFill>
                    <a:schemeClr val="tx1"/>
                  </a:solidFill>
                  <a:latin typeface="宋体" panose="02010600030101010101" pitchFamily="2" charset="-122"/>
                  <a:cs typeface="宋体" panose="02010600030101010101" pitchFamily="2" charset="-122"/>
                </a:rPr>
                <a:t>（3）计划是管理者进行控制的标准。</a:t>
              </a:r>
              <a:endParaRPr lang="zh-CN" sz="1600" dirty="0">
                <a:solidFill>
                  <a:schemeClr val="tx1"/>
                </a:solidFill>
                <a:latin typeface="宋体" panose="02010600030101010101" pitchFamily="2" charset="-122"/>
                <a:cs typeface="宋体" panose="02010600030101010101" pitchFamily="2" charset="-122"/>
              </a:endParaRPr>
            </a:p>
            <a:p>
              <a:pPr defTabSz="911225">
                <a:lnSpc>
                  <a:spcPct val="125000"/>
                </a:lnSpc>
                <a:spcBef>
                  <a:spcPts val="0"/>
                </a:spcBef>
                <a:spcAft>
                  <a:spcPts val="0"/>
                </a:spcAft>
              </a:pPr>
              <a:r>
                <a:rPr lang="zh-CN" sz="1600" dirty="0">
                  <a:solidFill>
                    <a:schemeClr val="tx1"/>
                  </a:solidFill>
                  <a:latin typeface="宋体" panose="02010600030101010101" pitchFamily="2" charset="-122"/>
                  <a:cs typeface="宋体" panose="02010600030101010101" pitchFamily="2" charset="-122"/>
                </a:rPr>
                <a:t>（4）计划是管理者降低风险的手段。</a:t>
              </a:r>
              <a:endParaRPr lang="zh-CN" sz="1600" dirty="0">
                <a:solidFill>
                  <a:schemeClr val="tx1"/>
                </a:solidFill>
                <a:latin typeface="宋体" panose="02010600030101010101" pitchFamily="2" charset="-122"/>
                <a:cs typeface="宋体" panose="02010600030101010101" pitchFamily="2" charset="-122"/>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一、计划工作概述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fade">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296035"/>
            <a:ext cx="5782945" cy="470789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5. 计划的类型</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依据不同的侧重点，我们可以将计划作不同的分类，常见的计划分类方法有以下几种。</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（1）按计划的期限分类。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（2）按计划的综合性程度分类。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（3）按计划的表现形式分类。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（4）按计划的职能分类。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（5）按计划的明确程度分类。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（6）按计划的内容分类。</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（7）按计划的重复性分类。</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一、计划工作概述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81700" y="1673860"/>
            <a:ext cx="5334000" cy="4243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73112" y="2286635"/>
            <a:ext cx="3789680" cy="3075305"/>
            <a:chOff x="905768" y="2384649"/>
            <a:chExt cx="3789680" cy="3075305"/>
          </a:xfrm>
        </p:grpSpPr>
        <p:sp>
          <p:nvSpPr>
            <p:cNvPr id="83" name="TextBox 82"/>
            <p:cNvSpPr txBox="1"/>
            <p:nvPr/>
          </p:nvSpPr>
          <p:spPr>
            <a:xfrm>
              <a:off x="905768" y="2384649"/>
              <a:ext cx="3156585" cy="398780"/>
            </a:xfrm>
            <a:prstGeom prst="rect">
              <a:avLst/>
            </a:prstGeom>
            <a:noFill/>
          </p:spPr>
          <p:txBody>
            <a:bodyPr wrap="square" rtlCol="0">
              <a:spAutoFit/>
            </a:bodyPr>
            <a:lstStyle/>
            <a:p>
              <a:r>
                <a:rPr lang="en-US" sz="2000" spc="300" dirty="0" smtClean="0">
                  <a:solidFill>
                    <a:schemeClr val="tx2"/>
                  </a:solidFill>
                  <a:latin typeface="+mn-ea"/>
                </a:rPr>
                <a:t>1.计划工作的程序</a:t>
              </a:r>
              <a:endParaRPr lang="en-US" sz="2000" spc="300" dirty="0" smtClean="0">
                <a:solidFill>
                  <a:schemeClr val="tx2"/>
                </a:solidFill>
                <a:latin typeface="+mn-ea"/>
              </a:endParaRPr>
            </a:p>
          </p:txBody>
        </p:sp>
        <p:sp>
          <p:nvSpPr>
            <p:cNvPr id="84" name="TextBox 83"/>
            <p:cNvSpPr txBox="1"/>
            <p:nvPr/>
          </p:nvSpPr>
          <p:spPr>
            <a:xfrm>
              <a:off x="905768" y="2783429"/>
              <a:ext cx="3789680" cy="267652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计划编制本身也是一个过程。为了保证编制的计划合理，确保组织目标的实现，计划编制过程中必须采用科学的方法。虽然可以用不同标准把计划分成不同类型，计划的形式也多种多样，但管理者在编制任何完整的计划时，实质上都遵循相同的逻辑和步骤。</a:t>
              </a:r>
              <a:endParaRPr sz="1600" dirty="0">
                <a:solidFill>
                  <a:schemeClr val="tx1"/>
                </a:solidFill>
                <a:latin typeface="+mn-ea"/>
                <a:ea typeface="+mn-ea"/>
              </a:endParaRPr>
            </a:p>
          </p:txBody>
        </p:sp>
      </p:gr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4802362" y="2286794"/>
            <a:ext cx="6480000" cy="3177951"/>
          </a:xfrm>
          <a:prstGeom prst="rect">
            <a:avLst/>
          </a:prstGeom>
        </p:spPr>
      </p:pic>
      <p:sp>
        <p:nvSpPr>
          <p:cNvPr id="25" name="文本框 2"/>
          <p:cNvSpPr txBox="1"/>
          <p:nvPr/>
        </p:nvSpPr>
        <p:spPr>
          <a:xfrm>
            <a:off x="772795" y="585470"/>
            <a:ext cx="5870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二、计划工作的程序、方法和原理</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0" name="Group 2010"/>
          <p:cNvGrpSpPr/>
          <p:nvPr/>
        </p:nvGrpSpPr>
        <p:grpSpPr>
          <a:xfrm>
            <a:off x="98985" y="1890086"/>
            <a:ext cx="1558290" cy="3610292"/>
            <a:chOff x="-26893" y="-15"/>
            <a:chExt cx="3116750" cy="7220979"/>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7" name="Shape 2007"/>
            <p:cNvSpPr/>
            <p:nvPr/>
          </p:nvSpPr>
          <p:spPr>
            <a:xfrm>
              <a:off x="-26893" y="6556718"/>
              <a:ext cx="3116750" cy="664246"/>
            </a:xfrm>
            <a:prstGeom prst="rect">
              <a:avLst/>
            </a:prstGeom>
            <a:noFill/>
            <a:ln w="12700" cap="flat">
              <a:noFill/>
              <a:miter lim="400000"/>
            </a:ln>
            <a:effectLst/>
          </p:spPr>
          <p:txBody>
            <a:bodyPr wrap="squar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gn="l">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1</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）识别机会</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18" name="Group 2018"/>
          <p:cNvGrpSpPr/>
          <p:nvPr/>
        </p:nvGrpSpPr>
        <p:grpSpPr>
          <a:xfrm>
            <a:off x="1657115" y="2565387"/>
            <a:ext cx="1539875" cy="2905442"/>
            <a:chOff x="20126" y="0"/>
            <a:chExt cx="3079917" cy="5811202"/>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15" name="Shape 2015"/>
            <p:cNvSpPr/>
            <p:nvPr/>
          </p:nvSpPr>
          <p:spPr>
            <a:xfrm>
              <a:off x="20126" y="5146956"/>
              <a:ext cx="3079917" cy="664246"/>
            </a:xfrm>
            <a:prstGeom prst="rect">
              <a:avLst/>
            </a:prstGeom>
            <a:noFill/>
            <a:ln w="12700" cap="flat">
              <a:noFill/>
              <a:miter lim="400000"/>
            </a:ln>
            <a:effectLst/>
          </p:spPr>
          <p:txBody>
            <a:bodyPr wrap="square" lIns="0" tIns="0" rIns="0" bIns="0" numCol="1" anchor="ctr">
              <a:spAutoFit/>
            </a:bodyPr>
            <a:lstStyle>
              <a:lvl1pPr>
                <a:defRPr sz="7500">
                  <a:solidFill>
                    <a:srgbClr val="CD321B"/>
                  </a:solidFill>
                  <a:latin typeface="FontAwesome"/>
                  <a:ea typeface="FontAwesome"/>
                  <a:cs typeface="FontAwesome"/>
                  <a:sym typeface="FontAwesome"/>
                </a:defRPr>
              </a:lvl1pPr>
            </a:lstStyle>
            <a:p>
              <a:pPr lvl="0" algn="l" defTabSz="457200">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rPr>
                <a:t>2</a:t>
              </a:r>
              <a:r>
                <a:rPr lang="zh-CN" altLang="en-US"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rPr>
                <a:t>）设立目标</a:t>
              </a:r>
              <a:endParaRPr lang="zh-CN" altLang="en-US"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26" name="Group 2026"/>
          <p:cNvGrpSpPr/>
          <p:nvPr/>
        </p:nvGrpSpPr>
        <p:grpSpPr>
          <a:xfrm>
            <a:off x="3357014" y="1930091"/>
            <a:ext cx="1028700" cy="3776278"/>
            <a:chOff x="426902" y="0"/>
            <a:chExt cx="2057512" cy="7552971"/>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3" name="Shape 2023"/>
            <p:cNvSpPr/>
            <p:nvPr/>
          </p:nvSpPr>
          <p:spPr>
            <a:xfrm>
              <a:off x="426902" y="6224478"/>
              <a:ext cx="2057512" cy="1328493"/>
            </a:xfrm>
            <a:prstGeom prst="rect">
              <a:avLst/>
            </a:prstGeom>
            <a:noFill/>
            <a:ln w="12700" cap="flat">
              <a:noFill/>
              <a:miter lim="400000"/>
            </a:ln>
            <a:effec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3</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）拟定</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前提条件</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34" name="Group 2034"/>
          <p:cNvGrpSpPr/>
          <p:nvPr/>
        </p:nvGrpSpPr>
        <p:grpSpPr>
          <a:xfrm>
            <a:off x="4746236" y="2634602"/>
            <a:ext cx="1383030" cy="3071812"/>
            <a:chOff x="-8704" y="0"/>
            <a:chExt cx="2766210" cy="6143962"/>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0" name="Shape 2030"/>
            <p:cNvSpPr/>
            <p:nvPr/>
          </p:nvSpPr>
          <p:spPr>
            <a:xfrm>
              <a:off x="-8704" y="4815469"/>
              <a:ext cx="2766210" cy="1328493"/>
            </a:xfrm>
            <a:prstGeom prst="rect">
              <a:avLst/>
            </a:prstGeom>
            <a:noFill/>
            <a:ln w="12700" cap="flat">
              <a:noFill/>
              <a:miter lim="400000"/>
            </a:ln>
            <a:effectLst/>
          </p:spPr>
          <p:txBody>
            <a:bodyPr wrap="squar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4</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）确定可供选择的方案</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42" name="Group 2042"/>
          <p:cNvGrpSpPr/>
          <p:nvPr/>
        </p:nvGrpSpPr>
        <p:grpSpPr>
          <a:xfrm>
            <a:off x="6510714" y="1890086"/>
            <a:ext cx="1412240" cy="3776345"/>
            <a:chOff x="63660" y="0"/>
            <a:chExt cx="2824633" cy="7553105"/>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9" name="Shape 2039"/>
            <p:cNvSpPr/>
            <p:nvPr/>
          </p:nvSpPr>
          <p:spPr>
            <a:xfrm>
              <a:off x="63660" y="6224612"/>
              <a:ext cx="2824633" cy="1328493"/>
            </a:xfrm>
            <a:prstGeom prst="rect">
              <a:avLst/>
            </a:prstGeom>
            <a:noFill/>
            <a:ln w="12700" cap="flat">
              <a:noFill/>
              <a:miter lim="400000"/>
            </a:ln>
            <a:effectLst/>
          </p:spPr>
          <p:txBody>
            <a:bodyPr wrap="squar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5</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）评价可供选择的方案</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50" name="Group 2050"/>
          <p:cNvGrpSpPr/>
          <p:nvPr/>
        </p:nvGrpSpPr>
        <p:grpSpPr>
          <a:xfrm>
            <a:off x="7922769" y="2634602"/>
            <a:ext cx="1485900" cy="2905080"/>
            <a:chOff x="-30347" y="0"/>
            <a:chExt cx="2971961" cy="5810479"/>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7" name="Shape 2047"/>
            <p:cNvSpPr/>
            <p:nvPr/>
          </p:nvSpPr>
          <p:spPr>
            <a:xfrm>
              <a:off x="-30347" y="5146233"/>
              <a:ext cx="2971961" cy="664246"/>
            </a:xfrm>
            <a:prstGeom prst="rect">
              <a:avLst/>
            </a:prstGeom>
            <a:noFill/>
            <a:ln w="12700" cap="flat">
              <a:noFill/>
              <a:miter lim="400000"/>
            </a:ln>
            <a:effec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6</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）挑选方案</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sp>
        <p:nvSpPr>
          <p:cNvPr id="83" name="TextBox 82"/>
          <p:cNvSpPr txBox="1"/>
          <p:nvPr/>
        </p:nvSpPr>
        <p:spPr>
          <a:xfrm>
            <a:off x="1101407" y="1011555"/>
            <a:ext cx="3156585" cy="398780"/>
          </a:xfrm>
          <a:prstGeom prst="rect">
            <a:avLst/>
          </a:prstGeom>
          <a:noFill/>
        </p:spPr>
        <p:txBody>
          <a:bodyPr wrap="square" rtlCol="0">
            <a:spAutoFit/>
          </a:bodyPr>
          <a:p>
            <a:r>
              <a:rPr lang="en-US" sz="2000" spc="300" dirty="0" smtClean="0">
                <a:solidFill>
                  <a:schemeClr val="tx2"/>
                </a:solidFill>
                <a:latin typeface="+mn-ea"/>
              </a:rPr>
              <a:t>1.计划工作的程序</a:t>
            </a:r>
            <a:endParaRPr lang="en-US" sz="2000" spc="300" dirty="0" smtClean="0">
              <a:solidFill>
                <a:schemeClr val="tx2"/>
              </a:solidFill>
              <a:latin typeface="+mn-ea"/>
            </a:endParaRPr>
          </a:p>
        </p:txBody>
      </p:sp>
      <p:grpSp>
        <p:nvGrpSpPr>
          <p:cNvPr id="2" name="Group 2042"/>
          <p:cNvGrpSpPr/>
          <p:nvPr/>
        </p:nvGrpSpPr>
        <p:grpSpPr>
          <a:xfrm>
            <a:off x="9408854" y="1929456"/>
            <a:ext cx="1412240" cy="3776345"/>
            <a:chOff x="63660" y="0"/>
            <a:chExt cx="2824633" cy="7553105"/>
          </a:xfrm>
        </p:grpSpPr>
        <p:sp>
          <p:nvSpPr>
            <p:cNvPr id="3"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4"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lumMod val="7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5"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6"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7" name="Shape 2039"/>
            <p:cNvSpPr/>
            <p:nvPr/>
          </p:nvSpPr>
          <p:spPr>
            <a:xfrm>
              <a:off x="63660" y="6224612"/>
              <a:ext cx="2824633" cy="1328493"/>
            </a:xfrm>
            <a:prstGeom prst="rect">
              <a:avLst/>
            </a:prstGeom>
            <a:noFill/>
            <a:ln w="12700" cap="flat">
              <a:noFill/>
              <a:miter lim="400000"/>
            </a:ln>
            <a:effectLst/>
          </p:spPr>
          <p:txBody>
            <a:bodyPr wrap="squar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7</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）制订  派生计划</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8"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9" name="Group 2050"/>
          <p:cNvGrpSpPr/>
          <p:nvPr/>
        </p:nvGrpSpPr>
        <p:grpSpPr>
          <a:xfrm>
            <a:off x="10709149" y="2443467"/>
            <a:ext cx="1485900" cy="2905080"/>
            <a:chOff x="-30347" y="0"/>
            <a:chExt cx="2971961" cy="5810479"/>
          </a:xfrm>
        </p:grpSpPr>
        <p:sp>
          <p:nvSpPr>
            <p:cNvPr id="10"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11"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12"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13"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14" name="Shape 2047"/>
            <p:cNvSpPr/>
            <p:nvPr/>
          </p:nvSpPr>
          <p:spPr>
            <a:xfrm>
              <a:off x="-30347" y="5146233"/>
              <a:ext cx="2971961" cy="664246"/>
            </a:xfrm>
            <a:prstGeom prst="rect">
              <a:avLst/>
            </a:prstGeom>
            <a:noFill/>
            <a:ln w="12700" cap="flat">
              <a:noFill/>
              <a:miter lim="400000"/>
            </a:ln>
            <a:effec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a:t>
              </a:r>
              <a:r>
                <a:rPr lang="en-US" altLang="zh-CN" dirty="0">
                  <a:solidFill>
                    <a:srgbClr val="0D0E4A"/>
                  </a:solidFill>
                  <a:latin typeface="宋体" panose="02010600030101010101" pitchFamily="2" charset="-122"/>
                  <a:ea typeface="宋体" panose="02010600030101010101" pitchFamily="2" charset="-122"/>
                  <a:sym typeface="Arial" panose="020B0604020202020204" pitchFamily="34" charset="0"/>
                </a:rPr>
                <a:t>8</a:t>
              </a: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）编制预算</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15"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indefinite"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indefinite"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indefinite"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indefinite"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indefinite"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indefinite" fill="hold"/>
                                        <p:tgtEl>
                                          <p:spTgt spid="2"/>
                                        </p:tgtEl>
                                        <p:attrNameLst>
                                          <p:attrName>style.visibility</p:attrName>
                                        </p:attrNameLst>
                                      </p:cBhvr>
                                      <p:to>
                                        <p:strVal val="visible"/>
                                      </p:to>
                                    </p:set>
                                    <p:anim calcmode="lin" valueType="num">
                                      <p:cBhvr>
                                        <p:cTn id="43" dur="900" fill="hold"/>
                                        <p:tgtEl>
                                          <p:spTgt spid="2"/>
                                        </p:tgtEl>
                                        <p:attrNameLst>
                                          <p:attrName>ppt_x</p:attrName>
                                        </p:attrNameLst>
                                      </p:cBhvr>
                                      <p:tavLst>
                                        <p:tav tm="0">
                                          <p:val>
                                            <p:strVal val="#ppt_x"/>
                                          </p:val>
                                        </p:tav>
                                        <p:tav tm="100000">
                                          <p:val>
                                            <p:strVal val="#ppt_x"/>
                                          </p:val>
                                        </p:tav>
                                      </p:tavLst>
                                    </p:anim>
                                    <p:anim calcmode="lin" valueType="num">
                                      <p:cBhvr>
                                        <p:cTn id="44" dur="9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indefinite" fill="hold"/>
                                        <p:tgtEl>
                                          <p:spTgt spid="9"/>
                                        </p:tgtEl>
                                        <p:attrNameLst>
                                          <p:attrName>style.visibility</p:attrName>
                                        </p:attrNameLst>
                                      </p:cBhvr>
                                      <p:to>
                                        <p:strVal val="visible"/>
                                      </p:to>
                                    </p:set>
                                    <p:anim calcmode="lin" valueType="num">
                                      <p:cBhvr>
                                        <p:cTn id="49" dur="900" fill="hold"/>
                                        <p:tgtEl>
                                          <p:spTgt spid="9"/>
                                        </p:tgtEl>
                                        <p:attrNameLst>
                                          <p:attrName>ppt_x</p:attrName>
                                        </p:attrNameLst>
                                      </p:cBhvr>
                                      <p:tavLst>
                                        <p:tav tm="0">
                                          <p:val>
                                            <p:strVal val="#ppt_x"/>
                                          </p:val>
                                        </p:tav>
                                        <p:tav tm="100000">
                                          <p:val>
                                            <p:strVal val="#ppt_x"/>
                                          </p:val>
                                        </p:tav>
                                      </p:tavLst>
                                    </p:anim>
                                    <p:anim calcmode="lin" valueType="num">
                                      <p:cBhvr>
                                        <p:cTn id="50" dur="9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bldLvl="0" animBg="1" advAuto="0"/>
      <p:bldP spid="2018" grpId="0" bldLvl="0" animBg="1" advAuto="0"/>
      <p:bldP spid="2026" grpId="0" bldLvl="0" animBg="1" advAuto="0"/>
      <p:bldP spid="2034" grpId="0" bldLvl="0" animBg="1" advAuto="0"/>
      <p:bldP spid="2042" grpId="0" bldLvl="0" animBg="1" advAuto="0"/>
      <p:bldP spid="2050" grpId="0" bldLvl="0" animBg="1" advAuto="0"/>
      <p:bldP spid="2" grpId="0" bldLvl="0" animBg="1" advAuto="0"/>
      <p:bldP spid="9" grpId="0" bldLvl="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450022" y="1753235"/>
            <a:ext cx="3789680" cy="3813810"/>
            <a:chOff x="905768" y="2384649"/>
            <a:chExt cx="3789680" cy="3813810"/>
          </a:xfrm>
        </p:grpSpPr>
        <p:sp>
          <p:nvSpPr>
            <p:cNvPr id="83" name="TextBox 82"/>
            <p:cNvSpPr txBox="1"/>
            <p:nvPr/>
          </p:nvSpPr>
          <p:spPr>
            <a:xfrm>
              <a:off x="905768" y="2384649"/>
              <a:ext cx="3156585" cy="398780"/>
            </a:xfrm>
            <a:prstGeom prst="rect">
              <a:avLst/>
            </a:prstGeom>
            <a:noFill/>
          </p:spPr>
          <p:txBody>
            <a:bodyPr wrap="square" rtlCol="0">
              <a:spAutoFit/>
            </a:bodyPr>
            <a:lstStyle/>
            <a:p>
              <a:r>
                <a:rPr lang="en-US" sz="2000" spc="300" dirty="0" smtClean="0">
                  <a:solidFill>
                    <a:schemeClr val="tx2"/>
                  </a:solidFill>
                  <a:latin typeface="+mn-ea"/>
                </a:rPr>
                <a:t>2.计划工作的方法</a:t>
              </a:r>
              <a:endParaRPr lang="en-US" sz="2000" spc="300" dirty="0" smtClean="0">
                <a:solidFill>
                  <a:schemeClr val="tx2"/>
                </a:solidFill>
                <a:latin typeface="+mn-ea"/>
              </a:endParaRPr>
            </a:p>
          </p:txBody>
        </p:sp>
        <p:sp>
          <p:nvSpPr>
            <p:cNvPr id="84" name="TextBox 83"/>
            <p:cNvSpPr txBox="1"/>
            <p:nvPr/>
          </p:nvSpPr>
          <p:spPr>
            <a:xfrm>
              <a:off x="905768" y="2783429"/>
              <a:ext cx="3789680" cy="3415030"/>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计划工作效率的高低和质量的好坏很大程度上取决于采用的计划编制方法。计</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划工作的方法很多，下面介绍几种常用的有效方法。</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（1）滚动计划法。</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（2）网络计划法。</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（3）甘特图法。</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（4）负荷图法。</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（5）投入产出法。</a:t>
              </a:r>
              <a:endParaRPr sz="1600" dirty="0">
                <a:solidFill>
                  <a:schemeClr val="tx1"/>
                </a:solidFill>
                <a:latin typeface="+mn-ea"/>
                <a:ea typeface="+mn-ea"/>
              </a:endParaRPr>
            </a:p>
          </p:txBody>
        </p:sp>
      </p:grpSp>
      <p:sp>
        <p:nvSpPr>
          <p:cNvPr id="25" name="文本框 2"/>
          <p:cNvSpPr txBox="1"/>
          <p:nvPr/>
        </p:nvSpPr>
        <p:spPr>
          <a:xfrm>
            <a:off x="772795" y="585470"/>
            <a:ext cx="5870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二、计划工作的程序、方法和原理</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649595" y="2362200"/>
            <a:ext cx="4762500" cy="335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2903</Words>
  <Application>WPS 演示</Application>
  <PresentationFormat>自定义</PresentationFormat>
  <Paragraphs>246</Paragraphs>
  <Slides>24</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Rockwell</vt:lpstr>
      <vt:lpstr>Calibri</vt:lpstr>
      <vt:lpstr>Arial Unicode MS</vt:lpstr>
      <vt:lpstr>字魂36号-正文宋楷</vt:lpstr>
      <vt:lpstr>Helvetica</vt:lpstr>
      <vt:lpstr>思源黑体 CN Bold</vt:lpstr>
      <vt:lpstr>黑体</vt:lpstr>
      <vt:lpstr>印品黑体</vt:lpstr>
      <vt:lpstr>FontAwesome</vt:lpstr>
      <vt:lpstr>Latha</vt:lpstr>
      <vt:lpstr>Roboto Light</vt:lpstr>
      <vt:lpstr>微软雅黑</vt:lpstr>
      <vt:lpstr>Lato Light</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10644</cp:revision>
  <cp:lastPrinted>2113-01-01T00:00:00Z</cp:lastPrinted>
  <dcterms:created xsi:type="dcterms:W3CDTF">2015-07-08T08:22:00Z</dcterms:created>
  <dcterms:modified xsi:type="dcterms:W3CDTF">2025-06-10T05:40:21Z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2164B5CA93EB42B9840253C8D305267F</vt:lpwstr>
  </property>
</Properties>
</file>