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6"/>
  </p:handoutMasterIdLst>
  <p:sldIdLst>
    <p:sldId id="639" r:id="rId3"/>
    <p:sldId id="617" r:id="rId5"/>
    <p:sldId id="636" r:id="rId6"/>
    <p:sldId id="713" r:id="rId7"/>
    <p:sldId id="710" r:id="rId8"/>
    <p:sldId id="611" r:id="rId9"/>
    <p:sldId id="667" r:id="rId10"/>
    <p:sldId id="818" r:id="rId11"/>
    <p:sldId id="819" r:id="rId12"/>
    <p:sldId id="668" r:id="rId13"/>
    <p:sldId id="806" r:id="rId14"/>
    <p:sldId id="711" r:id="rId15"/>
    <p:sldId id="808" r:id="rId16"/>
    <p:sldId id="809" r:id="rId17"/>
    <p:sldId id="674" r:id="rId18"/>
    <p:sldId id="807" r:id="rId19"/>
    <p:sldId id="712" r:id="rId20"/>
    <p:sldId id="810" r:id="rId21"/>
    <p:sldId id="664" r:id="rId22"/>
    <p:sldId id="811" r:id="rId23"/>
    <p:sldId id="687" r:id="rId24"/>
    <p:sldId id="582" r:id="rId25"/>
  </p:sldIdLst>
  <p:sldSz cx="12195175" cy="685927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58" userDrawn="1">
          <p15:clr>
            <a:srgbClr val="A4A3A4"/>
          </p15:clr>
        </p15:guide>
        <p15:guide id="5" pos="434" userDrawn="1">
          <p15:clr>
            <a:srgbClr val="A4A3A4"/>
          </p15:clr>
        </p15:guide>
        <p15:guide id="6" pos="71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60"/>
        <p:guide orient="horz" pos="336"/>
        <p:guide orient="horz" pos="3992"/>
        <p:guide pos="3858"/>
        <p:guide pos="434"/>
        <p:guide pos="7196"/>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79"/>
        <p:guide pos="217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7.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五、控制的内容</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5306695" y="1410970"/>
            <a:ext cx="2543175" cy="368300"/>
          </a:xfrm>
          <a:prstGeom prst="rect">
            <a:avLst/>
          </a:prstGeom>
          <a:noFill/>
        </p:spPr>
        <p:txBody>
          <a:bodyPr wrap="square" rtlCol="0">
            <a:spAutoFit/>
          </a:bodyPr>
          <a:p>
            <a:r>
              <a:rPr lang="zh-CN" altLang="en-US">
                <a:latin typeface="宋体" panose="02010600030101010101" pitchFamily="2" charset="-122"/>
              </a:rPr>
              <a:t>1. 对人员实施控制</a:t>
            </a:r>
            <a:endParaRPr lang="zh-CN" altLang="en-US">
              <a:latin typeface="宋体" panose="02010600030101010101" pitchFamily="2" charset="-122"/>
            </a:endParaRPr>
          </a:p>
        </p:txBody>
      </p:sp>
      <p:sp>
        <p:nvSpPr>
          <p:cNvPr id="5" name="文本框 4"/>
          <p:cNvSpPr txBox="1"/>
          <p:nvPr/>
        </p:nvSpPr>
        <p:spPr>
          <a:xfrm>
            <a:off x="9201785" y="4838065"/>
            <a:ext cx="2701290" cy="368300"/>
          </a:xfrm>
          <a:prstGeom prst="rect">
            <a:avLst/>
          </a:prstGeom>
          <a:noFill/>
        </p:spPr>
        <p:txBody>
          <a:bodyPr wrap="square" rtlCol="0">
            <a:spAutoFit/>
          </a:bodyPr>
          <a:p>
            <a:r>
              <a:rPr lang="zh-CN" altLang="en-US">
                <a:latin typeface="宋体" panose="02010600030101010101" pitchFamily="2" charset="-122"/>
              </a:rPr>
              <a:t>5. 对组织绩效实施控制</a:t>
            </a:r>
            <a:endParaRPr lang="zh-CN" altLang="en-US">
              <a:latin typeface="宋体" panose="02010600030101010101" pitchFamily="2" charset="-122"/>
            </a:endParaRPr>
          </a:p>
        </p:txBody>
      </p:sp>
      <p:sp>
        <p:nvSpPr>
          <p:cNvPr id="6" name="文本框 5"/>
          <p:cNvSpPr txBox="1"/>
          <p:nvPr/>
        </p:nvSpPr>
        <p:spPr>
          <a:xfrm>
            <a:off x="330200" y="4838065"/>
            <a:ext cx="2664460" cy="368300"/>
          </a:xfrm>
          <a:prstGeom prst="rect">
            <a:avLst/>
          </a:prstGeom>
          <a:noFill/>
        </p:spPr>
        <p:txBody>
          <a:bodyPr wrap="square" rtlCol="0">
            <a:spAutoFit/>
          </a:bodyPr>
          <a:p>
            <a:r>
              <a:rPr lang="zh-CN" altLang="en-US">
                <a:latin typeface="宋体" panose="02010600030101010101" pitchFamily="2" charset="-122"/>
              </a:rPr>
              <a:t>4. 对作业流程实施控制</a:t>
            </a:r>
            <a:endParaRPr lang="zh-CN" altLang="en-US">
              <a:latin typeface="宋体" panose="02010600030101010101" pitchFamily="2" charset="-122"/>
            </a:endParaRPr>
          </a:p>
        </p:txBody>
      </p:sp>
      <p:sp>
        <p:nvSpPr>
          <p:cNvPr id="7" name="文本框 6"/>
          <p:cNvSpPr txBox="1"/>
          <p:nvPr/>
        </p:nvSpPr>
        <p:spPr>
          <a:xfrm>
            <a:off x="949960" y="3084830"/>
            <a:ext cx="2543175" cy="368300"/>
          </a:xfrm>
          <a:prstGeom prst="rect">
            <a:avLst/>
          </a:prstGeom>
          <a:noFill/>
        </p:spPr>
        <p:txBody>
          <a:bodyPr wrap="square" rtlCol="0">
            <a:spAutoFit/>
          </a:bodyPr>
          <a:p>
            <a:r>
              <a:rPr lang="zh-CN" altLang="en-US">
                <a:latin typeface="宋体" panose="02010600030101010101" pitchFamily="2" charset="-122"/>
              </a:rPr>
              <a:t>2. 对财务实施控制</a:t>
            </a:r>
            <a:endParaRPr lang="zh-CN" altLang="en-US">
              <a:latin typeface="宋体" panose="02010600030101010101" pitchFamily="2" charset="-122"/>
            </a:endParaRPr>
          </a:p>
        </p:txBody>
      </p:sp>
      <p:sp>
        <p:nvSpPr>
          <p:cNvPr id="8" name="文本框 7"/>
          <p:cNvSpPr txBox="1"/>
          <p:nvPr/>
        </p:nvSpPr>
        <p:spPr>
          <a:xfrm>
            <a:off x="8693785" y="3084830"/>
            <a:ext cx="2543175" cy="368300"/>
          </a:xfrm>
          <a:prstGeom prst="rect">
            <a:avLst/>
          </a:prstGeom>
          <a:noFill/>
        </p:spPr>
        <p:txBody>
          <a:bodyPr wrap="square" rtlCol="0">
            <a:spAutoFit/>
          </a:bodyPr>
          <a:p>
            <a:r>
              <a:rPr lang="zh-CN" altLang="en-US">
                <a:latin typeface="宋体" panose="02010600030101010101" pitchFamily="2" charset="-122"/>
              </a:rPr>
              <a:t>3. 对信息实施控制</a:t>
            </a:r>
            <a:endParaRPr lang="zh-CN" altLang="en-US">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控制的类型与过程</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2047240"/>
            <a:ext cx="3775710" cy="922020"/>
          </a:xfrm>
          <a:prstGeom prst="rect">
            <a:avLst/>
          </a:prstGeom>
          <a:noFill/>
        </p:spPr>
        <p:txBody>
          <a:bodyPr wrap="square" rtlCol="0">
            <a:spAutoFit/>
          </a:bodyPr>
          <a:p>
            <a:r>
              <a:rPr lang="zh-CN" altLang="en-US" sz="5400" b="1">
                <a:latin typeface="宋体" panose="02010600030101010101" pitchFamily="2" charset="-122"/>
              </a:rPr>
              <a:t>任务二</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80060" y="2737485"/>
            <a:ext cx="4866005" cy="239966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1. 前馈控制、现场控制与反馈控制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按照控制发生在一个完整的管理过程中的阶段性，我们可以将控制区分为前馈控制、现场控制与反馈控制，三者之间的关系如图 7-2 所示。</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一、控制的类型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346065" y="2414905"/>
            <a:ext cx="6172200" cy="3044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64515" y="1087120"/>
            <a:ext cx="6121400" cy="563118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2. 直接控制与间接控制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按照主管人员与控制对象的关系，可以将控制分为间接控制与直接控制。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（1）间接控制。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间接控制是指针对工作中出现的偏差，分析其产生的原因，追究管理者的责任，并加以纠正的控制过程。</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（2）直接控制。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直接控制是指通过培训等形式，提高主管人员素质和责任感，使他们改善管理工作，在控制过程中实施自我控制，以防止出现因管理不善而造成的不良后果的一种控制方式。</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一、控制的类型</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48170" y="2078990"/>
            <a:ext cx="4762500" cy="3844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6575" y="1440180"/>
            <a:ext cx="6121400" cy="516953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3. 集中控制、分散控制和分层控制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（1）集中控制。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集中控制是指在组织中建立一个中央控制中心，与组织活动有关的所有信息都流入控制中心，由控制中心进行统一加工处理，并且发出指令，控制所有的管理活动。</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（2）分散控制。</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分散控制是与集中控制相对的一种控制形式</a:t>
            </a:r>
            <a:r>
              <a:rPr lang="zh-CN" altLang="en-US" sz="2000" spc="300" dirty="0" smtClean="0">
                <a:solidFill>
                  <a:schemeClr val="tx2"/>
                </a:solidFill>
                <a:latin typeface="宋体" panose="02010600030101010101" pitchFamily="2" charset="-122"/>
              </a:rPr>
              <a:t>。</a:t>
            </a:r>
            <a:endParaRPr lang="zh-CN" altLang="en-US" sz="2000" spc="300" dirty="0" smtClean="0">
              <a:solidFill>
                <a:schemeClr val="tx2"/>
              </a:solidFill>
              <a:latin typeface="宋体" panose="02010600030101010101" pitchFamily="2" charset="-122"/>
            </a:endParaRPr>
          </a:p>
          <a:p>
            <a:pPr>
              <a:lnSpc>
                <a:spcPct val="150000"/>
              </a:lnSpc>
            </a:pPr>
            <a:r>
              <a:rPr lang="zh-CN" altLang="en-US" sz="2000" spc="300" dirty="0" smtClean="0">
                <a:solidFill>
                  <a:schemeClr val="tx2"/>
                </a:solidFill>
                <a:latin typeface="宋体" panose="02010600030101010101" pitchFamily="2" charset="-122"/>
              </a:rPr>
              <a:t>（3）分层控制。</a:t>
            </a:r>
            <a:endParaRPr lang="zh-CN" altLang="en-US" sz="2000" spc="300" dirty="0" smtClean="0">
              <a:solidFill>
                <a:schemeClr val="tx2"/>
              </a:solidFill>
              <a:latin typeface="宋体" panose="02010600030101010101" pitchFamily="2" charset="-122"/>
            </a:endParaRPr>
          </a:p>
          <a:p>
            <a:pPr>
              <a:lnSpc>
                <a:spcPct val="150000"/>
              </a:lnSpc>
            </a:pPr>
            <a:r>
              <a:rPr lang="zh-CN" altLang="en-US" sz="2000" spc="300" dirty="0" smtClean="0">
                <a:solidFill>
                  <a:schemeClr val="tx2"/>
                </a:solidFill>
                <a:latin typeface="宋体" panose="02010600030101010101" pitchFamily="2" charset="-122"/>
              </a:rPr>
              <a:t>分层控制又称为等级控制，即把集中控制与分散控制结合起来的控制方式。</a:t>
            </a:r>
            <a:endParaRPr lang="zh-CN" alt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一、控制的类型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57975" y="2049145"/>
            <a:ext cx="4934585" cy="3705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284907" y="4970606"/>
            <a:ext cx="2563521" cy="1530449"/>
            <a:chOff x="1700033" y="4557094"/>
            <a:chExt cx="2563521" cy="1530449"/>
          </a:xfrm>
        </p:grpSpPr>
        <p:sp>
          <p:nvSpPr>
            <p:cNvPr id="21" name="TextBox 20"/>
            <p:cNvSpPr txBox="1"/>
            <p:nvPr/>
          </p:nvSpPr>
          <p:spPr>
            <a:xfrm>
              <a:off x="1932140" y="4557094"/>
              <a:ext cx="209931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1. 确定控制标准</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（1）控制标准的分类。</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（2）制定标准的方法。</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（3）标准的确立。</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830705" y="3108325"/>
            <a:ext cx="1726565" cy="162941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817610" y="3107690"/>
            <a:ext cx="1750060" cy="1630045"/>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314950" y="3107690"/>
            <a:ext cx="1747520" cy="1630045"/>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820587" y="4969971"/>
            <a:ext cx="2747010" cy="1837690"/>
            <a:chOff x="1700033" y="4557094"/>
            <a:chExt cx="2747010" cy="1837690"/>
          </a:xfrm>
        </p:grpSpPr>
        <p:sp>
          <p:nvSpPr>
            <p:cNvPr id="34" name="TextBox 20"/>
            <p:cNvSpPr txBox="1"/>
            <p:nvPr/>
          </p:nvSpPr>
          <p:spPr>
            <a:xfrm>
              <a:off x="1932140" y="4557094"/>
              <a:ext cx="209931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 衡量工作成效</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700033" y="5072714"/>
              <a:ext cx="2747010"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（1）选择适宜的衡量方式。</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（2）建立有效的反馈信息。</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（3）重视对控制标准的验证。</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（4）衡量绩效应注意的问题。</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214662" y="4969336"/>
            <a:ext cx="3113405" cy="1837690"/>
            <a:chOff x="1700033" y="4557094"/>
            <a:chExt cx="3113405" cy="1837690"/>
          </a:xfrm>
        </p:grpSpPr>
        <p:sp>
          <p:nvSpPr>
            <p:cNvPr id="37" name="TextBox 20"/>
            <p:cNvSpPr txBox="1"/>
            <p:nvPr/>
          </p:nvSpPr>
          <p:spPr>
            <a:xfrm>
              <a:off x="2187410" y="4557094"/>
              <a:ext cx="1588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 纠正偏差</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00033" y="5072714"/>
              <a:ext cx="3113405"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（1）分析产生偏差的原因。</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（2）纠正偏差的措施。</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（3）纠正偏差工作的基本要求。</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二、控制的过程</a:t>
            </a:r>
            <a:endParaRPr lang="zh-CN" altLang="en-US" sz="2600" dirty="0">
              <a:latin typeface="宋体" panose="02010600030101010101" pitchFamily="2" charset="-122"/>
              <a:ea typeface="宋体" panose="02010600030101010101" pitchFamily="2" charset="-122"/>
            </a:endParaRPr>
          </a:p>
        </p:txBody>
      </p:sp>
      <p:pic>
        <p:nvPicPr>
          <p:cNvPr id="2" name="图片 1" descr="0OE3C$9X02QBZO$Q33K@WGL"/>
          <p:cNvPicPr>
            <a:picLocks noChangeAspect="1"/>
          </p:cNvPicPr>
          <p:nvPr/>
        </p:nvPicPr>
        <p:blipFill>
          <a:blip r:embed="rId1"/>
          <a:stretch>
            <a:fillRect/>
          </a:stretch>
        </p:blipFill>
        <p:spPr>
          <a:xfrm>
            <a:off x="3426460" y="1196975"/>
            <a:ext cx="446722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控制的技术和方法</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2047240"/>
            <a:ext cx="3775710" cy="922020"/>
          </a:xfrm>
          <a:prstGeom prst="rect">
            <a:avLst/>
          </a:prstGeom>
          <a:noFill/>
        </p:spPr>
        <p:txBody>
          <a:bodyPr wrap="square" rtlCol="0">
            <a:spAutoFit/>
          </a:bodyPr>
          <a:p>
            <a:r>
              <a:rPr lang="zh-CN" altLang="en-US" sz="5400" b="1">
                <a:latin typeface="宋体" panose="02010600030101010101" pitchFamily="2" charset="-122"/>
              </a:rPr>
              <a:t>任务三</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不同的组织、同一组织的不同时期，由于生产活动的特点不同，预算表中的项目会有所区别。一般来说预算内容主要包括以下几方面。</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（1）收支预算。</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（2）现金预算。</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（3）资产负债预算。</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（4）财务预算。</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1.预算的内容</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一、预算控制</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2000250"/>
            <a:ext cx="8177530" cy="366649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570095" y="2049145"/>
            <a:ext cx="7023735" cy="368808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（1）深入了解企业在过去财政年度的预算执行情况和企业在未来年度的发展战略规划，以此作为企业制定预算的重要依据。</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（2）围绕企业的发展战略规划和企业内外环境条件，制定企业的总预算。</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（3）将企业总预算中确定的任务层层分解，由各个部门、基层单位以及个人参照制定本部门、本岗位的预算，上报企业高层管理部门。</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（4）企业高层决策者在综合企业各个部门的上报预算后，调整部门预算，甚至调整总预算，最终确定预算方案，并下发各部门。</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（5）组织贯彻落实预算确定的各项目标，在实施过程中予以监控，及时发现问题并采取相应的措施。</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508125" y="2862580"/>
            <a:ext cx="276669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2.预算控制的一般程序</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一、预算控制</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759364" y="198670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1513205" y="2969895"/>
            <a:ext cx="430149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质量控制是指组织为达到质量要求所采取的一系列控制活动。早期的质量控制主要是指产品的质量检验，即通过检验，挑出不合格的产品。随着质量管理理论研究的深入和管理实践的发展，质量控制的范畴已经远远超出了质量检验控制，它是包括产品、服务和工作过程在内的全面质量控制。</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2411095"/>
            <a:ext cx="4124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1. 质量控制的含义与内容</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二、质量控制</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项目七 控制</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005840" y="2969895"/>
            <a:ext cx="514731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所谓全面质量管理，就是企业组织全体职工和有关部门参加，综合运用现代科学和管理的技术成果，控制影响产品质量的全过程和各因素，经济地研制生产和提供用户满意的产品的系统管理活动。</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（1）全面质量管理的特点。</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（2）全面质量管理的表现。</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097915" y="2509520"/>
            <a:ext cx="4124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2. 全面质量管理</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二、质量控制</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99200" y="2095500"/>
            <a:ext cx="4762500" cy="3181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14401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1. 外部审计</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外部审计是由外部机构（如会计师事务所）选派的审计人员对企业财务报表及其反映的财务状况进行独立的评估。</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14401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2. 内部审计</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855" y="3519170"/>
            <a:ext cx="4704715" cy="113284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内部审计是由企业组织内部的特殊人员负责进行的，由他们对企业的会计、财务、人事、生产、销售等方面的工作做定期或不定期的独立评价，其目的是为内部控制提供依据和手段。</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14401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3. 管理审计</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855" y="5102860"/>
            <a:ext cx="4704715" cy="106299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管理审计的方法是利用公开记录的信息，从反映企业管理绩效及其影响因素的若干方面将企业与同行业其他企业或其他行业的著名企业进行比较，以判断企业经营与管理的健康程度。</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三、审计控制</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14110" y="2127250"/>
            <a:ext cx="5186045" cy="3497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控制概述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控制的类型与过程</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控制的技术和方法</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控制概述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2047240"/>
            <a:ext cx="3775710" cy="922020"/>
          </a:xfrm>
          <a:prstGeom prst="rect">
            <a:avLst/>
          </a:prstGeom>
          <a:noFill/>
        </p:spPr>
        <p:txBody>
          <a:bodyPr wrap="square" rtlCol="0">
            <a:spAutoFit/>
          </a:bodyPr>
          <a:p>
            <a:r>
              <a:rPr lang="zh-CN" altLang="en-US" sz="5400" b="1">
                <a:latin typeface="宋体" panose="02010600030101010101" pitchFamily="2" charset="-122"/>
              </a:rPr>
              <a:t>任务一</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288367" y="18480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424295" y="2774315"/>
            <a:ext cx="1401445" cy="1195705"/>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064251" y="19311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898900" y="34808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307418" y="38682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941186" y="31273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343651" y="21981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946651" y="25410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953933" y="20771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575051" y="42240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295093" y="22177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847090" y="1693545"/>
            <a:ext cx="330009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1. 控制论中的控制含义</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在控制论中，“控制”的定义是：为了改善某个或某些受控对象的功能或发展，通过获得并使用信息，并以这种信息为基础而选出的并加于该受控对象上的作用。</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595995" y="1696720"/>
            <a:ext cx="3060065" cy="143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2. 管理职能中的控制含义</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400" dirty="0">
                <a:solidFill>
                  <a:schemeClr val="tx1">
                    <a:lumMod val="65000"/>
                    <a:lumOff val="35000"/>
                  </a:schemeClr>
                </a:solidFill>
                <a:latin typeface="宋体" panose="02010600030101010101" pitchFamily="2" charset="-122"/>
                <a:cs typeface="+mn-ea"/>
                <a:sym typeface="宋体" panose="02010600030101010101" pitchFamily="2" charset="-122"/>
              </a:rPr>
              <a:t>控制是对组织绩效进行衡量与纠正，以确保组织目标以及为实现目标所制订的计划能够得以完成的过程。</a:t>
            </a:r>
            <a:endParaRPr lang="zh-CN" altLang="en-US" sz="14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5304155" y="4120515"/>
            <a:ext cx="652399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rPr>
              <a:t>3. 控制职能的内涵</a:t>
            </a:r>
            <a:endParaRPr lang="zh-CN" altLang="en-US" sz="20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要进一步理解管理工作中的控制职能，我们需要从以下几个方面来把握。</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（1）控制的目的性。</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（2）控制的手段。</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（3）控制是一个过程。</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（4）控制与计划密不可分。</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一、控制的含义</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921828" cy="4220578"/>
            <a:chOff x="663505" y="2309043"/>
            <a:chExt cx="10982329" cy="4243957"/>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1. 控制的目标</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2. 控制的特点</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505994"/>
              <a:ext cx="4220601" cy="3046367"/>
              <a:chOff x="1112787" y="3505994"/>
              <a:chExt cx="4220601" cy="3046367"/>
            </a:xfrm>
          </p:grpSpPr>
          <p:sp>
            <p:nvSpPr>
              <p:cNvPr id="80" name="41"/>
              <p:cNvSpPr txBox="1"/>
              <p:nvPr/>
            </p:nvSpPr>
            <p:spPr>
              <a:xfrm>
                <a:off x="1373302" y="3505994"/>
                <a:ext cx="3960086" cy="3046367"/>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（1）限制偏差积累。</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一般来说，产生偏差是开展工作带来的必然结果。对于组织来说，有些极小的偏差可以忽略不计。</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（2）适应环境的变化。</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企业面临的市场环境和内部条件是不断变化的，这会妨碍计划的顺利实施，甚至会影响计划本身的科学性和现实性。</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772919" cy="3047006"/>
              <a:chOff x="1112787" y="3505994"/>
              <a:chExt cx="4772919" cy="3047006"/>
            </a:xfrm>
          </p:grpSpPr>
          <p:sp>
            <p:nvSpPr>
              <p:cNvPr id="71" name="41"/>
              <p:cNvSpPr txBox="1"/>
              <p:nvPr/>
            </p:nvSpPr>
            <p:spPr>
              <a:xfrm>
                <a:off x="1373302" y="3505994"/>
                <a:ext cx="4512404" cy="3047006"/>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管理工作中的控制，其控制过程及基本原理与物理、生物、经济及其他各方面的控制有着许多共同点。但管理工作中的控制有着自身的特点。</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（1）整体性。</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（2）动态性。</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（3）人本性。</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（4）工具性。</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825" y="599440"/>
            <a:ext cx="44373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二、控制的目标和特点</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1" name="Rectangle 10"/>
          <p:cNvSpPr/>
          <p:nvPr/>
        </p:nvSpPr>
        <p:spPr>
          <a:xfrm>
            <a:off x="9109075" y="3192780"/>
            <a:ext cx="2258695" cy="332105"/>
          </a:xfrm>
          <a:prstGeom prst="rect">
            <a:avLst/>
          </a:prstGeom>
        </p:spPr>
        <p:txBody>
          <a:bodyPr wrap="square" lIns="0" tIns="0" rIns="0" bIns="0">
            <a:spAutoFit/>
          </a:bodyPr>
          <a:lstStyle/>
          <a:p>
            <a:pPr algn="just">
              <a:lnSpc>
                <a:spcPct val="120000"/>
              </a:lnSpc>
            </a:pPr>
            <a:r>
              <a:rPr sz="1800" dirty="0">
                <a:solidFill>
                  <a:schemeClr val="tx1"/>
                </a:solidFill>
                <a:latin typeface="宋体" panose="02010600030101010101" pitchFamily="2" charset="-122"/>
                <a:cs typeface="宋体" panose="02010600030101010101" pitchFamily="2" charset="-122"/>
                <a:sym typeface="+mn-ea"/>
              </a:rPr>
              <a:t>3. 管理权力的分散</a:t>
            </a:r>
            <a:endParaRPr sz="1800" dirty="0">
              <a:solidFill>
                <a:schemeClr val="tx1"/>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9109075" y="4269105"/>
            <a:ext cx="2258695" cy="664210"/>
          </a:xfrm>
          <a:prstGeom prst="rect">
            <a:avLst/>
          </a:prstGeom>
        </p:spPr>
        <p:txBody>
          <a:bodyPr wrap="square" lIns="0" tIns="0" rIns="0" bIns="0">
            <a:spAutoFit/>
          </a:bodyPr>
          <a:lstStyle/>
          <a:p>
            <a:pPr algn="just">
              <a:lnSpc>
                <a:spcPct val="120000"/>
              </a:lnSpc>
            </a:pPr>
            <a:r>
              <a:rPr sz="1800" dirty="0">
                <a:solidFill>
                  <a:schemeClr val="tx1"/>
                </a:solidFill>
                <a:latin typeface="宋体" panose="02010600030101010101" pitchFamily="2" charset="-122"/>
                <a:cs typeface="宋体" panose="02010600030101010101" pitchFamily="2" charset="-122"/>
                <a:sym typeface="+mn-ea"/>
              </a:rPr>
              <a:t>4. 工作能力的差异和管理失误</a:t>
            </a:r>
            <a:endParaRPr sz="1800" dirty="0">
              <a:solidFill>
                <a:schemeClr val="tx1"/>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885825" y="3192780"/>
            <a:ext cx="2247265" cy="332105"/>
          </a:xfrm>
          <a:prstGeom prst="rect">
            <a:avLst/>
          </a:prstGeom>
        </p:spPr>
        <p:txBody>
          <a:bodyPr wrap="square" lIns="0" tIns="0" rIns="0" bIns="0">
            <a:spAutoFit/>
          </a:bodyPr>
          <a:lstStyle/>
          <a:p>
            <a:pPr algn="just">
              <a:lnSpc>
                <a:spcPct val="120000"/>
              </a:lnSpc>
            </a:pPr>
            <a:r>
              <a:rPr sz="1800" dirty="0">
                <a:solidFill>
                  <a:schemeClr val="tx1"/>
                </a:solidFill>
                <a:latin typeface="宋体" panose="02010600030101010101" pitchFamily="2" charset="-122"/>
                <a:cs typeface="宋体" panose="02010600030101010101" pitchFamily="2" charset="-122"/>
                <a:sym typeface="+mn-ea"/>
              </a:rPr>
              <a:t>1. 外部环境的变化</a:t>
            </a:r>
            <a:endParaRPr sz="1800" dirty="0">
              <a:solidFill>
                <a:schemeClr val="tx1"/>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885825" y="4269105"/>
            <a:ext cx="2247265" cy="332105"/>
          </a:xfrm>
          <a:prstGeom prst="rect">
            <a:avLst/>
          </a:prstGeom>
        </p:spPr>
        <p:txBody>
          <a:bodyPr wrap="square" lIns="0" tIns="0" rIns="0" bIns="0">
            <a:spAutoFit/>
          </a:bodyPr>
          <a:lstStyle/>
          <a:p>
            <a:pPr algn="just">
              <a:lnSpc>
                <a:spcPct val="120000"/>
              </a:lnSpc>
            </a:pPr>
            <a:r>
              <a:rPr sz="1800" dirty="0">
                <a:solidFill>
                  <a:schemeClr val="tx1"/>
                </a:solidFill>
                <a:latin typeface="宋体" panose="02010600030101010101" pitchFamily="2" charset="-122"/>
                <a:cs typeface="宋体" panose="02010600030101010101" pitchFamily="2" charset="-122"/>
                <a:sym typeface="+mn-ea"/>
              </a:rPr>
              <a:t>2. 组织的复杂性</a:t>
            </a:r>
            <a:endParaRPr sz="18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三、控制的必要性</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592122" y="4373706"/>
            <a:ext cx="2563521" cy="2145764"/>
            <a:chOff x="1700033" y="4557094"/>
            <a:chExt cx="2563521" cy="2145764"/>
          </a:xfrm>
        </p:grpSpPr>
        <p:sp>
          <p:nvSpPr>
            <p:cNvPr id="21" name="TextBox 20"/>
            <p:cNvSpPr txBox="1"/>
            <p:nvPr/>
          </p:nvSpPr>
          <p:spPr>
            <a:xfrm>
              <a:off x="1804505" y="4557094"/>
              <a:ext cx="2354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1. 反映计划的原则</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控制是实现计划的保证，控制的任务是保证计划能够如预期的那样执行，所以一个控制系统不能在无计划的情况下去设计。</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688340" y="2355215"/>
            <a:ext cx="1726565" cy="17145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6824345" y="2355215"/>
            <a:ext cx="1726565" cy="17145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3914140" y="2354580"/>
            <a:ext cx="1726565" cy="17145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3570272" y="4494991"/>
            <a:ext cx="2747010" cy="1837690"/>
            <a:chOff x="1700033" y="4557094"/>
            <a:chExt cx="2747010" cy="1837690"/>
          </a:xfrm>
        </p:grpSpPr>
        <p:sp>
          <p:nvSpPr>
            <p:cNvPr id="34" name="TextBox 20"/>
            <p:cNvSpPr txBox="1"/>
            <p:nvPr/>
          </p:nvSpPr>
          <p:spPr>
            <a:xfrm>
              <a:off x="1804505" y="4557094"/>
              <a:ext cx="2354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 组织适宜性原则</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700033" y="5072714"/>
              <a:ext cx="2747010"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组织适宜性有两层含义。一是控制必须反映组织结构的类型。二是控制系统必须符合每个管理者的特点。</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6453807" y="4373706"/>
            <a:ext cx="2458720" cy="1490345"/>
            <a:chOff x="1262518" y="4597099"/>
            <a:chExt cx="2458720" cy="1490345"/>
          </a:xfrm>
        </p:grpSpPr>
        <p:sp>
          <p:nvSpPr>
            <p:cNvPr id="37" name="TextBox 20"/>
            <p:cNvSpPr txBox="1"/>
            <p:nvPr/>
          </p:nvSpPr>
          <p:spPr>
            <a:xfrm>
              <a:off x="1543520" y="4597099"/>
              <a:ext cx="209931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 重点控制原则</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262518" y="5072714"/>
              <a:ext cx="2458720"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管理人员应该也只能将注意力集中于计划执行中的一些主要影响因素上。</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四、控制的原则</a:t>
            </a:r>
            <a:endParaRPr lang="zh-CN" altLang="en-US" sz="2600" dirty="0">
              <a:latin typeface="宋体" panose="02010600030101010101" pitchFamily="2" charset="-122"/>
              <a:ea typeface="宋体" panose="02010600030101010101" pitchFamily="2" charset="-122"/>
            </a:endParaRPr>
          </a:p>
        </p:txBody>
      </p:sp>
      <p:grpSp>
        <p:nvGrpSpPr>
          <p:cNvPr id="2" name="Group 14"/>
          <p:cNvGrpSpPr/>
          <p:nvPr/>
        </p:nvGrpSpPr>
        <p:grpSpPr>
          <a:xfrm>
            <a:off x="9919970" y="2375535"/>
            <a:ext cx="1726565" cy="1714500"/>
            <a:chOff x="3763169" y="2249388"/>
            <a:chExt cx="1981200" cy="1981200"/>
          </a:xfrm>
        </p:grpSpPr>
        <p:grpSp>
          <p:nvGrpSpPr>
            <p:cNvPr id="3" name="Group 15"/>
            <p:cNvGrpSpPr/>
            <p:nvPr/>
          </p:nvGrpSpPr>
          <p:grpSpPr>
            <a:xfrm>
              <a:off x="3763169" y="2249388"/>
              <a:ext cx="1981200" cy="1981200"/>
              <a:chOff x="1371600" y="1752600"/>
              <a:chExt cx="2590800" cy="2590800"/>
            </a:xfrm>
          </p:grpSpPr>
          <p:sp>
            <p:nvSpPr>
              <p:cNvPr id="23"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24"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26"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27" name="Group 19"/>
          <p:cNvGrpSpPr/>
          <p:nvPr/>
        </p:nvGrpSpPr>
        <p:grpSpPr>
          <a:xfrm>
            <a:off x="9290987" y="4258136"/>
            <a:ext cx="2726690" cy="2413635"/>
            <a:chOff x="2002293" y="4597099"/>
            <a:chExt cx="2726690" cy="2413635"/>
          </a:xfrm>
        </p:grpSpPr>
        <p:sp>
          <p:nvSpPr>
            <p:cNvPr id="28" name="TextBox 20"/>
            <p:cNvSpPr txBox="1"/>
            <p:nvPr/>
          </p:nvSpPr>
          <p:spPr>
            <a:xfrm>
              <a:off x="2183600" y="4597099"/>
              <a:ext cx="1971040" cy="475615"/>
            </a:xfrm>
            <a:prstGeom prst="rect">
              <a:avLst/>
            </a:prstGeom>
            <a:noFill/>
          </p:spPr>
          <p:txBody>
            <a:bodyPr wrap="none" rtlCol="0">
              <a:spAutoFit/>
            </a:bodyPr>
            <a:p>
              <a:pPr algn="ctr">
                <a:lnSpc>
                  <a:spcPct val="125000"/>
                </a:lnSpc>
              </a:pPr>
              <a:r>
                <a:rPr lang="en-US" altLang="zh-CN" sz="2000" b="1" dirty="0">
                  <a:solidFill>
                    <a:srgbClr val="0D0E4A"/>
                  </a:solidFill>
                  <a:latin typeface="宋体" panose="02010600030101010101" pitchFamily="2" charset="-122"/>
                  <a:cs typeface="+mn-ea"/>
                  <a:sym typeface="+mn-lt"/>
                </a:rPr>
                <a:t>4.</a:t>
              </a:r>
              <a:r>
                <a:rPr lang="zh-CN" altLang="en-US" sz="2000" b="1" dirty="0">
                  <a:solidFill>
                    <a:srgbClr val="0D0E4A"/>
                  </a:solidFill>
                  <a:latin typeface="宋体" panose="02010600030101010101" pitchFamily="2" charset="-122"/>
                  <a:cs typeface="+mn-ea"/>
                  <a:sym typeface="+mn-lt"/>
                </a:rPr>
                <a:t>经济控制原则</a:t>
              </a:r>
              <a:endParaRPr lang="zh-CN" altLang="en-US" sz="2000" b="1" dirty="0">
                <a:solidFill>
                  <a:srgbClr val="0D0E4A"/>
                </a:solidFill>
                <a:latin typeface="宋体" panose="02010600030101010101" pitchFamily="2" charset="-122"/>
                <a:cs typeface="+mn-ea"/>
                <a:sym typeface="+mn-lt"/>
              </a:endParaRPr>
            </a:p>
          </p:txBody>
        </p:sp>
        <p:sp>
          <p:nvSpPr>
            <p:cNvPr id="29" name="TextBox 21"/>
            <p:cNvSpPr txBox="1"/>
            <p:nvPr/>
          </p:nvSpPr>
          <p:spPr>
            <a:xfrm>
              <a:off x="2002293" y="5072714"/>
              <a:ext cx="2726690" cy="193802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在建立一套比较完善的控制系统时，不可避免地要花费一定量的成本费用。管理者必须要拿这笔费用与控制系统产生的收益相比较，究竟是多还是少。</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par>
                          <p:cTn id="43" fill="hold">
                            <p:stCondLst>
                              <p:cond delay="3000"/>
                            </p:stCondLst>
                            <p:childTnLst>
                              <p:par>
                                <p:cTn id="44" presetID="53" presetClass="entr" presetSubtype="52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anim calcmode="lin" valueType="num">
                                      <p:cBhvr>
                                        <p:cTn id="49" dur="500" fill="hold"/>
                                        <p:tgtEl>
                                          <p:spTgt spid="2"/>
                                        </p:tgtEl>
                                        <p:attrNameLst>
                                          <p:attrName>ppt_x</p:attrName>
                                        </p:attrNameLst>
                                      </p:cBhvr>
                                      <p:tavLst>
                                        <p:tav tm="0">
                                          <p:val>
                                            <p:fltVal val="0.5"/>
                                          </p:val>
                                        </p:tav>
                                        <p:tav tm="100000">
                                          <p:val>
                                            <p:strVal val="#ppt_x"/>
                                          </p:val>
                                        </p:tav>
                                      </p:tavLst>
                                    </p:anim>
                                    <p:anim calcmode="lin" valueType="num">
                                      <p:cBhvr>
                                        <p:cTn id="50" dur="500" fill="hold"/>
                                        <p:tgtEl>
                                          <p:spTgt spid="2"/>
                                        </p:tgtEl>
                                        <p:attrNameLst>
                                          <p:attrName>ppt_y</p:attrName>
                                        </p:attrNameLst>
                                      </p:cBhvr>
                                      <p:tavLst>
                                        <p:tav tm="0">
                                          <p:val>
                                            <p:fltVal val="0.5"/>
                                          </p:val>
                                        </p:tav>
                                        <p:tav tm="100000">
                                          <p:val>
                                            <p:strVal val="#ppt_y"/>
                                          </p:val>
                                        </p:tav>
                                      </p:tavLst>
                                    </p:anim>
                                  </p:childTnLst>
                                </p:cTn>
                              </p:par>
                            </p:childTnLst>
                          </p:cTn>
                        </p:par>
                        <p:par>
                          <p:cTn id="51" fill="hold">
                            <p:stCondLst>
                              <p:cond delay="3500"/>
                            </p:stCondLst>
                            <p:childTnLst>
                              <p:par>
                                <p:cTn id="52" presetID="12" presetClass="entr" presetSubtype="1"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down)">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592122" y="4373706"/>
            <a:ext cx="2563521" cy="1530449"/>
            <a:chOff x="1700033" y="4557094"/>
            <a:chExt cx="2563521" cy="1530449"/>
          </a:xfrm>
        </p:grpSpPr>
        <p:sp>
          <p:nvSpPr>
            <p:cNvPr id="21" name="TextBox 20"/>
            <p:cNvSpPr txBox="1"/>
            <p:nvPr/>
          </p:nvSpPr>
          <p:spPr>
            <a:xfrm>
              <a:off x="1932140" y="4557094"/>
              <a:ext cx="2099310" cy="475615"/>
            </a:xfrm>
            <a:prstGeom prst="rect">
              <a:avLst/>
            </a:prstGeom>
            <a:noFill/>
          </p:spPr>
          <p:txBody>
            <a:bodyPr wrap="none" rtlCol="0">
              <a:spAutoFit/>
            </a:bodyPr>
            <a:p>
              <a:pPr algn="ctr">
                <a:lnSpc>
                  <a:spcPct val="125000"/>
                </a:lnSpc>
              </a:pPr>
              <a:r>
                <a:rPr lang="en-US" altLang="zh-CN" sz="2000" b="1" dirty="0">
                  <a:solidFill>
                    <a:srgbClr val="0D0E4A"/>
                  </a:solidFill>
                  <a:latin typeface="宋体" panose="02010600030101010101" pitchFamily="2" charset="-122"/>
                  <a:cs typeface="+mn-ea"/>
                  <a:sym typeface="+mn-lt"/>
                </a:rPr>
                <a:t>5</a:t>
              </a:r>
              <a:r>
                <a:rPr lang="zh-CN" altLang="en-US" sz="2000" b="1" dirty="0">
                  <a:solidFill>
                    <a:srgbClr val="0D0E4A"/>
                  </a:solidFill>
                  <a:latin typeface="宋体" panose="02010600030101010101" pitchFamily="2" charset="-122"/>
                  <a:cs typeface="+mn-ea"/>
                  <a:sym typeface="+mn-lt"/>
                </a:rPr>
                <a:t>. 动态控制原则</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控制的标准、控制的方法、控制的程度应该随着客观环境的变化而变化。</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688340" y="2355215"/>
            <a:ext cx="1726565" cy="17145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6824345" y="2355215"/>
            <a:ext cx="1726565" cy="17145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3914140" y="2354580"/>
            <a:ext cx="1726565" cy="17145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3570272" y="4494991"/>
            <a:ext cx="2747010" cy="1530350"/>
            <a:chOff x="1700033" y="4557094"/>
            <a:chExt cx="2747010" cy="1530350"/>
          </a:xfrm>
        </p:grpSpPr>
        <p:sp>
          <p:nvSpPr>
            <p:cNvPr id="34" name="TextBox 20"/>
            <p:cNvSpPr txBox="1"/>
            <p:nvPr/>
          </p:nvSpPr>
          <p:spPr>
            <a:xfrm>
              <a:off x="2123910" y="4557094"/>
              <a:ext cx="1715770" cy="475615"/>
            </a:xfrm>
            <a:prstGeom prst="rect">
              <a:avLst/>
            </a:prstGeom>
            <a:noFill/>
          </p:spPr>
          <p:txBody>
            <a:bodyPr wrap="none" rtlCol="0">
              <a:spAutoFit/>
            </a:bodyPr>
            <a:p>
              <a:pPr algn="ctr">
                <a:lnSpc>
                  <a:spcPct val="125000"/>
                </a:lnSpc>
              </a:pPr>
              <a:r>
                <a:rPr lang="en-US" altLang="zh-CN" sz="2000" b="1" dirty="0">
                  <a:solidFill>
                    <a:srgbClr val="0D0E4A"/>
                  </a:solidFill>
                  <a:latin typeface="宋体" panose="02010600030101010101" pitchFamily="2" charset="-122"/>
                  <a:cs typeface="+mn-ea"/>
                  <a:sym typeface="+mn-lt"/>
                </a:rPr>
                <a:t>6</a:t>
              </a:r>
              <a:r>
                <a:rPr lang="zh-CN" altLang="en-US" sz="2000" b="1" dirty="0">
                  <a:solidFill>
                    <a:srgbClr val="0D0E4A"/>
                  </a:solidFill>
                  <a:latin typeface="宋体" panose="02010600030101010101" pitchFamily="2" charset="-122"/>
                  <a:cs typeface="+mn-ea"/>
                  <a:sym typeface="+mn-lt"/>
                </a:rPr>
                <a:t>.匹配性原则</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700033" y="5072714"/>
              <a:ext cx="2747010"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任何控制技术都必须符合组织文化，这样才能实现最有效的控制。</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6453807" y="4373706"/>
            <a:ext cx="2283792" cy="1490345"/>
            <a:chOff x="1262518" y="4597099"/>
            <a:chExt cx="2283792" cy="1490345"/>
          </a:xfrm>
        </p:grpSpPr>
        <p:sp>
          <p:nvSpPr>
            <p:cNvPr id="37" name="TextBox 20"/>
            <p:cNvSpPr txBox="1"/>
            <p:nvPr/>
          </p:nvSpPr>
          <p:spPr>
            <a:xfrm>
              <a:off x="1447000" y="4597099"/>
              <a:ext cx="2099310" cy="475615"/>
            </a:xfrm>
            <a:prstGeom prst="rect">
              <a:avLst/>
            </a:prstGeom>
            <a:noFill/>
          </p:spPr>
          <p:txBody>
            <a:bodyPr wrap="none" rtlCol="0">
              <a:spAutoFit/>
            </a:bodyPr>
            <a:p>
              <a:pPr algn="ctr">
                <a:lnSpc>
                  <a:spcPct val="125000"/>
                </a:lnSpc>
              </a:pPr>
              <a:r>
                <a:rPr lang="en-US" altLang="zh-CN" sz="2000" b="1" dirty="0">
                  <a:solidFill>
                    <a:srgbClr val="0D0E4A"/>
                  </a:solidFill>
                  <a:latin typeface="宋体" panose="02010600030101010101" pitchFamily="2" charset="-122"/>
                  <a:cs typeface="+mn-ea"/>
                  <a:sym typeface="+mn-lt"/>
                </a:rPr>
                <a:t>7</a:t>
              </a:r>
              <a:r>
                <a:rPr lang="zh-CN" altLang="en-US" sz="2000" b="1" dirty="0">
                  <a:solidFill>
                    <a:srgbClr val="0D0E4A"/>
                  </a:solidFill>
                  <a:latin typeface="宋体" panose="02010600030101010101" pitchFamily="2" charset="-122"/>
                  <a:cs typeface="+mn-ea"/>
                  <a:sym typeface="+mn-lt"/>
                </a:rPr>
                <a:t>. 适时控制原则</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262518" y="5072714"/>
              <a:ext cx="2191385"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控制工作应该时时进行，这样才能够及时发现偏差、纠正偏差。</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四、控制的原则</a:t>
            </a:r>
            <a:endParaRPr lang="zh-CN" altLang="en-US" sz="2600" dirty="0">
              <a:latin typeface="宋体" panose="02010600030101010101" pitchFamily="2" charset="-122"/>
              <a:ea typeface="宋体" panose="02010600030101010101" pitchFamily="2" charset="-122"/>
            </a:endParaRPr>
          </a:p>
        </p:txBody>
      </p:sp>
      <p:grpSp>
        <p:nvGrpSpPr>
          <p:cNvPr id="2" name="Group 14"/>
          <p:cNvGrpSpPr/>
          <p:nvPr/>
        </p:nvGrpSpPr>
        <p:grpSpPr>
          <a:xfrm>
            <a:off x="9919970" y="2375535"/>
            <a:ext cx="1726565" cy="1714500"/>
            <a:chOff x="3763169" y="2249388"/>
            <a:chExt cx="1981200" cy="1981200"/>
          </a:xfrm>
        </p:grpSpPr>
        <p:grpSp>
          <p:nvGrpSpPr>
            <p:cNvPr id="3" name="Group 15"/>
            <p:cNvGrpSpPr/>
            <p:nvPr/>
          </p:nvGrpSpPr>
          <p:grpSpPr>
            <a:xfrm>
              <a:off x="3763169" y="2249388"/>
              <a:ext cx="1981200" cy="1981200"/>
              <a:chOff x="1371600" y="1752600"/>
              <a:chExt cx="2590800" cy="2590800"/>
            </a:xfrm>
          </p:grpSpPr>
          <p:sp>
            <p:nvSpPr>
              <p:cNvPr id="23"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24"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26"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27" name="Group 19"/>
          <p:cNvGrpSpPr/>
          <p:nvPr/>
        </p:nvGrpSpPr>
        <p:grpSpPr>
          <a:xfrm>
            <a:off x="8916337" y="4157806"/>
            <a:ext cx="3126105" cy="2720975"/>
            <a:chOff x="1602878" y="4597099"/>
            <a:chExt cx="3126105" cy="2720975"/>
          </a:xfrm>
        </p:grpSpPr>
        <p:sp>
          <p:nvSpPr>
            <p:cNvPr id="28" name="TextBox 20"/>
            <p:cNvSpPr txBox="1"/>
            <p:nvPr/>
          </p:nvSpPr>
          <p:spPr>
            <a:xfrm>
              <a:off x="2183600" y="4597099"/>
              <a:ext cx="1971040" cy="475615"/>
            </a:xfrm>
            <a:prstGeom prst="rect">
              <a:avLst/>
            </a:prstGeom>
            <a:noFill/>
          </p:spPr>
          <p:txBody>
            <a:bodyPr wrap="none" rtlCol="0">
              <a:spAutoFit/>
            </a:bodyPr>
            <a:p>
              <a:pPr algn="ctr">
                <a:lnSpc>
                  <a:spcPct val="125000"/>
                </a:lnSpc>
              </a:pPr>
              <a:r>
                <a:rPr lang="en-US" altLang="zh-CN" sz="2000" b="1" dirty="0">
                  <a:solidFill>
                    <a:srgbClr val="0D0E4A"/>
                  </a:solidFill>
                  <a:latin typeface="宋体" panose="02010600030101010101" pitchFamily="2" charset="-122"/>
                  <a:cs typeface="+mn-ea"/>
                  <a:sym typeface="+mn-lt"/>
                </a:rPr>
                <a:t>8.</a:t>
              </a:r>
              <a:r>
                <a:rPr lang="zh-CN" altLang="en-US" sz="2000" b="1" dirty="0">
                  <a:solidFill>
                    <a:srgbClr val="0D0E4A"/>
                  </a:solidFill>
                  <a:latin typeface="宋体" panose="02010600030101010101" pitchFamily="2" charset="-122"/>
                  <a:cs typeface="+mn-ea"/>
                  <a:sym typeface="+mn-lt"/>
                </a:rPr>
                <a:t>直接控制</a:t>
              </a:r>
              <a:r>
                <a:rPr lang="zh-CN" altLang="en-US" sz="2000" b="1" dirty="0">
                  <a:solidFill>
                    <a:srgbClr val="0D0E4A"/>
                  </a:solidFill>
                  <a:latin typeface="宋体" panose="02010600030101010101" pitchFamily="2" charset="-122"/>
                  <a:cs typeface="+mn-ea"/>
                  <a:sym typeface="+mn-lt"/>
                </a:rPr>
                <a:t>原则</a:t>
              </a:r>
              <a:endParaRPr lang="zh-CN" altLang="en-US" sz="2000" b="1" dirty="0">
                <a:solidFill>
                  <a:srgbClr val="0D0E4A"/>
                </a:solidFill>
                <a:latin typeface="宋体" panose="02010600030101010101" pitchFamily="2" charset="-122"/>
                <a:cs typeface="+mn-ea"/>
                <a:sym typeface="+mn-lt"/>
              </a:endParaRPr>
            </a:p>
          </p:txBody>
        </p:sp>
        <p:sp>
          <p:nvSpPr>
            <p:cNvPr id="29" name="TextBox 21"/>
            <p:cNvSpPr txBox="1"/>
            <p:nvPr/>
          </p:nvSpPr>
          <p:spPr>
            <a:xfrm>
              <a:off x="1602878" y="5072714"/>
              <a:ext cx="3126105" cy="224536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一个人在工作过程中常常会犯错误，或者往往不能觉察到即将出现的问题。这样，在控制他们的工作时，就只能在出现了偏差后，通过分析偏差产生的原因，然后才去追究其个人责任，并使他们在今后的工作中加以改正。</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par>
                          <p:cTn id="43" fill="hold">
                            <p:stCondLst>
                              <p:cond delay="3000"/>
                            </p:stCondLst>
                            <p:childTnLst>
                              <p:par>
                                <p:cTn id="44" presetID="53" presetClass="entr" presetSubtype="52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anim calcmode="lin" valueType="num">
                                      <p:cBhvr>
                                        <p:cTn id="49" dur="500" fill="hold"/>
                                        <p:tgtEl>
                                          <p:spTgt spid="2"/>
                                        </p:tgtEl>
                                        <p:attrNameLst>
                                          <p:attrName>ppt_x</p:attrName>
                                        </p:attrNameLst>
                                      </p:cBhvr>
                                      <p:tavLst>
                                        <p:tav tm="0">
                                          <p:val>
                                            <p:fltVal val="0.5"/>
                                          </p:val>
                                        </p:tav>
                                        <p:tav tm="100000">
                                          <p:val>
                                            <p:strVal val="#ppt_x"/>
                                          </p:val>
                                        </p:tav>
                                      </p:tavLst>
                                    </p:anim>
                                    <p:anim calcmode="lin" valueType="num">
                                      <p:cBhvr>
                                        <p:cTn id="50" dur="500" fill="hold"/>
                                        <p:tgtEl>
                                          <p:spTgt spid="2"/>
                                        </p:tgtEl>
                                        <p:attrNameLst>
                                          <p:attrName>ppt_y</p:attrName>
                                        </p:attrNameLst>
                                      </p:cBhvr>
                                      <p:tavLst>
                                        <p:tav tm="0">
                                          <p:val>
                                            <p:fltVal val="0.5"/>
                                          </p:val>
                                        </p:tav>
                                        <p:tav tm="100000">
                                          <p:val>
                                            <p:strVal val="#ppt_y"/>
                                          </p:val>
                                        </p:tav>
                                      </p:tavLst>
                                    </p:anim>
                                  </p:childTnLst>
                                </p:cTn>
                              </p:par>
                            </p:childTnLst>
                          </p:cTn>
                        </p:par>
                        <p:par>
                          <p:cTn id="51" fill="hold">
                            <p:stCondLst>
                              <p:cond delay="3500"/>
                            </p:stCondLst>
                            <p:childTnLst>
                              <p:par>
                                <p:cTn id="52" presetID="12" presetClass="entr" presetSubtype="1"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down)">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2634</Words>
  <Application>WPS 演示</Application>
  <PresentationFormat>自定义</PresentationFormat>
  <Paragraphs>216</Paragraphs>
  <Slides>22</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Rockwell</vt:lpstr>
      <vt:lpstr>Calibri</vt:lpstr>
      <vt:lpstr>Arial Unicode MS</vt:lpstr>
      <vt:lpstr>思源黑体 CN Bold</vt:lpstr>
      <vt:lpstr>黑体</vt:lpstr>
      <vt:lpstr>微软雅黑</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10641</cp:revision>
  <cp:lastPrinted>2113-01-01T00:00:00Z</cp:lastPrinted>
  <dcterms:created xsi:type="dcterms:W3CDTF">2015-07-08T08:22:00Z</dcterms:created>
  <dcterms:modified xsi:type="dcterms:W3CDTF">2025-06-10T05:48:56Z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DEBBBFB0535F49469F8485670174FE61</vt:lpwstr>
  </property>
</Properties>
</file>