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8"/>
  </p:handoutMasterIdLst>
  <p:sldIdLst>
    <p:sldId id="639" r:id="rId3"/>
    <p:sldId id="617" r:id="rId5"/>
    <p:sldId id="636" r:id="rId6"/>
    <p:sldId id="713" r:id="rId7"/>
    <p:sldId id="673" r:id="rId8"/>
    <p:sldId id="711" r:id="rId9"/>
    <p:sldId id="806" r:id="rId10"/>
    <p:sldId id="682" r:id="rId11"/>
    <p:sldId id="810" r:id="rId12"/>
    <p:sldId id="811" r:id="rId13"/>
    <p:sldId id="807" r:id="rId14"/>
    <p:sldId id="712" r:id="rId15"/>
    <p:sldId id="812" r:id="rId16"/>
    <p:sldId id="710" r:id="rId17"/>
    <p:sldId id="808" r:id="rId18"/>
    <p:sldId id="861" r:id="rId19"/>
    <p:sldId id="668" r:id="rId20"/>
    <p:sldId id="537" r:id="rId21"/>
    <p:sldId id="809" r:id="rId22"/>
    <p:sldId id="667" r:id="rId23"/>
    <p:sldId id="684" r:id="rId24"/>
    <p:sldId id="544" r:id="rId25"/>
    <p:sldId id="906" r:id="rId26"/>
    <p:sldId id="582" r:id="rId27"/>
  </p:sldIdLst>
  <p:sldSz cx="12195175" cy="6859270"/>
  <p:notesSz cx="6858000" cy="9144000"/>
  <p:embeddedFontLst>
    <p:embeddedFont>
      <p:font typeface="Rockwell" panose="02060603020205020403" pitchFamily="18" charset="0"/>
      <p:regular r:id="rId33"/>
      <p:bold r:id="rId34"/>
      <p:italic r:id="rId35"/>
      <p:boldItalic r:id="rId36"/>
    </p:embeddedFont>
  </p:embeddedFontLst>
  <p:custDataLst>
    <p:tags r:id="rId37"/>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4"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14"/>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18"/>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10.xml"/><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microsoft.com/office/2007/relationships/hdphoto" Target="../media/image12.wdp"/><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microsoft.com/office/2007/relationships/hdphoto" Target="../media/image15.wdp"/><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4182745" cy="1831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4183380" cy="17907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655" y="2508250"/>
            <a:ext cx="3823970" cy="706755"/>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（1）行政组织体系的权力基础。</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（2）理想的行政组织体系的特征。</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12928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1. 行政组织理论的主要内容</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339590"/>
            <a:ext cx="3632835" cy="132207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韦伯理论的主要创新之处在于他并没有纠结于有关官僚制效率的争论，而把目光投向其准确性、连续性、纪律性、严整性与可靠性。</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4006215"/>
            <a:ext cx="376872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2. 行政组织理论的主要贡献</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75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三、韦伯的行政组织理论</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934200" y="1952625"/>
            <a:ext cx="4803775" cy="3335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行为科学理论</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2047240"/>
            <a:ext cx="3775710" cy="922020"/>
          </a:xfrm>
          <a:prstGeom prst="rect">
            <a:avLst/>
          </a:prstGeom>
          <a:noFill/>
        </p:spPr>
        <p:txBody>
          <a:bodyPr wrap="square" rtlCol="0">
            <a:spAutoFit/>
          </a:bodyPr>
          <a:p>
            <a:r>
              <a:rPr lang="zh-CN" altLang="en-US" sz="5400" b="1">
                <a:latin typeface="宋体" panose="02010600030101010101" pitchFamily="2" charset="-122"/>
              </a:rPr>
              <a:t>任务三</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34255" y="2204720"/>
            <a:ext cx="6209030"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1924—1932 年，美国国家研究委员会和美国西方电气公司合作进行了大量的实验，目的是寻找工作条件、社会因素与生产效率之间的关系。这项实验由哈佛大学教授梅奥主持，地点是在西方电气公司的霍桑工厂，所以后人称之为“霍桑实验”。</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霍桑实验”历时八年，分为四个阶段（四项实验）：工厂照明实验；继电器装配实验；谈话研究；观察实验（接线板接线实验）。在实验中他们发现，企业中存在着一种“非正式组织”，并影响着每一个人的工作效率。人们的工作效率不仅仅受物理的、生理的因素的影响，而且受到社会环境、社会心理因素的影响。</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1.霍桑实验</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885825" y="599440"/>
            <a:ext cx="61950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一、霍桑实验和梅奥的人际关系理论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414270"/>
            <a:ext cx="6209030" cy="2306955"/>
          </a:xfrm>
          <a:prstGeom prst="rect">
            <a:avLst/>
          </a:prstGeom>
          <a:noFill/>
        </p:spPr>
        <p:txBody>
          <a:bodyPr wrap="square" rtlCol="0">
            <a:spAutoFit/>
          </a:bodyPr>
          <a:p>
            <a:pPr eaLnBrk="1" latinLnBrk="0" hangingPunct="1">
              <a:lnSpc>
                <a:spcPct val="150000"/>
              </a:lnSpc>
              <a:spcBef>
                <a:spcPts val="0"/>
              </a:spcBef>
              <a:spcAft>
                <a:spcPts val="0"/>
              </a:spcAft>
            </a:pPr>
            <a:r>
              <a:rPr sz="1600" dirty="0">
                <a:latin typeface="宋体" panose="02010600030101010101" pitchFamily="2" charset="-122"/>
              </a:rPr>
              <a:t>梅奥在霍桑实验的基础上，于 1933 年出版了《工业文明的社会问题》一书，正式创立了人际关系学说。1945 年出版的《工业文明的人类问题》一书，进一步阐明了他的观点。其主要内容有三点。</a:t>
            </a:r>
            <a:endParaRPr sz="1600" dirty="0">
              <a:latin typeface="宋体" panose="02010600030101010101" pitchFamily="2" charset="-122"/>
            </a:endParaRPr>
          </a:p>
          <a:p>
            <a:pPr eaLnBrk="1" latinLnBrk="0" hangingPunct="1">
              <a:lnSpc>
                <a:spcPct val="150000"/>
              </a:lnSpc>
              <a:spcBef>
                <a:spcPts val="0"/>
              </a:spcBef>
              <a:spcAft>
                <a:spcPts val="0"/>
              </a:spcAft>
            </a:pPr>
            <a:r>
              <a:rPr sz="1600" dirty="0">
                <a:latin typeface="宋体" panose="02010600030101010101" pitchFamily="2" charset="-122"/>
              </a:rPr>
              <a:t>（1）职工是“社会人”而不是“经济人”。</a:t>
            </a:r>
            <a:endParaRPr sz="1600" dirty="0">
              <a:latin typeface="宋体" panose="02010600030101010101" pitchFamily="2" charset="-122"/>
            </a:endParaRPr>
          </a:p>
          <a:p>
            <a:pPr eaLnBrk="1" latinLnBrk="0" hangingPunct="1">
              <a:lnSpc>
                <a:spcPct val="150000"/>
              </a:lnSpc>
              <a:spcBef>
                <a:spcPts val="0"/>
              </a:spcBef>
              <a:spcAft>
                <a:spcPts val="0"/>
              </a:spcAft>
            </a:pPr>
            <a:r>
              <a:rPr sz="1600" dirty="0">
                <a:latin typeface="宋体" panose="02010600030101010101" pitchFamily="2" charset="-122"/>
              </a:rPr>
              <a:t>（2）企业中存在非正式组织。</a:t>
            </a:r>
            <a:endParaRPr sz="1600" dirty="0">
              <a:latin typeface="宋体" panose="02010600030101010101" pitchFamily="2" charset="-122"/>
            </a:endParaRPr>
          </a:p>
          <a:p>
            <a:pPr eaLnBrk="1" latinLnBrk="0" hangingPunct="1">
              <a:lnSpc>
                <a:spcPct val="150000"/>
              </a:lnSpc>
              <a:spcBef>
                <a:spcPts val="0"/>
              </a:spcBef>
              <a:spcAft>
                <a:spcPts val="0"/>
              </a:spcAft>
            </a:pPr>
            <a:r>
              <a:rPr sz="1600" dirty="0">
                <a:latin typeface="宋体" panose="02010600030101010101" pitchFamily="2" charset="-122"/>
              </a:rPr>
              <a:t>（3）提高生产效率的关键是提高工人的满足程度。</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2.人际关系学说</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885825" y="599440"/>
            <a:ext cx="61950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一、霍桑实验和梅奥的人际关系理论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60045" y="1694180"/>
            <a:ext cx="347980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行为科学理论的发展</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行为科学就是对工人在生产过程中的行为及行为产生的动机进行分析研究，以便调节人际关系，提高劳动生产率。</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7960360" y="1678305"/>
            <a:ext cx="3886835"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行为科学理论研究的内容</a:t>
            </a: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行为学派虽然没有研究出一套完整的管理知识，却已经为人们提供了许多有用的素材，他们的行为论题主要有激励、领导、群体、组织设计、组织变化与发展等。</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413250" y="4620895"/>
            <a:ext cx="586168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行为科学对管理学的贡献</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行为科学强调以人为本的思想，把人力资源作为首要资源，坚持人力资源观，它强调管理者是同员工一起实现组织任务的。</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51657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二、行为科学学派的主要理论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现代管理理论丛林</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142480" y="2047240"/>
            <a:ext cx="3775710" cy="922020"/>
          </a:xfrm>
          <a:prstGeom prst="rect">
            <a:avLst/>
          </a:prstGeom>
          <a:noFill/>
        </p:spPr>
        <p:txBody>
          <a:bodyPr wrap="square" rtlCol="0">
            <a:spAutoFit/>
          </a:bodyPr>
          <a:p>
            <a:r>
              <a:rPr lang="zh-CN" altLang="en-US" sz="5400" b="1">
                <a:latin typeface="宋体" panose="02010600030101010101" pitchFamily="2" charset="-122"/>
              </a:rPr>
              <a:t>任务四</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81940" y="1753235"/>
            <a:ext cx="10921365" cy="332295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哈罗德 • 孔茨在 1961 年 12 月发表的《管理理论的丛林》一文中指出，“在西方，只是到了本世纪，特别是到了 40 年代，才对管理进行系统的研究”。最早的一批著作都是由一些富有实际经验的管理人员写出来的，如泰勒对车间一级管理所进行的有条理的分析和法约尔从一般管理理论观点出发对经验进行的深刻总结等。可是，到了 20 世纪 60 年代初期管理方面的学术论著却像雨后春笋般出现，造成了众说纷纭、莫衷一是的乱局。到 20 世纪 60 年代初期已萌发得过于滋蔓，成了各种管理理论和管理学派相互盘根错节的一片丛林。</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57885" y="571500"/>
            <a:ext cx="51136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一、现代管理理论丛林的含义</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25" name="文本框 2"/>
          <p:cNvSpPr txBox="1"/>
          <p:nvPr/>
        </p:nvSpPr>
        <p:spPr>
          <a:xfrm>
            <a:off x="732790" y="673100"/>
            <a:ext cx="64509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二、现代管理理论丛林的代表学派</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4511675" y="1160780"/>
            <a:ext cx="3284855" cy="922020"/>
          </a:xfrm>
          <a:prstGeom prst="rect">
            <a:avLst/>
          </a:prstGeom>
          <a:noFill/>
        </p:spPr>
        <p:txBody>
          <a:bodyPr wrap="square" rtlCol="0">
            <a:spAutoFit/>
          </a:bodyPr>
          <a:p>
            <a:r>
              <a:rPr lang="zh-CN" altLang="en-US"/>
              <a:t>1. 管理过程学派</a:t>
            </a:r>
            <a:endParaRPr lang="zh-CN" altLang="en-US"/>
          </a:p>
          <a:p>
            <a:r>
              <a:rPr lang="zh-CN" altLang="en-US"/>
              <a:t>管理过程学派是在法约尔管理思想的基础上发展起来的。</a:t>
            </a:r>
            <a:endParaRPr lang="zh-CN" altLang="en-US"/>
          </a:p>
        </p:txBody>
      </p:sp>
      <p:sp>
        <p:nvSpPr>
          <p:cNvPr id="5" name="文本框 4"/>
          <p:cNvSpPr txBox="1"/>
          <p:nvPr/>
        </p:nvSpPr>
        <p:spPr>
          <a:xfrm>
            <a:off x="9145905" y="4464050"/>
            <a:ext cx="2729865" cy="1476375"/>
          </a:xfrm>
          <a:prstGeom prst="rect">
            <a:avLst/>
          </a:prstGeom>
          <a:noFill/>
        </p:spPr>
        <p:txBody>
          <a:bodyPr wrap="square" rtlCol="0">
            <a:spAutoFit/>
          </a:bodyPr>
          <a:p>
            <a:r>
              <a:rPr lang="zh-CN" altLang="en-US"/>
              <a:t>5. 社会系统学派</a:t>
            </a:r>
            <a:endParaRPr lang="zh-CN" altLang="en-US"/>
          </a:p>
          <a:p>
            <a:r>
              <a:rPr lang="zh-CN" altLang="en-US"/>
              <a:t>这一学派是以协作系统为核心，论述企业内部平衡和对外部条件适应的企业管理理论。</a:t>
            </a:r>
            <a:endParaRPr lang="zh-CN" altLang="en-US"/>
          </a:p>
        </p:txBody>
      </p:sp>
      <p:sp>
        <p:nvSpPr>
          <p:cNvPr id="6" name="文本框 5"/>
          <p:cNvSpPr txBox="1"/>
          <p:nvPr/>
        </p:nvSpPr>
        <p:spPr>
          <a:xfrm>
            <a:off x="8612505" y="2591435"/>
            <a:ext cx="2897505" cy="1198880"/>
          </a:xfrm>
          <a:prstGeom prst="rect">
            <a:avLst/>
          </a:prstGeom>
          <a:noFill/>
        </p:spPr>
        <p:txBody>
          <a:bodyPr wrap="square" rtlCol="0">
            <a:spAutoFit/>
          </a:bodyPr>
          <a:p>
            <a:r>
              <a:rPr lang="zh-CN" altLang="en-US"/>
              <a:t>3. 人际关系学派</a:t>
            </a:r>
            <a:endParaRPr lang="zh-CN" altLang="en-US"/>
          </a:p>
          <a:p>
            <a:r>
              <a:rPr lang="zh-CN" altLang="en-US"/>
              <a:t>这一学派是从 20 世纪 60 年代的人类行为学派演变来的。</a:t>
            </a:r>
            <a:endParaRPr lang="zh-CN" altLang="en-US"/>
          </a:p>
        </p:txBody>
      </p:sp>
      <p:sp>
        <p:nvSpPr>
          <p:cNvPr id="7" name="文本框 6"/>
          <p:cNvSpPr txBox="1"/>
          <p:nvPr/>
        </p:nvSpPr>
        <p:spPr>
          <a:xfrm>
            <a:off x="529590" y="2809240"/>
            <a:ext cx="3284855" cy="1198880"/>
          </a:xfrm>
          <a:prstGeom prst="rect">
            <a:avLst/>
          </a:prstGeom>
          <a:noFill/>
        </p:spPr>
        <p:txBody>
          <a:bodyPr wrap="square" rtlCol="0">
            <a:spAutoFit/>
          </a:bodyPr>
          <a:p>
            <a:r>
              <a:rPr lang="zh-CN" altLang="en-US"/>
              <a:t>2. 经验学派（又称案例学派）</a:t>
            </a:r>
            <a:endParaRPr lang="zh-CN" altLang="en-US"/>
          </a:p>
          <a:p>
            <a:r>
              <a:rPr lang="zh-CN" altLang="en-US"/>
              <a:t>这一学派的代表人物主要有：彼得 • 德鲁克、欧内斯特 • 戴尔等。</a:t>
            </a:r>
            <a:endParaRPr lang="zh-CN" altLang="en-US"/>
          </a:p>
        </p:txBody>
      </p:sp>
      <p:sp>
        <p:nvSpPr>
          <p:cNvPr id="8" name="文本框 7"/>
          <p:cNvSpPr txBox="1"/>
          <p:nvPr/>
        </p:nvSpPr>
        <p:spPr>
          <a:xfrm>
            <a:off x="474345" y="5182235"/>
            <a:ext cx="3215640" cy="1198880"/>
          </a:xfrm>
          <a:prstGeom prst="rect">
            <a:avLst/>
          </a:prstGeom>
          <a:noFill/>
        </p:spPr>
        <p:txBody>
          <a:bodyPr wrap="square" rtlCol="0">
            <a:spAutoFit/>
          </a:bodyPr>
          <a:p>
            <a:r>
              <a:rPr lang="zh-CN" altLang="en-US"/>
              <a:t>4. 群体行为学派</a:t>
            </a:r>
            <a:endParaRPr lang="zh-CN" altLang="en-US"/>
          </a:p>
          <a:p>
            <a:r>
              <a:rPr lang="zh-CN" altLang="en-US"/>
              <a:t>这一学派是从人类行为学派中分化出来的，因此同人际关系学派关系密切，甚至易于混同。</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61"/>
          <p:cNvSpPr/>
          <p:nvPr/>
        </p:nvSpPr>
        <p:spPr>
          <a:xfrm flipH="1">
            <a:off x="441656" y="1919605"/>
            <a:ext cx="3450590" cy="801370"/>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1600" dirty="0">
                <a:solidFill>
                  <a:schemeClr val="tx1"/>
                </a:solidFill>
                <a:latin typeface="+mn-ea"/>
                <a:ea typeface="+mn-ea"/>
              </a:rPr>
              <a:t>6. 社会技术系统学派</a:t>
            </a:r>
            <a:endParaRPr lang="en-US" altLang="zh-CN" sz="1600" dirty="0">
              <a:solidFill>
                <a:schemeClr val="tx1"/>
              </a:solidFill>
              <a:latin typeface="+mn-ea"/>
              <a:ea typeface="+mn-ea"/>
            </a:endParaRPr>
          </a:p>
          <a:p>
            <a:pPr algn="l"/>
            <a:r>
              <a:rPr lang="en-US" altLang="zh-CN" sz="1600" dirty="0">
                <a:solidFill>
                  <a:schemeClr val="tx1"/>
                </a:solidFill>
                <a:latin typeface="+mn-ea"/>
                <a:ea typeface="+mn-ea"/>
              </a:rPr>
              <a:t>这一学派的创始人是特里司特及其在英国塔维斯托克研究所的同事。</a:t>
            </a:r>
            <a:endParaRPr lang="en-US" altLang="zh-CN" sz="1600" dirty="0">
              <a:solidFill>
                <a:schemeClr val="tx1"/>
              </a:solidFill>
              <a:latin typeface="+mn-ea"/>
              <a:ea typeface="+mn-ea"/>
            </a:endParaRPr>
          </a:p>
        </p:txBody>
      </p:sp>
      <p:sp>
        <p:nvSpPr>
          <p:cNvPr id="68" name="51"/>
          <p:cNvSpPr/>
          <p:nvPr/>
        </p:nvSpPr>
        <p:spPr>
          <a:xfrm flipH="1">
            <a:off x="441656" y="3027680"/>
            <a:ext cx="3375660" cy="1148080"/>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1600" dirty="0">
                <a:solidFill>
                  <a:schemeClr val="tx1"/>
                </a:solidFill>
                <a:latin typeface="+mn-ea"/>
                <a:ea typeface="+mn-ea"/>
              </a:rPr>
              <a:t>8. 系统学派</a:t>
            </a:r>
            <a:endParaRPr lang="en-US" altLang="zh-CN" sz="1600" dirty="0">
              <a:solidFill>
                <a:schemeClr val="tx1"/>
              </a:solidFill>
              <a:latin typeface="+mn-ea"/>
              <a:ea typeface="+mn-ea"/>
            </a:endParaRPr>
          </a:p>
          <a:p>
            <a:pPr algn="l"/>
            <a:r>
              <a:rPr lang="en-US" altLang="zh-CN" sz="1600" dirty="0">
                <a:solidFill>
                  <a:schemeClr val="tx1"/>
                </a:solidFill>
                <a:latin typeface="+mn-ea"/>
                <a:ea typeface="+mn-ea"/>
              </a:rPr>
              <a:t>系统管理理论是用系统理论的范畴、原理，全面分析和研究企业与其他组织的管理活动和管理过程</a:t>
            </a:r>
            <a:r>
              <a:rPr lang="zh-CN" altLang="en-US" sz="1600" dirty="0">
                <a:solidFill>
                  <a:schemeClr val="tx1"/>
                </a:solidFill>
                <a:latin typeface="+mn-ea"/>
                <a:ea typeface="+mn-ea"/>
              </a:rPr>
              <a:t>。</a:t>
            </a:r>
            <a:endParaRPr lang="zh-CN" altLang="en-US" sz="1600" dirty="0">
              <a:solidFill>
                <a:schemeClr val="tx1"/>
              </a:solidFill>
              <a:latin typeface="+mn-ea"/>
              <a:ea typeface="+mn-ea"/>
            </a:endParaRPr>
          </a:p>
        </p:txBody>
      </p:sp>
      <p:sp>
        <p:nvSpPr>
          <p:cNvPr id="71" name="41"/>
          <p:cNvSpPr/>
          <p:nvPr/>
        </p:nvSpPr>
        <p:spPr>
          <a:xfrm flipH="1">
            <a:off x="441656" y="4443095"/>
            <a:ext cx="3450590" cy="138747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1600" dirty="0">
                <a:solidFill>
                  <a:schemeClr val="tx1"/>
                </a:solidFill>
                <a:latin typeface="+mn-ea"/>
                <a:ea typeface="+mn-ea"/>
              </a:rPr>
              <a:t>10. 经理角色学派</a:t>
            </a:r>
            <a:endParaRPr lang="en-US" altLang="zh-CN" sz="1600" dirty="0">
              <a:solidFill>
                <a:schemeClr val="tx1"/>
              </a:solidFill>
              <a:latin typeface="+mn-ea"/>
              <a:ea typeface="+mn-ea"/>
            </a:endParaRPr>
          </a:p>
          <a:p>
            <a:pPr algn="l"/>
            <a:r>
              <a:rPr lang="en-US" altLang="zh-CN" sz="1600" dirty="0">
                <a:solidFill>
                  <a:schemeClr val="tx1"/>
                </a:solidFill>
                <a:latin typeface="+mn-ea"/>
                <a:ea typeface="+mn-ea"/>
              </a:rPr>
              <a:t>经理角色学派代表人物是加拿大的管理学家亨利 • 明茨伯格，这个学派着重研究管理者在组织中扮演的角色和管理任务。</a:t>
            </a:r>
            <a:endParaRPr lang="en-US" altLang="zh-CN" sz="1600" dirty="0">
              <a:solidFill>
                <a:schemeClr val="tx1"/>
              </a:solidFill>
              <a:latin typeface="+mn-ea"/>
              <a:ea typeface="+mn-ea"/>
            </a:endParaRPr>
          </a:p>
        </p:txBody>
      </p:sp>
      <p:cxnSp>
        <p:nvCxnSpPr>
          <p:cNvPr id="72" name="直接连接符 71"/>
          <p:cNvCxnSpPr/>
          <p:nvPr/>
        </p:nvCxnSpPr>
        <p:spPr>
          <a:xfrm>
            <a:off x="441656" y="2861893"/>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1656" y="43149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76" name="31"/>
          <p:cNvSpPr/>
          <p:nvPr/>
        </p:nvSpPr>
        <p:spPr>
          <a:xfrm flipH="1">
            <a:off x="8666157" y="2147570"/>
            <a:ext cx="2881630" cy="8020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dirty="0">
                <a:solidFill>
                  <a:schemeClr val="tx1"/>
                </a:solidFill>
                <a:latin typeface="+mn-ea"/>
                <a:ea typeface="+mn-ea"/>
              </a:rPr>
              <a:t>7. 决策理论学派</a:t>
            </a:r>
            <a:endParaRPr lang="en-US" altLang="zh-CN" sz="1600" dirty="0">
              <a:solidFill>
                <a:schemeClr val="tx1"/>
              </a:solidFill>
              <a:latin typeface="+mn-ea"/>
              <a:ea typeface="+mn-ea"/>
            </a:endParaRPr>
          </a:p>
          <a:p>
            <a:r>
              <a:rPr lang="en-US" altLang="zh-CN" sz="1600" dirty="0">
                <a:solidFill>
                  <a:schemeClr val="tx1"/>
                </a:solidFill>
                <a:latin typeface="+mn-ea"/>
                <a:ea typeface="+mn-ea"/>
              </a:rPr>
              <a:t>决策理论学派是从社会系统学派发展而来的。</a:t>
            </a:r>
            <a:endParaRPr lang="en-US" altLang="zh-CN" sz="1600" dirty="0">
              <a:solidFill>
                <a:schemeClr val="tx1"/>
              </a:solidFill>
              <a:latin typeface="+mn-ea"/>
              <a:ea typeface="+mn-ea"/>
            </a:endParaRPr>
          </a:p>
        </p:txBody>
      </p:sp>
      <p:sp>
        <p:nvSpPr>
          <p:cNvPr id="79" name="21"/>
          <p:cNvSpPr/>
          <p:nvPr/>
        </p:nvSpPr>
        <p:spPr>
          <a:xfrm flipH="1">
            <a:off x="8665845" y="3180080"/>
            <a:ext cx="3122930" cy="113474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dirty="0">
                <a:solidFill>
                  <a:schemeClr val="tx1"/>
                </a:solidFill>
                <a:latin typeface="+mn-ea"/>
                <a:ea typeface="+mn-ea"/>
              </a:rPr>
              <a:t>9. 数理学派（管理科学学派）</a:t>
            </a:r>
            <a:endParaRPr lang="en-US" altLang="zh-CN" sz="1600" dirty="0">
              <a:solidFill>
                <a:schemeClr val="tx1"/>
              </a:solidFill>
              <a:latin typeface="+mn-ea"/>
              <a:ea typeface="+mn-ea"/>
            </a:endParaRPr>
          </a:p>
          <a:p>
            <a:r>
              <a:rPr lang="en-US" altLang="zh-CN" sz="1600" dirty="0">
                <a:solidFill>
                  <a:schemeClr val="tx1"/>
                </a:solidFill>
                <a:latin typeface="+mn-ea"/>
                <a:ea typeface="+mn-ea"/>
              </a:rPr>
              <a:t>该学派是运用数学模型和计算机技术来进行管理决策，以提高经济效益的。</a:t>
            </a:r>
            <a:endParaRPr lang="en-US" altLang="zh-CN" sz="1600" dirty="0">
              <a:solidFill>
                <a:schemeClr val="tx1"/>
              </a:solidFill>
              <a:latin typeface="+mn-ea"/>
              <a:ea typeface="+mn-ea"/>
            </a:endParaRPr>
          </a:p>
        </p:txBody>
      </p:sp>
      <p:sp>
        <p:nvSpPr>
          <p:cNvPr id="82" name="11"/>
          <p:cNvSpPr/>
          <p:nvPr/>
        </p:nvSpPr>
        <p:spPr>
          <a:xfrm flipH="1">
            <a:off x="8666157" y="4443095"/>
            <a:ext cx="3304540" cy="1090930"/>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dirty="0">
                <a:solidFill>
                  <a:schemeClr val="tx1"/>
                </a:solidFill>
                <a:latin typeface="+mn-ea"/>
                <a:ea typeface="+mn-ea"/>
              </a:rPr>
              <a:t>11. 权变理论学派</a:t>
            </a:r>
            <a:endParaRPr lang="en-US" altLang="zh-CN" sz="1600" dirty="0">
              <a:solidFill>
                <a:schemeClr val="tx1"/>
              </a:solidFill>
              <a:latin typeface="+mn-ea"/>
              <a:ea typeface="+mn-ea"/>
            </a:endParaRPr>
          </a:p>
          <a:p>
            <a:r>
              <a:rPr lang="en-US" altLang="zh-CN" sz="1600" dirty="0">
                <a:solidFill>
                  <a:schemeClr val="tx1"/>
                </a:solidFill>
                <a:latin typeface="+mn-ea"/>
                <a:ea typeface="+mn-ea"/>
              </a:rPr>
              <a:t>20 世纪 70 年代在西方出现了另一个试图综合各个管理学派的理论学派，即权变理论学派。</a:t>
            </a:r>
            <a:endParaRPr lang="en-US" altLang="zh-CN" sz="1600" dirty="0">
              <a:solidFill>
                <a:schemeClr val="tx1"/>
              </a:solidFill>
              <a:latin typeface="+mn-ea"/>
              <a:ea typeface="+mn-ea"/>
            </a:endParaRPr>
          </a:p>
        </p:txBody>
      </p:sp>
      <p:cxnSp>
        <p:nvCxnSpPr>
          <p:cNvPr id="83" name="直接连接符 82"/>
          <p:cNvCxnSpPr/>
          <p:nvPr/>
        </p:nvCxnSpPr>
        <p:spPr>
          <a:xfrm flipH="1">
            <a:off x="8666157" y="3090493"/>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8666157" y="43149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86" name="组合 85"/>
          <p:cNvGrpSpPr>
            <a:grpSpLocks noChangeAspect="1"/>
          </p:cNvGrpSpPr>
          <p:nvPr/>
        </p:nvGrpSpPr>
        <p:grpSpPr>
          <a:xfrm>
            <a:off x="3792826" y="2322560"/>
            <a:ext cx="4914322" cy="2836533"/>
            <a:chOff x="3640426" y="2474960"/>
            <a:chExt cx="4914322" cy="2836533"/>
          </a:xfrm>
        </p:grpSpPr>
        <p:sp>
          <p:nvSpPr>
            <p:cNvPr id="87" name="13"/>
            <p:cNvSpPr/>
            <p:nvPr/>
          </p:nvSpPr>
          <p:spPr>
            <a:xfrm>
              <a:off x="4747587" y="2736000"/>
              <a:ext cx="2700000" cy="2340000"/>
            </a:xfrm>
            <a:prstGeom prst="hexagon">
              <a:avLst/>
            </a:prstGeom>
            <a:blipFill dpi="0"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latin typeface="+mn-ea"/>
              </a:endParaRPr>
            </a:p>
          </p:txBody>
        </p:sp>
        <p:grpSp>
          <p:nvGrpSpPr>
            <p:cNvPr id="88" name="组合 87"/>
            <p:cNvGrpSpPr/>
            <p:nvPr/>
          </p:nvGrpSpPr>
          <p:grpSpPr>
            <a:xfrm>
              <a:off x="3640426" y="2474960"/>
              <a:ext cx="4914322" cy="2836533"/>
              <a:chOff x="3678241" y="2228347"/>
              <a:chExt cx="4914322" cy="2836533"/>
            </a:xfrm>
            <a:solidFill>
              <a:schemeClr val="accent6"/>
            </a:solidFill>
          </p:grpSpPr>
          <p:sp>
            <p:nvSpPr>
              <p:cNvPr id="89" name="12"/>
              <p:cNvSpPr>
                <a:spLocks noChangeAspect="1"/>
              </p:cNvSpPr>
              <p:nvPr/>
            </p:nvSpPr>
            <p:spPr>
              <a:xfrm>
                <a:off x="4071400"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dirty="0" smtClean="0">
                    <a:solidFill>
                      <a:schemeClr val="bg1"/>
                    </a:solidFill>
                    <a:latin typeface="+mn-ea"/>
                  </a:rPr>
                  <a:t>6</a:t>
                </a:r>
                <a:endParaRPr lang="en-US" dirty="0">
                  <a:solidFill>
                    <a:schemeClr val="bg1"/>
                  </a:solidFill>
                  <a:latin typeface="+mn-ea"/>
                </a:endParaRPr>
              </a:p>
            </p:txBody>
          </p:sp>
          <p:sp>
            <p:nvSpPr>
              <p:cNvPr id="90" name="11"/>
              <p:cNvSpPr>
                <a:spLocks noChangeAspect="1"/>
              </p:cNvSpPr>
              <p:nvPr/>
            </p:nvSpPr>
            <p:spPr>
              <a:xfrm>
                <a:off x="367824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dirty="0" smtClean="0">
                    <a:solidFill>
                      <a:schemeClr val="bg1"/>
                    </a:solidFill>
                    <a:latin typeface="+mn-ea"/>
                  </a:rPr>
                  <a:t>8</a:t>
                </a:r>
                <a:endParaRPr lang="en-US" dirty="0">
                  <a:solidFill>
                    <a:schemeClr val="bg1"/>
                  </a:solidFill>
                  <a:latin typeface="+mn-ea"/>
                </a:endParaRPr>
              </a:p>
            </p:txBody>
          </p:sp>
          <p:sp>
            <p:nvSpPr>
              <p:cNvPr id="91" name="10"/>
              <p:cNvSpPr>
                <a:spLocks noChangeAspect="1"/>
              </p:cNvSpPr>
              <p:nvPr/>
            </p:nvSpPr>
            <p:spPr>
              <a:xfrm>
                <a:off x="4071400"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10</a:t>
                </a:r>
                <a:endParaRPr lang="zh-CN" altLang="en-US" dirty="0">
                  <a:solidFill>
                    <a:schemeClr val="bg1"/>
                  </a:solidFill>
                  <a:latin typeface="+mn-ea"/>
                </a:endParaRPr>
              </a:p>
            </p:txBody>
          </p:sp>
          <p:sp>
            <p:nvSpPr>
              <p:cNvPr id="92" name="9"/>
              <p:cNvSpPr>
                <a:spLocks noChangeAspect="1"/>
              </p:cNvSpPr>
              <p:nvPr/>
            </p:nvSpPr>
            <p:spPr>
              <a:xfrm>
                <a:off x="7659402"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7</a:t>
                </a:r>
                <a:endParaRPr lang="zh-CN" altLang="en-US" dirty="0">
                  <a:solidFill>
                    <a:schemeClr val="bg1"/>
                  </a:solidFill>
                  <a:latin typeface="+mn-ea"/>
                </a:endParaRPr>
              </a:p>
            </p:txBody>
          </p:sp>
          <p:sp>
            <p:nvSpPr>
              <p:cNvPr id="93" name="8"/>
              <p:cNvSpPr>
                <a:spLocks noChangeAspect="1"/>
              </p:cNvSpPr>
              <p:nvPr/>
            </p:nvSpPr>
            <p:spPr>
              <a:xfrm>
                <a:off x="805256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dirty="0" smtClean="0">
                    <a:solidFill>
                      <a:schemeClr val="bg1"/>
                    </a:solidFill>
                    <a:latin typeface="+mn-ea"/>
                  </a:rPr>
                  <a:t>9</a:t>
                </a:r>
                <a:endParaRPr lang="en-US" dirty="0">
                  <a:solidFill>
                    <a:schemeClr val="bg1"/>
                  </a:solidFill>
                  <a:latin typeface="+mn-ea"/>
                </a:endParaRPr>
              </a:p>
            </p:txBody>
          </p:sp>
          <p:sp>
            <p:nvSpPr>
              <p:cNvPr id="94" name="7"/>
              <p:cNvSpPr>
                <a:spLocks noChangeAspect="1"/>
              </p:cNvSpPr>
              <p:nvPr/>
            </p:nvSpPr>
            <p:spPr>
              <a:xfrm>
                <a:off x="7659402"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11</a:t>
                </a:r>
                <a:endParaRPr lang="zh-CN" altLang="en-US" dirty="0">
                  <a:solidFill>
                    <a:schemeClr val="bg1"/>
                  </a:solidFill>
                  <a:latin typeface="+mn-ea"/>
                </a:endParaRPr>
              </a:p>
            </p:txBody>
          </p:sp>
        </p:grpSp>
      </p:grpSp>
      <p:sp>
        <p:nvSpPr>
          <p:cNvPr id="2" name="文本框 2"/>
          <p:cNvSpPr txBox="1"/>
          <p:nvPr/>
        </p:nvSpPr>
        <p:spPr>
          <a:xfrm>
            <a:off x="800735" y="599440"/>
            <a:ext cx="60261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二、现代管理理论丛林的代表学派</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par>
                                <p:cTn id="10" presetID="22" presetClass="entr" presetSubtype="2"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par>
                                <p:cTn id="13" presetID="22" presetClass="entr" presetSubtype="2"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right)">
                                      <p:cBhvr>
                                        <p:cTn id="15" dur="500"/>
                                        <p:tgtEl>
                                          <p:spTgt spid="73"/>
                                        </p:tgtEl>
                                      </p:cBhvr>
                                    </p:animEffect>
                                  </p:childTnLst>
                                </p:cTn>
                              </p:par>
                              <p:par>
                                <p:cTn id="16" presetID="22" presetClass="entr" presetSubtype="8" fill="hold" nodeType="with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wipe(left)">
                                      <p:cBhvr>
                                        <p:cTn id="18" dur="500"/>
                                        <p:tgtEl>
                                          <p:spTgt spid="83"/>
                                        </p:tgtEl>
                                      </p:cBhvr>
                                    </p:animEffect>
                                  </p:childTnLst>
                                </p:cTn>
                              </p:par>
                              <p:par>
                                <p:cTn id="19" presetID="22" presetClass="entr" presetSubtype="8" fill="hold" nodeType="with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管理理论新发展</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142480" y="2047240"/>
            <a:ext cx="3775710" cy="922020"/>
          </a:xfrm>
          <a:prstGeom prst="rect">
            <a:avLst/>
          </a:prstGeom>
          <a:noFill/>
        </p:spPr>
        <p:txBody>
          <a:bodyPr wrap="square" rtlCol="0">
            <a:spAutoFit/>
          </a:bodyPr>
          <a:p>
            <a:r>
              <a:rPr lang="zh-CN" altLang="en-US" sz="5400" b="1">
                <a:latin typeface="宋体" panose="02010600030101010101" pitchFamily="2" charset="-122"/>
              </a:rPr>
              <a:t>任务五</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83882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项目二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管理理论历史演进</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5210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0900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6635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1589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1" name="Rectangle 10"/>
          <p:cNvSpPr/>
          <p:nvPr/>
        </p:nvSpPr>
        <p:spPr>
          <a:xfrm>
            <a:off x="8650605" y="1650365"/>
            <a:ext cx="2901950" cy="176974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2. 20 世纪 80 年代的战略管理理论</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20 世纪 80 年代初，以哈佛大学商学院的迈克尔 • 波特为代表的竞争战略理论取得了战略管理理论的主流地位。</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8650605" y="3794760"/>
            <a:ext cx="3074670" cy="235966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4. 20 世纪 90 年代后期战略管理理论的新发展</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时至 20 世纪 90 年代，战略联盟理论的出现，使人们将关注的焦点转向了企业间各种形式的联合。这一理论强调竞争合作，认为竞争优势是构建在自身优势与他人竞争优势相结合的基础上的。</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7742697" y="28420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7742697" y="39180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502285" y="1574165"/>
            <a:ext cx="3147695" cy="147447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1. 20 世纪 60—70 年代的战略管理理论 20 世纪 60 年代初美国著名管理学家钱德勒《战略与结构：工业企业史的考证》一书的出版，首开企业战略问题研究之先河。</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502285" y="3659505"/>
            <a:ext cx="3063240" cy="206438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3. 20 世纪 90 年代早期的战略管理理论 </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1990 年，普拉哈拉德和哈默在《哈佛商业评论》上发表了《企业核心能力》。从此，关于核心能力的研究热潮开始兴起，并且形成了战略理论中的“核心能力学派”。</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641147" y="28420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641147" y="39180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7861083" y="29510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7896006" y="41057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822961" y="40191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843187" y="30050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1760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914312" y="57060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一、战略管理理论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72835" y="1335660"/>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1987233" y="1986653"/>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986915" y="1637665"/>
            <a:ext cx="305371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1. 企业再造理论的基本内容</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1987233" y="2084737"/>
            <a:ext cx="2956996"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（1）企业再造理论首要的内容就是提出了对流程的不同理解。</a:t>
            </a:r>
            <a:endParaRPr sz="1600" dirty="0">
              <a:latin typeface="宋体" panose="02010600030101010101" pitchFamily="2" charset="-122"/>
              <a:sym typeface="宋体" panose="02010600030101010101" pitchFamily="2" charset="-122"/>
            </a:endParaRPr>
          </a:p>
          <a:p>
            <a:pPr>
              <a:lnSpc>
                <a:spcPct val="150000"/>
              </a:lnSpc>
            </a:pPr>
            <a:r>
              <a:rPr sz="1600" dirty="0">
                <a:latin typeface="宋体" panose="02010600030101010101" pitchFamily="2" charset="-122"/>
                <a:sym typeface="宋体" panose="02010600030101010101" pitchFamily="2" charset="-122"/>
              </a:rPr>
              <a:t>（2）企业再造理论认为，企业再造活动绝不是一次改良运动，而是重大的突变式改革。</a:t>
            </a:r>
            <a:endParaRPr sz="1600" dirty="0">
              <a:latin typeface="宋体" panose="02010600030101010101" pitchFamily="2" charset="-122"/>
              <a:sym typeface="宋体" panose="02010600030101010101" pitchFamily="2" charset="-122"/>
            </a:endParaRPr>
          </a:p>
          <a:p>
            <a:pPr>
              <a:lnSpc>
                <a:spcPct val="150000"/>
              </a:lnSpc>
            </a:pPr>
            <a:r>
              <a:rPr sz="1600" dirty="0">
                <a:latin typeface="宋体" panose="02010600030101010101" pitchFamily="2" charset="-122"/>
                <a:sym typeface="宋体" panose="02010600030101010101" pitchFamily="2" charset="-122"/>
              </a:rPr>
              <a:t>（3）企业再造提出了三条基本的指导思想</a:t>
            </a:r>
            <a:r>
              <a:rPr lang="zh-CN" sz="1600" dirty="0">
                <a:latin typeface="宋体" panose="02010600030101010101" pitchFamily="2" charset="-122"/>
                <a:sym typeface="宋体" panose="02010600030101010101" pitchFamily="2" charset="-122"/>
              </a:rPr>
              <a:t>。</a:t>
            </a:r>
            <a:endParaRPr lang="zh-CN"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960235" y="2345690"/>
            <a:ext cx="3838575" cy="368046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400290" y="5257800"/>
            <a:ext cx="2806065"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rPr>
              <a:t>2. 企业再造的主要程序</a:t>
            </a:r>
            <a:endPar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129145" y="2449830"/>
            <a:ext cx="347218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（1）对原有流程进行全面的功能和效率分析，发现其存在的问题。</a:t>
            </a:r>
            <a:endParaRPr sz="1600" dirty="0">
              <a:latin typeface="宋体" panose="02010600030101010101" pitchFamily="2" charset="-122"/>
              <a:sym typeface="宋体" panose="02010600030101010101" pitchFamily="2" charset="-122"/>
            </a:endParaRPr>
          </a:p>
          <a:p>
            <a:r>
              <a:rPr sz="1600" dirty="0">
                <a:latin typeface="宋体" panose="02010600030101010101" pitchFamily="2" charset="-122"/>
                <a:sym typeface="宋体" panose="02010600030101010101" pitchFamily="2" charset="-122"/>
              </a:rPr>
              <a:t>（2）设计新的流程改进方案，并进行评估。</a:t>
            </a:r>
            <a:endParaRPr sz="1600" dirty="0">
              <a:latin typeface="宋体" panose="02010600030101010101" pitchFamily="2" charset="-122"/>
              <a:sym typeface="宋体" panose="02010600030101010101" pitchFamily="2" charset="-122"/>
            </a:endParaRPr>
          </a:p>
          <a:p>
            <a:r>
              <a:rPr sz="1600" dirty="0">
                <a:latin typeface="宋体" panose="02010600030101010101" pitchFamily="2" charset="-122"/>
                <a:sym typeface="宋体" panose="02010600030101010101" pitchFamily="2" charset="-122"/>
              </a:rPr>
              <a:t>（3）制订与流程改进方案相配套的组织结构、人力资源配置和业务规范等方面的改进规划，形成系统的企业再造方案。</a:t>
            </a:r>
            <a:endParaRPr sz="1600" dirty="0">
              <a:latin typeface="宋体" panose="02010600030101010101" pitchFamily="2" charset="-122"/>
              <a:sym typeface="宋体" panose="02010600030101010101" pitchFamily="2" charset="-122"/>
            </a:endParaRPr>
          </a:p>
          <a:p>
            <a:r>
              <a:rPr sz="1600" dirty="0">
                <a:latin typeface="宋体" panose="02010600030101010101" pitchFamily="2" charset="-122"/>
                <a:sym typeface="宋体" panose="02010600030101010101" pitchFamily="2" charset="-122"/>
              </a:rPr>
              <a:t>（4）组织实施与持续改善。实施企业再造方案，必然会触及原有的利益格局。因此，必须精心组织，谨慎推进。</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二、企业再造理论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2" presetClass="entr" presetSubtype="1" fill="hold" nodeType="withEffect">
                                  <p:stCondLst>
                                    <p:cond delay="25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nodeType="withEffect">
                                  <p:stCondLst>
                                    <p:cond delay="35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 presetClass="entr" presetSubtype="2" fill="hold" grpId="0" nodeType="withEffect">
                                  <p:stCondLst>
                                    <p:cond delay="400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0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40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par>
                                <p:cTn id="56" presetID="22" presetClass="entr" presetSubtype="1" fill="hold" nodeType="withEffect">
                                  <p:stCondLst>
                                    <p:cond delay="450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4" grpId="0"/>
      <p:bldP spid="15" grpId="0"/>
      <p:bldP spid="23" grpId="0" bldLvl="0" animBg="1"/>
      <p:bldP spid="25" grpId="0" bldLvl="0" animBg="1"/>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94372" y="2362200"/>
            <a:ext cx="3903980" cy="3592195"/>
            <a:chOff x="827028" y="2384649"/>
            <a:chExt cx="3903980" cy="3592195"/>
          </a:xfrm>
        </p:grpSpPr>
        <p:sp>
          <p:nvSpPr>
            <p:cNvPr id="83" name="TextBox 82"/>
            <p:cNvSpPr txBox="1"/>
            <p:nvPr/>
          </p:nvSpPr>
          <p:spPr>
            <a:xfrm>
              <a:off x="1201043" y="2384649"/>
              <a:ext cx="3155950" cy="398780"/>
            </a:xfrm>
            <a:prstGeom prst="rect">
              <a:avLst/>
            </a:prstGeom>
            <a:noFill/>
          </p:spPr>
          <p:txBody>
            <a:bodyPr wrap="square" rtlCol="0">
              <a:spAutoFit/>
            </a:bodyPr>
            <a:lstStyle/>
            <a:p>
              <a:r>
                <a:rPr lang="en-US" sz="2000" spc="300" dirty="0" smtClean="0">
                  <a:solidFill>
                    <a:schemeClr val="tx2"/>
                  </a:solidFill>
                  <a:latin typeface="+mn-ea"/>
                </a:rPr>
                <a:t>1. 学习型组织的含义</a:t>
              </a:r>
              <a:endParaRPr lang="en-US" sz="2000" spc="300" dirty="0" smtClean="0">
                <a:solidFill>
                  <a:schemeClr val="tx2"/>
                </a:solidFill>
                <a:latin typeface="+mn-ea"/>
              </a:endParaRPr>
            </a:p>
          </p:txBody>
        </p:sp>
        <p:sp>
          <p:nvSpPr>
            <p:cNvPr id="84" name="TextBox 83"/>
            <p:cNvSpPr txBox="1"/>
            <p:nvPr/>
          </p:nvSpPr>
          <p:spPr>
            <a:xfrm>
              <a:off x="827028" y="2930749"/>
              <a:ext cx="390398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所谓学习型组织，是指通过培养弥漫于整个组织的学习气氛，充分发挥员工的创造性思维能力而建立起来的一种有机的、高度柔性的、扁平的、符合人性的、能持续发展的组织。这种组织具有持续学习的能力，具有高于个人绩效总和的综合绩效。简而言之，就是一种能够不断学习不断自我创造未来的组织。</a:t>
              </a:r>
              <a:endParaRPr sz="1600" dirty="0">
                <a:solidFill>
                  <a:schemeClr val="tx1">
                    <a:lumMod val="65000"/>
                    <a:lumOff val="35000"/>
                  </a:schemeClr>
                </a:solidFill>
                <a:latin typeface="+mn-ea"/>
                <a:ea typeface="+mn-ea"/>
              </a:endParaRPr>
            </a:p>
          </p:txBody>
        </p:sp>
      </p:gr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4799187" y="2439194"/>
            <a:ext cx="6480000" cy="3177951"/>
          </a:xfrm>
          <a:prstGeom prst="rect">
            <a:avLst/>
          </a:prstGeom>
        </p:spPr>
      </p:pic>
      <p:sp>
        <p:nvSpPr>
          <p:cNvPr id="25" name="文本框 2"/>
          <p:cNvSpPr txBox="1"/>
          <p:nvPr/>
        </p:nvSpPr>
        <p:spPr>
          <a:xfrm>
            <a:off x="899795" y="599440"/>
            <a:ext cx="52622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三、“学习型组织”理论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68312" y="1919605"/>
            <a:ext cx="4526280" cy="3893820"/>
            <a:chOff x="600968" y="2083024"/>
            <a:chExt cx="4526280" cy="3893820"/>
          </a:xfrm>
        </p:grpSpPr>
        <p:sp>
          <p:nvSpPr>
            <p:cNvPr id="83" name="TextBox 82"/>
            <p:cNvSpPr txBox="1"/>
            <p:nvPr/>
          </p:nvSpPr>
          <p:spPr>
            <a:xfrm>
              <a:off x="600968" y="2083024"/>
              <a:ext cx="4130040" cy="706755"/>
            </a:xfrm>
            <a:prstGeom prst="rect">
              <a:avLst/>
            </a:prstGeom>
            <a:noFill/>
          </p:spPr>
          <p:txBody>
            <a:bodyPr wrap="square" rtlCol="0">
              <a:spAutoFit/>
            </a:bodyPr>
            <a:lstStyle/>
            <a:p>
              <a:r>
                <a:rPr lang="en-US" sz="2000" spc="300" dirty="0" smtClean="0">
                  <a:solidFill>
                    <a:schemeClr val="tx2"/>
                  </a:solidFill>
                  <a:latin typeface="+mn-ea"/>
                </a:rPr>
                <a:t>2.“学习型组织”的五项修炼的主要内容</a:t>
              </a:r>
              <a:endParaRPr lang="en-US" sz="2000" spc="300" dirty="0" smtClean="0">
                <a:solidFill>
                  <a:schemeClr val="tx2"/>
                </a:solidFill>
                <a:latin typeface="+mn-ea"/>
              </a:endParaRPr>
            </a:p>
          </p:txBody>
        </p:sp>
        <p:sp>
          <p:nvSpPr>
            <p:cNvPr id="84" name="TextBox 83"/>
            <p:cNvSpPr txBox="1"/>
            <p:nvPr/>
          </p:nvSpPr>
          <p:spPr>
            <a:xfrm>
              <a:off x="600968" y="2930749"/>
              <a:ext cx="452628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彼得 • 圣吉把自我超越、改善心智模式、建立共同愿景、团体学习、系统思考视为学习型组织模型的内涵，即“学习型组织”的五项修炼。</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（1）自我超越。</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（2）改善心智模式。</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（3）建立共同愿景。</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（4）团体学习。</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（5）系统思考。</a:t>
              </a:r>
              <a:endParaRPr sz="1600" dirty="0">
                <a:solidFill>
                  <a:schemeClr val="tx1">
                    <a:lumMod val="65000"/>
                    <a:lumOff val="35000"/>
                  </a:schemeClr>
                </a:solidFill>
                <a:latin typeface="+mn-ea"/>
                <a:ea typeface="+mn-ea"/>
              </a:endParaRPr>
            </a:p>
          </p:txBody>
        </p:sp>
      </p:grpSp>
      <p:sp>
        <p:nvSpPr>
          <p:cNvPr id="25" name="文本框 2"/>
          <p:cNvSpPr txBox="1"/>
          <p:nvPr/>
        </p:nvSpPr>
        <p:spPr>
          <a:xfrm>
            <a:off x="899795" y="599440"/>
            <a:ext cx="52622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三、“学习型组织”理论</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541010" y="1726565"/>
            <a:ext cx="5715000" cy="3747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中外早期管理思想</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古典管理理论</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行为科学理论</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任务四　现代管理理论丛林</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任务五　管理理论新发展</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中外早期管理思想</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142480" y="2047240"/>
            <a:ext cx="3775710" cy="922020"/>
          </a:xfrm>
          <a:prstGeom prst="rect">
            <a:avLst/>
          </a:prstGeom>
          <a:noFill/>
        </p:spPr>
        <p:txBody>
          <a:bodyPr wrap="square" rtlCol="0">
            <a:spAutoFit/>
          </a:bodyPr>
          <a:p>
            <a:r>
              <a:rPr lang="zh-CN" altLang="en-US" sz="5400" b="1">
                <a:latin typeface="宋体" panose="02010600030101010101" pitchFamily="2" charset="-122"/>
              </a:rPr>
              <a:t>任务一</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0" name="Group 2010"/>
          <p:cNvGrpSpPr/>
          <p:nvPr/>
        </p:nvGrpSpPr>
        <p:grpSpPr>
          <a:xfrm>
            <a:off x="1422325" y="1792931"/>
            <a:ext cx="1412875" cy="3776028"/>
            <a:chOff x="263953" y="-15"/>
            <a:chExt cx="2825904" cy="7552469"/>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7" name="Shape 2007"/>
            <p:cNvSpPr/>
            <p:nvPr/>
          </p:nvSpPr>
          <p:spPr>
            <a:xfrm>
              <a:off x="263953" y="6223961"/>
              <a:ext cx="2825904" cy="1328493"/>
            </a:xfrm>
            <a:prstGeom prst="rect">
              <a:avLst/>
            </a:prstGeom>
            <a:noFill/>
            <a:ln w="12700" cap="flat">
              <a:noFill/>
              <a:miter lim="400000"/>
            </a:ln>
            <a:effectLst/>
          </p:spPr>
          <p:txBody>
            <a:bodyPr wrap="squar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gn="l">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1. 朴素的系统管理思想</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18" name="Group 2018"/>
          <p:cNvGrpSpPr/>
          <p:nvPr/>
        </p:nvGrpSpPr>
        <p:grpSpPr>
          <a:xfrm>
            <a:off x="3053480" y="2498077"/>
            <a:ext cx="1417955" cy="3071178"/>
            <a:chOff x="263979" y="0"/>
            <a:chExt cx="2836064" cy="6142692"/>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15" name="Shape 2015"/>
            <p:cNvSpPr/>
            <p:nvPr/>
          </p:nvSpPr>
          <p:spPr>
            <a:xfrm>
              <a:off x="263979" y="4814199"/>
              <a:ext cx="2836064" cy="1328493"/>
            </a:xfrm>
            <a:prstGeom prst="rect">
              <a:avLst/>
            </a:prstGeom>
            <a:noFill/>
            <a:ln w="12700" cap="flat">
              <a:noFill/>
              <a:miter lim="400000"/>
            </a:ln>
            <a:effectLst/>
          </p:spPr>
          <p:txBody>
            <a:bodyPr wrap="square" lIns="0" tIns="0" rIns="0" bIns="0" numCol="1" anchor="ctr">
              <a:spAutoFit/>
            </a:bodyPr>
            <a:lstStyle>
              <a:lvl1pPr>
                <a:defRPr sz="7500">
                  <a:solidFill>
                    <a:srgbClr val="CD321B"/>
                  </a:solidFill>
                  <a:latin typeface="FontAwesome"/>
                  <a:ea typeface="FontAwesome"/>
                  <a:cs typeface="FontAwesome"/>
                  <a:sym typeface="FontAwesome"/>
                </a:defRPr>
              </a:lvl1pPr>
            </a:lstStyle>
            <a:p>
              <a:pPr lvl="0" algn="l" defTabSz="457200">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rPr>
                <a:t>2. 以人为本的管理思想</a:t>
              </a:r>
              <a:endParaRPr lang="zh-CN" altLang="en-US"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26" name="Group 2026"/>
          <p:cNvGrpSpPr/>
          <p:nvPr/>
        </p:nvGrpSpPr>
        <p:grpSpPr>
          <a:xfrm>
            <a:off x="4423178" y="1792931"/>
            <a:ext cx="1714500" cy="3610225"/>
            <a:chOff x="-258938" y="0"/>
            <a:chExt cx="3429186" cy="7220847"/>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3" name="Shape 2023"/>
            <p:cNvSpPr/>
            <p:nvPr/>
          </p:nvSpPr>
          <p:spPr>
            <a:xfrm>
              <a:off x="-258938" y="6556601"/>
              <a:ext cx="3429186" cy="664246"/>
            </a:xfrm>
            <a:prstGeom prst="rect">
              <a:avLst/>
            </a:prstGeom>
            <a:noFill/>
            <a:ln w="12700" cap="flat">
              <a:noFill/>
              <a:miter lim="400000"/>
            </a:ln>
            <a:effec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3. 人才管理思想</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34" name="Group 2034"/>
          <p:cNvGrpSpPr/>
          <p:nvPr/>
        </p:nvGrpSpPr>
        <p:grpSpPr>
          <a:xfrm>
            <a:off x="6264521" y="2498077"/>
            <a:ext cx="1297940" cy="3071495"/>
            <a:chOff x="161485" y="0"/>
            <a:chExt cx="2596021" cy="6143327"/>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0" name="Shape 2030"/>
            <p:cNvSpPr/>
            <p:nvPr/>
          </p:nvSpPr>
          <p:spPr>
            <a:xfrm>
              <a:off x="161485" y="4814834"/>
              <a:ext cx="2596021" cy="1328493"/>
            </a:xfrm>
            <a:prstGeom prst="rect">
              <a:avLst/>
            </a:prstGeom>
            <a:noFill/>
            <a:ln w="12700" cap="flat">
              <a:noFill/>
              <a:miter lim="400000"/>
            </a:ln>
            <a:effectLst/>
          </p:spPr>
          <p:txBody>
            <a:bodyPr wrap="squar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4. 赏罚分明的激励思想</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42" name="Group 2042"/>
          <p:cNvGrpSpPr/>
          <p:nvPr/>
        </p:nvGrpSpPr>
        <p:grpSpPr>
          <a:xfrm>
            <a:off x="7846754" y="1792931"/>
            <a:ext cx="1412240" cy="3776345"/>
            <a:chOff x="63660" y="0"/>
            <a:chExt cx="2824633" cy="7553105"/>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9" name="Shape 2039"/>
            <p:cNvSpPr/>
            <p:nvPr/>
          </p:nvSpPr>
          <p:spPr>
            <a:xfrm>
              <a:off x="63660" y="6224612"/>
              <a:ext cx="2824633" cy="1328493"/>
            </a:xfrm>
            <a:prstGeom prst="rect">
              <a:avLst/>
            </a:prstGeom>
            <a:noFill/>
            <a:ln w="12700" cap="flat">
              <a:noFill/>
              <a:miter lim="400000"/>
            </a:ln>
            <a:effectLst/>
          </p:spPr>
          <p:txBody>
            <a:bodyPr wrap="squar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5. 谋而后动的决策思想</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50" name="Group 2050"/>
          <p:cNvGrpSpPr/>
          <p:nvPr/>
        </p:nvGrpSpPr>
        <p:grpSpPr>
          <a:xfrm>
            <a:off x="9430894" y="2498077"/>
            <a:ext cx="1485900" cy="2905080"/>
            <a:chOff x="-30347" y="0"/>
            <a:chExt cx="2971961" cy="5810479"/>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7" name="Shape 2047"/>
            <p:cNvSpPr/>
            <p:nvPr/>
          </p:nvSpPr>
          <p:spPr>
            <a:xfrm>
              <a:off x="-30347" y="5146233"/>
              <a:ext cx="2971961" cy="664246"/>
            </a:xfrm>
            <a:prstGeom prst="rect">
              <a:avLst/>
            </a:prstGeom>
            <a:noFill/>
            <a:ln w="12700" cap="flat">
              <a:noFill/>
              <a:miter lim="400000"/>
            </a:ln>
            <a:effec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rPr>
                <a:t>6. 信息论思想</a:t>
              </a:r>
              <a:endParaRPr lang="zh-CN" altLang="en-US"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sp>
        <p:nvSpPr>
          <p:cNvPr id="25" name="文本框 2"/>
          <p:cNvSpPr txBox="1"/>
          <p:nvPr/>
        </p:nvSpPr>
        <p:spPr>
          <a:xfrm>
            <a:off x="885825" y="599440"/>
            <a:ext cx="39331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一、中国早期管理思想</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indefinite"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indefinite"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indefinite"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indefinite"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indefinite"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bldLvl="0" animBg="1" advAuto="0"/>
      <p:bldP spid="2018" grpId="0" bldLvl="0" animBg="1" advAuto="0"/>
      <p:bldP spid="2026" grpId="0" bldLvl="0" animBg="1" advAuto="0"/>
      <p:bldP spid="2034" grpId="0" bldLvl="0" animBg="1" advAuto="0"/>
      <p:bldP spid="2042" grpId="0" bldLvl="0" animBg="1" advAuto="0"/>
      <p:bldP spid="2050" grpId="0" bldLvl="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81940" y="1252855"/>
            <a:ext cx="7109460" cy="516953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国外有记载的管理实践和管理思想可以追溯到 6 000 多年前，古埃及、古巴比伦、古罗马等在组织大型工程的修建、指挥军队作战、教会组织的管理和治国施政中都体现出了丰富而高深的管理思想。古埃及人在 4 500 多年前开始建造的金字塔，是世界上最伟大的管理实践之一。其中最大的胡夫金字塔，高 146 米，底边各长 230 米，共耗用上万斤重的大石块 230多万块，动用了 10 万人力，费时 20 年得以建成。负责修建埃及金字塔的人就是历史上优秀的管理者，因为他们当时在时间短、交通工具落后及科学手段缺乏的情况下创造了世界上最伟大的奇迹之一。</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825" y="599440"/>
            <a:ext cx="39141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二、外国早期管理思想</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7391400" y="1861820"/>
            <a:ext cx="4376420" cy="3586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古典管理理论</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958965" y="2047240"/>
            <a:ext cx="3775710" cy="922020"/>
          </a:xfrm>
          <a:prstGeom prst="rect">
            <a:avLst/>
          </a:prstGeom>
          <a:noFill/>
        </p:spPr>
        <p:txBody>
          <a:bodyPr wrap="square" rtlCol="0">
            <a:spAutoFit/>
          </a:bodyPr>
          <a:p>
            <a:r>
              <a:rPr lang="zh-CN" altLang="en-US" sz="5400" b="1">
                <a:latin typeface="宋体" panose="02010600030101010101" pitchFamily="2" charset="-122"/>
              </a:rPr>
              <a:t>任务二</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4182745" cy="1831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4183380" cy="178816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655" y="2508250"/>
            <a:ext cx="3823970" cy="101473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（1）科学管理的目的是提高劳动生产率。</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（2）科学管理的原则。</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（3）科学管理的实践方法。</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12928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1. 科学管理理论的主要内容</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738" y="4339497"/>
            <a:ext cx="3485322" cy="132207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泰勒科学管理揭开了几千年来罩在管理上的“神秘”的面纱，谱写了管理理论和实践史上新的一页，成为人类管理思想史上的一个里程碑。</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4006215"/>
            <a:ext cx="376872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2. 科学管理理论的主要贡献</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一、科学管理理论</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24980" y="1952625"/>
            <a:ext cx="4536440" cy="3402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4182745" cy="1831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4183380" cy="21869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655" y="2508250"/>
            <a:ext cx="3823970" cy="1014730"/>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（1）区分了经营与管理的概念。</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（2）管理有五大职能。</a:t>
            </a:r>
            <a:endParaRPr lang="zh-CN" altLang="en-US" sz="1600" dirty="0">
              <a:latin typeface="宋体" panose="02010600030101010101" pitchFamily="2" charset="-122"/>
              <a:sym typeface="宋体" panose="02010600030101010101" pitchFamily="2" charset="-122"/>
            </a:endParaRPr>
          </a:p>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（3）管理应遵循十四项原则。</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12928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1. 一般管理理论的主要内容</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339590"/>
            <a:ext cx="3914775" cy="1630045"/>
          </a:xfrm>
          <a:prstGeom prst="rect">
            <a:avLst/>
          </a:prstGeom>
        </p:spPr>
        <p:txBody>
          <a:bodyPr wrap="square">
            <a:spAutoFit/>
          </a:bodyPr>
          <a:p>
            <a:pPr>
              <a:lnSpc>
                <a:spcPct val="125000"/>
              </a:lnSpc>
              <a:spcBef>
                <a:spcPts val="0"/>
              </a:spcBef>
              <a:spcAft>
                <a:spcPts val="0"/>
              </a:spcAft>
            </a:pPr>
            <a:r>
              <a:rPr lang="zh-CN" altLang="en-US" sz="1600" dirty="0">
                <a:latin typeface="宋体" panose="02010600030101010101" pitchFamily="2" charset="-122"/>
                <a:sym typeface="宋体" panose="02010600030101010101" pitchFamily="2" charset="-122"/>
              </a:rPr>
              <a:t>法约尔是古典管理理论在法国的杰出代表。他提出的一般管理理论对西方管理理论的发展具有重大影响，成为所谓管理过程学派的理论基础，也是以后各种管理理论和管理实践的重要依据之一。</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46655" y="4006215"/>
            <a:ext cx="376872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2. 一般管理理论的主要贡献</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75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二、法约尔的一般管理理论</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934200" y="1952625"/>
            <a:ext cx="4803775" cy="3335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UNIT_PLACING_PICTURE_USER_VIEWPORT" val="{&quot;height&quot;:8760,&quot;width&quot;:1554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BEAUTIFY_FLAG" val="#wm#"/>
  <p:tag name="KSO_WM_TEMPLATE_CATEGORY" val="diagram"/>
  <p:tag name="KSO_WM_TEMPLATE_INDEX" val="790"/>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3369</Words>
  <Application>WPS 演示</Application>
  <PresentationFormat>自定义</PresentationFormat>
  <Paragraphs>216</Paragraphs>
  <Slides>24</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Rockwell</vt:lpstr>
      <vt:lpstr>Calibri</vt:lpstr>
      <vt:lpstr>Arial Unicode MS</vt:lpstr>
      <vt:lpstr>Helvetica</vt:lpstr>
      <vt:lpstr>印品黑体</vt:lpstr>
      <vt:lpstr>FontAwesome</vt:lpstr>
      <vt:lpstr>Latha</vt:lpstr>
      <vt:lpstr>Roboto Light</vt:lpstr>
      <vt:lpstr>思源黑体 CN Bold</vt:lpstr>
      <vt:lpstr>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10641</cp:revision>
  <cp:lastPrinted>2113-01-01T00:00:00Z</cp:lastPrinted>
  <dcterms:created xsi:type="dcterms:W3CDTF">2015-07-08T08:22:00Z</dcterms:created>
  <dcterms:modified xsi:type="dcterms:W3CDTF">2025-06-10T05:44:19Z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A46051BFAF4D4E14AD9EC712375C7CF0</vt:lpwstr>
  </property>
</Properties>
</file>