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1"/>
  </p:sldMasterIdLst>
  <p:notesMasterIdLst>
    <p:notesMasterId r:id="rId4"/>
  </p:notesMasterIdLst>
  <p:handoutMasterIdLst>
    <p:handoutMasterId r:id="rId32"/>
  </p:handoutMasterIdLst>
  <p:sldIdLst>
    <p:sldId id="639" r:id="rId3"/>
    <p:sldId id="617" r:id="rId5"/>
    <p:sldId id="636" r:id="rId6"/>
    <p:sldId id="713" r:id="rId7"/>
    <p:sldId id="544" r:id="rId8"/>
    <p:sldId id="810" r:id="rId9"/>
    <p:sldId id="712" r:id="rId10"/>
    <p:sldId id="811" r:id="rId11"/>
    <p:sldId id="710" r:id="rId12"/>
    <p:sldId id="806" r:id="rId13"/>
    <p:sldId id="674" r:id="rId14"/>
    <p:sldId id="611" r:id="rId15"/>
    <p:sldId id="537" r:id="rId16"/>
    <p:sldId id="807" r:id="rId17"/>
    <p:sldId id="687" r:id="rId18"/>
    <p:sldId id="711" r:id="rId19"/>
    <p:sldId id="682" r:id="rId20"/>
    <p:sldId id="808" r:id="rId21"/>
    <p:sldId id="664" r:id="rId22"/>
    <p:sldId id="812" r:id="rId23"/>
    <p:sldId id="678" r:id="rId24"/>
    <p:sldId id="668" r:id="rId25"/>
    <p:sldId id="672" r:id="rId26"/>
    <p:sldId id="809" r:id="rId27"/>
    <p:sldId id="689" r:id="rId28"/>
    <p:sldId id="813" r:id="rId29"/>
    <p:sldId id="608" r:id="rId30"/>
    <p:sldId id="582" r:id="rId31"/>
  </p:sldIdLst>
  <p:sldSz cx="12195175" cy="6859270"/>
  <p:notesSz cx="6858000" cy="9144000"/>
  <p:embeddedFontLst>
    <p:embeddedFont>
      <p:font typeface="Rockwell" panose="02060603020205020403" pitchFamily="18" charset="0"/>
      <p:regular r:id="rId37"/>
      <p:bold r:id="rId38"/>
      <p:italic r:id="rId39"/>
      <p:boldItalic r:id="rId40"/>
    </p:embeddedFont>
    <p:embeddedFont>
      <p:font typeface="黑体" panose="02010609060101010101" charset="-122"/>
      <p:regular r:id="rId41"/>
    </p:embeddedFont>
  </p:embeddedFontLst>
  <p:custDataLst>
    <p:tags r:id="rId42"/>
  </p:custDataLst>
  <p:defaultTextStyle>
    <a:defPPr>
      <a:defRPr lang="zh-CN"/>
    </a:defPPr>
    <a:lvl1pPr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1pPr>
    <a:lvl2pPr marL="54419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2pPr>
    <a:lvl3pPr marL="108902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3pPr>
    <a:lvl4pPr marL="1633220"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4pPr>
    <a:lvl5pPr marL="217741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5pPr>
    <a:lvl6pPr marL="272161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6pPr>
    <a:lvl7pPr marL="326644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7pPr>
    <a:lvl8pPr marL="3810635"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8pPr>
    <a:lvl9pPr marL="435483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203" userDrawn="1">
          <p15:clr>
            <a:srgbClr val="A4A3A4"/>
          </p15:clr>
        </p15:guide>
        <p15:guide id="2" orient="horz" pos="336" userDrawn="1">
          <p15:clr>
            <a:srgbClr val="A4A3A4"/>
          </p15:clr>
        </p15:guide>
        <p15:guide id="3" orient="horz" pos="3962" userDrawn="1">
          <p15:clr>
            <a:srgbClr val="A4A3A4"/>
          </p15:clr>
        </p15:guide>
        <p15:guide id="4" pos="3817" userDrawn="1">
          <p15:clr>
            <a:srgbClr val="A4A3A4"/>
          </p15:clr>
        </p15:guide>
        <p15:guide id="5" pos="446" userDrawn="1">
          <p15:clr>
            <a:srgbClr val="A4A3A4"/>
          </p15:clr>
        </p15:guide>
        <p15:guide id="6" pos="725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A69DE8"/>
    <a:srgbClr val="023593"/>
    <a:srgbClr val="C0C0F6"/>
    <a:srgbClr val="7EA3F5"/>
    <a:srgbClr val="E1EDFF"/>
    <a:srgbClr val="8576B8"/>
    <a:srgbClr val="002E73"/>
    <a:srgbClr val="161448"/>
    <a:srgbClr val="FEB71D"/>
    <a:srgbClr val="8031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338" autoAdjust="0"/>
    <p:restoredTop sz="94660"/>
  </p:normalViewPr>
  <p:slideViewPr>
    <p:cSldViewPr showGuides="1">
      <p:cViewPr>
        <p:scale>
          <a:sx n="70" d="100"/>
          <a:sy n="70" d="100"/>
        </p:scale>
        <p:origin x="-654" y="-426"/>
      </p:cViewPr>
      <p:guideLst>
        <p:guide orient="horz" pos="2203"/>
        <p:guide orient="horz" pos="336"/>
        <p:guide orient="horz" pos="3962"/>
        <p:guide pos="3817"/>
        <p:guide pos="446"/>
        <p:guide pos="7258"/>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4" d="100"/>
          <a:sy n="64" d="100"/>
        </p:scale>
        <p:origin x="-2946" y="-120"/>
      </p:cViewPr>
      <p:guideLst>
        <p:guide orient="horz" pos="2936"/>
        <p:guide pos="2146"/>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2" Type="http://schemas.openxmlformats.org/officeDocument/2006/relationships/tags" Target="tags/tag13.xml"/><Relationship Id="rId41" Type="http://schemas.openxmlformats.org/officeDocument/2006/relationships/font" Target="fonts/font5.fntdata"/><Relationship Id="rId40" Type="http://schemas.openxmlformats.org/officeDocument/2006/relationships/font" Target="fonts/font4.fntdata"/><Relationship Id="rId4" Type="http://schemas.openxmlformats.org/officeDocument/2006/relationships/notesMaster" Target="notesMasters/notesMaster1.xml"/><Relationship Id="rId39" Type="http://schemas.openxmlformats.org/officeDocument/2006/relationships/font" Target="fonts/font3.fntdata"/><Relationship Id="rId38" Type="http://schemas.openxmlformats.org/officeDocument/2006/relationships/font" Target="fonts/font2.fntdata"/><Relationship Id="rId37" Type="http://schemas.openxmlformats.org/officeDocument/2006/relationships/font" Target="fonts/font1.fntdata"/><Relationship Id="rId36" Type="http://schemas.openxmlformats.org/officeDocument/2006/relationships/commentAuthors" Target="commentAuthors.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handoutMaster" Target="handoutMasters/handoutMaster1.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latin typeface="宋体" panose="02010600030101010101" pitchFamily="2" charset="-122"/>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45F79B9-B306-4393-BDEE-A582750E71C3}" type="datetimeFigureOut">
              <a:rPr lang="zh-CN" altLang="en-US" smtClean="0">
                <a:latin typeface="宋体" panose="02010600030101010101" pitchFamily="2" charset="-122"/>
              </a:rPr>
            </a:fld>
            <a:endParaRPr lang="zh-CN" altLang="en-US">
              <a:latin typeface="宋体" panose="02010600030101010101" pitchFamily="2" charset="-122"/>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latin typeface="宋体" panose="02010600030101010101" pitchFamily="2" charset="-122"/>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5AE7E33-F89F-41F1-924F-2B2BBDA1E022}" type="slidenum">
              <a:rPr lang="zh-CN" altLang="en-US" smtClean="0">
                <a:latin typeface="宋体" panose="02010600030101010101" pitchFamily="2" charset="-122"/>
              </a:rPr>
            </a:fld>
            <a:endParaRPr lang="zh-CN" altLang="en-US">
              <a:latin typeface="宋体" panose="02010600030101010101"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latin typeface="Arial" panose="020B0604020202020204" pitchFamily="34" charset="0"/>
              </a:defRPr>
            </a:lvl1pPr>
          </a:lstStyle>
          <a:p>
            <a:endParaRPr lang="en-US" altLang="zh-CN"/>
          </a:p>
        </p:txBody>
      </p:sp>
      <p:sp>
        <p:nvSpPr>
          <p:cNvPr id="1229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latin typeface="Arial" panose="020B0604020202020204" pitchFamily="34" charset="0"/>
              </a:defRPr>
            </a:lvl1pPr>
          </a:lstStyle>
          <a:p>
            <a:endParaRPr lang="en-US" altLang="zh-CN"/>
          </a:p>
        </p:txBody>
      </p:sp>
      <p:sp>
        <p:nvSpPr>
          <p:cNvPr id="12292"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29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229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a:latin typeface="Arial" panose="020B0604020202020204" pitchFamily="34" charset="0"/>
              </a:defRPr>
            </a:lvl1pPr>
          </a:lstStyle>
          <a:p>
            <a:endParaRPr lang="en-US" altLang="zh-CN"/>
          </a:p>
        </p:txBody>
      </p:sp>
      <p:sp>
        <p:nvSpPr>
          <p:cNvPr id="1229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a:latin typeface="Arial" panose="020B0604020202020204" pitchFamily="34" charset="0"/>
              </a:defRPr>
            </a:lvl1pPr>
          </a:lstStyle>
          <a:p>
            <a:fld id="{F9743CD7-97CD-4F57-B351-69A253B17F80}"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1pPr>
    <a:lvl2pPr marL="54419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2pPr>
    <a:lvl3pPr marL="108902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3pPr>
    <a:lvl4pPr marL="1633220"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4pPr>
    <a:lvl5pPr marL="217741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5pPr>
    <a:lvl6pPr marL="2721610" algn="l" defTabSz="1089025" rtl="0" eaLnBrk="1" latinLnBrk="0" hangingPunct="1">
      <a:defRPr sz="1400" kern="1200">
        <a:solidFill>
          <a:schemeClr val="tx1"/>
        </a:solidFill>
        <a:latin typeface="+mn-lt"/>
        <a:ea typeface="+mn-ea"/>
        <a:cs typeface="+mn-cs"/>
      </a:defRPr>
    </a:lvl6pPr>
    <a:lvl7pPr marL="3266440" algn="l" defTabSz="1089025" rtl="0" eaLnBrk="1" latinLnBrk="0" hangingPunct="1">
      <a:defRPr sz="1400" kern="1200">
        <a:solidFill>
          <a:schemeClr val="tx1"/>
        </a:solidFill>
        <a:latin typeface="+mn-lt"/>
        <a:ea typeface="+mn-ea"/>
        <a:cs typeface="+mn-cs"/>
      </a:defRPr>
    </a:lvl7pPr>
    <a:lvl8pPr marL="3810635" algn="l" defTabSz="1089025" rtl="0" eaLnBrk="1" latinLnBrk="0" hangingPunct="1">
      <a:defRPr sz="1400" kern="1200">
        <a:solidFill>
          <a:schemeClr val="tx1"/>
        </a:solidFill>
        <a:latin typeface="+mn-lt"/>
        <a:ea typeface="+mn-ea"/>
        <a:cs typeface="+mn-cs"/>
      </a:defRPr>
    </a:lvl8pPr>
    <a:lvl9pPr marL="4354830" algn="l" defTabSz="1089025"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image4.wdp"/><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封面">
    <p:spTree>
      <p:nvGrpSpPr>
        <p:cNvPr id="1" name=""/>
        <p:cNvGrpSpPr/>
        <p:nvPr/>
      </p:nvGrpSpPr>
      <p:grpSpPr>
        <a:xfrm>
          <a:off x="0" y="0"/>
          <a:ext cx="0" cy="0"/>
          <a:chOff x="0" y="0"/>
          <a:chExt cx="0" cy="0"/>
        </a:xfrm>
      </p:grpSpPr>
      <p:sp>
        <p:nvSpPr>
          <p:cNvPr id="7" name="椭圆 6"/>
          <p:cNvSpPr>
            <a:spLocks noChangeAspect="1"/>
          </p:cNvSpPr>
          <p:nvPr userDrawn="1"/>
        </p:nvSpPr>
        <p:spPr>
          <a:xfrm>
            <a:off x="-1598613" y="-1980406"/>
            <a:ext cx="5400000" cy="5400000"/>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userDrawn="1"/>
        </p:nvSpPr>
        <p:spPr>
          <a:xfrm>
            <a:off x="-1534413" y="5585594"/>
            <a:ext cx="3060000" cy="2340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1548000" y="409946"/>
            <a:ext cx="10647175" cy="60396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标题幻灯片">
    <p:bg>
      <p:bgPr>
        <a:noFill/>
        <a:effectLst/>
      </p:bgPr>
    </p:bg>
    <p:spTree>
      <p:nvGrpSpPr>
        <p:cNvPr id="1" name=""/>
        <p:cNvGrpSpPr/>
        <p:nvPr/>
      </p:nvGrpSpPr>
      <p:grpSpPr>
        <a:xfrm>
          <a:off x="0" y="0"/>
          <a:ext cx="0" cy="0"/>
          <a:chOff x="0" y="0"/>
          <a:chExt cx="0" cy="0"/>
        </a:xfrm>
      </p:grpSpPr>
      <p:sp>
        <p:nvSpPr>
          <p:cNvPr id="7" name="矩形 6"/>
          <p:cNvSpPr/>
          <p:nvPr userDrawn="1"/>
        </p:nvSpPr>
        <p:spPr>
          <a:xfrm>
            <a:off x="6435175" y="720000"/>
            <a:ext cx="5760000" cy="360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5999" y="0"/>
            <a:ext cx="432000" cy="1080000"/>
          </a:xfrm>
          <a:custGeom>
            <a:avLst/>
            <a:gdLst/>
            <a:ahLst/>
            <a:cxnLst/>
            <a:rect l="l" t="t" r="r" b="b"/>
            <a:pathLst>
              <a:path w="432000" h="1080000">
                <a:moveTo>
                  <a:pt x="108951" y="0"/>
                </a:moveTo>
                <a:lnTo>
                  <a:pt x="432000" y="0"/>
                </a:lnTo>
                <a:lnTo>
                  <a:pt x="432000" y="1080000"/>
                </a:lnTo>
                <a:lnTo>
                  <a:pt x="108951" y="1080000"/>
                </a:lnTo>
                <a:close/>
                <a:moveTo>
                  <a:pt x="0" y="0"/>
                </a:moveTo>
                <a:lnTo>
                  <a:pt x="64610" y="0"/>
                </a:lnTo>
                <a:lnTo>
                  <a:pt x="64610" y="1080000"/>
                </a:lnTo>
                <a:lnTo>
                  <a:pt x="0" y="108000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图文框 3"/>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a:stretch>
            <a:fillRect/>
          </a:stretch>
        </p:blipFill>
        <p:spPr>
          <a:xfrm>
            <a:off x="7315199" y="0"/>
            <a:ext cx="4879975" cy="6859588"/>
          </a:xfrm>
          <a:prstGeom prst="rect">
            <a:avLst/>
          </a:prstGeom>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过渡">
    <p:spTree>
      <p:nvGrpSpPr>
        <p:cNvPr id="1" name=""/>
        <p:cNvGrpSpPr/>
        <p:nvPr/>
      </p:nvGrpSpPr>
      <p:grpSpPr>
        <a:xfrm>
          <a:off x="0" y="0"/>
          <a:ext cx="0" cy="0"/>
          <a:chOff x="0" y="0"/>
          <a:chExt cx="0" cy="0"/>
        </a:xfrm>
      </p:grpSpPr>
      <p:pic>
        <p:nvPicPr>
          <p:cNvPr id="7" name="图片 6"/>
          <p:cNvPicPr preferRelativeResize="0"/>
          <p:nvPr userDrawn="1"/>
        </p:nvPicPr>
        <p:blipFill>
          <a:blip r:embed="rId2">
            <a:extLst>
              <a:ext uri="{28A0092B-C50C-407E-A947-70E740481C1C}">
                <a14:useLocalDpi xmlns:a14="http://schemas.microsoft.com/office/drawing/2010/main" val="0"/>
              </a:ext>
            </a:extLst>
          </a:blip>
          <a:stretch>
            <a:fillRect/>
          </a:stretch>
        </p:blipFill>
        <p:spPr>
          <a:xfrm>
            <a:off x="2448476" y="1077"/>
            <a:ext cx="9746699" cy="6857434"/>
          </a:xfrm>
          <a:prstGeom prst="rect">
            <a:avLst/>
          </a:prstGeom>
        </p:spPr>
      </p:pic>
      <p:sp>
        <p:nvSpPr>
          <p:cNvPr id="5" name="图文框 4"/>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400000" y="405794"/>
            <a:ext cx="6048000" cy="604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标题幻灯片">
    <p:bg>
      <p:bgPr>
        <a:noFill/>
        <a:effectLst/>
      </p:bgPr>
    </p:bg>
    <p:spTree>
      <p:nvGrpSpPr>
        <p:cNvPr id="1" name=""/>
        <p:cNvGrpSpPr/>
        <p:nvPr/>
      </p:nvGrpSpPr>
      <p:grpSpPr>
        <a:xfrm>
          <a:off x="0" y="0"/>
          <a:ext cx="0" cy="0"/>
          <a:chOff x="0" y="0"/>
          <a:chExt cx="0" cy="0"/>
        </a:xfrm>
      </p:grpSpPr>
      <p:sp>
        <p:nvSpPr>
          <p:cNvPr id="6" name="图文框 5"/>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bg>
      <p:bgPr>
        <a:no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image" Target="../media/image7.jpeg"/><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760" y="274703"/>
            <a:ext cx="10975657" cy="1143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609760" y="1600571"/>
            <a:ext cx="10975657" cy="4527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609758"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defRPr sz="1600">
                <a:latin typeface="宋体" panose="02010600030101010101" pitchFamily="2" charset="-122"/>
              </a:defRPr>
            </a:lvl1pPr>
          </a:lstStyle>
          <a:p>
            <a:endParaRPr lang="en-US" altLang="zh-CN"/>
          </a:p>
        </p:txBody>
      </p:sp>
      <p:sp>
        <p:nvSpPr>
          <p:cNvPr id="1029" name="Rectangle 5"/>
          <p:cNvSpPr>
            <a:spLocks noGrp="1" noChangeArrowheads="1"/>
          </p:cNvSpPr>
          <p:nvPr>
            <p:ph type="ftr" sz="quarter" idx="3"/>
          </p:nvPr>
        </p:nvSpPr>
        <p:spPr bwMode="auto">
          <a:xfrm>
            <a:off x="4166685" y="6246671"/>
            <a:ext cx="3861806"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ctr">
              <a:defRPr sz="1600">
                <a:latin typeface="宋体" panose="02010600030101010101" pitchFamily="2" charset="-122"/>
              </a:defRPr>
            </a:lvl1pPr>
          </a:lstStyle>
          <a:p>
            <a:endParaRPr lang="en-US" altLang="zh-CN"/>
          </a:p>
        </p:txBody>
      </p:sp>
      <p:sp>
        <p:nvSpPr>
          <p:cNvPr id="1030" name="Rectangle 6"/>
          <p:cNvSpPr>
            <a:spLocks noGrp="1" noChangeArrowheads="1"/>
          </p:cNvSpPr>
          <p:nvPr>
            <p:ph type="sldNum" sz="quarter" idx="4"/>
          </p:nvPr>
        </p:nvSpPr>
        <p:spPr bwMode="auto">
          <a:xfrm>
            <a:off x="8739876"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r">
              <a:defRPr sz="1600">
                <a:latin typeface="宋体" panose="02010600030101010101" pitchFamily="2" charset="-122"/>
              </a:defRPr>
            </a:lvl1pPr>
          </a:lstStyle>
          <a:p>
            <a:fld id="{D0A27C80-5FD3-4361-BB31-75FBA1966619}"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hf sldNum="0" hdr="0" ftr="0" dt="0"/>
  <p:txStyles>
    <p:titleStyle>
      <a:lvl1pPr algn="ctr" rtl="0" fontAlgn="base">
        <a:spcBef>
          <a:spcPct val="0"/>
        </a:spcBef>
        <a:spcAft>
          <a:spcPct val="0"/>
        </a:spcAft>
        <a:defRPr sz="5300">
          <a:solidFill>
            <a:schemeClr val="tx2"/>
          </a:solidFill>
          <a:latin typeface="宋体" panose="02010600030101010101" pitchFamily="2" charset="-122"/>
          <a:ea typeface="宋体" panose="02010600030101010101" pitchFamily="2" charset="-122"/>
          <a:cs typeface="+mj-cs"/>
        </a:defRPr>
      </a:lvl1pPr>
      <a:lvl2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5pPr>
      <a:lvl6pPr marL="54419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6pPr>
      <a:lvl7pPr marL="108902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7pPr>
      <a:lvl8pPr marL="1633220"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8pPr>
      <a:lvl9pPr marL="217741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9pPr>
    </p:titleStyle>
    <p:bodyStyle>
      <a:lvl1pPr marL="408305" indent="-408305" algn="l" rtl="0" fontAlgn="base">
        <a:spcBef>
          <a:spcPct val="20000"/>
        </a:spcBef>
        <a:spcAft>
          <a:spcPct val="0"/>
        </a:spcAft>
        <a:buChar char="•"/>
        <a:defRPr sz="3800">
          <a:solidFill>
            <a:schemeClr val="tx1"/>
          </a:solidFill>
          <a:latin typeface="宋体" panose="02010600030101010101" pitchFamily="2" charset="-122"/>
          <a:ea typeface="宋体" panose="02010600030101010101" pitchFamily="2" charset="-122"/>
          <a:cs typeface="+mn-cs"/>
        </a:defRPr>
      </a:lvl1pPr>
      <a:lvl2pPr marL="884555" indent="-340360" algn="l" rtl="0" fontAlgn="base">
        <a:spcBef>
          <a:spcPct val="20000"/>
        </a:spcBef>
        <a:spcAft>
          <a:spcPct val="0"/>
        </a:spcAft>
        <a:buChar char="–"/>
        <a:defRPr sz="3400">
          <a:solidFill>
            <a:schemeClr val="tx1"/>
          </a:solidFill>
          <a:latin typeface="宋体" panose="02010600030101010101" pitchFamily="2" charset="-122"/>
          <a:ea typeface="宋体" panose="02010600030101010101" pitchFamily="2" charset="-122"/>
        </a:defRPr>
      </a:lvl2pPr>
      <a:lvl3pPr marL="1360805" indent="-272415" algn="l" rtl="0" fontAlgn="base">
        <a:spcBef>
          <a:spcPct val="20000"/>
        </a:spcBef>
        <a:spcAft>
          <a:spcPct val="0"/>
        </a:spcAft>
        <a:buChar char="•"/>
        <a:defRPr sz="2900">
          <a:solidFill>
            <a:schemeClr val="tx1"/>
          </a:solidFill>
          <a:latin typeface="宋体" panose="02010600030101010101" pitchFamily="2" charset="-122"/>
          <a:ea typeface="宋体" panose="02010600030101010101" pitchFamily="2" charset="-122"/>
        </a:defRPr>
      </a:lvl3pPr>
      <a:lvl4pPr marL="1905000" indent="-272415" algn="l" rtl="0" fontAlgn="base">
        <a:spcBef>
          <a:spcPct val="20000"/>
        </a:spcBef>
        <a:spcAft>
          <a:spcPct val="0"/>
        </a:spcAft>
        <a:buChar char="–"/>
        <a:defRPr sz="2400">
          <a:solidFill>
            <a:schemeClr val="tx1"/>
          </a:solidFill>
          <a:latin typeface="宋体" panose="02010600030101010101" pitchFamily="2" charset="-122"/>
          <a:ea typeface="宋体" panose="02010600030101010101" pitchFamily="2" charset="-122"/>
        </a:defRPr>
      </a:lvl4pPr>
      <a:lvl5pPr marL="2449830" indent="-272415" algn="l" rtl="0" fontAlgn="base">
        <a:spcBef>
          <a:spcPct val="20000"/>
        </a:spcBef>
        <a:spcAft>
          <a:spcPct val="0"/>
        </a:spcAft>
        <a:buChar char="»"/>
        <a:defRPr sz="2400">
          <a:solidFill>
            <a:schemeClr val="tx1"/>
          </a:solidFill>
          <a:latin typeface="宋体" panose="02010600030101010101" pitchFamily="2" charset="-122"/>
          <a:ea typeface="宋体" panose="02010600030101010101" pitchFamily="2" charset="-122"/>
        </a:defRPr>
      </a:lvl5pPr>
      <a:lvl6pPr marL="2994025" indent="-272415" algn="l" rtl="0" fontAlgn="base">
        <a:spcBef>
          <a:spcPct val="20000"/>
        </a:spcBef>
        <a:spcAft>
          <a:spcPct val="0"/>
        </a:spcAft>
        <a:buChar char="»"/>
        <a:defRPr sz="2400">
          <a:solidFill>
            <a:schemeClr val="tx1"/>
          </a:solidFill>
          <a:latin typeface="+mn-lt"/>
          <a:ea typeface="+mn-ea"/>
        </a:defRPr>
      </a:lvl6pPr>
      <a:lvl7pPr marL="3538220" indent="-272415" algn="l" rtl="0" fontAlgn="base">
        <a:spcBef>
          <a:spcPct val="20000"/>
        </a:spcBef>
        <a:spcAft>
          <a:spcPct val="0"/>
        </a:spcAft>
        <a:buChar char="»"/>
        <a:defRPr sz="2400">
          <a:solidFill>
            <a:schemeClr val="tx1"/>
          </a:solidFill>
          <a:latin typeface="+mn-lt"/>
          <a:ea typeface="+mn-ea"/>
        </a:defRPr>
      </a:lvl7pPr>
      <a:lvl8pPr marL="4082415" indent="-272415" algn="l" rtl="0" fontAlgn="base">
        <a:spcBef>
          <a:spcPct val="20000"/>
        </a:spcBef>
        <a:spcAft>
          <a:spcPct val="0"/>
        </a:spcAft>
        <a:buChar char="»"/>
        <a:defRPr sz="2400">
          <a:solidFill>
            <a:schemeClr val="tx1"/>
          </a:solidFill>
          <a:latin typeface="+mn-lt"/>
          <a:ea typeface="+mn-ea"/>
        </a:defRPr>
      </a:lvl8pPr>
      <a:lvl9pPr marL="4627245" indent="-272415" algn="l" rtl="0" fontAlgn="base">
        <a:spcBef>
          <a:spcPct val="20000"/>
        </a:spcBef>
        <a:spcAft>
          <a:spcPct val="0"/>
        </a:spcAft>
        <a:buChar char="»"/>
        <a:defRPr sz="2400">
          <a:solidFill>
            <a:schemeClr val="tx1"/>
          </a:solidFill>
          <a:latin typeface="+mn-lt"/>
          <a:ea typeface="+mn-ea"/>
        </a:defRPr>
      </a:lvl9pPr>
    </p:bodyStyle>
    <p:otherStyle>
      <a:defPPr>
        <a:defRPr lang="zh-CN"/>
      </a:defPPr>
      <a:lvl1pPr marL="0" algn="l" defTabSz="1089025" rtl="0" eaLnBrk="1" latinLnBrk="0" hangingPunct="1">
        <a:defRPr sz="2100" kern="1200">
          <a:solidFill>
            <a:schemeClr val="tx1"/>
          </a:solidFill>
          <a:latin typeface="+mn-lt"/>
          <a:ea typeface="+mn-ea"/>
          <a:cs typeface="+mn-cs"/>
        </a:defRPr>
      </a:lvl1pPr>
      <a:lvl2pPr marL="544195" algn="l" defTabSz="1089025" rtl="0" eaLnBrk="1" latinLnBrk="0" hangingPunct="1">
        <a:defRPr sz="2100" kern="1200">
          <a:solidFill>
            <a:schemeClr val="tx1"/>
          </a:solidFill>
          <a:latin typeface="+mn-lt"/>
          <a:ea typeface="+mn-ea"/>
          <a:cs typeface="+mn-cs"/>
        </a:defRPr>
      </a:lvl2pPr>
      <a:lvl3pPr marL="1089025" algn="l" defTabSz="1089025" rtl="0" eaLnBrk="1" latinLnBrk="0" hangingPunct="1">
        <a:defRPr sz="2100" kern="1200">
          <a:solidFill>
            <a:schemeClr val="tx1"/>
          </a:solidFill>
          <a:latin typeface="+mn-lt"/>
          <a:ea typeface="+mn-ea"/>
          <a:cs typeface="+mn-cs"/>
        </a:defRPr>
      </a:lvl3pPr>
      <a:lvl4pPr marL="1633220" algn="l" defTabSz="1089025" rtl="0" eaLnBrk="1" latinLnBrk="0" hangingPunct="1">
        <a:defRPr sz="2100" kern="1200">
          <a:solidFill>
            <a:schemeClr val="tx1"/>
          </a:solidFill>
          <a:latin typeface="+mn-lt"/>
          <a:ea typeface="+mn-ea"/>
          <a:cs typeface="+mn-cs"/>
        </a:defRPr>
      </a:lvl4pPr>
      <a:lvl5pPr marL="2177415" algn="l" defTabSz="1089025" rtl="0" eaLnBrk="1" latinLnBrk="0" hangingPunct="1">
        <a:defRPr sz="2100" kern="1200">
          <a:solidFill>
            <a:schemeClr val="tx1"/>
          </a:solidFill>
          <a:latin typeface="+mn-lt"/>
          <a:ea typeface="+mn-ea"/>
          <a:cs typeface="+mn-cs"/>
        </a:defRPr>
      </a:lvl5pPr>
      <a:lvl6pPr marL="2721610" algn="l" defTabSz="1089025" rtl="0" eaLnBrk="1" latinLnBrk="0" hangingPunct="1">
        <a:defRPr sz="2100" kern="1200">
          <a:solidFill>
            <a:schemeClr val="tx1"/>
          </a:solidFill>
          <a:latin typeface="+mn-lt"/>
          <a:ea typeface="+mn-ea"/>
          <a:cs typeface="+mn-cs"/>
        </a:defRPr>
      </a:lvl6pPr>
      <a:lvl7pPr marL="3266440" algn="l" defTabSz="1089025" rtl="0" eaLnBrk="1" latinLnBrk="0" hangingPunct="1">
        <a:defRPr sz="2100" kern="1200">
          <a:solidFill>
            <a:schemeClr val="tx1"/>
          </a:solidFill>
          <a:latin typeface="+mn-lt"/>
          <a:ea typeface="+mn-ea"/>
          <a:cs typeface="+mn-cs"/>
        </a:defRPr>
      </a:lvl7pPr>
      <a:lvl8pPr marL="3810635" algn="l" defTabSz="1089025" rtl="0" eaLnBrk="1" latinLnBrk="0" hangingPunct="1">
        <a:defRPr sz="2100" kern="1200">
          <a:solidFill>
            <a:schemeClr val="tx1"/>
          </a:solidFill>
          <a:latin typeface="+mn-lt"/>
          <a:ea typeface="+mn-ea"/>
          <a:cs typeface="+mn-cs"/>
        </a:defRPr>
      </a:lvl8pPr>
      <a:lvl9pPr marL="4354830" algn="l" defTabSz="1089025"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3.xml"/><Relationship Id="rId2" Type="http://schemas.microsoft.com/office/2007/relationships/hdphoto" Target="../media/image13.wdp"/><Relationship Id="rId1" Type="http://schemas.openxmlformats.org/officeDocument/2006/relationships/image" Target="../media/image12.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image" Target="../media/image15.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6.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xml"/></Relationships>
</file>

<file path=ppt/slides/_rels/slide25.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3.xml"/><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7.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image" Target="../media/image18.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4.xml"/><Relationship Id="rId2" Type="http://schemas.openxmlformats.org/officeDocument/2006/relationships/tags" Target="../tags/tag3.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microsoft.com/office/2007/relationships/hdphoto" Target="../media/image9.wdp"/><Relationship Id="rId1"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1.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9"/>
          <p:cNvSpPr txBox="1"/>
          <p:nvPr/>
        </p:nvSpPr>
        <p:spPr>
          <a:xfrm rot="16200000">
            <a:off x="9128760" y="2957195"/>
            <a:ext cx="727075" cy="3002915"/>
          </a:xfrm>
          <a:prstGeom prst="rect">
            <a:avLst/>
          </a:prstGeom>
          <a:solidFill>
            <a:schemeClr val="accent6"/>
          </a:solidFill>
          <a:effectLst/>
        </p:spPr>
        <p:txBody>
          <a:bodyPr vert="eaVert" wrap="square" lIns="91450" tIns="45725" rIns="90000" bIns="45725" rtlCol="0" anchor="ctr" anchorCtr="1">
            <a:noAutofit/>
          </a:bodyPr>
          <a:lstStyle/>
          <a:p>
            <a:pPr algn="ctr">
              <a:defRPr/>
            </a:pPr>
            <a:r>
              <a:rPr lang="zh-CN" sz="3200" kern="0" spc="300" dirty="0">
                <a:solidFill>
                  <a:schemeClr val="bg1"/>
                </a:solidFill>
                <a:latin typeface="宋体" panose="02010600030101010101" pitchFamily="2" charset="-122"/>
              </a:rPr>
              <a:t>北京出版社</a:t>
            </a:r>
            <a:endParaRPr lang="zh-CN" sz="3200" kern="0" spc="300" dirty="0">
              <a:solidFill>
                <a:schemeClr val="bg1"/>
              </a:solidFill>
              <a:latin typeface="宋体" panose="02010600030101010101" pitchFamily="2" charset="-122"/>
            </a:endParaRPr>
          </a:p>
        </p:txBody>
      </p:sp>
      <p:sp>
        <p:nvSpPr>
          <p:cNvPr id="6" name="文本框 5"/>
          <p:cNvSpPr txBox="1"/>
          <p:nvPr/>
        </p:nvSpPr>
        <p:spPr>
          <a:xfrm>
            <a:off x="7327900" y="1453515"/>
            <a:ext cx="4612005" cy="1938020"/>
          </a:xfrm>
          <a:prstGeom prst="rect">
            <a:avLst/>
          </a:prstGeom>
          <a:noFill/>
        </p:spPr>
        <p:txBody>
          <a:bodyPr wrap="square" rtlCol="0">
            <a:spAutoFit/>
          </a:bodyPr>
          <a:p>
            <a:pPr algn="ctr"/>
            <a:r>
              <a:rPr lang="zh-CN" sz="6000" b="1" spc="600" dirty="0" smtClean="0">
                <a:ln w="28575">
                  <a:noFill/>
                </a:ln>
                <a:solidFill>
                  <a:schemeClr val="tx2"/>
                </a:solidFill>
                <a:latin typeface="宋体" panose="02010600030101010101" pitchFamily="2" charset="-122"/>
              </a:rPr>
              <a:t>管理学基础（第三版）</a:t>
            </a:r>
            <a:endParaRPr lang="zh-CN" sz="6000" b="1" spc="600" dirty="0" smtClean="0">
              <a:ln w="28575">
                <a:noFill/>
              </a:ln>
              <a:solidFill>
                <a:schemeClr val="tx2"/>
              </a:solidFill>
              <a:latin typeface="宋体" panose="02010600030101010101" pitchFamily="2" charset="-122"/>
            </a:endParaRPr>
          </a:p>
        </p:txBody>
      </p:sp>
    </p:spTree>
    <p:custDataLst>
      <p:tags r:id="rId1"/>
    </p:custDataLst>
  </p:cSld>
  <p:clrMapOvr>
    <a:masterClrMapping/>
  </p:clrMapOvr>
  <p:transition spd="slow" advTm="2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9124950" y="676910"/>
            <a:ext cx="921385" cy="5505450"/>
          </a:xfrm>
          <a:prstGeom prst="rect">
            <a:avLst/>
          </a:prstGeom>
          <a:noFill/>
        </p:spPr>
        <p:txBody>
          <a:bodyPr vert="eaVert" wrap="square" rtlCol="0" anchor="t" anchorCtr="0">
            <a:spAutoFit/>
          </a:bodyPr>
          <a:p>
            <a:pPr algn="l"/>
            <a:r>
              <a:rPr lang="zh-CN" altLang="en-US" sz="4800" dirty="0">
                <a:solidFill>
                  <a:schemeClr val="tx2"/>
                </a:solidFill>
                <a:latin typeface="宋体" panose="02010600030101010101" pitchFamily="2" charset="-122"/>
                <a:sym typeface="+mn-ea"/>
              </a:rPr>
              <a:t>组织结构设计</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6833235" y="1833880"/>
            <a:ext cx="3775710" cy="922020"/>
          </a:xfrm>
          <a:prstGeom prst="rect">
            <a:avLst/>
          </a:prstGeom>
          <a:noFill/>
        </p:spPr>
        <p:txBody>
          <a:bodyPr wrap="square" rtlCol="0">
            <a:spAutoFit/>
          </a:bodyPr>
          <a:p>
            <a:r>
              <a:rPr lang="zh-CN" altLang="en-US" sz="5400" b="1">
                <a:latin typeface="宋体" panose="02010600030101010101" pitchFamily="2" charset="-122"/>
              </a:rPr>
              <a:t>任务二</a:t>
            </a:r>
            <a:endParaRPr lang="zh-CN" altLang="en-US" sz="5400" b="1">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Group 4"/>
          <p:cNvGrpSpPr/>
          <p:nvPr/>
        </p:nvGrpSpPr>
        <p:grpSpPr>
          <a:xfrm>
            <a:off x="1600200" y="2160694"/>
            <a:ext cx="1981200" cy="1981200"/>
            <a:chOff x="1066800" y="2249388"/>
            <a:chExt cx="1981200" cy="1981200"/>
          </a:xfrm>
        </p:grpSpPr>
        <p:grpSp>
          <p:nvGrpSpPr>
            <p:cNvPr id="6" name="Group 5"/>
            <p:cNvGrpSpPr/>
            <p:nvPr/>
          </p:nvGrpSpPr>
          <p:grpSpPr>
            <a:xfrm>
              <a:off x="1066800" y="2249388"/>
              <a:ext cx="1981200" cy="1981200"/>
              <a:chOff x="1371600" y="1752600"/>
              <a:chExt cx="2590800" cy="2590800"/>
            </a:xfrm>
          </p:grpSpPr>
          <p:sp>
            <p:nvSpPr>
              <p:cNvPr id="8" name="Oval 7"/>
              <p:cNvSpPr/>
              <p:nvPr/>
            </p:nvSpPr>
            <p:spPr>
              <a:xfrm>
                <a:off x="1676400" y="2057400"/>
                <a:ext cx="1981200" cy="1981200"/>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sp>
            <p:nvSpPr>
              <p:cNvPr id="9" name="Oval 8"/>
              <p:cNvSpPr/>
              <p:nvPr/>
            </p:nvSpPr>
            <p:spPr>
              <a:xfrm>
                <a:off x="1371600" y="1752600"/>
                <a:ext cx="2590800" cy="2590800"/>
              </a:xfrm>
              <a:prstGeom prst="ellipse">
                <a:avLst/>
              </a:prstGeom>
              <a:no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grpSp>
        <p:sp>
          <p:nvSpPr>
            <p:cNvPr id="7" name="Freeform 57"/>
            <p:cNvSpPr>
              <a:spLocks noChangeArrowheads="1"/>
            </p:cNvSpPr>
            <p:nvPr/>
          </p:nvSpPr>
          <p:spPr bwMode="auto">
            <a:xfrm>
              <a:off x="1782356" y="2999073"/>
              <a:ext cx="550085" cy="481827"/>
            </a:xfrm>
            <a:custGeom>
              <a:avLst/>
              <a:gdLst>
                <a:gd name="T0" fmla="*/ 212060 w 602"/>
                <a:gd name="T1" fmla="*/ 103681 h 531"/>
                <a:gd name="T2" fmla="*/ 112352 w 602"/>
                <a:gd name="T3" fmla="*/ 144579 h 531"/>
                <a:gd name="T4" fmla="*/ 112352 w 602"/>
                <a:gd name="T5" fmla="*/ 144579 h 531"/>
                <a:gd name="T6" fmla="*/ 109823 w 602"/>
                <a:gd name="T7" fmla="*/ 147090 h 531"/>
                <a:gd name="T8" fmla="*/ 104766 w 602"/>
                <a:gd name="T9" fmla="*/ 144579 h 531"/>
                <a:gd name="T10" fmla="*/ 104766 w 602"/>
                <a:gd name="T11" fmla="*/ 144579 h 531"/>
                <a:gd name="T12" fmla="*/ 5419 w 602"/>
                <a:gd name="T13" fmla="*/ 103681 h 531"/>
                <a:gd name="T14" fmla="*/ 10477 w 602"/>
                <a:gd name="T15" fmla="*/ 86102 h 531"/>
                <a:gd name="T16" fmla="*/ 15534 w 602"/>
                <a:gd name="T17" fmla="*/ 86102 h 531"/>
                <a:gd name="T18" fmla="*/ 15534 w 602"/>
                <a:gd name="T19" fmla="*/ 86102 h 531"/>
                <a:gd name="T20" fmla="*/ 204474 w 602"/>
                <a:gd name="T21" fmla="*/ 86102 h 531"/>
                <a:gd name="T22" fmla="*/ 204474 w 602"/>
                <a:gd name="T23" fmla="*/ 86102 h 531"/>
                <a:gd name="T24" fmla="*/ 207002 w 602"/>
                <a:gd name="T25" fmla="*/ 86102 h 531"/>
                <a:gd name="T26" fmla="*/ 212060 w 602"/>
                <a:gd name="T27" fmla="*/ 103681 h 531"/>
                <a:gd name="T28" fmla="*/ 212060 w 602"/>
                <a:gd name="T29" fmla="*/ 60630 h 531"/>
                <a:gd name="T30" fmla="*/ 112352 w 602"/>
                <a:gd name="T31" fmla="*/ 101169 h 531"/>
                <a:gd name="T32" fmla="*/ 112352 w 602"/>
                <a:gd name="T33" fmla="*/ 101169 h 531"/>
                <a:gd name="T34" fmla="*/ 109823 w 602"/>
                <a:gd name="T35" fmla="*/ 101169 h 531"/>
                <a:gd name="T36" fmla="*/ 104766 w 602"/>
                <a:gd name="T37" fmla="*/ 101169 h 531"/>
                <a:gd name="T38" fmla="*/ 104766 w 602"/>
                <a:gd name="T39" fmla="*/ 101169 h 531"/>
                <a:gd name="T40" fmla="*/ 5419 w 602"/>
                <a:gd name="T41" fmla="*/ 60630 h 531"/>
                <a:gd name="T42" fmla="*/ 5419 w 602"/>
                <a:gd name="T43" fmla="*/ 43051 h 531"/>
                <a:gd name="T44" fmla="*/ 104766 w 602"/>
                <a:gd name="T45" fmla="*/ 2511 h 531"/>
                <a:gd name="T46" fmla="*/ 104766 w 602"/>
                <a:gd name="T47" fmla="*/ 2511 h 531"/>
                <a:gd name="T48" fmla="*/ 109823 w 602"/>
                <a:gd name="T49" fmla="*/ 0 h 531"/>
                <a:gd name="T50" fmla="*/ 112352 w 602"/>
                <a:gd name="T51" fmla="*/ 2511 h 531"/>
                <a:gd name="T52" fmla="*/ 112352 w 602"/>
                <a:gd name="T53" fmla="*/ 2511 h 531"/>
                <a:gd name="T54" fmla="*/ 212060 w 602"/>
                <a:gd name="T55" fmla="*/ 43051 h 531"/>
                <a:gd name="T56" fmla="*/ 212060 w 602"/>
                <a:gd name="T57" fmla="*/ 60630 h 531"/>
                <a:gd name="T58" fmla="*/ 10477 w 602"/>
                <a:gd name="T59" fmla="*/ 129153 h 531"/>
                <a:gd name="T60" fmla="*/ 15534 w 602"/>
                <a:gd name="T61" fmla="*/ 129153 h 531"/>
                <a:gd name="T62" fmla="*/ 15534 w 602"/>
                <a:gd name="T63" fmla="*/ 129153 h 531"/>
                <a:gd name="T64" fmla="*/ 204474 w 602"/>
                <a:gd name="T65" fmla="*/ 129153 h 531"/>
                <a:gd name="T66" fmla="*/ 204474 w 602"/>
                <a:gd name="T67" fmla="*/ 129153 h 531"/>
                <a:gd name="T68" fmla="*/ 207002 w 602"/>
                <a:gd name="T69" fmla="*/ 129153 h 531"/>
                <a:gd name="T70" fmla="*/ 212060 w 602"/>
                <a:gd name="T71" fmla="*/ 149602 h 531"/>
                <a:gd name="T72" fmla="*/ 112352 w 602"/>
                <a:gd name="T73" fmla="*/ 190141 h 531"/>
                <a:gd name="T74" fmla="*/ 112352 w 602"/>
                <a:gd name="T75" fmla="*/ 190141 h 531"/>
                <a:gd name="T76" fmla="*/ 109823 w 602"/>
                <a:gd name="T77" fmla="*/ 190141 h 531"/>
                <a:gd name="T78" fmla="*/ 104766 w 602"/>
                <a:gd name="T79" fmla="*/ 190141 h 531"/>
                <a:gd name="T80" fmla="*/ 104766 w 602"/>
                <a:gd name="T81" fmla="*/ 190141 h 531"/>
                <a:gd name="T82" fmla="*/ 5419 w 602"/>
                <a:gd name="T83" fmla="*/ 149602 h 531"/>
                <a:gd name="T84" fmla="*/ 10477 w 602"/>
                <a:gd name="T85" fmla="*/ 129153 h 53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31">
                  <a:moveTo>
                    <a:pt x="587" y="289"/>
                  </a:moveTo>
                  <a:lnTo>
                    <a:pt x="587" y="289"/>
                  </a:lnTo>
                  <a:cubicBezTo>
                    <a:pt x="311" y="403"/>
                    <a:pt x="311" y="403"/>
                    <a:pt x="311" y="403"/>
                  </a:cubicBezTo>
                  <a:cubicBezTo>
                    <a:pt x="311" y="410"/>
                    <a:pt x="304" y="410"/>
                    <a:pt x="304" y="410"/>
                  </a:cubicBezTo>
                  <a:cubicBezTo>
                    <a:pt x="297" y="410"/>
                    <a:pt x="297" y="410"/>
                    <a:pt x="290" y="403"/>
                  </a:cubicBezTo>
                  <a:cubicBezTo>
                    <a:pt x="15" y="289"/>
                    <a:pt x="15" y="289"/>
                    <a:pt x="15" y="289"/>
                  </a:cubicBezTo>
                  <a:cubicBezTo>
                    <a:pt x="7" y="289"/>
                    <a:pt x="0" y="275"/>
                    <a:pt x="0" y="268"/>
                  </a:cubicBezTo>
                  <a:cubicBezTo>
                    <a:pt x="0" y="247"/>
                    <a:pt x="15" y="240"/>
                    <a:pt x="29" y="240"/>
                  </a:cubicBezTo>
                  <a:cubicBezTo>
                    <a:pt x="36" y="240"/>
                    <a:pt x="36" y="240"/>
                    <a:pt x="43" y="240"/>
                  </a:cubicBezTo>
                  <a:cubicBezTo>
                    <a:pt x="304" y="346"/>
                    <a:pt x="304" y="346"/>
                    <a:pt x="304" y="346"/>
                  </a:cubicBezTo>
                  <a:cubicBezTo>
                    <a:pt x="566" y="240"/>
                    <a:pt x="566" y="240"/>
                    <a:pt x="566" y="240"/>
                  </a:cubicBezTo>
                  <a:lnTo>
                    <a:pt x="573" y="240"/>
                  </a:lnTo>
                  <a:cubicBezTo>
                    <a:pt x="594" y="240"/>
                    <a:pt x="601" y="247"/>
                    <a:pt x="601" y="268"/>
                  </a:cubicBezTo>
                  <a:cubicBezTo>
                    <a:pt x="601" y="275"/>
                    <a:pt x="594" y="289"/>
                    <a:pt x="587" y="289"/>
                  </a:cubicBezTo>
                  <a:close/>
                  <a:moveTo>
                    <a:pt x="587" y="169"/>
                  </a:moveTo>
                  <a:lnTo>
                    <a:pt x="587" y="169"/>
                  </a:lnTo>
                  <a:cubicBezTo>
                    <a:pt x="311" y="282"/>
                    <a:pt x="311" y="282"/>
                    <a:pt x="311" y="282"/>
                  </a:cubicBezTo>
                  <a:lnTo>
                    <a:pt x="304" y="282"/>
                  </a:lnTo>
                  <a:cubicBezTo>
                    <a:pt x="297" y="282"/>
                    <a:pt x="297" y="282"/>
                    <a:pt x="290" y="282"/>
                  </a:cubicBezTo>
                  <a:cubicBezTo>
                    <a:pt x="15" y="169"/>
                    <a:pt x="15" y="169"/>
                    <a:pt x="15" y="169"/>
                  </a:cubicBezTo>
                  <a:cubicBezTo>
                    <a:pt x="7" y="162"/>
                    <a:pt x="0" y="155"/>
                    <a:pt x="0" y="141"/>
                  </a:cubicBezTo>
                  <a:cubicBezTo>
                    <a:pt x="0" y="134"/>
                    <a:pt x="7" y="120"/>
                    <a:pt x="15" y="120"/>
                  </a:cubicBezTo>
                  <a:cubicBezTo>
                    <a:pt x="290" y="7"/>
                    <a:pt x="290" y="7"/>
                    <a:pt x="290" y="7"/>
                  </a:cubicBezTo>
                  <a:cubicBezTo>
                    <a:pt x="297" y="0"/>
                    <a:pt x="297" y="0"/>
                    <a:pt x="304" y="0"/>
                  </a:cubicBezTo>
                  <a:cubicBezTo>
                    <a:pt x="304" y="0"/>
                    <a:pt x="311" y="0"/>
                    <a:pt x="311" y="7"/>
                  </a:cubicBezTo>
                  <a:cubicBezTo>
                    <a:pt x="587" y="120"/>
                    <a:pt x="587" y="120"/>
                    <a:pt x="587" y="120"/>
                  </a:cubicBezTo>
                  <a:cubicBezTo>
                    <a:pt x="594" y="120"/>
                    <a:pt x="601" y="134"/>
                    <a:pt x="601" y="141"/>
                  </a:cubicBezTo>
                  <a:cubicBezTo>
                    <a:pt x="601" y="155"/>
                    <a:pt x="594" y="162"/>
                    <a:pt x="587" y="169"/>
                  </a:cubicBezTo>
                  <a:close/>
                  <a:moveTo>
                    <a:pt x="29" y="360"/>
                  </a:moveTo>
                  <a:lnTo>
                    <a:pt x="29" y="360"/>
                  </a:lnTo>
                  <a:cubicBezTo>
                    <a:pt x="36" y="360"/>
                    <a:pt x="36" y="360"/>
                    <a:pt x="43" y="360"/>
                  </a:cubicBezTo>
                  <a:cubicBezTo>
                    <a:pt x="304" y="473"/>
                    <a:pt x="304" y="473"/>
                    <a:pt x="304" y="473"/>
                  </a:cubicBezTo>
                  <a:cubicBezTo>
                    <a:pt x="566" y="360"/>
                    <a:pt x="566" y="360"/>
                    <a:pt x="566" y="360"/>
                  </a:cubicBezTo>
                  <a:lnTo>
                    <a:pt x="573" y="360"/>
                  </a:lnTo>
                  <a:cubicBezTo>
                    <a:pt x="594" y="360"/>
                    <a:pt x="601" y="374"/>
                    <a:pt x="601" y="388"/>
                  </a:cubicBezTo>
                  <a:cubicBezTo>
                    <a:pt x="601" y="403"/>
                    <a:pt x="594" y="410"/>
                    <a:pt x="587" y="417"/>
                  </a:cubicBezTo>
                  <a:cubicBezTo>
                    <a:pt x="311" y="530"/>
                    <a:pt x="311" y="530"/>
                    <a:pt x="311" y="530"/>
                  </a:cubicBezTo>
                  <a:lnTo>
                    <a:pt x="304" y="530"/>
                  </a:lnTo>
                  <a:cubicBezTo>
                    <a:pt x="297" y="530"/>
                    <a:pt x="297" y="530"/>
                    <a:pt x="290" y="530"/>
                  </a:cubicBezTo>
                  <a:cubicBezTo>
                    <a:pt x="15" y="417"/>
                    <a:pt x="15" y="417"/>
                    <a:pt x="15" y="417"/>
                  </a:cubicBezTo>
                  <a:cubicBezTo>
                    <a:pt x="7" y="410"/>
                    <a:pt x="0" y="403"/>
                    <a:pt x="0" y="388"/>
                  </a:cubicBezTo>
                  <a:cubicBezTo>
                    <a:pt x="0" y="374"/>
                    <a:pt x="15" y="360"/>
                    <a:pt x="29" y="360"/>
                  </a:cubicBezTo>
                  <a:close/>
                </a:path>
              </a:pathLst>
            </a:custGeom>
            <a:solidFill>
              <a:srgbClr val="7030A0"/>
            </a:solidFill>
            <a:ln>
              <a:noFill/>
            </a:ln>
            <a:effectLst/>
          </p:spPr>
          <p:txBody>
            <a:bodyPr wrap="none" anchor="ctr"/>
            <a:p>
              <a:endParaRPr lang="en-US" dirty="0">
                <a:latin typeface="印品黑体" panose="00000500000000000000" pitchFamily="2" charset="-122"/>
                <a:ea typeface="印品黑体" panose="00000500000000000000" pitchFamily="2" charset="-122"/>
                <a:cs typeface="+mn-ea"/>
                <a:sym typeface="+mn-lt"/>
              </a:endParaRPr>
            </a:p>
          </p:txBody>
        </p:sp>
      </p:grpSp>
      <p:grpSp>
        <p:nvGrpSpPr>
          <p:cNvPr id="10" name="Group 9"/>
          <p:cNvGrpSpPr/>
          <p:nvPr/>
        </p:nvGrpSpPr>
        <p:grpSpPr>
          <a:xfrm>
            <a:off x="8610600" y="2160694"/>
            <a:ext cx="1981200" cy="1981200"/>
            <a:chOff x="6459538" y="2249388"/>
            <a:chExt cx="1981200" cy="1981200"/>
          </a:xfrm>
        </p:grpSpPr>
        <p:grpSp>
          <p:nvGrpSpPr>
            <p:cNvPr id="11" name="Group 10"/>
            <p:cNvGrpSpPr/>
            <p:nvPr/>
          </p:nvGrpSpPr>
          <p:grpSpPr>
            <a:xfrm>
              <a:off x="6459538" y="2249388"/>
              <a:ext cx="1981200" cy="1981200"/>
              <a:chOff x="1371600" y="1752600"/>
              <a:chExt cx="2590800" cy="2590800"/>
            </a:xfrm>
          </p:grpSpPr>
          <p:sp>
            <p:nvSpPr>
              <p:cNvPr id="13" name="Oval 12"/>
              <p:cNvSpPr/>
              <p:nvPr/>
            </p:nvSpPr>
            <p:spPr>
              <a:xfrm>
                <a:off x="1676400" y="2057400"/>
                <a:ext cx="1981200" cy="1981200"/>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sp>
            <p:nvSpPr>
              <p:cNvPr id="14" name="Oval 13"/>
              <p:cNvSpPr/>
              <p:nvPr/>
            </p:nvSpPr>
            <p:spPr>
              <a:xfrm>
                <a:off x="1371600" y="1752600"/>
                <a:ext cx="2590800" cy="2590800"/>
              </a:xfrm>
              <a:prstGeom prst="ellipse">
                <a:avLst/>
              </a:prstGeom>
              <a:no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grpSp>
        <p:sp>
          <p:nvSpPr>
            <p:cNvPr id="12" name="Freeform 138"/>
            <p:cNvSpPr>
              <a:spLocks noChangeArrowheads="1"/>
            </p:cNvSpPr>
            <p:nvPr/>
          </p:nvSpPr>
          <p:spPr bwMode="auto">
            <a:xfrm>
              <a:off x="7179111" y="2999073"/>
              <a:ext cx="542053" cy="530010"/>
            </a:xfrm>
            <a:custGeom>
              <a:avLst/>
              <a:gdLst>
                <a:gd name="T0" fmla="*/ 203841 w 594"/>
                <a:gd name="T1" fmla="*/ 122628 h 581"/>
                <a:gd name="T2" fmla="*/ 201316 w 594"/>
                <a:gd name="T3" fmla="*/ 122628 h 581"/>
                <a:gd name="T4" fmla="*/ 196265 w 594"/>
                <a:gd name="T5" fmla="*/ 140301 h 581"/>
                <a:gd name="T6" fmla="*/ 196265 w 594"/>
                <a:gd name="T7" fmla="*/ 142826 h 581"/>
                <a:gd name="T8" fmla="*/ 196265 w 594"/>
                <a:gd name="T9" fmla="*/ 145351 h 581"/>
                <a:gd name="T10" fmla="*/ 196265 w 594"/>
                <a:gd name="T11" fmla="*/ 145351 h 581"/>
                <a:gd name="T12" fmla="*/ 193739 w 594"/>
                <a:gd name="T13" fmla="*/ 147875 h 581"/>
                <a:gd name="T14" fmla="*/ 185802 w 594"/>
                <a:gd name="T15" fmla="*/ 150400 h 581"/>
                <a:gd name="T16" fmla="*/ 185802 w 594"/>
                <a:gd name="T17" fmla="*/ 150400 h 581"/>
                <a:gd name="T18" fmla="*/ 155497 w 594"/>
                <a:gd name="T19" fmla="*/ 122628 h 581"/>
                <a:gd name="T20" fmla="*/ 155497 w 594"/>
                <a:gd name="T21" fmla="*/ 122628 h 581"/>
                <a:gd name="T22" fmla="*/ 50870 w 594"/>
                <a:gd name="T23" fmla="*/ 112169 h 581"/>
                <a:gd name="T24" fmla="*/ 60972 w 594"/>
                <a:gd name="T25" fmla="*/ 0 h 581"/>
                <a:gd name="T26" fmla="*/ 213943 w 594"/>
                <a:gd name="T27" fmla="*/ 10459 h 581"/>
                <a:gd name="T28" fmla="*/ 203841 w 594"/>
                <a:gd name="T29" fmla="*/ 122628 h 581"/>
                <a:gd name="T30" fmla="*/ 150446 w 594"/>
                <a:gd name="T31" fmla="*/ 132727 h 581"/>
                <a:gd name="T32" fmla="*/ 173175 w 594"/>
                <a:gd name="T33" fmla="*/ 155810 h 581"/>
                <a:gd name="T34" fmla="*/ 185802 w 594"/>
                <a:gd name="T35" fmla="*/ 168433 h 581"/>
                <a:gd name="T36" fmla="*/ 175700 w 594"/>
                <a:gd name="T37" fmla="*/ 178532 h 581"/>
                <a:gd name="T38" fmla="*/ 104266 w 594"/>
                <a:gd name="T39" fmla="*/ 178532 h 581"/>
                <a:gd name="T40" fmla="*/ 81537 w 594"/>
                <a:gd name="T41" fmla="*/ 178532 h 581"/>
                <a:gd name="T42" fmla="*/ 71074 w 594"/>
                <a:gd name="T43" fmla="*/ 178532 h 581"/>
                <a:gd name="T44" fmla="*/ 40768 w 594"/>
                <a:gd name="T45" fmla="*/ 204140 h 581"/>
                <a:gd name="T46" fmla="*/ 32831 w 594"/>
                <a:gd name="T47" fmla="*/ 209189 h 581"/>
                <a:gd name="T48" fmla="*/ 32831 w 594"/>
                <a:gd name="T49" fmla="*/ 209189 h 581"/>
                <a:gd name="T50" fmla="*/ 25255 w 594"/>
                <a:gd name="T51" fmla="*/ 204140 h 581"/>
                <a:gd name="T52" fmla="*/ 25255 w 594"/>
                <a:gd name="T53" fmla="*/ 204140 h 581"/>
                <a:gd name="T54" fmla="*/ 25255 w 594"/>
                <a:gd name="T55" fmla="*/ 201615 h 581"/>
                <a:gd name="T56" fmla="*/ 22729 w 594"/>
                <a:gd name="T57" fmla="*/ 199091 h 581"/>
                <a:gd name="T58" fmla="*/ 22729 w 594"/>
                <a:gd name="T59" fmla="*/ 178532 h 581"/>
                <a:gd name="T60" fmla="*/ 22729 w 594"/>
                <a:gd name="T61" fmla="*/ 178532 h 581"/>
                <a:gd name="T62" fmla="*/ 0 w 594"/>
                <a:gd name="T63" fmla="*/ 168433 h 581"/>
                <a:gd name="T64" fmla="*/ 0 w 594"/>
                <a:gd name="T65" fmla="*/ 51215 h 581"/>
                <a:gd name="T66" fmla="*/ 40768 w 594"/>
                <a:gd name="T67" fmla="*/ 40756 h 581"/>
                <a:gd name="T68" fmla="*/ 60972 w 594"/>
                <a:gd name="T69" fmla="*/ 132727 h 58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94" h="581">
                  <a:moveTo>
                    <a:pt x="565" y="340"/>
                  </a:moveTo>
                  <a:lnTo>
                    <a:pt x="565" y="340"/>
                  </a:lnTo>
                  <a:cubicBezTo>
                    <a:pt x="558" y="340"/>
                    <a:pt x="558" y="340"/>
                    <a:pt x="558" y="340"/>
                  </a:cubicBezTo>
                  <a:cubicBezTo>
                    <a:pt x="544" y="340"/>
                    <a:pt x="544" y="340"/>
                    <a:pt x="544" y="340"/>
                  </a:cubicBezTo>
                  <a:cubicBezTo>
                    <a:pt x="544" y="389"/>
                    <a:pt x="544" y="389"/>
                    <a:pt x="544" y="389"/>
                  </a:cubicBezTo>
                  <a:lnTo>
                    <a:pt x="544" y="396"/>
                  </a:lnTo>
                  <a:cubicBezTo>
                    <a:pt x="544" y="396"/>
                    <a:pt x="544" y="396"/>
                    <a:pt x="544" y="403"/>
                  </a:cubicBezTo>
                  <a:lnTo>
                    <a:pt x="537" y="410"/>
                  </a:lnTo>
                  <a:cubicBezTo>
                    <a:pt x="530" y="417"/>
                    <a:pt x="523" y="417"/>
                    <a:pt x="515" y="417"/>
                  </a:cubicBezTo>
                  <a:cubicBezTo>
                    <a:pt x="508" y="417"/>
                    <a:pt x="501" y="417"/>
                    <a:pt x="501" y="410"/>
                  </a:cubicBezTo>
                  <a:cubicBezTo>
                    <a:pt x="431" y="340"/>
                    <a:pt x="431" y="340"/>
                    <a:pt x="431" y="340"/>
                  </a:cubicBezTo>
                  <a:cubicBezTo>
                    <a:pt x="169" y="340"/>
                    <a:pt x="169" y="340"/>
                    <a:pt x="169" y="340"/>
                  </a:cubicBezTo>
                  <a:cubicBezTo>
                    <a:pt x="155" y="340"/>
                    <a:pt x="141" y="332"/>
                    <a:pt x="141" y="311"/>
                  </a:cubicBezTo>
                  <a:cubicBezTo>
                    <a:pt x="141" y="29"/>
                    <a:pt x="141" y="29"/>
                    <a:pt x="141" y="29"/>
                  </a:cubicBezTo>
                  <a:cubicBezTo>
                    <a:pt x="141" y="14"/>
                    <a:pt x="155" y="0"/>
                    <a:pt x="169" y="0"/>
                  </a:cubicBezTo>
                  <a:cubicBezTo>
                    <a:pt x="565" y="0"/>
                    <a:pt x="565" y="0"/>
                    <a:pt x="565" y="0"/>
                  </a:cubicBezTo>
                  <a:cubicBezTo>
                    <a:pt x="579" y="0"/>
                    <a:pt x="593" y="14"/>
                    <a:pt x="593" y="29"/>
                  </a:cubicBezTo>
                  <a:cubicBezTo>
                    <a:pt x="593" y="311"/>
                    <a:pt x="593" y="311"/>
                    <a:pt x="593" y="311"/>
                  </a:cubicBezTo>
                  <a:cubicBezTo>
                    <a:pt x="593" y="332"/>
                    <a:pt x="579" y="340"/>
                    <a:pt x="565" y="340"/>
                  </a:cubicBezTo>
                  <a:close/>
                  <a:moveTo>
                    <a:pt x="417" y="368"/>
                  </a:moveTo>
                  <a:lnTo>
                    <a:pt x="417" y="368"/>
                  </a:lnTo>
                  <a:cubicBezTo>
                    <a:pt x="480" y="432"/>
                    <a:pt x="480" y="432"/>
                    <a:pt x="480" y="432"/>
                  </a:cubicBezTo>
                  <a:cubicBezTo>
                    <a:pt x="487" y="439"/>
                    <a:pt x="501" y="446"/>
                    <a:pt x="515" y="446"/>
                  </a:cubicBezTo>
                  <a:cubicBezTo>
                    <a:pt x="515" y="467"/>
                    <a:pt x="515" y="467"/>
                    <a:pt x="515" y="467"/>
                  </a:cubicBezTo>
                  <a:cubicBezTo>
                    <a:pt x="515" y="481"/>
                    <a:pt x="508" y="495"/>
                    <a:pt x="487" y="495"/>
                  </a:cubicBezTo>
                  <a:cubicBezTo>
                    <a:pt x="289" y="495"/>
                    <a:pt x="289" y="495"/>
                    <a:pt x="289" y="495"/>
                  </a:cubicBezTo>
                  <a:cubicBezTo>
                    <a:pt x="226" y="495"/>
                    <a:pt x="226" y="495"/>
                    <a:pt x="226" y="495"/>
                  </a:cubicBezTo>
                  <a:cubicBezTo>
                    <a:pt x="197" y="495"/>
                    <a:pt x="197" y="495"/>
                    <a:pt x="197" y="495"/>
                  </a:cubicBezTo>
                  <a:cubicBezTo>
                    <a:pt x="190" y="495"/>
                    <a:pt x="190" y="495"/>
                    <a:pt x="190" y="495"/>
                  </a:cubicBezTo>
                  <a:cubicBezTo>
                    <a:pt x="113" y="566"/>
                    <a:pt x="113" y="566"/>
                    <a:pt x="113" y="566"/>
                  </a:cubicBezTo>
                  <a:cubicBezTo>
                    <a:pt x="106" y="573"/>
                    <a:pt x="99" y="580"/>
                    <a:pt x="91" y="580"/>
                  </a:cubicBezTo>
                  <a:cubicBezTo>
                    <a:pt x="84" y="580"/>
                    <a:pt x="77" y="573"/>
                    <a:pt x="77" y="566"/>
                  </a:cubicBezTo>
                  <a:cubicBezTo>
                    <a:pt x="70" y="566"/>
                    <a:pt x="70" y="566"/>
                    <a:pt x="70" y="566"/>
                  </a:cubicBezTo>
                  <a:lnTo>
                    <a:pt x="70" y="559"/>
                  </a:lnTo>
                  <a:cubicBezTo>
                    <a:pt x="70" y="559"/>
                    <a:pt x="63" y="559"/>
                    <a:pt x="63" y="552"/>
                  </a:cubicBezTo>
                  <a:cubicBezTo>
                    <a:pt x="63" y="495"/>
                    <a:pt x="63" y="495"/>
                    <a:pt x="63" y="495"/>
                  </a:cubicBezTo>
                  <a:cubicBezTo>
                    <a:pt x="28" y="495"/>
                    <a:pt x="28" y="495"/>
                    <a:pt x="28" y="495"/>
                  </a:cubicBezTo>
                  <a:cubicBezTo>
                    <a:pt x="14" y="495"/>
                    <a:pt x="0" y="481"/>
                    <a:pt x="0" y="467"/>
                  </a:cubicBezTo>
                  <a:cubicBezTo>
                    <a:pt x="0" y="142"/>
                    <a:pt x="0" y="142"/>
                    <a:pt x="0" y="142"/>
                  </a:cubicBezTo>
                  <a:cubicBezTo>
                    <a:pt x="0" y="128"/>
                    <a:pt x="14" y="113"/>
                    <a:pt x="28" y="113"/>
                  </a:cubicBezTo>
                  <a:cubicBezTo>
                    <a:pt x="113" y="113"/>
                    <a:pt x="113" y="113"/>
                    <a:pt x="113" y="113"/>
                  </a:cubicBezTo>
                  <a:cubicBezTo>
                    <a:pt x="113" y="311"/>
                    <a:pt x="113" y="311"/>
                    <a:pt x="113" y="311"/>
                  </a:cubicBezTo>
                  <a:cubicBezTo>
                    <a:pt x="113" y="347"/>
                    <a:pt x="141" y="368"/>
                    <a:pt x="169" y="368"/>
                  </a:cubicBezTo>
                  <a:lnTo>
                    <a:pt x="417" y="368"/>
                  </a:lnTo>
                  <a:close/>
                </a:path>
              </a:pathLst>
            </a:custGeom>
            <a:solidFill>
              <a:srgbClr val="7030A0"/>
            </a:solidFill>
            <a:ln>
              <a:noFill/>
            </a:ln>
            <a:effectLst/>
          </p:spPr>
          <p:txBody>
            <a:bodyPr wrap="none" anchor="ctr"/>
            <a:p>
              <a:endParaRPr lang="en-US" dirty="0">
                <a:latin typeface="印品黑体" panose="00000500000000000000" pitchFamily="2" charset="-122"/>
                <a:ea typeface="印品黑体" panose="00000500000000000000" pitchFamily="2" charset="-122"/>
                <a:cs typeface="+mn-ea"/>
                <a:sym typeface="+mn-lt"/>
              </a:endParaRPr>
            </a:p>
          </p:txBody>
        </p:sp>
      </p:grpSp>
      <p:grpSp>
        <p:nvGrpSpPr>
          <p:cNvPr id="15" name="Group 14"/>
          <p:cNvGrpSpPr/>
          <p:nvPr/>
        </p:nvGrpSpPr>
        <p:grpSpPr>
          <a:xfrm>
            <a:off x="5105400" y="2160694"/>
            <a:ext cx="1981200" cy="1981200"/>
            <a:chOff x="3763169" y="2249388"/>
            <a:chExt cx="1981200" cy="1981200"/>
          </a:xfrm>
        </p:grpSpPr>
        <p:grpSp>
          <p:nvGrpSpPr>
            <p:cNvPr id="16" name="Group 15"/>
            <p:cNvGrpSpPr/>
            <p:nvPr/>
          </p:nvGrpSpPr>
          <p:grpSpPr>
            <a:xfrm>
              <a:off x="3763169" y="2249388"/>
              <a:ext cx="1981200" cy="1981200"/>
              <a:chOff x="1371600" y="1752600"/>
              <a:chExt cx="2590800" cy="2590800"/>
            </a:xfrm>
          </p:grpSpPr>
          <p:sp>
            <p:nvSpPr>
              <p:cNvPr id="18" name="Oval 17"/>
              <p:cNvSpPr/>
              <p:nvPr/>
            </p:nvSpPr>
            <p:spPr>
              <a:xfrm>
                <a:off x="1676400" y="2057400"/>
                <a:ext cx="1981200" cy="1981200"/>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sp>
            <p:nvSpPr>
              <p:cNvPr id="19" name="Oval 18"/>
              <p:cNvSpPr/>
              <p:nvPr/>
            </p:nvSpPr>
            <p:spPr>
              <a:xfrm>
                <a:off x="1371600" y="1752600"/>
                <a:ext cx="2590800" cy="2590800"/>
              </a:xfrm>
              <a:prstGeom prst="ellipse">
                <a:avLst/>
              </a:prstGeom>
              <a:no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grpSp>
        <p:sp>
          <p:nvSpPr>
            <p:cNvPr id="17" name="Freeform 157"/>
            <p:cNvSpPr>
              <a:spLocks noChangeArrowheads="1"/>
            </p:cNvSpPr>
            <p:nvPr/>
          </p:nvSpPr>
          <p:spPr bwMode="auto">
            <a:xfrm>
              <a:off x="4478725" y="2962288"/>
              <a:ext cx="550086" cy="550084"/>
            </a:xfrm>
            <a:custGeom>
              <a:avLst/>
              <a:gdLst>
                <a:gd name="T0" fmla="*/ 207003 w 602"/>
                <a:gd name="T1" fmla="*/ 165825 h 602"/>
                <a:gd name="T2" fmla="*/ 173767 w 602"/>
                <a:gd name="T3" fmla="*/ 155709 h 602"/>
                <a:gd name="T4" fmla="*/ 173767 w 602"/>
                <a:gd name="T5" fmla="*/ 135117 h 602"/>
                <a:gd name="T6" fmla="*/ 173767 w 602"/>
                <a:gd name="T7" fmla="*/ 114885 h 602"/>
                <a:gd name="T8" fmla="*/ 43351 w 602"/>
                <a:gd name="T9" fmla="*/ 125001 h 602"/>
                <a:gd name="T10" fmla="*/ 43351 w 602"/>
                <a:gd name="T11" fmla="*/ 153180 h 602"/>
                <a:gd name="T12" fmla="*/ 43351 w 602"/>
                <a:gd name="T13" fmla="*/ 165825 h 602"/>
                <a:gd name="T14" fmla="*/ 0 w 602"/>
                <a:gd name="T15" fmla="*/ 155709 h 602"/>
                <a:gd name="T16" fmla="*/ 10115 w 602"/>
                <a:gd name="T17" fmla="*/ 50940 h 602"/>
                <a:gd name="T18" fmla="*/ 217119 w 602"/>
                <a:gd name="T19" fmla="*/ 61055 h 602"/>
                <a:gd name="T20" fmla="*/ 207003 w 602"/>
                <a:gd name="T21" fmla="*/ 165825 h 602"/>
                <a:gd name="T22" fmla="*/ 30707 w 602"/>
                <a:gd name="T23" fmla="*/ 71532 h 602"/>
                <a:gd name="T24" fmla="*/ 30707 w 602"/>
                <a:gd name="T25" fmla="*/ 91764 h 602"/>
                <a:gd name="T26" fmla="*/ 30707 w 602"/>
                <a:gd name="T27" fmla="*/ 71532 h 602"/>
                <a:gd name="T28" fmla="*/ 163291 w 602"/>
                <a:gd name="T29" fmla="*/ 40824 h 602"/>
                <a:gd name="T30" fmla="*/ 53467 w 602"/>
                <a:gd name="T31" fmla="*/ 40824 h 602"/>
                <a:gd name="T32" fmla="*/ 53467 w 602"/>
                <a:gd name="T33" fmla="*/ 30708 h 602"/>
                <a:gd name="T34" fmla="*/ 53467 w 602"/>
                <a:gd name="T35" fmla="*/ 5058 h 602"/>
                <a:gd name="T36" fmla="*/ 153175 w 602"/>
                <a:gd name="T37" fmla="*/ 0 h 602"/>
                <a:gd name="T38" fmla="*/ 153175 w 602"/>
                <a:gd name="T39" fmla="*/ 0 h 602"/>
                <a:gd name="T40" fmla="*/ 158233 w 602"/>
                <a:gd name="T41" fmla="*/ 2529 h 602"/>
                <a:gd name="T42" fmla="*/ 158233 w 602"/>
                <a:gd name="T43" fmla="*/ 2529 h 602"/>
                <a:gd name="T44" fmla="*/ 158233 w 602"/>
                <a:gd name="T45" fmla="*/ 2529 h 602"/>
                <a:gd name="T46" fmla="*/ 160762 w 602"/>
                <a:gd name="T47" fmla="*/ 5058 h 602"/>
                <a:gd name="T48" fmla="*/ 163291 w 602"/>
                <a:gd name="T49" fmla="*/ 10116 h 602"/>
                <a:gd name="T50" fmla="*/ 163291 w 602"/>
                <a:gd name="T51" fmla="*/ 10116 h 602"/>
                <a:gd name="T52" fmla="*/ 163291 w 602"/>
                <a:gd name="T53" fmla="*/ 145593 h 602"/>
                <a:gd name="T54" fmla="*/ 163291 w 602"/>
                <a:gd name="T55" fmla="*/ 196533 h 602"/>
                <a:gd name="T56" fmla="*/ 163291 w 602"/>
                <a:gd name="T57" fmla="*/ 206649 h 602"/>
                <a:gd name="T58" fmla="*/ 63943 w 602"/>
                <a:gd name="T59" fmla="*/ 217126 h 602"/>
                <a:gd name="T60" fmla="*/ 53467 w 602"/>
                <a:gd name="T61" fmla="*/ 201591 h 602"/>
                <a:gd name="T62" fmla="*/ 53467 w 602"/>
                <a:gd name="T63" fmla="*/ 145593 h 602"/>
                <a:gd name="T64" fmla="*/ 163291 w 602"/>
                <a:gd name="T65" fmla="*/ 125001 h 602"/>
                <a:gd name="T66" fmla="*/ 143060 w 602"/>
                <a:gd name="T67" fmla="*/ 145593 h 602"/>
                <a:gd name="T68" fmla="*/ 74059 w 602"/>
                <a:gd name="T69" fmla="*/ 145593 h 602"/>
                <a:gd name="T70" fmla="*/ 143060 w 602"/>
                <a:gd name="T71" fmla="*/ 155709 h 602"/>
                <a:gd name="T72" fmla="*/ 143060 w 602"/>
                <a:gd name="T73" fmla="*/ 165825 h 602"/>
                <a:gd name="T74" fmla="*/ 74059 w 602"/>
                <a:gd name="T75" fmla="*/ 165825 h 602"/>
                <a:gd name="T76" fmla="*/ 143060 w 602"/>
                <a:gd name="T77" fmla="*/ 175940 h 602"/>
                <a:gd name="T78" fmla="*/ 143060 w 602"/>
                <a:gd name="T79" fmla="*/ 186417 h 602"/>
                <a:gd name="T80" fmla="*/ 74059 w 602"/>
                <a:gd name="T81" fmla="*/ 186417 h 602"/>
                <a:gd name="T82" fmla="*/ 143060 w 602"/>
                <a:gd name="T83" fmla="*/ 196533 h 60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02" h="602">
                  <a:moveTo>
                    <a:pt x="573" y="459"/>
                  </a:moveTo>
                  <a:lnTo>
                    <a:pt x="573" y="459"/>
                  </a:lnTo>
                  <a:cubicBezTo>
                    <a:pt x="481" y="459"/>
                    <a:pt x="481" y="459"/>
                    <a:pt x="481" y="459"/>
                  </a:cubicBezTo>
                  <a:cubicBezTo>
                    <a:pt x="481" y="431"/>
                    <a:pt x="481" y="431"/>
                    <a:pt x="481" y="431"/>
                  </a:cubicBezTo>
                  <a:cubicBezTo>
                    <a:pt x="481" y="424"/>
                    <a:pt x="481" y="424"/>
                    <a:pt x="481" y="424"/>
                  </a:cubicBezTo>
                  <a:cubicBezTo>
                    <a:pt x="481" y="374"/>
                    <a:pt x="481" y="374"/>
                    <a:pt x="481" y="374"/>
                  </a:cubicBezTo>
                  <a:cubicBezTo>
                    <a:pt x="481" y="346"/>
                    <a:pt x="481" y="346"/>
                    <a:pt x="481" y="346"/>
                  </a:cubicBezTo>
                  <a:cubicBezTo>
                    <a:pt x="481" y="318"/>
                    <a:pt x="481" y="318"/>
                    <a:pt x="481" y="318"/>
                  </a:cubicBezTo>
                  <a:cubicBezTo>
                    <a:pt x="120" y="318"/>
                    <a:pt x="120" y="318"/>
                    <a:pt x="120" y="318"/>
                  </a:cubicBezTo>
                  <a:cubicBezTo>
                    <a:pt x="120" y="346"/>
                    <a:pt x="120" y="346"/>
                    <a:pt x="120" y="346"/>
                  </a:cubicBezTo>
                  <a:cubicBezTo>
                    <a:pt x="120" y="374"/>
                    <a:pt x="120" y="374"/>
                    <a:pt x="120" y="374"/>
                  </a:cubicBezTo>
                  <a:cubicBezTo>
                    <a:pt x="120" y="424"/>
                    <a:pt x="120" y="424"/>
                    <a:pt x="120" y="424"/>
                  </a:cubicBezTo>
                  <a:cubicBezTo>
                    <a:pt x="120" y="431"/>
                    <a:pt x="120" y="431"/>
                    <a:pt x="120" y="431"/>
                  </a:cubicBezTo>
                  <a:cubicBezTo>
                    <a:pt x="120" y="459"/>
                    <a:pt x="120" y="459"/>
                    <a:pt x="120" y="459"/>
                  </a:cubicBezTo>
                  <a:cubicBezTo>
                    <a:pt x="28" y="459"/>
                    <a:pt x="28" y="459"/>
                    <a:pt x="28" y="459"/>
                  </a:cubicBezTo>
                  <a:cubicBezTo>
                    <a:pt x="7" y="459"/>
                    <a:pt x="0" y="452"/>
                    <a:pt x="0" y="431"/>
                  </a:cubicBezTo>
                  <a:cubicBezTo>
                    <a:pt x="0" y="169"/>
                    <a:pt x="0" y="169"/>
                    <a:pt x="0" y="169"/>
                  </a:cubicBezTo>
                  <a:cubicBezTo>
                    <a:pt x="0" y="155"/>
                    <a:pt x="7" y="141"/>
                    <a:pt x="28" y="141"/>
                  </a:cubicBezTo>
                  <a:cubicBezTo>
                    <a:pt x="573" y="141"/>
                    <a:pt x="573" y="141"/>
                    <a:pt x="573" y="141"/>
                  </a:cubicBezTo>
                  <a:cubicBezTo>
                    <a:pt x="587" y="141"/>
                    <a:pt x="601" y="155"/>
                    <a:pt x="601" y="169"/>
                  </a:cubicBezTo>
                  <a:cubicBezTo>
                    <a:pt x="601" y="431"/>
                    <a:pt x="601" y="431"/>
                    <a:pt x="601" y="431"/>
                  </a:cubicBezTo>
                  <a:cubicBezTo>
                    <a:pt x="601" y="452"/>
                    <a:pt x="587" y="459"/>
                    <a:pt x="573" y="459"/>
                  </a:cubicBezTo>
                  <a:close/>
                  <a:moveTo>
                    <a:pt x="85" y="198"/>
                  </a:moveTo>
                  <a:lnTo>
                    <a:pt x="85" y="198"/>
                  </a:lnTo>
                  <a:cubicBezTo>
                    <a:pt x="64" y="198"/>
                    <a:pt x="57" y="212"/>
                    <a:pt x="57" y="226"/>
                  </a:cubicBezTo>
                  <a:cubicBezTo>
                    <a:pt x="57" y="240"/>
                    <a:pt x="64" y="254"/>
                    <a:pt x="85" y="254"/>
                  </a:cubicBezTo>
                  <a:cubicBezTo>
                    <a:pt x="99" y="254"/>
                    <a:pt x="113" y="240"/>
                    <a:pt x="113" y="226"/>
                  </a:cubicBezTo>
                  <a:cubicBezTo>
                    <a:pt x="113" y="212"/>
                    <a:pt x="99" y="198"/>
                    <a:pt x="85" y="198"/>
                  </a:cubicBezTo>
                  <a:close/>
                  <a:moveTo>
                    <a:pt x="452" y="113"/>
                  </a:moveTo>
                  <a:lnTo>
                    <a:pt x="452" y="113"/>
                  </a:lnTo>
                  <a:cubicBezTo>
                    <a:pt x="148" y="113"/>
                    <a:pt x="148" y="113"/>
                    <a:pt x="148" y="113"/>
                  </a:cubicBezTo>
                  <a:cubicBezTo>
                    <a:pt x="148" y="85"/>
                    <a:pt x="148" y="85"/>
                    <a:pt x="148" y="85"/>
                  </a:cubicBezTo>
                  <a:cubicBezTo>
                    <a:pt x="148" y="28"/>
                    <a:pt x="148" y="28"/>
                    <a:pt x="148" y="28"/>
                  </a:cubicBezTo>
                  <a:cubicBezTo>
                    <a:pt x="148" y="21"/>
                    <a:pt x="148" y="21"/>
                    <a:pt x="148" y="14"/>
                  </a:cubicBezTo>
                  <a:cubicBezTo>
                    <a:pt x="155" y="7"/>
                    <a:pt x="163" y="0"/>
                    <a:pt x="177" y="0"/>
                  </a:cubicBezTo>
                  <a:cubicBezTo>
                    <a:pt x="424" y="0"/>
                    <a:pt x="424" y="0"/>
                    <a:pt x="424" y="0"/>
                  </a:cubicBezTo>
                  <a:cubicBezTo>
                    <a:pt x="431" y="0"/>
                    <a:pt x="431" y="0"/>
                    <a:pt x="438" y="7"/>
                  </a:cubicBezTo>
                  <a:cubicBezTo>
                    <a:pt x="445" y="7"/>
                    <a:pt x="445" y="14"/>
                    <a:pt x="445" y="14"/>
                  </a:cubicBezTo>
                  <a:cubicBezTo>
                    <a:pt x="445" y="14"/>
                    <a:pt x="452" y="21"/>
                    <a:pt x="452" y="28"/>
                  </a:cubicBezTo>
                  <a:cubicBezTo>
                    <a:pt x="452" y="113"/>
                    <a:pt x="452" y="113"/>
                    <a:pt x="452" y="113"/>
                  </a:cubicBezTo>
                  <a:close/>
                  <a:moveTo>
                    <a:pt x="452" y="403"/>
                  </a:moveTo>
                  <a:lnTo>
                    <a:pt x="452" y="403"/>
                  </a:lnTo>
                  <a:cubicBezTo>
                    <a:pt x="452" y="544"/>
                    <a:pt x="452" y="544"/>
                    <a:pt x="452" y="544"/>
                  </a:cubicBezTo>
                  <a:cubicBezTo>
                    <a:pt x="452" y="558"/>
                    <a:pt x="452" y="558"/>
                    <a:pt x="452" y="558"/>
                  </a:cubicBezTo>
                  <a:cubicBezTo>
                    <a:pt x="452" y="572"/>
                    <a:pt x="452" y="572"/>
                    <a:pt x="452" y="572"/>
                  </a:cubicBezTo>
                  <a:cubicBezTo>
                    <a:pt x="452" y="594"/>
                    <a:pt x="438" y="601"/>
                    <a:pt x="424" y="601"/>
                  </a:cubicBezTo>
                  <a:cubicBezTo>
                    <a:pt x="177" y="601"/>
                    <a:pt x="177" y="601"/>
                    <a:pt x="177" y="601"/>
                  </a:cubicBezTo>
                  <a:cubicBezTo>
                    <a:pt x="163" y="601"/>
                    <a:pt x="148" y="594"/>
                    <a:pt x="148" y="572"/>
                  </a:cubicBezTo>
                  <a:cubicBezTo>
                    <a:pt x="148" y="558"/>
                    <a:pt x="148" y="558"/>
                    <a:pt x="148" y="558"/>
                  </a:cubicBezTo>
                  <a:cubicBezTo>
                    <a:pt x="148" y="544"/>
                    <a:pt x="148" y="544"/>
                    <a:pt x="148" y="544"/>
                  </a:cubicBezTo>
                  <a:cubicBezTo>
                    <a:pt x="148" y="403"/>
                    <a:pt x="148" y="403"/>
                    <a:pt x="148" y="403"/>
                  </a:cubicBezTo>
                  <a:cubicBezTo>
                    <a:pt x="148" y="346"/>
                    <a:pt x="148" y="346"/>
                    <a:pt x="148" y="346"/>
                  </a:cubicBezTo>
                  <a:cubicBezTo>
                    <a:pt x="452" y="346"/>
                    <a:pt x="452" y="346"/>
                    <a:pt x="452" y="346"/>
                  </a:cubicBezTo>
                  <a:lnTo>
                    <a:pt x="452" y="403"/>
                  </a:lnTo>
                  <a:close/>
                  <a:moveTo>
                    <a:pt x="396" y="403"/>
                  </a:moveTo>
                  <a:lnTo>
                    <a:pt x="396" y="403"/>
                  </a:lnTo>
                  <a:cubicBezTo>
                    <a:pt x="205" y="403"/>
                    <a:pt x="205" y="403"/>
                    <a:pt x="205" y="403"/>
                  </a:cubicBezTo>
                  <a:cubicBezTo>
                    <a:pt x="205" y="431"/>
                    <a:pt x="205" y="431"/>
                    <a:pt x="205" y="431"/>
                  </a:cubicBezTo>
                  <a:cubicBezTo>
                    <a:pt x="396" y="431"/>
                    <a:pt x="396" y="431"/>
                    <a:pt x="396" y="431"/>
                  </a:cubicBezTo>
                  <a:lnTo>
                    <a:pt x="396" y="403"/>
                  </a:lnTo>
                  <a:close/>
                  <a:moveTo>
                    <a:pt x="396" y="459"/>
                  </a:moveTo>
                  <a:lnTo>
                    <a:pt x="396" y="459"/>
                  </a:lnTo>
                  <a:cubicBezTo>
                    <a:pt x="205" y="459"/>
                    <a:pt x="205" y="459"/>
                    <a:pt x="205" y="459"/>
                  </a:cubicBezTo>
                  <a:cubicBezTo>
                    <a:pt x="205" y="487"/>
                    <a:pt x="205" y="487"/>
                    <a:pt x="205" y="487"/>
                  </a:cubicBezTo>
                  <a:cubicBezTo>
                    <a:pt x="396" y="487"/>
                    <a:pt x="396" y="487"/>
                    <a:pt x="396" y="487"/>
                  </a:cubicBezTo>
                  <a:lnTo>
                    <a:pt x="396" y="459"/>
                  </a:lnTo>
                  <a:close/>
                  <a:moveTo>
                    <a:pt x="396" y="516"/>
                  </a:moveTo>
                  <a:lnTo>
                    <a:pt x="396" y="516"/>
                  </a:lnTo>
                  <a:cubicBezTo>
                    <a:pt x="205" y="516"/>
                    <a:pt x="205" y="516"/>
                    <a:pt x="205" y="516"/>
                  </a:cubicBezTo>
                  <a:cubicBezTo>
                    <a:pt x="205" y="544"/>
                    <a:pt x="205" y="544"/>
                    <a:pt x="205" y="544"/>
                  </a:cubicBezTo>
                  <a:cubicBezTo>
                    <a:pt x="396" y="544"/>
                    <a:pt x="396" y="544"/>
                    <a:pt x="396" y="544"/>
                  </a:cubicBezTo>
                  <a:lnTo>
                    <a:pt x="396" y="516"/>
                  </a:lnTo>
                  <a:close/>
                </a:path>
              </a:pathLst>
            </a:custGeom>
            <a:solidFill>
              <a:srgbClr val="7030A0"/>
            </a:solidFill>
            <a:ln>
              <a:noFill/>
            </a:ln>
            <a:effectLst/>
          </p:spPr>
          <p:txBody>
            <a:bodyPr wrap="none" anchor="ctr"/>
            <a:p>
              <a:endParaRPr lang="en-US" dirty="0">
                <a:latin typeface="印品黑体" panose="00000500000000000000" pitchFamily="2" charset="-122"/>
                <a:ea typeface="印品黑体" panose="00000500000000000000" pitchFamily="2" charset="-122"/>
                <a:cs typeface="+mn-ea"/>
                <a:sym typeface="+mn-lt"/>
              </a:endParaRPr>
            </a:p>
          </p:txBody>
        </p:sp>
      </p:grpSp>
      <p:sp>
        <p:nvSpPr>
          <p:cNvPr id="25" name="文本框 2"/>
          <p:cNvSpPr txBox="1"/>
          <p:nvPr/>
        </p:nvSpPr>
        <p:spPr>
          <a:xfrm>
            <a:off x="885825" y="599440"/>
            <a:ext cx="395922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一、组织结构的含义</a:t>
            </a:r>
            <a:endParaRPr lang="zh-CN" altLang="en-US" sz="2600" dirty="0">
              <a:latin typeface="宋体" panose="02010600030101010101" pitchFamily="2" charset="-122"/>
              <a:ea typeface="宋体" panose="02010600030101010101" pitchFamily="2" charset="-122"/>
            </a:endParaRPr>
          </a:p>
        </p:txBody>
      </p:sp>
      <p:sp>
        <p:nvSpPr>
          <p:cNvPr id="2" name="文本框 1"/>
          <p:cNvSpPr txBox="1"/>
          <p:nvPr/>
        </p:nvSpPr>
        <p:spPr>
          <a:xfrm>
            <a:off x="1030605" y="4290060"/>
            <a:ext cx="2704465" cy="1129665"/>
          </a:xfrm>
          <a:prstGeom prst="rect">
            <a:avLst/>
          </a:prstGeom>
          <a:noFill/>
        </p:spPr>
        <p:txBody>
          <a:bodyPr wrap="square" rtlCol="0">
            <a:spAutoFit/>
          </a:bodyPr>
          <a:p>
            <a:pPr>
              <a:lnSpc>
                <a:spcPct val="125000"/>
              </a:lnSpc>
              <a:spcBef>
                <a:spcPts val="0"/>
              </a:spcBef>
              <a:spcAft>
                <a:spcPts val="0"/>
              </a:spcAft>
            </a:pPr>
            <a:r>
              <a:rPr lang="zh-CN" altLang="en-US"/>
              <a:t>（1）组织结构决定了正式的报告关系，包括管理跨度和管理层次。</a:t>
            </a:r>
            <a:endParaRPr lang="zh-CN" altLang="en-US"/>
          </a:p>
        </p:txBody>
      </p:sp>
      <p:sp>
        <p:nvSpPr>
          <p:cNvPr id="3" name="文本框 2"/>
          <p:cNvSpPr txBox="1"/>
          <p:nvPr/>
        </p:nvSpPr>
        <p:spPr>
          <a:xfrm>
            <a:off x="8248650" y="4290060"/>
            <a:ext cx="2704465" cy="1476375"/>
          </a:xfrm>
          <a:prstGeom prst="rect">
            <a:avLst/>
          </a:prstGeom>
          <a:noFill/>
        </p:spPr>
        <p:txBody>
          <a:bodyPr wrap="square" rtlCol="0">
            <a:spAutoFit/>
          </a:bodyPr>
          <a:p>
            <a:pPr>
              <a:lnSpc>
                <a:spcPct val="125000"/>
              </a:lnSpc>
              <a:spcBef>
                <a:spcPts val="0"/>
              </a:spcBef>
              <a:spcAft>
                <a:spcPts val="0"/>
              </a:spcAft>
            </a:pPr>
            <a:r>
              <a:rPr lang="zh-CN" altLang="en-US"/>
              <a:t>（3）组织结构决定着如何设计一些系统，这些系统用来保证部门间的有效沟通、合作与整合。</a:t>
            </a:r>
            <a:endParaRPr lang="zh-CN" altLang="en-US"/>
          </a:p>
        </p:txBody>
      </p:sp>
      <p:sp>
        <p:nvSpPr>
          <p:cNvPr id="23" name="文本框 22"/>
          <p:cNvSpPr txBox="1"/>
          <p:nvPr/>
        </p:nvSpPr>
        <p:spPr>
          <a:xfrm>
            <a:off x="4573905" y="4290060"/>
            <a:ext cx="2704465" cy="1129665"/>
          </a:xfrm>
          <a:prstGeom prst="rect">
            <a:avLst/>
          </a:prstGeom>
          <a:noFill/>
        </p:spPr>
        <p:txBody>
          <a:bodyPr wrap="square" rtlCol="0">
            <a:spAutoFit/>
          </a:bodyPr>
          <a:p>
            <a:pPr>
              <a:lnSpc>
                <a:spcPct val="125000"/>
              </a:lnSpc>
              <a:spcBef>
                <a:spcPts val="0"/>
              </a:spcBef>
              <a:spcAft>
                <a:spcPts val="0"/>
              </a:spcAft>
            </a:pPr>
            <a:r>
              <a:rPr lang="zh-CN" altLang="en-US"/>
              <a:t>（2）组织结构确定了如何由个体组成部门，再由部门组合成整个组织。</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anim calcmode="lin" valueType="num">
                                      <p:cBhvr>
                                        <p:cTn id="10" dur="500" fill="hold"/>
                                        <p:tgtEl>
                                          <p:spTgt spid="5"/>
                                        </p:tgtEl>
                                        <p:attrNameLst>
                                          <p:attrName>ppt_x</p:attrName>
                                        </p:attrNameLst>
                                      </p:cBhvr>
                                      <p:tavLst>
                                        <p:tav tm="0">
                                          <p:val>
                                            <p:fltVal val="0.5"/>
                                          </p:val>
                                        </p:tav>
                                        <p:tav tm="100000">
                                          <p:val>
                                            <p:strVal val="#ppt_x"/>
                                          </p:val>
                                        </p:tav>
                                      </p:tavLst>
                                    </p:anim>
                                    <p:anim calcmode="lin" valueType="num">
                                      <p:cBhvr>
                                        <p:cTn id="11" dur="500" fill="hold"/>
                                        <p:tgtEl>
                                          <p:spTgt spid="5"/>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528"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ppt_w</p:attrName>
                                        </p:attrNameLst>
                                      </p:cBhvr>
                                      <p:tavLst>
                                        <p:tav tm="0">
                                          <p:val>
                                            <p:fltVal val="0"/>
                                          </p:val>
                                        </p:tav>
                                        <p:tav tm="100000">
                                          <p:val>
                                            <p:strVal val="#ppt_w"/>
                                          </p:val>
                                        </p:tav>
                                      </p:tavLst>
                                    </p:anim>
                                    <p:anim calcmode="lin" valueType="num">
                                      <p:cBhvr>
                                        <p:cTn id="16" dur="500" fill="hold"/>
                                        <p:tgtEl>
                                          <p:spTgt spid="15"/>
                                        </p:tgtEl>
                                        <p:attrNameLst>
                                          <p:attrName>ppt_h</p:attrName>
                                        </p:attrNameLst>
                                      </p:cBhvr>
                                      <p:tavLst>
                                        <p:tav tm="0">
                                          <p:val>
                                            <p:fltVal val="0"/>
                                          </p:val>
                                        </p:tav>
                                        <p:tav tm="100000">
                                          <p:val>
                                            <p:strVal val="#ppt_h"/>
                                          </p:val>
                                        </p:tav>
                                      </p:tavLst>
                                    </p:anim>
                                    <p:animEffect transition="in" filter="fade">
                                      <p:cBhvr>
                                        <p:cTn id="17" dur="500"/>
                                        <p:tgtEl>
                                          <p:spTgt spid="15"/>
                                        </p:tgtEl>
                                      </p:cBhvr>
                                    </p:animEffect>
                                    <p:anim calcmode="lin" valueType="num">
                                      <p:cBhvr>
                                        <p:cTn id="18" dur="500" fill="hold"/>
                                        <p:tgtEl>
                                          <p:spTgt spid="15"/>
                                        </p:tgtEl>
                                        <p:attrNameLst>
                                          <p:attrName>ppt_x</p:attrName>
                                        </p:attrNameLst>
                                      </p:cBhvr>
                                      <p:tavLst>
                                        <p:tav tm="0">
                                          <p:val>
                                            <p:fltVal val="0.5"/>
                                          </p:val>
                                        </p:tav>
                                        <p:tav tm="100000">
                                          <p:val>
                                            <p:strVal val="#ppt_x"/>
                                          </p:val>
                                        </p:tav>
                                      </p:tavLst>
                                    </p:anim>
                                    <p:anim calcmode="lin" valueType="num">
                                      <p:cBhvr>
                                        <p:cTn id="19" dur="500" fill="hold"/>
                                        <p:tgtEl>
                                          <p:spTgt spid="15"/>
                                        </p:tgtEl>
                                        <p:attrNameLst>
                                          <p:attrName>ppt_y</p:attrName>
                                        </p:attrNameLst>
                                      </p:cBhvr>
                                      <p:tavLst>
                                        <p:tav tm="0">
                                          <p:val>
                                            <p:fltVal val="0.5"/>
                                          </p:val>
                                        </p:tav>
                                        <p:tav tm="100000">
                                          <p:val>
                                            <p:strVal val="#ppt_y"/>
                                          </p:val>
                                        </p:tav>
                                      </p:tavLst>
                                    </p:anim>
                                  </p:childTnLst>
                                </p:cTn>
                              </p:par>
                            </p:childTnLst>
                          </p:cTn>
                        </p:par>
                        <p:par>
                          <p:cTn id="20" fill="hold">
                            <p:stCondLst>
                              <p:cond delay="1000"/>
                            </p:stCondLst>
                            <p:childTnLst>
                              <p:par>
                                <p:cTn id="21" presetID="53" presetClass="entr" presetSubtype="528"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Effect transition="in" filter="fade">
                                      <p:cBhvr>
                                        <p:cTn id="25" dur="500"/>
                                        <p:tgtEl>
                                          <p:spTgt spid="10"/>
                                        </p:tgtEl>
                                      </p:cBhvr>
                                    </p:animEffect>
                                    <p:anim calcmode="lin" valueType="num">
                                      <p:cBhvr>
                                        <p:cTn id="26" dur="500" fill="hold"/>
                                        <p:tgtEl>
                                          <p:spTgt spid="10"/>
                                        </p:tgtEl>
                                        <p:attrNameLst>
                                          <p:attrName>ppt_x</p:attrName>
                                        </p:attrNameLst>
                                      </p:cBhvr>
                                      <p:tavLst>
                                        <p:tav tm="0">
                                          <p:val>
                                            <p:fltVal val="0.5"/>
                                          </p:val>
                                        </p:tav>
                                        <p:tav tm="100000">
                                          <p:val>
                                            <p:strVal val="#ppt_x"/>
                                          </p:val>
                                        </p:tav>
                                      </p:tavLst>
                                    </p:anim>
                                    <p:anim calcmode="lin" valueType="num">
                                      <p:cBhvr>
                                        <p:cTn id="27" dur="500" fill="hold"/>
                                        <p:tgtEl>
                                          <p:spTgt spid="10"/>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a:grpSpLocks noChangeAspect="1"/>
          </p:cNvGrpSpPr>
          <p:nvPr/>
        </p:nvGrpSpPr>
        <p:grpSpPr>
          <a:xfrm>
            <a:off x="697587" y="2134394"/>
            <a:ext cx="10800000" cy="4373613"/>
            <a:chOff x="663505" y="2309043"/>
            <a:chExt cx="10859826" cy="4397840"/>
          </a:xfrm>
        </p:grpSpPr>
        <p:sp>
          <p:nvSpPr>
            <p:cNvPr id="58" name="4"/>
            <p:cNvSpPr/>
            <p:nvPr/>
          </p:nvSpPr>
          <p:spPr>
            <a:xfrm>
              <a:off x="663505" y="2578442"/>
              <a:ext cx="5080432" cy="71415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ormAutofit/>
            </a:bodyPr>
            <a:lstStyle/>
            <a:p>
              <a:pPr algn="ctr"/>
              <a:r>
                <a:rPr lang="en-US" altLang="zh-CN" b="1" dirty="0">
                  <a:solidFill>
                    <a:schemeClr val="bg1"/>
                  </a:solidFill>
                  <a:latin typeface="+mn-ea"/>
                </a:rPr>
                <a:t>1. 组织结构设计原则</a:t>
              </a:r>
              <a:endParaRPr lang="en-US" altLang="zh-CN" b="1" dirty="0">
                <a:solidFill>
                  <a:schemeClr val="bg1"/>
                </a:solidFill>
                <a:latin typeface="+mn-ea"/>
              </a:endParaRPr>
            </a:p>
          </p:txBody>
        </p:sp>
        <p:sp>
          <p:nvSpPr>
            <p:cNvPr id="59" name="3"/>
            <p:cNvSpPr/>
            <p:nvPr/>
          </p:nvSpPr>
          <p:spPr>
            <a:xfrm>
              <a:off x="6442899" y="2578442"/>
              <a:ext cx="5080432" cy="71415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ormAutofit/>
            </a:bodyPr>
            <a:lstStyle/>
            <a:p>
              <a:pPr algn="ctr"/>
              <a:r>
                <a:rPr lang="en-US" altLang="zh-CN" b="1" dirty="0">
                  <a:solidFill>
                    <a:schemeClr val="bg1"/>
                  </a:solidFill>
                  <a:latin typeface="+mn-ea"/>
                </a:rPr>
                <a:t>2. 组织结构设计内容</a:t>
              </a:r>
              <a:endParaRPr lang="en-US" altLang="zh-CN" b="1" dirty="0">
                <a:solidFill>
                  <a:schemeClr val="bg1"/>
                </a:solidFill>
                <a:latin typeface="+mn-ea"/>
              </a:endParaRPr>
            </a:p>
          </p:txBody>
        </p:sp>
        <p:sp>
          <p:nvSpPr>
            <p:cNvPr id="60" name="2"/>
            <p:cNvSpPr/>
            <p:nvPr/>
          </p:nvSpPr>
          <p:spPr>
            <a:xfrm>
              <a:off x="2934546" y="2309043"/>
              <a:ext cx="538351" cy="538799"/>
            </a:xfrm>
            <a:prstGeom prst="ellipse">
              <a:avLst/>
            </a:prstGeom>
            <a:solidFill>
              <a:schemeClr val="bg1">
                <a:lumMod val="95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2400" b="1" dirty="0" smtClean="0">
                  <a:solidFill>
                    <a:schemeClr val="tx2"/>
                  </a:solidFill>
                  <a:latin typeface="+mn-ea"/>
                </a:rPr>
                <a:t>A</a:t>
              </a:r>
              <a:endParaRPr lang="zh-CN" altLang="en-US" sz="2400" b="1" dirty="0">
                <a:solidFill>
                  <a:schemeClr val="tx2"/>
                </a:solidFill>
                <a:latin typeface="+mn-ea"/>
              </a:endParaRPr>
            </a:p>
          </p:txBody>
        </p:sp>
        <p:sp>
          <p:nvSpPr>
            <p:cNvPr id="61" name="1"/>
            <p:cNvSpPr/>
            <p:nvPr/>
          </p:nvSpPr>
          <p:spPr>
            <a:xfrm>
              <a:off x="8713940" y="2309043"/>
              <a:ext cx="538351" cy="538799"/>
            </a:xfrm>
            <a:prstGeom prst="ellipse">
              <a:avLst/>
            </a:prstGeom>
            <a:solidFill>
              <a:schemeClr val="bg1">
                <a:lumMod val="95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2400" b="1" dirty="0" smtClean="0">
                  <a:solidFill>
                    <a:schemeClr val="tx2"/>
                  </a:solidFill>
                  <a:latin typeface="+mn-ea"/>
                </a:rPr>
                <a:t>B</a:t>
              </a:r>
              <a:endParaRPr lang="zh-CN" altLang="en-US" sz="2400" b="1" dirty="0">
                <a:solidFill>
                  <a:schemeClr val="tx2"/>
                </a:solidFill>
                <a:latin typeface="+mn-ea"/>
              </a:endParaRPr>
            </a:p>
          </p:txBody>
        </p:sp>
        <p:grpSp>
          <p:nvGrpSpPr>
            <p:cNvPr id="73" name="组合 72"/>
            <p:cNvGrpSpPr/>
            <p:nvPr/>
          </p:nvGrpSpPr>
          <p:grpSpPr>
            <a:xfrm rot="0">
              <a:off x="1093521" y="3292091"/>
              <a:ext cx="4220601" cy="3414792"/>
              <a:chOff x="1112787" y="3292091"/>
              <a:chExt cx="4220601" cy="3414792"/>
            </a:xfrm>
          </p:grpSpPr>
          <p:sp>
            <p:nvSpPr>
              <p:cNvPr id="80" name="41"/>
              <p:cNvSpPr txBox="1"/>
              <p:nvPr/>
            </p:nvSpPr>
            <p:spPr>
              <a:xfrm>
                <a:off x="1373302" y="3292091"/>
                <a:ext cx="3960086" cy="3414792"/>
              </a:xfrm>
              <a:prstGeom prst="rect">
                <a:avLst/>
              </a:prstGeom>
              <a:noFill/>
              <a:ln>
                <a:noFill/>
              </a:ln>
            </p:spPr>
            <p:txBody>
              <a:bodyPr lIns="91440" tIns="45720" rIns="91440" bIns="45720" anchor="t" anchorCtr="0">
                <a:noAutofit/>
              </a:bodyPr>
              <a:lstStyle/>
              <a:p>
                <a:pPr algn="just">
                  <a:lnSpc>
                    <a:spcPct val="150000"/>
                  </a:lnSpc>
                  <a:buSzPct val="25000"/>
                </a:pPr>
                <a:r>
                  <a:rPr sz="1600" dirty="0">
                    <a:solidFill>
                      <a:schemeClr val="tx1">
                        <a:lumMod val="65000"/>
                        <a:lumOff val="35000"/>
                      </a:schemeClr>
                    </a:solidFill>
                    <a:latin typeface="+mn-ea"/>
                    <a:ea typeface="+mn-ea"/>
                  </a:rPr>
                  <a:t>组织结构设计合理与否对于组织的成败具有举足轻重的作用。以下几点设计原则是管理者必须遵循的。</a:t>
                </a:r>
                <a:endParaRPr sz="1600" dirty="0">
                  <a:solidFill>
                    <a:schemeClr val="tx1">
                      <a:lumMod val="65000"/>
                      <a:lumOff val="35000"/>
                    </a:schemeClr>
                  </a:solidFill>
                  <a:latin typeface="+mn-ea"/>
                  <a:ea typeface="+mn-ea"/>
                </a:endParaRPr>
              </a:p>
              <a:p>
                <a:pPr algn="just">
                  <a:lnSpc>
                    <a:spcPct val="150000"/>
                  </a:lnSpc>
                  <a:buSzPct val="25000"/>
                </a:pPr>
                <a:r>
                  <a:rPr sz="1600" dirty="0">
                    <a:solidFill>
                      <a:schemeClr val="tx1">
                        <a:lumMod val="65000"/>
                        <a:lumOff val="35000"/>
                      </a:schemeClr>
                    </a:solidFill>
                    <a:latin typeface="+mn-ea"/>
                    <a:ea typeface="+mn-ea"/>
                  </a:rPr>
                  <a:t>（1）目标明确原则。（2）统一指挥原则。</a:t>
                </a:r>
                <a:endParaRPr sz="1600" dirty="0">
                  <a:solidFill>
                    <a:schemeClr val="tx1">
                      <a:lumMod val="65000"/>
                      <a:lumOff val="35000"/>
                    </a:schemeClr>
                  </a:solidFill>
                  <a:latin typeface="+mn-ea"/>
                  <a:ea typeface="+mn-ea"/>
                </a:endParaRPr>
              </a:p>
              <a:p>
                <a:pPr algn="just">
                  <a:lnSpc>
                    <a:spcPct val="150000"/>
                  </a:lnSpc>
                  <a:buSzPct val="25000"/>
                </a:pPr>
                <a:r>
                  <a:rPr sz="1600" dirty="0">
                    <a:solidFill>
                      <a:schemeClr val="tx1">
                        <a:lumMod val="65000"/>
                        <a:lumOff val="35000"/>
                      </a:schemeClr>
                    </a:solidFill>
                    <a:latin typeface="+mn-ea"/>
                    <a:ea typeface="+mn-ea"/>
                  </a:rPr>
                  <a:t>（3）权责对等原则。（4）集权分权原则。</a:t>
                </a:r>
                <a:endParaRPr sz="1600" dirty="0">
                  <a:solidFill>
                    <a:schemeClr val="tx1">
                      <a:lumMod val="65000"/>
                      <a:lumOff val="35000"/>
                    </a:schemeClr>
                  </a:solidFill>
                  <a:latin typeface="+mn-ea"/>
                  <a:ea typeface="+mn-ea"/>
                </a:endParaRPr>
              </a:p>
              <a:p>
                <a:pPr algn="just">
                  <a:lnSpc>
                    <a:spcPct val="150000"/>
                  </a:lnSpc>
                  <a:buSzPct val="25000"/>
                </a:pPr>
                <a:r>
                  <a:rPr sz="1600" dirty="0">
                    <a:solidFill>
                      <a:schemeClr val="tx1">
                        <a:lumMod val="65000"/>
                        <a:lumOff val="35000"/>
                      </a:schemeClr>
                    </a:solidFill>
                    <a:latin typeface="+mn-ea"/>
                    <a:ea typeface="+mn-ea"/>
                  </a:rPr>
                  <a:t>（5）分工协作原则。（6）执行监督原则。</a:t>
                </a:r>
                <a:endParaRPr sz="1600" dirty="0">
                  <a:solidFill>
                    <a:schemeClr val="tx1">
                      <a:lumMod val="65000"/>
                      <a:lumOff val="35000"/>
                    </a:schemeClr>
                  </a:solidFill>
                  <a:latin typeface="+mn-ea"/>
                  <a:ea typeface="+mn-ea"/>
                </a:endParaRPr>
              </a:p>
            </p:txBody>
          </p:sp>
          <p:sp>
            <p:nvSpPr>
              <p:cNvPr id="81" name="矩形 80"/>
              <p:cNvSpPr>
                <a:spLocks noChangeAspect="1"/>
              </p:cNvSpPr>
              <p:nvPr/>
            </p:nvSpPr>
            <p:spPr>
              <a:xfrm>
                <a:off x="1112787" y="3658394"/>
                <a:ext cx="108000" cy="10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64" name="组合 63"/>
            <p:cNvGrpSpPr/>
            <p:nvPr/>
          </p:nvGrpSpPr>
          <p:grpSpPr>
            <a:xfrm rot="0">
              <a:off x="6872915" y="3505994"/>
              <a:ext cx="4532197" cy="2250774"/>
              <a:chOff x="1112787" y="3505994"/>
              <a:chExt cx="4532197" cy="2250774"/>
            </a:xfrm>
          </p:grpSpPr>
          <p:sp>
            <p:nvSpPr>
              <p:cNvPr id="71" name="41"/>
              <p:cNvSpPr txBox="1"/>
              <p:nvPr/>
            </p:nvSpPr>
            <p:spPr>
              <a:xfrm>
                <a:off x="1373302" y="3505994"/>
                <a:ext cx="4271682" cy="2250774"/>
              </a:xfrm>
              <a:prstGeom prst="rect">
                <a:avLst/>
              </a:prstGeom>
              <a:noFill/>
              <a:ln>
                <a:noFill/>
              </a:ln>
            </p:spPr>
            <p:txBody>
              <a:bodyPr lIns="91440" tIns="45720" rIns="91440" bIns="45720" anchor="t" anchorCtr="0">
                <a:noAutofit/>
              </a:bodyPr>
              <a:lstStyle/>
              <a:p>
                <a:pPr algn="just">
                  <a:lnSpc>
                    <a:spcPct val="150000"/>
                  </a:lnSpc>
                  <a:buSzPct val="25000"/>
                </a:pPr>
                <a:r>
                  <a:rPr sz="1600" dirty="0">
                    <a:solidFill>
                      <a:schemeClr val="tx1">
                        <a:lumMod val="65000"/>
                        <a:lumOff val="35000"/>
                      </a:schemeClr>
                    </a:solidFill>
                    <a:latin typeface="+mn-ea"/>
                    <a:ea typeface="+mn-ea"/>
                  </a:rPr>
                  <a:t>当组织的规模比较小时，可以不需要设计完整严密的组织结构。但随着组织规模的扩大和组织业务关系的日益复杂化，组织结构设计在组织工作中的作用就不可忽视了。设计组织结构时，必须涉及</a:t>
                </a:r>
                <a:r>
                  <a:rPr sz="1600" i="1" u="sng" dirty="0">
                    <a:solidFill>
                      <a:srgbClr val="FF0000"/>
                    </a:solidFill>
                    <a:latin typeface="+mn-ea"/>
                    <a:ea typeface="+mn-ea"/>
                  </a:rPr>
                  <a:t>工作划分、工作归类、确定管理幅度和管理层次等内容</a:t>
                </a:r>
                <a:r>
                  <a:rPr sz="1600" dirty="0">
                    <a:solidFill>
                      <a:schemeClr val="tx1">
                        <a:lumMod val="65000"/>
                        <a:lumOff val="35000"/>
                      </a:schemeClr>
                    </a:solidFill>
                    <a:latin typeface="+mn-ea"/>
                    <a:ea typeface="+mn-ea"/>
                  </a:rPr>
                  <a:t>。</a:t>
                </a:r>
                <a:endParaRPr sz="1600" dirty="0">
                  <a:solidFill>
                    <a:schemeClr val="tx1">
                      <a:lumMod val="65000"/>
                      <a:lumOff val="35000"/>
                    </a:schemeClr>
                  </a:solidFill>
                  <a:latin typeface="+mn-ea"/>
                  <a:ea typeface="+mn-ea"/>
                </a:endParaRPr>
              </a:p>
            </p:txBody>
          </p:sp>
          <p:sp>
            <p:nvSpPr>
              <p:cNvPr id="72" name="矩形 71"/>
              <p:cNvSpPr>
                <a:spLocks noChangeAspect="1"/>
              </p:cNvSpPr>
              <p:nvPr/>
            </p:nvSpPr>
            <p:spPr>
              <a:xfrm>
                <a:off x="1112787" y="3658394"/>
                <a:ext cx="108000" cy="10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sp>
        <p:nvSpPr>
          <p:cNvPr id="25" name="文本框 2"/>
          <p:cNvSpPr txBox="1"/>
          <p:nvPr/>
        </p:nvSpPr>
        <p:spPr>
          <a:xfrm>
            <a:off x="885825" y="599440"/>
            <a:ext cx="376872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二、组织结构的设计</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up)">
                                      <p:cBhvr>
                                        <p:cTn id="7"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6"/>
          <p:cNvGrpSpPr/>
          <p:nvPr/>
        </p:nvGrpSpPr>
        <p:grpSpPr>
          <a:xfrm>
            <a:off x="942475" y="1942388"/>
            <a:ext cx="2881652" cy="1148715"/>
            <a:chOff x="673099" y="2444186"/>
            <a:chExt cx="3089003" cy="1148450"/>
          </a:xfrm>
        </p:grpSpPr>
        <p:sp>
          <p:nvSpPr>
            <p:cNvPr id="64" name="62"/>
            <p:cNvSpPr txBox="1"/>
            <p:nvPr/>
          </p:nvSpPr>
          <p:spPr>
            <a:xfrm flipH="1">
              <a:off x="673099" y="2717173"/>
              <a:ext cx="3088979" cy="875463"/>
            </a:xfrm>
            <a:prstGeom prst="rect">
              <a:avLst/>
            </a:prstGeom>
            <a:noFill/>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a:lnSpc>
                  <a:spcPct val="150000"/>
                </a:lnSpc>
              </a:pPr>
              <a:r>
                <a:rPr sz="1600" dirty="0">
                  <a:solidFill>
                    <a:schemeClr val="tx1">
                      <a:lumMod val="65000"/>
                      <a:lumOff val="35000"/>
                    </a:schemeClr>
                  </a:solidFill>
                  <a:latin typeface="+mn-ea"/>
                  <a:ea typeface="+mn-ea"/>
                </a:rPr>
                <a:t>直线制组织结构是最早使用也是最为简单的一种结构。</a:t>
              </a:r>
              <a:endParaRPr sz="1600" dirty="0">
                <a:solidFill>
                  <a:schemeClr val="tx1">
                    <a:lumMod val="65000"/>
                    <a:lumOff val="35000"/>
                  </a:schemeClr>
                </a:solidFill>
                <a:latin typeface="+mn-ea"/>
                <a:ea typeface="+mn-ea"/>
              </a:endParaRPr>
            </a:p>
          </p:txBody>
        </p:sp>
        <p:sp>
          <p:nvSpPr>
            <p:cNvPr id="65" name="61"/>
            <p:cNvSpPr/>
            <p:nvPr/>
          </p:nvSpPr>
          <p:spPr>
            <a:xfrm flipH="1">
              <a:off x="673100" y="2444186"/>
              <a:ext cx="3089002" cy="357534"/>
            </a:xfrm>
            <a:prstGeom prst="rect">
              <a:avLst/>
            </a:prstGeom>
            <a:noFill/>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a:r>
                <a:rPr lang="en-US" altLang="zh-CN" sz="2000" b="1" dirty="0">
                  <a:solidFill>
                    <a:schemeClr val="tx1">
                      <a:lumMod val="65000"/>
                      <a:lumOff val="35000"/>
                    </a:schemeClr>
                  </a:solidFill>
                  <a:latin typeface="+mn-ea"/>
                  <a:ea typeface="+mn-ea"/>
                </a:rPr>
                <a:t>1.直线制组织结构</a:t>
              </a:r>
              <a:endParaRPr lang="en-US" altLang="zh-CN" sz="2000" b="1" dirty="0">
                <a:solidFill>
                  <a:schemeClr val="tx1">
                    <a:lumMod val="65000"/>
                    <a:lumOff val="35000"/>
                  </a:schemeClr>
                </a:solidFill>
                <a:latin typeface="+mn-ea"/>
                <a:ea typeface="+mn-ea"/>
              </a:endParaRPr>
            </a:p>
          </p:txBody>
        </p:sp>
      </p:grpSp>
      <p:grpSp>
        <p:nvGrpSpPr>
          <p:cNvPr id="66" name="5"/>
          <p:cNvGrpSpPr/>
          <p:nvPr/>
        </p:nvGrpSpPr>
        <p:grpSpPr>
          <a:xfrm>
            <a:off x="796862" y="4671695"/>
            <a:ext cx="3236023" cy="1628775"/>
            <a:chOff x="673100" y="2444186"/>
            <a:chExt cx="3207323" cy="2569886"/>
          </a:xfrm>
        </p:grpSpPr>
        <p:sp>
          <p:nvSpPr>
            <p:cNvPr id="67" name="52"/>
            <p:cNvSpPr txBox="1"/>
            <p:nvPr/>
          </p:nvSpPr>
          <p:spPr>
            <a:xfrm flipH="1">
              <a:off x="673163" y="2801866"/>
              <a:ext cx="3207260" cy="2212206"/>
            </a:xfrm>
            <a:prstGeom prst="rect">
              <a:avLst/>
            </a:prstGeom>
            <a:noFill/>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a:lnSpc>
                  <a:spcPct val="150000"/>
                </a:lnSpc>
              </a:pPr>
              <a:r>
                <a:rPr sz="1600" dirty="0">
                  <a:solidFill>
                    <a:schemeClr val="tx1">
                      <a:lumMod val="65000"/>
                      <a:lumOff val="35000"/>
                    </a:schemeClr>
                  </a:solidFill>
                  <a:latin typeface="+mn-ea"/>
                  <a:ea typeface="+mn-ea"/>
                </a:rPr>
                <a:t>直线职能制组织结构由纵横两类系统构成，横向为专业分工的职能管理系统，纵向为命令统一的垂直指挥系统。</a:t>
              </a:r>
              <a:endParaRPr sz="1600" dirty="0">
                <a:solidFill>
                  <a:schemeClr val="tx1">
                    <a:lumMod val="65000"/>
                    <a:lumOff val="35000"/>
                  </a:schemeClr>
                </a:solidFill>
                <a:latin typeface="+mn-ea"/>
                <a:ea typeface="+mn-ea"/>
              </a:endParaRPr>
            </a:p>
          </p:txBody>
        </p:sp>
        <p:sp>
          <p:nvSpPr>
            <p:cNvPr id="68" name="51"/>
            <p:cNvSpPr/>
            <p:nvPr/>
          </p:nvSpPr>
          <p:spPr>
            <a:xfrm flipH="1">
              <a:off x="673100" y="2444186"/>
              <a:ext cx="3089002" cy="357534"/>
            </a:xfrm>
            <a:prstGeom prst="rect">
              <a:avLst/>
            </a:prstGeom>
            <a:noFill/>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a:r>
                <a:rPr lang="en-US" altLang="zh-CN" sz="2000" b="1" dirty="0">
                  <a:solidFill>
                    <a:schemeClr val="tx1">
                      <a:lumMod val="65000"/>
                      <a:lumOff val="35000"/>
                    </a:schemeClr>
                  </a:solidFill>
                  <a:latin typeface="+mn-ea"/>
                  <a:ea typeface="+mn-ea"/>
                </a:rPr>
                <a:t>3. 直线职能制组织结构</a:t>
              </a:r>
              <a:endParaRPr lang="en-US" altLang="zh-CN" sz="2000" b="1" dirty="0">
                <a:solidFill>
                  <a:schemeClr val="tx1">
                    <a:lumMod val="65000"/>
                    <a:lumOff val="35000"/>
                  </a:schemeClr>
                </a:solidFill>
                <a:latin typeface="+mn-ea"/>
                <a:ea typeface="+mn-ea"/>
              </a:endParaRPr>
            </a:p>
          </p:txBody>
        </p:sp>
      </p:grpSp>
      <p:grpSp>
        <p:nvGrpSpPr>
          <p:cNvPr id="69" name="4"/>
          <p:cNvGrpSpPr/>
          <p:nvPr/>
        </p:nvGrpSpPr>
        <p:grpSpPr>
          <a:xfrm>
            <a:off x="8368165" y="1556046"/>
            <a:ext cx="3682365" cy="1482725"/>
            <a:chOff x="673099" y="2542588"/>
            <a:chExt cx="3947332" cy="1482382"/>
          </a:xfrm>
        </p:grpSpPr>
        <p:sp>
          <p:nvSpPr>
            <p:cNvPr id="70" name="42"/>
            <p:cNvSpPr txBox="1"/>
            <p:nvPr/>
          </p:nvSpPr>
          <p:spPr>
            <a:xfrm flipH="1">
              <a:off x="673099" y="2801608"/>
              <a:ext cx="3947332" cy="1223362"/>
            </a:xfrm>
            <a:prstGeom prst="rect">
              <a:avLst/>
            </a:prstGeom>
            <a:noFill/>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a:lnSpc>
                  <a:spcPct val="150000"/>
                </a:lnSpc>
              </a:pPr>
              <a:r>
                <a:rPr sz="1600" dirty="0">
                  <a:solidFill>
                    <a:schemeClr val="tx1">
                      <a:lumMod val="65000"/>
                      <a:lumOff val="35000"/>
                    </a:schemeClr>
                  </a:solidFill>
                  <a:latin typeface="+mn-ea"/>
                  <a:ea typeface="+mn-ea"/>
                </a:rPr>
                <a:t>事业部制组织结构是指在一个企业内对具有独立产品市场、独立责任和利益的</a:t>
              </a:r>
              <a:endParaRPr sz="1600" dirty="0">
                <a:solidFill>
                  <a:schemeClr val="tx1">
                    <a:lumMod val="65000"/>
                    <a:lumOff val="35000"/>
                  </a:schemeClr>
                </a:solidFill>
                <a:latin typeface="+mn-ea"/>
                <a:ea typeface="+mn-ea"/>
              </a:endParaRPr>
            </a:p>
            <a:p>
              <a:pPr algn="l">
                <a:lnSpc>
                  <a:spcPct val="150000"/>
                </a:lnSpc>
              </a:pPr>
              <a:r>
                <a:rPr sz="1600" dirty="0">
                  <a:solidFill>
                    <a:schemeClr val="tx1">
                      <a:lumMod val="65000"/>
                      <a:lumOff val="35000"/>
                    </a:schemeClr>
                  </a:solidFill>
                  <a:latin typeface="+mn-ea"/>
                  <a:ea typeface="+mn-ea"/>
                </a:rPr>
                <a:t>部门实行分权管理的一种组织形式。</a:t>
              </a:r>
              <a:endParaRPr sz="1600" dirty="0">
                <a:solidFill>
                  <a:schemeClr val="tx1">
                    <a:lumMod val="65000"/>
                    <a:lumOff val="35000"/>
                  </a:schemeClr>
                </a:solidFill>
                <a:latin typeface="+mn-ea"/>
                <a:ea typeface="+mn-ea"/>
              </a:endParaRPr>
            </a:p>
          </p:txBody>
        </p:sp>
        <p:sp>
          <p:nvSpPr>
            <p:cNvPr id="71" name="41"/>
            <p:cNvSpPr/>
            <p:nvPr/>
          </p:nvSpPr>
          <p:spPr>
            <a:xfrm flipH="1">
              <a:off x="673100" y="2542588"/>
              <a:ext cx="3089002" cy="357534"/>
            </a:xfrm>
            <a:prstGeom prst="rect">
              <a:avLst/>
            </a:prstGeom>
            <a:noFill/>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a:r>
                <a:rPr lang="en-US" altLang="zh-CN" sz="2000" b="1" dirty="0">
                  <a:solidFill>
                    <a:schemeClr val="tx1">
                      <a:lumMod val="65000"/>
                      <a:lumOff val="35000"/>
                    </a:schemeClr>
                  </a:solidFill>
                  <a:latin typeface="+mn-ea"/>
                  <a:ea typeface="+mn-ea"/>
                </a:rPr>
                <a:t>4. 事业部制组织结构</a:t>
              </a:r>
              <a:endParaRPr lang="en-US" altLang="zh-CN" sz="2000" b="1" dirty="0">
                <a:solidFill>
                  <a:schemeClr val="tx1">
                    <a:lumMod val="65000"/>
                    <a:lumOff val="35000"/>
                  </a:schemeClr>
                </a:solidFill>
                <a:latin typeface="+mn-ea"/>
                <a:ea typeface="+mn-ea"/>
              </a:endParaRPr>
            </a:p>
          </p:txBody>
        </p:sp>
      </p:grpSp>
      <p:cxnSp>
        <p:nvCxnSpPr>
          <p:cNvPr id="72" name="直接连接符 71"/>
          <p:cNvCxnSpPr/>
          <p:nvPr/>
        </p:nvCxnSpPr>
        <p:spPr>
          <a:xfrm>
            <a:off x="606756" y="3091128"/>
            <a:ext cx="3007986"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670256" y="4543560"/>
            <a:ext cx="3007986"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nvGrpSpPr>
          <p:cNvPr id="74" name="3"/>
          <p:cNvGrpSpPr/>
          <p:nvPr/>
        </p:nvGrpSpPr>
        <p:grpSpPr>
          <a:xfrm>
            <a:off x="796767" y="3219373"/>
            <a:ext cx="2881652" cy="1096010"/>
            <a:chOff x="673099" y="2444186"/>
            <a:chExt cx="3089003" cy="1095756"/>
          </a:xfrm>
        </p:grpSpPr>
        <p:sp>
          <p:nvSpPr>
            <p:cNvPr id="75" name="32"/>
            <p:cNvSpPr txBox="1"/>
            <p:nvPr/>
          </p:nvSpPr>
          <p:spPr>
            <a:xfrm flipH="1">
              <a:off x="673099" y="2701936"/>
              <a:ext cx="3088979" cy="838006"/>
            </a:xfrm>
            <a:prstGeom prst="rect">
              <a:avLst/>
            </a:prstGeom>
            <a:noFill/>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sz="1600" dirty="0">
                  <a:solidFill>
                    <a:schemeClr val="tx1">
                      <a:lumMod val="65000"/>
                      <a:lumOff val="35000"/>
                    </a:schemeClr>
                  </a:solidFill>
                  <a:latin typeface="+mn-ea"/>
                  <a:ea typeface="+mn-ea"/>
                </a:rPr>
                <a:t>职能制组织结构是按分工负责原则组成的机构。</a:t>
              </a:r>
              <a:endParaRPr sz="1600" dirty="0">
                <a:solidFill>
                  <a:schemeClr val="tx1">
                    <a:lumMod val="65000"/>
                    <a:lumOff val="35000"/>
                  </a:schemeClr>
                </a:solidFill>
                <a:latin typeface="+mn-ea"/>
                <a:ea typeface="+mn-ea"/>
              </a:endParaRPr>
            </a:p>
          </p:txBody>
        </p:sp>
        <p:sp>
          <p:nvSpPr>
            <p:cNvPr id="76" name="31"/>
            <p:cNvSpPr/>
            <p:nvPr/>
          </p:nvSpPr>
          <p:spPr>
            <a:xfrm flipH="1">
              <a:off x="673100" y="2444186"/>
              <a:ext cx="3089002" cy="357534"/>
            </a:xfrm>
            <a:prstGeom prst="rect">
              <a:avLst/>
            </a:prstGeom>
            <a:noFill/>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altLang="zh-CN" sz="2000" b="1" dirty="0">
                  <a:solidFill>
                    <a:schemeClr val="tx1">
                      <a:lumMod val="65000"/>
                      <a:lumOff val="35000"/>
                    </a:schemeClr>
                  </a:solidFill>
                  <a:latin typeface="+mn-ea"/>
                  <a:ea typeface="+mn-ea"/>
                </a:rPr>
                <a:t>2.职能制组织结构</a:t>
              </a:r>
              <a:endParaRPr lang="en-US" altLang="zh-CN" sz="2000" b="1" dirty="0">
                <a:solidFill>
                  <a:schemeClr val="tx1">
                    <a:lumMod val="65000"/>
                    <a:lumOff val="35000"/>
                  </a:schemeClr>
                </a:solidFill>
                <a:latin typeface="+mn-ea"/>
                <a:ea typeface="+mn-ea"/>
              </a:endParaRPr>
            </a:p>
          </p:txBody>
        </p:sp>
      </p:grpSp>
      <p:grpSp>
        <p:nvGrpSpPr>
          <p:cNvPr id="77" name="2"/>
          <p:cNvGrpSpPr/>
          <p:nvPr/>
        </p:nvGrpSpPr>
        <p:grpSpPr>
          <a:xfrm>
            <a:off x="8554720" y="3308350"/>
            <a:ext cx="3410585" cy="1439545"/>
            <a:chOff x="673099" y="2444186"/>
            <a:chExt cx="3655996" cy="2039783"/>
          </a:xfrm>
        </p:grpSpPr>
        <p:sp>
          <p:nvSpPr>
            <p:cNvPr id="78" name="22"/>
            <p:cNvSpPr txBox="1"/>
            <p:nvPr/>
          </p:nvSpPr>
          <p:spPr>
            <a:xfrm flipH="1">
              <a:off x="673099" y="2801608"/>
              <a:ext cx="3655996" cy="1682361"/>
            </a:xfrm>
            <a:prstGeom prst="rect">
              <a:avLst/>
            </a:prstGeom>
            <a:noFill/>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sz="1600" dirty="0">
                  <a:solidFill>
                    <a:schemeClr val="tx1">
                      <a:lumMod val="65000"/>
                      <a:lumOff val="35000"/>
                    </a:schemeClr>
                  </a:solidFill>
                  <a:latin typeface="+mn-ea"/>
                  <a:ea typeface="+mn-ea"/>
                </a:rPr>
                <a:t>矩阵制组织结构是为了改进传统组织结构横向联系差、缺乏弹性的缺点而形成的一种结构形式。</a:t>
              </a:r>
              <a:endParaRPr sz="1600" dirty="0">
                <a:solidFill>
                  <a:schemeClr val="tx1">
                    <a:lumMod val="65000"/>
                    <a:lumOff val="35000"/>
                  </a:schemeClr>
                </a:solidFill>
                <a:latin typeface="+mn-ea"/>
                <a:ea typeface="+mn-ea"/>
              </a:endParaRPr>
            </a:p>
          </p:txBody>
        </p:sp>
        <p:sp>
          <p:nvSpPr>
            <p:cNvPr id="79" name="21"/>
            <p:cNvSpPr/>
            <p:nvPr/>
          </p:nvSpPr>
          <p:spPr>
            <a:xfrm flipH="1">
              <a:off x="673100" y="2444186"/>
              <a:ext cx="3089002" cy="357534"/>
            </a:xfrm>
            <a:prstGeom prst="rect">
              <a:avLst/>
            </a:prstGeom>
            <a:noFill/>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altLang="zh-CN" sz="2000" b="1" dirty="0">
                  <a:solidFill>
                    <a:schemeClr val="tx1">
                      <a:lumMod val="65000"/>
                      <a:lumOff val="35000"/>
                    </a:schemeClr>
                  </a:solidFill>
                  <a:latin typeface="+mn-ea"/>
                  <a:ea typeface="+mn-ea"/>
                </a:rPr>
                <a:t>5. 矩阵制组织结构</a:t>
              </a:r>
              <a:endParaRPr lang="en-US" altLang="zh-CN" sz="2000" b="1" dirty="0">
                <a:solidFill>
                  <a:schemeClr val="tx1">
                    <a:lumMod val="65000"/>
                    <a:lumOff val="35000"/>
                  </a:schemeClr>
                </a:solidFill>
                <a:latin typeface="+mn-ea"/>
                <a:ea typeface="+mn-ea"/>
              </a:endParaRPr>
            </a:p>
          </p:txBody>
        </p:sp>
      </p:grpSp>
      <p:grpSp>
        <p:nvGrpSpPr>
          <p:cNvPr id="80" name="1"/>
          <p:cNvGrpSpPr/>
          <p:nvPr/>
        </p:nvGrpSpPr>
        <p:grpSpPr>
          <a:xfrm>
            <a:off x="8367872" y="4974886"/>
            <a:ext cx="2881652" cy="1315085"/>
            <a:chOff x="673099" y="2444186"/>
            <a:chExt cx="3089003" cy="1314781"/>
          </a:xfrm>
        </p:grpSpPr>
        <p:sp>
          <p:nvSpPr>
            <p:cNvPr id="81" name="12"/>
            <p:cNvSpPr txBox="1"/>
            <p:nvPr/>
          </p:nvSpPr>
          <p:spPr>
            <a:xfrm flipH="1">
              <a:off x="673099" y="2801608"/>
              <a:ext cx="3088979" cy="957359"/>
            </a:xfrm>
            <a:prstGeom prst="rect">
              <a:avLst/>
            </a:prstGeom>
            <a:noFill/>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sz="1600" dirty="0">
                  <a:solidFill>
                    <a:schemeClr val="tx1">
                      <a:lumMod val="65000"/>
                      <a:lumOff val="35000"/>
                    </a:schemeClr>
                  </a:solidFill>
                  <a:latin typeface="+mn-ea"/>
                  <a:ea typeface="+mn-ea"/>
                </a:rPr>
                <a:t>（1）网络型组织结构。</a:t>
              </a:r>
              <a:endParaRPr sz="1600" dirty="0">
                <a:solidFill>
                  <a:schemeClr val="tx1">
                    <a:lumMod val="65000"/>
                    <a:lumOff val="35000"/>
                  </a:schemeClr>
                </a:solidFill>
                <a:latin typeface="+mn-ea"/>
                <a:ea typeface="+mn-ea"/>
              </a:endParaRPr>
            </a:p>
            <a:p>
              <a:pPr>
                <a:lnSpc>
                  <a:spcPct val="150000"/>
                </a:lnSpc>
              </a:pPr>
              <a:r>
                <a:rPr sz="1600" dirty="0">
                  <a:solidFill>
                    <a:schemeClr val="tx1">
                      <a:lumMod val="65000"/>
                      <a:lumOff val="35000"/>
                    </a:schemeClr>
                  </a:solidFill>
                  <a:latin typeface="+mn-ea"/>
                  <a:ea typeface="+mn-ea"/>
                </a:rPr>
                <a:t>（2）团队型组织结构。</a:t>
              </a:r>
              <a:endParaRPr sz="1600" dirty="0">
                <a:solidFill>
                  <a:schemeClr val="tx1">
                    <a:lumMod val="65000"/>
                    <a:lumOff val="35000"/>
                  </a:schemeClr>
                </a:solidFill>
                <a:latin typeface="+mn-ea"/>
                <a:ea typeface="+mn-ea"/>
              </a:endParaRPr>
            </a:p>
          </p:txBody>
        </p:sp>
        <p:sp>
          <p:nvSpPr>
            <p:cNvPr id="82" name="11"/>
            <p:cNvSpPr/>
            <p:nvPr/>
          </p:nvSpPr>
          <p:spPr>
            <a:xfrm flipH="1">
              <a:off x="673100" y="2444186"/>
              <a:ext cx="3089002" cy="357534"/>
            </a:xfrm>
            <a:prstGeom prst="rect">
              <a:avLst/>
            </a:prstGeom>
            <a:noFill/>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altLang="zh-CN" sz="2000" b="1" dirty="0">
                  <a:solidFill>
                    <a:schemeClr val="tx1">
                      <a:lumMod val="65000"/>
                      <a:lumOff val="35000"/>
                    </a:schemeClr>
                  </a:solidFill>
                  <a:latin typeface="+mn-ea"/>
                  <a:ea typeface="+mn-ea"/>
                </a:rPr>
                <a:t>6. 新型组织结构</a:t>
              </a:r>
              <a:endParaRPr lang="en-US" altLang="zh-CN" sz="2000" b="1" dirty="0">
                <a:solidFill>
                  <a:schemeClr val="tx1">
                    <a:lumMod val="65000"/>
                    <a:lumOff val="35000"/>
                  </a:schemeClr>
                </a:solidFill>
                <a:latin typeface="+mn-ea"/>
                <a:ea typeface="+mn-ea"/>
              </a:endParaRPr>
            </a:p>
          </p:txBody>
        </p:sp>
      </p:grpSp>
      <p:cxnSp>
        <p:nvCxnSpPr>
          <p:cNvPr id="83" name="直接连接符 82"/>
          <p:cNvCxnSpPr/>
          <p:nvPr/>
        </p:nvCxnSpPr>
        <p:spPr>
          <a:xfrm flipH="1">
            <a:off x="8513757" y="3091128"/>
            <a:ext cx="3007986"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flipH="1">
            <a:off x="8513757" y="4861060"/>
            <a:ext cx="3007986"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nvGrpSpPr>
          <p:cNvPr id="86" name="组合 85"/>
          <p:cNvGrpSpPr>
            <a:grpSpLocks noChangeAspect="1"/>
          </p:cNvGrpSpPr>
          <p:nvPr/>
        </p:nvGrpSpPr>
        <p:grpSpPr>
          <a:xfrm>
            <a:off x="3640426" y="2627360"/>
            <a:ext cx="4914322" cy="2836533"/>
            <a:chOff x="3640426" y="2474960"/>
            <a:chExt cx="4914322" cy="2836533"/>
          </a:xfrm>
        </p:grpSpPr>
        <p:sp>
          <p:nvSpPr>
            <p:cNvPr id="87" name="13"/>
            <p:cNvSpPr/>
            <p:nvPr/>
          </p:nvSpPr>
          <p:spPr>
            <a:xfrm>
              <a:off x="4747587" y="2736000"/>
              <a:ext cx="2700000" cy="2340000"/>
            </a:xfrm>
            <a:prstGeom prst="hexagon">
              <a:avLst/>
            </a:prstGeom>
            <a:blipFill dpi="0" rotWithShape="1">
              <a:blip r:embed="rId1">
                <a:extLst>
                  <a:ext uri="{BEBA8EAE-BF5A-486C-A8C5-ECC9F3942E4B}">
                    <a14:imgProps xmlns:a14="http://schemas.microsoft.com/office/drawing/2010/main">
                      <a14:imgLayer r:embed="rId2">
                        <a14:imgEffect>
                          <a14:saturation sat="6600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lang="zh-CN" altLang="en-US" dirty="0">
                <a:solidFill>
                  <a:schemeClr val="bg1"/>
                </a:solidFill>
                <a:latin typeface="+mn-ea"/>
              </a:endParaRPr>
            </a:p>
          </p:txBody>
        </p:sp>
        <p:grpSp>
          <p:nvGrpSpPr>
            <p:cNvPr id="88" name="组合 87"/>
            <p:cNvGrpSpPr/>
            <p:nvPr/>
          </p:nvGrpSpPr>
          <p:grpSpPr>
            <a:xfrm>
              <a:off x="3640426" y="2474960"/>
              <a:ext cx="4914322" cy="2836533"/>
              <a:chOff x="3678241" y="2228347"/>
              <a:chExt cx="4914322" cy="2836533"/>
            </a:xfrm>
            <a:solidFill>
              <a:schemeClr val="accent6"/>
            </a:solidFill>
          </p:grpSpPr>
          <p:sp>
            <p:nvSpPr>
              <p:cNvPr id="89" name="12"/>
              <p:cNvSpPr>
                <a:spLocks noChangeAspect="1"/>
              </p:cNvSpPr>
              <p:nvPr/>
            </p:nvSpPr>
            <p:spPr>
              <a:xfrm>
                <a:off x="4071400" y="2228347"/>
                <a:ext cx="540002" cy="54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dirty="0" smtClean="0">
                    <a:solidFill>
                      <a:schemeClr val="bg1"/>
                    </a:solidFill>
                    <a:latin typeface="+mn-ea"/>
                  </a:rPr>
                  <a:t>1</a:t>
                </a:r>
                <a:endParaRPr lang="zh-CN" altLang="en-US" dirty="0">
                  <a:solidFill>
                    <a:schemeClr val="bg1"/>
                  </a:solidFill>
                  <a:latin typeface="+mn-ea"/>
                </a:endParaRPr>
              </a:p>
            </p:txBody>
          </p:sp>
          <p:sp>
            <p:nvSpPr>
              <p:cNvPr id="90" name="11"/>
              <p:cNvSpPr>
                <a:spLocks noChangeAspect="1"/>
              </p:cNvSpPr>
              <p:nvPr/>
            </p:nvSpPr>
            <p:spPr>
              <a:xfrm>
                <a:off x="3678241" y="3376614"/>
                <a:ext cx="540002" cy="54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dirty="0" smtClean="0">
                    <a:solidFill>
                      <a:schemeClr val="bg1"/>
                    </a:solidFill>
                    <a:latin typeface="+mn-ea"/>
                  </a:rPr>
                  <a:t>2</a:t>
                </a:r>
                <a:endParaRPr lang="zh-CN" altLang="en-US" dirty="0">
                  <a:solidFill>
                    <a:schemeClr val="bg1"/>
                  </a:solidFill>
                  <a:latin typeface="+mn-ea"/>
                </a:endParaRPr>
              </a:p>
            </p:txBody>
          </p:sp>
          <p:sp>
            <p:nvSpPr>
              <p:cNvPr id="91" name="10"/>
              <p:cNvSpPr>
                <a:spLocks noChangeAspect="1"/>
              </p:cNvSpPr>
              <p:nvPr/>
            </p:nvSpPr>
            <p:spPr>
              <a:xfrm>
                <a:off x="4071400" y="4524880"/>
                <a:ext cx="540002" cy="54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dirty="0" smtClean="0">
                    <a:solidFill>
                      <a:schemeClr val="bg1"/>
                    </a:solidFill>
                    <a:latin typeface="+mn-ea"/>
                  </a:rPr>
                  <a:t>3</a:t>
                </a:r>
                <a:endParaRPr lang="zh-CN" altLang="en-US" dirty="0">
                  <a:solidFill>
                    <a:schemeClr val="bg1"/>
                  </a:solidFill>
                  <a:latin typeface="+mn-ea"/>
                </a:endParaRPr>
              </a:p>
            </p:txBody>
          </p:sp>
          <p:sp>
            <p:nvSpPr>
              <p:cNvPr id="92" name="9"/>
              <p:cNvSpPr>
                <a:spLocks noChangeAspect="1"/>
              </p:cNvSpPr>
              <p:nvPr/>
            </p:nvSpPr>
            <p:spPr>
              <a:xfrm>
                <a:off x="7659402" y="2228347"/>
                <a:ext cx="540002" cy="54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dirty="0" smtClean="0">
                    <a:solidFill>
                      <a:schemeClr val="bg1"/>
                    </a:solidFill>
                    <a:latin typeface="+mn-ea"/>
                  </a:rPr>
                  <a:t>4</a:t>
                </a:r>
                <a:endParaRPr lang="zh-CN" altLang="en-US" dirty="0">
                  <a:solidFill>
                    <a:schemeClr val="bg1"/>
                  </a:solidFill>
                  <a:latin typeface="+mn-ea"/>
                </a:endParaRPr>
              </a:p>
            </p:txBody>
          </p:sp>
          <p:sp>
            <p:nvSpPr>
              <p:cNvPr id="93" name="8"/>
              <p:cNvSpPr>
                <a:spLocks noChangeAspect="1"/>
              </p:cNvSpPr>
              <p:nvPr/>
            </p:nvSpPr>
            <p:spPr>
              <a:xfrm>
                <a:off x="8052561" y="3376614"/>
                <a:ext cx="540002" cy="54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dirty="0" smtClean="0">
                    <a:solidFill>
                      <a:schemeClr val="bg1"/>
                    </a:solidFill>
                    <a:latin typeface="+mn-ea"/>
                  </a:rPr>
                  <a:t>5</a:t>
                </a:r>
                <a:endParaRPr lang="zh-CN" altLang="en-US" dirty="0">
                  <a:solidFill>
                    <a:schemeClr val="bg1"/>
                  </a:solidFill>
                  <a:latin typeface="+mn-ea"/>
                </a:endParaRPr>
              </a:p>
            </p:txBody>
          </p:sp>
          <p:sp>
            <p:nvSpPr>
              <p:cNvPr id="94" name="7"/>
              <p:cNvSpPr>
                <a:spLocks noChangeAspect="1"/>
              </p:cNvSpPr>
              <p:nvPr/>
            </p:nvSpPr>
            <p:spPr>
              <a:xfrm>
                <a:off x="7659402" y="4524880"/>
                <a:ext cx="540002" cy="54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dirty="0" smtClean="0">
                    <a:solidFill>
                      <a:schemeClr val="bg1"/>
                    </a:solidFill>
                    <a:latin typeface="+mn-ea"/>
                  </a:rPr>
                  <a:t>6</a:t>
                </a:r>
                <a:endParaRPr lang="zh-CN" altLang="en-US" dirty="0">
                  <a:solidFill>
                    <a:schemeClr val="bg1"/>
                  </a:solidFill>
                  <a:latin typeface="+mn-ea"/>
                </a:endParaRPr>
              </a:p>
            </p:txBody>
          </p:sp>
        </p:grpSp>
      </p:grpSp>
      <p:sp>
        <p:nvSpPr>
          <p:cNvPr id="2" name="文本框 2"/>
          <p:cNvSpPr txBox="1"/>
          <p:nvPr/>
        </p:nvSpPr>
        <p:spPr>
          <a:xfrm>
            <a:off x="885825" y="599440"/>
            <a:ext cx="386143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三、组织结构的类型</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p:cTn id="7" dur="500" fill="hold"/>
                                        <p:tgtEl>
                                          <p:spTgt spid="86"/>
                                        </p:tgtEl>
                                        <p:attrNameLst>
                                          <p:attrName>ppt_w</p:attrName>
                                        </p:attrNameLst>
                                      </p:cBhvr>
                                      <p:tavLst>
                                        <p:tav tm="0">
                                          <p:val>
                                            <p:fltVal val="0"/>
                                          </p:val>
                                        </p:tav>
                                        <p:tav tm="100000">
                                          <p:val>
                                            <p:strVal val="#ppt_w"/>
                                          </p:val>
                                        </p:tav>
                                      </p:tavLst>
                                    </p:anim>
                                    <p:anim calcmode="lin" valueType="num">
                                      <p:cBhvr>
                                        <p:cTn id="8" dur="500" fill="hold"/>
                                        <p:tgtEl>
                                          <p:spTgt spid="86"/>
                                        </p:tgtEl>
                                        <p:attrNameLst>
                                          <p:attrName>ppt_h</p:attrName>
                                        </p:attrNameLst>
                                      </p:cBhvr>
                                      <p:tavLst>
                                        <p:tav tm="0">
                                          <p:val>
                                            <p:fltVal val="0"/>
                                          </p:val>
                                        </p:tav>
                                        <p:tav tm="100000">
                                          <p:val>
                                            <p:strVal val="#ppt_h"/>
                                          </p:val>
                                        </p:tav>
                                      </p:tavLst>
                                    </p:anim>
                                    <p:animEffect transition="in" filter="fade">
                                      <p:cBhvr>
                                        <p:cTn id="9" dur="500"/>
                                        <p:tgtEl>
                                          <p:spTgt spid="86"/>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wipe(right)">
                                      <p:cBhvr>
                                        <p:cTn id="13" dur="500"/>
                                        <p:tgtEl>
                                          <p:spTgt spid="63"/>
                                        </p:tgtEl>
                                      </p:cBhvr>
                                    </p:animEffect>
                                  </p:childTnLst>
                                </p:cTn>
                              </p:par>
                              <p:par>
                                <p:cTn id="14" presetID="22" presetClass="entr" presetSubtype="2" fill="hold" nodeType="withEffect">
                                  <p:stCondLst>
                                    <p:cond delay="0"/>
                                  </p:stCondLst>
                                  <p:childTnLst>
                                    <p:set>
                                      <p:cBhvr>
                                        <p:cTn id="15" dur="1" fill="hold">
                                          <p:stCondLst>
                                            <p:cond delay="0"/>
                                          </p:stCondLst>
                                        </p:cTn>
                                        <p:tgtEl>
                                          <p:spTgt spid="66"/>
                                        </p:tgtEl>
                                        <p:attrNameLst>
                                          <p:attrName>style.visibility</p:attrName>
                                        </p:attrNameLst>
                                      </p:cBhvr>
                                      <p:to>
                                        <p:strVal val="visible"/>
                                      </p:to>
                                    </p:set>
                                    <p:animEffect transition="in" filter="wipe(right)">
                                      <p:cBhvr>
                                        <p:cTn id="16" dur="500"/>
                                        <p:tgtEl>
                                          <p:spTgt spid="66"/>
                                        </p:tgtEl>
                                      </p:cBhvr>
                                    </p:animEffect>
                                  </p:childTnLst>
                                </p:cTn>
                              </p:par>
                              <p:par>
                                <p:cTn id="17" presetID="22" presetClass="entr" presetSubtype="2" fill="hold" nodeType="withEffect">
                                  <p:stCondLst>
                                    <p:cond delay="0"/>
                                  </p:stCondLst>
                                  <p:childTnLst>
                                    <p:set>
                                      <p:cBhvr>
                                        <p:cTn id="18" dur="1" fill="hold">
                                          <p:stCondLst>
                                            <p:cond delay="0"/>
                                          </p:stCondLst>
                                        </p:cTn>
                                        <p:tgtEl>
                                          <p:spTgt spid="69"/>
                                        </p:tgtEl>
                                        <p:attrNameLst>
                                          <p:attrName>style.visibility</p:attrName>
                                        </p:attrNameLst>
                                      </p:cBhvr>
                                      <p:to>
                                        <p:strVal val="visible"/>
                                      </p:to>
                                    </p:set>
                                    <p:animEffect transition="in" filter="wipe(right)">
                                      <p:cBhvr>
                                        <p:cTn id="19" dur="500"/>
                                        <p:tgtEl>
                                          <p:spTgt spid="69"/>
                                        </p:tgtEl>
                                      </p:cBhvr>
                                    </p:animEffect>
                                  </p:childTnLst>
                                </p:cTn>
                              </p:par>
                              <p:par>
                                <p:cTn id="20" presetID="22" presetClass="entr" presetSubtype="2" fill="hold" nodeType="withEffect">
                                  <p:stCondLst>
                                    <p:cond delay="0"/>
                                  </p:stCondLst>
                                  <p:childTnLst>
                                    <p:set>
                                      <p:cBhvr>
                                        <p:cTn id="21" dur="1" fill="hold">
                                          <p:stCondLst>
                                            <p:cond delay="0"/>
                                          </p:stCondLst>
                                        </p:cTn>
                                        <p:tgtEl>
                                          <p:spTgt spid="72"/>
                                        </p:tgtEl>
                                        <p:attrNameLst>
                                          <p:attrName>style.visibility</p:attrName>
                                        </p:attrNameLst>
                                      </p:cBhvr>
                                      <p:to>
                                        <p:strVal val="visible"/>
                                      </p:to>
                                    </p:set>
                                    <p:animEffect transition="in" filter="wipe(right)">
                                      <p:cBhvr>
                                        <p:cTn id="22" dur="500"/>
                                        <p:tgtEl>
                                          <p:spTgt spid="72"/>
                                        </p:tgtEl>
                                      </p:cBhvr>
                                    </p:animEffect>
                                  </p:childTnLst>
                                </p:cTn>
                              </p:par>
                              <p:par>
                                <p:cTn id="23" presetID="22" presetClass="entr" presetSubtype="2" fill="hold" nodeType="withEffect">
                                  <p:stCondLst>
                                    <p:cond delay="0"/>
                                  </p:stCondLst>
                                  <p:childTnLst>
                                    <p:set>
                                      <p:cBhvr>
                                        <p:cTn id="24" dur="1" fill="hold">
                                          <p:stCondLst>
                                            <p:cond delay="0"/>
                                          </p:stCondLst>
                                        </p:cTn>
                                        <p:tgtEl>
                                          <p:spTgt spid="73"/>
                                        </p:tgtEl>
                                        <p:attrNameLst>
                                          <p:attrName>style.visibility</p:attrName>
                                        </p:attrNameLst>
                                      </p:cBhvr>
                                      <p:to>
                                        <p:strVal val="visible"/>
                                      </p:to>
                                    </p:set>
                                    <p:animEffect transition="in" filter="wipe(right)">
                                      <p:cBhvr>
                                        <p:cTn id="25" dur="500"/>
                                        <p:tgtEl>
                                          <p:spTgt spid="73"/>
                                        </p:tgtEl>
                                      </p:cBhvr>
                                    </p:animEffect>
                                  </p:childTnLst>
                                </p:cTn>
                              </p:par>
                              <p:par>
                                <p:cTn id="26" presetID="22" presetClass="entr" presetSubtype="8" fill="hold" nodeType="withEffect">
                                  <p:stCondLst>
                                    <p:cond delay="0"/>
                                  </p:stCondLst>
                                  <p:childTnLst>
                                    <p:set>
                                      <p:cBhvr>
                                        <p:cTn id="27" dur="1" fill="hold">
                                          <p:stCondLst>
                                            <p:cond delay="0"/>
                                          </p:stCondLst>
                                        </p:cTn>
                                        <p:tgtEl>
                                          <p:spTgt spid="74"/>
                                        </p:tgtEl>
                                        <p:attrNameLst>
                                          <p:attrName>style.visibility</p:attrName>
                                        </p:attrNameLst>
                                      </p:cBhvr>
                                      <p:to>
                                        <p:strVal val="visible"/>
                                      </p:to>
                                    </p:set>
                                    <p:animEffect transition="in" filter="wipe(left)">
                                      <p:cBhvr>
                                        <p:cTn id="28" dur="500"/>
                                        <p:tgtEl>
                                          <p:spTgt spid="74"/>
                                        </p:tgtEl>
                                      </p:cBhvr>
                                    </p:animEffect>
                                  </p:childTnLst>
                                </p:cTn>
                              </p:par>
                              <p:par>
                                <p:cTn id="29" presetID="22" presetClass="entr" presetSubtype="8" fill="hold" nodeType="withEffect">
                                  <p:stCondLst>
                                    <p:cond delay="0"/>
                                  </p:stCondLst>
                                  <p:childTnLst>
                                    <p:set>
                                      <p:cBhvr>
                                        <p:cTn id="30" dur="1" fill="hold">
                                          <p:stCondLst>
                                            <p:cond delay="0"/>
                                          </p:stCondLst>
                                        </p:cTn>
                                        <p:tgtEl>
                                          <p:spTgt spid="77"/>
                                        </p:tgtEl>
                                        <p:attrNameLst>
                                          <p:attrName>style.visibility</p:attrName>
                                        </p:attrNameLst>
                                      </p:cBhvr>
                                      <p:to>
                                        <p:strVal val="visible"/>
                                      </p:to>
                                    </p:set>
                                    <p:animEffect transition="in" filter="wipe(left)">
                                      <p:cBhvr>
                                        <p:cTn id="31" dur="500"/>
                                        <p:tgtEl>
                                          <p:spTgt spid="77"/>
                                        </p:tgtEl>
                                      </p:cBhvr>
                                    </p:animEffect>
                                  </p:childTnLst>
                                </p:cTn>
                              </p:par>
                              <p:par>
                                <p:cTn id="32" presetID="22" presetClass="entr" presetSubtype="8" fill="hold" nodeType="withEffect">
                                  <p:stCondLst>
                                    <p:cond delay="0"/>
                                  </p:stCondLst>
                                  <p:childTnLst>
                                    <p:set>
                                      <p:cBhvr>
                                        <p:cTn id="33" dur="1" fill="hold">
                                          <p:stCondLst>
                                            <p:cond delay="0"/>
                                          </p:stCondLst>
                                        </p:cTn>
                                        <p:tgtEl>
                                          <p:spTgt spid="80"/>
                                        </p:tgtEl>
                                        <p:attrNameLst>
                                          <p:attrName>style.visibility</p:attrName>
                                        </p:attrNameLst>
                                      </p:cBhvr>
                                      <p:to>
                                        <p:strVal val="visible"/>
                                      </p:to>
                                    </p:set>
                                    <p:animEffect transition="in" filter="wipe(left)">
                                      <p:cBhvr>
                                        <p:cTn id="34" dur="500"/>
                                        <p:tgtEl>
                                          <p:spTgt spid="80"/>
                                        </p:tgtEl>
                                      </p:cBhvr>
                                    </p:animEffect>
                                  </p:childTnLst>
                                </p:cTn>
                              </p:par>
                              <p:par>
                                <p:cTn id="35" presetID="22" presetClass="entr" presetSubtype="8" fill="hold" nodeType="withEffect">
                                  <p:stCondLst>
                                    <p:cond delay="0"/>
                                  </p:stCondLst>
                                  <p:childTnLst>
                                    <p:set>
                                      <p:cBhvr>
                                        <p:cTn id="36" dur="1" fill="hold">
                                          <p:stCondLst>
                                            <p:cond delay="0"/>
                                          </p:stCondLst>
                                        </p:cTn>
                                        <p:tgtEl>
                                          <p:spTgt spid="83"/>
                                        </p:tgtEl>
                                        <p:attrNameLst>
                                          <p:attrName>style.visibility</p:attrName>
                                        </p:attrNameLst>
                                      </p:cBhvr>
                                      <p:to>
                                        <p:strVal val="visible"/>
                                      </p:to>
                                    </p:set>
                                    <p:animEffect transition="in" filter="wipe(left)">
                                      <p:cBhvr>
                                        <p:cTn id="37" dur="500"/>
                                        <p:tgtEl>
                                          <p:spTgt spid="83"/>
                                        </p:tgtEl>
                                      </p:cBhvr>
                                    </p:animEffect>
                                  </p:childTnLst>
                                </p:cTn>
                              </p:par>
                              <p:par>
                                <p:cTn id="38" presetID="22" presetClass="entr" presetSubtype="8" fill="hold" nodeType="withEffect">
                                  <p:stCondLst>
                                    <p:cond delay="0"/>
                                  </p:stCondLst>
                                  <p:childTnLst>
                                    <p:set>
                                      <p:cBhvr>
                                        <p:cTn id="39" dur="1" fill="hold">
                                          <p:stCondLst>
                                            <p:cond delay="0"/>
                                          </p:stCondLst>
                                        </p:cTn>
                                        <p:tgtEl>
                                          <p:spTgt spid="84"/>
                                        </p:tgtEl>
                                        <p:attrNameLst>
                                          <p:attrName>style.visibility</p:attrName>
                                        </p:attrNameLst>
                                      </p:cBhvr>
                                      <p:to>
                                        <p:strVal val="visible"/>
                                      </p:to>
                                    </p:set>
                                    <p:animEffect transition="in" filter="wipe(left)">
                                      <p:cBhvr>
                                        <p:cTn id="40"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9124950" y="676910"/>
            <a:ext cx="921385" cy="5505450"/>
          </a:xfrm>
          <a:prstGeom prst="rect">
            <a:avLst/>
          </a:prstGeom>
          <a:noFill/>
        </p:spPr>
        <p:txBody>
          <a:bodyPr vert="eaVert" wrap="square" rtlCol="0" anchor="t" anchorCtr="0">
            <a:spAutoFit/>
          </a:bodyPr>
          <a:p>
            <a:pPr algn="ctr"/>
            <a:r>
              <a:rPr lang="zh-CN" altLang="en-US" sz="4800" dirty="0">
                <a:solidFill>
                  <a:schemeClr val="tx2"/>
                </a:solidFill>
                <a:latin typeface="宋体" panose="02010600030101010101" pitchFamily="2" charset="-122"/>
                <a:sym typeface="+mn-ea"/>
              </a:rPr>
              <a:t>组织职权的配置</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7579995" y="1862455"/>
            <a:ext cx="3775710" cy="922020"/>
          </a:xfrm>
          <a:prstGeom prst="rect">
            <a:avLst/>
          </a:prstGeom>
          <a:noFill/>
        </p:spPr>
        <p:txBody>
          <a:bodyPr wrap="square" rtlCol="0">
            <a:spAutoFit/>
          </a:bodyPr>
          <a:p>
            <a:r>
              <a:rPr lang="zh-CN" altLang="en-US" sz="5400" b="1">
                <a:latin typeface="宋体" panose="02010600030101010101" pitchFamily="2" charset="-122"/>
              </a:rPr>
              <a:t>任务三</a:t>
            </a:r>
            <a:endParaRPr lang="zh-CN" altLang="en-US" sz="5400" b="1">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 name="文本框 27"/>
          <p:cNvSpPr txBox="1"/>
          <p:nvPr/>
        </p:nvSpPr>
        <p:spPr>
          <a:xfrm>
            <a:off x="1125917" y="1484839"/>
            <a:ext cx="1668780" cy="368300"/>
          </a:xfrm>
          <a:prstGeom prst="rect">
            <a:avLst/>
          </a:prstGeom>
          <a:noFill/>
        </p:spPr>
        <p:txBody>
          <a:bodyPr vert="horz" wrap="none" rtlCol="0">
            <a:spAutoFit/>
          </a:bodyPr>
          <a:p>
            <a:pPr algn="l"/>
            <a:r>
              <a:rPr lang="zh-CN" altLang="en-US" dirty="0">
                <a:latin typeface="宋体" panose="02010600030101010101" pitchFamily="2" charset="-122"/>
                <a:sym typeface="宋体" panose="02010600030101010101" pitchFamily="2" charset="-122"/>
              </a:rPr>
              <a:t>1. 职权的含义</a:t>
            </a:r>
            <a:endParaRPr lang="zh-CN" altLang="en-US" dirty="0">
              <a:latin typeface="宋体" panose="02010600030101010101" pitchFamily="2" charset="-122"/>
              <a:sym typeface="宋体" panose="02010600030101010101" pitchFamily="2" charset="-122"/>
            </a:endParaRPr>
          </a:p>
        </p:txBody>
      </p:sp>
      <p:sp>
        <p:nvSpPr>
          <p:cNvPr id="29" name="圆角矩形 5"/>
          <p:cNvSpPr/>
          <p:nvPr/>
        </p:nvSpPr>
        <p:spPr>
          <a:xfrm>
            <a:off x="1125855" y="1935480"/>
            <a:ext cx="4704715" cy="1173480"/>
          </a:xfrm>
          <a:prstGeom prst="roundRect">
            <a:avLst/>
          </a:prstGeom>
          <a:solidFill>
            <a:schemeClr val="dk2">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7950"/>
            <a:r>
              <a:rPr sz="1600" dirty="0">
                <a:solidFill>
                  <a:schemeClr val="tx1"/>
                </a:solidFill>
                <a:latin typeface="宋体" panose="02010600030101010101" pitchFamily="2" charset="-122"/>
                <a:ea typeface="宋体" panose="02010600030101010101" pitchFamily="2" charset="-122"/>
                <a:sym typeface="宋体" panose="02010600030101010101" pitchFamily="2" charset="-122"/>
              </a:rPr>
              <a:t>职权，即职务范围内的管理权限，属于组织中某一职位的管理者为了带领下属完成某项工作，必须拥有指挥、命令、协调等各项权力，由此可见职权是由于人们在组织中占据职位而拥有的权力。</a:t>
            </a:r>
            <a:endParaRPr sz="1600" dirty="0">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30" name="文本框 29"/>
          <p:cNvSpPr txBox="1"/>
          <p:nvPr/>
        </p:nvSpPr>
        <p:spPr>
          <a:xfrm>
            <a:off x="1125917" y="3109163"/>
            <a:ext cx="1668780" cy="368300"/>
          </a:xfrm>
          <a:prstGeom prst="rect">
            <a:avLst/>
          </a:prstGeom>
          <a:noFill/>
        </p:spPr>
        <p:txBody>
          <a:bodyPr vert="horz" wrap="none" rtlCol="0">
            <a:spAutoFit/>
          </a:bodyPr>
          <a:p>
            <a:pPr algn="l"/>
            <a:r>
              <a:rPr lang="zh-CN" altLang="en-US" dirty="0">
                <a:latin typeface="宋体" panose="02010600030101010101" pitchFamily="2" charset="-122"/>
                <a:sym typeface="宋体" panose="02010600030101010101" pitchFamily="2" charset="-122"/>
              </a:rPr>
              <a:t>2. 职权的类型</a:t>
            </a:r>
            <a:endParaRPr lang="zh-CN" altLang="en-US" dirty="0">
              <a:latin typeface="宋体" panose="02010600030101010101" pitchFamily="2" charset="-122"/>
              <a:sym typeface="宋体" panose="02010600030101010101" pitchFamily="2" charset="-122"/>
            </a:endParaRPr>
          </a:p>
        </p:txBody>
      </p:sp>
      <p:sp>
        <p:nvSpPr>
          <p:cNvPr id="31" name="圆角矩形 7"/>
          <p:cNvSpPr/>
          <p:nvPr/>
        </p:nvSpPr>
        <p:spPr>
          <a:xfrm>
            <a:off x="1125918" y="3519115"/>
            <a:ext cx="4704522" cy="795130"/>
          </a:xfrm>
          <a:prstGeom prst="roundRect">
            <a:avLst/>
          </a:prstGeom>
          <a:solidFill>
            <a:schemeClr val="dk2">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7950"/>
            <a:r>
              <a:rPr lang="zh-CN" altLang="en-US" sz="1600" dirty="0">
                <a:solidFill>
                  <a:schemeClr val="tx1"/>
                </a:solidFill>
                <a:latin typeface="宋体" panose="02010600030101010101" pitchFamily="2" charset="-122"/>
                <a:ea typeface="宋体" panose="02010600030101010101" pitchFamily="2" charset="-122"/>
                <a:sym typeface="宋体" panose="02010600030101010101" pitchFamily="2" charset="-122"/>
              </a:rPr>
              <a:t>（1）直线职权。</a:t>
            </a:r>
            <a:endParaRPr lang="zh-CN" altLang="en-US" sz="1600" dirty="0">
              <a:solidFill>
                <a:schemeClr val="tx1"/>
              </a:solidFill>
              <a:latin typeface="宋体" panose="02010600030101010101" pitchFamily="2" charset="-122"/>
              <a:ea typeface="宋体" panose="02010600030101010101" pitchFamily="2" charset="-122"/>
              <a:sym typeface="宋体" panose="02010600030101010101" pitchFamily="2" charset="-122"/>
            </a:endParaRPr>
          </a:p>
          <a:p>
            <a:pPr marL="107950"/>
            <a:r>
              <a:rPr lang="zh-CN" altLang="en-US" sz="1600" dirty="0">
                <a:solidFill>
                  <a:schemeClr val="tx1"/>
                </a:solidFill>
                <a:latin typeface="宋体" panose="02010600030101010101" pitchFamily="2" charset="-122"/>
                <a:ea typeface="宋体" panose="02010600030101010101" pitchFamily="2" charset="-122"/>
                <a:sym typeface="宋体" panose="02010600030101010101" pitchFamily="2" charset="-122"/>
              </a:rPr>
              <a:t>（2）参谋职权。</a:t>
            </a:r>
            <a:endParaRPr lang="zh-CN" altLang="en-US" sz="1600" dirty="0">
              <a:solidFill>
                <a:schemeClr val="tx1"/>
              </a:solidFill>
              <a:latin typeface="宋体" panose="02010600030101010101" pitchFamily="2" charset="-122"/>
              <a:ea typeface="宋体" panose="02010600030101010101" pitchFamily="2" charset="-122"/>
              <a:sym typeface="宋体" panose="02010600030101010101" pitchFamily="2" charset="-122"/>
            </a:endParaRPr>
          </a:p>
          <a:p>
            <a:pPr marL="107950"/>
            <a:r>
              <a:rPr lang="zh-CN" altLang="en-US" sz="1600" dirty="0">
                <a:solidFill>
                  <a:schemeClr val="tx1"/>
                </a:solidFill>
                <a:latin typeface="宋体" panose="02010600030101010101" pitchFamily="2" charset="-122"/>
                <a:ea typeface="宋体" panose="02010600030101010101" pitchFamily="2" charset="-122"/>
                <a:sym typeface="宋体" panose="02010600030101010101" pitchFamily="2" charset="-122"/>
              </a:rPr>
              <a:t>（3）职能职权。</a:t>
            </a:r>
            <a:endParaRPr lang="zh-CN" altLang="en-US" sz="1600" dirty="0">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32" name="文本框 31"/>
          <p:cNvSpPr txBox="1"/>
          <p:nvPr/>
        </p:nvSpPr>
        <p:spPr>
          <a:xfrm>
            <a:off x="1125917" y="4652178"/>
            <a:ext cx="3268980" cy="368300"/>
          </a:xfrm>
          <a:prstGeom prst="rect">
            <a:avLst/>
          </a:prstGeom>
          <a:noFill/>
        </p:spPr>
        <p:txBody>
          <a:bodyPr vert="horz" wrap="none" rtlCol="0">
            <a:spAutoFit/>
          </a:bodyPr>
          <a:p>
            <a:pPr algn="l"/>
            <a:r>
              <a:rPr lang="zh-CN" altLang="en-US" dirty="0">
                <a:latin typeface="宋体" panose="02010600030101010101" pitchFamily="2" charset="-122"/>
                <a:sym typeface="宋体" panose="02010600030101010101" pitchFamily="2" charset="-122"/>
              </a:rPr>
              <a:t>3. 直线职权与参谋职权的关系</a:t>
            </a:r>
            <a:endParaRPr lang="zh-CN" altLang="en-US" dirty="0">
              <a:latin typeface="宋体" panose="02010600030101010101" pitchFamily="2" charset="-122"/>
              <a:sym typeface="宋体" panose="02010600030101010101" pitchFamily="2" charset="-122"/>
            </a:endParaRPr>
          </a:p>
        </p:txBody>
      </p:sp>
      <p:sp>
        <p:nvSpPr>
          <p:cNvPr id="33" name="圆角矩形 9"/>
          <p:cNvSpPr/>
          <p:nvPr/>
        </p:nvSpPr>
        <p:spPr>
          <a:xfrm>
            <a:off x="1125918" y="5102750"/>
            <a:ext cx="4704522" cy="795130"/>
          </a:xfrm>
          <a:prstGeom prst="roundRect">
            <a:avLst/>
          </a:prstGeom>
          <a:solidFill>
            <a:schemeClr val="dk2">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7950"/>
            <a:r>
              <a:rPr lang="zh-CN" altLang="en-US" sz="1600" dirty="0">
                <a:solidFill>
                  <a:schemeClr val="tx1"/>
                </a:solidFill>
                <a:latin typeface="宋体" panose="02010600030101010101" pitchFamily="2" charset="-122"/>
                <a:ea typeface="宋体" panose="02010600030101010101" pitchFamily="2" charset="-122"/>
                <a:sym typeface="宋体" panose="02010600030101010101" pitchFamily="2" charset="-122"/>
              </a:rPr>
              <a:t>直线职权和参谋职权是正式组织中的两种不同的职权。</a:t>
            </a:r>
            <a:endParaRPr lang="zh-CN" altLang="en-US" sz="1600" dirty="0">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34" name="椭圆 33"/>
          <p:cNvSpPr/>
          <p:nvPr/>
        </p:nvSpPr>
        <p:spPr>
          <a:xfrm>
            <a:off x="763061" y="2102945"/>
            <a:ext cx="249592" cy="24959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椭圆 34"/>
          <p:cNvSpPr/>
          <p:nvPr/>
        </p:nvSpPr>
        <p:spPr>
          <a:xfrm>
            <a:off x="763061" y="3754173"/>
            <a:ext cx="249592" cy="249592"/>
          </a:xfrm>
          <a:prstGeom prst="ellipse">
            <a:avLst/>
          </a:prstGeom>
          <a:solidFill>
            <a:srgbClr val="FDC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椭圆 35"/>
          <p:cNvSpPr/>
          <p:nvPr/>
        </p:nvSpPr>
        <p:spPr>
          <a:xfrm>
            <a:off x="763061" y="5375519"/>
            <a:ext cx="249592" cy="249592"/>
          </a:xfrm>
          <a:prstGeom prst="ellipse">
            <a:avLst/>
          </a:prstGeom>
          <a:solidFill>
            <a:srgbClr val="3494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文本框 2"/>
          <p:cNvSpPr txBox="1"/>
          <p:nvPr/>
        </p:nvSpPr>
        <p:spPr>
          <a:xfrm>
            <a:off x="885825" y="599440"/>
            <a:ext cx="386588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一、职权的含义与类型</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6156960" y="1948815"/>
            <a:ext cx="4991100" cy="36760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536575" y="1365885"/>
            <a:ext cx="5713730" cy="5169535"/>
          </a:xfrm>
          <a:prstGeom prst="rect">
            <a:avLst/>
          </a:prstGeom>
          <a:noFill/>
        </p:spPr>
        <p:txBody>
          <a:bodyPr wrap="square" rtlCol="0">
            <a:spAutoFit/>
          </a:bodyPr>
          <a:lstStyle/>
          <a:p>
            <a:pPr>
              <a:lnSpc>
                <a:spcPct val="150000"/>
              </a:lnSpc>
            </a:pPr>
            <a:r>
              <a:rPr lang="en-US" sz="2000" spc="300" dirty="0" smtClean="0">
                <a:solidFill>
                  <a:schemeClr val="tx2"/>
                </a:solidFill>
                <a:latin typeface="宋体" panose="02010600030101010101" pitchFamily="2" charset="-122"/>
              </a:rPr>
              <a:t>1. 集权与分权的含义</a:t>
            </a:r>
            <a:endParaRPr lang="en-US" sz="2000" spc="300" dirty="0" smtClean="0">
              <a:solidFill>
                <a:schemeClr val="tx2"/>
              </a:solidFill>
              <a:latin typeface="宋体" panose="02010600030101010101" pitchFamily="2" charset="-122"/>
            </a:endParaRPr>
          </a:p>
          <a:p>
            <a:pPr>
              <a:lnSpc>
                <a:spcPct val="150000"/>
              </a:lnSpc>
            </a:pPr>
            <a:r>
              <a:rPr lang="en-US" sz="2000" spc="300" dirty="0" smtClean="0">
                <a:solidFill>
                  <a:schemeClr val="tx2"/>
                </a:solidFill>
                <a:latin typeface="宋体" panose="02010600030101010101" pitchFamily="2" charset="-122"/>
              </a:rPr>
              <a:t>所谓集权就是组织的权力较多集中在组织的高层；分权则正好相反，是把权力较多地下放给基层。</a:t>
            </a:r>
            <a:endParaRPr lang="en-US" sz="2000" spc="300" dirty="0" smtClean="0">
              <a:solidFill>
                <a:schemeClr val="tx2"/>
              </a:solidFill>
              <a:latin typeface="宋体" panose="02010600030101010101" pitchFamily="2" charset="-122"/>
            </a:endParaRPr>
          </a:p>
          <a:p>
            <a:pPr>
              <a:lnSpc>
                <a:spcPct val="150000"/>
              </a:lnSpc>
            </a:pPr>
            <a:r>
              <a:rPr lang="en-US" sz="2000" spc="300" dirty="0" smtClean="0">
                <a:solidFill>
                  <a:schemeClr val="tx2"/>
                </a:solidFill>
                <a:latin typeface="宋体" panose="02010600030101010101" pitchFamily="2" charset="-122"/>
              </a:rPr>
              <a:t>2. 集权与分权的标志</a:t>
            </a:r>
            <a:endParaRPr lang="en-US" sz="2000" spc="300" dirty="0" smtClean="0">
              <a:solidFill>
                <a:schemeClr val="tx2"/>
              </a:solidFill>
              <a:latin typeface="宋体" panose="02010600030101010101" pitchFamily="2" charset="-122"/>
            </a:endParaRPr>
          </a:p>
          <a:p>
            <a:pPr>
              <a:lnSpc>
                <a:spcPct val="150000"/>
              </a:lnSpc>
            </a:pPr>
            <a:r>
              <a:rPr lang="en-US" sz="2000" spc="300" dirty="0" smtClean="0">
                <a:solidFill>
                  <a:schemeClr val="tx2"/>
                </a:solidFill>
                <a:latin typeface="宋体" panose="02010600030101010101" pitchFamily="2" charset="-122"/>
              </a:rPr>
              <a:t>一般来说，集权和分权的程度，通常根据各管理层次拥有的决策权的情况来确定。</a:t>
            </a:r>
            <a:endParaRPr lang="en-US" sz="2000" spc="300" dirty="0" smtClean="0">
              <a:solidFill>
                <a:schemeClr val="tx2"/>
              </a:solidFill>
              <a:latin typeface="宋体" panose="02010600030101010101" pitchFamily="2" charset="-122"/>
            </a:endParaRPr>
          </a:p>
          <a:p>
            <a:pPr>
              <a:lnSpc>
                <a:spcPct val="150000"/>
              </a:lnSpc>
            </a:pPr>
            <a:r>
              <a:rPr lang="en-US" sz="2000" spc="300" dirty="0" smtClean="0">
                <a:solidFill>
                  <a:schemeClr val="tx2"/>
                </a:solidFill>
                <a:latin typeface="宋体" panose="02010600030101010101" pitchFamily="2" charset="-122"/>
              </a:rPr>
              <a:t>（1）决策的数量。（2）决策的范围。</a:t>
            </a:r>
            <a:endParaRPr lang="en-US" sz="2000" spc="300" dirty="0" smtClean="0">
              <a:solidFill>
                <a:schemeClr val="tx2"/>
              </a:solidFill>
              <a:latin typeface="宋体" panose="02010600030101010101" pitchFamily="2" charset="-122"/>
            </a:endParaRPr>
          </a:p>
          <a:p>
            <a:pPr>
              <a:lnSpc>
                <a:spcPct val="150000"/>
              </a:lnSpc>
            </a:pPr>
            <a:r>
              <a:rPr lang="en-US" sz="2000" spc="300" dirty="0" smtClean="0">
                <a:solidFill>
                  <a:schemeClr val="tx2"/>
                </a:solidFill>
                <a:latin typeface="宋体" panose="02010600030101010101" pitchFamily="2" charset="-122"/>
              </a:rPr>
              <a:t>（3）决策的重要性。（4）决策的审核。</a:t>
            </a:r>
            <a:endParaRPr lang="en-US" sz="2000" spc="300" dirty="0" smtClean="0">
              <a:solidFill>
                <a:schemeClr val="tx2"/>
              </a:solidFill>
              <a:latin typeface="宋体" panose="02010600030101010101" pitchFamily="2" charset="-122"/>
            </a:endParaRPr>
          </a:p>
          <a:p>
            <a:pPr>
              <a:lnSpc>
                <a:spcPct val="150000"/>
              </a:lnSpc>
            </a:pPr>
            <a:r>
              <a:rPr lang="en-US" sz="2000" spc="300" dirty="0" smtClean="0">
                <a:solidFill>
                  <a:schemeClr val="tx2"/>
                </a:solidFill>
                <a:latin typeface="宋体" panose="02010600030101010101" pitchFamily="2" charset="-122"/>
              </a:rPr>
              <a:t>3. 影响集权与分权的因素</a:t>
            </a:r>
            <a:endParaRPr lang="en-US" sz="2000" spc="300" dirty="0" smtClean="0">
              <a:solidFill>
                <a:schemeClr val="tx2"/>
              </a:solidFill>
              <a:latin typeface="宋体" panose="02010600030101010101" pitchFamily="2" charset="-122"/>
            </a:endParaRPr>
          </a:p>
          <a:p>
            <a:pPr>
              <a:lnSpc>
                <a:spcPct val="150000"/>
              </a:lnSpc>
            </a:pPr>
            <a:r>
              <a:rPr lang="en-US" sz="2000" spc="300" dirty="0" smtClean="0">
                <a:solidFill>
                  <a:schemeClr val="tx2"/>
                </a:solidFill>
                <a:latin typeface="宋体" panose="02010600030101010101" pitchFamily="2" charset="-122"/>
              </a:rPr>
              <a:t>（1）主观因素。（2）客观因素。</a:t>
            </a:r>
            <a:endParaRPr lang="en-US" sz="2000" spc="300" dirty="0" smtClean="0">
              <a:solidFill>
                <a:schemeClr val="tx2"/>
              </a:solidFill>
              <a:latin typeface="宋体" panose="02010600030101010101" pitchFamily="2" charset="-122"/>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二、集权与分权</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6452870" y="2000885"/>
            <a:ext cx="4962525" cy="38455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椭圆 15"/>
          <p:cNvSpPr/>
          <p:nvPr/>
        </p:nvSpPr>
        <p:spPr>
          <a:xfrm>
            <a:off x="817043" y="1724179"/>
            <a:ext cx="1437732" cy="1437732"/>
          </a:xfrm>
          <a:prstGeom prst="ellipse">
            <a:avLst/>
          </a:prstGeom>
          <a:solidFill>
            <a:srgbClr val="3494FA"/>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7" name="矩形 16"/>
          <p:cNvSpPr/>
          <p:nvPr/>
        </p:nvSpPr>
        <p:spPr>
          <a:xfrm>
            <a:off x="2280169" y="1622581"/>
            <a:ext cx="3815832" cy="1831496"/>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9" name="椭圆 18"/>
          <p:cNvSpPr/>
          <p:nvPr/>
        </p:nvSpPr>
        <p:spPr>
          <a:xfrm>
            <a:off x="817043" y="3688193"/>
            <a:ext cx="1437732" cy="1437732"/>
          </a:xfrm>
          <a:prstGeom prst="ellipse">
            <a:avLst/>
          </a:prstGeom>
          <a:solidFill>
            <a:srgbClr val="FDC01A"/>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20" name="矩形 19"/>
          <p:cNvSpPr/>
          <p:nvPr/>
        </p:nvSpPr>
        <p:spPr>
          <a:xfrm>
            <a:off x="2280285" y="3688080"/>
            <a:ext cx="3815715" cy="2252980"/>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23" name="Freeform 14"/>
          <p:cNvSpPr>
            <a:spLocks noEditPoints="1"/>
          </p:cNvSpPr>
          <p:nvPr/>
        </p:nvSpPr>
        <p:spPr bwMode="auto">
          <a:xfrm>
            <a:off x="1388509" y="2264980"/>
            <a:ext cx="294804" cy="356132"/>
          </a:xfrm>
          <a:custGeom>
            <a:avLst/>
            <a:gdLst>
              <a:gd name="T0" fmla="*/ 75 w 116"/>
              <a:gd name="T1" fmla="*/ 56 h 140"/>
              <a:gd name="T2" fmla="*/ 97 w 116"/>
              <a:gd name="T3" fmla="*/ 56 h 140"/>
              <a:gd name="T4" fmla="*/ 103 w 116"/>
              <a:gd name="T5" fmla="*/ 61 h 140"/>
              <a:gd name="T6" fmla="*/ 100 w 116"/>
              <a:gd name="T7" fmla="*/ 66 h 140"/>
              <a:gd name="T8" fmla="*/ 9 w 116"/>
              <a:gd name="T9" fmla="*/ 138 h 140"/>
              <a:gd name="T10" fmla="*/ 1 w 116"/>
              <a:gd name="T11" fmla="*/ 137 h 140"/>
              <a:gd name="T12" fmla="*/ 1 w 116"/>
              <a:gd name="T13" fmla="*/ 131 h 140"/>
              <a:gd name="T14" fmla="*/ 36 w 116"/>
              <a:gd name="T15" fmla="*/ 67 h 140"/>
              <a:gd name="T16" fmla="*/ 15 w 116"/>
              <a:gd name="T17" fmla="*/ 67 h 140"/>
              <a:gd name="T18" fmla="*/ 10 w 116"/>
              <a:gd name="T19" fmla="*/ 61 h 140"/>
              <a:gd name="T20" fmla="*/ 11 w 116"/>
              <a:gd name="T21" fmla="*/ 58 h 140"/>
              <a:gd name="T22" fmla="*/ 49 w 116"/>
              <a:gd name="T23" fmla="*/ 3 h 140"/>
              <a:gd name="T24" fmla="*/ 54 w 116"/>
              <a:gd name="T25" fmla="*/ 1 h 140"/>
              <a:gd name="T26" fmla="*/ 54 w 116"/>
              <a:gd name="T27" fmla="*/ 0 h 140"/>
              <a:gd name="T28" fmla="*/ 111 w 116"/>
              <a:gd name="T29" fmla="*/ 0 h 140"/>
              <a:gd name="T30" fmla="*/ 116 w 116"/>
              <a:gd name="T31" fmla="*/ 6 h 140"/>
              <a:gd name="T32" fmla="*/ 114 w 116"/>
              <a:gd name="T33" fmla="*/ 10 h 140"/>
              <a:gd name="T34" fmla="*/ 75 w 116"/>
              <a:gd name="T35" fmla="*/ 56 h 140"/>
              <a:gd name="T36" fmla="*/ 81 w 116"/>
              <a:gd name="T37" fmla="*/ 67 h 140"/>
              <a:gd name="T38" fmla="*/ 81 w 116"/>
              <a:gd name="T39" fmla="*/ 67 h 140"/>
              <a:gd name="T40" fmla="*/ 63 w 116"/>
              <a:gd name="T41" fmla="*/ 67 h 140"/>
              <a:gd name="T42" fmla="*/ 63 w 116"/>
              <a:gd name="T43" fmla="*/ 67 h 140"/>
              <a:gd name="T44" fmla="*/ 60 w 116"/>
              <a:gd name="T45" fmla="*/ 65 h 140"/>
              <a:gd name="T46" fmla="*/ 59 w 116"/>
              <a:gd name="T47" fmla="*/ 58 h 140"/>
              <a:gd name="T48" fmla="*/ 99 w 116"/>
              <a:gd name="T49" fmla="*/ 11 h 140"/>
              <a:gd name="T50" fmla="*/ 57 w 116"/>
              <a:gd name="T51" fmla="*/ 11 h 140"/>
              <a:gd name="T52" fmla="*/ 26 w 116"/>
              <a:gd name="T53" fmla="*/ 56 h 140"/>
              <a:gd name="T54" fmla="*/ 45 w 116"/>
              <a:gd name="T55" fmla="*/ 56 h 140"/>
              <a:gd name="T56" fmla="*/ 45 w 116"/>
              <a:gd name="T57" fmla="*/ 56 h 140"/>
              <a:gd name="T58" fmla="*/ 48 w 116"/>
              <a:gd name="T59" fmla="*/ 56 h 140"/>
              <a:gd name="T60" fmla="*/ 50 w 116"/>
              <a:gd name="T61" fmla="*/ 64 h 140"/>
              <a:gd name="T62" fmla="*/ 23 w 116"/>
              <a:gd name="T63" fmla="*/ 113 h 140"/>
              <a:gd name="T64" fmla="*/ 81 w 116"/>
              <a:gd name="T65" fmla="*/ 6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6" h="140">
                <a:moveTo>
                  <a:pt x="75" y="56"/>
                </a:moveTo>
                <a:cubicBezTo>
                  <a:pt x="97" y="56"/>
                  <a:pt x="97" y="56"/>
                  <a:pt x="97" y="56"/>
                </a:cubicBezTo>
                <a:cubicBezTo>
                  <a:pt x="100" y="56"/>
                  <a:pt x="103" y="58"/>
                  <a:pt x="103" y="61"/>
                </a:cubicBezTo>
                <a:cubicBezTo>
                  <a:pt x="103" y="63"/>
                  <a:pt x="102" y="65"/>
                  <a:pt x="100" y="66"/>
                </a:cubicBezTo>
                <a:cubicBezTo>
                  <a:pt x="9" y="138"/>
                  <a:pt x="9" y="138"/>
                  <a:pt x="9" y="138"/>
                </a:cubicBezTo>
                <a:cubicBezTo>
                  <a:pt x="6" y="140"/>
                  <a:pt x="3" y="140"/>
                  <a:pt x="1" y="137"/>
                </a:cubicBezTo>
                <a:cubicBezTo>
                  <a:pt x="0" y="136"/>
                  <a:pt x="0" y="133"/>
                  <a:pt x="1" y="131"/>
                </a:cubicBezTo>
                <a:cubicBezTo>
                  <a:pt x="36" y="67"/>
                  <a:pt x="36" y="67"/>
                  <a:pt x="36" y="67"/>
                </a:cubicBezTo>
                <a:cubicBezTo>
                  <a:pt x="15" y="67"/>
                  <a:pt x="15" y="67"/>
                  <a:pt x="15" y="67"/>
                </a:cubicBezTo>
                <a:cubicBezTo>
                  <a:pt x="12" y="67"/>
                  <a:pt x="10" y="64"/>
                  <a:pt x="10" y="61"/>
                </a:cubicBezTo>
                <a:cubicBezTo>
                  <a:pt x="10" y="60"/>
                  <a:pt x="10" y="59"/>
                  <a:pt x="11" y="58"/>
                </a:cubicBezTo>
                <a:cubicBezTo>
                  <a:pt x="49" y="3"/>
                  <a:pt x="49" y="3"/>
                  <a:pt x="49" y="3"/>
                </a:cubicBezTo>
                <a:cubicBezTo>
                  <a:pt x="50" y="1"/>
                  <a:pt x="52" y="1"/>
                  <a:pt x="54" y="1"/>
                </a:cubicBezTo>
                <a:cubicBezTo>
                  <a:pt x="54" y="0"/>
                  <a:pt x="54" y="0"/>
                  <a:pt x="54" y="0"/>
                </a:cubicBezTo>
                <a:cubicBezTo>
                  <a:pt x="111" y="0"/>
                  <a:pt x="111" y="0"/>
                  <a:pt x="111" y="0"/>
                </a:cubicBezTo>
                <a:cubicBezTo>
                  <a:pt x="114" y="0"/>
                  <a:pt x="116" y="3"/>
                  <a:pt x="116" y="6"/>
                </a:cubicBezTo>
                <a:cubicBezTo>
                  <a:pt x="116" y="7"/>
                  <a:pt x="115" y="9"/>
                  <a:pt x="114" y="10"/>
                </a:cubicBezTo>
                <a:cubicBezTo>
                  <a:pt x="75" y="56"/>
                  <a:pt x="75" y="56"/>
                  <a:pt x="75" y="56"/>
                </a:cubicBezTo>
                <a:close/>
                <a:moveTo>
                  <a:pt x="81" y="67"/>
                </a:moveTo>
                <a:cubicBezTo>
                  <a:pt x="81" y="67"/>
                  <a:pt x="81" y="67"/>
                  <a:pt x="81" y="67"/>
                </a:cubicBezTo>
                <a:cubicBezTo>
                  <a:pt x="63" y="67"/>
                  <a:pt x="63" y="67"/>
                  <a:pt x="63" y="67"/>
                </a:cubicBezTo>
                <a:cubicBezTo>
                  <a:pt x="63" y="67"/>
                  <a:pt x="63" y="67"/>
                  <a:pt x="63" y="67"/>
                </a:cubicBezTo>
                <a:cubicBezTo>
                  <a:pt x="62" y="67"/>
                  <a:pt x="61" y="66"/>
                  <a:pt x="60" y="65"/>
                </a:cubicBezTo>
                <a:cubicBezTo>
                  <a:pt x="57" y="63"/>
                  <a:pt x="57" y="60"/>
                  <a:pt x="59" y="58"/>
                </a:cubicBezTo>
                <a:cubicBezTo>
                  <a:pt x="99" y="11"/>
                  <a:pt x="99" y="11"/>
                  <a:pt x="99" y="11"/>
                </a:cubicBezTo>
                <a:cubicBezTo>
                  <a:pt x="57" y="11"/>
                  <a:pt x="57" y="11"/>
                  <a:pt x="57" y="11"/>
                </a:cubicBezTo>
                <a:cubicBezTo>
                  <a:pt x="26" y="56"/>
                  <a:pt x="26" y="56"/>
                  <a:pt x="26" y="56"/>
                </a:cubicBezTo>
                <a:cubicBezTo>
                  <a:pt x="45" y="56"/>
                  <a:pt x="45" y="56"/>
                  <a:pt x="45" y="56"/>
                </a:cubicBezTo>
                <a:cubicBezTo>
                  <a:pt x="45" y="56"/>
                  <a:pt x="45" y="56"/>
                  <a:pt x="45" y="56"/>
                </a:cubicBezTo>
                <a:cubicBezTo>
                  <a:pt x="46" y="56"/>
                  <a:pt x="47" y="56"/>
                  <a:pt x="48" y="56"/>
                </a:cubicBezTo>
                <a:cubicBezTo>
                  <a:pt x="51" y="58"/>
                  <a:pt x="52" y="61"/>
                  <a:pt x="50" y="64"/>
                </a:cubicBezTo>
                <a:cubicBezTo>
                  <a:pt x="23" y="113"/>
                  <a:pt x="23" y="113"/>
                  <a:pt x="23" y="113"/>
                </a:cubicBezTo>
                <a:cubicBezTo>
                  <a:pt x="81" y="67"/>
                  <a:pt x="81" y="67"/>
                  <a:pt x="81" y="6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p>
            <a:endParaRPr lang="zh-CN" altLang="en-US" sz="2400">
              <a:latin typeface="宋体" panose="02010600030101010101" pitchFamily="2" charset="-122"/>
              <a:cs typeface="+mn-ea"/>
              <a:sym typeface="宋体" panose="02010600030101010101" pitchFamily="2" charset="-122"/>
            </a:endParaRPr>
          </a:p>
        </p:txBody>
      </p:sp>
      <p:sp>
        <p:nvSpPr>
          <p:cNvPr id="24" name="Freeform 19"/>
          <p:cNvSpPr>
            <a:spLocks noEditPoints="1"/>
          </p:cNvSpPr>
          <p:nvPr/>
        </p:nvSpPr>
        <p:spPr bwMode="auto">
          <a:xfrm>
            <a:off x="1358383" y="4232449"/>
            <a:ext cx="356132" cy="359360"/>
          </a:xfrm>
          <a:custGeom>
            <a:avLst/>
            <a:gdLst>
              <a:gd name="T0" fmla="*/ 116 w 140"/>
              <a:gd name="T1" fmla="*/ 2 h 141"/>
              <a:gd name="T2" fmla="*/ 122 w 140"/>
              <a:gd name="T3" fmla="*/ 3 h 141"/>
              <a:gd name="T4" fmla="*/ 122 w 140"/>
              <a:gd name="T5" fmla="*/ 3 h 141"/>
              <a:gd name="T6" fmla="*/ 138 w 140"/>
              <a:gd name="T7" fmla="*/ 19 h 141"/>
              <a:gd name="T8" fmla="*/ 138 w 140"/>
              <a:gd name="T9" fmla="*/ 19 h 141"/>
              <a:gd name="T10" fmla="*/ 139 w 140"/>
              <a:gd name="T11" fmla="*/ 25 h 141"/>
              <a:gd name="T12" fmla="*/ 118 w 140"/>
              <a:gd name="T13" fmla="*/ 43 h 141"/>
              <a:gd name="T14" fmla="*/ 103 w 140"/>
              <a:gd name="T15" fmla="*/ 46 h 141"/>
              <a:gd name="T16" fmla="*/ 99 w 140"/>
              <a:gd name="T17" fmla="*/ 102 h 141"/>
              <a:gd name="T18" fmla="*/ 69 w 140"/>
              <a:gd name="T19" fmla="*/ 115 h 141"/>
              <a:gd name="T20" fmla="*/ 26 w 140"/>
              <a:gd name="T21" fmla="*/ 72 h 141"/>
              <a:gd name="T22" fmla="*/ 69 w 140"/>
              <a:gd name="T23" fmla="*/ 29 h 141"/>
              <a:gd name="T24" fmla="*/ 100 w 140"/>
              <a:gd name="T25" fmla="*/ 33 h 141"/>
              <a:gd name="T26" fmla="*/ 98 w 140"/>
              <a:gd name="T27" fmla="*/ 20 h 141"/>
              <a:gd name="T28" fmla="*/ 124 w 140"/>
              <a:gd name="T29" fmla="*/ 55 h 141"/>
              <a:gd name="T30" fmla="*/ 135 w 140"/>
              <a:gd name="T31" fmla="*/ 52 h 141"/>
              <a:gd name="T32" fmla="*/ 138 w 140"/>
              <a:gd name="T33" fmla="*/ 72 h 141"/>
              <a:gd name="T34" fmla="*/ 69 w 140"/>
              <a:gd name="T35" fmla="*/ 141 h 141"/>
              <a:gd name="T36" fmla="*/ 0 w 140"/>
              <a:gd name="T37" fmla="*/ 72 h 141"/>
              <a:gd name="T38" fmla="*/ 69 w 140"/>
              <a:gd name="T39" fmla="*/ 3 h 141"/>
              <a:gd name="T40" fmla="*/ 89 w 140"/>
              <a:gd name="T41" fmla="*/ 6 h 141"/>
              <a:gd name="T42" fmla="*/ 86 w 140"/>
              <a:gd name="T43" fmla="*/ 16 h 141"/>
              <a:gd name="T44" fmla="*/ 69 w 140"/>
              <a:gd name="T45" fmla="*/ 14 h 141"/>
              <a:gd name="T46" fmla="*/ 11 w 140"/>
              <a:gd name="T47" fmla="*/ 72 h 141"/>
              <a:gd name="T48" fmla="*/ 69 w 140"/>
              <a:gd name="T49" fmla="*/ 130 h 141"/>
              <a:gd name="T50" fmla="*/ 127 w 140"/>
              <a:gd name="T51" fmla="*/ 72 h 141"/>
              <a:gd name="T52" fmla="*/ 124 w 140"/>
              <a:gd name="T53" fmla="*/ 55 h 141"/>
              <a:gd name="T54" fmla="*/ 69 w 140"/>
              <a:gd name="T55" fmla="*/ 52 h 141"/>
              <a:gd name="T56" fmla="*/ 90 w 140"/>
              <a:gd name="T57" fmla="*/ 43 h 141"/>
              <a:gd name="T58" fmla="*/ 43 w 140"/>
              <a:gd name="T59" fmla="*/ 46 h 141"/>
              <a:gd name="T60" fmla="*/ 43 w 140"/>
              <a:gd name="T61" fmla="*/ 46 h 141"/>
              <a:gd name="T62" fmla="*/ 43 w 140"/>
              <a:gd name="T63" fmla="*/ 98 h 141"/>
              <a:gd name="T64" fmla="*/ 94 w 140"/>
              <a:gd name="T65" fmla="*/ 98 h 141"/>
              <a:gd name="T66" fmla="*/ 105 w 140"/>
              <a:gd name="T67" fmla="*/ 72 h 141"/>
              <a:gd name="T68" fmla="*/ 86 w 140"/>
              <a:gd name="T69" fmla="*/ 62 h 141"/>
              <a:gd name="T70" fmla="*/ 83 w 140"/>
              <a:gd name="T71" fmla="*/ 86 h 141"/>
              <a:gd name="T72" fmla="*/ 69 w 140"/>
              <a:gd name="T73" fmla="*/ 92 h 141"/>
              <a:gd name="T74" fmla="*/ 55 w 140"/>
              <a:gd name="T75" fmla="*/ 86 h 141"/>
              <a:gd name="T76" fmla="*/ 55 w 140"/>
              <a:gd name="T77" fmla="*/ 58 h 141"/>
              <a:gd name="T78" fmla="*/ 69 w 140"/>
              <a:gd name="T79" fmla="*/ 52 h 141"/>
              <a:gd name="T80" fmla="*/ 73 w 140"/>
              <a:gd name="T81" fmla="*/ 60 h 141"/>
              <a:gd name="T82" fmla="*/ 60 w 140"/>
              <a:gd name="T83" fmla="*/ 63 h 141"/>
              <a:gd name="T84" fmla="*/ 56 w 140"/>
              <a:gd name="T85" fmla="*/ 72 h 141"/>
              <a:gd name="T86" fmla="*/ 69 w 140"/>
              <a:gd name="T87" fmla="*/ 85 h 141"/>
              <a:gd name="T88" fmla="*/ 78 w 140"/>
              <a:gd name="T89" fmla="*/ 81 h 141"/>
              <a:gd name="T90" fmla="*/ 81 w 140"/>
              <a:gd name="T91" fmla="*/ 68 h 141"/>
              <a:gd name="T92" fmla="*/ 65 w 140"/>
              <a:gd name="T93" fmla="*/ 76 h 141"/>
              <a:gd name="T94" fmla="*/ 73 w 140"/>
              <a:gd name="T95" fmla="*/ 60 h 141"/>
              <a:gd name="T96" fmla="*/ 117 w 140"/>
              <a:gd name="T97" fmla="*/ 10 h 141"/>
              <a:gd name="T98" fmla="*/ 106 w 140"/>
              <a:gd name="T99" fmla="*/ 30 h 141"/>
              <a:gd name="T100" fmla="*/ 117 w 140"/>
              <a:gd name="T101" fmla="*/ 10 h 141"/>
              <a:gd name="T102" fmla="*/ 123 w 140"/>
              <a:gd name="T103" fmla="*/ 22 h 141"/>
              <a:gd name="T104" fmla="*/ 118 w 140"/>
              <a:gd name="T105" fmla="*/ 37 h 141"/>
              <a:gd name="T106" fmla="*/ 123 w 140"/>
              <a:gd name="T107" fmla="*/ 2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0" h="141">
                <a:moveTo>
                  <a:pt x="98" y="20"/>
                </a:moveTo>
                <a:cubicBezTo>
                  <a:pt x="116" y="2"/>
                  <a:pt x="116" y="2"/>
                  <a:pt x="116" y="2"/>
                </a:cubicBezTo>
                <a:cubicBezTo>
                  <a:pt x="118" y="0"/>
                  <a:pt x="120" y="0"/>
                  <a:pt x="121" y="2"/>
                </a:cubicBezTo>
                <a:cubicBezTo>
                  <a:pt x="121" y="2"/>
                  <a:pt x="122" y="3"/>
                  <a:pt x="122" y="3"/>
                </a:cubicBezTo>
                <a:cubicBezTo>
                  <a:pt x="122" y="3"/>
                  <a:pt x="122" y="3"/>
                  <a:pt x="122" y="3"/>
                </a:cubicBezTo>
                <a:cubicBezTo>
                  <a:pt x="122" y="3"/>
                  <a:pt x="122" y="3"/>
                  <a:pt x="122" y="3"/>
                </a:cubicBezTo>
                <a:cubicBezTo>
                  <a:pt x="125" y="16"/>
                  <a:pt x="125" y="16"/>
                  <a:pt x="125" y="16"/>
                </a:cubicBezTo>
                <a:cubicBezTo>
                  <a:pt x="138" y="19"/>
                  <a:pt x="138" y="19"/>
                  <a:pt x="138" y="19"/>
                </a:cubicBezTo>
                <a:cubicBezTo>
                  <a:pt x="138" y="19"/>
                  <a:pt x="138" y="19"/>
                  <a:pt x="138" y="19"/>
                </a:cubicBezTo>
                <a:cubicBezTo>
                  <a:pt x="138" y="19"/>
                  <a:pt x="138" y="19"/>
                  <a:pt x="138" y="19"/>
                </a:cubicBezTo>
                <a:cubicBezTo>
                  <a:pt x="138" y="19"/>
                  <a:pt x="139" y="19"/>
                  <a:pt x="139" y="20"/>
                </a:cubicBezTo>
                <a:cubicBezTo>
                  <a:pt x="140" y="21"/>
                  <a:pt x="140" y="23"/>
                  <a:pt x="139" y="25"/>
                </a:cubicBezTo>
                <a:cubicBezTo>
                  <a:pt x="121" y="43"/>
                  <a:pt x="121" y="43"/>
                  <a:pt x="121" y="43"/>
                </a:cubicBezTo>
                <a:cubicBezTo>
                  <a:pt x="120" y="43"/>
                  <a:pt x="119" y="44"/>
                  <a:pt x="118" y="43"/>
                </a:cubicBezTo>
                <a:cubicBezTo>
                  <a:pt x="108" y="41"/>
                  <a:pt x="108" y="41"/>
                  <a:pt x="108" y="41"/>
                </a:cubicBezTo>
                <a:cubicBezTo>
                  <a:pt x="103" y="46"/>
                  <a:pt x="103" y="46"/>
                  <a:pt x="103" y="46"/>
                </a:cubicBezTo>
                <a:cubicBezTo>
                  <a:pt x="108" y="53"/>
                  <a:pt x="112" y="62"/>
                  <a:pt x="112" y="72"/>
                </a:cubicBezTo>
                <a:cubicBezTo>
                  <a:pt x="112" y="84"/>
                  <a:pt x="107" y="95"/>
                  <a:pt x="99" y="102"/>
                </a:cubicBezTo>
                <a:cubicBezTo>
                  <a:pt x="99" y="102"/>
                  <a:pt x="99" y="102"/>
                  <a:pt x="99" y="102"/>
                </a:cubicBezTo>
                <a:cubicBezTo>
                  <a:pt x="91" y="110"/>
                  <a:pt x="81" y="115"/>
                  <a:pt x="69" y="115"/>
                </a:cubicBezTo>
                <a:cubicBezTo>
                  <a:pt x="57" y="115"/>
                  <a:pt x="46" y="110"/>
                  <a:pt x="39" y="102"/>
                </a:cubicBezTo>
                <a:cubicBezTo>
                  <a:pt x="31" y="95"/>
                  <a:pt x="26" y="84"/>
                  <a:pt x="26" y="72"/>
                </a:cubicBezTo>
                <a:cubicBezTo>
                  <a:pt x="26" y="60"/>
                  <a:pt x="31" y="50"/>
                  <a:pt x="39" y="42"/>
                </a:cubicBezTo>
                <a:cubicBezTo>
                  <a:pt x="46" y="34"/>
                  <a:pt x="57" y="29"/>
                  <a:pt x="69" y="29"/>
                </a:cubicBezTo>
                <a:cubicBezTo>
                  <a:pt x="79" y="29"/>
                  <a:pt x="88" y="33"/>
                  <a:pt x="95" y="38"/>
                </a:cubicBezTo>
                <a:cubicBezTo>
                  <a:pt x="100" y="33"/>
                  <a:pt x="100" y="33"/>
                  <a:pt x="100" y="33"/>
                </a:cubicBezTo>
                <a:cubicBezTo>
                  <a:pt x="98" y="23"/>
                  <a:pt x="98" y="23"/>
                  <a:pt x="98" y="23"/>
                </a:cubicBezTo>
                <a:cubicBezTo>
                  <a:pt x="97" y="22"/>
                  <a:pt x="98" y="21"/>
                  <a:pt x="98" y="20"/>
                </a:cubicBezTo>
                <a:close/>
                <a:moveTo>
                  <a:pt x="124" y="55"/>
                </a:moveTo>
                <a:cubicBezTo>
                  <a:pt x="124" y="55"/>
                  <a:pt x="124" y="55"/>
                  <a:pt x="124" y="55"/>
                </a:cubicBezTo>
                <a:cubicBezTo>
                  <a:pt x="124" y="52"/>
                  <a:pt x="125" y="49"/>
                  <a:pt x="128" y="48"/>
                </a:cubicBezTo>
                <a:cubicBezTo>
                  <a:pt x="131" y="47"/>
                  <a:pt x="134" y="49"/>
                  <a:pt x="135" y="52"/>
                </a:cubicBezTo>
                <a:cubicBezTo>
                  <a:pt x="136" y="55"/>
                  <a:pt x="137" y="58"/>
                  <a:pt x="137" y="62"/>
                </a:cubicBezTo>
                <a:cubicBezTo>
                  <a:pt x="138" y="65"/>
                  <a:pt x="138" y="69"/>
                  <a:pt x="138" y="72"/>
                </a:cubicBezTo>
                <a:cubicBezTo>
                  <a:pt x="138" y="91"/>
                  <a:pt x="130" y="108"/>
                  <a:pt x="118" y="121"/>
                </a:cubicBezTo>
                <a:cubicBezTo>
                  <a:pt x="105" y="133"/>
                  <a:pt x="88" y="141"/>
                  <a:pt x="69" y="141"/>
                </a:cubicBezTo>
                <a:cubicBezTo>
                  <a:pt x="50" y="141"/>
                  <a:pt x="33" y="133"/>
                  <a:pt x="20" y="121"/>
                </a:cubicBezTo>
                <a:cubicBezTo>
                  <a:pt x="8" y="108"/>
                  <a:pt x="0" y="91"/>
                  <a:pt x="0" y="72"/>
                </a:cubicBezTo>
                <a:cubicBezTo>
                  <a:pt x="0" y="53"/>
                  <a:pt x="8" y="36"/>
                  <a:pt x="20" y="23"/>
                </a:cubicBezTo>
                <a:cubicBezTo>
                  <a:pt x="33" y="11"/>
                  <a:pt x="50" y="3"/>
                  <a:pt x="69" y="3"/>
                </a:cubicBezTo>
                <a:cubicBezTo>
                  <a:pt x="72" y="3"/>
                  <a:pt x="76" y="3"/>
                  <a:pt x="79" y="4"/>
                </a:cubicBezTo>
                <a:cubicBezTo>
                  <a:pt x="82" y="4"/>
                  <a:pt x="86" y="5"/>
                  <a:pt x="89" y="6"/>
                </a:cubicBezTo>
                <a:cubicBezTo>
                  <a:pt x="92" y="7"/>
                  <a:pt x="93" y="10"/>
                  <a:pt x="93" y="13"/>
                </a:cubicBezTo>
                <a:cubicBezTo>
                  <a:pt x="92" y="16"/>
                  <a:pt x="89" y="17"/>
                  <a:pt x="86" y="16"/>
                </a:cubicBezTo>
                <a:cubicBezTo>
                  <a:pt x="83" y="16"/>
                  <a:pt x="80" y="15"/>
                  <a:pt x="77" y="15"/>
                </a:cubicBezTo>
                <a:cubicBezTo>
                  <a:pt x="75" y="14"/>
                  <a:pt x="72" y="14"/>
                  <a:pt x="69" y="14"/>
                </a:cubicBezTo>
                <a:cubicBezTo>
                  <a:pt x="53" y="14"/>
                  <a:pt x="38" y="21"/>
                  <a:pt x="28" y="31"/>
                </a:cubicBezTo>
                <a:cubicBezTo>
                  <a:pt x="17" y="42"/>
                  <a:pt x="11" y="56"/>
                  <a:pt x="11" y="72"/>
                </a:cubicBezTo>
                <a:cubicBezTo>
                  <a:pt x="11" y="88"/>
                  <a:pt x="17" y="103"/>
                  <a:pt x="28" y="113"/>
                </a:cubicBezTo>
                <a:cubicBezTo>
                  <a:pt x="38" y="124"/>
                  <a:pt x="53" y="130"/>
                  <a:pt x="69" y="130"/>
                </a:cubicBezTo>
                <a:cubicBezTo>
                  <a:pt x="85" y="130"/>
                  <a:pt x="99" y="124"/>
                  <a:pt x="110" y="113"/>
                </a:cubicBezTo>
                <a:cubicBezTo>
                  <a:pt x="120" y="103"/>
                  <a:pt x="127" y="88"/>
                  <a:pt x="127" y="72"/>
                </a:cubicBezTo>
                <a:cubicBezTo>
                  <a:pt x="127" y="69"/>
                  <a:pt x="127" y="66"/>
                  <a:pt x="126" y="64"/>
                </a:cubicBezTo>
                <a:cubicBezTo>
                  <a:pt x="126" y="61"/>
                  <a:pt x="125" y="58"/>
                  <a:pt x="124" y="55"/>
                </a:cubicBezTo>
                <a:close/>
                <a:moveTo>
                  <a:pt x="69" y="52"/>
                </a:moveTo>
                <a:cubicBezTo>
                  <a:pt x="69" y="52"/>
                  <a:pt x="69" y="52"/>
                  <a:pt x="69" y="52"/>
                </a:cubicBezTo>
                <a:cubicBezTo>
                  <a:pt x="72" y="52"/>
                  <a:pt x="76" y="53"/>
                  <a:pt x="78" y="55"/>
                </a:cubicBezTo>
                <a:cubicBezTo>
                  <a:pt x="90" y="43"/>
                  <a:pt x="90" y="43"/>
                  <a:pt x="90" y="43"/>
                </a:cubicBezTo>
                <a:cubicBezTo>
                  <a:pt x="84" y="38"/>
                  <a:pt x="77" y="36"/>
                  <a:pt x="69" y="36"/>
                </a:cubicBezTo>
                <a:cubicBezTo>
                  <a:pt x="59" y="36"/>
                  <a:pt x="50" y="40"/>
                  <a:pt x="43" y="46"/>
                </a:cubicBezTo>
                <a:cubicBezTo>
                  <a:pt x="43" y="46"/>
                  <a:pt x="43" y="46"/>
                  <a:pt x="43" y="46"/>
                </a:cubicBezTo>
                <a:cubicBezTo>
                  <a:pt x="43" y="46"/>
                  <a:pt x="43" y="46"/>
                  <a:pt x="43" y="46"/>
                </a:cubicBezTo>
                <a:cubicBezTo>
                  <a:pt x="37" y="53"/>
                  <a:pt x="33" y="62"/>
                  <a:pt x="33" y="72"/>
                </a:cubicBezTo>
                <a:cubicBezTo>
                  <a:pt x="33" y="82"/>
                  <a:pt x="37" y="91"/>
                  <a:pt x="43" y="98"/>
                </a:cubicBezTo>
                <a:cubicBezTo>
                  <a:pt x="50" y="104"/>
                  <a:pt x="59" y="108"/>
                  <a:pt x="69" y="108"/>
                </a:cubicBezTo>
                <a:cubicBezTo>
                  <a:pt x="79" y="108"/>
                  <a:pt x="88" y="104"/>
                  <a:pt x="94" y="98"/>
                </a:cubicBezTo>
                <a:cubicBezTo>
                  <a:pt x="95" y="98"/>
                  <a:pt x="95" y="98"/>
                  <a:pt x="95" y="98"/>
                </a:cubicBezTo>
                <a:cubicBezTo>
                  <a:pt x="101" y="91"/>
                  <a:pt x="105" y="82"/>
                  <a:pt x="105" y="72"/>
                </a:cubicBezTo>
                <a:cubicBezTo>
                  <a:pt x="105" y="64"/>
                  <a:pt x="103" y="57"/>
                  <a:pt x="98" y="51"/>
                </a:cubicBezTo>
                <a:cubicBezTo>
                  <a:pt x="86" y="62"/>
                  <a:pt x="86" y="62"/>
                  <a:pt x="86" y="62"/>
                </a:cubicBezTo>
                <a:cubicBezTo>
                  <a:pt x="88" y="65"/>
                  <a:pt x="89" y="69"/>
                  <a:pt x="89" y="72"/>
                </a:cubicBezTo>
                <a:cubicBezTo>
                  <a:pt x="89" y="77"/>
                  <a:pt x="86" y="82"/>
                  <a:pt x="83" y="86"/>
                </a:cubicBezTo>
                <a:cubicBezTo>
                  <a:pt x="83" y="86"/>
                  <a:pt x="83" y="86"/>
                  <a:pt x="83" y="86"/>
                </a:cubicBezTo>
                <a:cubicBezTo>
                  <a:pt x="79" y="90"/>
                  <a:pt x="74" y="92"/>
                  <a:pt x="69" y="92"/>
                </a:cubicBezTo>
                <a:cubicBezTo>
                  <a:pt x="63" y="92"/>
                  <a:pt x="59" y="90"/>
                  <a:pt x="55" y="86"/>
                </a:cubicBezTo>
                <a:cubicBezTo>
                  <a:pt x="55" y="86"/>
                  <a:pt x="55" y="86"/>
                  <a:pt x="55" y="86"/>
                </a:cubicBezTo>
                <a:cubicBezTo>
                  <a:pt x="51" y="82"/>
                  <a:pt x="49" y="78"/>
                  <a:pt x="49" y="72"/>
                </a:cubicBezTo>
                <a:cubicBezTo>
                  <a:pt x="49" y="67"/>
                  <a:pt x="51" y="62"/>
                  <a:pt x="55" y="58"/>
                </a:cubicBezTo>
                <a:cubicBezTo>
                  <a:pt x="55" y="58"/>
                  <a:pt x="55" y="58"/>
                  <a:pt x="55" y="58"/>
                </a:cubicBezTo>
                <a:cubicBezTo>
                  <a:pt x="59" y="55"/>
                  <a:pt x="63" y="52"/>
                  <a:pt x="69" y="52"/>
                </a:cubicBezTo>
                <a:close/>
                <a:moveTo>
                  <a:pt x="73" y="60"/>
                </a:moveTo>
                <a:cubicBezTo>
                  <a:pt x="73" y="60"/>
                  <a:pt x="73" y="60"/>
                  <a:pt x="73" y="60"/>
                </a:cubicBezTo>
                <a:cubicBezTo>
                  <a:pt x="72" y="59"/>
                  <a:pt x="71" y="59"/>
                  <a:pt x="69" y="59"/>
                </a:cubicBezTo>
                <a:cubicBezTo>
                  <a:pt x="65" y="59"/>
                  <a:pt x="62" y="60"/>
                  <a:pt x="60" y="63"/>
                </a:cubicBezTo>
                <a:cubicBezTo>
                  <a:pt x="60" y="63"/>
                  <a:pt x="60" y="63"/>
                  <a:pt x="60" y="63"/>
                </a:cubicBezTo>
                <a:cubicBezTo>
                  <a:pt x="57" y="65"/>
                  <a:pt x="56" y="68"/>
                  <a:pt x="56" y="72"/>
                </a:cubicBezTo>
                <a:cubicBezTo>
                  <a:pt x="56" y="76"/>
                  <a:pt x="57" y="79"/>
                  <a:pt x="60" y="81"/>
                </a:cubicBezTo>
                <a:cubicBezTo>
                  <a:pt x="62" y="84"/>
                  <a:pt x="65" y="85"/>
                  <a:pt x="69" y="85"/>
                </a:cubicBezTo>
                <a:cubicBezTo>
                  <a:pt x="73" y="85"/>
                  <a:pt x="76" y="84"/>
                  <a:pt x="78" y="81"/>
                </a:cubicBezTo>
                <a:cubicBezTo>
                  <a:pt x="78" y="81"/>
                  <a:pt x="78" y="81"/>
                  <a:pt x="78" y="81"/>
                </a:cubicBezTo>
                <a:cubicBezTo>
                  <a:pt x="81" y="79"/>
                  <a:pt x="82" y="76"/>
                  <a:pt x="82" y="72"/>
                </a:cubicBezTo>
                <a:cubicBezTo>
                  <a:pt x="82" y="70"/>
                  <a:pt x="82" y="69"/>
                  <a:pt x="81" y="68"/>
                </a:cubicBezTo>
                <a:cubicBezTo>
                  <a:pt x="73" y="76"/>
                  <a:pt x="73" y="76"/>
                  <a:pt x="73" y="76"/>
                </a:cubicBezTo>
                <a:cubicBezTo>
                  <a:pt x="71" y="78"/>
                  <a:pt x="67" y="78"/>
                  <a:pt x="65" y="76"/>
                </a:cubicBezTo>
                <a:cubicBezTo>
                  <a:pt x="63" y="74"/>
                  <a:pt x="63" y="70"/>
                  <a:pt x="65" y="68"/>
                </a:cubicBezTo>
                <a:cubicBezTo>
                  <a:pt x="73" y="60"/>
                  <a:pt x="73" y="60"/>
                  <a:pt x="73" y="60"/>
                </a:cubicBezTo>
                <a:close/>
                <a:moveTo>
                  <a:pt x="117" y="10"/>
                </a:moveTo>
                <a:cubicBezTo>
                  <a:pt x="117" y="10"/>
                  <a:pt x="117" y="10"/>
                  <a:pt x="117" y="10"/>
                </a:cubicBezTo>
                <a:cubicBezTo>
                  <a:pt x="104" y="23"/>
                  <a:pt x="104" y="23"/>
                  <a:pt x="104" y="23"/>
                </a:cubicBezTo>
                <a:cubicBezTo>
                  <a:pt x="106" y="30"/>
                  <a:pt x="106" y="30"/>
                  <a:pt x="106" y="30"/>
                </a:cubicBezTo>
                <a:cubicBezTo>
                  <a:pt x="119" y="17"/>
                  <a:pt x="119" y="17"/>
                  <a:pt x="119" y="17"/>
                </a:cubicBezTo>
                <a:cubicBezTo>
                  <a:pt x="117" y="10"/>
                  <a:pt x="117" y="10"/>
                  <a:pt x="117" y="10"/>
                </a:cubicBezTo>
                <a:close/>
                <a:moveTo>
                  <a:pt x="123" y="22"/>
                </a:moveTo>
                <a:cubicBezTo>
                  <a:pt x="123" y="22"/>
                  <a:pt x="123" y="22"/>
                  <a:pt x="123" y="22"/>
                </a:cubicBezTo>
                <a:cubicBezTo>
                  <a:pt x="111" y="35"/>
                  <a:pt x="111" y="35"/>
                  <a:pt x="111" y="35"/>
                </a:cubicBezTo>
                <a:cubicBezTo>
                  <a:pt x="118" y="37"/>
                  <a:pt x="118" y="37"/>
                  <a:pt x="118" y="37"/>
                </a:cubicBezTo>
                <a:cubicBezTo>
                  <a:pt x="131" y="24"/>
                  <a:pt x="131" y="24"/>
                  <a:pt x="131" y="24"/>
                </a:cubicBezTo>
                <a:cubicBezTo>
                  <a:pt x="123" y="22"/>
                  <a:pt x="123" y="22"/>
                  <a:pt x="12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p>
            <a:endParaRPr lang="zh-CN" altLang="en-US" sz="2400">
              <a:latin typeface="宋体" panose="02010600030101010101" pitchFamily="2" charset="-122"/>
              <a:cs typeface="+mn-ea"/>
              <a:sym typeface="宋体" panose="02010600030101010101" pitchFamily="2" charset="-122"/>
            </a:endParaRPr>
          </a:p>
        </p:txBody>
      </p:sp>
      <p:sp>
        <p:nvSpPr>
          <p:cNvPr id="13" name="矩形 12"/>
          <p:cNvSpPr/>
          <p:nvPr/>
        </p:nvSpPr>
        <p:spPr>
          <a:xfrm>
            <a:off x="2446738" y="2228079"/>
            <a:ext cx="3485322" cy="1014730"/>
          </a:xfrm>
          <a:prstGeom prst="rect">
            <a:avLst/>
          </a:prstGeom>
        </p:spPr>
        <p:txBody>
          <a:bodyPr wrap="square">
            <a:spAutoFit/>
          </a:bodyPr>
          <a:p>
            <a:pPr>
              <a:lnSpc>
                <a:spcPct val="125000"/>
              </a:lnSpc>
              <a:spcBef>
                <a:spcPts val="0"/>
              </a:spcBef>
              <a:spcAft>
                <a:spcPts val="0"/>
              </a:spcAft>
            </a:pPr>
            <a:r>
              <a:rPr lang="zh-CN" altLang="en-US" sz="1600" dirty="0">
                <a:latin typeface="宋体" panose="02010600030101010101" pitchFamily="2" charset="-122"/>
                <a:sym typeface="宋体" panose="02010600030101010101" pitchFamily="2" charset="-122"/>
              </a:rPr>
              <a:t>授权是指上级把自己的职权（主要指决策权）授予下属，使下属拥有相当的自主权和行使权。</a:t>
            </a:r>
            <a:endParaRPr lang="zh-CN" altLang="en-US" sz="1600" dirty="0">
              <a:latin typeface="宋体" panose="02010600030101010101" pitchFamily="2" charset="-122"/>
              <a:sym typeface="宋体" panose="02010600030101010101" pitchFamily="2" charset="-122"/>
            </a:endParaRPr>
          </a:p>
        </p:txBody>
      </p:sp>
      <p:sp>
        <p:nvSpPr>
          <p:cNvPr id="14" name="文本框 13"/>
          <p:cNvSpPr txBox="1"/>
          <p:nvPr/>
        </p:nvSpPr>
        <p:spPr>
          <a:xfrm>
            <a:off x="2421209" y="1859692"/>
            <a:ext cx="2755126" cy="368300"/>
          </a:xfrm>
          <a:prstGeom prst="rect">
            <a:avLst/>
          </a:prstGeom>
          <a:noFill/>
        </p:spPr>
        <p:txBody>
          <a:bodyPr wrap="square" rtlCol="0">
            <a:spAutoFit/>
          </a:bodyPr>
          <a:p>
            <a:r>
              <a:rPr lang="zh-CN" altLang="en-US" dirty="0">
                <a:latin typeface="宋体" panose="02010600030101010101" pitchFamily="2" charset="-122"/>
                <a:sym typeface="宋体" panose="02010600030101010101" pitchFamily="2" charset="-122"/>
              </a:rPr>
              <a:t>1. 授权的含义</a:t>
            </a:r>
            <a:endParaRPr lang="zh-CN" altLang="en-US" dirty="0">
              <a:latin typeface="宋体" panose="02010600030101010101" pitchFamily="2" charset="-122"/>
              <a:sym typeface="宋体" panose="02010600030101010101" pitchFamily="2" charset="-122"/>
            </a:endParaRPr>
          </a:p>
        </p:txBody>
      </p:sp>
      <p:sp>
        <p:nvSpPr>
          <p:cNvPr id="25" name="矩形 24"/>
          <p:cNvSpPr/>
          <p:nvPr/>
        </p:nvSpPr>
        <p:spPr>
          <a:xfrm>
            <a:off x="2421338" y="3975007"/>
            <a:ext cx="3485322" cy="1938020"/>
          </a:xfrm>
          <a:prstGeom prst="rect">
            <a:avLst/>
          </a:prstGeom>
        </p:spPr>
        <p:txBody>
          <a:bodyPr wrap="square">
            <a:spAutoFit/>
          </a:bodyPr>
          <a:p>
            <a:pPr>
              <a:lnSpc>
                <a:spcPct val="125000"/>
              </a:lnSpc>
              <a:spcBef>
                <a:spcPts val="0"/>
              </a:spcBef>
              <a:spcAft>
                <a:spcPts val="0"/>
              </a:spcAft>
            </a:pPr>
            <a:r>
              <a:rPr lang="zh-CN" altLang="en-US" sz="1600" dirty="0">
                <a:latin typeface="宋体" panose="02010600030101010101" pitchFamily="2" charset="-122"/>
                <a:sym typeface="宋体" panose="02010600030101010101" pitchFamily="2" charset="-122"/>
              </a:rPr>
              <a:t>（1）重要性原则。</a:t>
            </a:r>
            <a:endParaRPr lang="zh-CN" altLang="en-US" sz="1600" dirty="0">
              <a:latin typeface="宋体" panose="02010600030101010101" pitchFamily="2" charset="-122"/>
              <a:sym typeface="宋体" panose="02010600030101010101" pitchFamily="2" charset="-122"/>
            </a:endParaRPr>
          </a:p>
          <a:p>
            <a:pPr>
              <a:lnSpc>
                <a:spcPct val="125000"/>
              </a:lnSpc>
              <a:spcBef>
                <a:spcPts val="0"/>
              </a:spcBef>
              <a:spcAft>
                <a:spcPts val="0"/>
              </a:spcAft>
            </a:pPr>
            <a:r>
              <a:rPr lang="zh-CN" altLang="en-US" sz="1600" dirty="0">
                <a:latin typeface="宋体" panose="02010600030101010101" pitchFamily="2" charset="-122"/>
                <a:sym typeface="宋体" panose="02010600030101010101" pitchFamily="2" charset="-122"/>
              </a:rPr>
              <a:t>（2）适度原则。</a:t>
            </a:r>
            <a:endParaRPr lang="zh-CN" altLang="en-US" sz="1600" dirty="0">
              <a:latin typeface="宋体" panose="02010600030101010101" pitchFamily="2" charset="-122"/>
              <a:sym typeface="宋体" panose="02010600030101010101" pitchFamily="2" charset="-122"/>
            </a:endParaRPr>
          </a:p>
          <a:p>
            <a:pPr>
              <a:lnSpc>
                <a:spcPct val="125000"/>
              </a:lnSpc>
              <a:spcBef>
                <a:spcPts val="0"/>
              </a:spcBef>
              <a:spcAft>
                <a:spcPts val="0"/>
              </a:spcAft>
            </a:pPr>
            <a:r>
              <a:rPr lang="zh-CN" altLang="en-US" sz="1600" dirty="0">
                <a:latin typeface="宋体" panose="02010600030101010101" pitchFamily="2" charset="-122"/>
                <a:sym typeface="宋体" panose="02010600030101010101" pitchFamily="2" charset="-122"/>
              </a:rPr>
              <a:t>（3）权责一致原则。</a:t>
            </a:r>
            <a:endParaRPr lang="zh-CN" altLang="en-US" sz="1600" dirty="0">
              <a:latin typeface="宋体" panose="02010600030101010101" pitchFamily="2" charset="-122"/>
              <a:sym typeface="宋体" panose="02010600030101010101" pitchFamily="2" charset="-122"/>
            </a:endParaRPr>
          </a:p>
          <a:p>
            <a:pPr>
              <a:lnSpc>
                <a:spcPct val="125000"/>
              </a:lnSpc>
              <a:spcBef>
                <a:spcPts val="0"/>
              </a:spcBef>
              <a:spcAft>
                <a:spcPts val="0"/>
              </a:spcAft>
            </a:pPr>
            <a:r>
              <a:rPr lang="zh-CN" altLang="en-US" sz="1600" dirty="0">
                <a:latin typeface="宋体" panose="02010600030101010101" pitchFamily="2" charset="-122"/>
                <a:sym typeface="宋体" panose="02010600030101010101" pitchFamily="2" charset="-122"/>
              </a:rPr>
              <a:t>（4）级差授权原则（不越级授权）。</a:t>
            </a:r>
            <a:endParaRPr lang="zh-CN" altLang="en-US" sz="1600" dirty="0">
              <a:latin typeface="宋体" panose="02010600030101010101" pitchFamily="2" charset="-122"/>
              <a:sym typeface="宋体" panose="02010600030101010101" pitchFamily="2" charset="-122"/>
            </a:endParaRPr>
          </a:p>
          <a:p>
            <a:pPr>
              <a:lnSpc>
                <a:spcPct val="125000"/>
              </a:lnSpc>
              <a:spcBef>
                <a:spcPts val="0"/>
              </a:spcBef>
              <a:spcAft>
                <a:spcPts val="0"/>
              </a:spcAft>
            </a:pPr>
            <a:r>
              <a:rPr lang="zh-CN" altLang="en-US" sz="1600" dirty="0">
                <a:latin typeface="宋体" panose="02010600030101010101" pitchFamily="2" charset="-122"/>
                <a:sym typeface="宋体" panose="02010600030101010101" pitchFamily="2" charset="-122"/>
              </a:rPr>
              <a:t>（5）视能授权原则。</a:t>
            </a:r>
            <a:endParaRPr lang="zh-CN" altLang="en-US" sz="1600" dirty="0">
              <a:latin typeface="宋体" panose="02010600030101010101" pitchFamily="2" charset="-122"/>
              <a:sym typeface="宋体" panose="02010600030101010101" pitchFamily="2" charset="-122"/>
            </a:endParaRPr>
          </a:p>
          <a:p>
            <a:pPr>
              <a:lnSpc>
                <a:spcPct val="125000"/>
              </a:lnSpc>
              <a:spcBef>
                <a:spcPts val="0"/>
              </a:spcBef>
              <a:spcAft>
                <a:spcPts val="0"/>
              </a:spcAft>
            </a:pPr>
            <a:r>
              <a:rPr lang="zh-CN" altLang="en-US" sz="1600" dirty="0">
                <a:latin typeface="宋体" panose="02010600030101010101" pitchFamily="2" charset="-122"/>
                <a:sym typeface="宋体" panose="02010600030101010101" pitchFamily="2" charset="-122"/>
              </a:rPr>
              <a:t>（6）明确具体原则。</a:t>
            </a:r>
            <a:endParaRPr lang="zh-CN" altLang="en-US" sz="1600" dirty="0">
              <a:latin typeface="宋体" panose="02010600030101010101" pitchFamily="2" charset="-122"/>
              <a:sym typeface="宋体" panose="02010600030101010101" pitchFamily="2" charset="-122"/>
            </a:endParaRPr>
          </a:p>
        </p:txBody>
      </p:sp>
      <p:sp>
        <p:nvSpPr>
          <p:cNvPr id="26" name="文本框 25"/>
          <p:cNvSpPr txBox="1"/>
          <p:nvPr/>
        </p:nvSpPr>
        <p:spPr>
          <a:xfrm>
            <a:off x="2446646" y="3687900"/>
            <a:ext cx="1728745" cy="368300"/>
          </a:xfrm>
          <a:prstGeom prst="rect">
            <a:avLst/>
          </a:prstGeom>
          <a:noFill/>
        </p:spPr>
        <p:txBody>
          <a:bodyPr wrap="square" rtlCol="0">
            <a:spAutoFit/>
          </a:bodyPr>
          <a:p>
            <a:r>
              <a:rPr lang="zh-CN" altLang="en-US" dirty="0">
                <a:latin typeface="宋体" panose="02010600030101010101" pitchFamily="2" charset="-122"/>
                <a:sym typeface="宋体" panose="02010600030101010101" pitchFamily="2" charset="-122"/>
              </a:rPr>
              <a:t>2. 授权的原则</a:t>
            </a:r>
            <a:endParaRPr lang="zh-CN" altLang="en-US" dirty="0">
              <a:latin typeface="宋体" panose="02010600030101010101" pitchFamily="2" charset="-122"/>
              <a:sym typeface="宋体" panose="02010600030101010101" pitchFamily="2" charset="-122"/>
            </a:endParaRPr>
          </a:p>
        </p:txBody>
      </p:sp>
      <p:sp>
        <p:nvSpPr>
          <p:cNvPr id="2"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三、授权</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327775" y="1851025"/>
            <a:ext cx="5514975" cy="38290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60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16" fill="hold" grpId="0" nodeType="withEffect">
                                  <p:stCondLst>
                                    <p:cond delay="80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par>
                                <p:cTn id="15" presetID="22" presetClass="entr" presetSubtype="8" fill="hold" grpId="0" nodeType="withEffect">
                                  <p:stCondLst>
                                    <p:cond delay="110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par>
                                <p:cTn id="18" presetID="53" presetClass="entr" presetSubtype="16" fill="hold" grpId="0" nodeType="withEffect">
                                  <p:stCondLst>
                                    <p:cond delay="600"/>
                                  </p:stCondLst>
                                  <p:childTnLst>
                                    <p:set>
                                      <p:cBhvr>
                                        <p:cTn id="19" dur="1" fill="hold">
                                          <p:stCondLst>
                                            <p:cond delay="0"/>
                                          </p:stCondLst>
                                        </p:cTn>
                                        <p:tgtEl>
                                          <p:spTgt spid="19"/>
                                        </p:tgtEl>
                                        <p:attrNameLst>
                                          <p:attrName>style.visibility</p:attrName>
                                        </p:attrNameLst>
                                      </p:cBhvr>
                                      <p:to>
                                        <p:strVal val="visible"/>
                                      </p:to>
                                    </p:set>
                                    <p:anim calcmode="lin" valueType="num">
                                      <p:cBhvr>
                                        <p:cTn id="20" dur="500" fill="hold"/>
                                        <p:tgtEl>
                                          <p:spTgt spid="19"/>
                                        </p:tgtEl>
                                        <p:attrNameLst>
                                          <p:attrName>ppt_w</p:attrName>
                                        </p:attrNameLst>
                                      </p:cBhvr>
                                      <p:tavLst>
                                        <p:tav tm="0">
                                          <p:val>
                                            <p:fltVal val="0"/>
                                          </p:val>
                                        </p:tav>
                                        <p:tav tm="100000">
                                          <p:val>
                                            <p:strVal val="#ppt_w"/>
                                          </p:val>
                                        </p:tav>
                                      </p:tavLst>
                                    </p:anim>
                                    <p:anim calcmode="lin" valueType="num">
                                      <p:cBhvr>
                                        <p:cTn id="21" dur="500" fill="hold"/>
                                        <p:tgtEl>
                                          <p:spTgt spid="19"/>
                                        </p:tgtEl>
                                        <p:attrNameLst>
                                          <p:attrName>ppt_h</p:attrName>
                                        </p:attrNameLst>
                                      </p:cBhvr>
                                      <p:tavLst>
                                        <p:tav tm="0">
                                          <p:val>
                                            <p:fltVal val="0"/>
                                          </p:val>
                                        </p:tav>
                                        <p:tav tm="100000">
                                          <p:val>
                                            <p:strVal val="#ppt_h"/>
                                          </p:val>
                                        </p:tav>
                                      </p:tavLst>
                                    </p:anim>
                                    <p:animEffect transition="in" filter="fade">
                                      <p:cBhvr>
                                        <p:cTn id="22" dur="500"/>
                                        <p:tgtEl>
                                          <p:spTgt spid="19"/>
                                        </p:tgtEl>
                                      </p:cBhvr>
                                    </p:animEffect>
                                  </p:childTnLst>
                                </p:cTn>
                              </p:par>
                              <p:par>
                                <p:cTn id="23" presetID="53" presetClass="entr" presetSubtype="16" fill="hold" grpId="0" nodeType="withEffect">
                                  <p:stCondLst>
                                    <p:cond delay="800"/>
                                  </p:stCondLst>
                                  <p:childTnLst>
                                    <p:set>
                                      <p:cBhvr>
                                        <p:cTn id="24" dur="1" fill="hold">
                                          <p:stCondLst>
                                            <p:cond delay="0"/>
                                          </p:stCondLst>
                                        </p:cTn>
                                        <p:tgtEl>
                                          <p:spTgt spid="24"/>
                                        </p:tgtEl>
                                        <p:attrNameLst>
                                          <p:attrName>style.visibility</p:attrName>
                                        </p:attrNameLst>
                                      </p:cBhvr>
                                      <p:to>
                                        <p:strVal val="visible"/>
                                      </p:to>
                                    </p:set>
                                    <p:anim calcmode="lin" valueType="num">
                                      <p:cBhvr>
                                        <p:cTn id="25" dur="500" fill="hold"/>
                                        <p:tgtEl>
                                          <p:spTgt spid="24"/>
                                        </p:tgtEl>
                                        <p:attrNameLst>
                                          <p:attrName>ppt_w</p:attrName>
                                        </p:attrNameLst>
                                      </p:cBhvr>
                                      <p:tavLst>
                                        <p:tav tm="0">
                                          <p:val>
                                            <p:fltVal val="0"/>
                                          </p:val>
                                        </p:tav>
                                        <p:tav tm="100000">
                                          <p:val>
                                            <p:strVal val="#ppt_w"/>
                                          </p:val>
                                        </p:tav>
                                      </p:tavLst>
                                    </p:anim>
                                    <p:anim calcmode="lin" valueType="num">
                                      <p:cBhvr>
                                        <p:cTn id="26" dur="500" fill="hold"/>
                                        <p:tgtEl>
                                          <p:spTgt spid="24"/>
                                        </p:tgtEl>
                                        <p:attrNameLst>
                                          <p:attrName>ppt_h</p:attrName>
                                        </p:attrNameLst>
                                      </p:cBhvr>
                                      <p:tavLst>
                                        <p:tav tm="0">
                                          <p:val>
                                            <p:fltVal val="0"/>
                                          </p:val>
                                        </p:tav>
                                        <p:tav tm="100000">
                                          <p:val>
                                            <p:strVal val="#ppt_h"/>
                                          </p:val>
                                        </p:tav>
                                      </p:tavLst>
                                    </p:anim>
                                    <p:animEffect transition="in" filter="fade">
                                      <p:cBhvr>
                                        <p:cTn id="27" dur="500"/>
                                        <p:tgtEl>
                                          <p:spTgt spid="24"/>
                                        </p:tgtEl>
                                      </p:cBhvr>
                                    </p:animEffect>
                                  </p:childTnLst>
                                </p:cTn>
                              </p:par>
                              <p:par>
                                <p:cTn id="28" presetID="22" presetClass="entr" presetSubtype="8" fill="hold" grpId="0" nodeType="withEffect">
                                  <p:stCondLst>
                                    <p:cond delay="1100"/>
                                  </p:stCondLst>
                                  <p:childTnLst>
                                    <p:set>
                                      <p:cBhvr>
                                        <p:cTn id="29" dur="1" fill="hold">
                                          <p:stCondLst>
                                            <p:cond delay="0"/>
                                          </p:stCondLst>
                                        </p:cTn>
                                        <p:tgtEl>
                                          <p:spTgt spid="20"/>
                                        </p:tgtEl>
                                        <p:attrNameLst>
                                          <p:attrName>style.visibility</p:attrName>
                                        </p:attrNameLst>
                                      </p:cBhvr>
                                      <p:to>
                                        <p:strVal val="visible"/>
                                      </p:to>
                                    </p:set>
                                    <p:animEffect transition="in" filter="wipe(left)">
                                      <p:cBhvr>
                                        <p:cTn id="30" dur="500"/>
                                        <p:tgtEl>
                                          <p:spTgt spid="20"/>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left)">
                                      <p:cBhvr>
                                        <p:cTn id="47" dur="500"/>
                                        <p:tgtEl>
                                          <p:spTgt spid="25"/>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wipe(left)">
                                      <p:cBhvr>
                                        <p:cTn id="50" dur="500"/>
                                        <p:tgtEl>
                                          <p:spTgt spid="26"/>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nodeType="clickEffect">
                                  <p:stCondLst>
                                    <p:cond delay="0"/>
                                  </p:stCondLst>
                                  <p:childTnLst>
                                    <p:set>
                                      <p:cBhvr>
                                        <p:cTn id="54" dur="1" fill="hold">
                                          <p:stCondLst>
                                            <p:cond delay="0"/>
                                          </p:stCondLst>
                                        </p:cTn>
                                        <p:tgtEl>
                                          <p:spTgt spid="3"/>
                                        </p:tgtEl>
                                        <p:attrNameLst>
                                          <p:attrName>style.visibility</p:attrName>
                                        </p:attrNameLst>
                                      </p:cBhvr>
                                      <p:to>
                                        <p:strVal val="visible"/>
                                      </p:to>
                                    </p:set>
                                    <p:animEffect transition="in" filter="wipe(down)">
                                      <p:cBhvr>
                                        <p:cTn id="5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bldLvl="0" animBg="1"/>
      <p:bldP spid="19" grpId="0" bldLvl="0" animBg="1"/>
      <p:bldP spid="20" grpId="0" bldLvl="0" animBg="1"/>
      <p:bldP spid="23" grpId="0" bldLvl="0" animBg="1"/>
      <p:bldP spid="24" grpId="0" bldLvl="0" animBg="1"/>
      <p:bldP spid="13" grpId="0"/>
      <p:bldP spid="14" grpId="0"/>
      <p:bldP spid="25" grpId="0"/>
      <p:bldP spid="2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8763635" y="1784350"/>
            <a:ext cx="921385" cy="3289300"/>
          </a:xfrm>
          <a:prstGeom prst="rect">
            <a:avLst/>
          </a:prstGeom>
          <a:noFill/>
        </p:spPr>
        <p:txBody>
          <a:bodyPr vert="eaVert" wrap="square" rtlCol="0" anchor="t" anchorCtr="0">
            <a:spAutoFit/>
          </a:bodyPr>
          <a:p>
            <a:pPr algn="l"/>
            <a:r>
              <a:rPr lang="zh-CN" altLang="en-US" sz="4800" dirty="0">
                <a:solidFill>
                  <a:schemeClr val="tx2"/>
                </a:solidFill>
                <a:latin typeface="宋体" panose="02010600030101010101" pitchFamily="2" charset="-122"/>
                <a:sym typeface="+mn-ea"/>
              </a:rPr>
              <a:t>组织文化</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7579995" y="1862455"/>
            <a:ext cx="3775710" cy="922020"/>
          </a:xfrm>
          <a:prstGeom prst="rect">
            <a:avLst/>
          </a:prstGeom>
          <a:noFill/>
        </p:spPr>
        <p:txBody>
          <a:bodyPr wrap="square" rtlCol="0">
            <a:spAutoFit/>
          </a:bodyPr>
          <a:p>
            <a:r>
              <a:rPr lang="zh-CN" altLang="en-US" sz="5400" b="1">
                <a:latin typeface="宋体" panose="02010600030101010101" pitchFamily="2" charset="-122"/>
              </a:rPr>
              <a:t>任务四</a:t>
            </a:r>
            <a:endParaRPr lang="zh-CN" altLang="en-US" sz="5400" b="1">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7" name="组合 6"/>
          <p:cNvGrpSpPr/>
          <p:nvPr/>
        </p:nvGrpSpPr>
        <p:grpSpPr>
          <a:xfrm>
            <a:off x="6759364" y="1986703"/>
            <a:ext cx="3354916" cy="3477684"/>
            <a:chOff x="1351124" y="0"/>
            <a:chExt cx="3844757" cy="3984881"/>
          </a:xfrm>
          <a:solidFill>
            <a:schemeClr val="accent6"/>
          </a:solidFill>
        </p:grpSpPr>
        <p:sp>
          <p:nvSpPr>
            <p:cNvPr id="38" name="六边形 7"/>
            <p:cNvSpPr>
              <a:spLocks noChangeArrowheads="1"/>
            </p:cNvSpPr>
            <p:nvPr/>
          </p:nvSpPr>
          <p:spPr bwMode="auto">
            <a:xfrm>
              <a:off x="2088541" y="1091416"/>
              <a:ext cx="1804732" cy="1557087"/>
            </a:xfrm>
            <a:prstGeom prst="hexagon">
              <a:avLst>
                <a:gd name="adj" fmla="val 24999"/>
                <a:gd name="vf" fmla="val 115470"/>
              </a:avLst>
            </a:prstGeom>
            <a:solidFill>
              <a:schemeClr val="accent6">
                <a:alpha val="9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宋体" panose="02010600030101010101" pitchFamily="2" charset="-122"/>
                <a:cs typeface="+mn-cs"/>
              </a:endParaRPr>
            </a:p>
          </p:txBody>
        </p:sp>
        <p:sp>
          <p:nvSpPr>
            <p:cNvPr id="39" name="六边形 8"/>
            <p:cNvSpPr>
              <a:spLocks noChangeArrowheads="1"/>
            </p:cNvSpPr>
            <p:nvPr/>
          </p:nvSpPr>
          <p:spPr bwMode="auto">
            <a:xfrm>
              <a:off x="3733176" y="259515"/>
              <a:ext cx="1462705" cy="1261192"/>
            </a:xfrm>
            <a:prstGeom prst="hexagon">
              <a:avLst>
                <a:gd name="adj" fmla="val 24999"/>
                <a:gd name="vf" fmla="val 115470"/>
              </a:avLst>
            </a:prstGeom>
            <a:solidFill>
              <a:schemeClr val="accent6">
                <a:alpha val="9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宋体" panose="02010600030101010101" pitchFamily="2" charset="-122"/>
                <a:cs typeface="+mn-cs"/>
              </a:endParaRPr>
            </a:p>
          </p:txBody>
        </p:sp>
        <p:sp>
          <p:nvSpPr>
            <p:cNvPr id="40" name="六边形 9"/>
            <p:cNvSpPr>
              <a:spLocks noChangeArrowheads="1"/>
            </p:cNvSpPr>
            <p:nvPr/>
          </p:nvSpPr>
          <p:spPr bwMode="auto">
            <a:xfrm>
              <a:off x="4094607" y="1709886"/>
              <a:ext cx="664646" cy="572387"/>
            </a:xfrm>
            <a:prstGeom prst="hexagon">
              <a:avLst>
                <a:gd name="adj" fmla="val 24999"/>
                <a:gd name="vf" fmla="val 11547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宋体" panose="02010600030101010101" pitchFamily="2" charset="-122"/>
                <a:cs typeface="+mn-cs"/>
              </a:endParaRPr>
            </a:p>
          </p:txBody>
        </p:sp>
        <p:sp>
          <p:nvSpPr>
            <p:cNvPr id="42" name="六边形 11"/>
            <p:cNvSpPr>
              <a:spLocks noChangeArrowheads="1"/>
            </p:cNvSpPr>
            <p:nvPr/>
          </p:nvSpPr>
          <p:spPr bwMode="auto">
            <a:xfrm>
              <a:off x="2362647" y="2975928"/>
              <a:ext cx="1169195" cy="1008953"/>
            </a:xfrm>
            <a:prstGeom prst="hexagon">
              <a:avLst>
                <a:gd name="adj" fmla="val 24999"/>
                <a:gd name="vf" fmla="val 115470"/>
              </a:avLst>
            </a:prstGeom>
            <a:solidFill>
              <a:srgbClr val="023593">
                <a:alpha val="7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宋体" panose="02010600030101010101" pitchFamily="2" charset="-122"/>
                <a:cs typeface="+mn-cs"/>
              </a:endParaRPr>
            </a:p>
          </p:txBody>
        </p:sp>
        <p:sp>
          <p:nvSpPr>
            <p:cNvPr id="44" name="六边形 13"/>
            <p:cNvSpPr>
              <a:spLocks noChangeArrowheads="1"/>
            </p:cNvSpPr>
            <p:nvPr/>
          </p:nvSpPr>
          <p:spPr bwMode="auto">
            <a:xfrm>
              <a:off x="2088541" y="0"/>
              <a:ext cx="907217" cy="783395"/>
            </a:xfrm>
            <a:prstGeom prst="hexagon">
              <a:avLst>
                <a:gd name="adj" fmla="val 24999"/>
                <a:gd name="vf" fmla="val 11547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宋体" panose="02010600030101010101" pitchFamily="2" charset="-122"/>
                <a:cs typeface="+mn-cs"/>
              </a:endParaRPr>
            </a:p>
          </p:txBody>
        </p:sp>
        <p:sp>
          <p:nvSpPr>
            <p:cNvPr id="45" name="六边形 14"/>
            <p:cNvSpPr>
              <a:spLocks noChangeArrowheads="1"/>
            </p:cNvSpPr>
            <p:nvPr/>
          </p:nvSpPr>
          <p:spPr bwMode="auto">
            <a:xfrm>
              <a:off x="1351124" y="902237"/>
              <a:ext cx="664646" cy="572387"/>
            </a:xfrm>
            <a:prstGeom prst="hexagon">
              <a:avLst>
                <a:gd name="adj" fmla="val 24999"/>
                <a:gd name="vf" fmla="val 115470"/>
              </a:avLst>
            </a:prstGeom>
            <a:solidFill>
              <a:srgbClr val="023593">
                <a:alpha val="4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宋体" panose="02010600030101010101" pitchFamily="2" charset="-122"/>
                <a:cs typeface="+mn-cs"/>
              </a:endParaRPr>
            </a:p>
          </p:txBody>
        </p:sp>
      </p:grpSp>
      <p:sp>
        <p:nvSpPr>
          <p:cNvPr id="46" name="矩形 15"/>
          <p:cNvSpPr>
            <a:spLocks noChangeArrowheads="1"/>
          </p:cNvSpPr>
          <p:nvPr/>
        </p:nvSpPr>
        <p:spPr bwMode="auto">
          <a:xfrm>
            <a:off x="1513205" y="2969895"/>
            <a:ext cx="4301490"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sz="1600" dirty="0">
                <a:solidFill>
                  <a:schemeClr val="tx1"/>
                </a:solidFill>
                <a:latin typeface="宋体" panose="02010600030101010101" pitchFamily="2" charset="-122"/>
                <a:cs typeface="宋体" panose="02010600030101010101" pitchFamily="2" charset="-122"/>
                <a:sym typeface="+mn-ea"/>
              </a:rPr>
              <a:t>组织文化是一种客观存在，从组织诞生那一刻起，组织成员在长期的活动中，必然会形成一些独特的行为方式、独特的风俗习惯，以及蕴藏其中的独特价值观念。这一切构成了组织的传统，在组织成员之间传播并得以加强。</a:t>
            </a:r>
            <a:endParaRPr sz="1600" dirty="0">
              <a:solidFill>
                <a:schemeClr val="tx1"/>
              </a:solidFill>
              <a:latin typeface="宋体" panose="02010600030101010101" pitchFamily="2" charset="-122"/>
              <a:cs typeface="宋体" panose="02010600030101010101" pitchFamily="2" charset="-122"/>
              <a:sym typeface="+mn-ea"/>
            </a:endParaRPr>
          </a:p>
        </p:txBody>
      </p:sp>
      <p:sp>
        <p:nvSpPr>
          <p:cNvPr id="47" name="文本框 16"/>
          <p:cNvSpPr txBox="1">
            <a:spLocks noChangeArrowheads="1"/>
          </p:cNvSpPr>
          <p:nvPr/>
        </p:nvSpPr>
        <p:spPr bwMode="auto">
          <a:xfrm>
            <a:off x="1513205" y="2411095"/>
            <a:ext cx="344614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rPr>
              <a:t>1.组织文化的概念</a:t>
            </a:r>
            <a:endParaRPr kumimoji="0" lang="zh-CN" altLang="en-US" sz="2400" b="0"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endParaRPr>
          </a:p>
        </p:txBody>
      </p:sp>
      <p:sp>
        <p:nvSpPr>
          <p:cNvPr id="25" name="文本框 2"/>
          <p:cNvSpPr txBox="1"/>
          <p:nvPr/>
        </p:nvSpPr>
        <p:spPr>
          <a:xfrm>
            <a:off x="885825" y="599440"/>
            <a:ext cx="558800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一、组织文化的概念和特征</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up)">
                                      <p:cBhvr>
                                        <p:cTn id="7" dur="500"/>
                                        <p:tgtEl>
                                          <p:spTgt spid="4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up)">
                                      <p:cBhvr>
                                        <p:cTn id="11" dur="1000"/>
                                        <p:tgtEl>
                                          <p:spTgt spid="46"/>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p:cTn id="15" dur="500" fill="hold"/>
                                        <p:tgtEl>
                                          <p:spTgt spid="37"/>
                                        </p:tgtEl>
                                        <p:attrNameLst>
                                          <p:attrName>ppt_w</p:attrName>
                                        </p:attrNameLst>
                                      </p:cBhvr>
                                      <p:tavLst>
                                        <p:tav tm="0">
                                          <p:val>
                                            <p:fltVal val="0"/>
                                          </p:val>
                                        </p:tav>
                                        <p:tav tm="100000">
                                          <p:val>
                                            <p:strVal val="#ppt_w"/>
                                          </p:val>
                                        </p:tav>
                                      </p:tavLst>
                                    </p:anim>
                                    <p:anim calcmode="lin" valueType="num">
                                      <p:cBhvr>
                                        <p:cTn id="16" dur="500" fill="hold"/>
                                        <p:tgtEl>
                                          <p:spTgt spid="37"/>
                                        </p:tgtEl>
                                        <p:attrNameLst>
                                          <p:attrName>ppt_h</p:attrName>
                                        </p:attrNameLst>
                                      </p:cBhvr>
                                      <p:tavLst>
                                        <p:tav tm="0">
                                          <p:val>
                                            <p:fltVal val="0"/>
                                          </p:val>
                                        </p:tav>
                                        <p:tav tm="100000">
                                          <p:val>
                                            <p:strVal val="#ppt_h"/>
                                          </p:val>
                                        </p:tav>
                                      </p:tavLst>
                                    </p:anim>
                                    <p:animEffect transition="in" filter="fade">
                                      <p:cBhvr>
                                        <p:cTn id="1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43205" y="3014980"/>
            <a:ext cx="5219065" cy="829945"/>
          </a:xfrm>
          <a:prstGeom prst="rect">
            <a:avLst/>
          </a:prstGeom>
          <a:noFill/>
        </p:spPr>
        <p:txBody>
          <a:bodyPr wrap="square" rtlCol="0">
            <a:spAutoFit/>
          </a:bodyPr>
          <a:p>
            <a:r>
              <a:rPr lang="zh-CN" sz="4800" spc="600" dirty="0" smtClean="0">
                <a:ln w="28575">
                  <a:noFill/>
                </a:ln>
                <a:solidFill>
                  <a:schemeClr val="tx2"/>
                </a:solidFill>
                <a:latin typeface="宋体" panose="02010600030101010101" pitchFamily="2" charset="-122"/>
              </a:rPr>
              <a:t>项目五 组织</a:t>
            </a:r>
            <a:endParaRPr lang="zh-CN" sz="4800" spc="600" dirty="0" smtClean="0">
              <a:ln w="28575">
                <a:noFill/>
              </a:ln>
              <a:solidFill>
                <a:schemeClr val="tx2"/>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 name="矩形 15"/>
          <p:cNvSpPr>
            <a:spLocks noChangeArrowheads="1"/>
          </p:cNvSpPr>
          <p:nvPr/>
        </p:nvSpPr>
        <p:spPr bwMode="auto">
          <a:xfrm>
            <a:off x="1199515" y="2540635"/>
            <a:ext cx="9756775"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sz="1600" dirty="0">
                <a:solidFill>
                  <a:schemeClr val="tx1"/>
                </a:solidFill>
                <a:latin typeface="宋体" panose="02010600030101010101" pitchFamily="2" charset="-122"/>
                <a:cs typeface="宋体" panose="02010600030101010101" pitchFamily="2" charset="-122"/>
                <a:sym typeface="+mn-ea"/>
              </a:rPr>
              <a:t>组织文化是组织在长期的生存和发展中所形成的为组织所特有的且为组织多数成员共同遵循的最高目标价值标准、基本信念和行为规范等的总和及其在组织中的反映，它具有以下几点主要特征。</a:t>
            </a:r>
            <a:endParaRPr sz="1600" dirty="0">
              <a:solidFill>
                <a:schemeClr val="tx1"/>
              </a:solidFill>
              <a:latin typeface="宋体" panose="02010600030101010101" pitchFamily="2" charset="-122"/>
              <a:cs typeface="宋体" panose="02010600030101010101" pitchFamily="2" charset="-122"/>
              <a:sym typeface="+mn-ea"/>
            </a:endParaRPr>
          </a:p>
          <a:p>
            <a:pPr>
              <a:lnSpc>
                <a:spcPct val="150000"/>
              </a:lnSpc>
            </a:pPr>
            <a:endParaRPr sz="1600" dirty="0">
              <a:solidFill>
                <a:schemeClr val="tx1"/>
              </a:solidFill>
              <a:latin typeface="宋体" panose="02010600030101010101" pitchFamily="2" charset="-122"/>
              <a:cs typeface="宋体" panose="02010600030101010101" pitchFamily="2" charset="-122"/>
              <a:sym typeface="+mn-ea"/>
            </a:endParaRPr>
          </a:p>
          <a:p>
            <a:pPr>
              <a:lnSpc>
                <a:spcPct val="150000"/>
              </a:lnSpc>
            </a:pPr>
            <a:r>
              <a:rPr sz="1600" dirty="0">
                <a:solidFill>
                  <a:schemeClr val="tx1"/>
                </a:solidFill>
                <a:latin typeface="宋体" panose="02010600030101010101" pitchFamily="2" charset="-122"/>
                <a:cs typeface="宋体" panose="02010600030101010101" pitchFamily="2" charset="-122"/>
                <a:sym typeface="+mn-ea"/>
              </a:rPr>
              <a:t>（1）独特性。（2）意识性。（3）系统性。（4）凝聚性。（5）导向性。（6）可塑性。（7）长期性。</a:t>
            </a:r>
            <a:endParaRPr sz="1600" dirty="0">
              <a:solidFill>
                <a:schemeClr val="tx1"/>
              </a:solidFill>
              <a:latin typeface="宋体" panose="02010600030101010101" pitchFamily="2" charset="-122"/>
              <a:cs typeface="宋体" panose="02010600030101010101" pitchFamily="2" charset="-122"/>
              <a:sym typeface="+mn-ea"/>
            </a:endParaRPr>
          </a:p>
        </p:txBody>
      </p:sp>
      <p:sp>
        <p:nvSpPr>
          <p:cNvPr id="47" name="文本框 16"/>
          <p:cNvSpPr txBox="1">
            <a:spLocks noChangeArrowheads="1"/>
          </p:cNvSpPr>
          <p:nvPr/>
        </p:nvSpPr>
        <p:spPr bwMode="auto">
          <a:xfrm>
            <a:off x="1297305" y="1981835"/>
            <a:ext cx="344614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rPr>
              <a:t>2.组织文化的特征</a:t>
            </a:r>
            <a:endParaRPr kumimoji="0" lang="zh-CN" altLang="en-US" sz="2400" b="0"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endParaRPr>
          </a:p>
        </p:txBody>
      </p:sp>
      <p:sp>
        <p:nvSpPr>
          <p:cNvPr id="25" name="文本框 2"/>
          <p:cNvSpPr txBox="1"/>
          <p:nvPr/>
        </p:nvSpPr>
        <p:spPr>
          <a:xfrm>
            <a:off x="885825" y="599440"/>
            <a:ext cx="558800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一、组织文化的概念和特征</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up)">
                                      <p:cBhvr>
                                        <p:cTn id="7" dur="500"/>
                                        <p:tgtEl>
                                          <p:spTgt spid="4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up)">
                                      <p:cBhvr>
                                        <p:cTn id="11"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 name="Freeform 8"/>
          <p:cNvSpPr/>
          <p:nvPr/>
        </p:nvSpPr>
        <p:spPr bwMode="auto">
          <a:xfrm>
            <a:off x="4374092" y="2334465"/>
            <a:ext cx="1670051" cy="1620431"/>
          </a:xfrm>
          <a:prstGeom prst="ellipse">
            <a:avLst/>
          </a:prstGeom>
          <a:solidFill>
            <a:srgbClr val="2EA6EB"/>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3" name="Freeform 9"/>
          <p:cNvSpPr/>
          <p:nvPr/>
        </p:nvSpPr>
        <p:spPr bwMode="auto">
          <a:xfrm>
            <a:off x="6509810" y="3260875"/>
            <a:ext cx="1500716" cy="1449859"/>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6" name="Freeform 12"/>
          <p:cNvSpPr/>
          <p:nvPr/>
        </p:nvSpPr>
        <p:spPr bwMode="auto">
          <a:xfrm>
            <a:off x="6149976" y="2417553"/>
            <a:ext cx="910167" cy="881287"/>
          </a:xfrm>
          <a:prstGeom prst="ellipse">
            <a:avLst/>
          </a:prstGeom>
          <a:solidFill>
            <a:srgbClr val="FE9B0C"/>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7" name="Freeform 13"/>
          <p:cNvSpPr/>
          <p:nvPr/>
        </p:nvSpPr>
        <p:spPr bwMode="auto">
          <a:xfrm>
            <a:off x="3984625" y="3967270"/>
            <a:ext cx="1153584" cy="1117600"/>
          </a:xfrm>
          <a:prstGeom prst="ellipse">
            <a:avLst/>
          </a:prstGeom>
          <a:solidFill>
            <a:srgbClr val="FDC01A"/>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nvGrpSpPr>
          <p:cNvPr id="38" name="Group 14"/>
          <p:cNvGrpSpPr/>
          <p:nvPr/>
        </p:nvGrpSpPr>
        <p:grpSpPr bwMode="auto">
          <a:xfrm>
            <a:off x="4393143" y="4354619"/>
            <a:ext cx="336549" cy="355600"/>
            <a:chOff x="0" y="0"/>
            <a:chExt cx="159" cy="168"/>
          </a:xfrm>
        </p:grpSpPr>
        <p:sp>
          <p:nvSpPr>
            <p:cNvPr id="39" name="Freeform 15"/>
            <p:cNvSpPr/>
            <p:nvPr/>
          </p:nvSpPr>
          <p:spPr bwMode="auto">
            <a:xfrm>
              <a:off x="127" y="40"/>
              <a:ext cx="13" cy="128"/>
            </a:xfrm>
            <a:custGeom>
              <a:avLst/>
              <a:gdLst>
                <a:gd name="T0" fmla="*/ 4 w 7"/>
                <a:gd name="T1" fmla="*/ 0 h 67"/>
                <a:gd name="T2" fmla="*/ 0 w 7"/>
                <a:gd name="T3" fmla="*/ 3 h 67"/>
                <a:gd name="T4" fmla="*/ 0 w 7"/>
                <a:gd name="T5" fmla="*/ 63 h 67"/>
                <a:gd name="T6" fmla="*/ 4 w 7"/>
                <a:gd name="T7" fmla="*/ 67 h 67"/>
                <a:gd name="T8" fmla="*/ 7 w 7"/>
                <a:gd name="T9" fmla="*/ 63 h 67"/>
                <a:gd name="T10" fmla="*/ 7 w 7"/>
                <a:gd name="T11" fmla="*/ 3 h 67"/>
                <a:gd name="T12" fmla="*/ 4 w 7"/>
                <a:gd name="T13" fmla="*/ 0 h 67"/>
              </a:gdLst>
              <a:ahLst/>
              <a:cxnLst>
                <a:cxn ang="0">
                  <a:pos x="T0" y="T1"/>
                </a:cxn>
                <a:cxn ang="0">
                  <a:pos x="T2" y="T3"/>
                </a:cxn>
                <a:cxn ang="0">
                  <a:pos x="T4" y="T5"/>
                </a:cxn>
                <a:cxn ang="0">
                  <a:pos x="T6" y="T7"/>
                </a:cxn>
                <a:cxn ang="0">
                  <a:pos x="T8" y="T9"/>
                </a:cxn>
                <a:cxn ang="0">
                  <a:pos x="T10" y="T11"/>
                </a:cxn>
                <a:cxn ang="0">
                  <a:pos x="T12" y="T13"/>
                </a:cxn>
              </a:cxnLst>
              <a:rect l="0" t="0" r="r" b="b"/>
              <a:pathLst>
                <a:path w="7" h="67">
                  <a:moveTo>
                    <a:pt x="4" y="0"/>
                  </a:moveTo>
                  <a:cubicBezTo>
                    <a:pt x="2" y="0"/>
                    <a:pt x="0" y="1"/>
                    <a:pt x="0" y="3"/>
                  </a:cubicBezTo>
                  <a:cubicBezTo>
                    <a:pt x="0" y="63"/>
                    <a:pt x="0" y="63"/>
                    <a:pt x="0" y="63"/>
                  </a:cubicBezTo>
                  <a:cubicBezTo>
                    <a:pt x="0" y="65"/>
                    <a:pt x="2" y="67"/>
                    <a:pt x="4" y="67"/>
                  </a:cubicBezTo>
                  <a:cubicBezTo>
                    <a:pt x="6" y="67"/>
                    <a:pt x="7" y="65"/>
                    <a:pt x="7" y="63"/>
                  </a:cubicBezTo>
                  <a:cubicBezTo>
                    <a:pt x="7" y="3"/>
                    <a:pt x="7" y="3"/>
                    <a:pt x="7" y="3"/>
                  </a:cubicBezTo>
                  <a:cubicBezTo>
                    <a:pt x="7" y="1"/>
                    <a:pt x="6" y="0"/>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0" name="Freeform 16"/>
            <p:cNvSpPr/>
            <p:nvPr/>
          </p:nvSpPr>
          <p:spPr bwMode="auto">
            <a:xfrm>
              <a:off x="146" y="61"/>
              <a:ext cx="13" cy="107"/>
            </a:xfrm>
            <a:custGeom>
              <a:avLst/>
              <a:gdLst>
                <a:gd name="T0" fmla="*/ 3 w 7"/>
                <a:gd name="T1" fmla="*/ 0 h 56"/>
                <a:gd name="T2" fmla="*/ 0 w 7"/>
                <a:gd name="T3" fmla="*/ 4 h 56"/>
                <a:gd name="T4" fmla="*/ 0 w 7"/>
                <a:gd name="T5" fmla="*/ 52 h 56"/>
                <a:gd name="T6" fmla="*/ 3 w 7"/>
                <a:gd name="T7" fmla="*/ 56 h 56"/>
                <a:gd name="T8" fmla="*/ 7 w 7"/>
                <a:gd name="T9" fmla="*/ 52 h 56"/>
                <a:gd name="T10" fmla="*/ 7 w 7"/>
                <a:gd name="T11" fmla="*/ 4 h 56"/>
                <a:gd name="T12" fmla="*/ 3 w 7"/>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7" h="56">
                  <a:moveTo>
                    <a:pt x="3" y="0"/>
                  </a:moveTo>
                  <a:cubicBezTo>
                    <a:pt x="1" y="0"/>
                    <a:pt x="0" y="2"/>
                    <a:pt x="0" y="4"/>
                  </a:cubicBezTo>
                  <a:cubicBezTo>
                    <a:pt x="0" y="52"/>
                    <a:pt x="0" y="52"/>
                    <a:pt x="0" y="52"/>
                  </a:cubicBezTo>
                  <a:cubicBezTo>
                    <a:pt x="0" y="54"/>
                    <a:pt x="1" y="56"/>
                    <a:pt x="3" y="56"/>
                  </a:cubicBezTo>
                  <a:cubicBezTo>
                    <a:pt x="5" y="56"/>
                    <a:pt x="7" y="54"/>
                    <a:pt x="7" y="52"/>
                  </a:cubicBezTo>
                  <a:cubicBezTo>
                    <a:pt x="7" y="4"/>
                    <a:pt x="7" y="4"/>
                    <a:pt x="7" y="4"/>
                  </a:cubicBezTo>
                  <a:cubicBezTo>
                    <a:pt x="7" y="2"/>
                    <a:pt x="5"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1" name="Freeform 17"/>
            <p:cNvSpPr/>
            <p:nvPr/>
          </p:nvSpPr>
          <p:spPr bwMode="auto">
            <a:xfrm>
              <a:off x="31" y="48"/>
              <a:ext cx="57" cy="15"/>
            </a:xfrm>
            <a:custGeom>
              <a:avLst/>
              <a:gdLst>
                <a:gd name="T0" fmla="*/ 27 w 30"/>
                <a:gd name="T1" fmla="*/ 0 h 8"/>
                <a:gd name="T2" fmla="*/ 4 w 30"/>
                <a:gd name="T3" fmla="*/ 0 h 8"/>
                <a:gd name="T4" fmla="*/ 0 w 30"/>
                <a:gd name="T5" fmla="*/ 4 h 8"/>
                <a:gd name="T6" fmla="*/ 4 w 30"/>
                <a:gd name="T7" fmla="*/ 8 h 8"/>
                <a:gd name="T8" fmla="*/ 27 w 30"/>
                <a:gd name="T9" fmla="*/ 8 h 8"/>
                <a:gd name="T10" fmla="*/ 30 w 30"/>
                <a:gd name="T11" fmla="*/ 4 h 8"/>
                <a:gd name="T12" fmla="*/ 27 w 30"/>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30" h="8">
                  <a:moveTo>
                    <a:pt x="27" y="0"/>
                  </a:moveTo>
                  <a:cubicBezTo>
                    <a:pt x="4" y="0"/>
                    <a:pt x="4" y="0"/>
                    <a:pt x="4" y="0"/>
                  </a:cubicBezTo>
                  <a:cubicBezTo>
                    <a:pt x="2" y="0"/>
                    <a:pt x="0" y="2"/>
                    <a:pt x="0" y="4"/>
                  </a:cubicBezTo>
                  <a:cubicBezTo>
                    <a:pt x="0" y="6"/>
                    <a:pt x="2" y="8"/>
                    <a:pt x="4" y="8"/>
                  </a:cubicBezTo>
                  <a:cubicBezTo>
                    <a:pt x="27" y="8"/>
                    <a:pt x="27" y="8"/>
                    <a:pt x="27" y="8"/>
                  </a:cubicBezTo>
                  <a:cubicBezTo>
                    <a:pt x="29" y="8"/>
                    <a:pt x="30" y="6"/>
                    <a:pt x="30" y="4"/>
                  </a:cubicBezTo>
                  <a:cubicBezTo>
                    <a:pt x="30" y="2"/>
                    <a:pt x="29" y="0"/>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2" name="Freeform 18"/>
            <p:cNvSpPr/>
            <p:nvPr/>
          </p:nvSpPr>
          <p:spPr bwMode="auto">
            <a:xfrm>
              <a:off x="31" y="77"/>
              <a:ext cx="57" cy="13"/>
            </a:xfrm>
            <a:custGeom>
              <a:avLst/>
              <a:gdLst>
                <a:gd name="T0" fmla="*/ 27 w 30"/>
                <a:gd name="T1" fmla="*/ 0 h 7"/>
                <a:gd name="T2" fmla="*/ 4 w 30"/>
                <a:gd name="T3" fmla="*/ 0 h 7"/>
                <a:gd name="T4" fmla="*/ 0 w 30"/>
                <a:gd name="T5" fmla="*/ 4 h 7"/>
                <a:gd name="T6" fmla="*/ 4 w 30"/>
                <a:gd name="T7" fmla="*/ 7 h 7"/>
                <a:gd name="T8" fmla="*/ 27 w 30"/>
                <a:gd name="T9" fmla="*/ 7 h 7"/>
                <a:gd name="T10" fmla="*/ 30 w 30"/>
                <a:gd name="T11" fmla="*/ 4 h 7"/>
                <a:gd name="T12" fmla="*/ 27 w 30"/>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30" h="7">
                  <a:moveTo>
                    <a:pt x="27" y="0"/>
                  </a:moveTo>
                  <a:cubicBezTo>
                    <a:pt x="4" y="0"/>
                    <a:pt x="4" y="0"/>
                    <a:pt x="4" y="0"/>
                  </a:cubicBezTo>
                  <a:cubicBezTo>
                    <a:pt x="2" y="0"/>
                    <a:pt x="0" y="2"/>
                    <a:pt x="0" y="4"/>
                  </a:cubicBezTo>
                  <a:cubicBezTo>
                    <a:pt x="0" y="6"/>
                    <a:pt x="2" y="7"/>
                    <a:pt x="4" y="7"/>
                  </a:cubicBezTo>
                  <a:cubicBezTo>
                    <a:pt x="27" y="7"/>
                    <a:pt x="27" y="7"/>
                    <a:pt x="27" y="7"/>
                  </a:cubicBezTo>
                  <a:cubicBezTo>
                    <a:pt x="29" y="7"/>
                    <a:pt x="30" y="6"/>
                    <a:pt x="30" y="4"/>
                  </a:cubicBezTo>
                  <a:cubicBezTo>
                    <a:pt x="30" y="2"/>
                    <a:pt x="29" y="0"/>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3" name="Freeform 19"/>
            <p:cNvSpPr/>
            <p:nvPr/>
          </p:nvSpPr>
          <p:spPr bwMode="auto">
            <a:xfrm>
              <a:off x="31" y="105"/>
              <a:ext cx="44" cy="14"/>
            </a:xfrm>
            <a:custGeom>
              <a:avLst/>
              <a:gdLst>
                <a:gd name="T0" fmla="*/ 19 w 23"/>
                <a:gd name="T1" fmla="*/ 0 h 7"/>
                <a:gd name="T2" fmla="*/ 4 w 23"/>
                <a:gd name="T3" fmla="*/ 0 h 7"/>
                <a:gd name="T4" fmla="*/ 0 w 23"/>
                <a:gd name="T5" fmla="*/ 3 h 7"/>
                <a:gd name="T6" fmla="*/ 4 w 23"/>
                <a:gd name="T7" fmla="*/ 7 h 7"/>
                <a:gd name="T8" fmla="*/ 19 w 23"/>
                <a:gd name="T9" fmla="*/ 7 h 7"/>
                <a:gd name="T10" fmla="*/ 23 w 23"/>
                <a:gd name="T11" fmla="*/ 3 h 7"/>
                <a:gd name="T12" fmla="*/ 19 w 23"/>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23" h="7">
                  <a:moveTo>
                    <a:pt x="19" y="0"/>
                  </a:moveTo>
                  <a:cubicBezTo>
                    <a:pt x="4" y="0"/>
                    <a:pt x="4" y="0"/>
                    <a:pt x="4" y="0"/>
                  </a:cubicBezTo>
                  <a:cubicBezTo>
                    <a:pt x="2" y="0"/>
                    <a:pt x="0" y="1"/>
                    <a:pt x="0" y="3"/>
                  </a:cubicBezTo>
                  <a:cubicBezTo>
                    <a:pt x="0" y="5"/>
                    <a:pt x="2" y="7"/>
                    <a:pt x="4" y="7"/>
                  </a:cubicBezTo>
                  <a:cubicBezTo>
                    <a:pt x="19" y="7"/>
                    <a:pt x="19" y="7"/>
                    <a:pt x="19" y="7"/>
                  </a:cubicBezTo>
                  <a:cubicBezTo>
                    <a:pt x="22" y="7"/>
                    <a:pt x="23" y="5"/>
                    <a:pt x="23" y="3"/>
                  </a:cubicBezTo>
                  <a:cubicBezTo>
                    <a:pt x="23" y="1"/>
                    <a:pt x="22" y="0"/>
                    <a:pt x="1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8" name="Freeform 20"/>
            <p:cNvSpPr>
              <a:spLocks noEditPoints="1"/>
            </p:cNvSpPr>
            <p:nvPr/>
          </p:nvSpPr>
          <p:spPr bwMode="auto">
            <a:xfrm>
              <a:off x="0" y="0"/>
              <a:ext cx="121" cy="168"/>
            </a:xfrm>
            <a:custGeom>
              <a:avLst/>
              <a:gdLst>
                <a:gd name="T0" fmla="*/ 55 w 63"/>
                <a:gd name="T1" fmla="*/ 0 h 88"/>
                <a:gd name="T2" fmla="*/ 9 w 63"/>
                <a:gd name="T3" fmla="*/ 0 h 88"/>
                <a:gd name="T4" fmla="*/ 0 w 63"/>
                <a:gd name="T5" fmla="*/ 8 h 88"/>
                <a:gd name="T6" fmla="*/ 0 w 63"/>
                <a:gd name="T7" fmla="*/ 79 h 88"/>
                <a:gd name="T8" fmla="*/ 9 w 63"/>
                <a:gd name="T9" fmla="*/ 88 h 88"/>
                <a:gd name="T10" fmla="*/ 55 w 63"/>
                <a:gd name="T11" fmla="*/ 88 h 88"/>
                <a:gd name="T12" fmla="*/ 63 w 63"/>
                <a:gd name="T13" fmla="*/ 79 h 88"/>
                <a:gd name="T14" fmla="*/ 63 w 63"/>
                <a:gd name="T15" fmla="*/ 8 h 88"/>
                <a:gd name="T16" fmla="*/ 55 w 63"/>
                <a:gd name="T17" fmla="*/ 0 h 88"/>
                <a:gd name="T18" fmla="*/ 55 w 63"/>
                <a:gd name="T19" fmla="*/ 79 h 88"/>
                <a:gd name="T20" fmla="*/ 55 w 63"/>
                <a:gd name="T21" fmla="*/ 80 h 88"/>
                <a:gd name="T22" fmla="*/ 9 w 63"/>
                <a:gd name="T23" fmla="*/ 80 h 88"/>
                <a:gd name="T24" fmla="*/ 8 w 63"/>
                <a:gd name="T25" fmla="*/ 79 h 88"/>
                <a:gd name="T26" fmla="*/ 8 w 63"/>
                <a:gd name="T27" fmla="*/ 8 h 88"/>
                <a:gd name="T28" fmla="*/ 9 w 63"/>
                <a:gd name="T29" fmla="*/ 7 h 88"/>
                <a:gd name="T30" fmla="*/ 55 w 63"/>
                <a:gd name="T31" fmla="*/ 7 h 88"/>
                <a:gd name="T32" fmla="*/ 55 w 63"/>
                <a:gd name="T33" fmla="*/ 8 h 88"/>
                <a:gd name="T34" fmla="*/ 55 w 63"/>
                <a:gd name="T35" fmla="*/ 7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3" h="88">
                  <a:moveTo>
                    <a:pt x="55" y="0"/>
                  </a:moveTo>
                  <a:cubicBezTo>
                    <a:pt x="9" y="0"/>
                    <a:pt x="9" y="0"/>
                    <a:pt x="9" y="0"/>
                  </a:cubicBezTo>
                  <a:cubicBezTo>
                    <a:pt x="4" y="0"/>
                    <a:pt x="0" y="3"/>
                    <a:pt x="0" y="8"/>
                  </a:cubicBezTo>
                  <a:cubicBezTo>
                    <a:pt x="0" y="79"/>
                    <a:pt x="0" y="79"/>
                    <a:pt x="0" y="79"/>
                  </a:cubicBezTo>
                  <a:cubicBezTo>
                    <a:pt x="0" y="84"/>
                    <a:pt x="4" y="88"/>
                    <a:pt x="9" y="88"/>
                  </a:cubicBezTo>
                  <a:cubicBezTo>
                    <a:pt x="55" y="88"/>
                    <a:pt x="55" y="88"/>
                    <a:pt x="55" y="88"/>
                  </a:cubicBezTo>
                  <a:cubicBezTo>
                    <a:pt x="59" y="88"/>
                    <a:pt x="63" y="84"/>
                    <a:pt x="63" y="79"/>
                  </a:cubicBezTo>
                  <a:cubicBezTo>
                    <a:pt x="63" y="8"/>
                    <a:pt x="63" y="8"/>
                    <a:pt x="63" y="8"/>
                  </a:cubicBezTo>
                  <a:cubicBezTo>
                    <a:pt x="63" y="3"/>
                    <a:pt x="59" y="0"/>
                    <a:pt x="55" y="0"/>
                  </a:cubicBezTo>
                  <a:close/>
                  <a:moveTo>
                    <a:pt x="55" y="79"/>
                  </a:moveTo>
                  <a:cubicBezTo>
                    <a:pt x="55" y="80"/>
                    <a:pt x="55" y="80"/>
                    <a:pt x="55" y="80"/>
                  </a:cubicBezTo>
                  <a:cubicBezTo>
                    <a:pt x="9" y="80"/>
                    <a:pt x="9" y="80"/>
                    <a:pt x="9" y="80"/>
                  </a:cubicBezTo>
                  <a:cubicBezTo>
                    <a:pt x="8" y="80"/>
                    <a:pt x="8" y="80"/>
                    <a:pt x="8" y="79"/>
                  </a:cubicBezTo>
                  <a:cubicBezTo>
                    <a:pt x="8" y="8"/>
                    <a:pt x="8" y="8"/>
                    <a:pt x="8" y="8"/>
                  </a:cubicBezTo>
                  <a:cubicBezTo>
                    <a:pt x="8" y="8"/>
                    <a:pt x="8" y="7"/>
                    <a:pt x="9" y="7"/>
                  </a:cubicBezTo>
                  <a:cubicBezTo>
                    <a:pt x="55" y="7"/>
                    <a:pt x="55" y="7"/>
                    <a:pt x="55" y="7"/>
                  </a:cubicBezTo>
                  <a:cubicBezTo>
                    <a:pt x="55" y="7"/>
                    <a:pt x="55" y="8"/>
                    <a:pt x="55" y="8"/>
                  </a:cubicBezTo>
                  <a:lnTo>
                    <a:pt x="55" y="7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60" name="Group 30"/>
          <p:cNvGrpSpPr/>
          <p:nvPr/>
        </p:nvGrpSpPr>
        <p:grpSpPr bwMode="auto">
          <a:xfrm>
            <a:off x="7083426" y="3816986"/>
            <a:ext cx="353484" cy="355600"/>
            <a:chOff x="0" y="0"/>
            <a:chExt cx="167" cy="168"/>
          </a:xfrm>
        </p:grpSpPr>
        <p:sp>
          <p:nvSpPr>
            <p:cNvPr id="61" name="Freeform 31"/>
            <p:cNvSpPr>
              <a:spLocks noEditPoints="1"/>
            </p:cNvSpPr>
            <p:nvPr/>
          </p:nvSpPr>
          <p:spPr bwMode="auto">
            <a:xfrm>
              <a:off x="0" y="0"/>
              <a:ext cx="167" cy="168"/>
            </a:xfrm>
            <a:custGeom>
              <a:avLst/>
              <a:gdLst>
                <a:gd name="T0" fmla="*/ 84 w 87"/>
                <a:gd name="T1" fmla="*/ 34 h 88"/>
                <a:gd name="T2" fmla="*/ 76 w 87"/>
                <a:gd name="T3" fmla="*/ 28 h 88"/>
                <a:gd name="T4" fmla="*/ 79 w 87"/>
                <a:gd name="T5" fmla="*/ 18 h 88"/>
                <a:gd name="T6" fmla="*/ 66 w 87"/>
                <a:gd name="T7" fmla="*/ 8 h 88"/>
                <a:gd name="T8" fmla="*/ 56 w 87"/>
                <a:gd name="T9" fmla="*/ 10 h 88"/>
                <a:gd name="T10" fmla="*/ 50 w 87"/>
                <a:gd name="T11" fmla="*/ 0 h 88"/>
                <a:gd name="T12" fmla="*/ 34 w 87"/>
                <a:gd name="T13" fmla="*/ 3 h 88"/>
                <a:gd name="T14" fmla="*/ 28 w 87"/>
                <a:gd name="T15" fmla="*/ 11 h 88"/>
                <a:gd name="T16" fmla="*/ 18 w 87"/>
                <a:gd name="T17" fmla="*/ 8 h 88"/>
                <a:gd name="T18" fmla="*/ 8 w 87"/>
                <a:gd name="T19" fmla="*/ 22 h 88"/>
                <a:gd name="T20" fmla="*/ 9 w 87"/>
                <a:gd name="T21" fmla="*/ 32 h 88"/>
                <a:gd name="T22" fmla="*/ 0 w 87"/>
                <a:gd name="T23" fmla="*/ 37 h 88"/>
                <a:gd name="T24" fmla="*/ 0 w 87"/>
                <a:gd name="T25" fmla="*/ 50 h 88"/>
                <a:gd name="T26" fmla="*/ 9 w 87"/>
                <a:gd name="T27" fmla="*/ 56 h 88"/>
                <a:gd name="T28" fmla="*/ 8 w 87"/>
                <a:gd name="T29" fmla="*/ 66 h 88"/>
                <a:gd name="T30" fmla="*/ 18 w 87"/>
                <a:gd name="T31" fmla="*/ 79 h 88"/>
                <a:gd name="T32" fmla="*/ 28 w 87"/>
                <a:gd name="T33" fmla="*/ 76 h 88"/>
                <a:gd name="T34" fmla="*/ 34 w 87"/>
                <a:gd name="T35" fmla="*/ 85 h 88"/>
                <a:gd name="T36" fmla="*/ 43 w 87"/>
                <a:gd name="T37" fmla="*/ 88 h 88"/>
                <a:gd name="T38" fmla="*/ 53 w 87"/>
                <a:gd name="T39" fmla="*/ 85 h 88"/>
                <a:gd name="T40" fmla="*/ 59 w 87"/>
                <a:gd name="T41" fmla="*/ 76 h 88"/>
                <a:gd name="T42" fmla="*/ 69 w 87"/>
                <a:gd name="T43" fmla="*/ 79 h 88"/>
                <a:gd name="T44" fmla="*/ 79 w 87"/>
                <a:gd name="T45" fmla="*/ 66 h 88"/>
                <a:gd name="T46" fmla="*/ 77 w 87"/>
                <a:gd name="T47" fmla="*/ 56 h 88"/>
                <a:gd name="T48" fmla="*/ 87 w 87"/>
                <a:gd name="T49" fmla="*/ 50 h 88"/>
                <a:gd name="T50" fmla="*/ 87 w 87"/>
                <a:gd name="T51" fmla="*/ 37 h 88"/>
                <a:gd name="T52" fmla="*/ 73 w 87"/>
                <a:gd name="T53" fmla="*/ 49 h 88"/>
                <a:gd name="T54" fmla="*/ 69 w 87"/>
                <a:gd name="T55" fmla="*/ 57 h 88"/>
                <a:gd name="T56" fmla="*/ 71 w 87"/>
                <a:gd name="T57" fmla="*/ 67 h 88"/>
                <a:gd name="T58" fmla="*/ 61 w 87"/>
                <a:gd name="T59" fmla="*/ 69 h 88"/>
                <a:gd name="T60" fmla="*/ 52 w 87"/>
                <a:gd name="T61" fmla="*/ 71 h 88"/>
                <a:gd name="T62" fmla="*/ 47 w 87"/>
                <a:gd name="T63" fmla="*/ 80 h 88"/>
                <a:gd name="T64" fmla="*/ 38 w 87"/>
                <a:gd name="T65" fmla="*/ 74 h 88"/>
                <a:gd name="T66" fmla="*/ 30 w 87"/>
                <a:gd name="T67" fmla="*/ 69 h 88"/>
                <a:gd name="T68" fmla="*/ 20 w 87"/>
                <a:gd name="T69" fmla="*/ 72 h 88"/>
                <a:gd name="T70" fmla="*/ 18 w 87"/>
                <a:gd name="T71" fmla="*/ 61 h 88"/>
                <a:gd name="T72" fmla="*/ 16 w 87"/>
                <a:gd name="T73" fmla="*/ 52 h 88"/>
                <a:gd name="T74" fmla="*/ 7 w 87"/>
                <a:gd name="T75" fmla="*/ 47 h 88"/>
                <a:gd name="T76" fmla="*/ 7 w 87"/>
                <a:gd name="T77" fmla="*/ 40 h 88"/>
                <a:gd name="T78" fmla="*/ 16 w 87"/>
                <a:gd name="T79" fmla="*/ 36 h 88"/>
                <a:gd name="T80" fmla="*/ 18 w 87"/>
                <a:gd name="T81" fmla="*/ 27 h 88"/>
                <a:gd name="T82" fmla="*/ 20 w 87"/>
                <a:gd name="T83" fmla="*/ 16 h 88"/>
                <a:gd name="T84" fmla="*/ 30 w 87"/>
                <a:gd name="T85" fmla="*/ 19 h 88"/>
                <a:gd name="T86" fmla="*/ 38 w 87"/>
                <a:gd name="T87" fmla="*/ 14 h 88"/>
                <a:gd name="T88" fmla="*/ 47 w 87"/>
                <a:gd name="T89" fmla="*/ 8 h 88"/>
                <a:gd name="T90" fmla="*/ 52 w 87"/>
                <a:gd name="T91" fmla="*/ 16 h 88"/>
                <a:gd name="T92" fmla="*/ 61 w 87"/>
                <a:gd name="T93" fmla="*/ 19 h 88"/>
                <a:gd name="T94" fmla="*/ 71 w 87"/>
                <a:gd name="T95" fmla="*/ 21 h 88"/>
                <a:gd name="T96" fmla="*/ 69 w 87"/>
                <a:gd name="T97" fmla="*/ 30 h 88"/>
                <a:gd name="T98" fmla="*/ 73 w 87"/>
                <a:gd name="T99" fmla="*/ 38 h 88"/>
                <a:gd name="T100" fmla="*/ 80 w 87"/>
                <a:gd name="T101" fmla="*/ 4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7" h="88">
                  <a:moveTo>
                    <a:pt x="87" y="37"/>
                  </a:moveTo>
                  <a:cubicBezTo>
                    <a:pt x="87" y="36"/>
                    <a:pt x="86" y="35"/>
                    <a:pt x="84" y="34"/>
                  </a:cubicBezTo>
                  <a:cubicBezTo>
                    <a:pt x="77" y="32"/>
                    <a:pt x="77" y="32"/>
                    <a:pt x="77" y="32"/>
                  </a:cubicBezTo>
                  <a:cubicBezTo>
                    <a:pt x="77" y="31"/>
                    <a:pt x="77" y="29"/>
                    <a:pt x="76" y="28"/>
                  </a:cubicBezTo>
                  <a:cubicBezTo>
                    <a:pt x="79" y="22"/>
                    <a:pt x="79" y="22"/>
                    <a:pt x="79" y="22"/>
                  </a:cubicBezTo>
                  <a:cubicBezTo>
                    <a:pt x="80" y="20"/>
                    <a:pt x="80" y="19"/>
                    <a:pt x="79" y="18"/>
                  </a:cubicBezTo>
                  <a:cubicBezTo>
                    <a:pt x="76" y="14"/>
                    <a:pt x="73" y="11"/>
                    <a:pt x="69" y="8"/>
                  </a:cubicBezTo>
                  <a:cubicBezTo>
                    <a:pt x="68" y="8"/>
                    <a:pt x="67" y="7"/>
                    <a:pt x="66" y="8"/>
                  </a:cubicBezTo>
                  <a:cubicBezTo>
                    <a:pt x="59" y="11"/>
                    <a:pt x="59" y="11"/>
                    <a:pt x="59" y="11"/>
                  </a:cubicBezTo>
                  <a:cubicBezTo>
                    <a:pt x="58" y="11"/>
                    <a:pt x="57" y="10"/>
                    <a:pt x="56" y="10"/>
                  </a:cubicBezTo>
                  <a:cubicBezTo>
                    <a:pt x="53" y="3"/>
                    <a:pt x="53" y="3"/>
                    <a:pt x="53" y="3"/>
                  </a:cubicBezTo>
                  <a:cubicBezTo>
                    <a:pt x="53" y="2"/>
                    <a:pt x="52" y="1"/>
                    <a:pt x="50" y="0"/>
                  </a:cubicBezTo>
                  <a:cubicBezTo>
                    <a:pt x="45" y="0"/>
                    <a:pt x="42" y="0"/>
                    <a:pt x="37" y="0"/>
                  </a:cubicBezTo>
                  <a:cubicBezTo>
                    <a:pt x="35" y="1"/>
                    <a:pt x="34" y="2"/>
                    <a:pt x="34" y="3"/>
                  </a:cubicBezTo>
                  <a:cubicBezTo>
                    <a:pt x="31" y="10"/>
                    <a:pt x="31" y="10"/>
                    <a:pt x="31" y="10"/>
                  </a:cubicBezTo>
                  <a:cubicBezTo>
                    <a:pt x="30" y="10"/>
                    <a:pt x="29" y="11"/>
                    <a:pt x="28" y="11"/>
                  </a:cubicBezTo>
                  <a:cubicBezTo>
                    <a:pt x="21" y="8"/>
                    <a:pt x="21" y="8"/>
                    <a:pt x="21" y="8"/>
                  </a:cubicBezTo>
                  <a:cubicBezTo>
                    <a:pt x="20" y="7"/>
                    <a:pt x="19" y="8"/>
                    <a:pt x="18" y="8"/>
                  </a:cubicBezTo>
                  <a:cubicBezTo>
                    <a:pt x="14" y="11"/>
                    <a:pt x="11" y="14"/>
                    <a:pt x="8" y="18"/>
                  </a:cubicBezTo>
                  <a:cubicBezTo>
                    <a:pt x="7" y="19"/>
                    <a:pt x="7" y="20"/>
                    <a:pt x="8" y="22"/>
                  </a:cubicBezTo>
                  <a:cubicBezTo>
                    <a:pt x="11" y="28"/>
                    <a:pt x="11" y="28"/>
                    <a:pt x="11" y="28"/>
                  </a:cubicBezTo>
                  <a:cubicBezTo>
                    <a:pt x="10" y="29"/>
                    <a:pt x="10" y="31"/>
                    <a:pt x="9" y="32"/>
                  </a:cubicBezTo>
                  <a:cubicBezTo>
                    <a:pt x="3" y="34"/>
                    <a:pt x="3" y="34"/>
                    <a:pt x="3" y="34"/>
                  </a:cubicBezTo>
                  <a:cubicBezTo>
                    <a:pt x="1" y="35"/>
                    <a:pt x="0" y="36"/>
                    <a:pt x="0" y="37"/>
                  </a:cubicBezTo>
                  <a:cubicBezTo>
                    <a:pt x="0" y="40"/>
                    <a:pt x="0" y="42"/>
                    <a:pt x="0" y="44"/>
                  </a:cubicBezTo>
                  <a:cubicBezTo>
                    <a:pt x="0" y="46"/>
                    <a:pt x="0" y="48"/>
                    <a:pt x="0" y="50"/>
                  </a:cubicBezTo>
                  <a:cubicBezTo>
                    <a:pt x="0" y="52"/>
                    <a:pt x="1" y="53"/>
                    <a:pt x="3" y="53"/>
                  </a:cubicBezTo>
                  <a:cubicBezTo>
                    <a:pt x="9" y="56"/>
                    <a:pt x="9" y="56"/>
                    <a:pt x="9" y="56"/>
                  </a:cubicBezTo>
                  <a:cubicBezTo>
                    <a:pt x="10" y="57"/>
                    <a:pt x="10" y="58"/>
                    <a:pt x="11" y="59"/>
                  </a:cubicBezTo>
                  <a:cubicBezTo>
                    <a:pt x="8" y="66"/>
                    <a:pt x="8" y="66"/>
                    <a:pt x="8" y="66"/>
                  </a:cubicBezTo>
                  <a:cubicBezTo>
                    <a:pt x="7" y="67"/>
                    <a:pt x="7" y="69"/>
                    <a:pt x="8" y="70"/>
                  </a:cubicBezTo>
                  <a:cubicBezTo>
                    <a:pt x="11" y="73"/>
                    <a:pt x="14" y="77"/>
                    <a:pt x="18" y="79"/>
                  </a:cubicBezTo>
                  <a:cubicBezTo>
                    <a:pt x="19" y="80"/>
                    <a:pt x="20" y="80"/>
                    <a:pt x="21" y="80"/>
                  </a:cubicBezTo>
                  <a:cubicBezTo>
                    <a:pt x="28" y="76"/>
                    <a:pt x="28" y="76"/>
                    <a:pt x="28" y="76"/>
                  </a:cubicBezTo>
                  <a:cubicBezTo>
                    <a:pt x="29" y="77"/>
                    <a:pt x="30" y="77"/>
                    <a:pt x="31" y="78"/>
                  </a:cubicBezTo>
                  <a:cubicBezTo>
                    <a:pt x="34" y="85"/>
                    <a:pt x="34" y="85"/>
                    <a:pt x="34" y="85"/>
                  </a:cubicBezTo>
                  <a:cubicBezTo>
                    <a:pt x="34" y="86"/>
                    <a:pt x="35" y="87"/>
                    <a:pt x="37" y="87"/>
                  </a:cubicBezTo>
                  <a:cubicBezTo>
                    <a:pt x="39" y="88"/>
                    <a:pt x="41" y="88"/>
                    <a:pt x="43" y="88"/>
                  </a:cubicBezTo>
                  <a:cubicBezTo>
                    <a:pt x="46" y="88"/>
                    <a:pt x="48" y="88"/>
                    <a:pt x="50" y="87"/>
                  </a:cubicBezTo>
                  <a:cubicBezTo>
                    <a:pt x="52" y="87"/>
                    <a:pt x="53" y="86"/>
                    <a:pt x="53" y="85"/>
                  </a:cubicBezTo>
                  <a:cubicBezTo>
                    <a:pt x="56" y="78"/>
                    <a:pt x="56" y="78"/>
                    <a:pt x="56" y="78"/>
                  </a:cubicBezTo>
                  <a:cubicBezTo>
                    <a:pt x="57" y="77"/>
                    <a:pt x="58" y="77"/>
                    <a:pt x="59" y="76"/>
                  </a:cubicBezTo>
                  <a:cubicBezTo>
                    <a:pt x="66" y="80"/>
                    <a:pt x="66" y="80"/>
                    <a:pt x="66" y="80"/>
                  </a:cubicBezTo>
                  <a:cubicBezTo>
                    <a:pt x="67" y="80"/>
                    <a:pt x="68" y="80"/>
                    <a:pt x="69" y="79"/>
                  </a:cubicBezTo>
                  <a:cubicBezTo>
                    <a:pt x="73" y="77"/>
                    <a:pt x="76" y="73"/>
                    <a:pt x="79" y="70"/>
                  </a:cubicBezTo>
                  <a:cubicBezTo>
                    <a:pt x="80" y="69"/>
                    <a:pt x="80" y="67"/>
                    <a:pt x="79" y="66"/>
                  </a:cubicBezTo>
                  <a:cubicBezTo>
                    <a:pt x="76" y="59"/>
                    <a:pt x="76" y="59"/>
                    <a:pt x="76" y="59"/>
                  </a:cubicBezTo>
                  <a:cubicBezTo>
                    <a:pt x="77" y="58"/>
                    <a:pt x="77" y="57"/>
                    <a:pt x="77" y="56"/>
                  </a:cubicBezTo>
                  <a:cubicBezTo>
                    <a:pt x="84" y="53"/>
                    <a:pt x="84" y="53"/>
                    <a:pt x="84" y="53"/>
                  </a:cubicBezTo>
                  <a:cubicBezTo>
                    <a:pt x="86" y="53"/>
                    <a:pt x="87" y="52"/>
                    <a:pt x="87" y="50"/>
                  </a:cubicBezTo>
                  <a:cubicBezTo>
                    <a:pt x="87" y="48"/>
                    <a:pt x="87" y="46"/>
                    <a:pt x="87" y="44"/>
                  </a:cubicBezTo>
                  <a:cubicBezTo>
                    <a:pt x="87" y="42"/>
                    <a:pt x="87" y="40"/>
                    <a:pt x="87" y="37"/>
                  </a:cubicBezTo>
                  <a:close/>
                  <a:moveTo>
                    <a:pt x="80" y="47"/>
                  </a:moveTo>
                  <a:cubicBezTo>
                    <a:pt x="73" y="49"/>
                    <a:pt x="73" y="49"/>
                    <a:pt x="73" y="49"/>
                  </a:cubicBezTo>
                  <a:cubicBezTo>
                    <a:pt x="72" y="50"/>
                    <a:pt x="71" y="51"/>
                    <a:pt x="71" y="52"/>
                  </a:cubicBezTo>
                  <a:cubicBezTo>
                    <a:pt x="70" y="54"/>
                    <a:pt x="70" y="56"/>
                    <a:pt x="69" y="57"/>
                  </a:cubicBezTo>
                  <a:cubicBezTo>
                    <a:pt x="68" y="58"/>
                    <a:pt x="68" y="60"/>
                    <a:pt x="68" y="61"/>
                  </a:cubicBezTo>
                  <a:cubicBezTo>
                    <a:pt x="71" y="67"/>
                    <a:pt x="71" y="67"/>
                    <a:pt x="71" y="67"/>
                  </a:cubicBezTo>
                  <a:cubicBezTo>
                    <a:pt x="70" y="69"/>
                    <a:pt x="68" y="70"/>
                    <a:pt x="67" y="72"/>
                  </a:cubicBezTo>
                  <a:cubicBezTo>
                    <a:pt x="61" y="69"/>
                    <a:pt x="61" y="69"/>
                    <a:pt x="61" y="69"/>
                  </a:cubicBezTo>
                  <a:cubicBezTo>
                    <a:pt x="59" y="68"/>
                    <a:pt x="58" y="68"/>
                    <a:pt x="57" y="69"/>
                  </a:cubicBezTo>
                  <a:cubicBezTo>
                    <a:pt x="55" y="70"/>
                    <a:pt x="54" y="71"/>
                    <a:pt x="52" y="71"/>
                  </a:cubicBezTo>
                  <a:cubicBezTo>
                    <a:pt x="50" y="71"/>
                    <a:pt x="50" y="72"/>
                    <a:pt x="49" y="74"/>
                  </a:cubicBezTo>
                  <a:cubicBezTo>
                    <a:pt x="47" y="80"/>
                    <a:pt x="47" y="80"/>
                    <a:pt x="47" y="80"/>
                  </a:cubicBezTo>
                  <a:cubicBezTo>
                    <a:pt x="44" y="80"/>
                    <a:pt x="43" y="80"/>
                    <a:pt x="40" y="80"/>
                  </a:cubicBezTo>
                  <a:cubicBezTo>
                    <a:pt x="38" y="74"/>
                    <a:pt x="38" y="74"/>
                    <a:pt x="38" y="74"/>
                  </a:cubicBezTo>
                  <a:cubicBezTo>
                    <a:pt x="37" y="72"/>
                    <a:pt x="37" y="71"/>
                    <a:pt x="35" y="71"/>
                  </a:cubicBezTo>
                  <a:cubicBezTo>
                    <a:pt x="33" y="71"/>
                    <a:pt x="32" y="70"/>
                    <a:pt x="30" y="69"/>
                  </a:cubicBezTo>
                  <a:cubicBezTo>
                    <a:pt x="29" y="68"/>
                    <a:pt x="28" y="68"/>
                    <a:pt x="26" y="69"/>
                  </a:cubicBezTo>
                  <a:cubicBezTo>
                    <a:pt x="20" y="72"/>
                    <a:pt x="20" y="72"/>
                    <a:pt x="20" y="72"/>
                  </a:cubicBezTo>
                  <a:cubicBezTo>
                    <a:pt x="19" y="70"/>
                    <a:pt x="17" y="69"/>
                    <a:pt x="16" y="67"/>
                  </a:cubicBezTo>
                  <a:cubicBezTo>
                    <a:pt x="18" y="61"/>
                    <a:pt x="18" y="61"/>
                    <a:pt x="18" y="61"/>
                  </a:cubicBezTo>
                  <a:cubicBezTo>
                    <a:pt x="19" y="60"/>
                    <a:pt x="19" y="58"/>
                    <a:pt x="18" y="57"/>
                  </a:cubicBezTo>
                  <a:cubicBezTo>
                    <a:pt x="17" y="56"/>
                    <a:pt x="17" y="54"/>
                    <a:pt x="16" y="52"/>
                  </a:cubicBezTo>
                  <a:cubicBezTo>
                    <a:pt x="16" y="51"/>
                    <a:pt x="15" y="50"/>
                    <a:pt x="14" y="49"/>
                  </a:cubicBezTo>
                  <a:cubicBezTo>
                    <a:pt x="7" y="47"/>
                    <a:pt x="7" y="47"/>
                    <a:pt x="7" y="47"/>
                  </a:cubicBezTo>
                  <a:cubicBezTo>
                    <a:pt x="7" y="46"/>
                    <a:pt x="7" y="45"/>
                    <a:pt x="7" y="44"/>
                  </a:cubicBezTo>
                  <a:cubicBezTo>
                    <a:pt x="7" y="43"/>
                    <a:pt x="7" y="42"/>
                    <a:pt x="7" y="40"/>
                  </a:cubicBezTo>
                  <a:cubicBezTo>
                    <a:pt x="14" y="38"/>
                    <a:pt x="14" y="38"/>
                    <a:pt x="14" y="38"/>
                  </a:cubicBezTo>
                  <a:cubicBezTo>
                    <a:pt x="15" y="38"/>
                    <a:pt x="16" y="37"/>
                    <a:pt x="16" y="36"/>
                  </a:cubicBezTo>
                  <a:cubicBezTo>
                    <a:pt x="17" y="34"/>
                    <a:pt x="17" y="32"/>
                    <a:pt x="18" y="30"/>
                  </a:cubicBezTo>
                  <a:cubicBezTo>
                    <a:pt x="19" y="29"/>
                    <a:pt x="19" y="28"/>
                    <a:pt x="18" y="27"/>
                  </a:cubicBezTo>
                  <a:cubicBezTo>
                    <a:pt x="16" y="21"/>
                    <a:pt x="16" y="21"/>
                    <a:pt x="16" y="21"/>
                  </a:cubicBezTo>
                  <a:cubicBezTo>
                    <a:pt x="17" y="19"/>
                    <a:pt x="19" y="17"/>
                    <a:pt x="20" y="16"/>
                  </a:cubicBezTo>
                  <a:cubicBezTo>
                    <a:pt x="26" y="19"/>
                    <a:pt x="26" y="19"/>
                    <a:pt x="26" y="19"/>
                  </a:cubicBezTo>
                  <a:cubicBezTo>
                    <a:pt x="28" y="19"/>
                    <a:pt x="29" y="19"/>
                    <a:pt x="30" y="19"/>
                  </a:cubicBezTo>
                  <a:cubicBezTo>
                    <a:pt x="32" y="18"/>
                    <a:pt x="33" y="17"/>
                    <a:pt x="35" y="16"/>
                  </a:cubicBezTo>
                  <a:cubicBezTo>
                    <a:pt x="37" y="16"/>
                    <a:pt x="37" y="15"/>
                    <a:pt x="38" y="14"/>
                  </a:cubicBezTo>
                  <a:cubicBezTo>
                    <a:pt x="40" y="8"/>
                    <a:pt x="40" y="8"/>
                    <a:pt x="40" y="8"/>
                  </a:cubicBezTo>
                  <a:cubicBezTo>
                    <a:pt x="42" y="7"/>
                    <a:pt x="44" y="7"/>
                    <a:pt x="47" y="8"/>
                  </a:cubicBezTo>
                  <a:cubicBezTo>
                    <a:pt x="49" y="14"/>
                    <a:pt x="49" y="14"/>
                    <a:pt x="49" y="14"/>
                  </a:cubicBezTo>
                  <a:cubicBezTo>
                    <a:pt x="50" y="15"/>
                    <a:pt x="50" y="16"/>
                    <a:pt x="52" y="16"/>
                  </a:cubicBezTo>
                  <a:cubicBezTo>
                    <a:pt x="54" y="17"/>
                    <a:pt x="55" y="18"/>
                    <a:pt x="57" y="19"/>
                  </a:cubicBezTo>
                  <a:cubicBezTo>
                    <a:pt x="58" y="19"/>
                    <a:pt x="59" y="19"/>
                    <a:pt x="61" y="19"/>
                  </a:cubicBezTo>
                  <a:cubicBezTo>
                    <a:pt x="67" y="16"/>
                    <a:pt x="67" y="16"/>
                    <a:pt x="67" y="16"/>
                  </a:cubicBezTo>
                  <a:cubicBezTo>
                    <a:pt x="68" y="17"/>
                    <a:pt x="70" y="19"/>
                    <a:pt x="71" y="21"/>
                  </a:cubicBezTo>
                  <a:cubicBezTo>
                    <a:pt x="68" y="27"/>
                    <a:pt x="68" y="27"/>
                    <a:pt x="68" y="27"/>
                  </a:cubicBezTo>
                  <a:cubicBezTo>
                    <a:pt x="68" y="28"/>
                    <a:pt x="68" y="29"/>
                    <a:pt x="69" y="30"/>
                  </a:cubicBezTo>
                  <a:cubicBezTo>
                    <a:pt x="70" y="32"/>
                    <a:pt x="70" y="34"/>
                    <a:pt x="71" y="36"/>
                  </a:cubicBezTo>
                  <a:cubicBezTo>
                    <a:pt x="71" y="37"/>
                    <a:pt x="72" y="38"/>
                    <a:pt x="73" y="38"/>
                  </a:cubicBezTo>
                  <a:cubicBezTo>
                    <a:pt x="80" y="40"/>
                    <a:pt x="80" y="40"/>
                    <a:pt x="80" y="40"/>
                  </a:cubicBezTo>
                  <a:cubicBezTo>
                    <a:pt x="80" y="42"/>
                    <a:pt x="80" y="43"/>
                    <a:pt x="80" y="44"/>
                  </a:cubicBezTo>
                  <a:cubicBezTo>
                    <a:pt x="80" y="45"/>
                    <a:pt x="80" y="46"/>
                    <a:pt x="80"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2" name="Freeform 32"/>
            <p:cNvSpPr>
              <a:spLocks noEditPoints="1"/>
            </p:cNvSpPr>
            <p:nvPr/>
          </p:nvSpPr>
          <p:spPr bwMode="auto">
            <a:xfrm>
              <a:off x="50" y="48"/>
              <a:ext cx="67" cy="67"/>
            </a:xfrm>
            <a:custGeom>
              <a:avLst/>
              <a:gdLst>
                <a:gd name="T0" fmla="*/ 17 w 35"/>
                <a:gd name="T1" fmla="*/ 0 h 35"/>
                <a:gd name="T2" fmla="*/ 0 w 35"/>
                <a:gd name="T3" fmla="*/ 18 h 35"/>
                <a:gd name="T4" fmla="*/ 17 w 35"/>
                <a:gd name="T5" fmla="*/ 35 h 35"/>
                <a:gd name="T6" fmla="*/ 35 w 35"/>
                <a:gd name="T7" fmla="*/ 18 h 35"/>
                <a:gd name="T8" fmla="*/ 17 w 35"/>
                <a:gd name="T9" fmla="*/ 0 h 35"/>
                <a:gd name="T10" fmla="*/ 17 w 35"/>
                <a:gd name="T11" fmla="*/ 28 h 35"/>
                <a:gd name="T12" fmla="*/ 8 w 35"/>
                <a:gd name="T13" fmla="*/ 18 h 35"/>
                <a:gd name="T14" fmla="*/ 17 w 35"/>
                <a:gd name="T15" fmla="*/ 8 h 35"/>
                <a:gd name="T16" fmla="*/ 27 w 35"/>
                <a:gd name="T17" fmla="*/ 18 h 35"/>
                <a:gd name="T18" fmla="*/ 17 w 35"/>
                <a:gd name="T19" fmla="*/ 2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17" y="0"/>
                  </a:moveTo>
                  <a:cubicBezTo>
                    <a:pt x="8" y="0"/>
                    <a:pt x="0" y="8"/>
                    <a:pt x="0" y="18"/>
                  </a:cubicBezTo>
                  <a:cubicBezTo>
                    <a:pt x="0" y="28"/>
                    <a:pt x="8" y="35"/>
                    <a:pt x="17" y="35"/>
                  </a:cubicBezTo>
                  <a:cubicBezTo>
                    <a:pt x="27" y="35"/>
                    <a:pt x="35" y="28"/>
                    <a:pt x="35" y="18"/>
                  </a:cubicBezTo>
                  <a:cubicBezTo>
                    <a:pt x="35" y="8"/>
                    <a:pt x="27" y="0"/>
                    <a:pt x="17" y="0"/>
                  </a:cubicBezTo>
                  <a:close/>
                  <a:moveTo>
                    <a:pt x="17" y="28"/>
                  </a:moveTo>
                  <a:cubicBezTo>
                    <a:pt x="12" y="28"/>
                    <a:pt x="8" y="23"/>
                    <a:pt x="8" y="18"/>
                  </a:cubicBezTo>
                  <a:cubicBezTo>
                    <a:pt x="8" y="12"/>
                    <a:pt x="12" y="8"/>
                    <a:pt x="17" y="8"/>
                  </a:cubicBezTo>
                  <a:cubicBezTo>
                    <a:pt x="23" y="8"/>
                    <a:pt x="27" y="12"/>
                    <a:pt x="27" y="18"/>
                  </a:cubicBezTo>
                  <a:cubicBezTo>
                    <a:pt x="27" y="23"/>
                    <a:pt x="23" y="28"/>
                    <a:pt x="17"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63" name="Group 33"/>
          <p:cNvGrpSpPr/>
          <p:nvPr/>
        </p:nvGrpSpPr>
        <p:grpSpPr bwMode="auto">
          <a:xfrm>
            <a:off x="6429376" y="2684569"/>
            <a:ext cx="351367" cy="355600"/>
            <a:chOff x="0" y="0"/>
            <a:chExt cx="166" cy="168"/>
          </a:xfrm>
        </p:grpSpPr>
        <p:sp>
          <p:nvSpPr>
            <p:cNvPr id="64" name="Freeform 34"/>
            <p:cNvSpPr/>
            <p:nvPr/>
          </p:nvSpPr>
          <p:spPr bwMode="auto">
            <a:xfrm>
              <a:off x="0" y="0"/>
              <a:ext cx="166" cy="120"/>
            </a:xfrm>
            <a:custGeom>
              <a:avLst/>
              <a:gdLst>
                <a:gd name="T0" fmla="*/ 67 w 87"/>
                <a:gd name="T1" fmla="*/ 23 h 63"/>
                <a:gd name="T2" fmla="*/ 63 w 87"/>
                <a:gd name="T3" fmla="*/ 24 h 63"/>
                <a:gd name="T4" fmla="*/ 63 w 87"/>
                <a:gd name="T5" fmla="*/ 22 h 63"/>
                <a:gd name="T6" fmla="*/ 41 w 87"/>
                <a:gd name="T7" fmla="*/ 0 h 63"/>
                <a:gd name="T8" fmla="*/ 20 w 87"/>
                <a:gd name="T9" fmla="*/ 18 h 63"/>
                <a:gd name="T10" fmla="*/ 14 w 87"/>
                <a:gd name="T11" fmla="*/ 19 h 63"/>
                <a:gd name="T12" fmla="*/ 14 w 87"/>
                <a:gd name="T13" fmla="*/ 19 h 63"/>
                <a:gd name="T14" fmla="*/ 5 w 87"/>
                <a:gd name="T15" fmla="*/ 32 h 63"/>
                <a:gd name="T16" fmla="*/ 6 w 87"/>
                <a:gd name="T17" fmla="*/ 38 h 63"/>
                <a:gd name="T18" fmla="*/ 0 w 87"/>
                <a:gd name="T19" fmla="*/ 50 h 63"/>
                <a:gd name="T20" fmla="*/ 14 w 87"/>
                <a:gd name="T21" fmla="*/ 63 h 63"/>
                <a:gd name="T22" fmla="*/ 28 w 87"/>
                <a:gd name="T23" fmla="*/ 63 h 63"/>
                <a:gd name="T24" fmla="*/ 32 w 87"/>
                <a:gd name="T25" fmla="*/ 60 h 63"/>
                <a:gd name="T26" fmla="*/ 28 w 87"/>
                <a:gd name="T27" fmla="*/ 56 h 63"/>
                <a:gd name="T28" fmla="*/ 14 w 87"/>
                <a:gd name="T29" fmla="*/ 56 h 63"/>
                <a:gd name="T30" fmla="*/ 8 w 87"/>
                <a:gd name="T31" fmla="*/ 50 h 63"/>
                <a:gd name="T32" fmla="*/ 13 w 87"/>
                <a:gd name="T33" fmla="*/ 43 h 63"/>
                <a:gd name="T34" fmla="*/ 16 w 87"/>
                <a:gd name="T35" fmla="*/ 41 h 63"/>
                <a:gd name="T36" fmla="*/ 15 w 87"/>
                <a:gd name="T37" fmla="*/ 37 h 63"/>
                <a:gd name="T38" fmla="*/ 13 w 87"/>
                <a:gd name="T39" fmla="*/ 32 h 63"/>
                <a:gd name="T40" fmla="*/ 17 w 87"/>
                <a:gd name="T41" fmla="*/ 26 h 63"/>
                <a:gd name="T42" fmla="*/ 17 w 87"/>
                <a:gd name="T43" fmla="*/ 26 h 63"/>
                <a:gd name="T44" fmla="*/ 22 w 87"/>
                <a:gd name="T45" fmla="*/ 27 h 63"/>
                <a:gd name="T46" fmla="*/ 26 w 87"/>
                <a:gd name="T47" fmla="*/ 26 h 63"/>
                <a:gd name="T48" fmla="*/ 28 w 87"/>
                <a:gd name="T49" fmla="*/ 23 h 63"/>
                <a:gd name="T50" fmla="*/ 27 w 87"/>
                <a:gd name="T51" fmla="*/ 22 h 63"/>
                <a:gd name="T52" fmla="*/ 27 w 87"/>
                <a:gd name="T53" fmla="*/ 22 h 63"/>
                <a:gd name="T54" fmla="*/ 41 w 87"/>
                <a:gd name="T55" fmla="*/ 8 h 63"/>
                <a:gd name="T56" fmla="*/ 55 w 87"/>
                <a:gd name="T57" fmla="*/ 22 h 63"/>
                <a:gd name="T58" fmla="*/ 53 w 87"/>
                <a:gd name="T59" fmla="*/ 29 h 63"/>
                <a:gd name="T60" fmla="*/ 54 w 87"/>
                <a:gd name="T61" fmla="*/ 34 h 63"/>
                <a:gd name="T62" fmla="*/ 59 w 87"/>
                <a:gd name="T63" fmla="*/ 34 h 63"/>
                <a:gd name="T64" fmla="*/ 67 w 87"/>
                <a:gd name="T65" fmla="*/ 31 h 63"/>
                <a:gd name="T66" fmla="*/ 79 w 87"/>
                <a:gd name="T67" fmla="*/ 43 h 63"/>
                <a:gd name="T68" fmla="*/ 67 w 87"/>
                <a:gd name="T69" fmla="*/ 56 h 63"/>
                <a:gd name="T70" fmla="*/ 59 w 87"/>
                <a:gd name="T71" fmla="*/ 56 h 63"/>
                <a:gd name="T72" fmla="*/ 55 w 87"/>
                <a:gd name="T73" fmla="*/ 60 h 63"/>
                <a:gd name="T74" fmla="*/ 59 w 87"/>
                <a:gd name="T75" fmla="*/ 63 h 63"/>
                <a:gd name="T76" fmla="*/ 67 w 87"/>
                <a:gd name="T77" fmla="*/ 63 h 63"/>
                <a:gd name="T78" fmla="*/ 87 w 87"/>
                <a:gd name="T79" fmla="*/ 43 h 63"/>
                <a:gd name="T80" fmla="*/ 67 w 87"/>
                <a:gd name="T81" fmla="*/ 2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 h="63">
                  <a:moveTo>
                    <a:pt x="67" y="23"/>
                  </a:moveTo>
                  <a:cubicBezTo>
                    <a:pt x="65" y="23"/>
                    <a:pt x="64" y="24"/>
                    <a:pt x="63" y="24"/>
                  </a:cubicBezTo>
                  <a:cubicBezTo>
                    <a:pt x="63" y="23"/>
                    <a:pt x="63" y="23"/>
                    <a:pt x="63" y="22"/>
                  </a:cubicBezTo>
                  <a:cubicBezTo>
                    <a:pt x="63" y="10"/>
                    <a:pt x="53" y="0"/>
                    <a:pt x="41" y="0"/>
                  </a:cubicBezTo>
                  <a:cubicBezTo>
                    <a:pt x="31" y="0"/>
                    <a:pt x="22" y="8"/>
                    <a:pt x="20" y="18"/>
                  </a:cubicBezTo>
                  <a:cubicBezTo>
                    <a:pt x="18" y="18"/>
                    <a:pt x="16" y="18"/>
                    <a:pt x="14" y="19"/>
                  </a:cubicBezTo>
                  <a:cubicBezTo>
                    <a:pt x="14" y="19"/>
                    <a:pt x="14" y="19"/>
                    <a:pt x="14" y="19"/>
                  </a:cubicBezTo>
                  <a:cubicBezTo>
                    <a:pt x="9" y="21"/>
                    <a:pt x="5" y="26"/>
                    <a:pt x="5" y="32"/>
                  </a:cubicBezTo>
                  <a:cubicBezTo>
                    <a:pt x="5" y="34"/>
                    <a:pt x="6" y="36"/>
                    <a:pt x="6" y="38"/>
                  </a:cubicBezTo>
                  <a:cubicBezTo>
                    <a:pt x="3" y="41"/>
                    <a:pt x="0" y="45"/>
                    <a:pt x="0" y="50"/>
                  </a:cubicBezTo>
                  <a:cubicBezTo>
                    <a:pt x="0" y="57"/>
                    <a:pt x="6" y="63"/>
                    <a:pt x="14" y="63"/>
                  </a:cubicBezTo>
                  <a:cubicBezTo>
                    <a:pt x="28" y="63"/>
                    <a:pt x="28" y="63"/>
                    <a:pt x="28" y="63"/>
                  </a:cubicBezTo>
                  <a:cubicBezTo>
                    <a:pt x="30" y="63"/>
                    <a:pt x="32" y="62"/>
                    <a:pt x="32" y="60"/>
                  </a:cubicBezTo>
                  <a:cubicBezTo>
                    <a:pt x="32" y="58"/>
                    <a:pt x="30" y="56"/>
                    <a:pt x="28" y="56"/>
                  </a:cubicBezTo>
                  <a:cubicBezTo>
                    <a:pt x="14" y="56"/>
                    <a:pt x="14" y="56"/>
                    <a:pt x="14" y="56"/>
                  </a:cubicBezTo>
                  <a:cubicBezTo>
                    <a:pt x="10" y="56"/>
                    <a:pt x="8" y="53"/>
                    <a:pt x="8" y="50"/>
                  </a:cubicBezTo>
                  <a:cubicBezTo>
                    <a:pt x="8" y="47"/>
                    <a:pt x="10" y="44"/>
                    <a:pt x="13" y="43"/>
                  </a:cubicBezTo>
                  <a:cubicBezTo>
                    <a:pt x="15" y="43"/>
                    <a:pt x="16" y="42"/>
                    <a:pt x="16" y="41"/>
                  </a:cubicBezTo>
                  <a:cubicBezTo>
                    <a:pt x="17" y="39"/>
                    <a:pt x="16" y="38"/>
                    <a:pt x="15" y="37"/>
                  </a:cubicBezTo>
                  <a:cubicBezTo>
                    <a:pt x="13" y="36"/>
                    <a:pt x="13" y="34"/>
                    <a:pt x="13" y="32"/>
                  </a:cubicBezTo>
                  <a:cubicBezTo>
                    <a:pt x="13" y="29"/>
                    <a:pt x="14" y="27"/>
                    <a:pt x="17" y="26"/>
                  </a:cubicBezTo>
                  <a:cubicBezTo>
                    <a:pt x="17" y="26"/>
                    <a:pt x="17" y="26"/>
                    <a:pt x="17" y="26"/>
                  </a:cubicBezTo>
                  <a:cubicBezTo>
                    <a:pt x="18" y="25"/>
                    <a:pt x="20" y="26"/>
                    <a:pt x="22" y="27"/>
                  </a:cubicBezTo>
                  <a:cubicBezTo>
                    <a:pt x="23" y="27"/>
                    <a:pt x="25" y="27"/>
                    <a:pt x="26" y="26"/>
                  </a:cubicBezTo>
                  <a:cubicBezTo>
                    <a:pt x="27" y="26"/>
                    <a:pt x="28" y="24"/>
                    <a:pt x="28" y="23"/>
                  </a:cubicBezTo>
                  <a:cubicBezTo>
                    <a:pt x="27" y="23"/>
                    <a:pt x="27" y="22"/>
                    <a:pt x="27" y="22"/>
                  </a:cubicBezTo>
                  <a:cubicBezTo>
                    <a:pt x="27" y="22"/>
                    <a:pt x="27" y="22"/>
                    <a:pt x="27" y="22"/>
                  </a:cubicBezTo>
                  <a:cubicBezTo>
                    <a:pt x="27" y="14"/>
                    <a:pt x="34" y="8"/>
                    <a:pt x="41" y="8"/>
                  </a:cubicBezTo>
                  <a:cubicBezTo>
                    <a:pt x="49" y="8"/>
                    <a:pt x="55" y="14"/>
                    <a:pt x="55" y="22"/>
                  </a:cubicBezTo>
                  <a:cubicBezTo>
                    <a:pt x="55" y="24"/>
                    <a:pt x="55" y="27"/>
                    <a:pt x="53" y="29"/>
                  </a:cubicBezTo>
                  <a:cubicBezTo>
                    <a:pt x="52" y="31"/>
                    <a:pt x="53" y="33"/>
                    <a:pt x="54" y="34"/>
                  </a:cubicBezTo>
                  <a:cubicBezTo>
                    <a:pt x="55" y="35"/>
                    <a:pt x="57" y="35"/>
                    <a:pt x="59" y="34"/>
                  </a:cubicBezTo>
                  <a:cubicBezTo>
                    <a:pt x="60" y="33"/>
                    <a:pt x="63" y="31"/>
                    <a:pt x="67" y="31"/>
                  </a:cubicBezTo>
                  <a:cubicBezTo>
                    <a:pt x="74" y="31"/>
                    <a:pt x="79" y="37"/>
                    <a:pt x="79" y="43"/>
                  </a:cubicBezTo>
                  <a:cubicBezTo>
                    <a:pt x="79" y="50"/>
                    <a:pt x="74" y="56"/>
                    <a:pt x="67" y="56"/>
                  </a:cubicBezTo>
                  <a:cubicBezTo>
                    <a:pt x="59" y="56"/>
                    <a:pt x="59" y="56"/>
                    <a:pt x="59" y="56"/>
                  </a:cubicBezTo>
                  <a:cubicBezTo>
                    <a:pt x="56" y="56"/>
                    <a:pt x="55" y="58"/>
                    <a:pt x="55" y="60"/>
                  </a:cubicBezTo>
                  <a:cubicBezTo>
                    <a:pt x="55" y="62"/>
                    <a:pt x="56" y="63"/>
                    <a:pt x="59" y="63"/>
                  </a:cubicBezTo>
                  <a:cubicBezTo>
                    <a:pt x="67" y="63"/>
                    <a:pt x="67" y="63"/>
                    <a:pt x="67" y="63"/>
                  </a:cubicBezTo>
                  <a:cubicBezTo>
                    <a:pt x="78" y="63"/>
                    <a:pt x="87" y="54"/>
                    <a:pt x="87" y="43"/>
                  </a:cubicBezTo>
                  <a:cubicBezTo>
                    <a:pt x="87" y="32"/>
                    <a:pt x="78" y="23"/>
                    <a:pt x="67"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5" name="Freeform 35"/>
            <p:cNvSpPr/>
            <p:nvPr/>
          </p:nvSpPr>
          <p:spPr bwMode="auto">
            <a:xfrm>
              <a:off x="51" y="69"/>
              <a:ext cx="63" cy="99"/>
            </a:xfrm>
            <a:custGeom>
              <a:avLst/>
              <a:gdLst>
                <a:gd name="T0" fmla="*/ 27 w 33"/>
                <a:gd name="T1" fmla="*/ 33 h 52"/>
                <a:gd name="T2" fmla="*/ 20 w 33"/>
                <a:gd name="T3" fmla="*/ 39 h 52"/>
                <a:gd name="T4" fmla="*/ 20 w 33"/>
                <a:gd name="T5" fmla="*/ 3 h 52"/>
                <a:gd name="T6" fmla="*/ 16 w 33"/>
                <a:gd name="T7" fmla="*/ 0 h 52"/>
                <a:gd name="T8" fmla="*/ 13 w 33"/>
                <a:gd name="T9" fmla="*/ 3 h 52"/>
                <a:gd name="T10" fmla="*/ 13 w 33"/>
                <a:gd name="T11" fmla="*/ 39 h 52"/>
                <a:gd name="T12" fmla="*/ 6 w 33"/>
                <a:gd name="T13" fmla="*/ 33 h 52"/>
                <a:gd name="T14" fmla="*/ 1 w 33"/>
                <a:gd name="T15" fmla="*/ 33 h 52"/>
                <a:gd name="T16" fmla="*/ 1 w 33"/>
                <a:gd name="T17" fmla="*/ 38 h 52"/>
                <a:gd name="T18" fmla="*/ 14 w 33"/>
                <a:gd name="T19" fmla="*/ 51 h 52"/>
                <a:gd name="T20" fmla="*/ 16 w 33"/>
                <a:gd name="T21" fmla="*/ 52 h 52"/>
                <a:gd name="T22" fmla="*/ 19 w 33"/>
                <a:gd name="T23" fmla="*/ 51 h 52"/>
                <a:gd name="T24" fmla="*/ 32 w 33"/>
                <a:gd name="T25" fmla="*/ 38 h 52"/>
                <a:gd name="T26" fmla="*/ 32 w 33"/>
                <a:gd name="T27" fmla="*/ 33 h 52"/>
                <a:gd name="T28" fmla="*/ 27 w 33"/>
                <a:gd name="T29" fmla="*/ 3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52">
                  <a:moveTo>
                    <a:pt x="27" y="33"/>
                  </a:moveTo>
                  <a:cubicBezTo>
                    <a:pt x="20" y="39"/>
                    <a:pt x="20" y="39"/>
                    <a:pt x="20" y="39"/>
                  </a:cubicBezTo>
                  <a:cubicBezTo>
                    <a:pt x="20" y="3"/>
                    <a:pt x="20" y="3"/>
                    <a:pt x="20" y="3"/>
                  </a:cubicBezTo>
                  <a:cubicBezTo>
                    <a:pt x="20" y="1"/>
                    <a:pt x="19" y="0"/>
                    <a:pt x="16" y="0"/>
                  </a:cubicBezTo>
                  <a:cubicBezTo>
                    <a:pt x="14" y="0"/>
                    <a:pt x="13" y="1"/>
                    <a:pt x="13" y="3"/>
                  </a:cubicBezTo>
                  <a:cubicBezTo>
                    <a:pt x="13" y="39"/>
                    <a:pt x="13" y="39"/>
                    <a:pt x="13" y="39"/>
                  </a:cubicBezTo>
                  <a:cubicBezTo>
                    <a:pt x="6" y="33"/>
                    <a:pt x="6" y="33"/>
                    <a:pt x="6" y="33"/>
                  </a:cubicBezTo>
                  <a:cubicBezTo>
                    <a:pt x="5" y="32"/>
                    <a:pt x="2" y="32"/>
                    <a:pt x="1" y="33"/>
                  </a:cubicBezTo>
                  <a:cubicBezTo>
                    <a:pt x="0" y="34"/>
                    <a:pt x="0" y="37"/>
                    <a:pt x="1" y="38"/>
                  </a:cubicBezTo>
                  <a:cubicBezTo>
                    <a:pt x="14" y="51"/>
                    <a:pt x="14" y="51"/>
                    <a:pt x="14" y="51"/>
                  </a:cubicBezTo>
                  <a:cubicBezTo>
                    <a:pt x="15" y="52"/>
                    <a:pt x="15" y="52"/>
                    <a:pt x="16" y="52"/>
                  </a:cubicBezTo>
                  <a:cubicBezTo>
                    <a:pt x="17" y="52"/>
                    <a:pt x="18" y="52"/>
                    <a:pt x="19" y="51"/>
                  </a:cubicBezTo>
                  <a:cubicBezTo>
                    <a:pt x="32" y="38"/>
                    <a:pt x="32" y="38"/>
                    <a:pt x="32" y="38"/>
                  </a:cubicBezTo>
                  <a:cubicBezTo>
                    <a:pt x="33" y="37"/>
                    <a:pt x="33" y="34"/>
                    <a:pt x="32" y="33"/>
                  </a:cubicBezTo>
                  <a:cubicBezTo>
                    <a:pt x="30" y="32"/>
                    <a:pt x="28" y="32"/>
                    <a:pt x="27" y="3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sp>
        <p:nvSpPr>
          <p:cNvPr id="66" name="Freeform 36"/>
          <p:cNvSpPr>
            <a:spLocks noEditPoints="1"/>
          </p:cNvSpPr>
          <p:nvPr/>
        </p:nvSpPr>
        <p:spPr bwMode="auto">
          <a:xfrm>
            <a:off x="5032376" y="3027469"/>
            <a:ext cx="357716" cy="247651"/>
          </a:xfrm>
          <a:custGeom>
            <a:avLst/>
            <a:gdLst>
              <a:gd name="T0" fmla="*/ 84 w 88"/>
              <a:gd name="T1" fmla="*/ 7 h 61"/>
              <a:gd name="T2" fmla="*/ 76 w 88"/>
              <a:gd name="T3" fmla="*/ 4 h 61"/>
              <a:gd name="T4" fmla="*/ 68 w 88"/>
              <a:gd name="T5" fmla="*/ 7 h 61"/>
              <a:gd name="T6" fmla="*/ 64 w 88"/>
              <a:gd name="T7" fmla="*/ 15 h 61"/>
              <a:gd name="T8" fmla="*/ 65 w 88"/>
              <a:gd name="T9" fmla="*/ 20 h 61"/>
              <a:gd name="T10" fmla="*/ 51 w 88"/>
              <a:gd name="T11" fmla="*/ 33 h 61"/>
              <a:gd name="T12" fmla="*/ 43 w 88"/>
              <a:gd name="T13" fmla="*/ 31 h 61"/>
              <a:gd name="T14" fmla="*/ 36 w 88"/>
              <a:gd name="T15" fmla="*/ 33 h 61"/>
              <a:gd name="T16" fmla="*/ 25 w 88"/>
              <a:gd name="T17" fmla="*/ 21 h 61"/>
              <a:gd name="T18" fmla="*/ 23 w 88"/>
              <a:gd name="T19" fmla="*/ 4 h 61"/>
              <a:gd name="T20" fmla="*/ 14 w 88"/>
              <a:gd name="T21" fmla="*/ 0 h 61"/>
              <a:gd name="T22" fmla="*/ 4 w 88"/>
              <a:gd name="T23" fmla="*/ 4 h 61"/>
              <a:gd name="T24" fmla="*/ 0 w 88"/>
              <a:gd name="T25" fmla="*/ 14 h 61"/>
              <a:gd name="T26" fmla="*/ 4 w 88"/>
              <a:gd name="T27" fmla="*/ 23 h 61"/>
              <a:gd name="T28" fmla="*/ 14 w 88"/>
              <a:gd name="T29" fmla="*/ 27 h 61"/>
              <a:gd name="T30" fmla="*/ 20 w 88"/>
              <a:gd name="T31" fmla="*/ 26 h 61"/>
              <a:gd name="T32" fmla="*/ 30 w 88"/>
              <a:gd name="T33" fmla="*/ 38 h 61"/>
              <a:gd name="T34" fmla="*/ 33 w 88"/>
              <a:gd name="T35" fmla="*/ 56 h 61"/>
              <a:gd name="T36" fmla="*/ 43 w 88"/>
              <a:gd name="T37" fmla="*/ 61 h 61"/>
              <a:gd name="T38" fmla="*/ 54 w 88"/>
              <a:gd name="T39" fmla="*/ 56 h 61"/>
              <a:gd name="T40" fmla="*/ 56 w 88"/>
              <a:gd name="T41" fmla="*/ 38 h 61"/>
              <a:gd name="T42" fmla="*/ 71 w 88"/>
              <a:gd name="T43" fmla="*/ 26 h 61"/>
              <a:gd name="T44" fmla="*/ 76 w 88"/>
              <a:gd name="T45" fmla="*/ 27 h 61"/>
              <a:gd name="T46" fmla="*/ 84 w 88"/>
              <a:gd name="T47" fmla="*/ 24 h 61"/>
              <a:gd name="T48" fmla="*/ 88 w 88"/>
              <a:gd name="T49" fmla="*/ 15 h 61"/>
              <a:gd name="T50" fmla="*/ 84 w 88"/>
              <a:gd name="T51" fmla="*/ 7 h 61"/>
              <a:gd name="T52" fmla="*/ 9 w 88"/>
              <a:gd name="T53" fmla="*/ 18 h 61"/>
              <a:gd name="T54" fmla="*/ 7 w 88"/>
              <a:gd name="T55" fmla="*/ 14 h 61"/>
              <a:gd name="T56" fmla="*/ 9 w 88"/>
              <a:gd name="T57" fmla="*/ 9 h 61"/>
              <a:gd name="T58" fmla="*/ 14 w 88"/>
              <a:gd name="T59" fmla="*/ 8 h 61"/>
              <a:gd name="T60" fmla="*/ 18 w 88"/>
              <a:gd name="T61" fmla="*/ 9 h 61"/>
              <a:gd name="T62" fmla="*/ 18 w 88"/>
              <a:gd name="T63" fmla="*/ 18 h 61"/>
              <a:gd name="T64" fmla="*/ 9 w 88"/>
              <a:gd name="T65" fmla="*/ 18 h 61"/>
              <a:gd name="T66" fmla="*/ 79 w 88"/>
              <a:gd name="T67" fmla="*/ 18 h 61"/>
              <a:gd name="T68" fmla="*/ 73 w 88"/>
              <a:gd name="T69" fmla="*/ 18 h 61"/>
              <a:gd name="T70" fmla="*/ 72 w 88"/>
              <a:gd name="T71" fmla="*/ 15 h 61"/>
              <a:gd name="T72" fmla="*/ 73 w 88"/>
              <a:gd name="T73" fmla="*/ 12 h 61"/>
              <a:gd name="T74" fmla="*/ 76 w 88"/>
              <a:gd name="T75" fmla="*/ 11 h 61"/>
              <a:gd name="T76" fmla="*/ 79 w 88"/>
              <a:gd name="T77" fmla="*/ 12 h 61"/>
              <a:gd name="T78" fmla="*/ 80 w 88"/>
              <a:gd name="T79" fmla="*/ 15 h 61"/>
              <a:gd name="T80" fmla="*/ 79 w 88"/>
              <a:gd name="T81" fmla="*/ 1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8" h="61">
                <a:moveTo>
                  <a:pt x="84" y="7"/>
                </a:moveTo>
                <a:cubicBezTo>
                  <a:pt x="82" y="5"/>
                  <a:pt x="79" y="4"/>
                  <a:pt x="76" y="4"/>
                </a:cubicBezTo>
                <a:cubicBezTo>
                  <a:pt x="73" y="4"/>
                  <a:pt x="70" y="5"/>
                  <a:pt x="68" y="7"/>
                </a:cubicBezTo>
                <a:cubicBezTo>
                  <a:pt x="65" y="9"/>
                  <a:pt x="64" y="12"/>
                  <a:pt x="64" y="15"/>
                </a:cubicBezTo>
                <a:cubicBezTo>
                  <a:pt x="64" y="17"/>
                  <a:pt x="65" y="19"/>
                  <a:pt x="65" y="20"/>
                </a:cubicBezTo>
                <a:cubicBezTo>
                  <a:pt x="51" y="33"/>
                  <a:pt x="51" y="33"/>
                  <a:pt x="51" y="33"/>
                </a:cubicBezTo>
                <a:cubicBezTo>
                  <a:pt x="48" y="32"/>
                  <a:pt x="46" y="31"/>
                  <a:pt x="43" y="31"/>
                </a:cubicBezTo>
                <a:cubicBezTo>
                  <a:pt x="40" y="31"/>
                  <a:pt x="38" y="32"/>
                  <a:pt x="36" y="33"/>
                </a:cubicBezTo>
                <a:cubicBezTo>
                  <a:pt x="25" y="21"/>
                  <a:pt x="25" y="21"/>
                  <a:pt x="25" y="21"/>
                </a:cubicBezTo>
                <a:cubicBezTo>
                  <a:pt x="28" y="15"/>
                  <a:pt x="28" y="8"/>
                  <a:pt x="23" y="4"/>
                </a:cubicBezTo>
                <a:cubicBezTo>
                  <a:pt x="21" y="1"/>
                  <a:pt x="17" y="0"/>
                  <a:pt x="14" y="0"/>
                </a:cubicBezTo>
                <a:cubicBezTo>
                  <a:pt x="10" y="0"/>
                  <a:pt x="6" y="1"/>
                  <a:pt x="4" y="4"/>
                </a:cubicBezTo>
                <a:cubicBezTo>
                  <a:pt x="1" y="7"/>
                  <a:pt x="0" y="10"/>
                  <a:pt x="0" y="14"/>
                </a:cubicBezTo>
                <a:cubicBezTo>
                  <a:pt x="0" y="17"/>
                  <a:pt x="1" y="21"/>
                  <a:pt x="4" y="23"/>
                </a:cubicBezTo>
                <a:cubicBezTo>
                  <a:pt x="6" y="26"/>
                  <a:pt x="10" y="27"/>
                  <a:pt x="14" y="27"/>
                </a:cubicBezTo>
                <a:cubicBezTo>
                  <a:pt x="16" y="27"/>
                  <a:pt x="18" y="27"/>
                  <a:pt x="20" y="26"/>
                </a:cubicBezTo>
                <a:cubicBezTo>
                  <a:pt x="30" y="38"/>
                  <a:pt x="30" y="38"/>
                  <a:pt x="30" y="38"/>
                </a:cubicBezTo>
                <a:cubicBezTo>
                  <a:pt x="27" y="44"/>
                  <a:pt x="28" y="51"/>
                  <a:pt x="33" y="56"/>
                </a:cubicBezTo>
                <a:cubicBezTo>
                  <a:pt x="35" y="59"/>
                  <a:pt x="39" y="61"/>
                  <a:pt x="43" y="61"/>
                </a:cubicBezTo>
                <a:cubicBezTo>
                  <a:pt x="47" y="61"/>
                  <a:pt x="51" y="59"/>
                  <a:pt x="54" y="56"/>
                </a:cubicBezTo>
                <a:cubicBezTo>
                  <a:pt x="58" y="51"/>
                  <a:pt x="59" y="44"/>
                  <a:pt x="56" y="38"/>
                </a:cubicBezTo>
                <a:cubicBezTo>
                  <a:pt x="71" y="26"/>
                  <a:pt x="71" y="26"/>
                  <a:pt x="71" y="26"/>
                </a:cubicBezTo>
                <a:cubicBezTo>
                  <a:pt x="72" y="27"/>
                  <a:pt x="74" y="27"/>
                  <a:pt x="76" y="27"/>
                </a:cubicBezTo>
                <a:cubicBezTo>
                  <a:pt x="79" y="27"/>
                  <a:pt x="82" y="26"/>
                  <a:pt x="84" y="24"/>
                </a:cubicBezTo>
                <a:cubicBezTo>
                  <a:pt x="87" y="21"/>
                  <a:pt x="88" y="18"/>
                  <a:pt x="88" y="15"/>
                </a:cubicBezTo>
                <a:cubicBezTo>
                  <a:pt x="88" y="12"/>
                  <a:pt x="87" y="9"/>
                  <a:pt x="84" y="7"/>
                </a:cubicBezTo>
                <a:close/>
                <a:moveTo>
                  <a:pt x="9" y="18"/>
                </a:moveTo>
                <a:cubicBezTo>
                  <a:pt x="8" y="17"/>
                  <a:pt x="7" y="15"/>
                  <a:pt x="7" y="14"/>
                </a:cubicBezTo>
                <a:cubicBezTo>
                  <a:pt x="7" y="12"/>
                  <a:pt x="8" y="11"/>
                  <a:pt x="9" y="9"/>
                </a:cubicBezTo>
                <a:cubicBezTo>
                  <a:pt x="10" y="8"/>
                  <a:pt x="12" y="8"/>
                  <a:pt x="14" y="8"/>
                </a:cubicBezTo>
                <a:cubicBezTo>
                  <a:pt x="15" y="8"/>
                  <a:pt x="17" y="8"/>
                  <a:pt x="18" y="9"/>
                </a:cubicBezTo>
                <a:cubicBezTo>
                  <a:pt x="20" y="12"/>
                  <a:pt x="20" y="16"/>
                  <a:pt x="18" y="18"/>
                </a:cubicBezTo>
                <a:cubicBezTo>
                  <a:pt x="16" y="20"/>
                  <a:pt x="12" y="20"/>
                  <a:pt x="9" y="18"/>
                </a:cubicBezTo>
                <a:close/>
                <a:moveTo>
                  <a:pt x="79" y="18"/>
                </a:moveTo>
                <a:cubicBezTo>
                  <a:pt x="77" y="20"/>
                  <a:pt x="75" y="20"/>
                  <a:pt x="73" y="18"/>
                </a:cubicBezTo>
                <a:cubicBezTo>
                  <a:pt x="72" y="18"/>
                  <a:pt x="72" y="16"/>
                  <a:pt x="72" y="15"/>
                </a:cubicBezTo>
                <a:cubicBezTo>
                  <a:pt x="72" y="14"/>
                  <a:pt x="72" y="13"/>
                  <a:pt x="73" y="12"/>
                </a:cubicBezTo>
                <a:cubicBezTo>
                  <a:pt x="74" y="12"/>
                  <a:pt x="75" y="11"/>
                  <a:pt x="76" y="11"/>
                </a:cubicBezTo>
                <a:cubicBezTo>
                  <a:pt x="77" y="11"/>
                  <a:pt x="78" y="12"/>
                  <a:pt x="79" y="12"/>
                </a:cubicBezTo>
                <a:cubicBezTo>
                  <a:pt x="80" y="13"/>
                  <a:pt x="80" y="14"/>
                  <a:pt x="80" y="15"/>
                </a:cubicBezTo>
                <a:cubicBezTo>
                  <a:pt x="80" y="16"/>
                  <a:pt x="80" y="18"/>
                  <a:pt x="79" y="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7" name="Freeform 37"/>
          <p:cNvSpPr/>
          <p:nvPr/>
        </p:nvSpPr>
        <p:spPr bwMode="auto">
          <a:xfrm>
            <a:off x="4039658" y="2563606"/>
            <a:ext cx="939800" cy="275167"/>
          </a:xfrm>
          <a:custGeom>
            <a:avLst/>
            <a:gdLst>
              <a:gd name="T0" fmla="*/ 444 w 444"/>
              <a:gd name="T1" fmla="*/ 130 h 130"/>
              <a:gd name="T2" fmla="*/ 444 w 444"/>
              <a:gd name="T3" fmla="*/ 0 h 130"/>
              <a:gd name="T4" fmla="*/ 0 w 444"/>
              <a:gd name="T5" fmla="*/ 0 h 130"/>
            </a:gdLst>
            <a:ahLst/>
            <a:cxnLst>
              <a:cxn ang="0">
                <a:pos x="T0" y="T1"/>
              </a:cxn>
              <a:cxn ang="0">
                <a:pos x="T2" y="T3"/>
              </a:cxn>
              <a:cxn ang="0">
                <a:pos x="T4" y="T5"/>
              </a:cxn>
            </a:cxnLst>
            <a:rect l="0" t="0" r="r" b="b"/>
            <a:pathLst>
              <a:path w="444" h="130">
                <a:moveTo>
                  <a:pt x="444" y="130"/>
                </a:moveTo>
                <a:lnTo>
                  <a:pt x="444" y="0"/>
                </a:lnTo>
                <a:lnTo>
                  <a:pt x="0" y="0"/>
                </a:lnTo>
              </a:path>
            </a:pathLst>
          </a:custGeom>
          <a:noFill/>
          <a:ln w="6350" cap="flat" cmpd="sng">
            <a:solidFill>
              <a:schemeClr val="accent5">
                <a:lumMod val="60000"/>
                <a:lumOff val="40000"/>
              </a:schemeClr>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1" name="Freeform 41"/>
          <p:cNvSpPr/>
          <p:nvPr/>
        </p:nvSpPr>
        <p:spPr bwMode="auto">
          <a:xfrm>
            <a:off x="4130676" y="4864735"/>
            <a:ext cx="1318683" cy="594784"/>
          </a:xfrm>
          <a:custGeom>
            <a:avLst/>
            <a:gdLst>
              <a:gd name="T0" fmla="*/ 476 w 623"/>
              <a:gd name="T1" fmla="*/ 0 h 281"/>
              <a:gd name="T2" fmla="*/ 623 w 623"/>
              <a:gd name="T3" fmla="*/ 0 h 281"/>
              <a:gd name="T4" fmla="*/ 623 w 623"/>
              <a:gd name="T5" fmla="*/ 281 h 281"/>
              <a:gd name="T6" fmla="*/ 0 w 623"/>
              <a:gd name="T7" fmla="*/ 281 h 281"/>
            </a:gdLst>
            <a:ahLst/>
            <a:cxnLst>
              <a:cxn ang="0">
                <a:pos x="T0" y="T1"/>
              </a:cxn>
              <a:cxn ang="0">
                <a:pos x="T2" y="T3"/>
              </a:cxn>
              <a:cxn ang="0">
                <a:pos x="T4" y="T5"/>
              </a:cxn>
              <a:cxn ang="0">
                <a:pos x="T6" y="T7"/>
              </a:cxn>
            </a:cxnLst>
            <a:rect l="0" t="0" r="r" b="b"/>
            <a:pathLst>
              <a:path w="623" h="281">
                <a:moveTo>
                  <a:pt x="476" y="0"/>
                </a:moveTo>
                <a:lnTo>
                  <a:pt x="623" y="0"/>
                </a:lnTo>
                <a:lnTo>
                  <a:pt x="623" y="281"/>
                </a:lnTo>
                <a:lnTo>
                  <a:pt x="0" y="281"/>
                </a:lnTo>
              </a:path>
            </a:pathLst>
          </a:custGeom>
          <a:noFill/>
          <a:ln w="6350" cap="flat" cmpd="sng">
            <a:solidFill>
              <a:srgbClr val="D74B4B"/>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2" name="Freeform 42"/>
          <p:cNvSpPr/>
          <p:nvPr/>
        </p:nvSpPr>
        <p:spPr bwMode="auto">
          <a:xfrm flipV="1">
            <a:off x="7380818" y="2704178"/>
            <a:ext cx="1095375" cy="909157"/>
          </a:xfrm>
          <a:custGeom>
            <a:avLst/>
            <a:gdLst>
              <a:gd name="T0" fmla="*/ 159 w 729"/>
              <a:gd name="T1" fmla="*/ 0 h 487"/>
              <a:gd name="T2" fmla="*/ 0 w 729"/>
              <a:gd name="T3" fmla="*/ 0 h 487"/>
              <a:gd name="T4" fmla="*/ 0 w 729"/>
              <a:gd name="T5" fmla="*/ 487 h 487"/>
              <a:gd name="T6" fmla="*/ 729 w 729"/>
              <a:gd name="T7" fmla="*/ 487 h 487"/>
            </a:gdLst>
            <a:ahLst/>
            <a:cxnLst>
              <a:cxn ang="0">
                <a:pos x="T0" y="T1"/>
              </a:cxn>
              <a:cxn ang="0">
                <a:pos x="T2" y="T3"/>
              </a:cxn>
              <a:cxn ang="0">
                <a:pos x="T4" y="T5"/>
              </a:cxn>
              <a:cxn ang="0">
                <a:pos x="T6" y="T7"/>
              </a:cxn>
            </a:cxnLst>
            <a:rect l="0" t="0" r="r" b="b"/>
            <a:pathLst>
              <a:path w="729" h="487">
                <a:moveTo>
                  <a:pt x="159" y="0"/>
                </a:moveTo>
                <a:lnTo>
                  <a:pt x="0" y="0"/>
                </a:lnTo>
                <a:lnTo>
                  <a:pt x="0" y="487"/>
                </a:lnTo>
                <a:lnTo>
                  <a:pt x="729" y="487"/>
                </a:lnTo>
              </a:path>
            </a:pathLst>
          </a:custGeom>
          <a:noFill/>
          <a:ln w="6350" cap="flat" cmpd="sng">
            <a:solidFill>
              <a:schemeClr val="accent5">
                <a:lumMod val="60000"/>
                <a:lumOff val="40000"/>
              </a:schemeClr>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4" name="Rectangle 44"/>
          <p:cNvSpPr>
            <a:spLocks noChangeArrowheads="1"/>
          </p:cNvSpPr>
          <p:nvPr/>
        </p:nvSpPr>
        <p:spPr bwMode="auto">
          <a:xfrm>
            <a:off x="1120506" y="2192511"/>
            <a:ext cx="2590800" cy="162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p>
            <a:pPr lvl="0" algn="ctr">
              <a:lnSpc>
                <a:spcPct val="120000"/>
              </a:lnSpc>
            </a:pPr>
            <a:r>
              <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rPr>
              <a:t>1. 物质层</a:t>
            </a:r>
            <a:endPar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endParaRPr>
          </a:p>
          <a:p>
            <a:pPr lvl="0" algn="l">
              <a:lnSpc>
                <a:spcPct val="120000"/>
              </a:lnSpc>
            </a:pPr>
            <a:r>
              <a:rPr lang="zh-CN" altLang="en-US" sz="1600" dirty="0">
                <a:latin typeface="宋体" panose="02010600030101010101" pitchFamily="2" charset="-122"/>
                <a:sym typeface="宋体" panose="02010600030101010101" pitchFamily="2" charset="-122"/>
              </a:rPr>
              <a:t>物质层又可以称为符号层，是组织文化在物质层次上的体现，是组织文化中最直观、最表象的部分。</a:t>
            </a:r>
            <a:endParaRPr lang="zh-CN" altLang="en-US" sz="1600" dirty="0">
              <a:latin typeface="宋体" panose="02010600030101010101" pitchFamily="2" charset="-122"/>
              <a:sym typeface="宋体" panose="02010600030101010101" pitchFamily="2" charset="-122"/>
            </a:endParaRPr>
          </a:p>
        </p:txBody>
      </p:sp>
      <p:sp>
        <p:nvSpPr>
          <p:cNvPr id="77" name="Rectangle 47"/>
          <p:cNvSpPr>
            <a:spLocks noChangeArrowheads="1"/>
          </p:cNvSpPr>
          <p:nvPr/>
        </p:nvSpPr>
        <p:spPr bwMode="auto">
          <a:xfrm>
            <a:off x="8476615" y="2417445"/>
            <a:ext cx="3056255" cy="1327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ctr">
              <a:lnSpc>
                <a:spcPct val="120000"/>
              </a:lnSpc>
            </a:pPr>
            <a:r>
              <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rPr>
              <a:t>2. 制度层</a:t>
            </a:r>
            <a:endPar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endParaRPr>
          </a:p>
          <a:p>
            <a:pPr algn="l">
              <a:lnSpc>
                <a:spcPct val="120000"/>
              </a:lnSpc>
            </a:pPr>
            <a:r>
              <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rPr>
              <a:t>制度层是指具有本组织文化特色的各种规章制度、道德规范和员工行为准则等的总和。</a:t>
            </a:r>
            <a:endPar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8" name="Rectangle 48"/>
          <p:cNvSpPr>
            <a:spLocks noChangeArrowheads="1"/>
          </p:cNvSpPr>
          <p:nvPr/>
        </p:nvSpPr>
        <p:spPr bwMode="auto">
          <a:xfrm>
            <a:off x="1120775" y="4710430"/>
            <a:ext cx="3151505" cy="162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ctr">
              <a:lnSpc>
                <a:spcPct val="120000"/>
              </a:lnSpc>
            </a:pPr>
            <a:r>
              <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rPr>
              <a:t>3. 精神层</a:t>
            </a:r>
            <a:endPar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endParaRPr>
          </a:p>
          <a:p>
            <a:pPr lvl="0" algn="l">
              <a:lnSpc>
                <a:spcPct val="120000"/>
              </a:lnSpc>
            </a:pPr>
            <a:r>
              <a:rPr lang="zh-CN" altLang="en-US" sz="1600" dirty="0">
                <a:latin typeface="宋体" panose="02010600030101010101" pitchFamily="2" charset="-122"/>
                <a:sym typeface="宋体" panose="02010600030101010101" pitchFamily="2" charset="-122"/>
              </a:rPr>
              <a:t>（1）组织最高目标（组织愿景）。</a:t>
            </a:r>
            <a:endParaRPr lang="zh-CN" altLang="en-US" sz="1600" dirty="0">
              <a:latin typeface="宋体" panose="02010600030101010101" pitchFamily="2" charset="-122"/>
              <a:sym typeface="宋体" panose="02010600030101010101" pitchFamily="2" charset="-122"/>
            </a:endParaRPr>
          </a:p>
          <a:p>
            <a:pPr lvl="0" algn="l">
              <a:lnSpc>
                <a:spcPct val="120000"/>
              </a:lnSpc>
            </a:pPr>
            <a:r>
              <a:rPr lang="zh-CN" altLang="en-US" sz="1600" dirty="0">
                <a:latin typeface="宋体" panose="02010600030101010101" pitchFamily="2" charset="-122"/>
                <a:sym typeface="宋体" panose="02010600030101010101" pitchFamily="2" charset="-122"/>
              </a:rPr>
              <a:t>（2）组织核心价值观。</a:t>
            </a:r>
            <a:endParaRPr lang="zh-CN" altLang="en-US" sz="1600" dirty="0">
              <a:latin typeface="宋体" panose="02010600030101010101" pitchFamily="2" charset="-122"/>
              <a:sym typeface="宋体" panose="02010600030101010101" pitchFamily="2" charset="-122"/>
            </a:endParaRPr>
          </a:p>
          <a:p>
            <a:pPr lvl="0" algn="l">
              <a:lnSpc>
                <a:spcPct val="120000"/>
              </a:lnSpc>
            </a:pPr>
            <a:r>
              <a:rPr lang="zh-CN" altLang="en-US" sz="1600" dirty="0">
                <a:latin typeface="宋体" panose="02010600030101010101" pitchFamily="2" charset="-122"/>
                <a:sym typeface="宋体" panose="02010600030101010101" pitchFamily="2" charset="-122"/>
              </a:rPr>
              <a:t>（3）组织精神。</a:t>
            </a:r>
            <a:endParaRPr lang="zh-CN" altLang="en-US" sz="1600" dirty="0">
              <a:latin typeface="宋体" panose="02010600030101010101" pitchFamily="2" charset="-122"/>
              <a:sym typeface="宋体" panose="02010600030101010101" pitchFamily="2" charset="-122"/>
            </a:endParaRPr>
          </a:p>
          <a:p>
            <a:pPr lvl="0" algn="l">
              <a:lnSpc>
                <a:spcPct val="120000"/>
              </a:lnSpc>
            </a:pPr>
            <a:r>
              <a:rPr lang="zh-CN" altLang="en-US" sz="1600" dirty="0">
                <a:latin typeface="宋体" panose="02010600030101010101" pitchFamily="2" charset="-122"/>
                <a:sym typeface="宋体" panose="02010600030101010101" pitchFamily="2" charset="-122"/>
              </a:rPr>
              <a:t>（4）组织宗旨（使命）</a:t>
            </a:r>
            <a:endParaRPr lang="zh-CN" altLang="en-US" sz="1600" dirty="0">
              <a:latin typeface="宋体" panose="02010600030101010101" pitchFamily="2" charset="-122"/>
              <a:sym typeface="宋体" panose="02010600030101010101" pitchFamily="2" charset="-122"/>
            </a:endParaRPr>
          </a:p>
        </p:txBody>
      </p:sp>
      <p:sp>
        <p:nvSpPr>
          <p:cNvPr id="44" name="矩形 43"/>
          <p:cNvSpPr/>
          <p:nvPr/>
        </p:nvSpPr>
        <p:spPr>
          <a:xfrm>
            <a:off x="3126105" y="1372235"/>
            <a:ext cx="6955155" cy="706755"/>
          </a:xfrm>
          <a:prstGeom prst="rect">
            <a:avLst/>
          </a:prstGeom>
        </p:spPr>
        <p:txBody>
          <a:bodyPr wrap="square">
            <a:spAutoFit/>
          </a:bodyPr>
          <a:p>
            <a:pPr algn="l"/>
            <a:r>
              <a:rPr lang="zh-CN" altLang="en-US" sz="2000" dirty="0">
                <a:solidFill>
                  <a:schemeClr val="tx1">
                    <a:lumMod val="85000"/>
                    <a:lumOff val="15000"/>
                  </a:schemeClr>
                </a:solidFill>
                <a:latin typeface="宋体" panose="02010600030101010101" pitchFamily="2" charset="-122"/>
                <a:sym typeface="宋体" panose="02010600030101010101" pitchFamily="2" charset="-122"/>
              </a:rPr>
              <a:t>组织文化至少有七种要素：经营战略、组织结构、管理风格、工作程序、工作人员、技术能力和共同价值。</a:t>
            </a:r>
            <a:endParaRPr lang="zh-CN" altLang="en-US" sz="2000" dirty="0">
              <a:solidFill>
                <a:schemeClr val="tx1">
                  <a:lumMod val="85000"/>
                  <a:lumOff val="15000"/>
                </a:schemeClr>
              </a:solidFill>
              <a:latin typeface="宋体" panose="02010600030101010101" pitchFamily="2" charset="-122"/>
              <a:sym typeface="宋体" panose="02010600030101010101" pitchFamily="2" charset="-122"/>
            </a:endParaRPr>
          </a:p>
        </p:txBody>
      </p:sp>
      <p:sp>
        <p:nvSpPr>
          <p:cNvPr id="25" name="文本框 2"/>
          <p:cNvSpPr txBox="1"/>
          <p:nvPr/>
        </p:nvSpPr>
        <p:spPr>
          <a:xfrm>
            <a:off x="885825" y="599440"/>
            <a:ext cx="383349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二、组织文化的结构</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Oval 38"/>
          <p:cNvSpPr/>
          <p:nvPr/>
        </p:nvSpPr>
        <p:spPr bwMode="auto">
          <a:xfrm>
            <a:off x="8068871" y="4490469"/>
            <a:ext cx="969171" cy="968376"/>
          </a:xfrm>
          <a:prstGeom prst="ellipse">
            <a:avLst/>
          </a:prstGeom>
          <a:solidFill>
            <a:schemeClr val="accent4"/>
          </a:solidFill>
          <a:ln w="12700" cap="flat" cmpd="sng" algn="ctr">
            <a:noFill/>
            <a:prstDash val="solid"/>
            <a:round/>
            <a:headEnd type="none" w="med" len="med"/>
            <a:tailEnd type="none" w="med" len="med"/>
          </a:ln>
        </p:spPr>
        <p:txBody>
          <a:bodyPr anchor="ctr"/>
          <a:p>
            <a:pPr algn="ctr"/>
            <a:endParaRPr>
              <a:latin typeface="宋体" panose="02010600030101010101" pitchFamily="2" charset="-122"/>
              <a:cs typeface="+mn-ea"/>
              <a:sym typeface="+mn-lt"/>
            </a:endParaRPr>
          </a:p>
        </p:txBody>
      </p:sp>
      <p:grpSp>
        <p:nvGrpSpPr>
          <p:cNvPr id="16" name="Group 39"/>
          <p:cNvGrpSpPr/>
          <p:nvPr/>
        </p:nvGrpSpPr>
        <p:grpSpPr>
          <a:xfrm>
            <a:off x="8208456" y="4777571"/>
            <a:ext cx="693170" cy="394171"/>
            <a:chOff x="279400" y="-1397000"/>
            <a:chExt cx="1387475" cy="788988"/>
          </a:xfrm>
        </p:grpSpPr>
        <p:sp>
          <p:nvSpPr>
            <p:cNvPr id="66" name="Freeform: Shape 40"/>
            <p:cNvSpPr/>
            <p:nvPr/>
          </p:nvSpPr>
          <p:spPr bwMode="auto">
            <a:xfrm>
              <a:off x="584200" y="-1397000"/>
              <a:ext cx="1082675" cy="788988"/>
            </a:xfrm>
            <a:custGeom>
              <a:avLst/>
              <a:gdLst>
                <a:gd name="T0" fmla="*/ 192 w 198"/>
                <a:gd name="T1" fmla="*/ 72 h 144"/>
                <a:gd name="T2" fmla="*/ 184 w 198"/>
                <a:gd name="T3" fmla="*/ 72 h 144"/>
                <a:gd name="T4" fmla="*/ 172 w 198"/>
                <a:gd name="T5" fmla="*/ 43 h 144"/>
                <a:gd name="T6" fmla="*/ 157 w 198"/>
                <a:gd name="T7" fmla="*/ 32 h 144"/>
                <a:gd name="T8" fmla="*/ 126 w 198"/>
                <a:gd name="T9" fmla="*/ 32 h 144"/>
                <a:gd name="T10" fmla="*/ 126 w 198"/>
                <a:gd name="T11" fmla="*/ 2 h 144"/>
                <a:gd name="T12" fmla="*/ 124 w 198"/>
                <a:gd name="T13" fmla="*/ 0 h 144"/>
                <a:gd name="T14" fmla="*/ 2 w 198"/>
                <a:gd name="T15" fmla="*/ 0 h 144"/>
                <a:gd name="T16" fmla="*/ 0 w 198"/>
                <a:gd name="T17" fmla="*/ 2 h 144"/>
                <a:gd name="T18" fmla="*/ 0 w 198"/>
                <a:gd name="T19" fmla="*/ 123 h 144"/>
                <a:gd name="T20" fmla="*/ 2 w 198"/>
                <a:gd name="T21" fmla="*/ 125 h 144"/>
                <a:gd name="T22" fmla="*/ 19 w 198"/>
                <a:gd name="T23" fmla="*/ 125 h 144"/>
                <a:gd name="T24" fmla="*/ 40 w 198"/>
                <a:gd name="T25" fmla="*/ 144 h 144"/>
                <a:gd name="T26" fmla="*/ 61 w 198"/>
                <a:gd name="T27" fmla="*/ 125 h 144"/>
                <a:gd name="T28" fmla="*/ 138 w 198"/>
                <a:gd name="T29" fmla="*/ 125 h 144"/>
                <a:gd name="T30" fmla="*/ 159 w 198"/>
                <a:gd name="T31" fmla="*/ 144 h 144"/>
                <a:gd name="T32" fmla="*/ 180 w 198"/>
                <a:gd name="T33" fmla="*/ 125 h 144"/>
                <a:gd name="T34" fmla="*/ 192 w 198"/>
                <a:gd name="T35" fmla="*/ 125 h 144"/>
                <a:gd name="T36" fmla="*/ 198 w 198"/>
                <a:gd name="T37" fmla="*/ 119 h 144"/>
                <a:gd name="T38" fmla="*/ 198 w 198"/>
                <a:gd name="T39" fmla="*/ 78 h 144"/>
                <a:gd name="T40" fmla="*/ 192 w 198"/>
                <a:gd name="T41" fmla="*/ 72 h 144"/>
                <a:gd name="T42" fmla="*/ 157 w 198"/>
                <a:gd name="T43" fmla="*/ 36 h 144"/>
                <a:gd name="T44" fmla="*/ 168 w 198"/>
                <a:gd name="T45" fmla="*/ 45 h 144"/>
                <a:gd name="T46" fmla="*/ 179 w 198"/>
                <a:gd name="T47" fmla="*/ 72 h 144"/>
                <a:gd name="T48" fmla="*/ 126 w 198"/>
                <a:gd name="T49" fmla="*/ 72 h 144"/>
                <a:gd name="T50" fmla="*/ 126 w 198"/>
                <a:gd name="T51" fmla="*/ 36 h 144"/>
                <a:gd name="T52" fmla="*/ 157 w 198"/>
                <a:gd name="T53" fmla="*/ 36 h 144"/>
                <a:gd name="T54" fmla="*/ 5 w 198"/>
                <a:gd name="T55" fmla="*/ 5 h 144"/>
                <a:gd name="T56" fmla="*/ 121 w 198"/>
                <a:gd name="T57" fmla="*/ 5 h 144"/>
                <a:gd name="T58" fmla="*/ 121 w 198"/>
                <a:gd name="T59" fmla="*/ 120 h 144"/>
                <a:gd name="T60" fmla="*/ 61 w 198"/>
                <a:gd name="T61" fmla="*/ 120 h 144"/>
                <a:gd name="T62" fmla="*/ 40 w 198"/>
                <a:gd name="T63" fmla="*/ 102 h 144"/>
                <a:gd name="T64" fmla="*/ 19 w 198"/>
                <a:gd name="T65" fmla="*/ 120 h 144"/>
                <a:gd name="T66" fmla="*/ 5 w 198"/>
                <a:gd name="T67" fmla="*/ 120 h 144"/>
                <a:gd name="T68" fmla="*/ 5 w 198"/>
                <a:gd name="T69" fmla="*/ 5 h 144"/>
                <a:gd name="T70" fmla="*/ 40 w 198"/>
                <a:gd name="T71" fmla="*/ 139 h 144"/>
                <a:gd name="T72" fmla="*/ 23 w 198"/>
                <a:gd name="T73" fmla="*/ 123 h 144"/>
                <a:gd name="T74" fmla="*/ 40 w 198"/>
                <a:gd name="T75" fmla="*/ 106 h 144"/>
                <a:gd name="T76" fmla="*/ 56 w 198"/>
                <a:gd name="T77" fmla="*/ 123 h 144"/>
                <a:gd name="T78" fmla="*/ 40 w 198"/>
                <a:gd name="T79" fmla="*/ 139 h 144"/>
                <a:gd name="T80" fmla="*/ 159 w 198"/>
                <a:gd name="T81" fmla="*/ 139 h 144"/>
                <a:gd name="T82" fmla="*/ 143 w 198"/>
                <a:gd name="T83" fmla="*/ 123 h 144"/>
                <a:gd name="T84" fmla="*/ 159 w 198"/>
                <a:gd name="T85" fmla="*/ 106 h 144"/>
                <a:gd name="T86" fmla="*/ 175 w 198"/>
                <a:gd name="T87" fmla="*/ 122 h 144"/>
                <a:gd name="T88" fmla="*/ 175 w 198"/>
                <a:gd name="T89" fmla="*/ 123 h 144"/>
                <a:gd name="T90" fmla="*/ 175 w 198"/>
                <a:gd name="T91" fmla="*/ 123 h 144"/>
                <a:gd name="T92" fmla="*/ 159 w 198"/>
                <a:gd name="T93" fmla="*/ 139 h 144"/>
                <a:gd name="T94" fmla="*/ 193 w 198"/>
                <a:gd name="T95" fmla="*/ 119 h 144"/>
                <a:gd name="T96" fmla="*/ 192 w 198"/>
                <a:gd name="T97" fmla="*/ 120 h 144"/>
                <a:gd name="T98" fmla="*/ 180 w 198"/>
                <a:gd name="T99" fmla="*/ 120 h 144"/>
                <a:gd name="T100" fmla="*/ 159 w 198"/>
                <a:gd name="T101" fmla="*/ 102 h 144"/>
                <a:gd name="T102" fmla="*/ 138 w 198"/>
                <a:gd name="T103" fmla="*/ 120 h 144"/>
                <a:gd name="T104" fmla="*/ 126 w 198"/>
                <a:gd name="T105" fmla="*/ 120 h 144"/>
                <a:gd name="T106" fmla="*/ 126 w 198"/>
                <a:gd name="T107" fmla="*/ 77 h 144"/>
                <a:gd name="T108" fmla="*/ 192 w 198"/>
                <a:gd name="T109" fmla="*/ 77 h 144"/>
                <a:gd name="T110" fmla="*/ 193 w 198"/>
                <a:gd name="T111" fmla="*/ 78 h 144"/>
                <a:gd name="T112" fmla="*/ 193 w 198"/>
                <a:gd name="T113" fmla="*/ 11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8" h="144">
                  <a:moveTo>
                    <a:pt x="192" y="72"/>
                  </a:moveTo>
                  <a:cubicBezTo>
                    <a:pt x="184" y="72"/>
                    <a:pt x="184" y="72"/>
                    <a:pt x="184" y="72"/>
                  </a:cubicBezTo>
                  <a:cubicBezTo>
                    <a:pt x="181" y="65"/>
                    <a:pt x="172" y="43"/>
                    <a:pt x="172" y="43"/>
                  </a:cubicBezTo>
                  <a:cubicBezTo>
                    <a:pt x="170" y="37"/>
                    <a:pt x="163" y="32"/>
                    <a:pt x="157" y="32"/>
                  </a:cubicBezTo>
                  <a:cubicBezTo>
                    <a:pt x="126" y="32"/>
                    <a:pt x="126" y="32"/>
                    <a:pt x="126" y="32"/>
                  </a:cubicBezTo>
                  <a:cubicBezTo>
                    <a:pt x="126" y="2"/>
                    <a:pt x="126" y="2"/>
                    <a:pt x="126" y="2"/>
                  </a:cubicBezTo>
                  <a:cubicBezTo>
                    <a:pt x="126" y="1"/>
                    <a:pt x="125" y="0"/>
                    <a:pt x="124" y="0"/>
                  </a:cubicBezTo>
                  <a:cubicBezTo>
                    <a:pt x="2" y="0"/>
                    <a:pt x="2" y="0"/>
                    <a:pt x="2" y="0"/>
                  </a:cubicBezTo>
                  <a:cubicBezTo>
                    <a:pt x="1" y="0"/>
                    <a:pt x="0" y="1"/>
                    <a:pt x="0" y="2"/>
                  </a:cubicBezTo>
                  <a:cubicBezTo>
                    <a:pt x="0" y="123"/>
                    <a:pt x="0" y="123"/>
                    <a:pt x="0" y="123"/>
                  </a:cubicBezTo>
                  <a:cubicBezTo>
                    <a:pt x="0" y="124"/>
                    <a:pt x="1" y="125"/>
                    <a:pt x="2" y="125"/>
                  </a:cubicBezTo>
                  <a:cubicBezTo>
                    <a:pt x="19" y="125"/>
                    <a:pt x="19" y="125"/>
                    <a:pt x="19" y="125"/>
                  </a:cubicBezTo>
                  <a:cubicBezTo>
                    <a:pt x="20" y="135"/>
                    <a:pt x="29" y="144"/>
                    <a:pt x="40" y="144"/>
                  </a:cubicBezTo>
                  <a:cubicBezTo>
                    <a:pt x="51" y="144"/>
                    <a:pt x="59" y="135"/>
                    <a:pt x="61" y="125"/>
                  </a:cubicBezTo>
                  <a:cubicBezTo>
                    <a:pt x="138" y="125"/>
                    <a:pt x="138" y="125"/>
                    <a:pt x="138" y="125"/>
                  </a:cubicBezTo>
                  <a:cubicBezTo>
                    <a:pt x="139" y="135"/>
                    <a:pt x="148" y="144"/>
                    <a:pt x="159" y="144"/>
                  </a:cubicBezTo>
                  <a:cubicBezTo>
                    <a:pt x="170" y="144"/>
                    <a:pt x="179" y="135"/>
                    <a:pt x="180" y="125"/>
                  </a:cubicBezTo>
                  <a:cubicBezTo>
                    <a:pt x="192" y="125"/>
                    <a:pt x="192" y="125"/>
                    <a:pt x="192" y="125"/>
                  </a:cubicBezTo>
                  <a:cubicBezTo>
                    <a:pt x="195" y="125"/>
                    <a:pt x="198" y="122"/>
                    <a:pt x="198" y="119"/>
                  </a:cubicBezTo>
                  <a:cubicBezTo>
                    <a:pt x="198" y="78"/>
                    <a:pt x="198" y="78"/>
                    <a:pt x="198" y="78"/>
                  </a:cubicBezTo>
                  <a:cubicBezTo>
                    <a:pt x="198" y="75"/>
                    <a:pt x="195" y="72"/>
                    <a:pt x="192" y="72"/>
                  </a:cubicBezTo>
                  <a:close/>
                  <a:moveTo>
                    <a:pt x="157" y="36"/>
                  </a:moveTo>
                  <a:cubicBezTo>
                    <a:pt x="161" y="36"/>
                    <a:pt x="166" y="40"/>
                    <a:pt x="168" y="45"/>
                  </a:cubicBezTo>
                  <a:cubicBezTo>
                    <a:pt x="168" y="46"/>
                    <a:pt x="176" y="64"/>
                    <a:pt x="179" y="72"/>
                  </a:cubicBezTo>
                  <a:cubicBezTo>
                    <a:pt x="126" y="72"/>
                    <a:pt x="126" y="72"/>
                    <a:pt x="126" y="72"/>
                  </a:cubicBezTo>
                  <a:cubicBezTo>
                    <a:pt x="126" y="36"/>
                    <a:pt x="126" y="36"/>
                    <a:pt x="126" y="36"/>
                  </a:cubicBezTo>
                  <a:lnTo>
                    <a:pt x="157" y="36"/>
                  </a:lnTo>
                  <a:close/>
                  <a:moveTo>
                    <a:pt x="5" y="5"/>
                  </a:moveTo>
                  <a:cubicBezTo>
                    <a:pt x="121" y="5"/>
                    <a:pt x="121" y="5"/>
                    <a:pt x="121" y="5"/>
                  </a:cubicBezTo>
                  <a:cubicBezTo>
                    <a:pt x="121" y="120"/>
                    <a:pt x="121" y="120"/>
                    <a:pt x="121" y="120"/>
                  </a:cubicBezTo>
                  <a:cubicBezTo>
                    <a:pt x="61" y="120"/>
                    <a:pt x="61" y="120"/>
                    <a:pt x="61" y="120"/>
                  </a:cubicBezTo>
                  <a:cubicBezTo>
                    <a:pt x="59" y="110"/>
                    <a:pt x="51" y="102"/>
                    <a:pt x="40" y="102"/>
                  </a:cubicBezTo>
                  <a:cubicBezTo>
                    <a:pt x="29" y="102"/>
                    <a:pt x="20" y="110"/>
                    <a:pt x="19" y="120"/>
                  </a:cubicBezTo>
                  <a:cubicBezTo>
                    <a:pt x="5" y="120"/>
                    <a:pt x="5" y="120"/>
                    <a:pt x="5" y="120"/>
                  </a:cubicBezTo>
                  <a:lnTo>
                    <a:pt x="5" y="5"/>
                  </a:lnTo>
                  <a:close/>
                  <a:moveTo>
                    <a:pt x="40" y="139"/>
                  </a:moveTo>
                  <a:cubicBezTo>
                    <a:pt x="31" y="139"/>
                    <a:pt x="23" y="132"/>
                    <a:pt x="23" y="123"/>
                  </a:cubicBezTo>
                  <a:cubicBezTo>
                    <a:pt x="23" y="114"/>
                    <a:pt x="31" y="106"/>
                    <a:pt x="40" y="106"/>
                  </a:cubicBezTo>
                  <a:cubicBezTo>
                    <a:pt x="49" y="106"/>
                    <a:pt x="56" y="114"/>
                    <a:pt x="56" y="123"/>
                  </a:cubicBezTo>
                  <a:cubicBezTo>
                    <a:pt x="56" y="132"/>
                    <a:pt x="49" y="139"/>
                    <a:pt x="40" y="139"/>
                  </a:cubicBezTo>
                  <a:close/>
                  <a:moveTo>
                    <a:pt x="159" y="139"/>
                  </a:moveTo>
                  <a:cubicBezTo>
                    <a:pt x="150" y="139"/>
                    <a:pt x="143" y="132"/>
                    <a:pt x="143" y="123"/>
                  </a:cubicBezTo>
                  <a:cubicBezTo>
                    <a:pt x="143" y="114"/>
                    <a:pt x="150" y="106"/>
                    <a:pt x="159" y="106"/>
                  </a:cubicBezTo>
                  <a:cubicBezTo>
                    <a:pt x="168" y="106"/>
                    <a:pt x="175" y="113"/>
                    <a:pt x="175" y="122"/>
                  </a:cubicBezTo>
                  <a:cubicBezTo>
                    <a:pt x="175" y="122"/>
                    <a:pt x="175" y="122"/>
                    <a:pt x="175" y="123"/>
                  </a:cubicBezTo>
                  <a:cubicBezTo>
                    <a:pt x="175" y="123"/>
                    <a:pt x="175" y="123"/>
                    <a:pt x="175" y="123"/>
                  </a:cubicBezTo>
                  <a:cubicBezTo>
                    <a:pt x="175" y="132"/>
                    <a:pt x="168" y="139"/>
                    <a:pt x="159" y="139"/>
                  </a:cubicBezTo>
                  <a:close/>
                  <a:moveTo>
                    <a:pt x="193" y="119"/>
                  </a:moveTo>
                  <a:cubicBezTo>
                    <a:pt x="193" y="120"/>
                    <a:pt x="192" y="120"/>
                    <a:pt x="192" y="120"/>
                  </a:cubicBezTo>
                  <a:cubicBezTo>
                    <a:pt x="180" y="120"/>
                    <a:pt x="180" y="120"/>
                    <a:pt x="180" y="120"/>
                  </a:cubicBezTo>
                  <a:cubicBezTo>
                    <a:pt x="179" y="110"/>
                    <a:pt x="170" y="102"/>
                    <a:pt x="159" y="102"/>
                  </a:cubicBezTo>
                  <a:cubicBezTo>
                    <a:pt x="148" y="102"/>
                    <a:pt x="139" y="110"/>
                    <a:pt x="138" y="120"/>
                  </a:cubicBezTo>
                  <a:cubicBezTo>
                    <a:pt x="126" y="120"/>
                    <a:pt x="126" y="120"/>
                    <a:pt x="126" y="120"/>
                  </a:cubicBezTo>
                  <a:cubicBezTo>
                    <a:pt x="126" y="77"/>
                    <a:pt x="126" y="77"/>
                    <a:pt x="126" y="77"/>
                  </a:cubicBezTo>
                  <a:cubicBezTo>
                    <a:pt x="192" y="77"/>
                    <a:pt x="192" y="77"/>
                    <a:pt x="192" y="77"/>
                  </a:cubicBezTo>
                  <a:cubicBezTo>
                    <a:pt x="192" y="77"/>
                    <a:pt x="193" y="78"/>
                    <a:pt x="193" y="78"/>
                  </a:cubicBezTo>
                  <a:lnTo>
                    <a:pt x="193" y="11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67" name="Freeform: Shape 41"/>
            <p:cNvSpPr/>
            <p:nvPr/>
          </p:nvSpPr>
          <p:spPr bwMode="auto">
            <a:xfrm>
              <a:off x="279400" y="-1397000"/>
              <a:ext cx="239713" cy="28575"/>
            </a:xfrm>
            <a:custGeom>
              <a:avLst/>
              <a:gdLst>
                <a:gd name="T0" fmla="*/ 42 w 44"/>
                <a:gd name="T1" fmla="*/ 0 h 5"/>
                <a:gd name="T2" fmla="*/ 2 w 44"/>
                <a:gd name="T3" fmla="*/ 0 h 5"/>
                <a:gd name="T4" fmla="*/ 0 w 44"/>
                <a:gd name="T5" fmla="*/ 2 h 5"/>
                <a:gd name="T6" fmla="*/ 2 w 44"/>
                <a:gd name="T7" fmla="*/ 5 h 5"/>
                <a:gd name="T8" fmla="*/ 42 w 44"/>
                <a:gd name="T9" fmla="*/ 5 h 5"/>
                <a:gd name="T10" fmla="*/ 44 w 44"/>
                <a:gd name="T11" fmla="*/ 2 h 5"/>
                <a:gd name="T12" fmla="*/ 42 w 44"/>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44" h="5">
                  <a:moveTo>
                    <a:pt x="42" y="0"/>
                  </a:moveTo>
                  <a:cubicBezTo>
                    <a:pt x="2" y="0"/>
                    <a:pt x="2" y="0"/>
                    <a:pt x="2" y="0"/>
                  </a:cubicBezTo>
                  <a:cubicBezTo>
                    <a:pt x="1" y="0"/>
                    <a:pt x="0" y="1"/>
                    <a:pt x="0" y="2"/>
                  </a:cubicBezTo>
                  <a:cubicBezTo>
                    <a:pt x="0" y="4"/>
                    <a:pt x="1" y="5"/>
                    <a:pt x="2" y="5"/>
                  </a:cubicBezTo>
                  <a:cubicBezTo>
                    <a:pt x="42" y="5"/>
                    <a:pt x="42" y="5"/>
                    <a:pt x="42" y="5"/>
                  </a:cubicBezTo>
                  <a:cubicBezTo>
                    <a:pt x="43" y="5"/>
                    <a:pt x="44" y="4"/>
                    <a:pt x="44" y="2"/>
                  </a:cubicBezTo>
                  <a:cubicBezTo>
                    <a:pt x="44" y="1"/>
                    <a:pt x="43" y="0"/>
                    <a:pt x="4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68" name="Freeform: Shape 42"/>
            <p:cNvSpPr/>
            <p:nvPr/>
          </p:nvSpPr>
          <p:spPr bwMode="auto">
            <a:xfrm>
              <a:off x="328613" y="-1276350"/>
              <a:ext cx="190500" cy="26988"/>
            </a:xfrm>
            <a:custGeom>
              <a:avLst/>
              <a:gdLst>
                <a:gd name="T0" fmla="*/ 33 w 35"/>
                <a:gd name="T1" fmla="*/ 0 h 5"/>
                <a:gd name="T2" fmla="*/ 3 w 35"/>
                <a:gd name="T3" fmla="*/ 0 h 5"/>
                <a:gd name="T4" fmla="*/ 0 w 35"/>
                <a:gd name="T5" fmla="*/ 2 h 5"/>
                <a:gd name="T6" fmla="*/ 3 w 35"/>
                <a:gd name="T7" fmla="*/ 5 h 5"/>
                <a:gd name="T8" fmla="*/ 33 w 35"/>
                <a:gd name="T9" fmla="*/ 5 h 5"/>
                <a:gd name="T10" fmla="*/ 35 w 35"/>
                <a:gd name="T11" fmla="*/ 2 h 5"/>
                <a:gd name="T12" fmla="*/ 33 w 3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35" h="5">
                  <a:moveTo>
                    <a:pt x="33" y="0"/>
                  </a:moveTo>
                  <a:cubicBezTo>
                    <a:pt x="3" y="0"/>
                    <a:pt x="3" y="0"/>
                    <a:pt x="3" y="0"/>
                  </a:cubicBezTo>
                  <a:cubicBezTo>
                    <a:pt x="2" y="0"/>
                    <a:pt x="0" y="1"/>
                    <a:pt x="0" y="2"/>
                  </a:cubicBezTo>
                  <a:cubicBezTo>
                    <a:pt x="0" y="4"/>
                    <a:pt x="2" y="5"/>
                    <a:pt x="3" y="5"/>
                  </a:cubicBezTo>
                  <a:cubicBezTo>
                    <a:pt x="33" y="5"/>
                    <a:pt x="33" y="5"/>
                    <a:pt x="33" y="5"/>
                  </a:cubicBezTo>
                  <a:cubicBezTo>
                    <a:pt x="34" y="5"/>
                    <a:pt x="35" y="4"/>
                    <a:pt x="35" y="2"/>
                  </a:cubicBezTo>
                  <a:cubicBezTo>
                    <a:pt x="35" y="1"/>
                    <a:pt x="34" y="0"/>
                    <a:pt x="3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69" name="Freeform: Shape 43"/>
            <p:cNvSpPr/>
            <p:nvPr/>
          </p:nvSpPr>
          <p:spPr bwMode="auto">
            <a:xfrm>
              <a:off x="382588" y="-1155700"/>
              <a:ext cx="136525" cy="26988"/>
            </a:xfrm>
            <a:custGeom>
              <a:avLst/>
              <a:gdLst>
                <a:gd name="T0" fmla="*/ 23 w 25"/>
                <a:gd name="T1" fmla="*/ 0 h 5"/>
                <a:gd name="T2" fmla="*/ 3 w 25"/>
                <a:gd name="T3" fmla="*/ 0 h 5"/>
                <a:gd name="T4" fmla="*/ 0 w 25"/>
                <a:gd name="T5" fmla="*/ 3 h 5"/>
                <a:gd name="T6" fmla="*/ 3 w 25"/>
                <a:gd name="T7" fmla="*/ 5 h 5"/>
                <a:gd name="T8" fmla="*/ 23 w 25"/>
                <a:gd name="T9" fmla="*/ 5 h 5"/>
                <a:gd name="T10" fmla="*/ 25 w 25"/>
                <a:gd name="T11" fmla="*/ 3 h 5"/>
                <a:gd name="T12" fmla="*/ 23 w 2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5" h="5">
                  <a:moveTo>
                    <a:pt x="23" y="0"/>
                  </a:moveTo>
                  <a:cubicBezTo>
                    <a:pt x="3" y="0"/>
                    <a:pt x="3" y="0"/>
                    <a:pt x="3" y="0"/>
                  </a:cubicBezTo>
                  <a:cubicBezTo>
                    <a:pt x="2" y="0"/>
                    <a:pt x="0" y="1"/>
                    <a:pt x="0" y="3"/>
                  </a:cubicBezTo>
                  <a:cubicBezTo>
                    <a:pt x="0" y="4"/>
                    <a:pt x="2" y="5"/>
                    <a:pt x="3" y="5"/>
                  </a:cubicBezTo>
                  <a:cubicBezTo>
                    <a:pt x="23" y="5"/>
                    <a:pt x="23" y="5"/>
                    <a:pt x="23" y="5"/>
                  </a:cubicBezTo>
                  <a:cubicBezTo>
                    <a:pt x="24" y="5"/>
                    <a:pt x="25" y="4"/>
                    <a:pt x="25" y="3"/>
                  </a:cubicBezTo>
                  <a:cubicBezTo>
                    <a:pt x="25" y="1"/>
                    <a:pt x="24" y="0"/>
                    <a:pt x="2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grpSp>
      <p:grpSp>
        <p:nvGrpSpPr>
          <p:cNvPr id="17" name="Group 44"/>
          <p:cNvGrpSpPr/>
          <p:nvPr/>
        </p:nvGrpSpPr>
        <p:grpSpPr>
          <a:xfrm>
            <a:off x="7417211" y="2809237"/>
            <a:ext cx="969171" cy="971549"/>
            <a:chOff x="7204075" y="-1846263"/>
            <a:chExt cx="1939925" cy="1944688"/>
          </a:xfrm>
        </p:grpSpPr>
        <p:sp>
          <p:nvSpPr>
            <p:cNvPr id="59" name="Oval 45"/>
            <p:cNvSpPr/>
            <p:nvPr/>
          </p:nvSpPr>
          <p:spPr bwMode="auto">
            <a:xfrm>
              <a:off x="7204075" y="-1846263"/>
              <a:ext cx="1939925" cy="1944688"/>
            </a:xfrm>
            <a:prstGeom prst="ellipse">
              <a:avLst/>
            </a:prstGeom>
            <a:solidFill>
              <a:schemeClr val="accent6"/>
            </a:solidFill>
            <a:ln>
              <a:noFill/>
            </a:ln>
          </p:spPr>
          <p:txBody>
            <a:bodyPr anchor="ctr"/>
            <a:p>
              <a:pPr algn="ctr"/>
              <a:endParaRPr>
                <a:latin typeface="宋体" panose="02010600030101010101" pitchFamily="2" charset="-122"/>
                <a:cs typeface="+mn-ea"/>
                <a:sym typeface="+mn-lt"/>
              </a:endParaRPr>
            </a:p>
          </p:txBody>
        </p:sp>
        <p:grpSp>
          <p:nvGrpSpPr>
            <p:cNvPr id="60" name="Group 46"/>
            <p:cNvGrpSpPr/>
            <p:nvPr/>
          </p:nvGrpSpPr>
          <p:grpSpPr>
            <a:xfrm>
              <a:off x="7519988" y="-1506538"/>
              <a:ext cx="1312862" cy="1265238"/>
              <a:chOff x="7519988" y="-1506538"/>
              <a:chExt cx="1312862" cy="1265238"/>
            </a:xfrm>
          </p:grpSpPr>
          <p:sp>
            <p:nvSpPr>
              <p:cNvPr id="61" name="Freeform: Shape 47"/>
              <p:cNvSpPr/>
              <p:nvPr/>
            </p:nvSpPr>
            <p:spPr bwMode="auto">
              <a:xfrm>
                <a:off x="7519988" y="-1484313"/>
                <a:ext cx="1176338" cy="1117600"/>
              </a:xfrm>
              <a:custGeom>
                <a:avLst/>
                <a:gdLst>
                  <a:gd name="T0" fmla="*/ 211 w 215"/>
                  <a:gd name="T1" fmla="*/ 164 h 204"/>
                  <a:gd name="T2" fmla="*/ 147 w 215"/>
                  <a:gd name="T3" fmla="*/ 199 h 204"/>
                  <a:gd name="T4" fmla="*/ 46 w 215"/>
                  <a:gd name="T5" fmla="*/ 10 h 204"/>
                  <a:gd name="T6" fmla="*/ 35 w 215"/>
                  <a:gd name="T7" fmla="*/ 1 h 204"/>
                  <a:gd name="T8" fmla="*/ 22 w 215"/>
                  <a:gd name="T9" fmla="*/ 3 h 204"/>
                  <a:gd name="T10" fmla="*/ 1 w 215"/>
                  <a:gd name="T11" fmla="*/ 14 h 204"/>
                  <a:gd name="T12" fmla="*/ 0 w 215"/>
                  <a:gd name="T13" fmla="*/ 17 h 204"/>
                  <a:gd name="T14" fmla="*/ 3 w 215"/>
                  <a:gd name="T15" fmla="*/ 18 h 204"/>
                  <a:gd name="T16" fmla="*/ 24 w 215"/>
                  <a:gd name="T17" fmla="*/ 7 h 204"/>
                  <a:gd name="T18" fmla="*/ 34 w 215"/>
                  <a:gd name="T19" fmla="*/ 6 h 204"/>
                  <a:gd name="T20" fmla="*/ 41 w 215"/>
                  <a:gd name="T21" fmla="*/ 12 h 204"/>
                  <a:gd name="T22" fmla="*/ 144 w 215"/>
                  <a:gd name="T23" fmla="*/ 203 h 204"/>
                  <a:gd name="T24" fmla="*/ 146 w 215"/>
                  <a:gd name="T25" fmla="*/ 204 h 204"/>
                  <a:gd name="T26" fmla="*/ 146 w 215"/>
                  <a:gd name="T27" fmla="*/ 204 h 204"/>
                  <a:gd name="T28" fmla="*/ 148 w 215"/>
                  <a:gd name="T29" fmla="*/ 204 h 204"/>
                  <a:gd name="T30" fmla="*/ 213 w 215"/>
                  <a:gd name="T31" fmla="*/ 168 h 204"/>
                  <a:gd name="T32" fmla="*/ 214 w 215"/>
                  <a:gd name="T33" fmla="*/ 165 h 204"/>
                  <a:gd name="T34" fmla="*/ 211 w 215"/>
                  <a:gd name="T35"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5" h="204">
                    <a:moveTo>
                      <a:pt x="211" y="164"/>
                    </a:moveTo>
                    <a:cubicBezTo>
                      <a:pt x="147" y="199"/>
                      <a:pt x="147" y="199"/>
                      <a:pt x="147" y="199"/>
                    </a:cubicBezTo>
                    <a:cubicBezTo>
                      <a:pt x="46" y="10"/>
                      <a:pt x="46" y="10"/>
                      <a:pt x="46" y="10"/>
                    </a:cubicBezTo>
                    <a:cubicBezTo>
                      <a:pt x="43" y="6"/>
                      <a:pt x="40" y="3"/>
                      <a:pt x="35" y="1"/>
                    </a:cubicBezTo>
                    <a:cubicBezTo>
                      <a:pt x="31" y="0"/>
                      <a:pt x="26" y="1"/>
                      <a:pt x="22" y="3"/>
                    </a:cubicBezTo>
                    <a:cubicBezTo>
                      <a:pt x="1" y="14"/>
                      <a:pt x="1" y="14"/>
                      <a:pt x="1" y="14"/>
                    </a:cubicBezTo>
                    <a:cubicBezTo>
                      <a:pt x="0" y="15"/>
                      <a:pt x="0" y="16"/>
                      <a:pt x="0" y="17"/>
                    </a:cubicBezTo>
                    <a:cubicBezTo>
                      <a:pt x="1" y="18"/>
                      <a:pt x="2" y="19"/>
                      <a:pt x="3" y="18"/>
                    </a:cubicBezTo>
                    <a:cubicBezTo>
                      <a:pt x="24" y="7"/>
                      <a:pt x="24" y="7"/>
                      <a:pt x="24" y="7"/>
                    </a:cubicBezTo>
                    <a:cubicBezTo>
                      <a:pt x="27" y="5"/>
                      <a:pt x="31" y="5"/>
                      <a:pt x="34" y="6"/>
                    </a:cubicBezTo>
                    <a:cubicBezTo>
                      <a:pt x="37" y="7"/>
                      <a:pt x="40" y="9"/>
                      <a:pt x="41" y="12"/>
                    </a:cubicBezTo>
                    <a:cubicBezTo>
                      <a:pt x="144" y="203"/>
                      <a:pt x="144" y="203"/>
                      <a:pt x="144" y="203"/>
                    </a:cubicBezTo>
                    <a:cubicBezTo>
                      <a:pt x="145" y="203"/>
                      <a:pt x="145" y="204"/>
                      <a:pt x="146" y="204"/>
                    </a:cubicBezTo>
                    <a:cubicBezTo>
                      <a:pt x="146" y="204"/>
                      <a:pt x="146" y="204"/>
                      <a:pt x="146" y="204"/>
                    </a:cubicBezTo>
                    <a:cubicBezTo>
                      <a:pt x="147" y="204"/>
                      <a:pt x="147" y="204"/>
                      <a:pt x="148" y="204"/>
                    </a:cubicBezTo>
                    <a:cubicBezTo>
                      <a:pt x="213" y="168"/>
                      <a:pt x="213" y="168"/>
                      <a:pt x="213" y="168"/>
                    </a:cubicBezTo>
                    <a:cubicBezTo>
                      <a:pt x="215" y="168"/>
                      <a:pt x="215" y="166"/>
                      <a:pt x="214" y="165"/>
                    </a:cubicBezTo>
                    <a:cubicBezTo>
                      <a:pt x="214" y="164"/>
                      <a:pt x="212" y="164"/>
                      <a:pt x="211" y="16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62" name="Freeform: Shape 48"/>
              <p:cNvSpPr/>
              <p:nvPr/>
            </p:nvSpPr>
            <p:spPr bwMode="auto">
              <a:xfrm>
                <a:off x="8045450" y="-422275"/>
                <a:ext cx="190500" cy="180975"/>
              </a:xfrm>
              <a:custGeom>
                <a:avLst/>
                <a:gdLst>
                  <a:gd name="T0" fmla="*/ 18 w 35"/>
                  <a:gd name="T1" fmla="*/ 0 h 33"/>
                  <a:gd name="T2" fmla="*/ 11 w 35"/>
                  <a:gd name="T3" fmla="*/ 2 h 33"/>
                  <a:gd name="T4" fmla="*/ 4 w 35"/>
                  <a:gd name="T5" fmla="*/ 24 h 33"/>
                  <a:gd name="T6" fmla="*/ 19 w 35"/>
                  <a:gd name="T7" fmla="*/ 33 h 33"/>
                  <a:gd name="T8" fmla="*/ 26 w 35"/>
                  <a:gd name="T9" fmla="*/ 31 h 33"/>
                  <a:gd name="T10" fmla="*/ 34 w 35"/>
                  <a:gd name="T11" fmla="*/ 21 h 33"/>
                  <a:gd name="T12" fmla="*/ 33 w 35"/>
                  <a:gd name="T13" fmla="*/ 9 h 33"/>
                  <a:gd name="T14" fmla="*/ 18 w 35"/>
                  <a:gd name="T15" fmla="*/ 0 h 33"/>
                  <a:gd name="T16" fmla="*/ 30 w 35"/>
                  <a:gd name="T17" fmla="*/ 20 h 33"/>
                  <a:gd name="T18" fmla="*/ 24 w 35"/>
                  <a:gd name="T19" fmla="*/ 27 h 33"/>
                  <a:gd name="T20" fmla="*/ 19 w 35"/>
                  <a:gd name="T21" fmla="*/ 28 h 33"/>
                  <a:gd name="T22" fmla="*/ 8 w 35"/>
                  <a:gd name="T23" fmla="*/ 22 h 33"/>
                  <a:gd name="T24" fmla="*/ 13 w 35"/>
                  <a:gd name="T25" fmla="*/ 6 h 33"/>
                  <a:gd name="T26" fmla="*/ 18 w 35"/>
                  <a:gd name="T27" fmla="*/ 5 h 33"/>
                  <a:gd name="T28" fmla="*/ 29 w 35"/>
                  <a:gd name="T29" fmla="*/ 11 h 33"/>
                  <a:gd name="T30" fmla="*/ 30 w 35"/>
                  <a:gd name="T31" fmla="*/ 2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33">
                    <a:moveTo>
                      <a:pt x="18" y="0"/>
                    </a:moveTo>
                    <a:cubicBezTo>
                      <a:pt x="16" y="0"/>
                      <a:pt x="13" y="1"/>
                      <a:pt x="11" y="2"/>
                    </a:cubicBezTo>
                    <a:cubicBezTo>
                      <a:pt x="3" y="6"/>
                      <a:pt x="0" y="16"/>
                      <a:pt x="4" y="24"/>
                    </a:cubicBezTo>
                    <a:cubicBezTo>
                      <a:pt x="7" y="30"/>
                      <a:pt x="13" y="33"/>
                      <a:pt x="19" y="33"/>
                    </a:cubicBezTo>
                    <a:cubicBezTo>
                      <a:pt x="21" y="33"/>
                      <a:pt x="24" y="32"/>
                      <a:pt x="26" y="31"/>
                    </a:cubicBezTo>
                    <a:cubicBezTo>
                      <a:pt x="30" y="29"/>
                      <a:pt x="33" y="25"/>
                      <a:pt x="34" y="21"/>
                    </a:cubicBezTo>
                    <a:cubicBezTo>
                      <a:pt x="35" y="17"/>
                      <a:pt x="35" y="13"/>
                      <a:pt x="33" y="9"/>
                    </a:cubicBezTo>
                    <a:cubicBezTo>
                      <a:pt x="30" y="4"/>
                      <a:pt x="24" y="0"/>
                      <a:pt x="18" y="0"/>
                    </a:cubicBezTo>
                    <a:close/>
                    <a:moveTo>
                      <a:pt x="30" y="20"/>
                    </a:moveTo>
                    <a:cubicBezTo>
                      <a:pt x="29" y="23"/>
                      <a:pt x="27" y="25"/>
                      <a:pt x="24" y="27"/>
                    </a:cubicBezTo>
                    <a:cubicBezTo>
                      <a:pt x="22" y="28"/>
                      <a:pt x="20" y="28"/>
                      <a:pt x="19" y="28"/>
                    </a:cubicBezTo>
                    <a:cubicBezTo>
                      <a:pt x="14" y="28"/>
                      <a:pt x="10" y="26"/>
                      <a:pt x="8" y="22"/>
                    </a:cubicBezTo>
                    <a:cubicBezTo>
                      <a:pt x="5" y="16"/>
                      <a:pt x="7" y="9"/>
                      <a:pt x="13" y="6"/>
                    </a:cubicBezTo>
                    <a:cubicBezTo>
                      <a:pt x="15" y="5"/>
                      <a:pt x="17" y="5"/>
                      <a:pt x="18" y="5"/>
                    </a:cubicBezTo>
                    <a:cubicBezTo>
                      <a:pt x="23" y="5"/>
                      <a:pt x="27" y="7"/>
                      <a:pt x="29" y="11"/>
                    </a:cubicBezTo>
                    <a:cubicBezTo>
                      <a:pt x="30" y="14"/>
                      <a:pt x="31" y="17"/>
                      <a:pt x="30"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63" name="Freeform: Shape 49"/>
              <p:cNvSpPr/>
              <p:nvPr/>
            </p:nvSpPr>
            <p:spPr bwMode="auto">
              <a:xfrm>
                <a:off x="7962900" y="-1506538"/>
                <a:ext cx="869950" cy="1003300"/>
              </a:xfrm>
              <a:custGeom>
                <a:avLst/>
                <a:gdLst>
                  <a:gd name="T0" fmla="*/ 158 w 159"/>
                  <a:gd name="T1" fmla="*/ 135 h 183"/>
                  <a:gd name="T2" fmla="*/ 86 w 159"/>
                  <a:gd name="T3" fmla="*/ 2 h 183"/>
                  <a:gd name="T4" fmla="*/ 84 w 159"/>
                  <a:gd name="T5" fmla="*/ 0 h 183"/>
                  <a:gd name="T6" fmla="*/ 83 w 159"/>
                  <a:gd name="T7" fmla="*/ 1 h 183"/>
                  <a:gd name="T8" fmla="*/ 1 w 159"/>
                  <a:gd name="T9" fmla="*/ 45 h 183"/>
                  <a:gd name="T10" fmla="*/ 0 w 159"/>
                  <a:gd name="T11" fmla="*/ 48 h 183"/>
                  <a:gd name="T12" fmla="*/ 72 w 159"/>
                  <a:gd name="T13" fmla="*/ 181 h 183"/>
                  <a:gd name="T14" fmla="*/ 74 w 159"/>
                  <a:gd name="T15" fmla="*/ 183 h 183"/>
                  <a:gd name="T16" fmla="*/ 74 w 159"/>
                  <a:gd name="T17" fmla="*/ 183 h 183"/>
                  <a:gd name="T18" fmla="*/ 76 w 159"/>
                  <a:gd name="T19" fmla="*/ 182 h 183"/>
                  <a:gd name="T20" fmla="*/ 157 w 159"/>
                  <a:gd name="T21" fmla="*/ 138 h 183"/>
                  <a:gd name="T22" fmla="*/ 158 w 159"/>
                  <a:gd name="T23" fmla="*/ 135 h 183"/>
                  <a:gd name="T24" fmla="*/ 83 w 159"/>
                  <a:gd name="T25" fmla="*/ 6 h 183"/>
                  <a:gd name="T26" fmla="*/ 117 w 159"/>
                  <a:gd name="T27" fmla="*/ 69 h 183"/>
                  <a:gd name="T28" fmla="*/ 39 w 159"/>
                  <a:gd name="T29" fmla="*/ 110 h 183"/>
                  <a:gd name="T30" fmla="*/ 6 w 159"/>
                  <a:gd name="T31" fmla="*/ 48 h 183"/>
                  <a:gd name="T32" fmla="*/ 83 w 159"/>
                  <a:gd name="T33" fmla="*/ 6 h 183"/>
                  <a:gd name="T34" fmla="*/ 75 w 159"/>
                  <a:gd name="T35" fmla="*/ 177 h 183"/>
                  <a:gd name="T36" fmla="*/ 42 w 159"/>
                  <a:gd name="T37" fmla="*/ 114 h 183"/>
                  <a:gd name="T38" fmla="*/ 119 w 159"/>
                  <a:gd name="T39" fmla="*/ 73 h 183"/>
                  <a:gd name="T40" fmla="*/ 153 w 159"/>
                  <a:gd name="T41" fmla="*/ 135 h 183"/>
                  <a:gd name="T42" fmla="*/ 75 w 159"/>
                  <a:gd name="T43" fmla="*/ 177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83">
                    <a:moveTo>
                      <a:pt x="158" y="135"/>
                    </a:moveTo>
                    <a:cubicBezTo>
                      <a:pt x="86" y="2"/>
                      <a:pt x="86" y="2"/>
                      <a:pt x="86" y="2"/>
                    </a:cubicBezTo>
                    <a:cubicBezTo>
                      <a:pt x="86" y="1"/>
                      <a:pt x="85" y="1"/>
                      <a:pt x="84" y="0"/>
                    </a:cubicBezTo>
                    <a:cubicBezTo>
                      <a:pt x="84" y="0"/>
                      <a:pt x="83" y="0"/>
                      <a:pt x="83" y="1"/>
                    </a:cubicBezTo>
                    <a:cubicBezTo>
                      <a:pt x="1" y="45"/>
                      <a:pt x="1" y="45"/>
                      <a:pt x="1" y="45"/>
                    </a:cubicBezTo>
                    <a:cubicBezTo>
                      <a:pt x="0" y="45"/>
                      <a:pt x="0" y="47"/>
                      <a:pt x="0" y="48"/>
                    </a:cubicBezTo>
                    <a:cubicBezTo>
                      <a:pt x="72" y="181"/>
                      <a:pt x="72" y="181"/>
                      <a:pt x="72" y="181"/>
                    </a:cubicBezTo>
                    <a:cubicBezTo>
                      <a:pt x="73" y="182"/>
                      <a:pt x="73" y="182"/>
                      <a:pt x="74" y="183"/>
                    </a:cubicBezTo>
                    <a:cubicBezTo>
                      <a:pt x="74" y="183"/>
                      <a:pt x="74" y="183"/>
                      <a:pt x="74" y="183"/>
                    </a:cubicBezTo>
                    <a:cubicBezTo>
                      <a:pt x="75" y="183"/>
                      <a:pt x="75" y="183"/>
                      <a:pt x="76" y="182"/>
                    </a:cubicBezTo>
                    <a:cubicBezTo>
                      <a:pt x="157" y="138"/>
                      <a:pt x="157" y="138"/>
                      <a:pt x="157" y="138"/>
                    </a:cubicBezTo>
                    <a:cubicBezTo>
                      <a:pt x="158" y="138"/>
                      <a:pt x="159" y="136"/>
                      <a:pt x="158" y="135"/>
                    </a:cubicBezTo>
                    <a:close/>
                    <a:moveTo>
                      <a:pt x="83" y="6"/>
                    </a:moveTo>
                    <a:cubicBezTo>
                      <a:pt x="117" y="69"/>
                      <a:pt x="117" y="69"/>
                      <a:pt x="117" y="69"/>
                    </a:cubicBezTo>
                    <a:cubicBezTo>
                      <a:pt x="39" y="110"/>
                      <a:pt x="39" y="110"/>
                      <a:pt x="39" y="110"/>
                    </a:cubicBezTo>
                    <a:cubicBezTo>
                      <a:pt x="6" y="48"/>
                      <a:pt x="6" y="48"/>
                      <a:pt x="6" y="48"/>
                    </a:cubicBezTo>
                    <a:lnTo>
                      <a:pt x="83" y="6"/>
                    </a:lnTo>
                    <a:close/>
                    <a:moveTo>
                      <a:pt x="75" y="177"/>
                    </a:moveTo>
                    <a:cubicBezTo>
                      <a:pt x="42" y="114"/>
                      <a:pt x="42" y="114"/>
                      <a:pt x="42" y="114"/>
                    </a:cubicBezTo>
                    <a:cubicBezTo>
                      <a:pt x="119" y="73"/>
                      <a:pt x="119" y="73"/>
                      <a:pt x="119" y="73"/>
                    </a:cubicBezTo>
                    <a:cubicBezTo>
                      <a:pt x="153" y="135"/>
                      <a:pt x="153" y="135"/>
                      <a:pt x="153" y="135"/>
                    </a:cubicBezTo>
                    <a:lnTo>
                      <a:pt x="75" y="17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64" name="Freeform: Shape 50"/>
              <p:cNvSpPr/>
              <p:nvPr/>
            </p:nvSpPr>
            <p:spPr bwMode="auto">
              <a:xfrm>
                <a:off x="8132763" y="-1341438"/>
                <a:ext cx="234950" cy="136525"/>
              </a:xfrm>
              <a:custGeom>
                <a:avLst/>
                <a:gdLst>
                  <a:gd name="T0" fmla="*/ 42 w 43"/>
                  <a:gd name="T1" fmla="*/ 4 h 25"/>
                  <a:gd name="T2" fmla="*/ 43 w 43"/>
                  <a:gd name="T3" fmla="*/ 1 h 25"/>
                  <a:gd name="T4" fmla="*/ 40 w 43"/>
                  <a:gd name="T5" fmla="*/ 0 h 25"/>
                  <a:gd name="T6" fmla="*/ 2 w 43"/>
                  <a:gd name="T7" fmla="*/ 21 h 25"/>
                  <a:gd name="T8" fmla="*/ 1 w 43"/>
                  <a:gd name="T9" fmla="*/ 24 h 25"/>
                  <a:gd name="T10" fmla="*/ 3 w 43"/>
                  <a:gd name="T11" fmla="*/ 25 h 25"/>
                  <a:gd name="T12" fmla="*/ 4 w 43"/>
                  <a:gd name="T13" fmla="*/ 25 h 25"/>
                  <a:gd name="T14" fmla="*/ 42 w 43"/>
                  <a:gd name="T15" fmla="*/ 4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25">
                    <a:moveTo>
                      <a:pt x="42" y="4"/>
                    </a:moveTo>
                    <a:cubicBezTo>
                      <a:pt x="43" y="4"/>
                      <a:pt x="43" y="2"/>
                      <a:pt x="43" y="1"/>
                    </a:cubicBezTo>
                    <a:cubicBezTo>
                      <a:pt x="42" y="0"/>
                      <a:pt x="41" y="0"/>
                      <a:pt x="40" y="0"/>
                    </a:cubicBezTo>
                    <a:cubicBezTo>
                      <a:pt x="2" y="21"/>
                      <a:pt x="2" y="21"/>
                      <a:pt x="2" y="21"/>
                    </a:cubicBezTo>
                    <a:cubicBezTo>
                      <a:pt x="0" y="21"/>
                      <a:pt x="0" y="23"/>
                      <a:pt x="1" y="24"/>
                    </a:cubicBezTo>
                    <a:cubicBezTo>
                      <a:pt x="1" y="25"/>
                      <a:pt x="2" y="25"/>
                      <a:pt x="3" y="25"/>
                    </a:cubicBezTo>
                    <a:cubicBezTo>
                      <a:pt x="3" y="25"/>
                      <a:pt x="3" y="25"/>
                      <a:pt x="4" y="25"/>
                    </a:cubicBezTo>
                    <a:lnTo>
                      <a:pt x="42"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65" name="Freeform: Shape 51"/>
              <p:cNvSpPr/>
              <p:nvPr/>
            </p:nvSpPr>
            <p:spPr bwMode="auto">
              <a:xfrm>
                <a:off x="8329613" y="-981075"/>
                <a:ext cx="234950" cy="138113"/>
              </a:xfrm>
              <a:custGeom>
                <a:avLst/>
                <a:gdLst>
                  <a:gd name="T0" fmla="*/ 43 w 43"/>
                  <a:gd name="T1" fmla="*/ 1 h 25"/>
                  <a:gd name="T2" fmla="*/ 39 w 43"/>
                  <a:gd name="T3" fmla="*/ 0 h 25"/>
                  <a:gd name="T4" fmla="*/ 1 w 43"/>
                  <a:gd name="T5" fmla="*/ 21 h 25"/>
                  <a:gd name="T6" fmla="*/ 0 w 43"/>
                  <a:gd name="T7" fmla="*/ 24 h 25"/>
                  <a:gd name="T8" fmla="*/ 2 w 43"/>
                  <a:gd name="T9" fmla="*/ 25 h 25"/>
                  <a:gd name="T10" fmla="*/ 3 w 43"/>
                  <a:gd name="T11" fmla="*/ 25 h 25"/>
                  <a:gd name="T12" fmla="*/ 42 w 43"/>
                  <a:gd name="T13" fmla="*/ 4 h 25"/>
                  <a:gd name="T14" fmla="*/ 43 w 43"/>
                  <a:gd name="T15" fmla="*/ 1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25">
                    <a:moveTo>
                      <a:pt x="43" y="1"/>
                    </a:moveTo>
                    <a:cubicBezTo>
                      <a:pt x="42" y="0"/>
                      <a:pt x="41" y="0"/>
                      <a:pt x="39" y="0"/>
                    </a:cubicBezTo>
                    <a:cubicBezTo>
                      <a:pt x="1" y="21"/>
                      <a:pt x="1" y="21"/>
                      <a:pt x="1" y="21"/>
                    </a:cubicBezTo>
                    <a:cubicBezTo>
                      <a:pt x="0" y="22"/>
                      <a:pt x="0" y="23"/>
                      <a:pt x="0" y="24"/>
                    </a:cubicBezTo>
                    <a:cubicBezTo>
                      <a:pt x="1" y="25"/>
                      <a:pt x="2" y="25"/>
                      <a:pt x="2" y="25"/>
                    </a:cubicBezTo>
                    <a:cubicBezTo>
                      <a:pt x="3" y="25"/>
                      <a:pt x="3" y="25"/>
                      <a:pt x="3" y="25"/>
                    </a:cubicBezTo>
                    <a:cubicBezTo>
                      <a:pt x="42" y="4"/>
                      <a:pt x="42" y="4"/>
                      <a:pt x="42" y="4"/>
                    </a:cubicBezTo>
                    <a:cubicBezTo>
                      <a:pt x="43" y="4"/>
                      <a:pt x="43" y="2"/>
                      <a:pt x="43"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grpSp>
      </p:grpSp>
      <p:grpSp>
        <p:nvGrpSpPr>
          <p:cNvPr id="18" name="Group 52"/>
          <p:cNvGrpSpPr/>
          <p:nvPr/>
        </p:nvGrpSpPr>
        <p:grpSpPr>
          <a:xfrm>
            <a:off x="5617397" y="2082706"/>
            <a:ext cx="966792" cy="971549"/>
            <a:chOff x="5137150" y="-1846263"/>
            <a:chExt cx="1935163" cy="1944688"/>
          </a:xfrm>
        </p:grpSpPr>
        <p:sp>
          <p:nvSpPr>
            <p:cNvPr id="50" name="Oval 53"/>
            <p:cNvSpPr/>
            <p:nvPr/>
          </p:nvSpPr>
          <p:spPr bwMode="auto">
            <a:xfrm>
              <a:off x="5137150" y="-1846263"/>
              <a:ext cx="1935163" cy="1944688"/>
            </a:xfrm>
            <a:prstGeom prst="ellipse">
              <a:avLst/>
            </a:prstGeom>
            <a:solidFill>
              <a:schemeClr val="accent3">
                <a:lumMod val="100000"/>
              </a:schemeClr>
            </a:solidFill>
            <a:ln>
              <a:noFill/>
            </a:ln>
          </p:spPr>
          <p:txBody>
            <a:bodyPr anchor="ctr"/>
            <a:p>
              <a:pPr algn="ctr"/>
              <a:endParaRPr>
                <a:latin typeface="宋体" panose="02010600030101010101" pitchFamily="2" charset="-122"/>
                <a:cs typeface="+mn-ea"/>
                <a:sym typeface="+mn-lt"/>
              </a:endParaRPr>
            </a:p>
          </p:txBody>
        </p:sp>
        <p:grpSp>
          <p:nvGrpSpPr>
            <p:cNvPr id="51" name="Group 54"/>
            <p:cNvGrpSpPr/>
            <p:nvPr/>
          </p:nvGrpSpPr>
          <p:grpSpPr>
            <a:xfrm>
              <a:off x="5526088" y="-1517650"/>
              <a:ext cx="1158875" cy="1292225"/>
              <a:chOff x="5526088" y="-1517650"/>
              <a:chExt cx="1158875" cy="1292225"/>
            </a:xfrm>
          </p:grpSpPr>
          <p:sp>
            <p:nvSpPr>
              <p:cNvPr id="52" name="Freeform: Shape 55"/>
              <p:cNvSpPr/>
              <p:nvPr/>
            </p:nvSpPr>
            <p:spPr bwMode="auto">
              <a:xfrm>
                <a:off x="5656263" y="-1517650"/>
                <a:ext cx="950913" cy="784225"/>
              </a:xfrm>
              <a:custGeom>
                <a:avLst/>
                <a:gdLst>
                  <a:gd name="T0" fmla="*/ 172 w 174"/>
                  <a:gd name="T1" fmla="*/ 143 h 143"/>
                  <a:gd name="T2" fmla="*/ 2 w 174"/>
                  <a:gd name="T3" fmla="*/ 143 h 143"/>
                  <a:gd name="T4" fmla="*/ 0 w 174"/>
                  <a:gd name="T5" fmla="*/ 140 h 143"/>
                  <a:gd name="T6" fmla="*/ 0 w 174"/>
                  <a:gd name="T7" fmla="*/ 2 h 143"/>
                  <a:gd name="T8" fmla="*/ 2 w 174"/>
                  <a:gd name="T9" fmla="*/ 0 h 143"/>
                  <a:gd name="T10" fmla="*/ 172 w 174"/>
                  <a:gd name="T11" fmla="*/ 0 h 143"/>
                  <a:gd name="T12" fmla="*/ 174 w 174"/>
                  <a:gd name="T13" fmla="*/ 2 h 143"/>
                  <a:gd name="T14" fmla="*/ 174 w 174"/>
                  <a:gd name="T15" fmla="*/ 140 h 143"/>
                  <a:gd name="T16" fmla="*/ 172 w 174"/>
                  <a:gd name="T17" fmla="*/ 143 h 143"/>
                  <a:gd name="T18" fmla="*/ 4 w 174"/>
                  <a:gd name="T19" fmla="*/ 138 h 143"/>
                  <a:gd name="T20" fmla="*/ 169 w 174"/>
                  <a:gd name="T21" fmla="*/ 138 h 143"/>
                  <a:gd name="T22" fmla="*/ 169 w 174"/>
                  <a:gd name="T23" fmla="*/ 4 h 143"/>
                  <a:gd name="T24" fmla="*/ 4 w 174"/>
                  <a:gd name="T25" fmla="*/ 4 h 143"/>
                  <a:gd name="T26" fmla="*/ 4 w 174"/>
                  <a:gd name="T27" fmla="*/ 13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4" h="143">
                    <a:moveTo>
                      <a:pt x="172" y="143"/>
                    </a:moveTo>
                    <a:cubicBezTo>
                      <a:pt x="2" y="143"/>
                      <a:pt x="2" y="143"/>
                      <a:pt x="2" y="143"/>
                    </a:cubicBezTo>
                    <a:cubicBezTo>
                      <a:pt x="1" y="143"/>
                      <a:pt x="0" y="142"/>
                      <a:pt x="0" y="140"/>
                    </a:cubicBezTo>
                    <a:cubicBezTo>
                      <a:pt x="0" y="2"/>
                      <a:pt x="0" y="2"/>
                      <a:pt x="0" y="2"/>
                    </a:cubicBezTo>
                    <a:cubicBezTo>
                      <a:pt x="0" y="1"/>
                      <a:pt x="1" y="0"/>
                      <a:pt x="2" y="0"/>
                    </a:cubicBezTo>
                    <a:cubicBezTo>
                      <a:pt x="172" y="0"/>
                      <a:pt x="172" y="0"/>
                      <a:pt x="172" y="0"/>
                    </a:cubicBezTo>
                    <a:cubicBezTo>
                      <a:pt x="173" y="0"/>
                      <a:pt x="174" y="1"/>
                      <a:pt x="174" y="2"/>
                    </a:cubicBezTo>
                    <a:cubicBezTo>
                      <a:pt x="174" y="140"/>
                      <a:pt x="174" y="140"/>
                      <a:pt x="174" y="140"/>
                    </a:cubicBezTo>
                    <a:cubicBezTo>
                      <a:pt x="174" y="142"/>
                      <a:pt x="173" y="143"/>
                      <a:pt x="172" y="143"/>
                    </a:cubicBezTo>
                    <a:close/>
                    <a:moveTo>
                      <a:pt x="4" y="138"/>
                    </a:moveTo>
                    <a:cubicBezTo>
                      <a:pt x="169" y="138"/>
                      <a:pt x="169" y="138"/>
                      <a:pt x="169" y="138"/>
                    </a:cubicBezTo>
                    <a:cubicBezTo>
                      <a:pt x="169" y="4"/>
                      <a:pt x="169" y="4"/>
                      <a:pt x="169" y="4"/>
                    </a:cubicBezTo>
                    <a:cubicBezTo>
                      <a:pt x="4" y="4"/>
                      <a:pt x="4" y="4"/>
                      <a:pt x="4" y="4"/>
                    </a:cubicBezTo>
                    <a:lnTo>
                      <a:pt x="4" y="13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53" name="Freeform: Shape 56"/>
              <p:cNvSpPr/>
              <p:nvPr/>
            </p:nvSpPr>
            <p:spPr bwMode="auto">
              <a:xfrm>
                <a:off x="5962650" y="-1408113"/>
                <a:ext cx="339725" cy="93663"/>
              </a:xfrm>
              <a:custGeom>
                <a:avLst/>
                <a:gdLst>
                  <a:gd name="T0" fmla="*/ 53 w 62"/>
                  <a:gd name="T1" fmla="*/ 17 h 17"/>
                  <a:gd name="T2" fmla="*/ 9 w 62"/>
                  <a:gd name="T3" fmla="*/ 17 h 17"/>
                  <a:gd name="T4" fmla="*/ 0 w 62"/>
                  <a:gd name="T5" fmla="*/ 9 h 17"/>
                  <a:gd name="T6" fmla="*/ 9 w 62"/>
                  <a:gd name="T7" fmla="*/ 0 h 17"/>
                  <a:gd name="T8" fmla="*/ 53 w 62"/>
                  <a:gd name="T9" fmla="*/ 0 h 17"/>
                  <a:gd name="T10" fmla="*/ 62 w 62"/>
                  <a:gd name="T11" fmla="*/ 9 h 17"/>
                  <a:gd name="T12" fmla="*/ 53 w 62"/>
                  <a:gd name="T13" fmla="*/ 17 h 17"/>
                  <a:gd name="T14" fmla="*/ 9 w 62"/>
                  <a:gd name="T15" fmla="*/ 4 h 17"/>
                  <a:gd name="T16" fmla="*/ 4 w 62"/>
                  <a:gd name="T17" fmla="*/ 9 h 17"/>
                  <a:gd name="T18" fmla="*/ 9 w 62"/>
                  <a:gd name="T19" fmla="*/ 13 h 17"/>
                  <a:gd name="T20" fmla="*/ 53 w 62"/>
                  <a:gd name="T21" fmla="*/ 13 h 17"/>
                  <a:gd name="T22" fmla="*/ 57 w 62"/>
                  <a:gd name="T23" fmla="*/ 9 h 17"/>
                  <a:gd name="T24" fmla="*/ 53 w 62"/>
                  <a:gd name="T25" fmla="*/ 4 h 17"/>
                  <a:gd name="T26" fmla="*/ 9 w 62"/>
                  <a:gd name="T27" fmla="*/ 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 h="17">
                    <a:moveTo>
                      <a:pt x="53" y="17"/>
                    </a:moveTo>
                    <a:cubicBezTo>
                      <a:pt x="9" y="17"/>
                      <a:pt x="9" y="17"/>
                      <a:pt x="9" y="17"/>
                    </a:cubicBezTo>
                    <a:cubicBezTo>
                      <a:pt x="4" y="17"/>
                      <a:pt x="0" y="13"/>
                      <a:pt x="0" y="9"/>
                    </a:cubicBezTo>
                    <a:cubicBezTo>
                      <a:pt x="0" y="4"/>
                      <a:pt x="4" y="0"/>
                      <a:pt x="9" y="0"/>
                    </a:cubicBezTo>
                    <a:cubicBezTo>
                      <a:pt x="53" y="0"/>
                      <a:pt x="53" y="0"/>
                      <a:pt x="53" y="0"/>
                    </a:cubicBezTo>
                    <a:cubicBezTo>
                      <a:pt x="58" y="0"/>
                      <a:pt x="62" y="4"/>
                      <a:pt x="62" y="9"/>
                    </a:cubicBezTo>
                    <a:cubicBezTo>
                      <a:pt x="62" y="13"/>
                      <a:pt x="58" y="17"/>
                      <a:pt x="53" y="17"/>
                    </a:cubicBezTo>
                    <a:close/>
                    <a:moveTo>
                      <a:pt x="9" y="4"/>
                    </a:moveTo>
                    <a:cubicBezTo>
                      <a:pt x="6" y="4"/>
                      <a:pt x="4" y="6"/>
                      <a:pt x="4" y="9"/>
                    </a:cubicBezTo>
                    <a:cubicBezTo>
                      <a:pt x="4" y="11"/>
                      <a:pt x="6" y="13"/>
                      <a:pt x="9" y="13"/>
                    </a:cubicBezTo>
                    <a:cubicBezTo>
                      <a:pt x="53" y="13"/>
                      <a:pt x="53" y="13"/>
                      <a:pt x="53" y="13"/>
                    </a:cubicBezTo>
                    <a:cubicBezTo>
                      <a:pt x="55" y="13"/>
                      <a:pt x="57" y="11"/>
                      <a:pt x="57" y="9"/>
                    </a:cubicBezTo>
                    <a:cubicBezTo>
                      <a:pt x="57" y="6"/>
                      <a:pt x="55" y="4"/>
                      <a:pt x="53" y="4"/>
                    </a:cubicBezTo>
                    <a:lnTo>
                      <a:pt x="9"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54" name="Freeform: Shape 57"/>
              <p:cNvSpPr/>
              <p:nvPr/>
            </p:nvSpPr>
            <p:spPr bwMode="auto">
              <a:xfrm>
                <a:off x="5640388" y="-498475"/>
                <a:ext cx="152400" cy="153988"/>
              </a:xfrm>
              <a:custGeom>
                <a:avLst/>
                <a:gdLst>
                  <a:gd name="T0" fmla="*/ 14 w 28"/>
                  <a:gd name="T1" fmla="*/ 28 h 28"/>
                  <a:gd name="T2" fmla="*/ 0 w 28"/>
                  <a:gd name="T3" fmla="*/ 14 h 28"/>
                  <a:gd name="T4" fmla="*/ 14 w 28"/>
                  <a:gd name="T5" fmla="*/ 0 h 28"/>
                  <a:gd name="T6" fmla="*/ 28 w 28"/>
                  <a:gd name="T7" fmla="*/ 14 h 28"/>
                  <a:gd name="T8" fmla="*/ 14 w 28"/>
                  <a:gd name="T9" fmla="*/ 28 h 28"/>
                  <a:gd name="T10" fmla="*/ 14 w 28"/>
                  <a:gd name="T11" fmla="*/ 5 h 28"/>
                  <a:gd name="T12" fmla="*/ 5 w 28"/>
                  <a:gd name="T13" fmla="*/ 14 h 28"/>
                  <a:gd name="T14" fmla="*/ 14 w 28"/>
                  <a:gd name="T15" fmla="*/ 23 h 28"/>
                  <a:gd name="T16" fmla="*/ 23 w 28"/>
                  <a:gd name="T17" fmla="*/ 14 h 28"/>
                  <a:gd name="T18" fmla="*/ 14 w 28"/>
                  <a:gd name="T19"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8">
                    <a:moveTo>
                      <a:pt x="14" y="28"/>
                    </a:moveTo>
                    <a:cubicBezTo>
                      <a:pt x="6" y="28"/>
                      <a:pt x="0" y="22"/>
                      <a:pt x="0" y="14"/>
                    </a:cubicBezTo>
                    <a:cubicBezTo>
                      <a:pt x="0" y="7"/>
                      <a:pt x="6" y="0"/>
                      <a:pt x="14" y="0"/>
                    </a:cubicBezTo>
                    <a:cubicBezTo>
                      <a:pt x="22" y="0"/>
                      <a:pt x="28" y="7"/>
                      <a:pt x="28" y="14"/>
                    </a:cubicBezTo>
                    <a:cubicBezTo>
                      <a:pt x="28" y="22"/>
                      <a:pt x="22" y="28"/>
                      <a:pt x="14" y="28"/>
                    </a:cubicBezTo>
                    <a:close/>
                    <a:moveTo>
                      <a:pt x="14" y="5"/>
                    </a:moveTo>
                    <a:cubicBezTo>
                      <a:pt x="9" y="5"/>
                      <a:pt x="5" y="9"/>
                      <a:pt x="5" y="14"/>
                    </a:cubicBezTo>
                    <a:cubicBezTo>
                      <a:pt x="5" y="19"/>
                      <a:pt x="9" y="23"/>
                      <a:pt x="14" y="23"/>
                    </a:cubicBezTo>
                    <a:cubicBezTo>
                      <a:pt x="19" y="23"/>
                      <a:pt x="23" y="19"/>
                      <a:pt x="23" y="14"/>
                    </a:cubicBezTo>
                    <a:cubicBezTo>
                      <a:pt x="23" y="9"/>
                      <a:pt x="19" y="5"/>
                      <a:pt x="14"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55" name="Freeform: Shape 58"/>
              <p:cNvSpPr/>
              <p:nvPr/>
            </p:nvSpPr>
            <p:spPr bwMode="auto">
              <a:xfrm>
                <a:off x="5886450" y="-498475"/>
                <a:ext cx="152400" cy="153988"/>
              </a:xfrm>
              <a:custGeom>
                <a:avLst/>
                <a:gdLst>
                  <a:gd name="T0" fmla="*/ 14 w 28"/>
                  <a:gd name="T1" fmla="*/ 28 h 28"/>
                  <a:gd name="T2" fmla="*/ 0 w 28"/>
                  <a:gd name="T3" fmla="*/ 14 h 28"/>
                  <a:gd name="T4" fmla="*/ 14 w 28"/>
                  <a:gd name="T5" fmla="*/ 0 h 28"/>
                  <a:gd name="T6" fmla="*/ 28 w 28"/>
                  <a:gd name="T7" fmla="*/ 14 h 28"/>
                  <a:gd name="T8" fmla="*/ 14 w 28"/>
                  <a:gd name="T9" fmla="*/ 28 h 28"/>
                  <a:gd name="T10" fmla="*/ 14 w 28"/>
                  <a:gd name="T11" fmla="*/ 5 h 28"/>
                  <a:gd name="T12" fmla="*/ 5 w 28"/>
                  <a:gd name="T13" fmla="*/ 14 h 28"/>
                  <a:gd name="T14" fmla="*/ 14 w 28"/>
                  <a:gd name="T15" fmla="*/ 23 h 28"/>
                  <a:gd name="T16" fmla="*/ 23 w 28"/>
                  <a:gd name="T17" fmla="*/ 14 h 28"/>
                  <a:gd name="T18" fmla="*/ 14 w 28"/>
                  <a:gd name="T19"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8">
                    <a:moveTo>
                      <a:pt x="14" y="28"/>
                    </a:moveTo>
                    <a:cubicBezTo>
                      <a:pt x="6" y="28"/>
                      <a:pt x="0" y="22"/>
                      <a:pt x="0" y="14"/>
                    </a:cubicBezTo>
                    <a:cubicBezTo>
                      <a:pt x="0" y="7"/>
                      <a:pt x="6" y="0"/>
                      <a:pt x="14" y="0"/>
                    </a:cubicBezTo>
                    <a:cubicBezTo>
                      <a:pt x="21" y="0"/>
                      <a:pt x="28" y="7"/>
                      <a:pt x="28" y="14"/>
                    </a:cubicBezTo>
                    <a:cubicBezTo>
                      <a:pt x="28" y="22"/>
                      <a:pt x="21" y="28"/>
                      <a:pt x="14" y="28"/>
                    </a:cubicBezTo>
                    <a:close/>
                    <a:moveTo>
                      <a:pt x="14" y="5"/>
                    </a:moveTo>
                    <a:cubicBezTo>
                      <a:pt x="9" y="5"/>
                      <a:pt x="5" y="9"/>
                      <a:pt x="5" y="14"/>
                    </a:cubicBezTo>
                    <a:cubicBezTo>
                      <a:pt x="5" y="19"/>
                      <a:pt x="9" y="23"/>
                      <a:pt x="14" y="23"/>
                    </a:cubicBezTo>
                    <a:cubicBezTo>
                      <a:pt x="19" y="23"/>
                      <a:pt x="23" y="19"/>
                      <a:pt x="23" y="14"/>
                    </a:cubicBezTo>
                    <a:cubicBezTo>
                      <a:pt x="23" y="9"/>
                      <a:pt x="19" y="5"/>
                      <a:pt x="14"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56" name="Freeform: Shape 59"/>
              <p:cNvSpPr/>
              <p:nvPr/>
            </p:nvSpPr>
            <p:spPr bwMode="auto">
              <a:xfrm>
                <a:off x="6132513" y="-498475"/>
                <a:ext cx="147638" cy="153988"/>
              </a:xfrm>
              <a:custGeom>
                <a:avLst/>
                <a:gdLst>
                  <a:gd name="T0" fmla="*/ 14 w 27"/>
                  <a:gd name="T1" fmla="*/ 28 h 28"/>
                  <a:gd name="T2" fmla="*/ 0 w 27"/>
                  <a:gd name="T3" fmla="*/ 14 h 28"/>
                  <a:gd name="T4" fmla="*/ 14 w 27"/>
                  <a:gd name="T5" fmla="*/ 0 h 28"/>
                  <a:gd name="T6" fmla="*/ 27 w 27"/>
                  <a:gd name="T7" fmla="*/ 14 h 28"/>
                  <a:gd name="T8" fmla="*/ 14 w 27"/>
                  <a:gd name="T9" fmla="*/ 28 h 28"/>
                  <a:gd name="T10" fmla="*/ 14 w 27"/>
                  <a:gd name="T11" fmla="*/ 5 h 28"/>
                  <a:gd name="T12" fmla="*/ 4 w 27"/>
                  <a:gd name="T13" fmla="*/ 14 h 28"/>
                  <a:gd name="T14" fmla="*/ 14 w 27"/>
                  <a:gd name="T15" fmla="*/ 23 h 28"/>
                  <a:gd name="T16" fmla="*/ 23 w 27"/>
                  <a:gd name="T17" fmla="*/ 14 h 28"/>
                  <a:gd name="T18" fmla="*/ 14 w 27"/>
                  <a:gd name="T19"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8">
                    <a:moveTo>
                      <a:pt x="14" y="28"/>
                    </a:moveTo>
                    <a:cubicBezTo>
                      <a:pt x="6" y="28"/>
                      <a:pt x="0" y="22"/>
                      <a:pt x="0" y="14"/>
                    </a:cubicBezTo>
                    <a:cubicBezTo>
                      <a:pt x="0" y="7"/>
                      <a:pt x="6" y="0"/>
                      <a:pt x="14" y="0"/>
                    </a:cubicBezTo>
                    <a:cubicBezTo>
                      <a:pt x="21" y="0"/>
                      <a:pt x="27" y="7"/>
                      <a:pt x="27" y="14"/>
                    </a:cubicBezTo>
                    <a:cubicBezTo>
                      <a:pt x="27" y="22"/>
                      <a:pt x="21" y="28"/>
                      <a:pt x="14" y="28"/>
                    </a:cubicBezTo>
                    <a:close/>
                    <a:moveTo>
                      <a:pt x="14" y="5"/>
                    </a:moveTo>
                    <a:cubicBezTo>
                      <a:pt x="9" y="5"/>
                      <a:pt x="4" y="9"/>
                      <a:pt x="4" y="14"/>
                    </a:cubicBezTo>
                    <a:cubicBezTo>
                      <a:pt x="4" y="19"/>
                      <a:pt x="9" y="23"/>
                      <a:pt x="14" y="23"/>
                    </a:cubicBezTo>
                    <a:cubicBezTo>
                      <a:pt x="19" y="23"/>
                      <a:pt x="23" y="19"/>
                      <a:pt x="23" y="14"/>
                    </a:cubicBezTo>
                    <a:cubicBezTo>
                      <a:pt x="23" y="9"/>
                      <a:pt x="19" y="5"/>
                      <a:pt x="14"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57" name="Freeform: Shape 60"/>
              <p:cNvSpPr/>
              <p:nvPr/>
            </p:nvSpPr>
            <p:spPr bwMode="auto">
              <a:xfrm>
                <a:off x="6378575" y="-498475"/>
                <a:ext cx="147638" cy="153988"/>
              </a:xfrm>
              <a:custGeom>
                <a:avLst/>
                <a:gdLst>
                  <a:gd name="T0" fmla="*/ 13 w 27"/>
                  <a:gd name="T1" fmla="*/ 28 h 28"/>
                  <a:gd name="T2" fmla="*/ 0 w 27"/>
                  <a:gd name="T3" fmla="*/ 14 h 28"/>
                  <a:gd name="T4" fmla="*/ 13 w 27"/>
                  <a:gd name="T5" fmla="*/ 0 h 28"/>
                  <a:gd name="T6" fmla="*/ 27 w 27"/>
                  <a:gd name="T7" fmla="*/ 14 h 28"/>
                  <a:gd name="T8" fmla="*/ 13 w 27"/>
                  <a:gd name="T9" fmla="*/ 28 h 28"/>
                  <a:gd name="T10" fmla="*/ 13 w 27"/>
                  <a:gd name="T11" fmla="*/ 5 h 28"/>
                  <a:gd name="T12" fmla="*/ 4 w 27"/>
                  <a:gd name="T13" fmla="*/ 14 h 28"/>
                  <a:gd name="T14" fmla="*/ 13 w 27"/>
                  <a:gd name="T15" fmla="*/ 23 h 28"/>
                  <a:gd name="T16" fmla="*/ 23 w 27"/>
                  <a:gd name="T17" fmla="*/ 14 h 28"/>
                  <a:gd name="T18" fmla="*/ 13 w 27"/>
                  <a:gd name="T19"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8">
                    <a:moveTo>
                      <a:pt x="13" y="28"/>
                    </a:moveTo>
                    <a:cubicBezTo>
                      <a:pt x="6" y="28"/>
                      <a:pt x="0" y="22"/>
                      <a:pt x="0" y="14"/>
                    </a:cubicBezTo>
                    <a:cubicBezTo>
                      <a:pt x="0" y="7"/>
                      <a:pt x="6" y="0"/>
                      <a:pt x="13" y="0"/>
                    </a:cubicBezTo>
                    <a:cubicBezTo>
                      <a:pt x="21" y="0"/>
                      <a:pt x="27" y="7"/>
                      <a:pt x="27" y="14"/>
                    </a:cubicBezTo>
                    <a:cubicBezTo>
                      <a:pt x="27" y="22"/>
                      <a:pt x="21" y="28"/>
                      <a:pt x="13" y="28"/>
                    </a:cubicBezTo>
                    <a:close/>
                    <a:moveTo>
                      <a:pt x="13" y="5"/>
                    </a:moveTo>
                    <a:cubicBezTo>
                      <a:pt x="8" y="5"/>
                      <a:pt x="4" y="9"/>
                      <a:pt x="4" y="14"/>
                    </a:cubicBezTo>
                    <a:cubicBezTo>
                      <a:pt x="4" y="19"/>
                      <a:pt x="8" y="23"/>
                      <a:pt x="13" y="23"/>
                    </a:cubicBezTo>
                    <a:cubicBezTo>
                      <a:pt x="19" y="23"/>
                      <a:pt x="23" y="19"/>
                      <a:pt x="23" y="14"/>
                    </a:cubicBezTo>
                    <a:cubicBezTo>
                      <a:pt x="23" y="9"/>
                      <a:pt x="19" y="5"/>
                      <a:pt x="13"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58" name="Freeform: Shape 61"/>
              <p:cNvSpPr/>
              <p:nvPr/>
            </p:nvSpPr>
            <p:spPr bwMode="auto">
              <a:xfrm>
                <a:off x="5526088" y="-612775"/>
                <a:ext cx="1158875" cy="387350"/>
              </a:xfrm>
              <a:custGeom>
                <a:avLst/>
                <a:gdLst>
                  <a:gd name="T0" fmla="*/ 210 w 212"/>
                  <a:gd name="T1" fmla="*/ 71 h 71"/>
                  <a:gd name="T2" fmla="*/ 35 w 212"/>
                  <a:gd name="T3" fmla="*/ 71 h 71"/>
                  <a:gd name="T4" fmla="*/ 0 w 212"/>
                  <a:gd name="T5" fmla="*/ 35 h 71"/>
                  <a:gd name="T6" fmla="*/ 35 w 212"/>
                  <a:gd name="T7" fmla="*/ 0 h 71"/>
                  <a:gd name="T8" fmla="*/ 210 w 212"/>
                  <a:gd name="T9" fmla="*/ 0 h 71"/>
                  <a:gd name="T10" fmla="*/ 212 w 212"/>
                  <a:gd name="T11" fmla="*/ 2 h 71"/>
                  <a:gd name="T12" fmla="*/ 210 w 212"/>
                  <a:gd name="T13" fmla="*/ 5 h 71"/>
                  <a:gd name="T14" fmla="*/ 35 w 212"/>
                  <a:gd name="T15" fmla="*/ 5 h 71"/>
                  <a:gd name="T16" fmla="*/ 4 w 212"/>
                  <a:gd name="T17" fmla="*/ 35 h 71"/>
                  <a:gd name="T18" fmla="*/ 35 w 212"/>
                  <a:gd name="T19" fmla="*/ 66 h 71"/>
                  <a:gd name="T20" fmla="*/ 210 w 212"/>
                  <a:gd name="T21" fmla="*/ 66 h 71"/>
                  <a:gd name="T22" fmla="*/ 212 w 212"/>
                  <a:gd name="T23" fmla="*/ 68 h 71"/>
                  <a:gd name="T24" fmla="*/ 210 w 212"/>
                  <a:gd name="T25"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2" h="71">
                    <a:moveTo>
                      <a:pt x="210" y="71"/>
                    </a:moveTo>
                    <a:cubicBezTo>
                      <a:pt x="35" y="71"/>
                      <a:pt x="35" y="71"/>
                      <a:pt x="35" y="71"/>
                    </a:cubicBezTo>
                    <a:cubicBezTo>
                      <a:pt x="15" y="71"/>
                      <a:pt x="0" y="55"/>
                      <a:pt x="0" y="35"/>
                    </a:cubicBezTo>
                    <a:cubicBezTo>
                      <a:pt x="0" y="16"/>
                      <a:pt x="15" y="0"/>
                      <a:pt x="35" y="0"/>
                    </a:cubicBezTo>
                    <a:cubicBezTo>
                      <a:pt x="210" y="0"/>
                      <a:pt x="210" y="0"/>
                      <a:pt x="210" y="0"/>
                    </a:cubicBezTo>
                    <a:cubicBezTo>
                      <a:pt x="211" y="0"/>
                      <a:pt x="212" y="1"/>
                      <a:pt x="212" y="2"/>
                    </a:cubicBezTo>
                    <a:cubicBezTo>
                      <a:pt x="212" y="4"/>
                      <a:pt x="211" y="5"/>
                      <a:pt x="210" y="5"/>
                    </a:cubicBezTo>
                    <a:cubicBezTo>
                      <a:pt x="35" y="5"/>
                      <a:pt x="35" y="5"/>
                      <a:pt x="35" y="5"/>
                    </a:cubicBezTo>
                    <a:cubicBezTo>
                      <a:pt x="18" y="5"/>
                      <a:pt x="4" y="18"/>
                      <a:pt x="4" y="35"/>
                    </a:cubicBezTo>
                    <a:cubicBezTo>
                      <a:pt x="4" y="52"/>
                      <a:pt x="18" y="66"/>
                      <a:pt x="35" y="66"/>
                    </a:cubicBezTo>
                    <a:cubicBezTo>
                      <a:pt x="210" y="66"/>
                      <a:pt x="210" y="66"/>
                      <a:pt x="210" y="66"/>
                    </a:cubicBezTo>
                    <a:cubicBezTo>
                      <a:pt x="211" y="66"/>
                      <a:pt x="212" y="67"/>
                      <a:pt x="212" y="68"/>
                    </a:cubicBezTo>
                    <a:cubicBezTo>
                      <a:pt x="212" y="69"/>
                      <a:pt x="211" y="71"/>
                      <a:pt x="210"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grpSp>
      </p:grpSp>
      <p:grpSp>
        <p:nvGrpSpPr>
          <p:cNvPr id="19" name="Group 62"/>
          <p:cNvGrpSpPr/>
          <p:nvPr/>
        </p:nvGrpSpPr>
        <p:grpSpPr>
          <a:xfrm rot="21540000">
            <a:off x="3822789" y="2810823"/>
            <a:ext cx="966789" cy="968376"/>
            <a:chOff x="2552700" y="-1971675"/>
            <a:chExt cx="1935163" cy="1938338"/>
          </a:xfrm>
        </p:grpSpPr>
        <p:sp>
          <p:nvSpPr>
            <p:cNvPr id="45" name="Oval 63"/>
            <p:cNvSpPr/>
            <p:nvPr/>
          </p:nvSpPr>
          <p:spPr bwMode="auto">
            <a:xfrm>
              <a:off x="2552700" y="-1971675"/>
              <a:ext cx="1935163" cy="1938338"/>
            </a:xfrm>
            <a:prstGeom prst="ellipse">
              <a:avLst/>
            </a:prstGeom>
            <a:solidFill>
              <a:srgbClr val="023593"/>
            </a:solidFill>
            <a:ln>
              <a:noFill/>
            </a:ln>
          </p:spPr>
          <p:txBody>
            <a:bodyPr anchor="ctr"/>
            <a:p>
              <a:pPr algn="ctr"/>
              <a:endParaRPr>
                <a:latin typeface="宋体" panose="02010600030101010101" pitchFamily="2" charset="-122"/>
                <a:cs typeface="+mn-ea"/>
                <a:sym typeface="+mn-lt"/>
              </a:endParaRPr>
            </a:p>
          </p:txBody>
        </p:sp>
        <p:grpSp>
          <p:nvGrpSpPr>
            <p:cNvPr id="46" name="Group 64"/>
            <p:cNvGrpSpPr/>
            <p:nvPr/>
          </p:nvGrpSpPr>
          <p:grpSpPr>
            <a:xfrm>
              <a:off x="2908300" y="-1620838"/>
              <a:ext cx="1228725" cy="1236663"/>
              <a:chOff x="2908300" y="-1620838"/>
              <a:chExt cx="1228725" cy="1236663"/>
            </a:xfrm>
          </p:grpSpPr>
          <p:sp>
            <p:nvSpPr>
              <p:cNvPr id="47" name="Freeform: Shape 65"/>
              <p:cNvSpPr/>
              <p:nvPr/>
            </p:nvSpPr>
            <p:spPr bwMode="auto">
              <a:xfrm>
                <a:off x="3055938" y="-1620838"/>
                <a:ext cx="234950" cy="234950"/>
              </a:xfrm>
              <a:custGeom>
                <a:avLst/>
                <a:gdLst>
                  <a:gd name="T0" fmla="*/ 22 w 43"/>
                  <a:gd name="T1" fmla="*/ 43 h 43"/>
                  <a:gd name="T2" fmla="*/ 43 w 43"/>
                  <a:gd name="T3" fmla="*/ 21 h 43"/>
                  <a:gd name="T4" fmla="*/ 22 w 43"/>
                  <a:gd name="T5" fmla="*/ 0 h 43"/>
                  <a:gd name="T6" fmla="*/ 0 w 43"/>
                  <a:gd name="T7" fmla="*/ 21 h 43"/>
                  <a:gd name="T8" fmla="*/ 22 w 43"/>
                  <a:gd name="T9" fmla="*/ 43 h 43"/>
                  <a:gd name="T10" fmla="*/ 22 w 43"/>
                  <a:gd name="T11" fmla="*/ 5 h 43"/>
                  <a:gd name="T12" fmla="*/ 39 w 43"/>
                  <a:gd name="T13" fmla="*/ 21 h 43"/>
                  <a:gd name="T14" fmla="*/ 22 w 43"/>
                  <a:gd name="T15" fmla="*/ 38 h 43"/>
                  <a:gd name="T16" fmla="*/ 5 w 43"/>
                  <a:gd name="T17" fmla="*/ 21 h 43"/>
                  <a:gd name="T18" fmla="*/ 22 w 43"/>
                  <a:gd name="T19" fmla="*/ 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2" y="43"/>
                    </a:moveTo>
                    <a:cubicBezTo>
                      <a:pt x="34" y="43"/>
                      <a:pt x="43" y="33"/>
                      <a:pt x="43" y="21"/>
                    </a:cubicBezTo>
                    <a:cubicBezTo>
                      <a:pt x="43" y="10"/>
                      <a:pt x="34" y="0"/>
                      <a:pt x="22" y="0"/>
                    </a:cubicBezTo>
                    <a:cubicBezTo>
                      <a:pt x="10" y="0"/>
                      <a:pt x="0" y="10"/>
                      <a:pt x="0" y="21"/>
                    </a:cubicBezTo>
                    <a:cubicBezTo>
                      <a:pt x="0" y="33"/>
                      <a:pt x="10" y="43"/>
                      <a:pt x="22" y="43"/>
                    </a:cubicBezTo>
                    <a:close/>
                    <a:moveTo>
                      <a:pt x="22" y="5"/>
                    </a:moveTo>
                    <a:cubicBezTo>
                      <a:pt x="31" y="5"/>
                      <a:pt x="39" y="12"/>
                      <a:pt x="39" y="21"/>
                    </a:cubicBezTo>
                    <a:cubicBezTo>
                      <a:pt x="39" y="31"/>
                      <a:pt x="31" y="38"/>
                      <a:pt x="22" y="38"/>
                    </a:cubicBezTo>
                    <a:cubicBezTo>
                      <a:pt x="12" y="38"/>
                      <a:pt x="5" y="31"/>
                      <a:pt x="5" y="21"/>
                    </a:cubicBezTo>
                    <a:cubicBezTo>
                      <a:pt x="5" y="12"/>
                      <a:pt x="12" y="5"/>
                      <a:pt x="22"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48" name="Freeform: Shape 66"/>
              <p:cNvSpPr/>
              <p:nvPr/>
            </p:nvSpPr>
            <p:spPr bwMode="auto">
              <a:xfrm>
                <a:off x="3749675" y="-1620838"/>
                <a:ext cx="234950" cy="234950"/>
              </a:xfrm>
              <a:custGeom>
                <a:avLst/>
                <a:gdLst>
                  <a:gd name="T0" fmla="*/ 22 w 43"/>
                  <a:gd name="T1" fmla="*/ 43 h 43"/>
                  <a:gd name="T2" fmla="*/ 43 w 43"/>
                  <a:gd name="T3" fmla="*/ 21 h 43"/>
                  <a:gd name="T4" fmla="*/ 22 w 43"/>
                  <a:gd name="T5" fmla="*/ 0 h 43"/>
                  <a:gd name="T6" fmla="*/ 0 w 43"/>
                  <a:gd name="T7" fmla="*/ 21 h 43"/>
                  <a:gd name="T8" fmla="*/ 22 w 43"/>
                  <a:gd name="T9" fmla="*/ 43 h 43"/>
                  <a:gd name="T10" fmla="*/ 22 w 43"/>
                  <a:gd name="T11" fmla="*/ 5 h 43"/>
                  <a:gd name="T12" fmla="*/ 39 w 43"/>
                  <a:gd name="T13" fmla="*/ 21 h 43"/>
                  <a:gd name="T14" fmla="*/ 22 w 43"/>
                  <a:gd name="T15" fmla="*/ 38 h 43"/>
                  <a:gd name="T16" fmla="*/ 5 w 43"/>
                  <a:gd name="T17" fmla="*/ 21 h 43"/>
                  <a:gd name="T18" fmla="*/ 22 w 43"/>
                  <a:gd name="T19" fmla="*/ 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2" y="43"/>
                    </a:moveTo>
                    <a:cubicBezTo>
                      <a:pt x="34" y="43"/>
                      <a:pt x="43" y="33"/>
                      <a:pt x="43" y="21"/>
                    </a:cubicBezTo>
                    <a:cubicBezTo>
                      <a:pt x="43" y="10"/>
                      <a:pt x="34" y="0"/>
                      <a:pt x="22" y="0"/>
                    </a:cubicBezTo>
                    <a:cubicBezTo>
                      <a:pt x="10" y="0"/>
                      <a:pt x="0" y="10"/>
                      <a:pt x="0" y="21"/>
                    </a:cubicBezTo>
                    <a:cubicBezTo>
                      <a:pt x="0" y="33"/>
                      <a:pt x="10" y="43"/>
                      <a:pt x="22" y="43"/>
                    </a:cubicBezTo>
                    <a:close/>
                    <a:moveTo>
                      <a:pt x="22" y="5"/>
                    </a:moveTo>
                    <a:cubicBezTo>
                      <a:pt x="31" y="5"/>
                      <a:pt x="39" y="12"/>
                      <a:pt x="39" y="21"/>
                    </a:cubicBezTo>
                    <a:cubicBezTo>
                      <a:pt x="39" y="31"/>
                      <a:pt x="31" y="38"/>
                      <a:pt x="22" y="38"/>
                    </a:cubicBezTo>
                    <a:cubicBezTo>
                      <a:pt x="13" y="38"/>
                      <a:pt x="5" y="31"/>
                      <a:pt x="5" y="21"/>
                    </a:cubicBezTo>
                    <a:cubicBezTo>
                      <a:pt x="5" y="12"/>
                      <a:pt x="13" y="5"/>
                      <a:pt x="22"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49" name="Freeform: Shape 67"/>
              <p:cNvSpPr/>
              <p:nvPr/>
            </p:nvSpPr>
            <p:spPr bwMode="auto">
              <a:xfrm>
                <a:off x="2908300" y="-1358900"/>
                <a:ext cx="1228725" cy="974725"/>
              </a:xfrm>
              <a:custGeom>
                <a:avLst/>
                <a:gdLst>
                  <a:gd name="T0" fmla="*/ 205 w 225"/>
                  <a:gd name="T1" fmla="*/ 13 h 178"/>
                  <a:gd name="T2" fmla="*/ 151 w 225"/>
                  <a:gd name="T3" fmla="*/ 13 h 178"/>
                  <a:gd name="T4" fmla="*/ 112 w 225"/>
                  <a:gd name="T5" fmla="*/ 60 h 178"/>
                  <a:gd name="T6" fmla="*/ 74 w 225"/>
                  <a:gd name="T7" fmla="*/ 13 h 178"/>
                  <a:gd name="T8" fmla="*/ 19 w 225"/>
                  <a:gd name="T9" fmla="*/ 13 h 178"/>
                  <a:gd name="T10" fmla="*/ 2 w 225"/>
                  <a:gd name="T11" fmla="*/ 54 h 178"/>
                  <a:gd name="T12" fmla="*/ 26 w 225"/>
                  <a:gd name="T13" fmla="*/ 94 h 178"/>
                  <a:gd name="T14" fmla="*/ 36 w 225"/>
                  <a:gd name="T15" fmla="*/ 178 h 178"/>
                  <a:gd name="T16" fmla="*/ 53 w 225"/>
                  <a:gd name="T17" fmla="*/ 169 h 178"/>
                  <a:gd name="T18" fmla="*/ 74 w 225"/>
                  <a:gd name="T19" fmla="*/ 169 h 178"/>
                  <a:gd name="T20" fmla="*/ 77 w 225"/>
                  <a:gd name="T21" fmla="*/ 60 h 178"/>
                  <a:gd name="T22" fmla="*/ 112 w 225"/>
                  <a:gd name="T23" fmla="*/ 78 h 178"/>
                  <a:gd name="T24" fmla="*/ 147 w 225"/>
                  <a:gd name="T25" fmla="*/ 61 h 178"/>
                  <a:gd name="T26" fmla="*/ 151 w 225"/>
                  <a:gd name="T27" fmla="*/ 169 h 178"/>
                  <a:gd name="T28" fmla="*/ 171 w 225"/>
                  <a:gd name="T29" fmla="*/ 169 h 178"/>
                  <a:gd name="T30" fmla="*/ 189 w 225"/>
                  <a:gd name="T31" fmla="*/ 178 h 178"/>
                  <a:gd name="T32" fmla="*/ 199 w 225"/>
                  <a:gd name="T33" fmla="*/ 169 h 178"/>
                  <a:gd name="T34" fmla="*/ 207 w 225"/>
                  <a:gd name="T35" fmla="*/ 90 h 178"/>
                  <a:gd name="T36" fmla="*/ 81 w 225"/>
                  <a:gd name="T37" fmla="*/ 57 h 178"/>
                  <a:gd name="T38" fmla="*/ 68 w 225"/>
                  <a:gd name="T39" fmla="*/ 24 h 178"/>
                  <a:gd name="T40" fmla="*/ 66 w 225"/>
                  <a:gd name="T41" fmla="*/ 44 h 178"/>
                  <a:gd name="T42" fmla="*/ 69 w 225"/>
                  <a:gd name="T43" fmla="*/ 147 h 178"/>
                  <a:gd name="T44" fmla="*/ 69 w 225"/>
                  <a:gd name="T45" fmla="*/ 169 h 178"/>
                  <a:gd name="T46" fmla="*/ 52 w 225"/>
                  <a:gd name="T47" fmla="*/ 92 h 178"/>
                  <a:gd name="T48" fmla="*/ 41 w 225"/>
                  <a:gd name="T49" fmla="*/ 168 h 178"/>
                  <a:gd name="T50" fmla="*/ 30 w 225"/>
                  <a:gd name="T51" fmla="*/ 169 h 178"/>
                  <a:gd name="T52" fmla="*/ 31 w 225"/>
                  <a:gd name="T53" fmla="*/ 92 h 178"/>
                  <a:gd name="T54" fmla="*/ 31 w 225"/>
                  <a:gd name="T55" fmla="*/ 76 h 178"/>
                  <a:gd name="T56" fmla="*/ 27 w 225"/>
                  <a:gd name="T57" fmla="*/ 35 h 178"/>
                  <a:gd name="T58" fmla="*/ 23 w 225"/>
                  <a:gd name="T59" fmla="*/ 68 h 178"/>
                  <a:gd name="T60" fmla="*/ 27 w 225"/>
                  <a:gd name="T61" fmla="*/ 80 h 178"/>
                  <a:gd name="T62" fmla="*/ 26 w 225"/>
                  <a:gd name="T63" fmla="*/ 89 h 178"/>
                  <a:gd name="T64" fmla="*/ 6 w 225"/>
                  <a:gd name="T65" fmla="*/ 42 h 178"/>
                  <a:gd name="T66" fmla="*/ 48 w 225"/>
                  <a:gd name="T67" fmla="*/ 4 h 178"/>
                  <a:gd name="T68" fmla="*/ 88 w 225"/>
                  <a:gd name="T69" fmla="*/ 47 h 178"/>
                  <a:gd name="T70" fmla="*/ 110 w 225"/>
                  <a:gd name="T71" fmla="*/ 64 h 178"/>
                  <a:gd name="T72" fmla="*/ 114 w 225"/>
                  <a:gd name="T73" fmla="*/ 72 h 178"/>
                  <a:gd name="T74" fmla="*/ 26 w 225"/>
                  <a:gd name="T75" fmla="*/ 43 h 178"/>
                  <a:gd name="T76" fmla="*/ 26 w 225"/>
                  <a:gd name="T77" fmla="*/ 43 h 178"/>
                  <a:gd name="T78" fmla="*/ 198 w 225"/>
                  <a:gd name="T79" fmla="*/ 89 h 178"/>
                  <a:gd name="T80" fmla="*/ 198 w 225"/>
                  <a:gd name="T81" fmla="*/ 80 h 178"/>
                  <a:gd name="T82" fmla="*/ 202 w 225"/>
                  <a:gd name="T83" fmla="*/ 68 h 178"/>
                  <a:gd name="T84" fmla="*/ 198 w 225"/>
                  <a:gd name="T85" fmla="*/ 35 h 178"/>
                  <a:gd name="T86" fmla="*/ 194 w 225"/>
                  <a:gd name="T87" fmla="*/ 76 h 178"/>
                  <a:gd name="T88" fmla="*/ 194 w 225"/>
                  <a:gd name="T89" fmla="*/ 92 h 178"/>
                  <a:gd name="T90" fmla="*/ 195 w 225"/>
                  <a:gd name="T91" fmla="*/ 169 h 178"/>
                  <a:gd name="T92" fmla="*/ 183 w 225"/>
                  <a:gd name="T93" fmla="*/ 168 h 178"/>
                  <a:gd name="T94" fmla="*/ 173 w 225"/>
                  <a:gd name="T95" fmla="*/ 92 h 178"/>
                  <a:gd name="T96" fmla="*/ 155 w 225"/>
                  <a:gd name="T97" fmla="*/ 169 h 178"/>
                  <a:gd name="T98" fmla="*/ 156 w 225"/>
                  <a:gd name="T99" fmla="*/ 147 h 178"/>
                  <a:gd name="T100" fmla="*/ 159 w 225"/>
                  <a:gd name="T101" fmla="*/ 44 h 178"/>
                  <a:gd name="T102" fmla="*/ 157 w 225"/>
                  <a:gd name="T103" fmla="*/ 24 h 178"/>
                  <a:gd name="T104" fmla="*/ 144 w 225"/>
                  <a:gd name="T105" fmla="*/ 57 h 178"/>
                  <a:gd name="T106" fmla="*/ 117 w 225"/>
                  <a:gd name="T107" fmla="*/ 63 h 178"/>
                  <a:gd name="T108" fmla="*/ 137 w 225"/>
                  <a:gd name="T109" fmla="*/ 47 h 178"/>
                  <a:gd name="T110" fmla="*/ 177 w 225"/>
                  <a:gd name="T111" fmla="*/ 4 h 178"/>
                  <a:gd name="T112" fmla="*/ 218 w 225"/>
                  <a:gd name="T113" fmla="*/ 42 h 178"/>
                  <a:gd name="T114" fmla="*/ 203 w 225"/>
                  <a:gd name="T115" fmla="*/ 5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25" h="178">
                    <a:moveTo>
                      <a:pt x="222" y="40"/>
                    </a:moveTo>
                    <a:cubicBezTo>
                      <a:pt x="222" y="40"/>
                      <a:pt x="222" y="40"/>
                      <a:pt x="222" y="40"/>
                    </a:cubicBezTo>
                    <a:cubicBezTo>
                      <a:pt x="205" y="13"/>
                      <a:pt x="205" y="13"/>
                      <a:pt x="205" y="13"/>
                    </a:cubicBezTo>
                    <a:cubicBezTo>
                      <a:pt x="199" y="4"/>
                      <a:pt x="195" y="0"/>
                      <a:pt x="177" y="0"/>
                    </a:cubicBezTo>
                    <a:cubicBezTo>
                      <a:pt x="177" y="0"/>
                      <a:pt x="177" y="0"/>
                      <a:pt x="177" y="0"/>
                    </a:cubicBezTo>
                    <a:cubicBezTo>
                      <a:pt x="158" y="0"/>
                      <a:pt x="154" y="8"/>
                      <a:pt x="151" y="13"/>
                    </a:cubicBezTo>
                    <a:cubicBezTo>
                      <a:pt x="151" y="13"/>
                      <a:pt x="151" y="13"/>
                      <a:pt x="151" y="13"/>
                    </a:cubicBezTo>
                    <a:cubicBezTo>
                      <a:pt x="147" y="20"/>
                      <a:pt x="135" y="41"/>
                      <a:pt x="133" y="44"/>
                    </a:cubicBezTo>
                    <a:cubicBezTo>
                      <a:pt x="131" y="46"/>
                      <a:pt x="119" y="55"/>
                      <a:pt x="112" y="60"/>
                    </a:cubicBezTo>
                    <a:cubicBezTo>
                      <a:pt x="107" y="56"/>
                      <a:pt x="98" y="49"/>
                      <a:pt x="92" y="44"/>
                    </a:cubicBezTo>
                    <a:cubicBezTo>
                      <a:pt x="90" y="41"/>
                      <a:pt x="77" y="20"/>
                      <a:pt x="74" y="13"/>
                    </a:cubicBezTo>
                    <a:cubicBezTo>
                      <a:pt x="74" y="13"/>
                      <a:pt x="74" y="13"/>
                      <a:pt x="74" y="13"/>
                    </a:cubicBezTo>
                    <a:cubicBezTo>
                      <a:pt x="71" y="8"/>
                      <a:pt x="66" y="0"/>
                      <a:pt x="48" y="0"/>
                    </a:cubicBezTo>
                    <a:cubicBezTo>
                      <a:pt x="48" y="0"/>
                      <a:pt x="48" y="0"/>
                      <a:pt x="48" y="0"/>
                    </a:cubicBezTo>
                    <a:cubicBezTo>
                      <a:pt x="29" y="0"/>
                      <a:pt x="26" y="4"/>
                      <a:pt x="19" y="13"/>
                    </a:cubicBezTo>
                    <a:cubicBezTo>
                      <a:pt x="2" y="40"/>
                      <a:pt x="2" y="40"/>
                      <a:pt x="2" y="40"/>
                    </a:cubicBezTo>
                    <a:cubicBezTo>
                      <a:pt x="2" y="40"/>
                      <a:pt x="2" y="40"/>
                      <a:pt x="2" y="40"/>
                    </a:cubicBezTo>
                    <a:cubicBezTo>
                      <a:pt x="0" y="44"/>
                      <a:pt x="0" y="49"/>
                      <a:pt x="2" y="54"/>
                    </a:cubicBezTo>
                    <a:cubicBezTo>
                      <a:pt x="17" y="90"/>
                      <a:pt x="17" y="90"/>
                      <a:pt x="17" y="90"/>
                    </a:cubicBezTo>
                    <a:cubicBezTo>
                      <a:pt x="19" y="92"/>
                      <a:pt x="21" y="94"/>
                      <a:pt x="25" y="94"/>
                    </a:cubicBezTo>
                    <a:cubicBezTo>
                      <a:pt x="25" y="94"/>
                      <a:pt x="25" y="94"/>
                      <a:pt x="26" y="94"/>
                    </a:cubicBezTo>
                    <a:cubicBezTo>
                      <a:pt x="25" y="153"/>
                      <a:pt x="25" y="167"/>
                      <a:pt x="25" y="169"/>
                    </a:cubicBezTo>
                    <a:cubicBezTo>
                      <a:pt x="25" y="169"/>
                      <a:pt x="25" y="169"/>
                      <a:pt x="25" y="169"/>
                    </a:cubicBezTo>
                    <a:cubicBezTo>
                      <a:pt x="26" y="174"/>
                      <a:pt x="30" y="178"/>
                      <a:pt x="36" y="178"/>
                    </a:cubicBezTo>
                    <a:cubicBezTo>
                      <a:pt x="41" y="177"/>
                      <a:pt x="46" y="173"/>
                      <a:pt x="46" y="169"/>
                    </a:cubicBezTo>
                    <a:cubicBezTo>
                      <a:pt x="50" y="122"/>
                      <a:pt x="50" y="122"/>
                      <a:pt x="50" y="122"/>
                    </a:cubicBezTo>
                    <a:cubicBezTo>
                      <a:pt x="53" y="169"/>
                      <a:pt x="53" y="169"/>
                      <a:pt x="53" y="169"/>
                    </a:cubicBezTo>
                    <a:cubicBezTo>
                      <a:pt x="54" y="173"/>
                      <a:pt x="58" y="177"/>
                      <a:pt x="63" y="178"/>
                    </a:cubicBezTo>
                    <a:cubicBezTo>
                      <a:pt x="64" y="178"/>
                      <a:pt x="64" y="178"/>
                      <a:pt x="64" y="178"/>
                    </a:cubicBezTo>
                    <a:cubicBezTo>
                      <a:pt x="69" y="178"/>
                      <a:pt x="73" y="174"/>
                      <a:pt x="74" y="169"/>
                    </a:cubicBezTo>
                    <a:cubicBezTo>
                      <a:pt x="74" y="169"/>
                      <a:pt x="74" y="169"/>
                      <a:pt x="74" y="169"/>
                    </a:cubicBezTo>
                    <a:cubicBezTo>
                      <a:pt x="74" y="166"/>
                      <a:pt x="72" y="100"/>
                      <a:pt x="71" y="51"/>
                    </a:cubicBezTo>
                    <a:cubicBezTo>
                      <a:pt x="77" y="60"/>
                      <a:pt x="77" y="60"/>
                      <a:pt x="77" y="60"/>
                    </a:cubicBezTo>
                    <a:cubicBezTo>
                      <a:pt x="77" y="60"/>
                      <a:pt x="78" y="61"/>
                      <a:pt x="78" y="61"/>
                    </a:cubicBezTo>
                    <a:cubicBezTo>
                      <a:pt x="107" y="77"/>
                      <a:pt x="107" y="77"/>
                      <a:pt x="107" y="77"/>
                    </a:cubicBezTo>
                    <a:cubicBezTo>
                      <a:pt x="108" y="78"/>
                      <a:pt x="110" y="78"/>
                      <a:pt x="112" y="78"/>
                    </a:cubicBezTo>
                    <a:cubicBezTo>
                      <a:pt x="113" y="78"/>
                      <a:pt x="113" y="78"/>
                      <a:pt x="114" y="78"/>
                    </a:cubicBezTo>
                    <a:cubicBezTo>
                      <a:pt x="115" y="78"/>
                      <a:pt x="117" y="78"/>
                      <a:pt x="118" y="77"/>
                    </a:cubicBezTo>
                    <a:cubicBezTo>
                      <a:pt x="147" y="61"/>
                      <a:pt x="147" y="61"/>
                      <a:pt x="147" y="61"/>
                    </a:cubicBezTo>
                    <a:cubicBezTo>
                      <a:pt x="147" y="61"/>
                      <a:pt x="147" y="60"/>
                      <a:pt x="147" y="60"/>
                    </a:cubicBezTo>
                    <a:cubicBezTo>
                      <a:pt x="154" y="51"/>
                      <a:pt x="154" y="51"/>
                      <a:pt x="154" y="51"/>
                    </a:cubicBezTo>
                    <a:cubicBezTo>
                      <a:pt x="152" y="100"/>
                      <a:pt x="151" y="166"/>
                      <a:pt x="151" y="169"/>
                    </a:cubicBezTo>
                    <a:cubicBezTo>
                      <a:pt x="151" y="169"/>
                      <a:pt x="151" y="169"/>
                      <a:pt x="151" y="169"/>
                    </a:cubicBezTo>
                    <a:cubicBezTo>
                      <a:pt x="151" y="174"/>
                      <a:pt x="156" y="178"/>
                      <a:pt x="161" y="178"/>
                    </a:cubicBezTo>
                    <a:cubicBezTo>
                      <a:pt x="167" y="177"/>
                      <a:pt x="171" y="173"/>
                      <a:pt x="171" y="169"/>
                    </a:cubicBezTo>
                    <a:cubicBezTo>
                      <a:pt x="175" y="122"/>
                      <a:pt x="175" y="122"/>
                      <a:pt x="175" y="122"/>
                    </a:cubicBezTo>
                    <a:cubicBezTo>
                      <a:pt x="179" y="169"/>
                      <a:pt x="179" y="169"/>
                      <a:pt x="179" y="169"/>
                    </a:cubicBezTo>
                    <a:cubicBezTo>
                      <a:pt x="179" y="173"/>
                      <a:pt x="183" y="177"/>
                      <a:pt x="189" y="178"/>
                    </a:cubicBezTo>
                    <a:cubicBezTo>
                      <a:pt x="189" y="178"/>
                      <a:pt x="189" y="178"/>
                      <a:pt x="189" y="178"/>
                    </a:cubicBezTo>
                    <a:cubicBezTo>
                      <a:pt x="194" y="178"/>
                      <a:pt x="199" y="174"/>
                      <a:pt x="199" y="169"/>
                    </a:cubicBezTo>
                    <a:cubicBezTo>
                      <a:pt x="199" y="169"/>
                      <a:pt x="199" y="169"/>
                      <a:pt x="199" y="169"/>
                    </a:cubicBezTo>
                    <a:cubicBezTo>
                      <a:pt x="199" y="167"/>
                      <a:pt x="199" y="153"/>
                      <a:pt x="199" y="94"/>
                    </a:cubicBezTo>
                    <a:cubicBezTo>
                      <a:pt x="199" y="94"/>
                      <a:pt x="200" y="94"/>
                      <a:pt x="200" y="94"/>
                    </a:cubicBezTo>
                    <a:cubicBezTo>
                      <a:pt x="203" y="94"/>
                      <a:pt x="206" y="92"/>
                      <a:pt x="207" y="90"/>
                    </a:cubicBezTo>
                    <a:cubicBezTo>
                      <a:pt x="223" y="54"/>
                      <a:pt x="223" y="54"/>
                      <a:pt x="223" y="54"/>
                    </a:cubicBezTo>
                    <a:cubicBezTo>
                      <a:pt x="225" y="49"/>
                      <a:pt x="225" y="44"/>
                      <a:pt x="222" y="40"/>
                    </a:cubicBezTo>
                    <a:close/>
                    <a:moveTo>
                      <a:pt x="81" y="57"/>
                    </a:moveTo>
                    <a:cubicBezTo>
                      <a:pt x="71" y="43"/>
                      <a:pt x="71" y="43"/>
                      <a:pt x="71" y="43"/>
                    </a:cubicBezTo>
                    <a:cubicBezTo>
                      <a:pt x="71" y="37"/>
                      <a:pt x="70" y="32"/>
                      <a:pt x="70" y="27"/>
                    </a:cubicBezTo>
                    <a:cubicBezTo>
                      <a:pt x="70" y="25"/>
                      <a:pt x="69" y="24"/>
                      <a:pt x="68" y="24"/>
                    </a:cubicBezTo>
                    <a:cubicBezTo>
                      <a:pt x="68" y="24"/>
                      <a:pt x="68" y="24"/>
                      <a:pt x="68" y="24"/>
                    </a:cubicBezTo>
                    <a:cubicBezTo>
                      <a:pt x="67" y="24"/>
                      <a:pt x="66" y="25"/>
                      <a:pt x="66" y="27"/>
                    </a:cubicBezTo>
                    <a:cubicBezTo>
                      <a:pt x="66" y="27"/>
                      <a:pt x="66" y="33"/>
                      <a:pt x="66" y="44"/>
                    </a:cubicBezTo>
                    <a:cubicBezTo>
                      <a:pt x="66" y="44"/>
                      <a:pt x="66" y="44"/>
                      <a:pt x="66" y="44"/>
                    </a:cubicBezTo>
                    <a:cubicBezTo>
                      <a:pt x="66" y="58"/>
                      <a:pt x="67" y="78"/>
                      <a:pt x="67" y="98"/>
                    </a:cubicBezTo>
                    <a:cubicBezTo>
                      <a:pt x="68" y="116"/>
                      <a:pt x="68" y="133"/>
                      <a:pt x="69" y="147"/>
                    </a:cubicBezTo>
                    <a:cubicBezTo>
                      <a:pt x="69" y="153"/>
                      <a:pt x="69" y="159"/>
                      <a:pt x="69" y="163"/>
                    </a:cubicBezTo>
                    <a:cubicBezTo>
                      <a:pt x="69" y="166"/>
                      <a:pt x="69" y="167"/>
                      <a:pt x="69" y="169"/>
                    </a:cubicBezTo>
                    <a:cubicBezTo>
                      <a:pt x="69" y="169"/>
                      <a:pt x="69" y="169"/>
                      <a:pt x="69" y="169"/>
                    </a:cubicBezTo>
                    <a:cubicBezTo>
                      <a:pt x="69" y="171"/>
                      <a:pt x="67" y="173"/>
                      <a:pt x="64" y="173"/>
                    </a:cubicBezTo>
                    <a:cubicBezTo>
                      <a:pt x="61" y="173"/>
                      <a:pt x="58" y="171"/>
                      <a:pt x="58" y="168"/>
                    </a:cubicBezTo>
                    <a:cubicBezTo>
                      <a:pt x="52" y="92"/>
                      <a:pt x="52" y="92"/>
                      <a:pt x="52" y="92"/>
                    </a:cubicBezTo>
                    <a:cubicBezTo>
                      <a:pt x="52" y="91"/>
                      <a:pt x="51" y="90"/>
                      <a:pt x="50" y="90"/>
                    </a:cubicBezTo>
                    <a:cubicBezTo>
                      <a:pt x="48" y="90"/>
                      <a:pt x="47" y="91"/>
                      <a:pt x="47" y="92"/>
                    </a:cubicBezTo>
                    <a:cubicBezTo>
                      <a:pt x="41" y="168"/>
                      <a:pt x="41" y="168"/>
                      <a:pt x="41" y="168"/>
                    </a:cubicBezTo>
                    <a:cubicBezTo>
                      <a:pt x="41" y="171"/>
                      <a:pt x="39" y="173"/>
                      <a:pt x="36" y="173"/>
                    </a:cubicBezTo>
                    <a:cubicBezTo>
                      <a:pt x="33" y="173"/>
                      <a:pt x="30" y="171"/>
                      <a:pt x="30" y="169"/>
                    </a:cubicBezTo>
                    <a:cubicBezTo>
                      <a:pt x="30" y="169"/>
                      <a:pt x="30" y="169"/>
                      <a:pt x="30" y="169"/>
                    </a:cubicBezTo>
                    <a:cubicBezTo>
                      <a:pt x="30" y="167"/>
                      <a:pt x="30" y="165"/>
                      <a:pt x="30" y="162"/>
                    </a:cubicBezTo>
                    <a:cubicBezTo>
                      <a:pt x="30" y="157"/>
                      <a:pt x="30" y="151"/>
                      <a:pt x="30" y="144"/>
                    </a:cubicBezTo>
                    <a:cubicBezTo>
                      <a:pt x="30" y="129"/>
                      <a:pt x="30" y="110"/>
                      <a:pt x="31" y="92"/>
                    </a:cubicBezTo>
                    <a:cubicBezTo>
                      <a:pt x="33" y="90"/>
                      <a:pt x="34" y="87"/>
                      <a:pt x="33" y="84"/>
                    </a:cubicBezTo>
                    <a:cubicBezTo>
                      <a:pt x="33" y="84"/>
                      <a:pt x="33" y="84"/>
                      <a:pt x="33" y="83"/>
                    </a:cubicBezTo>
                    <a:cubicBezTo>
                      <a:pt x="33" y="83"/>
                      <a:pt x="32" y="80"/>
                      <a:pt x="31" y="76"/>
                    </a:cubicBezTo>
                    <a:cubicBezTo>
                      <a:pt x="31" y="50"/>
                      <a:pt x="31" y="36"/>
                      <a:pt x="31" y="36"/>
                    </a:cubicBezTo>
                    <a:cubicBezTo>
                      <a:pt x="31" y="35"/>
                      <a:pt x="30" y="34"/>
                      <a:pt x="29" y="34"/>
                    </a:cubicBezTo>
                    <a:cubicBezTo>
                      <a:pt x="28" y="34"/>
                      <a:pt x="27" y="34"/>
                      <a:pt x="27" y="35"/>
                    </a:cubicBezTo>
                    <a:cubicBezTo>
                      <a:pt x="17" y="48"/>
                      <a:pt x="17" y="48"/>
                      <a:pt x="17" y="48"/>
                    </a:cubicBezTo>
                    <a:cubicBezTo>
                      <a:pt x="17" y="48"/>
                      <a:pt x="17" y="49"/>
                      <a:pt x="17" y="50"/>
                    </a:cubicBezTo>
                    <a:cubicBezTo>
                      <a:pt x="17" y="50"/>
                      <a:pt x="20" y="59"/>
                      <a:pt x="23" y="68"/>
                    </a:cubicBezTo>
                    <a:cubicBezTo>
                      <a:pt x="24" y="71"/>
                      <a:pt x="25" y="74"/>
                      <a:pt x="26" y="77"/>
                    </a:cubicBezTo>
                    <a:cubicBezTo>
                      <a:pt x="26" y="77"/>
                      <a:pt x="26" y="77"/>
                      <a:pt x="26" y="77"/>
                    </a:cubicBezTo>
                    <a:cubicBezTo>
                      <a:pt x="26" y="78"/>
                      <a:pt x="27" y="79"/>
                      <a:pt x="27" y="80"/>
                    </a:cubicBezTo>
                    <a:cubicBezTo>
                      <a:pt x="28" y="82"/>
                      <a:pt x="28" y="84"/>
                      <a:pt x="29" y="85"/>
                    </a:cubicBezTo>
                    <a:cubicBezTo>
                      <a:pt x="29" y="85"/>
                      <a:pt x="29" y="85"/>
                      <a:pt x="29" y="85"/>
                    </a:cubicBezTo>
                    <a:cubicBezTo>
                      <a:pt x="29" y="87"/>
                      <a:pt x="28" y="88"/>
                      <a:pt x="26" y="89"/>
                    </a:cubicBezTo>
                    <a:cubicBezTo>
                      <a:pt x="24" y="90"/>
                      <a:pt x="22" y="89"/>
                      <a:pt x="21" y="88"/>
                    </a:cubicBezTo>
                    <a:cubicBezTo>
                      <a:pt x="6" y="52"/>
                      <a:pt x="6" y="52"/>
                      <a:pt x="6" y="52"/>
                    </a:cubicBezTo>
                    <a:cubicBezTo>
                      <a:pt x="5" y="49"/>
                      <a:pt x="5" y="45"/>
                      <a:pt x="6" y="42"/>
                    </a:cubicBezTo>
                    <a:cubicBezTo>
                      <a:pt x="23" y="16"/>
                      <a:pt x="23" y="16"/>
                      <a:pt x="23" y="16"/>
                    </a:cubicBezTo>
                    <a:cubicBezTo>
                      <a:pt x="29" y="8"/>
                      <a:pt x="31" y="4"/>
                      <a:pt x="48" y="4"/>
                    </a:cubicBezTo>
                    <a:cubicBezTo>
                      <a:pt x="48" y="4"/>
                      <a:pt x="48" y="4"/>
                      <a:pt x="48" y="4"/>
                    </a:cubicBezTo>
                    <a:cubicBezTo>
                      <a:pt x="64" y="4"/>
                      <a:pt x="67" y="11"/>
                      <a:pt x="69" y="15"/>
                    </a:cubicBezTo>
                    <a:cubicBezTo>
                      <a:pt x="70" y="15"/>
                      <a:pt x="70" y="15"/>
                      <a:pt x="70" y="15"/>
                    </a:cubicBezTo>
                    <a:cubicBezTo>
                      <a:pt x="74" y="22"/>
                      <a:pt x="88" y="47"/>
                      <a:pt x="88" y="47"/>
                    </a:cubicBezTo>
                    <a:cubicBezTo>
                      <a:pt x="88" y="47"/>
                      <a:pt x="88" y="47"/>
                      <a:pt x="88" y="47"/>
                    </a:cubicBezTo>
                    <a:cubicBezTo>
                      <a:pt x="88" y="47"/>
                      <a:pt x="95" y="52"/>
                      <a:pt x="101" y="57"/>
                    </a:cubicBezTo>
                    <a:cubicBezTo>
                      <a:pt x="104" y="60"/>
                      <a:pt x="108" y="62"/>
                      <a:pt x="110" y="64"/>
                    </a:cubicBezTo>
                    <a:cubicBezTo>
                      <a:pt x="112" y="65"/>
                      <a:pt x="113" y="66"/>
                      <a:pt x="114" y="67"/>
                    </a:cubicBezTo>
                    <a:cubicBezTo>
                      <a:pt x="114" y="67"/>
                      <a:pt x="114" y="67"/>
                      <a:pt x="114" y="67"/>
                    </a:cubicBezTo>
                    <a:cubicBezTo>
                      <a:pt x="115" y="68"/>
                      <a:pt x="115" y="70"/>
                      <a:pt x="114" y="72"/>
                    </a:cubicBezTo>
                    <a:cubicBezTo>
                      <a:pt x="113" y="73"/>
                      <a:pt x="111" y="74"/>
                      <a:pt x="109" y="73"/>
                    </a:cubicBezTo>
                    <a:lnTo>
                      <a:pt x="81" y="57"/>
                    </a:lnTo>
                    <a:close/>
                    <a:moveTo>
                      <a:pt x="26" y="43"/>
                    </a:moveTo>
                    <a:cubicBezTo>
                      <a:pt x="26" y="48"/>
                      <a:pt x="26" y="54"/>
                      <a:pt x="26" y="63"/>
                    </a:cubicBezTo>
                    <a:cubicBezTo>
                      <a:pt x="25" y="58"/>
                      <a:pt x="23" y="54"/>
                      <a:pt x="22" y="50"/>
                    </a:cubicBezTo>
                    <a:lnTo>
                      <a:pt x="26" y="43"/>
                    </a:lnTo>
                    <a:close/>
                    <a:moveTo>
                      <a:pt x="219" y="52"/>
                    </a:moveTo>
                    <a:cubicBezTo>
                      <a:pt x="203" y="88"/>
                      <a:pt x="203" y="88"/>
                      <a:pt x="203" y="88"/>
                    </a:cubicBezTo>
                    <a:cubicBezTo>
                      <a:pt x="202" y="89"/>
                      <a:pt x="200" y="90"/>
                      <a:pt x="198" y="89"/>
                    </a:cubicBezTo>
                    <a:cubicBezTo>
                      <a:pt x="196" y="88"/>
                      <a:pt x="195" y="87"/>
                      <a:pt x="196" y="85"/>
                    </a:cubicBezTo>
                    <a:cubicBezTo>
                      <a:pt x="196" y="85"/>
                      <a:pt x="196" y="85"/>
                      <a:pt x="196" y="85"/>
                    </a:cubicBezTo>
                    <a:cubicBezTo>
                      <a:pt x="196" y="84"/>
                      <a:pt x="197" y="82"/>
                      <a:pt x="198" y="80"/>
                    </a:cubicBezTo>
                    <a:cubicBezTo>
                      <a:pt x="198" y="79"/>
                      <a:pt x="198" y="78"/>
                      <a:pt x="198" y="77"/>
                    </a:cubicBezTo>
                    <a:cubicBezTo>
                      <a:pt x="198" y="77"/>
                      <a:pt x="198" y="77"/>
                      <a:pt x="198" y="77"/>
                    </a:cubicBezTo>
                    <a:cubicBezTo>
                      <a:pt x="199" y="74"/>
                      <a:pt x="201" y="71"/>
                      <a:pt x="202" y="68"/>
                    </a:cubicBezTo>
                    <a:cubicBezTo>
                      <a:pt x="205" y="59"/>
                      <a:pt x="208" y="50"/>
                      <a:pt x="208" y="50"/>
                    </a:cubicBezTo>
                    <a:cubicBezTo>
                      <a:pt x="208" y="49"/>
                      <a:pt x="208" y="48"/>
                      <a:pt x="207" y="48"/>
                    </a:cubicBezTo>
                    <a:cubicBezTo>
                      <a:pt x="198" y="35"/>
                      <a:pt x="198" y="35"/>
                      <a:pt x="198" y="35"/>
                    </a:cubicBezTo>
                    <a:cubicBezTo>
                      <a:pt x="197" y="34"/>
                      <a:pt x="196" y="34"/>
                      <a:pt x="195" y="34"/>
                    </a:cubicBezTo>
                    <a:cubicBezTo>
                      <a:pt x="194" y="34"/>
                      <a:pt x="194" y="35"/>
                      <a:pt x="194" y="36"/>
                    </a:cubicBezTo>
                    <a:cubicBezTo>
                      <a:pt x="194" y="36"/>
                      <a:pt x="194" y="50"/>
                      <a:pt x="194" y="76"/>
                    </a:cubicBezTo>
                    <a:cubicBezTo>
                      <a:pt x="193" y="80"/>
                      <a:pt x="192" y="83"/>
                      <a:pt x="191" y="83"/>
                    </a:cubicBezTo>
                    <a:cubicBezTo>
                      <a:pt x="191" y="84"/>
                      <a:pt x="191" y="84"/>
                      <a:pt x="191" y="84"/>
                    </a:cubicBezTo>
                    <a:cubicBezTo>
                      <a:pt x="190" y="87"/>
                      <a:pt x="192" y="90"/>
                      <a:pt x="194" y="92"/>
                    </a:cubicBezTo>
                    <a:cubicBezTo>
                      <a:pt x="194" y="110"/>
                      <a:pt x="194" y="129"/>
                      <a:pt x="194" y="144"/>
                    </a:cubicBezTo>
                    <a:cubicBezTo>
                      <a:pt x="194" y="151"/>
                      <a:pt x="195" y="157"/>
                      <a:pt x="195" y="162"/>
                    </a:cubicBezTo>
                    <a:cubicBezTo>
                      <a:pt x="195" y="165"/>
                      <a:pt x="195" y="167"/>
                      <a:pt x="195" y="169"/>
                    </a:cubicBezTo>
                    <a:cubicBezTo>
                      <a:pt x="195" y="169"/>
                      <a:pt x="195" y="169"/>
                      <a:pt x="195" y="169"/>
                    </a:cubicBezTo>
                    <a:cubicBezTo>
                      <a:pt x="194" y="171"/>
                      <a:pt x="192" y="173"/>
                      <a:pt x="189" y="173"/>
                    </a:cubicBezTo>
                    <a:cubicBezTo>
                      <a:pt x="186" y="173"/>
                      <a:pt x="183" y="171"/>
                      <a:pt x="183" y="168"/>
                    </a:cubicBezTo>
                    <a:cubicBezTo>
                      <a:pt x="177" y="92"/>
                      <a:pt x="177" y="92"/>
                      <a:pt x="177" y="92"/>
                    </a:cubicBezTo>
                    <a:cubicBezTo>
                      <a:pt x="177" y="91"/>
                      <a:pt x="176" y="90"/>
                      <a:pt x="175" y="90"/>
                    </a:cubicBezTo>
                    <a:cubicBezTo>
                      <a:pt x="174" y="90"/>
                      <a:pt x="173" y="91"/>
                      <a:pt x="173" y="92"/>
                    </a:cubicBezTo>
                    <a:cubicBezTo>
                      <a:pt x="167" y="168"/>
                      <a:pt x="167" y="168"/>
                      <a:pt x="167" y="168"/>
                    </a:cubicBezTo>
                    <a:cubicBezTo>
                      <a:pt x="166" y="171"/>
                      <a:pt x="164" y="173"/>
                      <a:pt x="161" y="173"/>
                    </a:cubicBezTo>
                    <a:cubicBezTo>
                      <a:pt x="158" y="173"/>
                      <a:pt x="155" y="171"/>
                      <a:pt x="155" y="169"/>
                    </a:cubicBezTo>
                    <a:cubicBezTo>
                      <a:pt x="155" y="169"/>
                      <a:pt x="155" y="169"/>
                      <a:pt x="155" y="169"/>
                    </a:cubicBezTo>
                    <a:cubicBezTo>
                      <a:pt x="155" y="167"/>
                      <a:pt x="155" y="166"/>
                      <a:pt x="155" y="163"/>
                    </a:cubicBezTo>
                    <a:cubicBezTo>
                      <a:pt x="156" y="159"/>
                      <a:pt x="156" y="153"/>
                      <a:pt x="156" y="147"/>
                    </a:cubicBezTo>
                    <a:cubicBezTo>
                      <a:pt x="156" y="133"/>
                      <a:pt x="157" y="116"/>
                      <a:pt x="157" y="98"/>
                    </a:cubicBezTo>
                    <a:cubicBezTo>
                      <a:pt x="158" y="78"/>
                      <a:pt x="158" y="58"/>
                      <a:pt x="159" y="44"/>
                    </a:cubicBezTo>
                    <a:cubicBezTo>
                      <a:pt x="159" y="44"/>
                      <a:pt x="159" y="44"/>
                      <a:pt x="159" y="44"/>
                    </a:cubicBezTo>
                    <a:cubicBezTo>
                      <a:pt x="159" y="33"/>
                      <a:pt x="159" y="27"/>
                      <a:pt x="159" y="27"/>
                    </a:cubicBezTo>
                    <a:cubicBezTo>
                      <a:pt x="159" y="25"/>
                      <a:pt x="158" y="24"/>
                      <a:pt x="157" y="24"/>
                    </a:cubicBezTo>
                    <a:cubicBezTo>
                      <a:pt x="157" y="24"/>
                      <a:pt x="157" y="24"/>
                      <a:pt x="157" y="24"/>
                    </a:cubicBezTo>
                    <a:cubicBezTo>
                      <a:pt x="155" y="24"/>
                      <a:pt x="154" y="25"/>
                      <a:pt x="154" y="27"/>
                    </a:cubicBezTo>
                    <a:cubicBezTo>
                      <a:pt x="154" y="32"/>
                      <a:pt x="154" y="37"/>
                      <a:pt x="154" y="43"/>
                    </a:cubicBezTo>
                    <a:cubicBezTo>
                      <a:pt x="144" y="57"/>
                      <a:pt x="144" y="57"/>
                      <a:pt x="144" y="57"/>
                    </a:cubicBezTo>
                    <a:cubicBezTo>
                      <a:pt x="119" y="71"/>
                      <a:pt x="119" y="71"/>
                      <a:pt x="119" y="71"/>
                    </a:cubicBezTo>
                    <a:cubicBezTo>
                      <a:pt x="120" y="68"/>
                      <a:pt x="119" y="65"/>
                      <a:pt x="117" y="63"/>
                    </a:cubicBezTo>
                    <a:cubicBezTo>
                      <a:pt x="117" y="63"/>
                      <a:pt x="117" y="63"/>
                      <a:pt x="117" y="63"/>
                    </a:cubicBezTo>
                    <a:cubicBezTo>
                      <a:pt x="117" y="63"/>
                      <a:pt x="116" y="63"/>
                      <a:pt x="116" y="63"/>
                    </a:cubicBezTo>
                    <a:cubicBezTo>
                      <a:pt x="124" y="57"/>
                      <a:pt x="136" y="47"/>
                      <a:pt x="136" y="47"/>
                    </a:cubicBezTo>
                    <a:cubicBezTo>
                      <a:pt x="136" y="47"/>
                      <a:pt x="137" y="47"/>
                      <a:pt x="137" y="47"/>
                    </a:cubicBezTo>
                    <a:cubicBezTo>
                      <a:pt x="137" y="47"/>
                      <a:pt x="151" y="22"/>
                      <a:pt x="155" y="15"/>
                    </a:cubicBezTo>
                    <a:cubicBezTo>
                      <a:pt x="155" y="15"/>
                      <a:pt x="155" y="15"/>
                      <a:pt x="155" y="15"/>
                    </a:cubicBezTo>
                    <a:cubicBezTo>
                      <a:pt x="157" y="11"/>
                      <a:pt x="161" y="4"/>
                      <a:pt x="177" y="4"/>
                    </a:cubicBezTo>
                    <a:cubicBezTo>
                      <a:pt x="177" y="4"/>
                      <a:pt x="177" y="4"/>
                      <a:pt x="177" y="4"/>
                    </a:cubicBezTo>
                    <a:cubicBezTo>
                      <a:pt x="194" y="4"/>
                      <a:pt x="196" y="8"/>
                      <a:pt x="201" y="16"/>
                    </a:cubicBezTo>
                    <a:cubicBezTo>
                      <a:pt x="218" y="42"/>
                      <a:pt x="218" y="42"/>
                      <a:pt x="218" y="42"/>
                    </a:cubicBezTo>
                    <a:cubicBezTo>
                      <a:pt x="220" y="45"/>
                      <a:pt x="220" y="49"/>
                      <a:pt x="219" y="52"/>
                    </a:cubicBezTo>
                    <a:close/>
                    <a:moveTo>
                      <a:pt x="198" y="43"/>
                    </a:moveTo>
                    <a:cubicBezTo>
                      <a:pt x="203" y="50"/>
                      <a:pt x="203" y="50"/>
                      <a:pt x="203" y="50"/>
                    </a:cubicBezTo>
                    <a:cubicBezTo>
                      <a:pt x="202" y="54"/>
                      <a:pt x="200" y="58"/>
                      <a:pt x="198" y="63"/>
                    </a:cubicBezTo>
                    <a:cubicBezTo>
                      <a:pt x="198" y="54"/>
                      <a:pt x="198" y="48"/>
                      <a:pt x="198" y="4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grpSp>
      </p:grpSp>
      <p:grpSp>
        <p:nvGrpSpPr>
          <p:cNvPr id="20" name="Group 70"/>
          <p:cNvGrpSpPr>
            <a:grpSpLocks noChangeAspect="1"/>
          </p:cNvGrpSpPr>
          <p:nvPr/>
        </p:nvGrpSpPr>
        <p:grpSpPr bwMode="auto">
          <a:xfrm>
            <a:off x="3222154" y="4523808"/>
            <a:ext cx="901700" cy="901700"/>
            <a:chOff x="1544" y="1525"/>
            <a:chExt cx="426" cy="426"/>
          </a:xfrm>
        </p:grpSpPr>
        <p:sp>
          <p:nvSpPr>
            <p:cNvPr id="42" name="Oval 71"/>
            <p:cNvSpPr/>
            <p:nvPr/>
          </p:nvSpPr>
          <p:spPr bwMode="auto">
            <a:xfrm>
              <a:off x="1544" y="1525"/>
              <a:ext cx="426" cy="426"/>
            </a:xfrm>
            <a:prstGeom prst="ellipse">
              <a:avLst/>
            </a:prstGeom>
            <a:solidFill>
              <a:srgbClr val="023593"/>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43" name="Freeform: Shape 72"/>
            <p:cNvSpPr/>
            <p:nvPr/>
          </p:nvSpPr>
          <p:spPr bwMode="auto">
            <a:xfrm>
              <a:off x="1672" y="1606"/>
              <a:ext cx="60" cy="264"/>
            </a:xfrm>
            <a:custGeom>
              <a:avLst/>
              <a:gdLst>
                <a:gd name="T0" fmla="*/ 50 w 50"/>
                <a:gd name="T1" fmla="*/ 173 h 220"/>
                <a:gd name="T2" fmla="*/ 36 w 50"/>
                <a:gd name="T3" fmla="*/ 0 h 220"/>
                <a:gd name="T4" fmla="*/ 0 w 50"/>
                <a:gd name="T5" fmla="*/ 14 h 220"/>
                <a:gd name="T6" fmla="*/ 0 w 50"/>
                <a:gd name="T7" fmla="*/ 173 h 220"/>
                <a:gd name="T8" fmla="*/ 0 w 50"/>
                <a:gd name="T9" fmla="*/ 173 h 220"/>
                <a:gd name="T10" fmla="*/ 0 w 50"/>
                <a:gd name="T11" fmla="*/ 174 h 220"/>
                <a:gd name="T12" fmla="*/ 0 w 50"/>
                <a:gd name="T13" fmla="*/ 174 h 220"/>
                <a:gd name="T14" fmla="*/ 25 w 50"/>
                <a:gd name="T15" fmla="*/ 220 h 220"/>
                <a:gd name="T16" fmla="*/ 50 w 50"/>
                <a:gd name="T17" fmla="*/ 174 h 220"/>
                <a:gd name="T18" fmla="*/ 50 w 50"/>
                <a:gd name="T19" fmla="*/ 174 h 220"/>
                <a:gd name="T20" fmla="*/ 50 w 50"/>
                <a:gd name="T21" fmla="*/ 174 h 220"/>
                <a:gd name="T22" fmla="*/ 31 w 50"/>
                <a:gd name="T23" fmla="*/ 201 h 220"/>
                <a:gd name="T24" fmla="*/ 7 w 50"/>
                <a:gd name="T25" fmla="*/ 177 h 220"/>
                <a:gd name="T26" fmla="*/ 16 w 50"/>
                <a:gd name="T27" fmla="*/ 177 h 220"/>
                <a:gd name="T28" fmla="*/ 18 w 50"/>
                <a:gd name="T29" fmla="*/ 177 h 220"/>
                <a:gd name="T30" fmla="*/ 44 w 50"/>
                <a:gd name="T31" fmla="*/ 175 h 220"/>
                <a:gd name="T32" fmla="*/ 45 w 50"/>
                <a:gd name="T33" fmla="*/ 53 h 220"/>
                <a:gd name="T34" fmla="*/ 4 w 50"/>
                <a:gd name="T35" fmla="*/ 34 h 220"/>
                <a:gd name="T36" fmla="*/ 45 w 50"/>
                <a:gd name="T37" fmla="*/ 53 h 220"/>
                <a:gd name="T38" fmla="*/ 19 w 50"/>
                <a:gd name="T39" fmla="*/ 172 h 220"/>
                <a:gd name="T40" fmla="*/ 31 w 50"/>
                <a:gd name="T41" fmla="*/ 58 h 220"/>
                <a:gd name="T42" fmla="*/ 23 w 50"/>
                <a:gd name="T43" fmla="*/ 171 h 220"/>
                <a:gd name="T44" fmla="*/ 4 w 50"/>
                <a:gd name="T45" fmla="*/ 58 h 220"/>
                <a:gd name="T46" fmla="*/ 14 w 50"/>
                <a:gd name="T47" fmla="*/ 173 h 220"/>
                <a:gd name="T48" fmla="*/ 36 w 50"/>
                <a:gd name="T49" fmla="*/ 169 h 220"/>
                <a:gd name="T50" fmla="*/ 45 w 50"/>
                <a:gd name="T51" fmla="*/ 58 h 220"/>
                <a:gd name="T52" fmla="*/ 36 w 50"/>
                <a:gd name="T53" fmla="*/ 169 h 220"/>
                <a:gd name="T54" fmla="*/ 36 w 50"/>
                <a:gd name="T55" fmla="*/ 5 h 220"/>
                <a:gd name="T56" fmla="*/ 45 w 50"/>
                <a:gd name="T57" fmla="*/ 29 h 220"/>
                <a:gd name="T58" fmla="*/ 4 w 50"/>
                <a:gd name="T59" fmla="*/ 14 h 220"/>
                <a:gd name="T60" fmla="*/ 22 w 50"/>
                <a:gd name="T61" fmla="*/ 206 h 220"/>
                <a:gd name="T62" fmla="*/ 25 w 50"/>
                <a:gd name="T63" fmla="*/ 212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 h="220">
                  <a:moveTo>
                    <a:pt x="50" y="173"/>
                  </a:moveTo>
                  <a:cubicBezTo>
                    <a:pt x="50" y="173"/>
                    <a:pt x="50" y="173"/>
                    <a:pt x="50" y="173"/>
                  </a:cubicBezTo>
                  <a:cubicBezTo>
                    <a:pt x="50" y="14"/>
                    <a:pt x="50" y="14"/>
                    <a:pt x="50" y="14"/>
                  </a:cubicBezTo>
                  <a:cubicBezTo>
                    <a:pt x="50" y="6"/>
                    <a:pt x="44" y="0"/>
                    <a:pt x="36" y="0"/>
                  </a:cubicBezTo>
                  <a:cubicBezTo>
                    <a:pt x="13" y="0"/>
                    <a:pt x="13" y="0"/>
                    <a:pt x="13" y="0"/>
                  </a:cubicBezTo>
                  <a:cubicBezTo>
                    <a:pt x="6" y="0"/>
                    <a:pt x="0" y="6"/>
                    <a:pt x="0" y="14"/>
                  </a:cubicBezTo>
                  <a:cubicBezTo>
                    <a:pt x="0" y="173"/>
                    <a:pt x="0" y="173"/>
                    <a:pt x="0" y="173"/>
                  </a:cubicBezTo>
                  <a:cubicBezTo>
                    <a:pt x="0" y="173"/>
                    <a:pt x="0" y="173"/>
                    <a:pt x="0" y="173"/>
                  </a:cubicBezTo>
                  <a:cubicBezTo>
                    <a:pt x="0" y="173"/>
                    <a:pt x="0" y="173"/>
                    <a:pt x="0" y="173"/>
                  </a:cubicBezTo>
                  <a:cubicBezTo>
                    <a:pt x="0" y="173"/>
                    <a:pt x="0" y="173"/>
                    <a:pt x="0" y="173"/>
                  </a:cubicBezTo>
                  <a:cubicBezTo>
                    <a:pt x="0" y="174"/>
                    <a:pt x="0" y="174"/>
                    <a:pt x="0" y="174"/>
                  </a:cubicBezTo>
                  <a:cubicBezTo>
                    <a:pt x="0" y="174"/>
                    <a:pt x="0" y="174"/>
                    <a:pt x="0" y="174"/>
                  </a:cubicBezTo>
                  <a:cubicBezTo>
                    <a:pt x="0" y="174"/>
                    <a:pt x="0" y="174"/>
                    <a:pt x="0" y="174"/>
                  </a:cubicBezTo>
                  <a:cubicBezTo>
                    <a:pt x="0" y="174"/>
                    <a:pt x="0" y="174"/>
                    <a:pt x="0" y="174"/>
                  </a:cubicBezTo>
                  <a:cubicBezTo>
                    <a:pt x="23" y="218"/>
                    <a:pt x="23" y="218"/>
                    <a:pt x="23" y="218"/>
                  </a:cubicBezTo>
                  <a:cubicBezTo>
                    <a:pt x="23" y="219"/>
                    <a:pt x="24" y="220"/>
                    <a:pt x="25" y="220"/>
                  </a:cubicBezTo>
                  <a:cubicBezTo>
                    <a:pt x="26" y="220"/>
                    <a:pt x="27" y="219"/>
                    <a:pt x="27" y="218"/>
                  </a:cubicBezTo>
                  <a:cubicBezTo>
                    <a:pt x="50" y="174"/>
                    <a:pt x="50" y="174"/>
                    <a:pt x="50" y="174"/>
                  </a:cubicBezTo>
                  <a:cubicBezTo>
                    <a:pt x="50" y="174"/>
                    <a:pt x="50" y="174"/>
                    <a:pt x="50" y="174"/>
                  </a:cubicBezTo>
                  <a:cubicBezTo>
                    <a:pt x="50" y="174"/>
                    <a:pt x="50" y="174"/>
                    <a:pt x="50" y="174"/>
                  </a:cubicBezTo>
                  <a:cubicBezTo>
                    <a:pt x="50" y="174"/>
                    <a:pt x="50" y="174"/>
                    <a:pt x="50" y="174"/>
                  </a:cubicBezTo>
                  <a:cubicBezTo>
                    <a:pt x="50" y="174"/>
                    <a:pt x="50" y="174"/>
                    <a:pt x="50" y="174"/>
                  </a:cubicBezTo>
                  <a:cubicBezTo>
                    <a:pt x="50" y="174"/>
                    <a:pt x="50" y="174"/>
                    <a:pt x="50" y="173"/>
                  </a:cubicBezTo>
                  <a:close/>
                  <a:moveTo>
                    <a:pt x="31" y="201"/>
                  </a:moveTo>
                  <a:cubicBezTo>
                    <a:pt x="19" y="201"/>
                    <a:pt x="19" y="201"/>
                    <a:pt x="19" y="201"/>
                  </a:cubicBezTo>
                  <a:cubicBezTo>
                    <a:pt x="7" y="177"/>
                    <a:pt x="7" y="177"/>
                    <a:pt x="7" y="177"/>
                  </a:cubicBezTo>
                  <a:cubicBezTo>
                    <a:pt x="8" y="177"/>
                    <a:pt x="9" y="177"/>
                    <a:pt x="11" y="177"/>
                  </a:cubicBezTo>
                  <a:cubicBezTo>
                    <a:pt x="13" y="177"/>
                    <a:pt x="14" y="177"/>
                    <a:pt x="16" y="177"/>
                  </a:cubicBezTo>
                  <a:cubicBezTo>
                    <a:pt x="16" y="177"/>
                    <a:pt x="16" y="177"/>
                    <a:pt x="17" y="177"/>
                  </a:cubicBezTo>
                  <a:cubicBezTo>
                    <a:pt x="17" y="177"/>
                    <a:pt x="17" y="177"/>
                    <a:pt x="18" y="177"/>
                  </a:cubicBezTo>
                  <a:cubicBezTo>
                    <a:pt x="20" y="176"/>
                    <a:pt x="22" y="176"/>
                    <a:pt x="24" y="176"/>
                  </a:cubicBezTo>
                  <a:cubicBezTo>
                    <a:pt x="31" y="174"/>
                    <a:pt x="38" y="173"/>
                    <a:pt x="44" y="175"/>
                  </a:cubicBezTo>
                  <a:lnTo>
                    <a:pt x="31" y="201"/>
                  </a:lnTo>
                  <a:close/>
                  <a:moveTo>
                    <a:pt x="45" y="53"/>
                  </a:moveTo>
                  <a:cubicBezTo>
                    <a:pt x="4" y="53"/>
                    <a:pt x="4" y="53"/>
                    <a:pt x="4" y="53"/>
                  </a:cubicBezTo>
                  <a:cubicBezTo>
                    <a:pt x="4" y="34"/>
                    <a:pt x="4" y="34"/>
                    <a:pt x="4" y="34"/>
                  </a:cubicBezTo>
                  <a:cubicBezTo>
                    <a:pt x="45" y="34"/>
                    <a:pt x="45" y="34"/>
                    <a:pt x="45" y="34"/>
                  </a:cubicBezTo>
                  <a:lnTo>
                    <a:pt x="45" y="53"/>
                  </a:lnTo>
                  <a:close/>
                  <a:moveTo>
                    <a:pt x="23" y="171"/>
                  </a:moveTo>
                  <a:cubicBezTo>
                    <a:pt x="22" y="171"/>
                    <a:pt x="20" y="172"/>
                    <a:pt x="19" y="172"/>
                  </a:cubicBezTo>
                  <a:cubicBezTo>
                    <a:pt x="19" y="58"/>
                    <a:pt x="19" y="58"/>
                    <a:pt x="19" y="58"/>
                  </a:cubicBezTo>
                  <a:cubicBezTo>
                    <a:pt x="31" y="58"/>
                    <a:pt x="31" y="58"/>
                    <a:pt x="31" y="58"/>
                  </a:cubicBezTo>
                  <a:cubicBezTo>
                    <a:pt x="31" y="169"/>
                    <a:pt x="31" y="169"/>
                    <a:pt x="31" y="169"/>
                  </a:cubicBezTo>
                  <a:cubicBezTo>
                    <a:pt x="28" y="170"/>
                    <a:pt x="26" y="170"/>
                    <a:pt x="23" y="171"/>
                  </a:cubicBezTo>
                  <a:close/>
                  <a:moveTo>
                    <a:pt x="4" y="172"/>
                  </a:moveTo>
                  <a:cubicBezTo>
                    <a:pt x="4" y="58"/>
                    <a:pt x="4" y="58"/>
                    <a:pt x="4" y="58"/>
                  </a:cubicBezTo>
                  <a:cubicBezTo>
                    <a:pt x="14" y="58"/>
                    <a:pt x="14" y="58"/>
                    <a:pt x="14" y="58"/>
                  </a:cubicBezTo>
                  <a:cubicBezTo>
                    <a:pt x="14" y="173"/>
                    <a:pt x="14" y="173"/>
                    <a:pt x="14" y="173"/>
                  </a:cubicBezTo>
                  <a:cubicBezTo>
                    <a:pt x="11" y="173"/>
                    <a:pt x="7" y="173"/>
                    <a:pt x="4" y="172"/>
                  </a:cubicBezTo>
                  <a:close/>
                  <a:moveTo>
                    <a:pt x="36" y="169"/>
                  </a:moveTo>
                  <a:cubicBezTo>
                    <a:pt x="36" y="58"/>
                    <a:pt x="36" y="58"/>
                    <a:pt x="36" y="58"/>
                  </a:cubicBezTo>
                  <a:cubicBezTo>
                    <a:pt x="45" y="58"/>
                    <a:pt x="45" y="58"/>
                    <a:pt x="45" y="58"/>
                  </a:cubicBezTo>
                  <a:cubicBezTo>
                    <a:pt x="45" y="170"/>
                    <a:pt x="45" y="170"/>
                    <a:pt x="45" y="170"/>
                  </a:cubicBezTo>
                  <a:cubicBezTo>
                    <a:pt x="42" y="169"/>
                    <a:pt x="39" y="169"/>
                    <a:pt x="36" y="169"/>
                  </a:cubicBezTo>
                  <a:close/>
                  <a:moveTo>
                    <a:pt x="13" y="5"/>
                  </a:moveTo>
                  <a:cubicBezTo>
                    <a:pt x="36" y="5"/>
                    <a:pt x="36" y="5"/>
                    <a:pt x="36" y="5"/>
                  </a:cubicBezTo>
                  <a:cubicBezTo>
                    <a:pt x="41" y="5"/>
                    <a:pt x="45" y="9"/>
                    <a:pt x="45" y="14"/>
                  </a:cubicBezTo>
                  <a:cubicBezTo>
                    <a:pt x="45" y="29"/>
                    <a:pt x="45" y="29"/>
                    <a:pt x="45" y="29"/>
                  </a:cubicBezTo>
                  <a:cubicBezTo>
                    <a:pt x="4" y="29"/>
                    <a:pt x="4" y="29"/>
                    <a:pt x="4" y="29"/>
                  </a:cubicBezTo>
                  <a:cubicBezTo>
                    <a:pt x="4" y="14"/>
                    <a:pt x="4" y="14"/>
                    <a:pt x="4" y="14"/>
                  </a:cubicBezTo>
                  <a:cubicBezTo>
                    <a:pt x="4" y="9"/>
                    <a:pt x="8" y="5"/>
                    <a:pt x="13" y="5"/>
                  </a:cubicBezTo>
                  <a:close/>
                  <a:moveTo>
                    <a:pt x="22" y="206"/>
                  </a:moveTo>
                  <a:cubicBezTo>
                    <a:pt x="28" y="206"/>
                    <a:pt x="28" y="206"/>
                    <a:pt x="28" y="206"/>
                  </a:cubicBezTo>
                  <a:cubicBezTo>
                    <a:pt x="25" y="212"/>
                    <a:pt x="25" y="212"/>
                    <a:pt x="25" y="212"/>
                  </a:cubicBezTo>
                  <a:lnTo>
                    <a:pt x="22" y="20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44" name="Freeform: Shape 73"/>
            <p:cNvSpPr/>
            <p:nvPr/>
          </p:nvSpPr>
          <p:spPr bwMode="auto">
            <a:xfrm>
              <a:off x="1765" y="1606"/>
              <a:ext cx="77" cy="264"/>
            </a:xfrm>
            <a:custGeom>
              <a:avLst/>
              <a:gdLst>
                <a:gd name="T0" fmla="*/ 61 w 64"/>
                <a:gd name="T1" fmla="*/ 0 h 220"/>
                <a:gd name="T2" fmla="*/ 3 w 64"/>
                <a:gd name="T3" fmla="*/ 0 h 220"/>
                <a:gd name="T4" fmla="*/ 0 w 64"/>
                <a:gd name="T5" fmla="*/ 3 h 220"/>
                <a:gd name="T6" fmla="*/ 0 w 64"/>
                <a:gd name="T7" fmla="*/ 217 h 220"/>
                <a:gd name="T8" fmla="*/ 3 w 64"/>
                <a:gd name="T9" fmla="*/ 220 h 220"/>
                <a:gd name="T10" fmla="*/ 61 w 64"/>
                <a:gd name="T11" fmla="*/ 220 h 220"/>
                <a:gd name="T12" fmla="*/ 64 w 64"/>
                <a:gd name="T13" fmla="*/ 217 h 220"/>
                <a:gd name="T14" fmla="*/ 64 w 64"/>
                <a:gd name="T15" fmla="*/ 3 h 220"/>
                <a:gd name="T16" fmla="*/ 61 w 64"/>
                <a:gd name="T17" fmla="*/ 0 h 220"/>
                <a:gd name="T18" fmla="*/ 5 w 64"/>
                <a:gd name="T19" fmla="*/ 215 h 220"/>
                <a:gd name="T20" fmla="*/ 5 w 64"/>
                <a:gd name="T21" fmla="*/ 5 h 220"/>
                <a:gd name="T22" fmla="*/ 59 w 64"/>
                <a:gd name="T23" fmla="*/ 5 h 220"/>
                <a:gd name="T24" fmla="*/ 59 w 64"/>
                <a:gd name="T25" fmla="*/ 22 h 220"/>
                <a:gd name="T26" fmla="*/ 39 w 64"/>
                <a:gd name="T27" fmla="*/ 22 h 220"/>
                <a:gd name="T28" fmla="*/ 37 w 64"/>
                <a:gd name="T29" fmla="*/ 25 h 220"/>
                <a:gd name="T30" fmla="*/ 39 w 64"/>
                <a:gd name="T31" fmla="*/ 27 h 220"/>
                <a:gd name="T32" fmla="*/ 59 w 64"/>
                <a:gd name="T33" fmla="*/ 27 h 220"/>
                <a:gd name="T34" fmla="*/ 59 w 64"/>
                <a:gd name="T35" fmla="*/ 47 h 220"/>
                <a:gd name="T36" fmla="*/ 32 w 64"/>
                <a:gd name="T37" fmla="*/ 47 h 220"/>
                <a:gd name="T38" fmla="*/ 30 w 64"/>
                <a:gd name="T39" fmla="*/ 49 h 220"/>
                <a:gd name="T40" fmla="*/ 32 w 64"/>
                <a:gd name="T41" fmla="*/ 51 h 220"/>
                <a:gd name="T42" fmla="*/ 59 w 64"/>
                <a:gd name="T43" fmla="*/ 51 h 220"/>
                <a:gd name="T44" fmla="*/ 59 w 64"/>
                <a:gd name="T45" fmla="*/ 71 h 220"/>
                <a:gd name="T46" fmla="*/ 39 w 64"/>
                <a:gd name="T47" fmla="*/ 71 h 220"/>
                <a:gd name="T48" fmla="*/ 37 w 64"/>
                <a:gd name="T49" fmla="*/ 73 h 220"/>
                <a:gd name="T50" fmla="*/ 39 w 64"/>
                <a:gd name="T51" fmla="*/ 76 h 220"/>
                <a:gd name="T52" fmla="*/ 59 w 64"/>
                <a:gd name="T53" fmla="*/ 76 h 220"/>
                <a:gd name="T54" fmla="*/ 59 w 64"/>
                <a:gd name="T55" fmla="*/ 95 h 220"/>
                <a:gd name="T56" fmla="*/ 32 w 64"/>
                <a:gd name="T57" fmla="*/ 95 h 220"/>
                <a:gd name="T58" fmla="*/ 30 w 64"/>
                <a:gd name="T59" fmla="*/ 97 h 220"/>
                <a:gd name="T60" fmla="*/ 32 w 64"/>
                <a:gd name="T61" fmla="*/ 100 h 220"/>
                <a:gd name="T62" fmla="*/ 59 w 64"/>
                <a:gd name="T63" fmla="*/ 100 h 220"/>
                <a:gd name="T64" fmla="*/ 59 w 64"/>
                <a:gd name="T65" fmla="*/ 119 h 220"/>
                <a:gd name="T66" fmla="*/ 39 w 64"/>
                <a:gd name="T67" fmla="*/ 119 h 220"/>
                <a:gd name="T68" fmla="*/ 37 w 64"/>
                <a:gd name="T69" fmla="*/ 122 h 220"/>
                <a:gd name="T70" fmla="*/ 39 w 64"/>
                <a:gd name="T71" fmla="*/ 124 h 220"/>
                <a:gd name="T72" fmla="*/ 59 w 64"/>
                <a:gd name="T73" fmla="*/ 124 h 220"/>
                <a:gd name="T74" fmla="*/ 59 w 64"/>
                <a:gd name="T75" fmla="*/ 143 h 220"/>
                <a:gd name="T76" fmla="*/ 32 w 64"/>
                <a:gd name="T77" fmla="*/ 143 h 220"/>
                <a:gd name="T78" fmla="*/ 30 w 64"/>
                <a:gd name="T79" fmla="*/ 146 h 220"/>
                <a:gd name="T80" fmla="*/ 32 w 64"/>
                <a:gd name="T81" fmla="*/ 148 h 220"/>
                <a:gd name="T82" fmla="*/ 59 w 64"/>
                <a:gd name="T83" fmla="*/ 148 h 220"/>
                <a:gd name="T84" fmla="*/ 59 w 64"/>
                <a:gd name="T85" fmla="*/ 168 h 220"/>
                <a:gd name="T86" fmla="*/ 39 w 64"/>
                <a:gd name="T87" fmla="*/ 168 h 220"/>
                <a:gd name="T88" fmla="*/ 37 w 64"/>
                <a:gd name="T89" fmla="*/ 170 h 220"/>
                <a:gd name="T90" fmla="*/ 39 w 64"/>
                <a:gd name="T91" fmla="*/ 172 h 220"/>
                <a:gd name="T92" fmla="*/ 59 w 64"/>
                <a:gd name="T93" fmla="*/ 172 h 220"/>
                <a:gd name="T94" fmla="*/ 59 w 64"/>
                <a:gd name="T95" fmla="*/ 192 h 220"/>
                <a:gd name="T96" fmla="*/ 32 w 64"/>
                <a:gd name="T97" fmla="*/ 192 h 220"/>
                <a:gd name="T98" fmla="*/ 30 w 64"/>
                <a:gd name="T99" fmla="*/ 194 h 220"/>
                <a:gd name="T100" fmla="*/ 32 w 64"/>
                <a:gd name="T101" fmla="*/ 196 h 220"/>
                <a:gd name="T102" fmla="*/ 59 w 64"/>
                <a:gd name="T103" fmla="*/ 196 h 220"/>
                <a:gd name="T104" fmla="*/ 59 w 64"/>
                <a:gd name="T105" fmla="*/ 215 h 220"/>
                <a:gd name="T106" fmla="*/ 5 w 64"/>
                <a:gd name="T107" fmla="*/ 215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4" h="220">
                  <a:moveTo>
                    <a:pt x="61" y="0"/>
                  </a:moveTo>
                  <a:cubicBezTo>
                    <a:pt x="3" y="0"/>
                    <a:pt x="3" y="0"/>
                    <a:pt x="3" y="0"/>
                  </a:cubicBezTo>
                  <a:cubicBezTo>
                    <a:pt x="1" y="0"/>
                    <a:pt x="0" y="1"/>
                    <a:pt x="0" y="3"/>
                  </a:cubicBezTo>
                  <a:cubicBezTo>
                    <a:pt x="0" y="217"/>
                    <a:pt x="0" y="217"/>
                    <a:pt x="0" y="217"/>
                  </a:cubicBezTo>
                  <a:cubicBezTo>
                    <a:pt x="0" y="218"/>
                    <a:pt x="1" y="220"/>
                    <a:pt x="3" y="220"/>
                  </a:cubicBezTo>
                  <a:cubicBezTo>
                    <a:pt x="61" y="220"/>
                    <a:pt x="61" y="220"/>
                    <a:pt x="61" y="220"/>
                  </a:cubicBezTo>
                  <a:cubicBezTo>
                    <a:pt x="63" y="220"/>
                    <a:pt x="64" y="218"/>
                    <a:pt x="64" y="217"/>
                  </a:cubicBezTo>
                  <a:cubicBezTo>
                    <a:pt x="64" y="3"/>
                    <a:pt x="64" y="3"/>
                    <a:pt x="64" y="3"/>
                  </a:cubicBezTo>
                  <a:cubicBezTo>
                    <a:pt x="64" y="1"/>
                    <a:pt x="63" y="0"/>
                    <a:pt x="61" y="0"/>
                  </a:cubicBezTo>
                  <a:close/>
                  <a:moveTo>
                    <a:pt x="5" y="215"/>
                  </a:moveTo>
                  <a:cubicBezTo>
                    <a:pt x="5" y="5"/>
                    <a:pt x="5" y="5"/>
                    <a:pt x="5" y="5"/>
                  </a:cubicBezTo>
                  <a:cubicBezTo>
                    <a:pt x="59" y="5"/>
                    <a:pt x="59" y="5"/>
                    <a:pt x="59" y="5"/>
                  </a:cubicBezTo>
                  <a:cubicBezTo>
                    <a:pt x="59" y="22"/>
                    <a:pt x="59" y="22"/>
                    <a:pt x="59" y="22"/>
                  </a:cubicBezTo>
                  <a:cubicBezTo>
                    <a:pt x="39" y="22"/>
                    <a:pt x="39" y="22"/>
                    <a:pt x="39" y="22"/>
                  </a:cubicBezTo>
                  <a:cubicBezTo>
                    <a:pt x="38" y="22"/>
                    <a:pt x="37" y="24"/>
                    <a:pt x="37" y="25"/>
                  </a:cubicBezTo>
                  <a:cubicBezTo>
                    <a:pt x="37" y="26"/>
                    <a:pt x="38" y="27"/>
                    <a:pt x="39" y="27"/>
                  </a:cubicBezTo>
                  <a:cubicBezTo>
                    <a:pt x="59" y="27"/>
                    <a:pt x="59" y="27"/>
                    <a:pt x="59" y="27"/>
                  </a:cubicBezTo>
                  <a:cubicBezTo>
                    <a:pt x="59" y="47"/>
                    <a:pt x="59" y="47"/>
                    <a:pt x="59" y="47"/>
                  </a:cubicBezTo>
                  <a:cubicBezTo>
                    <a:pt x="32" y="47"/>
                    <a:pt x="32" y="47"/>
                    <a:pt x="32" y="47"/>
                  </a:cubicBezTo>
                  <a:cubicBezTo>
                    <a:pt x="31" y="47"/>
                    <a:pt x="30" y="48"/>
                    <a:pt x="30" y="49"/>
                  </a:cubicBezTo>
                  <a:cubicBezTo>
                    <a:pt x="30" y="50"/>
                    <a:pt x="31" y="51"/>
                    <a:pt x="32" y="51"/>
                  </a:cubicBezTo>
                  <a:cubicBezTo>
                    <a:pt x="59" y="51"/>
                    <a:pt x="59" y="51"/>
                    <a:pt x="59" y="51"/>
                  </a:cubicBezTo>
                  <a:cubicBezTo>
                    <a:pt x="59" y="71"/>
                    <a:pt x="59" y="71"/>
                    <a:pt x="59" y="71"/>
                  </a:cubicBezTo>
                  <a:cubicBezTo>
                    <a:pt x="39" y="71"/>
                    <a:pt x="39" y="71"/>
                    <a:pt x="39" y="71"/>
                  </a:cubicBezTo>
                  <a:cubicBezTo>
                    <a:pt x="38" y="71"/>
                    <a:pt x="37" y="72"/>
                    <a:pt x="37" y="73"/>
                  </a:cubicBezTo>
                  <a:cubicBezTo>
                    <a:pt x="37" y="74"/>
                    <a:pt x="38" y="76"/>
                    <a:pt x="39" y="76"/>
                  </a:cubicBezTo>
                  <a:cubicBezTo>
                    <a:pt x="59" y="76"/>
                    <a:pt x="59" y="76"/>
                    <a:pt x="59" y="76"/>
                  </a:cubicBezTo>
                  <a:cubicBezTo>
                    <a:pt x="59" y="95"/>
                    <a:pt x="59" y="95"/>
                    <a:pt x="59" y="95"/>
                  </a:cubicBezTo>
                  <a:cubicBezTo>
                    <a:pt x="32" y="95"/>
                    <a:pt x="32" y="95"/>
                    <a:pt x="32" y="95"/>
                  </a:cubicBezTo>
                  <a:cubicBezTo>
                    <a:pt x="31" y="95"/>
                    <a:pt x="30" y="96"/>
                    <a:pt x="30" y="97"/>
                  </a:cubicBezTo>
                  <a:cubicBezTo>
                    <a:pt x="30" y="99"/>
                    <a:pt x="31" y="100"/>
                    <a:pt x="32" y="100"/>
                  </a:cubicBezTo>
                  <a:cubicBezTo>
                    <a:pt x="59" y="100"/>
                    <a:pt x="59" y="100"/>
                    <a:pt x="59" y="100"/>
                  </a:cubicBezTo>
                  <a:cubicBezTo>
                    <a:pt x="59" y="119"/>
                    <a:pt x="59" y="119"/>
                    <a:pt x="59" y="119"/>
                  </a:cubicBezTo>
                  <a:cubicBezTo>
                    <a:pt x="39" y="119"/>
                    <a:pt x="39" y="119"/>
                    <a:pt x="39" y="119"/>
                  </a:cubicBezTo>
                  <a:cubicBezTo>
                    <a:pt x="38" y="119"/>
                    <a:pt x="37" y="120"/>
                    <a:pt x="37" y="122"/>
                  </a:cubicBezTo>
                  <a:cubicBezTo>
                    <a:pt x="37" y="123"/>
                    <a:pt x="38" y="124"/>
                    <a:pt x="39" y="124"/>
                  </a:cubicBezTo>
                  <a:cubicBezTo>
                    <a:pt x="59" y="124"/>
                    <a:pt x="59" y="124"/>
                    <a:pt x="59" y="124"/>
                  </a:cubicBezTo>
                  <a:cubicBezTo>
                    <a:pt x="59" y="143"/>
                    <a:pt x="59" y="143"/>
                    <a:pt x="59" y="143"/>
                  </a:cubicBezTo>
                  <a:cubicBezTo>
                    <a:pt x="32" y="143"/>
                    <a:pt x="32" y="143"/>
                    <a:pt x="32" y="143"/>
                  </a:cubicBezTo>
                  <a:cubicBezTo>
                    <a:pt x="31" y="143"/>
                    <a:pt x="30" y="144"/>
                    <a:pt x="30" y="146"/>
                  </a:cubicBezTo>
                  <a:cubicBezTo>
                    <a:pt x="30" y="147"/>
                    <a:pt x="31" y="148"/>
                    <a:pt x="32" y="148"/>
                  </a:cubicBezTo>
                  <a:cubicBezTo>
                    <a:pt x="59" y="148"/>
                    <a:pt x="59" y="148"/>
                    <a:pt x="59" y="148"/>
                  </a:cubicBezTo>
                  <a:cubicBezTo>
                    <a:pt x="59" y="168"/>
                    <a:pt x="59" y="168"/>
                    <a:pt x="59" y="168"/>
                  </a:cubicBezTo>
                  <a:cubicBezTo>
                    <a:pt x="39" y="168"/>
                    <a:pt x="39" y="168"/>
                    <a:pt x="39" y="168"/>
                  </a:cubicBezTo>
                  <a:cubicBezTo>
                    <a:pt x="38" y="168"/>
                    <a:pt x="37" y="169"/>
                    <a:pt x="37" y="170"/>
                  </a:cubicBezTo>
                  <a:cubicBezTo>
                    <a:pt x="37" y="171"/>
                    <a:pt x="38" y="172"/>
                    <a:pt x="39" y="172"/>
                  </a:cubicBezTo>
                  <a:cubicBezTo>
                    <a:pt x="59" y="172"/>
                    <a:pt x="59" y="172"/>
                    <a:pt x="59" y="172"/>
                  </a:cubicBezTo>
                  <a:cubicBezTo>
                    <a:pt x="59" y="192"/>
                    <a:pt x="59" y="192"/>
                    <a:pt x="59" y="192"/>
                  </a:cubicBezTo>
                  <a:cubicBezTo>
                    <a:pt x="32" y="192"/>
                    <a:pt x="32" y="192"/>
                    <a:pt x="32" y="192"/>
                  </a:cubicBezTo>
                  <a:cubicBezTo>
                    <a:pt x="31" y="192"/>
                    <a:pt x="30" y="193"/>
                    <a:pt x="30" y="194"/>
                  </a:cubicBezTo>
                  <a:cubicBezTo>
                    <a:pt x="30" y="195"/>
                    <a:pt x="31" y="196"/>
                    <a:pt x="32" y="196"/>
                  </a:cubicBezTo>
                  <a:cubicBezTo>
                    <a:pt x="59" y="196"/>
                    <a:pt x="59" y="196"/>
                    <a:pt x="59" y="196"/>
                  </a:cubicBezTo>
                  <a:cubicBezTo>
                    <a:pt x="59" y="215"/>
                    <a:pt x="59" y="215"/>
                    <a:pt x="59" y="215"/>
                  </a:cubicBezTo>
                  <a:lnTo>
                    <a:pt x="5" y="21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grpSp>
      <p:sp>
        <p:nvSpPr>
          <p:cNvPr id="25" name="文本框 2"/>
          <p:cNvSpPr txBox="1"/>
          <p:nvPr/>
        </p:nvSpPr>
        <p:spPr>
          <a:xfrm>
            <a:off x="885825" y="599440"/>
            <a:ext cx="382460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三、组织文化的功能</a:t>
            </a:r>
            <a:endParaRPr lang="zh-CN" altLang="en-US" sz="2600" dirty="0">
              <a:latin typeface="宋体" panose="02010600030101010101" pitchFamily="2" charset="-122"/>
              <a:ea typeface="宋体" panose="02010600030101010101" pitchFamily="2" charset="-122"/>
            </a:endParaRPr>
          </a:p>
        </p:txBody>
      </p:sp>
      <p:sp>
        <p:nvSpPr>
          <p:cNvPr id="4" name="文本框 3"/>
          <p:cNvSpPr txBox="1"/>
          <p:nvPr/>
        </p:nvSpPr>
        <p:spPr>
          <a:xfrm>
            <a:off x="5422265" y="1684020"/>
            <a:ext cx="1539240" cy="398780"/>
          </a:xfrm>
          <a:prstGeom prst="rect">
            <a:avLst/>
          </a:prstGeom>
          <a:noFill/>
        </p:spPr>
        <p:txBody>
          <a:bodyPr wrap="square" rtlCol="0">
            <a:spAutoFit/>
          </a:bodyPr>
          <a:p>
            <a:r>
              <a:rPr lang="zh-CN" altLang="en-US" sz="2000"/>
              <a:t>1. 导向功能</a:t>
            </a:r>
            <a:endParaRPr lang="zh-CN" altLang="en-US" sz="2000"/>
          </a:p>
        </p:txBody>
      </p:sp>
      <p:sp>
        <p:nvSpPr>
          <p:cNvPr id="5" name="文本框 4"/>
          <p:cNvSpPr txBox="1"/>
          <p:nvPr/>
        </p:nvSpPr>
        <p:spPr>
          <a:xfrm>
            <a:off x="2012315" y="2978785"/>
            <a:ext cx="1570990" cy="398780"/>
          </a:xfrm>
          <a:prstGeom prst="rect">
            <a:avLst/>
          </a:prstGeom>
          <a:noFill/>
        </p:spPr>
        <p:txBody>
          <a:bodyPr wrap="square" rtlCol="0">
            <a:spAutoFit/>
          </a:bodyPr>
          <a:p>
            <a:r>
              <a:rPr lang="zh-CN" altLang="en-US" sz="2000"/>
              <a:t>2. 凝聚功能</a:t>
            </a:r>
            <a:endParaRPr lang="zh-CN" altLang="en-US" sz="2000"/>
          </a:p>
        </p:txBody>
      </p:sp>
      <p:sp>
        <p:nvSpPr>
          <p:cNvPr id="7" name="文本框 6"/>
          <p:cNvSpPr txBox="1"/>
          <p:nvPr/>
        </p:nvSpPr>
        <p:spPr>
          <a:xfrm>
            <a:off x="9161780" y="4911725"/>
            <a:ext cx="2446655" cy="398780"/>
          </a:xfrm>
          <a:prstGeom prst="rect">
            <a:avLst/>
          </a:prstGeom>
          <a:noFill/>
        </p:spPr>
        <p:txBody>
          <a:bodyPr wrap="square" rtlCol="0">
            <a:spAutoFit/>
          </a:bodyPr>
          <a:p>
            <a:r>
              <a:rPr lang="zh-CN" altLang="en-US" sz="2000"/>
              <a:t>5. 辐射功能</a:t>
            </a:r>
            <a:endParaRPr lang="zh-CN" altLang="en-US" sz="2000"/>
          </a:p>
        </p:txBody>
      </p:sp>
      <p:sp>
        <p:nvSpPr>
          <p:cNvPr id="8" name="文本框 7"/>
          <p:cNvSpPr txBox="1"/>
          <p:nvPr/>
        </p:nvSpPr>
        <p:spPr>
          <a:xfrm>
            <a:off x="1254760" y="4874260"/>
            <a:ext cx="1967230" cy="398780"/>
          </a:xfrm>
          <a:prstGeom prst="rect">
            <a:avLst/>
          </a:prstGeom>
          <a:noFill/>
        </p:spPr>
        <p:txBody>
          <a:bodyPr wrap="square" rtlCol="0">
            <a:spAutoFit/>
          </a:bodyPr>
          <a:p>
            <a:r>
              <a:rPr lang="zh-CN" altLang="en-US" sz="2000"/>
              <a:t>4. 激励功能</a:t>
            </a:r>
            <a:endParaRPr lang="zh-CN" altLang="en-US" sz="2000"/>
          </a:p>
        </p:txBody>
      </p:sp>
      <p:sp>
        <p:nvSpPr>
          <p:cNvPr id="9" name="文本框 8"/>
          <p:cNvSpPr txBox="1"/>
          <p:nvPr/>
        </p:nvSpPr>
        <p:spPr>
          <a:xfrm>
            <a:off x="8738235" y="2978785"/>
            <a:ext cx="2446655" cy="398780"/>
          </a:xfrm>
          <a:prstGeom prst="rect">
            <a:avLst/>
          </a:prstGeom>
          <a:noFill/>
        </p:spPr>
        <p:txBody>
          <a:bodyPr wrap="square" rtlCol="0">
            <a:spAutoFit/>
          </a:bodyPr>
          <a:p>
            <a:r>
              <a:rPr lang="zh-CN" altLang="en-US" sz="2000"/>
              <a:t>3. 约束功能</a:t>
            </a:r>
            <a:endParaRPr lang="zh-CN" altLang="en-US" sz="2000"/>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ppt_x"/>
                                          </p:val>
                                        </p:tav>
                                        <p:tav tm="100000">
                                          <p:val>
                                            <p:strVal val="#ppt_x"/>
                                          </p:val>
                                        </p:tav>
                                      </p:tavLst>
                                    </p:anim>
                                    <p:anim calcmode="lin" valueType="num">
                                      <p:cBhvr additive="base">
                                        <p:cTn id="13" dur="500" fill="hold"/>
                                        <p:tgtEl>
                                          <p:spTgt spid="1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ppt_x"/>
                                          </p:val>
                                        </p:tav>
                                        <p:tav tm="100000">
                                          <p:val>
                                            <p:strVal val="#ppt_x"/>
                                          </p:val>
                                        </p:tav>
                                      </p:tavLst>
                                    </p:anim>
                                    <p:anim calcmode="lin" valueType="num">
                                      <p:cBhvr additive="base">
                                        <p:cTn id="18" dur="500" fill="hold"/>
                                        <p:tgtEl>
                                          <p:spTgt spid="18"/>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ppt_x"/>
                                          </p:val>
                                        </p:tav>
                                        <p:tav tm="100000">
                                          <p:val>
                                            <p:strVal val="#ppt_x"/>
                                          </p:val>
                                        </p:tav>
                                      </p:tavLst>
                                    </p:anim>
                                    <p:anim calcmode="lin" valueType="num">
                                      <p:cBhvr additive="base">
                                        <p:cTn id="23" dur="500" fill="hold"/>
                                        <p:tgtEl>
                                          <p:spTgt spid="17"/>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ppt_x"/>
                                          </p:val>
                                        </p:tav>
                                        <p:tav tm="100000">
                                          <p:val>
                                            <p:strVal val="#ppt_x"/>
                                          </p:val>
                                        </p:tav>
                                      </p:tavLst>
                                    </p:anim>
                                    <p:anim calcmode="lin" valueType="num">
                                      <p:cBhvr additive="base">
                                        <p:cTn id="2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8" name="组合 37"/>
          <p:cNvGrpSpPr/>
          <p:nvPr/>
        </p:nvGrpSpPr>
        <p:grpSpPr>
          <a:xfrm>
            <a:off x="3713736" y="2352767"/>
            <a:ext cx="2247773" cy="1735791"/>
            <a:chOff x="2785302" y="1764575"/>
            <a:chExt cx="1685830" cy="1301843"/>
          </a:xfrm>
        </p:grpSpPr>
        <p:sp>
          <p:nvSpPr>
            <p:cNvPr id="6" name="任意多边形: 形状 5"/>
            <p:cNvSpPr/>
            <p:nvPr/>
          </p:nvSpPr>
          <p:spPr>
            <a:xfrm flipH="1">
              <a:off x="2785302" y="1764575"/>
              <a:ext cx="1685830" cy="1301843"/>
            </a:xfrm>
            <a:custGeom>
              <a:avLst/>
              <a:gdLst>
                <a:gd name="connsiteX0" fmla="*/ 1500961 w 2402522"/>
                <a:gd name="connsiteY0" fmla="*/ 379 h 1855293"/>
                <a:gd name="connsiteX1" fmla="*/ 2258040 w 2402522"/>
                <a:gd name="connsiteY1" fmla="*/ 430391 h 1855293"/>
                <a:gd name="connsiteX2" fmla="*/ 2324916 w 2402522"/>
                <a:gd name="connsiteY2" fmla="*/ 1298497 h 1855293"/>
                <a:gd name="connsiteX3" fmla="*/ 1972131 w 2402522"/>
                <a:gd name="connsiteY3" fmla="*/ 1709958 h 1855293"/>
                <a:gd name="connsiteX4" fmla="*/ 1804289 w 2402522"/>
                <a:gd name="connsiteY4" fmla="*/ 1794183 h 1855293"/>
                <a:gd name="connsiteX5" fmla="*/ 1703481 w 2402522"/>
                <a:gd name="connsiteY5" fmla="*/ 1821496 h 1855293"/>
                <a:gd name="connsiteX6" fmla="*/ 1705549 w 2402522"/>
                <a:gd name="connsiteY6" fmla="*/ 1824741 h 1855293"/>
                <a:gd name="connsiteX7" fmla="*/ 1686949 w 2402522"/>
                <a:gd name="connsiteY7" fmla="*/ 1825975 h 1855293"/>
                <a:gd name="connsiteX8" fmla="*/ 1628410 w 2402522"/>
                <a:gd name="connsiteY8" fmla="*/ 1841834 h 1855293"/>
                <a:gd name="connsiteX9" fmla="*/ 1539068 w 2402522"/>
                <a:gd name="connsiteY9" fmla="*/ 1852302 h 1855293"/>
                <a:gd name="connsiteX10" fmla="*/ 1472337 w 2402522"/>
                <a:gd name="connsiteY10" fmla="*/ 1853614 h 1855293"/>
                <a:gd name="connsiteX11" fmla="*/ 1472337 w 2402522"/>
                <a:gd name="connsiteY11" fmla="*/ 1855293 h 1855293"/>
                <a:gd name="connsiteX12" fmla="*/ 0 w 2402522"/>
                <a:gd name="connsiteY12" fmla="*/ 1855293 h 1855293"/>
                <a:gd name="connsiteX13" fmla="*/ 369083 w 2402522"/>
                <a:gd name="connsiteY13" fmla="*/ 1074912 h 1855293"/>
                <a:gd name="connsiteX14" fmla="*/ 444650 w 2402522"/>
                <a:gd name="connsiteY14" fmla="*/ 931337 h 1855293"/>
                <a:gd name="connsiteX15" fmla="*/ 644898 w 2402522"/>
                <a:gd name="connsiteY15" fmla="*/ 514845 h 1855293"/>
                <a:gd name="connsiteX16" fmla="*/ 645800 w 2402522"/>
                <a:gd name="connsiteY16" fmla="*/ 515278 h 1855293"/>
                <a:gd name="connsiteX17" fmla="*/ 665339 w 2402522"/>
                <a:gd name="connsiteY17" fmla="*/ 475771 h 1855293"/>
                <a:gd name="connsiteX18" fmla="*/ 712840 w 2402522"/>
                <a:gd name="connsiteY18" fmla="*/ 399380 h 1855293"/>
                <a:gd name="connsiteX19" fmla="*/ 750416 w 2402522"/>
                <a:gd name="connsiteY19" fmla="*/ 350396 h 1855293"/>
                <a:gd name="connsiteX20" fmla="*/ 757540 w 2402522"/>
                <a:gd name="connsiteY20" fmla="*/ 336863 h 1855293"/>
                <a:gd name="connsiteX21" fmla="*/ 759019 w 2402522"/>
                <a:gd name="connsiteY21" fmla="*/ 339183 h 1855293"/>
                <a:gd name="connsiteX22" fmla="*/ 768048 w 2402522"/>
                <a:gd name="connsiteY22" fmla="*/ 327413 h 1855293"/>
                <a:gd name="connsiteX23" fmla="*/ 978474 w 2402522"/>
                <a:gd name="connsiteY23" fmla="*/ 144481 h 1855293"/>
                <a:gd name="connsiteX24" fmla="*/ 1500961 w 2402522"/>
                <a:gd name="connsiteY24" fmla="*/ 379 h 1855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02522" h="1855293">
                  <a:moveTo>
                    <a:pt x="1500961" y="379"/>
                  </a:moveTo>
                  <a:cubicBezTo>
                    <a:pt x="1798454" y="8885"/>
                    <a:pt x="2086546" y="160207"/>
                    <a:pt x="2258040" y="430391"/>
                  </a:cubicBezTo>
                  <a:cubicBezTo>
                    <a:pt x="2429535" y="700575"/>
                    <a:pt x="2443843" y="1025676"/>
                    <a:pt x="2324916" y="1298497"/>
                  </a:cubicBezTo>
                  <a:cubicBezTo>
                    <a:pt x="2253561" y="1462190"/>
                    <a:pt x="2134241" y="1607061"/>
                    <a:pt x="1972131" y="1709958"/>
                  </a:cubicBezTo>
                  <a:cubicBezTo>
                    <a:pt x="1918094" y="1744257"/>
                    <a:pt x="1861861" y="1772268"/>
                    <a:pt x="1804289" y="1794183"/>
                  </a:cubicBezTo>
                  <a:lnTo>
                    <a:pt x="1703481" y="1821496"/>
                  </a:lnTo>
                  <a:lnTo>
                    <a:pt x="1705549" y="1824741"/>
                  </a:lnTo>
                  <a:lnTo>
                    <a:pt x="1686949" y="1825975"/>
                  </a:lnTo>
                  <a:lnTo>
                    <a:pt x="1628410" y="1841834"/>
                  </a:lnTo>
                  <a:cubicBezTo>
                    <a:pt x="1598714" y="1846791"/>
                    <a:pt x="1568897" y="1850273"/>
                    <a:pt x="1539068" y="1852302"/>
                  </a:cubicBezTo>
                  <a:lnTo>
                    <a:pt x="1472337" y="1853614"/>
                  </a:lnTo>
                  <a:lnTo>
                    <a:pt x="1472337" y="1855293"/>
                  </a:lnTo>
                  <a:lnTo>
                    <a:pt x="0" y="1855293"/>
                  </a:lnTo>
                  <a:lnTo>
                    <a:pt x="369083" y="1074912"/>
                  </a:lnTo>
                  <a:lnTo>
                    <a:pt x="444650" y="931337"/>
                  </a:lnTo>
                  <a:lnTo>
                    <a:pt x="644898" y="514845"/>
                  </a:lnTo>
                  <a:lnTo>
                    <a:pt x="645800" y="515278"/>
                  </a:lnTo>
                  <a:lnTo>
                    <a:pt x="665339" y="475771"/>
                  </a:lnTo>
                  <a:cubicBezTo>
                    <a:pt x="679872" y="449642"/>
                    <a:pt x="695714" y="424142"/>
                    <a:pt x="712840" y="399380"/>
                  </a:cubicBezTo>
                  <a:lnTo>
                    <a:pt x="750416" y="350396"/>
                  </a:lnTo>
                  <a:lnTo>
                    <a:pt x="757540" y="336863"/>
                  </a:lnTo>
                  <a:lnTo>
                    <a:pt x="759019" y="339183"/>
                  </a:lnTo>
                  <a:lnTo>
                    <a:pt x="768048" y="327413"/>
                  </a:lnTo>
                  <a:cubicBezTo>
                    <a:pt x="827061" y="257872"/>
                    <a:pt x="897418" y="195929"/>
                    <a:pt x="978474" y="144481"/>
                  </a:cubicBezTo>
                  <a:cubicBezTo>
                    <a:pt x="1140584" y="41585"/>
                    <a:pt x="1322465" y="-4725"/>
                    <a:pt x="1500961" y="379"/>
                  </a:cubicBezTo>
                  <a:close/>
                </a:path>
              </a:pathLst>
            </a:custGeom>
            <a:solidFill>
              <a:schemeClr val="tx2">
                <a:lumMod val="20000"/>
                <a:lumOff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latin typeface="宋体" panose="02010600030101010101" pitchFamily="2" charset="-122"/>
                <a:ea typeface="宋体" panose="02010600030101010101" pitchFamily="2" charset="-122"/>
              </a:endParaRPr>
            </a:p>
          </p:txBody>
        </p:sp>
        <p:sp>
          <p:nvSpPr>
            <p:cNvPr id="34" name="任意多边形: 形状 33"/>
            <p:cNvSpPr/>
            <p:nvPr/>
          </p:nvSpPr>
          <p:spPr bwMode="auto">
            <a:xfrm>
              <a:off x="3254121" y="2304185"/>
              <a:ext cx="362196" cy="350969"/>
            </a:xfrm>
            <a:custGeom>
              <a:avLst/>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400" dirty="0">
                <a:latin typeface="宋体" panose="02010600030101010101" pitchFamily="2" charset="-122"/>
                <a:ea typeface="宋体" panose="02010600030101010101" pitchFamily="2" charset="-122"/>
              </a:endParaRPr>
            </a:p>
          </p:txBody>
        </p:sp>
      </p:grpSp>
      <p:grpSp>
        <p:nvGrpSpPr>
          <p:cNvPr id="36" name="组合 35"/>
          <p:cNvGrpSpPr/>
          <p:nvPr/>
        </p:nvGrpSpPr>
        <p:grpSpPr>
          <a:xfrm>
            <a:off x="6335791" y="4261309"/>
            <a:ext cx="1474595" cy="1138721"/>
            <a:chOff x="4751843" y="3195982"/>
            <a:chExt cx="1105946" cy="854041"/>
          </a:xfrm>
        </p:grpSpPr>
        <p:sp>
          <p:nvSpPr>
            <p:cNvPr id="7" name="任意多边形: 形状 6"/>
            <p:cNvSpPr/>
            <p:nvPr/>
          </p:nvSpPr>
          <p:spPr>
            <a:xfrm flipV="1">
              <a:off x="4751843" y="3195982"/>
              <a:ext cx="1105946" cy="854041"/>
            </a:xfrm>
            <a:custGeom>
              <a:avLst/>
              <a:gdLst>
                <a:gd name="connsiteX0" fmla="*/ 1500961 w 2402522"/>
                <a:gd name="connsiteY0" fmla="*/ 379 h 1855293"/>
                <a:gd name="connsiteX1" fmla="*/ 2258040 w 2402522"/>
                <a:gd name="connsiteY1" fmla="*/ 430391 h 1855293"/>
                <a:gd name="connsiteX2" fmla="*/ 2324916 w 2402522"/>
                <a:gd name="connsiteY2" fmla="*/ 1298497 h 1855293"/>
                <a:gd name="connsiteX3" fmla="*/ 1972131 w 2402522"/>
                <a:gd name="connsiteY3" fmla="*/ 1709958 h 1855293"/>
                <a:gd name="connsiteX4" fmla="*/ 1804289 w 2402522"/>
                <a:gd name="connsiteY4" fmla="*/ 1794183 h 1855293"/>
                <a:gd name="connsiteX5" fmla="*/ 1703481 w 2402522"/>
                <a:gd name="connsiteY5" fmla="*/ 1821496 h 1855293"/>
                <a:gd name="connsiteX6" fmla="*/ 1705549 w 2402522"/>
                <a:gd name="connsiteY6" fmla="*/ 1824741 h 1855293"/>
                <a:gd name="connsiteX7" fmla="*/ 1686949 w 2402522"/>
                <a:gd name="connsiteY7" fmla="*/ 1825975 h 1855293"/>
                <a:gd name="connsiteX8" fmla="*/ 1628410 w 2402522"/>
                <a:gd name="connsiteY8" fmla="*/ 1841834 h 1855293"/>
                <a:gd name="connsiteX9" fmla="*/ 1539068 w 2402522"/>
                <a:gd name="connsiteY9" fmla="*/ 1852302 h 1855293"/>
                <a:gd name="connsiteX10" fmla="*/ 1472337 w 2402522"/>
                <a:gd name="connsiteY10" fmla="*/ 1853614 h 1855293"/>
                <a:gd name="connsiteX11" fmla="*/ 1472337 w 2402522"/>
                <a:gd name="connsiteY11" fmla="*/ 1855293 h 1855293"/>
                <a:gd name="connsiteX12" fmla="*/ 0 w 2402522"/>
                <a:gd name="connsiteY12" fmla="*/ 1855293 h 1855293"/>
                <a:gd name="connsiteX13" fmla="*/ 369083 w 2402522"/>
                <a:gd name="connsiteY13" fmla="*/ 1074912 h 1855293"/>
                <a:gd name="connsiteX14" fmla="*/ 444650 w 2402522"/>
                <a:gd name="connsiteY14" fmla="*/ 931337 h 1855293"/>
                <a:gd name="connsiteX15" fmla="*/ 644898 w 2402522"/>
                <a:gd name="connsiteY15" fmla="*/ 514845 h 1855293"/>
                <a:gd name="connsiteX16" fmla="*/ 645800 w 2402522"/>
                <a:gd name="connsiteY16" fmla="*/ 515278 h 1855293"/>
                <a:gd name="connsiteX17" fmla="*/ 665339 w 2402522"/>
                <a:gd name="connsiteY17" fmla="*/ 475771 h 1855293"/>
                <a:gd name="connsiteX18" fmla="*/ 712840 w 2402522"/>
                <a:gd name="connsiteY18" fmla="*/ 399380 h 1855293"/>
                <a:gd name="connsiteX19" fmla="*/ 750416 w 2402522"/>
                <a:gd name="connsiteY19" fmla="*/ 350396 h 1855293"/>
                <a:gd name="connsiteX20" fmla="*/ 757540 w 2402522"/>
                <a:gd name="connsiteY20" fmla="*/ 336863 h 1855293"/>
                <a:gd name="connsiteX21" fmla="*/ 759019 w 2402522"/>
                <a:gd name="connsiteY21" fmla="*/ 339183 h 1855293"/>
                <a:gd name="connsiteX22" fmla="*/ 768048 w 2402522"/>
                <a:gd name="connsiteY22" fmla="*/ 327413 h 1855293"/>
                <a:gd name="connsiteX23" fmla="*/ 978474 w 2402522"/>
                <a:gd name="connsiteY23" fmla="*/ 144481 h 1855293"/>
                <a:gd name="connsiteX24" fmla="*/ 1500961 w 2402522"/>
                <a:gd name="connsiteY24" fmla="*/ 379 h 1855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02522" h="1855293">
                  <a:moveTo>
                    <a:pt x="1500961" y="379"/>
                  </a:moveTo>
                  <a:cubicBezTo>
                    <a:pt x="1798454" y="8885"/>
                    <a:pt x="2086546" y="160207"/>
                    <a:pt x="2258040" y="430391"/>
                  </a:cubicBezTo>
                  <a:cubicBezTo>
                    <a:pt x="2429535" y="700575"/>
                    <a:pt x="2443843" y="1025676"/>
                    <a:pt x="2324916" y="1298497"/>
                  </a:cubicBezTo>
                  <a:cubicBezTo>
                    <a:pt x="2253561" y="1462190"/>
                    <a:pt x="2134241" y="1607061"/>
                    <a:pt x="1972131" y="1709958"/>
                  </a:cubicBezTo>
                  <a:cubicBezTo>
                    <a:pt x="1918094" y="1744257"/>
                    <a:pt x="1861861" y="1772268"/>
                    <a:pt x="1804289" y="1794183"/>
                  </a:cubicBezTo>
                  <a:lnTo>
                    <a:pt x="1703481" y="1821496"/>
                  </a:lnTo>
                  <a:lnTo>
                    <a:pt x="1705549" y="1824741"/>
                  </a:lnTo>
                  <a:lnTo>
                    <a:pt x="1686949" y="1825975"/>
                  </a:lnTo>
                  <a:lnTo>
                    <a:pt x="1628410" y="1841834"/>
                  </a:lnTo>
                  <a:cubicBezTo>
                    <a:pt x="1598714" y="1846791"/>
                    <a:pt x="1568897" y="1850273"/>
                    <a:pt x="1539068" y="1852302"/>
                  </a:cubicBezTo>
                  <a:lnTo>
                    <a:pt x="1472337" y="1853614"/>
                  </a:lnTo>
                  <a:lnTo>
                    <a:pt x="1472337" y="1855293"/>
                  </a:lnTo>
                  <a:lnTo>
                    <a:pt x="0" y="1855293"/>
                  </a:lnTo>
                  <a:lnTo>
                    <a:pt x="369083" y="1074912"/>
                  </a:lnTo>
                  <a:lnTo>
                    <a:pt x="444650" y="931337"/>
                  </a:lnTo>
                  <a:lnTo>
                    <a:pt x="644898" y="514845"/>
                  </a:lnTo>
                  <a:lnTo>
                    <a:pt x="645800" y="515278"/>
                  </a:lnTo>
                  <a:lnTo>
                    <a:pt x="665339" y="475771"/>
                  </a:lnTo>
                  <a:cubicBezTo>
                    <a:pt x="679872" y="449642"/>
                    <a:pt x="695714" y="424142"/>
                    <a:pt x="712840" y="399380"/>
                  </a:cubicBezTo>
                  <a:lnTo>
                    <a:pt x="750416" y="350396"/>
                  </a:lnTo>
                  <a:lnTo>
                    <a:pt x="757540" y="336863"/>
                  </a:lnTo>
                  <a:lnTo>
                    <a:pt x="759019" y="339183"/>
                  </a:lnTo>
                  <a:lnTo>
                    <a:pt x="768048" y="327413"/>
                  </a:lnTo>
                  <a:cubicBezTo>
                    <a:pt x="827061" y="257872"/>
                    <a:pt x="897418" y="195929"/>
                    <a:pt x="978474" y="144481"/>
                  </a:cubicBezTo>
                  <a:cubicBezTo>
                    <a:pt x="1140584" y="41585"/>
                    <a:pt x="1322465" y="-4725"/>
                    <a:pt x="1500961" y="379"/>
                  </a:cubicBezTo>
                  <a:close/>
                </a:path>
              </a:pathLst>
            </a:cu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latin typeface="宋体" panose="02010600030101010101" pitchFamily="2" charset="-122"/>
                <a:ea typeface="宋体" panose="02010600030101010101" pitchFamily="2" charset="-122"/>
              </a:endParaRPr>
            </a:p>
          </p:txBody>
        </p:sp>
        <p:sp>
          <p:nvSpPr>
            <p:cNvPr id="32" name="任意多边形: 形状 31"/>
            <p:cNvSpPr>
              <a:spLocks noChangeAspect="1"/>
            </p:cNvSpPr>
            <p:nvPr/>
          </p:nvSpPr>
          <p:spPr bwMode="auto">
            <a:xfrm>
              <a:off x="5223271" y="3414865"/>
              <a:ext cx="380779" cy="380779"/>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400" dirty="0">
                <a:latin typeface="宋体" panose="02010600030101010101" pitchFamily="2" charset="-122"/>
                <a:ea typeface="宋体" panose="02010600030101010101" pitchFamily="2" charset="-122"/>
              </a:endParaRPr>
            </a:p>
          </p:txBody>
        </p:sp>
      </p:grpSp>
      <p:grpSp>
        <p:nvGrpSpPr>
          <p:cNvPr id="37" name="组合 36"/>
          <p:cNvGrpSpPr/>
          <p:nvPr/>
        </p:nvGrpSpPr>
        <p:grpSpPr>
          <a:xfrm>
            <a:off x="4486915" y="4261309"/>
            <a:ext cx="1474595" cy="1138721"/>
            <a:chOff x="3365186" y="3195982"/>
            <a:chExt cx="1105946" cy="854041"/>
          </a:xfrm>
        </p:grpSpPr>
        <p:sp>
          <p:nvSpPr>
            <p:cNvPr id="8" name="任意多边形: 形状 7"/>
            <p:cNvSpPr/>
            <p:nvPr/>
          </p:nvSpPr>
          <p:spPr>
            <a:xfrm flipH="1" flipV="1">
              <a:off x="3365186" y="3195982"/>
              <a:ext cx="1105946" cy="854041"/>
            </a:xfrm>
            <a:custGeom>
              <a:avLst/>
              <a:gdLst>
                <a:gd name="connsiteX0" fmla="*/ 1500961 w 2402522"/>
                <a:gd name="connsiteY0" fmla="*/ 379 h 1855293"/>
                <a:gd name="connsiteX1" fmla="*/ 2258040 w 2402522"/>
                <a:gd name="connsiteY1" fmla="*/ 430391 h 1855293"/>
                <a:gd name="connsiteX2" fmla="*/ 2324916 w 2402522"/>
                <a:gd name="connsiteY2" fmla="*/ 1298497 h 1855293"/>
                <a:gd name="connsiteX3" fmla="*/ 1972131 w 2402522"/>
                <a:gd name="connsiteY3" fmla="*/ 1709958 h 1855293"/>
                <a:gd name="connsiteX4" fmla="*/ 1804289 w 2402522"/>
                <a:gd name="connsiteY4" fmla="*/ 1794183 h 1855293"/>
                <a:gd name="connsiteX5" fmla="*/ 1703481 w 2402522"/>
                <a:gd name="connsiteY5" fmla="*/ 1821496 h 1855293"/>
                <a:gd name="connsiteX6" fmla="*/ 1705549 w 2402522"/>
                <a:gd name="connsiteY6" fmla="*/ 1824741 h 1855293"/>
                <a:gd name="connsiteX7" fmla="*/ 1686949 w 2402522"/>
                <a:gd name="connsiteY7" fmla="*/ 1825975 h 1855293"/>
                <a:gd name="connsiteX8" fmla="*/ 1628410 w 2402522"/>
                <a:gd name="connsiteY8" fmla="*/ 1841834 h 1855293"/>
                <a:gd name="connsiteX9" fmla="*/ 1539068 w 2402522"/>
                <a:gd name="connsiteY9" fmla="*/ 1852302 h 1855293"/>
                <a:gd name="connsiteX10" fmla="*/ 1472337 w 2402522"/>
                <a:gd name="connsiteY10" fmla="*/ 1853614 h 1855293"/>
                <a:gd name="connsiteX11" fmla="*/ 1472337 w 2402522"/>
                <a:gd name="connsiteY11" fmla="*/ 1855293 h 1855293"/>
                <a:gd name="connsiteX12" fmla="*/ 0 w 2402522"/>
                <a:gd name="connsiteY12" fmla="*/ 1855293 h 1855293"/>
                <a:gd name="connsiteX13" fmla="*/ 369083 w 2402522"/>
                <a:gd name="connsiteY13" fmla="*/ 1074912 h 1855293"/>
                <a:gd name="connsiteX14" fmla="*/ 444650 w 2402522"/>
                <a:gd name="connsiteY14" fmla="*/ 931337 h 1855293"/>
                <a:gd name="connsiteX15" fmla="*/ 644898 w 2402522"/>
                <a:gd name="connsiteY15" fmla="*/ 514845 h 1855293"/>
                <a:gd name="connsiteX16" fmla="*/ 645800 w 2402522"/>
                <a:gd name="connsiteY16" fmla="*/ 515278 h 1855293"/>
                <a:gd name="connsiteX17" fmla="*/ 665339 w 2402522"/>
                <a:gd name="connsiteY17" fmla="*/ 475771 h 1855293"/>
                <a:gd name="connsiteX18" fmla="*/ 712840 w 2402522"/>
                <a:gd name="connsiteY18" fmla="*/ 399380 h 1855293"/>
                <a:gd name="connsiteX19" fmla="*/ 750416 w 2402522"/>
                <a:gd name="connsiteY19" fmla="*/ 350396 h 1855293"/>
                <a:gd name="connsiteX20" fmla="*/ 757540 w 2402522"/>
                <a:gd name="connsiteY20" fmla="*/ 336863 h 1855293"/>
                <a:gd name="connsiteX21" fmla="*/ 759019 w 2402522"/>
                <a:gd name="connsiteY21" fmla="*/ 339183 h 1855293"/>
                <a:gd name="connsiteX22" fmla="*/ 768048 w 2402522"/>
                <a:gd name="connsiteY22" fmla="*/ 327413 h 1855293"/>
                <a:gd name="connsiteX23" fmla="*/ 978474 w 2402522"/>
                <a:gd name="connsiteY23" fmla="*/ 144481 h 1855293"/>
                <a:gd name="connsiteX24" fmla="*/ 1500961 w 2402522"/>
                <a:gd name="connsiteY24" fmla="*/ 379 h 1855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02522" h="1855293">
                  <a:moveTo>
                    <a:pt x="1500961" y="379"/>
                  </a:moveTo>
                  <a:cubicBezTo>
                    <a:pt x="1798454" y="8885"/>
                    <a:pt x="2086546" y="160207"/>
                    <a:pt x="2258040" y="430391"/>
                  </a:cubicBezTo>
                  <a:cubicBezTo>
                    <a:pt x="2429535" y="700575"/>
                    <a:pt x="2443843" y="1025676"/>
                    <a:pt x="2324916" y="1298497"/>
                  </a:cubicBezTo>
                  <a:cubicBezTo>
                    <a:pt x="2253561" y="1462190"/>
                    <a:pt x="2134241" y="1607061"/>
                    <a:pt x="1972131" y="1709958"/>
                  </a:cubicBezTo>
                  <a:cubicBezTo>
                    <a:pt x="1918094" y="1744257"/>
                    <a:pt x="1861861" y="1772268"/>
                    <a:pt x="1804289" y="1794183"/>
                  </a:cubicBezTo>
                  <a:lnTo>
                    <a:pt x="1703481" y="1821496"/>
                  </a:lnTo>
                  <a:lnTo>
                    <a:pt x="1705549" y="1824741"/>
                  </a:lnTo>
                  <a:lnTo>
                    <a:pt x="1686949" y="1825975"/>
                  </a:lnTo>
                  <a:lnTo>
                    <a:pt x="1628410" y="1841834"/>
                  </a:lnTo>
                  <a:cubicBezTo>
                    <a:pt x="1598714" y="1846791"/>
                    <a:pt x="1568897" y="1850273"/>
                    <a:pt x="1539068" y="1852302"/>
                  </a:cubicBezTo>
                  <a:lnTo>
                    <a:pt x="1472337" y="1853614"/>
                  </a:lnTo>
                  <a:lnTo>
                    <a:pt x="1472337" y="1855293"/>
                  </a:lnTo>
                  <a:lnTo>
                    <a:pt x="0" y="1855293"/>
                  </a:lnTo>
                  <a:lnTo>
                    <a:pt x="369083" y="1074912"/>
                  </a:lnTo>
                  <a:lnTo>
                    <a:pt x="444650" y="931337"/>
                  </a:lnTo>
                  <a:lnTo>
                    <a:pt x="644898" y="514845"/>
                  </a:lnTo>
                  <a:lnTo>
                    <a:pt x="645800" y="515278"/>
                  </a:lnTo>
                  <a:lnTo>
                    <a:pt x="665339" y="475771"/>
                  </a:lnTo>
                  <a:cubicBezTo>
                    <a:pt x="679872" y="449642"/>
                    <a:pt x="695714" y="424142"/>
                    <a:pt x="712840" y="399380"/>
                  </a:cubicBezTo>
                  <a:lnTo>
                    <a:pt x="750416" y="350396"/>
                  </a:lnTo>
                  <a:lnTo>
                    <a:pt x="757540" y="336863"/>
                  </a:lnTo>
                  <a:lnTo>
                    <a:pt x="759019" y="339183"/>
                  </a:lnTo>
                  <a:lnTo>
                    <a:pt x="768048" y="327413"/>
                  </a:lnTo>
                  <a:cubicBezTo>
                    <a:pt x="827061" y="257872"/>
                    <a:pt x="897418" y="195929"/>
                    <a:pt x="978474" y="144481"/>
                  </a:cubicBezTo>
                  <a:cubicBezTo>
                    <a:pt x="1140584" y="41585"/>
                    <a:pt x="1322465" y="-4725"/>
                    <a:pt x="1500961" y="379"/>
                  </a:cubicBezTo>
                  <a:close/>
                </a:path>
              </a:pathLst>
            </a:cu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latin typeface="宋体" panose="02010600030101010101" pitchFamily="2" charset="-122"/>
                <a:ea typeface="宋体" panose="02010600030101010101" pitchFamily="2" charset="-122"/>
              </a:endParaRPr>
            </a:p>
          </p:txBody>
        </p:sp>
        <p:sp>
          <p:nvSpPr>
            <p:cNvPr id="35" name="任意多边形: 形状 34"/>
            <p:cNvSpPr/>
            <p:nvPr/>
          </p:nvSpPr>
          <p:spPr bwMode="auto">
            <a:xfrm>
              <a:off x="3689799" y="3431990"/>
              <a:ext cx="287685" cy="346530"/>
            </a:xfrm>
            <a:custGeom>
              <a:avLst/>
              <a:gdLst>
                <a:gd name="T0" fmla="*/ 212 w 212"/>
                <a:gd name="T1" fmla="*/ 160 h 256"/>
                <a:gd name="T2" fmla="*/ 210 w 212"/>
                <a:gd name="T3" fmla="*/ 171 h 256"/>
                <a:gd name="T4" fmla="*/ 203 w 212"/>
                <a:gd name="T5" fmla="*/ 180 h 256"/>
                <a:gd name="T6" fmla="*/ 208 w 212"/>
                <a:gd name="T7" fmla="*/ 188 h 256"/>
                <a:gd name="T8" fmla="*/ 209 w 212"/>
                <a:gd name="T9" fmla="*/ 200 h 256"/>
                <a:gd name="T10" fmla="*/ 205 w 212"/>
                <a:gd name="T11" fmla="*/ 212 h 256"/>
                <a:gd name="T12" fmla="*/ 200 w 212"/>
                <a:gd name="T13" fmla="*/ 218 h 256"/>
                <a:gd name="T14" fmla="*/ 193 w 212"/>
                <a:gd name="T15" fmla="*/ 222 h 256"/>
                <a:gd name="T16" fmla="*/ 194 w 212"/>
                <a:gd name="T17" fmla="*/ 235 h 256"/>
                <a:gd name="T18" fmla="*/ 186 w 212"/>
                <a:gd name="T19" fmla="*/ 245 h 256"/>
                <a:gd name="T20" fmla="*/ 176 w 212"/>
                <a:gd name="T21" fmla="*/ 251 h 256"/>
                <a:gd name="T22" fmla="*/ 169 w 212"/>
                <a:gd name="T23" fmla="*/ 254 h 256"/>
                <a:gd name="T24" fmla="*/ 131 w 212"/>
                <a:gd name="T25" fmla="*/ 256 h 256"/>
                <a:gd name="T26" fmla="*/ 91 w 212"/>
                <a:gd name="T27" fmla="*/ 254 h 256"/>
                <a:gd name="T28" fmla="*/ 60 w 212"/>
                <a:gd name="T29" fmla="*/ 247 h 256"/>
                <a:gd name="T30" fmla="*/ 55 w 212"/>
                <a:gd name="T31" fmla="*/ 245 h 256"/>
                <a:gd name="T32" fmla="*/ 50 w 212"/>
                <a:gd name="T33" fmla="*/ 242 h 256"/>
                <a:gd name="T34" fmla="*/ 46 w 212"/>
                <a:gd name="T35" fmla="*/ 239 h 256"/>
                <a:gd name="T36" fmla="*/ 42 w 212"/>
                <a:gd name="T37" fmla="*/ 234 h 256"/>
                <a:gd name="T38" fmla="*/ 0 w 212"/>
                <a:gd name="T39" fmla="*/ 230 h 256"/>
                <a:gd name="T40" fmla="*/ 0 w 212"/>
                <a:gd name="T41" fmla="*/ 136 h 256"/>
                <a:gd name="T42" fmla="*/ 15 w 212"/>
                <a:gd name="T43" fmla="*/ 136 h 256"/>
                <a:gd name="T44" fmla="*/ 30 w 212"/>
                <a:gd name="T45" fmla="*/ 136 h 256"/>
                <a:gd name="T46" fmla="*/ 37 w 212"/>
                <a:gd name="T47" fmla="*/ 131 h 256"/>
                <a:gd name="T48" fmla="*/ 41 w 212"/>
                <a:gd name="T49" fmla="*/ 127 h 256"/>
                <a:gd name="T50" fmla="*/ 43 w 212"/>
                <a:gd name="T51" fmla="*/ 116 h 256"/>
                <a:gd name="T52" fmla="*/ 46 w 212"/>
                <a:gd name="T53" fmla="*/ 104 h 256"/>
                <a:gd name="T54" fmla="*/ 50 w 212"/>
                <a:gd name="T55" fmla="*/ 95 h 256"/>
                <a:gd name="T56" fmla="*/ 56 w 212"/>
                <a:gd name="T57" fmla="*/ 84 h 256"/>
                <a:gd name="T58" fmla="*/ 73 w 212"/>
                <a:gd name="T59" fmla="*/ 68 h 256"/>
                <a:gd name="T60" fmla="*/ 89 w 212"/>
                <a:gd name="T61" fmla="*/ 18 h 256"/>
                <a:gd name="T62" fmla="*/ 89 w 212"/>
                <a:gd name="T63" fmla="*/ 2 h 256"/>
                <a:gd name="T64" fmla="*/ 97 w 212"/>
                <a:gd name="T65" fmla="*/ 0 h 256"/>
                <a:gd name="T66" fmla="*/ 117 w 212"/>
                <a:gd name="T67" fmla="*/ 18 h 256"/>
                <a:gd name="T68" fmla="*/ 121 w 212"/>
                <a:gd name="T69" fmla="*/ 39 h 256"/>
                <a:gd name="T70" fmla="*/ 114 w 212"/>
                <a:gd name="T71" fmla="*/ 59 h 256"/>
                <a:gd name="T72" fmla="*/ 109 w 212"/>
                <a:gd name="T73" fmla="*/ 89 h 256"/>
                <a:gd name="T74" fmla="*/ 113 w 212"/>
                <a:gd name="T75" fmla="*/ 100 h 256"/>
                <a:gd name="T76" fmla="*/ 122 w 212"/>
                <a:gd name="T77" fmla="*/ 107 h 256"/>
                <a:gd name="T78" fmla="*/ 126 w 212"/>
                <a:gd name="T79" fmla="*/ 107 h 256"/>
                <a:gd name="T80" fmla="*/ 131 w 212"/>
                <a:gd name="T81" fmla="*/ 107 h 256"/>
                <a:gd name="T82" fmla="*/ 136 w 212"/>
                <a:gd name="T83" fmla="*/ 107 h 256"/>
                <a:gd name="T84" fmla="*/ 141 w 212"/>
                <a:gd name="T85" fmla="*/ 106 h 256"/>
                <a:gd name="T86" fmla="*/ 152 w 212"/>
                <a:gd name="T87" fmla="*/ 103 h 256"/>
                <a:gd name="T88" fmla="*/ 164 w 212"/>
                <a:gd name="T89" fmla="*/ 99 h 256"/>
                <a:gd name="T90" fmla="*/ 188 w 212"/>
                <a:gd name="T91" fmla="*/ 98 h 256"/>
                <a:gd name="T92" fmla="*/ 198 w 212"/>
                <a:gd name="T93" fmla="*/ 101 h 256"/>
                <a:gd name="T94" fmla="*/ 205 w 212"/>
                <a:gd name="T95" fmla="*/ 106 h 256"/>
                <a:gd name="T96" fmla="*/ 206 w 212"/>
                <a:gd name="T97" fmla="*/ 109 h 256"/>
                <a:gd name="T98" fmla="*/ 207 w 212"/>
                <a:gd name="T99" fmla="*/ 112 h 256"/>
                <a:gd name="T100" fmla="*/ 208 w 212"/>
                <a:gd name="T101" fmla="*/ 115 h 256"/>
                <a:gd name="T102" fmla="*/ 208 w 212"/>
                <a:gd name="T103" fmla="*/ 118 h 256"/>
                <a:gd name="T104" fmla="*/ 208 w 212"/>
                <a:gd name="T105" fmla="*/ 123 h 256"/>
                <a:gd name="T106" fmla="*/ 203 w 212"/>
                <a:gd name="T107" fmla="*/ 136 h 256"/>
                <a:gd name="T108" fmla="*/ 205 w 212"/>
                <a:gd name="T109" fmla="*/ 139 h 256"/>
                <a:gd name="T110" fmla="*/ 207 w 212"/>
                <a:gd name="T111" fmla="*/ 141 h 256"/>
                <a:gd name="T112" fmla="*/ 209 w 212"/>
                <a:gd name="T113" fmla="*/ 144 h 256"/>
                <a:gd name="T114" fmla="*/ 210 w 212"/>
                <a:gd name="T115" fmla="*/ 147 h 256"/>
                <a:gd name="T116" fmla="*/ 211 w 212"/>
                <a:gd name="T117" fmla="*/ 150 h 256"/>
                <a:gd name="T118" fmla="*/ 212 w 212"/>
                <a:gd name="T119" fmla="*/ 155 h 256"/>
                <a:gd name="T120" fmla="*/ 212 w 212"/>
                <a:gd name="T121" fmla="*/ 16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2" h="256">
                  <a:moveTo>
                    <a:pt x="212" y="160"/>
                  </a:moveTo>
                  <a:cubicBezTo>
                    <a:pt x="212" y="165"/>
                    <a:pt x="211" y="169"/>
                    <a:pt x="210" y="171"/>
                  </a:cubicBezTo>
                  <a:cubicBezTo>
                    <a:pt x="209" y="174"/>
                    <a:pt x="206" y="177"/>
                    <a:pt x="203" y="180"/>
                  </a:cubicBezTo>
                  <a:cubicBezTo>
                    <a:pt x="205" y="182"/>
                    <a:pt x="207" y="185"/>
                    <a:pt x="208" y="188"/>
                  </a:cubicBezTo>
                  <a:cubicBezTo>
                    <a:pt x="208" y="191"/>
                    <a:pt x="209" y="195"/>
                    <a:pt x="209" y="200"/>
                  </a:cubicBezTo>
                  <a:cubicBezTo>
                    <a:pt x="208" y="205"/>
                    <a:pt x="207" y="209"/>
                    <a:pt x="205" y="212"/>
                  </a:cubicBezTo>
                  <a:cubicBezTo>
                    <a:pt x="203" y="215"/>
                    <a:pt x="201" y="217"/>
                    <a:pt x="200" y="218"/>
                  </a:cubicBezTo>
                  <a:cubicBezTo>
                    <a:pt x="199" y="219"/>
                    <a:pt x="196" y="220"/>
                    <a:pt x="193" y="222"/>
                  </a:cubicBezTo>
                  <a:cubicBezTo>
                    <a:pt x="195" y="227"/>
                    <a:pt x="195" y="231"/>
                    <a:pt x="194" y="235"/>
                  </a:cubicBezTo>
                  <a:cubicBezTo>
                    <a:pt x="192" y="239"/>
                    <a:pt x="190" y="242"/>
                    <a:pt x="186" y="245"/>
                  </a:cubicBezTo>
                  <a:cubicBezTo>
                    <a:pt x="183" y="248"/>
                    <a:pt x="180" y="250"/>
                    <a:pt x="176" y="251"/>
                  </a:cubicBezTo>
                  <a:cubicBezTo>
                    <a:pt x="173" y="253"/>
                    <a:pt x="171" y="254"/>
                    <a:pt x="169" y="254"/>
                  </a:cubicBezTo>
                  <a:cubicBezTo>
                    <a:pt x="157" y="255"/>
                    <a:pt x="144" y="256"/>
                    <a:pt x="131" y="256"/>
                  </a:cubicBezTo>
                  <a:cubicBezTo>
                    <a:pt x="118" y="256"/>
                    <a:pt x="104" y="256"/>
                    <a:pt x="91" y="254"/>
                  </a:cubicBezTo>
                  <a:cubicBezTo>
                    <a:pt x="77" y="253"/>
                    <a:pt x="67" y="250"/>
                    <a:pt x="60" y="247"/>
                  </a:cubicBezTo>
                  <a:cubicBezTo>
                    <a:pt x="60" y="247"/>
                    <a:pt x="58" y="246"/>
                    <a:pt x="55" y="245"/>
                  </a:cubicBezTo>
                  <a:cubicBezTo>
                    <a:pt x="53" y="243"/>
                    <a:pt x="51" y="243"/>
                    <a:pt x="50" y="242"/>
                  </a:cubicBezTo>
                  <a:cubicBezTo>
                    <a:pt x="49" y="241"/>
                    <a:pt x="47" y="240"/>
                    <a:pt x="46" y="239"/>
                  </a:cubicBezTo>
                  <a:cubicBezTo>
                    <a:pt x="44" y="237"/>
                    <a:pt x="43" y="236"/>
                    <a:pt x="42" y="234"/>
                  </a:cubicBezTo>
                  <a:cubicBezTo>
                    <a:pt x="37" y="231"/>
                    <a:pt x="24" y="230"/>
                    <a:pt x="0" y="230"/>
                  </a:cubicBezTo>
                  <a:cubicBezTo>
                    <a:pt x="0" y="136"/>
                    <a:pt x="0" y="136"/>
                    <a:pt x="0" y="136"/>
                  </a:cubicBezTo>
                  <a:cubicBezTo>
                    <a:pt x="5" y="136"/>
                    <a:pt x="10" y="136"/>
                    <a:pt x="15" y="136"/>
                  </a:cubicBezTo>
                  <a:cubicBezTo>
                    <a:pt x="21" y="136"/>
                    <a:pt x="26" y="136"/>
                    <a:pt x="30" y="136"/>
                  </a:cubicBezTo>
                  <a:cubicBezTo>
                    <a:pt x="35" y="135"/>
                    <a:pt x="37" y="134"/>
                    <a:pt x="37" y="131"/>
                  </a:cubicBezTo>
                  <a:cubicBezTo>
                    <a:pt x="38" y="130"/>
                    <a:pt x="40" y="128"/>
                    <a:pt x="41" y="127"/>
                  </a:cubicBezTo>
                  <a:cubicBezTo>
                    <a:pt x="41" y="126"/>
                    <a:pt x="42" y="122"/>
                    <a:pt x="43" y="116"/>
                  </a:cubicBezTo>
                  <a:cubicBezTo>
                    <a:pt x="45" y="111"/>
                    <a:pt x="46" y="107"/>
                    <a:pt x="46" y="104"/>
                  </a:cubicBezTo>
                  <a:cubicBezTo>
                    <a:pt x="47" y="102"/>
                    <a:pt x="48" y="99"/>
                    <a:pt x="50" y="95"/>
                  </a:cubicBezTo>
                  <a:cubicBezTo>
                    <a:pt x="52" y="91"/>
                    <a:pt x="54" y="87"/>
                    <a:pt x="56" y="84"/>
                  </a:cubicBezTo>
                  <a:cubicBezTo>
                    <a:pt x="73" y="68"/>
                    <a:pt x="73" y="68"/>
                    <a:pt x="73" y="68"/>
                  </a:cubicBezTo>
                  <a:cubicBezTo>
                    <a:pt x="84" y="48"/>
                    <a:pt x="89" y="32"/>
                    <a:pt x="89" y="18"/>
                  </a:cubicBezTo>
                  <a:cubicBezTo>
                    <a:pt x="89" y="2"/>
                    <a:pt x="89" y="2"/>
                    <a:pt x="89" y="2"/>
                  </a:cubicBezTo>
                  <a:cubicBezTo>
                    <a:pt x="90" y="1"/>
                    <a:pt x="92" y="0"/>
                    <a:pt x="97" y="0"/>
                  </a:cubicBezTo>
                  <a:cubicBezTo>
                    <a:pt x="107" y="0"/>
                    <a:pt x="114" y="6"/>
                    <a:pt x="117" y="18"/>
                  </a:cubicBezTo>
                  <a:cubicBezTo>
                    <a:pt x="121" y="39"/>
                    <a:pt x="121" y="39"/>
                    <a:pt x="121" y="39"/>
                  </a:cubicBezTo>
                  <a:cubicBezTo>
                    <a:pt x="120" y="49"/>
                    <a:pt x="118" y="56"/>
                    <a:pt x="114" y="59"/>
                  </a:cubicBezTo>
                  <a:cubicBezTo>
                    <a:pt x="112" y="75"/>
                    <a:pt x="111" y="85"/>
                    <a:pt x="109" y="89"/>
                  </a:cubicBezTo>
                  <a:cubicBezTo>
                    <a:pt x="108" y="93"/>
                    <a:pt x="110" y="97"/>
                    <a:pt x="113" y="100"/>
                  </a:cubicBezTo>
                  <a:cubicBezTo>
                    <a:pt x="116" y="104"/>
                    <a:pt x="119" y="106"/>
                    <a:pt x="122" y="107"/>
                  </a:cubicBezTo>
                  <a:cubicBezTo>
                    <a:pt x="124" y="107"/>
                    <a:pt x="126" y="107"/>
                    <a:pt x="126" y="107"/>
                  </a:cubicBezTo>
                  <a:cubicBezTo>
                    <a:pt x="127" y="107"/>
                    <a:pt x="129" y="107"/>
                    <a:pt x="131" y="107"/>
                  </a:cubicBezTo>
                  <a:cubicBezTo>
                    <a:pt x="133" y="107"/>
                    <a:pt x="134" y="107"/>
                    <a:pt x="136" y="107"/>
                  </a:cubicBezTo>
                  <a:cubicBezTo>
                    <a:pt x="138" y="107"/>
                    <a:pt x="139" y="106"/>
                    <a:pt x="141" y="106"/>
                  </a:cubicBezTo>
                  <a:cubicBezTo>
                    <a:pt x="143" y="105"/>
                    <a:pt x="147" y="104"/>
                    <a:pt x="152" y="103"/>
                  </a:cubicBezTo>
                  <a:cubicBezTo>
                    <a:pt x="158" y="101"/>
                    <a:pt x="162" y="100"/>
                    <a:pt x="164" y="99"/>
                  </a:cubicBezTo>
                  <a:cubicBezTo>
                    <a:pt x="173" y="97"/>
                    <a:pt x="181" y="97"/>
                    <a:pt x="188" y="98"/>
                  </a:cubicBezTo>
                  <a:cubicBezTo>
                    <a:pt x="191" y="99"/>
                    <a:pt x="195" y="100"/>
                    <a:pt x="198" y="101"/>
                  </a:cubicBezTo>
                  <a:cubicBezTo>
                    <a:pt x="202" y="103"/>
                    <a:pt x="204" y="104"/>
                    <a:pt x="205" y="106"/>
                  </a:cubicBezTo>
                  <a:cubicBezTo>
                    <a:pt x="205" y="106"/>
                    <a:pt x="205" y="107"/>
                    <a:pt x="206" y="109"/>
                  </a:cubicBezTo>
                  <a:cubicBezTo>
                    <a:pt x="207" y="111"/>
                    <a:pt x="207" y="112"/>
                    <a:pt x="207" y="112"/>
                  </a:cubicBezTo>
                  <a:cubicBezTo>
                    <a:pt x="207" y="112"/>
                    <a:pt x="207" y="113"/>
                    <a:pt x="208" y="115"/>
                  </a:cubicBezTo>
                  <a:cubicBezTo>
                    <a:pt x="208" y="116"/>
                    <a:pt x="209" y="118"/>
                    <a:pt x="208" y="118"/>
                  </a:cubicBezTo>
                  <a:cubicBezTo>
                    <a:pt x="208" y="119"/>
                    <a:pt x="208" y="120"/>
                    <a:pt x="208" y="123"/>
                  </a:cubicBezTo>
                  <a:cubicBezTo>
                    <a:pt x="208" y="125"/>
                    <a:pt x="206" y="129"/>
                    <a:pt x="203" y="136"/>
                  </a:cubicBezTo>
                  <a:cubicBezTo>
                    <a:pt x="203" y="136"/>
                    <a:pt x="204" y="137"/>
                    <a:pt x="205" y="139"/>
                  </a:cubicBezTo>
                  <a:cubicBezTo>
                    <a:pt x="206" y="140"/>
                    <a:pt x="207" y="141"/>
                    <a:pt x="207" y="141"/>
                  </a:cubicBezTo>
                  <a:cubicBezTo>
                    <a:pt x="207" y="142"/>
                    <a:pt x="208" y="143"/>
                    <a:pt x="209" y="144"/>
                  </a:cubicBezTo>
                  <a:cubicBezTo>
                    <a:pt x="209" y="145"/>
                    <a:pt x="210" y="146"/>
                    <a:pt x="210" y="147"/>
                  </a:cubicBezTo>
                  <a:cubicBezTo>
                    <a:pt x="210" y="148"/>
                    <a:pt x="211" y="149"/>
                    <a:pt x="211" y="150"/>
                  </a:cubicBezTo>
                  <a:cubicBezTo>
                    <a:pt x="211" y="152"/>
                    <a:pt x="212" y="153"/>
                    <a:pt x="212" y="155"/>
                  </a:cubicBezTo>
                  <a:cubicBezTo>
                    <a:pt x="212" y="156"/>
                    <a:pt x="212" y="158"/>
                    <a:pt x="212" y="160"/>
                  </a:cubicBezTo>
                  <a:close/>
                </a:path>
              </a:pathLst>
            </a:custGeom>
            <a:solidFill>
              <a:srgbClr val="FFFFFF"/>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400" dirty="0">
                <a:latin typeface="宋体" panose="02010600030101010101" pitchFamily="2" charset="-122"/>
                <a:ea typeface="宋体" panose="02010600030101010101" pitchFamily="2" charset="-122"/>
              </a:endParaRPr>
            </a:p>
          </p:txBody>
        </p:sp>
      </p:grpSp>
      <p:grpSp>
        <p:nvGrpSpPr>
          <p:cNvPr id="39" name="组合 38"/>
          <p:cNvGrpSpPr/>
          <p:nvPr/>
        </p:nvGrpSpPr>
        <p:grpSpPr>
          <a:xfrm>
            <a:off x="6335791" y="2352767"/>
            <a:ext cx="2247773" cy="1735791"/>
            <a:chOff x="4751843" y="1764575"/>
            <a:chExt cx="1685830" cy="1301843"/>
          </a:xfrm>
        </p:grpSpPr>
        <p:sp>
          <p:nvSpPr>
            <p:cNvPr id="5" name="任意多边形: 形状 4"/>
            <p:cNvSpPr/>
            <p:nvPr/>
          </p:nvSpPr>
          <p:spPr>
            <a:xfrm>
              <a:off x="4751843" y="1764575"/>
              <a:ext cx="1685830" cy="1301843"/>
            </a:xfrm>
            <a:custGeom>
              <a:avLst/>
              <a:gdLst>
                <a:gd name="connsiteX0" fmla="*/ 1500961 w 2402522"/>
                <a:gd name="connsiteY0" fmla="*/ 379 h 1855293"/>
                <a:gd name="connsiteX1" fmla="*/ 2258040 w 2402522"/>
                <a:gd name="connsiteY1" fmla="*/ 430391 h 1855293"/>
                <a:gd name="connsiteX2" fmla="*/ 2324916 w 2402522"/>
                <a:gd name="connsiteY2" fmla="*/ 1298497 h 1855293"/>
                <a:gd name="connsiteX3" fmla="*/ 1972131 w 2402522"/>
                <a:gd name="connsiteY3" fmla="*/ 1709958 h 1855293"/>
                <a:gd name="connsiteX4" fmla="*/ 1804289 w 2402522"/>
                <a:gd name="connsiteY4" fmla="*/ 1794183 h 1855293"/>
                <a:gd name="connsiteX5" fmla="*/ 1703481 w 2402522"/>
                <a:gd name="connsiteY5" fmla="*/ 1821496 h 1855293"/>
                <a:gd name="connsiteX6" fmla="*/ 1705549 w 2402522"/>
                <a:gd name="connsiteY6" fmla="*/ 1824741 h 1855293"/>
                <a:gd name="connsiteX7" fmla="*/ 1686949 w 2402522"/>
                <a:gd name="connsiteY7" fmla="*/ 1825975 h 1855293"/>
                <a:gd name="connsiteX8" fmla="*/ 1628410 w 2402522"/>
                <a:gd name="connsiteY8" fmla="*/ 1841834 h 1855293"/>
                <a:gd name="connsiteX9" fmla="*/ 1539068 w 2402522"/>
                <a:gd name="connsiteY9" fmla="*/ 1852302 h 1855293"/>
                <a:gd name="connsiteX10" fmla="*/ 1472337 w 2402522"/>
                <a:gd name="connsiteY10" fmla="*/ 1853614 h 1855293"/>
                <a:gd name="connsiteX11" fmla="*/ 1472337 w 2402522"/>
                <a:gd name="connsiteY11" fmla="*/ 1855293 h 1855293"/>
                <a:gd name="connsiteX12" fmla="*/ 0 w 2402522"/>
                <a:gd name="connsiteY12" fmla="*/ 1855293 h 1855293"/>
                <a:gd name="connsiteX13" fmla="*/ 369083 w 2402522"/>
                <a:gd name="connsiteY13" fmla="*/ 1074912 h 1855293"/>
                <a:gd name="connsiteX14" fmla="*/ 444650 w 2402522"/>
                <a:gd name="connsiteY14" fmla="*/ 931337 h 1855293"/>
                <a:gd name="connsiteX15" fmla="*/ 644898 w 2402522"/>
                <a:gd name="connsiteY15" fmla="*/ 514845 h 1855293"/>
                <a:gd name="connsiteX16" fmla="*/ 645800 w 2402522"/>
                <a:gd name="connsiteY16" fmla="*/ 515278 h 1855293"/>
                <a:gd name="connsiteX17" fmla="*/ 665339 w 2402522"/>
                <a:gd name="connsiteY17" fmla="*/ 475771 h 1855293"/>
                <a:gd name="connsiteX18" fmla="*/ 712840 w 2402522"/>
                <a:gd name="connsiteY18" fmla="*/ 399380 h 1855293"/>
                <a:gd name="connsiteX19" fmla="*/ 750416 w 2402522"/>
                <a:gd name="connsiteY19" fmla="*/ 350396 h 1855293"/>
                <a:gd name="connsiteX20" fmla="*/ 757540 w 2402522"/>
                <a:gd name="connsiteY20" fmla="*/ 336863 h 1855293"/>
                <a:gd name="connsiteX21" fmla="*/ 759019 w 2402522"/>
                <a:gd name="connsiteY21" fmla="*/ 339183 h 1855293"/>
                <a:gd name="connsiteX22" fmla="*/ 768048 w 2402522"/>
                <a:gd name="connsiteY22" fmla="*/ 327413 h 1855293"/>
                <a:gd name="connsiteX23" fmla="*/ 978474 w 2402522"/>
                <a:gd name="connsiteY23" fmla="*/ 144481 h 1855293"/>
                <a:gd name="connsiteX24" fmla="*/ 1500961 w 2402522"/>
                <a:gd name="connsiteY24" fmla="*/ 379 h 1855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02522" h="1855293">
                  <a:moveTo>
                    <a:pt x="1500961" y="379"/>
                  </a:moveTo>
                  <a:cubicBezTo>
                    <a:pt x="1798454" y="8885"/>
                    <a:pt x="2086546" y="160207"/>
                    <a:pt x="2258040" y="430391"/>
                  </a:cubicBezTo>
                  <a:cubicBezTo>
                    <a:pt x="2429535" y="700575"/>
                    <a:pt x="2443843" y="1025676"/>
                    <a:pt x="2324916" y="1298497"/>
                  </a:cubicBezTo>
                  <a:cubicBezTo>
                    <a:pt x="2253561" y="1462190"/>
                    <a:pt x="2134241" y="1607061"/>
                    <a:pt x="1972131" y="1709958"/>
                  </a:cubicBezTo>
                  <a:cubicBezTo>
                    <a:pt x="1918094" y="1744257"/>
                    <a:pt x="1861861" y="1772268"/>
                    <a:pt x="1804289" y="1794183"/>
                  </a:cubicBezTo>
                  <a:lnTo>
                    <a:pt x="1703481" y="1821496"/>
                  </a:lnTo>
                  <a:lnTo>
                    <a:pt x="1705549" y="1824741"/>
                  </a:lnTo>
                  <a:lnTo>
                    <a:pt x="1686949" y="1825975"/>
                  </a:lnTo>
                  <a:lnTo>
                    <a:pt x="1628410" y="1841834"/>
                  </a:lnTo>
                  <a:cubicBezTo>
                    <a:pt x="1598714" y="1846791"/>
                    <a:pt x="1568897" y="1850273"/>
                    <a:pt x="1539068" y="1852302"/>
                  </a:cubicBezTo>
                  <a:lnTo>
                    <a:pt x="1472337" y="1853614"/>
                  </a:lnTo>
                  <a:lnTo>
                    <a:pt x="1472337" y="1855293"/>
                  </a:lnTo>
                  <a:lnTo>
                    <a:pt x="0" y="1855293"/>
                  </a:lnTo>
                  <a:lnTo>
                    <a:pt x="369083" y="1074912"/>
                  </a:lnTo>
                  <a:lnTo>
                    <a:pt x="444650" y="931337"/>
                  </a:lnTo>
                  <a:lnTo>
                    <a:pt x="644898" y="514845"/>
                  </a:lnTo>
                  <a:lnTo>
                    <a:pt x="645800" y="515278"/>
                  </a:lnTo>
                  <a:lnTo>
                    <a:pt x="665339" y="475771"/>
                  </a:lnTo>
                  <a:cubicBezTo>
                    <a:pt x="679872" y="449642"/>
                    <a:pt x="695714" y="424142"/>
                    <a:pt x="712840" y="399380"/>
                  </a:cubicBezTo>
                  <a:lnTo>
                    <a:pt x="750416" y="350396"/>
                  </a:lnTo>
                  <a:lnTo>
                    <a:pt x="757540" y="336863"/>
                  </a:lnTo>
                  <a:lnTo>
                    <a:pt x="759019" y="339183"/>
                  </a:lnTo>
                  <a:lnTo>
                    <a:pt x="768048" y="327413"/>
                  </a:lnTo>
                  <a:cubicBezTo>
                    <a:pt x="827061" y="257872"/>
                    <a:pt x="897418" y="195929"/>
                    <a:pt x="978474" y="144481"/>
                  </a:cubicBezTo>
                  <a:cubicBezTo>
                    <a:pt x="1140584" y="41585"/>
                    <a:pt x="1322465" y="-4725"/>
                    <a:pt x="1500961" y="379"/>
                  </a:cubicBezTo>
                  <a:close/>
                </a:path>
              </a:pathLst>
            </a:custGeom>
            <a:solidFill>
              <a:schemeClr val="tx2">
                <a:lumMod val="20000"/>
                <a:lumOff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latin typeface="宋体" panose="02010600030101010101" pitchFamily="2" charset="-122"/>
                <a:ea typeface="宋体" panose="02010600030101010101" pitchFamily="2" charset="-122"/>
              </a:endParaRPr>
            </a:p>
          </p:txBody>
        </p:sp>
        <p:sp>
          <p:nvSpPr>
            <p:cNvPr id="33" name="任意多边形: 形状 32"/>
            <p:cNvSpPr/>
            <p:nvPr/>
          </p:nvSpPr>
          <p:spPr bwMode="auto">
            <a:xfrm>
              <a:off x="5607958" y="2316802"/>
              <a:ext cx="302353" cy="325732"/>
            </a:xfrm>
            <a:custGeom>
              <a:avLst/>
              <a:gdLst>
                <a:gd name="T0" fmla="*/ 233 w 238"/>
                <a:gd name="T1" fmla="*/ 236 h 256"/>
                <a:gd name="T2" fmla="*/ 173 w 238"/>
                <a:gd name="T3" fmla="*/ 210 h 256"/>
                <a:gd name="T4" fmla="*/ 168 w 238"/>
                <a:gd name="T5" fmla="*/ 207 h 256"/>
                <a:gd name="T6" fmla="*/ 164 w 238"/>
                <a:gd name="T7" fmla="*/ 195 h 256"/>
                <a:gd name="T8" fmla="*/ 159 w 238"/>
                <a:gd name="T9" fmla="*/ 189 h 256"/>
                <a:gd name="T10" fmla="*/ 157 w 238"/>
                <a:gd name="T11" fmla="*/ 186 h 256"/>
                <a:gd name="T12" fmla="*/ 158 w 238"/>
                <a:gd name="T13" fmla="*/ 167 h 256"/>
                <a:gd name="T14" fmla="*/ 167 w 238"/>
                <a:gd name="T15" fmla="*/ 149 h 256"/>
                <a:gd name="T16" fmla="*/ 178 w 238"/>
                <a:gd name="T17" fmla="*/ 113 h 256"/>
                <a:gd name="T18" fmla="*/ 172 w 238"/>
                <a:gd name="T19" fmla="*/ 109 h 256"/>
                <a:gd name="T20" fmla="*/ 179 w 238"/>
                <a:gd name="T21" fmla="*/ 77 h 256"/>
                <a:gd name="T22" fmla="*/ 180 w 238"/>
                <a:gd name="T23" fmla="*/ 84 h 256"/>
                <a:gd name="T24" fmla="*/ 180 w 238"/>
                <a:gd name="T25" fmla="*/ 86 h 256"/>
                <a:gd name="T26" fmla="*/ 216 w 238"/>
                <a:gd name="T27" fmla="*/ 63 h 256"/>
                <a:gd name="T28" fmla="*/ 119 w 238"/>
                <a:gd name="T29" fmla="*/ 0 h 256"/>
                <a:gd name="T30" fmla="*/ 21 w 238"/>
                <a:gd name="T31" fmla="*/ 63 h 256"/>
                <a:gd name="T32" fmla="*/ 30 w 238"/>
                <a:gd name="T33" fmla="*/ 69 h 256"/>
                <a:gd name="T34" fmla="*/ 30 w 238"/>
                <a:gd name="T35" fmla="*/ 82 h 256"/>
                <a:gd name="T36" fmla="*/ 27 w 238"/>
                <a:gd name="T37" fmla="*/ 85 h 256"/>
                <a:gd name="T38" fmla="*/ 29 w 238"/>
                <a:gd name="T39" fmla="*/ 89 h 256"/>
                <a:gd name="T40" fmla="*/ 21 w 238"/>
                <a:gd name="T41" fmla="*/ 133 h 256"/>
                <a:gd name="T42" fmla="*/ 41 w 238"/>
                <a:gd name="T43" fmla="*/ 133 h 256"/>
                <a:gd name="T44" fmla="*/ 33 w 238"/>
                <a:gd name="T45" fmla="*/ 89 h 256"/>
                <a:gd name="T46" fmla="*/ 35 w 238"/>
                <a:gd name="T47" fmla="*/ 85 h 256"/>
                <a:gd name="T48" fmla="*/ 32 w 238"/>
                <a:gd name="T49" fmla="*/ 82 h 256"/>
                <a:gd name="T50" fmla="*/ 32 w 238"/>
                <a:gd name="T51" fmla="*/ 70 h 256"/>
                <a:gd name="T52" fmla="*/ 57 w 238"/>
                <a:gd name="T53" fmla="*/ 86 h 256"/>
                <a:gd name="T54" fmla="*/ 57 w 238"/>
                <a:gd name="T55" fmla="*/ 85 h 256"/>
                <a:gd name="T56" fmla="*/ 58 w 238"/>
                <a:gd name="T57" fmla="*/ 92 h 256"/>
                <a:gd name="T58" fmla="*/ 67 w 238"/>
                <a:gd name="T59" fmla="*/ 109 h 256"/>
                <a:gd name="T60" fmla="*/ 67 w 238"/>
                <a:gd name="T61" fmla="*/ 110 h 256"/>
                <a:gd name="T62" fmla="*/ 67 w 238"/>
                <a:gd name="T63" fmla="*/ 110 h 256"/>
                <a:gd name="T64" fmla="*/ 65 w 238"/>
                <a:gd name="T65" fmla="*/ 113 h 256"/>
                <a:gd name="T66" fmla="*/ 62 w 238"/>
                <a:gd name="T67" fmla="*/ 118 h 256"/>
                <a:gd name="T68" fmla="*/ 66 w 238"/>
                <a:gd name="T69" fmla="*/ 138 h 256"/>
                <a:gd name="T70" fmla="*/ 70 w 238"/>
                <a:gd name="T71" fmla="*/ 148 h 256"/>
                <a:gd name="T72" fmla="*/ 80 w 238"/>
                <a:gd name="T73" fmla="*/ 166 h 256"/>
                <a:gd name="T74" fmla="*/ 82 w 238"/>
                <a:gd name="T75" fmla="*/ 170 h 256"/>
                <a:gd name="T76" fmla="*/ 80 w 238"/>
                <a:gd name="T77" fmla="*/ 186 h 256"/>
                <a:gd name="T78" fmla="*/ 77 w 238"/>
                <a:gd name="T79" fmla="*/ 189 h 256"/>
                <a:gd name="T80" fmla="*/ 71 w 238"/>
                <a:gd name="T81" fmla="*/ 195 h 256"/>
                <a:gd name="T82" fmla="*/ 67 w 238"/>
                <a:gd name="T83" fmla="*/ 206 h 256"/>
                <a:gd name="T84" fmla="*/ 64 w 238"/>
                <a:gd name="T85" fmla="*/ 209 h 256"/>
                <a:gd name="T86" fmla="*/ 41 w 238"/>
                <a:gd name="T87" fmla="*/ 217 h 256"/>
                <a:gd name="T88" fmla="*/ 4 w 238"/>
                <a:gd name="T89" fmla="*/ 237 h 256"/>
                <a:gd name="T90" fmla="*/ 2 w 238"/>
                <a:gd name="T91" fmla="*/ 256 h 256"/>
                <a:gd name="T92" fmla="*/ 235 w 238"/>
                <a:gd name="T93" fmla="*/ 256 h 256"/>
                <a:gd name="T94" fmla="*/ 233 w 238"/>
                <a:gd name="T95" fmla="*/ 236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 h="256">
                  <a:moveTo>
                    <a:pt x="233" y="236"/>
                  </a:moveTo>
                  <a:cubicBezTo>
                    <a:pt x="210" y="226"/>
                    <a:pt x="197" y="218"/>
                    <a:pt x="173" y="210"/>
                  </a:cubicBezTo>
                  <a:cubicBezTo>
                    <a:pt x="171" y="209"/>
                    <a:pt x="169" y="208"/>
                    <a:pt x="168" y="207"/>
                  </a:cubicBezTo>
                  <a:cubicBezTo>
                    <a:pt x="166" y="203"/>
                    <a:pt x="165" y="199"/>
                    <a:pt x="164" y="195"/>
                  </a:cubicBezTo>
                  <a:cubicBezTo>
                    <a:pt x="163" y="193"/>
                    <a:pt x="162" y="190"/>
                    <a:pt x="159" y="189"/>
                  </a:cubicBezTo>
                  <a:cubicBezTo>
                    <a:pt x="158" y="189"/>
                    <a:pt x="157" y="187"/>
                    <a:pt x="157" y="186"/>
                  </a:cubicBezTo>
                  <a:cubicBezTo>
                    <a:pt x="157" y="177"/>
                    <a:pt x="154" y="171"/>
                    <a:pt x="158" y="167"/>
                  </a:cubicBezTo>
                  <a:cubicBezTo>
                    <a:pt x="165" y="161"/>
                    <a:pt x="164" y="153"/>
                    <a:pt x="167" y="149"/>
                  </a:cubicBezTo>
                  <a:cubicBezTo>
                    <a:pt x="171" y="145"/>
                    <a:pt x="180" y="117"/>
                    <a:pt x="178" y="113"/>
                  </a:cubicBezTo>
                  <a:cubicBezTo>
                    <a:pt x="176" y="109"/>
                    <a:pt x="170" y="111"/>
                    <a:pt x="172" y="109"/>
                  </a:cubicBezTo>
                  <a:cubicBezTo>
                    <a:pt x="177" y="102"/>
                    <a:pt x="179" y="89"/>
                    <a:pt x="179" y="77"/>
                  </a:cubicBezTo>
                  <a:cubicBezTo>
                    <a:pt x="180" y="79"/>
                    <a:pt x="180" y="81"/>
                    <a:pt x="180" y="84"/>
                  </a:cubicBezTo>
                  <a:cubicBezTo>
                    <a:pt x="180" y="86"/>
                    <a:pt x="180" y="86"/>
                    <a:pt x="180" y="86"/>
                  </a:cubicBezTo>
                  <a:cubicBezTo>
                    <a:pt x="216" y="63"/>
                    <a:pt x="216" y="63"/>
                    <a:pt x="216" y="63"/>
                  </a:cubicBezTo>
                  <a:cubicBezTo>
                    <a:pt x="119" y="0"/>
                    <a:pt x="119" y="0"/>
                    <a:pt x="119" y="0"/>
                  </a:cubicBezTo>
                  <a:cubicBezTo>
                    <a:pt x="21" y="63"/>
                    <a:pt x="21" y="63"/>
                    <a:pt x="21" y="63"/>
                  </a:cubicBezTo>
                  <a:cubicBezTo>
                    <a:pt x="30" y="69"/>
                    <a:pt x="30" y="69"/>
                    <a:pt x="30" y="69"/>
                  </a:cubicBezTo>
                  <a:cubicBezTo>
                    <a:pt x="30" y="82"/>
                    <a:pt x="30" y="82"/>
                    <a:pt x="30" y="82"/>
                  </a:cubicBezTo>
                  <a:cubicBezTo>
                    <a:pt x="29" y="82"/>
                    <a:pt x="27" y="84"/>
                    <a:pt x="27" y="85"/>
                  </a:cubicBezTo>
                  <a:cubicBezTo>
                    <a:pt x="27" y="87"/>
                    <a:pt x="28" y="88"/>
                    <a:pt x="29" y="89"/>
                  </a:cubicBezTo>
                  <a:cubicBezTo>
                    <a:pt x="21" y="133"/>
                    <a:pt x="21" y="133"/>
                    <a:pt x="21" y="133"/>
                  </a:cubicBezTo>
                  <a:cubicBezTo>
                    <a:pt x="41" y="133"/>
                    <a:pt x="41" y="133"/>
                    <a:pt x="41" y="133"/>
                  </a:cubicBezTo>
                  <a:cubicBezTo>
                    <a:pt x="33" y="89"/>
                    <a:pt x="33" y="89"/>
                    <a:pt x="33" y="89"/>
                  </a:cubicBezTo>
                  <a:cubicBezTo>
                    <a:pt x="34" y="88"/>
                    <a:pt x="35" y="87"/>
                    <a:pt x="35" y="85"/>
                  </a:cubicBezTo>
                  <a:cubicBezTo>
                    <a:pt x="35" y="84"/>
                    <a:pt x="34" y="82"/>
                    <a:pt x="32" y="82"/>
                  </a:cubicBezTo>
                  <a:cubicBezTo>
                    <a:pt x="32" y="70"/>
                    <a:pt x="32" y="70"/>
                    <a:pt x="32" y="70"/>
                  </a:cubicBezTo>
                  <a:cubicBezTo>
                    <a:pt x="57" y="86"/>
                    <a:pt x="57" y="86"/>
                    <a:pt x="57" y="86"/>
                  </a:cubicBezTo>
                  <a:cubicBezTo>
                    <a:pt x="57" y="85"/>
                    <a:pt x="57" y="85"/>
                    <a:pt x="57" y="85"/>
                  </a:cubicBezTo>
                  <a:cubicBezTo>
                    <a:pt x="57" y="87"/>
                    <a:pt x="57" y="89"/>
                    <a:pt x="58" y="92"/>
                  </a:cubicBezTo>
                  <a:cubicBezTo>
                    <a:pt x="60" y="100"/>
                    <a:pt x="64" y="100"/>
                    <a:pt x="67" y="109"/>
                  </a:cubicBezTo>
                  <a:cubicBezTo>
                    <a:pt x="67" y="109"/>
                    <a:pt x="67" y="110"/>
                    <a:pt x="67" y="110"/>
                  </a:cubicBezTo>
                  <a:cubicBezTo>
                    <a:pt x="67" y="110"/>
                    <a:pt x="67" y="110"/>
                    <a:pt x="67" y="110"/>
                  </a:cubicBezTo>
                  <a:cubicBezTo>
                    <a:pt x="66" y="111"/>
                    <a:pt x="66" y="113"/>
                    <a:pt x="65" y="113"/>
                  </a:cubicBezTo>
                  <a:cubicBezTo>
                    <a:pt x="61" y="114"/>
                    <a:pt x="61" y="116"/>
                    <a:pt x="62" y="118"/>
                  </a:cubicBezTo>
                  <a:cubicBezTo>
                    <a:pt x="62" y="120"/>
                    <a:pt x="65" y="133"/>
                    <a:pt x="66" y="138"/>
                  </a:cubicBezTo>
                  <a:cubicBezTo>
                    <a:pt x="67" y="141"/>
                    <a:pt x="70" y="144"/>
                    <a:pt x="70" y="148"/>
                  </a:cubicBezTo>
                  <a:cubicBezTo>
                    <a:pt x="72" y="155"/>
                    <a:pt x="75" y="161"/>
                    <a:pt x="80" y="166"/>
                  </a:cubicBezTo>
                  <a:cubicBezTo>
                    <a:pt x="81" y="167"/>
                    <a:pt x="82" y="169"/>
                    <a:pt x="82" y="170"/>
                  </a:cubicBezTo>
                  <a:cubicBezTo>
                    <a:pt x="81" y="175"/>
                    <a:pt x="81" y="181"/>
                    <a:pt x="80" y="186"/>
                  </a:cubicBezTo>
                  <a:cubicBezTo>
                    <a:pt x="80" y="187"/>
                    <a:pt x="78" y="189"/>
                    <a:pt x="77" y="189"/>
                  </a:cubicBezTo>
                  <a:cubicBezTo>
                    <a:pt x="73" y="190"/>
                    <a:pt x="72" y="193"/>
                    <a:pt x="71" y="195"/>
                  </a:cubicBezTo>
                  <a:cubicBezTo>
                    <a:pt x="70" y="199"/>
                    <a:pt x="69" y="203"/>
                    <a:pt x="67" y="206"/>
                  </a:cubicBezTo>
                  <a:cubicBezTo>
                    <a:pt x="67" y="207"/>
                    <a:pt x="65" y="209"/>
                    <a:pt x="64" y="209"/>
                  </a:cubicBezTo>
                  <a:cubicBezTo>
                    <a:pt x="56" y="212"/>
                    <a:pt x="49" y="214"/>
                    <a:pt x="41" y="217"/>
                  </a:cubicBezTo>
                  <a:cubicBezTo>
                    <a:pt x="33" y="220"/>
                    <a:pt x="12" y="233"/>
                    <a:pt x="4" y="237"/>
                  </a:cubicBezTo>
                  <a:cubicBezTo>
                    <a:pt x="0" y="239"/>
                    <a:pt x="2" y="256"/>
                    <a:pt x="2" y="256"/>
                  </a:cubicBezTo>
                  <a:cubicBezTo>
                    <a:pt x="235" y="256"/>
                    <a:pt x="235" y="256"/>
                    <a:pt x="235" y="256"/>
                  </a:cubicBezTo>
                  <a:cubicBezTo>
                    <a:pt x="235" y="256"/>
                    <a:pt x="238" y="238"/>
                    <a:pt x="233" y="236"/>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400" dirty="0">
                <a:latin typeface="宋体" panose="02010600030101010101" pitchFamily="2" charset="-122"/>
                <a:ea typeface="宋体" panose="02010600030101010101" pitchFamily="2" charset="-122"/>
              </a:endParaRPr>
            </a:p>
          </p:txBody>
        </p:sp>
      </p:grpSp>
      <p:grpSp>
        <p:nvGrpSpPr>
          <p:cNvPr id="40" name="组合 39"/>
          <p:cNvGrpSpPr/>
          <p:nvPr/>
        </p:nvGrpSpPr>
        <p:grpSpPr>
          <a:xfrm>
            <a:off x="5640696" y="2459241"/>
            <a:ext cx="1015909" cy="3225957"/>
            <a:chOff x="4230522" y="1844431"/>
            <a:chExt cx="761932" cy="2419468"/>
          </a:xfrm>
        </p:grpSpPr>
        <p:grpSp>
          <p:nvGrpSpPr>
            <p:cNvPr id="4" name="组合 3"/>
            <p:cNvGrpSpPr/>
            <p:nvPr/>
          </p:nvGrpSpPr>
          <p:grpSpPr>
            <a:xfrm>
              <a:off x="4230522" y="1844431"/>
              <a:ext cx="761932" cy="2419468"/>
              <a:chOff x="5438775" y="1724025"/>
              <a:chExt cx="1085850" cy="3448050"/>
            </a:xfrm>
          </p:grpSpPr>
          <p:cxnSp>
            <p:nvCxnSpPr>
              <p:cNvPr id="29" name="直接连接符 28"/>
              <p:cNvCxnSpPr/>
              <p:nvPr/>
            </p:nvCxnSpPr>
            <p:spPr>
              <a:xfrm>
                <a:off x="5981700" y="2200275"/>
                <a:ext cx="0" cy="2771775"/>
              </a:xfrm>
              <a:prstGeom prst="line">
                <a:avLst/>
              </a:prstGeom>
              <a:solidFill>
                <a:schemeClr val="tx2">
                  <a:lumMod val="40000"/>
                  <a:lumOff val="60000"/>
                </a:schemeClr>
              </a:solidFill>
              <a:ln w="571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椭圆 29"/>
              <p:cNvSpPr/>
              <p:nvPr/>
            </p:nvSpPr>
            <p:spPr>
              <a:xfrm>
                <a:off x="5438775" y="1724025"/>
                <a:ext cx="1085850" cy="1085850"/>
              </a:xfrm>
              <a:prstGeom prst="ellips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latin typeface="宋体" panose="02010600030101010101" pitchFamily="2" charset="-122"/>
                  <a:ea typeface="宋体" panose="02010600030101010101" pitchFamily="2" charset="-122"/>
                </a:endParaRPr>
              </a:p>
            </p:txBody>
          </p:sp>
          <p:sp>
            <p:nvSpPr>
              <p:cNvPr id="31" name="椭圆 30"/>
              <p:cNvSpPr/>
              <p:nvPr/>
            </p:nvSpPr>
            <p:spPr>
              <a:xfrm>
                <a:off x="5781675" y="4772025"/>
                <a:ext cx="400050" cy="400050"/>
              </a:xfrm>
              <a:prstGeom prst="ellipse">
                <a:avLst/>
              </a:prstGeom>
              <a:solidFill>
                <a:schemeClr val="tx2">
                  <a:lumMod val="40000"/>
                  <a:lumOff val="6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latin typeface="宋体" panose="02010600030101010101" pitchFamily="2" charset="-122"/>
                  <a:ea typeface="宋体" panose="02010600030101010101" pitchFamily="2" charset="-122"/>
                </a:endParaRPr>
              </a:p>
            </p:txBody>
          </p:sp>
        </p:grpSp>
        <p:sp>
          <p:nvSpPr>
            <p:cNvPr id="18" name="任意多边形: 形状 17"/>
            <p:cNvSpPr/>
            <p:nvPr/>
          </p:nvSpPr>
          <p:spPr bwMode="auto">
            <a:xfrm>
              <a:off x="4431965" y="2058998"/>
              <a:ext cx="359044" cy="303418"/>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a:endParaRPr sz="2400" dirty="0">
                <a:latin typeface="宋体" panose="02010600030101010101" pitchFamily="2" charset="-122"/>
              </a:endParaRPr>
            </a:p>
          </p:txBody>
        </p:sp>
      </p:grpSp>
      <p:sp>
        <p:nvSpPr>
          <p:cNvPr id="25" name="文本框 2"/>
          <p:cNvSpPr txBox="1"/>
          <p:nvPr/>
        </p:nvSpPr>
        <p:spPr>
          <a:xfrm>
            <a:off x="885825" y="599440"/>
            <a:ext cx="393636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四、组织文化的建设</a:t>
            </a:r>
            <a:endParaRPr lang="zh-CN" altLang="en-US" sz="2600" dirty="0">
              <a:latin typeface="宋体" panose="02010600030101010101" pitchFamily="2" charset="-122"/>
              <a:ea typeface="宋体" panose="02010600030101010101" pitchFamily="2" charset="-122"/>
            </a:endParaRPr>
          </a:p>
        </p:txBody>
      </p:sp>
      <p:sp>
        <p:nvSpPr>
          <p:cNvPr id="9" name="文本框 8"/>
          <p:cNvSpPr txBox="1"/>
          <p:nvPr/>
        </p:nvSpPr>
        <p:spPr>
          <a:xfrm>
            <a:off x="5165725" y="1651000"/>
            <a:ext cx="2455545" cy="368300"/>
          </a:xfrm>
          <a:prstGeom prst="rect">
            <a:avLst/>
          </a:prstGeom>
          <a:noFill/>
        </p:spPr>
        <p:txBody>
          <a:bodyPr wrap="square" rtlCol="0">
            <a:spAutoFit/>
          </a:bodyPr>
          <a:p>
            <a:r>
              <a:rPr lang="zh-CN" altLang="en-US"/>
              <a:t>1. 领导者以身作则</a:t>
            </a:r>
            <a:endParaRPr lang="zh-CN" altLang="en-US"/>
          </a:p>
        </p:txBody>
      </p:sp>
      <p:sp>
        <p:nvSpPr>
          <p:cNvPr id="10" name="文本框 9"/>
          <p:cNvSpPr txBox="1"/>
          <p:nvPr/>
        </p:nvSpPr>
        <p:spPr>
          <a:xfrm>
            <a:off x="8849360" y="4812665"/>
            <a:ext cx="2455545" cy="368300"/>
          </a:xfrm>
          <a:prstGeom prst="rect">
            <a:avLst/>
          </a:prstGeom>
          <a:noFill/>
        </p:spPr>
        <p:txBody>
          <a:bodyPr wrap="square" rtlCol="0">
            <a:spAutoFit/>
          </a:bodyPr>
          <a:p>
            <a:r>
              <a:rPr lang="zh-CN" altLang="en-US"/>
              <a:t>5. 重视文化设施建设</a:t>
            </a:r>
            <a:endParaRPr lang="zh-CN" altLang="en-US"/>
          </a:p>
        </p:txBody>
      </p:sp>
      <p:sp>
        <p:nvSpPr>
          <p:cNvPr id="11" name="文本框 10"/>
          <p:cNvSpPr txBox="1"/>
          <p:nvPr/>
        </p:nvSpPr>
        <p:spPr>
          <a:xfrm>
            <a:off x="1087120" y="4812665"/>
            <a:ext cx="2455545" cy="368300"/>
          </a:xfrm>
          <a:prstGeom prst="rect">
            <a:avLst/>
          </a:prstGeom>
          <a:noFill/>
        </p:spPr>
        <p:txBody>
          <a:bodyPr wrap="square" rtlCol="0">
            <a:spAutoFit/>
          </a:bodyPr>
          <a:p>
            <a:r>
              <a:rPr lang="zh-CN" altLang="en-US"/>
              <a:t>4. 制定完善行为规范</a:t>
            </a:r>
            <a:endParaRPr lang="zh-CN" altLang="en-US"/>
          </a:p>
        </p:txBody>
      </p:sp>
      <p:sp>
        <p:nvSpPr>
          <p:cNvPr id="23" name="文本框 22"/>
          <p:cNvSpPr txBox="1"/>
          <p:nvPr/>
        </p:nvSpPr>
        <p:spPr>
          <a:xfrm>
            <a:off x="8849360" y="2905125"/>
            <a:ext cx="2807970" cy="368300"/>
          </a:xfrm>
          <a:prstGeom prst="rect">
            <a:avLst/>
          </a:prstGeom>
          <a:noFill/>
        </p:spPr>
        <p:txBody>
          <a:bodyPr wrap="square" rtlCol="0">
            <a:spAutoFit/>
          </a:bodyPr>
          <a:p>
            <a:r>
              <a:rPr lang="zh-CN" altLang="en-US"/>
              <a:t>3. 注重广泛传播与宣传</a:t>
            </a:r>
            <a:endParaRPr lang="zh-CN" altLang="en-US"/>
          </a:p>
        </p:txBody>
      </p:sp>
      <p:sp>
        <p:nvSpPr>
          <p:cNvPr id="24" name="文本框 23"/>
          <p:cNvSpPr txBox="1"/>
          <p:nvPr/>
        </p:nvSpPr>
        <p:spPr>
          <a:xfrm>
            <a:off x="1087120" y="2905125"/>
            <a:ext cx="2455545" cy="368300"/>
          </a:xfrm>
          <a:prstGeom prst="rect">
            <a:avLst/>
          </a:prstGeom>
          <a:noFill/>
        </p:spPr>
        <p:txBody>
          <a:bodyPr wrap="square" rtlCol="0">
            <a:spAutoFit/>
          </a:bodyPr>
          <a:p>
            <a:r>
              <a:rPr lang="zh-CN" altLang="en-US"/>
              <a:t>2. 加强员工教育培训</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wipe(right)">
                                      <p:cBhvr>
                                        <p:cTn id="12" dur="500"/>
                                        <p:tgtEl>
                                          <p:spTgt spid="38"/>
                                        </p:tgtEl>
                                      </p:cBhvr>
                                    </p:animEffect>
                                  </p:childTnLst>
                                </p:cTn>
                              </p:par>
                              <p:par>
                                <p:cTn id="13" presetID="22" presetClass="entr" presetSubtype="2" fill="hold" nodeType="with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wipe(right)">
                                      <p:cBhvr>
                                        <p:cTn id="15" dur="500"/>
                                        <p:tgtEl>
                                          <p:spTgt spid="37"/>
                                        </p:tgtEl>
                                      </p:cBhvr>
                                    </p:animEffect>
                                  </p:childTnLst>
                                </p:cTn>
                              </p:par>
                              <p:par>
                                <p:cTn id="16" presetID="22" presetClass="entr" presetSubtype="8" fill="hold" nodeType="withEffect">
                                  <p:stCondLst>
                                    <p:cond delay="0"/>
                                  </p:stCondLst>
                                  <p:childTnLst>
                                    <p:set>
                                      <p:cBhvr>
                                        <p:cTn id="17" dur="1" fill="hold">
                                          <p:stCondLst>
                                            <p:cond delay="0"/>
                                          </p:stCondLst>
                                        </p:cTn>
                                        <p:tgtEl>
                                          <p:spTgt spid="39"/>
                                        </p:tgtEl>
                                        <p:attrNameLst>
                                          <p:attrName>style.visibility</p:attrName>
                                        </p:attrNameLst>
                                      </p:cBhvr>
                                      <p:to>
                                        <p:strVal val="visible"/>
                                      </p:to>
                                    </p:set>
                                    <p:animEffect transition="in" filter="wipe(left)">
                                      <p:cBhvr>
                                        <p:cTn id="18" dur="500"/>
                                        <p:tgtEl>
                                          <p:spTgt spid="39"/>
                                        </p:tgtEl>
                                      </p:cBhvr>
                                    </p:animEffect>
                                  </p:childTnLst>
                                </p:cTn>
                              </p:par>
                              <p:par>
                                <p:cTn id="19" presetID="22" presetClass="entr" presetSubtype="8"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wipe(left)">
                                      <p:cBhvr>
                                        <p:cTn id="2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9255125" y="1167765"/>
            <a:ext cx="921385" cy="4523105"/>
          </a:xfrm>
          <a:prstGeom prst="rect">
            <a:avLst/>
          </a:prstGeom>
          <a:noFill/>
        </p:spPr>
        <p:txBody>
          <a:bodyPr vert="eaVert" wrap="square" rtlCol="0" anchor="t" anchorCtr="0">
            <a:spAutoFit/>
          </a:bodyPr>
          <a:p>
            <a:pPr algn="l"/>
            <a:r>
              <a:rPr lang="zh-CN" altLang="en-US" sz="4800" dirty="0">
                <a:solidFill>
                  <a:schemeClr val="tx2"/>
                </a:solidFill>
                <a:latin typeface="宋体" panose="02010600030101010101" pitchFamily="2" charset="-122"/>
                <a:sym typeface="+mn-ea"/>
              </a:rPr>
              <a:t>人力资源管理</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7454265" y="1877060"/>
            <a:ext cx="3775710" cy="922020"/>
          </a:xfrm>
          <a:prstGeom prst="rect">
            <a:avLst/>
          </a:prstGeom>
          <a:noFill/>
        </p:spPr>
        <p:txBody>
          <a:bodyPr wrap="square" rtlCol="0">
            <a:spAutoFit/>
          </a:bodyPr>
          <a:p>
            <a:r>
              <a:rPr lang="zh-CN" altLang="en-US" sz="5400" b="1">
                <a:latin typeface="宋体" panose="02010600030101010101" pitchFamily="2" charset="-122"/>
              </a:rPr>
              <a:t>任务五</a:t>
            </a:r>
            <a:endParaRPr lang="zh-CN" altLang="en-US" sz="5400" b="1">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 name="组合 70"/>
          <p:cNvGrpSpPr/>
          <p:nvPr/>
        </p:nvGrpSpPr>
        <p:grpSpPr>
          <a:xfrm>
            <a:off x="5234049" y="2798212"/>
            <a:ext cx="1644129" cy="1645469"/>
            <a:chOff x="1903413" y="1601788"/>
            <a:chExt cx="1949450" cy="1951038"/>
          </a:xfrm>
          <a:effectLst>
            <a:outerShdw blurRad="190500" dist="190500" dir="5400000" algn="ctr" rotWithShape="0">
              <a:srgbClr val="000000">
                <a:alpha val="43137"/>
              </a:srgbClr>
            </a:outerShdw>
          </a:effectLst>
        </p:grpSpPr>
        <p:sp>
          <p:nvSpPr>
            <p:cNvPr id="72" name="Oval 6"/>
            <p:cNvSpPr>
              <a:spLocks noChangeArrowheads="1"/>
            </p:cNvSpPr>
            <p:nvPr/>
          </p:nvSpPr>
          <p:spPr bwMode="auto">
            <a:xfrm>
              <a:off x="1911350" y="1611313"/>
              <a:ext cx="1931987" cy="19319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pPr>
                <a:defRPr/>
              </a:pPr>
              <a:endParaRPr lang="zh-CN" altLang="en-US" sz="2400" kern="0">
                <a:solidFill>
                  <a:srgbClr val="080808"/>
                </a:solidFill>
                <a:latin typeface="宋体" panose="02010600030101010101" pitchFamily="2" charset="-122"/>
                <a:cs typeface="+mn-ea"/>
                <a:sym typeface="宋体" panose="02010600030101010101" pitchFamily="2" charset="-122"/>
              </a:endParaRPr>
            </a:p>
          </p:txBody>
        </p:sp>
        <p:sp>
          <p:nvSpPr>
            <p:cNvPr id="73" name="Oval 7"/>
            <p:cNvSpPr>
              <a:spLocks noChangeArrowheads="1"/>
            </p:cNvSpPr>
            <p:nvPr/>
          </p:nvSpPr>
          <p:spPr bwMode="auto">
            <a:xfrm>
              <a:off x="2730500" y="2430463"/>
              <a:ext cx="295275" cy="295275"/>
            </a:xfrm>
            <a:prstGeom prst="ellipse">
              <a:avLst/>
            </a:prstGeom>
            <a:solidFill>
              <a:srgbClr val="A69DE8"/>
            </a:solidFill>
            <a:ln>
              <a:noFill/>
            </a:ln>
          </p:spPr>
          <p:txBody>
            <a:bodyPr vert="horz" wrap="square" lIns="121883" tIns="60941" rIns="121883" bIns="60941" numCol="1" anchor="t" anchorCtr="0" compatLnSpc="1"/>
            <a:lstStyle/>
            <a:p>
              <a:pPr>
                <a:defRPr/>
              </a:pPr>
              <a:endParaRPr lang="zh-CN" altLang="en-US" sz="2400" kern="0">
                <a:solidFill>
                  <a:srgbClr val="080808"/>
                </a:solidFill>
                <a:latin typeface="宋体" panose="02010600030101010101" pitchFamily="2" charset="-122"/>
                <a:cs typeface="+mn-ea"/>
                <a:sym typeface="宋体" panose="02010600030101010101" pitchFamily="2" charset="-122"/>
              </a:endParaRPr>
            </a:p>
          </p:txBody>
        </p:sp>
        <p:sp>
          <p:nvSpPr>
            <p:cNvPr id="74" name="Freeform 8"/>
            <p:cNvSpPr>
              <a:spLocks noEditPoints="1"/>
            </p:cNvSpPr>
            <p:nvPr/>
          </p:nvSpPr>
          <p:spPr bwMode="auto">
            <a:xfrm>
              <a:off x="1903413" y="1601788"/>
              <a:ext cx="1949450" cy="1951038"/>
            </a:xfrm>
            <a:custGeom>
              <a:avLst/>
              <a:gdLst>
                <a:gd name="T0" fmla="*/ 660 w 1320"/>
                <a:gd name="T1" fmla="*/ 0 h 1320"/>
                <a:gd name="T2" fmla="*/ 0 w 1320"/>
                <a:gd name="T3" fmla="*/ 660 h 1320"/>
                <a:gd name="T4" fmla="*/ 660 w 1320"/>
                <a:gd name="T5" fmla="*/ 1320 h 1320"/>
                <a:gd name="T6" fmla="*/ 1320 w 1320"/>
                <a:gd name="T7" fmla="*/ 660 h 1320"/>
                <a:gd name="T8" fmla="*/ 660 w 1320"/>
                <a:gd name="T9" fmla="*/ 0 h 1320"/>
                <a:gd name="T10" fmla="*/ 660 w 1320"/>
                <a:gd name="T11" fmla="*/ 1224 h 1320"/>
                <a:gd name="T12" fmla="*/ 96 w 1320"/>
                <a:gd name="T13" fmla="*/ 660 h 1320"/>
                <a:gd name="T14" fmla="*/ 660 w 1320"/>
                <a:gd name="T15" fmla="*/ 96 h 1320"/>
                <a:gd name="T16" fmla="*/ 1224 w 1320"/>
                <a:gd name="T17" fmla="*/ 660 h 1320"/>
                <a:gd name="T18" fmla="*/ 660 w 1320"/>
                <a:gd name="T19" fmla="*/ 1224 h 1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0" h="1320">
                  <a:moveTo>
                    <a:pt x="660" y="0"/>
                  </a:moveTo>
                  <a:cubicBezTo>
                    <a:pt x="295" y="0"/>
                    <a:pt x="0" y="296"/>
                    <a:pt x="0" y="660"/>
                  </a:cubicBezTo>
                  <a:cubicBezTo>
                    <a:pt x="0" y="1025"/>
                    <a:pt x="295" y="1320"/>
                    <a:pt x="660" y="1320"/>
                  </a:cubicBezTo>
                  <a:cubicBezTo>
                    <a:pt x="1025" y="1320"/>
                    <a:pt x="1320" y="1025"/>
                    <a:pt x="1320" y="660"/>
                  </a:cubicBezTo>
                  <a:cubicBezTo>
                    <a:pt x="1320" y="296"/>
                    <a:pt x="1025" y="0"/>
                    <a:pt x="660" y="0"/>
                  </a:cubicBezTo>
                  <a:close/>
                  <a:moveTo>
                    <a:pt x="660" y="1224"/>
                  </a:moveTo>
                  <a:cubicBezTo>
                    <a:pt x="349" y="1224"/>
                    <a:pt x="96" y="972"/>
                    <a:pt x="96" y="660"/>
                  </a:cubicBezTo>
                  <a:cubicBezTo>
                    <a:pt x="96" y="349"/>
                    <a:pt x="349" y="96"/>
                    <a:pt x="660" y="96"/>
                  </a:cubicBezTo>
                  <a:cubicBezTo>
                    <a:pt x="971" y="96"/>
                    <a:pt x="1224" y="349"/>
                    <a:pt x="1224" y="660"/>
                  </a:cubicBezTo>
                  <a:cubicBezTo>
                    <a:pt x="1224" y="972"/>
                    <a:pt x="971" y="1224"/>
                    <a:pt x="660" y="1224"/>
                  </a:cubicBezTo>
                  <a:close/>
                </a:path>
              </a:pathLst>
            </a:custGeom>
            <a:solidFill>
              <a:schemeClr val="accent5">
                <a:lumMod val="60000"/>
                <a:lumOff val="40000"/>
              </a:schemeClr>
            </a:solidFill>
            <a:ln>
              <a:noFill/>
            </a:ln>
          </p:spPr>
          <p:txBody>
            <a:bodyPr vert="horz" wrap="square" lIns="121883" tIns="60941" rIns="121883" bIns="60941" numCol="1" anchor="t" anchorCtr="0" compatLnSpc="1"/>
            <a:lstStyle/>
            <a:p>
              <a:pPr>
                <a:defRPr/>
              </a:pPr>
              <a:endParaRPr lang="zh-CN" altLang="en-US" sz="2400" kern="0">
                <a:solidFill>
                  <a:srgbClr val="080808"/>
                </a:solidFill>
                <a:latin typeface="宋体" panose="02010600030101010101" pitchFamily="2" charset="-122"/>
                <a:cs typeface="+mn-ea"/>
                <a:sym typeface="宋体" panose="02010600030101010101" pitchFamily="2" charset="-122"/>
              </a:endParaRPr>
            </a:p>
          </p:txBody>
        </p:sp>
        <p:sp>
          <p:nvSpPr>
            <p:cNvPr id="75" name="Freeform 9"/>
            <p:cNvSpPr>
              <a:spLocks noEditPoints="1"/>
            </p:cNvSpPr>
            <p:nvPr/>
          </p:nvSpPr>
          <p:spPr bwMode="auto">
            <a:xfrm>
              <a:off x="2181225" y="1882776"/>
              <a:ext cx="1392237" cy="1390650"/>
            </a:xfrm>
            <a:custGeom>
              <a:avLst/>
              <a:gdLst>
                <a:gd name="T0" fmla="*/ 471 w 942"/>
                <a:gd name="T1" fmla="*/ 0 h 941"/>
                <a:gd name="T2" fmla="*/ 0 w 942"/>
                <a:gd name="T3" fmla="*/ 470 h 941"/>
                <a:gd name="T4" fmla="*/ 471 w 942"/>
                <a:gd name="T5" fmla="*/ 941 h 941"/>
                <a:gd name="T6" fmla="*/ 942 w 942"/>
                <a:gd name="T7" fmla="*/ 470 h 941"/>
                <a:gd name="T8" fmla="*/ 471 w 942"/>
                <a:gd name="T9" fmla="*/ 0 h 941"/>
                <a:gd name="T10" fmla="*/ 471 w 942"/>
                <a:gd name="T11" fmla="*/ 854 h 941"/>
                <a:gd name="T12" fmla="*/ 87 w 942"/>
                <a:gd name="T13" fmla="*/ 470 h 941"/>
                <a:gd name="T14" fmla="*/ 471 w 942"/>
                <a:gd name="T15" fmla="*/ 86 h 941"/>
                <a:gd name="T16" fmla="*/ 855 w 942"/>
                <a:gd name="T17" fmla="*/ 470 h 941"/>
                <a:gd name="T18" fmla="*/ 471 w 942"/>
                <a:gd name="T19" fmla="*/ 854 h 9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2" h="941">
                  <a:moveTo>
                    <a:pt x="471" y="0"/>
                  </a:moveTo>
                  <a:cubicBezTo>
                    <a:pt x="211" y="0"/>
                    <a:pt x="0" y="210"/>
                    <a:pt x="0" y="470"/>
                  </a:cubicBezTo>
                  <a:cubicBezTo>
                    <a:pt x="0" y="730"/>
                    <a:pt x="211" y="941"/>
                    <a:pt x="471" y="941"/>
                  </a:cubicBezTo>
                  <a:cubicBezTo>
                    <a:pt x="731" y="941"/>
                    <a:pt x="942" y="730"/>
                    <a:pt x="942" y="470"/>
                  </a:cubicBezTo>
                  <a:cubicBezTo>
                    <a:pt x="942" y="210"/>
                    <a:pt x="731" y="0"/>
                    <a:pt x="471" y="0"/>
                  </a:cubicBezTo>
                  <a:close/>
                  <a:moveTo>
                    <a:pt x="471" y="854"/>
                  </a:moveTo>
                  <a:cubicBezTo>
                    <a:pt x="259" y="854"/>
                    <a:pt x="87" y="682"/>
                    <a:pt x="87" y="470"/>
                  </a:cubicBezTo>
                  <a:cubicBezTo>
                    <a:pt x="87" y="258"/>
                    <a:pt x="259" y="86"/>
                    <a:pt x="471" y="86"/>
                  </a:cubicBezTo>
                  <a:cubicBezTo>
                    <a:pt x="683" y="86"/>
                    <a:pt x="855" y="258"/>
                    <a:pt x="855" y="470"/>
                  </a:cubicBezTo>
                  <a:cubicBezTo>
                    <a:pt x="855" y="682"/>
                    <a:pt x="683" y="854"/>
                    <a:pt x="471" y="854"/>
                  </a:cubicBezTo>
                  <a:close/>
                </a:path>
              </a:pathLst>
            </a:custGeom>
            <a:solidFill>
              <a:schemeClr val="accent5">
                <a:lumMod val="60000"/>
                <a:lumOff val="40000"/>
              </a:schemeClr>
            </a:solidFill>
            <a:ln>
              <a:noFill/>
            </a:ln>
          </p:spPr>
          <p:txBody>
            <a:bodyPr vert="horz" wrap="square" lIns="121883" tIns="60941" rIns="121883" bIns="60941" numCol="1" anchor="t" anchorCtr="0" compatLnSpc="1"/>
            <a:lstStyle/>
            <a:p>
              <a:pPr>
                <a:defRPr/>
              </a:pPr>
              <a:endParaRPr lang="zh-CN" altLang="en-US" sz="2400" kern="0">
                <a:solidFill>
                  <a:srgbClr val="080808"/>
                </a:solidFill>
                <a:latin typeface="宋体" panose="02010600030101010101" pitchFamily="2" charset="-122"/>
                <a:cs typeface="+mn-ea"/>
                <a:sym typeface="宋体" panose="02010600030101010101" pitchFamily="2" charset="-122"/>
              </a:endParaRPr>
            </a:p>
          </p:txBody>
        </p:sp>
        <p:sp>
          <p:nvSpPr>
            <p:cNvPr id="76" name="Freeform 10"/>
            <p:cNvSpPr>
              <a:spLocks noEditPoints="1"/>
            </p:cNvSpPr>
            <p:nvPr/>
          </p:nvSpPr>
          <p:spPr bwMode="auto">
            <a:xfrm>
              <a:off x="2468563" y="2168526"/>
              <a:ext cx="819150" cy="819150"/>
            </a:xfrm>
            <a:custGeom>
              <a:avLst/>
              <a:gdLst>
                <a:gd name="T0" fmla="*/ 277 w 554"/>
                <a:gd name="T1" fmla="*/ 0 h 555"/>
                <a:gd name="T2" fmla="*/ 0 w 554"/>
                <a:gd name="T3" fmla="*/ 277 h 555"/>
                <a:gd name="T4" fmla="*/ 277 w 554"/>
                <a:gd name="T5" fmla="*/ 555 h 555"/>
                <a:gd name="T6" fmla="*/ 554 w 554"/>
                <a:gd name="T7" fmla="*/ 277 h 555"/>
                <a:gd name="T8" fmla="*/ 277 w 554"/>
                <a:gd name="T9" fmla="*/ 0 h 555"/>
                <a:gd name="T10" fmla="*/ 277 w 554"/>
                <a:gd name="T11" fmla="*/ 464 h 555"/>
                <a:gd name="T12" fmla="*/ 90 w 554"/>
                <a:gd name="T13" fmla="*/ 277 h 555"/>
                <a:gd name="T14" fmla="*/ 277 w 554"/>
                <a:gd name="T15" fmla="*/ 91 h 555"/>
                <a:gd name="T16" fmla="*/ 464 w 554"/>
                <a:gd name="T17" fmla="*/ 277 h 555"/>
                <a:gd name="T18" fmla="*/ 277 w 554"/>
                <a:gd name="T19" fmla="*/ 464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4" h="555">
                  <a:moveTo>
                    <a:pt x="277" y="0"/>
                  </a:moveTo>
                  <a:cubicBezTo>
                    <a:pt x="124" y="0"/>
                    <a:pt x="0" y="124"/>
                    <a:pt x="0" y="277"/>
                  </a:cubicBezTo>
                  <a:cubicBezTo>
                    <a:pt x="0" y="430"/>
                    <a:pt x="124" y="555"/>
                    <a:pt x="277" y="555"/>
                  </a:cubicBezTo>
                  <a:cubicBezTo>
                    <a:pt x="430" y="555"/>
                    <a:pt x="554" y="430"/>
                    <a:pt x="554" y="277"/>
                  </a:cubicBezTo>
                  <a:cubicBezTo>
                    <a:pt x="554" y="124"/>
                    <a:pt x="430" y="0"/>
                    <a:pt x="277" y="0"/>
                  </a:cubicBezTo>
                  <a:close/>
                  <a:moveTo>
                    <a:pt x="277" y="464"/>
                  </a:moveTo>
                  <a:cubicBezTo>
                    <a:pt x="174" y="464"/>
                    <a:pt x="90" y="380"/>
                    <a:pt x="90" y="277"/>
                  </a:cubicBezTo>
                  <a:cubicBezTo>
                    <a:pt x="90" y="174"/>
                    <a:pt x="174" y="91"/>
                    <a:pt x="277" y="91"/>
                  </a:cubicBezTo>
                  <a:cubicBezTo>
                    <a:pt x="380" y="91"/>
                    <a:pt x="464" y="174"/>
                    <a:pt x="464" y="277"/>
                  </a:cubicBezTo>
                  <a:cubicBezTo>
                    <a:pt x="464" y="380"/>
                    <a:pt x="380" y="464"/>
                    <a:pt x="277" y="464"/>
                  </a:cubicBezTo>
                  <a:close/>
                </a:path>
              </a:pathLst>
            </a:custGeom>
            <a:solidFill>
              <a:schemeClr val="accent5">
                <a:lumMod val="60000"/>
                <a:lumOff val="40000"/>
              </a:schemeClr>
            </a:solidFill>
            <a:ln>
              <a:noFill/>
            </a:ln>
          </p:spPr>
          <p:txBody>
            <a:bodyPr vert="horz" wrap="square" lIns="121883" tIns="60941" rIns="121883" bIns="60941" numCol="1" anchor="t" anchorCtr="0" compatLnSpc="1"/>
            <a:lstStyle/>
            <a:p>
              <a:pPr>
                <a:defRPr/>
              </a:pPr>
              <a:endParaRPr lang="zh-CN" altLang="en-US" sz="2400" kern="0">
                <a:solidFill>
                  <a:srgbClr val="080808"/>
                </a:solidFill>
                <a:latin typeface="宋体" panose="02010600030101010101" pitchFamily="2" charset="-122"/>
                <a:cs typeface="+mn-ea"/>
                <a:sym typeface="宋体" panose="02010600030101010101" pitchFamily="2" charset="-122"/>
              </a:endParaRPr>
            </a:p>
          </p:txBody>
        </p:sp>
      </p:grpSp>
      <p:grpSp>
        <p:nvGrpSpPr>
          <p:cNvPr id="77" name="组合 76"/>
          <p:cNvGrpSpPr/>
          <p:nvPr/>
        </p:nvGrpSpPr>
        <p:grpSpPr>
          <a:xfrm>
            <a:off x="4900671" y="2642904"/>
            <a:ext cx="1158120" cy="978712"/>
            <a:chOff x="1508126" y="1417638"/>
            <a:chExt cx="1373187" cy="1160463"/>
          </a:xfrm>
        </p:grpSpPr>
        <p:sp>
          <p:nvSpPr>
            <p:cNvPr id="78" name="Freeform 11"/>
            <p:cNvSpPr/>
            <p:nvPr/>
          </p:nvSpPr>
          <p:spPr bwMode="auto">
            <a:xfrm>
              <a:off x="1508126" y="1636713"/>
              <a:ext cx="444500" cy="239713"/>
            </a:xfrm>
            <a:custGeom>
              <a:avLst/>
              <a:gdLst>
                <a:gd name="T0" fmla="*/ 280 w 280"/>
                <a:gd name="T1" fmla="*/ 117 h 151"/>
                <a:gd name="T2" fmla="*/ 146 w 280"/>
                <a:gd name="T3" fmla="*/ 151 h 151"/>
                <a:gd name="T4" fmla="*/ 0 w 280"/>
                <a:gd name="T5" fmla="*/ 33 h 151"/>
                <a:gd name="T6" fmla="*/ 134 w 280"/>
                <a:gd name="T7" fmla="*/ 0 h 151"/>
                <a:gd name="T8" fmla="*/ 280 w 280"/>
                <a:gd name="T9" fmla="*/ 117 h 151"/>
              </a:gdLst>
              <a:ahLst/>
              <a:cxnLst>
                <a:cxn ang="0">
                  <a:pos x="T0" y="T1"/>
                </a:cxn>
                <a:cxn ang="0">
                  <a:pos x="T2" y="T3"/>
                </a:cxn>
                <a:cxn ang="0">
                  <a:pos x="T4" y="T5"/>
                </a:cxn>
                <a:cxn ang="0">
                  <a:pos x="T6" y="T7"/>
                </a:cxn>
                <a:cxn ang="0">
                  <a:pos x="T8" y="T9"/>
                </a:cxn>
              </a:cxnLst>
              <a:rect l="0" t="0" r="r" b="b"/>
              <a:pathLst>
                <a:path w="280" h="151">
                  <a:moveTo>
                    <a:pt x="280" y="117"/>
                  </a:moveTo>
                  <a:lnTo>
                    <a:pt x="146" y="151"/>
                  </a:lnTo>
                  <a:lnTo>
                    <a:pt x="0" y="33"/>
                  </a:lnTo>
                  <a:lnTo>
                    <a:pt x="134" y="0"/>
                  </a:lnTo>
                  <a:lnTo>
                    <a:pt x="280" y="117"/>
                  </a:lnTo>
                  <a:close/>
                </a:path>
              </a:pathLst>
            </a:custGeom>
            <a:solidFill>
              <a:schemeClr val="tx2">
                <a:lumMod val="60000"/>
                <a:lumOff val="40000"/>
              </a:schemeClr>
            </a:solidFill>
            <a:ln>
              <a:noFill/>
            </a:ln>
          </p:spPr>
          <p:txBody>
            <a:bodyPr vert="horz" wrap="square" lIns="121883" tIns="60941" rIns="121883" bIns="60941" numCol="1" anchor="t" anchorCtr="0" compatLnSpc="1"/>
            <a:lstStyle/>
            <a:p>
              <a:pPr>
                <a:defRPr/>
              </a:pPr>
              <a:endParaRPr lang="zh-CN" altLang="en-US" sz="2400" kern="0">
                <a:solidFill>
                  <a:srgbClr val="080808"/>
                </a:solidFill>
                <a:latin typeface="宋体" panose="02010600030101010101" pitchFamily="2" charset="-122"/>
                <a:cs typeface="+mn-ea"/>
                <a:sym typeface="宋体" panose="02010600030101010101" pitchFamily="2" charset="-122"/>
              </a:endParaRPr>
            </a:p>
          </p:txBody>
        </p:sp>
        <p:sp>
          <p:nvSpPr>
            <p:cNvPr id="79" name="Freeform 12"/>
            <p:cNvSpPr/>
            <p:nvPr/>
          </p:nvSpPr>
          <p:spPr bwMode="auto">
            <a:xfrm>
              <a:off x="1720850" y="1417638"/>
              <a:ext cx="238125" cy="404813"/>
            </a:xfrm>
            <a:custGeom>
              <a:avLst/>
              <a:gdLst>
                <a:gd name="T0" fmla="*/ 146 w 150"/>
                <a:gd name="T1" fmla="*/ 255 h 255"/>
                <a:gd name="T2" fmla="*/ 150 w 150"/>
                <a:gd name="T3" fmla="*/ 117 h 255"/>
                <a:gd name="T4" fmla="*/ 4 w 150"/>
                <a:gd name="T5" fmla="*/ 0 h 255"/>
                <a:gd name="T6" fmla="*/ 0 w 150"/>
                <a:gd name="T7" fmla="*/ 138 h 255"/>
                <a:gd name="T8" fmla="*/ 146 w 150"/>
                <a:gd name="T9" fmla="*/ 255 h 255"/>
              </a:gdLst>
              <a:ahLst/>
              <a:cxnLst>
                <a:cxn ang="0">
                  <a:pos x="T0" y="T1"/>
                </a:cxn>
                <a:cxn ang="0">
                  <a:pos x="T2" y="T3"/>
                </a:cxn>
                <a:cxn ang="0">
                  <a:pos x="T4" y="T5"/>
                </a:cxn>
                <a:cxn ang="0">
                  <a:pos x="T6" y="T7"/>
                </a:cxn>
                <a:cxn ang="0">
                  <a:pos x="T8" y="T9"/>
                </a:cxn>
              </a:cxnLst>
              <a:rect l="0" t="0" r="r" b="b"/>
              <a:pathLst>
                <a:path w="150" h="255">
                  <a:moveTo>
                    <a:pt x="146" y="255"/>
                  </a:moveTo>
                  <a:lnTo>
                    <a:pt x="150" y="117"/>
                  </a:lnTo>
                  <a:lnTo>
                    <a:pt x="4" y="0"/>
                  </a:lnTo>
                  <a:lnTo>
                    <a:pt x="0" y="138"/>
                  </a:lnTo>
                  <a:lnTo>
                    <a:pt x="146" y="255"/>
                  </a:lnTo>
                  <a:close/>
                </a:path>
              </a:pathLst>
            </a:custGeom>
            <a:solidFill>
              <a:schemeClr val="tx2">
                <a:lumMod val="60000"/>
                <a:lumOff val="40000"/>
              </a:schemeClr>
            </a:solidFill>
            <a:ln>
              <a:noFill/>
            </a:ln>
          </p:spPr>
          <p:txBody>
            <a:bodyPr vert="horz" wrap="square" lIns="121883" tIns="60941" rIns="121883" bIns="60941" numCol="1" anchor="t" anchorCtr="0" compatLnSpc="1"/>
            <a:lstStyle/>
            <a:p>
              <a:pPr>
                <a:defRPr/>
              </a:pPr>
              <a:endParaRPr lang="zh-CN" altLang="en-US" sz="2400" kern="0">
                <a:solidFill>
                  <a:srgbClr val="080808"/>
                </a:solidFill>
                <a:latin typeface="宋体" panose="02010600030101010101" pitchFamily="2" charset="-122"/>
                <a:cs typeface="+mn-ea"/>
                <a:sym typeface="宋体" panose="02010600030101010101" pitchFamily="2" charset="-122"/>
              </a:endParaRPr>
            </a:p>
          </p:txBody>
        </p:sp>
        <p:sp>
          <p:nvSpPr>
            <p:cNvPr id="80" name="Freeform 13"/>
            <p:cNvSpPr/>
            <p:nvPr/>
          </p:nvSpPr>
          <p:spPr bwMode="auto">
            <a:xfrm>
              <a:off x="1660525" y="1577976"/>
              <a:ext cx="1174750" cy="965200"/>
            </a:xfrm>
            <a:custGeom>
              <a:avLst/>
              <a:gdLst>
                <a:gd name="T0" fmla="*/ 772 w 795"/>
                <a:gd name="T1" fmla="*/ 654 h 654"/>
                <a:gd name="T2" fmla="*/ 759 w 795"/>
                <a:gd name="T3" fmla="*/ 649 h 654"/>
                <a:gd name="T4" fmla="*/ 10 w 795"/>
                <a:gd name="T5" fmla="*/ 39 h 654"/>
                <a:gd name="T6" fmla="*/ 7 w 795"/>
                <a:gd name="T7" fmla="*/ 10 h 654"/>
                <a:gd name="T8" fmla="*/ 36 w 795"/>
                <a:gd name="T9" fmla="*/ 8 h 654"/>
                <a:gd name="T10" fmla="*/ 785 w 795"/>
                <a:gd name="T11" fmla="*/ 618 h 654"/>
                <a:gd name="T12" fmla="*/ 788 w 795"/>
                <a:gd name="T13" fmla="*/ 646 h 654"/>
                <a:gd name="T14" fmla="*/ 772 w 795"/>
                <a:gd name="T15" fmla="*/ 654 h 6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5" h="654">
                  <a:moveTo>
                    <a:pt x="772" y="654"/>
                  </a:moveTo>
                  <a:cubicBezTo>
                    <a:pt x="768" y="654"/>
                    <a:pt x="763" y="652"/>
                    <a:pt x="759" y="649"/>
                  </a:cubicBezTo>
                  <a:cubicBezTo>
                    <a:pt x="10" y="39"/>
                    <a:pt x="10" y="39"/>
                    <a:pt x="10" y="39"/>
                  </a:cubicBezTo>
                  <a:cubicBezTo>
                    <a:pt x="1" y="32"/>
                    <a:pt x="0" y="19"/>
                    <a:pt x="7" y="10"/>
                  </a:cubicBezTo>
                  <a:cubicBezTo>
                    <a:pt x="14" y="2"/>
                    <a:pt x="27" y="0"/>
                    <a:pt x="36" y="8"/>
                  </a:cubicBezTo>
                  <a:cubicBezTo>
                    <a:pt x="785" y="618"/>
                    <a:pt x="785" y="618"/>
                    <a:pt x="785" y="618"/>
                  </a:cubicBezTo>
                  <a:cubicBezTo>
                    <a:pt x="794" y="625"/>
                    <a:pt x="795" y="638"/>
                    <a:pt x="788" y="646"/>
                  </a:cubicBezTo>
                  <a:cubicBezTo>
                    <a:pt x="784" y="651"/>
                    <a:pt x="778" y="654"/>
                    <a:pt x="772" y="654"/>
                  </a:cubicBezTo>
                  <a:close/>
                </a:path>
              </a:pathLst>
            </a:custGeom>
            <a:solidFill>
              <a:schemeClr val="tx1">
                <a:lumMod val="75000"/>
                <a:lumOff val="25000"/>
              </a:schemeClr>
            </a:solidFill>
            <a:ln>
              <a:noFill/>
            </a:ln>
          </p:spPr>
          <p:txBody>
            <a:bodyPr vert="horz" wrap="square" lIns="121883" tIns="60941" rIns="121883" bIns="60941" numCol="1" anchor="t" anchorCtr="0" compatLnSpc="1"/>
            <a:lstStyle/>
            <a:p>
              <a:pPr>
                <a:defRPr/>
              </a:pPr>
              <a:endParaRPr lang="zh-CN" altLang="en-US" sz="2400" kern="0">
                <a:solidFill>
                  <a:srgbClr val="080808"/>
                </a:solidFill>
                <a:latin typeface="宋体" panose="02010600030101010101" pitchFamily="2" charset="-122"/>
                <a:cs typeface="+mn-ea"/>
                <a:sym typeface="宋体" panose="02010600030101010101" pitchFamily="2" charset="-122"/>
              </a:endParaRPr>
            </a:p>
          </p:txBody>
        </p:sp>
        <p:sp>
          <p:nvSpPr>
            <p:cNvPr id="81" name="Freeform 14"/>
            <p:cNvSpPr/>
            <p:nvPr/>
          </p:nvSpPr>
          <p:spPr bwMode="auto">
            <a:xfrm>
              <a:off x="2600325" y="2459038"/>
              <a:ext cx="280987" cy="119063"/>
            </a:xfrm>
            <a:custGeom>
              <a:avLst/>
              <a:gdLst>
                <a:gd name="T0" fmla="*/ 0 w 177"/>
                <a:gd name="T1" fmla="*/ 12 h 75"/>
                <a:gd name="T2" fmla="*/ 177 w 177"/>
                <a:gd name="T3" fmla="*/ 75 h 75"/>
                <a:gd name="T4" fmla="*/ 85 w 177"/>
                <a:gd name="T5" fmla="*/ 0 h 75"/>
                <a:gd name="T6" fmla="*/ 0 w 177"/>
                <a:gd name="T7" fmla="*/ 12 h 75"/>
              </a:gdLst>
              <a:ahLst/>
              <a:cxnLst>
                <a:cxn ang="0">
                  <a:pos x="T0" y="T1"/>
                </a:cxn>
                <a:cxn ang="0">
                  <a:pos x="T2" y="T3"/>
                </a:cxn>
                <a:cxn ang="0">
                  <a:pos x="T4" y="T5"/>
                </a:cxn>
                <a:cxn ang="0">
                  <a:pos x="T6" y="T7"/>
                </a:cxn>
              </a:cxnLst>
              <a:rect l="0" t="0" r="r" b="b"/>
              <a:pathLst>
                <a:path w="177" h="75">
                  <a:moveTo>
                    <a:pt x="0" y="12"/>
                  </a:moveTo>
                  <a:lnTo>
                    <a:pt x="177" y="75"/>
                  </a:lnTo>
                  <a:lnTo>
                    <a:pt x="85" y="0"/>
                  </a:lnTo>
                  <a:lnTo>
                    <a:pt x="0" y="12"/>
                  </a:lnTo>
                  <a:close/>
                </a:path>
              </a:pathLst>
            </a:custGeom>
            <a:solidFill>
              <a:schemeClr val="bg1">
                <a:lumMod val="65000"/>
              </a:schemeClr>
            </a:solidFill>
            <a:ln>
              <a:noFill/>
            </a:ln>
          </p:spPr>
          <p:txBody>
            <a:bodyPr vert="horz" wrap="square" lIns="121883" tIns="60941" rIns="121883" bIns="60941" numCol="1" anchor="t" anchorCtr="0" compatLnSpc="1"/>
            <a:lstStyle/>
            <a:p>
              <a:pPr>
                <a:defRPr/>
              </a:pPr>
              <a:endParaRPr lang="zh-CN" altLang="en-US" sz="2400" kern="0">
                <a:solidFill>
                  <a:srgbClr val="080808"/>
                </a:solidFill>
                <a:latin typeface="宋体" panose="02010600030101010101" pitchFamily="2" charset="-122"/>
                <a:cs typeface="+mn-ea"/>
                <a:sym typeface="宋体" panose="02010600030101010101" pitchFamily="2" charset="-122"/>
              </a:endParaRPr>
            </a:p>
          </p:txBody>
        </p:sp>
        <p:sp>
          <p:nvSpPr>
            <p:cNvPr id="82" name="Freeform 15"/>
            <p:cNvSpPr/>
            <p:nvPr/>
          </p:nvSpPr>
          <p:spPr bwMode="auto">
            <a:xfrm>
              <a:off x="2725738" y="2324101"/>
              <a:ext cx="155575" cy="254000"/>
            </a:xfrm>
            <a:custGeom>
              <a:avLst/>
              <a:gdLst>
                <a:gd name="T0" fmla="*/ 6 w 98"/>
                <a:gd name="T1" fmla="*/ 85 h 160"/>
                <a:gd name="T2" fmla="*/ 98 w 98"/>
                <a:gd name="T3" fmla="*/ 160 h 160"/>
                <a:gd name="T4" fmla="*/ 0 w 98"/>
                <a:gd name="T5" fmla="*/ 0 h 160"/>
                <a:gd name="T6" fmla="*/ 6 w 98"/>
                <a:gd name="T7" fmla="*/ 85 h 160"/>
              </a:gdLst>
              <a:ahLst/>
              <a:cxnLst>
                <a:cxn ang="0">
                  <a:pos x="T0" y="T1"/>
                </a:cxn>
                <a:cxn ang="0">
                  <a:pos x="T2" y="T3"/>
                </a:cxn>
                <a:cxn ang="0">
                  <a:pos x="T4" y="T5"/>
                </a:cxn>
                <a:cxn ang="0">
                  <a:pos x="T6" y="T7"/>
                </a:cxn>
              </a:cxnLst>
              <a:rect l="0" t="0" r="r" b="b"/>
              <a:pathLst>
                <a:path w="98" h="160">
                  <a:moveTo>
                    <a:pt x="6" y="85"/>
                  </a:moveTo>
                  <a:lnTo>
                    <a:pt x="98" y="160"/>
                  </a:lnTo>
                  <a:lnTo>
                    <a:pt x="0" y="0"/>
                  </a:lnTo>
                  <a:lnTo>
                    <a:pt x="6" y="85"/>
                  </a:lnTo>
                  <a:close/>
                </a:path>
              </a:pathLst>
            </a:custGeom>
            <a:solidFill>
              <a:schemeClr val="bg1">
                <a:lumMod val="95000"/>
              </a:schemeClr>
            </a:solidFill>
            <a:ln>
              <a:noFill/>
            </a:ln>
          </p:spPr>
          <p:txBody>
            <a:bodyPr vert="horz" wrap="square" lIns="121883" tIns="60941" rIns="121883" bIns="60941" numCol="1" anchor="t" anchorCtr="0" compatLnSpc="1"/>
            <a:lstStyle/>
            <a:p>
              <a:pPr>
                <a:defRPr/>
              </a:pPr>
              <a:endParaRPr lang="zh-CN" altLang="en-US" sz="2400" kern="0">
                <a:solidFill>
                  <a:srgbClr val="080808"/>
                </a:solidFill>
                <a:latin typeface="宋体" panose="02010600030101010101" pitchFamily="2" charset="-122"/>
                <a:cs typeface="+mn-ea"/>
                <a:sym typeface="宋体" panose="02010600030101010101" pitchFamily="2" charset="-122"/>
              </a:endParaRPr>
            </a:p>
          </p:txBody>
        </p:sp>
      </p:grpSp>
      <p:sp>
        <p:nvSpPr>
          <p:cNvPr id="83" name="Freeform 12"/>
          <p:cNvSpPr/>
          <p:nvPr/>
        </p:nvSpPr>
        <p:spPr bwMode="auto">
          <a:xfrm flipV="1">
            <a:off x="4900671" y="3620947"/>
            <a:ext cx="1158120" cy="1089199"/>
          </a:xfrm>
          <a:custGeom>
            <a:avLst/>
            <a:gdLst/>
            <a:ahLst/>
            <a:cxnLst/>
            <a:rect l="l" t="t" r="r" b="b"/>
            <a:pathLst>
              <a:path w="1373187" h="1291466">
                <a:moveTo>
                  <a:pt x="1373186" y="1291466"/>
                </a:moveTo>
                <a:lnTo>
                  <a:pt x="1316220" y="1239784"/>
                </a:lnTo>
                <a:lnTo>
                  <a:pt x="1316221" y="1239784"/>
                </a:lnTo>
                <a:lnTo>
                  <a:pt x="1373187" y="1291466"/>
                </a:lnTo>
                <a:lnTo>
                  <a:pt x="1217612" y="1008792"/>
                </a:lnTo>
                <a:lnTo>
                  <a:pt x="1224267" y="1113714"/>
                </a:lnTo>
                <a:cubicBezTo>
                  <a:pt x="1123585" y="1022574"/>
                  <a:pt x="907850" y="827283"/>
                  <a:pt x="445585" y="408824"/>
                </a:cubicBezTo>
                <a:lnTo>
                  <a:pt x="450849" y="206706"/>
                </a:lnTo>
                <a:lnTo>
                  <a:pt x="219074" y="0"/>
                </a:lnTo>
                <a:lnTo>
                  <a:pt x="213889" y="199085"/>
                </a:lnTo>
                <a:lnTo>
                  <a:pt x="205595" y="191578"/>
                </a:lnTo>
                <a:cubicBezTo>
                  <a:pt x="192296" y="178438"/>
                  <a:pt x="173086" y="181723"/>
                  <a:pt x="162743" y="194863"/>
                </a:cubicBezTo>
                <a:cubicBezTo>
                  <a:pt x="152399" y="209645"/>
                  <a:pt x="153877" y="230996"/>
                  <a:pt x="167176" y="242494"/>
                </a:cubicBezTo>
                <a:cubicBezTo>
                  <a:pt x="167176" y="242494"/>
                  <a:pt x="167176" y="242494"/>
                  <a:pt x="169337" y="244450"/>
                </a:cubicBezTo>
                <a:lnTo>
                  <a:pt x="178874" y="253084"/>
                </a:lnTo>
                <a:lnTo>
                  <a:pt x="0" y="302108"/>
                </a:lnTo>
                <a:lnTo>
                  <a:pt x="231775" y="510580"/>
                </a:lnTo>
                <a:lnTo>
                  <a:pt x="408272" y="460742"/>
                </a:lnTo>
                <a:cubicBezTo>
                  <a:pt x="557041" y="595413"/>
                  <a:pt x="797608" y="813183"/>
                  <a:pt x="1186619" y="1165328"/>
                </a:cubicBezTo>
                <a:lnTo>
                  <a:pt x="1092199" y="1180163"/>
                </a:lnTo>
                <a:close/>
              </a:path>
            </a:pathLst>
          </a:custGeom>
          <a:solidFill>
            <a:schemeClr val="bg1">
              <a:lumMod val="85000"/>
            </a:schemeClr>
          </a:solidFill>
          <a:ln>
            <a:noFill/>
          </a:ln>
        </p:spPr>
        <p:txBody>
          <a:bodyPr vert="horz" wrap="square" lIns="121883" tIns="60941" rIns="121883" bIns="60941" numCol="1" anchor="t" anchorCtr="0" compatLnSpc="1"/>
          <a:lstStyle/>
          <a:p>
            <a:pPr>
              <a:defRPr/>
            </a:pPr>
            <a:endParaRPr lang="zh-CN" altLang="en-US" sz="2400" kern="0">
              <a:solidFill>
                <a:srgbClr val="080808"/>
              </a:solidFill>
              <a:latin typeface="宋体" panose="02010600030101010101" pitchFamily="2" charset="-122"/>
              <a:cs typeface="+mn-ea"/>
              <a:sym typeface="宋体" panose="02010600030101010101" pitchFamily="2" charset="-122"/>
            </a:endParaRPr>
          </a:p>
        </p:txBody>
      </p:sp>
      <p:sp>
        <p:nvSpPr>
          <p:cNvPr id="2" name="椭圆 1"/>
          <p:cNvSpPr/>
          <p:nvPr/>
        </p:nvSpPr>
        <p:spPr>
          <a:xfrm>
            <a:off x="4056403" y="2185845"/>
            <a:ext cx="842260" cy="842257"/>
          </a:xfrm>
          <a:prstGeom prst="ellipse">
            <a:avLst/>
          </a:prstGeom>
          <a:solidFill>
            <a:srgbClr val="A69DE8"/>
          </a:solidFill>
          <a:ln w="25400" cap="flat" cmpd="sng" algn="ctr">
            <a:noFill/>
            <a:prstDash val="solid"/>
          </a:ln>
          <a:effectLst>
            <a:outerShdw blurRad="190500" dist="190500" dir="5400000" algn="ctr" rotWithShape="0">
              <a:srgbClr val="000000">
                <a:alpha val="43137"/>
              </a:srgbClr>
            </a:outerShdw>
          </a:effectLst>
        </p:spPr>
        <p:txBody>
          <a:bodyPr lIns="0" tIns="0" rIns="0" bIns="0" rtlCol="0" anchor="ctr"/>
          <a:lstStyle/>
          <a:p>
            <a:pPr algn="ctr"/>
            <a:r>
              <a:rPr lang="en-US" altLang="zh-CN" sz="2400" kern="0" dirty="0">
                <a:solidFill>
                  <a:srgbClr val="F8F8F8"/>
                </a:solidFill>
                <a:latin typeface="宋体" panose="02010600030101010101" pitchFamily="2" charset="-122"/>
                <a:cs typeface="+mn-ea"/>
                <a:sym typeface="宋体" panose="02010600030101010101" pitchFamily="2" charset="-122"/>
              </a:rPr>
              <a:t>01</a:t>
            </a:r>
            <a:endParaRPr lang="zh-CN" altLang="en-US" sz="2400" kern="0" dirty="0">
              <a:solidFill>
                <a:srgbClr val="F8F8F8"/>
              </a:solidFill>
              <a:latin typeface="宋体" panose="02010600030101010101" pitchFamily="2" charset="-122"/>
              <a:cs typeface="+mn-ea"/>
              <a:sym typeface="宋体" panose="02010600030101010101" pitchFamily="2" charset="-122"/>
            </a:endParaRPr>
          </a:p>
        </p:txBody>
      </p:sp>
      <p:sp>
        <p:nvSpPr>
          <p:cNvPr id="28" name="椭圆 27"/>
          <p:cNvSpPr/>
          <p:nvPr/>
        </p:nvSpPr>
        <p:spPr>
          <a:xfrm>
            <a:off x="7007753" y="2185845"/>
            <a:ext cx="842260" cy="842257"/>
          </a:xfrm>
          <a:prstGeom prst="ellipse">
            <a:avLst/>
          </a:prstGeom>
          <a:solidFill>
            <a:schemeClr val="accent5">
              <a:lumMod val="60000"/>
              <a:lumOff val="40000"/>
            </a:schemeClr>
          </a:solidFill>
          <a:ln w="25400" cap="flat" cmpd="sng" algn="ctr">
            <a:noFill/>
            <a:prstDash val="solid"/>
          </a:ln>
          <a:effectLst>
            <a:outerShdw blurRad="190500" dist="190500" dir="5400000" algn="ctr" rotWithShape="0">
              <a:srgbClr val="000000">
                <a:alpha val="43137"/>
              </a:srgbClr>
            </a:outerShdw>
          </a:effectLst>
        </p:spPr>
        <p:txBody>
          <a:bodyPr lIns="0" tIns="0" rIns="0" bIns="0" rtlCol="0" anchor="ctr"/>
          <a:lstStyle/>
          <a:p>
            <a:pPr algn="ctr"/>
            <a:r>
              <a:rPr lang="en-US" altLang="zh-CN" sz="2400" kern="0" dirty="0">
                <a:solidFill>
                  <a:srgbClr val="F8F8F8"/>
                </a:solidFill>
                <a:latin typeface="宋体" panose="02010600030101010101" pitchFamily="2" charset="-122"/>
                <a:cs typeface="+mn-ea"/>
                <a:sym typeface="宋体" panose="02010600030101010101" pitchFamily="2" charset="-122"/>
              </a:rPr>
              <a:t>03</a:t>
            </a:r>
            <a:endParaRPr lang="zh-CN" altLang="en-US" sz="2400" kern="0" dirty="0">
              <a:solidFill>
                <a:srgbClr val="F8F8F8"/>
              </a:solidFill>
              <a:latin typeface="宋体" panose="02010600030101010101" pitchFamily="2" charset="-122"/>
              <a:cs typeface="+mn-ea"/>
              <a:sym typeface="宋体" panose="02010600030101010101" pitchFamily="2" charset="-122"/>
            </a:endParaRPr>
          </a:p>
        </p:txBody>
      </p:sp>
      <p:sp>
        <p:nvSpPr>
          <p:cNvPr id="29" name="椭圆 28"/>
          <p:cNvSpPr/>
          <p:nvPr/>
        </p:nvSpPr>
        <p:spPr>
          <a:xfrm>
            <a:off x="4056403" y="4360062"/>
            <a:ext cx="842260" cy="842257"/>
          </a:xfrm>
          <a:prstGeom prst="ellipse">
            <a:avLst/>
          </a:prstGeom>
          <a:solidFill>
            <a:schemeClr val="accent5">
              <a:lumMod val="60000"/>
              <a:lumOff val="40000"/>
            </a:schemeClr>
          </a:solidFill>
          <a:ln w="25400" cap="flat" cmpd="sng" algn="ctr">
            <a:noFill/>
            <a:prstDash val="solid"/>
          </a:ln>
          <a:effectLst>
            <a:outerShdw blurRad="190500" dist="190500" dir="5400000" algn="ctr" rotWithShape="0">
              <a:srgbClr val="000000">
                <a:alpha val="43137"/>
              </a:srgbClr>
            </a:outerShdw>
          </a:effectLst>
        </p:spPr>
        <p:txBody>
          <a:bodyPr lIns="0" tIns="0" rIns="0" bIns="0" rtlCol="0" anchor="ctr"/>
          <a:lstStyle/>
          <a:p>
            <a:pPr algn="ctr"/>
            <a:r>
              <a:rPr lang="en-US" altLang="zh-CN" sz="2400" kern="0" dirty="0">
                <a:solidFill>
                  <a:srgbClr val="F8F8F8"/>
                </a:solidFill>
                <a:latin typeface="宋体" panose="02010600030101010101" pitchFamily="2" charset="-122"/>
                <a:cs typeface="+mn-ea"/>
                <a:sym typeface="宋体" panose="02010600030101010101" pitchFamily="2" charset="-122"/>
              </a:rPr>
              <a:t>02</a:t>
            </a:r>
            <a:endParaRPr lang="zh-CN" altLang="en-US" sz="2400" kern="0" dirty="0">
              <a:solidFill>
                <a:srgbClr val="F8F8F8"/>
              </a:solidFill>
              <a:latin typeface="宋体" panose="02010600030101010101" pitchFamily="2" charset="-122"/>
              <a:cs typeface="+mn-ea"/>
              <a:sym typeface="宋体" panose="02010600030101010101" pitchFamily="2" charset="-122"/>
            </a:endParaRPr>
          </a:p>
        </p:txBody>
      </p:sp>
      <p:sp>
        <p:nvSpPr>
          <p:cNvPr id="30" name="椭圆 29"/>
          <p:cNvSpPr/>
          <p:nvPr/>
        </p:nvSpPr>
        <p:spPr>
          <a:xfrm>
            <a:off x="7007753" y="4360062"/>
            <a:ext cx="842260" cy="842257"/>
          </a:xfrm>
          <a:prstGeom prst="ellipse">
            <a:avLst/>
          </a:prstGeom>
          <a:solidFill>
            <a:srgbClr val="A69DE8"/>
          </a:solidFill>
          <a:ln w="25400" cap="flat" cmpd="sng" algn="ctr">
            <a:noFill/>
            <a:prstDash val="solid"/>
          </a:ln>
          <a:effectLst>
            <a:outerShdw blurRad="190500" dist="190500" dir="5400000" algn="ctr" rotWithShape="0">
              <a:srgbClr val="000000">
                <a:alpha val="43137"/>
              </a:srgbClr>
            </a:outerShdw>
          </a:effectLst>
        </p:spPr>
        <p:txBody>
          <a:bodyPr lIns="0" tIns="0" rIns="0" bIns="0" rtlCol="0" anchor="ctr"/>
          <a:lstStyle/>
          <a:p>
            <a:pPr algn="ctr"/>
            <a:r>
              <a:rPr lang="en-US" altLang="zh-CN" sz="2400" kern="0" dirty="0">
                <a:solidFill>
                  <a:srgbClr val="F8F8F8"/>
                </a:solidFill>
                <a:latin typeface="宋体" panose="02010600030101010101" pitchFamily="2" charset="-122"/>
                <a:cs typeface="+mn-ea"/>
                <a:sym typeface="宋体" panose="02010600030101010101" pitchFamily="2" charset="-122"/>
              </a:rPr>
              <a:t>04</a:t>
            </a:r>
            <a:endParaRPr lang="zh-CN" altLang="en-US" sz="2400" kern="0" dirty="0">
              <a:solidFill>
                <a:srgbClr val="F8F8F8"/>
              </a:solidFill>
              <a:latin typeface="宋体" panose="02010600030101010101" pitchFamily="2" charset="-122"/>
              <a:cs typeface="+mn-ea"/>
              <a:sym typeface="宋体" panose="02010600030101010101" pitchFamily="2" charset="-122"/>
            </a:endParaRPr>
          </a:p>
        </p:txBody>
      </p:sp>
      <p:sp>
        <p:nvSpPr>
          <p:cNvPr id="23" name="MH_SubTitle_2"/>
          <p:cNvSpPr txBox="1"/>
          <p:nvPr>
            <p:custDataLst>
              <p:tags r:id="rId1"/>
            </p:custDataLst>
          </p:nvPr>
        </p:nvSpPr>
        <p:spPr>
          <a:xfrm>
            <a:off x="708660" y="2413635"/>
            <a:ext cx="3332480" cy="1148080"/>
          </a:xfrm>
          <a:prstGeom prst="rect">
            <a:avLst/>
          </a:prstGeom>
          <a:noFill/>
          <a:effectLst/>
        </p:spPr>
        <p:txBody>
          <a:bodyPr anchor="ctr">
            <a:noAutofit/>
          </a:bodyPr>
          <a:lstStyle>
            <a:defPPr>
              <a:defRPr lang="zh-CN"/>
            </a:defPPr>
            <a:lvl1pPr>
              <a:defRPr sz="1600">
                <a:solidFill>
                  <a:schemeClr val="tx1">
                    <a:lumMod val="75000"/>
                    <a:lumOff val="25000"/>
                  </a:schemeClr>
                </a:solidFill>
                <a:latin typeface="微软雅黑" panose="020B0503020204020204" charset="-122"/>
                <a:ea typeface="微软雅黑" panose="020B0503020204020204" charset="-122"/>
              </a:defRPr>
            </a:lvl1pPr>
          </a:lstStyle>
          <a:p>
            <a:pPr>
              <a:lnSpc>
                <a:spcPct val="125000"/>
              </a:lnSpc>
              <a:spcBef>
                <a:spcPts val="0"/>
              </a:spcBef>
              <a:spcAft>
                <a:spcPts val="0"/>
              </a:spcAft>
            </a:pPr>
            <a:r>
              <a:rPr lang="zh-CN" altLang="en-US" dirty="0">
                <a:solidFill>
                  <a:schemeClr val="tx1"/>
                </a:solidFill>
                <a:latin typeface="宋体" panose="02010600030101010101" pitchFamily="2" charset="-122"/>
                <a:ea typeface="宋体" panose="02010600030101010101" pitchFamily="2" charset="-122"/>
              </a:rPr>
              <a:t>人力资源的广义概念是指一个国家或地区具有的为社会创造物质、精神和文化财富的，从事智力劳动和体力劳动的人口的总称。</a:t>
            </a:r>
            <a:endParaRPr lang="zh-CN" altLang="en-US" dirty="0">
              <a:solidFill>
                <a:schemeClr val="tx1"/>
              </a:solidFill>
              <a:latin typeface="宋体" panose="02010600030101010101" pitchFamily="2" charset="-122"/>
              <a:ea typeface="宋体" panose="02010600030101010101" pitchFamily="2" charset="-122"/>
            </a:endParaRPr>
          </a:p>
        </p:txBody>
      </p:sp>
      <p:sp>
        <p:nvSpPr>
          <p:cNvPr id="24" name="文本框 23"/>
          <p:cNvSpPr txBox="1"/>
          <p:nvPr/>
        </p:nvSpPr>
        <p:spPr>
          <a:xfrm>
            <a:off x="1628811" y="2038140"/>
            <a:ext cx="2296623" cy="368300"/>
          </a:xfrm>
          <a:prstGeom prst="rect">
            <a:avLst/>
          </a:prstGeom>
          <a:noFill/>
        </p:spPr>
        <p:txBody>
          <a:bodyPr wrap="square" rtlCol="0">
            <a:spAutoFit/>
          </a:bodyPr>
          <a:lstStyle/>
          <a:p>
            <a:pPr algn="r"/>
            <a:r>
              <a:rPr lang="zh-CN" altLang="en-US" dirty="0">
                <a:solidFill>
                  <a:schemeClr val="tx1"/>
                </a:solidFill>
                <a:latin typeface="宋体" panose="02010600030101010101" pitchFamily="2" charset="-122"/>
                <a:sym typeface="宋体" panose="02010600030101010101" pitchFamily="2" charset="-122"/>
              </a:rPr>
              <a:t>1. 人力资源的含义</a:t>
            </a:r>
            <a:endParaRPr lang="zh-CN" altLang="en-US" dirty="0">
              <a:solidFill>
                <a:schemeClr val="tx1"/>
              </a:solidFill>
              <a:latin typeface="宋体" panose="02010600030101010101" pitchFamily="2" charset="-122"/>
              <a:sym typeface="宋体" panose="02010600030101010101" pitchFamily="2" charset="-122"/>
            </a:endParaRPr>
          </a:p>
        </p:txBody>
      </p:sp>
      <p:sp>
        <p:nvSpPr>
          <p:cNvPr id="25" name="MH_SubTitle_2"/>
          <p:cNvSpPr txBox="1"/>
          <p:nvPr>
            <p:custDataLst>
              <p:tags r:id="rId2"/>
            </p:custDataLst>
          </p:nvPr>
        </p:nvSpPr>
        <p:spPr>
          <a:xfrm>
            <a:off x="885825" y="4497070"/>
            <a:ext cx="3122295" cy="1063625"/>
          </a:xfrm>
          <a:prstGeom prst="rect">
            <a:avLst/>
          </a:prstGeom>
          <a:noFill/>
          <a:effectLst/>
        </p:spPr>
        <p:txBody>
          <a:bodyPr anchor="ctr">
            <a:noAutofit/>
          </a:bodyPr>
          <a:lstStyle>
            <a:defPPr>
              <a:defRPr lang="zh-CN"/>
            </a:defPPr>
            <a:lvl1pPr>
              <a:defRPr sz="1600">
                <a:solidFill>
                  <a:schemeClr val="tx1">
                    <a:lumMod val="75000"/>
                    <a:lumOff val="25000"/>
                  </a:schemeClr>
                </a:solidFill>
                <a:latin typeface="微软雅黑" panose="020B0503020204020204" charset="-122"/>
                <a:ea typeface="微软雅黑" panose="020B0503020204020204" charset="-122"/>
              </a:defRPr>
            </a:lvl1pPr>
          </a:lstStyle>
          <a:p>
            <a:pPr>
              <a:lnSpc>
                <a:spcPct val="125000"/>
              </a:lnSpc>
              <a:spcBef>
                <a:spcPts val="0"/>
              </a:spcBef>
              <a:spcAft>
                <a:spcPts val="0"/>
              </a:spcAft>
            </a:pPr>
            <a:r>
              <a:rPr lang="zh-CN" altLang="en-US" dirty="0">
                <a:solidFill>
                  <a:schemeClr val="tx1"/>
                </a:solidFill>
                <a:latin typeface="宋体" panose="02010600030101010101" pitchFamily="2" charset="-122"/>
                <a:ea typeface="宋体" panose="02010600030101010101" pitchFamily="2" charset="-122"/>
                <a:sym typeface="宋体" panose="02010600030101010101" pitchFamily="2" charset="-122"/>
              </a:rPr>
              <a:t>人力资源管理职责是指人力资源管理者需要承担的责任和任务。</a:t>
            </a:r>
            <a:endParaRPr lang="zh-CN" altLang="en-US" dirty="0">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文本框 25"/>
          <p:cNvSpPr txBox="1"/>
          <p:nvPr/>
        </p:nvSpPr>
        <p:spPr>
          <a:xfrm>
            <a:off x="1137920" y="4064635"/>
            <a:ext cx="2684780" cy="368300"/>
          </a:xfrm>
          <a:prstGeom prst="rect">
            <a:avLst/>
          </a:prstGeom>
          <a:noFill/>
        </p:spPr>
        <p:txBody>
          <a:bodyPr wrap="square" rtlCol="0">
            <a:spAutoFit/>
          </a:bodyPr>
          <a:lstStyle/>
          <a:p>
            <a:pPr algn="r"/>
            <a:r>
              <a:rPr lang="zh-CN" altLang="en-US" dirty="0">
                <a:solidFill>
                  <a:schemeClr val="tx1"/>
                </a:solidFill>
                <a:latin typeface="宋体" panose="02010600030101010101" pitchFamily="2" charset="-122"/>
                <a:sym typeface="宋体" panose="02010600030101010101" pitchFamily="2" charset="-122"/>
              </a:rPr>
              <a:t>3. 人力资源管理的职责</a:t>
            </a:r>
            <a:endParaRPr lang="zh-CN" altLang="en-US" dirty="0">
              <a:solidFill>
                <a:schemeClr val="tx1"/>
              </a:solidFill>
              <a:latin typeface="宋体" panose="02010600030101010101" pitchFamily="2" charset="-122"/>
              <a:sym typeface="宋体" panose="02010600030101010101" pitchFamily="2" charset="-122"/>
            </a:endParaRPr>
          </a:p>
        </p:txBody>
      </p:sp>
      <p:sp>
        <p:nvSpPr>
          <p:cNvPr id="27" name="MH_SubTitle_2"/>
          <p:cNvSpPr txBox="1"/>
          <p:nvPr>
            <p:custDataLst>
              <p:tags r:id="rId3"/>
            </p:custDataLst>
          </p:nvPr>
        </p:nvSpPr>
        <p:spPr>
          <a:xfrm>
            <a:off x="8051800" y="2413635"/>
            <a:ext cx="3733800" cy="1083310"/>
          </a:xfrm>
          <a:prstGeom prst="rect">
            <a:avLst/>
          </a:prstGeom>
          <a:noFill/>
          <a:effectLst/>
        </p:spPr>
        <p:txBody>
          <a:bodyPr anchor="t">
            <a:noAutofit/>
          </a:bodyPr>
          <a:lstStyle>
            <a:defPPr>
              <a:defRPr lang="zh-CN"/>
            </a:defPPr>
            <a:lvl1pPr>
              <a:defRPr sz="1600">
                <a:solidFill>
                  <a:schemeClr val="tx1">
                    <a:lumMod val="75000"/>
                    <a:lumOff val="25000"/>
                  </a:schemeClr>
                </a:solidFill>
                <a:latin typeface="微软雅黑" panose="020B0503020204020204" charset="-122"/>
                <a:ea typeface="微软雅黑" panose="020B0503020204020204" charset="-122"/>
              </a:defRPr>
            </a:lvl1pPr>
          </a:lstStyle>
          <a:p>
            <a:pPr>
              <a:lnSpc>
                <a:spcPct val="125000"/>
              </a:lnSpc>
              <a:spcBef>
                <a:spcPts val="0"/>
              </a:spcBef>
              <a:spcAft>
                <a:spcPts val="0"/>
              </a:spcAft>
            </a:pPr>
            <a:r>
              <a:rPr dirty="0">
                <a:solidFill>
                  <a:schemeClr val="tx1"/>
                </a:solidFill>
                <a:latin typeface="宋体" panose="02010600030101010101" pitchFamily="2" charset="-122"/>
                <a:ea typeface="宋体" panose="02010600030101010101" pitchFamily="2" charset="-122"/>
              </a:rPr>
              <a:t>人力资源管理，就是组织运用科学的管理方法，对组织的各阶层、各类型的人</a:t>
            </a:r>
            <a:endParaRPr dirty="0">
              <a:solidFill>
                <a:schemeClr val="tx1"/>
              </a:solidFill>
              <a:latin typeface="宋体" panose="02010600030101010101" pitchFamily="2" charset="-122"/>
              <a:ea typeface="宋体" panose="02010600030101010101" pitchFamily="2" charset="-122"/>
            </a:endParaRPr>
          </a:p>
          <a:p>
            <a:pPr>
              <a:lnSpc>
                <a:spcPct val="125000"/>
              </a:lnSpc>
              <a:spcBef>
                <a:spcPts val="0"/>
              </a:spcBef>
              <a:spcAft>
                <a:spcPts val="0"/>
              </a:spcAft>
            </a:pPr>
            <a:r>
              <a:rPr dirty="0">
                <a:solidFill>
                  <a:schemeClr val="tx1"/>
                </a:solidFill>
                <a:latin typeface="宋体" panose="02010600030101010101" pitchFamily="2" charset="-122"/>
                <a:ea typeface="宋体" panose="02010600030101010101" pitchFamily="2" charset="-122"/>
              </a:rPr>
              <a:t>员从招工、录取、培训、使用、调配，使人力、物力经常保持最佳比例</a:t>
            </a:r>
            <a:r>
              <a:rPr lang="zh-CN" dirty="0">
                <a:solidFill>
                  <a:schemeClr val="tx1"/>
                </a:solidFill>
                <a:latin typeface="宋体" panose="02010600030101010101" pitchFamily="2" charset="-122"/>
                <a:ea typeface="宋体" panose="02010600030101010101" pitchFamily="2" charset="-122"/>
              </a:rPr>
              <a:t>。</a:t>
            </a:r>
            <a:endParaRPr lang="zh-CN" dirty="0">
              <a:solidFill>
                <a:schemeClr val="tx1"/>
              </a:solidFill>
              <a:latin typeface="宋体" panose="02010600030101010101" pitchFamily="2" charset="-122"/>
              <a:ea typeface="宋体" panose="02010600030101010101" pitchFamily="2" charset="-122"/>
            </a:endParaRPr>
          </a:p>
        </p:txBody>
      </p:sp>
      <p:sp>
        <p:nvSpPr>
          <p:cNvPr id="31" name="文本框 30"/>
          <p:cNvSpPr txBox="1"/>
          <p:nvPr/>
        </p:nvSpPr>
        <p:spPr>
          <a:xfrm>
            <a:off x="8051800" y="2011045"/>
            <a:ext cx="3195955" cy="368300"/>
          </a:xfrm>
          <a:prstGeom prst="rect">
            <a:avLst/>
          </a:prstGeom>
          <a:noFill/>
        </p:spPr>
        <p:txBody>
          <a:bodyPr wrap="square" rtlCol="0">
            <a:spAutoFit/>
          </a:bodyPr>
          <a:lstStyle/>
          <a:p>
            <a:r>
              <a:rPr lang="zh-CN" altLang="en-US" dirty="0">
                <a:solidFill>
                  <a:schemeClr val="tx1"/>
                </a:solidFill>
                <a:latin typeface="宋体" panose="02010600030101010101" pitchFamily="2" charset="-122"/>
                <a:sym typeface="宋体" panose="02010600030101010101" pitchFamily="2" charset="-122"/>
              </a:rPr>
              <a:t>2. 人力资源管理的含义</a:t>
            </a:r>
            <a:endParaRPr lang="zh-CN" altLang="en-US" dirty="0">
              <a:solidFill>
                <a:schemeClr val="tx1"/>
              </a:solidFill>
              <a:latin typeface="宋体" panose="02010600030101010101" pitchFamily="2" charset="-122"/>
              <a:sym typeface="宋体" panose="02010600030101010101" pitchFamily="2" charset="-122"/>
            </a:endParaRPr>
          </a:p>
        </p:txBody>
      </p:sp>
      <p:sp>
        <p:nvSpPr>
          <p:cNvPr id="32" name="MH_SubTitle_2"/>
          <p:cNvSpPr txBox="1"/>
          <p:nvPr>
            <p:custDataLst>
              <p:tags r:id="rId4"/>
            </p:custDataLst>
          </p:nvPr>
        </p:nvSpPr>
        <p:spPr>
          <a:xfrm>
            <a:off x="8073804" y="4271844"/>
            <a:ext cx="3734075" cy="1308988"/>
          </a:xfrm>
          <a:prstGeom prst="rect">
            <a:avLst/>
          </a:prstGeom>
          <a:noFill/>
          <a:effectLst/>
        </p:spPr>
        <p:txBody>
          <a:bodyPr anchor="t">
            <a:noAutofit/>
          </a:bodyPr>
          <a:lstStyle>
            <a:defPPr>
              <a:defRPr lang="zh-CN"/>
            </a:defPPr>
            <a:lvl1pPr>
              <a:defRPr sz="1600">
                <a:solidFill>
                  <a:schemeClr val="tx1">
                    <a:lumMod val="75000"/>
                    <a:lumOff val="25000"/>
                  </a:schemeClr>
                </a:solidFill>
                <a:latin typeface="微软雅黑" panose="020B0503020204020204" charset="-122"/>
                <a:ea typeface="微软雅黑" panose="020B0503020204020204" charset="-122"/>
              </a:defRPr>
            </a:lvl1pPr>
          </a:lstStyle>
          <a:p>
            <a:pPr>
              <a:lnSpc>
                <a:spcPct val="125000"/>
              </a:lnSpc>
              <a:spcBef>
                <a:spcPts val="0"/>
              </a:spcBef>
              <a:spcAft>
                <a:spcPts val="0"/>
              </a:spcAft>
            </a:pPr>
            <a:r>
              <a:rPr dirty="0">
                <a:solidFill>
                  <a:schemeClr val="tx1"/>
                </a:solidFill>
                <a:latin typeface="宋体" panose="02010600030101010101" pitchFamily="2" charset="-122"/>
                <a:ea typeface="宋体" panose="02010600030101010101" pitchFamily="2" charset="-122"/>
              </a:rPr>
              <a:t>人力资源管理有以下五种职能，每种职能又有相应的活动。</a:t>
            </a:r>
            <a:endParaRPr dirty="0">
              <a:solidFill>
                <a:schemeClr val="tx1"/>
              </a:solidFill>
              <a:latin typeface="宋体" panose="02010600030101010101" pitchFamily="2" charset="-122"/>
              <a:ea typeface="宋体" panose="02010600030101010101" pitchFamily="2" charset="-122"/>
            </a:endParaRPr>
          </a:p>
          <a:p>
            <a:pPr>
              <a:lnSpc>
                <a:spcPct val="125000"/>
              </a:lnSpc>
              <a:spcBef>
                <a:spcPts val="0"/>
              </a:spcBef>
              <a:spcAft>
                <a:spcPts val="0"/>
              </a:spcAft>
            </a:pPr>
            <a:r>
              <a:rPr dirty="0">
                <a:solidFill>
                  <a:schemeClr val="tx1"/>
                </a:solidFill>
                <a:latin typeface="宋体" panose="02010600030101010101" pitchFamily="2" charset="-122"/>
                <a:ea typeface="宋体" panose="02010600030101010101" pitchFamily="2" charset="-122"/>
              </a:rPr>
              <a:t>（1）获取。（2）保持。</a:t>
            </a:r>
            <a:endParaRPr dirty="0">
              <a:solidFill>
                <a:schemeClr val="tx1"/>
              </a:solidFill>
              <a:latin typeface="宋体" panose="02010600030101010101" pitchFamily="2" charset="-122"/>
              <a:ea typeface="宋体" panose="02010600030101010101" pitchFamily="2" charset="-122"/>
            </a:endParaRPr>
          </a:p>
          <a:p>
            <a:pPr>
              <a:lnSpc>
                <a:spcPct val="125000"/>
              </a:lnSpc>
              <a:spcBef>
                <a:spcPts val="0"/>
              </a:spcBef>
              <a:spcAft>
                <a:spcPts val="0"/>
              </a:spcAft>
            </a:pPr>
            <a:r>
              <a:rPr dirty="0">
                <a:solidFill>
                  <a:schemeClr val="tx1"/>
                </a:solidFill>
                <a:latin typeface="宋体" panose="02010600030101010101" pitchFamily="2" charset="-122"/>
                <a:ea typeface="宋体" panose="02010600030101010101" pitchFamily="2" charset="-122"/>
              </a:rPr>
              <a:t>（3）发展。（4）评价。</a:t>
            </a:r>
            <a:endParaRPr dirty="0">
              <a:solidFill>
                <a:schemeClr val="tx1"/>
              </a:solidFill>
              <a:latin typeface="宋体" panose="02010600030101010101" pitchFamily="2" charset="-122"/>
              <a:ea typeface="宋体" panose="02010600030101010101" pitchFamily="2" charset="-122"/>
            </a:endParaRPr>
          </a:p>
          <a:p>
            <a:pPr>
              <a:lnSpc>
                <a:spcPct val="125000"/>
              </a:lnSpc>
              <a:spcBef>
                <a:spcPts val="0"/>
              </a:spcBef>
              <a:spcAft>
                <a:spcPts val="0"/>
              </a:spcAft>
            </a:pPr>
            <a:r>
              <a:rPr dirty="0">
                <a:solidFill>
                  <a:schemeClr val="tx1"/>
                </a:solidFill>
                <a:latin typeface="宋体" panose="02010600030101010101" pitchFamily="2" charset="-122"/>
                <a:ea typeface="宋体" panose="02010600030101010101" pitchFamily="2" charset="-122"/>
              </a:rPr>
              <a:t>（5）调整。</a:t>
            </a:r>
            <a:endParaRPr dirty="0">
              <a:solidFill>
                <a:schemeClr val="tx1"/>
              </a:solidFill>
              <a:latin typeface="宋体" panose="02010600030101010101" pitchFamily="2" charset="-122"/>
              <a:ea typeface="宋体" panose="02010600030101010101" pitchFamily="2" charset="-122"/>
            </a:endParaRPr>
          </a:p>
        </p:txBody>
      </p:sp>
      <p:sp>
        <p:nvSpPr>
          <p:cNvPr id="33" name="文本框 32"/>
          <p:cNvSpPr txBox="1"/>
          <p:nvPr/>
        </p:nvSpPr>
        <p:spPr>
          <a:xfrm>
            <a:off x="7964170" y="3869055"/>
            <a:ext cx="3283585" cy="368300"/>
          </a:xfrm>
          <a:prstGeom prst="rect">
            <a:avLst/>
          </a:prstGeom>
          <a:noFill/>
        </p:spPr>
        <p:txBody>
          <a:bodyPr wrap="square" rtlCol="0">
            <a:spAutoFit/>
          </a:bodyPr>
          <a:lstStyle/>
          <a:p>
            <a:pPr algn="ctr"/>
            <a:r>
              <a:rPr lang="zh-CN" altLang="en-US" dirty="0">
                <a:solidFill>
                  <a:schemeClr val="tx1"/>
                </a:solidFill>
                <a:latin typeface="宋体" panose="02010600030101010101" pitchFamily="2" charset="-122"/>
                <a:sym typeface="宋体" panose="02010600030101010101" pitchFamily="2" charset="-122"/>
              </a:rPr>
              <a:t>4. 人力资源管理的职能和活动</a:t>
            </a:r>
            <a:endParaRPr lang="zh-CN" altLang="en-US" dirty="0">
              <a:solidFill>
                <a:schemeClr val="tx1"/>
              </a:solidFill>
              <a:latin typeface="宋体" panose="02010600030101010101" pitchFamily="2" charset="-122"/>
              <a:sym typeface="宋体" panose="02010600030101010101" pitchFamily="2" charset="-122"/>
            </a:endParaRPr>
          </a:p>
        </p:txBody>
      </p:sp>
      <p:sp>
        <p:nvSpPr>
          <p:cNvPr id="3" name="文本框 2"/>
          <p:cNvSpPr txBox="1"/>
          <p:nvPr/>
        </p:nvSpPr>
        <p:spPr>
          <a:xfrm>
            <a:off x="885825" y="599440"/>
            <a:ext cx="458343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一、人力资源管理概述</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000"/>
                                  </p:stCondLst>
                                  <p:childTnLst>
                                    <p:set>
                                      <p:cBhvr>
                                        <p:cTn id="6" dur="1" fill="hold">
                                          <p:stCondLst>
                                            <p:cond delay="0"/>
                                          </p:stCondLst>
                                        </p:cTn>
                                        <p:tgtEl>
                                          <p:spTgt spid="71"/>
                                        </p:tgtEl>
                                        <p:attrNameLst>
                                          <p:attrName>style.visibility</p:attrName>
                                        </p:attrNameLst>
                                      </p:cBhvr>
                                      <p:to>
                                        <p:strVal val="visible"/>
                                      </p:to>
                                    </p:set>
                                    <p:anim calcmode="lin" valueType="num">
                                      <p:cBhvr>
                                        <p:cTn id="7" dur="500" fill="hold"/>
                                        <p:tgtEl>
                                          <p:spTgt spid="71"/>
                                        </p:tgtEl>
                                        <p:attrNameLst>
                                          <p:attrName>ppt_w</p:attrName>
                                        </p:attrNameLst>
                                      </p:cBhvr>
                                      <p:tavLst>
                                        <p:tav tm="0">
                                          <p:val>
                                            <p:fltVal val="0"/>
                                          </p:val>
                                        </p:tav>
                                        <p:tav tm="100000">
                                          <p:val>
                                            <p:strVal val="#ppt_w"/>
                                          </p:val>
                                        </p:tav>
                                      </p:tavLst>
                                    </p:anim>
                                    <p:anim calcmode="lin" valueType="num">
                                      <p:cBhvr>
                                        <p:cTn id="8" dur="500" fill="hold"/>
                                        <p:tgtEl>
                                          <p:spTgt spid="71"/>
                                        </p:tgtEl>
                                        <p:attrNameLst>
                                          <p:attrName>ppt_h</p:attrName>
                                        </p:attrNameLst>
                                      </p:cBhvr>
                                      <p:tavLst>
                                        <p:tav tm="0">
                                          <p:val>
                                            <p:fltVal val="0"/>
                                          </p:val>
                                        </p:tav>
                                        <p:tav tm="100000">
                                          <p:val>
                                            <p:strVal val="#ppt_h"/>
                                          </p:val>
                                        </p:tav>
                                      </p:tavLst>
                                    </p:anim>
                                    <p:animEffect transition="in" filter="fade">
                                      <p:cBhvr>
                                        <p:cTn id="9" dur="500"/>
                                        <p:tgtEl>
                                          <p:spTgt spid="71"/>
                                        </p:tgtEl>
                                      </p:cBhvr>
                                    </p:animEffect>
                                  </p:childTnLst>
                                </p:cTn>
                              </p:par>
                              <p:par>
                                <p:cTn id="10" presetID="2" presetClass="entr" presetSubtype="9" fill="hold" nodeType="withEffect">
                                  <p:stCondLst>
                                    <p:cond delay="1500"/>
                                  </p:stCondLst>
                                  <p:childTnLst>
                                    <p:set>
                                      <p:cBhvr>
                                        <p:cTn id="11" dur="1" fill="hold">
                                          <p:stCondLst>
                                            <p:cond delay="0"/>
                                          </p:stCondLst>
                                        </p:cTn>
                                        <p:tgtEl>
                                          <p:spTgt spid="77"/>
                                        </p:tgtEl>
                                        <p:attrNameLst>
                                          <p:attrName>style.visibility</p:attrName>
                                        </p:attrNameLst>
                                      </p:cBhvr>
                                      <p:to>
                                        <p:strVal val="visible"/>
                                      </p:to>
                                    </p:set>
                                    <p:anim calcmode="lin" valueType="num">
                                      <p:cBhvr additive="base">
                                        <p:cTn id="12" dur="250" fill="hold"/>
                                        <p:tgtEl>
                                          <p:spTgt spid="77"/>
                                        </p:tgtEl>
                                        <p:attrNameLst>
                                          <p:attrName>ppt_x</p:attrName>
                                        </p:attrNameLst>
                                      </p:cBhvr>
                                      <p:tavLst>
                                        <p:tav tm="0">
                                          <p:val>
                                            <p:strVal val="0-#ppt_w/2"/>
                                          </p:val>
                                        </p:tav>
                                        <p:tav tm="100000">
                                          <p:val>
                                            <p:strVal val="#ppt_x"/>
                                          </p:val>
                                        </p:tav>
                                      </p:tavLst>
                                    </p:anim>
                                    <p:anim calcmode="lin" valueType="num">
                                      <p:cBhvr additive="base">
                                        <p:cTn id="13" dur="250" fill="hold"/>
                                        <p:tgtEl>
                                          <p:spTgt spid="77"/>
                                        </p:tgtEl>
                                        <p:attrNameLst>
                                          <p:attrName>ppt_y</p:attrName>
                                        </p:attrNameLst>
                                      </p:cBhvr>
                                      <p:tavLst>
                                        <p:tav tm="0">
                                          <p:val>
                                            <p:strVal val="0-#ppt_h/2"/>
                                          </p:val>
                                        </p:tav>
                                        <p:tav tm="100000">
                                          <p:val>
                                            <p:strVal val="#ppt_y"/>
                                          </p:val>
                                        </p:tav>
                                      </p:tavLst>
                                    </p:anim>
                                  </p:childTnLst>
                                </p:cTn>
                              </p:par>
                              <p:par>
                                <p:cTn id="14" presetID="2" presetClass="entr" presetSubtype="12" fill="hold" grpId="0" nodeType="withEffect">
                                  <p:stCondLst>
                                    <p:cond delay="1500"/>
                                  </p:stCondLst>
                                  <p:childTnLst>
                                    <p:set>
                                      <p:cBhvr>
                                        <p:cTn id="15" dur="1" fill="hold">
                                          <p:stCondLst>
                                            <p:cond delay="0"/>
                                          </p:stCondLst>
                                        </p:cTn>
                                        <p:tgtEl>
                                          <p:spTgt spid="83"/>
                                        </p:tgtEl>
                                        <p:attrNameLst>
                                          <p:attrName>style.visibility</p:attrName>
                                        </p:attrNameLst>
                                      </p:cBhvr>
                                      <p:to>
                                        <p:strVal val="visible"/>
                                      </p:to>
                                    </p:set>
                                    <p:anim calcmode="lin" valueType="num">
                                      <p:cBhvr additive="base">
                                        <p:cTn id="16" dur="250" fill="hold"/>
                                        <p:tgtEl>
                                          <p:spTgt spid="83"/>
                                        </p:tgtEl>
                                        <p:attrNameLst>
                                          <p:attrName>ppt_x</p:attrName>
                                        </p:attrNameLst>
                                      </p:cBhvr>
                                      <p:tavLst>
                                        <p:tav tm="0">
                                          <p:val>
                                            <p:strVal val="0-#ppt_w/2"/>
                                          </p:val>
                                        </p:tav>
                                        <p:tav tm="100000">
                                          <p:val>
                                            <p:strVal val="#ppt_x"/>
                                          </p:val>
                                        </p:tav>
                                      </p:tavLst>
                                    </p:anim>
                                    <p:anim calcmode="lin" valueType="num">
                                      <p:cBhvr additive="base">
                                        <p:cTn id="17" dur="250" fill="hold"/>
                                        <p:tgtEl>
                                          <p:spTgt spid="83"/>
                                        </p:tgtEl>
                                        <p:attrNameLst>
                                          <p:attrName>ppt_y</p:attrName>
                                        </p:attrNameLst>
                                      </p:cBhvr>
                                      <p:tavLst>
                                        <p:tav tm="0">
                                          <p:val>
                                            <p:strVal val="1+#ppt_h/2"/>
                                          </p:val>
                                        </p:tav>
                                        <p:tav tm="100000">
                                          <p:val>
                                            <p:strVal val="#ppt_y"/>
                                          </p:val>
                                        </p:tav>
                                      </p:tavLst>
                                    </p:anim>
                                  </p:childTnLst>
                                </p:cTn>
                              </p:par>
                              <p:par>
                                <p:cTn id="18" presetID="53" presetClass="entr" presetSubtype="16" fill="hold" grpId="0" nodeType="withEffect">
                                  <p:stCondLst>
                                    <p:cond delay="1800"/>
                                  </p:stCondLst>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ppt_w</p:attrName>
                                        </p:attrNameLst>
                                      </p:cBhvr>
                                      <p:tavLst>
                                        <p:tav tm="0">
                                          <p:val>
                                            <p:fltVal val="0"/>
                                          </p:val>
                                        </p:tav>
                                        <p:tav tm="100000">
                                          <p:val>
                                            <p:strVal val="#ppt_w"/>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Effect transition="in" filter="fade">
                                      <p:cBhvr>
                                        <p:cTn id="22" dur="500"/>
                                        <p:tgtEl>
                                          <p:spTgt spid="2"/>
                                        </p:tgtEl>
                                      </p:cBhvr>
                                    </p:animEffect>
                                  </p:childTnLst>
                                </p:cTn>
                              </p:par>
                              <p:par>
                                <p:cTn id="23" presetID="53" presetClass="entr" presetSubtype="16" fill="hold" grpId="0" nodeType="withEffect">
                                  <p:stCondLst>
                                    <p:cond delay="2300"/>
                                  </p:stCondLst>
                                  <p:childTnLst>
                                    <p:set>
                                      <p:cBhvr>
                                        <p:cTn id="24" dur="1" fill="hold">
                                          <p:stCondLst>
                                            <p:cond delay="0"/>
                                          </p:stCondLst>
                                        </p:cTn>
                                        <p:tgtEl>
                                          <p:spTgt spid="29"/>
                                        </p:tgtEl>
                                        <p:attrNameLst>
                                          <p:attrName>style.visibility</p:attrName>
                                        </p:attrNameLst>
                                      </p:cBhvr>
                                      <p:to>
                                        <p:strVal val="visible"/>
                                      </p:to>
                                    </p:set>
                                    <p:anim calcmode="lin" valueType="num">
                                      <p:cBhvr>
                                        <p:cTn id="25" dur="500" fill="hold"/>
                                        <p:tgtEl>
                                          <p:spTgt spid="29"/>
                                        </p:tgtEl>
                                        <p:attrNameLst>
                                          <p:attrName>ppt_w</p:attrName>
                                        </p:attrNameLst>
                                      </p:cBhvr>
                                      <p:tavLst>
                                        <p:tav tm="0">
                                          <p:val>
                                            <p:fltVal val="0"/>
                                          </p:val>
                                        </p:tav>
                                        <p:tav tm="100000">
                                          <p:val>
                                            <p:strVal val="#ppt_w"/>
                                          </p:val>
                                        </p:tav>
                                      </p:tavLst>
                                    </p:anim>
                                    <p:anim calcmode="lin" valueType="num">
                                      <p:cBhvr>
                                        <p:cTn id="26" dur="500" fill="hold"/>
                                        <p:tgtEl>
                                          <p:spTgt spid="29"/>
                                        </p:tgtEl>
                                        <p:attrNameLst>
                                          <p:attrName>ppt_h</p:attrName>
                                        </p:attrNameLst>
                                      </p:cBhvr>
                                      <p:tavLst>
                                        <p:tav tm="0">
                                          <p:val>
                                            <p:fltVal val="0"/>
                                          </p:val>
                                        </p:tav>
                                        <p:tav tm="100000">
                                          <p:val>
                                            <p:strVal val="#ppt_h"/>
                                          </p:val>
                                        </p:tav>
                                      </p:tavLst>
                                    </p:anim>
                                    <p:animEffect transition="in" filter="fade">
                                      <p:cBhvr>
                                        <p:cTn id="27" dur="500"/>
                                        <p:tgtEl>
                                          <p:spTgt spid="29"/>
                                        </p:tgtEl>
                                      </p:cBhvr>
                                    </p:animEffect>
                                  </p:childTnLst>
                                </p:cTn>
                              </p:par>
                              <p:par>
                                <p:cTn id="28" presetID="53" presetClass="entr" presetSubtype="16" fill="hold" grpId="0" nodeType="withEffect">
                                  <p:stCondLst>
                                    <p:cond delay="2800"/>
                                  </p:stCondLst>
                                  <p:childTnLst>
                                    <p:set>
                                      <p:cBhvr>
                                        <p:cTn id="29" dur="1" fill="hold">
                                          <p:stCondLst>
                                            <p:cond delay="0"/>
                                          </p:stCondLst>
                                        </p:cTn>
                                        <p:tgtEl>
                                          <p:spTgt spid="28"/>
                                        </p:tgtEl>
                                        <p:attrNameLst>
                                          <p:attrName>style.visibility</p:attrName>
                                        </p:attrNameLst>
                                      </p:cBhvr>
                                      <p:to>
                                        <p:strVal val="visible"/>
                                      </p:to>
                                    </p:set>
                                    <p:anim calcmode="lin" valueType="num">
                                      <p:cBhvr>
                                        <p:cTn id="30" dur="500" fill="hold"/>
                                        <p:tgtEl>
                                          <p:spTgt spid="28"/>
                                        </p:tgtEl>
                                        <p:attrNameLst>
                                          <p:attrName>ppt_w</p:attrName>
                                        </p:attrNameLst>
                                      </p:cBhvr>
                                      <p:tavLst>
                                        <p:tav tm="0">
                                          <p:val>
                                            <p:fltVal val="0"/>
                                          </p:val>
                                        </p:tav>
                                        <p:tav tm="100000">
                                          <p:val>
                                            <p:strVal val="#ppt_w"/>
                                          </p:val>
                                        </p:tav>
                                      </p:tavLst>
                                    </p:anim>
                                    <p:anim calcmode="lin" valueType="num">
                                      <p:cBhvr>
                                        <p:cTn id="31" dur="500" fill="hold"/>
                                        <p:tgtEl>
                                          <p:spTgt spid="28"/>
                                        </p:tgtEl>
                                        <p:attrNameLst>
                                          <p:attrName>ppt_h</p:attrName>
                                        </p:attrNameLst>
                                      </p:cBhvr>
                                      <p:tavLst>
                                        <p:tav tm="0">
                                          <p:val>
                                            <p:fltVal val="0"/>
                                          </p:val>
                                        </p:tav>
                                        <p:tav tm="100000">
                                          <p:val>
                                            <p:strVal val="#ppt_h"/>
                                          </p:val>
                                        </p:tav>
                                      </p:tavLst>
                                    </p:anim>
                                    <p:animEffect transition="in" filter="fade">
                                      <p:cBhvr>
                                        <p:cTn id="32" dur="500"/>
                                        <p:tgtEl>
                                          <p:spTgt spid="28"/>
                                        </p:tgtEl>
                                      </p:cBhvr>
                                    </p:animEffect>
                                  </p:childTnLst>
                                </p:cTn>
                              </p:par>
                              <p:par>
                                <p:cTn id="33" presetID="53" presetClass="entr" presetSubtype="16" fill="hold" grpId="0" nodeType="withEffect">
                                  <p:stCondLst>
                                    <p:cond delay="3300"/>
                                  </p:stCondLst>
                                  <p:childTnLst>
                                    <p:set>
                                      <p:cBhvr>
                                        <p:cTn id="34" dur="1" fill="hold">
                                          <p:stCondLst>
                                            <p:cond delay="0"/>
                                          </p:stCondLst>
                                        </p:cTn>
                                        <p:tgtEl>
                                          <p:spTgt spid="30"/>
                                        </p:tgtEl>
                                        <p:attrNameLst>
                                          <p:attrName>style.visibility</p:attrName>
                                        </p:attrNameLst>
                                      </p:cBhvr>
                                      <p:to>
                                        <p:strVal val="visible"/>
                                      </p:to>
                                    </p:set>
                                    <p:anim calcmode="lin" valueType="num">
                                      <p:cBhvr>
                                        <p:cTn id="35" dur="500" fill="hold"/>
                                        <p:tgtEl>
                                          <p:spTgt spid="30"/>
                                        </p:tgtEl>
                                        <p:attrNameLst>
                                          <p:attrName>ppt_w</p:attrName>
                                        </p:attrNameLst>
                                      </p:cBhvr>
                                      <p:tavLst>
                                        <p:tav tm="0">
                                          <p:val>
                                            <p:fltVal val="0"/>
                                          </p:val>
                                        </p:tav>
                                        <p:tav tm="100000">
                                          <p:val>
                                            <p:strVal val="#ppt_w"/>
                                          </p:val>
                                        </p:tav>
                                      </p:tavLst>
                                    </p:anim>
                                    <p:anim calcmode="lin" valueType="num">
                                      <p:cBhvr>
                                        <p:cTn id="36" dur="500" fill="hold"/>
                                        <p:tgtEl>
                                          <p:spTgt spid="30"/>
                                        </p:tgtEl>
                                        <p:attrNameLst>
                                          <p:attrName>ppt_h</p:attrName>
                                        </p:attrNameLst>
                                      </p:cBhvr>
                                      <p:tavLst>
                                        <p:tav tm="0">
                                          <p:val>
                                            <p:fltVal val="0"/>
                                          </p:val>
                                        </p:tav>
                                        <p:tav tm="100000">
                                          <p:val>
                                            <p:strVal val="#ppt_h"/>
                                          </p:val>
                                        </p:tav>
                                      </p:tavLst>
                                    </p:anim>
                                    <p:animEffect transition="in" filter="fade">
                                      <p:cBhvr>
                                        <p:cTn id="37" dur="500"/>
                                        <p:tgtEl>
                                          <p:spTgt spid="30"/>
                                        </p:tgtEl>
                                      </p:cBhvr>
                                    </p:animEffect>
                                  </p:childTnLst>
                                </p:cTn>
                              </p:par>
                            </p:childTnLst>
                          </p:cTn>
                        </p:par>
                        <p:par>
                          <p:cTn id="38" fill="hold">
                            <p:stCondLst>
                              <p:cond delay="1500"/>
                            </p:stCondLst>
                            <p:childTnLst>
                              <p:par>
                                <p:cTn id="39" presetID="10" presetClass="entr" presetSubtype="0"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childTnLst>
                                </p:cTn>
                              </p:par>
                            </p:childTnLst>
                          </p:cTn>
                        </p:par>
                        <p:par>
                          <p:cTn id="42" fill="hold">
                            <p:stCondLst>
                              <p:cond delay="2000"/>
                            </p:stCondLst>
                            <p:childTnLst>
                              <p:par>
                                <p:cTn id="43" presetID="10" presetClass="entr" presetSubtype="0" fill="hold" grpId="0" nodeType="after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500"/>
                                        <p:tgtEl>
                                          <p:spTgt spid="24"/>
                                        </p:tgtEl>
                                      </p:cBhvr>
                                    </p:animEffect>
                                  </p:childTnLst>
                                </p:cTn>
                              </p:par>
                            </p:childTnLst>
                          </p:cTn>
                        </p:par>
                        <p:par>
                          <p:cTn id="46" fill="hold">
                            <p:stCondLst>
                              <p:cond delay="2500"/>
                            </p:stCondLst>
                            <p:childTnLst>
                              <p:par>
                                <p:cTn id="47" presetID="10" presetClass="entr" presetSubtype="0" fill="hold" grpId="0" nodeType="after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500"/>
                                        <p:tgtEl>
                                          <p:spTgt spid="25"/>
                                        </p:tgtEl>
                                      </p:cBhvr>
                                    </p:animEffect>
                                  </p:childTnLst>
                                </p:cTn>
                              </p:par>
                            </p:childTnLst>
                          </p:cTn>
                        </p:par>
                        <p:par>
                          <p:cTn id="50" fill="hold">
                            <p:stCondLst>
                              <p:cond delay="3000"/>
                            </p:stCondLst>
                            <p:childTnLst>
                              <p:par>
                                <p:cTn id="51" presetID="10" presetClass="entr" presetSubtype="0"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500"/>
                                        <p:tgtEl>
                                          <p:spTgt spid="26"/>
                                        </p:tgtEl>
                                      </p:cBhvr>
                                    </p:animEffect>
                                  </p:childTnLst>
                                </p:cTn>
                              </p:par>
                            </p:childTnLst>
                          </p:cTn>
                        </p:par>
                        <p:par>
                          <p:cTn id="54" fill="hold">
                            <p:stCondLst>
                              <p:cond delay="3500"/>
                            </p:stCondLst>
                            <p:childTnLst>
                              <p:par>
                                <p:cTn id="55" presetID="10" presetClass="entr" presetSubtype="0" fill="hold" grpId="0" nodeType="after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fade">
                                      <p:cBhvr>
                                        <p:cTn id="57" dur="500"/>
                                        <p:tgtEl>
                                          <p:spTgt spid="27"/>
                                        </p:tgtEl>
                                      </p:cBhvr>
                                    </p:animEffect>
                                  </p:childTnLst>
                                </p:cTn>
                              </p:par>
                            </p:childTnLst>
                          </p:cTn>
                        </p:par>
                        <p:par>
                          <p:cTn id="58" fill="hold">
                            <p:stCondLst>
                              <p:cond delay="4000"/>
                            </p:stCondLst>
                            <p:childTnLst>
                              <p:par>
                                <p:cTn id="59" presetID="10" presetClass="entr" presetSubtype="0"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fade">
                                      <p:cBhvr>
                                        <p:cTn id="61" dur="500"/>
                                        <p:tgtEl>
                                          <p:spTgt spid="31"/>
                                        </p:tgtEl>
                                      </p:cBhvr>
                                    </p:animEffect>
                                  </p:childTnLst>
                                </p:cTn>
                              </p:par>
                            </p:childTnLst>
                          </p:cTn>
                        </p:par>
                        <p:par>
                          <p:cTn id="62" fill="hold">
                            <p:stCondLst>
                              <p:cond delay="4500"/>
                            </p:stCondLst>
                            <p:childTnLst>
                              <p:par>
                                <p:cTn id="63" presetID="10" presetClass="entr" presetSubtype="0" fill="hold" grpId="0" nodeType="after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500"/>
                                        <p:tgtEl>
                                          <p:spTgt spid="32"/>
                                        </p:tgtEl>
                                      </p:cBhvr>
                                    </p:animEffect>
                                  </p:childTnLst>
                                </p:cTn>
                              </p:par>
                            </p:childTnLst>
                          </p:cTn>
                        </p:par>
                        <p:par>
                          <p:cTn id="66" fill="hold">
                            <p:stCondLst>
                              <p:cond delay="5000"/>
                            </p:stCondLst>
                            <p:childTnLst>
                              <p:par>
                                <p:cTn id="67" presetID="10" presetClass="entr" presetSubtype="0" fill="hold" grpId="0" nodeType="afterEffect">
                                  <p:stCondLst>
                                    <p:cond delay="0"/>
                                  </p:stCondLst>
                                  <p:childTnLst>
                                    <p:set>
                                      <p:cBhvr>
                                        <p:cTn id="68" dur="1" fill="hold">
                                          <p:stCondLst>
                                            <p:cond delay="0"/>
                                          </p:stCondLst>
                                        </p:cTn>
                                        <p:tgtEl>
                                          <p:spTgt spid="33"/>
                                        </p:tgtEl>
                                        <p:attrNameLst>
                                          <p:attrName>style.visibility</p:attrName>
                                        </p:attrNameLst>
                                      </p:cBhvr>
                                      <p:to>
                                        <p:strVal val="visible"/>
                                      </p:to>
                                    </p:set>
                                    <p:animEffect transition="in" filter="fade">
                                      <p:cBhvr>
                                        <p:cTn id="6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bldLvl="0" animBg="1"/>
      <p:bldP spid="2" grpId="0" bldLvl="0" animBg="1"/>
      <p:bldP spid="28" grpId="0" bldLvl="0" animBg="1"/>
      <p:bldP spid="29" grpId="0" bldLvl="0" animBg="1"/>
      <p:bldP spid="30" grpId="0" bldLvl="0" animBg="1"/>
      <p:bldP spid="23" grpId="0" bldLvl="0" animBg="1"/>
      <p:bldP spid="24" grpId="0"/>
      <p:bldP spid="25" grpId="0" bldLvl="0" animBg="1"/>
      <p:bldP spid="26" grpId="0"/>
      <p:bldP spid="27" grpId="0" bldLvl="0" animBg="1"/>
      <p:bldP spid="31" grpId="0"/>
      <p:bldP spid="32" grpId="0" bldLvl="0" animBg="1"/>
      <p:bldP spid="3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 name="矩形 15"/>
          <p:cNvSpPr>
            <a:spLocks noChangeArrowheads="1"/>
          </p:cNvSpPr>
          <p:nvPr/>
        </p:nvSpPr>
        <p:spPr bwMode="auto">
          <a:xfrm>
            <a:off x="810895" y="2464435"/>
            <a:ext cx="4920615" cy="3046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sz="1600" dirty="0">
                <a:solidFill>
                  <a:schemeClr val="tx1"/>
                </a:solidFill>
                <a:latin typeface="宋体" panose="02010600030101010101" pitchFamily="2" charset="-122"/>
                <a:cs typeface="宋体" panose="02010600030101010101" pitchFamily="2" charset="-122"/>
                <a:sym typeface="+mn-ea"/>
              </a:rPr>
              <a:t>战略性人力资源管理是一个系统的概念，它强调通过人力资源的战略规划、政策及管理实践达到能获得竞争优势的人力资源配置的目的，强调人力资源与组织战略的匹配，强调通过人力资源管理活动实现组织战略的灵活性，强调人力资源管理活动的目的是实现组织目标。战略性人力资源管理把人力资源管理提升到战略的地位，系统地将人与组织联系起来，建立统一性和适应性相结合的人力资源管理</a:t>
            </a:r>
            <a:r>
              <a:rPr lang="zh-CN" sz="1600" dirty="0">
                <a:solidFill>
                  <a:schemeClr val="tx1"/>
                </a:solidFill>
                <a:latin typeface="宋体" panose="02010600030101010101" pitchFamily="2" charset="-122"/>
                <a:cs typeface="宋体" panose="02010600030101010101" pitchFamily="2" charset="-122"/>
                <a:sym typeface="+mn-ea"/>
              </a:rPr>
              <a:t>。</a:t>
            </a:r>
            <a:endParaRPr lang="zh-CN" sz="1600" dirty="0">
              <a:solidFill>
                <a:schemeClr val="tx1"/>
              </a:solidFill>
              <a:latin typeface="宋体" panose="02010600030101010101" pitchFamily="2" charset="-122"/>
              <a:cs typeface="宋体" panose="02010600030101010101" pitchFamily="2" charset="-122"/>
              <a:sym typeface="+mn-ea"/>
            </a:endParaRPr>
          </a:p>
        </p:txBody>
      </p:sp>
      <p:sp>
        <p:nvSpPr>
          <p:cNvPr id="47" name="文本框 16"/>
          <p:cNvSpPr txBox="1">
            <a:spLocks noChangeArrowheads="1"/>
          </p:cNvSpPr>
          <p:nvPr/>
        </p:nvSpPr>
        <p:spPr bwMode="auto">
          <a:xfrm>
            <a:off x="1373505" y="1905635"/>
            <a:ext cx="344614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rPr>
              <a:t>5. 战略性人力资源管理</a:t>
            </a:r>
            <a:endParaRPr kumimoji="0" lang="zh-CN" altLang="en-US" sz="2400" b="0"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endParaRPr>
          </a:p>
        </p:txBody>
      </p:sp>
      <p:sp>
        <p:nvSpPr>
          <p:cNvPr id="25" name="文本框 2"/>
          <p:cNvSpPr txBox="1"/>
          <p:nvPr/>
        </p:nvSpPr>
        <p:spPr>
          <a:xfrm>
            <a:off x="885825" y="599440"/>
            <a:ext cx="433260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sym typeface="+mn-ea"/>
              </a:rPr>
              <a:t>一、人力资源管理概述</a:t>
            </a:r>
            <a:endParaRPr lang="zh-CN" altLang="en-US" sz="2600" dirty="0">
              <a:latin typeface="宋体" panose="02010600030101010101" pitchFamily="2" charset="-122"/>
              <a:ea typeface="宋体" panose="02010600030101010101" pitchFamily="2" charset="-122"/>
            </a:endParaRPr>
          </a:p>
        </p:txBody>
      </p:sp>
      <p:pic>
        <p:nvPicPr>
          <p:cNvPr id="4" name="图片 3"/>
          <p:cNvPicPr>
            <a:picLocks noChangeAspect="1"/>
          </p:cNvPicPr>
          <p:nvPr/>
        </p:nvPicPr>
        <p:blipFill>
          <a:blip r:embed="rId1"/>
          <a:stretch>
            <a:fillRect/>
          </a:stretch>
        </p:blipFill>
        <p:spPr>
          <a:xfrm>
            <a:off x="5926455" y="1376680"/>
            <a:ext cx="5648325" cy="48958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up)">
                                      <p:cBhvr>
                                        <p:cTn id="7" dur="500"/>
                                        <p:tgtEl>
                                          <p:spTgt spid="4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up)">
                                      <p:cBhvr>
                                        <p:cTn id="11" dur="1000"/>
                                        <p:tgtEl>
                                          <p:spTgt spid="4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down)">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464495" y="1524452"/>
            <a:ext cx="11200765" cy="5047615"/>
            <a:chOff x="464495" y="1524452"/>
            <a:chExt cx="11200765" cy="5047615"/>
          </a:xfrm>
        </p:grpSpPr>
        <p:grpSp>
          <p:nvGrpSpPr>
            <p:cNvPr id="25" name="组合 24"/>
            <p:cNvGrpSpPr/>
            <p:nvPr/>
          </p:nvGrpSpPr>
          <p:grpSpPr>
            <a:xfrm>
              <a:off x="464495" y="1524452"/>
              <a:ext cx="11200765" cy="5047615"/>
              <a:chOff x="447820" y="1439070"/>
              <a:chExt cx="11200765" cy="5047615"/>
            </a:xfrm>
          </p:grpSpPr>
          <p:sp>
            <p:nvSpPr>
              <p:cNvPr id="28" name="TextBox 24"/>
              <p:cNvSpPr txBox="1"/>
              <p:nvPr/>
            </p:nvSpPr>
            <p:spPr>
              <a:xfrm>
                <a:off x="447820" y="1550195"/>
                <a:ext cx="3912870" cy="1563370"/>
              </a:xfrm>
              <a:prstGeom prst="rect">
                <a:avLst/>
              </a:prstGeom>
              <a:noFill/>
            </p:spPr>
            <p:txBody>
              <a:bodyPr wrap="square" lIns="86711" tIns="43355" rIns="86711" bIns="43355" rtlCol="0">
                <a:spAutoFit/>
              </a:bodyPr>
              <a:lstStyle/>
              <a:p>
                <a:pPr algn="l"/>
                <a:r>
                  <a:rPr lang="zh-CN" altLang="en-US" sz="1600" b="1" dirty="0">
                    <a:solidFill>
                      <a:schemeClr val="tx1">
                        <a:lumMod val="65000"/>
                        <a:lumOff val="35000"/>
                      </a:schemeClr>
                    </a:solidFill>
                    <a:latin typeface="+mn-ea"/>
                    <a:ea typeface="+mn-ea"/>
                  </a:rPr>
                  <a:t>1. 人力资源规划</a:t>
                </a:r>
                <a:endParaRPr lang="zh-CN" altLang="en-US" sz="1600" b="1" dirty="0">
                  <a:solidFill>
                    <a:schemeClr val="tx1">
                      <a:lumMod val="65000"/>
                      <a:lumOff val="35000"/>
                    </a:schemeClr>
                  </a:solidFill>
                  <a:latin typeface="+mn-ea"/>
                  <a:ea typeface="+mn-ea"/>
                </a:endParaRPr>
              </a:p>
              <a:p>
                <a:pPr algn="l"/>
                <a:r>
                  <a:rPr lang="zh-CN" altLang="en-US" sz="1600" dirty="0">
                    <a:solidFill>
                      <a:schemeClr val="tx1">
                        <a:lumMod val="65000"/>
                        <a:lumOff val="35000"/>
                      </a:schemeClr>
                    </a:solidFill>
                    <a:latin typeface="+mn-ea"/>
                    <a:ea typeface="+mn-ea"/>
                  </a:rPr>
                  <a:t>通过这一过程，对组织近期的人员需求和人力资源现状有一个明确的评估，能够避免突如其来的人员短缺和人员过剩。这个评估是对企业战略目标、组织文化、市场变化方向、员工流动情形的综合考量。</a:t>
                </a:r>
                <a:endParaRPr lang="zh-CN" altLang="en-US" sz="1600" dirty="0">
                  <a:solidFill>
                    <a:schemeClr val="tx1">
                      <a:lumMod val="65000"/>
                      <a:lumOff val="35000"/>
                    </a:schemeClr>
                  </a:solidFill>
                  <a:latin typeface="+mn-ea"/>
                  <a:ea typeface="+mn-ea"/>
                </a:endParaRPr>
              </a:p>
            </p:txBody>
          </p:sp>
          <p:sp>
            <p:nvSpPr>
              <p:cNvPr id="30" name="TextBox 24"/>
              <p:cNvSpPr txBox="1"/>
              <p:nvPr/>
            </p:nvSpPr>
            <p:spPr>
              <a:xfrm>
                <a:off x="447820" y="3113565"/>
                <a:ext cx="3772535" cy="1809750"/>
              </a:xfrm>
              <a:prstGeom prst="rect">
                <a:avLst/>
              </a:prstGeom>
              <a:noFill/>
            </p:spPr>
            <p:txBody>
              <a:bodyPr wrap="square" lIns="86711" tIns="43355" rIns="86711" bIns="43355" rtlCol="0">
                <a:spAutoFit/>
              </a:bodyPr>
              <a:lstStyle/>
              <a:p>
                <a:pPr algn="l"/>
                <a:r>
                  <a:rPr lang="zh-CN" altLang="en-US" sz="1600" dirty="0">
                    <a:solidFill>
                      <a:schemeClr val="tx1">
                        <a:lumMod val="65000"/>
                        <a:lumOff val="35000"/>
                      </a:schemeClr>
                    </a:solidFill>
                    <a:latin typeface="黑体" panose="02010609060101010101" charset="-122"/>
                    <a:ea typeface="黑体" panose="02010609060101010101" charset="-122"/>
                    <a:cs typeface="黑体" panose="02010609060101010101" charset="-122"/>
                  </a:rPr>
                  <a:t>2. 工作分析与设计</a:t>
                </a:r>
                <a:endParaRPr lang="zh-CN" altLang="en-US" sz="1600" dirty="0">
                  <a:solidFill>
                    <a:schemeClr val="tx1">
                      <a:lumMod val="65000"/>
                      <a:lumOff val="35000"/>
                    </a:schemeClr>
                  </a:solidFill>
                  <a:latin typeface="黑体" panose="02010609060101010101" charset="-122"/>
                  <a:ea typeface="黑体" panose="02010609060101010101" charset="-122"/>
                  <a:cs typeface="黑体" panose="02010609060101010101" charset="-122"/>
                </a:endParaRPr>
              </a:p>
              <a:p>
                <a:pPr algn="l"/>
                <a:r>
                  <a:rPr lang="zh-CN" altLang="en-US" sz="1600" dirty="0">
                    <a:solidFill>
                      <a:schemeClr val="tx1">
                        <a:lumMod val="65000"/>
                        <a:lumOff val="35000"/>
                      </a:schemeClr>
                    </a:solidFill>
                    <a:latin typeface="+mn-ea"/>
                    <a:ea typeface="+mn-ea"/>
                  </a:rPr>
                  <a:t>工作分析，也叫职位分析，指研究一个企业内每一个职位包括的具体工作内容和责任，对每一个职位的工作内容及有关因素做全面的、系统的描述和记载，并指明担任这一职位工作的人员必须具备的知识和能力。</a:t>
                </a:r>
                <a:endParaRPr lang="zh-CN" altLang="en-US" sz="1600" dirty="0">
                  <a:solidFill>
                    <a:schemeClr val="tx1">
                      <a:lumMod val="65000"/>
                      <a:lumOff val="35000"/>
                    </a:schemeClr>
                  </a:solidFill>
                  <a:latin typeface="+mn-ea"/>
                  <a:ea typeface="+mn-ea"/>
                </a:endParaRPr>
              </a:p>
            </p:txBody>
          </p:sp>
          <p:sp>
            <p:nvSpPr>
              <p:cNvPr id="32" name="TextBox 24"/>
              <p:cNvSpPr txBox="1"/>
              <p:nvPr/>
            </p:nvSpPr>
            <p:spPr>
              <a:xfrm>
                <a:off x="511320" y="4923315"/>
                <a:ext cx="3646170" cy="1563370"/>
              </a:xfrm>
              <a:prstGeom prst="rect">
                <a:avLst/>
              </a:prstGeom>
              <a:noFill/>
            </p:spPr>
            <p:txBody>
              <a:bodyPr wrap="square" lIns="86711" tIns="43355" rIns="86711" bIns="43355" rtlCol="0">
                <a:spAutoFit/>
              </a:bodyPr>
              <a:lstStyle/>
              <a:p>
                <a:pPr algn="l"/>
                <a:r>
                  <a:rPr lang="zh-CN" altLang="en-US" sz="1600" b="1" dirty="0">
                    <a:solidFill>
                      <a:schemeClr val="tx1">
                        <a:lumMod val="65000"/>
                        <a:lumOff val="35000"/>
                      </a:schemeClr>
                    </a:solidFill>
                    <a:latin typeface="+mn-ea"/>
                    <a:ea typeface="+mn-ea"/>
                  </a:rPr>
                  <a:t>3. 员工的招聘</a:t>
                </a:r>
                <a:endParaRPr lang="zh-CN" altLang="en-US" sz="1600" b="1" dirty="0">
                  <a:solidFill>
                    <a:schemeClr val="tx1">
                      <a:lumMod val="65000"/>
                      <a:lumOff val="35000"/>
                    </a:schemeClr>
                  </a:solidFill>
                  <a:latin typeface="+mn-ea"/>
                  <a:ea typeface="+mn-ea"/>
                </a:endParaRPr>
              </a:p>
              <a:p>
                <a:pPr algn="l"/>
                <a:r>
                  <a:rPr lang="zh-CN" altLang="en-US" sz="1600" dirty="0">
                    <a:solidFill>
                      <a:schemeClr val="tx1">
                        <a:lumMod val="65000"/>
                        <a:lumOff val="35000"/>
                      </a:schemeClr>
                    </a:solidFill>
                    <a:latin typeface="+mn-ea"/>
                    <a:ea typeface="+mn-ea"/>
                  </a:rPr>
                  <a:t>员工招聘分为“招”和“聘”两个阶段，“招”即招募，是组织开展的以识别和</a:t>
                </a:r>
                <a:endParaRPr lang="zh-CN" altLang="en-US" sz="1600" dirty="0">
                  <a:solidFill>
                    <a:schemeClr val="tx1">
                      <a:lumMod val="65000"/>
                      <a:lumOff val="35000"/>
                    </a:schemeClr>
                  </a:solidFill>
                  <a:latin typeface="+mn-ea"/>
                  <a:ea typeface="+mn-ea"/>
                </a:endParaRPr>
              </a:p>
              <a:p>
                <a:pPr algn="l"/>
                <a:r>
                  <a:rPr lang="zh-CN" altLang="en-US" sz="1600" dirty="0">
                    <a:solidFill>
                      <a:schemeClr val="tx1">
                        <a:lumMod val="65000"/>
                        <a:lumOff val="35000"/>
                      </a:schemeClr>
                    </a:solidFill>
                    <a:latin typeface="+mn-ea"/>
                    <a:ea typeface="+mn-ea"/>
                  </a:rPr>
                  <a:t>吸引潜在雇员为主要目的的所有实务或活动；“聘”即甄选，是从候选人中选择合适员工的活动。</a:t>
                </a:r>
                <a:endParaRPr lang="zh-CN" altLang="en-US" sz="1600" dirty="0">
                  <a:solidFill>
                    <a:schemeClr val="tx1">
                      <a:lumMod val="65000"/>
                      <a:lumOff val="35000"/>
                    </a:schemeClr>
                  </a:solidFill>
                  <a:latin typeface="+mn-ea"/>
                  <a:ea typeface="+mn-ea"/>
                </a:endParaRPr>
              </a:p>
            </p:txBody>
          </p:sp>
          <p:sp>
            <p:nvSpPr>
              <p:cNvPr id="34" name="TextBox 24"/>
              <p:cNvSpPr txBox="1"/>
              <p:nvPr/>
            </p:nvSpPr>
            <p:spPr>
              <a:xfrm>
                <a:off x="7872240" y="1439070"/>
                <a:ext cx="3776345" cy="1563370"/>
              </a:xfrm>
              <a:prstGeom prst="rect">
                <a:avLst/>
              </a:prstGeom>
              <a:noFill/>
            </p:spPr>
            <p:txBody>
              <a:bodyPr wrap="square" lIns="86711" tIns="43355" rIns="86711" bIns="43355" rtlCol="0">
                <a:spAutoFit/>
              </a:bodyPr>
              <a:lstStyle/>
              <a:p>
                <a:pPr algn="l"/>
                <a:r>
                  <a:rPr lang="zh-CN" altLang="en-US" sz="1600" b="1" dirty="0">
                    <a:solidFill>
                      <a:schemeClr val="tx1">
                        <a:lumMod val="65000"/>
                        <a:lumOff val="35000"/>
                      </a:schemeClr>
                    </a:solidFill>
                    <a:latin typeface="+mn-ea"/>
                    <a:ea typeface="+mn-ea"/>
                  </a:rPr>
                  <a:t>4. 员工培训</a:t>
                </a:r>
                <a:endParaRPr lang="zh-CN" altLang="en-US" sz="1600" b="1" dirty="0">
                  <a:solidFill>
                    <a:schemeClr val="tx1">
                      <a:lumMod val="65000"/>
                      <a:lumOff val="35000"/>
                    </a:schemeClr>
                  </a:solidFill>
                  <a:latin typeface="+mn-ea"/>
                  <a:ea typeface="+mn-ea"/>
                </a:endParaRPr>
              </a:p>
              <a:p>
                <a:pPr algn="l"/>
                <a:r>
                  <a:rPr lang="zh-CN" altLang="en-US" sz="1600" dirty="0">
                    <a:solidFill>
                      <a:schemeClr val="tx1">
                        <a:lumMod val="65000"/>
                        <a:lumOff val="35000"/>
                      </a:schemeClr>
                    </a:solidFill>
                    <a:latin typeface="+mn-ea"/>
                    <a:ea typeface="+mn-ea"/>
                  </a:rPr>
                  <a:t>培训是组织计划好的、为帮助员工获得与工作有关的知识、技术、能力和行为</a:t>
                </a:r>
                <a:endParaRPr lang="zh-CN" altLang="en-US" sz="1600" dirty="0">
                  <a:solidFill>
                    <a:schemeClr val="tx1">
                      <a:lumMod val="65000"/>
                      <a:lumOff val="35000"/>
                    </a:schemeClr>
                  </a:solidFill>
                  <a:latin typeface="+mn-ea"/>
                  <a:ea typeface="+mn-ea"/>
                </a:endParaRPr>
              </a:p>
              <a:p>
                <a:pPr algn="l"/>
                <a:r>
                  <a:rPr lang="zh-CN" altLang="en-US" sz="1600" dirty="0">
                    <a:solidFill>
                      <a:schemeClr val="tx1">
                        <a:lumMod val="65000"/>
                        <a:lumOff val="35000"/>
                      </a:schemeClr>
                    </a:solidFill>
                    <a:latin typeface="+mn-ea"/>
                    <a:ea typeface="+mn-ea"/>
                  </a:rPr>
                  <a:t>而做的努力。培训的目的是使员工把他们所学的东西应用到工作中，培训的本质是学习。</a:t>
                </a:r>
                <a:endParaRPr lang="zh-CN" altLang="en-US" sz="1600" dirty="0">
                  <a:solidFill>
                    <a:schemeClr val="tx1">
                      <a:lumMod val="65000"/>
                      <a:lumOff val="35000"/>
                    </a:schemeClr>
                  </a:solidFill>
                  <a:latin typeface="+mn-ea"/>
                  <a:ea typeface="+mn-ea"/>
                </a:endParaRPr>
              </a:p>
            </p:txBody>
          </p:sp>
          <p:sp>
            <p:nvSpPr>
              <p:cNvPr id="36" name="TextBox 35"/>
              <p:cNvSpPr txBox="1"/>
              <p:nvPr/>
            </p:nvSpPr>
            <p:spPr>
              <a:xfrm>
                <a:off x="7886845" y="3355500"/>
                <a:ext cx="3761740" cy="824865"/>
              </a:xfrm>
              <a:prstGeom prst="rect">
                <a:avLst/>
              </a:prstGeom>
              <a:noFill/>
            </p:spPr>
            <p:txBody>
              <a:bodyPr wrap="square" lIns="86711" tIns="43355" rIns="86711" bIns="43355" rtlCol="0">
                <a:spAutoFit/>
              </a:bodyPr>
              <a:lstStyle/>
              <a:p>
                <a:pPr algn="l"/>
                <a:r>
                  <a:rPr lang="zh-CN" altLang="en-US" sz="1600" b="1" dirty="0">
                    <a:solidFill>
                      <a:schemeClr val="tx1">
                        <a:lumMod val="65000"/>
                        <a:lumOff val="35000"/>
                      </a:schemeClr>
                    </a:solidFill>
                    <a:latin typeface="+mn-ea"/>
                    <a:ea typeface="+mn-ea"/>
                  </a:rPr>
                  <a:t>5. 绩效管理</a:t>
                </a:r>
                <a:endParaRPr lang="zh-CN" altLang="en-US" sz="1600" b="1" dirty="0">
                  <a:solidFill>
                    <a:schemeClr val="tx1">
                      <a:lumMod val="65000"/>
                      <a:lumOff val="35000"/>
                    </a:schemeClr>
                  </a:solidFill>
                  <a:latin typeface="+mn-ea"/>
                  <a:ea typeface="+mn-ea"/>
                </a:endParaRPr>
              </a:p>
              <a:p>
                <a:pPr algn="l"/>
                <a:r>
                  <a:rPr lang="zh-CN" altLang="en-US" sz="1600" dirty="0">
                    <a:solidFill>
                      <a:schemeClr val="tx1">
                        <a:lumMod val="65000"/>
                        <a:lumOff val="35000"/>
                      </a:schemeClr>
                    </a:solidFill>
                    <a:latin typeface="+mn-ea"/>
                    <a:ea typeface="+mn-ea"/>
                  </a:rPr>
                  <a:t>员工的工作绩效，是指他们那些经过考评的工作行为、表现及其结果。</a:t>
                </a:r>
                <a:endParaRPr lang="zh-CN" altLang="en-US" sz="1600" dirty="0">
                  <a:solidFill>
                    <a:schemeClr val="tx1">
                      <a:lumMod val="65000"/>
                      <a:lumOff val="35000"/>
                    </a:schemeClr>
                  </a:solidFill>
                  <a:latin typeface="+mn-ea"/>
                  <a:ea typeface="+mn-ea"/>
                </a:endParaRPr>
              </a:p>
            </p:txBody>
          </p:sp>
          <p:sp>
            <p:nvSpPr>
              <p:cNvPr id="38" name="TextBox 24"/>
              <p:cNvSpPr txBox="1"/>
              <p:nvPr/>
            </p:nvSpPr>
            <p:spPr>
              <a:xfrm>
                <a:off x="7971300" y="4832510"/>
                <a:ext cx="3318510" cy="1316990"/>
              </a:xfrm>
              <a:prstGeom prst="rect">
                <a:avLst/>
              </a:prstGeom>
              <a:noFill/>
            </p:spPr>
            <p:txBody>
              <a:bodyPr wrap="square" lIns="86711" tIns="43355" rIns="86711" bIns="43355" rtlCol="0">
                <a:spAutoFit/>
              </a:bodyPr>
              <a:lstStyle/>
              <a:p>
                <a:pPr algn="l"/>
                <a:r>
                  <a:rPr lang="zh-CN" altLang="en-US" sz="1600" b="1" dirty="0">
                    <a:solidFill>
                      <a:schemeClr val="tx1">
                        <a:lumMod val="65000"/>
                        <a:lumOff val="35000"/>
                      </a:schemeClr>
                    </a:solidFill>
                    <a:latin typeface="+mn-ea"/>
                    <a:ea typeface="+mn-ea"/>
                  </a:rPr>
                  <a:t>6. 薪酬管理</a:t>
                </a:r>
                <a:endParaRPr lang="zh-CN" altLang="en-US" sz="1600" b="1" dirty="0">
                  <a:solidFill>
                    <a:schemeClr val="tx1">
                      <a:lumMod val="65000"/>
                      <a:lumOff val="35000"/>
                    </a:schemeClr>
                  </a:solidFill>
                  <a:latin typeface="+mn-ea"/>
                  <a:ea typeface="+mn-ea"/>
                </a:endParaRPr>
              </a:p>
              <a:p>
                <a:pPr algn="l"/>
                <a:r>
                  <a:rPr lang="zh-CN" altLang="en-US" sz="1600" dirty="0">
                    <a:solidFill>
                      <a:schemeClr val="tx1">
                        <a:lumMod val="65000"/>
                        <a:lumOff val="35000"/>
                      </a:schemeClr>
                    </a:solidFill>
                    <a:latin typeface="+mn-ea"/>
                    <a:ea typeface="+mn-ea"/>
                  </a:rPr>
                  <a:t>薪酬是报酬体系的一个部分，指员工从企业那里得到的各种直接的和间接的经济收入，简单而言，它相当于报酬体系中的货币报酬部分。</a:t>
                </a:r>
                <a:endParaRPr lang="zh-CN" altLang="en-US" sz="1600" dirty="0">
                  <a:solidFill>
                    <a:schemeClr val="tx1">
                      <a:lumMod val="65000"/>
                      <a:lumOff val="35000"/>
                    </a:schemeClr>
                  </a:solidFill>
                  <a:latin typeface="+mn-ea"/>
                  <a:ea typeface="+mn-ea"/>
                </a:endParaRPr>
              </a:p>
            </p:txBody>
          </p:sp>
        </p:grpSp>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503603" y="2166044"/>
              <a:ext cx="3187969" cy="3749100"/>
            </a:xfrm>
            <a:prstGeom prst="rect">
              <a:avLst/>
            </a:prstGeom>
          </p:spPr>
        </p:pic>
      </p:grpSp>
      <p:sp>
        <p:nvSpPr>
          <p:cNvPr id="2" name="文本框 2"/>
          <p:cNvSpPr txBox="1"/>
          <p:nvPr/>
        </p:nvSpPr>
        <p:spPr>
          <a:xfrm>
            <a:off x="885825" y="599440"/>
            <a:ext cx="500951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二、人力资源管理的主要内容</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randombar(horizontal)">
                                      <p:cBhvr>
                                        <p:cTn id="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40080" y="2484120"/>
            <a:ext cx="4108450" cy="1014730"/>
          </a:xfrm>
          <a:prstGeom prst="rect">
            <a:avLst/>
          </a:prstGeom>
          <a:noFill/>
        </p:spPr>
        <p:txBody>
          <a:bodyPr wrap="square" rtlCol="0">
            <a:spAutoFit/>
          </a:bodyPr>
          <a:p>
            <a:r>
              <a:rPr lang="zh-CN" altLang="en-US" sz="6000" spc="600" dirty="0" smtClean="0">
                <a:ln w="28575">
                  <a:noFill/>
                </a:ln>
                <a:solidFill>
                  <a:schemeClr val="tx2"/>
                </a:solidFill>
                <a:latin typeface="宋体" panose="02010600030101010101" pitchFamily="2" charset="-122"/>
              </a:rPr>
              <a:t>谢谢观看</a:t>
            </a:r>
            <a:endParaRPr lang="zh-CN" altLang="en-US" sz="6000" spc="600" dirty="0" smtClean="0">
              <a:ln w="28575">
                <a:noFill/>
              </a:ln>
              <a:solidFill>
                <a:schemeClr val="tx2"/>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r"/>
      </p:transition>
    </mc:Choice>
    <mc:Fallback>
      <p:transition spd="slow" advTm="200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310843"/>
            <a:ext cx="6261100" cy="5223728"/>
            <a:chOff x="0" y="1401692"/>
            <a:chExt cx="6261100" cy="5223728"/>
          </a:xfrm>
        </p:grpSpPr>
        <p:cxnSp>
          <p:nvCxnSpPr>
            <p:cNvPr id="3" name="直接连接符 2"/>
            <p:cNvCxnSpPr/>
            <p:nvPr/>
          </p:nvCxnSpPr>
          <p:spPr>
            <a:xfrm>
              <a:off x="0" y="2041368"/>
              <a:ext cx="2952000"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6" name="12"/>
            <p:cNvSpPr>
              <a:spLocks noChangeArrowheads="1"/>
            </p:cNvSpPr>
            <p:nvPr>
              <p:custDataLst>
                <p:tags r:id="rId1"/>
              </p:custDataLst>
            </p:nvPr>
          </p:nvSpPr>
          <p:spPr bwMode="auto">
            <a:xfrm>
              <a:off x="1247775" y="2401817"/>
              <a:ext cx="501332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7" tIns="0" rIns="0" bIns="0" anchor="t"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任务一　组织职能概述</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任务二　组织结构设计</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任务三　组织职权的配置</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任务四　组织文化</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任务五　人力资源管理</a:t>
              </a:r>
              <a:endParaRPr lang="zh-CN" altLang="en-US" sz="2000" spc="600" dirty="0" smtClean="0">
                <a:solidFill>
                  <a:schemeClr val="tx2"/>
                </a:solidFill>
                <a:latin typeface="宋体" panose="02010600030101010101" pitchFamily="2" charset="-122"/>
                <a:cs typeface="宋体" panose="02010600030101010101" pitchFamily="2" charset="-122"/>
              </a:endParaRPr>
            </a:p>
          </p:txBody>
        </p:sp>
        <p:sp>
          <p:nvSpPr>
            <p:cNvPr id="7" name="1"/>
            <p:cNvSpPr>
              <a:spLocks noChangeAspect="1"/>
            </p:cNvSpPr>
            <p:nvPr>
              <p:custDataLst>
                <p:tags r:id="rId2"/>
              </p:custDataLst>
            </p:nvPr>
          </p:nvSpPr>
          <p:spPr>
            <a:xfrm>
              <a:off x="2803015" y="1681368"/>
              <a:ext cx="720021" cy="720000"/>
            </a:xfrm>
            <a:prstGeom prst="diamond">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58" tIns="45729" rIns="91458" bIns="45729" rtlCol="0" anchor="ctr">
              <a:noAutofit/>
            </a:bodyPr>
            <a:lstStyle/>
            <a:p>
              <a:pPr algn="ctr"/>
              <a:endParaRPr lang="zh-CN" altLang="en-US" sz="2400" dirty="0">
                <a:solidFill>
                  <a:schemeClr val="bg1"/>
                </a:solidFill>
                <a:latin typeface="+mn-ea"/>
                <a:cs typeface="Arial Unicode MS" panose="020B0604020202020204" pitchFamily="34" charset="-122"/>
              </a:endParaRPr>
            </a:p>
          </p:txBody>
        </p:sp>
        <p:sp>
          <p:nvSpPr>
            <p:cNvPr id="8" name="1"/>
            <p:cNvSpPr txBox="1"/>
            <p:nvPr/>
          </p:nvSpPr>
          <p:spPr bwMode="auto">
            <a:xfrm>
              <a:off x="398187" y="1401692"/>
              <a:ext cx="2880000" cy="655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buFontTx/>
                <a:buNone/>
              </a:pPr>
              <a:r>
                <a:rPr lang="en-US" altLang="zh-CN" sz="4000" spc="300" dirty="0" smtClean="0">
                  <a:solidFill>
                    <a:schemeClr val="tx2"/>
                  </a:solidFill>
                  <a:latin typeface="+mn-ea"/>
                  <a:ea typeface="+mn-ea"/>
                </a:rPr>
                <a:t>Content</a:t>
              </a:r>
              <a:endParaRPr lang="en-US" altLang="zh-CN" sz="4000" spc="300" dirty="0">
                <a:solidFill>
                  <a:schemeClr val="tx2"/>
                </a:solidFill>
                <a:latin typeface="+mn-ea"/>
                <a:ea typeface="+mn-ea"/>
              </a:endParaRPr>
            </a:p>
          </p:txBody>
        </p:sp>
        <p:cxnSp>
          <p:nvCxnSpPr>
            <p:cNvPr id="9" name="直接连接符 8"/>
            <p:cNvCxnSpPr/>
            <p:nvPr/>
          </p:nvCxnSpPr>
          <p:spPr>
            <a:xfrm>
              <a:off x="825071" y="2485420"/>
              <a:ext cx="0" cy="414000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grpSp>
      <p:sp>
        <p:nvSpPr>
          <p:cNvPr id="10" name="TextBox 4"/>
          <p:cNvSpPr txBox="1"/>
          <p:nvPr/>
        </p:nvSpPr>
        <p:spPr>
          <a:xfrm>
            <a:off x="6864047" y="2349794"/>
            <a:ext cx="792000" cy="2160000"/>
          </a:xfrm>
          <a:prstGeom prst="rect">
            <a:avLst/>
          </a:prstGeom>
          <a:solidFill>
            <a:schemeClr val="accent6"/>
          </a:solidFill>
        </p:spPr>
        <p:txBody>
          <a:bodyPr vert="eaVert" wrap="none" rtlCol="0" anchor="ctr" anchorCtr="1">
            <a:noAutofit/>
          </a:bodyPr>
          <a:lstStyle/>
          <a:p>
            <a:pPr algn="ctr"/>
            <a:r>
              <a:rPr lang="zh-CN" altLang="en-US" sz="4400" dirty="0" smtClean="0">
                <a:solidFill>
                  <a:schemeClr val="bg1"/>
                </a:solidFill>
                <a:latin typeface="宋体" panose="02010600030101010101" pitchFamily="2" charset="-122"/>
              </a:rPr>
              <a:t>目 录</a:t>
            </a:r>
            <a:endParaRPr lang="zh-CN" altLang="en-US" sz="4400" dirty="0">
              <a:solidFill>
                <a:schemeClr val="bg1"/>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9124950" y="676910"/>
            <a:ext cx="921385" cy="5505450"/>
          </a:xfrm>
          <a:prstGeom prst="rect">
            <a:avLst/>
          </a:prstGeom>
          <a:noFill/>
        </p:spPr>
        <p:txBody>
          <a:bodyPr vert="eaVert" wrap="square" rtlCol="0" anchor="t" anchorCtr="0">
            <a:spAutoFit/>
          </a:bodyPr>
          <a:p>
            <a:pPr algn="l"/>
            <a:r>
              <a:rPr lang="zh-CN" altLang="en-US" sz="4800" dirty="0">
                <a:solidFill>
                  <a:schemeClr val="tx2"/>
                </a:solidFill>
                <a:latin typeface="宋体" panose="02010600030101010101" pitchFamily="2" charset="-122"/>
                <a:sym typeface="+mn-ea"/>
              </a:rPr>
              <a:t>组织职能概述</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6833235" y="1918970"/>
            <a:ext cx="2392680" cy="922020"/>
          </a:xfrm>
          <a:prstGeom prst="rect">
            <a:avLst/>
          </a:prstGeom>
          <a:noFill/>
        </p:spPr>
        <p:txBody>
          <a:bodyPr wrap="square" rtlCol="0">
            <a:spAutoFit/>
          </a:bodyPr>
          <a:p>
            <a:r>
              <a:rPr lang="zh-CN" altLang="en-US" sz="5400" b="1">
                <a:latin typeface="宋体" panose="02010600030101010101" pitchFamily="2" charset="-122"/>
              </a:rPr>
              <a:t>任务一</a:t>
            </a:r>
            <a:endParaRPr lang="zh-CN" altLang="en-US" sz="5400" b="1">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764222" y="2058035"/>
            <a:ext cx="4792345" cy="3444875"/>
            <a:chOff x="682248" y="2384649"/>
            <a:chExt cx="4792345" cy="3444875"/>
          </a:xfrm>
        </p:grpSpPr>
        <p:sp>
          <p:nvSpPr>
            <p:cNvPr id="83" name="TextBox 82"/>
            <p:cNvSpPr txBox="1"/>
            <p:nvPr/>
          </p:nvSpPr>
          <p:spPr>
            <a:xfrm>
              <a:off x="682248" y="2384649"/>
              <a:ext cx="3049270" cy="398780"/>
            </a:xfrm>
            <a:prstGeom prst="rect">
              <a:avLst/>
            </a:prstGeom>
            <a:noFill/>
          </p:spPr>
          <p:txBody>
            <a:bodyPr wrap="square" rtlCol="0">
              <a:spAutoFit/>
            </a:bodyPr>
            <a:lstStyle/>
            <a:p>
              <a:r>
                <a:rPr lang="en-US" sz="2000" spc="300" dirty="0" smtClean="0">
                  <a:solidFill>
                    <a:schemeClr val="tx2"/>
                  </a:solidFill>
                  <a:latin typeface="+mn-ea"/>
                </a:rPr>
                <a:t>1. 组织的直观含义</a:t>
              </a:r>
              <a:endParaRPr lang="en-US" sz="2000" spc="300" dirty="0" smtClean="0">
                <a:solidFill>
                  <a:schemeClr val="tx2"/>
                </a:solidFill>
                <a:latin typeface="+mn-ea"/>
              </a:endParaRPr>
            </a:p>
          </p:txBody>
        </p:sp>
        <p:sp>
          <p:nvSpPr>
            <p:cNvPr id="84" name="TextBox 83"/>
            <p:cNvSpPr txBox="1"/>
            <p:nvPr/>
          </p:nvSpPr>
          <p:spPr>
            <a:xfrm>
              <a:off x="682248" y="2783429"/>
              <a:ext cx="4792345" cy="3046095"/>
            </a:xfrm>
            <a:prstGeom prst="rect">
              <a:avLst/>
            </a:prstGeom>
            <a:noFill/>
          </p:spPr>
          <p:txBody>
            <a:bodyPr wrap="square" rtlCol="0">
              <a:spAutoFit/>
            </a:bodyPr>
            <a:lstStyle/>
            <a:p>
              <a:pPr algn="just">
                <a:lnSpc>
                  <a:spcPct val="150000"/>
                </a:lnSpc>
              </a:pPr>
              <a:r>
                <a:rPr sz="1600" dirty="0">
                  <a:solidFill>
                    <a:schemeClr val="tx1"/>
                  </a:solidFill>
                  <a:latin typeface="+mn-ea"/>
                  <a:ea typeface="+mn-ea"/>
                </a:rPr>
                <a:t>一般意义上，组织是为了实现某一共同目标，经由分工与合作，及不同层次的权力和责任制度而构成的人群集合系统。一般泛指各种各样的社会组织，如企事业单位、机关、学校、医院、部队、工会、班集体等。具体包括三层含义。</a:t>
              </a:r>
              <a:endParaRPr sz="1600" dirty="0">
                <a:solidFill>
                  <a:schemeClr val="tx1"/>
                </a:solidFill>
                <a:latin typeface="+mn-ea"/>
                <a:ea typeface="+mn-ea"/>
              </a:endParaRPr>
            </a:p>
            <a:p>
              <a:pPr algn="just">
                <a:lnSpc>
                  <a:spcPct val="150000"/>
                </a:lnSpc>
              </a:pPr>
              <a:r>
                <a:rPr sz="1600" dirty="0">
                  <a:solidFill>
                    <a:schemeClr val="tx1"/>
                  </a:solidFill>
                  <a:latin typeface="+mn-ea"/>
                  <a:ea typeface="+mn-ea"/>
                </a:rPr>
                <a:t>（1）任何一个组织必须有一个共同的目标。</a:t>
              </a:r>
              <a:endParaRPr sz="1600" dirty="0">
                <a:solidFill>
                  <a:schemeClr val="tx1"/>
                </a:solidFill>
                <a:latin typeface="+mn-ea"/>
                <a:ea typeface="+mn-ea"/>
              </a:endParaRPr>
            </a:p>
            <a:p>
              <a:pPr algn="just">
                <a:lnSpc>
                  <a:spcPct val="150000"/>
                </a:lnSpc>
              </a:pPr>
              <a:r>
                <a:rPr sz="1600" dirty="0">
                  <a:solidFill>
                    <a:schemeClr val="tx1"/>
                  </a:solidFill>
                  <a:latin typeface="+mn-ea"/>
                  <a:ea typeface="+mn-ea"/>
                </a:rPr>
                <a:t>（2）组织要有不同层次的权力与责任制度。</a:t>
              </a:r>
              <a:endParaRPr sz="1600" dirty="0">
                <a:solidFill>
                  <a:schemeClr val="tx1"/>
                </a:solidFill>
                <a:latin typeface="+mn-ea"/>
                <a:ea typeface="+mn-ea"/>
              </a:endParaRPr>
            </a:p>
            <a:p>
              <a:pPr algn="just">
                <a:lnSpc>
                  <a:spcPct val="150000"/>
                </a:lnSpc>
              </a:pPr>
              <a:r>
                <a:rPr sz="1600" dirty="0">
                  <a:solidFill>
                    <a:schemeClr val="tx1"/>
                  </a:solidFill>
                  <a:latin typeface="+mn-ea"/>
                  <a:ea typeface="+mn-ea"/>
                </a:rPr>
                <a:t>（3）组织必须要有分工协作。</a:t>
              </a:r>
              <a:endParaRPr sz="1600" dirty="0">
                <a:solidFill>
                  <a:schemeClr val="tx1"/>
                </a:solidFill>
                <a:latin typeface="+mn-ea"/>
                <a:ea typeface="+mn-ea"/>
              </a:endParaRPr>
            </a:p>
          </p:txBody>
        </p:sp>
      </p:grpSp>
      <p:pic>
        <p:nvPicPr>
          <p:cNvPr id="85" name="图片 84"/>
          <p:cNvPicPr>
            <a:picLocks noChangeAspect="1"/>
          </p:cNvPicPr>
          <p:nvPr/>
        </p:nvPicPr>
        <p:blipFill rotWithShape="1">
          <a:blip r:embed="rId1" cstate="print">
            <a:extLst>
              <a:ext uri="{BEBA8EAE-BF5A-486C-A8C5-ECC9F3942E4B}">
                <a14:imgProps xmlns:a14="http://schemas.microsoft.com/office/drawing/2010/main">
                  <a14:imgLayer r:embed="rId2">
                    <a14:imgEffect>
                      <a14:saturation sat="66000"/>
                    </a14:imgEffect>
                  </a14:imgLayer>
                </a14:imgProps>
              </a:ext>
              <a:ext uri="{28A0092B-C50C-407E-A947-70E740481C1C}">
                <a14:useLocalDpi xmlns:a14="http://schemas.microsoft.com/office/drawing/2010/main" val="0"/>
              </a:ext>
            </a:extLst>
          </a:blip>
          <a:srcRect/>
          <a:stretch>
            <a:fillRect/>
          </a:stretch>
        </p:blipFill>
        <p:spPr>
          <a:xfrm flipH="1">
            <a:off x="5793105" y="2286635"/>
            <a:ext cx="5478780" cy="3178175"/>
          </a:xfrm>
          <a:prstGeom prst="rect">
            <a:avLst/>
          </a:prstGeom>
        </p:spPr>
      </p:pic>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一、组织的含义</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fade">
                                      <p:cBhvr>
                                        <p:cTn id="7" dur="500"/>
                                        <p:tgtEl>
                                          <p:spTgt spid="85"/>
                                        </p:tgtEl>
                                      </p:cBhvr>
                                    </p:animEffect>
                                  </p:childTnLst>
                                </p:cTn>
                              </p:par>
                              <p:par>
                                <p:cTn id="8" presetID="22" presetClass="entr" presetSubtype="8" fill="hold" nodeType="withEffect">
                                  <p:stCondLst>
                                    <p:cond delay="0"/>
                                  </p:stCondLst>
                                  <p:childTnLst>
                                    <p:set>
                                      <p:cBhvr>
                                        <p:cTn id="9" dur="1" fill="hold">
                                          <p:stCondLst>
                                            <p:cond delay="0"/>
                                          </p:stCondLst>
                                        </p:cTn>
                                        <p:tgtEl>
                                          <p:spTgt spid="82"/>
                                        </p:tgtEl>
                                        <p:attrNameLst>
                                          <p:attrName>style.visibility</p:attrName>
                                        </p:attrNameLst>
                                      </p:cBhvr>
                                      <p:to>
                                        <p:strVal val="visible"/>
                                      </p:to>
                                    </p:set>
                                    <p:animEffect transition="in" filter="wipe(left)">
                                      <p:cBhvr>
                                        <p:cTn id="10"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549592" y="2362200"/>
            <a:ext cx="4862195" cy="3444875"/>
            <a:chOff x="682248" y="2384649"/>
            <a:chExt cx="4862195" cy="3444875"/>
          </a:xfrm>
        </p:grpSpPr>
        <p:sp>
          <p:nvSpPr>
            <p:cNvPr id="83" name="TextBox 82"/>
            <p:cNvSpPr txBox="1"/>
            <p:nvPr/>
          </p:nvSpPr>
          <p:spPr>
            <a:xfrm>
              <a:off x="682248" y="2384649"/>
              <a:ext cx="3049270" cy="398780"/>
            </a:xfrm>
            <a:prstGeom prst="rect">
              <a:avLst/>
            </a:prstGeom>
            <a:noFill/>
          </p:spPr>
          <p:txBody>
            <a:bodyPr wrap="square" rtlCol="0">
              <a:spAutoFit/>
            </a:bodyPr>
            <a:lstStyle/>
            <a:p>
              <a:r>
                <a:rPr lang="en-US" sz="2000" spc="300" dirty="0" smtClean="0">
                  <a:solidFill>
                    <a:schemeClr val="tx2"/>
                  </a:solidFill>
                  <a:latin typeface="+mn-ea"/>
                </a:rPr>
                <a:t>2. 组织的管理学含义</a:t>
              </a:r>
              <a:endParaRPr lang="en-US" sz="2000" spc="300" dirty="0" smtClean="0">
                <a:solidFill>
                  <a:schemeClr val="tx2"/>
                </a:solidFill>
                <a:latin typeface="+mn-ea"/>
              </a:endParaRPr>
            </a:p>
          </p:txBody>
        </p:sp>
        <p:sp>
          <p:nvSpPr>
            <p:cNvPr id="84" name="TextBox 83"/>
            <p:cNvSpPr txBox="1"/>
            <p:nvPr/>
          </p:nvSpPr>
          <p:spPr>
            <a:xfrm>
              <a:off x="682248" y="2783429"/>
              <a:ext cx="4862195" cy="3046095"/>
            </a:xfrm>
            <a:prstGeom prst="rect">
              <a:avLst/>
            </a:prstGeom>
            <a:noFill/>
          </p:spPr>
          <p:txBody>
            <a:bodyPr wrap="square" rtlCol="0">
              <a:spAutoFit/>
            </a:bodyPr>
            <a:lstStyle/>
            <a:p>
              <a:pPr algn="just">
                <a:lnSpc>
                  <a:spcPct val="150000"/>
                </a:lnSpc>
              </a:pPr>
              <a:r>
                <a:rPr sz="1600" dirty="0">
                  <a:solidFill>
                    <a:schemeClr val="tx1"/>
                  </a:solidFill>
                  <a:latin typeface="+mn-ea"/>
                  <a:ea typeface="+mn-ea"/>
                </a:rPr>
                <a:t>从管理学角度来说，组织可以从动、静态两个方面来理解。从动态方面来看，组织是管理的几个重要职能之一，是为了有效地实现共同目标和任务，合理确定组织成员、任务及各项活动之间的关系，并对组织资源进行合理配置的过程。从静态方面来看，组织是指组织结构，主要是反映人、职位、任务以及它们之间特定关系的网络，其中包括组织结构中横向管理部门的设置和纵向管理层次的划分。</a:t>
              </a:r>
              <a:endParaRPr sz="1600" dirty="0">
                <a:solidFill>
                  <a:schemeClr val="tx1"/>
                </a:solidFill>
                <a:latin typeface="+mn-ea"/>
                <a:ea typeface="+mn-ea"/>
              </a:endParaRPr>
            </a:p>
          </p:txBody>
        </p:sp>
      </p:gr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一、组织的含义</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5889625" y="2534920"/>
            <a:ext cx="4762500" cy="31718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500"/>
                                        <p:tgtEl>
                                          <p:spTgt spid="8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166" y="2000250"/>
            <a:ext cx="7797215" cy="3666227"/>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5017770" y="2349500"/>
            <a:ext cx="6448425" cy="2609215"/>
          </a:xfrm>
          <a:prstGeom prst="rect">
            <a:avLst/>
          </a:prstGeom>
          <a:noFill/>
        </p:spPr>
        <p:txBody>
          <a:bodyPr wrap="square" rtlCol="0">
            <a:spAutoFit/>
          </a:bodyPr>
          <a:p>
            <a:pPr>
              <a:lnSpc>
                <a:spcPct val="130000"/>
              </a:lnSpc>
              <a:spcBef>
                <a:spcPts val="0"/>
              </a:spcBef>
              <a:spcAft>
                <a:spcPts val="0"/>
              </a:spcAft>
            </a:pPr>
            <a:r>
              <a:rPr dirty="0">
                <a:latin typeface="宋体" panose="02010600030101010101" pitchFamily="2" charset="-122"/>
              </a:rPr>
              <a:t>（1）正式组织。</a:t>
            </a:r>
            <a:endParaRPr dirty="0">
              <a:latin typeface="宋体" panose="02010600030101010101" pitchFamily="2" charset="-122"/>
            </a:endParaRPr>
          </a:p>
          <a:p>
            <a:pPr>
              <a:lnSpc>
                <a:spcPct val="130000"/>
              </a:lnSpc>
              <a:spcBef>
                <a:spcPts val="0"/>
              </a:spcBef>
              <a:spcAft>
                <a:spcPts val="0"/>
              </a:spcAft>
            </a:pPr>
            <a:r>
              <a:rPr dirty="0">
                <a:latin typeface="宋体" panose="02010600030101010101" pitchFamily="2" charset="-122"/>
              </a:rPr>
              <a:t>正式组织是为了有效地实现组织目标而明确规定的组织成员之间职责范围和相互关系的一种结构，其制度和规范对成员具有正式约束力。</a:t>
            </a:r>
            <a:endParaRPr dirty="0">
              <a:latin typeface="宋体" panose="02010600030101010101" pitchFamily="2" charset="-122"/>
            </a:endParaRPr>
          </a:p>
          <a:p>
            <a:pPr>
              <a:lnSpc>
                <a:spcPct val="130000"/>
              </a:lnSpc>
              <a:spcBef>
                <a:spcPts val="0"/>
              </a:spcBef>
              <a:spcAft>
                <a:spcPts val="0"/>
              </a:spcAft>
            </a:pPr>
            <a:r>
              <a:rPr dirty="0">
                <a:latin typeface="宋体" panose="02010600030101010101" pitchFamily="2" charset="-122"/>
              </a:rPr>
              <a:t>（2）非正式组织。</a:t>
            </a:r>
            <a:endParaRPr dirty="0">
              <a:latin typeface="宋体" panose="02010600030101010101" pitchFamily="2" charset="-122"/>
            </a:endParaRPr>
          </a:p>
          <a:p>
            <a:pPr>
              <a:lnSpc>
                <a:spcPct val="130000"/>
              </a:lnSpc>
              <a:spcBef>
                <a:spcPts val="0"/>
              </a:spcBef>
              <a:spcAft>
                <a:spcPts val="0"/>
              </a:spcAft>
            </a:pPr>
            <a:r>
              <a:rPr sz="1800" dirty="0">
                <a:latin typeface="宋体" panose="02010600030101010101" pitchFamily="2" charset="-122"/>
              </a:rPr>
              <a:t>非正式组织是指存在于正式组织中，是人们在共同工作中基于感情、共同的兴趣爱好或利益需要等因素而自发形成的组织。</a:t>
            </a:r>
            <a:endParaRPr sz="1800" dirty="0">
              <a:latin typeface="宋体" panose="02010600030101010101" pitchFamily="2" charset="-122"/>
            </a:endParaRPr>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1" name="Freeform 23"/>
          <p:cNvSpPr/>
          <p:nvPr/>
        </p:nvSpPr>
        <p:spPr bwMode="auto">
          <a:xfrm flipH="1">
            <a:off x="3669166" y="4768651"/>
            <a:ext cx="1139078" cy="1179027"/>
          </a:xfrm>
          <a:prstGeom prst="ellipse">
            <a:avLst/>
          </a:prstGeom>
          <a:blipFill dpi="0" rotWithShape="1">
            <a:blip r:embed="rId1"/>
            <a:srcRect/>
            <a:stretch>
              <a:fillRect/>
            </a:stretch>
          </a:blip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5" name="文本框 2"/>
          <p:cNvSpPr txBox="1"/>
          <p:nvPr/>
        </p:nvSpPr>
        <p:spPr>
          <a:xfrm>
            <a:off x="1506220" y="2861945"/>
            <a:ext cx="2889885" cy="88773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ctr"/>
            <a:r>
              <a:rPr lang="zh-CN" altLang="en-US" sz="2600" dirty="0">
                <a:latin typeface="宋体" panose="02010600030101010101" pitchFamily="2" charset="-122"/>
                <a:ea typeface="宋体" panose="02010600030101010101" pitchFamily="2" charset="-122"/>
              </a:rPr>
              <a:t>1.根据组织形成方式分类</a:t>
            </a:r>
            <a:endParaRPr lang="zh-CN" altLang="en-US" sz="2600" dirty="0">
              <a:latin typeface="宋体" panose="02010600030101010101" pitchFamily="2" charset="-122"/>
              <a:ea typeface="宋体" panose="02010600030101010101" pitchFamily="2" charset="-122"/>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二、组织的分类</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030" y="1828800"/>
            <a:ext cx="7797165" cy="4009390"/>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4711065" y="1809750"/>
            <a:ext cx="6755130" cy="4048125"/>
          </a:xfrm>
          <a:prstGeom prst="rect">
            <a:avLst/>
          </a:prstGeom>
          <a:noFill/>
        </p:spPr>
        <p:txBody>
          <a:bodyPr wrap="square" rtlCol="0">
            <a:spAutoFit/>
          </a:bodyPr>
          <a:p>
            <a:pPr>
              <a:lnSpc>
                <a:spcPct val="130000"/>
              </a:lnSpc>
              <a:spcBef>
                <a:spcPts val="0"/>
              </a:spcBef>
              <a:spcAft>
                <a:spcPts val="0"/>
              </a:spcAft>
            </a:pPr>
            <a:r>
              <a:rPr dirty="0">
                <a:latin typeface="宋体" panose="02010600030101010101" pitchFamily="2" charset="-122"/>
              </a:rPr>
              <a:t>（1）经济组织。</a:t>
            </a:r>
            <a:endParaRPr dirty="0">
              <a:latin typeface="宋体" panose="02010600030101010101" pitchFamily="2" charset="-122"/>
            </a:endParaRPr>
          </a:p>
          <a:p>
            <a:pPr>
              <a:lnSpc>
                <a:spcPct val="130000"/>
              </a:lnSpc>
              <a:spcBef>
                <a:spcPts val="0"/>
              </a:spcBef>
              <a:spcAft>
                <a:spcPts val="0"/>
              </a:spcAft>
            </a:pPr>
            <a:r>
              <a:rPr dirty="0">
                <a:latin typeface="宋体" panose="02010600030101010101" pitchFamily="2" charset="-122"/>
              </a:rPr>
              <a:t>经济组织即以营利为目的的组织，它的目标是创造最大化的利润。</a:t>
            </a:r>
            <a:endParaRPr dirty="0">
              <a:latin typeface="宋体" panose="02010600030101010101" pitchFamily="2" charset="-122"/>
            </a:endParaRPr>
          </a:p>
          <a:p>
            <a:pPr>
              <a:lnSpc>
                <a:spcPct val="130000"/>
              </a:lnSpc>
              <a:spcBef>
                <a:spcPts val="0"/>
              </a:spcBef>
              <a:spcAft>
                <a:spcPts val="0"/>
              </a:spcAft>
            </a:pPr>
            <a:r>
              <a:rPr dirty="0">
                <a:latin typeface="宋体" panose="02010600030101010101" pitchFamily="2" charset="-122"/>
              </a:rPr>
              <a:t>（2）政治组织。</a:t>
            </a:r>
            <a:endParaRPr dirty="0">
              <a:latin typeface="宋体" panose="02010600030101010101" pitchFamily="2" charset="-122"/>
            </a:endParaRPr>
          </a:p>
          <a:p>
            <a:pPr>
              <a:lnSpc>
                <a:spcPct val="130000"/>
              </a:lnSpc>
              <a:spcBef>
                <a:spcPts val="0"/>
              </a:spcBef>
              <a:spcAft>
                <a:spcPts val="0"/>
              </a:spcAft>
            </a:pPr>
            <a:r>
              <a:rPr dirty="0">
                <a:latin typeface="宋体" panose="02010600030101010101" pitchFamily="2" charset="-122"/>
              </a:rPr>
              <a:t>人类社会划分阶级之后，政治组织开始出现，它包括政党组织和国家政权组织。</a:t>
            </a:r>
            <a:endParaRPr dirty="0">
              <a:latin typeface="宋体" panose="02010600030101010101" pitchFamily="2" charset="-122"/>
            </a:endParaRPr>
          </a:p>
          <a:p>
            <a:pPr>
              <a:lnSpc>
                <a:spcPct val="130000"/>
              </a:lnSpc>
              <a:spcBef>
                <a:spcPts val="0"/>
              </a:spcBef>
              <a:spcAft>
                <a:spcPts val="0"/>
              </a:spcAft>
            </a:pPr>
            <a:r>
              <a:rPr dirty="0">
                <a:latin typeface="宋体" panose="02010600030101010101" pitchFamily="2" charset="-122"/>
              </a:rPr>
              <a:t>（3）文化组织。</a:t>
            </a:r>
            <a:endParaRPr dirty="0">
              <a:latin typeface="宋体" panose="02010600030101010101" pitchFamily="2" charset="-122"/>
            </a:endParaRPr>
          </a:p>
          <a:p>
            <a:pPr>
              <a:lnSpc>
                <a:spcPct val="130000"/>
              </a:lnSpc>
              <a:spcBef>
                <a:spcPts val="0"/>
              </a:spcBef>
              <a:spcAft>
                <a:spcPts val="0"/>
              </a:spcAft>
            </a:pPr>
            <a:r>
              <a:rPr dirty="0">
                <a:latin typeface="宋体" panose="02010600030101010101" pitchFamily="2" charset="-122"/>
              </a:rPr>
              <a:t>文化组织以满足人们各种文化需求为目标，以文化活动为其基本内容。</a:t>
            </a:r>
            <a:endParaRPr dirty="0">
              <a:latin typeface="宋体" panose="02010600030101010101" pitchFamily="2" charset="-122"/>
            </a:endParaRPr>
          </a:p>
          <a:p>
            <a:pPr>
              <a:lnSpc>
                <a:spcPct val="130000"/>
              </a:lnSpc>
              <a:spcBef>
                <a:spcPts val="0"/>
              </a:spcBef>
              <a:spcAft>
                <a:spcPts val="0"/>
              </a:spcAft>
            </a:pPr>
            <a:r>
              <a:rPr dirty="0">
                <a:latin typeface="宋体" panose="02010600030101010101" pitchFamily="2" charset="-122"/>
              </a:rPr>
              <a:t>（4）群众组织。</a:t>
            </a:r>
            <a:endParaRPr dirty="0">
              <a:latin typeface="宋体" panose="02010600030101010101" pitchFamily="2" charset="-122"/>
            </a:endParaRPr>
          </a:p>
          <a:p>
            <a:pPr>
              <a:lnSpc>
                <a:spcPct val="130000"/>
              </a:lnSpc>
              <a:spcBef>
                <a:spcPts val="0"/>
              </a:spcBef>
              <a:spcAft>
                <a:spcPts val="0"/>
              </a:spcAft>
            </a:pPr>
            <a:r>
              <a:rPr dirty="0">
                <a:latin typeface="宋体" panose="02010600030101010101" pitchFamily="2" charset="-122"/>
              </a:rPr>
              <a:t>随着人类社会发展和公民意识的觉醒，各类群众组织如遍地开花，迅速成长和壮大起来。</a:t>
            </a:r>
            <a:endParaRPr dirty="0">
              <a:latin typeface="宋体" panose="02010600030101010101" pitchFamily="2" charset="-122"/>
            </a:endParaRPr>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5" name="文本框 2"/>
          <p:cNvSpPr txBox="1"/>
          <p:nvPr/>
        </p:nvSpPr>
        <p:spPr>
          <a:xfrm>
            <a:off x="1506220" y="2861945"/>
            <a:ext cx="2889885" cy="88773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ctr"/>
            <a:r>
              <a:rPr lang="zh-CN" altLang="en-US" sz="2600" dirty="0">
                <a:latin typeface="宋体" panose="02010600030101010101" pitchFamily="2" charset="-122"/>
                <a:ea typeface="宋体" panose="02010600030101010101" pitchFamily="2" charset="-122"/>
              </a:rPr>
              <a:t>2.按照组织基本性质分类</a:t>
            </a:r>
            <a:endParaRPr lang="zh-CN" altLang="en-US" sz="2600" dirty="0">
              <a:latin typeface="宋体" panose="02010600030101010101" pitchFamily="2" charset="-122"/>
              <a:ea typeface="宋体" panose="02010600030101010101" pitchFamily="2" charset="-122"/>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二、组织的分类</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 name="Freeform 8"/>
          <p:cNvSpPr/>
          <p:nvPr/>
        </p:nvSpPr>
        <p:spPr bwMode="auto">
          <a:xfrm>
            <a:off x="3754967" y="2076655"/>
            <a:ext cx="1670051" cy="1620431"/>
          </a:xfrm>
          <a:prstGeom prst="ellipse">
            <a:avLst/>
          </a:prstGeom>
          <a:solidFill>
            <a:srgbClr val="2EA6EB"/>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3" name="Freeform 9"/>
          <p:cNvSpPr/>
          <p:nvPr/>
        </p:nvSpPr>
        <p:spPr bwMode="auto">
          <a:xfrm>
            <a:off x="5890685" y="3003065"/>
            <a:ext cx="1500716" cy="1449859"/>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4" name="Freeform 10"/>
          <p:cNvSpPr/>
          <p:nvPr/>
        </p:nvSpPr>
        <p:spPr bwMode="auto">
          <a:xfrm>
            <a:off x="7416800" y="3332733"/>
            <a:ext cx="865717" cy="838644"/>
          </a:xfrm>
          <a:prstGeom prst="ellipse">
            <a:avLst/>
          </a:prstGeom>
          <a:solidFill>
            <a:schemeClr val="accent2"/>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5" name="Freeform 11"/>
          <p:cNvSpPr/>
          <p:nvPr/>
        </p:nvSpPr>
        <p:spPr bwMode="auto">
          <a:xfrm>
            <a:off x="2813051" y="3002552"/>
            <a:ext cx="840316" cy="815545"/>
          </a:xfrm>
          <a:prstGeom prst="ellipse">
            <a:avLst/>
          </a:prstGeom>
          <a:solidFill>
            <a:schemeClr val="accent2"/>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6" name="Freeform 12"/>
          <p:cNvSpPr/>
          <p:nvPr/>
        </p:nvSpPr>
        <p:spPr bwMode="auto">
          <a:xfrm>
            <a:off x="5530851" y="2159743"/>
            <a:ext cx="910167" cy="881287"/>
          </a:xfrm>
          <a:prstGeom prst="ellipse">
            <a:avLst/>
          </a:prstGeom>
          <a:solidFill>
            <a:srgbClr val="FE9B0C"/>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7" name="Freeform 13"/>
          <p:cNvSpPr/>
          <p:nvPr/>
        </p:nvSpPr>
        <p:spPr bwMode="auto">
          <a:xfrm>
            <a:off x="3365500" y="3709460"/>
            <a:ext cx="1153584" cy="1117600"/>
          </a:xfrm>
          <a:prstGeom prst="ellipse">
            <a:avLst/>
          </a:prstGeom>
          <a:solidFill>
            <a:srgbClr val="FDC01A"/>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nvGrpSpPr>
          <p:cNvPr id="38" name="Group 14"/>
          <p:cNvGrpSpPr/>
          <p:nvPr/>
        </p:nvGrpSpPr>
        <p:grpSpPr bwMode="auto">
          <a:xfrm>
            <a:off x="3774018" y="4096809"/>
            <a:ext cx="336549" cy="355600"/>
            <a:chOff x="0" y="0"/>
            <a:chExt cx="159" cy="168"/>
          </a:xfrm>
        </p:grpSpPr>
        <p:sp>
          <p:nvSpPr>
            <p:cNvPr id="39" name="Freeform 15"/>
            <p:cNvSpPr/>
            <p:nvPr/>
          </p:nvSpPr>
          <p:spPr bwMode="auto">
            <a:xfrm>
              <a:off x="127" y="40"/>
              <a:ext cx="13" cy="128"/>
            </a:xfrm>
            <a:custGeom>
              <a:avLst/>
              <a:gdLst>
                <a:gd name="T0" fmla="*/ 4 w 7"/>
                <a:gd name="T1" fmla="*/ 0 h 67"/>
                <a:gd name="T2" fmla="*/ 0 w 7"/>
                <a:gd name="T3" fmla="*/ 3 h 67"/>
                <a:gd name="T4" fmla="*/ 0 w 7"/>
                <a:gd name="T5" fmla="*/ 63 h 67"/>
                <a:gd name="T6" fmla="*/ 4 w 7"/>
                <a:gd name="T7" fmla="*/ 67 h 67"/>
                <a:gd name="T8" fmla="*/ 7 w 7"/>
                <a:gd name="T9" fmla="*/ 63 h 67"/>
                <a:gd name="T10" fmla="*/ 7 w 7"/>
                <a:gd name="T11" fmla="*/ 3 h 67"/>
                <a:gd name="T12" fmla="*/ 4 w 7"/>
                <a:gd name="T13" fmla="*/ 0 h 67"/>
              </a:gdLst>
              <a:ahLst/>
              <a:cxnLst>
                <a:cxn ang="0">
                  <a:pos x="T0" y="T1"/>
                </a:cxn>
                <a:cxn ang="0">
                  <a:pos x="T2" y="T3"/>
                </a:cxn>
                <a:cxn ang="0">
                  <a:pos x="T4" y="T5"/>
                </a:cxn>
                <a:cxn ang="0">
                  <a:pos x="T6" y="T7"/>
                </a:cxn>
                <a:cxn ang="0">
                  <a:pos x="T8" y="T9"/>
                </a:cxn>
                <a:cxn ang="0">
                  <a:pos x="T10" y="T11"/>
                </a:cxn>
                <a:cxn ang="0">
                  <a:pos x="T12" y="T13"/>
                </a:cxn>
              </a:cxnLst>
              <a:rect l="0" t="0" r="r" b="b"/>
              <a:pathLst>
                <a:path w="7" h="67">
                  <a:moveTo>
                    <a:pt x="4" y="0"/>
                  </a:moveTo>
                  <a:cubicBezTo>
                    <a:pt x="2" y="0"/>
                    <a:pt x="0" y="1"/>
                    <a:pt x="0" y="3"/>
                  </a:cubicBezTo>
                  <a:cubicBezTo>
                    <a:pt x="0" y="63"/>
                    <a:pt x="0" y="63"/>
                    <a:pt x="0" y="63"/>
                  </a:cubicBezTo>
                  <a:cubicBezTo>
                    <a:pt x="0" y="65"/>
                    <a:pt x="2" y="67"/>
                    <a:pt x="4" y="67"/>
                  </a:cubicBezTo>
                  <a:cubicBezTo>
                    <a:pt x="6" y="67"/>
                    <a:pt x="7" y="65"/>
                    <a:pt x="7" y="63"/>
                  </a:cubicBezTo>
                  <a:cubicBezTo>
                    <a:pt x="7" y="3"/>
                    <a:pt x="7" y="3"/>
                    <a:pt x="7" y="3"/>
                  </a:cubicBezTo>
                  <a:cubicBezTo>
                    <a:pt x="7" y="1"/>
                    <a:pt x="6" y="0"/>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0" name="Freeform 16"/>
            <p:cNvSpPr/>
            <p:nvPr/>
          </p:nvSpPr>
          <p:spPr bwMode="auto">
            <a:xfrm>
              <a:off x="146" y="61"/>
              <a:ext cx="13" cy="107"/>
            </a:xfrm>
            <a:custGeom>
              <a:avLst/>
              <a:gdLst>
                <a:gd name="T0" fmla="*/ 3 w 7"/>
                <a:gd name="T1" fmla="*/ 0 h 56"/>
                <a:gd name="T2" fmla="*/ 0 w 7"/>
                <a:gd name="T3" fmla="*/ 4 h 56"/>
                <a:gd name="T4" fmla="*/ 0 w 7"/>
                <a:gd name="T5" fmla="*/ 52 h 56"/>
                <a:gd name="T6" fmla="*/ 3 w 7"/>
                <a:gd name="T7" fmla="*/ 56 h 56"/>
                <a:gd name="T8" fmla="*/ 7 w 7"/>
                <a:gd name="T9" fmla="*/ 52 h 56"/>
                <a:gd name="T10" fmla="*/ 7 w 7"/>
                <a:gd name="T11" fmla="*/ 4 h 56"/>
                <a:gd name="T12" fmla="*/ 3 w 7"/>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7" h="56">
                  <a:moveTo>
                    <a:pt x="3" y="0"/>
                  </a:moveTo>
                  <a:cubicBezTo>
                    <a:pt x="1" y="0"/>
                    <a:pt x="0" y="2"/>
                    <a:pt x="0" y="4"/>
                  </a:cubicBezTo>
                  <a:cubicBezTo>
                    <a:pt x="0" y="52"/>
                    <a:pt x="0" y="52"/>
                    <a:pt x="0" y="52"/>
                  </a:cubicBezTo>
                  <a:cubicBezTo>
                    <a:pt x="0" y="54"/>
                    <a:pt x="1" y="56"/>
                    <a:pt x="3" y="56"/>
                  </a:cubicBezTo>
                  <a:cubicBezTo>
                    <a:pt x="5" y="56"/>
                    <a:pt x="7" y="54"/>
                    <a:pt x="7" y="52"/>
                  </a:cubicBezTo>
                  <a:cubicBezTo>
                    <a:pt x="7" y="4"/>
                    <a:pt x="7" y="4"/>
                    <a:pt x="7" y="4"/>
                  </a:cubicBezTo>
                  <a:cubicBezTo>
                    <a:pt x="7" y="2"/>
                    <a:pt x="5"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1" name="Freeform 17"/>
            <p:cNvSpPr/>
            <p:nvPr/>
          </p:nvSpPr>
          <p:spPr bwMode="auto">
            <a:xfrm>
              <a:off x="31" y="48"/>
              <a:ext cx="57" cy="15"/>
            </a:xfrm>
            <a:custGeom>
              <a:avLst/>
              <a:gdLst>
                <a:gd name="T0" fmla="*/ 27 w 30"/>
                <a:gd name="T1" fmla="*/ 0 h 8"/>
                <a:gd name="T2" fmla="*/ 4 w 30"/>
                <a:gd name="T3" fmla="*/ 0 h 8"/>
                <a:gd name="T4" fmla="*/ 0 w 30"/>
                <a:gd name="T5" fmla="*/ 4 h 8"/>
                <a:gd name="T6" fmla="*/ 4 w 30"/>
                <a:gd name="T7" fmla="*/ 8 h 8"/>
                <a:gd name="T8" fmla="*/ 27 w 30"/>
                <a:gd name="T9" fmla="*/ 8 h 8"/>
                <a:gd name="T10" fmla="*/ 30 w 30"/>
                <a:gd name="T11" fmla="*/ 4 h 8"/>
                <a:gd name="T12" fmla="*/ 27 w 30"/>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30" h="8">
                  <a:moveTo>
                    <a:pt x="27" y="0"/>
                  </a:moveTo>
                  <a:cubicBezTo>
                    <a:pt x="4" y="0"/>
                    <a:pt x="4" y="0"/>
                    <a:pt x="4" y="0"/>
                  </a:cubicBezTo>
                  <a:cubicBezTo>
                    <a:pt x="2" y="0"/>
                    <a:pt x="0" y="2"/>
                    <a:pt x="0" y="4"/>
                  </a:cubicBezTo>
                  <a:cubicBezTo>
                    <a:pt x="0" y="6"/>
                    <a:pt x="2" y="8"/>
                    <a:pt x="4" y="8"/>
                  </a:cubicBezTo>
                  <a:cubicBezTo>
                    <a:pt x="27" y="8"/>
                    <a:pt x="27" y="8"/>
                    <a:pt x="27" y="8"/>
                  </a:cubicBezTo>
                  <a:cubicBezTo>
                    <a:pt x="29" y="8"/>
                    <a:pt x="30" y="6"/>
                    <a:pt x="30" y="4"/>
                  </a:cubicBezTo>
                  <a:cubicBezTo>
                    <a:pt x="30" y="2"/>
                    <a:pt x="29" y="0"/>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2" name="Freeform 18"/>
            <p:cNvSpPr/>
            <p:nvPr/>
          </p:nvSpPr>
          <p:spPr bwMode="auto">
            <a:xfrm>
              <a:off x="31" y="77"/>
              <a:ext cx="57" cy="13"/>
            </a:xfrm>
            <a:custGeom>
              <a:avLst/>
              <a:gdLst>
                <a:gd name="T0" fmla="*/ 27 w 30"/>
                <a:gd name="T1" fmla="*/ 0 h 7"/>
                <a:gd name="T2" fmla="*/ 4 w 30"/>
                <a:gd name="T3" fmla="*/ 0 h 7"/>
                <a:gd name="T4" fmla="*/ 0 w 30"/>
                <a:gd name="T5" fmla="*/ 4 h 7"/>
                <a:gd name="T6" fmla="*/ 4 w 30"/>
                <a:gd name="T7" fmla="*/ 7 h 7"/>
                <a:gd name="T8" fmla="*/ 27 w 30"/>
                <a:gd name="T9" fmla="*/ 7 h 7"/>
                <a:gd name="T10" fmla="*/ 30 w 30"/>
                <a:gd name="T11" fmla="*/ 4 h 7"/>
                <a:gd name="T12" fmla="*/ 27 w 30"/>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30" h="7">
                  <a:moveTo>
                    <a:pt x="27" y="0"/>
                  </a:moveTo>
                  <a:cubicBezTo>
                    <a:pt x="4" y="0"/>
                    <a:pt x="4" y="0"/>
                    <a:pt x="4" y="0"/>
                  </a:cubicBezTo>
                  <a:cubicBezTo>
                    <a:pt x="2" y="0"/>
                    <a:pt x="0" y="2"/>
                    <a:pt x="0" y="4"/>
                  </a:cubicBezTo>
                  <a:cubicBezTo>
                    <a:pt x="0" y="6"/>
                    <a:pt x="2" y="7"/>
                    <a:pt x="4" y="7"/>
                  </a:cubicBezTo>
                  <a:cubicBezTo>
                    <a:pt x="27" y="7"/>
                    <a:pt x="27" y="7"/>
                    <a:pt x="27" y="7"/>
                  </a:cubicBezTo>
                  <a:cubicBezTo>
                    <a:pt x="29" y="7"/>
                    <a:pt x="30" y="6"/>
                    <a:pt x="30" y="4"/>
                  </a:cubicBezTo>
                  <a:cubicBezTo>
                    <a:pt x="30" y="2"/>
                    <a:pt x="29" y="0"/>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3" name="Freeform 19"/>
            <p:cNvSpPr/>
            <p:nvPr/>
          </p:nvSpPr>
          <p:spPr bwMode="auto">
            <a:xfrm>
              <a:off x="31" y="105"/>
              <a:ext cx="44" cy="14"/>
            </a:xfrm>
            <a:custGeom>
              <a:avLst/>
              <a:gdLst>
                <a:gd name="T0" fmla="*/ 19 w 23"/>
                <a:gd name="T1" fmla="*/ 0 h 7"/>
                <a:gd name="T2" fmla="*/ 4 w 23"/>
                <a:gd name="T3" fmla="*/ 0 h 7"/>
                <a:gd name="T4" fmla="*/ 0 w 23"/>
                <a:gd name="T5" fmla="*/ 3 h 7"/>
                <a:gd name="T6" fmla="*/ 4 w 23"/>
                <a:gd name="T7" fmla="*/ 7 h 7"/>
                <a:gd name="T8" fmla="*/ 19 w 23"/>
                <a:gd name="T9" fmla="*/ 7 h 7"/>
                <a:gd name="T10" fmla="*/ 23 w 23"/>
                <a:gd name="T11" fmla="*/ 3 h 7"/>
                <a:gd name="T12" fmla="*/ 19 w 23"/>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23" h="7">
                  <a:moveTo>
                    <a:pt x="19" y="0"/>
                  </a:moveTo>
                  <a:cubicBezTo>
                    <a:pt x="4" y="0"/>
                    <a:pt x="4" y="0"/>
                    <a:pt x="4" y="0"/>
                  </a:cubicBezTo>
                  <a:cubicBezTo>
                    <a:pt x="2" y="0"/>
                    <a:pt x="0" y="1"/>
                    <a:pt x="0" y="3"/>
                  </a:cubicBezTo>
                  <a:cubicBezTo>
                    <a:pt x="0" y="5"/>
                    <a:pt x="2" y="7"/>
                    <a:pt x="4" y="7"/>
                  </a:cubicBezTo>
                  <a:cubicBezTo>
                    <a:pt x="19" y="7"/>
                    <a:pt x="19" y="7"/>
                    <a:pt x="19" y="7"/>
                  </a:cubicBezTo>
                  <a:cubicBezTo>
                    <a:pt x="22" y="7"/>
                    <a:pt x="23" y="5"/>
                    <a:pt x="23" y="3"/>
                  </a:cubicBezTo>
                  <a:cubicBezTo>
                    <a:pt x="23" y="1"/>
                    <a:pt x="22" y="0"/>
                    <a:pt x="1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8" name="Freeform 20"/>
            <p:cNvSpPr>
              <a:spLocks noEditPoints="1"/>
            </p:cNvSpPr>
            <p:nvPr/>
          </p:nvSpPr>
          <p:spPr bwMode="auto">
            <a:xfrm>
              <a:off x="0" y="0"/>
              <a:ext cx="121" cy="168"/>
            </a:xfrm>
            <a:custGeom>
              <a:avLst/>
              <a:gdLst>
                <a:gd name="T0" fmla="*/ 55 w 63"/>
                <a:gd name="T1" fmla="*/ 0 h 88"/>
                <a:gd name="T2" fmla="*/ 9 w 63"/>
                <a:gd name="T3" fmla="*/ 0 h 88"/>
                <a:gd name="T4" fmla="*/ 0 w 63"/>
                <a:gd name="T5" fmla="*/ 8 h 88"/>
                <a:gd name="T6" fmla="*/ 0 w 63"/>
                <a:gd name="T7" fmla="*/ 79 h 88"/>
                <a:gd name="T8" fmla="*/ 9 w 63"/>
                <a:gd name="T9" fmla="*/ 88 h 88"/>
                <a:gd name="T10" fmla="*/ 55 w 63"/>
                <a:gd name="T11" fmla="*/ 88 h 88"/>
                <a:gd name="T12" fmla="*/ 63 w 63"/>
                <a:gd name="T13" fmla="*/ 79 h 88"/>
                <a:gd name="T14" fmla="*/ 63 w 63"/>
                <a:gd name="T15" fmla="*/ 8 h 88"/>
                <a:gd name="T16" fmla="*/ 55 w 63"/>
                <a:gd name="T17" fmla="*/ 0 h 88"/>
                <a:gd name="T18" fmla="*/ 55 w 63"/>
                <a:gd name="T19" fmla="*/ 79 h 88"/>
                <a:gd name="T20" fmla="*/ 55 w 63"/>
                <a:gd name="T21" fmla="*/ 80 h 88"/>
                <a:gd name="T22" fmla="*/ 9 w 63"/>
                <a:gd name="T23" fmla="*/ 80 h 88"/>
                <a:gd name="T24" fmla="*/ 8 w 63"/>
                <a:gd name="T25" fmla="*/ 79 h 88"/>
                <a:gd name="T26" fmla="*/ 8 w 63"/>
                <a:gd name="T27" fmla="*/ 8 h 88"/>
                <a:gd name="T28" fmla="*/ 9 w 63"/>
                <a:gd name="T29" fmla="*/ 7 h 88"/>
                <a:gd name="T30" fmla="*/ 55 w 63"/>
                <a:gd name="T31" fmla="*/ 7 h 88"/>
                <a:gd name="T32" fmla="*/ 55 w 63"/>
                <a:gd name="T33" fmla="*/ 8 h 88"/>
                <a:gd name="T34" fmla="*/ 55 w 63"/>
                <a:gd name="T35" fmla="*/ 7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3" h="88">
                  <a:moveTo>
                    <a:pt x="55" y="0"/>
                  </a:moveTo>
                  <a:cubicBezTo>
                    <a:pt x="9" y="0"/>
                    <a:pt x="9" y="0"/>
                    <a:pt x="9" y="0"/>
                  </a:cubicBezTo>
                  <a:cubicBezTo>
                    <a:pt x="4" y="0"/>
                    <a:pt x="0" y="3"/>
                    <a:pt x="0" y="8"/>
                  </a:cubicBezTo>
                  <a:cubicBezTo>
                    <a:pt x="0" y="79"/>
                    <a:pt x="0" y="79"/>
                    <a:pt x="0" y="79"/>
                  </a:cubicBezTo>
                  <a:cubicBezTo>
                    <a:pt x="0" y="84"/>
                    <a:pt x="4" y="88"/>
                    <a:pt x="9" y="88"/>
                  </a:cubicBezTo>
                  <a:cubicBezTo>
                    <a:pt x="55" y="88"/>
                    <a:pt x="55" y="88"/>
                    <a:pt x="55" y="88"/>
                  </a:cubicBezTo>
                  <a:cubicBezTo>
                    <a:pt x="59" y="88"/>
                    <a:pt x="63" y="84"/>
                    <a:pt x="63" y="79"/>
                  </a:cubicBezTo>
                  <a:cubicBezTo>
                    <a:pt x="63" y="8"/>
                    <a:pt x="63" y="8"/>
                    <a:pt x="63" y="8"/>
                  </a:cubicBezTo>
                  <a:cubicBezTo>
                    <a:pt x="63" y="3"/>
                    <a:pt x="59" y="0"/>
                    <a:pt x="55" y="0"/>
                  </a:cubicBezTo>
                  <a:close/>
                  <a:moveTo>
                    <a:pt x="55" y="79"/>
                  </a:moveTo>
                  <a:cubicBezTo>
                    <a:pt x="55" y="80"/>
                    <a:pt x="55" y="80"/>
                    <a:pt x="55" y="80"/>
                  </a:cubicBezTo>
                  <a:cubicBezTo>
                    <a:pt x="9" y="80"/>
                    <a:pt x="9" y="80"/>
                    <a:pt x="9" y="80"/>
                  </a:cubicBezTo>
                  <a:cubicBezTo>
                    <a:pt x="8" y="80"/>
                    <a:pt x="8" y="80"/>
                    <a:pt x="8" y="79"/>
                  </a:cubicBezTo>
                  <a:cubicBezTo>
                    <a:pt x="8" y="8"/>
                    <a:pt x="8" y="8"/>
                    <a:pt x="8" y="8"/>
                  </a:cubicBezTo>
                  <a:cubicBezTo>
                    <a:pt x="8" y="8"/>
                    <a:pt x="8" y="7"/>
                    <a:pt x="9" y="7"/>
                  </a:cubicBezTo>
                  <a:cubicBezTo>
                    <a:pt x="55" y="7"/>
                    <a:pt x="55" y="7"/>
                    <a:pt x="55" y="7"/>
                  </a:cubicBezTo>
                  <a:cubicBezTo>
                    <a:pt x="55" y="7"/>
                    <a:pt x="55" y="8"/>
                    <a:pt x="55" y="8"/>
                  </a:cubicBezTo>
                  <a:lnTo>
                    <a:pt x="55" y="7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49" name="Group 21"/>
          <p:cNvGrpSpPr/>
          <p:nvPr/>
        </p:nvGrpSpPr>
        <p:grpSpPr bwMode="auto">
          <a:xfrm>
            <a:off x="3054351" y="3235325"/>
            <a:ext cx="355600" cy="355600"/>
            <a:chOff x="0" y="0"/>
            <a:chExt cx="168" cy="168"/>
          </a:xfrm>
        </p:grpSpPr>
        <p:sp>
          <p:nvSpPr>
            <p:cNvPr id="50" name="Freeform 22"/>
            <p:cNvSpPr>
              <a:spLocks noEditPoints="1"/>
            </p:cNvSpPr>
            <p:nvPr/>
          </p:nvSpPr>
          <p:spPr bwMode="auto">
            <a:xfrm>
              <a:off x="0" y="0"/>
              <a:ext cx="168" cy="16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80 h 88"/>
                <a:gd name="T12" fmla="*/ 8 w 88"/>
                <a:gd name="T13" fmla="*/ 44 h 88"/>
                <a:gd name="T14" fmla="*/ 44 w 88"/>
                <a:gd name="T15" fmla="*/ 7 h 88"/>
                <a:gd name="T16" fmla="*/ 80 w 88"/>
                <a:gd name="T17" fmla="*/ 44 h 88"/>
                <a:gd name="T18" fmla="*/ 44 w 88"/>
                <a:gd name="T19" fmla="*/ 8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44" y="80"/>
                  </a:moveTo>
                  <a:cubicBezTo>
                    <a:pt x="24" y="80"/>
                    <a:pt x="8" y="64"/>
                    <a:pt x="8" y="44"/>
                  </a:cubicBezTo>
                  <a:cubicBezTo>
                    <a:pt x="8" y="24"/>
                    <a:pt x="24" y="7"/>
                    <a:pt x="44" y="7"/>
                  </a:cubicBezTo>
                  <a:cubicBezTo>
                    <a:pt x="64" y="7"/>
                    <a:pt x="80" y="24"/>
                    <a:pt x="80" y="44"/>
                  </a:cubicBezTo>
                  <a:cubicBezTo>
                    <a:pt x="80" y="64"/>
                    <a:pt x="64" y="80"/>
                    <a:pt x="44" y="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1" name="Freeform 23"/>
            <p:cNvSpPr/>
            <p:nvPr/>
          </p:nvSpPr>
          <p:spPr bwMode="auto">
            <a:xfrm>
              <a:off x="52" y="56"/>
              <a:ext cx="78" cy="63"/>
            </a:xfrm>
            <a:custGeom>
              <a:avLst/>
              <a:gdLst>
                <a:gd name="T0" fmla="*/ 39 w 41"/>
                <a:gd name="T1" fmla="*/ 1 h 33"/>
                <a:gd name="T2" fmla="*/ 34 w 41"/>
                <a:gd name="T3" fmla="*/ 2 h 33"/>
                <a:gd name="T4" fmla="*/ 17 w 41"/>
                <a:gd name="T5" fmla="*/ 23 h 33"/>
                <a:gd name="T6" fmla="*/ 6 w 41"/>
                <a:gd name="T7" fmla="*/ 12 h 33"/>
                <a:gd name="T8" fmla="*/ 1 w 41"/>
                <a:gd name="T9" fmla="*/ 12 h 33"/>
                <a:gd name="T10" fmla="*/ 1 w 41"/>
                <a:gd name="T11" fmla="*/ 17 h 33"/>
                <a:gd name="T12" fmla="*/ 14 w 41"/>
                <a:gd name="T13" fmla="*/ 32 h 33"/>
                <a:gd name="T14" fmla="*/ 17 w 41"/>
                <a:gd name="T15" fmla="*/ 33 h 33"/>
                <a:gd name="T16" fmla="*/ 17 w 41"/>
                <a:gd name="T17" fmla="*/ 33 h 33"/>
                <a:gd name="T18" fmla="*/ 20 w 41"/>
                <a:gd name="T19" fmla="*/ 31 h 33"/>
                <a:gd name="T20" fmla="*/ 40 w 41"/>
                <a:gd name="T21" fmla="*/ 6 h 33"/>
                <a:gd name="T22" fmla="*/ 39 w 41"/>
                <a:gd name="T23" fmla="*/ 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33">
                  <a:moveTo>
                    <a:pt x="39" y="1"/>
                  </a:moveTo>
                  <a:cubicBezTo>
                    <a:pt x="38" y="0"/>
                    <a:pt x="35" y="0"/>
                    <a:pt x="34" y="2"/>
                  </a:cubicBezTo>
                  <a:cubicBezTo>
                    <a:pt x="17" y="23"/>
                    <a:pt x="17" y="23"/>
                    <a:pt x="17" y="23"/>
                  </a:cubicBezTo>
                  <a:cubicBezTo>
                    <a:pt x="6" y="12"/>
                    <a:pt x="6" y="12"/>
                    <a:pt x="6" y="12"/>
                  </a:cubicBezTo>
                  <a:cubicBezTo>
                    <a:pt x="5" y="11"/>
                    <a:pt x="3" y="11"/>
                    <a:pt x="1" y="12"/>
                  </a:cubicBezTo>
                  <a:cubicBezTo>
                    <a:pt x="0" y="14"/>
                    <a:pt x="0" y="16"/>
                    <a:pt x="1" y="17"/>
                  </a:cubicBezTo>
                  <a:cubicBezTo>
                    <a:pt x="14" y="32"/>
                    <a:pt x="14" y="32"/>
                    <a:pt x="14" y="32"/>
                  </a:cubicBezTo>
                  <a:cubicBezTo>
                    <a:pt x="15" y="32"/>
                    <a:pt x="16" y="33"/>
                    <a:pt x="17" y="33"/>
                  </a:cubicBezTo>
                  <a:cubicBezTo>
                    <a:pt x="17" y="33"/>
                    <a:pt x="17" y="33"/>
                    <a:pt x="17" y="33"/>
                  </a:cubicBezTo>
                  <a:cubicBezTo>
                    <a:pt x="18" y="33"/>
                    <a:pt x="19" y="32"/>
                    <a:pt x="20" y="31"/>
                  </a:cubicBezTo>
                  <a:cubicBezTo>
                    <a:pt x="40" y="6"/>
                    <a:pt x="40" y="6"/>
                    <a:pt x="40" y="6"/>
                  </a:cubicBezTo>
                  <a:cubicBezTo>
                    <a:pt x="41" y="5"/>
                    <a:pt x="41" y="2"/>
                    <a:pt x="39"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52" name="Group 24"/>
          <p:cNvGrpSpPr/>
          <p:nvPr/>
        </p:nvGrpSpPr>
        <p:grpSpPr bwMode="auto">
          <a:xfrm>
            <a:off x="7787218" y="3576109"/>
            <a:ext cx="275167" cy="355600"/>
            <a:chOff x="0" y="0"/>
            <a:chExt cx="130" cy="168"/>
          </a:xfrm>
        </p:grpSpPr>
        <p:sp>
          <p:nvSpPr>
            <p:cNvPr id="54" name="Freeform 25"/>
            <p:cNvSpPr/>
            <p:nvPr/>
          </p:nvSpPr>
          <p:spPr bwMode="auto">
            <a:xfrm>
              <a:off x="0" y="0"/>
              <a:ext cx="130" cy="168"/>
            </a:xfrm>
            <a:custGeom>
              <a:avLst/>
              <a:gdLst>
                <a:gd name="T0" fmla="*/ 15 w 68"/>
                <a:gd name="T1" fmla="*/ 81 h 88"/>
                <a:gd name="T2" fmla="*/ 8 w 68"/>
                <a:gd name="T3" fmla="*/ 81 h 88"/>
                <a:gd name="T4" fmla="*/ 8 w 68"/>
                <a:gd name="T5" fmla="*/ 8 h 88"/>
                <a:gd name="T6" fmla="*/ 65 w 68"/>
                <a:gd name="T7" fmla="*/ 8 h 88"/>
                <a:gd name="T8" fmla="*/ 68 w 68"/>
                <a:gd name="T9" fmla="*/ 4 h 88"/>
                <a:gd name="T10" fmla="*/ 65 w 68"/>
                <a:gd name="T11" fmla="*/ 0 h 88"/>
                <a:gd name="T12" fmla="*/ 4 w 68"/>
                <a:gd name="T13" fmla="*/ 0 h 88"/>
                <a:gd name="T14" fmla="*/ 0 w 68"/>
                <a:gd name="T15" fmla="*/ 4 h 88"/>
                <a:gd name="T16" fmla="*/ 0 w 68"/>
                <a:gd name="T17" fmla="*/ 84 h 88"/>
                <a:gd name="T18" fmla="*/ 4 w 68"/>
                <a:gd name="T19" fmla="*/ 88 h 88"/>
                <a:gd name="T20" fmla="*/ 15 w 68"/>
                <a:gd name="T21" fmla="*/ 88 h 88"/>
                <a:gd name="T22" fmla="*/ 19 w 68"/>
                <a:gd name="T23" fmla="*/ 84 h 88"/>
                <a:gd name="T24" fmla="*/ 15 w 68"/>
                <a:gd name="T25" fmla="*/ 8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88">
                  <a:moveTo>
                    <a:pt x="15" y="81"/>
                  </a:moveTo>
                  <a:cubicBezTo>
                    <a:pt x="8" y="81"/>
                    <a:pt x="8" y="81"/>
                    <a:pt x="8" y="81"/>
                  </a:cubicBezTo>
                  <a:cubicBezTo>
                    <a:pt x="8" y="8"/>
                    <a:pt x="8" y="8"/>
                    <a:pt x="8" y="8"/>
                  </a:cubicBezTo>
                  <a:cubicBezTo>
                    <a:pt x="65" y="8"/>
                    <a:pt x="65" y="8"/>
                    <a:pt x="65" y="8"/>
                  </a:cubicBezTo>
                  <a:cubicBezTo>
                    <a:pt x="67" y="8"/>
                    <a:pt x="68" y="6"/>
                    <a:pt x="68" y="4"/>
                  </a:cubicBezTo>
                  <a:cubicBezTo>
                    <a:pt x="68" y="2"/>
                    <a:pt x="67" y="0"/>
                    <a:pt x="65" y="0"/>
                  </a:cubicBezTo>
                  <a:cubicBezTo>
                    <a:pt x="4" y="0"/>
                    <a:pt x="4" y="0"/>
                    <a:pt x="4" y="0"/>
                  </a:cubicBezTo>
                  <a:cubicBezTo>
                    <a:pt x="2" y="0"/>
                    <a:pt x="0" y="2"/>
                    <a:pt x="0" y="4"/>
                  </a:cubicBezTo>
                  <a:cubicBezTo>
                    <a:pt x="0" y="84"/>
                    <a:pt x="0" y="84"/>
                    <a:pt x="0" y="84"/>
                  </a:cubicBezTo>
                  <a:cubicBezTo>
                    <a:pt x="0" y="87"/>
                    <a:pt x="2" y="88"/>
                    <a:pt x="4" y="88"/>
                  </a:cubicBezTo>
                  <a:cubicBezTo>
                    <a:pt x="15" y="88"/>
                    <a:pt x="15" y="88"/>
                    <a:pt x="15" y="88"/>
                  </a:cubicBezTo>
                  <a:cubicBezTo>
                    <a:pt x="17" y="88"/>
                    <a:pt x="19" y="87"/>
                    <a:pt x="19" y="84"/>
                  </a:cubicBezTo>
                  <a:cubicBezTo>
                    <a:pt x="19" y="82"/>
                    <a:pt x="17" y="81"/>
                    <a:pt x="15"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5" name="Freeform 26"/>
            <p:cNvSpPr/>
            <p:nvPr/>
          </p:nvSpPr>
          <p:spPr bwMode="auto">
            <a:xfrm>
              <a:off x="83" y="99"/>
              <a:ext cx="47" cy="69"/>
            </a:xfrm>
            <a:custGeom>
              <a:avLst/>
              <a:gdLst>
                <a:gd name="T0" fmla="*/ 22 w 25"/>
                <a:gd name="T1" fmla="*/ 0 h 36"/>
                <a:gd name="T2" fmla="*/ 18 w 25"/>
                <a:gd name="T3" fmla="*/ 4 h 36"/>
                <a:gd name="T4" fmla="*/ 18 w 25"/>
                <a:gd name="T5" fmla="*/ 29 h 36"/>
                <a:gd name="T6" fmla="*/ 4 w 25"/>
                <a:gd name="T7" fmla="*/ 29 h 36"/>
                <a:gd name="T8" fmla="*/ 0 w 25"/>
                <a:gd name="T9" fmla="*/ 32 h 36"/>
                <a:gd name="T10" fmla="*/ 4 w 25"/>
                <a:gd name="T11" fmla="*/ 36 h 36"/>
                <a:gd name="T12" fmla="*/ 22 w 25"/>
                <a:gd name="T13" fmla="*/ 36 h 36"/>
                <a:gd name="T14" fmla="*/ 24 w 25"/>
                <a:gd name="T15" fmla="*/ 35 h 36"/>
                <a:gd name="T16" fmla="*/ 25 w 25"/>
                <a:gd name="T17" fmla="*/ 32 h 36"/>
                <a:gd name="T18" fmla="*/ 25 w 25"/>
                <a:gd name="T19" fmla="*/ 4 h 36"/>
                <a:gd name="T20" fmla="*/ 22 w 25"/>
                <a:gd name="T2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36">
                  <a:moveTo>
                    <a:pt x="22" y="0"/>
                  </a:moveTo>
                  <a:cubicBezTo>
                    <a:pt x="20" y="0"/>
                    <a:pt x="18" y="1"/>
                    <a:pt x="18" y="4"/>
                  </a:cubicBezTo>
                  <a:cubicBezTo>
                    <a:pt x="18" y="29"/>
                    <a:pt x="18" y="29"/>
                    <a:pt x="18" y="29"/>
                  </a:cubicBezTo>
                  <a:cubicBezTo>
                    <a:pt x="4" y="29"/>
                    <a:pt x="4" y="29"/>
                    <a:pt x="4" y="29"/>
                  </a:cubicBezTo>
                  <a:cubicBezTo>
                    <a:pt x="2" y="29"/>
                    <a:pt x="0" y="30"/>
                    <a:pt x="0" y="32"/>
                  </a:cubicBezTo>
                  <a:cubicBezTo>
                    <a:pt x="0" y="35"/>
                    <a:pt x="2" y="36"/>
                    <a:pt x="4" y="36"/>
                  </a:cubicBezTo>
                  <a:cubicBezTo>
                    <a:pt x="22" y="36"/>
                    <a:pt x="22" y="36"/>
                    <a:pt x="22" y="36"/>
                  </a:cubicBezTo>
                  <a:cubicBezTo>
                    <a:pt x="23" y="36"/>
                    <a:pt x="24" y="36"/>
                    <a:pt x="24" y="35"/>
                  </a:cubicBezTo>
                  <a:cubicBezTo>
                    <a:pt x="25" y="34"/>
                    <a:pt x="25" y="33"/>
                    <a:pt x="25" y="32"/>
                  </a:cubicBezTo>
                  <a:cubicBezTo>
                    <a:pt x="25" y="4"/>
                    <a:pt x="25" y="4"/>
                    <a:pt x="25" y="4"/>
                  </a:cubicBezTo>
                  <a:cubicBezTo>
                    <a:pt x="25" y="1"/>
                    <a:pt x="24" y="0"/>
                    <a:pt x="2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7" name="Freeform 27"/>
            <p:cNvSpPr>
              <a:spLocks noEditPoints="1"/>
            </p:cNvSpPr>
            <p:nvPr/>
          </p:nvSpPr>
          <p:spPr bwMode="auto">
            <a:xfrm>
              <a:off x="48" y="36"/>
              <a:ext cx="80" cy="119"/>
            </a:xfrm>
            <a:custGeom>
              <a:avLst/>
              <a:gdLst>
                <a:gd name="T0" fmla="*/ 37 w 42"/>
                <a:gd name="T1" fmla="*/ 1 h 62"/>
                <a:gd name="T2" fmla="*/ 32 w 42"/>
                <a:gd name="T3" fmla="*/ 0 h 62"/>
                <a:gd name="T4" fmla="*/ 24 w 42"/>
                <a:gd name="T5" fmla="*/ 4 h 62"/>
                <a:gd name="T6" fmla="*/ 0 w 42"/>
                <a:gd name="T7" fmla="*/ 46 h 62"/>
                <a:gd name="T8" fmla="*/ 0 w 42"/>
                <a:gd name="T9" fmla="*/ 48 h 62"/>
                <a:gd name="T10" fmla="*/ 0 w 42"/>
                <a:gd name="T11" fmla="*/ 58 h 62"/>
                <a:gd name="T12" fmla="*/ 2 w 42"/>
                <a:gd name="T13" fmla="*/ 61 h 62"/>
                <a:gd name="T14" fmla="*/ 4 w 42"/>
                <a:gd name="T15" fmla="*/ 62 h 62"/>
                <a:gd name="T16" fmla="*/ 5 w 42"/>
                <a:gd name="T17" fmla="*/ 61 h 62"/>
                <a:gd name="T18" fmla="*/ 14 w 42"/>
                <a:gd name="T19" fmla="*/ 57 h 62"/>
                <a:gd name="T20" fmla="*/ 15 w 42"/>
                <a:gd name="T21" fmla="*/ 55 h 62"/>
                <a:gd name="T22" fmla="*/ 40 w 42"/>
                <a:gd name="T23" fmla="*/ 13 h 62"/>
                <a:gd name="T24" fmla="*/ 37 w 42"/>
                <a:gd name="T25" fmla="*/ 1 h 62"/>
                <a:gd name="T26" fmla="*/ 33 w 42"/>
                <a:gd name="T27" fmla="*/ 9 h 62"/>
                <a:gd name="T28" fmla="*/ 9 w 42"/>
                <a:gd name="T29" fmla="*/ 50 h 62"/>
                <a:gd name="T30" fmla="*/ 7 w 42"/>
                <a:gd name="T31" fmla="*/ 52 h 62"/>
                <a:gd name="T32" fmla="*/ 7 w 42"/>
                <a:gd name="T33" fmla="*/ 49 h 62"/>
                <a:gd name="T34" fmla="*/ 31 w 42"/>
                <a:gd name="T35" fmla="*/ 8 h 62"/>
                <a:gd name="T36" fmla="*/ 33 w 42"/>
                <a:gd name="T37" fmla="*/ 7 h 62"/>
                <a:gd name="T38" fmla="*/ 33 w 42"/>
                <a:gd name="T39" fmla="*/ 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 h="62">
                  <a:moveTo>
                    <a:pt x="37" y="1"/>
                  </a:moveTo>
                  <a:cubicBezTo>
                    <a:pt x="35" y="0"/>
                    <a:pt x="34" y="0"/>
                    <a:pt x="32" y="0"/>
                  </a:cubicBezTo>
                  <a:cubicBezTo>
                    <a:pt x="29" y="0"/>
                    <a:pt x="26" y="1"/>
                    <a:pt x="24" y="4"/>
                  </a:cubicBezTo>
                  <a:cubicBezTo>
                    <a:pt x="0" y="46"/>
                    <a:pt x="0" y="46"/>
                    <a:pt x="0" y="46"/>
                  </a:cubicBezTo>
                  <a:cubicBezTo>
                    <a:pt x="0" y="47"/>
                    <a:pt x="0" y="48"/>
                    <a:pt x="0" y="48"/>
                  </a:cubicBezTo>
                  <a:cubicBezTo>
                    <a:pt x="0" y="58"/>
                    <a:pt x="0" y="58"/>
                    <a:pt x="0" y="58"/>
                  </a:cubicBezTo>
                  <a:cubicBezTo>
                    <a:pt x="0" y="59"/>
                    <a:pt x="1" y="60"/>
                    <a:pt x="2" y="61"/>
                  </a:cubicBezTo>
                  <a:cubicBezTo>
                    <a:pt x="2" y="61"/>
                    <a:pt x="3" y="62"/>
                    <a:pt x="4" y="62"/>
                  </a:cubicBezTo>
                  <a:cubicBezTo>
                    <a:pt x="4" y="62"/>
                    <a:pt x="5" y="61"/>
                    <a:pt x="5" y="61"/>
                  </a:cubicBezTo>
                  <a:cubicBezTo>
                    <a:pt x="14" y="57"/>
                    <a:pt x="14" y="57"/>
                    <a:pt x="14" y="57"/>
                  </a:cubicBezTo>
                  <a:cubicBezTo>
                    <a:pt x="15" y="56"/>
                    <a:pt x="15" y="56"/>
                    <a:pt x="15" y="55"/>
                  </a:cubicBezTo>
                  <a:cubicBezTo>
                    <a:pt x="40" y="13"/>
                    <a:pt x="40" y="13"/>
                    <a:pt x="40" y="13"/>
                  </a:cubicBezTo>
                  <a:cubicBezTo>
                    <a:pt x="42" y="9"/>
                    <a:pt x="41" y="3"/>
                    <a:pt x="37" y="1"/>
                  </a:cubicBezTo>
                  <a:close/>
                  <a:moveTo>
                    <a:pt x="33" y="9"/>
                  </a:moveTo>
                  <a:cubicBezTo>
                    <a:pt x="9" y="50"/>
                    <a:pt x="9" y="50"/>
                    <a:pt x="9" y="50"/>
                  </a:cubicBezTo>
                  <a:cubicBezTo>
                    <a:pt x="7" y="52"/>
                    <a:pt x="7" y="52"/>
                    <a:pt x="7" y="52"/>
                  </a:cubicBezTo>
                  <a:cubicBezTo>
                    <a:pt x="7" y="49"/>
                    <a:pt x="7" y="49"/>
                    <a:pt x="7" y="49"/>
                  </a:cubicBezTo>
                  <a:cubicBezTo>
                    <a:pt x="31" y="8"/>
                    <a:pt x="31" y="8"/>
                    <a:pt x="31" y="8"/>
                  </a:cubicBezTo>
                  <a:cubicBezTo>
                    <a:pt x="31" y="7"/>
                    <a:pt x="32" y="7"/>
                    <a:pt x="33" y="7"/>
                  </a:cubicBezTo>
                  <a:cubicBezTo>
                    <a:pt x="33" y="8"/>
                    <a:pt x="34" y="9"/>
                    <a:pt x="33"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8" name="Freeform 28"/>
            <p:cNvSpPr/>
            <p:nvPr/>
          </p:nvSpPr>
          <p:spPr bwMode="auto">
            <a:xfrm>
              <a:off x="25" y="48"/>
              <a:ext cx="50" cy="15"/>
            </a:xfrm>
            <a:custGeom>
              <a:avLst/>
              <a:gdLst>
                <a:gd name="T0" fmla="*/ 26 w 26"/>
                <a:gd name="T1" fmla="*/ 4 h 8"/>
                <a:gd name="T2" fmla="*/ 23 w 26"/>
                <a:gd name="T3" fmla="*/ 0 h 8"/>
                <a:gd name="T4" fmla="*/ 4 w 26"/>
                <a:gd name="T5" fmla="*/ 0 h 8"/>
                <a:gd name="T6" fmla="*/ 0 w 26"/>
                <a:gd name="T7" fmla="*/ 4 h 8"/>
                <a:gd name="T8" fmla="*/ 4 w 26"/>
                <a:gd name="T9" fmla="*/ 8 h 8"/>
                <a:gd name="T10" fmla="*/ 23 w 26"/>
                <a:gd name="T11" fmla="*/ 8 h 8"/>
                <a:gd name="T12" fmla="*/ 26 w 26"/>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26" h="8">
                  <a:moveTo>
                    <a:pt x="26" y="4"/>
                  </a:moveTo>
                  <a:cubicBezTo>
                    <a:pt x="26" y="2"/>
                    <a:pt x="25" y="0"/>
                    <a:pt x="23" y="0"/>
                  </a:cubicBezTo>
                  <a:cubicBezTo>
                    <a:pt x="4" y="0"/>
                    <a:pt x="4" y="0"/>
                    <a:pt x="4" y="0"/>
                  </a:cubicBezTo>
                  <a:cubicBezTo>
                    <a:pt x="2" y="0"/>
                    <a:pt x="0" y="2"/>
                    <a:pt x="0" y="4"/>
                  </a:cubicBezTo>
                  <a:cubicBezTo>
                    <a:pt x="0" y="6"/>
                    <a:pt x="2" y="8"/>
                    <a:pt x="4" y="8"/>
                  </a:cubicBezTo>
                  <a:cubicBezTo>
                    <a:pt x="23" y="8"/>
                    <a:pt x="23" y="8"/>
                    <a:pt x="23" y="8"/>
                  </a:cubicBezTo>
                  <a:cubicBezTo>
                    <a:pt x="25" y="8"/>
                    <a:pt x="26" y="6"/>
                    <a:pt x="26"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9" name="Freeform 29"/>
            <p:cNvSpPr/>
            <p:nvPr/>
          </p:nvSpPr>
          <p:spPr bwMode="auto">
            <a:xfrm>
              <a:off x="25" y="76"/>
              <a:ext cx="33" cy="15"/>
            </a:xfrm>
            <a:custGeom>
              <a:avLst/>
              <a:gdLst>
                <a:gd name="T0" fmla="*/ 4 w 17"/>
                <a:gd name="T1" fmla="*/ 0 h 8"/>
                <a:gd name="T2" fmla="*/ 0 w 17"/>
                <a:gd name="T3" fmla="*/ 4 h 8"/>
                <a:gd name="T4" fmla="*/ 4 w 17"/>
                <a:gd name="T5" fmla="*/ 8 h 8"/>
                <a:gd name="T6" fmla="*/ 13 w 17"/>
                <a:gd name="T7" fmla="*/ 8 h 8"/>
                <a:gd name="T8" fmla="*/ 17 w 17"/>
                <a:gd name="T9" fmla="*/ 4 h 8"/>
                <a:gd name="T10" fmla="*/ 13 w 17"/>
                <a:gd name="T11" fmla="*/ 0 h 8"/>
                <a:gd name="T12" fmla="*/ 4 w 17"/>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7" h="8">
                  <a:moveTo>
                    <a:pt x="4" y="0"/>
                  </a:moveTo>
                  <a:cubicBezTo>
                    <a:pt x="2" y="0"/>
                    <a:pt x="0" y="2"/>
                    <a:pt x="0" y="4"/>
                  </a:cubicBezTo>
                  <a:cubicBezTo>
                    <a:pt x="0" y="6"/>
                    <a:pt x="2" y="8"/>
                    <a:pt x="4" y="8"/>
                  </a:cubicBezTo>
                  <a:cubicBezTo>
                    <a:pt x="13" y="8"/>
                    <a:pt x="13" y="8"/>
                    <a:pt x="13" y="8"/>
                  </a:cubicBezTo>
                  <a:cubicBezTo>
                    <a:pt x="15" y="8"/>
                    <a:pt x="17" y="6"/>
                    <a:pt x="17" y="4"/>
                  </a:cubicBezTo>
                  <a:cubicBezTo>
                    <a:pt x="17" y="2"/>
                    <a:pt x="15" y="0"/>
                    <a:pt x="13" y="0"/>
                  </a:cubicBez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60" name="Group 30"/>
          <p:cNvGrpSpPr/>
          <p:nvPr/>
        </p:nvGrpSpPr>
        <p:grpSpPr bwMode="auto">
          <a:xfrm>
            <a:off x="6464301" y="3559176"/>
            <a:ext cx="353484" cy="355600"/>
            <a:chOff x="0" y="0"/>
            <a:chExt cx="167" cy="168"/>
          </a:xfrm>
        </p:grpSpPr>
        <p:sp>
          <p:nvSpPr>
            <p:cNvPr id="61" name="Freeform 31"/>
            <p:cNvSpPr>
              <a:spLocks noEditPoints="1"/>
            </p:cNvSpPr>
            <p:nvPr/>
          </p:nvSpPr>
          <p:spPr bwMode="auto">
            <a:xfrm>
              <a:off x="0" y="0"/>
              <a:ext cx="167" cy="168"/>
            </a:xfrm>
            <a:custGeom>
              <a:avLst/>
              <a:gdLst>
                <a:gd name="T0" fmla="*/ 84 w 87"/>
                <a:gd name="T1" fmla="*/ 34 h 88"/>
                <a:gd name="T2" fmla="*/ 76 w 87"/>
                <a:gd name="T3" fmla="*/ 28 h 88"/>
                <a:gd name="T4" fmla="*/ 79 w 87"/>
                <a:gd name="T5" fmla="*/ 18 h 88"/>
                <a:gd name="T6" fmla="*/ 66 w 87"/>
                <a:gd name="T7" fmla="*/ 8 h 88"/>
                <a:gd name="T8" fmla="*/ 56 w 87"/>
                <a:gd name="T9" fmla="*/ 10 h 88"/>
                <a:gd name="T10" fmla="*/ 50 w 87"/>
                <a:gd name="T11" fmla="*/ 0 h 88"/>
                <a:gd name="T12" fmla="*/ 34 w 87"/>
                <a:gd name="T13" fmla="*/ 3 h 88"/>
                <a:gd name="T14" fmla="*/ 28 w 87"/>
                <a:gd name="T15" fmla="*/ 11 h 88"/>
                <a:gd name="T16" fmla="*/ 18 w 87"/>
                <a:gd name="T17" fmla="*/ 8 h 88"/>
                <a:gd name="T18" fmla="*/ 8 w 87"/>
                <a:gd name="T19" fmla="*/ 22 h 88"/>
                <a:gd name="T20" fmla="*/ 9 w 87"/>
                <a:gd name="T21" fmla="*/ 32 h 88"/>
                <a:gd name="T22" fmla="*/ 0 w 87"/>
                <a:gd name="T23" fmla="*/ 37 h 88"/>
                <a:gd name="T24" fmla="*/ 0 w 87"/>
                <a:gd name="T25" fmla="*/ 50 h 88"/>
                <a:gd name="T26" fmla="*/ 9 w 87"/>
                <a:gd name="T27" fmla="*/ 56 h 88"/>
                <a:gd name="T28" fmla="*/ 8 w 87"/>
                <a:gd name="T29" fmla="*/ 66 h 88"/>
                <a:gd name="T30" fmla="*/ 18 w 87"/>
                <a:gd name="T31" fmla="*/ 79 h 88"/>
                <a:gd name="T32" fmla="*/ 28 w 87"/>
                <a:gd name="T33" fmla="*/ 76 h 88"/>
                <a:gd name="T34" fmla="*/ 34 w 87"/>
                <a:gd name="T35" fmla="*/ 85 h 88"/>
                <a:gd name="T36" fmla="*/ 43 w 87"/>
                <a:gd name="T37" fmla="*/ 88 h 88"/>
                <a:gd name="T38" fmla="*/ 53 w 87"/>
                <a:gd name="T39" fmla="*/ 85 h 88"/>
                <a:gd name="T40" fmla="*/ 59 w 87"/>
                <a:gd name="T41" fmla="*/ 76 h 88"/>
                <a:gd name="T42" fmla="*/ 69 w 87"/>
                <a:gd name="T43" fmla="*/ 79 h 88"/>
                <a:gd name="T44" fmla="*/ 79 w 87"/>
                <a:gd name="T45" fmla="*/ 66 h 88"/>
                <a:gd name="T46" fmla="*/ 77 w 87"/>
                <a:gd name="T47" fmla="*/ 56 h 88"/>
                <a:gd name="T48" fmla="*/ 87 w 87"/>
                <a:gd name="T49" fmla="*/ 50 h 88"/>
                <a:gd name="T50" fmla="*/ 87 w 87"/>
                <a:gd name="T51" fmla="*/ 37 h 88"/>
                <a:gd name="T52" fmla="*/ 73 w 87"/>
                <a:gd name="T53" fmla="*/ 49 h 88"/>
                <a:gd name="T54" fmla="*/ 69 w 87"/>
                <a:gd name="T55" fmla="*/ 57 h 88"/>
                <a:gd name="T56" fmla="*/ 71 w 87"/>
                <a:gd name="T57" fmla="*/ 67 h 88"/>
                <a:gd name="T58" fmla="*/ 61 w 87"/>
                <a:gd name="T59" fmla="*/ 69 h 88"/>
                <a:gd name="T60" fmla="*/ 52 w 87"/>
                <a:gd name="T61" fmla="*/ 71 h 88"/>
                <a:gd name="T62" fmla="*/ 47 w 87"/>
                <a:gd name="T63" fmla="*/ 80 h 88"/>
                <a:gd name="T64" fmla="*/ 38 w 87"/>
                <a:gd name="T65" fmla="*/ 74 h 88"/>
                <a:gd name="T66" fmla="*/ 30 w 87"/>
                <a:gd name="T67" fmla="*/ 69 h 88"/>
                <a:gd name="T68" fmla="*/ 20 w 87"/>
                <a:gd name="T69" fmla="*/ 72 h 88"/>
                <a:gd name="T70" fmla="*/ 18 w 87"/>
                <a:gd name="T71" fmla="*/ 61 h 88"/>
                <a:gd name="T72" fmla="*/ 16 w 87"/>
                <a:gd name="T73" fmla="*/ 52 h 88"/>
                <a:gd name="T74" fmla="*/ 7 w 87"/>
                <a:gd name="T75" fmla="*/ 47 h 88"/>
                <a:gd name="T76" fmla="*/ 7 w 87"/>
                <a:gd name="T77" fmla="*/ 40 h 88"/>
                <a:gd name="T78" fmla="*/ 16 w 87"/>
                <a:gd name="T79" fmla="*/ 36 h 88"/>
                <a:gd name="T80" fmla="*/ 18 w 87"/>
                <a:gd name="T81" fmla="*/ 27 h 88"/>
                <a:gd name="T82" fmla="*/ 20 w 87"/>
                <a:gd name="T83" fmla="*/ 16 h 88"/>
                <a:gd name="T84" fmla="*/ 30 w 87"/>
                <a:gd name="T85" fmla="*/ 19 h 88"/>
                <a:gd name="T86" fmla="*/ 38 w 87"/>
                <a:gd name="T87" fmla="*/ 14 h 88"/>
                <a:gd name="T88" fmla="*/ 47 w 87"/>
                <a:gd name="T89" fmla="*/ 8 h 88"/>
                <a:gd name="T90" fmla="*/ 52 w 87"/>
                <a:gd name="T91" fmla="*/ 16 h 88"/>
                <a:gd name="T92" fmla="*/ 61 w 87"/>
                <a:gd name="T93" fmla="*/ 19 h 88"/>
                <a:gd name="T94" fmla="*/ 71 w 87"/>
                <a:gd name="T95" fmla="*/ 21 h 88"/>
                <a:gd name="T96" fmla="*/ 69 w 87"/>
                <a:gd name="T97" fmla="*/ 30 h 88"/>
                <a:gd name="T98" fmla="*/ 73 w 87"/>
                <a:gd name="T99" fmla="*/ 38 h 88"/>
                <a:gd name="T100" fmla="*/ 80 w 87"/>
                <a:gd name="T101" fmla="*/ 4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7" h="88">
                  <a:moveTo>
                    <a:pt x="87" y="37"/>
                  </a:moveTo>
                  <a:cubicBezTo>
                    <a:pt x="87" y="36"/>
                    <a:pt x="86" y="35"/>
                    <a:pt x="84" y="34"/>
                  </a:cubicBezTo>
                  <a:cubicBezTo>
                    <a:pt x="77" y="32"/>
                    <a:pt x="77" y="32"/>
                    <a:pt x="77" y="32"/>
                  </a:cubicBezTo>
                  <a:cubicBezTo>
                    <a:pt x="77" y="31"/>
                    <a:pt x="77" y="29"/>
                    <a:pt x="76" y="28"/>
                  </a:cubicBezTo>
                  <a:cubicBezTo>
                    <a:pt x="79" y="22"/>
                    <a:pt x="79" y="22"/>
                    <a:pt x="79" y="22"/>
                  </a:cubicBezTo>
                  <a:cubicBezTo>
                    <a:pt x="80" y="20"/>
                    <a:pt x="80" y="19"/>
                    <a:pt x="79" y="18"/>
                  </a:cubicBezTo>
                  <a:cubicBezTo>
                    <a:pt x="76" y="14"/>
                    <a:pt x="73" y="11"/>
                    <a:pt x="69" y="8"/>
                  </a:cubicBezTo>
                  <a:cubicBezTo>
                    <a:pt x="68" y="8"/>
                    <a:pt x="67" y="7"/>
                    <a:pt x="66" y="8"/>
                  </a:cubicBezTo>
                  <a:cubicBezTo>
                    <a:pt x="59" y="11"/>
                    <a:pt x="59" y="11"/>
                    <a:pt x="59" y="11"/>
                  </a:cubicBezTo>
                  <a:cubicBezTo>
                    <a:pt x="58" y="11"/>
                    <a:pt x="57" y="10"/>
                    <a:pt x="56" y="10"/>
                  </a:cubicBezTo>
                  <a:cubicBezTo>
                    <a:pt x="53" y="3"/>
                    <a:pt x="53" y="3"/>
                    <a:pt x="53" y="3"/>
                  </a:cubicBezTo>
                  <a:cubicBezTo>
                    <a:pt x="53" y="2"/>
                    <a:pt x="52" y="1"/>
                    <a:pt x="50" y="0"/>
                  </a:cubicBezTo>
                  <a:cubicBezTo>
                    <a:pt x="45" y="0"/>
                    <a:pt x="42" y="0"/>
                    <a:pt x="37" y="0"/>
                  </a:cubicBezTo>
                  <a:cubicBezTo>
                    <a:pt x="35" y="1"/>
                    <a:pt x="34" y="2"/>
                    <a:pt x="34" y="3"/>
                  </a:cubicBezTo>
                  <a:cubicBezTo>
                    <a:pt x="31" y="10"/>
                    <a:pt x="31" y="10"/>
                    <a:pt x="31" y="10"/>
                  </a:cubicBezTo>
                  <a:cubicBezTo>
                    <a:pt x="30" y="10"/>
                    <a:pt x="29" y="11"/>
                    <a:pt x="28" y="11"/>
                  </a:cubicBezTo>
                  <a:cubicBezTo>
                    <a:pt x="21" y="8"/>
                    <a:pt x="21" y="8"/>
                    <a:pt x="21" y="8"/>
                  </a:cubicBezTo>
                  <a:cubicBezTo>
                    <a:pt x="20" y="7"/>
                    <a:pt x="19" y="8"/>
                    <a:pt x="18" y="8"/>
                  </a:cubicBezTo>
                  <a:cubicBezTo>
                    <a:pt x="14" y="11"/>
                    <a:pt x="11" y="14"/>
                    <a:pt x="8" y="18"/>
                  </a:cubicBezTo>
                  <a:cubicBezTo>
                    <a:pt x="7" y="19"/>
                    <a:pt x="7" y="20"/>
                    <a:pt x="8" y="22"/>
                  </a:cubicBezTo>
                  <a:cubicBezTo>
                    <a:pt x="11" y="28"/>
                    <a:pt x="11" y="28"/>
                    <a:pt x="11" y="28"/>
                  </a:cubicBezTo>
                  <a:cubicBezTo>
                    <a:pt x="10" y="29"/>
                    <a:pt x="10" y="31"/>
                    <a:pt x="9" y="32"/>
                  </a:cubicBezTo>
                  <a:cubicBezTo>
                    <a:pt x="3" y="34"/>
                    <a:pt x="3" y="34"/>
                    <a:pt x="3" y="34"/>
                  </a:cubicBezTo>
                  <a:cubicBezTo>
                    <a:pt x="1" y="35"/>
                    <a:pt x="0" y="36"/>
                    <a:pt x="0" y="37"/>
                  </a:cubicBezTo>
                  <a:cubicBezTo>
                    <a:pt x="0" y="40"/>
                    <a:pt x="0" y="42"/>
                    <a:pt x="0" y="44"/>
                  </a:cubicBezTo>
                  <a:cubicBezTo>
                    <a:pt x="0" y="46"/>
                    <a:pt x="0" y="48"/>
                    <a:pt x="0" y="50"/>
                  </a:cubicBezTo>
                  <a:cubicBezTo>
                    <a:pt x="0" y="52"/>
                    <a:pt x="1" y="53"/>
                    <a:pt x="3" y="53"/>
                  </a:cubicBezTo>
                  <a:cubicBezTo>
                    <a:pt x="9" y="56"/>
                    <a:pt x="9" y="56"/>
                    <a:pt x="9" y="56"/>
                  </a:cubicBezTo>
                  <a:cubicBezTo>
                    <a:pt x="10" y="57"/>
                    <a:pt x="10" y="58"/>
                    <a:pt x="11" y="59"/>
                  </a:cubicBezTo>
                  <a:cubicBezTo>
                    <a:pt x="8" y="66"/>
                    <a:pt x="8" y="66"/>
                    <a:pt x="8" y="66"/>
                  </a:cubicBezTo>
                  <a:cubicBezTo>
                    <a:pt x="7" y="67"/>
                    <a:pt x="7" y="69"/>
                    <a:pt x="8" y="70"/>
                  </a:cubicBezTo>
                  <a:cubicBezTo>
                    <a:pt x="11" y="73"/>
                    <a:pt x="14" y="77"/>
                    <a:pt x="18" y="79"/>
                  </a:cubicBezTo>
                  <a:cubicBezTo>
                    <a:pt x="19" y="80"/>
                    <a:pt x="20" y="80"/>
                    <a:pt x="21" y="80"/>
                  </a:cubicBezTo>
                  <a:cubicBezTo>
                    <a:pt x="28" y="76"/>
                    <a:pt x="28" y="76"/>
                    <a:pt x="28" y="76"/>
                  </a:cubicBezTo>
                  <a:cubicBezTo>
                    <a:pt x="29" y="77"/>
                    <a:pt x="30" y="77"/>
                    <a:pt x="31" y="78"/>
                  </a:cubicBezTo>
                  <a:cubicBezTo>
                    <a:pt x="34" y="85"/>
                    <a:pt x="34" y="85"/>
                    <a:pt x="34" y="85"/>
                  </a:cubicBezTo>
                  <a:cubicBezTo>
                    <a:pt x="34" y="86"/>
                    <a:pt x="35" y="87"/>
                    <a:pt x="37" y="87"/>
                  </a:cubicBezTo>
                  <a:cubicBezTo>
                    <a:pt x="39" y="88"/>
                    <a:pt x="41" y="88"/>
                    <a:pt x="43" y="88"/>
                  </a:cubicBezTo>
                  <a:cubicBezTo>
                    <a:pt x="46" y="88"/>
                    <a:pt x="48" y="88"/>
                    <a:pt x="50" y="87"/>
                  </a:cubicBezTo>
                  <a:cubicBezTo>
                    <a:pt x="52" y="87"/>
                    <a:pt x="53" y="86"/>
                    <a:pt x="53" y="85"/>
                  </a:cubicBezTo>
                  <a:cubicBezTo>
                    <a:pt x="56" y="78"/>
                    <a:pt x="56" y="78"/>
                    <a:pt x="56" y="78"/>
                  </a:cubicBezTo>
                  <a:cubicBezTo>
                    <a:pt x="57" y="77"/>
                    <a:pt x="58" y="77"/>
                    <a:pt x="59" y="76"/>
                  </a:cubicBezTo>
                  <a:cubicBezTo>
                    <a:pt x="66" y="80"/>
                    <a:pt x="66" y="80"/>
                    <a:pt x="66" y="80"/>
                  </a:cubicBezTo>
                  <a:cubicBezTo>
                    <a:pt x="67" y="80"/>
                    <a:pt x="68" y="80"/>
                    <a:pt x="69" y="79"/>
                  </a:cubicBezTo>
                  <a:cubicBezTo>
                    <a:pt x="73" y="77"/>
                    <a:pt x="76" y="73"/>
                    <a:pt x="79" y="70"/>
                  </a:cubicBezTo>
                  <a:cubicBezTo>
                    <a:pt x="80" y="69"/>
                    <a:pt x="80" y="67"/>
                    <a:pt x="79" y="66"/>
                  </a:cubicBezTo>
                  <a:cubicBezTo>
                    <a:pt x="76" y="59"/>
                    <a:pt x="76" y="59"/>
                    <a:pt x="76" y="59"/>
                  </a:cubicBezTo>
                  <a:cubicBezTo>
                    <a:pt x="77" y="58"/>
                    <a:pt x="77" y="57"/>
                    <a:pt x="77" y="56"/>
                  </a:cubicBezTo>
                  <a:cubicBezTo>
                    <a:pt x="84" y="53"/>
                    <a:pt x="84" y="53"/>
                    <a:pt x="84" y="53"/>
                  </a:cubicBezTo>
                  <a:cubicBezTo>
                    <a:pt x="86" y="53"/>
                    <a:pt x="87" y="52"/>
                    <a:pt x="87" y="50"/>
                  </a:cubicBezTo>
                  <a:cubicBezTo>
                    <a:pt x="87" y="48"/>
                    <a:pt x="87" y="46"/>
                    <a:pt x="87" y="44"/>
                  </a:cubicBezTo>
                  <a:cubicBezTo>
                    <a:pt x="87" y="42"/>
                    <a:pt x="87" y="40"/>
                    <a:pt x="87" y="37"/>
                  </a:cubicBezTo>
                  <a:close/>
                  <a:moveTo>
                    <a:pt x="80" y="47"/>
                  </a:moveTo>
                  <a:cubicBezTo>
                    <a:pt x="73" y="49"/>
                    <a:pt x="73" y="49"/>
                    <a:pt x="73" y="49"/>
                  </a:cubicBezTo>
                  <a:cubicBezTo>
                    <a:pt x="72" y="50"/>
                    <a:pt x="71" y="51"/>
                    <a:pt x="71" y="52"/>
                  </a:cubicBezTo>
                  <a:cubicBezTo>
                    <a:pt x="70" y="54"/>
                    <a:pt x="70" y="56"/>
                    <a:pt x="69" y="57"/>
                  </a:cubicBezTo>
                  <a:cubicBezTo>
                    <a:pt x="68" y="58"/>
                    <a:pt x="68" y="60"/>
                    <a:pt x="68" y="61"/>
                  </a:cubicBezTo>
                  <a:cubicBezTo>
                    <a:pt x="71" y="67"/>
                    <a:pt x="71" y="67"/>
                    <a:pt x="71" y="67"/>
                  </a:cubicBezTo>
                  <a:cubicBezTo>
                    <a:pt x="70" y="69"/>
                    <a:pt x="68" y="70"/>
                    <a:pt x="67" y="72"/>
                  </a:cubicBezTo>
                  <a:cubicBezTo>
                    <a:pt x="61" y="69"/>
                    <a:pt x="61" y="69"/>
                    <a:pt x="61" y="69"/>
                  </a:cubicBezTo>
                  <a:cubicBezTo>
                    <a:pt x="59" y="68"/>
                    <a:pt x="58" y="68"/>
                    <a:pt x="57" y="69"/>
                  </a:cubicBezTo>
                  <a:cubicBezTo>
                    <a:pt x="55" y="70"/>
                    <a:pt x="54" y="71"/>
                    <a:pt x="52" y="71"/>
                  </a:cubicBezTo>
                  <a:cubicBezTo>
                    <a:pt x="50" y="71"/>
                    <a:pt x="50" y="72"/>
                    <a:pt x="49" y="74"/>
                  </a:cubicBezTo>
                  <a:cubicBezTo>
                    <a:pt x="47" y="80"/>
                    <a:pt x="47" y="80"/>
                    <a:pt x="47" y="80"/>
                  </a:cubicBezTo>
                  <a:cubicBezTo>
                    <a:pt x="44" y="80"/>
                    <a:pt x="43" y="80"/>
                    <a:pt x="40" y="80"/>
                  </a:cubicBezTo>
                  <a:cubicBezTo>
                    <a:pt x="38" y="74"/>
                    <a:pt x="38" y="74"/>
                    <a:pt x="38" y="74"/>
                  </a:cubicBezTo>
                  <a:cubicBezTo>
                    <a:pt x="37" y="72"/>
                    <a:pt x="37" y="71"/>
                    <a:pt x="35" y="71"/>
                  </a:cubicBezTo>
                  <a:cubicBezTo>
                    <a:pt x="33" y="71"/>
                    <a:pt x="32" y="70"/>
                    <a:pt x="30" y="69"/>
                  </a:cubicBezTo>
                  <a:cubicBezTo>
                    <a:pt x="29" y="68"/>
                    <a:pt x="28" y="68"/>
                    <a:pt x="26" y="69"/>
                  </a:cubicBezTo>
                  <a:cubicBezTo>
                    <a:pt x="20" y="72"/>
                    <a:pt x="20" y="72"/>
                    <a:pt x="20" y="72"/>
                  </a:cubicBezTo>
                  <a:cubicBezTo>
                    <a:pt x="19" y="70"/>
                    <a:pt x="17" y="69"/>
                    <a:pt x="16" y="67"/>
                  </a:cubicBezTo>
                  <a:cubicBezTo>
                    <a:pt x="18" y="61"/>
                    <a:pt x="18" y="61"/>
                    <a:pt x="18" y="61"/>
                  </a:cubicBezTo>
                  <a:cubicBezTo>
                    <a:pt x="19" y="60"/>
                    <a:pt x="19" y="58"/>
                    <a:pt x="18" y="57"/>
                  </a:cubicBezTo>
                  <a:cubicBezTo>
                    <a:pt x="17" y="56"/>
                    <a:pt x="17" y="54"/>
                    <a:pt x="16" y="52"/>
                  </a:cubicBezTo>
                  <a:cubicBezTo>
                    <a:pt x="16" y="51"/>
                    <a:pt x="15" y="50"/>
                    <a:pt x="14" y="49"/>
                  </a:cubicBezTo>
                  <a:cubicBezTo>
                    <a:pt x="7" y="47"/>
                    <a:pt x="7" y="47"/>
                    <a:pt x="7" y="47"/>
                  </a:cubicBezTo>
                  <a:cubicBezTo>
                    <a:pt x="7" y="46"/>
                    <a:pt x="7" y="45"/>
                    <a:pt x="7" y="44"/>
                  </a:cubicBezTo>
                  <a:cubicBezTo>
                    <a:pt x="7" y="43"/>
                    <a:pt x="7" y="42"/>
                    <a:pt x="7" y="40"/>
                  </a:cubicBezTo>
                  <a:cubicBezTo>
                    <a:pt x="14" y="38"/>
                    <a:pt x="14" y="38"/>
                    <a:pt x="14" y="38"/>
                  </a:cubicBezTo>
                  <a:cubicBezTo>
                    <a:pt x="15" y="38"/>
                    <a:pt x="16" y="37"/>
                    <a:pt x="16" y="36"/>
                  </a:cubicBezTo>
                  <a:cubicBezTo>
                    <a:pt x="17" y="34"/>
                    <a:pt x="17" y="32"/>
                    <a:pt x="18" y="30"/>
                  </a:cubicBezTo>
                  <a:cubicBezTo>
                    <a:pt x="19" y="29"/>
                    <a:pt x="19" y="28"/>
                    <a:pt x="18" y="27"/>
                  </a:cubicBezTo>
                  <a:cubicBezTo>
                    <a:pt x="16" y="21"/>
                    <a:pt x="16" y="21"/>
                    <a:pt x="16" y="21"/>
                  </a:cubicBezTo>
                  <a:cubicBezTo>
                    <a:pt x="17" y="19"/>
                    <a:pt x="19" y="17"/>
                    <a:pt x="20" y="16"/>
                  </a:cubicBezTo>
                  <a:cubicBezTo>
                    <a:pt x="26" y="19"/>
                    <a:pt x="26" y="19"/>
                    <a:pt x="26" y="19"/>
                  </a:cubicBezTo>
                  <a:cubicBezTo>
                    <a:pt x="28" y="19"/>
                    <a:pt x="29" y="19"/>
                    <a:pt x="30" y="19"/>
                  </a:cubicBezTo>
                  <a:cubicBezTo>
                    <a:pt x="32" y="18"/>
                    <a:pt x="33" y="17"/>
                    <a:pt x="35" y="16"/>
                  </a:cubicBezTo>
                  <a:cubicBezTo>
                    <a:pt x="37" y="16"/>
                    <a:pt x="37" y="15"/>
                    <a:pt x="38" y="14"/>
                  </a:cubicBezTo>
                  <a:cubicBezTo>
                    <a:pt x="40" y="8"/>
                    <a:pt x="40" y="8"/>
                    <a:pt x="40" y="8"/>
                  </a:cubicBezTo>
                  <a:cubicBezTo>
                    <a:pt x="42" y="7"/>
                    <a:pt x="44" y="7"/>
                    <a:pt x="47" y="8"/>
                  </a:cubicBezTo>
                  <a:cubicBezTo>
                    <a:pt x="49" y="14"/>
                    <a:pt x="49" y="14"/>
                    <a:pt x="49" y="14"/>
                  </a:cubicBezTo>
                  <a:cubicBezTo>
                    <a:pt x="50" y="15"/>
                    <a:pt x="50" y="16"/>
                    <a:pt x="52" y="16"/>
                  </a:cubicBezTo>
                  <a:cubicBezTo>
                    <a:pt x="54" y="17"/>
                    <a:pt x="55" y="18"/>
                    <a:pt x="57" y="19"/>
                  </a:cubicBezTo>
                  <a:cubicBezTo>
                    <a:pt x="58" y="19"/>
                    <a:pt x="59" y="19"/>
                    <a:pt x="61" y="19"/>
                  </a:cubicBezTo>
                  <a:cubicBezTo>
                    <a:pt x="67" y="16"/>
                    <a:pt x="67" y="16"/>
                    <a:pt x="67" y="16"/>
                  </a:cubicBezTo>
                  <a:cubicBezTo>
                    <a:pt x="68" y="17"/>
                    <a:pt x="70" y="19"/>
                    <a:pt x="71" y="21"/>
                  </a:cubicBezTo>
                  <a:cubicBezTo>
                    <a:pt x="68" y="27"/>
                    <a:pt x="68" y="27"/>
                    <a:pt x="68" y="27"/>
                  </a:cubicBezTo>
                  <a:cubicBezTo>
                    <a:pt x="68" y="28"/>
                    <a:pt x="68" y="29"/>
                    <a:pt x="69" y="30"/>
                  </a:cubicBezTo>
                  <a:cubicBezTo>
                    <a:pt x="70" y="32"/>
                    <a:pt x="70" y="34"/>
                    <a:pt x="71" y="36"/>
                  </a:cubicBezTo>
                  <a:cubicBezTo>
                    <a:pt x="71" y="37"/>
                    <a:pt x="72" y="38"/>
                    <a:pt x="73" y="38"/>
                  </a:cubicBezTo>
                  <a:cubicBezTo>
                    <a:pt x="80" y="40"/>
                    <a:pt x="80" y="40"/>
                    <a:pt x="80" y="40"/>
                  </a:cubicBezTo>
                  <a:cubicBezTo>
                    <a:pt x="80" y="42"/>
                    <a:pt x="80" y="43"/>
                    <a:pt x="80" y="44"/>
                  </a:cubicBezTo>
                  <a:cubicBezTo>
                    <a:pt x="80" y="45"/>
                    <a:pt x="80" y="46"/>
                    <a:pt x="80"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2" name="Freeform 32"/>
            <p:cNvSpPr>
              <a:spLocks noEditPoints="1"/>
            </p:cNvSpPr>
            <p:nvPr/>
          </p:nvSpPr>
          <p:spPr bwMode="auto">
            <a:xfrm>
              <a:off x="50" y="48"/>
              <a:ext cx="67" cy="67"/>
            </a:xfrm>
            <a:custGeom>
              <a:avLst/>
              <a:gdLst>
                <a:gd name="T0" fmla="*/ 17 w 35"/>
                <a:gd name="T1" fmla="*/ 0 h 35"/>
                <a:gd name="T2" fmla="*/ 0 w 35"/>
                <a:gd name="T3" fmla="*/ 18 h 35"/>
                <a:gd name="T4" fmla="*/ 17 w 35"/>
                <a:gd name="T5" fmla="*/ 35 h 35"/>
                <a:gd name="T6" fmla="*/ 35 w 35"/>
                <a:gd name="T7" fmla="*/ 18 h 35"/>
                <a:gd name="T8" fmla="*/ 17 w 35"/>
                <a:gd name="T9" fmla="*/ 0 h 35"/>
                <a:gd name="T10" fmla="*/ 17 w 35"/>
                <a:gd name="T11" fmla="*/ 28 h 35"/>
                <a:gd name="T12" fmla="*/ 8 w 35"/>
                <a:gd name="T13" fmla="*/ 18 h 35"/>
                <a:gd name="T14" fmla="*/ 17 w 35"/>
                <a:gd name="T15" fmla="*/ 8 h 35"/>
                <a:gd name="T16" fmla="*/ 27 w 35"/>
                <a:gd name="T17" fmla="*/ 18 h 35"/>
                <a:gd name="T18" fmla="*/ 17 w 35"/>
                <a:gd name="T19" fmla="*/ 2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17" y="0"/>
                  </a:moveTo>
                  <a:cubicBezTo>
                    <a:pt x="8" y="0"/>
                    <a:pt x="0" y="8"/>
                    <a:pt x="0" y="18"/>
                  </a:cubicBezTo>
                  <a:cubicBezTo>
                    <a:pt x="0" y="28"/>
                    <a:pt x="8" y="35"/>
                    <a:pt x="17" y="35"/>
                  </a:cubicBezTo>
                  <a:cubicBezTo>
                    <a:pt x="27" y="35"/>
                    <a:pt x="35" y="28"/>
                    <a:pt x="35" y="18"/>
                  </a:cubicBezTo>
                  <a:cubicBezTo>
                    <a:pt x="35" y="8"/>
                    <a:pt x="27" y="0"/>
                    <a:pt x="17" y="0"/>
                  </a:cubicBezTo>
                  <a:close/>
                  <a:moveTo>
                    <a:pt x="17" y="28"/>
                  </a:moveTo>
                  <a:cubicBezTo>
                    <a:pt x="12" y="28"/>
                    <a:pt x="8" y="23"/>
                    <a:pt x="8" y="18"/>
                  </a:cubicBezTo>
                  <a:cubicBezTo>
                    <a:pt x="8" y="12"/>
                    <a:pt x="12" y="8"/>
                    <a:pt x="17" y="8"/>
                  </a:cubicBezTo>
                  <a:cubicBezTo>
                    <a:pt x="23" y="8"/>
                    <a:pt x="27" y="12"/>
                    <a:pt x="27" y="18"/>
                  </a:cubicBezTo>
                  <a:cubicBezTo>
                    <a:pt x="27" y="23"/>
                    <a:pt x="23" y="28"/>
                    <a:pt x="17"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63" name="Group 33"/>
          <p:cNvGrpSpPr/>
          <p:nvPr/>
        </p:nvGrpSpPr>
        <p:grpSpPr bwMode="auto">
          <a:xfrm>
            <a:off x="5810251" y="2426759"/>
            <a:ext cx="351367" cy="355600"/>
            <a:chOff x="0" y="0"/>
            <a:chExt cx="166" cy="168"/>
          </a:xfrm>
        </p:grpSpPr>
        <p:sp>
          <p:nvSpPr>
            <p:cNvPr id="64" name="Freeform 34"/>
            <p:cNvSpPr/>
            <p:nvPr/>
          </p:nvSpPr>
          <p:spPr bwMode="auto">
            <a:xfrm>
              <a:off x="0" y="0"/>
              <a:ext cx="166" cy="120"/>
            </a:xfrm>
            <a:custGeom>
              <a:avLst/>
              <a:gdLst>
                <a:gd name="T0" fmla="*/ 67 w 87"/>
                <a:gd name="T1" fmla="*/ 23 h 63"/>
                <a:gd name="T2" fmla="*/ 63 w 87"/>
                <a:gd name="T3" fmla="*/ 24 h 63"/>
                <a:gd name="T4" fmla="*/ 63 w 87"/>
                <a:gd name="T5" fmla="*/ 22 h 63"/>
                <a:gd name="T6" fmla="*/ 41 w 87"/>
                <a:gd name="T7" fmla="*/ 0 h 63"/>
                <a:gd name="T8" fmla="*/ 20 w 87"/>
                <a:gd name="T9" fmla="*/ 18 h 63"/>
                <a:gd name="T10" fmla="*/ 14 w 87"/>
                <a:gd name="T11" fmla="*/ 19 h 63"/>
                <a:gd name="T12" fmla="*/ 14 w 87"/>
                <a:gd name="T13" fmla="*/ 19 h 63"/>
                <a:gd name="T14" fmla="*/ 5 w 87"/>
                <a:gd name="T15" fmla="*/ 32 h 63"/>
                <a:gd name="T16" fmla="*/ 6 w 87"/>
                <a:gd name="T17" fmla="*/ 38 h 63"/>
                <a:gd name="T18" fmla="*/ 0 w 87"/>
                <a:gd name="T19" fmla="*/ 50 h 63"/>
                <a:gd name="T20" fmla="*/ 14 w 87"/>
                <a:gd name="T21" fmla="*/ 63 h 63"/>
                <a:gd name="T22" fmla="*/ 28 w 87"/>
                <a:gd name="T23" fmla="*/ 63 h 63"/>
                <a:gd name="T24" fmla="*/ 32 w 87"/>
                <a:gd name="T25" fmla="*/ 60 h 63"/>
                <a:gd name="T26" fmla="*/ 28 w 87"/>
                <a:gd name="T27" fmla="*/ 56 h 63"/>
                <a:gd name="T28" fmla="*/ 14 w 87"/>
                <a:gd name="T29" fmla="*/ 56 h 63"/>
                <a:gd name="T30" fmla="*/ 8 w 87"/>
                <a:gd name="T31" fmla="*/ 50 h 63"/>
                <a:gd name="T32" fmla="*/ 13 w 87"/>
                <a:gd name="T33" fmla="*/ 43 h 63"/>
                <a:gd name="T34" fmla="*/ 16 w 87"/>
                <a:gd name="T35" fmla="*/ 41 h 63"/>
                <a:gd name="T36" fmla="*/ 15 w 87"/>
                <a:gd name="T37" fmla="*/ 37 h 63"/>
                <a:gd name="T38" fmla="*/ 13 w 87"/>
                <a:gd name="T39" fmla="*/ 32 h 63"/>
                <a:gd name="T40" fmla="*/ 17 w 87"/>
                <a:gd name="T41" fmla="*/ 26 h 63"/>
                <a:gd name="T42" fmla="*/ 17 w 87"/>
                <a:gd name="T43" fmla="*/ 26 h 63"/>
                <a:gd name="T44" fmla="*/ 22 w 87"/>
                <a:gd name="T45" fmla="*/ 27 h 63"/>
                <a:gd name="T46" fmla="*/ 26 w 87"/>
                <a:gd name="T47" fmla="*/ 26 h 63"/>
                <a:gd name="T48" fmla="*/ 28 w 87"/>
                <a:gd name="T49" fmla="*/ 23 h 63"/>
                <a:gd name="T50" fmla="*/ 27 w 87"/>
                <a:gd name="T51" fmla="*/ 22 h 63"/>
                <a:gd name="T52" fmla="*/ 27 w 87"/>
                <a:gd name="T53" fmla="*/ 22 h 63"/>
                <a:gd name="T54" fmla="*/ 41 w 87"/>
                <a:gd name="T55" fmla="*/ 8 h 63"/>
                <a:gd name="T56" fmla="*/ 55 w 87"/>
                <a:gd name="T57" fmla="*/ 22 h 63"/>
                <a:gd name="T58" fmla="*/ 53 w 87"/>
                <a:gd name="T59" fmla="*/ 29 h 63"/>
                <a:gd name="T60" fmla="*/ 54 w 87"/>
                <a:gd name="T61" fmla="*/ 34 h 63"/>
                <a:gd name="T62" fmla="*/ 59 w 87"/>
                <a:gd name="T63" fmla="*/ 34 h 63"/>
                <a:gd name="T64" fmla="*/ 67 w 87"/>
                <a:gd name="T65" fmla="*/ 31 h 63"/>
                <a:gd name="T66" fmla="*/ 79 w 87"/>
                <a:gd name="T67" fmla="*/ 43 h 63"/>
                <a:gd name="T68" fmla="*/ 67 w 87"/>
                <a:gd name="T69" fmla="*/ 56 h 63"/>
                <a:gd name="T70" fmla="*/ 59 w 87"/>
                <a:gd name="T71" fmla="*/ 56 h 63"/>
                <a:gd name="T72" fmla="*/ 55 w 87"/>
                <a:gd name="T73" fmla="*/ 60 h 63"/>
                <a:gd name="T74" fmla="*/ 59 w 87"/>
                <a:gd name="T75" fmla="*/ 63 h 63"/>
                <a:gd name="T76" fmla="*/ 67 w 87"/>
                <a:gd name="T77" fmla="*/ 63 h 63"/>
                <a:gd name="T78" fmla="*/ 87 w 87"/>
                <a:gd name="T79" fmla="*/ 43 h 63"/>
                <a:gd name="T80" fmla="*/ 67 w 87"/>
                <a:gd name="T81" fmla="*/ 2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 h="63">
                  <a:moveTo>
                    <a:pt x="67" y="23"/>
                  </a:moveTo>
                  <a:cubicBezTo>
                    <a:pt x="65" y="23"/>
                    <a:pt x="64" y="24"/>
                    <a:pt x="63" y="24"/>
                  </a:cubicBezTo>
                  <a:cubicBezTo>
                    <a:pt x="63" y="23"/>
                    <a:pt x="63" y="23"/>
                    <a:pt x="63" y="22"/>
                  </a:cubicBezTo>
                  <a:cubicBezTo>
                    <a:pt x="63" y="10"/>
                    <a:pt x="53" y="0"/>
                    <a:pt x="41" y="0"/>
                  </a:cubicBezTo>
                  <a:cubicBezTo>
                    <a:pt x="31" y="0"/>
                    <a:pt x="22" y="8"/>
                    <a:pt x="20" y="18"/>
                  </a:cubicBezTo>
                  <a:cubicBezTo>
                    <a:pt x="18" y="18"/>
                    <a:pt x="16" y="18"/>
                    <a:pt x="14" y="19"/>
                  </a:cubicBezTo>
                  <a:cubicBezTo>
                    <a:pt x="14" y="19"/>
                    <a:pt x="14" y="19"/>
                    <a:pt x="14" y="19"/>
                  </a:cubicBezTo>
                  <a:cubicBezTo>
                    <a:pt x="9" y="21"/>
                    <a:pt x="5" y="26"/>
                    <a:pt x="5" y="32"/>
                  </a:cubicBezTo>
                  <a:cubicBezTo>
                    <a:pt x="5" y="34"/>
                    <a:pt x="6" y="36"/>
                    <a:pt x="6" y="38"/>
                  </a:cubicBezTo>
                  <a:cubicBezTo>
                    <a:pt x="3" y="41"/>
                    <a:pt x="0" y="45"/>
                    <a:pt x="0" y="50"/>
                  </a:cubicBezTo>
                  <a:cubicBezTo>
                    <a:pt x="0" y="57"/>
                    <a:pt x="6" y="63"/>
                    <a:pt x="14" y="63"/>
                  </a:cubicBezTo>
                  <a:cubicBezTo>
                    <a:pt x="28" y="63"/>
                    <a:pt x="28" y="63"/>
                    <a:pt x="28" y="63"/>
                  </a:cubicBezTo>
                  <a:cubicBezTo>
                    <a:pt x="30" y="63"/>
                    <a:pt x="32" y="62"/>
                    <a:pt x="32" y="60"/>
                  </a:cubicBezTo>
                  <a:cubicBezTo>
                    <a:pt x="32" y="58"/>
                    <a:pt x="30" y="56"/>
                    <a:pt x="28" y="56"/>
                  </a:cubicBezTo>
                  <a:cubicBezTo>
                    <a:pt x="14" y="56"/>
                    <a:pt x="14" y="56"/>
                    <a:pt x="14" y="56"/>
                  </a:cubicBezTo>
                  <a:cubicBezTo>
                    <a:pt x="10" y="56"/>
                    <a:pt x="8" y="53"/>
                    <a:pt x="8" y="50"/>
                  </a:cubicBezTo>
                  <a:cubicBezTo>
                    <a:pt x="8" y="47"/>
                    <a:pt x="10" y="44"/>
                    <a:pt x="13" y="43"/>
                  </a:cubicBezTo>
                  <a:cubicBezTo>
                    <a:pt x="15" y="43"/>
                    <a:pt x="16" y="42"/>
                    <a:pt x="16" y="41"/>
                  </a:cubicBezTo>
                  <a:cubicBezTo>
                    <a:pt x="17" y="39"/>
                    <a:pt x="16" y="38"/>
                    <a:pt x="15" y="37"/>
                  </a:cubicBezTo>
                  <a:cubicBezTo>
                    <a:pt x="13" y="36"/>
                    <a:pt x="13" y="34"/>
                    <a:pt x="13" y="32"/>
                  </a:cubicBezTo>
                  <a:cubicBezTo>
                    <a:pt x="13" y="29"/>
                    <a:pt x="14" y="27"/>
                    <a:pt x="17" y="26"/>
                  </a:cubicBezTo>
                  <a:cubicBezTo>
                    <a:pt x="17" y="26"/>
                    <a:pt x="17" y="26"/>
                    <a:pt x="17" y="26"/>
                  </a:cubicBezTo>
                  <a:cubicBezTo>
                    <a:pt x="18" y="25"/>
                    <a:pt x="20" y="26"/>
                    <a:pt x="22" y="27"/>
                  </a:cubicBezTo>
                  <a:cubicBezTo>
                    <a:pt x="23" y="27"/>
                    <a:pt x="25" y="27"/>
                    <a:pt x="26" y="26"/>
                  </a:cubicBezTo>
                  <a:cubicBezTo>
                    <a:pt x="27" y="26"/>
                    <a:pt x="28" y="24"/>
                    <a:pt x="28" y="23"/>
                  </a:cubicBezTo>
                  <a:cubicBezTo>
                    <a:pt x="27" y="23"/>
                    <a:pt x="27" y="22"/>
                    <a:pt x="27" y="22"/>
                  </a:cubicBezTo>
                  <a:cubicBezTo>
                    <a:pt x="27" y="22"/>
                    <a:pt x="27" y="22"/>
                    <a:pt x="27" y="22"/>
                  </a:cubicBezTo>
                  <a:cubicBezTo>
                    <a:pt x="27" y="14"/>
                    <a:pt x="34" y="8"/>
                    <a:pt x="41" y="8"/>
                  </a:cubicBezTo>
                  <a:cubicBezTo>
                    <a:pt x="49" y="8"/>
                    <a:pt x="55" y="14"/>
                    <a:pt x="55" y="22"/>
                  </a:cubicBezTo>
                  <a:cubicBezTo>
                    <a:pt x="55" y="24"/>
                    <a:pt x="55" y="27"/>
                    <a:pt x="53" y="29"/>
                  </a:cubicBezTo>
                  <a:cubicBezTo>
                    <a:pt x="52" y="31"/>
                    <a:pt x="53" y="33"/>
                    <a:pt x="54" y="34"/>
                  </a:cubicBezTo>
                  <a:cubicBezTo>
                    <a:pt x="55" y="35"/>
                    <a:pt x="57" y="35"/>
                    <a:pt x="59" y="34"/>
                  </a:cubicBezTo>
                  <a:cubicBezTo>
                    <a:pt x="60" y="33"/>
                    <a:pt x="63" y="31"/>
                    <a:pt x="67" y="31"/>
                  </a:cubicBezTo>
                  <a:cubicBezTo>
                    <a:pt x="74" y="31"/>
                    <a:pt x="79" y="37"/>
                    <a:pt x="79" y="43"/>
                  </a:cubicBezTo>
                  <a:cubicBezTo>
                    <a:pt x="79" y="50"/>
                    <a:pt x="74" y="56"/>
                    <a:pt x="67" y="56"/>
                  </a:cubicBezTo>
                  <a:cubicBezTo>
                    <a:pt x="59" y="56"/>
                    <a:pt x="59" y="56"/>
                    <a:pt x="59" y="56"/>
                  </a:cubicBezTo>
                  <a:cubicBezTo>
                    <a:pt x="56" y="56"/>
                    <a:pt x="55" y="58"/>
                    <a:pt x="55" y="60"/>
                  </a:cubicBezTo>
                  <a:cubicBezTo>
                    <a:pt x="55" y="62"/>
                    <a:pt x="56" y="63"/>
                    <a:pt x="59" y="63"/>
                  </a:cubicBezTo>
                  <a:cubicBezTo>
                    <a:pt x="67" y="63"/>
                    <a:pt x="67" y="63"/>
                    <a:pt x="67" y="63"/>
                  </a:cubicBezTo>
                  <a:cubicBezTo>
                    <a:pt x="78" y="63"/>
                    <a:pt x="87" y="54"/>
                    <a:pt x="87" y="43"/>
                  </a:cubicBezTo>
                  <a:cubicBezTo>
                    <a:pt x="87" y="32"/>
                    <a:pt x="78" y="23"/>
                    <a:pt x="67"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5" name="Freeform 35"/>
            <p:cNvSpPr/>
            <p:nvPr/>
          </p:nvSpPr>
          <p:spPr bwMode="auto">
            <a:xfrm>
              <a:off x="51" y="69"/>
              <a:ext cx="63" cy="99"/>
            </a:xfrm>
            <a:custGeom>
              <a:avLst/>
              <a:gdLst>
                <a:gd name="T0" fmla="*/ 27 w 33"/>
                <a:gd name="T1" fmla="*/ 33 h 52"/>
                <a:gd name="T2" fmla="*/ 20 w 33"/>
                <a:gd name="T3" fmla="*/ 39 h 52"/>
                <a:gd name="T4" fmla="*/ 20 w 33"/>
                <a:gd name="T5" fmla="*/ 3 h 52"/>
                <a:gd name="T6" fmla="*/ 16 w 33"/>
                <a:gd name="T7" fmla="*/ 0 h 52"/>
                <a:gd name="T8" fmla="*/ 13 w 33"/>
                <a:gd name="T9" fmla="*/ 3 h 52"/>
                <a:gd name="T10" fmla="*/ 13 w 33"/>
                <a:gd name="T11" fmla="*/ 39 h 52"/>
                <a:gd name="T12" fmla="*/ 6 w 33"/>
                <a:gd name="T13" fmla="*/ 33 h 52"/>
                <a:gd name="T14" fmla="*/ 1 w 33"/>
                <a:gd name="T15" fmla="*/ 33 h 52"/>
                <a:gd name="T16" fmla="*/ 1 w 33"/>
                <a:gd name="T17" fmla="*/ 38 h 52"/>
                <a:gd name="T18" fmla="*/ 14 w 33"/>
                <a:gd name="T19" fmla="*/ 51 h 52"/>
                <a:gd name="T20" fmla="*/ 16 w 33"/>
                <a:gd name="T21" fmla="*/ 52 h 52"/>
                <a:gd name="T22" fmla="*/ 19 w 33"/>
                <a:gd name="T23" fmla="*/ 51 h 52"/>
                <a:gd name="T24" fmla="*/ 32 w 33"/>
                <a:gd name="T25" fmla="*/ 38 h 52"/>
                <a:gd name="T26" fmla="*/ 32 w 33"/>
                <a:gd name="T27" fmla="*/ 33 h 52"/>
                <a:gd name="T28" fmla="*/ 27 w 33"/>
                <a:gd name="T29" fmla="*/ 3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52">
                  <a:moveTo>
                    <a:pt x="27" y="33"/>
                  </a:moveTo>
                  <a:cubicBezTo>
                    <a:pt x="20" y="39"/>
                    <a:pt x="20" y="39"/>
                    <a:pt x="20" y="39"/>
                  </a:cubicBezTo>
                  <a:cubicBezTo>
                    <a:pt x="20" y="3"/>
                    <a:pt x="20" y="3"/>
                    <a:pt x="20" y="3"/>
                  </a:cubicBezTo>
                  <a:cubicBezTo>
                    <a:pt x="20" y="1"/>
                    <a:pt x="19" y="0"/>
                    <a:pt x="16" y="0"/>
                  </a:cubicBezTo>
                  <a:cubicBezTo>
                    <a:pt x="14" y="0"/>
                    <a:pt x="13" y="1"/>
                    <a:pt x="13" y="3"/>
                  </a:cubicBezTo>
                  <a:cubicBezTo>
                    <a:pt x="13" y="39"/>
                    <a:pt x="13" y="39"/>
                    <a:pt x="13" y="39"/>
                  </a:cubicBezTo>
                  <a:cubicBezTo>
                    <a:pt x="6" y="33"/>
                    <a:pt x="6" y="33"/>
                    <a:pt x="6" y="33"/>
                  </a:cubicBezTo>
                  <a:cubicBezTo>
                    <a:pt x="5" y="32"/>
                    <a:pt x="2" y="32"/>
                    <a:pt x="1" y="33"/>
                  </a:cubicBezTo>
                  <a:cubicBezTo>
                    <a:pt x="0" y="34"/>
                    <a:pt x="0" y="37"/>
                    <a:pt x="1" y="38"/>
                  </a:cubicBezTo>
                  <a:cubicBezTo>
                    <a:pt x="14" y="51"/>
                    <a:pt x="14" y="51"/>
                    <a:pt x="14" y="51"/>
                  </a:cubicBezTo>
                  <a:cubicBezTo>
                    <a:pt x="15" y="52"/>
                    <a:pt x="15" y="52"/>
                    <a:pt x="16" y="52"/>
                  </a:cubicBezTo>
                  <a:cubicBezTo>
                    <a:pt x="17" y="52"/>
                    <a:pt x="18" y="52"/>
                    <a:pt x="19" y="51"/>
                  </a:cubicBezTo>
                  <a:cubicBezTo>
                    <a:pt x="32" y="38"/>
                    <a:pt x="32" y="38"/>
                    <a:pt x="32" y="38"/>
                  </a:cubicBezTo>
                  <a:cubicBezTo>
                    <a:pt x="33" y="37"/>
                    <a:pt x="33" y="34"/>
                    <a:pt x="32" y="33"/>
                  </a:cubicBezTo>
                  <a:cubicBezTo>
                    <a:pt x="30" y="32"/>
                    <a:pt x="28" y="32"/>
                    <a:pt x="27" y="3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sp>
        <p:nvSpPr>
          <p:cNvPr id="66" name="Freeform 36"/>
          <p:cNvSpPr>
            <a:spLocks noEditPoints="1"/>
          </p:cNvSpPr>
          <p:nvPr/>
        </p:nvSpPr>
        <p:spPr bwMode="auto">
          <a:xfrm>
            <a:off x="4413251" y="2769659"/>
            <a:ext cx="357716" cy="247651"/>
          </a:xfrm>
          <a:custGeom>
            <a:avLst/>
            <a:gdLst>
              <a:gd name="T0" fmla="*/ 84 w 88"/>
              <a:gd name="T1" fmla="*/ 7 h 61"/>
              <a:gd name="T2" fmla="*/ 76 w 88"/>
              <a:gd name="T3" fmla="*/ 4 h 61"/>
              <a:gd name="T4" fmla="*/ 68 w 88"/>
              <a:gd name="T5" fmla="*/ 7 h 61"/>
              <a:gd name="T6" fmla="*/ 64 w 88"/>
              <a:gd name="T7" fmla="*/ 15 h 61"/>
              <a:gd name="T8" fmla="*/ 65 w 88"/>
              <a:gd name="T9" fmla="*/ 20 h 61"/>
              <a:gd name="T10" fmla="*/ 51 w 88"/>
              <a:gd name="T11" fmla="*/ 33 h 61"/>
              <a:gd name="T12" fmla="*/ 43 w 88"/>
              <a:gd name="T13" fmla="*/ 31 h 61"/>
              <a:gd name="T14" fmla="*/ 36 w 88"/>
              <a:gd name="T15" fmla="*/ 33 h 61"/>
              <a:gd name="T16" fmla="*/ 25 w 88"/>
              <a:gd name="T17" fmla="*/ 21 h 61"/>
              <a:gd name="T18" fmla="*/ 23 w 88"/>
              <a:gd name="T19" fmla="*/ 4 h 61"/>
              <a:gd name="T20" fmla="*/ 14 w 88"/>
              <a:gd name="T21" fmla="*/ 0 h 61"/>
              <a:gd name="T22" fmla="*/ 4 w 88"/>
              <a:gd name="T23" fmla="*/ 4 h 61"/>
              <a:gd name="T24" fmla="*/ 0 w 88"/>
              <a:gd name="T25" fmla="*/ 14 h 61"/>
              <a:gd name="T26" fmla="*/ 4 w 88"/>
              <a:gd name="T27" fmla="*/ 23 h 61"/>
              <a:gd name="T28" fmla="*/ 14 w 88"/>
              <a:gd name="T29" fmla="*/ 27 h 61"/>
              <a:gd name="T30" fmla="*/ 20 w 88"/>
              <a:gd name="T31" fmla="*/ 26 h 61"/>
              <a:gd name="T32" fmla="*/ 30 w 88"/>
              <a:gd name="T33" fmla="*/ 38 h 61"/>
              <a:gd name="T34" fmla="*/ 33 w 88"/>
              <a:gd name="T35" fmla="*/ 56 h 61"/>
              <a:gd name="T36" fmla="*/ 43 w 88"/>
              <a:gd name="T37" fmla="*/ 61 h 61"/>
              <a:gd name="T38" fmla="*/ 54 w 88"/>
              <a:gd name="T39" fmla="*/ 56 h 61"/>
              <a:gd name="T40" fmla="*/ 56 w 88"/>
              <a:gd name="T41" fmla="*/ 38 h 61"/>
              <a:gd name="T42" fmla="*/ 71 w 88"/>
              <a:gd name="T43" fmla="*/ 26 h 61"/>
              <a:gd name="T44" fmla="*/ 76 w 88"/>
              <a:gd name="T45" fmla="*/ 27 h 61"/>
              <a:gd name="T46" fmla="*/ 84 w 88"/>
              <a:gd name="T47" fmla="*/ 24 h 61"/>
              <a:gd name="T48" fmla="*/ 88 w 88"/>
              <a:gd name="T49" fmla="*/ 15 h 61"/>
              <a:gd name="T50" fmla="*/ 84 w 88"/>
              <a:gd name="T51" fmla="*/ 7 h 61"/>
              <a:gd name="T52" fmla="*/ 9 w 88"/>
              <a:gd name="T53" fmla="*/ 18 h 61"/>
              <a:gd name="T54" fmla="*/ 7 w 88"/>
              <a:gd name="T55" fmla="*/ 14 h 61"/>
              <a:gd name="T56" fmla="*/ 9 w 88"/>
              <a:gd name="T57" fmla="*/ 9 h 61"/>
              <a:gd name="T58" fmla="*/ 14 w 88"/>
              <a:gd name="T59" fmla="*/ 8 h 61"/>
              <a:gd name="T60" fmla="*/ 18 w 88"/>
              <a:gd name="T61" fmla="*/ 9 h 61"/>
              <a:gd name="T62" fmla="*/ 18 w 88"/>
              <a:gd name="T63" fmla="*/ 18 h 61"/>
              <a:gd name="T64" fmla="*/ 9 w 88"/>
              <a:gd name="T65" fmla="*/ 18 h 61"/>
              <a:gd name="T66" fmla="*/ 79 w 88"/>
              <a:gd name="T67" fmla="*/ 18 h 61"/>
              <a:gd name="T68" fmla="*/ 73 w 88"/>
              <a:gd name="T69" fmla="*/ 18 h 61"/>
              <a:gd name="T70" fmla="*/ 72 w 88"/>
              <a:gd name="T71" fmla="*/ 15 h 61"/>
              <a:gd name="T72" fmla="*/ 73 w 88"/>
              <a:gd name="T73" fmla="*/ 12 h 61"/>
              <a:gd name="T74" fmla="*/ 76 w 88"/>
              <a:gd name="T75" fmla="*/ 11 h 61"/>
              <a:gd name="T76" fmla="*/ 79 w 88"/>
              <a:gd name="T77" fmla="*/ 12 h 61"/>
              <a:gd name="T78" fmla="*/ 80 w 88"/>
              <a:gd name="T79" fmla="*/ 15 h 61"/>
              <a:gd name="T80" fmla="*/ 79 w 88"/>
              <a:gd name="T81" fmla="*/ 1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8" h="61">
                <a:moveTo>
                  <a:pt x="84" y="7"/>
                </a:moveTo>
                <a:cubicBezTo>
                  <a:pt x="82" y="5"/>
                  <a:pt x="79" y="4"/>
                  <a:pt x="76" y="4"/>
                </a:cubicBezTo>
                <a:cubicBezTo>
                  <a:pt x="73" y="4"/>
                  <a:pt x="70" y="5"/>
                  <a:pt x="68" y="7"/>
                </a:cubicBezTo>
                <a:cubicBezTo>
                  <a:pt x="65" y="9"/>
                  <a:pt x="64" y="12"/>
                  <a:pt x="64" y="15"/>
                </a:cubicBezTo>
                <a:cubicBezTo>
                  <a:pt x="64" y="17"/>
                  <a:pt x="65" y="19"/>
                  <a:pt x="65" y="20"/>
                </a:cubicBezTo>
                <a:cubicBezTo>
                  <a:pt x="51" y="33"/>
                  <a:pt x="51" y="33"/>
                  <a:pt x="51" y="33"/>
                </a:cubicBezTo>
                <a:cubicBezTo>
                  <a:pt x="48" y="32"/>
                  <a:pt x="46" y="31"/>
                  <a:pt x="43" y="31"/>
                </a:cubicBezTo>
                <a:cubicBezTo>
                  <a:pt x="40" y="31"/>
                  <a:pt x="38" y="32"/>
                  <a:pt x="36" y="33"/>
                </a:cubicBezTo>
                <a:cubicBezTo>
                  <a:pt x="25" y="21"/>
                  <a:pt x="25" y="21"/>
                  <a:pt x="25" y="21"/>
                </a:cubicBezTo>
                <a:cubicBezTo>
                  <a:pt x="28" y="15"/>
                  <a:pt x="28" y="8"/>
                  <a:pt x="23" y="4"/>
                </a:cubicBezTo>
                <a:cubicBezTo>
                  <a:pt x="21" y="1"/>
                  <a:pt x="17" y="0"/>
                  <a:pt x="14" y="0"/>
                </a:cubicBezTo>
                <a:cubicBezTo>
                  <a:pt x="10" y="0"/>
                  <a:pt x="6" y="1"/>
                  <a:pt x="4" y="4"/>
                </a:cubicBezTo>
                <a:cubicBezTo>
                  <a:pt x="1" y="7"/>
                  <a:pt x="0" y="10"/>
                  <a:pt x="0" y="14"/>
                </a:cubicBezTo>
                <a:cubicBezTo>
                  <a:pt x="0" y="17"/>
                  <a:pt x="1" y="21"/>
                  <a:pt x="4" y="23"/>
                </a:cubicBezTo>
                <a:cubicBezTo>
                  <a:pt x="6" y="26"/>
                  <a:pt x="10" y="27"/>
                  <a:pt x="14" y="27"/>
                </a:cubicBezTo>
                <a:cubicBezTo>
                  <a:pt x="16" y="27"/>
                  <a:pt x="18" y="27"/>
                  <a:pt x="20" y="26"/>
                </a:cubicBezTo>
                <a:cubicBezTo>
                  <a:pt x="30" y="38"/>
                  <a:pt x="30" y="38"/>
                  <a:pt x="30" y="38"/>
                </a:cubicBezTo>
                <a:cubicBezTo>
                  <a:pt x="27" y="44"/>
                  <a:pt x="28" y="51"/>
                  <a:pt x="33" y="56"/>
                </a:cubicBezTo>
                <a:cubicBezTo>
                  <a:pt x="35" y="59"/>
                  <a:pt x="39" y="61"/>
                  <a:pt x="43" y="61"/>
                </a:cubicBezTo>
                <a:cubicBezTo>
                  <a:pt x="47" y="61"/>
                  <a:pt x="51" y="59"/>
                  <a:pt x="54" y="56"/>
                </a:cubicBezTo>
                <a:cubicBezTo>
                  <a:pt x="58" y="51"/>
                  <a:pt x="59" y="44"/>
                  <a:pt x="56" y="38"/>
                </a:cubicBezTo>
                <a:cubicBezTo>
                  <a:pt x="71" y="26"/>
                  <a:pt x="71" y="26"/>
                  <a:pt x="71" y="26"/>
                </a:cubicBezTo>
                <a:cubicBezTo>
                  <a:pt x="72" y="27"/>
                  <a:pt x="74" y="27"/>
                  <a:pt x="76" y="27"/>
                </a:cubicBezTo>
                <a:cubicBezTo>
                  <a:pt x="79" y="27"/>
                  <a:pt x="82" y="26"/>
                  <a:pt x="84" y="24"/>
                </a:cubicBezTo>
                <a:cubicBezTo>
                  <a:pt x="87" y="21"/>
                  <a:pt x="88" y="18"/>
                  <a:pt x="88" y="15"/>
                </a:cubicBezTo>
                <a:cubicBezTo>
                  <a:pt x="88" y="12"/>
                  <a:pt x="87" y="9"/>
                  <a:pt x="84" y="7"/>
                </a:cubicBezTo>
                <a:close/>
                <a:moveTo>
                  <a:pt x="9" y="18"/>
                </a:moveTo>
                <a:cubicBezTo>
                  <a:pt x="8" y="17"/>
                  <a:pt x="7" y="15"/>
                  <a:pt x="7" y="14"/>
                </a:cubicBezTo>
                <a:cubicBezTo>
                  <a:pt x="7" y="12"/>
                  <a:pt x="8" y="11"/>
                  <a:pt x="9" y="9"/>
                </a:cubicBezTo>
                <a:cubicBezTo>
                  <a:pt x="10" y="8"/>
                  <a:pt x="12" y="8"/>
                  <a:pt x="14" y="8"/>
                </a:cubicBezTo>
                <a:cubicBezTo>
                  <a:pt x="15" y="8"/>
                  <a:pt x="17" y="8"/>
                  <a:pt x="18" y="9"/>
                </a:cubicBezTo>
                <a:cubicBezTo>
                  <a:pt x="20" y="12"/>
                  <a:pt x="20" y="16"/>
                  <a:pt x="18" y="18"/>
                </a:cubicBezTo>
                <a:cubicBezTo>
                  <a:pt x="16" y="20"/>
                  <a:pt x="12" y="20"/>
                  <a:pt x="9" y="18"/>
                </a:cubicBezTo>
                <a:close/>
                <a:moveTo>
                  <a:pt x="79" y="18"/>
                </a:moveTo>
                <a:cubicBezTo>
                  <a:pt x="77" y="20"/>
                  <a:pt x="75" y="20"/>
                  <a:pt x="73" y="18"/>
                </a:cubicBezTo>
                <a:cubicBezTo>
                  <a:pt x="72" y="18"/>
                  <a:pt x="72" y="16"/>
                  <a:pt x="72" y="15"/>
                </a:cubicBezTo>
                <a:cubicBezTo>
                  <a:pt x="72" y="14"/>
                  <a:pt x="72" y="13"/>
                  <a:pt x="73" y="12"/>
                </a:cubicBezTo>
                <a:cubicBezTo>
                  <a:pt x="74" y="12"/>
                  <a:pt x="75" y="11"/>
                  <a:pt x="76" y="11"/>
                </a:cubicBezTo>
                <a:cubicBezTo>
                  <a:pt x="77" y="11"/>
                  <a:pt x="78" y="12"/>
                  <a:pt x="79" y="12"/>
                </a:cubicBezTo>
                <a:cubicBezTo>
                  <a:pt x="80" y="13"/>
                  <a:pt x="80" y="14"/>
                  <a:pt x="80" y="15"/>
                </a:cubicBezTo>
                <a:cubicBezTo>
                  <a:pt x="80" y="16"/>
                  <a:pt x="80" y="18"/>
                  <a:pt x="79" y="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7" name="Freeform 37"/>
          <p:cNvSpPr/>
          <p:nvPr/>
        </p:nvSpPr>
        <p:spPr bwMode="auto">
          <a:xfrm>
            <a:off x="3420533" y="2305796"/>
            <a:ext cx="939800" cy="275167"/>
          </a:xfrm>
          <a:custGeom>
            <a:avLst/>
            <a:gdLst>
              <a:gd name="T0" fmla="*/ 444 w 444"/>
              <a:gd name="T1" fmla="*/ 130 h 130"/>
              <a:gd name="T2" fmla="*/ 444 w 444"/>
              <a:gd name="T3" fmla="*/ 0 h 130"/>
              <a:gd name="T4" fmla="*/ 0 w 444"/>
              <a:gd name="T5" fmla="*/ 0 h 130"/>
            </a:gdLst>
            <a:ahLst/>
            <a:cxnLst>
              <a:cxn ang="0">
                <a:pos x="T0" y="T1"/>
              </a:cxn>
              <a:cxn ang="0">
                <a:pos x="T2" y="T3"/>
              </a:cxn>
              <a:cxn ang="0">
                <a:pos x="T4" y="T5"/>
              </a:cxn>
            </a:cxnLst>
            <a:rect l="0" t="0" r="r" b="b"/>
            <a:pathLst>
              <a:path w="444" h="130">
                <a:moveTo>
                  <a:pt x="444" y="130"/>
                </a:moveTo>
                <a:lnTo>
                  <a:pt x="444" y="0"/>
                </a:lnTo>
                <a:lnTo>
                  <a:pt x="0" y="0"/>
                </a:lnTo>
              </a:path>
            </a:pathLst>
          </a:custGeom>
          <a:noFill/>
          <a:ln w="6350" cap="flat" cmpd="sng">
            <a:solidFill>
              <a:schemeClr val="accent5">
                <a:lumMod val="60000"/>
                <a:lumOff val="40000"/>
              </a:schemeClr>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1" name="Freeform 41"/>
          <p:cNvSpPr/>
          <p:nvPr/>
        </p:nvSpPr>
        <p:spPr bwMode="auto">
          <a:xfrm flipH="1">
            <a:off x="3041651" y="4452620"/>
            <a:ext cx="1318683" cy="594784"/>
          </a:xfrm>
          <a:custGeom>
            <a:avLst/>
            <a:gdLst>
              <a:gd name="T0" fmla="*/ 476 w 623"/>
              <a:gd name="T1" fmla="*/ 0 h 281"/>
              <a:gd name="T2" fmla="*/ 623 w 623"/>
              <a:gd name="T3" fmla="*/ 0 h 281"/>
              <a:gd name="T4" fmla="*/ 623 w 623"/>
              <a:gd name="T5" fmla="*/ 281 h 281"/>
              <a:gd name="T6" fmla="*/ 0 w 623"/>
              <a:gd name="T7" fmla="*/ 281 h 281"/>
            </a:gdLst>
            <a:ahLst/>
            <a:cxnLst>
              <a:cxn ang="0">
                <a:pos x="T0" y="T1"/>
              </a:cxn>
              <a:cxn ang="0">
                <a:pos x="T2" y="T3"/>
              </a:cxn>
              <a:cxn ang="0">
                <a:pos x="T4" y="T5"/>
              </a:cxn>
              <a:cxn ang="0">
                <a:pos x="T6" y="T7"/>
              </a:cxn>
            </a:cxnLst>
            <a:rect l="0" t="0" r="r" b="b"/>
            <a:pathLst>
              <a:path w="623" h="281">
                <a:moveTo>
                  <a:pt x="476" y="0"/>
                </a:moveTo>
                <a:lnTo>
                  <a:pt x="623" y="0"/>
                </a:lnTo>
                <a:lnTo>
                  <a:pt x="623" y="281"/>
                </a:lnTo>
                <a:lnTo>
                  <a:pt x="0" y="281"/>
                </a:lnTo>
              </a:path>
            </a:pathLst>
          </a:custGeom>
          <a:noFill/>
          <a:ln w="6350" cap="flat" cmpd="sng">
            <a:solidFill>
              <a:srgbClr val="D74B4B"/>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2" name="Freeform 42"/>
          <p:cNvSpPr/>
          <p:nvPr/>
        </p:nvSpPr>
        <p:spPr bwMode="auto">
          <a:xfrm flipV="1">
            <a:off x="6761693" y="2446368"/>
            <a:ext cx="1095375" cy="909157"/>
          </a:xfrm>
          <a:custGeom>
            <a:avLst/>
            <a:gdLst>
              <a:gd name="T0" fmla="*/ 159 w 729"/>
              <a:gd name="T1" fmla="*/ 0 h 487"/>
              <a:gd name="T2" fmla="*/ 0 w 729"/>
              <a:gd name="T3" fmla="*/ 0 h 487"/>
              <a:gd name="T4" fmla="*/ 0 w 729"/>
              <a:gd name="T5" fmla="*/ 487 h 487"/>
              <a:gd name="T6" fmla="*/ 729 w 729"/>
              <a:gd name="T7" fmla="*/ 487 h 487"/>
            </a:gdLst>
            <a:ahLst/>
            <a:cxnLst>
              <a:cxn ang="0">
                <a:pos x="T0" y="T1"/>
              </a:cxn>
              <a:cxn ang="0">
                <a:pos x="T2" y="T3"/>
              </a:cxn>
              <a:cxn ang="0">
                <a:pos x="T4" y="T5"/>
              </a:cxn>
              <a:cxn ang="0">
                <a:pos x="T6" y="T7"/>
              </a:cxn>
            </a:cxnLst>
            <a:rect l="0" t="0" r="r" b="b"/>
            <a:pathLst>
              <a:path w="729" h="487">
                <a:moveTo>
                  <a:pt x="159" y="0"/>
                </a:moveTo>
                <a:lnTo>
                  <a:pt x="0" y="0"/>
                </a:lnTo>
                <a:lnTo>
                  <a:pt x="0" y="487"/>
                </a:lnTo>
                <a:lnTo>
                  <a:pt x="729" y="487"/>
                </a:lnTo>
              </a:path>
            </a:pathLst>
          </a:custGeom>
          <a:noFill/>
          <a:ln w="6350" cap="flat" cmpd="sng">
            <a:solidFill>
              <a:schemeClr val="accent5">
                <a:lumMod val="60000"/>
                <a:lumOff val="40000"/>
              </a:schemeClr>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4" name="Rectangle 44"/>
          <p:cNvSpPr>
            <a:spLocks noChangeArrowheads="1"/>
          </p:cNvSpPr>
          <p:nvPr/>
        </p:nvSpPr>
        <p:spPr bwMode="auto">
          <a:xfrm>
            <a:off x="501381" y="1934701"/>
            <a:ext cx="2590800" cy="1661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p>
            <a:pPr lvl="0" algn="ctr">
              <a:lnSpc>
                <a:spcPct val="150000"/>
              </a:lnSpc>
            </a:pPr>
            <a:r>
              <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rPr>
              <a:t>1. 力量汇聚作用</a:t>
            </a:r>
            <a:endPar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endParaRPr>
          </a:p>
          <a:p>
            <a:pPr lvl="0" algn="l">
              <a:lnSpc>
                <a:spcPct val="150000"/>
              </a:lnSpc>
            </a:pPr>
            <a:r>
              <a:rPr lang="zh-CN" altLang="en-US" sz="1600" dirty="0">
                <a:latin typeface="宋体" panose="02010600030101010101" pitchFamily="2" charset="-122"/>
                <a:sym typeface="宋体" panose="02010600030101010101" pitchFamily="2" charset="-122"/>
              </a:rPr>
              <a:t>一个人的能力是有限的，必须集成一个集体来完成组织的特定目标。</a:t>
            </a:r>
            <a:endParaRPr lang="zh-CN" altLang="en-US" sz="1600" dirty="0">
              <a:latin typeface="宋体" panose="02010600030101010101" pitchFamily="2" charset="-122"/>
              <a:sym typeface="宋体" panose="02010600030101010101" pitchFamily="2" charset="-122"/>
            </a:endParaRPr>
          </a:p>
        </p:txBody>
      </p:sp>
      <p:sp>
        <p:nvSpPr>
          <p:cNvPr id="77" name="Rectangle 47"/>
          <p:cNvSpPr>
            <a:spLocks noChangeArrowheads="1"/>
          </p:cNvSpPr>
          <p:nvPr/>
        </p:nvSpPr>
        <p:spPr bwMode="auto">
          <a:xfrm>
            <a:off x="8359140" y="1701165"/>
            <a:ext cx="3573145"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ctr">
              <a:lnSpc>
                <a:spcPct val="150000"/>
              </a:lnSpc>
            </a:pPr>
            <a:r>
              <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rPr>
              <a:t>2. 人力放大作用</a:t>
            </a:r>
            <a:endPar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endParaRPr>
          </a:p>
          <a:p>
            <a:pPr lvl="0" algn="l">
              <a:lnSpc>
                <a:spcPct val="150000"/>
              </a:lnSpc>
            </a:pPr>
            <a:r>
              <a:rPr lang="zh-CN" altLang="en-US" sz="1600" dirty="0">
                <a:solidFill>
                  <a:schemeClr val="tx1"/>
                </a:solidFill>
                <a:latin typeface="宋体" panose="02010600030101010101" pitchFamily="2" charset="-122"/>
                <a:cs typeface="+mn-ea"/>
                <a:sym typeface="宋体" panose="02010600030101010101" pitchFamily="2" charset="-122"/>
              </a:rPr>
              <a:t>良好的组织不仅仅能产生“1+1=2”的结果，更能产生“1+1 ＞ 2”的放大作用。也就是说，人力汇集起来的力量绝不等于个体力量的算术之和，组织对汇集起来的力量有放大或相乘的作用。</a:t>
            </a:r>
            <a:endParaRPr lang="zh-CN" altLang="en-US" sz="1600" dirty="0">
              <a:solidFill>
                <a:schemeClr val="tx1"/>
              </a:solidFill>
              <a:latin typeface="宋体" panose="02010600030101010101" pitchFamily="2" charset="-122"/>
              <a:cs typeface="+mn-ea"/>
              <a:sym typeface="宋体" panose="02010600030101010101" pitchFamily="2" charset="-122"/>
            </a:endParaRPr>
          </a:p>
        </p:txBody>
      </p:sp>
      <p:sp>
        <p:nvSpPr>
          <p:cNvPr id="78" name="Rectangle 48"/>
          <p:cNvSpPr>
            <a:spLocks noChangeArrowheads="1"/>
          </p:cNvSpPr>
          <p:nvPr/>
        </p:nvSpPr>
        <p:spPr bwMode="auto">
          <a:xfrm>
            <a:off x="3329305" y="4827270"/>
            <a:ext cx="7470140" cy="1661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ctr">
              <a:lnSpc>
                <a:spcPct val="150000"/>
              </a:lnSpc>
            </a:pPr>
            <a:r>
              <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rPr>
              <a:t>3. 个人与组织之间的交换作用</a:t>
            </a:r>
            <a:endPar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endParaRPr>
          </a:p>
          <a:p>
            <a:pPr lvl="0" algn="l">
              <a:lnSpc>
                <a:spcPct val="150000"/>
              </a:lnSpc>
            </a:pPr>
            <a:r>
              <a:rPr lang="zh-CN" altLang="en-US" sz="1600" dirty="0">
                <a:latin typeface="宋体" panose="02010600030101010101" pitchFamily="2" charset="-122"/>
                <a:sym typeface="宋体" panose="02010600030101010101" pitchFamily="2" charset="-122"/>
              </a:rPr>
              <a:t>从个人的要素角度来看，个人之所以加入某一组织并对其投入一定的时间、精力和技能，其目的不外乎想从组织中得到某种利益或报酬，以满足个人的需求。而组织则希望对个人的投入，能够使其对组织有所贡献，以达到预定目标。</a:t>
            </a:r>
            <a:endParaRPr lang="zh-CN" altLang="en-US" sz="1600" dirty="0">
              <a:latin typeface="宋体" panose="02010600030101010101" pitchFamily="2" charset="-122"/>
              <a:sym typeface="宋体" panose="02010600030101010101" pitchFamily="2" charset="-122"/>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三、组织的功能</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tags/tag1.xml><?xml version="1.0" encoding="utf-8"?>
<p:tagLst xmlns:p="http://schemas.openxmlformats.org/presentationml/2006/main">
  <p:tag name="MH" val="20180926094856"/>
  <p:tag name="MH_LIBRARY" val="CONTENTS"/>
  <p:tag name="MH_AUTOCOLOR" val="TRUE"/>
  <p:tag name="MH_TYPE" val="CONTENTS"/>
  <p:tag name="ID" val="626777"/>
</p:tagLst>
</file>

<file path=ppt/tags/tag10.xml><?xml version="1.0" encoding="utf-8"?>
<p:tagLst xmlns:p="http://schemas.openxmlformats.org/presentationml/2006/main">
  <p:tag name="MH" val="20161217213141"/>
  <p:tag name="MH_LIBRARY" val="GRAPHIC"/>
  <p:tag name="MH_TYPE" val="SubTitle"/>
  <p:tag name="MH_ORDER" val="2"/>
</p:tagLst>
</file>

<file path=ppt/tags/tag11.xml><?xml version="1.0" encoding="utf-8"?>
<p:tagLst xmlns:p="http://schemas.openxmlformats.org/presentationml/2006/main">
  <p:tag name="MH" val="20161217213141"/>
  <p:tag name="MH_LIBRARY" val="GRAPHIC"/>
  <p:tag name="MH_TYPE" val="SubTitle"/>
  <p:tag name="MH_ORDER" val="2"/>
</p:tagLst>
</file>

<file path=ppt/tags/tag12.xml><?xml version="1.0" encoding="utf-8"?>
<p:tagLst xmlns:p="http://schemas.openxmlformats.org/presentationml/2006/main">
  <p:tag name="MH" val="20161217213141"/>
  <p:tag name="MH_LIBRARY" val="GRAPHIC"/>
  <p:tag name="MH_TYPE" val="SubTitle"/>
  <p:tag name="MH_ORDER" val="2"/>
</p:tagLst>
</file>

<file path=ppt/tags/tag13.xml><?xml version="1.0" encoding="utf-8"?>
<p:tagLst xmlns:p="http://schemas.openxmlformats.org/presentationml/2006/main">
  <p:tag name="MH_CONTENTSID" val="635"/>
</p:tagLst>
</file>

<file path=ppt/tags/tag2.xml><?xml version="1.0" encoding="utf-8"?>
<p:tagLst xmlns:p="http://schemas.openxmlformats.org/presentationml/2006/main">
  <p:tag name="MH" val="20180804121219"/>
  <p:tag name="MH_LIBRARY" val="CONTENTS"/>
  <p:tag name="MH_TYPE" val="ENTRY"/>
  <p:tag name="ID" val="626777"/>
  <p:tag name="MH_ORDER" val="1"/>
</p:tagLst>
</file>

<file path=ppt/tags/tag3.xml><?xml version="1.0" encoding="utf-8"?>
<p:tagLst xmlns:p="http://schemas.openxmlformats.org/presentationml/2006/main">
  <p:tag name="MH" val="20180804121219"/>
  <p:tag name="MH_LIBRARY" val="CONTENTS"/>
  <p:tag name="MH_TYPE" val="NUMBER"/>
  <p:tag name="ID" val="626777"/>
  <p:tag name="MH_ORDER" val="1"/>
</p:tagLst>
</file>

<file path=ppt/tags/tag4.xml><?xml version="1.0" encoding="utf-8"?>
<p:tagLst xmlns:p="http://schemas.openxmlformats.org/presentationml/2006/main">
  <p:tag name="KSO_WM_BEAUTIFY_FLAG" val="#wm#"/>
  <p:tag name="KSO_WM_TEMPLATE_CATEGORY" val="diagram"/>
  <p:tag name="KSO_WM_TEMPLATE_INDEX" val="790"/>
</p:tagLst>
</file>

<file path=ppt/tags/tag5.xml><?xml version="1.0" encoding="utf-8"?>
<p:tagLst xmlns:p="http://schemas.openxmlformats.org/presentationml/2006/main">
  <p:tag name="KSO_WM_BEAUTIFY_FLAG" val="#wm#"/>
  <p:tag name="KSO_WM_TEMPLATE_CATEGORY" val="diagram"/>
  <p:tag name="KSO_WM_TEMPLATE_INDEX" val="790"/>
</p:tagLst>
</file>

<file path=ppt/tags/tag6.xml><?xml version="1.0" encoding="utf-8"?>
<p:tagLst xmlns:p="http://schemas.openxmlformats.org/presentationml/2006/main">
  <p:tag name="KSO_WM_BEAUTIFY_FLAG" val="#wm#"/>
  <p:tag name="KSO_WM_TEMPLATE_CATEGORY" val="diagram"/>
  <p:tag name="KSO_WM_TEMPLATE_INDEX" val="790"/>
</p:tagLst>
</file>

<file path=ppt/tags/tag7.xml><?xml version="1.0" encoding="utf-8"?>
<p:tagLst xmlns:p="http://schemas.openxmlformats.org/presentationml/2006/main">
  <p:tag name="KSO_WM_BEAUTIFY_FLAG" val="#wm#"/>
  <p:tag name="KSO_WM_TEMPLATE_CATEGORY" val="diagram"/>
  <p:tag name="KSO_WM_TEMPLATE_INDEX" val="790"/>
</p:tagLst>
</file>

<file path=ppt/tags/tag8.xml><?xml version="1.0" encoding="utf-8"?>
<p:tagLst xmlns:p="http://schemas.openxmlformats.org/presentationml/2006/main">
  <p:tag name="KSO_WM_BEAUTIFY_FLAG" val="#wm#"/>
  <p:tag name="KSO_WM_TEMPLATE_CATEGORY" val="diagram"/>
  <p:tag name="KSO_WM_TEMPLATE_INDEX" val="790"/>
</p:tagLst>
</file>

<file path=ppt/tags/tag9.xml><?xml version="1.0" encoding="utf-8"?>
<p:tagLst xmlns:p="http://schemas.openxmlformats.org/presentationml/2006/main">
  <p:tag name="MH" val="20161217213141"/>
  <p:tag name="MH_LIBRARY" val="GRAPHIC"/>
  <p:tag name="MH_TYPE" val="SubTitle"/>
  <p:tag name="MH_ORDER" val="2"/>
</p:tagLst>
</file>

<file path=ppt/theme/theme1.xml><?xml version="1.0" encoding="utf-8"?>
<a:theme xmlns:a="http://schemas.openxmlformats.org/drawingml/2006/main" name="千图网海量PPT模板www.58pic.com">
  <a:themeElements>
    <a:clrScheme name="自定义 1">
      <a:dk1>
        <a:sysClr val="windowText" lastClr="000000"/>
      </a:dk1>
      <a:lt1>
        <a:sysClr val="window" lastClr="FFFFFF"/>
      </a:lt1>
      <a:dk2>
        <a:srgbClr val="6A5BD8"/>
      </a:dk2>
      <a:lt2>
        <a:srgbClr val="D9E1F3"/>
      </a:lt2>
      <a:accent1>
        <a:srgbClr val="6A5BD8"/>
      </a:accent1>
      <a:accent2>
        <a:srgbClr val="F2F2F2"/>
      </a:accent2>
      <a:accent3>
        <a:srgbClr val="C0C0F6"/>
      </a:accent3>
      <a:accent4>
        <a:srgbClr val="6A5BD8"/>
      </a:accent4>
      <a:accent5>
        <a:srgbClr val="C0C0F6"/>
      </a:accent5>
      <a:accent6>
        <a:srgbClr val="6A5BD8"/>
      </a:accent6>
      <a:hlink>
        <a:srgbClr val="0000FF"/>
      </a:hlink>
      <a:folHlink>
        <a:srgbClr val="800080"/>
      </a:folHlink>
    </a:clrScheme>
    <a:fontScheme name="自定义 4">
      <a:majorFont>
        <a:latin typeface="宋体"/>
        <a:ea typeface="宋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3749</Words>
  <Application>WPS 演示</Application>
  <PresentationFormat>自定义</PresentationFormat>
  <Paragraphs>305</Paragraphs>
  <Slides>28</Slides>
  <Notes>25</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28</vt:i4>
      </vt:variant>
    </vt:vector>
  </HeadingPairs>
  <TitlesOfParts>
    <vt:vector size="39" baseType="lpstr">
      <vt:lpstr>Arial</vt:lpstr>
      <vt:lpstr>宋体</vt:lpstr>
      <vt:lpstr>Wingdings</vt:lpstr>
      <vt:lpstr>Rockwell</vt:lpstr>
      <vt:lpstr>Calibri</vt:lpstr>
      <vt:lpstr>Arial Unicode MS</vt:lpstr>
      <vt:lpstr>思源黑体 CN Bold</vt:lpstr>
      <vt:lpstr>黑体</vt:lpstr>
      <vt:lpstr>微软雅黑</vt:lpstr>
      <vt:lpstr>印品黑体</vt:lpstr>
      <vt:lpstr>千图网海量PPT模板www.58pic.com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武静影</cp:lastModifiedBy>
  <cp:revision>10640</cp:revision>
  <cp:lastPrinted>2113-01-01T00:00:00Z</cp:lastPrinted>
  <dcterms:created xsi:type="dcterms:W3CDTF">2015-07-08T08:22:00Z</dcterms:created>
  <dcterms:modified xsi:type="dcterms:W3CDTF">2025-06-10T05:46:53Z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2052-12.1.0.19302</vt:lpwstr>
  </property>
  <property fmtid="{D5CDD505-2E9C-101B-9397-08002B2CF9AE}" pid="4" name="ICV">
    <vt:lpwstr>CA3E50982ECB41D3BFAE395D5BD863A2</vt:lpwstr>
  </property>
</Properties>
</file>