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5"/>
  </p:handoutMasterIdLst>
  <p:sldIdLst>
    <p:sldId id="639" r:id="rId3"/>
    <p:sldId id="617" r:id="rId5"/>
    <p:sldId id="636" r:id="rId6"/>
    <p:sldId id="713" r:id="rId7"/>
    <p:sldId id="711" r:id="rId8"/>
    <p:sldId id="668" r:id="rId9"/>
    <p:sldId id="682" r:id="rId10"/>
    <p:sldId id="804" r:id="rId11"/>
    <p:sldId id="710" r:id="rId12"/>
    <p:sldId id="677" r:id="rId13"/>
    <p:sldId id="667" r:id="rId14"/>
    <p:sldId id="669" r:id="rId15"/>
    <p:sldId id="806" r:id="rId16"/>
    <p:sldId id="712" r:id="rId17"/>
    <p:sldId id="807" r:id="rId18"/>
    <p:sldId id="808" r:id="rId19"/>
    <p:sldId id="674" r:id="rId20"/>
    <p:sldId id="672" r:id="rId21"/>
    <p:sldId id="680" r:id="rId22"/>
    <p:sldId id="688" r:id="rId23"/>
    <p:sldId id="582" r:id="rId24"/>
  </p:sldIdLst>
  <p:sldSz cx="12195175" cy="6859270"/>
  <p:notesSz cx="6858000" cy="9144000"/>
  <p:embeddedFontLst>
    <p:embeddedFont>
      <p:font typeface="Rockwell" panose="02060603020205020403" pitchFamily="18" charset="0"/>
      <p:regular r:id="rId30"/>
      <p:bold r:id="rId31"/>
      <p:italic r:id="rId32"/>
      <p:boldItalic r:id="rId33"/>
    </p:embeddedFont>
    <p:embeddedFont>
      <p:font typeface="字魂59号-创粗黑" panose="00000500000000000000" charset="-122"/>
      <p:regular r:id="rId34"/>
    </p:embeddedFont>
    <p:embeddedFont>
      <p:font typeface="Helvetica" panose="020B0604020202030204"/>
      <p:regular r:id="rId35"/>
      <p:bold r:id="rId36"/>
      <p:italic r:id="rId37"/>
      <p:boldItalic r:id="rId38"/>
    </p:embeddedFont>
  </p:embeddedFontLst>
  <p:custDataLst>
    <p:tags r:id="rId39"/>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6" userDrawn="1">
          <p15:clr>
            <a:srgbClr val="A4A3A4"/>
          </p15:clr>
        </p15:guide>
        <p15:guide id="2" orient="horz" pos="336" userDrawn="1">
          <p15:clr>
            <a:srgbClr val="A4A3A4"/>
          </p15:clr>
        </p15:guide>
        <p15:guide id="3" orient="horz" pos="3969" userDrawn="1">
          <p15:clr>
            <a:srgbClr val="A4A3A4"/>
          </p15:clr>
        </p15:guide>
        <p15:guide id="4" pos="3881" userDrawn="1">
          <p15:clr>
            <a:srgbClr val="A4A3A4"/>
          </p15:clr>
        </p15:guide>
        <p15:guide id="5" pos="442" userDrawn="1">
          <p15:clr>
            <a:srgbClr val="A4A3A4"/>
          </p15:clr>
        </p15:guide>
        <p15:guide id="6" pos="729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showGuides="1">
      <p:cViewPr>
        <p:scale>
          <a:sx n="70" d="100"/>
          <a:sy n="70" d="100"/>
        </p:scale>
        <p:origin x="-654" y="-426"/>
      </p:cViewPr>
      <p:guideLst>
        <p:guide orient="horz" pos="2136"/>
        <p:guide orient="horz" pos="336"/>
        <p:guide orient="horz" pos="3969"/>
        <p:guide pos="3881"/>
        <p:guide pos="442"/>
        <p:guide pos="7294"/>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47"/>
        <p:guide pos="2182"/>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gs" Target="tags/tag17.xml"/><Relationship Id="rId38" Type="http://schemas.openxmlformats.org/officeDocument/2006/relationships/font" Target="fonts/font9.fntdata"/><Relationship Id="rId37" Type="http://schemas.openxmlformats.org/officeDocument/2006/relationships/font" Target="fonts/font8.fntdata"/><Relationship Id="rId36" Type="http://schemas.openxmlformats.org/officeDocument/2006/relationships/font" Target="fonts/font7.fntdata"/><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mn-lt"/>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mn-lt"/>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mn-lt"/>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mj-lt"/>
          <a:ea typeface="+mj-ea"/>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mn-lt"/>
          <a:ea typeface="+mn-ea"/>
          <a:cs typeface="+mn-cs"/>
        </a:defRPr>
      </a:lvl1pPr>
      <a:lvl2pPr marL="884555" indent="-340360" algn="l" rtl="0" fontAlgn="base">
        <a:spcBef>
          <a:spcPct val="20000"/>
        </a:spcBef>
        <a:spcAft>
          <a:spcPct val="0"/>
        </a:spcAft>
        <a:buChar char="–"/>
        <a:defRPr sz="3400">
          <a:solidFill>
            <a:schemeClr val="tx1"/>
          </a:solidFill>
          <a:latin typeface="+mn-lt"/>
          <a:ea typeface="+mn-ea"/>
        </a:defRPr>
      </a:lvl2pPr>
      <a:lvl3pPr marL="1360805" indent="-272415" algn="l" rtl="0" fontAlgn="base">
        <a:spcBef>
          <a:spcPct val="20000"/>
        </a:spcBef>
        <a:spcAft>
          <a:spcPct val="0"/>
        </a:spcAft>
        <a:buChar char="•"/>
        <a:defRPr sz="2900">
          <a:solidFill>
            <a:schemeClr val="tx1"/>
          </a:solidFill>
          <a:latin typeface="+mn-lt"/>
          <a:ea typeface="+mn-ea"/>
        </a:defRPr>
      </a:lvl3pPr>
      <a:lvl4pPr marL="1905000" indent="-272415" algn="l" rtl="0" fontAlgn="base">
        <a:spcBef>
          <a:spcPct val="20000"/>
        </a:spcBef>
        <a:spcAft>
          <a:spcPct val="0"/>
        </a:spcAft>
        <a:buChar char="–"/>
        <a:defRPr sz="2400">
          <a:solidFill>
            <a:schemeClr val="tx1"/>
          </a:solidFill>
          <a:latin typeface="+mn-lt"/>
          <a:ea typeface="+mn-ea"/>
        </a:defRPr>
      </a:lvl4pPr>
      <a:lvl5pPr marL="2449830" indent="-272415" algn="l" rtl="0" fontAlgn="base">
        <a:spcBef>
          <a:spcPct val="20000"/>
        </a:spcBef>
        <a:spcAft>
          <a:spcPct val="0"/>
        </a:spcAft>
        <a:buChar char="»"/>
        <a:defRPr sz="2400">
          <a:solidFill>
            <a:schemeClr val="tx1"/>
          </a:solidFill>
          <a:latin typeface="+mn-lt"/>
          <a:ea typeface="+mn-ea"/>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1" Type="http://schemas.openxmlformats.org/officeDocument/2006/relationships/slideLayout" Target="../slideLayouts/slideLayout3.xml"/><Relationship Id="rId10" Type="http://schemas.openxmlformats.org/officeDocument/2006/relationships/tags" Target="../tags/tag14.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管理学基础（第三版）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16"/>
          <p:cNvSpPr/>
          <p:nvPr/>
        </p:nvSpPr>
        <p:spPr bwMode="auto">
          <a:xfrm>
            <a:off x="1622186" y="3854798"/>
            <a:ext cx="2183293"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6 w 2184400"/>
              <a:gd name="T9" fmla="*/ 433 h 1117600"/>
              <a:gd name="T10" fmla="*/ 40843 w 2184400"/>
              <a:gd name="T11" fmla="*/ 0 h 1117600"/>
              <a:gd name="T12" fmla="*/ 46353 w 2184400"/>
              <a:gd name="T13" fmla="*/ 0 h 1117600"/>
              <a:gd name="T14" fmla="*/ 46379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9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9" name="任意多边形 18"/>
          <p:cNvSpPr/>
          <p:nvPr/>
        </p:nvSpPr>
        <p:spPr bwMode="auto">
          <a:xfrm>
            <a:off x="5497186" y="3854798"/>
            <a:ext cx="2183295"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9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3" name="任意多边形 22"/>
          <p:cNvSpPr/>
          <p:nvPr/>
        </p:nvSpPr>
        <p:spPr bwMode="auto">
          <a:xfrm flipV="1">
            <a:off x="3566652"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5" name="任意多边形 24"/>
          <p:cNvSpPr/>
          <p:nvPr/>
        </p:nvSpPr>
        <p:spPr bwMode="auto">
          <a:xfrm flipV="1">
            <a:off x="7427720"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8" name="任意多边形 17"/>
          <p:cNvSpPr/>
          <p:nvPr/>
        </p:nvSpPr>
        <p:spPr bwMode="auto">
          <a:xfrm>
            <a:off x="3548739" y="3854798"/>
            <a:ext cx="2185285" cy="1102595"/>
          </a:xfrm>
          <a:custGeom>
            <a:avLst/>
            <a:gdLst>
              <a:gd name="T0" fmla="*/ 27 w 2184400"/>
              <a:gd name="T1" fmla="*/ 0 h 1117600"/>
              <a:gd name="T2" fmla="*/ 5624 w 2184400"/>
              <a:gd name="T3" fmla="*/ 0 h 1117600"/>
              <a:gd name="T4" fmla="*/ 5569 w 2184400"/>
              <a:gd name="T5" fmla="*/ 433 h 1117600"/>
              <a:gd name="T6" fmla="*/ 23552 w 2184400"/>
              <a:gd name="T7" fmla="*/ 14625 h 1117600"/>
              <a:gd name="T8" fmla="*/ 41535 w 2184400"/>
              <a:gd name="T9" fmla="*/ 433 h 1117600"/>
              <a:gd name="T10" fmla="*/ 41480 w 2184400"/>
              <a:gd name="T11" fmla="*/ 0 h 1117600"/>
              <a:gd name="T12" fmla="*/ 47077 w 2184400"/>
              <a:gd name="T13" fmla="*/ 0 h 1117600"/>
              <a:gd name="T14" fmla="*/ 47104 w 2184400"/>
              <a:gd name="T15" fmla="*/ 433 h 1117600"/>
              <a:gd name="T16" fmla="*/ 23552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0" name="任意多边形 19"/>
          <p:cNvSpPr/>
          <p:nvPr/>
        </p:nvSpPr>
        <p:spPr bwMode="auto">
          <a:xfrm>
            <a:off x="7411798" y="3854798"/>
            <a:ext cx="2183295"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2" name="任意多边形 21"/>
          <p:cNvSpPr/>
          <p:nvPr/>
        </p:nvSpPr>
        <p:spPr bwMode="auto">
          <a:xfrm flipV="1">
            <a:off x="1622186" y="2750215"/>
            <a:ext cx="2183293"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6 w 2184400"/>
              <a:gd name="T9" fmla="*/ 445 h 1117600"/>
              <a:gd name="T10" fmla="*/ 40843 w 2184400"/>
              <a:gd name="T11" fmla="*/ 0 h 1117600"/>
              <a:gd name="T12" fmla="*/ 46353 w 2184400"/>
              <a:gd name="T13" fmla="*/ 0 h 1117600"/>
              <a:gd name="T14" fmla="*/ 46379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algn="ctr" rotWithShape="0">
              <a:srgbClr val="000000">
                <a:alpha val="21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4" name="任意多边形 23"/>
          <p:cNvSpPr/>
          <p:nvPr/>
        </p:nvSpPr>
        <p:spPr bwMode="auto">
          <a:xfrm flipV="1">
            <a:off x="5481265"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algn="ctr" rotWithShape="0">
              <a:srgbClr val="000000">
                <a:alpha val="21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02415" name="文本框 27"/>
          <p:cNvSpPr txBox="1">
            <a:spLocks noChangeArrowheads="1"/>
          </p:cNvSpPr>
          <p:nvPr/>
        </p:nvSpPr>
        <p:spPr bwMode="auto">
          <a:xfrm>
            <a:off x="2213287" y="3399033"/>
            <a:ext cx="98118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01</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6" name="文本框 28"/>
          <p:cNvSpPr txBox="1">
            <a:spLocks noChangeArrowheads="1"/>
          </p:cNvSpPr>
          <p:nvPr/>
        </p:nvSpPr>
        <p:spPr bwMode="auto">
          <a:xfrm>
            <a:off x="4143821" y="3399033"/>
            <a:ext cx="98118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02</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7" name="文本框 29"/>
          <p:cNvSpPr txBox="1">
            <a:spLocks noChangeArrowheads="1"/>
          </p:cNvSpPr>
          <p:nvPr/>
        </p:nvSpPr>
        <p:spPr bwMode="auto">
          <a:xfrm>
            <a:off x="6088288" y="3399033"/>
            <a:ext cx="98317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03</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8" name="文本框 30"/>
          <p:cNvSpPr txBox="1">
            <a:spLocks noChangeArrowheads="1"/>
          </p:cNvSpPr>
          <p:nvPr/>
        </p:nvSpPr>
        <p:spPr bwMode="auto">
          <a:xfrm>
            <a:off x="8052655" y="3399033"/>
            <a:ext cx="98317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04</a:t>
            </a:r>
            <a:endParaRPr lang="zh-CN" altLang="en-US" sz="5395">
              <a:solidFill>
                <a:srgbClr val="5F5F5F"/>
              </a:solidFill>
              <a:latin typeface="宋体" panose="02010600030101010101" pitchFamily="2" charset="-122"/>
              <a:cs typeface="+mn-ea"/>
              <a:sym typeface="宋体" panose="02010600030101010101" pitchFamily="2" charset="-122"/>
            </a:endParaRPr>
          </a:p>
        </p:txBody>
      </p:sp>
      <p:grpSp>
        <p:nvGrpSpPr>
          <p:cNvPr id="102430" name="Group 30"/>
          <p:cNvGrpSpPr/>
          <p:nvPr/>
        </p:nvGrpSpPr>
        <p:grpSpPr bwMode="auto">
          <a:xfrm>
            <a:off x="1490382" y="1226930"/>
            <a:ext cx="2959489" cy="1554380"/>
            <a:chOff x="376" y="840"/>
            <a:chExt cx="1487" cy="781"/>
          </a:xfrm>
        </p:grpSpPr>
        <p:sp>
          <p:nvSpPr>
            <p:cNvPr id="46109" name="文本框 32"/>
            <p:cNvSpPr txBox="1">
              <a:spLocks noChangeArrowheads="1"/>
            </p:cNvSpPr>
            <p:nvPr/>
          </p:nvSpPr>
          <p:spPr bwMode="auto">
            <a:xfrm>
              <a:off x="376" y="840"/>
              <a:ext cx="1385" cy="231"/>
            </a:xfrm>
            <a:prstGeom prst="rect">
              <a:avLst/>
            </a:prstGeom>
            <a:noFill/>
            <a:ln w="9525">
              <a:noFill/>
              <a:miter lim="800000"/>
            </a:ln>
          </p:spPr>
          <p:txBody>
            <a:bodyPr lIns="91000" tIns="45500" rIns="91000" bIns="45500">
              <a:spAutoFit/>
            </a:bodyPr>
            <a:p>
              <a:pPr algn="ctr"/>
              <a:r>
                <a:rPr lang="zh-CN" altLang="en-US" sz="2400" b="1" dirty="0">
                  <a:solidFill>
                    <a:schemeClr val="bg1">
                      <a:lumMod val="50000"/>
                    </a:schemeClr>
                  </a:solidFill>
                </a:rPr>
                <a:t>1. 一般性</a:t>
              </a:r>
              <a:endParaRPr lang="zh-CN" altLang="en-US" sz="2400" b="1" dirty="0">
                <a:solidFill>
                  <a:schemeClr val="bg1">
                    <a:lumMod val="50000"/>
                  </a:schemeClr>
                </a:solidFill>
              </a:endParaRPr>
            </a:p>
          </p:txBody>
        </p:sp>
        <p:sp>
          <p:nvSpPr>
            <p:cNvPr id="46110" name="矩形 33"/>
            <p:cNvSpPr>
              <a:spLocks noChangeArrowheads="1"/>
            </p:cNvSpPr>
            <p:nvPr/>
          </p:nvSpPr>
          <p:spPr bwMode="auto">
            <a:xfrm>
              <a:off x="376" y="1019"/>
              <a:ext cx="1487" cy="602"/>
            </a:xfrm>
            <a:prstGeom prst="rect">
              <a:avLst/>
            </a:prstGeom>
            <a:noFill/>
            <a:ln w="9525">
              <a:noFill/>
              <a:miter lim="800000"/>
            </a:ln>
          </p:spPr>
          <p:txBody>
            <a:bodyPr wrap="square" lIns="91000" tIns="45500" rIns="91000" bIns="45500">
              <a:spAutoFit/>
            </a:bodyPr>
            <a:p>
              <a:pPr eaLnBrk="1" latinLnBrk="0" hangingPunct="1">
                <a:lnSpc>
                  <a:spcPct val="150000"/>
                </a:lnSpc>
              </a:pPr>
              <a:r>
                <a:rPr sz="1600" dirty="0">
                  <a:solidFill>
                    <a:schemeClr val="bg1">
                      <a:lumMod val="50000"/>
                    </a:schemeClr>
                  </a:solidFill>
                  <a:latin typeface="宋体" panose="02010600030101010101" pitchFamily="2" charset="-122"/>
                  <a:sym typeface="宋体" panose="02010600030101010101" pitchFamily="2" charset="-122"/>
                </a:rPr>
                <a:t>管理学作为一般管理学，是从一般原理、规律和现象的角度来研究管理活动的。</a:t>
              </a:r>
              <a:endParaRPr sz="1600" dirty="0">
                <a:solidFill>
                  <a:schemeClr val="bg1">
                    <a:lumMod val="50000"/>
                  </a:schemeClr>
                </a:solidFill>
                <a:latin typeface="宋体" panose="02010600030101010101" pitchFamily="2" charset="-122"/>
                <a:sym typeface="宋体" panose="02010600030101010101" pitchFamily="2" charset="-122"/>
              </a:endParaRPr>
            </a:p>
          </p:txBody>
        </p:sp>
      </p:grpSp>
      <p:grpSp>
        <p:nvGrpSpPr>
          <p:cNvPr id="102433" name="Group 33"/>
          <p:cNvGrpSpPr/>
          <p:nvPr/>
        </p:nvGrpSpPr>
        <p:grpSpPr bwMode="auto">
          <a:xfrm>
            <a:off x="3193766" y="5084879"/>
            <a:ext cx="2756485" cy="1321519"/>
            <a:chOff x="1390" y="2533"/>
            <a:chExt cx="1385" cy="664"/>
          </a:xfrm>
        </p:grpSpPr>
        <p:sp>
          <p:nvSpPr>
            <p:cNvPr id="46107" name="文本框 34"/>
            <p:cNvSpPr txBox="1">
              <a:spLocks noChangeArrowheads="1"/>
            </p:cNvSpPr>
            <p:nvPr/>
          </p:nvSpPr>
          <p:spPr bwMode="auto">
            <a:xfrm>
              <a:off x="1390" y="2533"/>
              <a:ext cx="1385" cy="231"/>
            </a:xfrm>
            <a:prstGeom prst="rect">
              <a:avLst/>
            </a:prstGeom>
            <a:noFill/>
            <a:ln w="9525">
              <a:noFill/>
              <a:miter lim="800000"/>
            </a:ln>
          </p:spPr>
          <p:txBody>
            <a:bodyPr lIns="91000" tIns="45500" rIns="91000" bIns="45500">
              <a:spAutoFit/>
            </a:bodyPr>
            <a:p>
              <a:pPr algn="ctr"/>
              <a:r>
                <a:rPr lang="zh-CN" altLang="en-US" sz="2400" b="1" dirty="0">
                  <a:solidFill>
                    <a:schemeClr val="bg1">
                      <a:lumMod val="50000"/>
                    </a:schemeClr>
                  </a:solidFill>
                </a:rPr>
                <a:t>2. 综合性</a:t>
              </a:r>
              <a:endParaRPr lang="zh-CN" altLang="en-US" sz="2400" b="1" dirty="0">
                <a:solidFill>
                  <a:schemeClr val="bg1">
                    <a:lumMod val="50000"/>
                  </a:schemeClr>
                </a:solidFill>
              </a:endParaRPr>
            </a:p>
          </p:txBody>
        </p:sp>
        <p:sp>
          <p:nvSpPr>
            <p:cNvPr id="46108" name="矩形 35"/>
            <p:cNvSpPr>
              <a:spLocks noChangeArrowheads="1"/>
            </p:cNvSpPr>
            <p:nvPr/>
          </p:nvSpPr>
          <p:spPr bwMode="auto">
            <a:xfrm>
              <a:off x="1413" y="2781"/>
              <a:ext cx="1309" cy="416"/>
            </a:xfrm>
            <a:prstGeom prst="rect">
              <a:avLst/>
            </a:prstGeom>
            <a:noFill/>
            <a:ln w="9525">
              <a:noFill/>
              <a:miter lim="800000"/>
            </a:ln>
          </p:spPr>
          <p:txBody>
            <a:bodyPr lIns="91000" tIns="45500" rIns="91000" bIns="45500">
              <a:spAutoFit/>
            </a:bodyPr>
            <a:p>
              <a:pPr algn="just" defTabSz="909320" eaLnBrk="1" latinLnBrk="0" hangingPunct="1">
                <a:lnSpc>
                  <a:spcPct val="150000"/>
                </a:lnSpc>
                <a:tabLst>
                  <a:tab pos="1350645" algn="l"/>
                </a:tabLst>
                <a:defRPr/>
              </a:pPr>
              <a:r>
                <a:rPr sz="1600" dirty="0">
                  <a:solidFill>
                    <a:schemeClr val="bg1">
                      <a:lumMod val="50000"/>
                    </a:schemeClr>
                  </a:solidFill>
                  <a:latin typeface="宋体" panose="02010600030101010101" pitchFamily="2" charset="-122"/>
                  <a:cs typeface="+mn-ea"/>
                  <a:sym typeface="宋体" panose="02010600030101010101" pitchFamily="2" charset="-122"/>
                </a:rPr>
                <a:t>管理学是建立在管理实践和多学科基础上的科学。</a:t>
              </a:r>
              <a:endParaRPr sz="1600" dirty="0">
                <a:solidFill>
                  <a:schemeClr val="bg1">
                    <a:lumMod val="50000"/>
                  </a:schemeClr>
                </a:solidFill>
                <a:latin typeface="宋体" panose="02010600030101010101" pitchFamily="2" charset="-122"/>
                <a:cs typeface="+mn-ea"/>
                <a:sym typeface="宋体" panose="02010600030101010101" pitchFamily="2" charset="-122"/>
              </a:endParaRPr>
            </a:p>
          </p:txBody>
        </p:sp>
      </p:grpSp>
      <p:grpSp>
        <p:nvGrpSpPr>
          <p:cNvPr id="102434" name="Group 34"/>
          <p:cNvGrpSpPr/>
          <p:nvPr/>
        </p:nvGrpSpPr>
        <p:grpSpPr bwMode="auto">
          <a:xfrm>
            <a:off x="7071139" y="5084879"/>
            <a:ext cx="3285888" cy="1321519"/>
            <a:chOff x="3335" y="2533"/>
            <a:chExt cx="1651" cy="664"/>
          </a:xfrm>
        </p:grpSpPr>
        <p:sp>
          <p:nvSpPr>
            <p:cNvPr id="46105" name="文本框 36"/>
            <p:cNvSpPr txBox="1">
              <a:spLocks noChangeArrowheads="1"/>
            </p:cNvSpPr>
            <p:nvPr/>
          </p:nvSpPr>
          <p:spPr bwMode="auto">
            <a:xfrm>
              <a:off x="3335" y="2533"/>
              <a:ext cx="1385" cy="231"/>
            </a:xfrm>
            <a:prstGeom prst="rect">
              <a:avLst/>
            </a:prstGeom>
            <a:noFill/>
            <a:ln w="9525">
              <a:noFill/>
              <a:miter lim="800000"/>
            </a:ln>
          </p:spPr>
          <p:txBody>
            <a:bodyPr lIns="91000" tIns="45500" rIns="91000" bIns="45500">
              <a:spAutoFit/>
            </a:bodyPr>
            <a:p>
              <a:pPr algn="ctr"/>
              <a:r>
                <a:rPr lang="zh-CN" altLang="en-US" sz="2400" b="1" dirty="0">
                  <a:solidFill>
                    <a:schemeClr val="bg1">
                      <a:lumMod val="50000"/>
                    </a:schemeClr>
                  </a:solidFill>
                </a:rPr>
                <a:t>4. 社会性</a:t>
              </a:r>
              <a:endParaRPr lang="zh-CN" altLang="en-US" sz="2400" b="1" dirty="0">
                <a:solidFill>
                  <a:schemeClr val="bg1">
                    <a:lumMod val="50000"/>
                  </a:schemeClr>
                </a:solidFill>
              </a:endParaRPr>
            </a:p>
          </p:txBody>
        </p:sp>
        <p:sp>
          <p:nvSpPr>
            <p:cNvPr id="46106" name="矩形 37"/>
            <p:cNvSpPr>
              <a:spLocks noChangeArrowheads="1"/>
            </p:cNvSpPr>
            <p:nvPr/>
          </p:nvSpPr>
          <p:spPr bwMode="auto">
            <a:xfrm>
              <a:off x="3358" y="2781"/>
              <a:ext cx="1628" cy="416"/>
            </a:xfrm>
            <a:prstGeom prst="rect">
              <a:avLst/>
            </a:prstGeom>
            <a:noFill/>
            <a:ln w="9525">
              <a:noFill/>
              <a:miter lim="800000"/>
            </a:ln>
          </p:spPr>
          <p:txBody>
            <a:bodyPr wrap="square" lIns="91000" tIns="45500" rIns="91000" bIns="45500">
              <a:spAutoFit/>
            </a:bodyPr>
            <a:p>
              <a:pPr algn="just" defTabSz="909320">
                <a:lnSpc>
                  <a:spcPct val="150000"/>
                </a:lnSpc>
                <a:tabLst>
                  <a:tab pos="1350645" algn="l"/>
                </a:tabLst>
                <a:defRPr/>
              </a:pPr>
              <a:r>
                <a:rPr sz="1600">
                  <a:solidFill>
                    <a:schemeClr val="bg1">
                      <a:lumMod val="50000"/>
                    </a:schemeClr>
                  </a:solidFill>
                  <a:latin typeface="宋体" panose="02010600030101010101" pitchFamily="2" charset="-122"/>
                  <a:cs typeface="+mn-ea"/>
                  <a:sym typeface="宋体" panose="02010600030101010101" pitchFamily="2" charset="-122"/>
                </a:rPr>
                <a:t>管理学研究的是管理活动中的各种关系及其一般规律。</a:t>
              </a:r>
              <a:endParaRPr sz="1600">
                <a:solidFill>
                  <a:schemeClr val="bg1">
                    <a:lumMod val="50000"/>
                  </a:schemeClr>
                </a:solidFill>
                <a:latin typeface="宋体" panose="02010600030101010101" pitchFamily="2" charset="-122"/>
                <a:cs typeface="+mn-ea"/>
                <a:sym typeface="宋体" panose="02010600030101010101" pitchFamily="2" charset="-122"/>
              </a:endParaRPr>
            </a:p>
          </p:txBody>
        </p:sp>
      </p:grpSp>
      <p:grpSp>
        <p:nvGrpSpPr>
          <p:cNvPr id="102432" name="Group 32"/>
          <p:cNvGrpSpPr/>
          <p:nvPr/>
        </p:nvGrpSpPr>
        <p:grpSpPr bwMode="auto">
          <a:xfrm>
            <a:off x="5125301" y="1087230"/>
            <a:ext cx="3512777" cy="1566321"/>
            <a:chOff x="4247" y="840"/>
            <a:chExt cx="1765" cy="787"/>
          </a:xfrm>
        </p:grpSpPr>
        <p:sp>
          <p:nvSpPr>
            <p:cNvPr id="46103" name="文本框 38"/>
            <p:cNvSpPr txBox="1">
              <a:spLocks noChangeArrowheads="1"/>
            </p:cNvSpPr>
            <p:nvPr/>
          </p:nvSpPr>
          <p:spPr bwMode="auto">
            <a:xfrm>
              <a:off x="4247" y="840"/>
              <a:ext cx="1385" cy="231"/>
            </a:xfrm>
            <a:prstGeom prst="rect">
              <a:avLst/>
            </a:prstGeom>
            <a:noFill/>
            <a:ln w="9525">
              <a:noFill/>
              <a:miter lim="800000"/>
            </a:ln>
          </p:spPr>
          <p:txBody>
            <a:bodyPr lIns="91000" tIns="45500" rIns="91000" bIns="45500">
              <a:spAutoFit/>
            </a:bodyPr>
            <a:p>
              <a:pPr algn="ctr"/>
              <a:r>
                <a:rPr lang="zh-CN" altLang="en-US" sz="2400" b="1" dirty="0">
                  <a:solidFill>
                    <a:schemeClr val="bg1">
                      <a:lumMod val="50000"/>
                    </a:schemeClr>
                  </a:solidFill>
                </a:rPr>
                <a:t>3. 实践性</a:t>
              </a:r>
              <a:endParaRPr lang="zh-CN" altLang="en-US" sz="2400" b="1" dirty="0">
                <a:solidFill>
                  <a:schemeClr val="bg1">
                    <a:lumMod val="50000"/>
                  </a:schemeClr>
                </a:solidFill>
              </a:endParaRPr>
            </a:p>
          </p:txBody>
        </p:sp>
        <p:sp>
          <p:nvSpPr>
            <p:cNvPr id="46104" name="矩形 39"/>
            <p:cNvSpPr>
              <a:spLocks noChangeArrowheads="1"/>
            </p:cNvSpPr>
            <p:nvPr/>
          </p:nvSpPr>
          <p:spPr bwMode="auto">
            <a:xfrm>
              <a:off x="4299" y="1025"/>
              <a:ext cx="1713" cy="602"/>
            </a:xfrm>
            <a:prstGeom prst="rect">
              <a:avLst/>
            </a:prstGeom>
            <a:noFill/>
            <a:ln w="9525">
              <a:noFill/>
              <a:miter lim="800000"/>
            </a:ln>
          </p:spPr>
          <p:txBody>
            <a:bodyPr wrap="square" lIns="91000" tIns="45500" rIns="91000" bIns="45500">
              <a:spAutoFit/>
            </a:bodyPr>
            <a:p>
              <a:pPr algn="just" defTabSz="909320" eaLnBrk="1" latinLnBrk="0" hangingPunct="1">
                <a:lnSpc>
                  <a:spcPct val="150000"/>
                </a:lnSpc>
                <a:tabLst>
                  <a:tab pos="1350645" algn="l"/>
                </a:tabLst>
                <a:defRPr/>
              </a:pPr>
              <a:r>
                <a:rPr sz="1600" dirty="0">
                  <a:solidFill>
                    <a:schemeClr val="bg1">
                      <a:lumMod val="50000"/>
                    </a:schemeClr>
                  </a:solidFill>
                  <a:latin typeface="宋体" panose="02010600030101010101" pitchFamily="2" charset="-122"/>
                  <a:cs typeface="+mn-ea"/>
                  <a:sym typeface="宋体" panose="02010600030101010101" pitchFamily="2" charset="-122"/>
                </a:rPr>
                <a:t>管理学的最大价值在于实践运用，管理学中的理论来源于实践又指导进一步的管理实践活动。</a:t>
              </a:r>
              <a:endParaRPr sz="1600" dirty="0">
                <a:solidFill>
                  <a:schemeClr val="bg1">
                    <a:lumMod val="50000"/>
                  </a:schemeClr>
                </a:solidFill>
                <a:latin typeface="宋体" panose="02010600030101010101" pitchFamily="2" charset="-122"/>
                <a:cs typeface="+mn-ea"/>
                <a:sym typeface="宋体" panose="02010600030101010101" pitchFamily="2" charset="-122"/>
              </a:endParaRPr>
            </a:p>
          </p:txBody>
        </p:sp>
      </p:grp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二、管理学的特点</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102415"/>
                                        </p:tgtEl>
                                        <p:attrNameLst>
                                          <p:attrName>style.visibility</p:attrName>
                                        </p:attrNameLst>
                                      </p:cBhvr>
                                      <p:to>
                                        <p:strVal val="visible"/>
                                      </p:to>
                                    </p:set>
                                    <p:animEffect transition="in" filter="dissolve">
                                      <p:cBhvr>
                                        <p:cTn id="39" dur="500"/>
                                        <p:tgtEl>
                                          <p:spTgt spid="102415"/>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102416"/>
                                        </p:tgtEl>
                                        <p:attrNameLst>
                                          <p:attrName>style.visibility</p:attrName>
                                        </p:attrNameLst>
                                      </p:cBhvr>
                                      <p:to>
                                        <p:strVal val="visible"/>
                                      </p:to>
                                    </p:set>
                                    <p:animEffect transition="in" filter="dissolve">
                                      <p:cBhvr>
                                        <p:cTn id="43" dur="500"/>
                                        <p:tgtEl>
                                          <p:spTgt spid="102416"/>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02417"/>
                                        </p:tgtEl>
                                        <p:attrNameLst>
                                          <p:attrName>style.visibility</p:attrName>
                                        </p:attrNameLst>
                                      </p:cBhvr>
                                      <p:to>
                                        <p:strVal val="visible"/>
                                      </p:to>
                                    </p:set>
                                    <p:animEffect transition="in" filter="dissolve">
                                      <p:cBhvr>
                                        <p:cTn id="47" dur="500"/>
                                        <p:tgtEl>
                                          <p:spTgt spid="102417"/>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02418"/>
                                        </p:tgtEl>
                                        <p:attrNameLst>
                                          <p:attrName>style.visibility</p:attrName>
                                        </p:attrNameLst>
                                      </p:cBhvr>
                                      <p:to>
                                        <p:strVal val="visible"/>
                                      </p:to>
                                    </p:set>
                                    <p:animEffect transition="in" filter="dissolve">
                                      <p:cBhvr>
                                        <p:cTn id="51" dur="500"/>
                                        <p:tgtEl>
                                          <p:spTgt spid="102418"/>
                                        </p:tgtEl>
                                      </p:cBhvr>
                                    </p:animEffect>
                                  </p:childTnLst>
                                </p:cTn>
                              </p:par>
                            </p:childTnLst>
                          </p:cTn>
                        </p:par>
                        <p:par>
                          <p:cTn id="52" fill="hold">
                            <p:stCondLst>
                              <p:cond delay="6000"/>
                            </p:stCondLst>
                            <p:childTnLst>
                              <p:par>
                                <p:cTn id="53" presetID="42" presetClass="entr" presetSubtype="0" fill="hold" nodeType="afterEffect">
                                  <p:stCondLst>
                                    <p:cond delay="0"/>
                                  </p:stCondLst>
                                  <p:childTnLst>
                                    <p:set>
                                      <p:cBhvr>
                                        <p:cTn id="54" dur="1" fill="hold">
                                          <p:stCondLst>
                                            <p:cond delay="0"/>
                                          </p:stCondLst>
                                        </p:cTn>
                                        <p:tgtEl>
                                          <p:spTgt spid="102430"/>
                                        </p:tgtEl>
                                        <p:attrNameLst>
                                          <p:attrName>style.visibility</p:attrName>
                                        </p:attrNameLst>
                                      </p:cBhvr>
                                      <p:to>
                                        <p:strVal val="visible"/>
                                      </p:to>
                                    </p:set>
                                    <p:animEffect transition="in" filter="fade">
                                      <p:cBhvr>
                                        <p:cTn id="55" dur="1000"/>
                                        <p:tgtEl>
                                          <p:spTgt spid="102430"/>
                                        </p:tgtEl>
                                      </p:cBhvr>
                                    </p:animEffect>
                                    <p:anim calcmode="lin" valueType="num">
                                      <p:cBhvr>
                                        <p:cTn id="56" dur="1000" fill="hold"/>
                                        <p:tgtEl>
                                          <p:spTgt spid="102430"/>
                                        </p:tgtEl>
                                        <p:attrNameLst>
                                          <p:attrName>ppt_x</p:attrName>
                                        </p:attrNameLst>
                                      </p:cBhvr>
                                      <p:tavLst>
                                        <p:tav tm="0">
                                          <p:val>
                                            <p:strVal val="#ppt_x"/>
                                          </p:val>
                                        </p:tav>
                                        <p:tav tm="100000">
                                          <p:val>
                                            <p:strVal val="#ppt_x"/>
                                          </p:val>
                                        </p:tav>
                                      </p:tavLst>
                                    </p:anim>
                                    <p:anim calcmode="lin" valueType="num">
                                      <p:cBhvr>
                                        <p:cTn id="57" dur="1000" fill="hold"/>
                                        <p:tgtEl>
                                          <p:spTgt spid="102430"/>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02432"/>
                                        </p:tgtEl>
                                        <p:attrNameLst>
                                          <p:attrName>style.visibility</p:attrName>
                                        </p:attrNameLst>
                                      </p:cBhvr>
                                      <p:to>
                                        <p:strVal val="visible"/>
                                      </p:to>
                                    </p:set>
                                    <p:animEffect transition="in" filter="fade">
                                      <p:cBhvr>
                                        <p:cTn id="60" dur="1000"/>
                                        <p:tgtEl>
                                          <p:spTgt spid="102432"/>
                                        </p:tgtEl>
                                      </p:cBhvr>
                                    </p:animEffect>
                                    <p:anim calcmode="lin" valueType="num">
                                      <p:cBhvr>
                                        <p:cTn id="61" dur="1000" fill="hold"/>
                                        <p:tgtEl>
                                          <p:spTgt spid="102432"/>
                                        </p:tgtEl>
                                        <p:attrNameLst>
                                          <p:attrName>ppt_x</p:attrName>
                                        </p:attrNameLst>
                                      </p:cBhvr>
                                      <p:tavLst>
                                        <p:tav tm="0">
                                          <p:val>
                                            <p:strVal val="#ppt_x"/>
                                          </p:val>
                                        </p:tav>
                                        <p:tav tm="100000">
                                          <p:val>
                                            <p:strVal val="#ppt_x"/>
                                          </p:val>
                                        </p:tav>
                                      </p:tavLst>
                                    </p:anim>
                                    <p:anim calcmode="lin" valueType="num">
                                      <p:cBhvr>
                                        <p:cTn id="62" dur="1000" fill="hold"/>
                                        <p:tgtEl>
                                          <p:spTgt spid="102432"/>
                                        </p:tgtEl>
                                        <p:attrNameLst>
                                          <p:attrName>ppt_y</p:attrName>
                                        </p:attrNameLst>
                                      </p:cBhvr>
                                      <p:tavLst>
                                        <p:tav tm="0">
                                          <p:val>
                                            <p:strVal val="#ppt_y+.1"/>
                                          </p:val>
                                        </p:tav>
                                        <p:tav tm="100000">
                                          <p:val>
                                            <p:strVal val="#ppt_y"/>
                                          </p:val>
                                        </p:tav>
                                      </p:tavLst>
                                    </p:anim>
                                  </p:childTnLst>
                                </p:cTn>
                              </p:par>
                              <p:par>
                                <p:cTn id="63" presetID="47" presetClass="entr" presetSubtype="0" fill="hold" nodeType="withEffect">
                                  <p:stCondLst>
                                    <p:cond delay="0"/>
                                  </p:stCondLst>
                                  <p:childTnLst>
                                    <p:set>
                                      <p:cBhvr>
                                        <p:cTn id="64" dur="1" fill="hold">
                                          <p:stCondLst>
                                            <p:cond delay="0"/>
                                          </p:stCondLst>
                                        </p:cTn>
                                        <p:tgtEl>
                                          <p:spTgt spid="102434"/>
                                        </p:tgtEl>
                                        <p:attrNameLst>
                                          <p:attrName>style.visibility</p:attrName>
                                        </p:attrNameLst>
                                      </p:cBhvr>
                                      <p:to>
                                        <p:strVal val="visible"/>
                                      </p:to>
                                    </p:set>
                                    <p:animEffect transition="in" filter="fade">
                                      <p:cBhvr>
                                        <p:cTn id="65" dur="1000"/>
                                        <p:tgtEl>
                                          <p:spTgt spid="102434"/>
                                        </p:tgtEl>
                                      </p:cBhvr>
                                    </p:animEffect>
                                    <p:anim calcmode="lin" valueType="num">
                                      <p:cBhvr>
                                        <p:cTn id="66" dur="1000" fill="hold"/>
                                        <p:tgtEl>
                                          <p:spTgt spid="102434"/>
                                        </p:tgtEl>
                                        <p:attrNameLst>
                                          <p:attrName>ppt_x</p:attrName>
                                        </p:attrNameLst>
                                      </p:cBhvr>
                                      <p:tavLst>
                                        <p:tav tm="0">
                                          <p:val>
                                            <p:strVal val="#ppt_x"/>
                                          </p:val>
                                        </p:tav>
                                        <p:tav tm="100000">
                                          <p:val>
                                            <p:strVal val="#ppt_x"/>
                                          </p:val>
                                        </p:tav>
                                      </p:tavLst>
                                    </p:anim>
                                    <p:anim calcmode="lin" valueType="num">
                                      <p:cBhvr>
                                        <p:cTn id="67" dur="1000" fill="hold"/>
                                        <p:tgtEl>
                                          <p:spTgt spid="102434"/>
                                        </p:tgtEl>
                                        <p:attrNameLst>
                                          <p:attrName>ppt_y</p:attrName>
                                        </p:attrNameLst>
                                      </p:cBhvr>
                                      <p:tavLst>
                                        <p:tav tm="0">
                                          <p:val>
                                            <p:strVal val="#ppt_y-.1"/>
                                          </p:val>
                                        </p:tav>
                                        <p:tav tm="100000">
                                          <p:val>
                                            <p:strVal val="#ppt_y"/>
                                          </p:val>
                                        </p:tav>
                                      </p:tavLst>
                                    </p:anim>
                                  </p:childTnLst>
                                </p:cTn>
                              </p:par>
                              <p:par>
                                <p:cTn id="68" presetID="47" presetClass="entr" presetSubtype="0" fill="hold" nodeType="withEffect">
                                  <p:stCondLst>
                                    <p:cond delay="0"/>
                                  </p:stCondLst>
                                  <p:childTnLst>
                                    <p:set>
                                      <p:cBhvr>
                                        <p:cTn id="69" dur="1" fill="hold">
                                          <p:stCondLst>
                                            <p:cond delay="0"/>
                                          </p:stCondLst>
                                        </p:cTn>
                                        <p:tgtEl>
                                          <p:spTgt spid="102433"/>
                                        </p:tgtEl>
                                        <p:attrNameLst>
                                          <p:attrName>style.visibility</p:attrName>
                                        </p:attrNameLst>
                                      </p:cBhvr>
                                      <p:to>
                                        <p:strVal val="visible"/>
                                      </p:to>
                                    </p:set>
                                    <p:animEffect transition="in" filter="fade">
                                      <p:cBhvr>
                                        <p:cTn id="70" dur="1000"/>
                                        <p:tgtEl>
                                          <p:spTgt spid="102433"/>
                                        </p:tgtEl>
                                      </p:cBhvr>
                                    </p:animEffect>
                                    <p:anim calcmode="lin" valueType="num">
                                      <p:cBhvr>
                                        <p:cTn id="71" dur="1000" fill="hold"/>
                                        <p:tgtEl>
                                          <p:spTgt spid="102433"/>
                                        </p:tgtEl>
                                        <p:attrNameLst>
                                          <p:attrName>ppt_x</p:attrName>
                                        </p:attrNameLst>
                                      </p:cBhvr>
                                      <p:tavLst>
                                        <p:tav tm="0">
                                          <p:val>
                                            <p:strVal val="#ppt_x"/>
                                          </p:val>
                                        </p:tav>
                                        <p:tav tm="100000">
                                          <p:val>
                                            <p:strVal val="#ppt_x"/>
                                          </p:val>
                                        </p:tav>
                                      </p:tavLst>
                                    </p:anim>
                                    <p:anim calcmode="lin" valueType="num">
                                      <p:cBhvr>
                                        <p:cTn id="72" dur="1000" fill="hold"/>
                                        <p:tgtEl>
                                          <p:spTgt spid="1024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9" grpId="0" bldLvl="0" animBg="1"/>
      <p:bldP spid="23" grpId="0" bldLvl="0" animBg="1"/>
      <p:bldP spid="25" grpId="0" bldLvl="0" animBg="1"/>
      <p:bldP spid="18" grpId="0" bldLvl="0" animBg="1"/>
      <p:bldP spid="20" grpId="0" bldLvl="0" animBg="1"/>
      <p:bldP spid="22" grpId="0" bldLvl="0" animBg="1"/>
      <p:bldP spid="24" grpId="0" bldLvl="0" animBg="1"/>
      <p:bldP spid="102415" grpId="0" bldLvl="0" animBg="1"/>
      <p:bldP spid="102416" grpId="0" bldLvl="0" animBg="1"/>
      <p:bldP spid="102417" grpId="0" bldLvl="0" animBg="1"/>
      <p:bldP spid="10241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nvSpPr>
        <p:spPr bwMode="auto">
          <a:xfrm>
            <a:off x="4635597" y="38258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7" name="Freeform 5"/>
          <p:cNvSpPr/>
          <p:nvPr/>
        </p:nvSpPr>
        <p:spPr bwMode="auto">
          <a:xfrm>
            <a:off x="4635597" y="33948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5"/>
          <p:cNvSpPr/>
          <p:nvPr/>
        </p:nvSpPr>
        <p:spPr bwMode="auto">
          <a:xfrm>
            <a:off x="4635597" y="29683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5"/>
          <p:cNvSpPr/>
          <p:nvPr/>
        </p:nvSpPr>
        <p:spPr bwMode="auto">
          <a:xfrm>
            <a:off x="4635597" y="24637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1" name="Rectangle 10"/>
          <p:cNvSpPr/>
          <p:nvPr/>
        </p:nvSpPr>
        <p:spPr>
          <a:xfrm>
            <a:off x="9109075" y="3192780"/>
            <a:ext cx="2751455" cy="332105"/>
          </a:xfrm>
          <a:prstGeom prst="rect">
            <a:avLst/>
          </a:prstGeom>
        </p:spPr>
        <p:txBody>
          <a:bodyPr wrap="square" lIns="0" tIns="0" rIns="0" bIns="0">
            <a:spAutoFit/>
          </a:bodyPr>
          <a:lstStyle/>
          <a:p>
            <a:pPr algn="just">
              <a:lnSpc>
                <a:spcPct val="120000"/>
              </a:lnSpc>
            </a:pPr>
            <a:r>
              <a:rPr sz="1800" dirty="0">
                <a:solidFill>
                  <a:schemeClr val="tx1">
                    <a:lumMod val="50000"/>
                    <a:lumOff val="50000"/>
                  </a:schemeClr>
                </a:solidFill>
                <a:latin typeface="宋体" panose="02010600030101010101" pitchFamily="2" charset="-122"/>
                <a:cs typeface="宋体" panose="02010600030101010101" pitchFamily="2" charset="-122"/>
                <a:sym typeface="+mn-ea"/>
              </a:rPr>
              <a:t>2. 重视案例研究和分析</a:t>
            </a:r>
            <a:endParaRPr sz="18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12" name="Rectangle 11"/>
          <p:cNvSpPr/>
          <p:nvPr/>
        </p:nvSpPr>
        <p:spPr>
          <a:xfrm>
            <a:off x="9109075" y="4269105"/>
            <a:ext cx="2454910" cy="332105"/>
          </a:xfrm>
          <a:prstGeom prst="rect">
            <a:avLst/>
          </a:prstGeom>
        </p:spPr>
        <p:txBody>
          <a:bodyPr wrap="square" lIns="0" tIns="0" rIns="0" bIns="0">
            <a:spAutoFit/>
          </a:bodyPr>
          <a:lstStyle/>
          <a:p>
            <a:pPr algn="just">
              <a:lnSpc>
                <a:spcPct val="120000"/>
              </a:lnSpc>
            </a:pPr>
            <a:r>
              <a:rPr sz="1800" dirty="0">
                <a:solidFill>
                  <a:schemeClr val="tx1">
                    <a:lumMod val="50000"/>
                    <a:lumOff val="50000"/>
                  </a:schemeClr>
                </a:solidFill>
                <a:latin typeface="宋体" panose="02010600030101010101" pitchFamily="2" charset="-122"/>
                <a:cs typeface="宋体" panose="02010600030101010101" pitchFamily="2" charset="-122"/>
                <a:sym typeface="+mn-ea"/>
              </a:rPr>
              <a:t>4. 运用数理分析</a:t>
            </a:r>
            <a:endParaRPr sz="18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13" name="Rounded Rectangle 12"/>
          <p:cNvSpPr/>
          <p:nvPr/>
        </p:nvSpPr>
        <p:spPr>
          <a:xfrm>
            <a:off x="8199897" y="3146833"/>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4" name="Rounded Rectangle 13"/>
          <p:cNvSpPr/>
          <p:nvPr/>
        </p:nvSpPr>
        <p:spPr>
          <a:xfrm>
            <a:off x="8199897" y="4222888"/>
            <a:ext cx="755737" cy="7303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5" name="Rectangle 14"/>
          <p:cNvSpPr/>
          <p:nvPr/>
        </p:nvSpPr>
        <p:spPr>
          <a:xfrm>
            <a:off x="885825" y="3192780"/>
            <a:ext cx="2129790" cy="332105"/>
          </a:xfrm>
          <a:prstGeom prst="rect">
            <a:avLst/>
          </a:prstGeom>
        </p:spPr>
        <p:txBody>
          <a:bodyPr wrap="square" lIns="0" tIns="0" rIns="0" bIns="0">
            <a:spAutoFit/>
          </a:bodyPr>
          <a:lstStyle/>
          <a:p>
            <a:pPr algn="just">
              <a:lnSpc>
                <a:spcPct val="120000"/>
              </a:lnSpc>
            </a:pPr>
            <a:r>
              <a:rPr sz="1800" dirty="0">
                <a:solidFill>
                  <a:schemeClr val="tx1">
                    <a:lumMod val="50000"/>
                    <a:lumOff val="50000"/>
                  </a:schemeClr>
                </a:solidFill>
                <a:latin typeface="宋体" panose="02010600030101010101" pitchFamily="2" charset="-122"/>
                <a:cs typeface="宋体" panose="02010600030101010101" pitchFamily="2" charset="-122"/>
                <a:sym typeface="+mn-ea"/>
              </a:rPr>
              <a:t>1. 理论联系实际</a:t>
            </a:r>
            <a:endParaRPr sz="18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16" name="Rectangle 15"/>
          <p:cNvSpPr/>
          <p:nvPr/>
        </p:nvSpPr>
        <p:spPr>
          <a:xfrm>
            <a:off x="885825" y="4269105"/>
            <a:ext cx="2016760" cy="332105"/>
          </a:xfrm>
          <a:prstGeom prst="rect">
            <a:avLst/>
          </a:prstGeom>
        </p:spPr>
        <p:txBody>
          <a:bodyPr wrap="square" lIns="0" tIns="0" rIns="0" bIns="0">
            <a:spAutoFit/>
          </a:bodyPr>
          <a:lstStyle/>
          <a:p>
            <a:pPr algn="just">
              <a:lnSpc>
                <a:spcPct val="120000"/>
              </a:lnSpc>
            </a:pPr>
            <a:r>
              <a:rPr sz="1800" dirty="0">
                <a:solidFill>
                  <a:schemeClr val="tx1">
                    <a:lumMod val="50000"/>
                    <a:lumOff val="50000"/>
                  </a:schemeClr>
                </a:solidFill>
                <a:latin typeface="宋体" panose="02010600030101010101" pitchFamily="2" charset="-122"/>
                <a:cs typeface="宋体" panose="02010600030101010101" pitchFamily="2" charset="-122"/>
                <a:sym typeface="+mn-ea"/>
              </a:rPr>
              <a:t>3. 比较研究</a:t>
            </a:r>
            <a:endParaRPr sz="18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17" name="Rounded Rectangle 16"/>
          <p:cNvSpPr/>
          <p:nvPr/>
        </p:nvSpPr>
        <p:spPr>
          <a:xfrm>
            <a:off x="3260147" y="3146833"/>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8" name="Rounded Rectangle 17"/>
          <p:cNvSpPr/>
          <p:nvPr/>
        </p:nvSpPr>
        <p:spPr>
          <a:xfrm>
            <a:off x="3260147" y="4222888"/>
            <a:ext cx="755737" cy="7303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19" name="Group 18"/>
          <p:cNvGrpSpPr/>
          <p:nvPr/>
        </p:nvGrpSpPr>
        <p:grpSpPr>
          <a:xfrm>
            <a:off x="8318283" y="3255819"/>
            <a:ext cx="518962" cy="515409"/>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3" name="Group 22"/>
          <p:cNvGrpSpPr/>
          <p:nvPr/>
        </p:nvGrpSpPr>
        <p:grpSpPr>
          <a:xfrm>
            <a:off x="8353206" y="4410570"/>
            <a:ext cx="427789" cy="412061"/>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6" name="Freeform 59"/>
          <p:cNvSpPr>
            <a:spLocks noEditPoints="1"/>
          </p:cNvSpPr>
          <p:nvPr/>
        </p:nvSpPr>
        <p:spPr bwMode="auto">
          <a:xfrm>
            <a:off x="3441961" y="4323910"/>
            <a:ext cx="371881" cy="49872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26"/>
          <p:cNvGrpSpPr/>
          <p:nvPr/>
        </p:nvGrpSpPr>
        <p:grpSpPr>
          <a:xfrm>
            <a:off x="3462187" y="3309842"/>
            <a:ext cx="351657" cy="407365"/>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Freeform 5"/>
          <p:cNvSpPr/>
          <p:nvPr/>
        </p:nvSpPr>
        <p:spPr bwMode="auto">
          <a:xfrm>
            <a:off x="4642582" y="24808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1"/>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三、管理学的学习和研究方法</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ppt_x"/>
                                          </p:val>
                                        </p:tav>
                                        <p:tav tm="100000">
                                          <p:val>
                                            <p:strVal val="#ppt_x"/>
                                          </p:val>
                                        </p:tav>
                                      </p:tavLst>
                                    </p:anim>
                                    <p:anim calcmode="lin" valueType="num">
                                      <p:cBhvr additive="base">
                                        <p:cTn id="38" dur="25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250" fill="hold"/>
                                        <p:tgtEl>
                                          <p:spTgt spid="18"/>
                                        </p:tgtEl>
                                        <p:attrNameLst>
                                          <p:attrName>ppt_x</p:attrName>
                                        </p:attrNameLst>
                                      </p:cBhvr>
                                      <p:tavLst>
                                        <p:tav tm="0">
                                          <p:val>
                                            <p:strVal val="#ppt_x"/>
                                          </p:val>
                                        </p:tav>
                                        <p:tav tm="100000">
                                          <p:val>
                                            <p:strVal val="#ppt_x"/>
                                          </p:val>
                                        </p:tav>
                                      </p:tavLst>
                                    </p:anim>
                                    <p:anim calcmode="lin" valueType="num">
                                      <p:cBhvr additive="base">
                                        <p:cTn id="48" dur="25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250" fill="hold"/>
                                        <p:tgtEl>
                                          <p:spTgt spid="26"/>
                                        </p:tgtEl>
                                        <p:attrNameLst>
                                          <p:attrName>ppt_x</p:attrName>
                                        </p:attrNameLst>
                                      </p:cBhvr>
                                      <p:tavLst>
                                        <p:tav tm="0">
                                          <p:val>
                                            <p:strVal val="#ppt_x"/>
                                          </p:val>
                                        </p:tav>
                                        <p:tav tm="100000">
                                          <p:val>
                                            <p:strVal val="#ppt_x"/>
                                          </p:val>
                                        </p:tav>
                                      </p:tavLst>
                                    </p:anim>
                                    <p:anim calcmode="lin" valueType="num">
                                      <p:cBhvr additive="base">
                                        <p:cTn id="53" dur="25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250" fill="hold"/>
                                        <p:tgtEl>
                                          <p:spTgt spid="16"/>
                                        </p:tgtEl>
                                        <p:attrNameLst>
                                          <p:attrName>ppt_x</p:attrName>
                                        </p:attrNameLst>
                                      </p:cBhvr>
                                      <p:tavLst>
                                        <p:tav tm="0">
                                          <p:val>
                                            <p:strVal val="#ppt_x"/>
                                          </p:val>
                                        </p:tav>
                                        <p:tav tm="100000">
                                          <p:val>
                                            <p:strVal val="#ppt_x"/>
                                          </p:val>
                                        </p:tav>
                                      </p:tavLst>
                                    </p:anim>
                                    <p:anim calcmode="lin" valueType="num">
                                      <p:cBhvr additive="base">
                                        <p:cTn id="58" dur="25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50" fill="hold"/>
                                        <p:tgtEl>
                                          <p:spTgt spid="13"/>
                                        </p:tgtEl>
                                        <p:attrNameLst>
                                          <p:attrName>ppt_x</p:attrName>
                                        </p:attrNameLst>
                                      </p:cBhvr>
                                      <p:tavLst>
                                        <p:tav tm="0">
                                          <p:val>
                                            <p:strVal val="#ppt_x"/>
                                          </p:val>
                                        </p:tav>
                                        <p:tav tm="100000">
                                          <p:val>
                                            <p:strVal val="#ppt_x"/>
                                          </p:val>
                                        </p:tav>
                                      </p:tavLst>
                                    </p:anim>
                                    <p:anim calcmode="lin" valueType="num">
                                      <p:cBhvr additive="base">
                                        <p:cTn id="63" dur="25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250" fill="hold"/>
                                        <p:tgtEl>
                                          <p:spTgt spid="19"/>
                                        </p:tgtEl>
                                        <p:attrNameLst>
                                          <p:attrName>ppt_x</p:attrName>
                                        </p:attrNameLst>
                                      </p:cBhvr>
                                      <p:tavLst>
                                        <p:tav tm="0">
                                          <p:val>
                                            <p:strVal val="#ppt_x"/>
                                          </p:val>
                                        </p:tav>
                                        <p:tav tm="100000">
                                          <p:val>
                                            <p:strVal val="#ppt_x"/>
                                          </p:val>
                                        </p:tav>
                                      </p:tavLst>
                                    </p:anim>
                                    <p:anim calcmode="lin" valueType="num">
                                      <p:cBhvr additive="base">
                                        <p:cTn id="68" dur="250" fill="hold"/>
                                        <p:tgtEl>
                                          <p:spTgt spid="1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250" fill="hold"/>
                                        <p:tgtEl>
                                          <p:spTgt spid="11"/>
                                        </p:tgtEl>
                                        <p:attrNameLst>
                                          <p:attrName>ppt_x</p:attrName>
                                        </p:attrNameLst>
                                      </p:cBhvr>
                                      <p:tavLst>
                                        <p:tav tm="0">
                                          <p:val>
                                            <p:strVal val="#ppt_x"/>
                                          </p:val>
                                        </p:tav>
                                        <p:tav tm="100000">
                                          <p:val>
                                            <p:strVal val="#ppt_x"/>
                                          </p:val>
                                        </p:tav>
                                      </p:tavLst>
                                    </p:anim>
                                    <p:anim calcmode="lin" valueType="num">
                                      <p:cBhvr additive="base">
                                        <p:cTn id="73" dur="250" fill="hold"/>
                                        <p:tgtEl>
                                          <p:spTgt spid="11"/>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250" fill="hold"/>
                                        <p:tgtEl>
                                          <p:spTgt spid="14"/>
                                        </p:tgtEl>
                                        <p:attrNameLst>
                                          <p:attrName>ppt_x</p:attrName>
                                        </p:attrNameLst>
                                      </p:cBhvr>
                                      <p:tavLst>
                                        <p:tav tm="0">
                                          <p:val>
                                            <p:strVal val="#ppt_x"/>
                                          </p:val>
                                        </p:tav>
                                        <p:tav tm="100000">
                                          <p:val>
                                            <p:strVal val="#ppt_x"/>
                                          </p:val>
                                        </p:tav>
                                      </p:tavLst>
                                    </p:anim>
                                    <p:anim calcmode="lin" valueType="num">
                                      <p:cBhvr additive="base">
                                        <p:cTn id="78" dur="250" fill="hold"/>
                                        <p:tgtEl>
                                          <p:spTgt spid="1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250" fill="hold"/>
                                        <p:tgtEl>
                                          <p:spTgt spid="23"/>
                                        </p:tgtEl>
                                        <p:attrNameLst>
                                          <p:attrName>ppt_x</p:attrName>
                                        </p:attrNameLst>
                                      </p:cBhvr>
                                      <p:tavLst>
                                        <p:tav tm="0">
                                          <p:val>
                                            <p:strVal val="#ppt_x"/>
                                          </p:val>
                                        </p:tav>
                                        <p:tav tm="100000">
                                          <p:val>
                                            <p:strVal val="#ppt_x"/>
                                          </p:val>
                                        </p:tav>
                                      </p:tavLst>
                                    </p:anim>
                                    <p:anim calcmode="lin" valueType="num">
                                      <p:cBhvr additive="base">
                                        <p:cTn id="83" dur="250" fill="hold"/>
                                        <p:tgtEl>
                                          <p:spTgt spid="23"/>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250" fill="hold"/>
                                        <p:tgtEl>
                                          <p:spTgt spid="12"/>
                                        </p:tgtEl>
                                        <p:attrNameLst>
                                          <p:attrName>ppt_x</p:attrName>
                                        </p:attrNameLst>
                                      </p:cBhvr>
                                      <p:tavLst>
                                        <p:tav tm="0">
                                          <p:val>
                                            <p:strVal val="#ppt_x"/>
                                          </p:val>
                                        </p:tav>
                                        <p:tav tm="100000">
                                          <p:val>
                                            <p:strVal val="#ppt_x"/>
                                          </p:val>
                                        </p:tav>
                                      </p:tavLst>
                                    </p:anim>
                                    <p:anim calcmode="lin" valueType="num">
                                      <p:cBhvr additive="base">
                                        <p:cTn id="88"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1" grpId="0"/>
      <p:bldP spid="12" grpId="0"/>
      <p:bldP spid="13" grpId="0" bldLvl="0" animBg="1"/>
      <p:bldP spid="14" grpId="0" bldLvl="0" animBg="1"/>
      <p:bldP spid="15" grpId="0"/>
      <p:bldP spid="16" grpId="0"/>
      <p:bldP spid="17" grpId="0" bldLvl="0" animBg="1"/>
      <p:bldP spid="18" grpId="0" bldLvl="0" animBg="1"/>
      <p:bldP spid="26" grpId="0" bldLvl="0" animBg="1"/>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2" name="组合 41"/>
          <p:cNvGrpSpPr/>
          <p:nvPr/>
        </p:nvGrpSpPr>
        <p:grpSpPr>
          <a:xfrm>
            <a:off x="4685042" y="1359387"/>
            <a:ext cx="2818164" cy="4567892"/>
            <a:chOff x="4685013" y="1728788"/>
            <a:chExt cx="2818164" cy="4567892"/>
          </a:xfrm>
        </p:grpSpPr>
        <p:sp>
          <p:nvSpPr>
            <p:cNvPr id="85" name="Freeform 6"/>
            <p:cNvSpPr/>
            <p:nvPr/>
          </p:nvSpPr>
          <p:spPr bwMode="auto">
            <a:xfrm rot="21060000">
              <a:off x="5669804" y="2942299"/>
              <a:ext cx="555405" cy="2381533"/>
            </a:xfrm>
            <a:custGeom>
              <a:avLst/>
              <a:gdLst>
                <a:gd name="T0" fmla="*/ 318 w 323"/>
                <a:gd name="T1" fmla="*/ 1385 h 1385"/>
                <a:gd name="T2" fmla="*/ 0 w 323"/>
                <a:gd name="T3" fmla="*/ 523 h 1385"/>
                <a:gd name="T4" fmla="*/ 5 w 323"/>
                <a:gd name="T5" fmla="*/ 522 h 1385"/>
                <a:gd name="T6" fmla="*/ 318 w 323"/>
                <a:gd name="T7" fmla="*/ 1370 h 1385"/>
                <a:gd name="T8" fmla="*/ 318 w 323"/>
                <a:gd name="T9" fmla="*/ 0 h 1385"/>
                <a:gd name="T10" fmla="*/ 323 w 323"/>
                <a:gd name="T11" fmla="*/ 0 h 1385"/>
                <a:gd name="T12" fmla="*/ 323 w 323"/>
                <a:gd name="T13" fmla="*/ 1385 h 1385"/>
                <a:gd name="T14" fmla="*/ 318 w 323"/>
                <a:gd name="T15" fmla="*/ 1385 h 1385"/>
                <a:gd name="T16" fmla="*/ 318 w 323"/>
                <a:gd name="T17" fmla="*/ 1385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1385">
                  <a:moveTo>
                    <a:pt x="318" y="1385"/>
                  </a:moveTo>
                  <a:lnTo>
                    <a:pt x="0" y="523"/>
                  </a:lnTo>
                  <a:lnTo>
                    <a:pt x="5" y="522"/>
                  </a:lnTo>
                  <a:lnTo>
                    <a:pt x="318" y="1370"/>
                  </a:lnTo>
                  <a:lnTo>
                    <a:pt x="318" y="0"/>
                  </a:lnTo>
                  <a:lnTo>
                    <a:pt x="323" y="0"/>
                  </a:lnTo>
                  <a:lnTo>
                    <a:pt x="323" y="1385"/>
                  </a:lnTo>
                  <a:lnTo>
                    <a:pt x="318" y="1385"/>
                  </a:lnTo>
                  <a:lnTo>
                    <a:pt x="318" y="1385"/>
                  </a:lnTo>
                  <a:close/>
                </a:path>
              </a:pathLst>
            </a:custGeom>
            <a:noFill/>
            <a:ln w="12700" cmpd="dbl">
              <a:solidFill>
                <a:schemeClr val="accent1">
                  <a:shade val="50000"/>
                </a:schemeClr>
              </a:solidFill>
              <a:prstDash val="sysDot"/>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8" name="Freeform 5"/>
            <p:cNvSpPr/>
            <p:nvPr/>
          </p:nvSpPr>
          <p:spPr bwMode="auto">
            <a:xfrm rot="21060000">
              <a:off x="5416809" y="1728788"/>
              <a:ext cx="1052346" cy="1219139"/>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9" name="Freeform 10"/>
            <p:cNvSpPr>
              <a:spLocks noChangeAspect="1"/>
            </p:cNvSpPr>
            <p:nvPr/>
          </p:nvSpPr>
          <p:spPr bwMode="auto">
            <a:xfrm rot="21060000">
              <a:off x="4685013" y="2847515"/>
              <a:ext cx="1091827" cy="1107649"/>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nvGrpSpPr>
            <p:cNvPr id="90" name="组合 89"/>
            <p:cNvGrpSpPr/>
            <p:nvPr/>
          </p:nvGrpSpPr>
          <p:grpSpPr>
            <a:xfrm>
              <a:off x="5507861" y="4977810"/>
              <a:ext cx="925101" cy="1318870"/>
              <a:chOff x="5507861" y="4977810"/>
              <a:chExt cx="925101" cy="1318870"/>
            </a:xfrm>
          </p:grpSpPr>
          <p:sp>
            <p:nvSpPr>
              <p:cNvPr id="99" name="Oval 8"/>
              <p:cNvSpPr>
                <a:spLocks noChangeArrowheads="1"/>
              </p:cNvSpPr>
              <p:nvPr/>
            </p:nvSpPr>
            <p:spPr bwMode="auto">
              <a:xfrm>
                <a:off x="5727959" y="4977810"/>
                <a:ext cx="228697" cy="226976"/>
              </a:xfrm>
              <a:prstGeom prst="ellipse">
                <a:avLst/>
              </a:pr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100" name="Freeform 9"/>
              <p:cNvSpPr/>
              <p:nvPr/>
            </p:nvSpPr>
            <p:spPr bwMode="auto">
              <a:xfrm>
                <a:off x="5507861" y="5230579"/>
                <a:ext cx="925101" cy="1066101"/>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cxnSp>
          <p:nvCxnSpPr>
            <p:cNvPr id="91" name="直接连接符 90"/>
            <p:cNvCxnSpPr/>
            <p:nvPr/>
          </p:nvCxnSpPr>
          <p:spPr>
            <a:xfrm flipV="1">
              <a:off x="6405488" y="3103329"/>
              <a:ext cx="452754" cy="2155618"/>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6405716" y="4447815"/>
              <a:ext cx="389938" cy="818870"/>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93" name="Freeform 11"/>
            <p:cNvSpPr>
              <a:spLocks noChangeAspect="1"/>
            </p:cNvSpPr>
            <p:nvPr/>
          </p:nvSpPr>
          <p:spPr bwMode="auto">
            <a:xfrm rot="21240000">
              <a:off x="6528332" y="3459032"/>
              <a:ext cx="974845" cy="990407"/>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4" name="Freeform 5"/>
            <p:cNvSpPr>
              <a:spLocks noChangeAspect="1"/>
            </p:cNvSpPr>
            <p:nvPr/>
          </p:nvSpPr>
          <p:spPr bwMode="auto">
            <a:xfrm rot="1200000">
              <a:off x="6616927" y="2264617"/>
              <a:ext cx="779876" cy="903486"/>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5" name="Freeform 44673"/>
            <p:cNvSpPr/>
            <p:nvPr/>
          </p:nvSpPr>
          <p:spPr bwMode="auto">
            <a:xfrm rot="1020000">
              <a:off x="6836209" y="2463154"/>
              <a:ext cx="354013" cy="442913"/>
            </a:xfrm>
            <a:custGeom>
              <a:avLst/>
              <a:gdLst>
                <a:gd name="T0" fmla="*/ 142 w 149"/>
                <a:gd name="T1" fmla="*/ 83 h 187"/>
                <a:gd name="T2" fmla="*/ 115 w 149"/>
                <a:gd name="T3" fmla="*/ 54 h 187"/>
                <a:gd name="T4" fmla="*/ 104 w 149"/>
                <a:gd name="T5" fmla="*/ 17 h 187"/>
                <a:gd name="T6" fmla="*/ 44 w 149"/>
                <a:gd name="T7" fmla="*/ 17 h 187"/>
                <a:gd name="T8" fmla="*/ 33 w 149"/>
                <a:gd name="T9" fmla="*/ 55 h 187"/>
                <a:gd name="T10" fmla="*/ 6 w 149"/>
                <a:gd name="T11" fmla="*/ 84 h 187"/>
                <a:gd name="T12" fmla="*/ 36 w 149"/>
                <a:gd name="T13" fmla="*/ 135 h 187"/>
                <a:gd name="T14" fmla="*/ 64 w 149"/>
                <a:gd name="T15" fmla="*/ 133 h 187"/>
                <a:gd name="T16" fmla="*/ 64 w 149"/>
                <a:gd name="T17" fmla="*/ 179 h 187"/>
                <a:gd name="T18" fmla="*/ 75 w 149"/>
                <a:gd name="T19" fmla="*/ 187 h 187"/>
                <a:gd name="T20" fmla="*/ 86 w 149"/>
                <a:gd name="T21" fmla="*/ 179 h 187"/>
                <a:gd name="T22" fmla="*/ 86 w 149"/>
                <a:gd name="T23" fmla="*/ 133 h 187"/>
                <a:gd name="T24" fmla="*/ 113 w 149"/>
                <a:gd name="T25" fmla="*/ 135 h 187"/>
                <a:gd name="T26" fmla="*/ 142 w 149"/>
                <a:gd name="T27" fmla="*/ 8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87">
                  <a:moveTo>
                    <a:pt x="142" y="83"/>
                  </a:moveTo>
                  <a:cubicBezTo>
                    <a:pt x="139" y="69"/>
                    <a:pt x="128" y="59"/>
                    <a:pt x="115" y="54"/>
                  </a:cubicBezTo>
                  <a:cubicBezTo>
                    <a:pt x="118" y="41"/>
                    <a:pt x="114" y="27"/>
                    <a:pt x="104" y="17"/>
                  </a:cubicBezTo>
                  <a:cubicBezTo>
                    <a:pt x="87" y="0"/>
                    <a:pt x="60" y="0"/>
                    <a:pt x="44" y="17"/>
                  </a:cubicBezTo>
                  <a:cubicBezTo>
                    <a:pt x="34" y="27"/>
                    <a:pt x="30" y="42"/>
                    <a:pt x="33" y="55"/>
                  </a:cubicBezTo>
                  <a:cubicBezTo>
                    <a:pt x="20" y="59"/>
                    <a:pt x="9" y="70"/>
                    <a:pt x="6" y="84"/>
                  </a:cubicBezTo>
                  <a:cubicBezTo>
                    <a:pt x="0" y="107"/>
                    <a:pt x="13" y="130"/>
                    <a:pt x="36" y="135"/>
                  </a:cubicBezTo>
                  <a:cubicBezTo>
                    <a:pt x="46" y="138"/>
                    <a:pt x="55" y="137"/>
                    <a:pt x="64" y="133"/>
                  </a:cubicBezTo>
                  <a:cubicBezTo>
                    <a:pt x="64" y="179"/>
                    <a:pt x="64" y="179"/>
                    <a:pt x="64" y="179"/>
                  </a:cubicBezTo>
                  <a:cubicBezTo>
                    <a:pt x="64" y="183"/>
                    <a:pt x="69" y="187"/>
                    <a:pt x="75" y="187"/>
                  </a:cubicBezTo>
                  <a:cubicBezTo>
                    <a:pt x="81" y="187"/>
                    <a:pt x="86" y="183"/>
                    <a:pt x="86" y="179"/>
                  </a:cubicBezTo>
                  <a:cubicBezTo>
                    <a:pt x="86" y="133"/>
                    <a:pt x="86" y="133"/>
                    <a:pt x="86" y="133"/>
                  </a:cubicBezTo>
                  <a:cubicBezTo>
                    <a:pt x="94" y="137"/>
                    <a:pt x="104" y="138"/>
                    <a:pt x="113" y="135"/>
                  </a:cubicBezTo>
                  <a:cubicBezTo>
                    <a:pt x="135" y="129"/>
                    <a:pt x="149" y="106"/>
                    <a:pt x="142" y="83"/>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6" name="Freeform 30"/>
            <p:cNvSpPr>
              <a:spLocks noChangeAspect="1" noEditPoints="1"/>
            </p:cNvSpPr>
            <p:nvPr/>
          </p:nvSpPr>
          <p:spPr bwMode="auto">
            <a:xfrm>
              <a:off x="6769689" y="3798609"/>
              <a:ext cx="468000" cy="337922"/>
            </a:xfrm>
            <a:custGeom>
              <a:avLst/>
              <a:gdLst>
                <a:gd name="T0" fmla="*/ 47 w 165"/>
                <a:gd name="T1" fmla="*/ 57 h 121"/>
                <a:gd name="T2" fmla="*/ 60 w 165"/>
                <a:gd name="T3" fmla="*/ 82 h 121"/>
                <a:gd name="T4" fmla="*/ 98 w 165"/>
                <a:gd name="T5" fmla="*/ 78 h 121"/>
                <a:gd name="T6" fmla="*/ 104 w 165"/>
                <a:gd name="T7" fmla="*/ 68 h 121"/>
                <a:gd name="T8" fmla="*/ 77 w 165"/>
                <a:gd name="T9" fmla="*/ 28 h 121"/>
                <a:gd name="T10" fmla="*/ 141 w 165"/>
                <a:gd name="T11" fmla="*/ 121 h 121"/>
                <a:gd name="T12" fmla="*/ 117 w 165"/>
                <a:gd name="T13" fmla="*/ 91 h 121"/>
                <a:gd name="T14" fmla="*/ 77 w 165"/>
                <a:gd name="T15" fmla="*/ 94 h 121"/>
                <a:gd name="T16" fmla="*/ 30 w 165"/>
                <a:gd name="T17" fmla="*/ 115 h 121"/>
                <a:gd name="T18" fmla="*/ 30 w 165"/>
                <a:gd name="T19" fmla="*/ 55 h 121"/>
                <a:gd name="T20" fmla="*/ 43 w 165"/>
                <a:gd name="T21" fmla="*/ 45 h 121"/>
                <a:gd name="T22" fmla="*/ 34 w 165"/>
                <a:gd name="T23" fmla="*/ 39 h 121"/>
                <a:gd name="T24" fmla="*/ 5 w 165"/>
                <a:gd name="T25" fmla="*/ 24 h 121"/>
                <a:gd name="T26" fmla="*/ 42 w 165"/>
                <a:gd name="T27" fmla="*/ 24 h 121"/>
                <a:gd name="T28" fmla="*/ 50 w 165"/>
                <a:gd name="T29" fmla="*/ 32 h 121"/>
                <a:gd name="T30" fmla="*/ 104 w 165"/>
                <a:gd name="T31" fmla="*/ 33 h 121"/>
                <a:gd name="T32" fmla="*/ 110 w 165"/>
                <a:gd name="T33" fmla="*/ 24 h 121"/>
                <a:gd name="T34" fmla="*/ 159 w 165"/>
                <a:gd name="T35" fmla="*/ 24 h 121"/>
                <a:gd name="T36" fmla="*/ 118 w 165"/>
                <a:gd name="T37" fmla="*/ 42 h 121"/>
                <a:gd name="T38" fmla="*/ 113 w 165"/>
                <a:gd name="T39" fmla="*/ 57 h 121"/>
                <a:gd name="T40" fmla="*/ 125 w 165"/>
                <a:gd name="T41" fmla="*/ 79 h 121"/>
                <a:gd name="T42" fmla="*/ 165 w 165"/>
                <a:gd name="T43" fmla="*/ 97 h 121"/>
                <a:gd name="T44" fmla="*/ 41 w 165"/>
                <a:gd name="T45" fmla="*/ 64 h 121"/>
                <a:gd name="T46" fmla="*/ 7 w 165"/>
                <a:gd name="T47" fmla="*/ 85 h 121"/>
                <a:gd name="T48" fmla="*/ 53 w 165"/>
                <a:gd name="T49" fmla="*/ 85 h 121"/>
                <a:gd name="T50" fmla="*/ 116 w 165"/>
                <a:gd name="T51" fmla="*/ 27 h 121"/>
                <a:gd name="T52" fmla="*/ 123 w 165"/>
                <a:gd name="T53" fmla="*/ 39 h 121"/>
                <a:gd name="T54" fmla="*/ 153 w 165"/>
                <a:gd name="T55" fmla="*/ 24 h 121"/>
                <a:gd name="T56" fmla="*/ 116 w 165"/>
                <a:gd name="T57" fmla="*/ 24 h 121"/>
                <a:gd name="T58" fmla="*/ 23 w 165"/>
                <a:gd name="T59" fmla="*/ 12 h 121"/>
                <a:gd name="T60" fmla="*/ 23 w 165"/>
                <a:gd name="T61" fmla="*/ 37 h 121"/>
                <a:gd name="T62" fmla="*/ 28 w 165"/>
                <a:gd name="T63" fmla="*/ 27 h 121"/>
                <a:gd name="T64" fmla="*/ 158 w 165"/>
                <a:gd name="T65" fmla="*/ 97 h 121"/>
                <a:gd name="T66" fmla="*/ 123 w 165"/>
                <a:gd name="T67" fmla="*/ 97 h 121"/>
                <a:gd name="T68" fmla="*/ 158 w 165"/>
                <a:gd name="T69" fmla="*/ 9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121">
                  <a:moveTo>
                    <a:pt x="77" y="28"/>
                  </a:moveTo>
                  <a:cubicBezTo>
                    <a:pt x="61" y="28"/>
                    <a:pt x="47" y="41"/>
                    <a:pt x="47" y="57"/>
                  </a:cubicBezTo>
                  <a:cubicBezTo>
                    <a:pt x="47" y="58"/>
                    <a:pt x="47" y="59"/>
                    <a:pt x="48" y="60"/>
                  </a:cubicBezTo>
                  <a:cubicBezTo>
                    <a:pt x="55" y="65"/>
                    <a:pt x="59" y="73"/>
                    <a:pt x="60" y="82"/>
                  </a:cubicBezTo>
                  <a:cubicBezTo>
                    <a:pt x="65" y="85"/>
                    <a:pt x="71" y="87"/>
                    <a:pt x="77" y="87"/>
                  </a:cubicBezTo>
                  <a:cubicBezTo>
                    <a:pt x="85" y="87"/>
                    <a:pt x="92" y="83"/>
                    <a:pt x="98" y="78"/>
                  </a:cubicBezTo>
                  <a:cubicBezTo>
                    <a:pt x="97" y="76"/>
                    <a:pt x="97" y="73"/>
                    <a:pt x="98" y="71"/>
                  </a:cubicBezTo>
                  <a:cubicBezTo>
                    <a:pt x="100" y="69"/>
                    <a:pt x="102" y="68"/>
                    <a:pt x="104" y="68"/>
                  </a:cubicBezTo>
                  <a:cubicBezTo>
                    <a:pt x="105" y="65"/>
                    <a:pt x="106" y="61"/>
                    <a:pt x="106" y="57"/>
                  </a:cubicBezTo>
                  <a:cubicBezTo>
                    <a:pt x="106" y="41"/>
                    <a:pt x="93" y="28"/>
                    <a:pt x="77" y="28"/>
                  </a:cubicBezTo>
                  <a:moveTo>
                    <a:pt x="165" y="97"/>
                  </a:moveTo>
                  <a:cubicBezTo>
                    <a:pt x="165" y="111"/>
                    <a:pt x="154" y="121"/>
                    <a:pt x="141" y="121"/>
                  </a:cubicBezTo>
                  <a:cubicBezTo>
                    <a:pt x="127" y="121"/>
                    <a:pt x="116" y="111"/>
                    <a:pt x="116" y="97"/>
                  </a:cubicBezTo>
                  <a:cubicBezTo>
                    <a:pt x="116" y="95"/>
                    <a:pt x="117" y="93"/>
                    <a:pt x="117" y="91"/>
                  </a:cubicBezTo>
                  <a:cubicBezTo>
                    <a:pt x="115" y="90"/>
                    <a:pt x="106" y="84"/>
                    <a:pt x="103" y="83"/>
                  </a:cubicBezTo>
                  <a:cubicBezTo>
                    <a:pt x="96" y="90"/>
                    <a:pt x="87" y="94"/>
                    <a:pt x="77" y="94"/>
                  </a:cubicBezTo>
                  <a:cubicBezTo>
                    <a:pt x="71" y="94"/>
                    <a:pt x="65" y="92"/>
                    <a:pt x="60" y="90"/>
                  </a:cubicBezTo>
                  <a:cubicBezTo>
                    <a:pt x="58" y="104"/>
                    <a:pt x="45" y="115"/>
                    <a:pt x="30" y="115"/>
                  </a:cubicBezTo>
                  <a:cubicBezTo>
                    <a:pt x="13" y="115"/>
                    <a:pt x="0" y="102"/>
                    <a:pt x="0" y="85"/>
                  </a:cubicBezTo>
                  <a:cubicBezTo>
                    <a:pt x="0" y="68"/>
                    <a:pt x="13" y="55"/>
                    <a:pt x="30" y="55"/>
                  </a:cubicBezTo>
                  <a:cubicBezTo>
                    <a:pt x="34" y="55"/>
                    <a:pt x="37" y="55"/>
                    <a:pt x="40" y="56"/>
                  </a:cubicBezTo>
                  <a:cubicBezTo>
                    <a:pt x="40" y="52"/>
                    <a:pt x="41" y="48"/>
                    <a:pt x="43" y="45"/>
                  </a:cubicBezTo>
                  <a:cubicBezTo>
                    <a:pt x="42" y="45"/>
                    <a:pt x="42" y="45"/>
                    <a:pt x="42" y="45"/>
                  </a:cubicBezTo>
                  <a:cubicBezTo>
                    <a:pt x="34" y="39"/>
                    <a:pt x="34" y="39"/>
                    <a:pt x="34" y="39"/>
                  </a:cubicBezTo>
                  <a:cubicBezTo>
                    <a:pt x="31" y="41"/>
                    <a:pt x="27" y="43"/>
                    <a:pt x="23" y="43"/>
                  </a:cubicBezTo>
                  <a:cubicBezTo>
                    <a:pt x="13" y="43"/>
                    <a:pt x="5" y="34"/>
                    <a:pt x="5" y="24"/>
                  </a:cubicBezTo>
                  <a:cubicBezTo>
                    <a:pt x="5" y="14"/>
                    <a:pt x="13" y="6"/>
                    <a:pt x="23" y="6"/>
                  </a:cubicBezTo>
                  <a:cubicBezTo>
                    <a:pt x="34" y="6"/>
                    <a:pt x="42" y="14"/>
                    <a:pt x="42" y="24"/>
                  </a:cubicBezTo>
                  <a:cubicBezTo>
                    <a:pt x="42" y="25"/>
                    <a:pt x="42" y="26"/>
                    <a:pt x="42" y="27"/>
                  </a:cubicBezTo>
                  <a:cubicBezTo>
                    <a:pt x="50" y="32"/>
                    <a:pt x="50" y="32"/>
                    <a:pt x="50" y="32"/>
                  </a:cubicBezTo>
                  <a:cubicBezTo>
                    <a:pt x="57" y="25"/>
                    <a:pt x="66" y="21"/>
                    <a:pt x="77" y="21"/>
                  </a:cubicBezTo>
                  <a:cubicBezTo>
                    <a:pt x="88" y="21"/>
                    <a:pt x="98" y="26"/>
                    <a:pt x="104" y="33"/>
                  </a:cubicBezTo>
                  <a:cubicBezTo>
                    <a:pt x="111" y="30"/>
                    <a:pt x="111" y="30"/>
                    <a:pt x="111" y="30"/>
                  </a:cubicBezTo>
                  <a:cubicBezTo>
                    <a:pt x="110" y="28"/>
                    <a:pt x="110" y="26"/>
                    <a:pt x="110" y="24"/>
                  </a:cubicBezTo>
                  <a:cubicBezTo>
                    <a:pt x="110" y="11"/>
                    <a:pt x="121" y="0"/>
                    <a:pt x="135" y="0"/>
                  </a:cubicBezTo>
                  <a:cubicBezTo>
                    <a:pt x="148" y="0"/>
                    <a:pt x="159" y="11"/>
                    <a:pt x="159" y="24"/>
                  </a:cubicBezTo>
                  <a:cubicBezTo>
                    <a:pt x="159" y="38"/>
                    <a:pt x="148" y="49"/>
                    <a:pt x="135" y="49"/>
                  </a:cubicBezTo>
                  <a:cubicBezTo>
                    <a:pt x="128" y="49"/>
                    <a:pt x="122" y="46"/>
                    <a:pt x="118" y="42"/>
                  </a:cubicBezTo>
                  <a:cubicBezTo>
                    <a:pt x="111" y="46"/>
                    <a:pt x="111" y="46"/>
                    <a:pt x="111" y="46"/>
                  </a:cubicBezTo>
                  <a:cubicBezTo>
                    <a:pt x="113" y="49"/>
                    <a:pt x="113" y="53"/>
                    <a:pt x="113" y="57"/>
                  </a:cubicBezTo>
                  <a:cubicBezTo>
                    <a:pt x="113" y="62"/>
                    <a:pt x="112" y="66"/>
                    <a:pt x="111" y="70"/>
                  </a:cubicBezTo>
                  <a:cubicBezTo>
                    <a:pt x="125" y="79"/>
                    <a:pt x="125" y="79"/>
                    <a:pt x="125" y="79"/>
                  </a:cubicBezTo>
                  <a:cubicBezTo>
                    <a:pt x="129" y="75"/>
                    <a:pt x="135" y="73"/>
                    <a:pt x="141" y="73"/>
                  </a:cubicBezTo>
                  <a:cubicBezTo>
                    <a:pt x="154" y="73"/>
                    <a:pt x="165" y="84"/>
                    <a:pt x="165" y="97"/>
                  </a:cubicBezTo>
                  <a:moveTo>
                    <a:pt x="53" y="85"/>
                  </a:moveTo>
                  <a:cubicBezTo>
                    <a:pt x="53" y="76"/>
                    <a:pt x="48" y="68"/>
                    <a:pt x="41" y="64"/>
                  </a:cubicBezTo>
                  <a:cubicBezTo>
                    <a:pt x="38" y="63"/>
                    <a:pt x="34" y="62"/>
                    <a:pt x="30" y="62"/>
                  </a:cubicBezTo>
                  <a:cubicBezTo>
                    <a:pt x="17" y="62"/>
                    <a:pt x="7" y="72"/>
                    <a:pt x="7" y="85"/>
                  </a:cubicBezTo>
                  <a:cubicBezTo>
                    <a:pt x="7" y="98"/>
                    <a:pt x="17" y="108"/>
                    <a:pt x="30" y="108"/>
                  </a:cubicBezTo>
                  <a:cubicBezTo>
                    <a:pt x="43" y="108"/>
                    <a:pt x="53" y="98"/>
                    <a:pt x="53" y="85"/>
                  </a:cubicBezTo>
                  <a:close/>
                  <a:moveTo>
                    <a:pt x="116" y="24"/>
                  </a:moveTo>
                  <a:cubicBezTo>
                    <a:pt x="116" y="25"/>
                    <a:pt x="116" y="26"/>
                    <a:pt x="116" y="27"/>
                  </a:cubicBezTo>
                  <a:cubicBezTo>
                    <a:pt x="119" y="26"/>
                    <a:pt x="123" y="27"/>
                    <a:pt x="125" y="30"/>
                  </a:cubicBezTo>
                  <a:cubicBezTo>
                    <a:pt x="126" y="33"/>
                    <a:pt x="126" y="37"/>
                    <a:pt x="123" y="39"/>
                  </a:cubicBezTo>
                  <a:cubicBezTo>
                    <a:pt x="126" y="41"/>
                    <a:pt x="130" y="43"/>
                    <a:pt x="135" y="43"/>
                  </a:cubicBezTo>
                  <a:cubicBezTo>
                    <a:pt x="145" y="43"/>
                    <a:pt x="153" y="35"/>
                    <a:pt x="153" y="24"/>
                  </a:cubicBezTo>
                  <a:cubicBezTo>
                    <a:pt x="153" y="14"/>
                    <a:pt x="145" y="6"/>
                    <a:pt x="135" y="6"/>
                  </a:cubicBezTo>
                  <a:cubicBezTo>
                    <a:pt x="124" y="6"/>
                    <a:pt x="116" y="14"/>
                    <a:pt x="116" y="24"/>
                  </a:cubicBezTo>
                  <a:moveTo>
                    <a:pt x="36" y="24"/>
                  </a:moveTo>
                  <a:cubicBezTo>
                    <a:pt x="36" y="17"/>
                    <a:pt x="30" y="12"/>
                    <a:pt x="23" y="12"/>
                  </a:cubicBezTo>
                  <a:cubicBezTo>
                    <a:pt x="17" y="12"/>
                    <a:pt x="11" y="17"/>
                    <a:pt x="11" y="24"/>
                  </a:cubicBezTo>
                  <a:cubicBezTo>
                    <a:pt x="11" y="31"/>
                    <a:pt x="17" y="37"/>
                    <a:pt x="23" y="37"/>
                  </a:cubicBezTo>
                  <a:cubicBezTo>
                    <a:pt x="25" y="37"/>
                    <a:pt x="27" y="36"/>
                    <a:pt x="29" y="36"/>
                  </a:cubicBezTo>
                  <a:cubicBezTo>
                    <a:pt x="27" y="33"/>
                    <a:pt x="27" y="30"/>
                    <a:pt x="28" y="27"/>
                  </a:cubicBezTo>
                  <a:cubicBezTo>
                    <a:pt x="30" y="25"/>
                    <a:pt x="33" y="24"/>
                    <a:pt x="36" y="24"/>
                  </a:cubicBezTo>
                  <a:moveTo>
                    <a:pt x="158" y="97"/>
                  </a:moveTo>
                  <a:cubicBezTo>
                    <a:pt x="158" y="87"/>
                    <a:pt x="150" y="79"/>
                    <a:pt x="141" y="79"/>
                  </a:cubicBezTo>
                  <a:cubicBezTo>
                    <a:pt x="131" y="79"/>
                    <a:pt x="123" y="87"/>
                    <a:pt x="123" y="97"/>
                  </a:cubicBezTo>
                  <a:cubicBezTo>
                    <a:pt x="123" y="107"/>
                    <a:pt x="131" y="115"/>
                    <a:pt x="141" y="115"/>
                  </a:cubicBezTo>
                  <a:cubicBezTo>
                    <a:pt x="150" y="115"/>
                    <a:pt x="158" y="107"/>
                    <a:pt x="158" y="97"/>
                  </a:cubicBezTo>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7" name="Freeform 14"/>
            <p:cNvSpPr>
              <a:spLocks noEditPoints="1"/>
            </p:cNvSpPr>
            <p:nvPr/>
          </p:nvSpPr>
          <p:spPr bwMode="auto">
            <a:xfrm rot="-1800000">
              <a:off x="5013439" y="3139402"/>
              <a:ext cx="454025" cy="523875"/>
            </a:xfrm>
            <a:custGeom>
              <a:avLst/>
              <a:gdLst>
                <a:gd name="T0" fmla="*/ 83 w 131"/>
                <a:gd name="T1" fmla="*/ 130 h 151"/>
                <a:gd name="T2" fmla="*/ 86 w 131"/>
                <a:gd name="T3" fmla="*/ 136 h 151"/>
                <a:gd name="T4" fmla="*/ 48 w 131"/>
                <a:gd name="T5" fmla="*/ 138 h 151"/>
                <a:gd name="T6" fmla="*/ 45 w 131"/>
                <a:gd name="T7" fmla="*/ 132 h 151"/>
                <a:gd name="T8" fmla="*/ 48 w 131"/>
                <a:gd name="T9" fmla="*/ 130 h 151"/>
                <a:gd name="T10" fmla="*/ 78 w 131"/>
                <a:gd name="T11" fmla="*/ 147 h 151"/>
                <a:gd name="T12" fmla="*/ 57 w 131"/>
                <a:gd name="T13" fmla="*/ 151 h 151"/>
                <a:gd name="T14" fmla="*/ 52 w 131"/>
                <a:gd name="T15" fmla="*/ 143 h 151"/>
                <a:gd name="T16" fmla="*/ 65 w 131"/>
                <a:gd name="T17" fmla="*/ 34 h 151"/>
                <a:gd name="T18" fmla="*/ 82 w 131"/>
                <a:gd name="T19" fmla="*/ 125 h 151"/>
                <a:gd name="T20" fmla="*/ 31 w 131"/>
                <a:gd name="T21" fmla="*/ 68 h 151"/>
                <a:gd name="T22" fmla="*/ 65 w 131"/>
                <a:gd name="T23" fmla="*/ 34 h 151"/>
                <a:gd name="T24" fmla="*/ 72 w 131"/>
                <a:gd name="T25" fmla="*/ 41 h 151"/>
                <a:gd name="T26" fmla="*/ 79 w 131"/>
                <a:gd name="T27" fmla="*/ 45 h 151"/>
                <a:gd name="T28" fmla="*/ 71 w 131"/>
                <a:gd name="T29" fmla="*/ 43 h 151"/>
                <a:gd name="T30" fmla="*/ 50 w 131"/>
                <a:gd name="T31" fmla="*/ 53 h 151"/>
                <a:gd name="T32" fmla="*/ 42 w 131"/>
                <a:gd name="T33" fmla="*/ 68 h 151"/>
                <a:gd name="T34" fmla="*/ 40 w 131"/>
                <a:gd name="T35" fmla="*/ 81 h 151"/>
                <a:gd name="T36" fmla="*/ 38 w 131"/>
                <a:gd name="T37" fmla="*/ 74 h 151"/>
                <a:gd name="T38" fmla="*/ 38 w 131"/>
                <a:gd name="T39" fmla="*/ 60 h 151"/>
                <a:gd name="T40" fmla="*/ 47 w 131"/>
                <a:gd name="T41" fmla="*/ 47 h 151"/>
                <a:gd name="T42" fmla="*/ 65 w 131"/>
                <a:gd name="T43" fmla="*/ 40 h 151"/>
                <a:gd name="T44" fmla="*/ 70 w 131"/>
                <a:gd name="T45" fmla="*/ 40 h 151"/>
                <a:gd name="T46" fmla="*/ 70 w 131"/>
                <a:gd name="T47" fmla="*/ 0 h 151"/>
                <a:gd name="T48" fmla="*/ 66 w 131"/>
                <a:gd name="T49" fmla="*/ 23 h 151"/>
                <a:gd name="T50" fmla="*/ 62 w 131"/>
                <a:gd name="T51" fmla="*/ 0 h 151"/>
                <a:gd name="T52" fmla="*/ 115 w 131"/>
                <a:gd name="T53" fmla="*/ 22 h 151"/>
                <a:gd name="T54" fmla="*/ 93 w 131"/>
                <a:gd name="T55" fmla="*/ 32 h 151"/>
                <a:gd name="T56" fmla="*/ 34 w 131"/>
                <a:gd name="T57" fmla="*/ 102 h 151"/>
                <a:gd name="T58" fmla="*/ 17 w 131"/>
                <a:gd name="T59" fmla="*/ 108 h 151"/>
                <a:gd name="T60" fmla="*/ 34 w 131"/>
                <a:gd name="T61" fmla="*/ 102 h 151"/>
                <a:gd name="T62" fmla="*/ 22 w 131"/>
                <a:gd name="T63" fmla="*/ 16 h 151"/>
                <a:gd name="T64" fmla="*/ 32 w 131"/>
                <a:gd name="T65" fmla="*/ 37 h 151"/>
                <a:gd name="T66" fmla="*/ 22 w 131"/>
                <a:gd name="T67" fmla="*/ 16 h 151"/>
                <a:gd name="T68" fmla="*/ 109 w 131"/>
                <a:gd name="T69" fmla="*/ 114 h 151"/>
                <a:gd name="T70" fmla="*/ 102 w 131"/>
                <a:gd name="T71" fmla="*/ 96 h 151"/>
                <a:gd name="T72" fmla="*/ 97 w 131"/>
                <a:gd name="T73" fmla="*/ 102 h 151"/>
                <a:gd name="T74" fmla="*/ 131 w 131"/>
                <a:gd name="T75" fmla="*/ 69 h 151"/>
                <a:gd name="T76" fmla="*/ 112 w 131"/>
                <a:gd name="T77" fmla="*/ 68 h 151"/>
                <a:gd name="T78" fmla="*/ 131 w 131"/>
                <a:gd name="T79" fmla="*/ 61 h 151"/>
                <a:gd name="T80" fmla="*/ 0 w 131"/>
                <a:gd name="T81" fmla="*/ 69 h 151"/>
                <a:gd name="T82" fmla="*/ 20 w 131"/>
                <a:gd name="T83" fmla="*/ 61 h 151"/>
                <a:gd name="T84" fmla="*/ 20 w 131"/>
                <a:gd name="T85"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151">
                  <a:moveTo>
                    <a:pt x="48" y="130"/>
                  </a:moveTo>
                  <a:cubicBezTo>
                    <a:pt x="83" y="130"/>
                    <a:pt x="83" y="130"/>
                    <a:pt x="83" y="130"/>
                  </a:cubicBezTo>
                  <a:cubicBezTo>
                    <a:pt x="84" y="130"/>
                    <a:pt x="86" y="131"/>
                    <a:pt x="86" y="132"/>
                  </a:cubicBezTo>
                  <a:cubicBezTo>
                    <a:pt x="86" y="136"/>
                    <a:pt x="86" y="136"/>
                    <a:pt x="86" y="136"/>
                  </a:cubicBezTo>
                  <a:cubicBezTo>
                    <a:pt x="86" y="137"/>
                    <a:pt x="84" y="138"/>
                    <a:pt x="83" y="138"/>
                  </a:cubicBezTo>
                  <a:cubicBezTo>
                    <a:pt x="48" y="138"/>
                    <a:pt x="48" y="138"/>
                    <a:pt x="48" y="138"/>
                  </a:cubicBezTo>
                  <a:cubicBezTo>
                    <a:pt x="46" y="138"/>
                    <a:pt x="45" y="137"/>
                    <a:pt x="45" y="136"/>
                  </a:cubicBezTo>
                  <a:cubicBezTo>
                    <a:pt x="45" y="132"/>
                    <a:pt x="45" y="132"/>
                    <a:pt x="45" y="132"/>
                  </a:cubicBezTo>
                  <a:cubicBezTo>
                    <a:pt x="45" y="131"/>
                    <a:pt x="46" y="130"/>
                    <a:pt x="48" y="130"/>
                  </a:cubicBezTo>
                  <a:cubicBezTo>
                    <a:pt x="48" y="130"/>
                    <a:pt x="48" y="130"/>
                    <a:pt x="48" y="130"/>
                  </a:cubicBezTo>
                  <a:close/>
                  <a:moveTo>
                    <a:pt x="78" y="143"/>
                  </a:moveTo>
                  <a:cubicBezTo>
                    <a:pt x="78" y="147"/>
                    <a:pt x="78" y="147"/>
                    <a:pt x="78" y="147"/>
                  </a:cubicBezTo>
                  <a:cubicBezTo>
                    <a:pt x="78" y="149"/>
                    <a:pt x="76" y="151"/>
                    <a:pt x="74" y="151"/>
                  </a:cubicBezTo>
                  <a:cubicBezTo>
                    <a:pt x="57" y="151"/>
                    <a:pt x="57" y="151"/>
                    <a:pt x="57" y="151"/>
                  </a:cubicBezTo>
                  <a:cubicBezTo>
                    <a:pt x="54" y="151"/>
                    <a:pt x="52" y="149"/>
                    <a:pt x="52" y="147"/>
                  </a:cubicBezTo>
                  <a:cubicBezTo>
                    <a:pt x="52" y="143"/>
                    <a:pt x="52" y="143"/>
                    <a:pt x="52" y="143"/>
                  </a:cubicBezTo>
                  <a:cubicBezTo>
                    <a:pt x="78" y="143"/>
                    <a:pt x="78" y="143"/>
                    <a:pt x="78" y="143"/>
                  </a:cubicBezTo>
                  <a:close/>
                  <a:moveTo>
                    <a:pt x="65" y="34"/>
                  </a:moveTo>
                  <a:cubicBezTo>
                    <a:pt x="84" y="34"/>
                    <a:pt x="99" y="49"/>
                    <a:pt x="99" y="68"/>
                  </a:cubicBezTo>
                  <a:cubicBezTo>
                    <a:pt x="99" y="89"/>
                    <a:pt x="82" y="94"/>
                    <a:pt x="82" y="125"/>
                  </a:cubicBezTo>
                  <a:cubicBezTo>
                    <a:pt x="49" y="125"/>
                    <a:pt x="49" y="125"/>
                    <a:pt x="49" y="125"/>
                  </a:cubicBezTo>
                  <a:cubicBezTo>
                    <a:pt x="49" y="94"/>
                    <a:pt x="31" y="89"/>
                    <a:pt x="31" y="68"/>
                  </a:cubicBezTo>
                  <a:cubicBezTo>
                    <a:pt x="31" y="49"/>
                    <a:pt x="47" y="34"/>
                    <a:pt x="65" y="34"/>
                  </a:cubicBezTo>
                  <a:cubicBezTo>
                    <a:pt x="65" y="34"/>
                    <a:pt x="65" y="34"/>
                    <a:pt x="65" y="34"/>
                  </a:cubicBezTo>
                  <a:close/>
                  <a:moveTo>
                    <a:pt x="70" y="40"/>
                  </a:moveTo>
                  <a:cubicBezTo>
                    <a:pt x="72" y="41"/>
                    <a:pt x="72" y="41"/>
                    <a:pt x="72" y="41"/>
                  </a:cubicBezTo>
                  <a:cubicBezTo>
                    <a:pt x="76" y="42"/>
                    <a:pt x="80" y="44"/>
                    <a:pt x="83" y="46"/>
                  </a:cubicBezTo>
                  <a:cubicBezTo>
                    <a:pt x="82" y="46"/>
                    <a:pt x="80" y="45"/>
                    <a:pt x="79" y="45"/>
                  </a:cubicBezTo>
                  <a:cubicBezTo>
                    <a:pt x="76" y="44"/>
                    <a:pt x="76" y="44"/>
                    <a:pt x="76" y="44"/>
                  </a:cubicBezTo>
                  <a:cubicBezTo>
                    <a:pt x="74" y="44"/>
                    <a:pt x="73" y="44"/>
                    <a:pt x="71" y="43"/>
                  </a:cubicBezTo>
                  <a:cubicBezTo>
                    <a:pt x="69" y="44"/>
                    <a:pt x="66" y="44"/>
                    <a:pt x="64" y="45"/>
                  </a:cubicBezTo>
                  <a:cubicBezTo>
                    <a:pt x="59" y="46"/>
                    <a:pt x="54" y="49"/>
                    <a:pt x="50" y="53"/>
                  </a:cubicBezTo>
                  <a:cubicBezTo>
                    <a:pt x="49" y="55"/>
                    <a:pt x="49" y="55"/>
                    <a:pt x="49" y="55"/>
                  </a:cubicBezTo>
                  <a:cubicBezTo>
                    <a:pt x="45" y="59"/>
                    <a:pt x="43" y="63"/>
                    <a:pt x="42" y="68"/>
                  </a:cubicBezTo>
                  <a:cubicBezTo>
                    <a:pt x="41" y="72"/>
                    <a:pt x="41" y="72"/>
                    <a:pt x="41" y="72"/>
                  </a:cubicBezTo>
                  <a:cubicBezTo>
                    <a:pt x="40" y="75"/>
                    <a:pt x="40" y="78"/>
                    <a:pt x="40" y="81"/>
                  </a:cubicBezTo>
                  <a:cubicBezTo>
                    <a:pt x="40" y="80"/>
                    <a:pt x="39" y="78"/>
                    <a:pt x="38" y="77"/>
                  </a:cubicBezTo>
                  <a:cubicBezTo>
                    <a:pt x="38" y="74"/>
                    <a:pt x="38" y="74"/>
                    <a:pt x="38" y="74"/>
                  </a:cubicBezTo>
                  <a:cubicBezTo>
                    <a:pt x="37" y="70"/>
                    <a:pt x="37" y="66"/>
                    <a:pt x="38" y="62"/>
                  </a:cubicBezTo>
                  <a:cubicBezTo>
                    <a:pt x="38" y="60"/>
                    <a:pt x="38" y="60"/>
                    <a:pt x="38" y="60"/>
                  </a:cubicBezTo>
                  <a:cubicBezTo>
                    <a:pt x="40" y="56"/>
                    <a:pt x="42" y="53"/>
                    <a:pt x="45" y="49"/>
                  </a:cubicBezTo>
                  <a:cubicBezTo>
                    <a:pt x="47" y="47"/>
                    <a:pt x="47" y="47"/>
                    <a:pt x="47" y="47"/>
                  </a:cubicBezTo>
                  <a:cubicBezTo>
                    <a:pt x="50" y="44"/>
                    <a:pt x="54" y="42"/>
                    <a:pt x="58" y="41"/>
                  </a:cubicBezTo>
                  <a:cubicBezTo>
                    <a:pt x="61" y="40"/>
                    <a:pt x="63" y="40"/>
                    <a:pt x="65" y="40"/>
                  </a:cubicBezTo>
                  <a:cubicBezTo>
                    <a:pt x="67" y="40"/>
                    <a:pt x="68" y="40"/>
                    <a:pt x="70" y="40"/>
                  </a:cubicBezTo>
                  <a:cubicBezTo>
                    <a:pt x="70" y="40"/>
                    <a:pt x="70" y="40"/>
                    <a:pt x="70" y="40"/>
                  </a:cubicBezTo>
                  <a:close/>
                  <a:moveTo>
                    <a:pt x="62" y="0"/>
                  </a:moveTo>
                  <a:cubicBezTo>
                    <a:pt x="70" y="0"/>
                    <a:pt x="70" y="0"/>
                    <a:pt x="70" y="0"/>
                  </a:cubicBezTo>
                  <a:cubicBezTo>
                    <a:pt x="70" y="23"/>
                    <a:pt x="70" y="23"/>
                    <a:pt x="70" y="23"/>
                  </a:cubicBezTo>
                  <a:cubicBezTo>
                    <a:pt x="68" y="23"/>
                    <a:pt x="67" y="23"/>
                    <a:pt x="66" y="23"/>
                  </a:cubicBezTo>
                  <a:cubicBezTo>
                    <a:pt x="64" y="23"/>
                    <a:pt x="63" y="23"/>
                    <a:pt x="62" y="23"/>
                  </a:cubicBezTo>
                  <a:cubicBezTo>
                    <a:pt x="62" y="0"/>
                    <a:pt x="62" y="0"/>
                    <a:pt x="62" y="0"/>
                  </a:cubicBezTo>
                  <a:close/>
                  <a:moveTo>
                    <a:pt x="109" y="16"/>
                  </a:moveTo>
                  <a:cubicBezTo>
                    <a:pt x="115" y="22"/>
                    <a:pt x="115" y="22"/>
                    <a:pt x="115" y="22"/>
                  </a:cubicBezTo>
                  <a:cubicBezTo>
                    <a:pt x="99" y="37"/>
                    <a:pt x="99" y="37"/>
                    <a:pt x="99" y="37"/>
                  </a:cubicBezTo>
                  <a:cubicBezTo>
                    <a:pt x="97" y="35"/>
                    <a:pt x="95" y="33"/>
                    <a:pt x="93" y="32"/>
                  </a:cubicBezTo>
                  <a:cubicBezTo>
                    <a:pt x="109" y="16"/>
                    <a:pt x="109" y="16"/>
                    <a:pt x="109" y="16"/>
                  </a:cubicBezTo>
                  <a:close/>
                  <a:moveTo>
                    <a:pt x="34" y="102"/>
                  </a:moveTo>
                  <a:cubicBezTo>
                    <a:pt x="22" y="114"/>
                    <a:pt x="22" y="114"/>
                    <a:pt x="22" y="114"/>
                  </a:cubicBezTo>
                  <a:cubicBezTo>
                    <a:pt x="17" y="108"/>
                    <a:pt x="17" y="108"/>
                    <a:pt x="17" y="108"/>
                  </a:cubicBezTo>
                  <a:cubicBezTo>
                    <a:pt x="29" y="96"/>
                    <a:pt x="29" y="96"/>
                    <a:pt x="29" y="96"/>
                  </a:cubicBezTo>
                  <a:cubicBezTo>
                    <a:pt x="31" y="98"/>
                    <a:pt x="32" y="100"/>
                    <a:pt x="34" y="102"/>
                  </a:cubicBezTo>
                  <a:cubicBezTo>
                    <a:pt x="34" y="102"/>
                    <a:pt x="34" y="102"/>
                    <a:pt x="34" y="102"/>
                  </a:cubicBezTo>
                  <a:close/>
                  <a:moveTo>
                    <a:pt x="22" y="16"/>
                  </a:moveTo>
                  <a:cubicBezTo>
                    <a:pt x="17" y="22"/>
                    <a:pt x="17" y="22"/>
                    <a:pt x="17" y="22"/>
                  </a:cubicBezTo>
                  <a:cubicBezTo>
                    <a:pt x="32" y="37"/>
                    <a:pt x="32" y="37"/>
                    <a:pt x="32" y="37"/>
                  </a:cubicBezTo>
                  <a:cubicBezTo>
                    <a:pt x="34" y="35"/>
                    <a:pt x="36" y="33"/>
                    <a:pt x="38" y="32"/>
                  </a:cubicBezTo>
                  <a:cubicBezTo>
                    <a:pt x="22" y="16"/>
                    <a:pt x="22" y="16"/>
                    <a:pt x="22" y="16"/>
                  </a:cubicBezTo>
                  <a:close/>
                  <a:moveTo>
                    <a:pt x="97" y="102"/>
                  </a:moveTo>
                  <a:cubicBezTo>
                    <a:pt x="109" y="114"/>
                    <a:pt x="109" y="114"/>
                    <a:pt x="109" y="114"/>
                  </a:cubicBezTo>
                  <a:cubicBezTo>
                    <a:pt x="115" y="108"/>
                    <a:pt x="115" y="108"/>
                    <a:pt x="115" y="108"/>
                  </a:cubicBezTo>
                  <a:cubicBezTo>
                    <a:pt x="102" y="96"/>
                    <a:pt x="102" y="96"/>
                    <a:pt x="102" y="96"/>
                  </a:cubicBezTo>
                  <a:cubicBezTo>
                    <a:pt x="101" y="98"/>
                    <a:pt x="99" y="100"/>
                    <a:pt x="97" y="102"/>
                  </a:cubicBezTo>
                  <a:cubicBezTo>
                    <a:pt x="97" y="102"/>
                    <a:pt x="97" y="102"/>
                    <a:pt x="97" y="102"/>
                  </a:cubicBezTo>
                  <a:close/>
                  <a:moveTo>
                    <a:pt x="131" y="61"/>
                  </a:moveTo>
                  <a:cubicBezTo>
                    <a:pt x="131" y="69"/>
                    <a:pt x="131" y="69"/>
                    <a:pt x="131" y="69"/>
                  </a:cubicBezTo>
                  <a:cubicBezTo>
                    <a:pt x="112" y="69"/>
                    <a:pt x="112" y="69"/>
                    <a:pt x="112" y="69"/>
                  </a:cubicBezTo>
                  <a:cubicBezTo>
                    <a:pt x="112" y="69"/>
                    <a:pt x="112" y="68"/>
                    <a:pt x="112" y="68"/>
                  </a:cubicBezTo>
                  <a:cubicBezTo>
                    <a:pt x="112" y="66"/>
                    <a:pt x="111" y="63"/>
                    <a:pt x="111" y="61"/>
                  </a:cubicBezTo>
                  <a:cubicBezTo>
                    <a:pt x="131" y="61"/>
                    <a:pt x="131" y="61"/>
                    <a:pt x="131" y="61"/>
                  </a:cubicBezTo>
                  <a:close/>
                  <a:moveTo>
                    <a:pt x="20" y="69"/>
                  </a:moveTo>
                  <a:cubicBezTo>
                    <a:pt x="0" y="69"/>
                    <a:pt x="0" y="69"/>
                    <a:pt x="0" y="69"/>
                  </a:cubicBezTo>
                  <a:cubicBezTo>
                    <a:pt x="0" y="61"/>
                    <a:pt x="0" y="61"/>
                    <a:pt x="0" y="61"/>
                  </a:cubicBezTo>
                  <a:cubicBezTo>
                    <a:pt x="20" y="61"/>
                    <a:pt x="20" y="61"/>
                    <a:pt x="20" y="61"/>
                  </a:cubicBezTo>
                  <a:cubicBezTo>
                    <a:pt x="20" y="63"/>
                    <a:pt x="20" y="66"/>
                    <a:pt x="20" y="68"/>
                  </a:cubicBezTo>
                  <a:cubicBezTo>
                    <a:pt x="20" y="68"/>
                    <a:pt x="20" y="69"/>
                    <a:pt x="20" y="69"/>
                  </a:cubicBezTo>
                  <a:cubicBezTo>
                    <a:pt x="20" y="69"/>
                    <a:pt x="20" y="69"/>
                    <a:pt x="20" y="69"/>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8" name="Freeform 16"/>
            <p:cNvSpPr>
              <a:spLocks noEditPoints="1"/>
            </p:cNvSpPr>
            <p:nvPr/>
          </p:nvSpPr>
          <p:spPr bwMode="auto">
            <a:xfrm>
              <a:off x="5694538" y="1970965"/>
              <a:ext cx="496888" cy="500063"/>
            </a:xfrm>
            <a:custGeom>
              <a:avLst/>
              <a:gdLst>
                <a:gd name="T0" fmla="*/ 84 w 143"/>
                <a:gd name="T1" fmla="*/ 45 h 144"/>
                <a:gd name="T2" fmla="*/ 70 w 143"/>
                <a:gd name="T3" fmla="*/ 47 h 144"/>
                <a:gd name="T4" fmla="*/ 75 w 143"/>
                <a:gd name="T5" fmla="*/ 64 h 144"/>
                <a:gd name="T6" fmla="*/ 105 w 143"/>
                <a:gd name="T7" fmla="*/ 18 h 144"/>
                <a:gd name="T8" fmla="*/ 125 w 143"/>
                <a:gd name="T9" fmla="*/ 19 h 144"/>
                <a:gd name="T10" fmla="*/ 125 w 143"/>
                <a:gd name="T11" fmla="*/ 39 h 144"/>
                <a:gd name="T12" fmla="*/ 80 w 143"/>
                <a:gd name="T13" fmla="*/ 68 h 144"/>
                <a:gd name="T14" fmla="*/ 96 w 143"/>
                <a:gd name="T15" fmla="*/ 74 h 144"/>
                <a:gd name="T16" fmla="*/ 99 w 143"/>
                <a:gd name="T17" fmla="*/ 59 h 144"/>
                <a:gd name="T18" fmla="*/ 117 w 143"/>
                <a:gd name="T19" fmla="*/ 74 h 144"/>
                <a:gd name="T20" fmla="*/ 114 w 143"/>
                <a:gd name="T21" fmla="*/ 44 h 144"/>
                <a:gd name="T22" fmla="*/ 124 w 143"/>
                <a:gd name="T23" fmla="*/ 74 h 144"/>
                <a:gd name="T24" fmla="*/ 133 w 143"/>
                <a:gd name="T25" fmla="*/ 81 h 144"/>
                <a:gd name="T26" fmla="*/ 70 w 143"/>
                <a:gd name="T27" fmla="*/ 135 h 144"/>
                <a:gd name="T28" fmla="*/ 63 w 143"/>
                <a:gd name="T29" fmla="*/ 144 h 144"/>
                <a:gd name="T30" fmla="*/ 9 w 143"/>
                <a:gd name="T31" fmla="*/ 81 h 144"/>
                <a:gd name="T32" fmla="*/ 0 w 143"/>
                <a:gd name="T33" fmla="*/ 74 h 144"/>
                <a:gd name="T34" fmla="*/ 63 w 143"/>
                <a:gd name="T35" fmla="*/ 20 h 144"/>
                <a:gd name="T36" fmla="*/ 70 w 143"/>
                <a:gd name="T37" fmla="*/ 10 h 144"/>
                <a:gd name="T38" fmla="*/ 99 w 143"/>
                <a:gd name="T39" fmla="*/ 30 h 144"/>
                <a:gd name="T40" fmla="*/ 94 w 143"/>
                <a:gd name="T41" fmla="*/ 35 h 144"/>
                <a:gd name="T42" fmla="*/ 70 w 143"/>
                <a:gd name="T43" fmla="*/ 40 h 144"/>
                <a:gd name="T44" fmla="*/ 70 w 143"/>
                <a:gd name="T45" fmla="*/ 93 h 144"/>
                <a:gd name="T46" fmla="*/ 96 w 143"/>
                <a:gd name="T47" fmla="*/ 81 h 144"/>
                <a:gd name="T48" fmla="*/ 63 w 143"/>
                <a:gd name="T49" fmla="*/ 93 h 144"/>
                <a:gd name="T50" fmla="*/ 37 w 143"/>
                <a:gd name="T51" fmla="*/ 81 h 144"/>
                <a:gd name="T52" fmla="*/ 63 w 143"/>
                <a:gd name="T53" fmla="*/ 93 h 144"/>
                <a:gd name="T54" fmla="*/ 63 w 143"/>
                <a:gd name="T55" fmla="*/ 61 h 144"/>
                <a:gd name="T56" fmla="*/ 37 w 143"/>
                <a:gd name="T57" fmla="*/ 74 h 144"/>
                <a:gd name="T58" fmla="*/ 63 w 143"/>
                <a:gd name="T59" fmla="*/ 27 h 144"/>
                <a:gd name="T60" fmla="*/ 30 w 143"/>
                <a:gd name="T61" fmla="*/ 74 h 144"/>
                <a:gd name="T62" fmla="*/ 63 w 143"/>
                <a:gd name="T63" fmla="*/ 27 h 144"/>
                <a:gd name="T64" fmla="*/ 63 w 143"/>
                <a:gd name="T65" fmla="*/ 114 h 144"/>
                <a:gd name="T66" fmla="*/ 16 w 143"/>
                <a:gd name="T67" fmla="*/ 81 h 144"/>
                <a:gd name="T68" fmla="*/ 70 w 143"/>
                <a:gd name="T69" fmla="*/ 114 h 144"/>
                <a:gd name="T70" fmla="*/ 117 w 143"/>
                <a:gd name="T71" fmla="*/ 81 h 144"/>
                <a:gd name="T72" fmla="*/ 70 w 143"/>
                <a:gd name="T7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44">
                  <a:moveTo>
                    <a:pt x="70" y="40"/>
                  </a:moveTo>
                  <a:cubicBezTo>
                    <a:pt x="75" y="41"/>
                    <a:pt x="80" y="42"/>
                    <a:pt x="84" y="45"/>
                  </a:cubicBezTo>
                  <a:cubicBezTo>
                    <a:pt x="79" y="50"/>
                    <a:pt x="79" y="50"/>
                    <a:pt x="79" y="50"/>
                  </a:cubicBezTo>
                  <a:cubicBezTo>
                    <a:pt x="76" y="49"/>
                    <a:pt x="73" y="48"/>
                    <a:pt x="70" y="47"/>
                  </a:cubicBezTo>
                  <a:cubicBezTo>
                    <a:pt x="70" y="61"/>
                    <a:pt x="70" y="61"/>
                    <a:pt x="70" y="61"/>
                  </a:cubicBezTo>
                  <a:cubicBezTo>
                    <a:pt x="72" y="62"/>
                    <a:pt x="74" y="63"/>
                    <a:pt x="75" y="64"/>
                  </a:cubicBezTo>
                  <a:cubicBezTo>
                    <a:pt x="106" y="32"/>
                    <a:pt x="106" y="32"/>
                    <a:pt x="106" y="32"/>
                  </a:cubicBezTo>
                  <a:cubicBezTo>
                    <a:pt x="105" y="18"/>
                    <a:pt x="105" y="18"/>
                    <a:pt x="105" y="18"/>
                  </a:cubicBezTo>
                  <a:cubicBezTo>
                    <a:pt x="123" y="0"/>
                    <a:pt x="123" y="0"/>
                    <a:pt x="123" y="0"/>
                  </a:cubicBezTo>
                  <a:cubicBezTo>
                    <a:pt x="125" y="19"/>
                    <a:pt x="125" y="19"/>
                    <a:pt x="125" y="19"/>
                  </a:cubicBezTo>
                  <a:cubicBezTo>
                    <a:pt x="143" y="21"/>
                    <a:pt x="143" y="21"/>
                    <a:pt x="143" y="21"/>
                  </a:cubicBezTo>
                  <a:cubicBezTo>
                    <a:pt x="125" y="39"/>
                    <a:pt x="125" y="39"/>
                    <a:pt x="125" y="39"/>
                  </a:cubicBezTo>
                  <a:cubicBezTo>
                    <a:pt x="111" y="37"/>
                    <a:pt x="111" y="37"/>
                    <a:pt x="111" y="37"/>
                  </a:cubicBezTo>
                  <a:cubicBezTo>
                    <a:pt x="80" y="68"/>
                    <a:pt x="80" y="68"/>
                    <a:pt x="80" y="68"/>
                  </a:cubicBezTo>
                  <a:cubicBezTo>
                    <a:pt x="81" y="70"/>
                    <a:pt x="82" y="72"/>
                    <a:pt x="82" y="74"/>
                  </a:cubicBezTo>
                  <a:cubicBezTo>
                    <a:pt x="96" y="74"/>
                    <a:pt x="96" y="74"/>
                    <a:pt x="96" y="74"/>
                  </a:cubicBezTo>
                  <a:cubicBezTo>
                    <a:pt x="96" y="70"/>
                    <a:pt x="95" y="67"/>
                    <a:pt x="94" y="65"/>
                  </a:cubicBezTo>
                  <a:cubicBezTo>
                    <a:pt x="99" y="59"/>
                    <a:pt x="99" y="59"/>
                    <a:pt x="99" y="59"/>
                  </a:cubicBezTo>
                  <a:cubicBezTo>
                    <a:pt x="101" y="64"/>
                    <a:pt x="103" y="69"/>
                    <a:pt x="103" y="74"/>
                  </a:cubicBezTo>
                  <a:cubicBezTo>
                    <a:pt x="117" y="74"/>
                    <a:pt x="117" y="74"/>
                    <a:pt x="117" y="74"/>
                  </a:cubicBezTo>
                  <a:cubicBezTo>
                    <a:pt x="116" y="65"/>
                    <a:pt x="114" y="56"/>
                    <a:pt x="109" y="49"/>
                  </a:cubicBezTo>
                  <a:cubicBezTo>
                    <a:pt x="114" y="44"/>
                    <a:pt x="114" y="44"/>
                    <a:pt x="114" y="44"/>
                  </a:cubicBezTo>
                  <a:cubicBezTo>
                    <a:pt x="114" y="45"/>
                    <a:pt x="114" y="45"/>
                    <a:pt x="114" y="45"/>
                  </a:cubicBezTo>
                  <a:cubicBezTo>
                    <a:pt x="120" y="53"/>
                    <a:pt x="123" y="63"/>
                    <a:pt x="124" y="74"/>
                  </a:cubicBezTo>
                  <a:cubicBezTo>
                    <a:pt x="133" y="74"/>
                    <a:pt x="133" y="74"/>
                    <a:pt x="133" y="74"/>
                  </a:cubicBezTo>
                  <a:cubicBezTo>
                    <a:pt x="133" y="81"/>
                    <a:pt x="133" y="81"/>
                    <a:pt x="133" y="81"/>
                  </a:cubicBezTo>
                  <a:cubicBezTo>
                    <a:pt x="124" y="81"/>
                    <a:pt x="124" y="81"/>
                    <a:pt x="124" y="81"/>
                  </a:cubicBezTo>
                  <a:cubicBezTo>
                    <a:pt x="122" y="110"/>
                    <a:pt x="99" y="133"/>
                    <a:pt x="70" y="135"/>
                  </a:cubicBezTo>
                  <a:cubicBezTo>
                    <a:pt x="70" y="144"/>
                    <a:pt x="70" y="144"/>
                    <a:pt x="70" y="144"/>
                  </a:cubicBezTo>
                  <a:cubicBezTo>
                    <a:pt x="63" y="144"/>
                    <a:pt x="63" y="144"/>
                    <a:pt x="63" y="144"/>
                  </a:cubicBezTo>
                  <a:cubicBezTo>
                    <a:pt x="63" y="135"/>
                    <a:pt x="63" y="135"/>
                    <a:pt x="63" y="135"/>
                  </a:cubicBezTo>
                  <a:cubicBezTo>
                    <a:pt x="34" y="133"/>
                    <a:pt x="11" y="110"/>
                    <a:pt x="9" y="81"/>
                  </a:cubicBezTo>
                  <a:cubicBezTo>
                    <a:pt x="0" y="81"/>
                    <a:pt x="0" y="81"/>
                    <a:pt x="0" y="81"/>
                  </a:cubicBezTo>
                  <a:cubicBezTo>
                    <a:pt x="0" y="74"/>
                    <a:pt x="0" y="74"/>
                    <a:pt x="0" y="74"/>
                  </a:cubicBezTo>
                  <a:cubicBezTo>
                    <a:pt x="9" y="74"/>
                    <a:pt x="9" y="74"/>
                    <a:pt x="9" y="74"/>
                  </a:cubicBezTo>
                  <a:cubicBezTo>
                    <a:pt x="11" y="45"/>
                    <a:pt x="34" y="21"/>
                    <a:pt x="63" y="20"/>
                  </a:cubicBezTo>
                  <a:cubicBezTo>
                    <a:pt x="63" y="10"/>
                    <a:pt x="63" y="10"/>
                    <a:pt x="63" y="10"/>
                  </a:cubicBezTo>
                  <a:cubicBezTo>
                    <a:pt x="70" y="10"/>
                    <a:pt x="70" y="10"/>
                    <a:pt x="70" y="10"/>
                  </a:cubicBezTo>
                  <a:cubicBezTo>
                    <a:pt x="70" y="20"/>
                    <a:pt x="70" y="20"/>
                    <a:pt x="70" y="20"/>
                  </a:cubicBezTo>
                  <a:cubicBezTo>
                    <a:pt x="81" y="20"/>
                    <a:pt x="91" y="24"/>
                    <a:pt x="99" y="30"/>
                  </a:cubicBezTo>
                  <a:cubicBezTo>
                    <a:pt x="99" y="30"/>
                    <a:pt x="99" y="30"/>
                    <a:pt x="99" y="30"/>
                  </a:cubicBezTo>
                  <a:cubicBezTo>
                    <a:pt x="94" y="35"/>
                    <a:pt x="94" y="35"/>
                    <a:pt x="94" y="35"/>
                  </a:cubicBezTo>
                  <a:cubicBezTo>
                    <a:pt x="87" y="30"/>
                    <a:pt x="79" y="27"/>
                    <a:pt x="70" y="27"/>
                  </a:cubicBezTo>
                  <a:cubicBezTo>
                    <a:pt x="70" y="40"/>
                    <a:pt x="70" y="40"/>
                    <a:pt x="70" y="40"/>
                  </a:cubicBezTo>
                  <a:close/>
                  <a:moveTo>
                    <a:pt x="82" y="81"/>
                  </a:moveTo>
                  <a:cubicBezTo>
                    <a:pt x="81" y="87"/>
                    <a:pt x="76" y="92"/>
                    <a:pt x="70" y="93"/>
                  </a:cubicBezTo>
                  <a:cubicBezTo>
                    <a:pt x="70" y="107"/>
                    <a:pt x="70" y="107"/>
                    <a:pt x="70" y="107"/>
                  </a:cubicBezTo>
                  <a:cubicBezTo>
                    <a:pt x="84" y="105"/>
                    <a:pt x="95" y="94"/>
                    <a:pt x="96" y="81"/>
                  </a:cubicBezTo>
                  <a:cubicBezTo>
                    <a:pt x="82" y="81"/>
                    <a:pt x="82" y="81"/>
                    <a:pt x="82" y="81"/>
                  </a:cubicBezTo>
                  <a:close/>
                  <a:moveTo>
                    <a:pt x="63" y="93"/>
                  </a:moveTo>
                  <a:cubicBezTo>
                    <a:pt x="57" y="92"/>
                    <a:pt x="52" y="87"/>
                    <a:pt x="51" y="81"/>
                  </a:cubicBezTo>
                  <a:cubicBezTo>
                    <a:pt x="37" y="81"/>
                    <a:pt x="37" y="81"/>
                    <a:pt x="37" y="81"/>
                  </a:cubicBezTo>
                  <a:cubicBezTo>
                    <a:pt x="38" y="94"/>
                    <a:pt x="49" y="105"/>
                    <a:pt x="63" y="107"/>
                  </a:cubicBezTo>
                  <a:cubicBezTo>
                    <a:pt x="63" y="93"/>
                    <a:pt x="63" y="93"/>
                    <a:pt x="63" y="93"/>
                  </a:cubicBezTo>
                  <a:close/>
                  <a:moveTo>
                    <a:pt x="51" y="74"/>
                  </a:moveTo>
                  <a:cubicBezTo>
                    <a:pt x="52" y="68"/>
                    <a:pt x="57" y="63"/>
                    <a:pt x="63" y="61"/>
                  </a:cubicBezTo>
                  <a:cubicBezTo>
                    <a:pt x="63" y="47"/>
                    <a:pt x="63" y="47"/>
                    <a:pt x="63" y="47"/>
                  </a:cubicBezTo>
                  <a:cubicBezTo>
                    <a:pt x="49" y="49"/>
                    <a:pt x="38" y="60"/>
                    <a:pt x="37" y="74"/>
                  </a:cubicBezTo>
                  <a:cubicBezTo>
                    <a:pt x="51" y="74"/>
                    <a:pt x="51" y="74"/>
                    <a:pt x="51" y="74"/>
                  </a:cubicBezTo>
                  <a:close/>
                  <a:moveTo>
                    <a:pt x="63" y="27"/>
                  </a:moveTo>
                  <a:cubicBezTo>
                    <a:pt x="38" y="28"/>
                    <a:pt x="18" y="49"/>
                    <a:pt x="16" y="74"/>
                  </a:cubicBezTo>
                  <a:cubicBezTo>
                    <a:pt x="30" y="74"/>
                    <a:pt x="30" y="74"/>
                    <a:pt x="30" y="74"/>
                  </a:cubicBezTo>
                  <a:cubicBezTo>
                    <a:pt x="31" y="56"/>
                    <a:pt x="45" y="42"/>
                    <a:pt x="63" y="40"/>
                  </a:cubicBezTo>
                  <a:cubicBezTo>
                    <a:pt x="63" y="27"/>
                    <a:pt x="63" y="27"/>
                    <a:pt x="63" y="27"/>
                  </a:cubicBezTo>
                  <a:close/>
                  <a:moveTo>
                    <a:pt x="63" y="128"/>
                  </a:moveTo>
                  <a:cubicBezTo>
                    <a:pt x="63" y="114"/>
                    <a:pt x="63" y="114"/>
                    <a:pt x="63" y="114"/>
                  </a:cubicBezTo>
                  <a:cubicBezTo>
                    <a:pt x="45" y="112"/>
                    <a:pt x="31" y="98"/>
                    <a:pt x="30" y="81"/>
                  </a:cubicBezTo>
                  <a:cubicBezTo>
                    <a:pt x="16" y="81"/>
                    <a:pt x="16" y="81"/>
                    <a:pt x="16" y="81"/>
                  </a:cubicBezTo>
                  <a:cubicBezTo>
                    <a:pt x="18" y="106"/>
                    <a:pt x="38" y="126"/>
                    <a:pt x="63" y="128"/>
                  </a:cubicBezTo>
                  <a:close/>
                  <a:moveTo>
                    <a:pt x="70" y="114"/>
                  </a:moveTo>
                  <a:cubicBezTo>
                    <a:pt x="70" y="128"/>
                    <a:pt x="70" y="128"/>
                    <a:pt x="70" y="128"/>
                  </a:cubicBezTo>
                  <a:cubicBezTo>
                    <a:pt x="95" y="126"/>
                    <a:pt x="115" y="106"/>
                    <a:pt x="117" y="81"/>
                  </a:cubicBezTo>
                  <a:cubicBezTo>
                    <a:pt x="103" y="81"/>
                    <a:pt x="103" y="81"/>
                    <a:pt x="103" y="81"/>
                  </a:cubicBezTo>
                  <a:cubicBezTo>
                    <a:pt x="102" y="98"/>
                    <a:pt x="88" y="112"/>
                    <a:pt x="70" y="114"/>
                  </a:cubicBezTo>
                  <a:close/>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grpSp>
        <p:nvGrpSpPr>
          <p:cNvPr id="101" name="组合 100"/>
          <p:cNvGrpSpPr/>
          <p:nvPr/>
        </p:nvGrpSpPr>
        <p:grpSpPr>
          <a:xfrm>
            <a:off x="702665" y="1601443"/>
            <a:ext cx="4068445" cy="1730375"/>
            <a:chOff x="632672" y="2124531"/>
            <a:chExt cx="4068445" cy="1730376"/>
          </a:xfrm>
        </p:grpSpPr>
        <p:grpSp>
          <p:nvGrpSpPr>
            <p:cNvPr id="102" name="组合 101"/>
            <p:cNvGrpSpPr/>
            <p:nvPr/>
          </p:nvGrpSpPr>
          <p:grpSpPr>
            <a:xfrm>
              <a:off x="1230207" y="2124531"/>
              <a:ext cx="3374889" cy="460375"/>
              <a:chOff x="980608" y="1870075"/>
              <a:chExt cx="3374889" cy="460375"/>
            </a:xfrm>
          </p:grpSpPr>
          <p:grpSp>
            <p:nvGrpSpPr>
              <p:cNvPr id="104" name="组合 103"/>
              <p:cNvGrpSpPr/>
              <p:nvPr/>
            </p:nvGrpSpPr>
            <p:grpSpPr>
              <a:xfrm>
                <a:off x="980608" y="1948657"/>
                <a:ext cx="216000" cy="216443"/>
                <a:chOff x="980608" y="2248535"/>
                <a:chExt cx="216000" cy="216443"/>
              </a:xfrm>
            </p:grpSpPr>
            <p:sp>
              <p:nvSpPr>
                <p:cNvPr id="106"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07"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05" name="文本框 42"/>
              <p:cNvSpPr txBox="1"/>
              <p:nvPr/>
            </p:nvSpPr>
            <p:spPr>
              <a:xfrm>
                <a:off x="1255541" y="1870075"/>
                <a:ext cx="3099956" cy="460375"/>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1.管理的普遍性</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sp>
          <p:nvSpPr>
            <p:cNvPr id="103" name="矩形 102"/>
            <p:cNvSpPr/>
            <p:nvPr/>
          </p:nvSpPr>
          <p:spPr>
            <a:xfrm>
              <a:off x="632672" y="2532836"/>
              <a:ext cx="4068445" cy="1322071"/>
            </a:xfrm>
            <a:prstGeom prst="rect">
              <a:avLst/>
            </a:prstGeom>
          </p:spPr>
          <p:txBody>
            <a:bodyPr wrap="square">
              <a:spAutoFit/>
            </a:bodyPr>
            <a:p>
              <a:pPr algn="l" defTabSz="911225">
                <a:buClrTx/>
                <a:buSzTx/>
                <a:buFontTx/>
              </a:pPr>
              <a:r>
                <a:rPr lang="zh-CN" altLang="en-US" sz="2000" dirty="0">
                  <a:solidFill>
                    <a:schemeClr val="tx1">
                      <a:lumMod val="75000"/>
                      <a:lumOff val="25000"/>
                    </a:schemeClr>
                  </a:solidFill>
                  <a:latin typeface="宋体" panose="02010600030101010101" pitchFamily="2" charset="-122"/>
                  <a:cs typeface="Helvetica" panose="020B0604020202030204"/>
                </a:rPr>
                <a:t>（1）管理的历史悠久。</a:t>
              </a:r>
              <a:endParaRPr lang="zh-CN" altLang="en-US" sz="2000" dirty="0">
                <a:solidFill>
                  <a:schemeClr val="tx1">
                    <a:lumMod val="75000"/>
                    <a:lumOff val="25000"/>
                  </a:schemeClr>
                </a:solidFill>
                <a:latin typeface="宋体" panose="02010600030101010101" pitchFamily="2" charset="-122"/>
                <a:cs typeface="Helvetica" panose="020B0604020202030204"/>
              </a:endParaRPr>
            </a:p>
            <a:p>
              <a:pPr algn="l" defTabSz="911225">
                <a:buClrTx/>
                <a:buSzTx/>
                <a:buFontTx/>
              </a:pPr>
              <a:r>
                <a:rPr lang="zh-CN" altLang="en-US" sz="2000" dirty="0">
                  <a:solidFill>
                    <a:schemeClr val="tx1">
                      <a:lumMod val="75000"/>
                      <a:lumOff val="25000"/>
                    </a:schemeClr>
                  </a:solidFill>
                  <a:latin typeface="宋体" panose="02010600030101010101" pitchFamily="2" charset="-122"/>
                  <a:cs typeface="Helvetica" panose="020B0604020202030204"/>
                </a:rPr>
                <a:t>（2）管理渗透到现代社会生活的方方面面。</a:t>
              </a:r>
              <a:endParaRPr lang="zh-CN" altLang="en-US" sz="2000" dirty="0">
                <a:solidFill>
                  <a:schemeClr val="tx1">
                    <a:lumMod val="75000"/>
                    <a:lumOff val="25000"/>
                  </a:schemeClr>
                </a:solidFill>
                <a:latin typeface="宋体" panose="02010600030101010101" pitchFamily="2" charset="-122"/>
                <a:cs typeface="Helvetica" panose="020B0604020202030204"/>
              </a:endParaRPr>
            </a:p>
            <a:p>
              <a:pPr algn="l" defTabSz="911225">
                <a:buClrTx/>
                <a:buSzTx/>
                <a:buFontTx/>
              </a:pPr>
              <a:r>
                <a:rPr lang="zh-CN" altLang="en-US" sz="2000" dirty="0">
                  <a:solidFill>
                    <a:schemeClr val="tx1">
                      <a:lumMod val="75000"/>
                      <a:lumOff val="25000"/>
                    </a:schemeClr>
                  </a:solidFill>
                  <a:latin typeface="宋体" panose="02010600030101010101" pitchFamily="2" charset="-122"/>
                  <a:cs typeface="Helvetica" panose="020B0604020202030204"/>
                </a:rPr>
                <a:t>（3）管理涉及我们每一个人。</a:t>
              </a:r>
              <a:endParaRPr lang="zh-CN" altLang="en-US" sz="2000" dirty="0">
                <a:solidFill>
                  <a:schemeClr val="tx1">
                    <a:lumMod val="75000"/>
                    <a:lumOff val="25000"/>
                  </a:schemeClr>
                </a:solidFill>
                <a:latin typeface="宋体" panose="02010600030101010101" pitchFamily="2" charset="-122"/>
                <a:cs typeface="Helvetica" panose="020B0604020202030204"/>
              </a:endParaRPr>
            </a:p>
          </p:txBody>
        </p:sp>
      </p:grpSp>
      <p:grpSp>
        <p:nvGrpSpPr>
          <p:cNvPr id="109" name="组合 108"/>
          <p:cNvGrpSpPr/>
          <p:nvPr/>
        </p:nvGrpSpPr>
        <p:grpSpPr>
          <a:xfrm rot="0">
            <a:off x="1442085" y="4284345"/>
            <a:ext cx="3886201" cy="1568450"/>
            <a:chOff x="980608" y="1870075"/>
            <a:chExt cx="3886044" cy="1568518"/>
          </a:xfrm>
        </p:grpSpPr>
        <p:grpSp>
          <p:nvGrpSpPr>
            <p:cNvPr id="111" name="组合 110"/>
            <p:cNvGrpSpPr/>
            <p:nvPr/>
          </p:nvGrpSpPr>
          <p:grpSpPr>
            <a:xfrm>
              <a:off x="980608" y="1948657"/>
              <a:ext cx="216000" cy="216443"/>
              <a:chOff x="980608" y="2248535"/>
              <a:chExt cx="216000" cy="216443"/>
            </a:xfrm>
          </p:grpSpPr>
          <p:sp>
            <p:nvSpPr>
              <p:cNvPr id="113"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14"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12" name="文本框 74"/>
            <p:cNvSpPr txBox="1"/>
            <p:nvPr/>
          </p:nvSpPr>
          <p:spPr>
            <a:xfrm>
              <a:off x="1255552" y="1870075"/>
              <a:ext cx="3611100" cy="1568518"/>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3.管理是一个组织生存和发展的重要条件，学习管理学是提高各级主管人员管理能力的重要途径</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grpSp>
        <p:nvGrpSpPr>
          <p:cNvPr id="116" name="组合 115"/>
          <p:cNvGrpSpPr/>
          <p:nvPr/>
        </p:nvGrpSpPr>
        <p:grpSpPr>
          <a:xfrm rot="0">
            <a:off x="8321675" y="1696720"/>
            <a:ext cx="3375025" cy="1568450"/>
            <a:chOff x="980608" y="1870075"/>
            <a:chExt cx="3374889" cy="1490366"/>
          </a:xfrm>
        </p:grpSpPr>
        <p:grpSp>
          <p:nvGrpSpPr>
            <p:cNvPr id="118" name="组合 117"/>
            <p:cNvGrpSpPr/>
            <p:nvPr/>
          </p:nvGrpSpPr>
          <p:grpSpPr>
            <a:xfrm>
              <a:off x="980608" y="1967964"/>
              <a:ext cx="216000" cy="216443"/>
              <a:chOff x="980608" y="2267842"/>
              <a:chExt cx="216000" cy="216443"/>
            </a:xfrm>
          </p:grpSpPr>
          <p:sp>
            <p:nvSpPr>
              <p:cNvPr id="120"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21" name="Freeform 16"/>
              <p:cNvSpPr>
                <a:spLocks noEditPoints="1"/>
              </p:cNvSpPr>
              <p:nvPr/>
            </p:nvSpPr>
            <p:spPr bwMode="auto">
              <a:xfrm>
                <a:off x="980608" y="2267842"/>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19" name="文本框 81"/>
            <p:cNvSpPr txBox="1"/>
            <p:nvPr/>
          </p:nvSpPr>
          <p:spPr>
            <a:xfrm>
              <a:off x="1255541" y="1870075"/>
              <a:ext cx="3099956" cy="1490366"/>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2.管理在现代社会中的地位和作用决定了学习管理学的必要性和重要性</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grpSp>
        <p:nvGrpSpPr>
          <p:cNvPr id="123" name="组合 122"/>
          <p:cNvGrpSpPr/>
          <p:nvPr/>
        </p:nvGrpSpPr>
        <p:grpSpPr>
          <a:xfrm rot="0">
            <a:off x="8321675" y="4218940"/>
            <a:ext cx="3375025" cy="829945"/>
            <a:chOff x="980608" y="1870075"/>
            <a:chExt cx="3374889" cy="788630"/>
          </a:xfrm>
        </p:grpSpPr>
        <p:grpSp>
          <p:nvGrpSpPr>
            <p:cNvPr id="125" name="组合 124"/>
            <p:cNvGrpSpPr/>
            <p:nvPr/>
          </p:nvGrpSpPr>
          <p:grpSpPr>
            <a:xfrm>
              <a:off x="980608" y="1948657"/>
              <a:ext cx="216000" cy="216443"/>
              <a:chOff x="980608" y="2248535"/>
              <a:chExt cx="216000" cy="216443"/>
            </a:xfrm>
          </p:grpSpPr>
          <p:sp>
            <p:nvSpPr>
              <p:cNvPr id="127"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28"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dirty="0">
                  <a:solidFill>
                    <a:schemeClr val="tx1">
                      <a:lumMod val="75000"/>
                      <a:lumOff val="25000"/>
                    </a:schemeClr>
                  </a:solidFill>
                  <a:latin typeface="宋体" panose="02010600030101010101" pitchFamily="2" charset="-122"/>
                </a:endParaRPr>
              </a:p>
            </p:txBody>
          </p:sp>
        </p:grpSp>
        <p:sp>
          <p:nvSpPr>
            <p:cNvPr id="126" name="文本框 88"/>
            <p:cNvSpPr txBox="1"/>
            <p:nvPr/>
          </p:nvSpPr>
          <p:spPr>
            <a:xfrm>
              <a:off x="1255541" y="1870075"/>
              <a:ext cx="3099956" cy="788630"/>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4.管理在未来社会中显得更加重要</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sp>
        <p:nvSpPr>
          <p:cNvPr id="25" name="文本框 2"/>
          <p:cNvSpPr txBox="1"/>
          <p:nvPr/>
        </p:nvSpPr>
        <p:spPr>
          <a:xfrm>
            <a:off x="885825" y="599440"/>
            <a:ext cx="402653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四、学习管理学的意义</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094345" y="1814830"/>
            <a:ext cx="921385" cy="302260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管理系统</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1834515"/>
            <a:ext cx="3775710" cy="922020"/>
          </a:xfrm>
          <a:prstGeom prst="rect">
            <a:avLst/>
          </a:prstGeom>
          <a:noFill/>
        </p:spPr>
        <p:txBody>
          <a:bodyPr wrap="square" rtlCol="0">
            <a:spAutoFit/>
          </a:bodyPr>
          <a:p>
            <a:r>
              <a:rPr lang="zh-CN" altLang="en-US" sz="5400" b="1"/>
              <a:t>任务三</a:t>
            </a:r>
            <a:endParaRPr lang="zh-CN" altLang="en-US" sz="5400"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74920" y="2567305"/>
            <a:ext cx="5446395" cy="2249170"/>
          </a:xfrm>
          <a:prstGeom prst="rect">
            <a:avLst/>
          </a:prstGeom>
          <a:noFill/>
        </p:spPr>
        <p:txBody>
          <a:bodyPr wrap="square" rtlCol="0">
            <a:spAutoFit/>
          </a:bodyPr>
          <a:p>
            <a:pPr>
              <a:lnSpc>
                <a:spcPct val="130000"/>
              </a:lnSpc>
              <a:spcBef>
                <a:spcPts val="0"/>
              </a:spcBef>
              <a:spcAft>
                <a:spcPts val="0"/>
              </a:spcAft>
            </a:pPr>
            <a:r>
              <a:rPr dirty="0"/>
              <a:t>管理者，即管理主体，是指在一个组织中，在规定的职责权限的范围内履行管理职能，实施管理行为，对实现组织目标负有贡献责任的人。足可见管理者在组织中的地位和作用。要注意的是，作为管理者，一定要有自己的下级，没有指挥和协调别人的责任的人，即使在组织中的地位再高，也不能称为管理者。</a:t>
            </a:r>
            <a:endParaRPr dirty="0"/>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1.什么是管理者</a:t>
            </a:r>
            <a:endParaRPr lang="zh-CN" altLang="en-US" sz="2600" dirty="0">
              <a:latin typeface="宋体" panose="02010600030101010101" pitchFamily="2" charset="-122"/>
              <a:ea typeface="宋体" panose="02010600030101010101" pitchFamily="2" charset="-122"/>
            </a:endParaRPr>
          </a:p>
        </p:txBody>
      </p:sp>
      <p:sp>
        <p:nvSpPr>
          <p:cNvPr id="3"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一、管理者</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74920" y="2567305"/>
            <a:ext cx="5940425" cy="2249170"/>
          </a:xfrm>
          <a:prstGeom prst="rect">
            <a:avLst/>
          </a:prstGeom>
          <a:noFill/>
        </p:spPr>
        <p:txBody>
          <a:bodyPr wrap="square" rtlCol="0">
            <a:spAutoFit/>
          </a:bodyPr>
          <a:p>
            <a:pPr>
              <a:lnSpc>
                <a:spcPct val="130000"/>
              </a:lnSpc>
              <a:spcBef>
                <a:spcPts val="0"/>
              </a:spcBef>
              <a:spcAft>
                <a:spcPts val="0"/>
              </a:spcAft>
            </a:pPr>
            <a:r>
              <a:rPr dirty="0"/>
              <a:t>管理者是相对于一个组织的其他成员而言的一种角色，管理者角色这个术语指的是特定的管理行为范畴。20 世纪 60 年代末，美国学者亨利 • 明茨伯格对 5 位总经理的工作进行了一项仔细的研究，得出了著名的管理者角色理论。明茨伯格提出的管理者 10 种角色还可以进一步组合为三大类：人际关系角色、信息角色和决策角色。</a:t>
            </a:r>
            <a:endParaRPr dirty="0"/>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2.管理者的角色</a:t>
            </a:r>
            <a:endParaRPr lang="zh-CN" altLang="en-US" sz="2600" dirty="0">
              <a:latin typeface="宋体" panose="02010600030101010101" pitchFamily="2" charset="-122"/>
              <a:ea typeface="宋体" panose="02010600030101010101" pitchFamily="2" charset="-122"/>
            </a:endParaRPr>
          </a:p>
        </p:txBody>
      </p:sp>
      <p:sp>
        <p:nvSpPr>
          <p:cNvPr id="3"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一、管理者</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919980" y="2135505"/>
            <a:ext cx="5940425" cy="2968625"/>
          </a:xfrm>
          <a:prstGeom prst="rect">
            <a:avLst/>
          </a:prstGeom>
          <a:noFill/>
        </p:spPr>
        <p:txBody>
          <a:bodyPr wrap="square" rtlCol="0">
            <a:spAutoFit/>
          </a:bodyPr>
          <a:p>
            <a:pPr>
              <a:lnSpc>
                <a:spcPct val="130000"/>
              </a:lnSpc>
              <a:spcBef>
                <a:spcPts val="0"/>
              </a:spcBef>
              <a:spcAft>
                <a:spcPts val="0"/>
              </a:spcAft>
            </a:pPr>
            <a:r>
              <a:rPr dirty="0"/>
              <a:t>（1）管理者的分类。</a:t>
            </a:r>
            <a:endParaRPr dirty="0"/>
          </a:p>
          <a:p>
            <a:pPr>
              <a:lnSpc>
                <a:spcPct val="130000"/>
              </a:lnSpc>
              <a:spcBef>
                <a:spcPts val="0"/>
              </a:spcBef>
              <a:spcAft>
                <a:spcPts val="0"/>
              </a:spcAft>
            </a:pPr>
            <a:r>
              <a:rPr dirty="0"/>
              <a:t>我们可以从组织的纵、横两个方面来分辨各种类型的管理者，纵向是指组织的层次，横向则是指管理者所从事的工作内容。</a:t>
            </a:r>
            <a:endParaRPr dirty="0"/>
          </a:p>
          <a:p>
            <a:pPr>
              <a:lnSpc>
                <a:spcPct val="130000"/>
              </a:lnSpc>
              <a:spcBef>
                <a:spcPts val="0"/>
              </a:spcBef>
              <a:spcAft>
                <a:spcPts val="0"/>
              </a:spcAft>
            </a:pPr>
            <a:r>
              <a:rPr dirty="0"/>
              <a:t>（2）管理人员的技能要求。</a:t>
            </a:r>
            <a:endParaRPr dirty="0"/>
          </a:p>
          <a:p>
            <a:pPr>
              <a:lnSpc>
                <a:spcPct val="130000"/>
              </a:lnSpc>
              <a:spcBef>
                <a:spcPts val="0"/>
              </a:spcBef>
              <a:spcAft>
                <a:spcPts val="0"/>
              </a:spcAft>
            </a:pPr>
            <a:r>
              <a:rPr dirty="0"/>
              <a:t>每位管理者都在自己的组织中从事某一方面的管理工作，对工作都具有一定责任，都要使自己的工作达到一定的标准和要求。管理者需要特定的技能来履行他的职责和活动。</a:t>
            </a:r>
            <a:endParaRPr dirty="0"/>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3. 管理者分类与管理技能</a:t>
            </a:r>
            <a:endParaRPr lang="zh-CN" altLang="en-US" sz="2600" dirty="0">
              <a:latin typeface="宋体" panose="02010600030101010101" pitchFamily="2" charset="-122"/>
              <a:ea typeface="宋体" panose="02010600030101010101" pitchFamily="2" charset="-122"/>
            </a:endParaRPr>
          </a:p>
        </p:txBody>
      </p:sp>
      <p:sp>
        <p:nvSpPr>
          <p:cNvPr id="3"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一、管理者</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1034082" y="4374976"/>
            <a:ext cx="3113405" cy="2145030"/>
            <a:chOff x="1425078" y="4557094"/>
            <a:chExt cx="3113405" cy="2145030"/>
          </a:xfrm>
        </p:grpSpPr>
        <p:sp>
          <p:nvSpPr>
            <p:cNvPr id="21" name="TextBox 20"/>
            <p:cNvSpPr txBox="1"/>
            <p:nvPr/>
          </p:nvSpPr>
          <p:spPr>
            <a:xfrm>
              <a:off x="2442680" y="4557094"/>
              <a:ext cx="107823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1. 组织</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425078" y="5072079"/>
              <a:ext cx="3113405" cy="1630045"/>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所谓社会组织，是指为达到特定目的，完成特定任务而结合在一起的人的群体。一般指具有法人资格的群体。社会组织可以因不同的标准而有不同的分类方法。</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600200" y="216069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610600" y="2160694"/>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5400" y="2160694"/>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4" name="Group 19"/>
          <p:cNvGrpSpPr/>
          <p:nvPr/>
        </p:nvGrpSpPr>
        <p:grpSpPr>
          <a:xfrm>
            <a:off x="4633262" y="4374341"/>
            <a:ext cx="2987040" cy="2145665"/>
            <a:chOff x="1488578" y="4557094"/>
            <a:chExt cx="2987040" cy="2145665"/>
          </a:xfrm>
        </p:grpSpPr>
        <p:sp>
          <p:nvSpPr>
            <p:cNvPr id="34" name="TextBox 20"/>
            <p:cNvSpPr txBox="1"/>
            <p:nvPr/>
          </p:nvSpPr>
          <p:spPr>
            <a:xfrm>
              <a:off x="2059775" y="4557094"/>
              <a:ext cx="184404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2. 资源或要素</a:t>
              </a:r>
              <a:endParaRPr lang="zh-CN" altLang="en-US" sz="2000" b="1" dirty="0">
                <a:solidFill>
                  <a:srgbClr val="0D0E4A"/>
                </a:solidFill>
                <a:latin typeface="宋体" panose="02010600030101010101" pitchFamily="2" charset="-122"/>
                <a:cs typeface="+mn-ea"/>
                <a:sym typeface="+mn-lt"/>
              </a:endParaRPr>
            </a:p>
          </p:txBody>
        </p:sp>
        <p:sp>
          <p:nvSpPr>
            <p:cNvPr id="35" name="TextBox 21"/>
            <p:cNvSpPr txBox="1"/>
            <p:nvPr/>
          </p:nvSpPr>
          <p:spPr>
            <a:xfrm>
              <a:off x="1488578" y="5072714"/>
              <a:ext cx="2987040" cy="1630045"/>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组织的资源或要素，作为管理的直接对象，各有其特定的属性与功能。管理者必须了解这些资源或要素的属性与功能，以便加以科学地组织和协调。</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grpSp>
        <p:nvGrpSpPr>
          <p:cNvPr id="36" name="Group 19"/>
          <p:cNvGrpSpPr/>
          <p:nvPr/>
        </p:nvGrpSpPr>
        <p:grpSpPr>
          <a:xfrm>
            <a:off x="8238792" y="4374976"/>
            <a:ext cx="3183890" cy="2144395"/>
            <a:chOff x="1700033" y="4558364"/>
            <a:chExt cx="3183890" cy="2144395"/>
          </a:xfrm>
        </p:grpSpPr>
        <p:sp>
          <p:nvSpPr>
            <p:cNvPr id="37" name="TextBox 20"/>
            <p:cNvSpPr txBox="1"/>
            <p:nvPr/>
          </p:nvSpPr>
          <p:spPr>
            <a:xfrm>
              <a:off x="2464270" y="4558364"/>
              <a:ext cx="158877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3. 职能活动</a:t>
              </a:r>
              <a:endParaRPr lang="zh-CN" altLang="en-US" sz="2000" b="1" dirty="0">
                <a:solidFill>
                  <a:srgbClr val="0D0E4A"/>
                </a:solidFill>
                <a:latin typeface="宋体" panose="02010600030101010101" pitchFamily="2" charset="-122"/>
                <a:cs typeface="+mn-ea"/>
                <a:sym typeface="+mn-lt"/>
              </a:endParaRPr>
            </a:p>
          </p:txBody>
        </p:sp>
        <p:sp>
          <p:nvSpPr>
            <p:cNvPr id="38" name="TextBox 21"/>
            <p:cNvSpPr txBox="1"/>
            <p:nvPr/>
          </p:nvSpPr>
          <p:spPr>
            <a:xfrm>
              <a:off x="1700033" y="5072714"/>
              <a:ext cx="3183890" cy="1630045"/>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组织职能活动是由一系列具体活动构成的，一切活动都属于管理对象的范畴。因此，最经常、最大量的管理对象是社会组织实现基本职能的各种活动。</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二、管理对象</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ppt_y</p:attrName>
                                        </p:attrNameLst>
                                      </p:cBhvr>
                                      <p:tavLst>
                                        <p:tav tm="0">
                                          <p:val>
                                            <p:strVal val="#ppt_y-#ppt_h*1.125000"/>
                                          </p:val>
                                        </p:tav>
                                        <p:tav tm="100000">
                                          <p:val>
                                            <p:strVal val="#ppt_y"/>
                                          </p:val>
                                        </p:tav>
                                      </p:tavLst>
                                    </p:anim>
                                    <p:animEffect transition="in" filter="wipe(down)">
                                      <p:cBhvr>
                                        <p:cTn id="37" dur="500"/>
                                        <p:tgtEl>
                                          <p:spTgt spid="4"/>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down)">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734060" y="2460625"/>
            <a:ext cx="2901315" cy="2069465"/>
            <a:chOff x="262745" y="2943853"/>
            <a:chExt cx="3101323" cy="1939316"/>
          </a:xfrm>
        </p:grpSpPr>
        <p:sp>
          <p:nvSpPr>
            <p:cNvPr id="21" name="文本框 19"/>
            <p:cNvSpPr txBox="1"/>
            <p:nvPr/>
          </p:nvSpPr>
          <p:spPr>
            <a:xfrm>
              <a:off x="262745" y="3210442"/>
              <a:ext cx="3101323" cy="1672727"/>
            </a:xfrm>
            <a:prstGeom prst="rect">
              <a:avLst/>
            </a:prstGeom>
            <a:noFill/>
          </p:spPr>
          <p:txBody>
            <a:bodyPr wrap="square" lIns="96000" tIns="0" rIns="96000" bIns="0" anchor="ctr" anchorCtr="0">
              <a:noAutofit/>
            </a:bodyPr>
            <a:lstStyle/>
            <a:p>
              <a:pPr algn="l" defTabSz="914400">
                <a:lnSpc>
                  <a:spcPct val="120000"/>
                </a:lnSpc>
                <a:defRPr/>
              </a:pPr>
              <a:r>
                <a:rPr lang="zh-CN" altLang="en-US" sz="1600" dirty="0">
                  <a:solidFill>
                    <a:schemeClr val="bg1">
                      <a:lumMod val="65000"/>
                    </a:schemeClr>
                  </a:solidFill>
                  <a:latin typeface="宋体" panose="02010600030101010101" pitchFamily="2" charset="-122"/>
                  <a:cs typeface="宋体" panose="02010600030101010101" pitchFamily="2" charset="-122"/>
                </a:rPr>
                <a:t>组织职能是管理者按照组织的特点和原则，通过组织设计，构建有效的组织结构，合理配置各种管理资源并使之有效运行，以实现管理目标的活动。</a:t>
              </a:r>
              <a:endParaRPr lang="zh-CN" altLang="en-US" sz="1600" dirty="0">
                <a:solidFill>
                  <a:schemeClr val="bg1">
                    <a:lumMod val="65000"/>
                  </a:schemeClr>
                </a:solidFill>
                <a:latin typeface="宋体" panose="02010600030101010101" pitchFamily="2" charset="-122"/>
                <a:cs typeface="宋体" panose="02010600030101010101" pitchFamily="2" charset="-122"/>
              </a:endParaRPr>
            </a:p>
          </p:txBody>
        </p:sp>
        <p:sp>
          <p:nvSpPr>
            <p:cNvPr id="22" name="矩形 21"/>
            <p:cNvSpPr/>
            <p:nvPr/>
          </p:nvSpPr>
          <p:spPr>
            <a:xfrm>
              <a:off x="609599" y="2943853"/>
              <a:ext cx="2407410" cy="441845"/>
            </a:xfrm>
            <a:prstGeom prst="rect">
              <a:avLst/>
            </a:prstGeom>
          </p:spPr>
          <p:txBody>
            <a:bodyPr wrap="none" lIns="96000" tIns="0" rIns="96000" bIns="0">
              <a:normAutofit/>
            </a:bodyPr>
            <a:lstStyle/>
            <a:p>
              <a:pPr lvl="0" algn="r" defTabSz="914400">
                <a:defRPr/>
              </a:pPr>
              <a:r>
                <a:rPr lang="zh-CN" altLang="en-US" sz="2135" b="1" dirty="0">
                  <a:solidFill>
                    <a:schemeClr val="tx1">
                      <a:lumMod val="75000"/>
                      <a:lumOff val="25000"/>
                    </a:schemeClr>
                  </a:solidFill>
                  <a:latin typeface="宋体" panose="02010600030101010101" pitchFamily="2" charset="-122"/>
                </a:rPr>
                <a:t>2. 组织职能</a:t>
              </a:r>
              <a:endParaRPr lang="zh-CN" altLang="en-US" sz="2135" b="1" dirty="0">
                <a:solidFill>
                  <a:schemeClr val="tx1">
                    <a:lumMod val="75000"/>
                    <a:lumOff val="25000"/>
                  </a:schemeClr>
                </a:solidFill>
                <a:latin typeface="宋体" panose="02010600030101010101" pitchFamily="2" charset="-122"/>
              </a:endParaRPr>
            </a:p>
          </p:txBody>
        </p:sp>
      </p:grpSp>
      <p:grpSp>
        <p:nvGrpSpPr>
          <p:cNvPr id="13" name="组合 12"/>
          <p:cNvGrpSpPr/>
          <p:nvPr/>
        </p:nvGrpSpPr>
        <p:grpSpPr>
          <a:xfrm>
            <a:off x="4652551" y="1199034"/>
            <a:ext cx="3616325" cy="1260475"/>
            <a:chOff x="4541723" y="525814"/>
            <a:chExt cx="3865292" cy="1347253"/>
          </a:xfrm>
        </p:grpSpPr>
        <p:sp>
          <p:nvSpPr>
            <p:cNvPr id="19" name="文本框 22"/>
            <p:cNvSpPr txBox="1"/>
            <p:nvPr/>
          </p:nvSpPr>
          <p:spPr>
            <a:xfrm>
              <a:off x="4541723" y="827164"/>
              <a:ext cx="3865292" cy="1045903"/>
            </a:xfrm>
            <a:prstGeom prst="rect">
              <a:avLst/>
            </a:prstGeom>
            <a:noFill/>
          </p:spPr>
          <p:txBody>
            <a:bodyPr wrap="square" lIns="0" tIns="0" rIns="0" bIns="0" anchor="ctr" anchorCtr="1">
              <a:noAutofit/>
            </a:bodyPr>
            <a:lstStyle/>
            <a:p>
              <a:pPr algn="l">
                <a:lnSpc>
                  <a:spcPct val="120000"/>
                </a:lnSpc>
                <a:spcBef>
                  <a:spcPct val="0"/>
                </a:spcBef>
              </a:pPr>
              <a:r>
                <a:rPr lang="zh-CN" altLang="en-US" sz="1600" dirty="0">
                  <a:solidFill>
                    <a:schemeClr val="bg1">
                      <a:lumMod val="65000"/>
                    </a:schemeClr>
                  </a:solidFill>
                  <a:latin typeface="宋体" panose="02010600030101010101" pitchFamily="2" charset="-122"/>
                  <a:cs typeface="宋体" panose="02010600030101010101" pitchFamily="2" charset="-122"/>
                </a:rPr>
                <a:t>计划职能是指根据组织的内外部环境，并结合自身的实际情况，制定合理的总体战略和发展目标的过程。</a:t>
              </a:r>
              <a:endParaRPr lang="zh-CN" altLang="en-US" sz="1600" dirty="0">
                <a:solidFill>
                  <a:schemeClr val="bg1">
                    <a:lumMod val="65000"/>
                  </a:schemeClr>
                </a:solidFill>
                <a:latin typeface="宋体" panose="02010600030101010101" pitchFamily="2" charset="-122"/>
                <a:cs typeface="宋体" panose="02010600030101010101" pitchFamily="2" charset="-122"/>
              </a:endParaRPr>
            </a:p>
          </p:txBody>
        </p:sp>
        <p:sp>
          <p:nvSpPr>
            <p:cNvPr id="20" name="矩形 19"/>
            <p:cNvSpPr/>
            <p:nvPr/>
          </p:nvSpPr>
          <p:spPr>
            <a:xfrm>
              <a:off x="5122025" y="525814"/>
              <a:ext cx="2020976" cy="325410"/>
            </a:xfrm>
            <a:prstGeom prst="rect">
              <a:avLst/>
            </a:prstGeom>
          </p:spPr>
          <p:txBody>
            <a:bodyPr wrap="none" lIns="0" tIns="0" rIns="0" bIns="0" anchor="ctr" anchorCtr="1">
              <a:normAutofit fontScale="92500" lnSpcReduction="20000"/>
            </a:bodyPr>
            <a:lstStyle/>
            <a:p>
              <a:pPr lvl="0" algn="ctr" defTabSz="914400">
                <a:spcBef>
                  <a:spcPct val="0"/>
                </a:spcBef>
                <a:defRPr/>
              </a:pPr>
              <a:r>
                <a:rPr lang="zh-CN" altLang="en-US" sz="2400" b="1" dirty="0">
                  <a:solidFill>
                    <a:schemeClr val="tx1">
                      <a:lumMod val="75000"/>
                      <a:lumOff val="25000"/>
                    </a:schemeClr>
                  </a:solidFill>
                  <a:latin typeface="宋体" panose="02010600030101010101" pitchFamily="2" charset="-122"/>
                </a:rPr>
                <a:t>1. 计划职能</a:t>
              </a:r>
              <a:endParaRPr lang="zh-CN" altLang="en-US" sz="2400" b="1" dirty="0">
                <a:solidFill>
                  <a:schemeClr val="tx1">
                    <a:lumMod val="75000"/>
                    <a:lumOff val="25000"/>
                  </a:schemeClr>
                </a:solidFill>
                <a:latin typeface="宋体" panose="02010600030101010101" pitchFamily="2" charset="-122"/>
              </a:endParaRPr>
            </a:p>
          </p:txBody>
        </p:sp>
      </p:grpSp>
      <p:grpSp>
        <p:nvGrpSpPr>
          <p:cNvPr id="38" name="组合 37"/>
          <p:cNvGrpSpPr/>
          <p:nvPr/>
        </p:nvGrpSpPr>
        <p:grpSpPr>
          <a:xfrm>
            <a:off x="3713736" y="2352767"/>
            <a:ext cx="2247773" cy="1735791"/>
            <a:chOff x="2785302" y="1764575"/>
            <a:chExt cx="1685830" cy="1301843"/>
          </a:xfrm>
        </p:grpSpPr>
        <p:sp>
          <p:nvSpPr>
            <p:cNvPr id="6" name="任意多边形: 形状 5"/>
            <p:cNvSpPr/>
            <p:nvPr/>
          </p:nvSpPr>
          <p:spPr>
            <a:xfrm flipH="1">
              <a:off x="2785302" y="1764575"/>
              <a:ext cx="1685830" cy="130184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4" name="任意多边形: 形状 33"/>
            <p:cNvSpPr/>
            <p:nvPr/>
          </p:nvSpPr>
          <p:spPr bwMode="auto">
            <a:xfrm>
              <a:off x="3254121" y="2304185"/>
              <a:ext cx="362196" cy="350969"/>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6" name="组合 35"/>
          <p:cNvGrpSpPr/>
          <p:nvPr/>
        </p:nvGrpSpPr>
        <p:grpSpPr>
          <a:xfrm>
            <a:off x="6335791" y="4261309"/>
            <a:ext cx="1474595" cy="1138721"/>
            <a:chOff x="4751843" y="3195982"/>
            <a:chExt cx="1105946" cy="854041"/>
          </a:xfrm>
        </p:grpSpPr>
        <p:sp>
          <p:nvSpPr>
            <p:cNvPr id="7" name="任意多边形: 形状 6"/>
            <p:cNvSpPr/>
            <p:nvPr/>
          </p:nvSpPr>
          <p:spPr>
            <a:xfrm flipV="1">
              <a:off x="4751843" y="3195982"/>
              <a:ext cx="1105946" cy="85404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2" name="任意多边形: 形状 31"/>
            <p:cNvSpPr>
              <a:spLocks noChangeAspect="1"/>
            </p:cNvSpPr>
            <p:nvPr/>
          </p:nvSpPr>
          <p:spPr bwMode="auto">
            <a:xfrm>
              <a:off x="5223271" y="3414865"/>
              <a:ext cx="380779" cy="380779"/>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7" name="组合 36"/>
          <p:cNvGrpSpPr/>
          <p:nvPr/>
        </p:nvGrpSpPr>
        <p:grpSpPr>
          <a:xfrm>
            <a:off x="4486915" y="4261309"/>
            <a:ext cx="1474595" cy="1138721"/>
            <a:chOff x="3365186" y="3195982"/>
            <a:chExt cx="1105946" cy="854041"/>
          </a:xfrm>
        </p:grpSpPr>
        <p:sp>
          <p:nvSpPr>
            <p:cNvPr id="8" name="任意多边形: 形状 7"/>
            <p:cNvSpPr/>
            <p:nvPr/>
          </p:nvSpPr>
          <p:spPr>
            <a:xfrm flipH="1" flipV="1">
              <a:off x="3365186" y="3195982"/>
              <a:ext cx="1105946" cy="85404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5" name="任意多边形: 形状 34"/>
            <p:cNvSpPr/>
            <p:nvPr/>
          </p:nvSpPr>
          <p:spPr bwMode="auto">
            <a:xfrm>
              <a:off x="3689799" y="3431990"/>
              <a:ext cx="287685" cy="346530"/>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9" name="组合 38"/>
          <p:cNvGrpSpPr/>
          <p:nvPr/>
        </p:nvGrpSpPr>
        <p:grpSpPr>
          <a:xfrm>
            <a:off x="6335791" y="2352767"/>
            <a:ext cx="2247773" cy="1735791"/>
            <a:chOff x="4751843" y="1764575"/>
            <a:chExt cx="1685830" cy="1301843"/>
          </a:xfrm>
        </p:grpSpPr>
        <p:sp>
          <p:nvSpPr>
            <p:cNvPr id="5" name="任意多边形: 形状 4"/>
            <p:cNvSpPr/>
            <p:nvPr/>
          </p:nvSpPr>
          <p:spPr>
            <a:xfrm>
              <a:off x="4751843" y="1764575"/>
              <a:ext cx="1685830" cy="130184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3" name="任意多边形: 形状 32"/>
            <p:cNvSpPr/>
            <p:nvPr/>
          </p:nvSpPr>
          <p:spPr bwMode="auto">
            <a:xfrm>
              <a:off x="5607958" y="2316802"/>
              <a:ext cx="302353" cy="325732"/>
            </a:xfrm>
            <a:custGeom>
              <a:avLst/>
              <a:gdLst>
                <a:gd name="T0" fmla="*/ 233 w 238"/>
                <a:gd name="T1" fmla="*/ 236 h 256"/>
                <a:gd name="T2" fmla="*/ 173 w 238"/>
                <a:gd name="T3" fmla="*/ 210 h 256"/>
                <a:gd name="T4" fmla="*/ 168 w 238"/>
                <a:gd name="T5" fmla="*/ 207 h 256"/>
                <a:gd name="T6" fmla="*/ 164 w 238"/>
                <a:gd name="T7" fmla="*/ 195 h 256"/>
                <a:gd name="T8" fmla="*/ 159 w 238"/>
                <a:gd name="T9" fmla="*/ 189 h 256"/>
                <a:gd name="T10" fmla="*/ 157 w 238"/>
                <a:gd name="T11" fmla="*/ 186 h 256"/>
                <a:gd name="T12" fmla="*/ 158 w 238"/>
                <a:gd name="T13" fmla="*/ 167 h 256"/>
                <a:gd name="T14" fmla="*/ 167 w 238"/>
                <a:gd name="T15" fmla="*/ 149 h 256"/>
                <a:gd name="T16" fmla="*/ 178 w 238"/>
                <a:gd name="T17" fmla="*/ 113 h 256"/>
                <a:gd name="T18" fmla="*/ 172 w 238"/>
                <a:gd name="T19" fmla="*/ 109 h 256"/>
                <a:gd name="T20" fmla="*/ 179 w 238"/>
                <a:gd name="T21" fmla="*/ 77 h 256"/>
                <a:gd name="T22" fmla="*/ 180 w 238"/>
                <a:gd name="T23" fmla="*/ 84 h 256"/>
                <a:gd name="T24" fmla="*/ 180 w 238"/>
                <a:gd name="T25" fmla="*/ 86 h 256"/>
                <a:gd name="T26" fmla="*/ 216 w 238"/>
                <a:gd name="T27" fmla="*/ 63 h 256"/>
                <a:gd name="T28" fmla="*/ 119 w 238"/>
                <a:gd name="T29" fmla="*/ 0 h 256"/>
                <a:gd name="T30" fmla="*/ 21 w 238"/>
                <a:gd name="T31" fmla="*/ 63 h 256"/>
                <a:gd name="T32" fmla="*/ 30 w 238"/>
                <a:gd name="T33" fmla="*/ 69 h 256"/>
                <a:gd name="T34" fmla="*/ 30 w 238"/>
                <a:gd name="T35" fmla="*/ 82 h 256"/>
                <a:gd name="T36" fmla="*/ 27 w 238"/>
                <a:gd name="T37" fmla="*/ 85 h 256"/>
                <a:gd name="T38" fmla="*/ 29 w 238"/>
                <a:gd name="T39" fmla="*/ 89 h 256"/>
                <a:gd name="T40" fmla="*/ 21 w 238"/>
                <a:gd name="T41" fmla="*/ 133 h 256"/>
                <a:gd name="T42" fmla="*/ 41 w 238"/>
                <a:gd name="T43" fmla="*/ 133 h 256"/>
                <a:gd name="T44" fmla="*/ 33 w 238"/>
                <a:gd name="T45" fmla="*/ 89 h 256"/>
                <a:gd name="T46" fmla="*/ 35 w 238"/>
                <a:gd name="T47" fmla="*/ 85 h 256"/>
                <a:gd name="T48" fmla="*/ 32 w 238"/>
                <a:gd name="T49" fmla="*/ 82 h 256"/>
                <a:gd name="T50" fmla="*/ 32 w 238"/>
                <a:gd name="T51" fmla="*/ 70 h 256"/>
                <a:gd name="T52" fmla="*/ 57 w 238"/>
                <a:gd name="T53" fmla="*/ 86 h 256"/>
                <a:gd name="T54" fmla="*/ 57 w 238"/>
                <a:gd name="T55" fmla="*/ 85 h 256"/>
                <a:gd name="T56" fmla="*/ 58 w 238"/>
                <a:gd name="T57" fmla="*/ 92 h 256"/>
                <a:gd name="T58" fmla="*/ 67 w 238"/>
                <a:gd name="T59" fmla="*/ 109 h 256"/>
                <a:gd name="T60" fmla="*/ 67 w 238"/>
                <a:gd name="T61" fmla="*/ 110 h 256"/>
                <a:gd name="T62" fmla="*/ 67 w 238"/>
                <a:gd name="T63" fmla="*/ 110 h 256"/>
                <a:gd name="T64" fmla="*/ 65 w 238"/>
                <a:gd name="T65" fmla="*/ 113 h 256"/>
                <a:gd name="T66" fmla="*/ 62 w 238"/>
                <a:gd name="T67" fmla="*/ 118 h 256"/>
                <a:gd name="T68" fmla="*/ 66 w 238"/>
                <a:gd name="T69" fmla="*/ 138 h 256"/>
                <a:gd name="T70" fmla="*/ 70 w 238"/>
                <a:gd name="T71" fmla="*/ 148 h 256"/>
                <a:gd name="T72" fmla="*/ 80 w 238"/>
                <a:gd name="T73" fmla="*/ 166 h 256"/>
                <a:gd name="T74" fmla="*/ 82 w 238"/>
                <a:gd name="T75" fmla="*/ 170 h 256"/>
                <a:gd name="T76" fmla="*/ 80 w 238"/>
                <a:gd name="T77" fmla="*/ 186 h 256"/>
                <a:gd name="T78" fmla="*/ 77 w 238"/>
                <a:gd name="T79" fmla="*/ 189 h 256"/>
                <a:gd name="T80" fmla="*/ 71 w 238"/>
                <a:gd name="T81" fmla="*/ 195 h 256"/>
                <a:gd name="T82" fmla="*/ 67 w 238"/>
                <a:gd name="T83" fmla="*/ 206 h 256"/>
                <a:gd name="T84" fmla="*/ 64 w 238"/>
                <a:gd name="T85" fmla="*/ 209 h 256"/>
                <a:gd name="T86" fmla="*/ 41 w 238"/>
                <a:gd name="T87" fmla="*/ 217 h 256"/>
                <a:gd name="T88" fmla="*/ 4 w 238"/>
                <a:gd name="T89" fmla="*/ 237 h 256"/>
                <a:gd name="T90" fmla="*/ 2 w 238"/>
                <a:gd name="T91" fmla="*/ 256 h 256"/>
                <a:gd name="T92" fmla="*/ 235 w 238"/>
                <a:gd name="T93" fmla="*/ 256 h 256"/>
                <a:gd name="T94" fmla="*/ 233 w 238"/>
                <a:gd name="T95" fmla="*/ 2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 h="256">
                  <a:moveTo>
                    <a:pt x="233" y="236"/>
                  </a:moveTo>
                  <a:cubicBezTo>
                    <a:pt x="210" y="226"/>
                    <a:pt x="197" y="218"/>
                    <a:pt x="173" y="210"/>
                  </a:cubicBezTo>
                  <a:cubicBezTo>
                    <a:pt x="171" y="209"/>
                    <a:pt x="169" y="208"/>
                    <a:pt x="168" y="207"/>
                  </a:cubicBezTo>
                  <a:cubicBezTo>
                    <a:pt x="166" y="203"/>
                    <a:pt x="165" y="199"/>
                    <a:pt x="164" y="195"/>
                  </a:cubicBezTo>
                  <a:cubicBezTo>
                    <a:pt x="163" y="193"/>
                    <a:pt x="162" y="190"/>
                    <a:pt x="159" y="189"/>
                  </a:cubicBezTo>
                  <a:cubicBezTo>
                    <a:pt x="158" y="189"/>
                    <a:pt x="157" y="187"/>
                    <a:pt x="157" y="186"/>
                  </a:cubicBezTo>
                  <a:cubicBezTo>
                    <a:pt x="157" y="177"/>
                    <a:pt x="154" y="171"/>
                    <a:pt x="158" y="167"/>
                  </a:cubicBezTo>
                  <a:cubicBezTo>
                    <a:pt x="165" y="161"/>
                    <a:pt x="164" y="153"/>
                    <a:pt x="167" y="149"/>
                  </a:cubicBezTo>
                  <a:cubicBezTo>
                    <a:pt x="171" y="145"/>
                    <a:pt x="180" y="117"/>
                    <a:pt x="178" y="113"/>
                  </a:cubicBezTo>
                  <a:cubicBezTo>
                    <a:pt x="176" y="109"/>
                    <a:pt x="170" y="111"/>
                    <a:pt x="172" y="109"/>
                  </a:cubicBezTo>
                  <a:cubicBezTo>
                    <a:pt x="177" y="102"/>
                    <a:pt x="179" y="89"/>
                    <a:pt x="179" y="77"/>
                  </a:cubicBezTo>
                  <a:cubicBezTo>
                    <a:pt x="180" y="79"/>
                    <a:pt x="180" y="81"/>
                    <a:pt x="180" y="84"/>
                  </a:cubicBezTo>
                  <a:cubicBezTo>
                    <a:pt x="180" y="86"/>
                    <a:pt x="180" y="86"/>
                    <a:pt x="180" y="86"/>
                  </a:cubicBezTo>
                  <a:cubicBezTo>
                    <a:pt x="216" y="63"/>
                    <a:pt x="216" y="63"/>
                    <a:pt x="216" y="63"/>
                  </a:cubicBezTo>
                  <a:cubicBezTo>
                    <a:pt x="119" y="0"/>
                    <a:pt x="119" y="0"/>
                    <a:pt x="119" y="0"/>
                  </a:cubicBezTo>
                  <a:cubicBezTo>
                    <a:pt x="21" y="63"/>
                    <a:pt x="21" y="63"/>
                    <a:pt x="21" y="63"/>
                  </a:cubicBezTo>
                  <a:cubicBezTo>
                    <a:pt x="30" y="69"/>
                    <a:pt x="30" y="69"/>
                    <a:pt x="30" y="69"/>
                  </a:cubicBezTo>
                  <a:cubicBezTo>
                    <a:pt x="30" y="82"/>
                    <a:pt x="30" y="82"/>
                    <a:pt x="30" y="82"/>
                  </a:cubicBezTo>
                  <a:cubicBezTo>
                    <a:pt x="29" y="82"/>
                    <a:pt x="27" y="84"/>
                    <a:pt x="27" y="85"/>
                  </a:cubicBezTo>
                  <a:cubicBezTo>
                    <a:pt x="27" y="87"/>
                    <a:pt x="28" y="88"/>
                    <a:pt x="29" y="89"/>
                  </a:cubicBezTo>
                  <a:cubicBezTo>
                    <a:pt x="21" y="133"/>
                    <a:pt x="21" y="133"/>
                    <a:pt x="21" y="133"/>
                  </a:cubicBezTo>
                  <a:cubicBezTo>
                    <a:pt x="41" y="133"/>
                    <a:pt x="41" y="133"/>
                    <a:pt x="41" y="133"/>
                  </a:cubicBezTo>
                  <a:cubicBezTo>
                    <a:pt x="33" y="89"/>
                    <a:pt x="33" y="89"/>
                    <a:pt x="33" y="89"/>
                  </a:cubicBezTo>
                  <a:cubicBezTo>
                    <a:pt x="34" y="88"/>
                    <a:pt x="35" y="87"/>
                    <a:pt x="35" y="85"/>
                  </a:cubicBezTo>
                  <a:cubicBezTo>
                    <a:pt x="35" y="84"/>
                    <a:pt x="34" y="82"/>
                    <a:pt x="32" y="82"/>
                  </a:cubicBezTo>
                  <a:cubicBezTo>
                    <a:pt x="32" y="70"/>
                    <a:pt x="32" y="70"/>
                    <a:pt x="32" y="70"/>
                  </a:cubicBezTo>
                  <a:cubicBezTo>
                    <a:pt x="57" y="86"/>
                    <a:pt x="57" y="86"/>
                    <a:pt x="57" y="86"/>
                  </a:cubicBezTo>
                  <a:cubicBezTo>
                    <a:pt x="57" y="85"/>
                    <a:pt x="57" y="85"/>
                    <a:pt x="57" y="85"/>
                  </a:cubicBezTo>
                  <a:cubicBezTo>
                    <a:pt x="57" y="87"/>
                    <a:pt x="57" y="89"/>
                    <a:pt x="58" y="92"/>
                  </a:cubicBezTo>
                  <a:cubicBezTo>
                    <a:pt x="60" y="100"/>
                    <a:pt x="64" y="100"/>
                    <a:pt x="67" y="109"/>
                  </a:cubicBezTo>
                  <a:cubicBezTo>
                    <a:pt x="67" y="109"/>
                    <a:pt x="67" y="110"/>
                    <a:pt x="67" y="110"/>
                  </a:cubicBezTo>
                  <a:cubicBezTo>
                    <a:pt x="67" y="110"/>
                    <a:pt x="67" y="110"/>
                    <a:pt x="67" y="110"/>
                  </a:cubicBezTo>
                  <a:cubicBezTo>
                    <a:pt x="66" y="111"/>
                    <a:pt x="66" y="113"/>
                    <a:pt x="65" y="113"/>
                  </a:cubicBezTo>
                  <a:cubicBezTo>
                    <a:pt x="61" y="114"/>
                    <a:pt x="61" y="116"/>
                    <a:pt x="62" y="118"/>
                  </a:cubicBezTo>
                  <a:cubicBezTo>
                    <a:pt x="62" y="120"/>
                    <a:pt x="65" y="133"/>
                    <a:pt x="66" y="138"/>
                  </a:cubicBezTo>
                  <a:cubicBezTo>
                    <a:pt x="67" y="141"/>
                    <a:pt x="70" y="144"/>
                    <a:pt x="70" y="148"/>
                  </a:cubicBezTo>
                  <a:cubicBezTo>
                    <a:pt x="72" y="155"/>
                    <a:pt x="75" y="161"/>
                    <a:pt x="80" y="166"/>
                  </a:cubicBezTo>
                  <a:cubicBezTo>
                    <a:pt x="81" y="167"/>
                    <a:pt x="82" y="169"/>
                    <a:pt x="82" y="170"/>
                  </a:cubicBezTo>
                  <a:cubicBezTo>
                    <a:pt x="81" y="175"/>
                    <a:pt x="81" y="181"/>
                    <a:pt x="80" y="186"/>
                  </a:cubicBezTo>
                  <a:cubicBezTo>
                    <a:pt x="80" y="187"/>
                    <a:pt x="78" y="189"/>
                    <a:pt x="77" y="189"/>
                  </a:cubicBezTo>
                  <a:cubicBezTo>
                    <a:pt x="73" y="190"/>
                    <a:pt x="72" y="193"/>
                    <a:pt x="71" y="195"/>
                  </a:cubicBezTo>
                  <a:cubicBezTo>
                    <a:pt x="70" y="199"/>
                    <a:pt x="69" y="203"/>
                    <a:pt x="67" y="206"/>
                  </a:cubicBezTo>
                  <a:cubicBezTo>
                    <a:pt x="67" y="207"/>
                    <a:pt x="65" y="209"/>
                    <a:pt x="64" y="209"/>
                  </a:cubicBezTo>
                  <a:cubicBezTo>
                    <a:pt x="56" y="212"/>
                    <a:pt x="49" y="214"/>
                    <a:pt x="41" y="217"/>
                  </a:cubicBezTo>
                  <a:cubicBezTo>
                    <a:pt x="33" y="220"/>
                    <a:pt x="12" y="233"/>
                    <a:pt x="4" y="237"/>
                  </a:cubicBezTo>
                  <a:cubicBezTo>
                    <a:pt x="0" y="239"/>
                    <a:pt x="2" y="256"/>
                    <a:pt x="2" y="256"/>
                  </a:cubicBezTo>
                  <a:cubicBezTo>
                    <a:pt x="235" y="256"/>
                    <a:pt x="235" y="256"/>
                    <a:pt x="235" y="256"/>
                  </a:cubicBezTo>
                  <a:cubicBezTo>
                    <a:pt x="235" y="256"/>
                    <a:pt x="238" y="238"/>
                    <a:pt x="233" y="23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40" name="组合 39"/>
          <p:cNvGrpSpPr/>
          <p:nvPr/>
        </p:nvGrpSpPr>
        <p:grpSpPr>
          <a:xfrm>
            <a:off x="5640696" y="2459241"/>
            <a:ext cx="1015909" cy="3225957"/>
            <a:chOff x="4230522" y="1844431"/>
            <a:chExt cx="761932" cy="2419468"/>
          </a:xfrm>
        </p:grpSpPr>
        <p:grpSp>
          <p:nvGrpSpPr>
            <p:cNvPr id="4" name="组合 3"/>
            <p:cNvGrpSpPr/>
            <p:nvPr/>
          </p:nvGrpSpPr>
          <p:grpSpPr>
            <a:xfrm>
              <a:off x="4230522" y="1844431"/>
              <a:ext cx="761932" cy="2419468"/>
              <a:chOff x="5438775" y="1724025"/>
              <a:chExt cx="1085850" cy="3448050"/>
            </a:xfrm>
          </p:grpSpPr>
          <p:cxnSp>
            <p:nvCxnSpPr>
              <p:cNvPr id="29" name="直接连接符 28"/>
              <p:cNvCxnSpPr/>
              <p:nvPr/>
            </p:nvCxnSpPr>
            <p:spPr>
              <a:xfrm>
                <a:off x="5981700" y="2200275"/>
                <a:ext cx="0" cy="2771775"/>
              </a:xfrm>
              <a:prstGeom prst="line">
                <a:avLst/>
              </a:prstGeom>
              <a:solidFill>
                <a:schemeClr val="tx2">
                  <a:lumMod val="40000"/>
                  <a:lumOff val="60000"/>
                </a:schemeClr>
              </a:solidFill>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5438775" y="1724025"/>
                <a:ext cx="1085850" cy="10858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1" name="椭圆 30"/>
              <p:cNvSpPr/>
              <p:nvPr/>
            </p:nvSpPr>
            <p:spPr>
              <a:xfrm>
                <a:off x="5781675" y="4772025"/>
                <a:ext cx="400050" cy="400050"/>
              </a:xfrm>
              <a:prstGeom prst="ellipse">
                <a:avLst/>
              </a:pr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grpSp>
        <p:sp>
          <p:nvSpPr>
            <p:cNvPr id="18" name="任意多边形: 形状 17"/>
            <p:cNvSpPr/>
            <p:nvPr/>
          </p:nvSpPr>
          <p:spPr bwMode="auto">
            <a:xfrm>
              <a:off x="4431965" y="2058998"/>
              <a:ext cx="359044" cy="30341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sz="2400" dirty="0">
                <a:latin typeface="宋体" panose="02010600030101010101" pitchFamily="2" charset="-122"/>
              </a:endParaRPr>
            </a:p>
          </p:txBody>
        </p:sp>
      </p:grpSp>
      <p:grpSp>
        <p:nvGrpSpPr>
          <p:cNvPr id="2" name="组合 1"/>
          <p:cNvGrpSpPr/>
          <p:nvPr/>
        </p:nvGrpSpPr>
        <p:grpSpPr>
          <a:xfrm>
            <a:off x="1377746" y="4529757"/>
            <a:ext cx="3108960" cy="1830071"/>
            <a:chOff x="66625" y="2939102"/>
            <a:chExt cx="3322999" cy="1956062"/>
          </a:xfrm>
        </p:grpSpPr>
        <p:sp>
          <p:nvSpPr>
            <p:cNvPr id="3" name="文本框 19"/>
            <p:cNvSpPr txBox="1"/>
            <p:nvPr/>
          </p:nvSpPr>
          <p:spPr>
            <a:xfrm>
              <a:off x="66625" y="3385698"/>
              <a:ext cx="3322999" cy="1509466"/>
            </a:xfrm>
            <a:prstGeom prst="rect">
              <a:avLst/>
            </a:prstGeom>
            <a:noFill/>
          </p:spPr>
          <p:txBody>
            <a:bodyPr wrap="square" lIns="96000" tIns="0" rIns="96000" bIns="0" anchor="ctr" anchorCtr="0">
              <a:noAutofit/>
            </a:bodyPr>
            <a:lstStyle/>
            <a:p>
              <a:pPr algn="l" defTabSz="914400">
                <a:lnSpc>
                  <a:spcPct val="120000"/>
                </a:lnSpc>
                <a:defRPr/>
              </a:pPr>
              <a:r>
                <a:rPr lang="zh-CN" altLang="en-US" sz="1600" dirty="0">
                  <a:solidFill>
                    <a:schemeClr val="bg1">
                      <a:lumMod val="65000"/>
                    </a:schemeClr>
                  </a:solidFill>
                  <a:latin typeface="宋体" panose="02010600030101010101" pitchFamily="2" charset="-122"/>
                  <a:cs typeface="宋体" panose="02010600030101010101" pitchFamily="2" charset="-122"/>
                </a:rPr>
                <a:t>管理者的控制职能是指为确保组织目标的顺利实现，遵照一定的科学程序，对组织内部各项工作的进展情况与实际效果进行监控和评估。）</a:t>
              </a:r>
              <a:endParaRPr lang="zh-CN" altLang="en-US" sz="1600" dirty="0">
                <a:solidFill>
                  <a:schemeClr val="bg1">
                    <a:lumMod val="65000"/>
                  </a:schemeClr>
                </a:solidFill>
                <a:latin typeface="宋体" panose="02010600030101010101" pitchFamily="2" charset="-122"/>
                <a:cs typeface="宋体" panose="02010600030101010101" pitchFamily="2" charset="-122"/>
              </a:endParaRPr>
            </a:p>
          </p:txBody>
        </p:sp>
        <p:sp>
          <p:nvSpPr>
            <p:cNvPr id="14" name="矩形 13"/>
            <p:cNvSpPr/>
            <p:nvPr/>
          </p:nvSpPr>
          <p:spPr>
            <a:xfrm>
              <a:off x="609599" y="2939102"/>
              <a:ext cx="2407410" cy="446596"/>
            </a:xfrm>
            <a:prstGeom prst="rect">
              <a:avLst/>
            </a:prstGeom>
          </p:spPr>
          <p:txBody>
            <a:bodyPr wrap="none" lIns="96000" tIns="0" rIns="96000" bIns="0">
              <a:normAutofit/>
            </a:bodyPr>
            <a:lstStyle/>
            <a:p>
              <a:pPr lvl="0" algn="r" defTabSz="914400">
                <a:defRPr/>
              </a:pPr>
              <a:r>
                <a:rPr lang="zh-CN" altLang="en-US" sz="2135" b="1" dirty="0">
                  <a:solidFill>
                    <a:schemeClr val="tx1">
                      <a:lumMod val="75000"/>
                      <a:lumOff val="25000"/>
                    </a:schemeClr>
                  </a:solidFill>
                  <a:latin typeface="宋体" panose="02010600030101010101" pitchFamily="2" charset="-122"/>
                </a:rPr>
                <a:t>4. 控制职能</a:t>
              </a:r>
              <a:endParaRPr lang="zh-CN" altLang="en-US" sz="2135" b="1" dirty="0">
                <a:solidFill>
                  <a:schemeClr val="tx1">
                    <a:lumMod val="75000"/>
                    <a:lumOff val="25000"/>
                  </a:schemeClr>
                </a:solidFill>
                <a:latin typeface="宋体" panose="02010600030101010101" pitchFamily="2" charset="-122"/>
              </a:endParaRPr>
            </a:p>
          </p:txBody>
        </p:sp>
      </p:grpSp>
      <p:grpSp>
        <p:nvGrpSpPr>
          <p:cNvPr id="15" name="组合 14"/>
          <p:cNvGrpSpPr/>
          <p:nvPr/>
        </p:nvGrpSpPr>
        <p:grpSpPr>
          <a:xfrm>
            <a:off x="8746921" y="2460927"/>
            <a:ext cx="3113405" cy="1800860"/>
            <a:chOff x="503719" y="2799286"/>
            <a:chExt cx="3327750" cy="1924840"/>
          </a:xfrm>
        </p:grpSpPr>
        <p:sp>
          <p:nvSpPr>
            <p:cNvPr id="16" name="文本框 19"/>
            <p:cNvSpPr txBox="1"/>
            <p:nvPr/>
          </p:nvSpPr>
          <p:spPr>
            <a:xfrm>
              <a:off x="503719" y="3213982"/>
              <a:ext cx="3327750" cy="1510144"/>
            </a:xfrm>
            <a:prstGeom prst="rect">
              <a:avLst/>
            </a:prstGeom>
            <a:noFill/>
          </p:spPr>
          <p:txBody>
            <a:bodyPr wrap="square" lIns="96000" tIns="0" rIns="96000" bIns="0" anchor="ctr" anchorCtr="0">
              <a:noAutofit/>
            </a:bodyPr>
            <a:lstStyle/>
            <a:p>
              <a:pPr algn="l" defTabSz="914400">
                <a:lnSpc>
                  <a:spcPct val="120000"/>
                </a:lnSpc>
                <a:defRPr/>
              </a:pPr>
              <a:r>
                <a:rPr lang="zh-CN" altLang="en-US" sz="1600" dirty="0">
                  <a:solidFill>
                    <a:schemeClr val="bg1">
                      <a:lumMod val="65000"/>
                    </a:schemeClr>
                  </a:solidFill>
                  <a:latin typeface="宋体" panose="02010600030101010101" pitchFamily="2" charset="-122"/>
                  <a:cs typeface="宋体" panose="02010600030101010101" pitchFamily="2" charset="-122"/>
                </a:rPr>
                <a:t>领导职能就是管理者按照管理目标和任务，运用法定的管理权力，主导和影响被管理者，使之为了管理目标的实现而贡献力量和积极行动的活动。</a:t>
              </a:r>
              <a:endParaRPr lang="zh-CN" altLang="en-US" sz="1600" dirty="0">
                <a:solidFill>
                  <a:schemeClr val="bg1">
                    <a:lumMod val="65000"/>
                  </a:schemeClr>
                </a:solidFill>
                <a:latin typeface="宋体" panose="02010600030101010101" pitchFamily="2" charset="-122"/>
                <a:cs typeface="宋体" panose="02010600030101010101" pitchFamily="2" charset="-122"/>
              </a:endParaRPr>
            </a:p>
          </p:txBody>
        </p:sp>
        <p:sp>
          <p:nvSpPr>
            <p:cNvPr id="17" name="矩形 16"/>
            <p:cNvSpPr/>
            <p:nvPr/>
          </p:nvSpPr>
          <p:spPr>
            <a:xfrm>
              <a:off x="609599" y="2799286"/>
              <a:ext cx="2407410" cy="586411"/>
            </a:xfrm>
            <a:prstGeom prst="rect">
              <a:avLst/>
            </a:prstGeom>
          </p:spPr>
          <p:txBody>
            <a:bodyPr wrap="none" lIns="96000" tIns="0" rIns="96000" bIns="0">
              <a:normAutofit/>
            </a:bodyPr>
            <a:lstStyle/>
            <a:p>
              <a:pPr lvl="0" algn="l" defTabSz="914400">
                <a:defRPr/>
              </a:pPr>
              <a:r>
                <a:rPr lang="zh-CN" altLang="en-US" sz="2135" b="1" dirty="0">
                  <a:solidFill>
                    <a:schemeClr val="tx1">
                      <a:lumMod val="75000"/>
                      <a:lumOff val="25000"/>
                    </a:schemeClr>
                  </a:solidFill>
                  <a:latin typeface="宋体" panose="02010600030101010101" pitchFamily="2" charset="-122"/>
                </a:rPr>
                <a:t>3. 领导职能</a:t>
              </a:r>
              <a:endParaRPr lang="zh-CN" altLang="en-US" sz="2135" b="1" dirty="0">
                <a:solidFill>
                  <a:schemeClr val="tx1">
                    <a:lumMod val="75000"/>
                    <a:lumOff val="25000"/>
                  </a:schemeClr>
                </a:solidFill>
                <a:latin typeface="宋体" panose="02010600030101010101" pitchFamily="2" charset="-122"/>
              </a:endParaRPr>
            </a:p>
          </p:txBody>
        </p:sp>
      </p:grpSp>
      <p:grpSp>
        <p:nvGrpSpPr>
          <p:cNvPr id="41" name="组合 40"/>
          <p:cNvGrpSpPr/>
          <p:nvPr/>
        </p:nvGrpSpPr>
        <p:grpSpPr>
          <a:xfrm>
            <a:off x="8269401" y="4576112"/>
            <a:ext cx="3590290" cy="1671320"/>
            <a:chOff x="609599" y="2988648"/>
            <a:chExt cx="3837467" cy="1786382"/>
          </a:xfrm>
        </p:grpSpPr>
        <p:sp>
          <p:nvSpPr>
            <p:cNvPr id="43" name="文本框 19"/>
            <p:cNvSpPr txBox="1"/>
            <p:nvPr/>
          </p:nvSpPr>
          <p:spPr>
            <a:xfrm>
              <a:off x="609599" y="3385697"/>
              <a:ext cx="3837467" cy="1389333"/>
            </a:xfrm>
            <a:prstGeom prst="rect">
              <a:avLst/>
            </a:prstGeom>
            <a:noFill/>
          </p:spPr>
          <p:txBody>
            <a:bodyPr wrap="square" lIns="96000" tIns="0" rIns="96000" bIns="0" anchor="ctr" anchorCtr="0">
              <a:noAutofit/>
            </a:bodyPr>
            <a:lstStyle/>
            <a:p>
              <a:pPr algn="l" defTabSz="914400">
                <a:lnSpc>
                  <a:spcPct val="120000"/>
                </a:lnSpc>
                <a:defRPr/>
              </a:pPr>
              <a:r>
                <a:rPr lang="zh-CN" altLang="en-US" sz="1600" dirty="0">
                  <a:solidFill>
                    <a:schemeClr val="bg1">
                      <a:lumMod val="65000"/>
                    </a:schemeClr>
                  </a:solidFill>
                  <a:latin typeface="宋体" panose="02010600030101010101" pitchFamily="2" charset="-122"/>
                  <a:cs typeface="宋体" panose="02010600030101010101" pitchFamily="2" charset="-122"/>
                </a:rPr>
                <a:t>创新职能包括：目标创新、观念创新、组织机构创新、制度创新、管理方式方法创新、产品创新、技术创新、经营创新、环境创新，等等。</a:t>
              </a:r>
              <a:endParaRPr lang="zh-CN" altLang="en-US" sz="1600" dirty="0">
                <a:solidFill>
                  <a:schemeClr val="bg1">
                    <a:lumMod val="65000"/>
                  </a:schemeClr>
                </a:solidFill>
                <a:latin typeface="宋体" panose="02010600030101010101" pitchFamily="2" charset="-122"/>
                <a:cs typeface="宋体" panose="02010600030101010101" pitchFamily="2" charset="-122"/>
              </a:endParaRPr>
            </a:p>
          </p:txBody>
        </p:sp>
        <p:sp>
          <p:nvSpPr>
            <p:cNvPr id="44" name="矩形 43"/>
            <p:cNvSpPr/>
            <p:nvPr/>
          </p:nvSpPr>
          <p:spPr>
            <a:xfrm>
              <a:off x="609599" y="2988648"/>
              <a:ext cx="2407410" cy="397049"/>
            </a:xfrm>
            <a:prstGeom prst="rect">
              <a:avLst/>
            </a:prstGeom>
          </p:spPr>
          <p:txBody>
            <a:bodyPr wrap="none" lIns="96000" tIns="0" rIns="96000" bIns="0">
              <a:normAutofit/>
            </a:bodyPr>
            <a:lstStyle/>
            <a:p>
              <a:pPr lvl="0" algn="l" defTabSz="914400">
                <a:defRPr/>
              </a:pPr>
              <a:r>
                <a:rPr lang="zh-CN" altLang="en-US" sz="2135" b="1" dirty="0">
                  <a:solidFill>
                    <a:schemeClr val="tx1">
                      <a:lumMod val="75000"/>
                      <a:lumOff val="25000"/>
                    </a:schemeClr>
                  </a:solidFill>
                  <a:latin typeface="宋体" panose="02010600030101010101" pitchFamily="2" charset="-122"/>
                </a:rPr>
                <a:t>5. 创新职能</a:t>
              </a:r>
              <a:endParaRPr lang="zh-CN" altLang="en-US" sz="2135" b="1" dirty="0">
                <a:solidFill>
                  <a:schemeClr val="tx1">
                    <a:lumMod val="75000"/>
                    <a:lumOff val="25000"/>
                  </a:schemeClr>
                </a:solidFill>
                <a:latin typeface="宋体" panose="02010600030101010101" pitchFamily="2" charset="-122"/>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三、管理职能</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right)">
                                      <p:cBhvr>
                                        <p:cTn id="18" dur="500"/>
                                        <p:tgtEl>
                                          <p:spTgt spid="38"/>
                                        </p:tgtEl>
                                      </p:cBhvr>
                                    </p:animEffect>
                                  </p:childTnLst>
                                </p:cTn>
                              </p:par>
                              <p:par>
                                <p:cTn id="19" presetID="22" presetClass="entr" presetSubtype="2"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right)">
                                      <p:cBhvr>
                                        <p:cTn id="21" dur="500"/>
                                        <p:tgtEl>
                                          <p:spTgt spid="37"/>
                                        </p:tgtEl>
                                      </p:cBhvr>
                                    </p:animEffect>
                                  </p:childTnLst>
                                </p:cTn>
                              </p:par>
                              <p:par>
                                <p:cTn id="22" presetID="22" presetClass="entr" presetSubtype="8"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left)">
                                      <p:cBhvr>
                                        <p:cTn id="24" dur="500"/>
                                        <p:tgtEl>
                                          <p:spTgt spid="39"/>
                                        </p:tgtEl>
                                      </p:cBhvr>
                                    </p:animEffect>
                                  </p:childTnLst>
                                </p:cTn>
                              </p:par>
                              <p:par>
                                <p:cTn id="25" presetID="22" presetClass="entr" presetSubtype="8"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TextBox 14"/>
          <p:cNvSpPr txBox="1">
            <a:spLocks noChangeArrowheads="1"/>
          </p:cNvSpPr>
          <p:nvPr/>
        </p:nvSpPr>
        <p:spPr bwMode="auto">
          <a:xfrm>
            <a:off x="1099185" y="2237105"/>
            <a:ext cx="2940685" cy="1477010"/>
          </a:xfrm>
          <a:prstGeom prst="rect">
            <a:avLst/>
          </a:prstGeom>
          <a:noFill/>
          <a:ln w="9525">
            <a:noFill/>
            <a:miter lim="800000"/>
          </a:ln>
        </p:spPr>
        <p:txBody>
          <a:bodyPr wrap="square" lIns="0" tIns="0" rIns="0" bIns="0">
            <a:spAutoFit/>
          </a:bodyPr>
          <a:lstStyle/>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系统原理是从系统论的角度认识和处理管理问题的理论和方法，其内容包括管理的系统观点、系统分析方法和系统模式等。</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19" name="TextBox 18"/>
          <p:cNvSpPr txBox="1">
            <a:spLocks noChangeArrowheads="1"/>
          </p:cNvSpPr>
          <p:nvPr/>
        </p:nvSpPr>
        <p:spPr bwMode="auto">
          <a:xfrm>
            <a:off x="8112125" y="2237105"/>
            <a:ext cx="3221990" cy="1477010"/>
          </a:xfrm>
          <a:prstGeom prst="rect">
            <a:avLst/>
          </a:prstGeom>
          <a:noFill/>
          <a:ln w="9525">
            <a:noFill/>
            <a:miter lim="800000"/>
          </a:ln>
        </p:spPr>
        <p:txBody>
          <a:bodyPr wrap="square" lIns="0" tIns="0" rIns="0" bIns="0">
            <a:spAutoFit/>
          </a:bodyPr>
          <a:lstStyle/>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人本管理，就是以人为本的管理。人本原理强调管理应以人为中心，尊重人、依靠人、为了人、发展人，这是把管理活动做好的根本。</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20" name="TextBox 19"/>
          <p:cNvSpPr txBox="1">
            <a:spLocks noChangeArrowheads="1"/>
          </p:cNvSpPr>
          <p:nvPr/>
        </p:nvSpPr>
        <p:spPr bwMode="auto">
          <a:xfrm>
            <a:off x="1099185" y="4535805"/>
            <a:ext cx="2940685" cy="1477010"/>
          </a:xfrm>
          <a:prstGeom prst="rect">
            <a:avLst/>
          </a:prstGeom>
          <a:noFill/>
          <a:ln w="9525">
            <a:noFill/>
            <a:miter lim="800000"/>
          </a:ln>
        </p:spPr>
        <p:txBody>
          <a:bodyPr wrap="square" lIns="0" tIns="0" rIns="0" bIns="0">
            <a:spAutoFit/>
          </a:bodyPr>
          <a:lstStyle/>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效益是有效产出和其投入之间的一种比例关系，可以从社会和经济两个角度考察，即社会效益和经济效益。</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21" name="TextBox 20"/>
          <p:cNvSpPr txBox="1">
            <a:spLocks noChangeArrowheads="1"/>
          </p:cNvSpPr>
          <p:nvPr/>
        </p:nvSpPr>
        <p:spPr bwMode="auto">
          <a:xfrm>
            <a:off x="8112125" y="4535805"/>
            <a:ext cx="3221990" cy="1477010"/>
          </a:xfrm>
          <a:prstGeom prst="rect">
            <a:avLst/>
          </a:prstGeom>
          <a:noFill/>
          <a:ln w="9525">
            <a:noFill/>
            <a:miter lim="800000"/>
          </a:ln>
        </p:spPr>
        <p:txBody>
          <a:bodyPr wrap="square" lIns="0" tIns="0" rIns="0" bIns="0">
            <a:spAutoFit/>
          </a:bodyPr>
          <a:lstStyle/>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动力原理的含义是指在现代组织管理过程中，要充分利用一切手段，调动各种管理要素和机制来激发组织员工的工作积极性和创造性。</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25" name="TextBox 24"/>
          <p:cNvSpPr txBox="1">
            <a:spLocks noChangeArrowheads="1"/>
          </p:cNvSpPr>
          <p:nvPr/>
        </p:nvSpPr>
        <p:spPr bwMode="auto">
          <a:xfrm>
            <a:off x="1297530" y="1892535"/>
            <a:ext cx="1850924" cy="270510"/>
          </a:xfrm>
          <a:prstGeom prst="rect">
            <a:avLst/>
          </a:prstGeom>
          <a:noFill/>
          <a:ln w="9525">
            <a:noFill/>
            <a:miter lim="800000"/>
          </a:ln>
        </p:spPr>
        <p:txBody>
          <a:bodyPr lIns="0" tIns="0" rIns="0" bIns="0">
            <a:spAutoFit/>
          </a:bodyPr>
          <a:lstStyle/>
          <a:p>
            <a:pPr defTabSz="913765">
              <a:defRPr/>
            </a:pPr>
            <a:r>
              <a:rPr lang="zh-CN" altLang="en-US" sz="1755" dirty="0">
                <a:solidFill>
                  <a:schemeClr val="tx1">
                    <a:lumMod val="65000"/>
                    <a:lumOff val="35000"/>
                  </a:schemeClr>
                </a:solidFill>
                <a:latin typeface="宋体" panose="02010600030101010101" pitchFamily="2" charset="-122"/>
                <a:cs typeface="+mn-ea"/>
                <a:sym typeface="宋体" panose="02010600030101010101" pitchFamily="2" charset="-122"/>
              </a:rPr>
              <a:t>1. 系统原理</a:t>
            </a:r>
            <a:endParaRPr lang="zh-CN" altLang="en-US" sz="1755"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TextBox 36"/>
          <p:cNvSpPr txBox="1">
            <a:spLocks noChangeArrowheads="1"/>
          </p:cNvSpPr>
          <p:nvPr/>
        </p:nvSpPr>
        <p:spPr bwMode="auto">
          <a:xfrm>
            <a:off x="1297530" y="4207185"/>
            <a:ext cx="1850924" cy="270510"/>
          </a:xfrm>
          <a:prstGeom prst="rect">
            <a:avLst/>
          </a:prstGeom>
          <a:noFill/>
          <a:ln w="9525">
            <a:noFill/>
            <a:miter lim="800000"/>
          </a:ln>
        </p:spPr>
        <p:txBody>
          <a:bodyPr lIns="0" tIns="0" rIns="0" bIns="0">
            <a:spAutoFit/>
          </a:bodyPr>
          <a:lstStyle/>
          <a:p>
            <a:pPr defTabSz="913765">
              <a:defRPr/>
            </a:pPr>
            <a:r>
              <a:rPr lang="zh-CN" altLang="en-US" sz="1755" dirty="0">
                <a:solidFill>
                  <a:schemeClr val="tx1">
                    <a:lumMod val="65000"/>
                    <a:lumOff val="35000"/>
                  </a:schemeClr>
                </a:solidFill>
                <a:latin typeface="宋体" panose="02010600030101010101" pitchFamily="2" charset="-122"/>
                <a:cs typeface="+mn-ea"/>
                <a:sym typeface="宋体" panose="02010600030101010101" pitchFamily="2" charset="-122"/>
              </a:rPr>
              <a:t>3. 效益原理</a:t>
            </a:r>
            <a:endParaRPr lang="zh-CN" altLang="en-US" sz="1755"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8" name="TextBox 37"/>
          <p:cNvSpPr txBox="1">
            <a:spLocks noChangeArrowheads="1"/>
          </p:cNvSpPr>
          <p:nvPr/>
        </p:nvSpPr>
        <p:spPr bwMode="auto">
          <a:xfrm>
            <a:off x="8112117" y="1892535"/>
            <a:ext cx="1850924" cy="270510"/>
          </a:xfrm>
          <a:prstGeom prst="rect">
            <a:avLst/>
          </a:prstGeom>
          <a:noFill/>
          <a:ln w="9525">
            <a:noFill/>
            <a:miter lim="800000"/>
          </a:ln>
        </p:spPr>
        <p:txBody>
          <a:bodyPr lIns="0" tIns="0" rIns="0" bIns="0">
            <a:spAutoFit/>
          </a:bodyPr>
          <a:lstStyle/>
          <a:p>
            <a:pPr defTabSz="913765">
              <a:defRPr/>
            </a:pPr>
            <a:r>
              <a:rPr lang="zh-CN" altLang="en-US" sz="1755" dirty="0">
                <a:solidFill>
                  <a:schemeClr val="tx1">
                    <a:lumMod val="65000"/>
                    <a:lumOff val="35000"/>
                  </a:schemeClr>
                </a:solidFill>
                <a:latin typeface="宋体" panose="02010600030101010101" pitchFamily="2" charset="-122"/>
                <a:cs typeface="+mn-ea"/>
                <a:sym typeface="宋体" panose="02010600030101010101" pitchFamily="2" charset="-122"/>
              </a:rPr>
              <a:t> 2. 人本原理</a:t>
            </a:r>
            <a:endParaRPr lang="zh-CN" altLang="en-US" sz="1755"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9" name="TextBox 38"/>
          <p:cNvSpPr txBox="1">
            <a:spLocks noChangeArrowheads="1"/>
          </p:cNvSpPr>
          <p:nvPr/>
        </p:nvSpPr>
        <p:spPr bwMode="auto">
          <a:xfrm>
            <a:off x="8112117" y="4207185"/>
            <a:ext cx="1850924" cy="270510"/>
          </a:xfrm>
          <a:prstGeom prst="rect">
            <a:avLst/>
          </a:prstGeom>
          <a:noFill/>
          <a:ln w="9525">
            <a:noFill/>
            <a:miter lim="800000"/>
          </a:ln>
        </p:spPr>
        <p:txBody>
          <a:bodyPr lIns="0" tIns="0" rIns="0" bIns="0">
            <a:spAutoFit/>
          </a:bodyPr>
          <a:lstStyle/>
          <a:p>
            <a:pPr defTabSz="913765">
              <a:defRPr/>
            </a:pPr>
            <a:r>
              <a:rPr lang="zh-CN" altLang="en-US" sz="1755" dirty="0">
                <a:solidFill>
                  <a:schemeClr val="tx1">
                    <a:lumMod val="65000"/>
                    <a:lumOff val="35000"/>
                  </a:schemeClr>
                </a:solidFill>
                <a:latin typeface="宋体" panose="02010600030101010101" pitchFamily="2" charset="-122"/>
                <a:cs typeface="+mn-ea"/>
                <a:sym typeface="宋体" panose="02010600030101010101" pitchFamily="2" charset="-122"/>
              </a:rPr>
              <a:t>4. 动力原理</a:t>
            </a:r>
            <a:endParaRPr lang="zh-CN" altLang="en-US" sz="1755"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58414" name="Group 46"/>
          <p:cNvGrpSpPr/>
          <p:nvPr/>
        </p:nvGrpSpPr>
        <p:grpSpPr bwMode="auto">
          <a:xfrm>
            <a:off x="4290853" y="1894528"/>
            <a:ext cx="3610297" cy="3610297"/>
            <a:chOff x="2155" y="930"/>
            <a:chExt cx="1814" cy="1814"/>
          </a:xfrm>
          <a:effectLst>
            <a:outerShdw blurRad="190500" dist="190500" dir="5400000" algn="ctr" rotWithShape="0">
              <a:srgbClr val="000000">
                <a:alpha val="43137"/>
              </a:srgbClr>
            </a:outerShdw>
          </a:effectLst>
        </p:grpSpPr>
        <p:sp>
          <p:nvSpPr>
            <p:cNvPr id="62476" name="椭圆 168"/>
            <p:cNvSpPr>
              <a:spLocks noChangeArrowheads="1"/>
            </p:cNvSpPr>
            <p:nvPr/>
          </p:nvSpPr>
          <p:spPr bwMode="auto">
            <a:xfrm rot="2700000">
              <a:off x="2769" y="930"/>
              <a:ext cx="1200"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w 2207694"/>
                <a:gd name="T33" fmla="*/ 0 h 2207694"/>
                <a:gd name="T34" fmla="*/ 0 w 2207694"/>
                <a:gd name="T35" fmla="*/ 0 h 2207694"/>
                <a:gd name="T36" fmla="*/ 0 w 2207694"/>
                <a:gd name="T37" fmla="*/ 0 h 22076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4"/>
                <a:gd name="T58" fmla="*/ 0 h 2207694"/>
                <a:gd name="T59" fmla="*/ 2207694 w 2207694"/>
                <a:gd name="T60" fmla="*/ 2207694 h 22076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4" h="2207694">
                  <a:moveTo>
                    <a:pt x="1240201" y="2198410"/>
                  </a:moveTo>
                  <a:cubicBezTo>
                    <a:pt x="1195601" y="2204855"/>
                    <a:pt x="1150057" y="2207694"/>
                    <a:pt x="1103851" y="2207694"/>
                  </a:cubicBezTo>
                  <a:lnTo>
                    <a:pt x="1240201" y="2198410"/>
                  </a:lnTo>
                  <a:close/>
                  <a:moveTo>
                    <a:pt x="1396176" y="2167304"/>
                  </a:moveTo>
                  <a:cubicBezTo>
                    <a:pt x="1355911" y="2179613"/>
                    <a:pt x="1314389" y="2188486"/>
                    <a:pt x="1271865" y="2193577"/>
                  </a:cubicBezTo>
                  <a:lnTo>
                    <a:pt x="1396176" y="2167304"/>
                  </a:ln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2EA6EB"/>
            </a:solidFill>
            <a:ln w="9525">
              <a:noFill/>
              <a:round/>
            </a:ln>
          </p:spPr>
          <p:txBody>
            <a:bodyPr anchor="ctr"/>
            <a:lstStyle/>
            <a:p>
              <a:pPr defTabSz="913765">
                <a:defRPr/>
              </a:pPr>
              <a:endParaRPr lang="zh-CN" altLang="en-US" sz="2255">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477" name="椭圆 161"/>
            <p:cNvSpPr>
              <a:spLocks noChangeArrowheads="1"/>
            </p:cNvSpPr>
            <p:nvPr/>
          </p:nvSpPr>
          <p:spPr bwMode="auto">
            <a:xfrm rot="2700000">
              <a:off x="2163" y="938"/>
              <a:ext cx="1200" cy="1200"/>
            </a:xfrm>
            <a:custGeom>
              <a:avLst/>
              <a:gdLst>
                <a:gd name="T0" fmla="*/ 0 w 2207690"/>
                <a:gd name="T1" fmla="*/ 0 h 2207691"/>
                <a:gd name="T2" fmla="*/ 0 w 2207690"/>
                <a:gd name="T3" fmla="*/ 0 h 2207691"/>
                <a:gd name="T4" fmla="*/ 0 w 2207690"/>
                <a:gd name="T5" fmla="*/ 0 h 2207691"/>
                <a:gd name="T6" fmla="*/ 0 w 2207690"/>
                <a:gd name="T7" fmla="*/ 0 h 2207691"/>
                <a:gd name="T8" fmla="*/ 0 w 2207690"/>
                <a:gd name="T9" fmla="*/ 0 h 2207691"/>
                <a:gd name="T10" fmla="*/ 0 w 2207690"/>
                <a:gd name="T11" fmla="*/ 0 h 2207691"/>
                <a:gd name="T12" fmla="*/ 0 w 2207690"/>
                <a:gd name="T13" fmla="*/ 0 h 2207691"/>
                <a:gd name="T14" fmla="*/ 0 w 2207690"/>
                <a:gd name="T15" fmla="*/ 0 h 2207691"/>
                <a:gd name="T16" fmla="*/ 0 w 2207690"/>
                <a:gd name="T17" fmla="*/ 0 h 2207691"/>
                <a:gd name="T18" fmla="*/ 0 w 2207690"/>
                <a:gd name="T19" fmla="*/ 0 h 2207691"/>
                <a:gd name="T20" fmla="*/ 0 w 2207690"/>
                <a:gd name="T21" fmla="*/ 0 h 2207691"/>
                <a:gd name="T22" fmla="*/ 0 w 2207690"/>
                <a:gd name="T23" fmla="*/ 0 h 2207691"/>
                <a:gd name="T24" fmla="*/ 0 w 2207690"/>
                <a:gd name="T25" fmla="*/ 0 h 2207691"/>
                <a:gd name="T26" fmla="*/ 0 w 2207690"/>
                <a:gd name="T27" fmla="*/ 0 h 2207691"/>
                <a:gd name="T28" fmla="*/ 0 w 2207690"/>
                <a:gd name="T29" fmla="*/ 0 h 2207691"/>
                <a:gd name="T30" fmla="*/ 0 w 2207690"/>
                <a:gd name="T31" fmla="*/ 0 h 2207691"/>
                <a:gd name="T32" fmla="*/ 0 w 2207690"/>
                <a:gd name="T33" fmla="*/ 0 h 2207691"/>
                <a:gd name="T34" fmla="*/ 0 w 2207690"/>
                <a:gd name="T35" fmla="*/ 0 h 2207691"/>
                <a:gd name="T36" fmla="*/ 0 w 2207690"/>
                <a:gd name="T37" fmla="*/ 0 h 22076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1"/>
                <a:gd name="T59" fmla="*/ 2207690 w 2207690"/>
                <a:gd name="T60" fmla="*/ 2207691 h 22076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lnTo>
                    <a:pt x="2199826" y="976772"/>
                  </a:lnTo>
                  <a:close/>
                  <a:moveTo>
                    <a:pt x="2174170" y="838223"/>
                  </a:moveTo>
                  <a:cubicBezTo>
                    <a:pt x="2184491" y="874470"/>
                    <a:pt x="2191713" y="911752"/>
                    <a:pt x="2195714" y="949832"/>
                  </a:cubicBezTo>
                  <a:lnTo>
                    <a:pt x="2174170" y="838223"/>
                  </a:ln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rgbClr val="FDC01A"/>
            </a:solidFill>
            <a:ln w="9525">
              <a:noFill/>
              <a:round/>
            </a:ln>
          </p:spPr>
          <p:txBody>
            <a:bodyPr anchor="ctr"/>
            <a:lstStyle/>
            <a:p>
              <a:pPr defTabSz="913765">
                <a:defRPr/>
              </a:pPr>
              <a:endParaRPr lang="zh-CN" altLang="en-US" sz="2255">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478" name="椭圆 162"/>
            <p:cNvSpPr>
              <a:spLocks noChangeArrowheads="1"/>
            </p:cNvSpPr>
            <p:nvPr/>
          </p:nvSpPr>
          <p:spPr bwMode="auto">
            <a:xfrm rot="2700000">
              <a:off x="2761" y="1538"/>
              <a:ext cx="1201"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07694"/>
                <a:gd name="T49" fmla="*/ 0 h 2207694"/>
                <a:gd name="T50" fmla="*/ 2207694 w 2207694"/>
                <a:gd name="T51" fmla="*/ 2207694 h 220769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rgbClr val="FDC01A"/>
            </a:solidFill>
            <a:ln w="9525">
              <a:noFill/>
              <a:round/>
            </a:ln>
          </p:spPr>
          <p:txBody>
            <a:bodyPr anchor="ctr"/>
            <a:lstStyle/>
            <a:p>
              <a:pPr defTabSz="913765">
                <a:defRPr/>
              </a:pPr>
              <a:endParaRPr lang="zh-CN" altLang="en-US" sz="2255">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479" name="椭圆 163"/>
            <p:cNvSpPr>
              <a:spLocks noChangeArrowheads="1"/>
            </p:cNvSpPr>
            <p:nvPr/>
          </p:nvSpPr>
          <p:spPr bwMode="auto">
            <a:xfrm rot="2700000">
              <a:off x="2155" y="1544"/>
              <a:ext cx="1200" cy="1200"/>
            </a:xfrm>
            <a:custGeom>
              <a:avLst/>
              <a:gdLst>
                <a:gd name="T0" fmla="*/ 0 w 2207690"/>
                <a:gd name="T1" fmla="*/ 0 h 2207692"/>
                <a:gd name="T2" fmla="*/ 0 w 2207690"/>
                <a:gd name="T3" fmla="*/ 0 h 2207692"/>
                <a:gd name="T4" fmla="*/ 0 w 2207690"/>
                <a:gd name="T5" fmla="*/ 0 h 2207692"/>
                <a:gd name="T6" fmla="*/ 0 w 2207690"/>
                <a:gd name="T7" fmla="*/ 0 h 2207692"/>
                <a:gd name="T8" fmla="*/ 0 w 2207690"/>
                <a:gd name="T9" fmla="*/ 0 h 2207692"/>
                <a:gd name="T10" fmla="*/ 0 w 2207690"/>
                <a:gd name="T11" fmla="*/ 0 h 2207692"/>
                <a:gd name="T12" fmla="*/ 0 w 2207690"/>
                <a:gd name="T13" fmla="*/ 0 h 2207692"/>
                <a:gd name="T14" fmla="*/ 0 w 2207690"/>
                <a:gd name="T15" fmla="*/ 0 h 2207692"/>
                <a:gd name="T16" fmla="*/ 0 w 2207690"/>
                <a:gd name="T17" fmla="*/ 0 h 2207692"/>
                <a:gd name="T18" fmla="*/ 0 w 2207690"/>
                <a:gd name="T19" fmla="*/ 0 h 2207692"/>
                <a:gd name="T20" fmla="*/ 0 w 2207690"/>
                <a:gd name="T21" fmla="*/ 0 h 2207692"/>
                <a:gd name="T22" fmla="*/ 0 w 2207690"/>
                <a:gd name="T23" fmla="*/ 0 h 2207692"/>
                <a:gd name="T24" fmla="*/ 0 w 2207690"/>
                <a:gd name="T25" fmla="*/ 0 h 2207692"/>
                <a:gd name="T26" fmla="*/ 0 w 2207690"/>
                <a:gd name="T27" fmla="*/ 0 h 2207692"/>
                <a:gd name="T28" fmla="*/ 0 w 2207690"/>
                <a:gd name="T29" fmla="*/ 0 h 2207692"/>
                <a:gd name="T30" fmla="*/ 0 w 2207690"/>
                <a:gd name="T31" fmla="*/ 0 h 2207692"/>
                <a:gd name="T32" fmla="*/ 0 w 2207690"/>
                <a:gd name="T33" fmla="*/ 0 h 2207692"/>
                <a:gd name="T34" fmla="*/ 0 w 2207690"/>
                <a:gd name="T35" fmla="*/ 0 h 2207692"/>
                <a:gd name="T36" fmla="*/ 0 w 2207690"/>
                <a:gd name="T37" fmla="*/ 0 h 22076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2"/>
                <a:gd name="T59" fmla="*/ 2207690 w 2207690"/>
                <a:gd name="T60" fmla="*/ 2207692 h 22076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2">
                  <a:moveTo>
                    <a:pt x="2195631" y="1258405"/>
                  </a:moveTo>
                  <a:cubicBezTo>
                    <a:pt x="2191595" y="1296645"/>
                    <a:pt x="2184315" y="1334081"/>
                    <a:pt x="2173913" y="1370472"/>
                  </a:cubicBezTo>
                  <a:lnTo>
                    <a:pt x="2195631" y="1258405"/>
                  </a:lnTo>
                  <a:close/>
                  <a:moveTo>
                    <a:pt x="2207690" y="1103924"/>
                  </a:moveTo>
                  <a:cubicBezTo>
                    <a:pt x="2207691" y="1147015"/>
                    <a:pt x="2205219" y="1189529"/>
                    <a:pt x="2199774" y="1231259"/>
                  </a:cubicBezTo>
                  <a:lnTo>
                    <a:pt x="2207690" y="1103924"/>
                  </a:ln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2EA6EB"/>
            </a:solidFill>
            <a:ln w="9525">
              <a:noFill/>
              <a:round/>
            </a:ln>
          </p:spPr>
          <p:txBody>
            <a:bodyPr anchor="ctr"/>
            <a:lstStyle/>
            <a:p>
              <a:pPr defTabSz="913765">
                <a:defRPr/>
              </a:pPr>
              <a:endParaRPr lang="zh-CN" altLang="en-US" sz="2255">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22" name="KSO_Shape"/>
          <p:cNvSpPr/>
          <p:nvPr/>
        </p:nvSpPr>
        <p:spPr bwMode="auto">
          <a:xfrm>
            <a:off x="4962506" y="2311249"/>
            <a:ext cx="455756" cy="5781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23" name="KSO_Shape"/>
          <p:cNvSpPr/>
          <p:nvPr/>
        </p:nvSpPr>
        <p:spPr bwMode="auto">
          <a:xfrm>
            <a:off x="4689028" y="4327517"/>
            <a:ext cx="399912" cy="485723"/>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24" name="KSO_Shape"/>
          <p:cNvSpPr/>
          <p:nvPr/>
        </p:nvSpPr>
        <p:spPr bwMode="auto">
          <a:xfrm>
            <a:off x="7042511" y="2609259"/>
            <a:ext cx="580533" cy="480875"/>
          </a:xfrm>
          <a:custGeom>
            <a:avLst/>
            <a:gdLst>
              <a:gd name="T0" fmla="*/ 334092 w 2468563"/>
              <a:gd name="T1" fmla="*/ 1163517 h 2043113"/>
              <a:gd name="T2" fmla="*/ 311629 w 2468563"/>
              <a:gd name="T3" fmla="*/ 1134978 h 2043113"/>
              <a:gd name="T4" fmla="*/ 315291 w 2468563"/>
              <a:gd name="T5" fmla="*/ 1112098 h 2043113"/>
              <a:gd name="T6" fmla="*/ 370471 w 2468563"/>
              <a:gd name="T7" fmla="*/ 1125137 h 2043113"/>
              <a:gd name="T8" fmla="*/ 424186 w 2468563"/>
              <a:gd name="T9" fmla="*/ 1113082 h 2043113"/>
              <a:gd name="T10" fmla="*/ 435173 w 2468563"/>
              <a:gd name="T11" fmla="*/ 1130550 h 2043113"/>
              <a:gd name="T12" fmla="*/ 412711 w 2468563"/>
              <a:gd name="T13" fmla="*/ 1163025 h 2043113"/>
              <a:gd name="T14" fmla="*/ 523600 w 2468563"/>
              <a:gd name="T15" fmla="*/ 1053218 h 2043113"/>
              <a:gd name="T16" fmla="*/ 584854 w 2468563"/>
              <a:gd name="T17" fmla="*/ 1098646 h 2043113"/>
              <a:gd name="T18" fmla="*/ 636062 w 2468563"/>
              <a:gd name="T19" fmla="*/ 1158562 h 2043113"/>
              <a:gd name="T20" fmla="*/ 677960 w 2468563"/>
              <a:gd name="T21" fmla="*/ 1230511 h 2043113"/>
              <a:gd name="T22" fmla="*/ 733823 w 2468563"/>
              <a:gd name="T23" fmla="*/ 1397981 h 2043113"/>
              <a:gd name="T24" fmla="*/ 752199 w 2468563"/>
              <a:gd name="T25" fmla="*/ 1577975 h 2043113"/>
              <a:gd name="T26" fmla="*/ 10291 w 2468563"/>
              <a:gd name="T27" fmla="*/ 1413943 h 2043113"/>
              <a:gd name="T28" fmla="*/ 47533 w 2468563"/>
              <a:gd name="T29" fmla="*/ 1260469 h 2043113"/>
              <a:gd name="T30" fmla="*/ 83061 w 2468563"/>
              <a:gd name="T31" fmla="*/ 1184591 h 2043113"/>
              <a:gd name="T32" fmla="*/ 130839 w 2468563"/>
              <a:gd name="T33" fmla="*/ 1119764 h 2043113"/>
              <a:gd name="T34" fmla="*/ 193318 w 2468563"/>
              <a:gd name="T35" fmla="*/ 1068688 h 2043113"/>
              <a:gd name="T36" fmla="*/ 234235 w 2468563"/>
              <a:gd name="T37" fmla="*/ 1047079 h 2043113"/>
              <a:gd name="T38" fmla="*/ 399937 w 2468563"/>
              <a:gd name="T39" fmla="*/ 643940 h 2043113"/>
              <a:gd name="T40" fmla="*/ 463019 w 2468563"/>
              <a:gd name="T41" fmla="*/ 664037 h 2043113"/>
              <a:gd name="T42" fmla="*/ 516320 w 2468563"/>
              <a:gd name="T43" fmla="*/ 710847 h 2043113"/>
              <a:gd name="T44" fmla="*/ 530746 w 2468563"/>
              <a:gd name="T45" fmla="*/ 746874 h 2043113"/>
              <a:gd name="T46" fmla="*/ 532457 w 2468563"/>
              <a:gd name="T47" fmla="*/ 792704 h 2043113"/>
              <a:gd name="T48" fmla="*/ 542237 w 2468563"/>
              <a:gd name="T49" fmla="*/ 811575 h 2043113"/>
              <a:gd name="T50" fmla="*/ 549083 w 2468563"/>
              <a:gd name="T51" fmla="*/ 856424 h 2043113"/>
              <a:gd name="T52" fmla="*/ 538814 w 2468563"/>
              <a:gd name="T53" fmla="*/ 885343 h 2043113"/>
              <a:gd name="T54" fmla="*/ 523900 w 2468563"/>
              <a:gd name="T55" fmla="*/ 921860 h 2043113"/>
              <a:gd name="T56" fmla="*/ 502383 w 2468563"/>
              <a:gd name="T57" fmla="*/ 982150 h 2043113"/>
              <a:gd name="T58" fmla="*/ 460574 w 2468563"/>
              <a:gd name="T59" fmla="*/ 1037783 h 2043113"/>
              <a:gd name="T60" fmla="*/ 403849 w 2468563"/>
              <a:gd name="T61" fmla="*/ 1072340 h 2043113"/>
              <a:gd name="T62" fmla="*/ 340279 w 2468563"/>
              <a:gd name="T63" fmla="*/ 1069888 h 2043113"/>
              <a:gd name="T64" fmla="*/ 284777 w 2468563"/>
              <a:gd name="T65" fmla="*/ 1032391 h 2043113"/>
              <a:gd name="T66" fmla="*/ 244923 w 2468563"/>
              <a:gd name="T67" fmla="*/ 975288 h 2043113"/>
              <a:gd name="T68" fmla="*/ 226341 w 2468563"/>
              <a:gd name="T69" fmla="*/ 915733 h 2043113"/>
              <a:gd name="T70" fmla="*/ 209471 w 2468563"/>
              <a:gd name="T71" fmla="*/ 881177 h 2043113"/>
              <a:gd name="T72" fmla="*/ 200913 w 2468563"/>
              <a:gd name="T73" fmla="*/ 837308 h 2043113"/>
              <a:gd name="T74" fmla="*/ 212405 w 2468563"/>
              <a:gd name="T75" fmla="*/ 808388 h 2043113"/>
              <a:gd name="T76" fmla="*/ 217539 w 2468563"/>
              <a:gd name="T77" fmla="*/ 781675 h 2043113"/>
              <a:gd name="T78" fmla="*/ 222429 w 2468563"/>
              <a:gd name="T79" fmla="*/ 738051 h 2043113"/>
              <a:gd name="T80" fmla="*/ 244190 w 2468563"/>
              <a:gd name="T81" fmla="*/ 697613 h 2043113"/>
              <a:gd name="T82" fmla="*/ 302137 w 2468563"/>
              <a:gd name="T83" fmla="*/ 657419 h 2043113"/>
              <a:gd name="T84" fmla="*/ 363996 w 2468563"/>
              <a:gd name="T85" fmla="*/ 642225 h 2043113"/>
              <a:gd name="T86" fmla="*/ 1153781 w 2468563"/>
              <a:gd name="T87" fmla="*/ 571772 h 2043113"/>
              <a:gd name="T88" fmla="*/ 1202294 w 2468563"/>
              <a:gd name="T89" fmla="*/ 716875 h 2043113"/>
              <a:gd name="T90" fmla="*/ 1214545 w 2468563"/>
              <a:gd name="T91" fmla="*/ 827907 h 2043113"/>
              <a:gd name="T92" fmla="*/ 1535760 w 2468563"/>
              <a:gd name="T93" fmla="*/ 502163 h 2043113"/>
              <a:gd name="T94" fmla="*/ 1197638 w 2468563"/>
              <a:gd name="T95" fmla="*/ 845309 h 2043113"/>
              <a:gd name="T96" fmla="*/ 1149861 w 2468563"/>
              <a:gd name="T97" fmla="*/ 775454 h 2043113"/>
              <a:gd name="T98" fmla="*/ 1189798 w 2468563"/>
              <a:gd name="T99" fmla="*/ 617117 h 2043113"/>
              <a:gd name="T100" fmla="*/ 1104778 w 2468563"/>
              <a:gd name="T101" fmla="*/ 675207 h 2043113"/>
              <a:gd name="T102" fmla="*/ 1238555 w 2468563"/>
              <a:gd name="T103" fmla="*/ 84454 h 2043113"/>
              <a:gd name="T104" fmla="*/ 1264336 w 2468563"/>
              <a:gd name="T105" fmla="*/ 11016 h 2043113"/>
              <a:gd name="T106" fmla="*/ 1886365 w 2468563"/>
              <a:gd name="T107" fmla="*/ 234891 h 2043113"/>
              <a:gd name="T108" fmla="*/ 1905000 w 2468563"/>
              <a:gd name="T109" fmla="*/ 274522 h 2043113"/>
              <a:gd name="T110" fmla="*/ 1886365 w 2468563"/>
              <a:gd name="T111" fmla="*/ 314397 h 2043113"/>
              <a:gd name="T112" fmla="*/ 1809444 w 2468563"/>
              <a:gd name="T113" fmla="*/ 1074053 h 2043113"/>
              <a:gd name="T114" fmla="*/ 595895 w 2468563"/>
              <a:gd name="T115" fmla="*/ 317332 h 2043113"/>
              <a:gd name="T116" fmla="*/ 573582 w 2468563"/>
              <a:gd name="T117" fmla="*/ 279903 h 2043113"/>
              <a:gd name="T118" fmla="*/ 588539 w 2468563"/>
              <a:gd name="T119" fmla="*/ 238315 h 2043113"/>
              <a:gd name="T120" fmla="*/ 1011611 w 2468563"/>
              <a:gd name="T121" fmla="*/ 223148 h 2043113"/>
              <a:gd name="T122" fmla="*/ 1228980 w 2468563"/>
              <a:gd name="T123" fmla="*/ 1714 h 20431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68563" h="2043113">
                <a:moveTo>
                  <a:pt x="303264" y="1355839"/>
                </a:moveTo>
                <a:lnTo>
                  <a:pt x="429743" y="1638966"/>
                </a:lnTo>
                <a:lnTo>
                  <a:pt x="463711" y="1520110"/>
                </a:lnTo>
                <a:lnTo>
                  <a:pt x="460769" y="1519546"/>
                </a:lnTo>
                <a:lnTo>
                  <a:pt x="454442" y="1517635"/>
                </a:lnTo>
                <a:lnTo>
                  <a:pt x="448747" y="1515087"/>
                </a:lnTo>
                <a:lnTo>
                  <a:pt x="443052" y="1512857"/>
                </a:lnTo>
                <a:lnTo>
                  <a:pt x="437989" y="1509671"/>
                </a:lnTo>
                <a:lnTo>
                  <a:pt x="432927" y="1506486"/>
                </a:lnTo>
                <a:lnTo>
                  <a:pt x="428814" y="1502663"/>
                </a:lnTo>
                <a:lnTo>
                  <a:pt x="424385" y="1499159"/>
                </a:lnTo>
                <a:lnTo>
                  <a:pt x="420588" y="1495018"/>
                </a:lnTo>
                <a:lnTo>
                  <a:pt x="417108" y="1491196"/>
                </a:lnTo>
                <a:lnTo>
                  <a:pt x="413944" y="1486736"/>
                </a:lnTo>
                <a:lnTo>
                  <a:pt x="411096" y="1482595"/>
                </a:lnTo>
                <a:lnTo>
                  <a:pt x="408249" y="1478454"/>
                </a:lnTo>
                <a:lnTo>
                  <a:pt x="406034" y="1473994"/>
                </a:lnTo>
                <a:lnTo>
                  <a:pt x="403819" y="1469534"/>
                </a:lnTo>
                <a:lnTo>
                  <a:pt x="400022" y="1460934"/>
                </a:lnTo>
                <a:lnTo>
                  <a:pt x="397175" y="1453289"/>
                </a:lnTo>
                <a:lnTo>
                  <a:pt x="394960" y="1445962"/>
                </a:lnTo>
                <a:lnTo>
                  <a:pt x="393378" y="1439910"/>
                </a:lnTo>
                <a:lnTo>
                  <a:pt x="392746" y="1435450"/>
                </a:lnTo>
                <a:lnTo>
                  <a:pt x="392113" y="1430990"/>
                </a:lnTo>
                <a:lnTo>
                  <a:pt x="396542" y="1433857"/>
                </a:lnTo>
                <a:lnTo>
                  <a:pt x="401604" y="1436406"/>
                </a:lnTo>
                <a:lnTo>
                  <a:pt x="408565" y="1439910"/>
                </a:lnTo>
                <a:lnTo>
                  <a:pt x="417740" y="1443414"/>
                </a:lnTo>
                <a:lnTo>
                  <a:pt x="427548" y="1447236"/>
                </a:lnTo>
                <a:lnTo>
                  <a:pt x="439255" y="1450422"/>
                </a:lnTo>
                <a:lnTo>
                  <a:pt x="445583" y="1452333"/>
                </a:lnTo>
                <a:lnTo>
                  <a:pt x="451910" y="1453607"/>
                </a:lnTo>
                <a:lnTo>
                  <a:pt x="458555" y="1454881"/>
                </a:lnTo>
                <a:lnTo>
                  <a:pt x="465515" y="1455518"/>
                </a:lnTo>
                <a:lnTo>
                  <a:pt x="472476" y="1456474"/>
                </a:lnTo>
                <a:lnTo>
                  <a:pt x="480069" y="1456793"/>
                </a:lnTo>
                <a:lnTo>
                  <a:pt x="487346" y="1456793"/>
                </a:lnTo>
                <a:lnTo>
                  <a:pt x="494939" y="1456474"/>
                </a:lnTo>
                <a:lnTo>
                  <a:pt x="502533" y="1455837"/>
                </a:lnTo>
                <a:lnTo>
                  <a:pt x="510443" y="1454881"/>
                </a:lnTo>
                <a:lnTo>
                  <a:pt x="518036" y="1453289"/>
                </a:lnTo>
                <a:lnTo>
                  <a:pt x="526262" y="1450740"/>
                </a:lnTo>
                <a:lnTo>
                  <a:pt x="533855" y="1448192"/>
                </a:lnTo>
                <a:lnTo>
                  <a:pt x="541765" y="1445006"/>
                </a:lnTo>
                <a:lnTo>
                  <a:pt x="549675" y="1441184"/>
                </a:lnTo>
                <a:lnTo>
                  <a:pt x="557585" y="1436724"/>
                </a:lnTo>
                <a:lnTo>
                  <a:pt x="565178" y="1431309"/>
                </a:lnTo>
                <a:lnTo>
                  <a:pt x="573088" y="1425575"/>
                </a:lnTo>
                <a:lnTo>
                  <a:pt x="572455" y="1429716"/>
                </a:lnTo>
                <a:lnTo>
                  <a:pt x="571822" y="1434494"/>
                </a:lnTo>
                <a:lnTo>
                  <a:pt x="570873" y="1440228"/>
                </a:lnTo>
                <a:lnTo>
                  <a:pt x="568975" y="1447555"/>
                </a:lnTo>
                <a:lnTo>
                  <a:pt x="566760" y="1455200"/>
                </a:lnTo>
                <a:lnTo>
                  <a:pt x="563912" y="1463801"/>
                </a:lnTo>
                <a:lnTo>
                  <a:pt x="559799" y="1472720"/>
                </a:lnTo>
                <a:lnTo>
                  <a:pt x="557901" y="1477180"/>
                </a:lnTo>
                <a:lnTo>
                  <a:pt x="555054" y="1481639"/>
                </a:lnTo>
                <a:lnTo>
                  <a:pt x="552522" y="1486099"/>
                </a:lnTo>
                <a:lnTo>
                  <a:pt x="549359" y="1490240"/>
                </a:lnTo>
                <a:lnTo>
                  <a:pt x="546195" y="1494381"/>
                </a:lnTo>
                <a:lnTo>
                  <a:pt x="542714" y="1498522"/>
                </a:lnTo>
                <a:lnTo>
                  <a:pt x="538918" y="1502345"/>
                </a:lnTo>
                <a:lnTo>
                  <a:pt x="534805" y="1505849"/>
                </a:lnTo>
                <a:lnTo>
                  <a:pt x="530375" y="1509034"/>
                </a:lnTo>
                <a:lnTo>
                  <a:pt x="525946" y="1512220"/>
                </a:lnTo>
                <a:lnTo>
                  <a:pt x="520567" y="1514768"/>
                </a:lnTo>
                <a:lnTo>
                  <a:pt x="515188" y="1517316"/>
                </a:lnTo>
                <a:lnTo>
                  <a:pt x="511422" y="1518580"/>
                </a:lnTo>
                <a:lnTo>
                  <a:pt x="529292" y="1632494"/>
                </a:lnTo>
                <a:lnTo>
                  <a:pt x="666898" y="1361111"/>
                </a:lnTo>
                <a:lnTo>
                  <a:pt x="668973" y="1358269"/>
                </a:lnTo>
                <a:lnTo>
                  <a:pt x="678498" y="1363674"/>
                </a:lnTo>
                <a:lnTo>
                  <a:pt x="688023" y="1369079"/>
                </a:lnTo>
                <a:lnTo>
                  <a:pt x="697230" y="1374802"/>
                </a:lnTo>
                <a:lnTo>
                  <a:pt x="706438" y="1380524"/>
                </a:lnTo>
                <a:lnTo>
                  <a:pt x="715328" y="1386883"/>
                </a:lnTo>
                <a:lnTo>
                  <a:pt x="723900" y="1393560"/>
                </a:lnTo>
                <a:lnTo>
                  <a:pt x="732790" y="1400555"/>
                </a:lnTo>
                <a:lnTo>
                  <a:pt x="741045" y="1407549"/>
                </a:lnTo>
                <a:lnTo>
                  <a:pt x="749300" y="1414862"/>
                </a:lnTo>
                <a:lnTo>
                  <a:pt x="757873" y="1422493"/>
                </a:lnTo>
                <a:lnTo>
                  <a:pt x="765810" y="1430123"/>
                </a:lnTo>
                <a:lnTo>
                  <a:pt x="773430" y="1438072"/>
                </a:lnTo>
                <a:lnTo>
                  <a:pt x="781050" y="1446656"/>
                </a:lnTo>
                <a:lnTo>
                  <a:pt x="788670" y="1454923"/>
                </a:lnTo>
                <a:lnTo>
                  <a:pt x="796290" y="1463507"/>
                </a:lnTo>
                <a:lnTo>
                  <a:pt x="803593" y="1472409"/>
                </a:lnTo>
                <a:lnTo>
                  <a:pt x="810578" y="1481312"/>
                </a:lnTo>
                <a:lnTo>
                  <a:pt x="817563" y="1490850"/>
                </a:lnTo>
                <a:lnTo>
                  <a:pt x="824230" y="1500070"/>
                </a:lnTo>
                <a:lnTo>
                  <a:pt x="830898" y="1509608"/>
                </a:lnTo>
                <a:lnTo>
                  <a:pt x="837565" y="1519783"/>
                </a:lnTo>
                <a:lnTo>
                  <a:pt x="843915" y="1529957"/>
                </a:lnTo>
                <a:lnTo>
                  <a:pt x="849948" y="1539813"/>
                </a:lnTo>
                <a:lnTo>
                  <a:pt x="855980" y="1550305"/>
                </a:lnTo>
                <a:lnTo>
                  <a:pt x="862013" y="1560797"/>
                </a:lnTo>
                <a:lnTo>
                  <a:pt x="867728" y="1571289"/>
                </a:lnTo>
                <a:lnTo>
                  <a:pt x="873443" y="1582417"/>
                </a:lnTo>
                <a:lnTo>
                  <a:pt x="878523" y="1593227"/>
                </a:lnTo>
                <a:lnTo>
                  <a:pt x="889000" y="1615483"/>
                </a:lnTo>
                <a:lnTo>
                  <a:pt x="899160" y="1638374"/>
                </a:lnTo>
                <a:lnTo>
                  <a:pt x="908050" y="1661902"/>
                </a:lnTo>
                <a:lnTo>
                  <a:pt x="916623" y="1685748"/>
                </a:lnTo>
                <a:lnTo>
                  <a:pt x="924878" y="1709593"/>
                </a:lnTo>
                <a:lnTo>
                  <a:pt x="932180" y="1734393"/>
                </a:lnTo>
                <a:lnTo>
                  <a:pt x="939165" y="1759510"/>
                </a:lnTo>
                <a:lnTo>
                  <a:pt x="945515" y="1784627"/>
                </a:lnTo>
                <a:lnTo>
                  <a:pt x="950913" y="1810062"/>
                </a:lnTo>
                <a:lnTo>
                  <a:pt x="955675" y="1835816"/>
                </a:lnTo>
                <a:lnTo>
                  <a:pt x="960438" y="1861569"/>
                </a:lnTo>
                <a:lnTo>
                  <a:pt x="964248" y="1887322"/>
                </a:lnTo>
                <a:lnTo>
                  <a:pt x="967423" y="1913393"/>
                </a:lnTo>
                <a:lnTo>
                  <a:pt x="970280" y="1939464"/>
                </a:lnTo>
                <a:lnTo>
                  <a:pt x="972185" y="1965536"/>
                </a:lnTo>
                <a:lnTo>
                  <a:pt x="973773" y="1991289"/>
                </a:lnTo>
                <a:lnTo>
                  <a:pt x="974408" y="2017360"/>
                </a:lnTo>
                <a:lnTo>
                  <a:pt x="974725" y="2043113"/>
                </a:lnTo>
                <a:lnTo>
                  <a:pt x="0" y="2043113"/>
                </a:lnTo>
                <a:lnTo>
                  <a:pt x="0" y="2016406"/>
                </a:lnTo>
                <a:lnTo>
                  <a:pt x="635" y="1990017"/>
                </a:lnTo>
                <a:lnTo>
                  <a:pt x="1588" y="1963310"/>
                </a:lnTo>
                <a:lnTo>
                  <a:pt x="2858" y="1936603"/>
                </a:lnTo>
                <a:lnTo>
                  <a:pt x="5080" y="1909578"/>
                </a:lnTo>
                <a:lnTo>
                  <a:pt x="7303" y="1883189"/>
                </a:lnTo>
                <a:lnTo>
                  <a:pt x="10160" y="1856800"/>
                </a:lnTo>
                <a:lnTo>
                  <a:pt x="13335" y="1830729"/>
                </a:lnTo>
                <a:lnTo>
                  <a:pt x="17463" y="1804657"/>
                </a:lnTo>
                <a:lnTo>
                  <a:pt x="21590" y="1778904"/>
                </a:lnTo>
                <a:lnTo>
                  <a:pt x="26670" y="1753469"/>
                </a:lnTo>
                <a:lnTo>
                  <a:pt x="32385" y="1728352"/>
                </a:lnTo>
                <a:lnTo>
                  <a:pt x="38735" y="1703870"/>
                </a:lnTo>
                <a:lnTo>
                  <a:pt x="45403" y="1679389"/>
                </a:lnTo>
                <a:lnTo>
                  <a:pt x="53023" y="1655543"/>
                </a:lnTo>
                <a:lnTo>
                  <a:pt x="57150" y="1643779"/>
                </a:lnTo>
                <a:lnTo>
                  <a:pt x="61595" y="1632016"/>
                </a:lnTo>
                <a:lnTo>
                  <a:pt x="65723" y="1620888"/>
                </a:lnTo>
                <a:lnTo>
                  <a:pt x="70168" y="1609442"/>
                </a:lnTo>
                <a:lnTo>
                  <a:pt x="75248" y="1597996"/>
                </a:lnTo>
                <a:lnTo>
                  <a:pt x="79693" y="1586868"/>
                </a:lnTo>
                <a:lnTo>
                  <a:pt x="85090" y="1576058"/>
                </a:lnTo>
                <a:lnTo>
                  <a:pt x="90170" y="1565248"/>
                </a:lnTo>
                <a:lnTo>
                  <a:pt x="95885" y="1554438"/>
                </a:lnTo>
                <a:lnTo>
                  <a:pt x="101600" y="1544264"/>
                </a:lnTo>
                <a:lnTo>
                  <a:pt x="107633" y="1533772"/>
                </a:lnTo>
                <a:lnTo>
                  <a:pt x="113665" y="1523916"/>
                </a:lnTo>
                <a:lnTo>
                  <a:pt x="120015" y="1514060"/>
                </a:lnTo>
                <a:lnTo>
                  <a:pt x="126365" y="1504203"/>
                </a:lnTo>
                <a:lnTo>
                  <a:pt x="133033" y="1494665"/>
                </a:lnTo>
                <a:lnTo>
                  <a:pt x="140018" y="1485445"/>
                </a:lnTo>
                <a:lnTo>
                  <a:pt x="147003" y="1476225"/>
                </a:lnTo>
                <a:lnTo>
                  <a:pt x="154305" y="1467322"/>
                </a:lnTo>
                <a:lnTo>
                  <a:pt x="161925" y="1458738"/>
                </a:lnTo>
                <a:lnTo>
                  <a:pt x="169545" y="1449836"/>
                </a:lnTo>
                <a:lnTo>
                  <a:pt x="177800" y="1441569"/>
                </a:lnTo>
                <a:lnTo>
                  <a:pt x="186055" y="1433621"/>
                </a:lnTo>
                <a:lnTo>
                  <a:pt x="194310" y="1425672"/>
                </a:lnTo>
                <a:lnTo>
                  <a:pt x="202883" y="1418041"/>
                </a:lnTo>
                <a:lnTo>
                  <a:pt x="212090" y="1410729"/>
                </a:lnTo>
                <a:lnTo>
                  <a:pt x="221298" y="1403416"/>
                </a:lnTo>
                <a:lnTo>
                  <a:pt x="230823" y="1396739"/>
                </a:lnTo>
                <a:lnTo>
                  <a:pt x="240348" y="1390063"/>
                </a:lnTo>
                <a:lnTo>
                  <a:pt x="250508" y="1383704"/>
                </a:lnTo>
                <a:lnTo>
                  <a:pt x="260350" y="1377345"/>
                </a:lnTo>
                <a:lnTo>
                  <a:pt x="270828" y="1371622"/>
                </a:lnTo>
                <a:lnTo>
                  <a:pt x="281623" y="1365899"/>
                </a:lnTo>
                <a:lnTo>
                  <a:pt x="292418" y="1360494"/>
                </a:lnTo>
                <a:lnTo>
                  <a:pt x="303264" y="1355839"/>
                </a:lnTo>
                <a:close/>
                <a:moveTo>
                  <a:pt x="303530" y="1355725"/>
                </a:moveTo>
                <a:lnTo>
                  <a:pt x="303532" y="1355727"/>
                </a:lnTo>
                <a:lnTo>
                  <a:pt x="303525" y="1355727"/>
                </a:lnTo>
                <a:lnTo>
                  <a:pt x="303530" y="1355725"/>
                </a:lnTo>
                <a:close/>
                <a:moveTo>
                  <a:pt x="1481455" y="1064649"/>
                </a:moveTo>
                <a:lnTo>
                  <a:pt x="1492568" y="1069647"/>
                </a:lnTo>
                <a:lnTo>
                  <a:pt x="1492568" y="1069726"/>
                </a:lnTo>
                <a:lnTo>
                  <a:pt x="1481455" y="1064649"/>
                </a:lnTo>
                <a:close/>
                <a:moveTo>
                  <a:pt x="486569" y="830263"/>
                </a:moveTo>
                <a:lnTo>
                  <a:pt x="493856" y="830898"/>
                </a:lnTo>
                <a:lnTo>
                  <a:pt x="501460" y="831533"/>
                </a:lnTo>
                <a:lnTo>
                  <a:pt x="509381" y="832484"/>
                </a:lnTo>
                <a:lnTo>
                  <a:pt x="518252" y="833754"/>
                </a:lnTo>
                <a:lnTo>
                  <a:pt x="526807" y="835340"/>
                </a:lnTo>
                <a:lnTo>
                  <a:pt x="535361" y="836927"/>
                </a:lnTo>
                <a:lnTo>
                  <a:pt x="544549" y="839148"/>
                </a:lnTo>
                <a:lnTo>
                  <a:pt x="553737" y="841687"/>
                </a:lnTo>
                <a:lnTo>
                  <a:pt x="563242" y="844225"/>
                </a:lnTo>
                <a:lnTo>
                  <a:pt x="572431" y="847716"/>
                </a:lnTo>
                <a:lnTo>
                  <a:pt x="581619" y="851206"/>
                </a:lnTo>
                <a:lnTo>
                  <a:pt x="590807" y="855332"/>
                </a:lnTo>
                <a:lnTo>
                  <a:pt x="599995" y="859774"/>
                </a:lnTo>
                <a:lnTo>
                  <a:pt x="609183" y="864217"/>
                </a:lnTo>
                <a:lnTo>
                  <a:pt x="617738" y="869611"/>
                </a:lnTo>
                <a:lnTo>
                  <a:pt x="625975" y="875323"/>
                </a:lnTo>
                <a:lnTo>
                  <a:pt x="634530" y="881669"/>
                </a:lnTo>
                <a:lnTo>
                  <a:pt x="642134" y="888333"/>
                </a:lnTo>
                <a:lnTo>
                  <a:pt x="649738" y="895631"/>
                </a:lnTo>
                <a:lnTo>
                  <a:pt x="656708" y="903247"/>
                </a:lnTo>
                <a:lnTo>
                  <a:pt x="663045" y="911498"/>
                </a:lnTo>
                <a:lnTo>
                  <a:pt x="669065" y="920383"/>
                </a:lnTo>
                <a:lnTo>
                  <a:pt x="671599" y="924825"/>
                </a:lnTo>
                <a:lnTo>
                  <a:pt x="674451" y="929585"/>
                </a:lnTo>
                <a:lnTo>
                  <a:pt x="676669" y="934345"/>
                </a:lnTo>
                <a:lnTo>
                  <a:pt x="679203" y="939422"/>
                </a:lnTo>
                <a:lnTo>
                  <a:pt x="681421" y="944816"/>
                </a:lnTo>
                <a:lnTo>
                  <a:pt x="683005" y="950211"/>
                </a:lnTo>
                <a:lnTo>
                  <a:pt x="684590" y="955605"/>
                </a:lnTo>
                <a:lnTo>
                  <a:pt x="686491" y="961000"/>
                </a:lnTo>
                <a:lnTo>
                  <a:pt x="687758" y="967029"/>
                </a:lnTo>
                <a:lnTo>
                  <a:pt x="689025" y="973058"/>
                </a:lnTo>
                <a:lnTo>
                  <a:pt x="689659" y="979087"/>
                </a:lnTo>
                <a:lnTo>
                  <a:pt x="690609" y="985433"/>
                </a:lnTo>
                <a:lnTo>
                  <a:pt x="690926" y="991780"/>
                </a:lnTo>
                <a:lnTo>
                  <a:pt x="691560" y="998444"/>
                </a:lnTo>
                <a:lnTo>
                  <a:pt x="691560" y="1005107"/>
                </a:lnTo>
                <a:lnTo>
                  <a:pt x="690926" y="1012088"/>
                </a:lnTo>
                <a:lnTo>
                  <a:pt x="690609" y="1019069"/>
                </a:lnTo>
                <a:lnTo>
                  <a:pt x="689976" y="1026368"/>
                </a:lnTo>
                <a:lnTo>
                  <a:pt x="689025" y="1034301"/>
                </a:lnTo>
                <a:lnTo>
                  <a:pt x="688075" y="1041599"/>
                </a:lnTo>
                <a:lnTo>
                  <a:pt x="689025" y="1041916"/>
                </a:lnTo>
                <a:lnTo>
                  <a:pt x="691877" y="1042868"/>
                </a:lnTo>
                <a:lnTo>
                  <a:pt x="693778" y="1043820"/>
                </a:lnTo>
                <a:lnTo>
                  <a:pt x="695679" y="1044772"/>
                </a:lnTo>
                <a:lnTo>
                  <a:pt x="698213" y="1046676"/>
                </a:lnTo>
                <a:lnTo>
                  <a:pt x="700431" y="1048580"/>
                </a:lnTo>
                <a:lnTo>
                  <a:pt x="702649" y="1050802"/>
                </a:lnTo>
                <a:lnTo>
                  <a:pt x="704867" y="1053975"/>
                </a:lnTo>
                <a:lnTo>
                  <a:pt x="707085" y="1057148"/>
                </a:lnTo>
                <a:lnTo>
                  <a:pt x="708669" y="1061273"/>
                </a:lnTo>
                <a:lnTo>
                  <a:pt x="710253" y="1066033"/>
                </a:lnTo>
                <a:lnTo>
                  <a:pt x="711837" y="1071110"/>
                </a:lnTo>
                <a:lnTo>
                  <a:pt x="712471" y="1077139"/>
                </a:lnTo>
                <a:lnTo>
                  <a:pt x="712788" y="1084120"/>
                </a:lnTo>
                <a:lnTo>
                  <a:pt x="712471" y="1097765"/>
                </a:lnTo>
                <a:lnTo>
                  <a:pt x="711520" y="1108871"/>
                </a:lnTo>
                <a:lnTo>
                  <a:pt x="710887" y="1114266"/>
                </a:lnTo>
                <a:lnTo>
                  <a:pt x="709619" y="1119026"/>
                </a:lnTo>
                <a:lnTo>
                  <a:pt x="708669" y="1123468"/>
                </a:lnTo>
                <a:lnTo>
                  <a:pt x="707402" y="1127276"/>
                </a:lnTo>
                <a:lnTo>
                  <a:pt x="706451" y="1131401"/>
                </a:lnTo>
                <a:lnTo>
                  <a:pt x="704867" y="1134574"/>
                </a:lnTo>
                <a:lnTo>
                  <a:pt x="703283" y="1138065"/>
                </a:lnTo>
                <a:lnTo>
                  <a:pt x="701699" y="1140921"/>
                </a:lnTo>
                <a:lnTo>
                  <a:pt x="698213" y="1146315"/>
                </a:lnTo>
                <a:lnTo>
                  <a:pt x="694411" y="1151392"/>
                </a:lnTo>
                <a:lnTo>
                  <a:pt x="690293" y="1156470"/>
                </a:lnTo>
                <a:lnTo>
                  <a:pt x="688392" y="1159325"/>
                </a:lnTo>
                <a:lnTo>
                  <a:pt x="686174" y="1163133"/>
                </a:lnTo>
                <a:lnTo>
                  <a:pt x="684273" y="1167259"/>
                </a:lnTo>
                <a:lnTo>
                  <a:pt x="682372" y="1172653"/>
                </a:lnTo>
                <a:lnTo>
                  <a:pt x="681104" y="1178682"/>
                </a:lnTo>
                <a:lnTo>
                  <a:pt x="680154" y="1185663"/>
                </a:lnTo>
                <a:lnTo>
                  <a:pt x="678887" y="1193596"/>
                </a:lnTo>
                <a:lnTo>
                  <a:pt x="677302" y="1202164"/>
                </a:lnTo>
                <a:lnTo>
                  <a:pt x="675401" y="1210414"/>
                </a:lnTo>
                <a:lnTo>
                  <a:pt x="673184" y="1218982"/>
                </a:lnTo>
                <a:lnTo>
                  <a:pt x="670332" y="1227867"/>
                </a:lnTo>
                <a:lnTo>
                  <a:pt x="667164" y="1236435"/>
                </a:lnTo>
                <a:lnTo>
                  <a:pt x="663679" y="1245002"/>
                </a:lnTo>
                <a:lnTo>
                  <a:pt x="659877" y="1254205"/>
                </a:lnTo>
                <a:lnTo>
                  <a:pt x="655758" y="1262772"/>
                </a:lnTo>
                <a:lnTo>
                  <a:pt x="651005" y="1271657"/>
                </a:lnTo>
                <a:lnTo>
                  <a:pt x="646570" y="1280225"/>
                </a:lnTo>
                <a:lnTo>
                  <a:pt x="641183" y="1288793"/>
                </a:lnTo>
                <a:lnTo>
                  <a:pt x="635797" y="1297360"/>
                </a:lnTo>
                <a:lnTo>
                  <a:pt x="629777" y="1305611"/>
                </a:lnTo>
                <a:lnTo>
                  <a:pt x="623758" y="1313544"/>
                </a:lnTo>
                <a:lnTo>
                  <a:pt x="617421" y="1321477"/>
                </a:lnTo>
                <a:lnTo>
                  <a:pt x="610767" y="1329410"/>
                </a:lnTo>
                <a:lnTo>
                  <a:pt x="604114" y="1336708"/>
                </a:lnTo>
                <a:lnTo>
                  <a:pt x="596827" y="1343689"/>
                </a:lnTo>
                <a:lnTo>
                  <a:pt x="589540" y="1350353"/>
                </a:lnTo>
                <a:lnTo>
                  <a:pt x="581619" y="1356699"/>
                </a:lnTo>
                <a:lnTo>
                  <a:pt x="574015" y="1362729"/>
                </a:lnTo>
                <a:lnTo>
                  <a:pt x="566094" y="1368123"/>
                </a:lnTo>
                <a:lnTo>
                  <a:pt x="557856" y="1373200"/>
                </a:lnTo>
                <a:lnTo>
                  <a:pt x="549302" y="1377643"/>
                </a:lnTo>
                <a:lnTo>
                  <a:pt x="541064" y="1382085"/>
                </a:lnTo>
                <a:lnTo>
                  <a:pt x="532510" y="1385258"/>
                </a:lnTo>
                <a:lnTo>
                  <a:pt x="523321" y="1388432"/>
                </a:lnTo>
                <a:lnTo>
                  <a:pt x="514450" y="1390653"/>
                </a:lnTo>
                <a:lnTo>
                  <a:pt x="505262" y="1392239"/>
                </a:lnTo>
                <a:lnTo>
                  <a:pt x="496074" y="1393191"/>
                </a:lnTo>
                <a:lnTo>
                  <a:pt x="486569" y="1393826"/>
                </a:lnTo>
                <a:lnTo>
                  <a:pt x="477064" y="1393191"/>
                </a:lnTo>
                <a:lnTo>
                  <a:pt x="467876" y="1392239"/>
                </a:lnTo>
                <a:lnTo>
                  <a:pt x="458687" y="1390653"/>
                </a:lnTo>
                <a:lnTo>
                  <a:pt x="449816" y="1388432"/>
                </a:lnTo>
                <a:lnTo>
                  <a:pt x="440945" y="1385258"/>
                </a:lnTo>
                <a:lnTo>
                  <a:pt x="432073" y="1382085"/>
                </a:lnTo>
                <a:lnTo>
                  <a:pt x="423836" y="1377643"/>
                </a:lnTo>
                <a:lnTo>
                  <a:pt x="415281" y="1373200"/>
                </a:lnTo>
                <a:lnTo>
                  <a:pt x="407044" y="1368123"/>
                </a:lnTo>
                <a:lnTo>
                  <a:pt x="399123" y="1362729"/>
                </a:lnTo>
                <a:lnTo>
                  <a:pt x="391202" y="1356699"/>
                </a:lnTo>
                <a:lnTo>
                  <a:pt x="383915" y="1350353"/>
                </a:lnTo>
                <a:lnTo>
                  <a:pt x="376628" y="1343689"/>
                </a:lnTo>
                <a:lnTo>
                  <a:pt x="369024" y="1336708"/>
                </a:lnTo>
                <a:lnTo>
                  <a:pt x="362370" y="1329410"/>
                </a:lnTo>
                <a:lnTo>
                  <a:pt x="355717" y="1321477"/>
                </a:lnTo>
                <a:lnTo>
                  <a:pt x="349380" y="1313544"/>
                </a:lnTo>
                <a:lnTo>
                  <a:pt x="343360" y="1305611"/>
                </a:lnTo>
                <a:lnTo>
                  <a:pt x="337340" y="1297360"/>
                </a:lnTo>
                <a:lnTo>
                  <a:pt x="332271" y="1288793"/>
                </a:lnTo>
                <a:lnTo>
                  <a:pt x="326885" y="1280225"/>
                </a:lnTo>
                <a:lnTo>
                  <a:pt x="322132" y="1271657"/>
                </a:lnTo>
                <a:lnTo>
                  <a:pt x="317380" y="1262772"/>
                </a:lnTo>
                <a:lnTo>
                  <a:pt x="313261" y="1254205"/>
                </a:lnTo>
                <a:lnTo>
                  <a:pt x="309459" y="1245002"/>
                </a:lnTo>
                <a:lnTo>
                  <a:pt x="306291" y="1236435"/>
                </a:lnTo>
                <a:lnTo>
                  <a:pt x="302805" y="1227867"/>
                </a:lnTo>
                <a:lnTo>
                  <a:pt x="300271" y="1218982"/>
                </a:lnTo>
                <a:lnTo>
                  <a:pt x="297736" y="1210414"/>
                </a:lnTo>
                <a:lnTo>
                  <a:pt x="295835" y="1202164"/>
                </a:lnTo>
                <a:lnTo>
                  <a:pt x="294251" y="1193596"/>
                </a:lnTo>
                <a:lnTo>
                  <a:pt x="293300" y="1185663"/>
                </a:lnTo>
                <a:lnTo>
                  <a:pt x="292033" y="1178682"/>
                </a:lnTo>
                <a:lnTo>
                  <a:pt x="290766" y="1172653"/>
                </a:lnTo>
                <a:lnTo>
                  <a:pt x="288865" y="1167259"/>
                </a:lnTo>
                <a:lnTo>
                  <a:pt x="286964" y="1163133"/>
                </a:lnTo>
                <a:lnTo>
                  <a:pt x="284746" y="1159325"/>
                </a:lnTo>
                <a:lnTo>
                  <a:pt x="282845" y="1156470"/>
                </a:lnTo>
                <a:lnTo>
                  <a:pt x="278726" y="1151392"/>
                </a:lnTo>
                <a:lnTo>
                  <a:pt x="274924" y="1146315"/>
                </a:lnTo>
                <a:lnTo>
                  <a:pt x="271439" y="1140921"/>
                </a:lnTo>
                <a:lnTo>
                  <a:pt x="268271" y="1134574"/>
                </a:lnTo>
                <a:lnTo>
                  <a:pt x="266686" y="1131401"/>
                </a:lnTo>
                <a:lnTo>
                  <a:pt x="265419" y="1127276"/>
                </a:lnTo>
                <a:lnTo>
                  <a:pt x="264469" y="1123468"/>
                </a:lnTo>
                <a:lnTo>
                  <a:pt x="263518" y="1119026"/>
                </a:lnTo>
                <a:lnTo>
                  <a:pt x="262568" y="1114266"/>
                </a:lnTo>
                <a:lnTo>
                  <a:pt x="261934" y="1108871"/>
                </a:lnTo>
                <a:lnTo>
                  <a:pt x="260983" y="1097765"/>
                </a:lnTo>
                <a:lnTo>
                  <a:pt x="260350" y="1084120"/>
                </a:lnTo>
                <a:lnTo>
                  <a:pt x="260983" y="1077139"/>
                </a:lnTo>
                <a:lnTo>
                  <a:pt x="261617" y="1071110"/>
                </a:lnTo>
                <a:lnTo>
                  <a:pt x="262884" y="1066033"/>
                </a:lnTo>
                <a:lnTo>
                  <a:pt x="264469" y="1061273"/>
                </a:lnTo>
                <a:lnTo>
                  <a:pt x="266053" y="1057148"/>
                </a:lnTo>
                <a:lnTo>
                  <a:pt x="268271" y="1053975"/>
                </a:lnTo>
                <a:lnTo>
                  <a:pt x="270488" y="1050802"/>
                </a:lnTo>
                <a:lnTo>
                  <a:pt x="272706" y="1048580"/>
                </a:lnTo>
                <a:lnTo>
                  <a:pt x="275241" y="1046676"/>
                </a:lnTo>
                <a:lnTo>
                  <a:pt x="277459" y="1044772"/>
                </a:lnTo>
                <a:lnTo>
                  <a:pt x="279360" y="1043820"/>
                </a:lnTo>
                <a:lnTo>
                  <a:pt x="281578" y="1042868"/>
                </a:lnTo>
                <a:lnTo>
                  <a:pt x="284112" y="1041916"/>
                </a:lnTo>
                <a:lnTo>
                  <a:pt x="285063" y="1041599"/>
                </a:lnTo>
                <a:lnTo>
                  <a:pt x="283795" y="1034301"/>
                </a:lnTo>
                <a:lnTo>
                  <a:pt x="283162" y="1026368"/>
                </a:lnTo>
                <a:lnTo>
                  <a:pt x="282528" y="1019069"/>
                </a:lnTo>
                <a:lnTo>
                  <a:pt x="281894" y="1012088"/>
                </a:lnTo>
                <a:lnTo>
                  <a:pt x="281894" y="1005107"/>
                </a:lnTo>
                <a:lnTo>
                  <a:pt x="281894" y="998444"/>
                </a:lnTo>
                <a:lnTo>
                  <a:pt x="282211" y="991780"/>
                </a:lnTo>
                <a:lnTo>
                  <a:pt x="282528" y="985433"/>
                </a:lnTo>
                <a:lnTo>
                  <a:pt x="283162" y="979087"/>
                </a:lnTo>
                <a:lnTo>
                  <a:pt x="284112" y="973058"/>
                </a:lnTo>
                <a:lnTo>
                  <a:pt x="285063" y="967029"/>
                </a:lnTo>
                <a:lnTo>
                  <a:pt x="286964" y="961000"/>
                </a:lnTo>
                <a:lnTo>
                  <a:pt x="288231" y="955605"/>
                </a:lnTo>
                <a:lnTo>
                  <a:pt x="289815" y="950211"/>
                </a:lnTo>
                <a:lnTo>
                  <a:pt x="291716" y="944816"/>
                </a:lnTo>
                <a:lnTo>
                  <a:pt x="293934" y="939422"/>
                </a:lnTo>
                <a:lnTo>
                  <a:pt x="296152" y="934345"/>
                </a:lnTo>
                <a:lnTo>
                  <a:pt x="298687" y="929585"/>
                </a:lnTo>
                <a:lnTo>
                  <a:pt x="301221" y="924825"/>
                </a:lnTo>
                <a:lnTo>
                  <a:pt x="304073" y="920383"/>
                </a:lnTo>
                <a:lnTo>
                  <a:pt x="309776" y="911498"/>
                </a:lnTo>
                <a:lnTo>
                  <a:pt x="316429" y="903247"/>
                </a:lnTo>
                <a:lnTo>
                  <a:pt x="323400" y="895631"/>
                </a:lnTo>
                <a:lnTo>
                  <a:pt x="330687" y="888333"/>
                </a:lnTo>
                <a:lnTo>
                  <a:pt x="338924" y="881669"/>
                </a:lnTo>
                <a:lnTo>
                  <a:pt x="346845" y="875323"/>
                </a:lnTo>
                <a:lnTo>
                  <a:pt x="355400" y="869611"/>
                </a:lnTo>
                <a:lnTo>
                  <a:pt x="364271" y="864217"/>
                </a:lnTo>
                <a:lnTo>
                  <a:pt x="373142" y="859774"/>
                </a:lnTo>
                <a:lnTo>
                  <a:pt x="382014" y="855332"/>
                </a:lnTo>
                <a:lnTo>
                  <a:pt x="391519" y="851206"/>
                </a:lnTo>
                <a:lnTo>
                  <a:pt x="400707" y="847716"/>
                </a:lnTo>
                <a:lnTo>
                  <a:pt x="410212" y="844225"/>
                </a:lnTo>
                <a:lnTo>
                  <a:pt x="419400" y="841687"/>
                </a:lnTo>
                <a:lnTo>
                  <a:pt x="428588" y="839148"/>
                </a:lnTo>
                <a:lnTo>
                  <a:pt x="437776" y="836927"/>
                </a:lnTo>
                <a:lnTo>
                  <a:pt x="446331" y="835340"/>
                </a:lnTo>
                <a:lnTo>
                  <a:pt x="455202" y="833754"/>
                </a:lnTo>
                <a:lnTo>
                  <a:pt x="463440" y="832484"/>
                </a:lnTo>
                <a:lnTo>
                  <a:pt x="471678" y="831533"/>
                </a:lnTo>
                <a:lnTo>
                  <a:pt x="479598" y="830898"/>
                </a:lnTo>
                <a:lnTo>
                  <a:pt x="486569" y="830263"/>
                </a:lnTo>
                <a:close/>
                <a:moveTo>
                  <a:pt x="977804" y="422275"/>
                </a:moveTo>
                <a:lnTo>
                  <a:pt x="977804" y="1118375"/>
                </a:lnTo>
                <a:lnTo>
                  <a:pt x="1390015" y="817113"/>
                </a:lnTo>
                <a:lnTo>
                  <a:pt x="1449070" y="773953"/>
                </a:lnTo>
                <a:lnTo>
                  <a:pt x="1478598" y="752373"/>
                </a:lnTo>
                <a:lnTo>
                  <a:pt x="1493520" y="741583"/>
                </a:lnTo>
                <a:lnTo>
                  <a:pt x="1495108" y="740313"/>
                </a:lnTo>
                <a:lnTo>
                  <a:pt x="1495743" y="739996"/>
                </a:lnTo>
                <a:lnTo>
                  <a:pt x="1499235" y="741583"/>
                </a:lnTo>
                <a:lnTo>
                  <a:pt x="1491298" y="737457"/>
                </a:lnTo>
                <a:lnTo>
                  <a:pt x="1551940" y="766971"/>
                </a:lnTo>
                <a:lnTo>
                  <a:pt x="1551940" y="767288"/>
                </a:lnTo>
                <a:lnTo>
                  <a:pt x="1551940" y="768240"/>
                </a:lnTo>
                <a:lnTo>
                  <a:pt x="1552258" y="773001"/>
                </a:lnTo>
                <a:lnTo>
                  <a:pt x="1552575" y="781887"/>
                </a:lnTo>
                <a:lnTo>
                  <a:pt x="1557973" y="928187"/>
                </a:lnTo>
                <a:lnTo>
                  <a:pt x="1560361" y="996818"/>
                </a:lnTo>
                <a:lnTo>
                  <a:pt x="1511300" y="1036404"/>
                </a:lnTo>
                <a:lnTo>
                  <a:pt x="1507808" y="1039260"/>
                </a:lnTo>
                <a:lnTo>
                  <a:pt x="1505903" y="1040847"/>
                </a:lnTo>
                <a:lnTo>
                  <a:pt x="1505903" y="1041165"/>
                </a:lnTo>
                <a:lnTo>
                  <a:pt x="1549083" y="1060841"/>
                </a:lnTo>
                <a:lnTo>
                  <a:pt x="1563053" y="1067106"/>
                </a:lnTo>
                <a:lnTo>
                  <a:pt x="1563053" y="1067188"/>
                </a:lnTo>
                <a:lnTo>
                  <a:pt x="1573848" y="1071948"/>
                </a:lnTo>
                <a:lnTo>
                  <a:pt x="1563053" y="1067106"/>
                </a:lnTo>
                <a:lnTo>
                  <a:pt x="1563053" y="1066553"/>
                </a:lnTo>
                <a:lnTo>
                  <a:pt x="1563053" y="1065284"/>
                </a:lnTo>
                <a:lnTo>
                  <a:pt x="1562735" y="1056080"/>
                </a:lnTo>
                <a:lnTo>
                  <a:pt x="1562100" y="1037991"/>
                </a:lnTo>
                <a:lnTo>
                  <a:pt x="1560513" y="1001178"/>
                </a:lnTo>
                <a:lnTo>
                  <a:pt x="1560361" y="996818"/>
                </a:lnTo>
                <a:lnTo>
                  <a:pt x="1624965" y="944689"/>
                </a:lnTo>
                <a:lnTo>
                  <a:pt x="1990090" y="650185"/>
                </a:lnTo>
                <a:lnTo>
                  <a:pt x="2001202" y="641616"/>
                </a:lnTo>
                <a:lnTo>
                  <a:pt x="1911350" y="530225"/>
                </a:lnTo>
                <a:lnTo>
                  <a:pt x="2162175" y="556883"/>
                </a:lnTo>
                <a:lnTo>
                  <a:pt x="2135188" y="807592"/>
                </a:lnTo>
                <a:lnTo>
                  <a:pt x="2045652" y="696518"/>
                </a:lnTo>
                <a:lnTo>
                  <a:pt x="2034540" y="705087"/>
                </a:lnTo>
                <a:lnTo>
                  <a:pt x="1669415" y="999591"/>
                </a:lnTo>
                <a:lnTo>
                  <a:pt x="1555750" y="1091307"/>
                </a:lnTo>
                <a:lnTo>
                  <a:pt x="1551940" y="1094480"/>
                </a:lnTo>
                <a:lnTo>
                  <a:pt x="1550353" y="1095749"/>
                </a:lnTo>
                <a:lnTo>
                  <a:pt x="1550035" y="1095749"/>
                </a:lnTo>
                <a:lnTo>
                  <a:pt x="1506855" y="1076074"/>
                </a:lnTo>
                <a:lnTo>
                  <a:pt x="1492568" y="1069647"/>
                </a:lnTo>
                <a:lnTo>
                  <a:pt x="1492568" y="1069092"/>
                </a:lnTo>
                <a:lnTo>
                  <a:pt x="1492568" y="1068140"/>
                </a:lnTo>
                <a:lnTo>
                  <a:pt x="1492250" y="1058619"/>
                </a:lnTo>
                <a:lnTo>
                  <a:pt x="1491615" y="1040847"/>
                </a:lnTo>
                <a:lnTo>
                  <a:pt x="1490028" y="1004034"/>
                </a:lnTo>
                <a:lnTo>
                  <a:pt x="1487488" y="930726"/>
                </a:lnTo>
                <a:lnTo>
                  <a:pt x="1483991" y="836157"/>
                </a:lnTo>
                <a:lnTo>
                  <a:pt x="1490980" y="831076"/>
                </a:lnTo>
                <a:lnTo>
                  <a:pt x="1520190" y="809496"/>
                </a:lnTo>
                <a:lnTo>
                  <a:pt x="1534795" y="798706"/>
                </a:lnTo>
                <a:lnTo>
                  <a:pt x="1537018" y="797437"/>
                </a:lnTo>
                <a:lnTo>
                  <a:pt x="1537335" y="797120"/>
                </a:lnTo>
                <a:lnTo>
                  <a:pt x="1535492" y="795947"/>
                </a:lnTo>
                <a:lnTo>
                  <a:pt x="1541780" y="799024"/>
                </a:lnTo>
                <a:lnTo>
                  <a:pt x="1533843" y="794898"/>
                </a:lnTo>
                <a:lnTo>
                  <a:pt x="1535492" y="795947"/>
                </a:lnTo>
                <a:lnTo>
                  <a:pt x="1481455" y="769510"/>
                </a:lnTo>
                <a:lnTo>
                  <a:pt x="1481455" y="769827"/>
                </a:lnTo>
                <a:lnTo>
                  <a:pt x="1481455" y="771097"/>
                </a:lnTo>
                <a:lnTo>
                  <a:pt x="1481773" y="775540"/>
                </a:lnTo>
                <a:lnTo>
                  <a:pt x="1482090" y="784743"/>
                </a:lnTo>
                <a:lnTo>
                  <a:pt x="1483991" y="836157"/>
                </a:lnTo>
                <a:lnTo>
                  <a:pt x="1431608" y="874237"/>
                </a:lnTo>
                <a:lnTo>
                  <a:pt x="977804" y="1205369"/>
                </a:lnTo>
                <a:lnTo>
                  <a:pt x="977804" y="1279208"/>
                </a:lnTo>
                <a:lnTo>
                  <a:pt x="2233708" y="1279208"/>
                </a:lnTo>
                <a:lnTo>
                  <a:pt x="2233708" y="422275"/>
                </a:lnTo>
                <a:lnTo>
                  <a:pt x="977804" y="422275"/>
                </a:lnTo>
                <a:close/>
                <a:moveTo>
                  <a:pt x="1604961" y="109349"/>
                </a:moveTo>
                <a:lnTo>
                  <a:pt x="1432317" y="288925"/>
                </a:lnTo>
                <a:lnTo>
                  <a:pt x="1770657" y="288925"/>
                </a:lnTo>
                <a:lnTo>
                  <a:pt x="1604961" y="109349"/>
                </a:lnTo>
                <a:close/>
                <a:moveTo>
                  <a:pt x="1605916" y="0"/>
                </a:moveTo>
                <a:lnTo>
                  <a:pt x="1610688" y="317"/>
                </a:lnTo>
                <a:lnTo>
                  <a:pt x="1615461" y="951"/>
                </a:lnTo>
                <a:lnTo>
                  <a:pt x="1619915" y="2219"/>
                </a:lnTo>
                <a:lnTo>
                  <a:pt x="1623733" y="4121"/>
                </a:lnTo>
                <a:lnTo>
                  <a:pt x="1627870" y="6022"/>
                </a:lnTo>
                <a:lnTo>
                  <a:pt x="1631688" y="8241"/>
                </a:lnTo>
                <a:lnTo>
                  <a:pt x="1635188" y="11410"/>
                </a:lnTo>
                <a:lnTo>
                  <a:pt x="1638369" y="14263"/>
                </a:lnTo>
                <a:lnTo>
                  <a:pt x="1892057" y="288925"/>
                </a:lnTo>
                <a:lnTo>
                  <a:pt x="2401839" y="288925"/>
                </a:lnTo>
                <a:lnTo>
                  <a:pt x="2408511" y="289242"/>
                </a:lnTo>
                <a:lnTo>
                  <a:pt x="2415184" y="290192"/>
                </a:lnTo>
                <a:lnTo>
                  <a:pt x="2421538" y="291776"/>
                </a:lnTo>
                <a:lnTo>
                  <a:pt x="2427893" y="294310"/>
                </a:lnTo>
                <a:lnTo>
                  <a:pt x="2433612" y="297160"/>
                </a:lnTo>
                <a:lnTo>
                  <a:pt x="2439332" y="300645"/>
                </a:lnTo>
                <a:lnTo>
                  <a:pt x="2444415" y="304129"/>
                </a:lnTo>
                <a:lnTo>
                  <a:pt x="2448864" y="308563"/>
                </a:lnTo>
                <a:lnTo>
                  <a:pt x="2453312" y="313314"/>
                </a:lnTo>
                <a:lnTo>
                  <a:pt x="2457442" y="318699"/>
                </a:lnTo>
                <a:lnTo>
                  <a:pt x="2460620" y="323767"/>
                </a:lnTo>
                <a:lnTo>
                  <a:pt x="2463162" y="329785"/>
                </a:lnTo>
                <a:lnTo>
                  <a:pt x="2465703" y="335803"/>
                </a:lnTo>
                <a:lnTo>
                  <a:pt x="2467292" y="342138"/>
                </a:lnTo>
                <a:lnTo>
                  <a:pt x="2468245" y="348790"/>
                </a:lnTo>
                <a:lnTo>
                  <a:pt x="2468563" y="355442"/>
                </a:lnTo>
                <a:lnTo>
                  <a:pt x="2468245" y="362410"/>
                </a:lnTo>
                <a:lnTo>
                  <a:pt x="2467292" y="369062"/>
                </a:lnTo>
                <a:lnTo>
                  <a:pt x="2465703" y="375397"/>
                </a:lnTo>
                <a:lnTo>
                  <a:pt x="2463162" y="381415"/>
                </a:lnTo>
                <a:lnTo>
                  <a:pt x="2460620" y="387433"/>
                </a:lnTo>
                <a:lnTo>
                  <a:pt x="2457442" y="392818"/>
                </a:lnTo>
                <a:lnTo>
                  <a:pt x="2453312" y="397886"/>
                </a:lnTo>
                <a:lnTo>
                  <a:pt x="2448864" y="402954"/>
                </a:lnTo>
                <a:lnTo>
                  <a:pt x="2444415" y="407071"/>
                </a:lnTo>
                <a:lnTo>
                  <a:pt x="2439332" y="410872"/>
                </a:lnTo>
                <a:lnTo>
                  <a:pt x="2433612" y="414040"/>
                </a:lnTo>
                <a:lnTo>
                  <a:pt x="2427893" y="417207"/>
                </a:lnTo>
                <a:lnTo>
                  <a:pt x="2421538" y="419108"/>
                </a:lnTo>
                <a:lnTo>
                  <a:pt x="2415184" y="420691"/>
                </a:lnTo>
                <a:lnTo>
                  <a:pt x="2408511" y="421958"/>
                </a:lnTo>
                <a:lnTo>
                  <a:pt x="2401839" y="422275"/>
                </a:lnTo>
                <a:lnTo>
                  <a:pt x="2344738" y="422275"/>
                </a:lnTo>
                <a:lnTo>
                  <a:pt x="2344738" y="1390650"/>
                </a:lnTo>
                <a:lnTo>
                  <a:pt x="866775" y="1390650"/>
                </a:lnTo>
                <a:lnTo>
                  <a:pt x="866775" y="422275"/>
                </a:lnTo>
                <a:lnTo>
                  <a:pt x="809674" y="422275"/>
                </a:lnTo>
                <a:lnTo>
                  <a:pt x="803001" y="421958"/>
                </a:lnTo>
                <a:lnTo>
                  <a:pt x="796329" y="420691"/>
                </a:lnTo>
                <a:lnTo>
                  <a:pt x="789974" y="419108"/>
                </a:lnTo>
                <a:lnTo>
                  <a:pt x="783620" y="417207"/>
                </a:lnTo>
                <a:lnTo>
                  <a:pt x="777900" y="414040"/>
                </a:lnTo>
                <a:lnTo>
                  <a:pt x="772181" y="410872"/>
                </a:lnTo>
                <a:lnTo>
                  <a:pt x="767098" y="407071"/>
                </a:lnTo>
                <a:lnTo>
                  <a:pt x="762649" y="402954"/>
                </a:lnTo>
                <a:lnTo>
                  <a:pt x="758201" y="397886"/>
                </a:lnTo>
                <a:lnTo>
                  <a:pt x="754070" y="392818"/>
                </a:lnTo>
                <a:lnTo>
                  <a:pt x="750893" y="387433"/>
                </a:lnTo>
                <a:lnTo>
                  <a:pt x="748033" y="381415"/>
                </a:lnTo>
                <a:lnTo>
                  <a:pt x="745809" y="375397"/>
                </a:lnTo>
                <a:lnTo>
                  <a:pt x="744221" y="369062"/>
                </a:lnTo>
                <a:lnTo>
                  <a:pt x="743267" y="362410"/>
                </a:lnTo>
                <a:lnTo>
                  <a:pt x="742950" y="355442"/>
                </a:lnTo>
                <a:lnTo>
                  <a:pt x="743267" y="348790"/>
                </a:lnTo>
                <a:lnTo>
                  <a:pt x="744221" y="342138"/>
                </a:lnTo>
                <a:lnTo>
                  <a:pt x="745809" y="335803"/>
                </a:lnTo>
                <a:lnTo>
                  <a:pt x="748033" y="329785"/>
                </a:lnTo>
                <a:lnTo>
                  <a:pt x="750893" y="323767"/>
                </a:lnTo>
                <a:lnTo>
                  <a:pt x="754070" y="318699"/>
                </a:lnTo>
                <a:lnTo>
                  <a:pt x="758201" y="313314"/>
                </a:lnTo>
                <a:lnTo>
                  <a:pt x="762649" y="308563"/>
                </a:lnTo>
                <a:lnTo>
                  <a:pt x="767098" y="304129"/>
                </a:lnTo>
                <a:lnTo>
                  <a:pt x="772181" y="300645"/>
                </a:lnTo>
                <a:lnTo>
                  <a:pt x="777900" y="297160"/>
                </a:lnTo>
                <a:lnTo>
                  <a:pt x="783620" y="294310"/>
                </a:lnTo>
                <a:lnTo>
                  <a:pt x="789974" y="291776"/>
                </a:lnTo>
                <a:lnTo>
                  <a:pt x="796329" y="290192"/>
                </a:lnTo>
                <a:lnTo>
                  <a:pt x="803001" y="289242"/>
                </a:lnTo>
                <a:lnTo>
                  <a:pt x="809674" y="288925"/>
                </a:lnTo>
                <a:lnTo>
                  <a:pt x="1310879" y="288925"/>
                </a:lnTo>
                <a:lnTo>
                  <a:pt x="1311607" y="287475"/>
                </a:lnTo>
                <a:lnTo>
                  <a:pt x="1314152" y="283672"/>
                </a:lnTo>
                <a:lnTo>
                  <a:pt x="1317334" y="280502"/>
                </a:lnTo>
                <a:lnTo>
                  <a:pt x="1573462" y="13629"/>
                </a:lnTo>
                <a:lnTo>
                  <a:pt x="1576962" y="10777"/>
                </a:lnTo>
                <a:lnTo>
                  <a:pt x="1580780" y="7924"/>
                </a:lnTo>
                <a:lnTo>
                  <a:pt x="1584280" y="5705"/>
                </a:lnTo>
                <a:lnTo>
                  <a:pt x="1588735" y="3804"/>
                </a:lnTo>
                <a:lnTo>
                  <a:pt x="1592553" y="2219"/>
                </a:lnTo>
                <a:lnTo>
                  <a:pt x="1597007" y="951"/>
                </a:lnTo>
                <a:lnTo>
                  <a:pt x="1601780" y="317"/>
                </a:lnTo>
                <a:lnTo>
                  <a:pt x="160591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四、管理原理</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58414"/>
                                        </p:tgtEl>
                                        <p:attrNameLst>
                                          <p:attrName>style.visibility</p:attrName>
                                        </p:attrNameLst>
                                      </p:cBhvr>
                                      <p:to>
                                        <p:strVal val="visible"/>
                                      </p:to>
                                    </p:set>
                                    <p:anim calcmode="lin" valueType="num">
                                      <p:cBhvr>
                                        <p:cTn id="7" dur="1000" fill="hold"/>
                                        <p:tgtEl>
                                          <p:spTgt spid="58414"/>
                                        </p:tgtEl>
                                        <p:attrNameLst>
                                          <p:attrName>ppt_w</p:attrName>
                                        </p:attrNameLst>
                                      </p:cBhvr>
                                      <p:tavLst>
                                        <p:tav tm="0">
                                          <p:val>
                                            <p:fltVal val="0"/>
                                          </p:val>
                                        </p:tav>
                                        <p:tav tm="100000">
                                          <p:val>
                                            <p:strVal val="#ppt_w"/>
                                          </p:val>
                                        </p:tav>
                                      </p:tavLst>
                                    </p:anim>
                                    <p:anim calcmode="lin" valueType="num">
                                      <p:cBhvr>
                                        <p:cTn id="8" dur="1000" fill="hold"/>
                                        <p:tgtEl>
                                          <p:spTgt spid="58414"/>
                                        </p:tgtEl>
                                        <p:attrNameLst>
                                          <p:attrName>ppt_h</p:attrName>
                                        </p:attrNameLst>
                                      </p:cBhvr>
                                      <p:tavLst>
                                        <p:tav tm="0">
                                          <p:val>
                                            <p:fltVal val="0"/>
                                          </p:val>
                                        </p:tav>
                                        <p:tav tm="100000">
                                          <p:val>
                                            <p:strVal val="#ppt_h"/>
                                          </p:val>
                                        </p:tav>
                                      </p:tavLst>
                                    </p:anim>
                                    <p:anim calcmode="lin" valueType="num">
                                      <p:cBhvr>
                                        <p:cTn id="9" dur="1000" fill="hold"/>
                                        <p:tgtEl>
                                          <p:spTgt spid="58414"/>
                                        </p:tgtEl>
                                        <p:attrNameLst>
                                          <p:attrName>style.rotation</p:attrName>
                                        </p:attrNameLst>
                                      </p:cBhvr>
                                      <p:tavLst>
                                        <p:tav tm="0">
                                          <p:val>
                                            <p:fltVal val="90"/>
                                          </p:val>
                                        </p:tav>
                                        <p:tav tm="100000">
                                          <p:val>
                                            <p:fltVal val="0"/>
                                          </p:val>
                                        </p:tav>
                                      </p:tavLst>
                                    </p:anim>
                                    <p:animEffect transition="in" filter="fade">
                                      <p:cBhvr>
                                        <p:cTn id="10" dur="1000"/>
                                        <p:tgtEl>
                                          <p:spTgt spid="58414"/>
                                        </p:tgtEl>
                                      </p:cBhvr>
                                    </p:animEffect>
                                  </p:childTnLst>
                                </p:cTn>
                              </p:par>
                            </p:childTnLst>
                          </p:cTn>
                        </p:par>
                        <p:par>
                          <p:cTn id="11" fill="hold">
                            <p:stCondLst>
                              <p:cond delay="1000"/>
                            </p:stCondLst>
                            <p:childTnLst>
                              <p:par>
                                <p:cTn id="12" presetID="22" presetClass="entr" presetSubtype="2"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righ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right)">
                                      <p:cBhvr>
                                        <p:cTn id="20" dur="500"/>
                                        <p:tgtEl>
                                          <p:spTgt spid="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right)">
                                      <p:cBhvr>
                                        <p:cTn id="29" dur="500"/>
                                        <p:tgtEl>
                                          <p:spTgt spid="3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left)">
                                      <p:cBhvr>
                                        <p:cTn id="32" dur="500"/>
                                        <p:tgtEl>
                                          <p:spTgt spid="3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left)">
                                      <p:cBhvr>
                                        <p:cTn id="35" dur="500"/>
                                        <p:tgtEl>
                                          <p:spTgt spid="3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0" grpId="0"/>
      <p:bldP spid="21" grpId="0"/>
      <p:bldP spid="25" grpId="0"/>
      <p:bldP spid="37" grpId="0"/>
      <p:bldP spid="38" grpId="0"/>
      <p:bldP spid="39" grpId="0"/>
      <p:bldP spid="22" grpId="0" bldLvl="0" animBg="1"/>
      <p:bldP spid="23" grpId="0" bldLvl="0" animBg="1"/>
      <p:bldP spid="2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1568450"/>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项目一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管理与管理学</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764618" y="2413231"/>
            <a:ext cx="2598207" cy="2595035"/>
            <a:chOff x="3573463" y="1865947"/>
            <a:chExt cx="1948655" cy="1946276"/>
          </a:xfrm>
        </p:grpSpPr>
        <p:sp>
          <p:nvSpPr>
            <p:cNvPr id="17429" name="Freeform 21"/>
            <p:cNvSpPr/>
            <p:nvPr/>
          </p:nvSpPr>
          <p:spPr bwMode="auto">
            <a:xfrm>
              <a:off x="3573463" y="1865947"/>
              <a:ext cx="974725" cy="9731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7" name="Freeform 21"/>
            <p:cNvSpPr/>
            <p:nvPr/>
          </p:nvSpPr>
          <p:spPr bwMode="auto">
            <a:xfrm>
              <a:off x="4547393" y="2839085"/>
              <a:ext cx="974725" cy="9731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noFill/>
            <a:ln>
              <a:noFill/>
            </a:ln>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grpSp>
      <p:grpSp>
        <p:nvGrpSpPr>
          <p:cNvPr id="4" name="组合 3"/>
          <p:cNvGrpSpPr/>
          <p:nvPr/>
        </p:nvGrpSpPr>
        <p:grpSpPr>
          <a:xfrm>
            <a:off x="4819817" y="2413231"/>
            <a:ext cx="2592751" cy="2595035"/>
            <a:chOff x="3614862" y="1865947"/>
            <a:chExt cx="1944563" cy="1946276"/>
          </a:xfrm>
          <a:effectLst>
            <a:outerShdw blurRad="190500" dist="190500" dir="5400000" algn="ctr" rotWithShape="0">
              <a:srgbClr val="000000">
                <a:alpha val="43137"/>
              </a:srgbClr>
            </a:outerShdw>
          </a:effectLst>
        </p:grpSpPr>
        <p:sp>
          <p:nvSpPr>
            <p:cNvPr id="17430" name="Freeform 22"/>
            <p:cNvSpPr/>
            <p:nvPr/>
          </p:nvSpPr>
          <p:spPr bwMode="auto">
            <a:xfrm>
              <a:off x="4586288" y="1865947"/>
              <a:ext cx="973137" cy="9731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chemeClr val="tx2">
                <a:lumMod val="60000"/>
                <a:lumOff val="40000"/>
              </a:schemeClr>
            </a:solidFill>
            <a:ln>
              <a:noFill/>
            </a:ln>
          </p:spPr>
          <p:txBody>
            <a:bodyPr/>
            <a:p>
              <a:endParaRPr lang="zh-CN" altLang="en-US" sz="2400">
                <a:solidFill>
                  <a:schemeClr val="bg1"/>
                </a:solidFill>
                <a:latin typeface="宋体" panose="02010600030101010101" pitchFamily="2" charset="-122"/>
                <a:cs typeface="+mn-ea"/>
                <a:sym typeface="宋体" panose="02010600030101010101" pitchFamily="2" charset="-122"/>
              </a:endParaRPr>
            </a:p>
          </p:txBody>
        </p:sp>
        <p:sp>
          <p:nvSpPr>
            <p:cNvPr id="50" name="Freeform 22"/>
            <p:cNvSpPr/>
            <p:nvPr/>
          </p:nvSpPr>
          <p:spPr bwMode="auto">
            <a:xfrm>
              <a:off x="3614862" y="2839085"/>
              <a:ext cx="973137" cy="9731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noFill/>
            <a:ln>
              <a:noFill/>
            </a:ln>
          </p:spPr>
          <p:txBody>
            <a:bodyPr/>
            <a:p>
              <a:endParaRPr lang="zh-CN" altLang="en-US" sz="2400">
                <a:solidFill>
                  <a:schemeClr val="bg1"/>
                </a:solidFill>
                <a:latin typeface="宋体" panose="02010600030101010101" pitchFamily="2" charset="-122"/>
                <a:cs typeface="+mn-ea"/>
                <a:sym typeface="宋体" panose="02010600030101010101" pitchFamily="2" charset="-122"/>
              </a:endParaRPr>
            </a:p>
          </p:txBody>
        </p:sp>
      </p:grpSp>
      <p:sp>
        <p:nvSpPr>
          <p:cNvPr id="17431" name="Freeform 23"/>
          <p:cNvSpPr/>
          <p:nvPr/>
        </p:nvSpPr>
        <p:spPr bwMode="auto">
          <a:xfrm>
            <a:off x="4764405" y="3763645"/>
            <a:ext cx="1299845" cy="1297305"/>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chemeClr val="tx2">
              <a:lumMod val="60000"/>
              <a:lumOff val="40000"/>
            </a:schemeClr>
          </a:solidFill>
          <a:ln>
            <a:noFill/>
          </a:ln>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grpSp>
        <p:nvGrpSpPr>
          <p:cNvPr id="6" name="组合 5"/>
          <p:cNvGrpSpPr/>
          <p:nvPr/>
        </p:nvGrpSpPr>
        <p:grpSpPr>
          <a:xfrm>
            <a:off x="4818295" y="2466147"/>
            <a:ext cx="2594272" cy="2595035"/>
            <a:chOff x="3613721" y="1905634"/>
            <a:chExt cx="1945704" cy="1946276"/>
          </a:xfrm>
          <a:effectLst>
            <a:outerShdw blurRad="190500" dist="190500" dir="5400000" algn="ctr" rotWithShape="0">
              <a:srgbClr val="000000">
                <a:alpha val="43137"/>
              </a:srgbClr>
            </a:outerShdw>
          </a:effectLst>
        </p:grpSpPr>
        <p:sp>
          <p:nvSpPr>
            <p:cNvPr id="17432" name="Freeform 24"/>
            <p:cNvSpPr/>
            <p:nvPr/>
          </p:nvSpPr>
          <p:spPr bwMode="auto">
            <a:xfrm>
              <a:off x="4586288" y="2878772"/>
              <a:ext cx="973137" cy="9731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54" name="Freeform 24"/>
            <p:cNvSpPr/>
            <p:nvPr/>
          </p:nvSpPr>
          <p:spPr bwMode="auto">
            <a:xfrm>
              <a:off x="3613721" y="1905634"/>
              <a:ext cx="973137" cy="9731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noFill/>
            <a:ln>
              <a:noFill/>
            </a:ln>
          </p:spPr>
          <p:txBody>
            <a:bodyPr/>
            <a:p>
              <a:endParaRPr lang="zh-CN" altLang="en-US" sz="2400">
                <a:solidFill>
                  <a:schemeClr val="bg1"/>
                </a:solidFill>
                <a:latin typeface="宋体" panose="02010600030101010101" pitchFamily="2" charset="-122"/>
                <a:cs typeface="+mn-ea"/>
                <a:sym typeface="宋体" panose="02010600030101010101" pitchFamily="2" charset="-122"/>
              </a:endParaRPr>
            </a:p>
          </p:txBody>
        </p:sp>
      </p:grpSp>
      <p:sp>
        <p:nvSpPr>
          <p:cNvPr id="17437" name="Oval 29"/>
          <p:cNvSpPr>
            <a:spLocks noChangeArrowheads="1"/>
          </p:cNvSpPr>
          <p:nvPr/>
        </p:nvSpPr>
        <p:spPr bwMode="auto">
          <a:xfrm>
            <a:off x="3534834" y="2823865"/>
            <a:ext cx="478367" cy="478367"/>
          </a:xfrm>
          <a:prstGeom prst="ellipse">
            <a:avLst/>
          </a:pr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438" name="Freeform 30"/>
          <p:cNvSpPr>
            <a:spLocks noEditPoints="1"/>
          </p:cNvSpPr>
          <p:nvPr/>
        </p:nvSpPr>
        <p:spPr bwMode="auto">
          <a:xfrm>
            <a:off x="3663952" y="2955097"/>
            <a:ext cx="222249" cy="222251"/>
          </a:xfrm>
          <a:custGeom>
            <a:avLst/>
            <a:gdLst>
              <a:gd name="T0" fmla="*/ 96 w 97"/>
              <a:gd name="T1" fmla="*/ 6 h 97"/>
              <a:gd name="T2" fmla="*/ 65 w 97"/>
              <a:gd name="T3" fmla="*/ 94 h 97"/>
              <a:gd name="T4" fmla="*/ 61 w 97"/>
              <a:gd name="T5" fmla="*/ 97 h 97"/>
              <a:gd name="T6" fmla="*/ 59 w 97"/>
              <a:gd name="T7" fmla="*/ 96 h 97"/>
              <a:gd name="T8" fmla="*/ 2 w 97"/>
              <a:gd name="T9" fmla="*/ 38 h 97"/>
              <a:gd name="T10" fmla="*/ 2 w 97"/>
              <a:gd name="T11" fmla="*/ 33 h 97"/>
              <a:gd name="T12" fmla="*/ 3 w 97"/>
              <a:gd name="T13" fmla="*/ 32 h 97"/>
              <a:gd name="T14" fmla="*/ 91 w 97"/>
              <a:gd name="T15" fmla="*/ 1 h 97"/>
              <a:gd name="T16" fmla="*/ 96 w 97"/>
              <a:gd name="T17" fmla="*/ 3 h 97"/>
              <a:gd name="T18" fmla="*/ 96 w 97"/>
              <a:gd name="T19" fmla="*/ 6 h 97"/>
              <a:gd name="T20" fmla="*/ 12 w 97"/>
              <a:gd name="T21" fmla="*/ 37 h 97"/>
              <a:gd name="T22" fmla="*/ 12 w 97"/>
              <a:gd name="T23" fmla="*/ 37 h 97"/>
              <a:gd name="T24" fmla="*/ 44 w 97"/>
              <a:gd name="T25" fmla="*/ 50 h 97"/>
              <a:gd name="T26" fmla="*/ 81 w 97"/>
              <a:gd name="T27" fmla="*/ 13 h 97"/>
              <a:gd name="T28" fmla="*/ 12 w 97"/>
              <a:gd name="T29" fmla="*/ 37 h 97"/>
              <a:gd name="T30" fmla="*/ 47 w 97"/>
              <a:gd name="T31" fmla="*/ 54 h 97"/>
              <a:gd name="T32" fmla="*/ 47 w 97"/>
              <a:gd name="T33" fmla="*/ 54 h 97"/>
              <a:gd name="T34" fmla="*/ 60 w 97"/>
              <a:gd name="T35" fmla="*/ 85 h 97"/>
              <a:gd name="T36" fmla="*/ 85 w 97"/>
              <a:gd name="T37" fmla="*/ 16 h 97"/>
              <a:gd name="T38" fmla="*/ 47 w 97"/>
              <a:gd name="T39" fmla="*/ 54 h 97"/>
              <a:gd name="T40" fmla="*/ 52 w 97"/>
              <a:gd name="T41" fmla="*/ 78 h 97"/>
              <a:gd name="T42" fmla="*/ 52 w 97"/>
              <a:gd name="T43" fmla="*/ 78 h 97"/>
              <a:gd name="T44" fmla="*/ 42 w 97"/>
              <a:gd name="T45" fmla="*/ 55 h 97"/>
              <a:gd name="T46" fmla="*/ 19 w 97"/>
              <a:gd name="T47" fmla="*/ 45 h 97"/>
              <a:gd name="T48" fmla="*/ 34 w 97"/>
              <a:gd name="T49" fmla="*/ 60 h 97"/>
              <a:gd name="T50" fmla="*/ 34 w 97"/>
              <a:gd name="T51" fmla="*/ 60 h 97"/>
              <a:gd name="T52" fmla="*/ 37 w 97"/>
              <a:gd name="T53" fmla="*/ 63 h 97"/>
              <a:gd name="T54" fmla="*/ 38 w 97"/>
              <a:gd name="T55" fmla="*/ 64 h 97"/>
              <a:gd name="T56" fmla="*/ 52 w 97"/>
              <a:gd name="T57"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 h="97">
                <a:moveTo>
                  <a:pt x="96" y="6"/>
                </a:moveTo>
                <a:cubicBezTo>
                  <a:pt x="65" y="94"/>
                  <a:pt x="65" y="94"/>
                  <a:pt x="65" y="94"/>
                </a:cubicBezTo>
                <a:cubicBezTo>
                  <a:pt x="65" y="96"/>
                  <a:pt x="63" y="97"/>
                  <a:pt x="61" y="97"/>
                </a:cubicBezTo>
                <a:cubicBezTo>
                  <a:pt x="60" y="96"/>
                  <a:pt x="59" y="96"/>
                  <a:pt x="59" y="96"/>
                </a:cubicBezTo>
                <a:cubicBezTo>
                  <a:pt x="2" y="38"/>
                  <a:pt x="2" y="38"/>
                  <a:pt x="2" y="38"/>
                </a:cubicBezTo>
                <a:cubicBezTo>
                  <a:pt x="0" y="37"/>
                  <a:pt x="0" y="34"/>
                  <a:pt x="2" y="33"/>
                </a:cubicBezTo>
                <a:cubicBezTo>
                  <a:pt x="2" y="32"/>
                  <a:pt x="2" y="32"/>
                  <a:pt x="3" y="32"/>
                </a:cubicBezTo>
                <a:cubicBezTo>
                  <a:pt x="91" y="1"/>
                  <a:pt x="91" y="1"/>
                  <a:pt x="91" y="1"/>
                </a:cubicBezTo>
                <a:cubicBezTo>
                  <a:pt x="93" y="0"/>
                  <a:pt x="96" y="1"/>
                  <a:pt x="96" y="3"/>
                </a:cubicBezTo>
                <a:cubicBezTo>
                  <a:pt x="97" y="4"/>
                  <a:pt x="97" y="5"/>
                  <a:pt x="96" y="6"/>
                </a:cubicBezTo>
                <a:close/>
                <a:moveTo>
                  <a:pt x="12" y="37"/>
                </a:moveTo>
                <a:cubicBezTo>
                  <a:pt x="12" y="37"/>
                  <a:pt x="12" y="37"/>
                  <a:pt x="12" y="37"/>
                </a:cubicBezTo>
                <a:cubicBezTo>
                  <a:pt x="44" y="50"/>
                  <a:pt x="44" y="50"/>
                  <a:pt x="44" y="50"/>
                </a:cubicBezTo>
                <a:cubicBezTo>
                  <a:pt x="81" y="13"/>
                  <a:pt x="81" y="13"/>
                  <a:pt x="81" y="13"/>
                </a:cubicBezTo>
                <a:cubicBezTo>
                  <a:pt x="12" y="37"/>
                  <a:pt x="12" y="37"/>
                  <a:pt x="12" y="37"/>
                </a:cubicBezTo>
                <a:close/>
                <a:moveTo>
                  <a:pt x="47" y="54"/>
                </a:moveTo>
                <a:cubicBezTo>
                  <a:pt x="47" y="54"/>
                  <a:pt x="47" y="54"/>
                  <a:pt x="47" y="54"/>
                </a:cubicBezTo>
                <a:cubicBezTo>
                  <a:pt x="60" y="85"/>
                  <a:pt x="60" y="85"/>
                  <a:pt x="60" y="85"/>
                </a:cubicBezTo>
                <a:cubicBezTo>
                  <a:pt x="85" y="16"/>
                  <a:pt x="85" y="16"/>
                  <a:pt x="85" y="16"/>
                </a:cubicBezTo>
                <a:cubicBezTo>
                  <a:pt x="47" y="54"/>
                  <a:pt x="47" y="54"/>
                  <a:pt x="47" y="54"/>
                </a:cubicBezTo>
                <a:close/>
                <a:moveTo>
                  <a:pt x="52" y="78"/>
                </a:moveTo>
                <a:cubicBezTo>
                  <a:pt x="52" y="78"/>
                  <a:pt x="52" y="78"/>
                  <a:pt x="52" y="78"/>
                </a:cubicBezTo>
                <a:cubicBezTo>
                  <a:pt x="42" y="55"/>
                  <a:pt x="42" y="55"/>
                  <a:pt x="42" y="55"/>
                </a:cubicBezTo>
                <a:cubicBezTo>
                  <a:pt x="19" y="45"/>
                  <a:pt x="19" y="45"/>
                  <a:pt x="19" y="45"/>
                </a:cubicBezTo>
                <a:cubicBezTo>
                  <a:pt x="34" y="60"/>
                  <a:pt x="34" y="60"/>
                  <a:pt x="34" y="60"/>
                </a:cubicBezTo>
                <a:cubicBezTo>
                  <a:pt x="34" y="60"/>
                  <a:pt x="34" y="60"/>
                  <a:pt x="34" y="60"/>
                </a:cubicBezTo>
                <a:cubicBezTo>
                  <a:pt x="37" y="63"/>
                  <a:pt x="37" y="63"/>
                  <a:pt x="37" y="63"/>
                </a:cubicBezTo>
                <a:cubicBezTo>
                  <a:pt x="38" y="64"/>
                  <a:pt x="38" y="64"/>
                  <a:pt x="38" y="64"/>
                </a:cubicBezTo>
                <a:cubicBezTo>
                  <a:pt x="52" y="78"/>
                  <a:pt x="52" y="78"/>
                  <a:pt x="52" y="7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17439" name="Oval 31"/>
          <p:cNvSpPr>
            <a:spLocks noChangeArrowheads="1"/>
          </p:cNvSpPr>
          <p:nvPr/>
        </p:nvSpPr>
        <p:spPr bwMode="auto">
          <a:xfrm>
            <a:off x="3534834" y="4174298"/>
            <a:ext cx="478367" cy="478367"/>
          </a:xfrm>
          <a:prstGeom prst="ellipse">
            <a:avLst/>
          </a:prstGeom>
          <a:solidFill>
            <a:schemeClr val="tx2">
              <a:lumMod val="60000"/>
              <a:lumOff val="40000"/>
            </a:schemeClr>
          </a:solidFill>
          <a:ln>
            <a:noFill/>
          </a:ln>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17440" name="Oval 32"/>
          <p:cNvSpPr>
            <a:spLocks noChangeArrowheads="1"/>
          </p:cNvSpPr>
          <p:nvPr/>
        </p:nvSpPr>
        <p:spPr bwMode="auto">
          <a:xfrm>
            <a:off x="8115301" y="2823865"/>
            <a:ext cx="478367" cy="478367"/>
          </a:xfrm>
          <a:prstGeom prst="ellipse">
            <a:avLst/>
          </a:prstGeom>
          <a:solidFill>
            <a:schemeClr val="tx2">
              <a:lumMod val="60000"/>
              <a:lumOff val="40000"/>
            </a:schemeClr>
          </a:solidFill>
          <a:ln>
            <a:noFill/>
          </a:ln>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17441" name="Oval 33"/>
          <p:cNvSpPr>
            <a:spLocks noChangeArrowheads="1"/>
          </p:cNvSpPr>
          <p:nvPr/>
        </p:nvSpPr>
        <p:spPr bwMode="auto">
          <a:xfrm>
            <a:off x="8115301" y="4174298"/>
            <a:ext cx="478367" cy="478367"/>
          </a:xfrm>
          <a:prstGeom prst="ellipse">
            <a:avLst/>
          </a:pr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accent1"/>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442" name="Freeform 34"/>
          <p:cNvSpPr>
            <a:spLocks noEditPoints="1"/>
          </p:cNvSpPr>
          <p:nvPr/>
        </p:nvSpPr>
        <p:spPr bwMode="auto">
          <a:xfrm>
            <a:off x="8240185" y="2950864"/>
            <a:ext cx="232833" cy="230717"/>
          </a:xfrm>
          <a:custGeom>
            <a:avLst/>
            <a:gdLst>
              <a:gd name="T0" fmla="*/ 96 w 101"/>
              <a:gd name="T1" fmla="*/ 12 h 101"/>
              <a:gd name="T2" fmla="*/ 101 w 101"/>
              <a:gd name="T3" fmla="*/ 25 h 101"/>
              <a:gd name="T4" fmla="*/ 96 w 101"/>
              <a:gd name="T5" fmla="*/ 37 h 101"/>
              <a:gd name="T6" fmla="*/ 81 w 101"/>
              <a:gd name="T7" fmla="*/ 52 h 101"/>
              <a:gd name="T8" fmla="*/ 69 w 101"/>
              <a:gd name="T9" fmla="*/ 57 h 101"/>
              <a:gd name="T10" fmla="*/ 56 w 101"/>
              <a:gd name="T11" fmla="*/ 52 h 101"/>
              <a:gd name="T12" fmla="*/ 51 w 101"/>
              <a:gd name="T13" fmla="*/ 56 h 101"/>
              <a:gd name="T14" fmla="*/ 57 w 101"/>
              <a:gd name="T15" fmla="*/ 69 h 101"/>
              <a:gd name="T16" fmla="*/ 51 w 101"/>
              <a:gd name="T17" fmla="*/ 82 h 101"/>
              <a:gd name="T18" fmla="*/ 24 w 101"/>
              <a:gd name="T19" fmla="*/ 101 h 101"/>
              <a:gd name="T20" fmla="*/ 5 w 101"/>
              <a:gd name="T21" fmla="*/ 90 h 101"/>
              <a:gd name="T22" fmla="*/ 0 w 101"/>
              <a:gd name="T23" fmla="*/ 77 h 101"/>
              <a:gd name="T24" fmla="*/ 5 w 101"/>
              <a:gd name="T25" fmla="*/ 64 h 101"/>
              <a:gd name="T26" fmla="*/ 5 w 101"/>
              <a:gd name="T27" fmla="*/ 64 h 101"/>
              <a:gd name="T28" fmla="*/ 32 w 101"/>
              <a:gd name="T29" fmla="*/ 45 h 101"/>
              <a:gd name="T30" fmla="*/ 45 w 101"/>
              <a:gd name="T31" fmla="*/ 50 h 101"/>
              <a:gd name="T32" fmla="*/ 45 w 101"/>
              <a:gd name="T33" fmla="*/ 50 h 101"/>
              <a:gd name="T34" fmla="*/ 49 w 101"/>
              <a:gd name="T35" fmla="*/ 45 h 101"/>
              <a:gd name="T36" fmla="*/ 44 w 101"/>
              <a:gd name="T37" fmla="*/ 32 h 101"/>
              <a:gd name="T38" fmla="*/ 49 w 101"/>
              <a:gd name="T39" fmla="*/ 20 h 101"/>
              <a:gd name="T40" fmla="*/ 64 w 101"/>
              <a:gd name="T41" fmla="*/ 5 h 101"/>
              <a:gd name="T42" fmla="*/ 89 w 101"/>
              <a:gd name="T43" fmla="*/ 5 h 101"/>
              <a:gd name="T44" fmla="*/ 90 w 101"/>
              <a:gd name="T45" fmla="*/ 18 h 101"/>
              <a:gd name="T46" fmla="*/ 84 w 101"/>
              <a:gd name="T47" fmla="*/ 11 h 101"/>
              <a:gd name="T48" fmla="*/ 76 w 101"/>
              <a:gd name="T49" fmla="*/ 8 h 101"/>
              <a:gd name="T50" fmla="*/ 69 w 101"/>
              <a:gd name="T51" fmla="*/ 11 h 101"/>
              <a:gd name="T52" fmla="*/ 52 w 101"/>
              <a:gd name="T53" fmla="*/ 32 h 101"/>
              <a:gd name="T54" fmla="*/ 55 w 101"/>
              <a:gd name="T55" fmla="*/ 40 h 101"/>
              <a:gd name="T56" fmla="*/ 55 w 101"/>
              <a:gd name="T57" fmla="*/ 40 h 101"/>
              <a:gd name="T58" fmla="*/ 68 w 101"/>
              <a:gd name="T59" fmla="*/ 33 h 101"/>
              <a:gd name="T60" fmla="*/ 61 w 101"/>
              <a:gd name="T61" fmla="*/ 46 h 101"/>
              <a:gd name="T62" fmla="*/ 62 w 101"/>
              <a:gd name="T63" fmla="*/ 46 h 101"/>
              <a:gd name="T64" fmla="*/ 76 w 101"/>
              <a:gd name="T65" fmla="*/ 46 h 101"/>
              <a:gd name="T66" fmla="*/ 90 w 101"/>
              <a:gd name="T67" fmla="*/ 32 h 101"/>
              <a:gd name="T68" fmla="*/ 93 w 101"/>
              <a:gd name="T69" fmla="*/ 25 h 101"/>
              <a:gd name="T70" fmla="*/ 90 w 101"/>
              <a:gd name="T71" fmla="*/ 18 h 101"/>
              <a:gd name="T72" fmla="*/ 46 w 101"/>
              <a:gd name="T73" fmla="*/ 62 h 101"/>
              <a:gd name="T74" fmla="*/ 38 w 101"/>
              <a:gd name="T75" fmla="*/ 68 h 101"/>
              <a:gd name="T76" fmla="*/ 33 w 101"/>
              <a:gd name="T77" fmla="*/ 63 h 101"/>
              <a:gd name="T78" fmla="*/ 39 w 101"/>
              <a:gd name="T79" fmla="*/ 55 h 101"/>
              <a:gd name="T80" fmla="*/ 39 w 101"/>
              <a:gd name="T81" fmla="*/ 55 h 101"/>
              <a:gd name="T82" fmla="*/ 25 w 101"/>
              <a:gd name="T83" fmla="*/ 55 h 101"/>
              <a:gd name="T84" fmla="*/ 10 w 101"/>
              <a:gd name="T85" fmla="*/ 70 h 101"/>
              <a:gd name="T86" fmla="*/ 8 w 101"/>
              <a:gd name="T87" fmla="*/ 77 h 101"/>
              <a:gd name="T88" fmla="*/ 17 w 101"/>
              <a:gd name="T89" fmla="*/ 91 h 101"/>
              <a:gd name="T90" fmla="*/ 32 w 101"/>
              <a:gd name="T91" fmla="*/ 91 h 101"/>
              <a:gd name="T92" fmla="*/ 46 w 101"/>
              <a:gd name="T93" fmla="*/ 77 h 101"/>
              <a:gd name="T94" fmla="*/ 49 w 101"/>
              <a:gd name="T95"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 h="101">
                <a:moveTo>
                  <a:pt x="89" y="6"/>
                </a:moveTo>
                <a:cubicBezTo>
                  <a:pt x="96" y="12"/>
                  <a:pt x="96" y="12"/>
                  <a:pt x="96" y="12"/>
                </a:cubicBezTo>
                <a:cubicBezTo>
                  <a:pt x="96" y="12"/>
                  <a:pt x="96" y="12"/>
                  <a:pt x="96" y="12"/>
                </a:cubicBezTo>
                <a:cubicBezTo>
                  <a:pt x="99" y="15"/>
                  <a:pt x="101" y="20"/>
                  <a:pt x="101" y="25"/>
                </a:cubicBezTo>
                <a:cubicBezTo>
                  <a:pt x="101" y="25"/>
                  <a:pt x="101" y="25"/>
                  <a:pt x="101" y="25"/>
                </a:cubicBezTo>
                <a:cubicBezTo>
                  <a:pt x="101" y="29"/>
                  <a:pt x="99" y="34"/>
                  <a:pt x="96" y="37"/>
                </a:cubicBezTo>
                <a:cubicBezTo>
                  <a:pt x="95" y="38"/>
                  <a:pt x="95" y="38"/>
                  <a:pt x="95" y="38"/>
                </a:cubicBezTo>
                <a:cubicBezTo>
                  <a:pt x="81" y="52"/>
                  <a:pt x="81" y="52"/>
                  <a:pt x="81" y="52"/>
                </a:cubicBezTo>
                <a:cubicBezTo>
                  <a:pt x="81" y="52"/>
                  <a:pt x="81" y="52"/>
                  <a:pt x="81" y="52"/>
                </a:cubicBezTo>
                <a:cubicBezTo>
                  <a:pt x="78" y="55"/>
                  <a:pt x="73" y="57"/>
                  <a:pt x="69" y="57"/>
                </a:cubicBezTo>
                <a:cubicBezTo>
                  <a:pt x="64" y="57"/>
                  <a:pt x="60" y="55"/>
                  <a:pt x="56" y="52"/>
                </a:cubicBezTo>
                <a:cubicBezTo>
                  <a:pt x="56" y="52"/>
                  <a:pt x="56" y="52"/>
                  <a:pt x="56" y="52"/>
                </a:cubicBezTo>
                <a:cubicBezTo>
                  <a:pt x="55" y="51"/>
                  <a:pt x="55" y="51"/>
                  <a:pt x="55" y="51"/>
                </a:cubicBezTo>
                <a:cubicBezTo>
                  <a:pt x="51" y="56"/>
                  <a:pt x="51" y="56"/>
                  <a:pt x="51" y="56"/>
                </a:cubicBezTo>
                <a:cubicBezTo>
                  <a:pt x="51" y="56"/>
                  <a:pt x="51" y="56"/>
                  <a:pt x="51" y="56"/>
                </a:cubicBezTo>
                <a:cubicBezTo>
                  <a:pt x="55" y="60"/>
                  <a:pt x="57" y="65"/>
                  <a:pt x="57" y="69"/>
                </a:cubicBezTo>
                <a:cubicBezTo>
                  <a:pt x="57" y="74"/>
                  <a:pt x="55" y="78"/>
                  <a:pt x="51" y="82"/>
                </a:cubicBezTo>
                <a:cubicBezTo>
                  <a:pt x="51" y="82"/>
                  <a:pt x="51" y="82"/>
                  <a:pt x="51" y="82"/>
                </a:cubicBezTo>
                <a:cubicBezTo>
                  <a:pt x="37" y="96"/>
                  <a:pt x="37" y="96"/>
                  <a:pt x="37" y="96"/>
                </a:cubicBezTo>
                <a:cubicBezTo>
                  <a:pt x="34" y="100"/>
                  <a:pt x="29" y="101"/>
                  <a:pt x="24" y="101"/>
                </a:cubicBezTo>
                <a:cubicBezTo>
                  <a:pt x="20" y="101"/>
                  <a:pt x="15" y="100"/>
                  <a:pt x="12" y="96"/>
                </a:cubicBezTo>
                <a:cubicBezTo>
                  <a:pt x="5" y="90"/>
                  <a:pt x="5" y="90"/>
                  <a:pt x="5" y="90"/>
                </a:cubicBezTo>
                <a:cubicBezTo>
                  <a:pt x="5" y="90"/>
                  <a:pt x="5" y="90"/>
                  <a:pt x="5" y="90"/>
                </a:cubicBezTo>
                <a:cubicBezTo>
                  <a:pt x="2" y="86"/>
                  <a:pt x="0" y="81"/>
                  <a:pt x="0" y="77"/>
                </a:cubicBezTo>
                <a:cubicBezTo>
                  <a:pt x="0" y="72"/>
                  <a:pt x="2" y="68"/>
                  <a:pt x="5" y="64"/>
                </a:cubicBezTo>
                <a:cubicBezTo>
                  <a:pt x="5" y="64"/>
                  <a:pt x="5" y="64"/>
                  <a:pt x="5" y="64"/>
                </a:cubicBezTo>
                <a:cubicBezTo>
                  <a:pt x="5" y="64"/>
                  <a:pt x="5" y="64"/>
                  <a:pt x="5" y="64"/>
                </a:cubicBezTo>
                <a:cubicBezTo>
                  <a:pt x="5" y="64"/>
                  <a:pt x="5" y="64"/>
                  <a:pt x="5" y="64"/>
                </a:cubicBezTo>
                <a:cubicBezTo>
                  <a:pt x="19" y="50"/>
                  <a:pt x="19" y="50"/>
                  <a:pt x="19" y="50"/>
                </a:cubicBezTo>
                <a:cubicBezTo>
                  <a:pt x="23" y="46"/>
                  <a:pt x="27" y="45"/>
                  <a:pt x="32" y="45"/>
                </a:cubicBezTo>
                <a:cubicBezTo>
                  <a:pt x="37" y="45"/>
                  <a:pt x="41" y="46"/>
                  <a:pt x="45" y="50"/>
                </a:cubicBezTo>
                <a:cubicBezTo>
                  <a:pt x="45" y="50"/>
                  <a:pt x="45" y="50"/>
                  <a:pt x="45" y="50"/>
                </a:cubicBezTo>
                <a:cubicBezTo>
                  <a:pt x="45" y="50"/>
                  <a:pt x="45" y="50"/>
                  <a:pt x="45" y="50"/>
                </a:cubicBezTo>
                <a:cubicBezTo>
                  <a:pt x="45" y="50"/>
                  <a:pt x="45" y="50"/>
                  <a:pt x="45" y="50"/>
                </a:cubicBezTo>
                <a:cubicBezTo>
                  <a:pt x="50" y="46"/>
                  <a:pt x="50" y="46"/>
                  <a:pt x="50" y="46"/>
                </a:cubicBezTo>
                <a:cubicBezTo>
                  <a:pt x="49" y="45"/>
                  <a:pt x="49" y="45"/>
                  <a:pt x="49" y="45"/>
                </a:cubicBezTo>
                <a:cubicBezTo>
                  <a:pt x="46" y="42"/>
                  <a:pt x="44" y="37"/>
                  <a:pt x="44" y="32"/>
                </a:cubicBezTo>
                <a:cubicBezTo>
                  <a:pt x="44" y="32"/>
                  <a:pt x="44" y="32"/>
                  <a:pt x="44" y="32"/>
                </a:cubicBezTo>
                <a:cubicBezTo>
                  <a:pt x="44" y="28"/>
                  <a:pt x="46" y="23"/>
                  <a:pt x="49" y="20"/>
                </a:cubicBezTo>
                <a:cubicBezTo>
                  <a:pt x="49" y="20"/>
                  <a:pt x="49" y="20"/>
                  <a:pt x="49" y="20"/>
                </a:cubicBezTo>
                <a:cubicBezTo>
                  <a:pt x="49" y="20"/>
                  <a:pt x="49" y="20"/>
                  <a:pt x="49" y="20"/>
                </a:cubicBezTo>
                <a:cubicBezTo>
                  <a:pt x="64" y="5"/>
                  <a:pt x="64" y="5"/>
                  <a:pt x="64" y="5"/>
                </a:cubicBezTo>
                <a:cubicBezTo>
                  <a:pt x="67" y="2"/>
                  <a:pt x="72" y="0"/>
                  <a:pt x="76" y="0"/>
                </a:cubicBezTo>
                <a:cubicBezTo>
                  <a:pt x="81" y="0"/>
                  <a:pt x="86" y="2"/>
                  <a:pt x="89" y="5"/>
                </a:cubicBezTo>
                <a:cubicBezTo>
                  <a:pt x="89" y="6"/>
                  <a:pt x="89" y="6"/>
                  <a:pt x="89" y="6"/>
                </a:cubicBezTo>
                <a:close/>
                <a:moveTo>
                  <a:pt x="90" y="18"/>
                </a:moveTo>
                <a:cubicBezTo>
                  <a:pt x="90" y="18"/>
                  <a:pt x="90" y="18"/>
                  <a:pt x="90" y="18"/>
                </a:cubicBezTo>
                <a:cubicBezTo>
                  <a:pt x="84" y="11"/>
                  <a:pt x="84" y="11"/>
                  <a:pt x="84" y="11"/>
                </a:cubicBezTo>
                <a:cubicBezTo>
                  <a:pt x="84" y="11"/>
                  <a:pt x="84" y="11"/>
                  <a:pt x="84" y="11"/>
                </a:cubicBezTo>
                <a:cubicBezTo>
                  <a:pt x="82" y="9"/>
                  <a:pt x="79" y="8"/>
                  <a:pt x="76" y="8"/>
                </a:cubicBezTo>
                <a:cubicBezTo>
                  <a:pt x="74" y="8"/>
                  <a:pt x="71" y="9"/>
                  <a:pt x="69" y="11"/>
                </a:cubicBezTo>
                <a:cubicBezTo>
                  <a:pt x="69" y="11"/>
                  <a:pt x="69" y="11"/>
                  <a:pt x="69" y="11"/>
                </a:cubicBezTo>
                <a:cubicBezTo>
                  <a:pt x="55" y="25"/>
                  <a:pt x="55" y="25"/>
                  <a:pt x="55" y="25"/>
                </a:cubicBezTo>
                <a:cubicBezTo>
                  <a:pt x="53" y="27"/>
                  <a:pt x="52" y="30"/>
                  <a:pt x="52" y="32"/>
                </a:cubicBezTo>
                <a:cubicBezTo>
                  <a:pt x="52" y="32"/>
                  <a:pt x="52" y="32"/>
                  <a:pt x="52" y="32"/>
                </a:cubicBezTo>
                <a:cubicBezTo>
                  <a:pt x="52" y="35"/>
                  <a:pt x="53" y="38"/>
                  <a:pt x="55" y="40"/>
                </a:cubicBezTo>
                <a:cubicBezTo>
                  <a:pt x="55" y="40"/>
                  <a:pt x="55" y="40"/>
                  <a:pt x="55" y="40"/>
                </a:cubicBezTo>
                <a:cubicBezTo>
                  <a:pt x="55" y="40"/>
                  <a:pt x="55" y="40"/>
                  <a:pt x="55" y="40"/>
                </a:cubicBezTo>
                <a:cubicBezTo>
                  <a:pt x="62" y="33"/>
                  <a:pt x="62" y="33"/>
                  <a:pt x="62" y="33"/>
                </a:cubicBezTo>
                <a:cubicBezTo>
                  <a:pt x="64" y="32"/>
                  <a:pt x="66" y="32"/>
                  <a:pt x="68" y="33"/>
                </a:cubicBezTo>
                <a:cubicBezTo>
                  <a:pt x="69" y="35"/>
                  <a:pt x="69" y="37"/>
                  <a:pt x="68" y="39"/>
                </a:cubicBezTo>
                <a:cubicBezTo>
                  <a:pt x="61" y="46"/>
                  <a:pt x="61" y="46"/>
                  <a:pt x="61" y="46"/>
                </a:cubicBezTo>
                <a:cubicBezTo>
                  <a:pt x="61" y="46"/>
                  <a:pt x="61" y="46"/>
                  <a:pt x="61" y="46"/>
                </a:cubicBezTo>
                <a:cubicBezTo>
                  <a:pt x="62" y="46"/>
                  <a:pt x="62" y="46"/>
                  <a:pt x="62" y="46"/>
                </a:cubicBezTo>
                <a:cubicBezTo>
                  <a:pt x="63" y="48"/>
                  <a:pt x="66" y="49"/>
                  <a:pt x="69" y="49"/>
                </a:cubicBezTo>
                <a:cubicBezTo>
                  <a:pt x="71" y="49"/>
                  <a:pt x="74" y="48"/>
                  <a:pt x="76" y="46"/>
                </a:cubicBezTo>
                <a:cubicBezTo>
                  <a:pt x="90" y="32"/>
                  <a:pt x="90" y="32"/>
                  <a:pt x="90" y="32"/>
                </a:cubicBezTo>
                <a:cubicBezTo>
                  <a:pt x="90" y="32"/>
                  <a:pt x="90" y="32"/>
                  <a:pt x="90" y="32"/>
                </a:cubicBezTo>
                <a:cubicBezTo>
                  <a:pt x="92" y="30"/>
                  <a:pt x="93" y="27"/>
                  <a:pt x="93" y="25"/>
                </a:cubicBezTo>
                <a:cubicBezTo>
                  <a:pt x="93" y="25"/>
                  <a:pt x="93" y="25"/>
                  <a:pt x="93" y="25"/>
                </a:cubicBezTo>
                <a:cubicBezTo>
                  <a:pt x="93" y="22"/>
                  <a:pt x="92" y="20"/>
                  <a:pt x="90" y="18"/>
                </a:cubicBezTo>
                <a:cubicBezTo>
                  <a:pt x="90" y="18"/>
                  <a:pt x="90" y="18"/>
                  <a:pt x="90" y="18"/>
                </a:cubicBezTo>
                <a:close/>
                <a:moveTo>
                  <a:pt x="46" y="62"/>
                </a:moveTo>
                <a:cubicBezTo>
                  <a:pt x="46" y="62"/>
                  <a:pt x="46" y="62"/>
                  <a:pt x="46" y="62"/>
                </a:cubicBezTo>
                <a:cubicBezTo>
                  <a:pt x="45" y="61"/>
                  <a:pt x="45" y="61"/>
                  <a:pt x="45" y="61"/>
                </a:cubicBezTo>
                <a:cubicBezTo>
                  <a:pt x="38" y="68"/>
                  <a:pt x="38" y="68"/>
                  <a:pt x="38" y="68"/>
                </a:cubicBezTo>
                <a:cubicBezTo>
                  <a:pt x="37" y="70"/>
                  <a:pt x="34" y="70"/>
                  <a:pt x="33" y="68"/>
                </a:cubicBezTo>
                <a:cubicBezTo>
                  <a:pt x="31" y="67"/>
                  <a:pt x="31" y="64"/>
                  <a:pt x="33" y="63"/>
                </a:cubicBezTo>
                <a:cubicBezTo>
                  <a:pt x="40" y="56"/>
                  <a:pt x="40" y="56"/>
                  <a:pt x="40" y="56"/>
                </a:cubicBezTo>
                <a:cubicBezTo>
                  <a:pt x="39" y="55"/>
                  <a:pt x="39" y="55"/>
                  <a:pt x="39" y="55"/>
                </a:cubicBezTo>
                <a:cubicBezTo>
                  <a:pt x="39" y="55"/>
                  <a:pt x="39" y="55"/>
                  <a:pt x="39" y="55"/>
                </a:cubicBezTo>
                <a:cubicBezTo>
                  <a:pt x="39" y="55"/>
                  <a:pt x="39" y="55"/>
                  <a:pt x="39" y="55"/>
                </a:cubicBezTo>
                <a:cubicBezTo>
                  <a:pt x="37" y="53"/>
                  <a:pt x="35" y="52"/>
                  <a:pt x="32" y="52"/>
                </a:cubicBezTo>
                <a:cubicBezTo>
                  <a:pt x="29" y="52"/>
                  <a:pt x="27" y="53"/>
                  <a:pt x="25" y="55"/>
                </a:cubicBezTo>
                <a:cubicBezTo>
                  <a:pt x="25" y="55"/>
                  <a:pt x="25" y="55"/>
                  <a:pt x="25" y="55"/>
                </a:cubicBezTo>
                <a:cubicBezTo>
                  <a:pt x="10" y="70"/>
                  <a:pt x="10" y="70"/>
                  <a:pt x="10" y="70"/>
                </a:cubicBezTo>
                <a:cubicBezTo>
                  <a:pt x="10" y="70"/>
                  <a:pt x="10" y="70"/>
                  <a:pt x="10" y="70"/>
                </a:cubicBezTo>
                <a:cubicBezTo>
                  <a:pt x="8" y="72"/>
                  <a:pt x="8" y="74"/>
                  <a:pt x="8" y="77"/>
                </a:cubicBezTo>
                <a:cubicBezTo>
                  <a:pt x="8" y="79"/>
                  <a:pt x="8" y="82"/>
                  <a:pt x="10" y="84"/>
                </a:cubicBezTo>
                <a:cubicBezTo>
                  <a:pt x="17" y="91"/>
                  <a:pt x="17" y="91"/>
                  <a:pt x="17" y="91"/>
                </a:cubicBezTo>
                <a:cubicBezTo>
                  <a:pt x="19" y="93"/>
                  <a:pt x="22" y="94"/>
                  <a:pt x="24" y="94"/>
                </a:cubicBezTo>
                <a:cubicBezTo>
                  <a:pt x="27" y="94"/>
                  <a:pt x="30" y="93"/>
                  <a:pt x="32" y="91"/>
                </a:cubicBezTo>
                <a:cubicBezTo>
                  <a:pt x="32" y="91"/>
                  <a:pt x="32" y="91"/>
                  <a:pt x="32" y="91"/>
                </a:cubicBezTo>
                <a:cubicBezTo>
                  <a:pt x="46" y="77"/>
                  <a:pt x="46" y="77"/>
                  <a:pt x="46" y="77"/>
                </a:cubicBezTo>
                <a:cubicBezTo>
                  <a:pt x="46" y="76"/>
                  <a:pt x="46" y="76"/>
                  <a:pt x="46" y="76"/>
                </a:cubicBezTo>
                <a:cubicBezTo>
                  <a:pt x="48" y="74"/>
                  <a:pt x="49" y="72"/>
                  <a:pt x="49" y="69"/>
                </a:cubicBezTo>
                <a:cubicBezTo>
                  <a:pt x="49" y="67"/>
                  <a:pt x="48" y="64"/>
                  <a:pt x="46"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17443" name="Freeform 35"/>
          <p:cNvSpPr>
            <a:spLocks noEditPoints="1"/>
          </p:cNvSpPr>
          <p:nvPr/>
        </p:nvSpPr>
        <p:spPr bwMode="auto">
          <a:xfrm>
            <a:off x="8240185" y="4292832"/>
            <a:ext cx="232833" cy="243417"/>
          </a:xfrm>
          <a:custGeom>
            <a:avLst/>
            <a:gdLst>
              <a:gd name="T0" fmla="*/ 86 w 101"/>
              <a:gd name="T1" fmla="*/ 14 h 106"/>
              <a:gd name="T2" fmla="*/ 89 w 101"/>
              <a:gd name="T3" fmla="*/ 83 h 106"/>
              <a:gd name="T4" fmla="*/ 93 w 101"/>
              <a:gd name="T5" fmla="*/ 53 h 106"/>
              <a:gd name="T6" fmla="*/ 76 w 101"/>
              <a:gd name="T7" fmla="*/ 71 h 106"/>
              <a:gd name="T8" fmla="*/ 74 w 101"/>
              <a:gd name="T9" fmla="*/ 53 h 106"/>
              <a:gd name="T10" fmla="*/ 29 w 101"/>
              <a:gd name="T11" fmla="*/ 70 h 106"/>
              <a:gd name="T12" fmla="*/ 22 w 101"/>
              <a:gd name="T13" fmla="*/ 53 h 106"/>
              <a:gd name="T14" fmla="*/ 18 w 101"/>
              <a:gd name="T15" fmla="*/ 78 h 106"/>
              <a:gd name="T16" fmla="*/ 0 w 101"/>
              <a:gd name="T17" fmla="*/ 50 h 106"/>
              <a:gd name="T18" fmla="*/ 50 w 101"/>
              <a:gd name="T19" fmla="*/ 0 h 106"/>
              <a:gd name="T20" fmla="*/ 66 w 101"/>
              <a:gd name="T21" fmla="*/ 91 h 106"/>
              <a:gd name="T22" fmla="*/ 62 w 101"/>
              <a:gd name="T23" fmla="*/ 106 h 106"/>
              <a:gd name="T24" fmla="*/ 39 w 101"/>
              <a:gd name="T25" fmla="*/ 106 h 106"/>
              <a:gd name="T26" fmla="*/ 35 w 101"/>
              <a:gd name="T27" fmla="*/ 102 h 106"/>
              <a:gd name="T28" fmla="*/ 23 w 101"/>
              <a:gd name="T29" fmla="*/ 91 h 106"/>
              <a:gd name="T30" fmla="*/ 20 w 101"/>
              <a:gd name="T31" fmla="*/ 85 h 106"/>
              <a:gd name="T32" fmla="*/ 53 w 101"/>
              <a:gd name="T33" fmla="*/ 57 h 106"/>
              <a:gd name="T34" fmla="*/ 80 w 101"/>
              <a:gd name="T35" fmla="*/ 85 h 106"/>
              <a:gd name="T36" fmla="*/ 78 w 101"/>
              <a:gd name="T37" fmla="*/ 91 h 106"/>
              <a:gd name="T38" fmla="*/ 66 w 101"/>
              <a:gd name="T39" fmla="*/ 91 h 106"/>
              <a:gd name="T40" fmla="*/ 58 w 101"/>
              <a:gd name="T41" fmla="*/ 98 h 106"/>
              <a:gd name="T42" fmla="*/ 58 w 101"/>
              <a:gd name="T43" fmla="*/ 87 h 106"/>
              <a:gd name="T44" fmla="*/ 68 w 101"/>
              <a:gd name="T45" fmla="*/ 83 h 106"/>
              <a:gd name="T46" fmla="*/ 33 w 101"/>
              <a:gd name="T47" fmla="*/ 83 h 106"/>
              <a:gd name="T48" fmla="*/ 39 w 101"/>
              <a:gd name="T49" fmla="*/ 83 h 106"/>
              <a:gd name="T50" fmla="*/ 43 w 101"/>
              <a:gd name="T51" fmla="*/ 98 h 106"/>
              <a:gd name="T52" fmla="*/ 81 w 101"/>
              <a:gd name="T53" fmla="*/ 20 h 106"/>
              <a:gd name="T54" fmla="*/ 80 w 101"/>
              <a:gd name="T55" fmla="*/ 19 h 106"/>
              <a:gd name="T56" fmla="*/ 78 w 101"/>
              <a:gd name="T57" fmla="*/ 48 h 106"/>
              <a:gd name="T58" fmla="*/ 81 w 101"/>
              <a:gd name="T59" fmla="*/ 20 h 106"/>
              <a:gd name="T60" fmla="*/ 76 w 101"/>
              <a:gd name="T61" fmla="*/ 16 h 106"/>
              <a:gd name="T62" fmla="*/ 71 w 101"/>
              <a:gd name="T63" fmla="*/ 16 h 106"/>
              <a:gd name="T64" fmla="*/ 76 w 101"/>
              <a:gd name="T65" fmla="*/ 16 h 106"/>
              <a:gd name="T66" fmla="*/ 57 w 101"/>
              <a:gd name="T67" fmla="*/ 8 h 106"/>
              <a:gd name="T68" fmla="*/ 53 w 101"/>
              <a:gd name="T69" fmla="*/ 24 h 106"/>
              <a:gd name="T70" fmla="*/ 68 w 101"/>
              <a:gd name="T71" fmla="*/ 20 h 106"/>
              <a:gd name="T72" fmla="*/ 57 w 101"/>
              <a:gd name="T73" fmla="*/ 8 h 106"/>
              <a:gd name="T74" fmla="*/ 48 w 101"/>
              <a:gd name="T75" fmla="*/ 8 h 106"/>
              <a:gd name="T76" fmla="*/ 34 w 101"/>
              <a:gd name="T77" fmla="*/ 18 h 106"/>
              <a:gd name="T78" fmla="*/ 35 w 101"/>
              <a:gd name="T79" fmla="*/ 21 h 106"/>
              <a:gd name="T80" fmla="*/ 48 w 101"/>
              <a:gd name="T81" fmla="*/ 8 h 106"/>
              <a:gd name="T82" fmla="*/ 34 w 101"/>
              <a:gd name="T83" fmla="*/ 11 h 106"/>
              <a:gd name="T84" fmla="*/ 29 w 101"/>
              <a:gd name="T85" fmla="*/ 18 h 106"/>
              <a:gd name="T86" fmla="*/ 34 w 101"/>
              <a:gd name="T87" fmla="*/ 11 h 106"/>
              <a:gd name="T88" fmla="*/ 21 w 101"/>
              <a:gd name="T89" fmla="*/ 19 h 106"/>
              <a:gd name="T90" fmla="*/ 8 w 101"/>
              <a:gd name="T91" fmla="*/ 48 h 106"/>
              <a:gd name="T92" fmla="*/ 27 w 101"/>
              <a:gd name="T93" fmla="*/ 23 h 106"/>
              <a:gd name="T94" fmla="*/ 69 w 101"/>
              <a:gd name="T95" fmla="*/ 25 h 106"/>
              <a:gd name="T96" fmla="*/ 67 w 101"/>
              <a:gd name="T97" fmla="*/ 26 h 106"/>
              <a:gd name="T98" fmla="*/ 53 w 101"/>
              <a:gd name="T99" fmla="*/ 48 h 106"/>
              <a:gd name="T100" fmla="*/ 69 w 101"/>
              <a:gd name="T101" fmla="*/ 25 h 106"/>
              <a:gd name="T102" fmla="*/ 48 w 101"/>
              <a:gd name="T103" fmla="*/ 29 h 106"/>
              <a:gd name="T104" fmla="*/ 31 w 101"/>
              <a:gd name="T105" fmla="*/ 25 h 106"/>
              <a:gd name="T106" fmla="*/ 48 w 101"/>
              <a:gd name="T107" fmla="*/ 4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6">
                <a:moveTo>
                  <a:pt x="50" y="0"/>
                </a:moveTo>
                <a:cubicBezTo>
                  <a:pt x="64" y="0"/>
                  <a:pt x="77" y="5"/>
                  <a:pt x="86" y="14"/>
                </a:cubicBezTo>
                <a:cubicBezTo>
                  <a:pt x="95" y="24"/>
                  <a:pt x="101" y="36"/>
                  <a:pt x="101" y="50"/>
                </a:cubicBezTo>
                <a:cubicBezTo>
                  <a:pt x="101" y="63"/>
                  <a:pt x="96" y="74"/>
                  <a:pt x="89" y="83"/>
                </a:cubicBezTo>
                <a:cubicBezTo>
                  <a:pt x="86" y="87"/>
                  <a:pt x="80" y="82"/>
                  <a:pt x="83" y="78"/>
                </a:cubicBezTo>
                <a:cubicBezTo>
                  <a:pt x="89" y="71"/>
                  <a:pt x="93" y="62"/>
                  <a:pt x="93" y="53"/>
                </a:cubicBezTo>
                <a:cubicBezTo>
                  <a:pt x="78" y="53"/>
                  <a:pt x="78" y="53"/>
                  <a:pt x="78" y="53"/>
                </a:cubicBezTo>
                <a:cubicBezTo>
                  <a:pt x="78" y="59"/>
                  <a:pt x="77" y="65"/>
                  <a:pt x="76" y="71"/>
                </a:cubicBezTo>
                <a:cubicBezTo>
                  <a:pt x="75" y="74"/>
                  <a:pt x="70" y="73"/>
                  <a:pt x="71" y="70"/>
                </a:cubicBezTo>
                <a:cubicBezTo>
                  <a:pt x="73" y="65"/>
                  <a:pt x="74" y="59"/>
                  <a:pt x="74" y="53"/>
                </a:cubicBezTo>
                <a:cubicBezTo>
                  <a:pt x="54" y="53"/>
                  <a:pt x="46" y="53"/>
                  <a:pt x="27" y="53"/>
                </a:cubicBezTo>
                <a:cubicBezTo>
                  <a:pt x="27" y="59"/>
                  <a:pt x="28" y="65"/>
                  <a:pt x="29" y="70"/>
                </a:cubicBezTo>
                <a:cubicBezTo>
                  <a:pt x="30" y="73"/>
                  <a:pt x="26" y="74"/>
                  <a:pt x="25" y="70"/>
                </a:cubicBezTo>
                <a:cubicBezTo>
                  <a:pt x="23" y="65"/>
                  <a:pt x="23" y="59"/>
                  <a:pt x="22" y="53"/>
                </a:cubicBezTo>
                <a:cubicBezTo>
                  <a:pt x="8" y="53"/>
                  <a:pt x="8" y="53"/>
                  <a:pt x="8" y="53"/>
                </a:cubicBezTo>
                <a:cubicBezTo>
                  <a:pt x="8" y="62"/>
                  <a:pt x="12" y="71"/>
                  <a:pt x="18" y="78"/>
                </a:cubicBezTo>
                <a:cubicBezTo>
                  <a:pt x="21" y="82"/>
                  <a:pt x="15" y="87"/>
                  <a:pt x="12" y="83"/>
                </a:cubicBezTo>
                <a:cubicBezTo>
                  <a:pt x="4" y="74"/>
                  <a:pt x="0" y="63"/>
                  <a:pt x="0" y="50"/>
                </a:cubicBezTo>
                <a:cubicBezTo>
                  <a:pt x="0" y="36"/>
                  <a:pt x="5" y="24"/>
                  <a:pt x="15" y="14"/>
                </a:cubicBezTo>
                <a:cubicBezTo>
                  <a:pt x="24" y="5"/>
                  <a:pt x="36" y="0"/>
                  <a:pt x="50" y="0"/>
                </a:cubicBezTo>
                <a:close/>
                <a:moveTo>
                  <a:pt x="66" y="91"/>
                </a:moveTo>
                <a:cubicBezTo>
                  <a:pt x="66" y="91"/>
                  <a:pt x="66" y="91"/>
                  <a:pt x="66" y="91"/>
                </a:cubicBezTo>
                <a:cubicBezTo>
                  <a:pt x="66" y="102"/>
                  <a:pt x="66" y="102"/>
                  <a:pt x="66" y="102"/>
                </a:cubicBezTo>
                <a:cubicBezTo>
                  <a:pt x="66" y="104"/>
                  <a:pt x="64" y="106"/>
                  <a:pt x="62" y="106"/>
                </a:cubicBezTo>
                <a:cubicBezTo>
                  <a:pt x="62" y="106"/>
                  <a:pt x="62" y="106"/>
                  <a:pt x="62" y="106"/>
                </a:cubicBezTo>
                <a:cubicBezTo>
                  <a:pt x="39" y="106"/>
                  <a:pt x="39" y="106"/>
                  <a:pt x="39" y="106"/>
                </a:cubicBezTo>
                <a:cubicBezTo>
                  <a:pt x="37" y="106"/>
                  <a:pt x="35" y="104"/>
                  <a:pt x="35" y="102"/>
                </a:cubicBezTo>
                <a:cubicBezTo>
                  <a:pt x="35" y="102"/>
                  <a:pt x="35" y="102"/>
                  <a:pt x="35" y="102"/>
                </a:cubicBezTo>
                <a:cubicBezTo>
                  <a:pt x="35" y="91"/>
                  <a:pt x="35" y="91"/>
                  <a:pt x="35" y="91"/>
                </a:cubicBezTo>
                <a:cubicBezTo>
                  <a:pt x="23" y="91"/>
                  <a:pt x="23" y="91"/>
                  <a:pt x="23" y="91"/>
                </a:cubicBezTo>
                <a:cubicBezTo>
                  <a:pt x="21" y="91"/>
                  <a:pt x="19" y="90"/>
                  <a:pt x="19" y="87"/>
                </a:cubicBezTo>
                <a:cubicBezTo>
                  <a:pt x="19" y="86"/>
                  <a:pt x="20" y="85"/>
                  <a:pt x="20" y="85"/>
                </a:cubicBezTo>
                <a:cubicBezTo>
                  <a:pt x="48" y="57"/>
                  <a:pt x="48" y="57"/>
                  <a:pt x="48" y="57"/>
                </a:cubicBezTo>
                <a:cubicBezTo>
                  <a:pt x="49" y="56"/>
                  <a:pt x="52" y="56"/>
                  <a:pt x="53" y="57"/>
                </a:cubicBezTo>
                <a:cubicBezTo>
                  <a:pt x="53" y="58"/>
                  <a:pt x="53" y="58"/>
                  <a:pt x="53" y="58"/>
                </a:cubicBezTo>
                <a:cubicBezTo>
                  <a:pt x="80" y="85"/>
                  <a:pt x="80" y="85"/>
                  <a:pt x="80" y="85"/>
                </a:cubicBezTo>
                <a:cubicBezTo>
                  <a:pt x="82" y="86"/>
                  <a:pt x="82" y="89"/>
                  <a:pt x="80" y="90"/>
                </a:cubicBezTo>
                <a:cubicBezTo>
                  <a:pt x="79" y="91"/>
                  <a:pt x="79" y="91"/>
                  <a:pt x="78" y="91"/>
                </a:cubicBezTo>
                <a:cubicBezTo>
                  <a:pt x="77" y="91"/>
                  <a:pt x="77" y="91"/>
                  <a:pt x="77" y="91"/>
                </a:cubicBezTo>
                <a:cubicBezTo>
                  <a:pt x="66" y="91"/>
                  <a:pt x="66" y="91"/>
                  <a:pt x="66" y="91"/>
                </a:cubicBezTo>
                <a:close/>
                <a:moveTo>
                  <a:pt x="58" y="98"/>
                </a:moveTo>
                <a:cubicBezTo>
                  <a:pt x="58" y="98"/>
                  <a:pt x="58" y="98"/>
                  <a:pt x="58" y="98"/>
                </a:cubicBezTo>
                <a:cubicBezTo>
                  <a:pt x="58" y="87"/>
                  <a:pt x="58" y="87"/>
                  <a:pt x="58" y="87"/>
                </a:cubicBezTo>
                <a:cubicBezTo>
                  <a:pt x="58" y="87"/>
                  <a:pt x="58" y="87"/>
                  <a:pt x="58" y="87"/>
                </a:cubicBezTo>
                <a:cubicBezTo>
                  <a:pt x="58" y="85"/>
                  <a:pt x="60" y="83"/>
                  <a:pt x="62" y="83"/>
                </a:cubicBezTo>
                <a:cubicBezTo>
                  <a:pt x="68" y="83"/>
                  <a:pt x="68" y="83"/>
                  <a:pt x="68" y="83"/>
                </a:cubicBezTo>
                <a:cubicBezTo>
                  <a:pt x="50" y="66"/>
                  <a:pt x="50" y="66"/>
                  <a:pt x="50" y="66"/>
                </a:cubicBezTo>
                <a:cubicBezTo>
                  <a:pt x="33" y="83"/>
                  <a:pt x="33" y="83"/>
                  <a:pt x="33" y="83"/>
                </a:cubicBezTo>
                <a:cubicBezTo>
                  <a:pt x="39" y="83"/>
                  <a:pt x="39" y="83"/>
                  <a:pt x="39" y="83"/>
                </a:cubicBezTo>
                <a:cubicBezTo>
                  <a:pt x="39" y="83"/>
                  <a:pt x="39" y="83"/>
                  <a:pt x="39" y="83"/>
                </a:cubicBezTo>
                <a:cubicBezTo>
                  <a:pt x="41" y="83"/>
                  <a:pt x="43" y="85"/>
                  <a:pt x="43" y="87"/>
                </a:cubicBezTo>
                <a:cubicBezTo>
                  <a:pt x="43" y="98"/>
                  <a:pt x="43" y="98"/>
                  <a:pt x="43" y="98"/>
                </a:cubicBezTo>
                <a:cubicBezTo>
                  <a:pt x="58" y="98"/>
                  <a:pt x="58" y="98"/>
                  <a:pt x="58" y="98"/>
                </a:cubicBezTo>
                <a:close/>
                <a:moveTo>
                  <a:pt x="81" y="20"/>
                </a:moveTo>
                <a:cubicBezTo>
                  <a:pt x="81" y="20"/>
                  <a:pt x="81" y="20"/>
                  <a:pt x="81" y="20"/>
                </a:cubicBezTo>
                <a:cubicBezTo>
                  <a:pt x="80" y="20"/>
                  <a:pt x="80" y="19"/>
                  <a:pt x="80" y="19"/>
                </a:cubicBezTo>
                <a:cubicBezTo>
                  <a:pt x="78" y="20"/>
                  <a:pt x="76" y="22"/>
                  <a:pt x="74" y="23"/>
                </a:cubicBezTo>
                <a:cubicBezTo>
                  <a:pt x="76" y="30"/>
                  <a:pt x="78" y="39"/>
                  <a:pt x="78" y="48"/>
                </a:cubicBezTo>
                <a:cubicBezTo>
                  <a:pt x="93" y="48"/>
                  <a:pt x="93" y="48"/>
                  <a:pt x="93" y="48"/>
                </a:cubicBezTo>
                <a:cubicBezTo>
                  <a:pt x="93" y="37"/>
                  <a:pt x="88" y="27"/>
                  <a:pt x="81" y="20"/>
                </a:cubicBezTo>
                <a:close/>
                <a:moveTo>
                  <a:pt x="76" y="16"/>
                </a:moveTo>
                <a:cubicBezTo>
                  <a:pt x="76" y="16"/>
                  <a:pt x="76" y="16"/>
                  <a:pt x="76" y="16"/>
                </a:cubicBezTo>
                <a:cubicBezTo>
                  <a:pt x="73" y="14"/>
                  <a:pt x="70" y="12"/>
                  <a:pt x="67" y="11"/>
                </a:cubicBezTo>
                <a:cubicBezTo>
                  <a:pt x="68" y="12"/>
                  <a:pt x="70" y="14"/>
                  <a:pt x="71" y="16"/>
                </a:cubicBezTo>
                <a:cubicBezTo>
                  <a:pt x="71" y="17"/>
                  <a:pt x="71" y="18"/>
                  <a:pt x="72" y="18"/>
                </a:cubicBezTo>
                <a:cubicBezTo>
                  <a:pt x="73" y="18"/>
                  <a:pt x="75" y="17"/>
                  <a:pt x="76" y="16"/>
                </a:cubicBezTo>
                <a:close/>
                <a:moveTo>
                  <a:pt x="57" y="8"/>
                </a:moveTo>
                <a:cubicBezTo>
                  <a:pt x="57" y="8"/>
                  <a:pt x="57" y="8"/>
                  <a:pt x="57" y="8"/>
                </a:cubicBezTo>
                <a:cubicBezTo>
                  <a:pt x="56" y="8"/>
                  <a:pt x="54" y="8"/>
                  <a:pt x="53" y="8"/>
                </a:cubicBezTo>
                <a:cubicBezTo>
                  <a:pt x="53" y="24"/>
                  <a:pt x="53" y="24"/>
                  <a:pt x="53" y="24"/>
                </a:cubicBezTo>
                <a:cubicBezTo>
                  <a:pt x="57" y="24"/>
                  <a:pt x="62" y="23"/>
                  <a:pt x="66" y="21"/>
                </a:cubicBezTo>
                <a:cubicBezTo>
                  <a:pt x="66" y="21"/>
                  <a:pt x="67" y="21"/>
                  <a:pt x="68" y="20"/>
                </a:cubicBezTo>
                <a:cubicBezTo>
                  <a:pt x="67" y="20"/>
                  <a:pt x="67" y="19"/>
                  <a:pt x="66" y="18"/>
                </a:cubicBezTo>
                <a:cubicBezTo>
                  <a:pt x="64" y="14"/>
                  <a:pt x="61" y="10"/>
                  <a:pt x="57" y="8"/>
                </a:cubicBezTo>
                <a:close/>
                <a:moveTo>
                  <a:pt x="48" y="8"/>
                </a:moveTo>
                <a:cubicBezTo>
                  <a:pt x="48" y="8"/>
                  <a:pt x="48" y="8"/>
                  <a:pt x="48" y="8"/>
                </a:cubicBezTo>
                <a:cubicBezTo>
                  <a:pt x="46" y="8"/>
                  <a:pt x="45" y="8"/>
                  <a:pt x="43" y="8"/>
                </a:cubicBezTo>
                <a:cubicBezTo>
                  <a:pt x="40" y="10"/>
                  <a:pt x="37" y="14"/>
                  <a:pt x="34" y="18"/>
                </a:cubicBezTo>
                <a:cubicBezTo>
                  <a:pt x="34" y="19"/>
                  <a:pt x="33" y="20"/>
                  <a:pt x="33" y="20"/>
                </a:cubicBezTo>
                <a:cubicBezTo>
                  <a:pt x="34" y="21"/>
                  <a:pt x="34" y="21"/>
                  <a:pt x="35" y="21"/>
                </a:cubicBezTo>
                <a:cubicBezTo>
                  <a:pt x="39" y="23"/>
                  <a:pt x="43" y="24"/>
                  <a:pt x="48" y="24"/>
                </a:cubicBezTo>
                <a:cubicBezTo>
                  <a:pt x="48" y="8"/>
                  <a:pt x="48" y="8"/>
                  <a:pt x="48" y="8"/>
                </a:cubicBezTo>
                <a:close/>
                <a:moveTo>
                  <a:pt x="34" y="11"/>
                </a:moveTo>
                <a:cubicBezTo>
                  <a:pt x="34" y="11"/>
                  <a:pt x="34" y="11"/>
                  <a:pt x="34" y="11"/>
                </a:cubicBezTo>
                <a:cubicBezTo>
                  <a:pt x="30" y="12"/>
                  <a:pt x="28" y="14"/>
                  <a:pt x="25" y="16"/>
                </a:cubicBezTo>
                <a:cubicBezTo>
                  <a:pt x="26" y="17"/>
                  <a:pt x="28" y="18"/>
                  <a:pt x="29" y="18"/>
                </a:cubicBezTo>
                <a:cubicBezTo>
                  <a:pt x="29" y="18"/>
                  <a:pt x="30" y="17"/>
                  <a:pt x="30" y="16"/>
                </a:cubicBezTo>
                <a:cubicBezTo>
                  <a:pt x="31" y="14"/>
                  <a:pt x="32" y="12"/>
                  <a:pt x="34" y="11"/>
                </a:cubicBezTo>
                <a:close/>
                <a:moveTo>
                  <a:pt x="21" y="19"/>
                </a:moveTo>
                <a:cubicBezTo>
                  <a:pt x="21" y="19"/>
                  <a:pt x="21" y="19"/>
                  <a:pt x="21" y="19"/>
                </a:cubicBezTo>
                <a:cubicBezTo>
                  <a:pt x="21" y="19"/>
                  <a:pt x="20" y="20"/>
                  <a:pt x="20" y="20"/>
                </a:cubicBezTo>
                <a:cubicBezTo>
                  <a:pt x="13" y="27"/>
                  <a:pt x="8" y="37"/>
                  <a:pt x="8" y="48"/>
                </a:cubicBezTo>
                <a:cubicBezTo>
                  <a:pt x="22" y="48"/>
                  <a:pt x="22" y="48"/>
                  <a:pt x="22" y="48"/>
                </a:cubicBezTo>
                <a:cubicBezTo>
                  <a:pt x="23" y="39"/>
                  <a:pt x="24" y="30"/>
                  <a:pt x="27" y="23"/>
                </a:cubicBezTo>
                <a:cubicBezTo>
                  <a:pt x="25" y="22"/>
                  <a:pt x="23" y="20"/>
                  <a:pt x="21" y="19"/>
                </a:cubicBezTo>
                <a:close/>
                <a:moveTo>
                  <a:pt x="69" y="25"/>
                </a:moveTo>
                <a:cubicBezTo>
                  <a:pt x="69" y="25"/>
                  <a:pt x="69" y="25"/>
                  <a:pt x="69" y="25"/>
                </a:cubicBezTo>
                <a:cubicBezTo>
                  <a:pt x="69" y="25"/>
                  <a:pt x="68" y="25"/>
                  <a:pt x="67" y="26"/>
                </a:cubicBezTo>
                <a:cubicBezTo>
                  <a:pt x="63" y="27"/>
                  <a:pt x="58" y="28"/>
                  <a:pt x="53" y="29"/>
                </a:cubicBezTo>
                <a:cubicBezTo>
                  <a:pt x="53" y="48"/>
                  <a:pt x="53" y="48"/>
                  <a:pt x="53" y="48"/>
                </a:cubicBezTo>
                <a:cubicBezTo>
                  <a:pt x="74" y="48"/>
                  <a:pt x="74" y="48"/>
                  <a:pt x="74" y="48"/>
                </a:cubicBezTo>
                <a:cubicBezTo>
                  <a:pt x="73" y="39"/>
                  <a:pt x="72" y="31"/>
                  <a:pt x="69" y="25"/>
                </a:cubicBezTo>
                <a:close/>
                <a:moveTo>
                  <a:pt x="48" y="29"/>
                </a:moveTo>
                <a:cubicBezTo>
                  <a:pt x="48" y="29"/>
                  <a:pt x="48" y="29"/>
                  <a:pt x="48" y="29"/>
                </a:cubicBezTo>
                <a:cubicBezTo>
                  <a:pt x="43" y="28"/>
                  <a:pt x="38" y="27"/>
                  <a:pt x="33" y="26"/>
                </a:cubicBezTo>
                <a:cubicBezTo>
                  <a:pt x="33" y="25"/>
                  <a:pt x="32" y="25"/>
                  <a:pt x="31" y="25"/>
                </a:cubicBezTo>
                <a:cubicBezTo>
                  <a:pt x="29" y="31"/>
                  <a:pt x="27" y="39"/>
                  <a:pt x="27" y="48"/>
                </a:cubicBezTo>
                <a:cubicBezTo>
                  <a:pt x="48" y="48"/>
                  <a:pt x="48" y="48"/>
                  <a:pt x="48" y="48"/>
                </a:cubicBezTo>
                <a:cubicBezTo>
                  <a:pt x="48" y="29"/>
                  <a:pt x="48" y="29"/>
                  <a:pt x="48"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17444" name="Freeform 36"/>
          <p:cNvSpPr>
            <a:spLocks noEditPoints="1"/>
          </p:cNvSpPr>
          <p:nvPr/>
        </p:nvSpPr>
        <p:spPr bwMode="auto">
          <a:xfrm>
            <a:off x="3659718" y="4303415"/>
            <a:ext cx="230716" cy="218016"/>
          </a:xfrm>
          <a:custGeom>
            <a:avLst/>
            <a:gdLst>
              <a:gd name="T0" fmla="*/ 29 w 101"/>
              <a:gd name="T1" fmla="*/ 79 h 95"/>
              <a:gd name="T2" fmla="*/ 86 w 101"/>
              <a:gd name="T3" fmla="*/ 76 h 95"/>
              <a:gd name="T4" fmla="*/ 86 w 101"/>
              <a:gd name="T5" fmla="*/ 81 h 95"/>
              <a:gd name="T6" fmla="*/ 31 w 101"/>
              <a:gd name="T7" fmla="*/ 13 h 95"/>
              <a:gd name="T8" fmla="*/ 29 w 101"/>
              <a:gd name="T9" fmla="*/ 16 h 95"/>
              <a:gd name="T10" fmla="*/ 29 w 101"/>
              <a:gd name="T11" fmla="*/ 32 h 95"/>
              <a:gd name="T12" fmla="*/ 31 w 101"/>
              <a:gd name="T13" fmla="*/ 34 h 95"/>
              <a:gd name="T14" fmla="*/ 86 w 101"/>
              <a:gd name="T15" fmla="*/ 34 h 95"/>
              <a:gd name="T16" fmla="*/ 89 w 101"/>
              <a:gd name="T17" fmla="*/ 16 h 95"/>
              <a:gd name="T18" fmla="*/ 86 w 101"/>
              <a:gd name="T19" fmla="*/ 13 h 95"/>
              <a:gd name="T20" fmla="*/ 33 w 101"/>
              <a:gd name="T21" fmla="*/ 30 h 95"/>
              <a:gd name="T22" fmla="*/ 33 w 101"/>
              <a:gd name="T23" fmla="*/ 18 h 95"/>
              <a:gd name="T24" fmla="*/ 84 w 101"/>
              <a:gd name="T25" fmla="*/ 30 h 95"/>
              <a:gd name="T26" fmla="*/ 16 w 101"/>
              <a:gd name="T27" fmla="*/ 29 h 95"/>
              <a:gd name="T28" fmla="*/ 8 w 101"/>
              <a:gd name="T29" fmla="*/ 29 h 95"/>
              <a:gd name="T30" fmla="*/ 16 w 101"/>
              <a:gd name="T31" fmla="*/ 83 h 95"/>
              <a:gd name="T32" fmla="*/ 12 w 101"/>
              <a:gd name="T33" fmla="*/ 95 h 95"/>
              <a:gd name="T34" fmla="*/ 3 w 101"/>
              <a:gd name="T35" fmla="*/ 92 h 95"/>
              <a:gd name="T36" fmla="*/ 0 w 101"/>
              <a:gd name="T37" fmla="*/ 83 h 95"/>
              <a:gd name="T38" fmla="*/ 0 w 101"/>
              <a:gd name="T39" fmla="*/ 25 h 95"/>
              <a:gd name="T40" fmla="*/ 16 w 101"/>
              <a:gd name="T41" fmla="*/ 21 h 95"/>
              <a:gd name="T42" fmla="*/ 20 w 101"/>
              <a:gd name="T43" fmla="*/ 0 h 95"/>
              <a:gd name="T44" fmla="*/ 97 w 101"/>
              <a:gd name="T45" fmla="*/ 0 h 95"/>
              <a:gd name="T46" fmla="*/ 101 w 101"/>
              <a:gd name="T47" fmla="*/ 4 h 95"/>
              <a:gd name="T48" fmla="*/ 98 w 101"/>
              <a:gd name="T49" fmla="*/ 92 h 95"/>
              <a:gd name="T50" fmla="*/ 89 w 101"/>
              <a:gd name="T51" fmla="*/ 95 h 95"/>
              <a:gd name="T52" fmla="*/ 12 w 101"/>
              <a:gd name="T53" fmla="*/ 95 h 95"/>
              <a:gd name="T54" fmla="*/ 93 w 101"/>
              <a:gd name="T55" fmla="*/ 83 h 95"/>
              <a:gd name="T56" fmla="*/ 93 w 101"/>
              <a:gd name="T57" fmla="*/ 8 h 95"/>
              <a:gd name="T58" fmla="*/ 24 w 101"/>
              <a:gd name="T59" fmla="*/ 83 h 95"/>
              <a:gd name="T60" fmla="*/ 89 w 101"/>
              <a:gd name="T61" fmla="*/ 88 h 95"/>
              <a:gd name="T62" fmla="*/ 92 w 101"/>
              <a:gd name="T63" fmla="*/ 86 h 95"/>
              <a:gd name="T64" fmla="*/ 61 w 101"/>
              <a:gd name="T65" fmla="*/ 39 h 95"/>
              <a:gd name="T66" fmla="*/ 61 w 101"/>
              <a:gd name="T67" fmla="*/ 39 h 95"/>
              <a:gd name="T68" fmla="*/ 89 w 101"/>
              <a:gd name="T69" fmla="*/ 41 h 95"/>
              <a:gd name="T70" fmla="*/ 89 w 101"/>
              <a:gd name="T71" fmla="*/ 54 h 95"/>
              <a:gd name="T72" fmla="*/ 86 w 101"/>
              <a:gd name="T73" fmla="*/ 56 h 95"/>
              <a:gd name="T74" fmla="*/ 59 w 101"/>
              <a:gd name="T75" fmla="*/ 54 h 95"/>
              <a:gd name="T76" fmla="*/ 59 w 101"/>
              <a:gd name="T77" fmla="*/ 41 h 95"/>
              <a:gd name="T78" fmla="*/ 84 w 101"/>
              <a:gd name="T79" fmla="*/ 44 h 95"/>
              <a:gd name="T80" fmla="*/ 64 w 101"/>
              <a:gd name="T81" fmla="*/ 44 h 95"/>
              <a:gd name="T82" fmla="*/ 84 w 101"/>
              <a:gd name="T83" fmla="*/ 52 h 95"/>
              <a:gd name="T84" fmla="*/ 31 w 101"/>
              <a:gd name="T85" fmla="*/ 44 h 95"/>
              <a:gd name="T86" fmla="*/ 29 w 101"/>
              <a:gd name="T87" fmla="*/ 41 h 95"/>
              <a:gd name="T88" fmla="*/ 54 w 101"/>
              <a:gd name="T89" fmla="*/ 39 h 95"/>
              <a:gd name="T90" fmla="*/ 54 w 101"/>
              <a:gd name="T91" fmla="*/ 44 h 95"/>
              <a:gd name="T92" fmla="*/ 31 w 101"/>
              <a:gd name="T93" fmla="*/ 56 h 95"/>
              <a:gd name="T94" fmla="*/ 29 w 101"/>
              <a:gd name="T95" fmla="*/ 54 h 95"/>
              <a:gd name="T96" fmla="*/ 54 w 101"/>
              <a:gd name="T97" fmla="*/ 52 h 95"/>
              <a:gd name="T98" fmla="*/ 54 w 101"/>
              <a:gd name="T99" fmla="*/ 56 h 95"/>
              <a:gd name="T100" fmla="*/ 31 w 101"/>
              <a:gd name="T101" fmla="*/ 69 h 95"/>
              <a:gd name="T102" fmla="*/ 29 w 101"/>
              <a:gd name="T103" fmla="*/ 66 h 95"/>
              <a:gd name="T104" fmla="*/ 86 w 101"/>
              <a:gd name="T105" fmla="*/ 64 h 95"/>
              <a:gd name="T106" fmla="*/ 86 w 101"/>
              <a:gd name="T107" fmla="*/ 6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95">
                <a:moveTo>
                  <a:pt x="31" y="81"/>
                </a:moveTo>
                <a:cubicBezTo>
                  <a:pt x="30" y="81"/>
                  <a:pt x="29" y="80"/>
                  <a:pt x="29" y="79"/>
                </a:cubicBezTo>
                <a:cubicBezTo>
                  <a:pt x="29" y="78"/>
                  <a:pt x="30" y="76"/>
                  <a:pt x="31" y="76"/>
                </a:cubicBezTo>
                <a:cubicBezTo>
                  <a:pt x="86" y="76"/>
                  <a:pt x="86" y="76"/>
                  <a:pt x="86" y="76"/>
                </a:cubicBezTo>
                <a:cubicBezTo>
                  <a:pt x="87" y="76"/>
                  <a:pt x="89" y="78"/>
                  <a:pt x="89" y="79"/>
                </a:cubicBezTo>
                <a:cubicBezTo>
                  <a:pt x="89" y="80"/>
                  <a:pt x="87" y="81"/>
                  <a:pt x="86" y="81"/>
                </a:cubicBezTo>
                <a:cubicBezTo>
                  <a:pt x="31" y="81"/>
                  <a:pt x="31" y="81"/>
                  <a:pt x="31" y="81"/>
                </a:cubicBezTo>
                <a:close/>
                <a:moveTo>
                  <a:pt x="31" y="13"/>
                </a:moveTo>
                <a:cubicBezTo>
                  <a:pt x="31" y="13"/>
                  <a:pt x="31" y="13"/>
                  <a:pt x="31" y="13"/>
                </a:cubicBezTo>
                <a:cubicBezTo>
                  <a:pt x="30" y="13"/>
                  <a:pt x="29" y="14"/>
                  <a:pt x="29" y="16"/>
                </a:cubicBezTo>
                <a:cubicBezTo>
                  <a:pt x="29" y="16"/>
                  <a:pt x="29" y="16"/>
                  <a:pt x="29" y="16"/>
                </a:cubicBezTo>
                <a:cubicBezTo>
                  <a:pt x="29" y="32"/>
                  <a:pt x="29" y="32"/>
                  <a:pt x="29" y="32"/>
                </a:cubicBezTo>
                <a:cubicBezTo>
                  <a:pt x="29" y="33"/>
                  <a:pt x="30" y="34"/>
                  <a:pt x="31" y="34"/>
                </a:cubicBezTo>
                <a:cubicBezTo>
                  <a:pt x="31" y="34"/>
                  <a:pt x="31" y="34"/>
                  <a:pt x="31" y="34"/>
                </a:cubicBezTo>
                <a:cubicBezTo>
                  <a:pt x="86" y="34"/>
                  <a:pt x="86" y="34"/>
                  <a:pt x="86" y="34"/>
                </a:cubicBezTo>
                <a:cubicBezTo>
                  <a:pt x="86" y="34"/>
                  <a:pt x="86" y="34"/>
                  <a:pt x="86" y="34"/>
                </a:cubicBezTo>
                <a:cubicBezTo>
                  <a:pt x="87" y="34"/>
                  <a:pt x="89" y="33"/>
                  <a:pt x="89" y="32"/>
                </a:cubicBezTo>
                <a:cubicBezTo>
                  <a:pt x="89" y="16"/>
                  <a:pt x="89" y="16"/>
                  <a:pt x="89" y="16"/>
                </a:cubicBezTo>
                <a:cubicBezTo>
                  <a:pt x="89" y="16"/>
                  <a:pt x="89" y="16"/>
                  <a:pt x="89" y="16"/>
                </a:cubicBezTo>
                <a:cubicBezTo>
                  <a:pt x="89" y="14"/>
                  <a:pt x="87" y="13"/>
                  <a:pt x="86" y="13"/>
                </a:cubicBezTo>
                <a:cubicBezTo>
                  <a:pt x="31" y="13"/>
                  <a:pt x="31" y="13"/>
                  <a:pt x="31" y="13"/>
                </a:cubicBezTo>
                <a:close/>
                <a:moveTo>
                  <a:pt x="33" y="30"/>
                </a:moveTo>
                <a:cubicBezTo>
                  <a:pt x="33" y="30"/>
                  <a:pt x="33" y="30"/>
                  <a:pt x="33" y="30"/>
                </a:cubicBezTo>
                <a:cubicBezTo>
                  <a:pt x="33" y="18"/>
                  <a:pt x="33" y="18"/>
                  <a:pt x="33" y="18"/>
                </a:cubicBezTo>
                <a:cubicBezTo>
                  <a:pt x="84" y="18"/>
                  <a:pt x="84" y="18"/>
                  <a:pt x="84" y="18"/>
                </a:cubicBezTo>
                <a:cubicBezTo>
                  <a:pt x="84" y="30"/>
                  <a:pt x="84" y="30"/>
                  <a:pt x="84" y="30"/>
                </a:cubicBezTo>
                <a:cubicBezTo>
                  <a:pt x="33" y="30"/>
                  <a:pt x="33" y="30"/>
                  <a:pt x="33" y="30"/>
                </a:cubicBezTo>
                <a:close/>
                <a:moveTo>
                  <a:pt x="16" y="29"/>
                </a:moveTo>
                <a:cubicBezTo>
                  <a:pt x="16" y="29"/>
                  <a:pt x="16" y="29"/>
                  <a:pt x="16" y="29"/>
                </a:cubicBezTo>
                <a:cubicBezTo>
                  <a:pt x="8" y="29"/>
                  <a:pt x="8" y="29"/>
                  <a:pt x="8" y="29"/>
                </a:cubicBezTo>
                <a:cubicBezTo>
                  <a:pt x="8" y="83"/>
                  <a:pt x="8" y="83"/>
                  <a:pt x="8" y="83"/>
                </a:cubicBezTo>
                <a:cubicBezTo>
                  <a:pt x="8" y="89"/>
                  <a:pt x="16" y="89"/>
                  <a:pt x="16" y="83"/>
                </a:cubicBezTo>
                <a:cubicBezTo>
                  <a:pt x="16" y="29"/>
                  <a:pt x="16" y="29"/>
                  <a:pt x="16" y="29"/>
                </a:cubicBezTo>
                <a:close/>
                <a:moveTo>
                  <a:pt x="12" y="95"/>
                </a:moveTo>
                <a:cubicBezTo>
                  <a:pt x="12" y="95"/>
                  <a:pt x="12" y="95"/>
                  <a:pt x="12" y="95"/>
                </a:cubicBezTo>
                <a:cubicBezTo>
                  <a:pt x="9" y="95"/>
                  <a:pt x="6" y="94"/>
                  <a:pt x="3" y="92"/>
                </a:cubicBezTo>
                <a:cubicBezTo>
                  <a:pt x="3" y="92"/>
                  <a:pt x="3" y="92"/>
                  <a:pt x="3" y="92"/>
                </a:cubicBezTo>
                <a:cubicBezTo>
                  <a:pt x="1" y="90"/>
                  <a:pt x="0" y="87"/>
                  <a:pt x="0" y="83"/>
                </a:cubicBezTo>
                <a:cubicBezTo>
                  <a:pt x="0" y="25"/>
                  <a:pt x="0" y="25"/>
                  <a:pt x="0" y="25"/>
                </a:cubicBezTo>
                <a:cubicBezTo>
                  <a:pt x="0" y="25"/>
                  <a:pt x="0" y="25"/>
                  <a:pt x="0" y="25"/>
                </a:cubicBezTo>
                <a:cubicBezTo>
                  <a:pt x="0" y="23"/>
                  <a:pt x="2" y="21"/>
                  <a:pt x="4" y="21"/>
                </a:cubicBezTo>
                <a:cubicBezTo>
                  <a:pt x="16" y="21"/>
                  <a:pt x="16" y="21"/>
                  <a:pt x="16" y="21"/>
                </a:cubicBezTo>
                <a:cubicBezTo>
                  <a:pt x="16" y="4"/>
                  <a:pt x="16" y="4"/>
                  <a:pt x="16" y="4"/>
                </a:cubicBezTo>
                <a:cubicBezTo>
                  <a:pt x="16" y="2"/>
                  <a:pt x="18" y="0"/>
                  <a:pt x="20" y="0"/>
                </a:cubicBezTo>
                <a:cubicBezTo>
                  <a:pt x="20" y="0"/>
                  <a:pt x="20" y="0"/>
                  <a:pt x="20" y="0"/>
                </a:cubicBezTo>
                <a:cubicBezTo>
                  <a:pt x="97" y="0"/>
                  <a:pt x="97" y="0"/>
                  <a:pt x="97" y="0"/>
                </a:cubicBezTo>
                <a:cubicBezTo>
                  <a:pt x="99" y="0"/>
                  <a:pt x="101" y="2"/>
                  <a:pt x="101" y="4"/>
                </a:cubicBezTo>
                <a:cubicBezTo>
                  <a:pt x="101" y="4"/>
                  <a:pt x="101" y="4"/>
                  <a:pt x="101" y="4"/>
                </a:cubicBezTo>
                <a:cubicBezTo>
                  <a:pt x="101" y="83"/>
                  <a:pt x="101" y="83"/>
                  <a:pt x="101" y="83"/>
                </a:cubicBezTo>
                <a:cubicBezTo>
                  <a:pt x="101" y="87"/>
                  <a:pt x="100" y="90"/>
                  <a:pt x="98" y="92"/>
                </a:cubicBezTo>
                <a:cubicBezTo>
                  <a:pt x="97" y="92"/>
                  <a:pt x="97" y="92"/>
                  <a:pt x="97" y="92"/>
                </a:cubicBezTo>
                <a:cubicBezTo>
                  <a:pt x="95" y="94"/>
                  <a:pt x="92" y="95"/>
                  <a:pt x="89" y="95"/>
                </a:cubicBezTo>
                <a:cubicBezTo>
                  <a:pt x="12" y="95"/>
                  <a:pt x="12" y="95"/>
                  <a:pt x="12" y="95"/>
                </a:cubicBezTo>
                <a:cubicBezTo>
                  <a:pt x="12" y="95"/>
                  <a:pt x="12" y="95"/>
                  <a:pt x="12" y="95"/>
                </a:cubicBezTo>
                <a:cubicBezTo>
                  <a:pt x="12" y="95"/>
                  <a:pt x="12" y="95"/>
                  <a:pt x="12" y="95"/>
                </a:cubicBezTo>
                <a:close/>
                <a:moveTo>
                  <a:pt x="93" y="83"/>
                </a:moveTo>
                <a:cubicBezTo>
                  <a:pt x="93" y="83"/>
                  <a:pt x="93" y="83"/>
                  <a:pt x="93" y="83"/>
                </a:cubicBezTo>
                <a:cubicBezTo>
                  <a:pt x="93" y="8"/>
                  <a:pt x="93" y="8"/>
                  <a:pt x="93" y="8"/>
                </a:cubicBezTo>
                <a:cubicBezTo>
                  <a:pt x="24" y="8"/>
                  <a:pt x="24" y="8"/>
                  <a:pt x="24" y="8"/>
                </a:cubicBezTo>
                <a:cubicBezTo>
                  <a:pt x="24" y="33"/>
                  <a:pt x="24" y="58"/>
                  <a:pt x="24" y="83"/>
                </a:cubicBezTo>
                <a:cubicBezTo>
                  <a:pt x="24" y="85"/>
                  <a:pt x="24" y="86"/>
                  <a:pt x="23" y="88"/>
                </a:cubicBezTo>
                <a:cubicBezTo>
                  <a:pt x="89" y="88"/>
                  <a:pt x="89" y="88"/>
                  <a:pt x="89" y="88"/>
                </a:cubicBezTo>
                <a:cubicBezTo>
                  <a:pt x="90" y="88"/>
                  <a:pt x="91" y="87"/>
                  <a:pt x="92" y="86"/>
                </a:cubicBezTo>
                <a:cubicBezTo>
                  <a:pt x="92" y="86"/>
                  <a:pt x="92" y="86"/>
                  <a:pt x="92" y="86"/>
                </a:cubicBezTo>
                <a:cubicBezTo>
                  <a:pt x="93" y="86"/>
                  <a:pt x="93" y="85"/>
                  <a:pt x="93" y="83"/>
                </a:cubicBezTo>
                <a:close/>
                <a:moveTo>
                  <a:pt x="61" y="39"/>
                </a:moveTo>
                <a:cubicBezTo>
                  <a:pt x="61" y="39"/>
                  <a:pt x="61" y="39"/>
                  <a:pt x="61" y="39"/>
                </a:cubicBezTo>
                <a:cubicBezTo>
                  <a:pt x="61" y="39"/>
                  <a:pt x="61" y="39"/>
                  <a:pt x="61" y="39"/>
                </a:cubicBezTo>
                <a:cubicBezTo>
                  <a:pt x="86" y="39"/>
                  <a:pt x="86" y="39"/>
                  <a:pt x="86" y="39"/>
                </a:cubicBezTo>
                <a:cubicBezTo>
                  <a:pt x="87" y="39"/>
                  <a:pt x="89" y="40"/>
                  <a:pt x="89" y="41"/>
                </a:cubicBezTo>
                <a:cubicBezTo>
                  <a:pt x="89" y="42"/>
                  <a:pt x="89" y="42"/>
                  <a:pt x="89" y="42"/>
                </a:cubicBezTo>
                <a:cubicBezTo>
                  <a:pt x="89" y="54"/>
                  <a:pt x="89" y="54"/>
                  <a:pt x="89" y="54"/>
                </a:cubicBezTo>
                <a:cubicBezTo>
                  <a:pt x="89" y="55"/>
                  <a:pt x="87" y="56"/>
                  <a:pt x="86" y="56"/>
                </a:cubicBezTo>
                <a:cubicBezTo>
                  <a:pt x="86" y="56"/>
                  <a:pt x="86" y="56"/>
                  <a:pt x="86" y="56"/>
                </a:cubicBezTo>
                <a:cubicBezTo>
                  <a:pt x="61" y="56"/>
                  <a:pt x="61" y="56"/>
                  <a:pt x="61" y="56"/>
                </a:cubicBezTo>
                <a:cubicBezTo>
                  <a:pt x="60" y="56"/>
                  <a:pt x="59" y="55"/>
                  <a:pt x="59" y="54"/>
                </a:cubicBezTo>
                <a:cubicBezTo>
                  <a:pt x="59" y="54"/>
                  <a:pt x="59" y="54"/>
                  <a:pt x="59" y="54"/>
                </a:cubicBezTo>
                <a:cubicBezTo>
                  <a:pt x="59" y="41"/>
                  <a:pt x="59" y="41"/>
                  <a:pt x="59" y="41"/>
                </a:cubicBezTo>
                <a:cubicBezTo>
                  <a:pt x="59" y="40"/>
                  <a:pt x="60" y="39"/>
                  <a:pt x="61" y="39"/>
                </a:cubicBezTo>
                <a:close/>
                <a:moveTo>
                  <a:pt x="84" y="44"/>
                </a:moveTo>
                <a:cubicBezTo>
                  <a:pt x="84" y="44"/>
                  <a:pt x="84" y="44"/>
                  <a:pt x="84" y="44"/>
                </a:cubicBezTo>
                <a:cubicBezTo>
                  <a:pt x="64" y="44"/>
                  <a:pt x="64" y="44"/>
                  <a:pt x="64" y="44"/>
                </a:cubicBezTo>
                <a:cubicBezTo>
                  <a:pt x="64" y="52"/>
                  <a:pt x="64" y="52"/>
                  <a:pt x="64" y="52"/>
                </a:cubicBezTo>
                <a:cubicBezTo>
                  <a:pt x="84" y="52"/>
                  <a:pt x="84" y="52"/>
                  <a:pt x="84" y="52"/>
                </a:cubicBezTo>
                <a:cubicBezTo>
                  <a:pt x="84" y="44"/>
                  <a:pt x="84" y="44"/>
                  <a:pt x="84" y="44"/>
                </a:cubicBezTo>
                <a:close/>
                <a:moveTo>
                  <a:pt x="31" y="44"/>
                </a:moveTo>
                <a:cubicBezTo>
                  <a:pt x="31" y="44"/>
                  <a:pt x="31" y="44"/>
                  <a:pt x="31" y="44"/>
                </a:cubicBezTo>
                <a:cubicBezTo>
                  <a:pt x="30" y="44"/>
                  <a:pt x="29" y="43"/>
                  <a:pt x="29" y="41"/>
                </a:cubicBezTo>
                <a:cubicBezTo>
                  <a:pt x="29" y="40"/>
                  <a:pt x="30" y="39"/>
                  <a:pt x="31" y="39"/>
                </a:cubicBezTo>
                <a:cubicBezTo>
                  <a:pt x="54" y="39"/>
                  <a:pt x="54" y="39"/>
                  <a:pt x="54" y="39"/>
                </a:cubicBezTo>
                <a:cubicBezTo>
                  <a:pt x="55" y="39"/>
                  <a:pt x="56" y="40"/>
                  <a:pt x="56" y="41"/>
                </a:cubicBezTo>
                <a:cubicBezTo>
                  <a:pt x="56" y="43"/>
                  <a:pt x="55" y="44"/>
                  <a:pt x="54" y="44"/>
                </a:cubicBezTo>
                <a:cubicBezTo>
                  <a:pt x="31" y="44"/>
                  <a:pt x="31" y="44"/>
                  <a:pt x="31" y="44"/>
                </a:cubicBezTo>
                <a:close/>
                <a:moveTo>
                  <a:pt x="31" y="56"/>
                </a:moveTo>
                <a:cubicBezTo>
                  <a:pt x="31" y="56"/>
                  <a:pt x="31" y="56"/>
                  <a:pt x="31" y="56"/>
                </a:cubicBezTo>
                <a:cubicBezTo>
                  <a:pt x="30" y="56"/>
                  <a:pt x="29" y="55"/>
                  <a:pt x="29" y="54"/>
                </a:cubicBezTo>
                <a:cubicBezTo>
                  <a:pt x="29" y="53"/>
                  <a:pt x="30" y="52"/>
                  <a:pt x="31" y="52"/>
                </a:cubicBezTo>
                <a:cubicBezTo>
                  <a:pt x="54" y="52"/>
                  <a:pt x="54" y="52"/>
                  <a:pt x="54" y="52"/>
                </a:cubicBezTo>
                <a:cubicBezTo>
                  <a:pt x="55" y="52"/>
                  <a:pt x="56" y="53"/>
                  <a:pt x="56" y="54"/>
                </a:cubicBezTo>
                <a:cubicBezTo>
                  <a:pt x="56" y="55"/>
                  <a:pt x="55" y="56"/>
                  <a:pt x="54" y="56"/>
                </a:cubicBezTo>
                <a:cubicBezTo>
                  <a:pt x="31" y="56"/>
                  <a:pt x="31" y="56"/>
                  <a:pt x="31" y="56"/>
                </a:cubicBezTo>
                <a:close/>
                <a:moveTo>
                  <a:pt x="31" y="69"/>
                </a:moveTo>
                <a:cubicBezTo>
                  <a:pt x="31" y="69"/>
                  <a:pt x="31" y="69"/>
                  <a:pt x="31" y="69"/>
                </a:cubicBezTo>
                <a:cubicBezTo>
                  <a:pt x="30" y="69"/>
                  <a:pt x="29" y="68"/>
                  <a:pt x="29" y="66"/>
                </a:cubicBezTo>
                <a:cubicBezTo>
                  <a:pt x="29" y="65"/>
                  <a:pt x="30" y="64"/>
                  <a:pt x="31" y="64"/>
                </a:cubicBezTo>
                <a:cubicBezTo>
                  <a:pt x="86" y="64"/>
                  <a:pt x="86" y="64"/>
                  <a:pt x="86" y="64"/>
                </a:cubicBezTo>
                <a:cubicBezTo>
                  <a:pt x="87" y="64"/>
                  <a:pt x="89" y="65"/>
                  <a:pt x="89" y="66"/>
                </a:cubicBezTo>
                <a:cubicBezTo>
                  <a:pt x="89" y="68"/>
                  <a:pt x="87" y="69"/>
                  <a:pt x="86" y="69"/>
                </a:cubicBezTo>
                <a:cubicBezTo>
                  <a:pt x="31" y="69"/>
                  <a:pt x="31" y="69"/>
                  <a:pt x="31"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17445" name="Rectangle 37"/>
          <p:cNvSpPr>
            <a:spLocks noChangeArrowheads="1"/>
          </p:cNvSpPr>
          <p:nvPr/>
        </p:nvSpPr>
        <p:spPr bwMode="auto">
          <a:xfrm>
            <a:off x="488950" y="1445895"/>
            <a:ext cx="2933065"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r"/>
            <a:r>
              <a:rPr lang="zh-CN" altLang="en-US" sz="1600" b="1" dirty="0">
                <a:solidFill>
                  <a:schemeClr val="tx1"/>
                </a:solidFill>
                <a:latin typeface="宋体" panose="02010600030101010101" pitchFamily="2" charset="-122"/>
                <a:cs typeface="+mn-ea"/>
                <a:sym typeface="宋体" panose="02010600030101010101" pitchFamily="2" charset="-122"/>
              </a:rPr>
              <a:t>1. 教育方法</a:t>
            </a:r>
            <a:endParaRPr lang="zh-CN" altLang="en-US" sz="1600" b="1" dirty="0">
              <a:solidFill>
                <a:schemeClr val="tx1"/>
              </a:solidFill>
              <a:latin typeface="宋体" panose="02010600030101010101" pitchFamily="2" charset="-122"/>
              <a:cs typeface="+mn-ea"/>
              <a:sym typeface="宋体" panose="02010600030101010101" pitchFamily="2" charset="-122"/>
            </a:endParaRPr>
          </a:p>
          <a:p>
            <a:pPr algn="l" eaLnBrk="1" latinLnBrk="0" hangingPunct="1">
              <a:lnSpc>
                <a:spcPct val="150000"/>
              </a:lnSpc>
            </a:pPr>
            <a:r>
              <a:rPr lang="zh-CN" altLang="en-US" sz="1600" dirty="0">
                <a:solidFill>
                  <a:schemeClr val="tx1"/>
                </a:solidFill>
                <a:latin typeface="宋体" panose="02010600030101010101" pitchFamily="2" charset="-122"/>
                <a:cs typeface="+mn-ea"/>
                <a:sym typeface="宋体" panose="02010600030101010101" pitchFamily="2" charset="-122"/>
              </a:rPr>
              <a:t>教育方法是指管理者通过对被管理者进行思想、知识、技能等的教育，提高管理对象的全面素质，使之成为有理想、有道德、有文化、有纪律的新型劳动者。</a:t>
            </a:r>
            <a:endParaRPr lang="zh-CN" altLang="en-US" sz="1600" dirty="0">
              <a:solidFill>
                <a:schemeClr val="tx1"/>
              </a:solidFill>
              <a:latin typeface="宋体" panose="02010600030101010101" pitchFamily="2" charset="-122"/>
              <a:cs typeface="+mn-ea"/>
              <a:sym typeface="宋体" panose="02010600030101010101" pitchFamily="2" charset="-122"/>
            </a:endParaRPr>
          </a:p>
        </p:txBody>
      </p:sp>
      <p:sp>
        <p:nvSpPr>
          <p:cNvPr id="17433" name="Rectangle 25"/>
          <p:cNvSpPr>
            <a:spLocks noChangeArrowheads="1"/>
          </p:cNvSpPr>
          <p:nvPr/>
        </p:nvSpPr>
        <p:spPr bwMode="auto">
          <a:xfrm>
            <a:off x="5237721" y="2637597"/>
            <a:ext cx="376706" cy="820674"/>
          </a:xfrm>
          <a:prstGeom prst="rect">
            <a:avLst/>
          </a:prstGeom>
          <a:noFill/>
          <a:ln>
            <a:noFill/>
          </a:ln>
          <a:effectLst>
            <a:outerShdw blurRad="190500" dist="1905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p>
            <a:pPr algn="ctr"/>
            <a:r>
              <a:rPr lang="en-US" altLang="zh-CN" sz="5335" b="1" dirty="0">
                <a:solidFill>
                  <a:schemeClr val="bg1"/>
                </a:solidFill>
                <a:latin typeface="宋体" panose="02010600030101010101" pitchFamily="2" charset="-122"/>
                <a:cs typeface="+mn-ea"/>
                <a:sym typeface="宋体" panose="02010600030101010101" pitchFamily="2" charset="-122"/>
              </a:rPr>
              <a:t>1</a:t>
            </a:r>
            <a:endParaRPr lang="zh-CN" altLang="zh-CN" sz="5335" dirty="0">
              <a:solidFill>
                <a:schemeClr val="bg1"/>
              </a:solidFill>
              <a:latin typeface="宋体" panose="02010600030101010101" pitchFamily="2" charset="-122"/>
              <a:cs typeface="+mn-ea"/>
              <a:sym typeface="宋体" panose="02010600030101010101" pitchFamily="2" charset="-122"/>
            </a:endParaRPr>
          </a:p>
        </p:txBody>
      </p:sp>
      <p:sp>
        <p:nvSpPr>
          <p:cNvPr id="17434" name="Rectangle 26"/>
          <p:cNvSpPr>
            <a:spLocks noChangeArrowheads="1"/>
          </p:cNvSpPr>
          <p:nvPr/>
        </p:nvSpPr>
        <p:spPr bwMode="auto">
          <a:xfrm>
            <a:off x="6521481" y="2637597"/>
            <a:ext cx="376706" cy="820674"/>
          </a:xfrm>
          <a:prstGeom prst="rect">
            <a:avLst/>
          </a:prstGeom>
          <a:noFill/>
          <a:ln>
            <a:noFill/>
          </a:ln>
          <a:effectLst>
            <a:outerShdw blurRad="190500" dist="1905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p>
            <a:pPr algn="ctr"/>
            <a:r>
              <a:rPr lang="en-US" altLang="zh-CN" sz="5335" b="1" dirty="0">
                <a:solidFill>
                  <a:schemeClr val="bg1"/>
                </a:solidFill>
                <a:latin typeface="宋体" panose="02010600030101010101" pitchFamily="2" charset="-122"/>
                <a:cs typeface="+mn-ea"/>
                <a:sym typeface="宋体" panose="02010600030101010101" pitchFamily="2" charset="-122"/>
              </a:rPr>
              <a:t>2</a:t>
            </a:r>
            <a:endParaRPr lang="zh-CN" altLang="zh-CN" sz="5335" dirty="0">
              <a:solidFill>
                <a:schemeClr val="bg1"/>
              </a:solidFill>
              <a:latin typeface="宋体" panose="02010600030101010101" pitchFamily="2" charset="-122"/>
              <a:cs typeface="+mn-ea"/>
              <a:sym typeface="宋体" panose="02010600030101010101" pitchFamily="2" charset="-122"/>
            </a:endParaRPr>
          </a:p>
        </p:txBody>
      </p:sp>
      <p:sp>
        <p:nvSpPr>
          <p:cNvPr id="17435" name="Rectangle 27"/>
          <p:cNvSpPr>
            <a:spLocks noChangeArrowheads="1"/>
          </p:cNvSpPr>
          <p:nvPr/>
        </p:nvSpPr>
        <p:spPr bwMode="auto">
          <a:xfrm>
            <a:off x="5271589" y="3907597"/>
            <a:ext cx="376705" cy="820674"/>
          </a:xfrm>
          <a:prstGeom prst="rect">
            <a:avLst/>
          </a:prstGeom>
          <a:noFill/>
          <a:ln>
            <a:noFill/>
          </a:ln>
          <a:effectLst>
            <a:outerShdw blurRad="190500" dist="1905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p>
            <a:pPr algn="ctr"/>
            <a:r>
              <a:rPr lang="en-US" altLang="zh-CN" sz="5335" b="1" dirty="0">
                <a:solidFill>
                  <a:schemeClr val="bg1"/>
                </a:solidFill>
                <a:latin typeface="宋体" panose="02010600030101010101" pitchFamily="2" charset="-122"/>
                <a:cs typeface="+mn-ea"/>
                <a:sym typeface="宋体" panose="02010600030101010101" pitchFamily="2" charset="-122"/>
              </a:rPr>
              <a:t>3</a:t>
            </a:r>
            <a:endParaRPr lang="zh-CN" altLang="zh-CN" sz="5335" dirty="0">
              <a:solidFill>
                <a:schemeClr val="bg1"/>
              </a:solidFill>
              <a:latin typeface="宋体" panose="02010600030101010101" pitchFamily="2" charset="-122"/>
              <a:cs typeface="+mn-ea"/>
              <a:sym typeface="宋体" panose="02010600030101010101" pitchFamily="2" charset="-122"/>
            </a:endParaRPr>
          </a:p>
        </p:txBody>
      </p:sp>
      <p:sp>
        <p:nvSpPr>
          <p:cNvPr id="17436" name="Rectangle 28"/>
          <p:cNvSpPr>
            <a:spLocks noChangeArrowheads="1"/>
          </p:cNvSpPr>
          <p:nvPr/>
        </p:nvSpPr>
        <p:spPr bwMode="auto">
          <a:xfrm>
            <a:off x="6547939" y="3907597"/>
            <a:ext cx="376706" cy="820674"/>
          </a:xfrm>
          <a:prstGeom prst="rect">
            <a:avLst/>
          </a:prstGeom>
          <a:noFill/>
          <a:ln>
            <a:noFill/>
          </a:ln>
          <a:effectLst>
            <a:outerShdw blurRad="190500" dist="1905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p>
            <a:pPr algn="ctr"/>
            <a:r>
              <a:rPr lang="en-US" altLang="zh-CN" sz="5335" b="1" dirty="0">
                <a:solidFill>
                  <a:schemeClr val="bg1"/>
                </a:solidFill>
                <a:latin typeface="宋体" panose="02010600030101010101" pitchFamily="2" charset="-122"/>
                <a:cs typeface="+mn-ea"/>
                <a:sym typeface="宋体" panose="02010600030101010101" pitchFamily="2" charset="-122"/>
              </a:rPr>
              <a:t>4</a:t>
            </a:r>
            <a:endParaRPr lang="zh-CN" altLang="zh-CN" sz="5335" dirty="0">
              <a:solidFill>
                <a:schemeClr val="bg1"/>
              </a:solidFill>
              <a:latin typeface="宋体" panose="02010600030101010101" pitchFamily="2" charset="-122"/>
              <a:cs typeface="+mn-ea"/>
              <a:sym typeface="宋体" panose="02010600030101010101" pitchFamily="2" charset="-122"/>
            </a:endParaRPr>
          </a:p>
        </p:txBody>
      </p:sp>
      <p:sp>
        <p:nvSpPr>
          <p:cNvPr id="32" name="Rectangle 37"/>
          <p:cNvSpPr>
            <a:spLocks noChangeArrowheads="1"/>
          </p:cNvSpPr>
          <p:nvPr/>
        </p:nvSpPr>
        <p:spPr bwMode="auto">
          <a:xfrm>
            <a:off x="375920" y="4129405"/>
            <a:ext cx="3046730" cy="13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r"/>
            <a:r>
              <a:rPr lang="zh-CN" altLang="en-US" sz="1600" b="1" dirty="0">
                <a:solidFill>
                  <a:schemeClr val="tx1"/>
                </a:solidFill>
                <a:latin typeface="宋体" panose="02010600030101010101" pitchFamily="2" charset="-122"/>
                <a:sym typeface="宋体" panose="02010600030101010101" pitchFamily="2" charset="-122"/>
              </a:rPr>
              <a:t>3. 行政方法</a:t>
            </a:r>
            <a:endParaRPr lang="en-US" altLang="zh-CN" sz="1065" dirty="0">
              <a:solidFill>
                <a:schemeClr val="tx1"/>
              </a:solidFill>
              <a:latin typeface="宋体" panose="02010600030101010101" pitchFamily="2" charset="-122"/>
              <a:cs typeface="+mn-ea"/>
              <a:sym typeface="宋体" panose="02010600030101010101" pitchFamily="2" charset="-122"/>
            </a:endParaRPr>
          </a:p>
          <a:p>
            <a:pPr algn="l" eaLnBrk="1" latinLnBrk="0" hangingPunct="1">
              <a:lnSpc>
                <a:spcPct val="150000"/>
              </a:lnSpc>
            </a:pPr>
            <a:r>
              <a:rPr sz="1600" dirty="0">
                <a:solidFill>
                  <a:schemeClr val="tx1"/>
                </a:solidFill>
                <a:latin typeface="宋体" panose="02010600030101010101" pitchFamily="2" charset="-122"/>
                <a:cs typeface="+mn-ea"/>
                <a:sym typeface="宋体" panose="02010600030101010101" pitchFamily="2" charset="-122"/>
              </a:rPr>
              <a:t>行政方法是指依靠行政权威，通过强制的行政指令等手段，直接指挥和协调管理对象的方法。</a:t>
            </a:r>
            <a:endParaRPr sz="1600" dirty="0">
              <a:solidFill>
                <a:schemeClr val="tx1"/>
              </a:solidFill>
              <a:latin typeface="宋体" panose="02010600030101010101" pitchFamily="2" charset="-122"/>
              <a:cs typeface="+mn-ea"/>
              <a:sym typeface="宋体" panose="02010600030101010101" pitchFamily="2" charset="-122"/>
            </a:endParaRPr>
          </a:p>
        </p:txBody>
      </p:sp>
      <p:sp>
        <p:nvSpPr>
          <p:cNvPr id="33" name="Rectangle 37"/>
          <p:cNvSpPr>
            <a:spLocks noChangeArrowheads="1"/>
          </p:cNvSpPr>
          <p:nvPr/>
        </p:nvSpPr>
        <p:spPr bwMode="auto">
          <a:xfrm>
            <a:off x="8717915" y="1445895"/>
            <a:ext cx="3160395" cy="246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r>
              <a:rPr lang="zh-CN" altLang="en-US" sz="1600" b="1" dirty="0">
                <a:solidFill>
                  <a:schemeClr val="tx1"/>
                </a:solidFill>
                <a:latin typeface="宋体" panose="02010600030101010101" pitchFamily="2" charset="-122"/>
                <a:cs typeface="+mn-ea"/>
                <a:sym typeface="宋体" panose="02010600030101010101" pitchFamily="2" charset="-122"/>
              </a:rPr>
              <a:t>2. 技术方法</a:t>
            </a:r>
            <a:endParaRPr lang="zh-CN" altLang="en-US" sz="1600" b="1" dirty="0">
              <a:solidFill>
                <a:schemeClr val="tx1"/>
              </a:solidFill>
              <a:latin typeface="宋体" panose="02010600030101010101" pitchFamily="2" charset="-122"/>
              <a:cs typeface="+mn-ea"/>
              <a:sym typeface="宋体" panose="02010600030101010101" pitchFamily="2" charset="-122"/>
            </a:endParaRPr>
          </a:p>
          <a:p>
            <a:pPr eaLnBrk="1" latinLnBrk="0" hangingPunct="1">
              <a:lnSpc>
                <a:spcPct val="150000"/>
              </a:lnSpc>
            </a:pPr>
            <a:r>
              <a:rPr sz="1600" dirty="0">
                <a:solidFill>
                  <a:schemeClr val="tx1"/>
                </a:solidFill>
                <a:latin typeface="宋体" panose="02010600030101010101" pitchFamily="2" charset="-122"/>
                <a:cs typeface="+mn-ea"/>
                <a:sym typeface="宋体" panose="02010600030101010101" pitchFamily="2" charset="-122"/>
              </a:rPr>
              <a:t>技术方法是指组织中各个层次的管理者（包括高层管理者、中层管理者和基层管理者）根据管理活动的需要，自觉运用自己或他人所掌握的各类技术，以提高管理的效率和效果的管理方法</a:t>
            </a:r>
            <a:r>
              <a:rPr lang="zh-CN" sz="1600" dirty="0">
                <a:solidFill>
                  <a:schemeClr val="tx1"/>
                </a:solidFill>
                <a:latin typeface="宋体" panose="02010600030101010101" pitchFamily="2" charset="-122"/>
                <a:cs typeface="+mn-ea"/>
                <a:sym typeface="宋体" panose="02010600030101010101" pitchFamily="2" charset="-122"/>
              </a:rPr>
              <a:t>。</a:t>
            </a:r>
            <a:endParaRPr lang="zh-CN" sz="1600" dirty="0">
              <a:solidFill>
                <a:schemeClr val="tx1"/>
              </a:solidFill>
              <a:latin typeface="宋体" panose="02010600030101010101" pitchFamily="2" charset="-122"/>
              <a:cs typeface="+mn-ea"/>
              <a:sym typeface="宋体" panose="02010600030101010101" pitchFamily="2" charset="-122"/>
            </a:endParaRPr>
          </a:p>
        </p:txBody>
      </p:sp>
      <p:sp>
        <p:nvSpPr>
          <p:cNvPr id="34" name="Rectangle 37"/>
          <p:cNvSpPr>
            <a:spLocks noChangeArrowheads="1"/>
          </p:cNvSpPr>
          <p:nvPr/>
        </p:nvSpPr>
        <p:spPr bwMode="auto">
          <a:xfrm>
            <a:off x="8717915" y="4129405"/>
            <a:ext cx="2907665" cy="13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r>
              <a:rPr lang="zh-CN" altLang="en-US" sz="1600" b="1" dirty="0">
                <a:solidFill>
                  <a:schemeClr val="tx1"/>
                </a:solidFill>
                <a:latin typeface="宋体" panose="02010600030101010101" pitchFamily="2" charset="-122"/>
                <a:sym typeface="宋体" panose="02010600030101010101" pitchFamily="2" charset="-122"/>
              </a:rPr>
              <a:t>4. 法律方法</a:t>
            </a:r>
            <a:endParaRPr lang="zh-CN" altLang="en-US" sz="1600" b="1" dirty="0">
              <a:solidFill>
                <a:schemeClr val="tx1"/>
              </a:solidFill>
              <a:latin typeface="宋体" panose="02010600030101010101" pitchFamily="2" charset="-122"/>
              <a:sym typeface="宋体" panose="02010600030101010101" pitchFamily="2" charset="-122"/>
            </a:endParaRPr>
          </a:p>
          <a:p>
            <a:pPr eaLnBrk="1" latinLnBrk="0" hangingPunct="1">
              <a:lnSpc>
                <a:spcPct val="150000"/>
              </a:lnSpc>
            </a:pPr>
            <a:r>
              <a:rPr sz="1600" dirty="0">
                <a:solidFill>
                  <a:schemeClr val="tx1"/>
                </a:solidFill>
                <a:latin typeface="宋体" panose="02010600030101010101" pitchFamily="2" charset="-122"/>
                <a:cs typeface="+mn-ea"/>
                <a:sym typeface="宋体" panose="02010600030101010101" pitchFamily="2" charset="-122"/>
              </a:rPr>
              <a:t>法律方法是管理者运用法律手段调整、规范社会组织或人们的思想和行为的一种管理方法。</a:t>
            </a:r>
            <a:endParaRPr sz="1600" dirty="0">
              <a:solidFill>
                <a:schemeClr val="tx1"/>
              </a:solidFill>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五、管理方法</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843"/>
            <a:ext cx="6261100" cy="5223728"/>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138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管理的含义与特征</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任务二　管理学概述</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任务三　管理系统</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管理的含义与特征</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t>任务一</a:t>
            </a:r>
            <a:endParaRPr lang="zh-CN" altLang="en-US" sz="5400"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325120" y="1323340"/>
            <a:ext cx="6548120" cy="5169535"/>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管理是人类生活中最基本、最重要的活动之一。将管理作为一门学科进行系统的研究，是近一百年的事情。但是管理实践同人类文明一样，有着悠久的历史。管理是一种普遍的社会现象和实践活动。在社会生活的各个领域，如经济、政治、军事、宗教等，无不存在管理活动。众多的管理定义主要是对于管理的过程或职能的侧重各有区别的表述。本书将管理的定义表述为：管理是指组织中的管理者在组织环境中，通过计划、组织、领导和控制等职能，调动组织所拥有的资源去实现组织既定目标的活动过程。</a:t>
            </a:r>
            <a:endParaRPr lang="en-US" sz="20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一、管理的含义</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873240" y="1913255"/>
            <a:ext cx="5073015" cy="3523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Oval 38"/>
          <p:cNvSpPr/>
          <p:nvPr/>
        </p:nvSpPr>
        <p:spPr bwMode="auto">
          <a:xfrm>
            <a:off x="8068871" y="4490469"/>
            <a:ext cx="969171" cy="968376"/>
          </a:xfrm>
          <a:prstGeom prst="ellipse">
            <a:avLst/>
          </a:prstGeom>
          <a:solidFill>
            <a:schemeClr val="accent4"/>
          </a:solidFill>
          <a:ln w="12700" cap="flat" cmpd="sng" algn="ctr">
            <a:noFill/>
            <a:prstDash val="solid"/>
            <a:round/>
            <a:headEnd type="none" w="med" len="med"/>
            <a:tailEnd type="none" w="med" len="med"/>
          </a:ln>
        </p:spPr>
        <p:txBody>
          <a:bodyPr anchor="ctr"/>
          <a:p>
            <a:pPr algn="ctr"/>
            <a:endParaRPr>
              <a:latin typeface="宋体" panose="02010600030101010101" pitchFamily="2" charset="-122"/>
              <a:cs typeface="+mn-ea"/>
              <a:sym typeface="+mn-lt"/>
            </a:endParaRPr>
          </a:p>
        </p:txBody>
      </p:sp>
      <p:grpSp>
        <p:nvGrpSpPr>
          <p:cNvPr id="16" name="Group 39"/>
          <p:cNvGrpSpPr/>
          <p:nvPr/>
        </p:nvGrpSpPr>
        <p:grpSpPr>
          <a:xfrm>
            <a:off x="8208456" y="4777571"/>
            <a:ext cx="693170" cy="394171"/>
            <a:chOff x="279400" y="-1397000"/>
            <a:chExt cx="1387475" cy="788988"/>
          </a:xfrm>
        </p:grpSpPr>
        <p:sp>
          <p:nvSpPr>
            <p:cNvPr id="66" name="Freeform: Shape 40"/>
            <p:cNvSpPr/>
            <p:nvPr/>
          </p:nvSpPr>
          <p:spPr bwMode="auto">
            <a:xfrm>
              <a:off x="584200" y="-1397000"/>
              <a:ext cx="1082675" cy="788988"/>
            </a:xfrm>
            <a:custGeom>
              <a:avLst/>
              <a:gdLst>
                <a:gd name="T0" fmla="*/ 192 w 198"/>
                <a:gd name="T1" fmla="*/ 72 h 144"/>
                <a:gd name="T2" fmla="*/ 184 w 198"/>
                <a:gd name="T3" fmla="*/ 72 h 144"/>
                <a:gd name="T4" fmla="*/ 172 w 198"/>
                <a:gd name="T5" fmla="*/ 43 h 144"/>
                <a:gd name="T6" fmla="*/ 157 w 198"/>
                <a:gd name="T7" fmla="*/ 32 h 144"/>
                <a:gd name="T8" fmla="*/ 126 w 198"/>
                <a:gd name="T9" fmla="*/ 32 h 144"/>
                <a:gd name="T10" fmla="*/ 126 w 198"/>
                <a:gd name="T11" fmla="*/ 2 h 144"/>
                <a:gd name="T12" fmla="*/ 124 w 198"/>
                <a:gd name="T13" fmla="*/ 0 h 144"/>
                <a:gd name="T14" fmla="*/ 2 w 198"/>
                <a:gd name="T15" fmla="*/ 0 h 144"/>
                <a:gd name="T16" fmla="*/ 0 w 198"/>
                <a:gd name="T17" fmla="*/ 2 h 144"/>
                <a:gd name="T18" fmla="*/ 0 w 198"/>
                <a:gd name="T19" fmla="*/ 123 h 144"/>
                <a:gd name="T20" fmla="*/ 2 w 198"/>
                <a:gd name="T21" fmla="*/ 125 h 144"/>
                <a:gd name="T22" fmla="*/ 19 w 198"/>
                <a:gd name="T23" fmla="*/ 125 h 144"/>
                <a:gd name="T24" fmla="*/ 40 w 198"/>
                <a:gd name="T25" fmla="*/ 144 h 144"/>
                <a:gd name="T26" fmla="*/ 61 w 198"/>
                <a:gd name="T27" fmla="*/ 125 h 144"/>
                <a:gd name="T28" fmla="*/ 138 w 198"/>
                <a:gd name="T29" fmla="*/ 125 h 144"/>
                <a:gd name="T30" fmla="*/ 159 w 198"/>
                <a:gd name="T31" fmla="*/ 144 h 144"/>
                <a:gd name="T32" fmla="*/ 180 w 198"/>
                <a:gd name="T33" fmla="*/ 125 h 144"/>
                <a:gd name="T34" fmla="*/ 192 w 198"/>
                <a:gd name="T35" fmla="*/ 125 h 144"/>
                <a:gd name="T36" fmla="*/ 198 w 198"/>
                <a:gd name="T37" fmla="*/ 119 h 144"/>
                <a:gd name="T38" fmla="*/ 198 w 198"/>
                <a:gd name="T39" fmla="*/ 78 h 144"/>
                <a:gd name="T40" fmla="*/ 192 w 198"/>
                <a:gd name="T41" fmla="*/ 72 h 144"/>
                <a:gd name="T42" fmla="*/ 157 w 198"/>
                <a:gd name="T43" fmla="*/ 36 h 144"/>
                <a:gd name="T44" fmla="*/ 168 w 198"/>
                <a:gd name="T45" fmla="*/ 45 h 144"/>
                <a:gd name="T46" fmla="*/ 179 w 198"/>
                <a:gd name="T47" fmla="*/ 72 h 144"/>
                <a:gd name="T48" fmla="*/ 126 w 198"/>
                <a:gd name="T49" fmla="*/ 72 h 144"/>
                <a:gd name="T50" fmla="*/ 126 w 198"/>
                <a:gd name="T51" fmla="*/ 36 h 144"/>
                <a:gd name="T52" fmla="*/ 157 w 198"/>
                <a:gd name="T53" fmla="*/ 36 h 144"/>
                <a:gd name="T54" fmla="*/ 5 w 198"/>
                <a:gd name="T55" fmla="*/ 5 h 144"/>
                <a:gd name="T56" fmla="*/ 121 w 198"/>
                <a:gd name="T57" fmla="*/ 5 h 144"/>
                <a:gd name="T58" fmla="*/ 121 w 198"/>
                <a:gd name="T59" fmla="*/ 120 h 144"/>
                <a:gd name="T60" fmla="*/ 61 w 198"/>
                <a:gd name="T61" fmla="*/ 120 h 144"/>
                <a:gd name="T62" fmla="*/ 40 w 198"/>
                <a:gd name="T63" fmla="*/ 102 h 144"/>
                <a:gd name="T64" fmla="*/ 19 w 198"/>
                <a:gd name="T65" fmla="*/ 120 h 144"/>
                <a:gd name="T66" fmla="*/ 5 w 198"/>
                <a:gd name="T67" fmla="*/ 120 h 144"/>
                <a:gd name="T68" fmla="*/ 5 w 198"/>
                <a:gd name="T69" fmla="*/ 5 h 144"/>
                <a:gd name="T70" fmla="*/ 40 w 198"/>
                <a:gd name="T71" fmla="*/ 139 h 144"/>
                <a:gd name="T72" fmla="*/ 23 w 198"/>
                <a:gd name="T73" fmla="*/ 123 h 144"/>
                <a:gd name="T74" fmla="*/ 40 w 198"/>
                <a:gd name="T75" fmla="*/ 106 h 144"/>
                <a:gd name="T76" fmla="*/ 56 w 198"/>
                <a:gd name="T77" fmla="*/ 123 h 144"/>
                <a:gd name="T78" fmla="*/ 40 w 198"/>
                <a:gd name="T79" fmla="*/ 139 h 144"/>
                <a:gd name="T80" fmla="*/ 159 w 198"/>
                <a:gd name="T81" fmla="*/ 139 h 144"/>
                <a:gd name="T82" fmla="*/ 143 w 198"/>
                <a:gd name="T83" fmla="*/ 123 h 144"/>
                <a:gd name="T84" fmla="*/ 159 w 198"/>
                <a:gd name="T85" fmla="*/ 106 h 144"/>
                <a:gd name="T86" fmla="*/ 175 w 198"/>
                <a:gd name="T87" fmla="*/ 122 h 144"/>
                <a:gd name="T88" fmla="*/ 175 w 198"/>
                <a:gd name="T89" fmla="*/ 123 h 144"/>
                <a:gd name="T90" fmla="*/ 175 w 198"/>
                <a:gd name="T91" fmla="*/ 123 h 144"/>
                <a:gd name="T92" fmla="*/ 159 w 198"/>
                <a:gd name="T93" fmla="*/ 139 h 144"/>
                <a:gd name="T94" fmla="*/ 193 w 198"/>
                <a:gd name="T95" fmla="*/ 119 h 144"/>
                <a:gd name="T96" fmla="*/ 192 w 198"/>
                <a:gd name="T97" fmla="*/ 120 h 144"/>
                <a:gd name="T98" fmla="*/ 180 w 198"/>
                <a:gd name="T99" fmla="*/ 120 h 144"/>
                <a:gd name="T100" fmla="*/ 159 w 198"/>
                <a:gd name="T101" fmla="*/ 102 h 144"/>
                <a:gd name="T102" fmla="*/ 138 w 198"/>
                <a:gd name="T103" fmla="*/ 120 h 144"/>
                <a:gd name="T104" fmla="*/ 126 w 198"/>
                <a:gd name="T105" fmla="*/ 120 h 144"/>
                <a:gd name="T106" fmla="*/ 126 w 198"/>
                <a:gd name="T107" fmla="*/ 77 h 144"/>
                <a:gd name="T108" fmla="*/ 192 w 198"/>
                <a:gd name="T109" fmla="*/ 77 h 144"/>
                <a:gd name="T110" fmla="*/ 193 w 198"/>
                <a:gd name="T111" fmla="*/ 78 h 144"/>
                <a:gd name="T112" fmla="*/ 193 w 198"/>
                <a:gd name="T113" fmla="*/ 1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144">
                  <a:moveTo>
                    <a:pt x="192" y="72"/>
                  </a:moveTo>
                  <a:cubicBezTo>
                    <a:pt x="184" y="72"/>
                    <a:pt x="184" y="72"/>
                    <a:pt x="184" y="72"/>
                  </a:cubicBezTo>
                  <a:cubicBezTo>
                    <a:pt x="181" y="65"/>
                    <a:pt x="172" y="43"/>
                    <a:pt x="172" y="43"/>
                  </a:cubicBezTo>
                  <a:cubicBezTo>
                    <a:pt x="170" y="37"/>
                    <a:pt x="163" y="32"/>
                    <a:pt x="157" y="32"/>
                  </a:cubicBezTo>
                  <a:cubicBezTo>
                    <a:pt x="126" y="32"/>
                    <a:pt x="126" y="32"/>
                    <a:pt x="126" y="32"/>
                  </a:cubicBezTo>
                  <a:cubicBezTo>
                    <a:pt x="126" y="2"/>
                    <a:pt x="126" y="2"/>
                    <a:pt x="126" y="2"/>
                  </a:cubicBezTo>
                  <a:cubicBezTo>
                    <a:pt x="126" y="1"/>
                    <a:pt x="125" y="0"/>
                    <a:pt x="124" y="0"/>
                  </a:cubicBezTo>
                  <a:cubicBezTo>
                    <a:pt x="2" y="0"/>
                    <a:pt x="2" y="0"/>
                    <a:pt x="2" y="0"/>
                  </a:cubicBezTo>
                  <a:cubicBezTo>
                    <a:pt x="1" y="0"/>
                    <a:pt x="0" y="1"/>
                    <a:pt x="0" y="2"/>
                  </a:cubicBezTo>
                  <a:cubicBezTo>
                    <a:pt x="0" y="123"/>
                    <a:pt x="0" y="123"/>
                    <a:pt x="0" y="123"/>
                  </a:cubicBezTo>
                  <a:cubicBezTo>
                    <a:pt x="0" y="124"/>
                    <a:pt x="1" y="125"/>
                    <a:pt x="2" y="125"/>
                  </a:cubicBezTo>
                  <a:cubicBezTo>
                    <a:pt x="19" y="125"/>
                    <a:pt x="19" y="125"/>
                    <a:pt x="19" y="125"/>
                  </a:cubicBezTo>
                  <a:cubicBezTo>
                    <a:pt x="20" y="135"/>
                    <a:pt x="29" y="144"/>
                    <a:pt x="40" y="144"/>
                  </a:cubicBezTo>
                  <a:cubicBezTo>
                    <a:pt x="51" y="144"/>
                    <a:pt x="59" y="135"/>
                    <a:pt x="61" y="125"/>
                  </a:cubicBezTo>
                  <a:cubicBezTo>
                    <a:pt x="138" y="125"/>
                    <a:pt x="138" y="125"/>
                    <a:pt x="138" y="125"/>
                  </a:cubicBezTo>
                  <a:cubicBezTo>
                    <a:pt x="139" y="135"/>
                    <a:pt x="148" y="144"/>
                    <a:pt x="159" y="144"/>
                  </a:cubicBezTo>
                  <a:cubicBezTo>
                    <a:pt x="170" y="144"/>
                    <a:pt x="179" y="135"/>
                    <a:pt x="180" y="125"/>
                  </a:cubicBezTo>
                  <a:cubicBezTo>
                    <a:pt x="192" y="125"/>
                    <a:pt x="192" y="125"/>
                    <a:pt x="192" y="125"/>
                  </a:cubicBezTo>
                  <a:cubicBezTo>
                    <a:pt x="195" y="125"/>
                    <a:pt x="198" y="122"/>
                    <a:pt x="198" y="119"/>
                  </a:cubicBezTo>
                  <a:cubicBezTo>
                    <a:pt x="198" y="78"/>
                    <a:pt x="198" y="78"/>
                    <a:pt x="198" y="78"/>
                  </a:cubicBezTo>
                  <a:cubicBezTo>
                    <a:pt x="198" y="75"/>
                    <a:pt x="195" y="72"/>
                    <a:pt x="192" y="72"/>
                  </a:cubicBezTo>
                  <a:close/>
                  <a:moveTo>
                    <a:pt x="157" y="36"/>
                  </a:moveTo>
                  <a:cubicBezTo>
                    <a:pt x="161" y="36"/>
                    <a:pt x="166" y="40"/>
                    <a:pt x="168" y="45"/>
                  </a:cubicBezTo>
                  <a:cubicBezTo>
                    <a:pt x="168" y="46"/>
                    <a:pt x="176" y="64"/>
                    <a:pt x="179" y="72"/>
                  </a:cubicBezTo>
                  <a:cubicBezTo>
                    <a:pt x="126" y="72"/>
                    <a:pt x="126" y="72"/>
                    <a:pt x="126" y="72"/>
                  </a:cubicBezTo>
                  <a:cubicBezTo>
                    <a:pt x="126" y="36"/>
                    <a:pt x="126" y="36"/>
                    <a:pt x="126" y="36"/>
                  </a:cubicBezTo>
                  <a:lnTo>
                    <a:pt x="157" y="36"/>
                  </a:lnTo>
                  <a:close/>
                  <a:moveTo>
                    <a:pt x="5" y="5"/>
                  </a:moveTo>
                  <a:cubicBezTo>
                    <a:pt x="121" y="5"/>
                    <a:pt x="121" y="5"/>
                    <a:pt x="121" y="5"/>
                  </a:cubicBezTo>
                  <a:cubicBezTo>
                    <a:pt x="121" y="120"/>
                    <a:pt x="121" y="120"/>
                    <a:pt x="121" y="120"/>
                  </a:cubicBezTo>
                  <a:cubicBezTo>
                    <a:pt x="61" y="120"/>
                    <a:pt x="61" y="120"/>
                    <a:pt x="61" y="120"/>
                  </a:cubicBezTo>
                  <a:cubicBezTo>
                    <a:pt x="59" y="110"/>
                    <a:pt x="51" y="102"/>
                    <a:pt x="40" y="102"/>
                  </a:cubicBezTo>
                  <a:cubicBezTo>
                    <a:pt x="29" y="102"/>
                    <a:pt x="20" y="110"/>
                    <a:pt x="19" y="120"/>
                  </a:cubicBezTo>
                  <a:cubicBezTo>
                    <a:pt x="5" y="120"/>
                    <a:pt x="5" y="120"/>
                    <a:pt x="5" y="120"/>
                  </a:cubicBezTo>
                  <a:lnTo>
                    <a:pt x="5" y="5"/>
                  </a:lnTo>
                  <a:close/>
                  <a:moveTo>
                    <a:pt x="40" y="139"/>
                  </a:moveTo>
                  <a:cubicBezTo>
                    <a:pt x="31" y="139"/>
                    <a:pt x="23" y="132"/>
                    <a:pt x="23" y="123"/>
                  </a:cubicBezTo>
                  <a:cubicBezTo>
                    <a:pt x="23" y="114"/>
                    <a:pt x="31" y="106"/>
                    <a:pt x="40" y="106"/>
                  </a:cubicBezTo>
                  <a:cubicBezTo>
                    <a:pt x="49" y="106"/>
                    <a:pt x="56" y="114"/>
                    <a:pt x="56" y="123"/>
                  </a:cubicBezTo>
                  <a:cubicBezTo>
                    <a:pt x="56" y="132"/>
                    <a:pt x="49" y="139"/>
                    <a:pt x="40" y="139"/>
                  </a:cubicBezTo>
                  <a:close/>
                  <a:moveTo>
                    <a:pt x="159" y="139"/>
                  </a:moveTo>
                  <a:cubicBezTo>
                    <a:pt x="150" y="139"/>
                    <a:pt x="143" y="132"/>
                    <a:pt x="143" y="123"/>
                  </a:cubicBezTo>
                  <a:cubicBezTo>
                    <a:pt x="143" y="114"/>
                    <a:pt x="150" y="106"/>
                    <a:pt x="159" y="106"/>
                  </a:cubicBezTo>
                  <a:cubicBezTo>
                    <a:pt x="168" y="106"/>
                    <a:pt x="175" y="113"/>
                    <a:pt x="175" y="122"/>
                  </a:cubicBezTo>
                  <a:cubicBezTo>
                    <a:pt x="175" y="122"/>
                    <a:pt x="175" y="122"/>
                    <a:pt x="175" y="123"/>
                  </a:cubicBezTo>
                  <a:cubicBezTo>
                    <a:pt x="175" y="123"/>
                    <a:pt x="175" y="123"/>
                    <a:pt x="175" y="123"/>
                  </a:cubicBezTo>
                  <a:cubicBezTo>
                    <a:pt x="175" y="132"/>
                    <a:pt x="168" y="139"/>
                    <a:pt x="159" y="139"/>
                  </a:cubicBezTo>
                  <a:close/>
                  <a:moveTo>
                    <a:pt x="193" y="119"/>
                  </a:moveTo>
                  <a:cubicBezTo>
                    <a:pt x="193" y="120"/>
                    <a:pt x="192" y="120"/>
                    <a:pt x="192" y="120"/>
                  </a:cubicBezTo>
                  <a:cubicBezTo>
                    <a:pt x="180" y="120"/>
                    <a:pt x="180" y="120"/>
                    <a:pt x="180" y="120"/>
                  </a:cubicBezTo>
                  <a:cubicBezTo>
                    <a:pt x="179" y="110"/>
                    <a:pt x="170" y="102"/>
                    <a:pt x="159" y="102"/>
                  </a:cubicBezTo>
                  <a:cubicBezTo>
                    <a:pt x="148" y="102"/>
                    <a:pt x="139" y="110"/>
                    <a:pt x="138" y="120"/>
                  </a:cubicBezTo>
                  <a:cubicBezTo>
                    <a:pt x="126" y="120"/>
                    <a:pt x="126" y="120"/>
                    <a:pt x="126" y="120"/>
                  </a:cubicBezTo>
                  <a:cubicBezTo>
                    <a:pt x="126" y="77"/>
                    <a:pt x="126" y="77"/>
                    <a:pt x="126" y="77"/>
                  </a:cubicBezTo>
                  <a:cubicBezTo>
                    <a:pt x="192" y="77"/>
                    <a:pt x="192" y="77"/>
                    <a:pt x="192" y="77"/>
                  </a:cubicBezTo>
                  <a:cubicBezTo>
                    <a:pt x="192" y="77"/>
                    <a:pt x="193" y="78"/>
                    <a:pt x="193" y="78"/>
                  </a:cubicBezTo>
                  <a:lnTo>
                    <a:pt x="193"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7" name="Freeform: Shape 41"/>
            <p:cNvSpPr/>
            <p:nvPr/>
          </p:nvSpPr>
          <p:spPr bwMode="auto">
            <a:xfrm>
              <a:off x="279400" y="-1397000"/>
              <a:ext cx="239713" cy="28575"/>
            </a:xfrm>
            <a:custGeom>
              <a:avLst/>
              <a:gdLst>
                <a:gd name="T0" fmla="*/ 42 w 44"/>
                <a:gd name="T1" fmla="*/ 0 h 5"/>
                <a:gd name="T2" fmla="*/ 2 w 44"/>
                <a:gd name="T3" fmla="*/ 0 h 5"/>
                <a:gd name="T4" fmla="*/ 0 w 44"/>
                <a:gd name="T5" fmla="*/ 2 h 5"/>
                <a:gd name="T6" fmla="*/ 2 w 44"/>
                <a:gd name="T7" fmla="*/ 5 h 5"/>
                <a:gd name="T8" fmla="*/ 42 w 44"/>
                <a:gd name="T9" fmla="*/ 5 h 5"/>
                <a:gd name="T10" fmla="*/ 44 w 44"/>
                <a:gd name="T11" fmla="*/ 2 h 5"/>
                <a:gd name="T12" fmla="*/ 42 w 4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4" h="5">
                  <a:moveTo>
                    <a:pt x="42" y="0"/>
                  </a:moveTo>
                  <a:cubicBezTo>
                    <a:pt x="2" y="0"/>
                    <a:pt x="2" y="0"/>
                    <a:pt x="2" y="0"/>
                  </a:cubicBezTo>
                  <a:cubicBezTo>
                    <a:pt x="1" y="0"/>
                    <a:pt x="0" y="1"/>
                    <a:pt x="0" y="2"/>
                  </a:cubicBezTo>
                  <a:cubicBezTo>
                    <a:pt x="0" y="4"/>
                    <a:pt x="1" y="5"/>
                    <a:pt x="2" y="5"/>
                  </a:cubicBezTo>
                  <a:cubicBezTo>
                    <a:pt x="42" y="5"/>
                    <a:pt x="42" y="5"/>
                    <a:pt x="42" y="5"/>
                  </a:cubicBezTo>
                  <a:cubicBezTo>
                    <a:pt x="43" y="5"/>
                    <a:pt x="44" y="4"/>
                    <a:pt x="44" y="2"/>
                  </a:cubicBezTo>
                  <a:cubicBezTo>
                    <a:pt x="44" y="1"/>
                    <a:pt x="43"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8" name="Freeform: Shape 42"/>
            <p:cNvSpPr/>
            <p:nvPr/>
          </p:nvSpPr>
          <p:spPr bwMode="auto">
            <a:xfrm>
              <a:off x="328613" y="-1276350"/>
              <a:ext cx="190500" cy="26988"/>
            </a:xfrm>
            <a:custGeom>
              <a:avLst/>
              <a:gdLst>
                <a:gd name="T0" fmla="*/ 33 w 35"/>
                <a:gd name="T1" fmla="*/ 0 h 5"/>
                <a:gd name="T2" fmla="*/ 3 w 35"/>
                <a:gd name="T3" fmla="*/ 0 h 5"/>
                <a:gd name="T4" fmla="*/ 0 w 35"/>
                <a:gd name="T5" fmla="*/ 2 h 5"/>
                <a:gd name="T6" fmla="*/ 3 w 35"/>
                <a:gd name="T7" fmla="*/ 5 h 5"/>
                <a:gd name="T8" fmla="*/ 33 w 35"/>
                <a:gd name="T9" fmla="*/ 5 h 5"/>
                <a:gd name="T10" fmla="*/ 35 w 35"/>
                <a:gd name="T11" fmla="*/ 2 h 5"/>
                <a:gd name="T12" fmla="*/ 33 w 3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33" y="0"/>
                  </a:moveTo>
                  <a:cubicBezTo>
                    <a:pt x="3" y="0"/>
                    <a:pt x="3" y="0"/>
                    <a:pt x="3" y="0"/>
                  </a:cubicBezTo>
                  <a:cubicBezTo>
                    <a:pt x="2" y="0"/>
                    <a:pt x="0" y="1"/>
                    <a:pt x="0" y="2"/>
                  </a:cubicBezTo>
                  <a:cubicBezTo>
                    <a:pt x="0" y="4"/>
                    <a:pt x="2" y="5"/>
                    <a:pt x="3" y="5"/>
                  </a:cubicBezTo>
                  <a:cubicBezTo>
                    <a:pt x="33" y="5"/>
                    <a:pt x="33" y="5"/>
                    <a:pt x="33" y="5"/>
                  </a:cubicBezTo>
                  <a:cubicBezTo>
                    <a:pt x="34" y="5"/>
                    <a:pt x="35" y="4"/>
                    <a:pt x="35" y="2"/>
                  </a:cubicBezTo>
                  <a:cubicBezTo>
                    <a:pt x="35" y="1"/>
                    <a:pt x="34" y="0"/>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9" name="Freeform: Shape 43"/>
            <p:cNvSpPr/>
            <p:nvPr/>
          </p:nvSpPr>
          <p:spPr bwMode="auto">
            <a:xfrm>
              <a:off x="382588" y="-1155700"/>
              <a:ext cx="136525" cy="26988"/>
            </a:xfrm>
            <a:custGeom>
              <a:avLst/>
              <a:gdLst>
                <a:gd name="T0" fmla="*/ 23 w 25"/>
                <a:gd name="T1" fmla="*/ 0 h 5"/>
                <a:gd name="T2" fmla="*/ 3 w 25"/>
                <a:gd name="T3" fmla="*/ 0 h 5"/>
                <a:gd name="T4" fmla="*/ 0 w 25"/>
                <a:gd name="T5" fmla="*/ 3 h 5"/>
                <a:gd name="T6" fmla="*/ 3 w 25"/>
                <a:gd name="T7" fmla="*/ 5 h 5"/>
                <a:gd name="T8" fmla="*/ 23 w 25"/>
                <a:gd name="T9" fmla="*/ 5 h 5"/>
                <a:gd name="T10" fmla="*/ 25 w 25"/>
                <a:gd name="T11" fmla="*/ 3 h 5"/>
                <a:gd name="T12" fmla="*/ 23 w 2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3" y="0"/>
                  </a:moveTo>
                  <a:cubicBezTo>
                    <a:pt x="3" y="0"/>
                    <a:pt x="3" y="0"/>
                    <a:pt x="3" y="0"/>
                  </a:cubicBezTo>
                  <a:cubicBezTo>
                    <a:pt x="2" y="0"/>
                    <a:pt x="0" y="1"/>
                    <a:pt x="0" y="3"/>
                  </a:cubicBezTo>
                  <a:cubicBezTo>
                    <a:pt x="0" y="4"/>
                    <a:pt x="2" y="5"/>
                    <a:pt x="3" y="5"/>
                  </a:cubicBezTo>
                  <a:cubicBezTo>
                    <a:pt x="23" y="5"/>
                    <a:pt x="23" y="5"/>
                    <a:pt x="23" y="5"/>
                  </a:cubicBezTo>
                  <a:cubicBezTo>
                    <a:pt x="24" y="5"/>
                    <a:pt x="25" y="4"/>
                    <a:pt x="25" y="3"/>
                  </a:cubicBezTo>
                  <a:cubicBezTo>
                    <a:pt x="25" y="1"/>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nvGrpSpPr>
          <p:cNvPr id="17" name="Group 44"/>
          <p:cNvGrpSpPr/>
          <p:nvPr/>
        </p:nvGrpSpPr>
        <p:grpSpPr>
          <a:xfrm>
            <a:off x="7417211" y="2809237"/>
            <a:ext cx="969171" cy="971549"/>
            <a:chOff x="7204075" y="-1846263"/>
            <a:chExt cx="1939925" cy="1944688"/>
          </a:xfrm>
        </p:grpSpPr>
        <p:sp>
          <p:nvSpPr>
            <p:cNvPr id="59" name="Oval 45"/>
            <p:cNvSpPr/>
            <p:nvPr/>
          </p:nvSpPr>
          <p:spPr bwMode="auto">
            <a:xfrm>
              <a:off x="7204075" y="-1846263"/>
              <a:ext cx="1939925" cy="1944688"/>
            </a:xfrm>
            <a:prstGeom prst="ellipse">
              <a:avLst/>
            </a:prstGeom>
            <a:solidFill>
              <a:schemeClr val="accent6"/>
            </a:solidFill>
            <a:ln>
              <a:noFill/>
            </a:ln>
          </p:spPr>
          <p:txBody>
            <a:bodyPr anchor="ctr"/>
            <a:p>
              <a:pPr algn="ctr"/>
              <a:endParaRPr>
                <a:latin typeface="宋体" panose="02010600030101010101" pitchFamily="2" charset="-122"/>
                <a:cs typeface="+mn-ea"/>
                <a:sym typeface="+mn-lt"/>
              </a:endParaRPr>
            </a:p>
          </p:txBody>
        </p:sp>
        <p:grpSp>
          <p:nvGrpSpPr>
            <p:cNvPr id="60" name="Group 46"/>
            <p:cNvGrpSpPr/>
            <p:nvPr/>
          </p:nvGrpSpPr>
          <p:grpSpPr>
            <a:xfrm>
              <a:off x="7519988" y="-1506538"/>
              <a:ext cx="1312862" cy="1265238"/>
              <a:chOff x="7519988" y="-1506538"/>
              <a:chExt cx="1312862" cy="1265238"/>
            </a:xfrm>
          </p:grpSpPr>
          <p:sp>
            <p:nvSpPr>
              <p:cNvPr id="61" name="Freeform: Shape 47"/>
              <p:cNvSpPr/>
              <p:nvPr/>
            </p:nvSpPr>
            <p:spPr bwMode="auto">
              <a:xfrm>
                <a:off x="7519988" y="-1484313"/>
                <a:ext cx="1176338" cy="1117600"/>
              </a:xfrm>
              <a:custGeom>
                <a:avLst/>
                <a:gdLst>
                  <a:gd name="T0" fmla="*/ 211 w 215"/>
                  <a:gd name="T1" fmla="*/ 164 h 204"/>
                  <a:gd name="T2" fmla="*/ 147 w 215"/>
                  <a:gd name="T3" fmla="*/ 199 h 204"/>
                  <a:gd name="T4" fmla="*/ 46 w 215"/>
                  <a:gd name="T5" fmla="*/ 10 h 204"/>
                  <a:gd name="T6" fmla="*/ 35 w 215"/>
                  <a:gd name="T7" fmla="*/ 1 h 204"/>
                  <a:gd name="T8" fmla="*/ 22 w 215"/>
                  <a:gd name="T9" fmla="*/ 3 h 204"/>
                  <a:gd name="T10" fmla="*/ 1 w 215"/>
                  <a:gd name="T11" fmla="*/ 14 h 204"/>
                  <a:gd name="T12" fmla="*/ 0 w 215"/>
                  <a:gd name="T13" fmla="*/ 17 h 204"/>
                  <a:gd name="T14" fmla="*/ 3 w 215"/>
                  <a:gd name="T15" fmla="*/ 18 h 204"/>
                  <a:gd name="T16" fmla="*/ 24 w 215"/>
                  <a:gd name="T17" fmla="*/ 7 h 204"/>
                  <a:gd name="T18" fmla="*/ 34 w 215"/>
                  <a:gd name="T19" fmla="*/ 6 h 204"/>
                  <a:gd name="T20" fmla="*/ 41 w 215"/>
                  <a:gd name="T21" fmla="*/ 12 h 204"/>
                  <a:gd name="T22" fmla="*/ 144 w 215"/>
                  <a:gd name="T23" fmla="*/ 203 h 204"/>
                  <a:gd name="T24" fmla="*/ 146 w 215"/>
                  <a:gd name="T25" fmla="*/ 204 h 204"/>
                  <a:gd name="T26" fmla="*/ 146 w 215"/>
                  <a:gd name="T27" fmla="*/ 204 h 204"/>
                  <a:gd name="T28" fmla="*/ 148 w 215"/>
                  <a:gd name="T29" fmla="*/ 204 h 204"/>
                  <a:gd name="T30" fmla="*/ 213 w 215"/>
                  <a:gd name="T31" fmla="*/ 168 h 204"/>
                  <a:gd name="T32" fmla="*/ 214 w 215"/>
                  <a:gd name="T33" fmla="*/ 165 h 204"/>
                  <a:gd name="T34" fmla="*/ 211 w 215"/>
                  <a:gd name="T35"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04">
                    <a:moveTo>
                      <a:pt x="211" y="164"/>
                    </a:moveTo>
                    <a:cubicBezTo>
                      <a:pt x="147" y="199"/>
                      <a:pt x="147" y="199"/>
                      <a:pt x="147" y="199"/>
                    </a:cubicBezTo>
                    <a:cubicBezTo>
                      <a:pt x="46" y="10"/>
                      <a:pt x="46" y="10"/>
                      <a:pt x="46" y="10"/>
                    </a:cubicBezTo>
                    <a:cubicBezTo>
                      <a:pt x="43" y="6"/>
                      <a:pt x="40" y="3"/>
                      <a:pt x="35" y="1"/>
                    </a:cubicBezTo>
                    <a:cubicBezTo>
                      <a:pt x="31" y="0"/>
                      <a:pt x="26" y="1"/>
                      <a:pt x="22" y="3"/>
                    </a:cubicBezTo>
                    <a:cubicBezTo>
                      <a:pt x="1" y="14"/>
                      <a:pt x="1" y="14"/>
                      <a:pt x="1" y="14"/>
                    </a:cubicBezTo>
                    <a:cubicBezTo>
                      <a:pt x="0" y="15"/>
                      <a:pt x="0" y="16"/>
                      <a:pt x="0" y="17"/>
                    </a:cubicBezTo>
                    <a:cubicBezTo>
                      <a:pt x="1" y="18"/>
                      <a:pt x="2" y="19"/>
                      <a:pt x="3" y="18"/>
                    </a:cubicBezTo>
                    <a:cubicBezTo>
                      <a:pt x="24" y="7"/>
                      <a:pt x="24" y="7"/>
                      <a:pt x="24" y="7"/>
                    </a:cubicBezTo>
                    <a:cubicBezTo>
                      <a:pt x="27" y="5"/>
                      <a:pt x="31" y="5"/>
                      <a:pt x="34" y="6"/>
                    </a:cubicBezTo>
                    <a:cubicBezTo>
                      <a:pt x="37" y="7"/>
                      <a:pt x="40" y="9"/>
                      <a:pt x="41" y="12"/>
                    </a:cubicBezTo>
                    <a:cubicBezTo>
                      <a:pt x="144" y="203"/>
                      <a:pt x="144" y="203"/>
                      <a:pt x="144" y="203"/>
                    </a:cubicBezTo>
                    <a:cubicBezTo>
                      <a:pt x="145" y="203"/>
                      <a:pt x="145" y="204"/>
                      <a:pt x="146" y="204"/>
                    </a:cubicBezTo>
                    <a:cubicBezTo>
                      <a:pt x="146" y="204"/>
                      <a:pt x="146" y="204"/>
                      <a:pt x="146" y="204"/>
                    </a:cubicBezTo>
                    <a:cubicBezTo>
                      <a:pt x="147" y="204"/>
                      <a:pt x="147" y="204"/>
                      <a:pt x="148" y="204"/>
                    </a:cubicBezTo>
                    <a:cubicBezTo>
                      <a:pt x="213" y="168"/>
                      <a:pt x="213" y="168"/>
                      <a:pt x="213" y="168"/>
                    </a:cubicBezTo>
                    <a:cubicBezTo>
                      <a:pt x="215" y="168"/>
                      <a:pt x="215" y="166"/>
                      <a:pt x="214" y="165"/>
                    </a:cubicBezTo>
                    <a:cubicBezTo>
                      <a:pt x="214" y="164"/>
                      <a:pt x="212" y="164"/>
                      <a:pt x="211" y="1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2" name="Freeform: Shape 48"/>
              <p:cNvSpPr/>
              <p:nvPr/>
            </p:nvSpPr>
            <p:spPr bwMode="auto">
              <a:xfrm>
                <a:off x="8045450" y="-422275"/>
                <a:ext cx="190500" cy="180975"/>
              </a:xfrm>
              <a:custGeom>
                <a:avLst/>
                <a:gdLst>
                  <a:gd name="T0" fmla="*/ 18 w 35"/>
                  <a:gd name="T1" fmla="*/ 0 h 33"/>
                  <a:gd name="T2" fmla="*/ 11 w 35"/>
                  <a:gd name="T3" fmla="*/ 2 h 33"/>
                  <a:gd name="T4" fmla="*/ 4 w 35"/>
                  <a:gd name="T5" fmla="*/ 24 h 33"/>
                  <a:gd name="T6" fmla="*/ 19 w 35"/>
                  <a:gd name="T7" fmla="*/ 33 h 33"/>
                  <a:gd name="T8" fmla="*/ 26 w 35"/>
                  <a:gd name="T9" fmla="*/ 31 h 33"/>
                  <a:gd name="T10" fmla="*/ 34 w 35"/>
                  <a:gd name="T11" fmla="*/ 21 h 33"/>
                  <a:gd name="T12" fmla="*/ 33 w 35"/>
                  <a:gd name="T13" fmla="*/ 9 h 33"/>
                  <a:gd name="T14" fmla="*/ 18 w 35"/>
                  <a:gd name="T15" fmla="*/ 0 h 33"/>
                  <a:gd name="T16" fmla="*/ 30 w 35"/>
                  <a:gd name="T17" fmla="*/ 20 h 33"/>
                  <a:gd name="T18" fmla="*/ 24 w 35"/>
                  <a:gd name="T19" fmla="*/ 27 h 33"/>
                  <a:gd name="T20" fmla="*/ 19 w 35"/>
                  <a:gd name="T21" fmla="*/ 28 h 33"/>
                  <a:gd name="T22" fmla="*/ 8 w 35"/>
                  <a:gd name="T23" fmla="*/ 22 h 33"/>
                  <a:gd name="T24" fmla="*/ 13 w 35"/>
                  <a:gd name="T25" fmla="*/ 6 h 33"/>
                  <a:gd name="T26" fmla="*/ 18 w 35"/>
                  <a:gd name="T27" fmla="*/ 5 h 33"/>
                  <a:gd name="T28" fmla="*/ 29 w 35"/>
                  <a:gd name="T29" fmla="*/ 11 h 33"/>
                  <a:gd name="T30" fmla="*/ 30 w 35"/>
                  <a:gd name="T3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3">
                    <a:moveTo>
                      <a:pt x="18" y="0"/>
                    </a:moveTo>
                    <a:cubicBezTo>
                      <a:pt x="16" y="0"/>
                      <a:pt x="13" y="1"/>
                      <a:pt x="11" y="2"/>
                    </a:cubicBezTo>
                    <a:cubicBezTo>
                      <a:pt x="3" y="6"/>
                      <a:pt x="0" y="16"/>
                      <a:pt x="4" y="24"/>
                    </a:cubicBezTo>
                    <a:cubicBezTo>
                      <a:pt x="7" y="30"/>
                      <a:pt x="13" y="33"/>
                      <a:pt x="19" y="33"/>
                    </a:cubicBezTo>
                    <a:cubicBezTo>
                      <a:pt x="21" y="33"/>
                      <a:pt x="24" y="32"/>
                      <a:pt x="26" y="31"/>
                    </a:cubicBezTo>
                    <a:cubicBezTo>
                      <a:pt x="30" y="29"/>
                      <a:pt x="33" y="25"/>
                      <a:pt x="34" y="21"/>
                    </a:cubicBezTo>
                    <a:cubicBezTo>
                      <a:pt x="35" y="17"/>
                      <a:pt x="35" y="13"/>
                      <a:pt x="33" y="9"/>
                    </a:cubicBezTo>
                    <a:cubicBezTo>
                      <a:pt x="30" y="4"/>
                      <a:pt x="24" y="0"/>
                      <a:pt x="18" y="0"/>
                    </a:cubicBezTo>
                    <a:close/>
                    <a:moveTo>
                      <a:pt x="30" y="20"/>
                    </a:moveTo>
                    <a:cubicBezTo>
                      <a:pt x="29" y="23"/>
                      <a:pt x="27" y="25"/>
                      <a:pt x="24" y="27"/>
                    </a:cubicBezTo>
                    <a:cubicBezTo>
                      <a:pt x="22" y="28"/>
                      <a:pt x="20" y="28"/>
                      <a:pt x="19" y="28"/>
                    </a:cubicBezTo>
                    <a:cubicBezTo>
                      <a:pt x="14" y="28"/>
                      <a:pt x="10" y="26"/>
                      <a:pt x="8" y="22"/>
                    </a:cubicBezTo>
                    <a:cubicBezTo>
                      <a:pt x="5" y="16"/>
                      <a:pt x="7" y="9"/>
                      <a:pt x="13" y="6"/>
                    </a:cubicBezTo>
                    <a:cubicBezTo>
                      <a:pt x="15" y="5"/>
                      <a:pt x="17" y="5"/>
                      <a:pt x="18" y="5"/>
                    </a:cubicBezTo>
                    <a:cubicBezTo>
                      <a:pt x="23" y="5"/>
                      <a:pt x="27" y="7"/>
                      <a:pt x="29" y="11"/>
                    </a:cubicBezTo>
                    <a:cubicBezTo>
                      <a:pt x="30" y="14"/>
                      <a:pt x="31" y="17"/>
                      <a:pt x="30"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3" name="Freeform: Shape 49"/>
              <p:cNvSpPr/>
              <p:nvPr/>
            </p:nvSpPr>
            <p:spPr bwMode="auto">
              <a:xfrm>
                <a:off x="7962900" y="-1506538"/>
                <a:ext cx="869950" cy="1003300"/>
              </a:xfrm>
              <a:custGeom>
                <a:avLst/>
                <a:gdLst>
                  <a:gd name="T0" fmla="*/ 158 w 159"/>
                  <a:gd name="T1" fmla="*/ 135 h 183"/>
                  <a:gd name="T2" fmla="*/ 86 w 159"/>
                  <a:gd name="T3" fmla="*/ 2 h 183"/>
                  <a:gd name="T4" fmla="*/ 84 w 159"/>
                  <a:gd name="T5" fmla="*/ 0 h 183"/>
                  <a:gd name="T6" fmla="*/ 83 w 159"/>
                  <a:gd name="T7" fmla="*/ 1 h 183"/>
                  <a:gd name="T8" fmla="*/ 1 w 159"/>
                  <a:gd name="T9" fmla="*/ 45 h 183"/>
                  <a:gd name="T10" fmla="*/ 0 w 159"/>
                  <a:gd name="T11" fmla="*/ 48 h 183"/>
                  <a:gd name="T12" fmla="*/ 72 w 159"/>
                  <a:gd name="T13" fmla="*/ 181 h 183"/>
                  <a:gd name="T14" fmla="*/ 74 w 159"/>
                  <a:gd name="T15" fmla="*/ 183 h 183"/>
                  <a:gd name="T16" fmla="*/ 74 w 159"/>
                  <a:gd name="T17" fmla="*/ 183 h 183"/>
                  <a:gd name="T18" fmla="*/ 76 w 159"/>
                  <a:gd name="T19" fmla="*/ 182 h 183"/>
                  <a:gd name="T20" fmla="*/ 157 w 159"/>
                  <a:gd name="T21" fmla="*/ 138 h 183"/>
                  <a:gd name="T22" fmla="*/ 158 w 159"/>
                  <a:gd name="T23" fmla="*/ 135 h 183"/>
                  <a:gd name="T24" fmla="*/ 83 w 159"/>
                  <a:gd name="T25" fmla="*/ 6 h 183"/>
                  <a:gd name="T26" fmla="*/ 117 w 159"/>
                  <a:gd name="T27" fmla="*/ 69 h 183"/>
                  <a:gd name="T28" fmla="*/ 39 w 159"/>
                  <a:gd name="T29" fmla="*/ 110 h 183"/>
                  <a:gd name="T30" fmla="*/ 6 w 159"/>
                  <a:gd name="T31" fmla="*/ 48 h 183"/>
                  <a:gd name="T32" fmla="*/ 83 w 159"/>
                  <a:gd name="T33" fmla="*/ 6 h 183"/>
                  <a:gd name="T34" fmla="*/ 75 w 159"/>
                  <a:gd name="T35" fmla="*/ 177 h 183"/>
                  <a:gd name="T36" fmla="*/ 42 w 159"/>
                  <a:gd name="T37" fmla="*/ 114 h 183"/>
                  <a:gd name="T38" fmla="*/ 119 w 159"/>
                  <a:gd name="T39" fmla="*/ 73 h 183"/>
                  <a:gd name="T40" fmla="*/ 153 w 159"/>
                  <a:gd name="T41" fmla="*/ 135 h 183"/>
                  <a:gd name="T42" fmla="*/ 75 w 159"/>
                  <a:gd name="T43"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83">
                    <a:moveTo>
                      <a:pt x="158" y="135"/>
                    </a:moveTo>
                    <a:cubicBezTo>
                      <a:pt x="86" y="2"/>
                      <a:pt x="86" y="2"/>
                      <a:pt x="86" y="2"/>
                    </a:cubicBezTo>
                    <a:cubicBezTo>
                      <a:pt x="86" y="1"/>
                      <a:pt x="85" y="1"/>
                      <a:pt x="84" y="0"/>
                    </a:cubicBezTo>
                    <a:cubicBezTo>
                      <a:pt x="84" y="0"/>
                      <a:pt x="83" y="0"/>
                      <a:pt x="83" y="1"/>
                    </a:cubicBezTo>
                    <a:cubicBezTo>
                      <a:pt x="1" y="45"/>
                      <a:pt x="1" y="45"/>
                      <a:pt x="1" y="45"/>
                    </a:cubicBezTo>
                    <a:cubicBezTo>
                      <a:pt x="0" y="45"/>
                      <a:pt x="0" y="47"/>
                      <a:pt x="0" y="48"/>
                    </a:cubicBezTo>
                    <a:cubicBezTo>
                      <a:pt x="72" y="181"/>
                      <a:pt x="72" y="181"/>
                      <a:pt x="72" y="181"/>
                    </a:cubicBezTo>
                    <a:cubicBezTo>
                      <a:pt x="73" y="182"/>
                      <a:pt x="73" y="182"/>
                      <a:pt x="74" y="183"/>
                    </a:cubicBezTo>
                    <a:cubicBezTo>
                      <a:pt x="74" y="183"/>
                      <a:pt x="74" y="183"/>
                      <a:pt x="74" y="183"/>
                    </a:cubicBezTo>
                    <a:cubicBezTo>
                      <a:pt x="75" y="183"/>
                      <a:pt x="75" y="183"/>
                      <a:pt x="76" y="182"/>
                    </a:cubicBezTo>
                    <a:cubicBezTo>
                      <a:pt x="157" y="138"/>
                      <a:pt x="157" y="138"/>
                      <a:pt x="157" y="138"/>
                    </a:cubicBezTo>
                    <a:cubicBezTo>
                      <a:pt x="158" y="138"/>
                      <a:pt x="159" y="136"/>
                      <a:pt x="158" y="135"/>
                    </a:cubicBezTo>
                    <a:close/>
                    <a:moveTo>
                      <a:pt x="83" y="6"/>
                    </a:moveTo>
                    <a:cubicBezTo>
                      <a:pt x="117" y="69"/>
                      <a:pt x="117" y="69"/>
                      <a:pt x="117" y="69"/>
                    </a:cubicBezTo>
                    <a:cubicBezTo>
                      <a:pt x="39" y="110"/>
                      <a:pt x="39" y="110"/>
                      <a:pt x="39" y="110"/>
                    </a:cubicBezTo>
                    <a:cubicBezTo>
                      <a:pt x="6" y="48"/>
                      <a:pt x="6" y="48"/>
                      <a:pt x="6" y="48"/>
                    </a:cubicBezTo>
                    <a:lnTo>
                      <a:pt x="83" y="6"/>
                    </a:lnTo>
                    <a:close/>
                    <a:moveTo>
                      <a:pt x="75" y="177"/>
                    </a:moveTo>
                    <a:cubicBezTo>
                      <a:pt x="42" y="114"/>
                      <a:pt x="42" y="114"/>
                      <a:pt x="42" y="114"/>
                    </a:cubicBezTo>
                    <a:cubicBezTo>
                      <a:pt x="119" y="73"/>
                      <a:pt x="119" y="73"/>
                      <a:pt x="119" y="73"/>
                    </a:cubicBezTo>
                    <a:cubicBezTo>
                      <a:pt x="153" y="135"/>
                      <a:pt x="153" y="135"/>
                      <a:pt x="153" y="135"/>
                    </a:cubicBezTo>
                    <a:lnTo>
                      <a:pt x="75"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4" name="Freeform: Shape 50"/>
              <p:cNvSpPr/>
              <p:nvPr/>
            </p:nvSpPr>
            <p:spPr bwMode="auto">
              <a:xfrm>
                <a:off x="8132763" y="-1341438"/>
                <a:ext cx="234950" cy="136525"/>
              </a:xfrm>
              <a:custGeom>
                <a:avLst/>
                <a:gdLst>
                  <a:gd name="T0" fmla="*/ 42 w 43"/>
                  <a:gd name="T1" fmla="*/ 4 h 25"/>
                  <a:gd name="T2" fmla="*/ 43 w 43"/>
                  <a:gd name="T3" fmla="*/ 1 h 25"/>
                  <a:gd name="T4" fmla="*/ 40 w 43"/>
                  <a:gd name="T5" fmla="*/ 0 h 25"/>
                  <a:gd name="T6" fmla="*/ 2 w 43"/>
                  <a:gd name="T7" fmla="*/ 21 h 25"/>
                  <a:gd name="T8" fmla="*/ 1 w 43"/>
                  <a:gd name="T9" fmla="*/ 24 h 25"/>
                  <a:gd name="T10" fmla="*/ 3 w 43"/>
                  <a:gd name="T11" fmla="*/ 25 h 25"/>
                  <a:gd name="T12" fmla="*/ 4 w 43"/>
                  <a:gd name="T13" fmla="*/ 25 h 25"/>
                  <a:gd name="T14" fmla="*/ 42 w 4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2" y="4"/>
                    </a:moveTo>
                    <a:cubicBezTo>
                      <a:pt x="43" y="4"/>
                      <a:pt x="43" y="2"/>
                      <a:pt x="43" y="1"/>
                    </a:cubicBezTo>
                    <a:cubicBezTo>
                      <a:pt x="42" y="0"/>
                      <a:pt x="41" y="0"/>
                      <a:pt x="40" y="0"/>
                    </a:cubicBezTo>
                    <a:cubicBezTo>
                      <a:pt x="2" y="21"/>
                      <a:pt x="2" y="21"/>
                      <a:pt x="2" y="21"/>
                    </a:cubicBezTo>
                    <a:cubicBezTo>
                      <a:pt x="0" y="21"/>
                      <a:pt x="0" y="23"/>
                      <a:pt x="1" y="24"/>
                    </a:cubicBezTo>
                    <a:cubicBezTo>
                      <a:pt x="1" y="25"/>
                      <a:pt x="2" y="25"/>
                      <a:pt x="3" y="25"/>
                    </a:cubicBezTo>
                    <a:cubicBezTo>
                      <a:pt x="3" y="25"/>
                      <a:pt x="3" y="25"/>
                      <a:pt x="4" y="25"/>
                    </a:cubicBezTo>
                    <a:lnTo>
                      <a:pt x="4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5" name="Freeform: Shape 51"/>
              <p:cNvSpPr/>
              <p:nvPr/>
            </p:nvSpPr>
            <p:spPr bwMode="auto">
              <a:xfrm>
                <a:off x="8329613" y="-981075"/>
                <a:ext cx="234950" cy="138113"/>
              </a:xfrm>
              <a:custGeom>
                <a:avLst/>
                <a:gdLst>
                  <a:gd name="T0" fmla="*/ 43 w 43"/>
                  <a:gd name="T1" fmla="*/ 1 h 25"/>
                  <a:gd name="T2" fmla="*/ 39 w 43"/>
                  <a:gd name="T3" fmla="*/ 0 h 25"/>
                  <a:gd name="T4" fmla="*/ 1 w 43"/>
                  <a:gd name="T5" fmla="*/ 21 h 25"/>
                  <a:gd name="T6" fmla="*/ 0 w 43"/>
                  <a:gd name="T7" fmla="*/ 24 h 25"/>
                  <a:gd name="T8" fmla="*/ 2 w 43"/>
                  <a:gd name="T9" fmla="*/ 25 h 25"/>
                  <a:gd name="T10" fmla="*/ 3 w 43"/>
                  <a:gd name="T11" fmla="*/ 25 h 25"/>
                  <a:gd name="T12" fmla="*/ 42 w 43"/>
                  <a:gd name="T13" fmla="*/ 4 h 25"/>
                  <a:gd name="T14" fmla="*/ 43 w 43"/>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3" y="1"/>
                    </a:moveTo>
                    <a:cubicBezTo>
                      <a:pt x="42" y="0"/>
                      <a:pt x="41" y="0"/>
                      <a:pt x="39" y="0"/>
                    </a:cubicBezTo>
                    <a:cubicBezTo>
                      <a:pt x="1" y="21"/>
                      <a:pt x="1" y="21"/>
                      <a:pt x="1" y="21"/>
                    </a:cubicBezTo>
                    <a:cubicBezTo>
                      <a:pt x="0" y="22"/>
                      <a:pt x="0" y="23"/>
                      <a:pt x="0" y="24"/>
                    </a:cubicBezTo>
                    <a:cubicBezTo>
                      <a:pt x="1" y="25"/>
                      <a:pt x="2" y="25"/>
                      <a:pt x="2" y="25"/>
                    </a:cubicBezTo>
                    <a:cubicBezTo>
                      <a:pt x="3" y="25"/>
                      <a:pt x="3" y="25"/>
                      <a:pt x="3" y="25"/>
                    </a:cubicBezTo>
                    <a:cubicBezTo>
                      <a:pt x="42" y="4"/>
                      <a:pt x="42" y="4"/>
                      <a:pt x="42" y="4"/>
                    </a:cubicBezTo>
                    <a:cubicBezTo>
                      <a:pt x="43" y="4"/>
                      <a:pt x="43" y="2"/>
                      <a:pt x="4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8" name="Group 52"/>
          <p:cNvGrpSpPr/>
          <p:nvPr/>
        </p:nvGrpSpPr>
        <p:grpSpPr>
          <a:xfrm>
            <a:off x="5617397" y="2082706"/>
            <a:ext cx="966792" cy="971549"/>
            <a:chOff x="5137150" y="-1846263"/>
            <a:chExt cx="1935163" cy="1944688"/>
          </a:xfrm>
        </p:grpSpPr>
        <p:sp>
          <p:nvSpPr>
            <p:cNvPr id="50" name="Oval 53"/>
            <p:cNvSpPr/>
            <p:nvPr/>
          </p:nvSpPr>
          <p:spPr bwMode="auto">
            <a:xfrm>
              <a:off x="5137150" y="-1846263"/>
              <a:ext cx="1935163" cy="1944688"/>
            </a:xfrm>
            <a:prstGeom prst="ellipse">
              <a:avLst/>
            </a:prstGeom>
            <a:solidFill>
              <a:schemeClr val="accent3">
                <a:lumMod val="100000"/>
              </a:schemeClr>
            </a:solidFill>
            <a:ln>
              <a:noFill/>
            </a:ln>
          </p:spPr>
          <p:txBody>
            <a:bodyPr anchor="ctr"/>
            <a:p>
              <a:pPr algn="ctr"/>
              <a:endParaRPr>
                <a:latin typeface="宋体" panose="02010600030101010101" pitchFamily="2" charset="-122"/>
                <a:cs typeface="+mn-ea"/>
                <a:sym typeface="+mn-lt"/>
              </a:endParaRPr>
            </a:p>
          </p:txBody>
        </p:sp>
        <p:grpSp>
          <p:nvGrpSpPr>
            <p:cNvPr id="51" name="Group 54"/>
            <p:cNvGrpSpPr/>
            <p:nvPr/>
          </p:nvGrpSpPr>
          <p:grpSpPr>
            <a:xfrm>
              <a:off x="5526088" y="-1517650"/>
              <a:ext cx="1158875" cy="1292225"/>
              <a:chOff x="5526088" y="-1517650"/>
              <a:chExt cx="1158875" cy="1292225"/>
            </a:xfrm>
          </p:grpSpPr>
          <p:sp>
            <p:nvSpPr>
              <p:cNvPr id="52" name="Freeform: Shape 55"/>
              <p:cNvSpPr/>
              <p:nvPr/>
            </p:nvSpPr>
            <p:spPr bwMode="auto">
              <a:xfrm>
                <a:off x="5656263" y="-1517650"/>
                <a:ext cx="950913" cy="784225"/>
              </a:xfrm>
              <a:custGeom>
                <a:avLst/>
                <a:gdLst>
                  <a:gd name="T0" fmla="*/ 172 w 174"/>
                  <a:gd name="T1" fmla="*/ 143 h 143"/>
                  <a:gd name="T2" fmla="*/ 2 w 174"/>
                  <a:gd name="T3" fmla="*/ 143 h 143"/>
                  <a:gd name="T4" fmla="*/ 0 w 174"/>
                  <a:gd name="T5" fmla="*/ 140 h 143"/>
                  <a:gd name="T6" fmla="*/ 0 w 174"/>
                  <a:gd name="T7" fmla="*/ 2 h 143"/>
                  <a:gd name="T8" fmla="*/ 2 w 174"/>
                  <a:gd name="T9" fmla="*/ 0 h 143"/>
                  <a:gd name="T10" fmla="*/ 172 w 174"/>
                  <a:gd name="T11" fmla="*/ 0 h 143"/>
                  <a:gd name="T12" fmla="*/ 174 w 174"/>
                  <a:gd name="T13" fmla="*/ 2 h 143"/>
                  <a:gd name="T14" fmla="*/ 174 w 174"/>
                  <a:gd name="T15" fmla="*/ 140 h 143"/>
                  <a:gd name="T16" fmla="*/ 172 w 174"/>
                  <a:gd name="T17" fmla="*/ 143 h 143"/>
                  <a:gd name="T18" fmla="*/ 4 w 174"/>
                  <a:gd name="T19" fmla="*/ 138 h 143"/>
                  <a:gd name="T20" fmla="*/ 169 w 174"/>
                  <a:gd name="T21" fmla="*/ 138 h 143"/>
                  <a:gd name="T22" fmla="*/ 169 w 174"/>
                  <a:gd name="T23" fmla="*/ 4 h 143"/>
                  <a:gd name="T24" fmla="*/ 4 w 174"/>
                  <a:gd name="T25" fmla="*/ 4 h 143"/>
                  <a:gd name="T26" fmla="*/ 4 w 174"/>
                  <a:gd name="T27" fmla="*/ 1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43">
                    <a:moveTo>
                      <a:pt x="172" y="143"/>
                    </a:moveTo>
                    <a:cubicBezTo>
                      <a:pt x="2" y="143"/>
                      <a:pt x="2" y="143"/>
                      <a:pt x="2" y="143"/>
                    </a:cubicBezTo>
                    <a:cubicBezTo>
                      <a:pt x="1" y="143"/>
                      <a:pt x="0" y="142"/>
                      <a:pt x="0" y="140"/>
                    </a:cubicBezTo>
                    <a:cubicBezTo>
                      <a:pt x="0" y="2"/>
                      <a:pt x="0" y="2"/>
                      <a:pt x="0" y="2"/>
                    </a:cubicBezTo>
                    <a:cubicBezTo>
                      <a:pt x="0" y="1"/>
                      <a:pt x="1" y="0"/>
                      <a:pt x="2" y="0"/>
                    </a:cubicBezTo>
                    <a:cubicBezTo>
                      <a:pt x="172" y="0"/>
                      <a:pt x="172" y="0"/>
                      <a:pt x="172" y="0"/>
                    </a:cubicBezTo>
                    <a:cubicBezTo>
                      <a:pt x="173" y="0"/>
                      <a:pt x="174" y="1"/>
                      <a:pt x="174" y="2"/>
                    </a:cubicBezTo>
                    <a:cubicBezTo>
                      <a:pt x="174" y="140"/>
                      <a:pt x="174" y="140"/>
                      <a:pt x="174" y="140"/>
                    </a:cubicBezTo>
                    <a:cubicBezTo>
                      <a:pt x="174" y="142"/>
                      <a:pt x="173" y="143"/>
                      <a:pt x="172" y="143"/>
                    </a:cubicBezTo>
                    <a:close/>
                    <a:moveTo>
                      <a:pt x="4" y="138"/>
                    </a:moveTo>
                    <a:cubicBezTo>
                      <a:pt x="169" y="138"/>
                      <a:pt x="169" y="138"/>
                      <a:pt x="169" y="138"/>
                    </a:cubicBezTo>
                    <a:cubicBezTo>
                      <a:pt x="169" y="4"/>
                      <a:pt x="169" y="4"/>
                      <a:pt x="169" y="4"/>
                    </a:cubicBezTo>
                    <a:cubicBezTo>
                      <a:pt x="4" y="4"/>
                      <a:pt x="4" y="4"/>
                      <a:pt x="4" y="4"/>
                    </a:cubicBezTo>
                    <a:lnTo>
                      <a:pt x="4"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3" name="Freeform: Shape 56"/>
              <p:cNvSpPr/>
              <p:nvPr/>
            </p:nvSpPr>
            <p:spPr bwMode="auto">
              <a:xfrm>
                <a:off x="5962650" y="-1408113"/>
                <a:ext cx="339725" cy="93663"/>
              </a:xfrm>
              <a:custGeom>
                <a:avLst/>
                <a:gdLst>
                  <a:gd name="T0" fmla="*/ 53 w 62"/>
                  <a:gd name="T1" fmla="*/ 17 h 17"/>
                  <a:gd name="T2" fmla="*/ 9 w 62"/>
                  <a:gd name="T3" fmla="*/ 17 h 17"/>
                  <a:gd name="T4" fmla="*/ 0 w 62"/>
                  <a:gd name="T5" fmla="*/ 9 h 17"/>
                  <a:gd name="T6" fmla="*/ 9 w 62"/>
                  <a:gd name="T7" fmla="*/ 0 h 17"/>
                  <a:gd name="T8" fmla="*/ 53 w 62"/>
                  <a:gd name="T9" fmla="*/ 0 h 17"/>
                  <a:gd name="T10" fmla="*/ 62 w 62"/>
                  <a:gd name="T11" fmla="*/ 9 h 17"/>
                  <a:gd name="T12" fmla="*/ 53 w 62"/>
                  <a:gd name="T13" fmla="*/ 17 h 17"/>
                  <a:gd name="T14" fmla="*/ 9 w 62"/>
                  <a:gd name="T15" fmla="*/ 4 h 17"/>
                  <a:gd name="T16" fmla="*/ 4 w 62"/>
                  <a:gd name="T17" fmla="*/ 9 h 17"/>
                  <a:gd name="T18" fmla="*/ 9 w 62"/>
                  <a:gd name="T19" fmla="*/ 13 h 17"/>
                  <a:gd name="T20" fmla="*/ 53 w 62"/>
                  <a:gd name="T21" fmla="*/ 13 h 17"/>
                  <a:gd name="T22" fmla="*/ 57 w 62"/>
                  <a:gd name="T23" fmla="*/ 9 h 17"/>
                  <a:gd name="T24" fmla="*/ 53 w 62"/>
                  <a:gd name="T25" fmla="*/ 4 h 17"/>
                  <a:gd name="T26" fmla="*/ 9 w 62"/>
                  <a:gd name="T2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7">
                    <a:moveTo>
                      <a:pt x="53" y="17"/>
                    </a:moveTo>
                    <a:cubicBezTo>
                      <a:pt x="9" y="17"/>
                      <a:pt x="9" y="17"/>
                      <a:pt x="9" y="17"/>
                    </a:cubicBezTo>
                    <a:cubicBezTo>
                      <a:pt x="4" y="17"/>
                      <a:pt x="0" y="13"/>
                      <a:pt x="0" y="9"/>
                    </a:cubicBezTo>
                    <a:cubicBezTo>
                      <a:pt x="0" y="4"/>
                      <a:pt x="4" y="0"/>
                      <a:pt x="9" y="0"/>
                    </a:cubicBezTo>
                    <a:cubicBezTo>
                      <a:pt x="53" y="0"/>
                      <a:pt x="53" y="0"/>
                      <a:pt x="53" y="0"/>
                    </a:cubicBezTo>
                    <a:cubicBezTo>
                      <a:pt x="58" y="0"/>
                      <a:pt x="62" y="4"/>
                      <a:pt x="62" y="9"/>
                    </a:cubicBezTo>
                    <a:cubicBezTo>
                      <a:pt x="62" y="13"/>
                      <a:pt x="58" y="17"/>
                      <a:pt x="53" y="17"/>
                    </a:cubicBezTo>
                    <a:close/>
                    <a:moveTo>
                      <a:pt x="9" y="4"/>
                    </a:moveTo>
                    <a:cubicBezTo>
                      <a:pt x="6" y="4"/>
                      <a:pt x="4" y="6"/>
                      <a:pt x="4" y="9"/>
                    </a:cubicBezTo>
                    <a:cubicBezTo>
                      <a:pt x="4" y="11"/>
                      <a:pt x="6" y="13"/>
                      <a:pt x="9" y="13"/>
                    </a:cubicBezTo>
                    <a:cubicBezTo>
                      <a:pt x="53" y="13"/>
                      <a:pt x="53" y="13"/>
                      <a:pt x="53" y="13"/>
                    </a:cubicBezTo>
                    <a:cubicBezTo>
                      <a:pt x="55" y="13"/>
                      <a:pt x="57" y="11"/>
                      <a:pt x="57" y="9"/>
                    </a:cubicBezTo>
                    <a:cubicBezTo>
                      <a:pt x="57" y="6"/>
                      <a:pt x="55" y="4"/>
                      <a:pt x="53" y="4"/>
                    </a:cubicBezTo>
                    <a:lnTo>
                      <a:pt x="9"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4" name="Freeform: Shape 57"/>
              <p:cNvSpPr/>
              <p:nvPr/>
            </p:nvSpPr>
            <p:spPr bwMode="auto">
              <a:xfrm>
                <a:off x="5640388"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2" y="0"/>
                      <a:pt x="28" y="7"/>
                      <a:pt x="28" y="14"/>
                    </a:cubicBezTo>
                    <a:cubicBezTo>
                      <a:pt x="28" y="22"/>
                      <a:pt x="22"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5" name="Freeform: Shape 58"/>
              <p:cNvSpPr/>
              <p:nvPr/>
            </p:nvSpPr>
            <p:spPr bwMode="auto">
              <a:xfrm>
                <a:off x="5886450"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1" y="0"/>
                      <a:pt x="28" y="7"/>
                      <a:pt x="28" y="14"/>
                    </a:cubicBezTo>
                    <a:cubicBezTo>
                      <a:pt x="28"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6" name="Freeform: Shape 59"/>
              <p:cNvSpPr/>
              <p:nvPr/>
            </p:nvSpPr>
            <p:spPr bwMode="auto">
              <a:xfrm>
                <a:off x="6132513" y="-498475"/>
                <a:ext cx="147638" cy="153988"/>
              </a:xfrm>
              <a:custGeom>
                <a:avLst/>
                <a:gdLst>
                  <a:gd name="T0" fmla="*/ 14 w 27"/>
                  <a:gd name="T1" fmla="*/ 28 h 28"/>
                  <a:gd name="T2" fmla="*/ 0 w 27"/>
                  <a:gd name="T3" fmla="*/ 14 h 28"/>
                  <a:gd name="T4" fmla="*/ 14 w 27"/>
                  <a:gd name="T5" fmla="*/ 0 h 28"/>
                  <a:gd name="T6" fmla="*/ 27 w 27"/>
                  <a:gd name="T7" fmla="*/ 14 h 28"/>
                  <a:gd name="T8" fmla="*/ 14 w 27"/>
                  <a:gd name="T9" fmla="*/ 28 h 28"/>
                  <a:gd name="T10" fmla="*/ 14 w 27"/>
                  <a:gd name="T11" fmla="*/ 5 h 28"/>
                  <a:gd name="T12" fmla="*/ 4 w 27"/>
                  <a:gd name="T13" fmla="*/ 14 h 28"/>
                  <a:gd name="T14" fmla="*/ 14 w 27"/>
                  <a:gd name="T15" fmla="*/ 23 h 28"/>
                  <a:gd name="T16" fmla="*/ 23 w 27"/>
                  <a:gd name="T17" fmla="*/ 14 h 28"/>
                  <a:gd name="T18" fmla="*/ 14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4" y="9"/>
                      <a:pt x="4" y="14"/>
                    </a:cubicBezTo>
                    <a:cubicBezTo>
                      <a:pt x="4"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7" name="Freeform: Shape 60"/>
              <p:cNvSpPr/>
              <p:nvPr/>
            </p:nvSpPr>
            <p:spPr bwMode="auto">
              <a:xfrm>
                <a:off x="6378575" y="-498475"/>
                <a:ext cx="147638" cy="153988"/>
              </a:xfrm>
              <a:custGeom>
                <a:avLst/>
                <a:gdLst>
                  <a:gd name="T0" fmla="*/ 13 w 27"/>
                  <a:gd name="T1" fmla="*/ 28 h 28"/>
                  <a:gd name="T2" fmla="*/ 0 w 27"/>
                  <a:gd name="T3" fmla="*/ 14 h 28"/>
                  <a:gd name="T4" fmla="*/ 13 w 27"/>
                  <a:gd name="T5" fmla="*/ 0 h 28"/>
                  <a:gd name="T6" fmla="*/ 27 w 27"/>
                  <a:gd name="T7" fmla="*/ 14 h 28"/>
                  <a:gd name="T8" fmla="*/ 13 w 27"/>
                  <a:gd name="T9" fmla="*/ 28 h 28"/>
                  <a:gd name="T10" fmla="*/ 13 w 27"/>
                  <a:gd name="T11" fmla="*/ 5 h 28"/>
                  <a:gd name="T12" fmla="*/ 4 w 27"/>
                  <a:gd name="T13" fmla="*/ 14 h 28"/>
                  <a:gd name="T14" fmla="*/ 13 w 27"/>
                  <a:gd name="T15" fmla="*/ 23 h 28"/>
                  <a:gd name="T16" fmla="*/ 23 w 27"/>
                  <a:gd name="T17" fmla="*/ 14 h 28"/>
                  <a:gd name="T18" fmla="*/ 13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6" y="28"/>
                      <a:pt x="0" y="22"/>
                      <a:pt x="0" y="14"/>
                    </a:cubicBezTo>
                    <a:cubicBezTo>
                      <a:pt x="0" y="7"/>
                      <a:pt x="6" y="0"/>
                      <a:pt x="13" y="0"/>
                    </a:cubicBezTo>
                    <a:cubicBezTo>
                      <a:pt x="21" y="0"/>
                      <a:pt x="27" y="7"/>
                      <a:pt x="27" y="14"/>
                    </a:cubicBezTo>
                    <a:cubicBezTo>
                      <a:pt x="27" y="22"/>
                      <a:pt x="21" y="28"/>
                      <a:pt x="13" y="28"/>
                    </a:cubicBezTo>
                    <a:close/>
                    <a:moveTo>
                      <a:pt x="13" y="5"/>
                    </a:moveTo>
                    <a:cubicBezTo>
                      <a:pt x="8" y="5"/>
                      <a:pt x="4" y="9"/>
                      <a:pt x="4" y="14"/>
                    </a:cubicBezTo>
                    <a:cubicBezTo>
                      <a:pt x="4" y="19"/>
                      <a:pt x="8" y="23"/>
                      <a:pt x="13" y="23"/>
                    </a:cubicBezTo>
                    <a:cubicBezTo>
                      <a:pt x="19" y="23"/>
                      <a:pt x="23" y="19"/>
                      <a:pt x="23" y="14"/>
                    </a:cubicBezTo>
                    <a:cubicBezTo>
                      <a:pt x="23" y="9"/>
                      <a:pt x="19" y="5"/>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8" name="Freeform: Shape 61"/>
              <p:cNvSpPr/>
              <p:nvPr/>
            </p:nvSpPr>
            <p:spPr bwMode="auto">
              <a:xfrm>
                <a:off x="5526088" y="-612775"/>
                <a:ext cx="1158875" cy="387350"/>
              </a:xfrm>
              <a:custGeom>
                <a:avLst/>
                <a:gdLst>
                  <a:gd name="T0" fmla="*/ 210 w 212"/>
                  <a:gd name="T1" fmla="*/ 71 h 71"/>
                  <a:gd name="T2" fmla="*/ 35 w 212"/>
                  <a:gd name="T3" fmla="*/ 71 h 71"/>
                  <a:gd name="T4" fmla="*/ 0 w 212"/>
                  <a:gd name="T5" fmla="*/ 35 h 71"/>
                  <a:gd name="T6" fmla="*/ 35 w 212"/>
                  <a:gd name="T7" fmla="*/ 0 h 71"/>
                  <a:gd name="T8" fmla="*/ 210 w 212"/>
                  <a:gd name="T9" fmla="*/ 0 h 71"/>
                  <a:gd name="T10" fmla="*/ 212 w 212"/>
                  <a:gd name="T11" fmla="*/ 2 h 71"/>
                  <a:gd name="T12" fmla="*/ 210 w 212"/>
                  <a:gd name="T13" fmla="*/ 5 h 71"/>
                  <a:gd name="T14" fmla="*/ 35 w 212"/>
                  <a:gd name="T15" fmla="*/ 5 h 71"/>
                  <a:gd name="T16" fmla="*/ 4 w 212"/>
                  <a:gd name="T17" fmla="*/ 35 h 71"/>
                  <a:gd name="T18" fmla="*/ 35 w 212"/>
                  <a:gd name="T19" fmla="*/ 66 h 71"/>
                  <a:gd name="T20" fmla="*/ 210 w 212"/>
                  <a:gd name="T21" fmla="*/ 66 h 71"/>
                  <a:gd name="T22" fmla="*/ 212 w 212"/>
                  <a:gd name="T23" fmla="*/ 68 h 71"/>
                  <a:gd name="T24" fmla="*/ 210 w 212"/>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71">
                    <a:moveTo>
                      <a:pt x="210" y="71"/>
                    </a:moveTo>
                    <a:cubicBezTo>
                      <a:pt x="35" y="71"/>
                      <a:pt x="35" y="71"/>
                      <a:pt x="35" y="71"/>
                    </a:cubicBezTo>
                    <a:cubicBezTo>
                      <a:pt x="15" y="71"/>
                      <a:pt x="0" y="55"/>
                      <a:pt x="0" y="35"/>
                    </a:cubicBezTo>
                    <a:cubicBezTo>
                      <a:pt x="0" y="16"/>
                      <a:pt x="15" y="0"/>
                      <a:pt x="35" y="0"/>
                    </a:cubicBezTo>
                    <a:cubicBezTo>
                      <a:pt x="210" y="0"/>
                      <a:pt x="210" y="0"/>
                      <a:pt x="210" y="0"/>
                    </a:cubicBezTo>
                    <a:cubicBezTo>
                      <a:pt x="211" y="0"/>
                      <a:pt x="212" y="1"/>
                      <a:pt x="212" y="2"/>
                    </a:cubicBezTo>
                    <a:cubicBezTo>
                      <a:pt x="212" y="4"/>
                      <a:pt x="211" y="5"/>
                      <a:pt x="210" y="5"/>
                    </a:cubicBezTo>
                    <a:cubicBezTo>
                      <a:pt x="35" y="5"/>
                      <a:pt x="35" y="5"/>
                      <a:pt x="35" y="5"/>
                    </a:cubicBezTo>
                    <a:cubicBezTo>
                      <a:pt x="18" y="5"/>
                      <a:pt x="4" y="18"/>
                      <a:pt x="4" y="35"/>
                    </a:cubicBezTo>
                    <a:cubicBezTo>
                      <a:pt x="4" y="52"/>
                      <a:pt x="18" y="66"/>
                      <a:pt x="35" y="66"/>
                    </a:cubicBezTo>
                    <a:cubicBezTo>
                      <a:pt x="210" y="66"/>
                      <a:pt x="210" y="66"/>
                      <a:pt x="210" y="66"/>
                    </a:cubicBezTo>
                    <a:cubicBezTo>
                      <a:pt x="211" y="66"/>
                      <a:pt x="212" y="67"/>
                      <a:pt x="212" y="68"/>
                    </a:cubicBezTo>
                    <a:cubicBezTo>
                      <a:pt x="212" y="69"/>
                      <a:pt x="211" y="71"/>
                      <a:pt x="210"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9" name="Group 62"/>
          <p:cNvGrpSpPr/>
          <p:nvPr/>
        </p:nvGrpSpPr>
        <p:grpSpPr>
          <a:xfrm rot="21540000">
            <a:off x="3822789" y="2810823"/>
            <a:ext cx="966789" cy="968376"/>
            <a:chOff x="2552700" y="-1971675"/>
            <a:chExt cx="1935163" cy="1938338"/>
          </a:xfrm>
        </p:grpSpPr>
        <p:sp>
          <p:nvSpPr>
            <p:cNvPr id="45" name="Oval 63"/>
            <p:cNvSpPr/>
            <p:nvPr/>
          </p:nvSpPr>
          <p:spPr bwMode="auto">
            <a:xfrm>
              <a:off x="2552700" y="-1971675"/>
              <a:ext cx="1935163" cy="1938338"/>
            </a:xfrm>
            <a:prstGeom prst="ellipse">
              <a:avLst/>
            </a:prstGeom>
            <a:solidFill>
              <a:srgbClr val="023593"/>
            </a:solidFill>
            <a:ln>
              <a:noFill/>
            </a:ln>
          </p:spPr>
          <p:txBody>
            <a:bodyPr anchor="ctr"/>
            <a:p>
              <a:pPr algn="ctr"/>
              <a:endParaRPr>
                <a:latin typeface="宋体" panose="02010600030101010101" pitchFamily="2" charset="-122"/>
                <a:cs typeface="+mn-ea"/>
                <a:sym typeface="+mn-lt"/>
              </a:endParaRPr>
            </a:p>
          </p:txBody>
        </p:sp>
        <p:grpSp>
          <p:nvGrpSpPr>
            <p:cNvPr id="46" name="Group 64"/>
            <p:cNvGrpSpPr/>
            <p:nvPr/>
          </p:nvGrpSpPr>
          <p:grpSpPr>
            <a:xfrm>
              <a:off x="2908300" y="-1620838"/>
              <a:ext cx="1228725" cy="1236663"/>
              <a:chOff x="2908300" y="-1620838"/>
              <a:chExt cx="1228725" cy="1236663"/>
            </a:xfrm>
          </p:grpSpPr>
          <p:sp>
            <p:nvSpPr>
              <p:cNvPr id="47" name="Freeform: Shape 65"/>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8" name="Freeform: Shape 66"/>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9" name="Freeform: Shape 67"/>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20" name="Group 70"/>
          <p:cNvGrpSpPr>
            <a:grpSpLocks noChangeAspect="1"/>
          </p:cNvGrpSpPr>
          <p:nvPr/>
        </p:nvGrpSpPr>
        <p:grpSpPr bwMode="auto">
          <a:xfrm>
            <a:off x="3222154" y="4523808"/>
            <a:ext cx="901700" cy="901700"/>
            <a:chOff x="1544" y="1525"/>
            <a:chExt cx="426" cy="426"/>
          </a:xfrm>
        </p:grpSpPr>
        <p:sp>
          <p:nvSpPr>
            <p:cNvPr id="42" name="Oval 71"/>
            <p:cNvSpPr/>
            <p:nvPr/>
          </p:nvSpPr>
          <p:spPr bwMode="auto">
            <a:xfrm>
              <a:off x="1544" y="1525"/>
              <a:ext cx="426" cy="426"/>
            </a:xfrm>
            <a:prstGeom prst="ellipse">
              <a:avLst/>
            </a:prstGeom>
            <a:solidFill>
              <a:srgbClr val="023593"/>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3" name="Freeform: Shape 72"/>
            <p:cNvSpPr/>
            <p:nvPr/>
          </p:nvSpPr>
          <p:spPr bwMode="auto">
            <a:xfrm>
              <a:off x="1672" y="1606"/>
              <a:ext cx="60" cy="264"/>
            </a:xfrm>
            <a:custGeom>
              <a:avLst/>
              <a:gdLst>
                <a:gd name="T0" fmla="*/ 50 w 50"/>
                <a:gd name="T1" fmla="*/ 173 h 220"/>
                <a:gd name="T2" fmla="*/ 36 w 50"/>
                <a:gd name="T3" fmla="*/ 0 h 220"/>
                <a:gd name="T4" fmla="*/ 0 w 50"/>
                <a:gd name="T5" fmla="*/ 14 h 220"/>
                <a:gd name="T6" fmla="*/ 0 w 50"/>
                <a:gd name="T7" fmla="*/ 173 h 220"/>
                <a:gd name="T8" fmla="*/ 0 w 50"/>
                <a:gd name="T9" fmla="*/ 173 h 220"/>
                <a:gd name="T10" fmla="*/ 0 w 50"/>
                <a:gd name="T11" fmla="*/ 174 h 220"/>
                <a:gd name="T12" fmla="*/ 0 w 50"/>
                <a:gd name="T13" fmla="*/ 174 h 220"/>
                <a:gd name="T14" fmla="*/ 25 w 50"/>
                <a:gd name="T15" fmla="*/ 220 h 220"/>
                <a:gd name="T16" fmla="*/ 50 w 50"/>
                <a:gd name="T17" fmla="*/ 174 h 220"/>
                <a:gd name="T18" fmla="*/ 50 w 50"/>
                <a:gd name="T19" fmla="*/ 174 h 220"/>
                <a:gd name="T20" fmla="*/ 50 w 50"/>
                <a:gd name="T21" fmla="*/ 174 h 220"/>
                <a:gd name="T22" fmla="*/ 31 w 50"/>
                <a:gd name="T23" fmla="*/ 201 h 220"/>
                <a:gd name="T24" fmla="*/ 7 w 50"/>
                <a:gd name="T25" fmla="*/ 177 h 220"/>
                <a:gd name="T26" fmla="*/ 16 w 50"/>
                <a:gd name="T27" fmla="*/ 177 h 220"/>
                <a:gd name="T28" fmla="*/ 18 w 50"/>
                <a:gd name="T29" fmla="*/ 177 h 220"/>
                <a:gd name="T30" fmla="*/ 44 w 50"/>
                <a:gd name="T31" fmla="*/ 175 h 220"/>
                <a:gd name="T32" fmla="*/ 45 w 50"/>
                <a:gd name="T33" fmla="*/ 53 h 220"/>
                <a:gd name="T34" fmla="*/ 4 w 50"/>
                <a:gd name="T35" fmla="*/ 34 h 220"/>
                <a:gd name="T36" fmla="*/ 45 w 50"/>
                <a:gd name="T37" fmla="*/ 53 h 220"/>
                <a:gd name="T38" fmla="*/ 19 w 50"/>
                <a:gd name="T39" fmla="*/ 172 h 220"/>
                <a:gd name="T40" fmla="*/ 31 w 50"/>
                <a:gd name="T41" fmla="*/ 58 h 220"/>
                <a:gd name="T42" fmla="*/ 23 w 50"/>
                <a:gd name="T43" fmla="*/ 171 h 220"/>
                <a:gd name="T44" fmla="*/ 4 w 50"/>
                <a:gd name="T45" fmla="*/ 58 h 220"/>
                <a:gd name="T46" fmla="*/ 14 w 50"/>
                <a:gd name="T47" fmla="*/ 173 h 220"/>
                <a:gd name="T48" fmla="*/ 36 w 50"/>
                <a:gd name="T49" fmla="*/ 169 h 220"/>
                <a:gd name="T50" fmla="*/ 45 w 50"/>
                <a:gd name="T51" fmla="*/ 58 h 220"/>
                <a:gd name="T52" fmla="*/ 36 w 50"/>
                <a:gd name="T53" fmla="*/ 169 h 220"/>
                <a:gd name="T54" fmla="*/ 36 w 50"/>
                <a:gd name="T55" fmla="*/ 5 h 220"/>
                <a:gd name="T56" fmla="*/ 45 w 50"/>
                <a:gd name="T57" fmla="*/ 29 h 220"/>
                <a:gd name="T58" fmla="*/ 4 w 50"/>
                <a:gd name="T59" fmla="*/ 14 h 220"/>
                <a:gd name="T60" fmla="*/ 22 w 50"/>
                <a:gd name="T61" fmla="*/ 206 h 220"/>
                <a:gd name="T62" fmla="*/ 25 w 50"/>
                <a:gd name="T63"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220">
                  <a:moveTo>
                    <a:pt x="50" y="173"/>
                  </a:moveTo>
                  <a:cubicBezTo>
                    <a:pt x="50" y="173"/>
                    <a:pt x="50" y="173"/>
                    <a:pt x="50" y="173"/>
                  </a:cubicBezTo>
                  <a:cubicBezTo>
                    <a:pt x="50" y="14"/>
                    <a:pt x="50" y="14"/>
                    <a:pt x="50" y="14"/>
                  </a:cubicBezTo>
                  <a:cubicBezTo>
                    <a:pt x="50" y="6"/>
                    <a:pt x="44" y="0"/>
                    <a:pt x="36" y="0"/>
                  </a:cubicBezTo>
                  <a:cubicBezTo>
                    <a:pt x="13" y="0"/>
                    <a:pt x="13" y="0"/>
                    <a:pt x="13" y="0"/>
                  </a:cubicBezTo>
                  <a:cubicBezTo>
                    <a:pt x="6" y="0"/>
                    <a:pt x="0" y="6"/>
                    <a:pt x="0" y="14"/>
                  </a:cubicBezTo>
                  <a:cubicBezTo>
                    <a:pt x="0" y="173"/>
                    <a:pt x="0" y="173"/>
                    <a:pt x="0" y="173"/>
                  </a:cubicBezTo>
                  <a:cubicBezTo>
                    <a:pt x="0" y="173"/>
                    <a:pt x="0" y="173"/>
                    <a:pt x="0" y="173"/>
                  </a:cubicBezTo>
                  <a:cubicBezTo>
                    <a:pt x="0" y="173"/>
                    <a:pt x="0" y="173"/>
                    <a:pt x="0" y="173"/>
                  </a:cubicBezTo>
                  <a:cubicBezTo>
                    <a:pt x="0" y="173"/>
                    <a:pt x="0" y="173"/>
                    <a:pt x="0" y="173"/>
                  </a:cubicBezTo>
                  <a:cubicBezTo>
                    <a:pt x="0" y="174"/>
                    <a:pt x="0" y="174"/>
                    <a:pt x="0" y="174"/>
                  </a:cubicBezTo>
                  <a:cubicBezTo>
                    <a:pt x="0" y="174"/>
                    <a:pt x="0" y="174"/>
                    <a:pt x="0" y="174"/>
                  </a:cubicBezTo>
                  <a:cubicBezTo>
                    <a:pt x="0" y="174"/>
                    <a:pt x="0" y="174"/>
                    <a:pt x="0" y="174"/>
                  </a:cubicBezTo>
                  <a:cubicBezTo>
                    <a:pt x="0" y="174"/>
                    <a:pt x="0" y="174"/>
                    <a:pt x="0" y="174"/>
                  </a:cubicBezTo>
                  <a:cubicBezTo>
                    <a:pt x="23" y="218"/>
                    <a:pt x="23" y="218"/>
                    <a:pt x="23" y="218"/>
                  </a:cubicBezTo>
                  <a:cubicBezTo>
                    <a:pt x="23" y="219"/>
                    <a:pt x="24" y="220"/>
                    <a:pt x="25" y="220"/>
                  </a:cubicBezTo>
                  <a:cubicBezTo>
                    <a:pt x="26" y="220"/>
                    <a:pt x="27" y="219"/>
                    <a:pt x="27" y="218"/>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3"/>
                  </a:cubicBezTo>
                  <a:close/>
                  <a:moveTo>
                    <a:pt x="31" y="201"/>
                  </a:moveTo>
                  <a:cubicBezTo>
                    <a:pt x="19" y="201"/>
                    <a:pt x="19" y="201"/>
                    <a:pt x="19" y="201"/>
                  </a:cubicBezTo>
                  <a:cubicBezTo>
                    <a:pt x="7" y="177"/>
                    <a:pt x="7" y="177"/>
                    <a:pt x="7" y="177"/>
                  </a:cubicBezTo>
                  <a:cubicBezTo>
                    <a:pt x="8" y="177"/>
                    <a:pt x="9" y="177"/>
                    <a:pt x="11" y="177"/>
                  </a:cubicBezTo>
                  <a:cubicBezTo>
                    <a:pt x="13" y="177"/>
                    <a:pt x="14" y="177"/>
                    <a:pt x="16" y="177"/>
                  </a:cubicBezTo>
                  <a:cubicBezTo>
                    <a:pt x="16" y="177"/>
                    <a:pt x="16" y="177"/>
                    <a:pt x="17" y="177"/>
                  </a:cubicBezTo>
                  <a:cubicBezTo>
                    <a:pt x="17" y="177"/>
                    <a:pt x="17" y="177"/>
                    <a:pt x="18" y="177"/>
                  </a:cubicBezTo>
                  <a:cubicBezTo>
                    <a:pt x="20" y="176"/>
                    <a:pt x="22" y="176"/>
                    <a:pt x="24" y="176"/>
                  </a:cubicBezTo>
                  <a:cubicBezTo>
                    <a:pt x="31" y="174"/>
                    <a:pt x="38" y="173"/>
                    <a:pt x="44" y="175"/>
                  </a:cubicBezTo>
                  <a:lnTo>
                    <a:pt x="31" y="201"/>
                  </a:lnTo>
                  <a:close/>
                  <a:moveTo>
                    <a:pt x="45" y="53"/>
                  </a:moveTo>
                  <a:cubicBezTo>
                    <a:pt x="4" y="53"/>
                    <a:pt x="4" y="53"/>
                    <a:pt x="4" y="53"/>
                  </a:cubicBezTo>
                  <a:cubicBezTo>
                    <a:pt x="4" y="34"/>
                    <a:pt x="4" y="34"/>
                    <a:pt x="4" y="34"/>
                  </a:cubicBezTo>
                  <a:cubicBezTo>
                    <a:pt x="45" y="34"/>
                    <a:pt x="45" y="34"/>
                    <a:pt x="45" y="34"/>
                  </a:cubicBezTo>
                  <a:lnTo>
                    <a:pt x="45" y="53"/>
                  </a:lnTo>
                  <a:close/>
                  <a:moveTo>
                    <a:pt x="23" y="171"/>
                  </a:moveTo>
                  <a:cubicBezTo>
                    <a:pt x="22" y="171"/>
                    <a:pt x="20" y="172"/>
                    <a:pt x="19" y="172"/>
                  </a:cubicBezTo>
                  <a:cubicBezTo>
                    <a:pt x="19" y="58"/>
                    <a:pt x="19" y="58"/>
                    <a:pt x="19" y="58"/>
                  </a:cubicBezTo>
                  <a:cubicBezTo>
                    <a:pt x="31" y="58"/>
                    <a:pt x="31" y="58"/>
                    <a:pt x="31" y="58"/>
                  </a:cubicBezTo>
                  <a:cubicBezTo>
                    <a:pt x="31" y="169"/>
                    <a:pt x="31" y="169"/>
                    <a:pt x="31" y="169"/>
                  </a:cubicBezTo>
                  <a:cubicBezTo>
                    <a:pt x="28" y="170"/>
                    <a:pt x="26" y="170"/>
                    <a:pt x="23" y="171"/>
                  </a:cubicBezTo>
                  <a:close/>
                  <a:moveTo>
                    <a:pt x="4" y="172"/>
                  </a:moveTo>
                  <a:cubicBezTo>
                    <a:pt x="4" y="58"/>
                    <a:pt x="4" y="58"/>
                    <a:pt x="4" y="58"/>
                  </a:cubicBezTo>
                  <a:cubicBezTo>
                    <a:pt x="14" y="58"/>
                    <a:pt x="14" y="58"/>
                    <a:pt x="14" y="58"/>
                  </a:cubicBezTo>
                  <a:cubicBezTo>
                    <a:pt x="14" y="173"/>
                    <a:pt x="14" y="173"/>
                    <a:pt x="14" y="173"/>
                  </a:cubicBezTo>
                  <a:cubicBezTo>
                    <a:pt x="11" y="173"/>
                    <a:pt x="7" y="173"/>
                    <a:pt x="4" y="172"/>
                  </a:cubicBezTo>
                  <a:close/>
                  <a:moveTo>
                    <a:pt x="36" y="169"/>
                  </a:moveTo>
                  <a:cubicBezTo>
                    <a:pt x="36" y="58"/>
                    <a:pt x="36" y="58"/>
                    <a:pt x="36" y="58"/>
                  </a:cubicBezTo>
                  <a:cubicBezTo>
                    <a:pt x="45" y="58"/>
                    <a:pt x="45" y="58"/>
                    <a:pt x="45" y="58"/>
                  </a:cubicBezTo>
                  <a:cubicBezTo>
                    <a:pt x="45" y="170"/>
                    <a:pt x="45" y="170"/>
                    <a:pt x="45" y="170"/>
                  </a:cubicBezTo>
                  <a:cubicBezTo>
                    <a:pt x="42" y="169"/>
                    <a:pt x="39" y="169"/>
                    <a:pt x="36" y="169"/>
                  </a:cubicBezTo>
                  <a:close/>
                  <a:moveTo>
                    <a:pt x="13" y="5"/>
                  </a:moveTo>
                  <a:cubicBezTo>
                    <a:pt x="36" y="5"/>
                    <a:pt x="36" y="5"/>
                    <a:pt x="36" y="5"/>
                  </a:cubicBezTo>
                  <a:cubicBezTo>
                    <a:pt x="41" y="5"/>
                    <a:pt x="45" y="9"/>
                    <a:pt x="45" y="14"/>
                  </a:cubicBezTo>
                  <a:cubicBezTo>
                    <a:pt x="45" y="29"/>
                    <a:pt x="45" y="29"/>
                    <a:pt x="45" y="29"/>
                  </a:cubicBezTo>
                  <a:cubicBezTo>
                    <a:pt x="4" y="29"/>
                    <a:pt x="4" y="29"/>
                    <a:pt x="4" y="29"/>
                  </a:cubicBezTo>
                  <a:cubicBezTo>
                    <a:pt x="4" y="14"/>
                    <a:pt x="4" y="14"/>
                    <a:pt x="4" y="14"/>
                  </a:cubicBezTo>
                  <a:cubicBezTo>
                    <a:pt x="4" y="9"/>
                    <a:pt x="8" y="5"/>
                    <a:pt x="13" y="5"/>
                  </a:cubicBezTo>
                  <a:close/>
                  <a:moveTo>
                    <a:pt x="22" y="206"/>
                  </a:moveTo>
                  <a:cubicBezTo>
                    <a:pt x="28" y="206"/>
                    <a:pt x="28" y="206"/>
                    <a:pt x="28" y="206"/>
                  </a:cubicBezTo>
                  <a:cubicBezTo>
                    <a:pt x="25" y="212"/>
                    <a:pt x="25" y="212"/>
                    <a:pt x="25" y="212"/>
                  </a:cubicBezTo>
                  <a:lnTo>
                    <a:pt x="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4" name="Freeform: Shape 73"/>
            <p:cNvSpPr/>
            <p:nvPr/>
          </p:nvSpPr>
          <p:spPr bwMode="auto">
            <a:xfrm>
              <a:off x="1765" y="1606"/>
              <a:ext cx="77" cy="264"/>
            </a:xfrm>
            <a:custGeom>
              <a:avLst/>
              <a:gdLst>
                <a:gd name="T0" fmla="*/ 61 w 64"/>
                <a:gd name="T1" fmla="*/ 0 h 220"/>
                <a:gd name="T2" fmla="*/ 3 w 64"/>
                <a:gd name="T3" fmla="*/ 0 h 220"/>
                <a:gd name="T4" fmla="*/ 0 w 64"/>
                <a:gd name="T5" fmla="*/ 3 h 220"/>
                <a:gd name="T6" fmla="*/ 0 w 64"/>
                <a:gd name="T7" fmla="*/ 217 h 220"/>
                <a:gd name="T8" fmla="*/ 3 w 64"/>
                <a:gd name="T9" fmla="*/ 220 h 220"/>
                <a:gd name="T10" fmla="*/ 61 w 64"/>
                <a:gd name="T11" fmla="*/ 220 h 220"/>
                <a:gd name="T12" fmla="*/ 64 w 64"/>
                <a:gd name="T13" fmla="*/ 217 h 220"/>
                <a:gd name="T14" fmla="*/ 64 w 64"/>
                <a:gd name="T15" fmla="*/ 3 h 220"/>
                <a:gd name="T16" fmla="*/ 61 w 64"/>
                <a:gd name="T17" fmla="*/ 0 h 220"/>
                <a:gd name="T18" fmla="*/ 5 w 64"/>
                <a:gd name="T19" fmla="*/ 215 h 220"/>
                <a:gd name="T20" fmla="*/ 5 w 64"/>
                <a:gd name="T21" fmla="*/ 5 h 220"/>
                <a:gd name="T22" fmla="*/ 59 w 64"/>
                <a:gd name="T23" fmla="*/ 5 h 220"/>
                <a:gd name="T24" fmla="*/ 59 w 64"/>
                <a:gd name="T25" fmla="*/ 22 h 220"/>
                <a:gd name="T26" fmla="*/ 39 w 64"/>
                <a:gd name="T27" fmla="*/ 22 h 220"/>
                <a:gd name="T28" fmla="*/ 37 w 64"/>
                <a:gd name="T29" fmla="*/ 25 h 220"/>
                <a:gd name="T30" fmla="*/ 39 w 64"/>
                <a:gd name="T31" fmla="*/ 27 h 220"/>
                <a:gd name="T32" fmla="*/ 59 w 64"/>
                <a:gd name="T33" fmla="*/ 27 h 220"/>
                <a:gd name="T34" fmla="*/ 59 w 64"/>
                <a:gd name="T35" fmla="*/ 47 h 220"/>
                <a:gd name="T36" fmla="*/ 32 w 64"/>
                <a:gd name="T37" fmla="*/ 47 h 220"/>
                <a:gd name="T38" fmla="*/ 30 w 64"/>
                <a:gd name="T39" fmla="*/ 49 h 220"/>
                <a:gd name="T40" fmla="*/ 32 w 64"/>
                <a:gd name="T41" fmla="*/ 51 h 220"/>
                <a:gd name="T42" fmla="*/ 59 w 64"/>
                <a:gd name="T43" fmla="*/ 51 h 220"/>
                <a:gd name="T44" fmla="*/ 59 w 64"/>
                <a:gd name="T45" fmla="*/ 71 h 220"/>
                <a:gd name="T46" fmla="*/ 39 w 64"/>
                <a:gd name="T47" fmla="*/ 71 h 220"/>
                <a:gd name="T48" fmla="*/ 37 w 64"/>
                <a:gd name="T49" fmla="*/ 73 h 220"/>
                <a:gd name="T50" fmla="*/ 39 w 64"/>
                <a:gd name="T51" fmla="*/ 76 h 220"/>
                <a:gd name="T52" fmla="*/ 59 w 64"/>
                <a:gd name="T53" fmla="*/ 76 h 220"/>
                <a:gd name="T54" fmla="*/ 59 w 64"/>
                <a:gd name="T55" fmla="*/ 95 h 220"/>
                <a:gd name="T56" fmla="*/ 32 w 64"/>
                <a:gd name="T57" fmla="*/ 95 h 220"/>
                <a:gd name="T58" fmla="*/ 30 w 64"/>
                <a:gd name="T59" fmla="*/ 97 h 220"/>
                <a:gd name="T60" fmla="*/ 32 w 64"/>
                <a:gd name="T61" fmla="*/ 100 h 220"/>
                <a:gd name="T62" fmla="*/ 59 w 64"/>
                <a:gd name="T63" fmla="*/ 100 h 220"/>
                <a:gd name="T64" fmla="*/ 59 w 64"/>
                <a:gd name="T65" fmla="*/ 119 h 220"/>
                <a:gd name="T66" fmla="*/ 39 w 64"/>
                <a:gd name="T67" fmla="*/ 119 h 220"/>
                <a:gd name="T68" fmla="*/ 37 w 64"/>
                <a:gd name="T69" fmla="*/ 122 h 220"/>
                <a:gd name="T70" fmla="*/ 39 w 64"/>
                <a:gd name="T71" fmla="*/ 124 h 220"/>
                <a:gd name="T72" fmla="*/ 59 w 64"/>
                <a:gd name="T73" fmla="*/ 124 h 220"/>
                <a:gd name="T74" fmla="*/ 59 w 64"/>
                <a:gd name="T75" fmla="*/ 143 h 220"/>
                <a:gd name="T76" fmla="*/ 32 w 64"/>
                <a:gd name="T77" fmla="*/ 143 h 220"/>
                <a:gd name="T78" fmla="*/ 30 w 64"/>
                <a:gd name="T79" fmla="*/ 146 h 220"/>
                <a:gd name="T80" fmla="*/ 32 w 64"/>
                <a:gd name="T81" fmla="*/ 148 h 220"/>
                <a:gd name="T82" fmla="*/ 59 w 64"/>
                <a:gd name="T83" fmla="*/ 148 h 220"/>
                <a:gd name="T84" fmla="*/ 59 w 64"/>
                <a:gd name="T85" fmla="*/ 168 h 220"/>
                <a:gd name="T86" fmla="*/ 39 w 64"/>
                <a:gd name="T87" fmla="*/ 168 h 220"/>
                <a:gd name="T88" fmla="*/ 37 w 64"/>
                <a:gd name="T89" fmla="*/ 170 h 220"/>
                <a:gd name="T90" fmla="*/ 39 w 64"/>
                <a:gd name="T91" fmla="*/ 172 h 220"/>
                <a:gd name="T92" fmla="*/ 59 w 64"/>
                <a:gd name="T93" fmla="*/ 172 h 220"/>
                <a:gd name="T94" fmla="*/ 59 w 64"/>
                <a:gd name="T95" fmla="*/ 192 h 220"/>
                <a:gd name="T96" fmla="*/ 32 w 64"/>
                <a:gd name="T97" fmla="*/ 192 h 220"/>
                <a:gd name="T98" fmla="*/ 30 w 64"/>
                <a:gd name="T99" fmla="*/ 194 h 220"/>
                <a:gd name="T100" fmla="*/ 32 w 64"/>
                <a:gd name="T101" fmla="*/ 196 h 220"/>
                <a:gd name="T102" fmla="*/ 59 w 64"/>
                <a:gd name="T103" fmla="*/ 196 h 220"/>
                <a:gd name="T104" fmla="*/ 59 w 64"/>
                <a:gd name="T105" fmla="*/ 215 h 220"/>
                <a:gd name="T106" fmla="*/ 5 w 64"/>
                <a:gd name="T107" fmla="*/ 21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220">
                  <a:moveTo>
                    <a:pt x="61" y="0"/>
                  </a:moveTo>
                  <a:cubicBezTo>
                    <a:pt x="3" y="0"/>
                    <a:pt x="3" y="0"/>
                    <a:pt x="3" y="0"/>
                  </a:cubicBezTo>
                  <a:cubicBezTo>
                    <a:pt x="1" y="0"/>
                    <a:pt x="0" y="1"/>
                    <a:pt x="0" y="3"/>
                  </a:cubicBezTo>
                  <a:cubicBezTo>
                    <a:pt x="0" y="217"/>
                    <a:pt x="0" y="217"/>
                    <a:pt x="0" y="217"/>
                  </a:cubicBezTo>
                  <a:cubicBezTo>
                    <a:pt x="0" y="218"/>
                    <a:pt x="1" y="220"/>
                    <a:pt x="3" y="220"/>
                  </a:cubicBezTo>
                  <a:cubicBezTo>
                    <a:pt x="61" y="220"/>
                    <a:pt x="61" y="220"/>
                    <a:pt x="61" y="220"/>
                  </a:cubicBezTo>
                  <a:cubicBezTo>
                    <a:pt x="63" y="220"/>
                    <a:pt x="64" y="218"/>
                    <a:pt x="64" y="217"/>
                  </a:cubicBezTo>
                  <a:cubicBezTo>
                    <a:pt x="64" y="3"/>
                    <a:pt x="64" y="3"/>
                    <a:pt x="64" y="3"/>
                  </a:cubicBezTo>
                  <a:cubicBezTo>
                    <a:pt x="64" y="1"/>
                    <a:pt x="63" y="0"/>
                    <a:pt x="61" y="0"/>
                  </a:cubicBezTo>
                  <a:close/>
                  <a:moveTo>
                    <a:pt x="5" y="215"/>
                  </a:moveTo>
                  <a:cubicBezTo>
                    <a:pt x="5" y="5"/>
                    <a:pt x="5" y="5"/>
                    <a:pt x="5" y="5"/>
                  </a:cubicBezTo>
                  <a:cubicBezTo>
                    <a:pt x="59" y="5"/>
                    <a:pt x="59" y="5"/>
                    <a:pt x="59" y="5"/>
                  </a:cubicBezTo>
                  <a:cubicBezTo>
                    <a:pt x="59" y="22"/>
                    <a:pt x="59" y="22"/>
                    <a:pt x="59" y="22"/>
                  </a:cubicBezTo>
                  <a:cubicBezTo>
                    <a:pt x="39" y="22"/>
                    <a:pt x="39" y="22"/>
                    <a:pt x="39" y="22"/>
                  </a:cubicBezTo>
                  <a:cubicBezTo>
                    <a:pt x="38" y="22"/>
                    <a:pt x="37" y="24"/>
                    <a:pt x="37" y="25"/>
                  </a:cubicBezTo>
                  <a:cubicBezTo>
                    <a:pt x="37" y="26"/>
                    <a:pt x="38" y="27"/>
                    <a:pt x="39" y="27"/>
                  </a:cubicBezTo>
                  <a:cubicBezTo>
                    <a:pt x="59" y="27"/>
                    <a:pt x="59" y="27"/>
                    <a:pt x="59" y="27"/>
                  </a:cubicBezTo>
                  <a:cubicBezTo>
                    <a:pt x="59" y="47"/>
                    <a:pt x="59" y="47"/>
                    <a:pt x="59" y="47"/>
                  </a:cubicBezTo>
                  <a:cubicBezTo>
                    <a:pt x="32" y="47"/>
                    <a:pt x="32" y="47"/>
                    <a:pt x="32" y="47"/>
                  </a:cubicBezTo>
                  <a:cubicBezTo>
                    <a:pt x="31" y="47"/>
                    <a:pt x="30" y="48"/>
                    <a:pt x="30" y="49"/>
                  </a:cubicBezTo>
                  <a:cubicBezTo>
                    <a:pt x="30" y="50"/>
                    <a:pt x="31" y="51"/>
                    <a:pt x="32" y="51"/>
                  </a:cubicBezTo>
                  <a:cubicBezTo>
                    <a:pt x="59" y="51"/>
                    <a:pt x="59" y="51"/>
                    <a:pt x="59" y="51"/>
                  </a:cubicBezTo>
                  <a:cubicBezTo>
                    <a:pt x="59" y="71"/>
                    <a:pt x="59" y="71"/>
                    <a:pt x="59" y="71"/>
                  </a:cubicBezTo>
                  <a:cubicBezTo>
                    <a:pt x="39" y="71"/>
                    <a:pt x="39" y="71"/>
                    <a:pt x="39" y="71"/>
                  </a:cubicBezTo>
                  <a:cubicBezTo>
                    <a:pt x="38" y="71"/>
                    <a:pt x="37" y="72"/>
                    <a:pt x="37" y="73"/>
                  </a:cubicBezTo>
                  <a:cubicBezTo>
                    <a:pt x="37" y="74"/>
                    <a:pt x="38" y="76"/>
                    <a:pt x="39" y="76"/>
                  </a:cubicBezTo>
                  <a:cubicBezTo>
                    <a:pt x="59" y="76"/>
                    <a:pt x="59" y="76"/>
                    <a:pt x="59" y="76"/>
                  </a:cubicBezTo>
                  <a:cubicBezTo>
                    <a:pt x="59" y="95"/>
                    <a:pt x="59" y="95"/>
                    <a:pt x="59" y="95"/>
                  </a:cubicBezTo>
                  <a:cubicBezTo>
                    <a:pt x="32" y="95"/>
                    <a:pt x="32" y="95"/>
                    <a:pt x="32" y="95"/>
                  </a:cubicBezTo>
                  <a:cubicBezTo>
                    <a:pt x="31" y="95"/>
                    <a:pt x="30" y="96"/>
                    <a:pt x="30" y="97"/>
                  </a:cubicBezTo>
                  <a:cubicBezTo>
                    <a:pt x="30" y="99"/>
                    <a:pt x="31" y="100"/>
                    <a:pt x="32" y="100"/>
                  </a:cubicBezTo>
                  <a:cubicBezTo>
                    <a:pt x="59" y="100"/>
                    <a:pt x="59" y="100"/>
                    <a:pt x="59" y="100"/>
                  </a:cubicBezTo>
                  <a:cubicBezTo>
                    <a:pt x="59" y="119"/>
                    <a:pt x="59" y="119"/>
                    <a:pt x="59" y="119"/>
                  </a:cubicBezTo>
                  <a:cubicBezTo>
                    <a:pt x="39" y="119"/>
                    <a:pt x="39" y="119"/>
                    <a:pt x="39" y="119"/>
                  </a:cubicBezTo>
                  <a:cubicBezTo>
                    <a:pt x="38" y="119"/>
                    <a:pt x="37" y="120"/>
                    <a:pt x="37" y="122"/>
                  </a:cubicBezTo>
                  <a:cubicBezTo>
                    <a:pt x="37" y="123"/>
                    <a:pt x="38" y="124"/>
                    <a:pt x="39" y="124"/>
                  </a:cubicBezTo>
                  <a:cubicBezTo>
                    <a:pt x="59" y="124"/>
                    <a:pt x="59" y="124"/>
                    <a:pt x="59" y="124"/>
                  </a:cubicBezTo>
                  <a:cubicBezTo>
                    <a:pt x="59" y="143"/>
                    <a:pt x="59" y="143"/>
                    <a:pt x="59" y="143"/>
                  </a:cubicBezTo>
                  <a:cubicBezTo>
                    <a:pt x="32" y="143"/>
                    <a:pt x="32" y="143"/>
                    <a:pt x="32" y="143"/>
                  </a:cubicBezTo>
                  <a:cubicBezTo>
                    <a:pt x="31" y="143"/>
                    <a:pt x="30" y="144"/>
                    <a:pt x="30" y="146"/>
                  </a:cubicBezTo>
                  <a:cubicBezTo>
                    <a:pt x="30" y="147"/>
                    <a:pt x="31" y="148"/>
                    <a:pt x="32" y="148"/>
                  </a:cubicBezTo>
                  <a:cubicBezTo>
                    <a:pt x="59" y="148"/>
                    <a:pt x="59" y="148"/>
                    <a:pt x="59" y="148"/>
                  </a:cubicBezTo>
                  <a:cubicBezTo>
                    <a:pt x="59" y="168"/>
                    <a:pt x="59" y="168"/>
                    <a:pt x="59" y="168"/>
                  </a:cubicBezTo>
                  <a:cubicBezTo>
                    <a:pt x="39" y="168"/>
                    <a:pt x="39" y="168"/>
                    <a:pt x="39" y="168"/>
                  </a:cubicBezTo>
                  <a:cubicBezTo>
                    <a:pt x="38" y="168"/>
                    <a:pt x="37" y="169"/>
                    <a:pt x="37" y="170"/>
                  </a:cubicBezTo>
                  <a:cubicBezTo>
                    <a:pt x="37" y="171"/>
                    <a:pt x="38" y="172"/>
                    <a:pt x="39" y="172"/>
                  </a:cubicBezTo>
                  <a:cubicBezTo>
                    <a:pt x="59" y="172"/>
                    <a:pt x="59" y="172"/>
                    <a:pt x="59" y="172"/>
                  </a:cubicBezTo>
                  <a:cubicBezTo>
                    <a:pt x="59" y="192"/>
                    <a:pt x="59" y="192"/>
                    <a:pt x="59" y="192"/>
                  </a:cubicBezTo>
                  <a:cubicBezTo>
                    <a:pt x="32" y="192"/>
                    <a:pt x="32" y="192"/>
                    <a:pt x="32" y="192"/>
                  </a:cubicBezTo>
                  <a:cubicBezTo>
                    <a:pt x="31" y="192"/>
                    <a:pt x="30" y="193"/>
                    <a:pt x="30" y="194"/>
                  </a:cubicBezTo>
                  <a:cubicBezTo>
                    <a:pt x="30" y="195"/>
                    <a:pt x="31" y="196"/>
                    <a:pt x="32" y="196"/>
                  </a:cubicBezTo>
                  <a:cubicBezTo>
                    <a:pt x="59" y="196"/>
                    <a:pt x="59" y="196"/>
                    <a:pt x="59" y="196"/>
                  </a:cubicBezTo>
                  <a:cubicBezTo>
                    <a:pt x="59" y="215"/>
                    <a:pt x="59" y="215"/>
                    <a:pt x="59" y="215"/>
                  </a:cubicBezTo>
                  <a:lnTo>
                    <a:pt x="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sp>
        <p:nvSpPr>
          <p:cNvPr id="40" name="TextBox 77"/>
          <p:cNvSpPr txBox="1"/>
          <p:nvPr/>
        </p:nvSpPr>
        <p:spPr bwMode="auto">
          <a:xfrm>
            <a:off x="916305" y="2548890"/>
            <a:ext cx="2937510" cy="552450"/>
          </a:xfrm>
          <a:prstGeom prst="rect">
            <a:avLst/>
          </a:prstGeom>
          <a:noFill/>
        </p:spPr>
        <p:txBody>
          <a:bodyPr wrap="none" lIns="0" tIns="0" rIns="288000" bIns="0" anchor="b" anchorCtr="0">
            <a:noAutofit/>
          </a:bodyPr>
          <a:p>
            <a:pPr algn="r" latinLnBrk="0"/>
            <a:r>
              <a:rPr lang="zh-CN" altLang="en-US" sz="1800">
                <a:solidFill>
                  <a:schemeClr val="tx1">
                    <a:lumMod val="75000"/>
                    <a:lumOff val="25000"/>
                  </a:schemeClr>
                </a:solidFill>
                <a:effectLst/>
                <a:latin typeface="宋体" panose="02010600030101010101" pitchFamily="2" charset="-122"/>
                <a:cs typeface="+mn-ea"/>
                <a:sym typeface="+mn-lt"/>
              </a:rPr>
              <a:t>3. 管理的主体是管理者</a:t>
            </a:r>
            <a:endParaRPr lang="zh-CN" altLang="en-US" sz="1800">
              <a:solidFill>
                <a:schemeClr val="tx1">
                  <a:lumMod val="75000"/>
                  <a:lumOff val="25000"/>
                </a:schemeClr>
              </a:solidFill>
              <a:effectLst/>
              <a:latin typeface="宋体" panose="02010600030101010101" pitchFamily="2" charset="-122"/>
              <a:cs typeface="+mn-ea"/>
              <a:sym typeface="+mn-lt"/>
            </a:endParaRPr>
          </a:p>
        </p:txBody>
      </p:sp>
      <p:sp>
        <p:nvSpPr>
          <p:cNvPr id="38" name="TextBox 80"/>
          <p:cNvSpPr txBox="1"/>
          <p:nvPr/>
        </p:nvSpPr>
        <p:spPr bwMode="auto">
          <a:xfrm>
            <a:off x="8386445" y="2699385"/>
            <a:ext cx="2498090" cy="409575"/>
          </a:xfrm>
          <a:prstGeom prst="rect">
            <a:avLst/>
          </a:prstGeom>
          <a:noFill/>
        </p:spPr>
        <p:txBody>
          <a:bodyPr wrap="none" lIns="288000" tIns="0" rIns="288000" bIns="0" anchor="b" anchorCtr="0">
            <a:noAutofit/>
          </a:bodyPr>
          <a:p>
            <a:pPr algn="l" latinLnBrk="0"/>
            <a:r>
              <a:rPr lang="zh-CN" altLang="en-US" sz="1800" dirty="0">
                <a:solidFill>
                  <a:schemeClr val="tx1">
                    <a:lumMod val="75000"/>
                    <a:lumOff val="25000"/>
                  </a:schemeClr>
                </a:solidFill>
                <a:effectLst/>
                <a:latin typeface="宋体" panose="02010600030101010101" pitchFamily="2" charset="-122"/>
                <a:cs typeface="+mn-ea"/>
                <a:sym typeface="+mn-lt"/>
              </a:rPr>
              <a:t>2. 管理的载体是组织</a:t>
            </a:r>
            <a:endParaRPr lang="zh-CN" altLang="en-US" sz="1800" dirty="0">
              <a:solidFill>
                <a:schemeClr val="tx1">
                  <a:lumMod val="75000"/>
                  <a:lumOff val="25000"/>
                </a:schemeClr>
              </a:solidFill>
              <a:effectLst/>
              <a:latin typeface="宋体" panose="02010600030101010101" pitchFamily="2" charset="-122"/>
              <a:cs typeface="+mn-ea"/>
              <a:sym typeface="+mn-lt"/>
            </a:endParaRPr>
          </a:p>
        </p:txBody>
      </p:sp>
      <p:sp>
        <p:nvSpPr>
          <p:cNvPr id="36" name="TextBox 83"/>
          <p:cNvSpPr txBox="1"/>
          <p:nvPr/>
        </p:nvSpPr>
        <p:spPr bwMode="auto">
          <a:xfrm>
            <a:off x="9037955" y="4566920"/>
            <a:ext cx="2851150" cy="687070"/>
          </a:xfrm>
          <a:prstGeom prst="rect">
            <a:avLst/>
          </a:prstGeom>
          <a:noFill/>
        </p:spPr>
        <p:txBody>
          <a:bodyPr wrap="none" lIns="288000" tIns="0" rIns="288000" bIns="0" anchor="b" anchorCtr="0">
            <a:noAutofit/>
          </a:bodyPr>
          <a:p>
            <a:pPr algn="l" latinLnBrk="0">
              <a:lnSpc>
                <a:spcPct val="150000"/>
              </a:lnSpc>
            </a:pPr>
            <a:r>
              <a:rPr lang="zh-CN" altLang="en-US" sz="1800">
                <a:solidFill>
                  <a:schemeClr val="tx1">
                    <a:lumMod val="75000"/>
                    <a:lumOff val="25000"/>
                  </a:schemeClr>
                </a:solidFill>
                <a:effectLst/>
                <a:latin typeface="宋体" panose="02010600030101010101" pitchFamily="2" charset="-122"/>
                <a:cs typeface="+mn-ea"/>
                <a:sym typeface="+mn-lt"/>
              </a:rPr>
              <a:t>4. 管理的对象是</a:t>
            </a:r>
            <a:endParaRPr lang="zh-CN" altLang="en-US" sz="1800">
              <a:solidFill>
                <a:schemeClr val="tx1">
                  <a:lumMod val="75000"/>
                  <a:lumOff val="25000"/>
                </a:schemeClr>
              </a:solidFill>
              <a:effectLst/>
              <a:latin typeface="宋体" panose="02010600030101010101" pitchFamily="2" charset="-122"/>
              <a:cs typeface="+mn-ea"/>
              <a:sym typeface="+mn-lt"/>
            </a:endParaRPr>
          </a:p>
          <a:p>
            <a:pPr algn="l" latinLnBrk="0">
              <a:lnSpc>
                <a:spcPct val="150000"/>
              </a:lnSpc>
            </a:pPr>
            <a:r>
              <a:rPr lang="zh-CN" altLang="en-US" sz="1800">
                <a:solidFill>
                  <a:schemeClr val="tx1">
                    <a:lumMod val="75000"/>
                    <a:lumOff val="25000"/>
                  </a:schemeClr>
                </a:solidFill>
                <a:effectLst/>
                <a:latin typeface="宋体" panose="02010600030101010101" pitchFamily="2" charset="-122"/>
                <a:cs typeface="+mn-ea"/>
                <a:sym typeface="+mn-lt"/>
              </a:rPr>
              <a:t>组织中的各种资源</a:t>
            </a:r>
            <a:endParaRPr lang="zh-CN" altLang="en-US" sz="1800">
              <a:solidFill>
                <a:schemeClr val="tx1">
                  <a:lumMod val="75000"/>
                  <a:lumOff val="25000"/>
                </a:schemeClr>
              </a:solidFill>
              <a:effectLst/>
              <a:latin typeface="宋体" panose="02010600030101010101" pitchFamily="2" charset="-122"/>
              <a:cs typeface="+mn-ea"/>
              <a:sym typeface="+mn-lt"/>
            </a:endParaRPr>
          </a:p>
        </p:txBody>
      </p:sp>
      <p:sp>
        <p:nvSpPr>
          <p:cNvPr id="33" name="TextBox 89"/>
          <p:cNvSpPr txBox="1"/>
          <p:nvPr/>
        </p:nvSpPr>
        <p:spPr bwMode="auto">
          <a:xfrm flipH="1">
            <a:off x="345440" y="4091940"/>
            <a:ext cx="3507740" cy="1390650"/>
          </a:xfrm>
          <a:prstGeom prst="rect">
            <a:avLst/>
          </a:prstGeom>
          <a:noFill/>
        </p:spPr>
        <p:txBody>
          <a:bodyPr wrap="none" lIns="0" tIns="0" rIns="288000" bIns="0" anchor="b" anchorCtr="0">
            <a:noAutofit/>
          </a:bodyPr>
          <a:p>
            <a:pPr algn="l" latinLnBrk="0">
              <a:lnSpc>
                <a:spcPct val="150000"/>
              </a:lnSpc>
            </a:pPr>
            <a:r>
              <a:rPr lang="zh-CN" altLang="en-US" sz="1800">
                <a:solidFill>
                  <a:schemeClr val="tx1">
                    <a:lumMod val="75000"/>
                    <a:lumOff val="25000"/>
                  </a:schemeClr>
                </a:solidFill>
                <a:effectLst/>
                <a:latin typeface="宋体" panose="02010600030101010101" pitchFamily="2" charset="-122"/>
                <a:cs typeface="+mn-ea"/>
                <a:sym typeface="+mn-lt"/>
              </a:rPr>
              <a:t>5. 管理活动实现目标的主要</a:t>
            </a:r>
            <a:endParaRPr lang="zh-CN" altLang="en-US" sz="1800">
              <a:solidFill>
                <a:schemeClr val="tx1">
                  <a:lumMod val="75000"/>
                  <a:lumOff val="25000"/>
                </a:schemeClr>
              </a:solidFill>
              <a:effectLst/>
              <a:latin typeface="宋体" panose="02010600030101010101" pitchFamily="2" charset="-122"/>
              <a:cs typeface="+mn-ea"/>
              <a:sym typeface="+mn-lt"/>
            </a:endParaRPr>
          </a:p>
          <a:p>
            <a:pPr algn="l" latinLnBrk="0">
              <a:lnSpc>
                <a:spcPct val="150000"/>
              </a:lnSpc>
            </a:pPr>
            <a:r>
              <a:rPr lang="zh-CN" altLang="en-US" sz="1800">
                <a:solidFill>
                  <a:schemeClr val="tx1">
                    <a:lumMod val="75000"/>
                    <a:lumOff val="25000"/>
                  </a:schemeClr>
                </a:solidFill>
                <a:effectLst/>
                <a:latin typeface="宋体" panose="02010600030101010101" pitchFamily="2" charset="-122"/>
                <a:cs typeface="+mn-ea"/>
                <a:sym typeface="+mn-lt"/>
              </a:rPr>
              <a:t>手段是计划、组织、领导、</a:t>
            </a:r>
            <a:endParaRPr lang="zh-CN" altLang="en-US" sz="1800">
              <a:solidFill>
                <a:schemeClr val="tx1">
                  <a:lumMod val="75000"/>
                  <a:lumOff val="25000"/>
                </a:schemeClr>
              </a:solidFill>
              <a:effectLst/>
              <a:latin typeface="宋体" panose="02010600030101010101" pitchFamily="2" charset="-122"/>
              <a:cs typeface="+mn-ea"/>
              <a:sym typeface="+mn-lt"/>
            </a:endParaRPr>
          </a:p>
          <a:p>
            <a:pPr algn="l" latinLnBrk="0">
              <a:lnSpc>
                <a:spcPct val="150000"/>
              </a:lnSpc>
            </a:pPr>
            <a:r>
              <a:rPr lang="zh-CN" altLang="en-US" sz="1800">
                <a:solidFill>
                  <a:schemeClr val="tx1">
                    <a:lumMod val="75000"/>
                    <a:lumOff val="25000"/>
                  </a:schemeClr>
                </a:solidFill>
                <a:effectLst/>
                <a:latin typeface="宋体" panose="02010600030101010101" pitchFamily="2" charset="-122"/>
                <a:cs typeface="+mn-ea"/>
                <a:sym typeface="+mn-lt"/>
              </a:rPr>
              <a:t>控制和创新等基本职能。</a:t>
            </a:r>
            <a:endParaRPr lang="zh-CN" altLang="en-US" sz="1800">
              <a:solidFill>
                <a:schemeClr val="tx1">
                  <a:lumMod val="75000"/>
                  <a:lumOff val="25000"/>
                </a:schemeClr>
              </a:solidFill>
              <a:effectLst/>
              <a:latin typeface="宋体" panose="02010600030101010101" pitchFamily="2" charset="-122"/>
              <a:cs typeface="+mn-ea"/>
              <a:sym typeface="+mn-lt"/>
            </a:endParaRPr>
          </a:p>
        </p:txBody>
      </p:sp>
      <p:sp>
        <p:nvSpPr>
          <p:cNvPr id="31" name="TextBox 92"/>
          <p:cNvSpPr txBox="1"/>
          <p:nvPr/>
        </p:nvSpPr>
        <p:spPr bwMode="auto">
          <a:xfrm>
            <a:off x="4865370" y="1169670"/>
            <a:ext cx="2709545" cy="485140"/>
          </a:xfrm>
          <a:prstGeom prst="rect">
            <a:avLst/>
          </a:prstGeom>
          <a:noFill/>
        </p:spPr>
        <p:txBody>
          <a:bodyPr wrap="none" lIns="288000" tIns="0" rIns="288000" bIns="0" anchor="ctr" anchorCtr="1">
            <a:noAutofit/>
          </a:bodyPr>
          <a:p>
            <a:pPr algn="l" latinLnBrk="0"/>
            <a:r>
              <a:rPr lang="zh-CN" altLang="en-US" sz="1800">
                <a:solidFill>
                  <a:schemeClr val="tx1">
                    <a:lumMod val="75000"/>
                    <a:lumOff val="25000"/>
                  </a:schemeClr>
                </a:solidFill>
                <a:effectLst/>
                <a:latin typeface="宋体" panose="02010600030101010101" pitchFamily="2" charset="-122"/>
                <a:cs typeface="+mn-ea"/>
                <a:sym typeface="+mn-lt"/>
              </a:rPr>
              <a:t>1. 管理是有目的性的活动</a:t>
            </a:r>
            <a:endParaRPr lang="zh-CN" altLang="en-US" sz="1800">
              <a:solidFill>
                <a:schemeClr val="tx1">
                  <a:lumMod val="75000"/>
                  <a:lumOff val="25000"/>
                </a:schemeClr>
              </a:solidFill>
              <a:effectLst/>
              <a:latin typeface="宋体" panose="02010600030101010101" pitchFamily="2" charset="-122"/>
              <a:cs typeface="+mn-ea"/>
              <a:sym typeface="+mn-lt"/>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二、管理的特征</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custDataLst>
              <p:tags r:id="rId1"/>
            </p:custDataLst>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custDataLst>
              <p:tags r:id="rId2"/>
            </p:custDataLst>
          </p:nvPr>
        </p:nvSpPr>
        <p:spPr>
          <a:xfrm>
            <a:off x="2280285" y="1393825"/>
            <a:ext cx="6409055" cy="225425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custDataLst>
              <p:tags r:id="rId3"/>
            </p:custDataLst>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custDataLst>
              <p:tags r:id="rId4"/>
            </p:custDataLst>
          </p:nvPr>
        </p:nvSpPr>
        <p:spPr>
          <a:xfrm>
            <a:off x="2280285" y="3916680"/>
            <a:ext cx="6409690" cy="228981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custDataLst>
              <p:tags r:id="rId5"/>
            </p:custDataLst>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custDataLst>
              <p:tags r:id="rId6"/>
            </p:custDataLst>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custDataLst>
              <p:tags r:id="rId7"/>
            </p:custDataLst>
          </p:nvPr>
        </p:nvSpPr>
        <p:spPr>
          <a:xfrm>
            <a:off x="2446655" y="1981835"/>
            <a:ext cx="5823585" cy="1271270"/>
          </a:xfrm>
          <a:prstGeom prst="rect">
            <a:avLst/>
          </a:prstGeom>
        </p:spPr>
        <p:txBody>
          <a:bodyPr wrap="square">
            <a:spAutoFit/>
          </a:bodyPr>
          <a:p>
            <a:pPr>
              <a:lnSpc>
                <a:spcPct val="120000"/>
              </a:lnSpc>
              <a:spcBef>
                <a:spcPts val="0"/>
              </a:spcBef>
              <a:spcAft>
                <a:spcPts val="0"/>
              </a:spcAft>
            </a:pPr>
            <a:r>
              <a:rPr lang="zh-CN" altLang="en-US" sz="1600" dirty="0">
                <a:latin typeface="宋体" panose="02010600030101010101" pitchFamily="2" charset="-122"/>
                <a:sym typeface="宋体" panose="02010600030101010101" pitchFamily="2" charset="-122"/>
              </a:rPr>
              <a:t>管理的二重性即管理的自然属性和管理的社会属性，它体现了管理活动与生产力和生产关系的内在联系。</a:t>
            </a:r>
            <a:endParaRPr lang="zh-CN" altLang="en-US" sz="1600" dirty="0">
              <a:latin typeface="宋体" panose="02010600030101010101" pitchFamily="2" charset="-122"/>
              <a:sym typeface="宋体" panose="02010600030101010101" pitchFamily="2" charset="-122"/>
            </a:endParaRPr>
          </a:p>
          <a:p>
            <a:pPr>
              <a:lnSpc>
                <a:spcPct val="120000"/>
              </a:lnSpc>
              <a:spcBef>
                <a:spcPts val="0"/>
              </a:spcBef>
              <a:spcAft>
                <a:spcPts val="0"/>
              </a:spcAft>
            </a:pPr>
            <a:r>
              <a:rPr lang="zh-CN" altLang="en-US" sz="1600" dirty="0">
                <a:latin typeface="宋体" panose="02010600030101010101" pitchFamily="2" charset="-122"/>
                <a:sym typeface="宋体" panose="02010600030101010101" pitchFamily="2" charset="-122"/>
              </a:rPr>
              <a:t>管理一方面是由于许多人进行协作劳动而产生的，另一方面，管理又是在一定的生产关系条件下进行的。</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custDataLst>
              <p:tags r:id="rId8"/>
            </p:custDataLst>
          </p:nvPr>
        </p:nvSpPr>
        <p:spPr>
          <a:xfrm>
            <a:off x="2446609" y="1393602"/>
            <a:ext cx="2755126"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1. 管理的二重性</a:t>
            </a:r>
            <a:endParaRPr lang="zh-CN" altLang="en-US" dirty="0">
              <a:latin typeface="宋体" panose="02010600030101010101" pitchFamily="2" charset="-122"/>
              <a:sym typeface="宋体" panose="02010600030101010101" pitchFamily="2" charset="-122"/>
            </a:endParaRPr>
          </a:p>
        </p:txBody>
      </p:sp>
      <p:sp>
        <p:nvSpPr>
          <p:cNvPr id="25" name="矩形 24"/>
          <p:cNvSpPr/>
          <p:nvPr>
            <p:custDataLst>
              <p:tags r:id="rId9"/>
            </p:custDataLst>
          </p:nvPr>
        </p:nvSpPr>
        <p:spPr>
          <a:xfrm>
            <a:off x="2439670" y="4460875"/>
            <a:ext cx="5912485" cy="1271270"/>
          </a:xfrm>
          <a:prstGeom prst="rect">
            <a:avLst/>
          </a:prstGeom>
        </p:spPr>
        <p:txBody>
          <a:bodyPr wrap="square">
            <a:spAutoFit/>
          </a:bodyPr>
          <a:p>
            <a:pPr>
              <a:lnSpc>
                <a:spcPct val="120000"/>
              </a:lnSpc>
              <a:spcBef>
                <a:spcPts val="0"/>
              </a:spcBef>
              <a:spcAft>
                <a:spcPts val="0"/>
              </a:spcAft>
            </a:pPr>
            <a:r>
              <a:rPr lang="zh-CN" altLang="en-US" sz="1600" dirty="0">
                <a:latin typeface="宋体" panose="02010600030101010101" pitchFamily="2" charset="-122"/>
                <a:sym typeface="宋体" panose="02010600030101010101" pitchFamily="2" charset="-122"/>
              </a:rPr>
              <a:t>人类的管理活动已逐渐由艺术发展为科学，继而发展至两种性质兼而有之。早期的管理活动完全依靠管理者长期积累的个人经验，反映的是一些零散的思想片段，缺乏系统的科学理论的指导，更多地表现为一种艺术。</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custDataLst>
              <p:tags r:id="rId10"/>
            </p:custDataLst>
          </p:nvPr>
        </p:nvSpPr>
        <p:spPr>
          <a:xfrm>
            <a:off x="2502535" y="3916680"/>
            <a:ext cx="342963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2. 管理的科学性和艺术性</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三、管理的性质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709025" y="1092200"/>
            <a:ext cx="921385" cy="467360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管理学概述</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1834515"/>
            <a:ext cx="3775710" cy="922020"/>
          </a:xfrm>
          <a:prstGeom prst="rect">
            <a:avLst/>
          </a:prstGeom>
          <a:noFill/>
        </p:spPr>
        <p:txBody>
          <a:bodyPr wrap="square" rtlCol="0">
            <a:spAutoFit/>
          </a:bodyPr>
          <a:p>
            <a:r>
              <a:rPr lang="zh-CN" altLang="en-US" sz="5400" b="1"/>
              <a:t>任务二</a:t>
            </a:r>
            <a:endParaRPr lang="zh-CN" altLang="en-US" sz="5400"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2813051" y="30025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501650" y="1934845"/>
            <a:ext cx="29083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1. 生产力方面</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管理学研究的重要问题之一就是如何科学组织生产力。</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8358505" y="2085340"/>
            <a:ext cx="3220720"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2. 生产关系方面</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管理学主要研究组织内部各部门人员之间的关系及其组织与外部环境的各种关系问题。</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3933190" y="4903470"/>
            <a:ext cx="507555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3. 上层建筑方面</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marL="0" lvl="0" indent="0" algn="l">
              <a:lnSpc>
                <a:spcPct val="150000"/>
              </a:lnSpc>
              <a:buFont typeface="Wingdings" panose="05000000000000000000" charset="0"/>
              <a:buNone/>
            </a:pPr>
            <a:r>
              <a:rPr lang="zh-CN" altLang="en-US" sz="1600" dirty="0">
                <a:latin typeface="宋体" panose="02010600030101010101" pitchFamily="2" charset="-122"/>
                <a:sym typeface="宋体" panose="02010600030101010101" pitchFamily="2" charset="-122"/>
              </a:rPr>
              <a:t>管理学中研究的上层建筑方面的问题，内容包括：如何搞好组织内部的思想文化建设的问题。</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825" y="599440"/>
            <a:ext cx="41344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一、管理学研究的内容</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KSO_WM_DIAGRAM_VIRTUALLY_FRAME" val="{&quot;height&quot;:378.9675590551181,&quot;left&quot;:64.33409448818898,&quot;top&quot;:109.73244094488189,&quot;width&quot;:619.915905511811}"/>
</p:tagLst>
</file>

<file path=ppt/tags/tag11.xml><?xml version="1.0" encoding="utf-8"?>
<p:tagLst xmlns:p="http://schemas.openxmlformats.org/presentationml/2006/main">
  <p:tag name="KSO_WM_DIAGRAM_VIRTUALLY_FRAME" val="{&quot;height&quot;:378.9675590551181,&quot;left&quot;:64.33409448818898,&quot;top&quot;:109.73244094488189,&quot;width&quot;:619.915905511811}"/>
</p:tagLst>
</file>

<file path=ppt/tags/tag12.xml><?xml version="1.0" encoding="utf-8"?>
<p:tagLst xmlns:p="http://schemas.openxmlformats.org/presentationml/2006/main">
  <p:tag name="KSO_WM_DIAGRAM_VIRTUALLY_FRAME" val="{&quot;height&quot;:378.9675590551181,&quot;left&quot;:64.33409448818898,&quot;top&quot;:109.73244094488189,&quot;width&quot;:619.915905511811}"/>
</p:tagLst>
</file>

<file path=ppt/tags/tag13.xml><?xml version="1.0" encoding="utf-8"?>
<p:tagLst xmlns:p="http://schemas.openxmlformats.org/presentationml/2006/main">
  <p:tag name="KSO_WM_DIAGRAM_VIRTUALLY_FRAME" val="{&quot;height&quot;:378.9675590551181,&quot;left&quot;:64.33409448818898,&quot;top&quot;:109.73244094488189,&quot;width&quot;:619.915905511811}"/>
</p:tagLst>
</file>

<file path=ppt/tags/tag14.xml><?xml version="1.0" encoding="utf-8"?>
<p:tagLst xmlns:p="http://schemas.openxmlformats.org/presentationml/2006/main">
  <p:tag name="KSO_WM_DIAGRAM_VIRTUALLY_FRAME" val="{&quot;height&quot;:378.9675590551181,&quot;left&quot;:64.33409448818898,&quot;top&quot;:109.73244094488189,&quot;width&quot;:619.915905511811}"/>
</p:tagLst>
</file>

<file path=ppt/tags/tag15.xml><?xml version="1.0" encoding="utf-8"?>
<p:tagLst xmlns:p="http://schemas.openxmlformats.org/presentationml/2006/main">
  <p:tag name="KSO_WM_BEAUTIFY_FLAG" val="#wm#"/>
  <p:tag name="KSO_WM_TEMPLATE_CATEGORY" val="diagram"/>
  <p:tag name="KSO_WM_TEMPLATE_INDEX" val="790"/>
</p:tagLst>
</file>

<file path=ppt/tags/tag16.xml><?xml version="1.0" encoding="utf-8"?>
<p:tagLst xmlns:p="http://schemas.openxmlformats.org/presentationml/2006/main">
  <p:tag name="KSO_WM_BEAUTIFY_FLAG" val="#wm#"/>
  <p:tag name="KSO_WM_TEMPLATE_CATEGORY" val="diagram"/>
  <p:tag name="KSO_WM_TEMPLATE_INDEX" val="790"/>
</p:tagLst>
</file>

<file path=ppt/tags/tag17.xml><?xml version="1.0" encoding="utf-8"?>
<p:tagLst xmlns:p="http://schemas.openxmlformats.org/presentationml/2006/main">
  <p:tag name="MH_CONTENTSID" val="635"/>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DIAGRAM_VIRTUALLY_FRAME" val="{&quot;height&quot;:378.9675590551181,&quot;left&quot;:64.33409448818898,&quot;top&quot;:109.73244094488189,&quot;width&quot;:619.915905511811}"/>
</p:tagLst>
</file>

<file path=ppt/tags/tag6.xml><?xml version="1.0" encoding="utf-8"?>
<p:tagLst xmlns:p="http://schemas.openxmlformats.org/presentationml/2006/main">
  <p:tag name="KSO_WM_DIAGRAM_VIRTUALLY_FRAME" val="{&quot;height&quot;:378.9675590551181,&quot;left&quot;:64.33409448818898,&quot;top&quot;:109.73244094488189,&quot;width&quot;:619.915905511811}"/>
</p:tagLst>
</file>

<file path=ppt/tags/tag7.xml><?xml version="1.0" encoding="utf-8"?>
<p:tagLst xmlns:p="http://schemas.openxmlformats.org/presentationml/2006/main">
  <p:tag name="KSO_WM_DIAGRAM_VIRTUALLY_FRAME" val="{&quot;height&quot;:378.9675590551181,&quot;left&quot;:64.33409448818898,&quot;top&quot;:109.73244094488189,&quot;width&quot;:619.915905511811}"/>
</p:tagLst>
</file>

<file path=ppt/tags/tag8.xml><?xml version="1.0" encoding="utf-8"?>
<p:tagLst xmlns:p="http://schemas.openxmlformats.org/presentationml/2006/main">
  <p:tag name="KSO_WM_DIAGRAM_VIRTUALLY_FRAME" val="{&quot;height&quot;:378.9675590551181,&quot;left&quot;:64.33409448818898,&quot;top&quot;:109.73244094488189,&quot;width&quot;:619.915905511811}"/>
</p:tagLst>
</file>

<file path=ppt/tags/tag9.xml><?xml version="1.0" encoding="utf-8"?>
<p:tagLst xmlns:p="http://schemas.openxmlformats.org/presentationml/2006/main">
  <p:tag name="KSO_WM_DIAGRAM_VIRTUALLY_FRAME" val="{&quot;height&quot;:378.9675590551181,&quot;left&quot;:64.33409448818898,&quot;top&quot;:109.73244094488189,&quot;width&quot;:619.915905511811}"/>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字魂59号-创粗黑"/>
        <a:ea typeface="字魂59号-创粗黑"/>
        <a:cs typeface=""/>
      </a:majorFont>
      <a:minorFont>
        <a:latin typeface="字魂59号-创粗黑"/>
        <a:ea typeface="字魂59号-创粗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2722</Words>
  <Application>WPS 演示</Application>
  <PresentationFormat>自定义</PresentationFormat>
  <Paragraphs>217</Paragraphs>
  <Slides>21</Slides>
  <Notes>25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21</vt:i4>
      </vt:variant>
    </vt:vector>
  </HeadingPairs>
  <TitlesOfParts>
    <vt:vector size="36" baseType="lpstr">
      <vt:lpstr>Arial</vt:lpstr>
      <vt:lpstr>宋体</vt:lpstr>
      <vt:lpstr>Wingdings</vt:lpstr>
      <vt:lpstr>Rockwell</vt:lpstr>
      <vt:lpstr>Calibri</vt:lpstr>
      <vt:lpstr>Arial Unicode MS</vt:lpstr>
      <vt:lpstr>思源黑体 CN Bold</vt:lpstr>
      <vt:lpstr>黑体</vt:lpstr>
      <vt:lpstr>Wingdings</vt:lpstr>
      <vt:lpstr>字魂59号-创粗黑</vt:lpstr>
      <vt:lpstr>微软雅黑</vt:lpstr>
      <vt:lpstr>字魂36号-正文宋楷</vt:lpstr>
      <vt:lpstr>Helvetica</vt:lpstr>
      <vt:lpstr>印品黑体</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10642</cp:revision>
  <cp:lastPrinted>2113-01-01T00:00:00Z</cp:lastPrinted>
  <dcterms:created xsi:type="dcterms:W3CDTF">2015-07-08T08:22:00Z</dcterms:created>
  <dcterms:modified xsi:type="dcterms:W3CDTF">2025-06-10T05:42:03Z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B73299B6FC68460395696CCCBF111E98</vt:lpwstr>
  </property>
</Properties>
</file>