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639" r:id="rId3"/>
    <p:sldId id="617" r:id="rId5"/>
    <p:sldId id="636" r:id="rId6"/>
    <p:sldId id="713" r:id="rId7"/>
    <p:sldId id="711" r:id="rId8"/>
    <p:sldId id="712" r:id="rId9"/>
    <p:sldId id="807" r:id="rId10"/>
    <p:sldId id="668" r:id="rId11"/>
    <p:sldId id="672" r:id="rId12"/>
    <p:sldId id="806" r:id="rId13"/>
    <p:sldId id="808" r:id="rId14"/>
    <p:sldId id="667" r:id="rId15"/>
    <p:sldId id="809" r:id="rId16"/>
    <p:sldId id="710" r:id="rId17"/>
    <p:sldId id="674" r:id="rId18"/>
    <p:sldId id="582" r:id="rId19"/>
  </p:sldIdLst>
  <p:sldSz cx="12195175" cy="6859270"/>
  <p:notesSz cx="6858000" cy="9144000"/>
  <p:embeddedFontLst>
    <p:embeddedFont>
      <p:font typeface="Rockwell" panose="02060603020205020403" pitchFamily="18" charset="0"/>
      <p:regular r:id="rId25"/>
      <p:bold r:id="rId26"/>
      <p:italic r:id="rId27"/>
      <p:boldItalic r:id="rId28"/>
    </p:embeddedFont>
    <p:embeddedFont>
      <p:font typeface="字魂59号-创粗黑" panose="00000500000000000000" charset="-122"/>
      <p:regular r:id="rId29"/>
    </p:embeddedFont>
  </p:embeddedFontLst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6pPr>
    <a:lvl7pPr marL="326644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7pPr>
    <a:lvl8pPr marL="3810635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8pPr>
    <a:lvl9pPr marL="435483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336" userDrawn="1">
          <p15:clr>
            <a:srgbClr val="A4A3A4"/>
          </p15:clr>
        </p15:guide>
        <p15:guide id="3" orient="horz" pos="3992" userDrawn="1">
          <p15:clr>
            <a:srgbClr val="A4A3A4"/>
          </p15:clr>
        </p15:guide>
        <p15:guide id="4" pos="3851" userDrawn="1">
          <p15:clr>
            <a:srgbClr val="A4A3A4"/>
          </p15:clr>
        </p15:guide>
        <p15:guide id="5" pos="422" userDrawn="1">
          <p15:clr>
            <a:srgbClr val="A4A3A4"/>
          </p15:clr>
        </p15:guide>
        <p15:guide id="6" pos="726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69DE8"/>
    <a:srgbClr val="023593"/>
    <a:srgbClr val="C0C0F6"/>
    <a:srgbClr val="7EA3F5"/>
    <a:srgbClr val="E1EDFF"/>
    <a:srgbClr val="8576B8"/>
    <a:srgbClr val="002E73"/>
    <a:srgbClr val="161448"/>
    <a:srgbClr val="FEB71D"/>
    <a:srgbClr val="803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/>
  </p:normalViewPr>
  <p:slideViewPr>
    <p:cSldViewPr showGuides="1">
      <p:cViewPr>
        <p:scale>
          <a:sx n="70" d="100"/>
          <a:sy n="70" d="100"/>
        </p:scale>
        <p:origin x="-654" y="-426"/>
      </p:cViewPr>
      <p:guideLst>
        <p:guide orient="horz" pos="2160"/>
        <p:guide orient="horz" pos="336"/>
        <p:guide orient="horz" pos="3992"/>
        <p:guide pos="3851"/>
        <p:guide pos="422"/>
        <p:guide pos="726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46" y="-120"/>
      </p:cViewPr>
      <p:guideLst>
        <p:guide orient="horz" pos="2880"/>
        <p:guide pos="216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6.xml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>
                <a:latin typeface="宋体" panose="02010600030101010101" pitchFamily="2" charset="-122"/>
              </a:rPr>
            </a:fld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>
                <a:latin typeface="宋体" panose="02010600030101010101" pitchFamily="2" charset="-122"/>
              </a:rPr>
            </a:fld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9743CD7-97CD-4F57-B351-69A253B17F8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44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63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3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>
            <a:spLocks noChangeAspect="1"/>
          </p:cNvSpPr>
          <p:nvPr userDrawn="1"/>
        </p:nvSpPr>
        <p:spPr>
          <a:xfrm>
            <a:off x="-1598613" y="-1980406"/>
            <a:ext cx="5400000" cy="5400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-1534413" y="5585594"/>
            <a:ext cx="3060000" cy="23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8000" y="409946"/>
            <a:ext cx="10647175" cy="603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435175" y="720000"/>
            <a:ext cx="5760000" cy="36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999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5199" y="0"/>
            <a:ext cx="4879975" cy="6859588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 preferRelativeResize="0"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476" y="1077"/>
            <a:ext cx="9746699" cy="6857434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0" y="405794"/>
            <a:ext cx="6048000" cy="6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7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ctr"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r">
              <a:defRPr sz="1600">
                <a:latin typeface="+mn-lt"/>
              </a:defRPr>
            </a:lvl1pPr>
          </a:lstStyle>
          <a:p>
            <a:fld id="{D0A27C80-5FD3-4361-BB31-75FBA196661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4419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8902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633220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17741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08305" indent="-408305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</a:defRPr>
      </a:lvl2pPr>
      <a:lvl3pPr marL="1360805" indent="-272415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+mn-ea"/>
        </a:defRPr>
      </a:lvl3pPr>
      <a:lvl4pPr marL="1905000" indent="-272415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44983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5pPr>
      <a:lvl6pPr marL="299402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22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41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24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22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44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3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3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"/>
          <p:cNvSpPr txBox="1"/>
          <p:nvPr/>
        </p:nvSpPr>
        <p:spPr>
          <a:xfrm rot="16200000">
            <a:off x="9128760" y="2957195"/>
            <a:ext cx="727075" cy="3002915"/>
          </a:xfrm>
          <a:prstGeom prst="rect">
            <a:avLst/>
          </a:prstGeom>
          <a:solidFill>
            <a:schemeClr val="accent6"/>
          </a:solidFill>
          <a:effectLst/>
        </p:spPr>
        <p:txBody>
          <a:bodyPr vert="eaVert" wrap="square" lIns="91450" tIns="45725" rIns="90000" bIns="45725" rtlCol="0" anchor="ctr" anchorCtr="1">
            <a:noAutofit/>
          </a:bodyPr>
          <a:lstStyle/>
          <a:p>
            <a:pPr algn="ctr">
              <a:defRPr/>
            </a:pPr>
            <a:r>
              <a:rPr lang="zh-CN" sz="3200" kern="0" spc="300" dirty="0">
                <a:solidFill>
                  <a:schemeClr val="bg1"/>
                </a:solidFill>
                <a:latin typeface="宋体" panose="02010600030101010101" pitchFamily="2" charset="-122"/>
              </a:rPr>
              <a:t>北京出版社</a:t>
            </a:r>
            <a:endParaRPr lang="zh-CN" sz="3200" kern="0" spc="3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27900" y="1453515"/>
            <a:ext cx="46120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60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管理学基础（第三版）</a:t>
            </a:r>
            <a:endParaRPr lang="zh-CN" sz="60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300085" y="1979295"/>
            <a:ext cx="1659890" cy="3099435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创新过程及其管理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79995" y="186245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宋体" panose="02010600030101010101" pitchFamily="2" charset="-122"/>
              </a:rPr>
              <a:t>任务二</a:t>
            </a:r>
            <a:endParaRPr lang="zh-CN" altLang="en-US" sz="5400" b="1"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393573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一、创新的方法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63315" y="1216660"/>
            <a:ext cx="528193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1. 头脑风暴法</a:t>
            </a:r>
            <a:endParaRPr lang="zh-CN" altLang="en-US"/>
          </a:p>
          <a:p>
            <a:r>
              <a:rPr lang="zh-CN" altLang="en-US"/>
              <a:t>头脑风暴法又称为智力激励法，是美国创造学之父奥斯本在 20 世纪 30 年代设立的，主要是通过会议的方式让大家来对某一特定问题出谋划策，并从中选择可行的有价值的创新方案。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482330" y="4825365"/>
            <a:ext cx="30848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5. 形态分析法</a:t>
            </a:r>
            <a:endParaRPr lang="zh-CN" altLang="en-US"/>
          </a:p>
          <a:p>
            <a:r>
              <a:rPr lang="zh-CN" altLang="en-US"/>
              <a:t>形态分析法，又称形态方格法，是一种系统分析的方法。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78485" y="4584700"/>
            <a:ext cx="32270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4. 逆向思考法</a:t>
            </a:r>
            <a:endParaRPr lang="zh-CN" altLang="en-US"/>
          </a:p>
          <a:p>
            <a:r>
              <a:rPr lang="zh-CN" altLang="en-US"/>
              <a:t>线性思维是人们的习惯性思维模式，人们由因自然想到果，由一自然想到二。习惯性思维的产生在实际生活中起到了很大的作用。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8482330" y="2554605"/>
            <a:ext cx="344995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3. 奥斯本核检表法</a:t>
            </a:r>
            <a:endParaRPr lang="zh-CN" altLang="en-US"/>
          </a:p>
          <a:p>
            <a:r>
              <a:rPr lang="zh-CN" altLang="en-US"/>
              <a:t>任何一项创新的起点都是创新性想法的提出，因此，如何促进创新性想法的产生是创新成功与否的关键。而激发人们产生想法的有效途径之一就是问问题，通过</a:t>
            </a:r>
            <a:endParaRPr lang="zh-CN" altLang="en-US"/>
          </a:p>
          <a:p>
            <a:r>
              <a:rPr lang="zh-CN" altLang="en-US"/>
              <a:t>问题来促进人们去思考。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78485" y="2693035"/>
            <a:ext cx="32797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2. 列举法</a:t>
            </a:r>
            <a:endParaRPr lang="zh-CN" altLang="en-US"/>
          </a:p>
          <a:p>
            <a:r>
              <a:rPr lang="zh-CN" altLang="en-US"/>
              <a:t>列举法包括缺点列举法和希望列举法，前者指的是通过将某一事物的缺点一一列举出来，然后从如何克服这些缺点入手寻求创新的切入点。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4620" y="2693035"/>
            <a:ext cx="4310380" cy="3054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Freeform 5"/>
          <p:cNvSpPr/>
          <p:nvPr/>
        </p:nvSpPr>
        <p:spPr bwMode="auto">
          <a:xfrm>
            <a:off x="4635597" y="3825870"/>
            <a:ext cx="2920807" cy="1787923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4635597" y="3394898"/>
            <a:ext cx="2920807" cy="1787923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4635597" y="2968391"/>
            <a:ext cx="2920807" cy="1787923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4635597" y="2463730"/>
            <a:ext cx="2920807" cy="1787923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728075" y="2102485"/>
            <a:ext cx="2567940" cy="17697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sz="16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 开放宽容的组织文化</a:t>
            </a:r>
            <a:endParaRPr sz="16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sz="16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创新会造成对原有权力机构和组织机构的冲击，因此，多数情况下会造成对现有权力掌控者的挑战，同时也会给组织管理者带来麻烦</a:t>
            </a:r>
            <a:r>
              <a:rPr lang="zh-CN" sz="16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16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728075" y="4269105"/>
            <a:ext cx="2821305" cy="17697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sz="16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 不断变化的外部环境</a:t>
            </a:r>
            <a:endParaRPr sz="16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sz="16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变化的外部环境会形成压力，刺激组织不得不进行创新以适应环境，因此，外部环境的变化也是创新的基础条件，因为如果没有组织环境的变化</a:t>
            </a:r>
            <a:r>
              <a:rPr lang="zh-CN" sz="16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16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742697" y="3146833"/>
            <a:ext cx="755737" cy="730384"/>
          </a:xfrm>
          <a:prstGeom prst="roundRect">
            <a:avLst/>
          </a:prstGeom>
          <a:solidFill>
            <a:srgbClr val="C0C0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742697" y="4222888"/>
            <a:ext cx="755737" cy="73038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24205" y="2107565"/>
            <a:ext cx="3016885" cy="14744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sz="16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 有机灵动的组织结构</a:t>
            </a:r>
            <a:endParaRPr sz="16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sz="16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创新意味着新事物的产生和原有事物的不断改进和完善，同时也意味着原有事物的淘汰，与此相连的过程就是受益权的不断更迭</a:t>
            </a:r>
            <a:r>
              <a:rPr lang="zh-CN" sz="16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16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99770" y="4222750"/>
            <a:ext cx="2862580" cy="17697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sz="16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 丰富的人力资源</a:t>
            </a:r>
            <a:endParaRPr sz="16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sz="16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创新意味着新想法的产生和新事物的创造，不仅要求创新主体必须具有别具一格的想法和思维，同时还必须具有相应的知识和专业技术能力等。</a:t>
            </a:r>
            <a:endParaRPr sz="16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717347" y="3146833"/>
            <a:ext cx="755737" cy="73038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717347" y="4222888"/>
            <a:ext cx="755737" cy="73038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7861083" y="3255819"/>
            <a:ext cx="518962" cy="515409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20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896006" y="4410570"/>
            <a:ext cx="427789" cy="412061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Freeform 59"/>
          <p:cNvSpPr>
            <a:spLocks noEditPoints="1"/>
          </p:cNvSpPr>
          <p:nvPr/>
        </p:nvSpPr>
        <p:spPr bwMode="auto">
          <a:xfrm>
            <a:off x="3899161" y="4323910"/>
            <a:ext cx="371881" cy="498722"/>
          </a:xfrm>
          <a:custGeom>
            <a:avLst/>
            <a:gdLst>
              <a:gd name="T0" fmla="*/ 108 w 108"/>
              <a:gd name="T1" fmla="*/ 145 h 145"/>
              <a:gd name="T2" fmla="*/ 0 w 108"/>
              <a:gd name="T3" fmla="*/ 145 h 145"/>
              <a:gd name="T4" fmla="*/ 0 w 108"/>
              <a:gd name="T5" fmla="*/ 135 h 145"/>
              <a:gd name="T6" fmla="*/ 13 w 108"/>
              <a:gd name="T7" fmla="*/ 124 h 145"/>
              <a:gd name="T8" fmla="*/ 96 w 108"/>
              <a:gd name="T9" fmla="*/ 124 h 145"/>
              <a:gd name="T10" fmla="*/ 108 w 108"/>
              <a:gd name="T11" fmla="*/ 135 h 145"/>
              <a:gd name="T12" fmla="*/ 108 w 108"/>
              <a:gd name="T13" fmla="*/ 145 h 145"/>
              <a:gd name="T14" fmla="*/ 16 w 108"/>
              <a:gd name="T15" fmla="*/ 116 h 145"/>
              <a:gd name="T16" fmla="*/ 24 w 108"/>
              <a:gd name="T17" fmla="*/ 91 h 145"/>
              <a:gd name="T18" fmla="*/ 85 w 108"/>
              <a:gd name="T19" fmla="*/ 91 h 145"/>
              <a:gd name="T20" fmla="*/ 93 w 108"/>
              <a:gd name="T21" fmla="*/ 116 h 145"/>
              <a:gd name="T22" fmla="*/ 16 w 108"/>
              <a:gd name="T23" fmla="*/ 116 h 145"/>
              <a:gd name="T24" fmla="*/ 28 w 108"/>
              <a:gd name="T25" fmla="*/ 76 h 145"/>
              <a:gd name="T26" fmla="*/ 36 w 108"/>
              <a:gd name="T27" fmla="*/ 51 h 145"/>
              <a:gd name="T28" fmla="*/ 72 w 108"/>
              <a:gd name="T29" fmla="*/ 51 h 145"/>
              <a:gd name="T30" fmla="*/ 80 w 108"/>
              <a:gd name="T31" fmla="*/ 76 h 145"/>
              <a:gd name="T32" fmla="*/ 28 w 108"/>
              <a:gd name="T33" fmla="*/ 76 h 145"/>
              <a:gd name="T34" fmla="*/ 49 w 108"/>
              <a:gd name="T35" fmla="*/ 12 h 145"/>
              <a:gd name="T36" fmla="*/ 60 w 108"/>
              <a:gd name="T37" fmla="*/ 12 h 145"/>
              <a:gd name="T38" fmla="*/ 68 w 108"/>
              <a:gd name="T39" fmla="*/ 36 h 145"/>
              <a:gd name="T40" fmla="*/ 41 w 108"/>
              <a:gd name="T41" fmla="*/ 36 h 145"/>
              <a:gd name="T42" fmla="*/ 49 w 108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45">
                <a:moveTo>
                  <a:pt x="108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35"/>
                  <a:pt x="0" y="135"/>
                  <a:pt x="0" y="135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108" y="135"/>
                  <a:pt x="108" y="135"/>
                  <a:pt x="108" y="135"/>
                </a:cubicBezTo>
                <a:lnTo>
                  <a:pt x="108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8" y="76"/>
                </a:moveTo>
                <a:cubicBezTo>
                  <a:pt x="36" y="51"/>
                  <a:pt x="36" y="51"/>
                  <a:pt x="36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80" y="76"/>
                  <a:pt x="80" y="76"/>
                  <a:pt x="80" y="76"/>
                </a:cubicBezTo>
                <a:lnTo>
                  <a:pt x="28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3919387" y="3309842"/>
            <a:ext cx="351657" cy="407365"/>
            <a:chOff x="3581400" y="3905251"/>
            <a:chExt cx="160338" cy="185738"/>
          </a:xfrm>
          <a:solidFill>
            <a:schemeClr val="bg1"/>
          </a:solidFill>
        </p:grpSpPr>
        <p:sp>
          <p:nvSpPr>
            <p:cNvPr id="28" name="Rectangle 33"/>
            <p:cNvSpPr>
              <a:spLocks noChangeArrowheads="1"/>
            </p:cNvSpPr>
            <p:nvPr/>
          </p:nvSpPr>
          <p:spPr bwMode="auto">
            <a:xfrm>
              <a:off x="3670300" y="3941763"/>
              <a:ext cx="2857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34"/>
            <p:cNvSpPr>
              <a:spLocks noChangeArrowheads="1"/>
            </p:cNvSpPr>
            <p:nvPr/>
          </p:nvSpPr>
          <p:spPr bwMode="auto">
            <a:xfrm>
              <a:off x="3627438" y="3971926"/>
              <a:ext cx="26988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35"/>
            <p:cNvSpPr>
              <a:spLocks noChangeArrowheads="1"/>
            </p:cNvSpPr>
            <p:nvPr/>
          </p:nvSpPr>
          <p:spPr bwMode="auto">
            <a:xfrm>
              <a:off x="3581400" y="3994151"/>
              <a:ext cx="269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3714750" y="3905251"/>
              <a:ext cx="26988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Freeform 5"/>
          <p:cNvSpPr/>
          <p:nvPr/>
        </p:nvSpPr>
        <p:spPr bwMode="auto">
          <a:xfrm>
            <a:off x="4642582" y="2480875"/>
            <a:ext cx="2920807" cy="1787923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blipFill rotWithShape="1">
            <a:blip r:embed="rId1"/>
            <a:tile tx="-190500" sx="15000" sy="15000" algn="ctr"/>
          </a:blip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5825" y="599440"/>
            <a:ext cx="386016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二、创新的基础条件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7" grpId="0" bldLvl="0" animBg="1"/>
      <p:bldP spid="9" grpId="0" bldLvl="0" animBg="1"/>
      <p:bldP spid="8" grpId="0" bldLvl="0" animBg="1"/>
      <p:bldP spid="11" grpId="0"/>
      <p:bldP spid="12" grpId="0"/>
      <p:bldP spid="13" grpId="0" bldLvl="0" animBg="1"/>
      <p:bldP spid="14" grpId="0" bldLvl="0" animBg="1"/>
      <p:bldP spid="15" grpId="0"/>
      <p:bldP spid="16" grpId="0"/>
      <p:bldP spid="17" grpId="0" bldLvl="0" animBg="1"/>
      <p:bldP spid="18" grpId="0" bldLvl="0" animBg="1"/>
      <p:bldP spid="26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Oval 38"/>
          <p:cNvSpPr/>
          <p:nvPr/>
        </p:nvSpPr>
        <p:spPr bwMode="auto">
          <a:xfrm>
            <a:off x="8068871" y="4490469"/>
            <a:ext cx="969171" cy="968376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>
              <a:latin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16" name="Group 39"/>
          <p:cNvGrpSpPr/>
          <p:nvPr/>
        </p:nvGrpSpPr>
        <p:grpSpPr>
          <a:xfrm>
            <a:off x="8208456" y="4777571"/>
            <a:ext cx="693170" cy="394171"/>
            <a:chOff x="279400" y="-1397000"/>
            <a:chExt cx="1387475" cy="788988"/>
          </a:xfrm>
        </p:grpSpPr>
        <p:sp>
          <p:nvSpPr>
            <p:cNvPr id="66" name="Freeform: Shape 40"/>
            <p:cNvSpPr/>
            <p:nvPr/>
          </p:nvSpPr>
          <p:spPr bwMode="auto">
            <a:xfrm>
              <a:off x="584200" y="-1397000"/>
              <a:ext cx="1082675" cy="788988"/>
            </a:xfrm>
            <a:custGeom>
              <a:avLst/>
              <a:gdLst>
                <a:gd name="T0" fmla="*/ 192 w 198"/>
                <a:gd name="T1" fmla="*/ 72 h 144"/>
                <a:gd name="T2" fmla="*/ 184 w 198"/>
                <a:gd name="T3" fmla="*/ 72 h 144"/>
                <a:gd name="T4" fmla="*/ 172 w 198"/>
                <a:gd name="T5" fmla="*/ 43 h 144"/>
                <a:gd name="T6" fmla="*/ 157 w 198"/>
                <a:gd name="T7" fmla="*/ 32 h 144"/>
                <a:gd name="T8" fmla="*/ 126 w 198"/>
                <a:gd name="T9" fmla="*/ 32 h 144"/>
                <a:gd name="T10" fmla="*/ 126 w 198"/>
                <a:gd name="T11" fmla="*/ 2 h 144"/>
                <a:gd name="T12" fmla="*/ 124 w 198"/>
                <a:gd name="T13" fmla="*/ 0 h 144"/>
                <a:gd name="T14" fmla="*/ 2 w 198"/>
                <a:gd name="T15" fmla="*/ 0 h 144"/>
                <a:gd name="T16" fmla="*/ 0 w 198"/>
                <a:gd name="T17" fmla="*/ 2 h 144"/>
                <a:gd name="T18" fmla="*/ 0 w 198"/>
                <a:gd name="T19" fmla="*/ 123 h 144"/>
                <a:gd name="T20" fmla="*/ 2 w 198"/>
                <a:gd name="T21" fmla="*/ 125 h 144"/>
                <a:gd name="T22" fmla="*/ 19 w 198"/>
                <a:gd name="T23" fmla="*/ 125 h 144"/>
                <a:gd name="T24" fmla="*/ 40 w 198"/>
                <a:gd name="T25" fmla="*/ 144 h 144"/>
                <a:gd name="T26" fmla="*/ 61 w 198"/>
                <a:gd name="T27" fmla="*/ 125 h 144"/>
                <a:gd name="T28" fmla="*/ 138 w 198"/>
                <a:gd name="T29" fmla="*/ 125 h 144"/>
                <a:gd name="T30" fmla="*/ 159 w 198"/>
                <a:gd name="T31" fmla="*/ 144 h 144"/>
                <a:gd name="T32" fmla="*/ 180 w 198"/>
                <a:gd name="T33" fmla="*/ 125 h 144"/>
                <a:gd name="T34" fmla="*/ 192 w 198"/>
                <a:gd name="T35" fmla="*/ 125 h 144"/>
                <a:gd name="T36" fmla="*/ 198 w 198"/>
                <a:gd name="T37" fmla="*/ 119 h 144"/>
                <a:gd name="T38" fmla="*/ 198 w 198"/>
                <a:gd name="T39" fmla="*/ 78 h 144"/>
                <a:gd name="T40" fmla="*/ 192 w 198"/>
                <a:gd name="T41" fmla="*/ 72 h 144"/>
                <a:gd name="T42" fmla="*/ 157 w 198"/>
                <a:gd name="T43" fmla="*/ 36 h 144"/>
                <a:gd name="T44" fmla="*/ 168 w 198"/>
                <a:gd name="T45" fmla="*/ 45 h 144"/>
                <a:gd name="T46" fmla="*/ 179 w 198"/>
                <a:gd name="T47" fmla="*/ 72 h 144"/>
                <a:gd name="T48" fmla="*/ 126 w 198"/>
                <a:gd name="T49" fmla="*/ 72 h 144"/>
                <a:gd name="T50" fmla="*/ 126 w 198"/>
                <a:gd name="T51" fmla="*/ 36 h 144"/>
                <a:gd name="T52" fmla="*/ 157 w 198"/>
                <a:gd name="T53" fmla="*/ 36 h 144"/>
                <a:gd name="T54" fmla="*/ 5 w 198"/>
                <a:gd name="T55" fmla="*/ 5 h 144"/>
                <a:gd name="T56" fmla="*/ 121 w 198"/>
                <a:gd name="T57" fmla="*/ 5 h 144"/>
                <a:gd name="T58" fmla="*/ 121 w 198"/>
                <a:gd name="T59" fmla="*/ 120 h 144"/>
                <a:gd name="T60" fmla="*/ 61 w 198"/>
                <a:gd name="T61" fmla="*/ 120 h 144"/>
                <a:gd name="T62" fmla="*/ 40 w 198"/>
                <a:gd name="T63" fmla="*/ 102 h 144"/>
                <a:gd name="T64" fmla="*/ 19 w 198"/>
                <a:gd name="T65" fmla="*/ 120 h 144"/>
                <a:gd name="T66" fmla="*/ 5 w 198"/>
                <a:gd name="T67" fmla="*/ 120 h 144"/>
                <a:gd name="T68" fmla="*/ 5 w 198"/>
                <a:gd name="T69" fmla="*/ 5 h 144"/>
                <a:gd name="T70" fmla="*/ 40 w 198"/>
                <a:gd name="T71" fmla="*/ 139 h 144"/>
                <a:gd name="T72" fmla="*/ 23 w 198"/>
                <a:gd name="T73" fmla="*/ 123 h 144"/>
                <a:gd name="T74" fmla="*/ 40 w 198"/>
                <a:gd name="T75" fmla="*/ 106 h 144"/>
                <a:gd name="T76" fmla="*/ 56 w 198"/>
                <a:gd name="T77" fmla="*/ 123 h 144"/>
                <a:gd name="T78" fmla="*/ 40 w 198"/>
                <a:gd name="T79" fmla="*/ 139 h 144"/>
                <a:gd name="T80" fmla="*/ 159 w 198"/>
                <a:gd name="T81" fmla="*/ 139 h 144"/>
                <a:gd name="T82" fmla="*/ 143 w 198"/>
                <a:gd name="T83" fmla="*/ 123 h 144"/>
                <a:gd name="T84" fmla="*/ 159 w 198"/>
                <a:gd name="T85" fmla="*/ 106 h 144"/>
                <a:gd name="T86" fmla="*/ 175 w 198"/>
                <a:gd name="T87" fmla="*/ 122 h 144"/>
                <a:gd name="T88" fmla="*/ 175 w 198"/>
                <a:gd name="T89" fmla="*/ 123 h 144"/>
                <a:gd name="T90" fmla="*/ 175 w 198"/>
                <a:gd name="T91" fmla="*/ 123 h 144"/>
                <a:gd name="T92" fmla="*/ 159 w 198"/>
                <a:gd name="T93" fmla="*/ 139 h 144"/>
                <a:gd name="T94" fmla="*/ 193 w 198"/>
                <a:gd name="T95" fmla="*/ 119 h 144"/>
                <a:gd name="T96" fmla="*/ 192 w 198"/>
                <a:gd name="T97" fmla="*/ 120 h 144"/>
                <a:gd name="T98" fmla="*/ 180 w 198"/>
                <a:gd name="T99" fmla="*/ 120 h 144"/>
                <a:gd name="T100" fmla="*/ 159 w 198"/>
                <a:gd name="T101" fmla="*/ 102 h 144"/>
                <a:gd name="T102" fmla="*/ 138 w 198"/>
                <a:gd name="T103" fmla="*/ 120 h 144"/>
                <a:gd name="T104" fmla="*/ 126 w 198"/>
                <a:gd name="T105" fmla="*/ 120 h 144"/>
                <a:gd name="T106" fmla="*/ 126 w 198"/>
                <a:gd name="T107" fmla="*/ 77 h 144"/>
                <a:gd name="T108" fmla="*/ 192 w 198"/>
                <a:gd name="T109" fmla="*/ 77 h 144"/>
                <a:gd name="T110" fmla="*/ 193 w 198"/>
                <a:gd name="T111" fmla="*/ 78 h 144"/>
                <a:gd name="T112" fmla="*/ 193 w 198"/>
                <a:gd name="T113" fmla="*/ 11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8" h="144">
                  <a:moveTo>
                    <a:pt x="192" y="72"/>
                  </a:moveTo>
                  <a:cubicBezTo>
                    <a:pt x="184" y="72"/>
                    <a:pt x="184" y="72"/>
                    <a:pt x="184" y="72"/>
                  </a:cubicBezTo>
                  <a:cubicBezTo>
                    <a:pt x="181" y="65"/>
                    <a:pt x="172" y="43"/>
                    <a:pt x="172" y="43"/>
                  </a:cubicBezTo>
                  <a:cubicBezTo>
                    <a:pt x="170" y="37"/>
                    <a:pt x="163" y="32"/>
                    <a:pt x="157" y="32"/>
                  </a:cubicBezTo>
                  <a:cubicBezTo>
                    <a:pt x="126" y="32"/>
                    <a:pt x="126" y="32"/>
                    <a:pt x="126" y="3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5" y="0"/>
                    <a:pt x="12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4"/>
                    <a:pt x="1" y="125"/>
                    <a:pt x="2" y="125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35"/>
                    <a:pt x="29" y="144"/>
                    <a:pt x="40" y="144"/>
                  </a:cubicBezTo>
                  <a:cubicBezTo>
                    <a:pt x="51" y="144"/>
                    <a:pt x="59" y="135"/>
                    <a:pt x="61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9" y="135"/>
                    <a:pt x="148" y="144"/>
                    <a:pt x="159" y="144"/>
                  </a:cubicBezTo>
                  <a:cubicBezTo>
                    <a:pt x="170" y="144"/>
                    <a:pt x="179" y="135"/>
                    <a:pt x="180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5" y="125"/>
                    <a:pt x="198" y="122"/>
                    <a:pt x="198" y="119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5"/>
                    <a:pt x="195" y="72"/>
                    <a:pt x="192" y="72"/>
                  </a:cubicBezTo>
                  <a:close/>
                  <a:moveTo>
                    <a:pt x="157" y="36"/>
                  </a:moveTo>
                  <a:cubicBezTo>
                    <a:pt x="161" y="36"/>
                    <a:pt x="166" y="40"/>
                    <a:pt x="168" y="45"/>
                  </a:cubicBezTo>
                  <a:cubicBezTo>
                    <a:pt x="168" y="46"/>
                    <a:pt x="176" y="64"/>
                    <a:pt x="179" y="72"/>
                  </a:cubicBezTo>
                  <a:cubicBezTo>
                    <a:pt x="126" y="72"/>
                    <a:pt x="126" y="72"/>
                    <a:pt x="126" y="72"/>
                  </a:cubicBezTo>
                  <a:cubicBezTo>
                    <a:pt x="126" y="36"/>
                    <a:pt x="126" y="36"/>
                    <a:pt x="126" y="36"/>
                  </a:cubicBezTo>
                  <a:lnTo>
                    <a:pt x="157" y="36"/>
                  </a:lnTo>
                  <a:close/>
                  <a:moveTo>
                    <a:pt x="5" y="5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21" y="120"/>
                    <a:pt x="121" y="120"/>
                    <a:pt x="121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59" y="110"/>
                    <a:pt x="51" y="102"/>
                    <a:pt x="40" y="102"/>
                  </a:cubicBezTo>
                  <a:cubicBezTo>
                    <a:pt x="29" y="102"/>
                    <a:pt x="20" y="110"/>
                    <a:pt x="19" y="120"/>
                  </a:cubicBezTo>
                  <a:cubicBezTo>
                    <a:pt x="5" y="120"/>
                    <a:pt x="5" y="120"/>
                    <a:pt x="5" y="120"/>
                  </a:cubicBezTo>
                  <a:lnTo>
                    <a:pt x="5" y="5"/>
                  </a:lnTo>
                  <a:close/>
                  <a:moveTo>
                    <a:pt x="40" y="139"/>
                  </a:moveTo>
                  <a:cubicBezTo>
                    <a:pt x="31" y="139"/>
                    <a:pt x="23" y="132"/>
                    <a:pt x="23" y="123"/>
                  </a:cubicBezTo>
                  <a:cubicBezTo>
                    <a:pt x="23" y="114"/>
                    <a:pt x="31" y="106"/>
                    <a:pt x="40" y="106"/>
                  </a:cubicBezTo>
                  <a:cubicBezTo>
                    <a:pt x="49" y="106"/>
                    <a:pt x="56" y="114"/>
                    <a:pt x="56" y="123"/>
                  </a:cubicBezTo>
                  <a:cubicBezTo>
                    <a:pt x="56" y="132"/>
                    <a:pt x="49" y="139"/>
                    <a:pt x="40" y="139"/>
                  </a:cubicBezTo>
                  <a:close/>
                  <a:moveTo>
                    <a:pt x="159" y="139"/>
                  </a:moveTo>
                  <a:cubicBezTo>
                    <a:pt x="150" y="139"/>
                    <a:pt x="143" y="132"/>
                    <a:pt x="143" y="123"/>
                  </a:cubicBezTo>
                  <a:cubicBezTo>
                    <a:pt x="143" y="114"/>
                    <a:pt x="150" y="106"/>
                    <a:pt x="159" y="106"/>
                  </a:cubicBezTo>
                  <a:cubicBezTo>
                    <a:pt x="168" y="106"/>
                    <a:pt x="175" y="113"/>
                    <a:pt x="175" y="122"/>
                  </a:cubicBezTo>
                  <a:cubicBezTo>
                    <a:pt x="175" y="122"/>
                    <a:pt x="175" y="122"/>
                    <a:pt x="175" y="123"/>
                  </a:cubicBezTo>
                  <a:cubicBezTo>
                    <a:pt x="175" y="123"/>
                    <a:pt x="175" y="123"/>
                    <a:pt x="175" y="123"/>
                  </a:cubicBezTo>
                  <a:cubicBezTo>
                    <a:pt x="175" y="132"/>
                    <a:pt x="168" y="139"/>
                    <a:pt x="159" y="139"/>
                  </a:cubicBezTo>
                  <a:close/>
                  <a:moveTo>
                    <a:pt x="193" y="119"/>
                  </a:moveTo>
                  <a:cubicBezTo>
                    <a:pt x="193" y="120"/>
                    <a:pt x="192" y="120"/>
                    <a:pt x="192" y="120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10"/>
                    <a:pt x="170" y="102"/>
                    <a:pt x="159" y="102"/>
                  </a:cubicBezTo>
                  <a:cubicBezTo>
                    <a:pt x="148" y="102"/>
                    <a:pt x="139" y="110"/>
                    <a:pt x="138" y="120"/>
                  </a:cubicBezTo>
                  <a:cubicBezTo>
                    <a:pt x="126" y="120"/>
                    <a:pt x="126" y="120"/>
                    <a:pt x="126" y="120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92" y="77"/>
                    <a:pt x="193" y="78"/>
                    <a:pt x="193" y="78"/>
                  </a:cubicBezTo>
                  <a:lnTo>
                    <a:pt x="193" y="1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7" name="Freeform: Shape 41"/>
            <p:cNvSpPr/>
            <p:nvPr/>
          </p:nvSpPr>
          <p:spPr bwMode="auto">
            <a:xfrm>
              <a:off x="279400" y="-1397000"/>
              <a:ext cx="239713" cy="28575"/>
            </a:xfrm>
            <a:custGeom>
              <a:avLst/>
              <a:gdLst>
                <a:gd name="T0" fmla="*/ 42 w 44"/>
                <a:gd name="T1" fmla="*/ 0 h 5"/>
                <a:gd name="T2" fmla="*/ 2 w 44"/>
                <a:gd name="T3" fmla="*/ 0 h 5"/>
                <a:gd name="T4" fmla="*/ 0 w 44"/>
                <a:gd name="T5" fmla="*/ 2 h 5"/>
                <a:gd name="T6" fmla="*/ 2 w 44"/>
                <a:gd name="T7" fmla="*/ 5 h 5"/>
                <a:gd name="T8" fmla="*/ 42 w 44"/>
                <a:gd name="T9" fmla="*/ 5 h 5"/>
                <a:gd name="T10" fmla="*/ 44 w 44"/>
                <a:gd name="T11" fmla="*/ 2 h 5"/>
                <a:gd name="T12" fmla="*/ 42 w 4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">
                  <a:moveTo>
                    <a:pt x="4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3" y="5"/>
                    <a:pt x="44" y="4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8" name="Freeform: Shape 42"/>
            <p:cNvSpPr/>
            <p:nvPr/>
          </p:nvSpPr>
          <p:spPr bwMode="auto">
            <a:xfrm>
              <a:off x="328613" y="-1276350"/>
              <a:ext cx="190500" cy="26988"/>
            </a:xfrm>
            <a:custGeom>
              <a:avLst/>
              <a:gdLst>
                <a:gd name="T0" fmla="*/ 33 w 35"/>
                <a:gd name="T1" fmla="*/ 0 h 5"/>
                <a:gd name="T2" fmla="*/ 3 w 35"/>
                <a:gd name="T3" fmla="*/ 0 h 5"/>
                <a:gd name="T4" fmla="*/ 0 w 35"/>
                <a:gd name="T5" fmla="*/ 2 h 5"/>
                <a:gd name="T6" fmla="*/ 3 w 35"/>
                <a:gd name="T7" fmla="*/ 5 h 5"/>
                <a:gd name="T8" fmla="*/ 33 w 35"/>
                <a:gd name="T9" fmla="*/ 5 h 5"/>
                <a:gd name="T10" fmla="*/ 35 w 35"/>
                <a:gd name="T11" fmla="*/ 2 h 5"/>
                <a:gd name="T12" fmla="*/ 33 w 3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">
                  <a:moveTo>
                    <a:pt x="3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5"/>
                    <a:pt x="35" y="4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9" name="Freeform: Shape 43"/>
            <p:cNvSpPr/>
            <p:nvPr/>
          </p:nvSpPr>
          <p:spPr bwMode="auto">
            <a:xfrm>
              <a:off x="382588" y="-1155700"/>
              <a:ext cx="136525" cy="26988"/>
            </a:xfrm>
            <a:custGeom>
              <a:avLst/>
              <a:gdLst>
                <a:gd name="T0" fmla="*/ 23 w 25"/>
                <a:gd name="T1" fmla="*/ 0 h 5"/>
                <a:gd name="T2" fmla="*/ 3 w 25"/>
                <a:gd name="T3" fmla="*/ 0 h 5"/>
                <a:gd name="T4" fmla="*/ 0 w 25"/>
                <a:gd name="T5" fmla="*/ 3 h 5"/>
                <a:gd name="T6" fmla="*/ 3 w 25"/>
                <a:gd name="T7" fmla="*/ 5 h 5"/>
                <a:gd name="T8" fmla="*/ 23 w 25"/>
                <a:gd name="T9" fmla="*/ 5 h 5"/>
                <a:gd name="T10" fmla="*/ 25 w 25"/>
                <a:gd name="T11" fmla="*/ 3 h 5"/>
                <a:gd name="T12" fmla="*/ 23 w 2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5" y="4"/>
                    <a:pt x="25" y="3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7" name="Group 44"/>
          <p:cNvGrpSpPr/>
          <p:nvPr/>
        </p:nvGrpSpPr>
        <p:grpSpPr>
          <a:xfrm>
            <a:off x="7417211" y="2809237"/>
            <a:ext cx="969171" cy="971549"/>
            <a:chOff x="7204075" y="-1846263"/>
            <a:chExt cx="1939925" cy="1944688"/>
          </a:xfrm>
        </p:grpSpPr>
        <p:sp>
          <p:nvSpPr>
            <p:cNvPr id="59" name="Oval 45"/>
            <p:cNvSpPr/>
            <p:nvPr/>
          </p:nvSpPr>
          <p:spPr bwMode="auto">
            <a:xfrm>
              <a:off x="7204075" y="-1846263"/>
              <a:ext cx="1939925" cy="19446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60" name="Group 46"/>
            <p:cNvGrpSpPr/>
            <p:nvPr/>
          </p:nvGrpSpPr>
          <p:grpSpPr>
            <a:xfrm>
              <a:off x="7519988" y="-1506538"/>
              <a:ext cx="1312862" cy="1265238"/>
              <a:chOff x="7519988" y="-1506538"/>
              <a:chExt cx="1312862" cy="1265238"/>
            </a:xfrm>
          </p:grpSpPr>
          <p:sp>
            <p:nvSpPr>
              <p:cNvPr id="61" name="Freeform: Shape 47"/>
              <p:cNvSpPr/>
              <p:nvPr/>
            </p:nvSpPr>
            <p:spPr bwMode="auto">
              <a:xfrm>
                <a:off x="7519988" y="-1484313"/>
                <a:ext cx="1176338" cy="1117600"/>
              </a:xfrm>
              <a:custGeom>
                <a:avLst/>
                <a:gdLst>
                  <a:gd name="T0" fmla="*/ 211 w 215"/>
                  <a:gd name="T1" fmla="*/ 164 h 204"/>
                  <a:gd name="T2" fmla="*/ 147 w 215"/>
                  <a:gd name="T3" fmla="*/ 199 h 204"/>
                  <a:gd name="T4" fmla="*/ 46 w 215"/>
                  <a:gd name="T5" fmla="*/ 10 h 204"/>
                  <a:gd name="T6" fmla="*/ 35 w 215"/>
                  <a:gd name="T7" fmla="*/ 1 h 204"/>
                  <a:gd name="T8" fmla="*/ 22 w 215"/>
                  <a:gd name="T9" fmla="*/ 3 h 204"/>
                  <a:gd name="T10" fmla="*/ 1 w 215"/>
                  <a:gd name="T11" fmla="*/ 14 h 204"/>
                  <a:gd name="T12" fmla="*/ 0 w 215"/>
                  <a:gd name="T13" fmla="*/ 17 h 204"/>
                  <a:gd name="T14" fmla="*/ 3 w 215"/>
                  <a:gd name="T15" fmla="*/ 18 h 204"/>
                  <a:gd name="T16" fmla="*/ 24 w 215"/>
                  <a:gd name="T17" fmla="*/ 7 h 204"/>
                  <a:gd name="T18" fmla="*/ 34 w 215"/>
                  <a:gd name="T19" fmla="*/ 6 h 204"/>
                  <a:gd name="T20" fmla="*/ 41 w 215"/>
                  <a:gd name="T21" fmla="*/ 12 h 204"/>
                  <a:gd name="T22" fmla="*/ 144 w 215"/>
                  <a:gd name="T23" fmla="*/ 203 h 204"/>
                  <a:gd name="T24" fmla="*/ 146 w 215"/>
                  <a:gd name="T25" fmla="*/ 204 h 204"/>
                  <a:gd name="T26" fmla="*/ 146 w 215"/>
                  <a:gd name="T27" fmla="*/ 204 h 204"/>
                  <a:gd name="T28" fmla="*/ 148 w 215"/>
                  <a:gd name="T29" fmla="*/ 204 h 204"/>
                  <a:gd name="T30" fmla="*/ 213 w 215"/>
                  <a:gd name="T31" fmla="*/ 168 h 204"/>
                  <a:gd name="T32" fmla="*/ 214 w 215"/>
                  <a:gd name="T33" fmla="*/ 165 h 204"/>
                  <a:gd name="T34" fmla="*/ 211 w 215"/>
                  <a:gd name="T35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5" h="204">
                    <a:moveTo>
                      <a:pt x="211" y="164"/>
                    </a:moveTo>
                    <a:cubicBezTo>
                      <a:pt x="147" y="199"/>
                      <a:pt x="147" y="199"/>
                      <a:pt x="147" y="199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3" y="6"/>
                      <a:pt x="40" y="3"/>
                      <a:pt x="35" y="1"/>
                    </a:cubicBezTo>
                    <a:cubicBezTo>
                      <a:pt x="31" y="0"/>
                      <a:pt x="26" y="1"/>
                      <a:pt x="22" y="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1" y="18"/>
                      <a:pt x="2" y="19"/>
                      <a:pt x="3" y="1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7" y="5"/>
                      <a:pt x="31" y="5"/>
                      <a:pt x="34" y="6"/>
                    </a:cubicBezTo>
                    <a:cubicBezTo>
                      <a:pt x="37" y="7"/>
                      <a:pt x="40" y="9"/>
                      <a:pt x="41" y="12"/>
                    </a:cubicBezTo>
                    <a:cubicBezTo>
                      <a:pt x="144" y="203"/>
                      <a:pt x="144" y="203"/>
                      <a:pt x="144" y="203"/>
                    </a:cubicBezTo>
                    <a:cubicBezTo>
                      <a:pt x="145" y="203"/>
                      <a:pt x="145" y="204"/>
                      <a:pt x="146" y="204"/>
                    </a:cubicBezTo>
                    <a:cubicBezTo>
                      <a:pt x="146" y="204"/>
                      <a:pt x="146" y="204"/>
                      <a:pt x="146" y="204"/>
                    </a:cubicBezTo>
                    <a:cubicBezTo>
                      <a:pt x="147" y="204"/>
                      <a:pt x="147" y="204"/>
                      <a:pt x="148" y="204"/>
                    </a:cubicBezTo>
                    <a:cubicBezTo>
                      <a:pt x="213" y="168"/>
                      <a:pt x="213" y="168"/>
                      <a:pt x="213" y="168"/>
                    </a:cubicBezTo>
                    <a:cubicBezTo>
                      <a:pt x="215" y="168"/>
                      <a:pt x="215" y="166"/>
                      <a:pt x="214" y="165"/>
                    </a:cubicBezTo>
                    <a:cubicBezTo>
                      <a:pt x="214" y="164"/>
                      <a:pt x="212" y="164"/>
                      <a:pt x="211" y="16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2" name="Freeform: Shape 48"/>
              <p:cNvSpPr/>
              <p:nvPr/>
            </p:nvSpPr>
            <p:spPr bwMode="auto">
              <a:xfrm>
                <a:off x="8045450" y="-422275"/>
                <a:ext cx="190500" cy="180975"/>
              </a:xfrm>
              <a:custGeom>
                <a:avLst/>
                <a:gdLst>
                  <a:gd name="T0" fmla="*/ 18 w 35"/>
                  <a:gd name="T1" fmla="*/ 0 h 33"/>
                  <a:gd name="T2" fmla="*/ 11 w 35"/>
                  <a:gd name="T3" fmla="*/ 2 h 33"/>
                  <a:gd name="T4" fmla="*/ 4 w 35"/>
                  <a:gd name="T5" fmla="*/ 24 h 33"/>
                  <a:gd name="T6" fmla="*/ 19 w 35"/>
                  <a:gd name="T7" fmla="*/ 33 h 33"/>
                  <a:gd name="T8" fmla="*/ 26 w 35"/>
                  <a:gd name="T9" fmla="*/ 31 h 33"/>
                  <a:gd name="T10" fmla="*/ 34 w 35"/>
                  <a:gd name="T11" fmla="*/ 21 h 33"/>
                  <a:gd name="T12" fmla="*/ 33 w 35"/>
                  <a:gd name="T13" fmla="*/ 9 h 33"/>
                  <a:gd name="T14" fmla="*/ 18 w 35"/>
                  <a:gd name="T15" fmla="*/ 0 h 33"/>
                  <a:gd name="T16" fmla="*/ 30 w 35"/>
                  <a:gd name="T17" fmla="*/ 20 h 33"/>
                  <a:gd name="T18" fmla="*/ 24 w 35"/>
                  <a:gd name="T19" fmla="*/ 27 h 33"/>
                  <a:gd name="T20" fmla="*/ 19 w 35"/>
                  <a:gd name="T21" fmla="*/ 28 h 33"/>
                  <a:gd name="T22" fmla="*/ 8 w 35"/>
                  <a:gd name="T23" fmla="*/ 22 h 33"/>
                  <a:gd name="T24" fmla="*/ 13 w 35"/>
                  <a:gd name="T25" fmla="*/ 6 h 33"/>
                  <a:gd name="T26" fmla="*/ 18 w 35"/>
                  <a:gd name="T27" fmla="*/ 5 h 33"/>
                  <a:gd name="T28" fmla="*/ 29 w 35"/>
                  <a:gd name="T29" fmla="*/ 11 h 33"/>
                  <a:gd name="T30" fmla="*/ 30 w 35"/>
                  <a:gd name="T31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33">
                    <a:moveTo>
                      <a:pt x="18" y="0"/>
                    </a:moveTo>
                    <a:cubicBezTo>
                      <a:pt x="16" y="0"/>
                      <a:pt x="13" y="1"/>
                      <a:pt x="11" y="2"/>
                    </a:cubicBezTo>
                    <a:cubicBezTo>
                      <a:pt x="3" y="6"/>
                      <a:pt x="0" y="16"/>
                      <a:pt x="4" y="24"/>
                    </a:cubicBezTo>
                    <a:cubicBezTo>
                      <a:pt x="7" y="30"/>
                      <a:pt x="13" y="33"/>
                      <a:pt x="19" y="33"/>
                    </a:cubicBezTo>
                    <a:cubicBezTo>
                      <a:pt x="21" y="33"/>
                      <a:pt x="24" y="32"/>
                      <a:pt x="26" y="31"/>
                    </a:cubicBezTo>
                    <a:cubicBezTo>
                      <a:pt x="30" y="29"/>
                      <a:pt x="33" y="25"/>
                      <a:pt x="34" y="21"/>
                    </a:cubicBezTo>
                    <a:cubicBezTo>
                      <a:pt x="35" y="17"/>
                      <a:pt x="35" y="13"/>
                      <a:pt x="33" y="9"/>
                    </a:cubicBezTo>
                    <a:cubicBezTo>
                      <a:pt x="30" y="4"/>
                      <a:pt x="24" y="0"/>
                      <a:pt x="18" y="0"/>
                    </a:cubicBezTo>
                    <a:close/>
                    <a:moveTo>
                      <a:pt x="30" y="20"/>
                    </a:moveTo>
                    <a:cubicBezTo>
                      <a:pt x="29" y="23"/>
                      <a:pt x="27" y="25"/>
                      <a:pt x="24" y="27"/>
                    </a:cubicBezTo>
                    <a:cubicBezTo>
                      <a:pt x="22" y="28"/>
                      <a:pt x="20" y="28"/>
                      <a:pt x="19" y="28"/>
                    </a:cubicBezTo>
                    <a:cubicBezTo>
                      <a:pt x="14" y="28"/>
                      <a:pt x="10" y="26"/>
                      <a:pt x="8" y="22"/>
                    </a:cubicBezTo>
                    <a:cubicBezTo>
                      <a:pt x="5" y="16"/>
                      <a:pt x="7" y="9"/>
                      <a:pt x="13" y="6"/>
                    </a:cubicBezTo>
                    <a:cubicBezTo>
                      <a:pt x="15" y="5"/>
                      <a:pt x="17" y="5"/>
                      <a:pt x="18" y="5"/>
                    </a:cubicBezTo>
                    <a:cubicBezTo>
                      <a:pt x="23" y="5"/>
                      <a:pt x="27" y="7"/>
                      <a:pt x="29" y="11"/>
                    </a:cubicBezTo>
                    <a:cubicBezTo>
                      <a:pt x="30" y="14"/>
                      <a:pt x="31" y="17"/>
                      <a:pt x="30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Freeform: Shape 49"/>
              <p:cNvSpPr/>
              <p:nvPr/>
            </p:nvSpPr>
            <p:spPr bwMode="auto">
              <a:xfrm>
                <a:off x="7962900" y="-1506538"/>
                <a:ext cx="869950" cy="1003300"/>
              </a:xfrm>
              <a:custGeom>
                <a:avLst/>
                <a:gdLst>
                  <a:gd name="T0" fmla="*/ 158 w 159"/>
                  <a:gd name="T1" fmla="*/ 135 h 183"/>
                  <a:gd name="T2" fmla="*/ 86 w 159"/>
                  <a:gd name="T3" fmla="*/ 2 h 183"/>
                  <a:gd name="T4" fmla="*/ 84 w 159"/>
                  <a:gd name="T5" fmla="*/ 0 h 183"/>
                  <a:gd name="T6" fmla="*/ 83 w 159"/>
                  <a:gd name="T7" fmla="*/ 1 h 183"/>
                  <a:gd name="T8" fmla="*/ 1 w 159"/>
                  <a:gd name="T9" fmla="*/ 45 h 183"/>
                  <a:gd name="T10" fmla="*/ 0 w 159"/>
                  <a:gd name="T11" fmla="*/ 48 h 183"/>
                  <a:gd name="T12" fmla="*/ 72 w 159"/>
                  <a:gd name="T13" fmla="*/ 181 h 183"/>
                  <a:gd name="T14" fmla="*/ 74 w 159"/>
                  <a:gd name="T15" fmla="*/ 183 h 183"/>
                  <a:gd name="T16" fmla="*/ 74 w 159"/>
                  <a:gd name="T17" fmla="*/ 183 h 183"/>
                  <a:gd name="T18" fmla="*/ 76 w 159"/>
                  <a:gd name="T19" fmla="*/ 182 h 183"/>
                  <a:gd name="T20" fmla="*/ 157 w 159"/>
                  <a:gd name="T21" fmla="*/ 138 h 183"/>
                  <a:gd name="T22" fmla="*/ 158 w 159"/>
                  <a:gd name="T23" fmla="*/ 135 h 183"/>
                  <a:gd name="T24" fmla="*/ 83 w 159"/>
                  <a:gd name="T25" fmla="*/ 6 h 183"/>
                  <a:gd name="T26" fmla="*/ 117 w 159"/>
                  <a:gd name="T27" fmla="*/ 69 h 183"/>
                  <a:gd name="T28" fmla="*/ 39 w 159"/>
                  <a:gd name="T29" fmla="*/ 110 h 183"/>
                  <a:gd name="T30" fmla="*/ 6 w 159"/>
                  <a:gd name="T31" fmla="*/ 48 h 183"/>
                  <a:gd name="T32" fmla="*/ 83 w 159"/>
                  <a:gd name="T33" fmla="*/ 6 h 183"/>
                  <a:gd name="T34" fmla="*/ 75 w 159"/>
                  <a:gd name="T35" fmla="*/ 177 h 183"/>
                  <a:gd name="T36" fmla="*/ 42 w 159"/>
                  <a:gd name="T37" fmla="*/ 114 h 183"/>
                  <a:gd name="T38" fmla="*/ 119 w 159"/>
                  <a:gd name="T39" fmla="*/ 73 h 183"/>
                  <a:gd name="T40" fmla="*/ 153 w 159"/>
                  <a:gd name="T41" fmla="*/ 135 h 183"/>
                  <a:gd name="T42" fmla="*/ 75 w 159"/>
                  <a:gd name="T43" fmla="*/ 17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9" h="183">
                    <a:moveTo>
                      <a:pt x="158" y="135"/>
                    </a:moveTo>
                    <a:cubicBezTo>
                      <a:pt x="86" y="2"/>
                      <a:pt x="86" y="2"/>
                      <a:pt x="86" y="2"/>
                    </a:cubicBezTo>
                    <a:cubicBezTo>
                      <a:pt x="86" y="1"/>
                      <a:pt x="85" y="1"/>
                      <a:pt x="84" y="0"/>
                    </a:cubicBezTo>
                    <a:cubicBezTo>
                      <a:pt x="84" y="0"/>
                      <a:pt x="83" y="0"/>
                      <a:pt x="83" y="1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7"/>
                      <a:pt x="0" y="48"/>
                    </a:cubicBezTo>
                    <a:cubicBezTo>
                      <a:pt x="72" y="181"/>
                      <a:pt x="72" y="181"/>
                      <a:pt x="72" y="181"/>
                    </a:cubicBezTo>
                    <a:cubicBezTo>
                      <a:pt x="73" y="182"/>
                      <a:pt x="73" y="182"/>
                      <a:pt x="74" y="183"/>
                    </a:cubicBezTo>
                    <a:cubicBezTo>
                      <a:pt x="74" y="183"/>
                      <a:pt x="74" y="183"/>
                      <a:pt x="74" y="183"/>
                    </a:cubicBezTo>
                    <a:cubicBezTo>
                      <a:pt x="75" y="183"/>
                      <a:pt x="75" y="183"/>
                      <a:pt x="76" y="182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58" y="138"/>
                      <a:pt x="159" y="136"/>
                      <a:pt x="158" y="135"/>
                    </a:cubicBezTo>
                    <a:close/>
                    <a:moveTo>
                      <a:pt x="83" y="6"/>
                    </a:moveTo>
                    <a:cubicBezTo>
                      <a:pt x="117" y="69"/>
                      <a:pt x="117" y="69"/>
                      <a:pt x="117" y="69"/>
                    </a:cubicBezTo>
                    <a:cubicBezTo>
                      <a:pt x="39" y="110"/>
                      <a:pt x="39" y="110"/>
                      <a:pt x="39" y="110"/>
                    </a:cubicBezTo>
                    <a:cubicBezTo>
                      <a:pt x="6" y="48"/>
                      <a:pt x="6" y="48"/>
                      <a:pt x="6" y="48"/>
                    </a:cubicBezTo>
                    <a:lnTo>
                      <a:pt x="83" y="6"/>
                    </a:lnTo>
                    <a:close/>
                    <a:moveTo>
                      <a:pt x="75" y="177"/>
                    </a:moveTo>
                    <a:cubicBezTo>
                      <a:pt x="42" y="114"/>
                      <a:pt x="42" y="114"/>
                      <a:pt x="42" y="114"/>
                    </a:cubicBezTo>
                    <a:cubicBezTo>
                      <a:pt x="119" y="73"/>
                      <a:pt x="119" y="73"/>
                      <a:pt x="119" y="73"/>
                    </a:cubicBezTo>
                    <a:cubicBezTo>
                      <a:pt x="153" y="135"/>
                      <a:pt x="153" y="135"/>
                      <a:pt x="153" y="135"/>
                    </a:cubicBezTo>
                    <a:lnTo>
                      <a:pt x="75" y="1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4" name="Freeform: Shape 50"/>
              <p:cNvSpPr/>
              <p:nvPr/>
            </p:nvSpPr>
            <p:spPr bwMode="auto">
              <a:xfrm>
                <a:off x="8132763" y="-1341438"/>
                <a:ext cx="234950" cy="136525"/>
              </a:xfrm>
              <a:custGeom>
                <a:avLst/>
                <a:gdLst>
                  <a:gd name="T0" fmla="*/ 42 w 43"/>
                  <a:gd name="T1" fmla="*/ 4 h 25"/>
                  <a:gd name="T2" fmla="*/ 43 w 43"/>
                  <a:gd name="T3" fmla="*/ 1 h 25"/>
                  <a:gd name="T4" fmla="*/ 40 w 43"/>
                  <a:gd name="T5" fmla="*/ 0 h 25"/>
                  <a:gd name="T6" fmla="*/ 2 w 43"/>
                  <a:gd name="T7" fmla="*/ 21 h 25"/>
                  <a:gd name="T8" fmla="*/ 1 w 43"/>
                  <a:gd name="T9" fmla="*/ 24 h 25"/>
                  <a:gd name="T10" fmla="*/ 3 w 43"/>
                  <a:gd name="T11" fmla="*/ 25 h 25"/>
                  <a:gd name="T12" fmla="*/ 4 w 43"/>
                  <a:gd name="T13" fmla="*/ 25 h 25"/>
                  <a:gd name="T14" fmla="*/ 42 w 43"/>
                  <a:gd name="T15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5">
                    <a:moveTo>
                      <a:pt x="42" y="4"/>
                    </a:moveTo>
                    <a:cubicBezTo>
                      <a:pt x="43" y="4"/>
                      <a:pt x="43" y="2"/>
                      <a:pt x="43" y="1"/>
                    </a:cubicBezTo>
                    <a:cubicBezTo>
                      <a:pt x="42" y="0"/>
                      <a:pt x="41" y="0"/>
                      <a:pt x="40" y="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1"/>
                      <a:pt x="0" y="23"/>
                      <a:pt x="1" y="24"/>
                    </a:cubicBezTo>
                    <a:cubicBezTo>
                      <a:pt x="1" y="25"/>
                      <a:pt x="2" y="25"/>
                      <a:pt x="3" y="25"/>
                    </a:cubicBezTo>
                    <a:cubicBezTo>
                      <a:pt x="3" y="25"/>
                      <a:pt x="3" y="25"/>
                      <a:pt x="4" y="25"/>
                    </a:cubicBezTo>
                    <a:lnTo>
                      <a:pt x="42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5" name="Freeform: Shape 51"/>
              <p:cNvSpPr/>
              <p:nvPr/>
            </p:nvSpPr>
            <p:spPr bwMode="auto">
              <a:xfrm>
                <a:off x="8329613" y="-981075"/>
                <a:ext cx="234950" cy="138113"/>
              </a:xfrm>
              <a:custGeom>
                <a:avLst/>
                <a:gdLst>
                  <a:gd name="T0" fmla="*/ 43 w 43"/>
                  <a:gd name="T1" fmla="*/ 1 h 25"/>
                  <a:gd name="T2" fmla="*/ 39 w 43"/>
                  <a:gd name="T3" fmla="*/ 0 h 25"/>
                  <a:gd name="T4" fmla="*/ 1 w 43"/>
                  <a:gd name="T5" fmla="*/ 21 h 25"/>
                  <a:gd name="T6" fmla="*/ 0 w 43"/>
                  <a:gd name="T7" fmla="*/ 24 h 25"/>
                  <a:gd name="T8" fmla="*/ 2 w 43"/>
                  <a:gd name="T9" fmla="*/ 25 h 25"/>
                  <a:gd name="T10" fmla="*/ 3 w 43"/>
                  <a:gd name="T11" fmla="*/ 25 h 25"/>
                  <a:gd name="T12" fmla="*/ 42 w 43"/>
                  <a:gd name="T13" fmla="*/ 4 h 25"/>
                  <a:gd name="T14" fmla="*/ 43 w 43"/>
                  <a:gd name="T15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5">
                    <a:moveTo>
                      <a:pt x="43" y="1"/>
                    </a:moveTo>
                    <a:cubicBezTo>
                      <a:pt x="42" y="0"/>
                      <a:pt x="41" y="0"/>
                      <a:pt x="39" y="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2"/>
                      <a:pt x="0" y="23"/>
                      <a:pt x="0" y="24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3" y="2"/>
                      <a:pt x="4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Group 52"/>
          <p:cNvGrpSpPr/>
          <p:nvPr/>
        </p:nvGrpSpPr>
        <p:grpSpPr>
          <a:xfrm>
            <a:off x="5617397" y="2082706"/>
            <a:ext cx="966792" cy="971549"/>
            <a:chOff x="5137150" y="-1846263"/>
            <a:chExt cx="1935163" cy="1944688"/>
          </a:xfrm>
        </p:grpSpPr>
        <p:sp>
          <p:nvSpPr>
            <p:cNvPr id="50" name="Oval 53"/>
            <p:cNvSpPr/>
            <p:nvPr/>
          </p:nvSpPr>
          <p:spPr bwMode="auto">
            <a:xfrm>
              <a:off x="5137150" y="-1846263"/>
              <a:ext cx="1935163" cy="1944688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51" name="Group 54"/>
            <p:cNvGrpSpPr/>
            <p:nvPr/>
          </p:nvGrpSpPr>
          <p:grpSpPr>
            <a:xfrm>
              <a:off x="5526088" y="-1517650"/>
              <a:ext cx="1158875" cy="1292225"/>
              <a:chOff x="5526088" y="-1517650"/>
              <a:chExt cx="1158875" cy="1292225"/>
            </a:xfrm>
          </p:grpSpPr>
          <p:sp>
            <p:nvSpPr>
              <p:cNvPr id="52" name="Freeform: Shape 55"/>
              <p:cNvSpPr/>
              <p:nvPr/>
            </p:nvSpPr>
            <p:spPr bwMode="auto">
              <a:xfrm>
                <a:off x="5656263" y="-1517650"/>
                <a:ext cx="950913" cy="784225"/>
              </a:xfrm>
              <a:custGeom>
                <a:avLst/>
                <a:gdLst>
                  <a:gd name="T0" fmla="*/ 172 w 174"/>
                  <a:gd name="T1" fmla="*/ 143 h 143"/>
                  <a:gd name="T2" fmla="*/ 2 w 174"/>
                  <a:gd name="T3" fmla="*/ 143 h 143"/>
                  <a:gd name="T4" fmla="*/ 0 w 174"/>
                  <a:gd name="T5" fmla="*/ 140 h 143"/>
                  <a:gd name="T6" fmla="*/ 0 w 174"/>
                  <a:gd name="T7" fmla="*/ 2 h 143"/>
                  <a:gd name="T8" fmla="*/ 2 w 174"/>
                  <a:gd name="T9" fmla="*/ 0 h 143"/>
                  <a:gd name="T10" fmla="*/ 172 w 174"/>
                  <a:gd name="T11" fmla="*/ 0 h 143"/>
                  <a:gd name="T12" fmla="*/ 174 w 174"/>
                  <a:gd name="T13" fmla="*/ 2 h 143"/>
                  <a:gd name="T14" fmla="*/ 174 w 174"/>
                  <a:gd name="T15" fmla="*/ 140 h 143"/>
                  <a:gd name="T16" fmla="*/ 172 w 174"/>
                  <a:gd name="T17" fmla="*/ 143 h 143"/>
                  <a:gd name="T18" fmla="*/ 4 w 174"/>
                  <a:gd name="T19" fmla="*/ 138 h 143"/>
                  <a:gd name="T20" fmla="*/ 169 w 174"/>
                  <a:gd name="T21" fmla="*/ 138 h 143"/>
                  <a:gd name="T22" fmla="*/ 169 w 174"/>
                  <a:gd name="T23" fmla="*/ 4 h 143"/>
                  <a:gd name="T24" fmla="*/ 4 w 174"/>
                  <a:gd name="T25" fmla="*/ 4 h 143"/>
                  <a:gd name="T26" fmla="*/ 4 w 174"/>
                  <a:gd name="T27" fmla="*/ 13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4" h="143">
                    <a:moveTo>
                      <a:pt x="172" y="143"/>
                    </a:move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2"/>
                      <a:pt x="0" y="14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3" y="0"/>
                      <a:pt x="174" y="1"/>
                      <a:pt x="174" y="2"/>
                    </a:cubicBezTo>
                    <a:cubicBezTo>
                      <a:pt x="174" y="140"/>
                      <a:pt x="174" y="140"/>
                      <a:pt x="174" y="140"/>
                    </a:cubicBezTo>
                    <a:cubicBezTo>
                      <a:pt x="174" y="142"/>
                      <a:pt x="173" y="143"/>
                      <a:pt x="172" y="143"/>
                    </a:cubicBezTo>
                    <a:close/>
                    <a:moveTo>
                      <a:pt x="4" y="138"/>
                    </a:moveTo>
                    <a:cubicBezTo>
                      <a:pt x="169" y="138"/>
                      <a:pt x="169" y="138"/>
                      <a:pt x="169" y="138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1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3" name="Freeform: Shape 56"/>
              <p:cNvSpPr/>
              <p:nvPr/>
            </p:nvSpPr>
            <p:spPr bwMode="auto">
              <a:xfrm>
                <a:off x="5962650" y="-1408113"/>
                <a:ext cx="339725" cy="93663"/>
              </a:xfrm>
              <a:custGeom>
                <a:avLst/>
                <a:gdLst>
                  <a:gd name="T0" fmla="*/ 53 w 62"/>
                  <a:gd name="T1" fmla="*/ 17 h 17"/>
                  <a:gd name="T2" fmla="*/ 9 w 62"/>
                  <a:gd name="T3" fmla="*/ 17 h 17"/>
                  <a:gd name="T4" fmla="*/ 0 w 62"/>
                  <a:gd name="T5" fmla="*/ 9 h 17"/>
                  <a:gd name="T6" fmla="*/ 9 w 62"/>
                  <a:gd name="T7" fmla="*/ 0 h 17"/>
                  <a:gd name="T8" fmla="*/ 53 w 62"/>
                  <a:gd name="T9" fmla="*/ 0 h 17"/>
                  <a:gd name="T10" fmla="*/ 62 w 62"/>
                  <a:gd name="T11" fmla="*/ 9 h 17"/>
                  <a:gd name="T12" fmla="*/ 53 w 62"/>
                  <a:gd name="T13" fmla="*/ 17 h 17"/>
                  <a:gd name="T14" fmla="*/ 9 w 62"/>
                  <a:gd name="T15" fmla="*/ 4 h 17"/>
                  <a:gd name="T16" fmla="*/ 4 w 62"/>
                  <a:gd name="T17" fmla="*/ 9 h 17"/>
                  <a:gd name="T18" fmla="*/ 9 w 62"/>
                  <a:gd name="T19" fmla="*/ 13 h 17"/>
                  <a:gd name="T20" fmla="*/ 53 w 62"/>
                  <a:gd name="T21" fmla="*/ 13 h 17"/>
                  <a:gd name="T22" fmla="*/ 57 w 62"/>
                  <a:gd name="T23" fmla="*/ 9 h 17"/>
                  <a:gd name="T24" fmla="*/ 53 w 62"/>
                  <a:gd name="T25" fmla="*/ 4 h 17"/>
                  <a:gd name="T26" fmla="*/ 9 w 62"/>
                  <a:gd name="T27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" h="17">
                    <a:moveTo>
                      <a:pt x="53" y="17"/>
                    </a:moveTo>
                    <a:cubicBezTo>
                      <a:pt x="9" y="17"/>
                      <a:pt x="9" y="17"/>
                      <a:pt x="9" y="17"/>
                    </a:cubicBezTo>
                    <a:cubicBezTo>
                      <a:pt x="4" y="17"/>
                      <a:pt x="0" y="13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62" y="4"/>
                      <a:pt x="62" y="9"/>
                    </a:cubicBezTo>
                    <a:cubicBezTo>
                      <a:pt x="62" y="13"/>
                      <a:pt x="58" y="17"/>
                      <a:pt x="53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9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5" y="13"/>
                      <a:pt x="57" y="11"/>
                      <a:pt x="57" y="9"/>
                    </a:cubicBezTo>
                    <a:cubicBezTo>
                      <a:pt x="57" y="6"/>
                      <a:pt x="55" y="4"/>
                      <a:pt x="53" y="4"/>
                    </a:cubicBez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4" name="Freeform: Shape 57"/>
              <p:cNvSpPr/>
              <p:nvPr/>
            </p:nvSpPr>
            <p:spPr bwMode="auto">
              <a:xfrm>
                <a:off x="5640388" y="-498475"/>
                <a:ext cx="152400" cy="153988"/>
              </a:xfrm>
              <a:custGeom>
                <a:avLst/>
                <a:gdLst>
                  <a:gd name="T0" fmla="*/ 14 w 28"/>
                  <a:gd name="T1" fmla="*/ 28 h 28"/>
                  <a:gd name="T2" fmla="*/ 0 w 28"/>
                  <a:gd name="T3" fmla="*/ 14 h 28"/>
                  <a:gd name="T4" fmla="*/ 14 w 28"/>
                  <a:gd name="T5" fmla="*/ 0 h 28"/>
                  <a:gd name="T6" fmla="*/ 28 w 28"/>
                  <a:gd name="T7" fmla="*/ 14 h 28"/>
                  <a:gd name="T8" fmla="*/ 14 w 28"/>
                  <a:gd name="T9" fmla="*/ 28 h 28"/>
                  <a:gd name="T10" fmla="*/ 14 w 28"/>
                  <a:gd name="T11" fmla="*/ 5 h 28"/>
                  <a:gd name="T12" fmla="*/ 5 w 28"/>
                  <a:gd name="T13" fmla="*/ 14 h 28"/>
                  <a:gd name="T14" fmla="*/ 14 w 28"/>
                  <a:gd name="T15" fmla="*/ 23 h 28"/>
                  <a:gd name="T16" fmla="*/ 23 w 28"/>
                  <a:gd name="T17" fmla="*/ 14 h 28"/>
                  <a:gd name="T18" fmla="*/ 14 w 28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22"/>
                      <a:pt x="22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5" y="9"/>
                      <a:pt x="5" y="14"/>
                    </a:cubicBezTo>
                    <a:cubicBezTo>
                      <a:pt x="5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5" name="Freeform: Shape 58"/>
              <p:cNvSpPr/>
              <p:nvPr/>
            </p:nvSpPr>
            <p:spPr bwMode="auto">
              <a:xfrm>
                <a:off x="5886450" y="-498475"/>
                <a:ext cx="152400" cy="153988"/>
              </a:xfrm>
              <a:custGeom>
                <a:avLst/>
                <a:gdLst>
                  <a:gd name="T0" fmla="*/ 14 w 28"/>
                  <a:gd name="T1" fmla="*/ 28 h 28"/>
                  <a:gd name="T2" fmla="*/ 0 w 28"/>
                  <a:gd name="T3" fmla="*/ 14 h 28"/>
                  <a:gd name="T4" fmla="*/ 14 w 28"/>
                  <a:gd name="T5" fmla="*/ 0 h 28"/>
                  <a:gd name="T6" fmla="*/ 28 w 28"/>
                  <a:gd name="T7" fmla="*/ 14 h 28"/>
                  <a:gd name="T8" fmla="*/ 14 w 28"/>
                  <a:gd name="T9" fmla="*/ 28 h 28"/>
                  <a:gd name="T10" fmla="*/ 14 w 28"/>
                  <a:gd name="T11" fmla="*/ 5 h 28"/>
                  <a:gd name="T12" fmla="*/ 5 w 28"/>
                  <a:gd name="T13" fmla="*/ 14 h 28"/>
                  <a:gd name="T14" fmla="*/ 14 w 28"/>
                  <a:gd name="T15" fmla="*/ 23 h 28"/>
                  <a:gd name="T16" fmla="*/ 23 w 28"/>
                  <a:gd name="T17" fmla="*/ 14 h 28"/>
                  <a:gd name="T18" fmla="*/ 14 w 28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1" y="0"/>
                      <a:pt x="28" y="7"/>
                      <a:pt x="28" y="14"/>
                    </a:cubicBezTo>
                    <a:cubicBezTo>
                      <a:pt x="28" y="22"/>
                      <a:pt x="21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5" y="9"/>
                      <a:pt x="5" y="14"/>
                    </a:cubicBezTo>
                    <a:cubicBezTo>
                      <a:pt x="5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6" name="Freeform: Shape 59"/>
              <p:cNvSpPr/>
              <p:nvPr/>
            </p:nvSpPr>
            <p:spPr bwMode="auto">
              <a:xfrm>
                <a:off x="6132513" y="-498475"/>
                <a:ext cx="147638" cy="153988"/>
              </a:xfrm>
              <a:custGeom>
                <a:avLst/>
                <a:gdLst>
                  <a:gd name="T0" fmla="*/ 14 w 27"/>
                  <a:gd name="T1" fmla="*/ 28 h 28"/>
                  <a:gd name="T2" fmla="*/ 0 w 27"/>
                  <a:gd name="T3" fmla="*/ 14 h 28"/>
                  <a:gd name="T4" fmla="*/ 14 w 27"/>
                  <a:gd name="T5" fmla="*/ 0 h 28"/>
                  <a:gd name="T6" fmla="*/ 27 w 27"/>
                  <a:gd name="T7" fmla="*/ 14 h 28"/>
                  <a:gd name="T8" fmla="*/ 14 w 27"/>
                  <a:gd name="T9" fmla="*/ 28 h 28"/>
                  <a:gd name="T10" fmla="*/ 14 w 27"/>
                  <a:gd name="T11" fmla="*/ 5 h 28"/>
                  <a:gd name="T12" fmla="*/ 4 w 27"/>
                  <a:gd name="T13" fmla="*/ 14 h 28"/>
                  <a:gd name="T14" fmla="*/ 14 w 27"/>
                  <a:gd name="T15" fmla="*/ 23 h 28"/>
                  <a:gd name="T16" fmla="*/ 23 w 27"/>
                  <a:gd name="T17" fmla="*/ 14 h 28"/>
                  <a:gd name="T18" fmla="*/ 14 w 27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1" y="0"/>
                      <a:pt x="27" y="7"/>
                      <a:pt x="27" y="14"/>
                    </a:cubicBezTo>
                    <a:cubicBezTo>
                      <a:pt x="27" y="22"/>
                      <a:pt x="21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4" y="9"/>
                      <a:pt x="4" y="14"/>
                    </a:cubicBezTo>
                    <a:cubicBezTo>
                      <a:pt x="4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7" name="Freeform: Shape 60"/>
              <p:cNvSpPr/>
              <p:nvPr/>
            </p:nvSpPr>
            <p:spPr bwMode="auto">
              <a:xfrm>
                <a:off x="6378575" y="-498475"/>
                <a:ext cx="147638" cy="153988"/>
              </a:xfrm>
              <a:custGeom>
                <a:avLst/>
                <a:gdLst>
                  <a:gd name="T0" fmla="*/ 13 w 27"/>
                  <a:gd name="T1" fmla="*/ 28 h 28"/>
                  <a:gd name="T2" fmla="*/ 0 w 27"/>
                  <a:gd name="T3" fmla="*/ 14 h 28"/>
                  <a:gd name="T4" fmla="*/ 13 w 27"/>
                  <a:gd name="T5" fmla="*/ 0 h 28"/>
                  <a:gd name="T6" fmla="*/ 27 w 27"/>
                  <a:gd name="T7" fmla="*/ 14 h 28"/>
                  <a:gd name="T8" fmla="*/ 13 w 27"/>
                  <a:gd name="T9" fmla="*/ 28 h 28"/>
                  <a:gd name="T10" fmla="*/ 13 w 27"/>
                  <a:gd name="T11" fmla="*/ 5 h 28"/>
                  <a:gd name="T12" fmla="*/ 4 w 27"/>
                  <a:gd name="T13" fmla="*/ 14 h 28"/>
                  <a:gd name="T14" fmla="*/ 13 w 27"/>
                  <a:gd name="T15" fmla="*/ 23 h 28"/>
                  <a:gd name="T16" fmla="*/ 23 w 27"/>
                  <a:gd name="T17" fmla="*/ 14 h 28"/>
                  <a:gd name="T18" fmla="*/ 13 w 27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3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21" y="0"/>
                      <a:pt x="27" y="7"/>
                      <a:pt x="27" y="14"/>
                    </a:cubicBezTo>
                    <a:cubicBezTo>
                      <a:pt x="27" y="22"/>
                      <a:pt x="21" y="28"/>
                      <a:pt x="13" y="28"/>
                    </a:cubicBezTo>
                    <a:close/>
                    <a:moveTo>
                      <a:pt x="13" y="5"/>
                    </a:moveTo>
                    <a:cubicBezTo>
                      <a:pt x="8" y="5"/>
                      <a:pt x="4" y="9"/>
                      <a:pt x="4" y="14"/>
                    </a:cubicBezTo>
                    <a:cubicBezTo>
                      <a:pt x="4" y="19"/>
                      <a:pt x="8" y="23"/>
                      <a:pt x="13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8" name="Freeform: Shape 61"/>
              <p:cNvSpPr/>
              <p:nvPr/>
            </p:nvSpPr>
            <p:spPr bwMode="auto">
              <a:xfrm>
                <a:off x="5526088" y="-612775"/>
                <a:ext cx="1158875" cy="387350"/>
              </a:xfrm>
              <a:custGeom>
                <a:avLst/>
                <a:gdLst>
                  <a:gd name="T0" fmla="*/ 210 w 212"/>
                  <a:gd name="T1" fmla="*/ 71 h 71"/>
                  <a:gd name="T2" fmla="*/ 35 w 212"/>
                  <a:gd name="T3" fmla="*/ 71 h 71"/>
                  <a:gd name="T4" fmla="*/ 0 w 212"/>
                  <a:gd name="T5" fmla="*/ 35 h 71"/>
                  <a:gd name="T6" fmla="*/ 35 w 212"/>
                  <a:gd name="T7" fmla="*/ 0 h 71"/>
                  <a:gd name="T8" fmla="*/ 210 w 212"/>
                  <a:gd name="T9" fmla="*/ 0 h 71"/>
                  <a:gd name="T10" fmla="*/ 212 w 212"/>
                  <a:gd name="T11" fmla="*/ 2 h 71"/>
                  <a:gd name="T12" fmla="*/ 210 w 212"/>
                  <a:gd name="T13" fmla="*/ 5 h 71"/>
                  <a:gd name="T14" fmla="*/ 35 w 212"/>
                  <a:gd name="T15" fmla="*/ 5 h 71"/>
                  <a:gd name="T16" fmla="*/ 4 w 212"/>
                  <a:gd name="T17" fmla="*/ 35 h 71"/>
                  <a:gd name="T18" fmla="*/ 35 w 212"/>
                  <a:gd name="T19" fmla="*/ 66 h 71"/>
                  <a:gd name="T20" fmla="*/ 210 w 212"/>
                  <a:gd name="T21" fmla="*/ 66 h 71"/>
                  <a:gd name="T22" fmla="*/ 212 w 212"/>
                  <a:gd name="T23" fmla="*/ 68 h 71"/>
                  <a:gd name="T24" fmla="*/ 210 w 212"/>
                  <a:gd name="T2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2" h="71">
                    <a:moveTo>
                      <a:pt x="210" y="71"/>
                    </a:moveTo>
                    <a:cubicBezTo>
                      <a:pt x="35" y="71"/>
                      <a:pt x="35" y="71"/>
                      <a:pt x="35" y="71"/>
                    </a:cubicBezTo>
                    <a:cubicBezTo>
                      <a:pt x="15" y="71"/>
                      <a:pt x="0" y="55"/>
                      <a:pt x="0" y="35"/>
                    </a:cubicBezTo>
                    <a:cubicBezTo>
                      <a:pt x="0" y="16"/>
                      <a:pt x="15" y="0"/>
                      <a:pt x="35" y="0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11" y="0"/>
                      <a:pt x="212" y="1"/>
                      <a:pt x="212" y="2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18" y="5"/>
                      <a:pt x="4" y="18"/>
                      <a:pt x="4" y="35"/>
                    </a:cubicBezTo>
                    <a:cubicBezTo>
                      <a:pt x="4" y="52"/>
                      <a:pt x="18" y="66"/>
                      <a:pt x="35" y="66"/>
                    </a:cubicBezTo>
                    <a:cubicBezTo>
                      <a:pt x="210" y="66"/>
                      <a:pt x="210" y="66"/>
                      <a:pt x="210" y="66"/>
                    </a:cubicBezTo>
                    <a:cubicBezTo>
                      <a:pt x="211" y="66"/>
                      <a:pt x="212" y="67"/>
                      <a:pt x="212" y="68"/>
                    </a:cubicBezTo>
                    <a:cubicBezTo>
                      <a:pt x="212" y="69"/>
                      <a:pt x="211" y="71"/>
                      <a:pt x="210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Group 62"/>
          <p:cNvGrpSpPr/>
          <p:nvPr/>
        </p:nvGrpSpPr>
        <p:grpSpPr>
          <a:xfrm rot="21540000">
            <a:off x="3822789" y="2810823"/>
            <a:ext cx="966789" cy="968376"/>
            <a:chOff x="2552700" y="-1971675"/>
            <a:chExt cx="1935163" cy="1938338"/>
          </a:xfrm>
        </p:grpSpPr>
        <p:sp>
          <p:nvSpPr>
            <p:cNvPr id="45" name="Oval 63"/>
            <p:cNvSpPr/>
            <p:nvPr/>
          </p:nvSpPr>
          <p:spPr bwMode="auto">
            <a:xfrm>
              <a:off x="2552700" y="-1971675"/>
              <a:ext cx="1935163" cy="1938338"/>
            </a:xfrm>
            <a:prstGeom prst="ellipse">
              <a:avLst/>
            </a:prstGeom>
            <a:solidFill>
              <a:srgbClr val="023593"/>
            </a:solidFill>
            <a:ln>
              <a:noFill/>
            </a:ln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46" name="Group 64"/>
            <p:cNvGrpSpPr/>
            <p:nvPr/>
          </p:nvGrpSpPr>
          <p:grpSpPr>
            <a:xfrm>
              <a:off x="2908300" y="-1620838"/>
              <a:ext cx="1228725" cy="1236663"/>
              <a:chOff x="2908300" y="-1620838"/>
              <a:chExt cx="1228725" cy="1236663"/>
            </a:xfrm>
          </p:grpSpPr>
          <p:sp>
            <p:nvSpPr>
              <p:cNvPr id="47" name="Freeform: Shape 65"/>
              <p:cNvSpPr/>
              <p:nvPr/>
            </p:nvSpPr>
            <p:spPr bwMode="auto">
              <a:xfrm>
                <a:off x="3055938" y="-1620838"/>
                <a:ext cx="234950" cy="234950"/>
              </a:xfrm>
              <a:custGeom>
                <a:avLst/>
                <a:gdLst>
                  <a:gd name="T0" fmla="*/ 22 w 43"/>
                  <a:gd name="T1" fmla="*/ 43 h 43"/>
                  <a:gd name="T2" fmla="*/ 43 w 43"/>
                  <a:gd name="T3" fmla="*/ 21 h 43"/>
                  <a:gd name="T4" fmla="*/ 22 w 43"/>
                  <a:gd name="T5" fmla="*/ 0 h 43"/>
                  <a:gd name="T6" fmla="*/ 0 w 43"/>
                  <a:gd name="T7" fmla="*/ 21 h 43"/>
                  <a:gd name="T8" fmla="*/ 22 w 43"/>
                  <a:gd name="T9" fmla="*/ 43 h 43"/>
                  <a:gd name="T10" fmla="*/ 22 w 43"/>
                  <a:gd name="T11" fmla="*/ 5 h 43"/>
                  <a:gd name="T12" fmla="*/ 39 w 43"/>
                  <a:gd name="T13" fmla="*/ 21 h 43"/>
                  <a:gd name="T14" fmla="*/ 22 w 43"/>
                  <a:gd name="T15" fmla="*/ 38 h 43"/>
                  <a:gd name="T16" fmla="*/ 5 w 43"/>
                  <a:gd name="T17" fmla="*/ 21 h 43"/>
                  <a:gd name="T18" fmla="*/ 22 w 43"/>
                  <a:gd name="T1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34" y="43"/>
                      <a:pt x="43" y="33"/>
                      <a:pt x="43" y="21"/>
                    </a:cubicBezTo>
                    <a:cubicBezTo>
                      <a:pt x="43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33"/>
                      <a:pt x="10" y="43"/>
                      <a:pt x="22" y="43"/>
                    </a:cubicBezTo>
                    <a:close/>
                    <a:moveTo>
                      <a:pt x="22" y="5"/>
                    </a:moveTo>
                    <a:cubicBezTo>
                      <a:pt x="31" y="5"/>
                      <a:pt x="39" y="12"/>
                      <a:pt x="39" y="21"/>
                    </a:cubicBezTo>
                    <a:cubicBezTo>
                      <a:pt x="39" y="31"/>
                      <a:pt x="31" y="38"/>
                      <a:pt x="22" y="38"/>
                    </a:cubicBezTo>
                    <a:cubicBezTo>
                      <a:pt x="12" y="38"/>
                      <a:pt x="5" y="31"/>
                      <a:pt x="5" y="21"/>
                    </a:cubicBezTo>
                    <a:cubicBezTo>
                      <a:pt x="5" y="12"/>
                      <a:pt x="12" y="5"/>
                      <a:pt x="2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8" name="Freeform: Shape 66"/>
              <p:cNvSpPr/>
              <p:nvPr/>
            </p:nvSpPr>
            <p:spPr bwMode="auto">
              <a:xfrm>
                <a:off x="3749675" y="-1620838"/>
                <a:ext cx="234950" cy="234950"/>
              </a:xfrm>
              <a:custGeom>
                <a:avLst/>
                <a:gdLst>
                  <a:gd name="T0" fmla="*/ 22 w 43"/>
                  <a:gd name="T1" fmla="*/ 43 h 43"/>
                  <a:gd name="T2" fmla="*/ 43 w 43"/>
                  <a:gd name="T3" fmla="*/ 21 h 43"/>
                  <a:gd name="T4" fmla="*/ 22 w 43"/>
                  <a:gd name="T5" fmla="*/ 0 h 43"/>
                  <a:gd name="T6" fmla="*/ 0 w 43"/>
                  <a:gd name="T7" fmla="*/ 21 h 43"/>
                  <a:gd name="T8" fmla="*/ 22 w 43"/>
                  <a:gd name="T9" fmla="*/ 43 h 43"/>
                  <a:gd name="T10" fmla="*/ 22 w 43"/>
                  <a:gd name="T11" fmla="*/ 5 h 43"/>
                  <a:gd name="T12" fmla="*/ 39 w 43"/>
                  <a:gd name="T13" fmla="*/ 21 h 43"/>
                  <a:gd name="T14" fmla="*/ 22 w 43"/>
                  <a:gd name="T15" fmla="*/ 38 h 43"/>
                  <a:gd name="T16" fmla="*/ 5 w 43"/>
                  <a:gd name="T17" fmla="*/ 21 h 43"/>
                  <a:gd name="T18" fmla="*/ 22 w 43"/>
                  <a:gd name="T1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34" y="43"/>
                      <a:pt x="43" y="33"/>
                      <a:pt x="43" y="21"/>
                    </a:cubicBezTo>
                    <a:cubicBezTo>
                      <a:pt x="43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33"/>
                      <a:pt x="10" y="43"/>
                      <a:pt x="22" y="43"/>
                    </a:cubicBezTo>
                    <a:close/>
                    <a:moveTo>
                      <a:pt x="22" y="5"/>
                    </a:moveTo>
                    <a:cubicBezTo>
                      <a:pt x="31" y="5"/>
                      <a:pt x="39" y="12"/>
                      <a:pt x="39" y="21"/>
                    </a:cubicBezTo>
                    <a:cubicBezTo>
                      <a:pt x="39" y="31"/>
                      <a:pt x="31" y="38"/>
                      <a:pt x="22" y="38"/>
                    </a:cubicBezTo>
                    <a:cubicBezTo>
                      <a:pt x="13" y="38"/>
                      <a:pt x="5" y="31"/>
                      <a:pt x="5" y="21"/>
                    </a:cubicBezTo>
                    <a:cubicBezTo>
                      <a:pt x="5" y="12"/>
                      <a:pt x="13" y="5"/>
                      <a:pt x="2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9" name="Freeform: Shape 67"/>
              <p:cNvSpPr/>
              <p:nvPr/>
            </p:nvSpPr>
            <p:spPr bwMode="auto">
              <a:xfrm>
                <a:off x="2908300" y="-1358900"/>
                <a:ext cx="1228725" cy="974725"/>
              </a:xfrm>
              <a:custGeom>
                <a:avLst/>
                <a:gdLst>
                  <a:gd name="T0" fmla="*/ 205 w 225"/>
                  <a:gd name="T1" fmla="*/ 13 h 178"/>
                  <a:gd name="T2" fmla="*/ 151 w 225"/>
                  <a:gd name="T3" fmla="*/ 13 h 178"/>
                  <a:gd name="T4" fmla="*/ 112 w 225"/>
                  <a:gd name="T5" fmla="*/ 60 h 178"/>
                  <a:gd name="T6" fmla="*/ 74 w 225"/>
                  <a:gd name="T7" fmla="*/ 13 h 178"/>
                  <a:gd name="T8" fmla="*/ 19 w 225"/>
                  <a:gd name="T9" fmla="*/ 13 h 178"/>
                  <a:gd name="T10" fmla="*/ 2 w 225"/>
                  <a:gd name="T11" fmla="*/ 54 h 178"/>
                  <a:gd name="T12" fmla="*/ 26 w 225"/>
                  <a:gd name="T13" fmla="*/ 94 h 178"/>
                  <a:gd name="T14" fmla="*/ 36 w 225"/>
                  <a:gd name="T15" fmla="*/ 178 h 178"/>
                  <a:gd name="T16" fmla="*/ 53 w 225"/>
                  <a:gd name="T17" fmla="*/ 169 h 178"/>
                  <a:gd name="T18" fmla="*/ 74 w 225"/>
                  <a:gd name="T19" fmla="*/ 169 h 178"/>
                  <a:gd name="T20" fmla="*/ 77 w 225"/>
                  <a:gd name="T21" fmla="*/ 60 h 178"/>
                  <a:gd name="T22" fmla="*/ 112 w 225"/>
                  <a:gd name="T23" fmla="*/ 78 h 178"/>
                  <a:gd name="T24" fmla="*/ 147 w 225"/>
                  <a:gd name="T25" fmla="*/ 61 h 178"/>
                  <a:gd name="T26" fmla="*/ 151 w 225"/>
                  <a:gd name="T27" fmla="*/ 169 h 178"/>
                  <a:gd name="T28" fmla="*/ 171 w 225"/>
                  <a:gd name="T29" fmla="*/ 169 h 178"/>
                  <a:gd name="T30" fmla="*/ 189 w 225"/>
                  <a:gd name="T31" fmla="*/ 178 h 178"/>
                  <a:gd name="T32" fmla="*/ 199 w 225"/>
                  <a:gd name="T33" fmla="*/ 169 h 178"/>
                  <a:gd name="T34" fmla="*/ 207 w 225"/>
                  <a:gd name="T35" fmla="*/ 90 h 178"/>
                  <a:gd name="T36" fmla="*/ 81 w 225"/>
                  <a:gd name="T37" fmla="*/ 57 h 178"/>
                  <a:gd name="T38" fmla="*/ 68 w 225"/>
                  <a:gd name="T39" fmla="*/ 24 h 178"/>
                  <a:gd name="T40" fmla="*/ 66 w 225"/>
                  <a:gd name="T41" fmla="*/ 44 h 178"/>
                  <a:gd name="T42" fmla="*/ 69 w 225"/>
                  <a:gd name="T43" fmla="*/ 147 h 178"/>
                  <a:gd name="T44" fmla="*/ 69 w 225"/>
                  <a:gd name="T45" fmla="*/ 169 h 178"/>
                  <a:gd name="T46" fmla="*/ 52 w 225"/>
                  <a:gd name="T47" fmla="*/ 92 h 178"/>
                  <a:gd name="T48" fmla="*/ 41 w 225"/>
                  <a:gd name="T49" fmla="*/ 168 h 178"/>
                  <a:gd name="T50" fmla="*/ 30 w 225"/>
                  <a:gd name="T51" fmla="*/ 169 h 178"/>
                  <a:gd name="T52" fmla="*/ 31 w 225"/>
                  <a:gd name="T53" fmla="*/ 92 h 178"/>
                  <a:gd name="T54" fmla="*/ 31 w 225"/>
                  <a:gd name="T55" fmla="*/ 76 h 178"/>
                  <a:gd name="T56" fmla="*/ 27 w 225"/>
                  <a:gd name="T57" fmla="*/ 35 h 178"/>
                  <a:gd name="T58" fmla="*/ 23 w 225"/>
                  <a:gd name="T59" fmla="*/ 68 h 178"/>
                  <a:gd name="T60" fmla="*/ 27 w 225"/>
                  <a:gd name="T61" fmla="*/ 80 h 178"/>
                  <a:gd name="T62" fmla="*/ 26 w 225"/>
                  <a:gd name="T63" fmla="*/ 89 h 178"/>
                  <a:gd name="T64" fmla="*/ 6 w 225"/>
                  <a:gd name="T65" fmla="*/ 42 h 178"/>
                  <a:gd name="T66" fmla="*/ 48 w 225"/>
                  <a:gd name="T67" fmla="*/ 4 h 178"/>
                  <a:gd name="T68" fmla="*/ 88 w 225"/>
                  <a:gd name="T69" fmla="*/ 47 h 178"/>
                  <a:gd name="T70" fmla="*/ 110 w 225"/>
                  <a:gd name="T71" fmla="*/ 64 h 178"/>
                  <a:gd name="T72" fmla="*/ 114 w 225"/>
                  <a:gd name="T73" fmla="*/ 72 h 178"/>
                  <a:gd name="T74" fmla="*/ 26 w 225"/>
                  <a:gd name="T75" fmla="*/ 43 h 178"/>
                  <a:gd name="T76" fmla="*/ 26 w 225"/>
                  <a:gd name="T77" fmla="*/ 43 h 178"/>
                  <a:gd name="T78" fmla="*/ 198 w 225"/>
                  <a:gd name="T79" fmla="*/ 89 h 178"/>
                  <a:gd name="T80" fmla="*/ 198 w 225"/>
                  <a:gd name="T81" fmla="*/ 80 h 178"/>
                  <a:gd name="T82" fmla="*/ 202 w 225"/>
                  <a:gd name="T83" fmla="*/ 68 h 178"/>
                  <a:gd name="T84" fmla="*/ 198 w 225"/>
                  <a:gd name="T85" fmla="*/ 35 h 178"/>
                  <a:gd name="T86" fmla="*/ 194 w 225"/>
                  <a:gd name="T87" fmla="*/ 76 h 178"/>
                  <a:gd name="T88" fmla="*/ 194 w 225"/>
                  <a:gd name="T89" fmla="*/ 92 h 178"/>
                  <a:gd name="T90" fmla="*/ 195 w 225"/>
                  <a:gd name="T91" fmla="*/ 169 h 178"/>
                  <a:gd name="T92" fmla="*/ 183 w 225"/>
                  <a:gd name="T93" fmla="*/ 168 h 178"/>
                  <a:gd name="T94" fmla="*/ 173 w 225"/>
                  <a:gd name="T95" fmla="*/ 92 h 178"/>
                  <a:gd name="T96" fmla="*/ 155 w 225"/>
                  <a:gd name="T97" fmla="*/ 169 h 178"/>
                  <a:gd name="T98" fmla="*/ 156 w 225"/>
                  <a:gd name="T99" fmla="*/ 147 h 178"/>
                  <a:gd name="T100" fmla="*/ 159 w 225"/>
                  <a:gd name="T101" fmla="*/ 44 h 178"/>
                  <a:gd name="T102" fmla="*/ 157 w 225"/>
                  <a:gd name="T103" fmla="*/ 24 h 178"/>
                  <a:gd name="T104" fmla="*/ 144 w 225"/>
                  <a:gd name="T105" fmla="*/ 57 h 178"/>
                  <a:gd name="T106" fmla="*/ 117 w 225"/>
                  <a:gd name="T107" fmla="*/ 63 h 178"/>
                  <a:gd name="T108" fmla="*/ 137 w 225"/>
                  <a:gd name="T109" fmla="*/ 47 h 178"/>
                  <a:gd name="T110" fmla="*/ 177 w 225"/>
                  <a:gd name="T111" fmla="*/ 4 h 178"/>
                  <a:gd name="T112" fmla="*/ 218 w 225"/>
                  <a:gd name="T113" fmla="*/ 42 h 178"/>
                  <a:gd name="T114" fmla="*/ 203 w 225"/>
                  <a:gd name="T115" fmla="*/ 5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25" h="178">
                    <a:moveTo>
                      <a:pt x="222" y="40"/>
                    </a:moveTo>
                    <a:cubicBezTo>
                      <a:pt x="222" y="40"/>
                      <a:pt x="222" y="40"/>
                      <a:pt x="222" y="40"/>
                    </a:cubicBezTo>
                    <a:cubicBezTo>
                      <a:pt x="205" y="13"/>
                      <a:pt x="205" y="13"/>
                      <a:pt x="205" y="13"/>
                    </a:cubicBezTo>
                    <a:cubicBezTo>
                      <a:pt x="199" y="4"/>
                      <a:pt x="195" y="0"/>
                      <a:pt x="177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58" y="0"/>
                      <a:pt x="154" y="8"/>
                      <a:pt x="151" y="13"/>
                    </a:cubicBezTo>
                    <a:cubicBezTo>
                      <a:pt x="151" y="13"/>
                      <a:pt x="151" y="13"/>
                      <a:pt x="151" y="13"/>
                    </a:cubicBezTo>
                    <a:cubicBezTo>
                      <a:pt x="147" y="20"/>
                      <a:pt x="135" y="41"/>
                      <a:pt x="133" y="44"/>
                    </a:cubicBezTo>
                    <a:cubicBezTo>
                      <a:pt x="131" y="46"/>
                      <a:pt x="119" y="55"/>
                      <a:pt x="112" y="60"/>
                    </a:cubicBezTo>
                    <a:cubicBezTo>
                      <a:pt x="107" y="56"/>
                      <a:pt x="98" y="49"/>
                      <a:pt x="92" y="44"/>
                    </a:cubicBezTo>
                    <a:cubicBezTo>
                      <a:pt x="90" y="41"/>
                      <a:pt x="77" y="20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1" y="8"/>
                      <a:pt x="66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9" y="0"/>
                      <a:pt x="26" y="4"/>
                      <a:pt x="19" y="13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0" y="44"/>
                      <a:pt x="0" y="49"/>
                      <a:pt x="2" y="54"/>
                    </a:cubicBezTo>
                    <a:cubicBezTo>
                      <a:pt x="17" y="90"/>
                      <a:pt x="17" y="90"/>
                      <a:pt x="17" y="90"/>
                    </a:cubicBezTo>
                    <a:cubicBezTo>
                      <a:pt x="19" y="92"/>
                      <a:pt x="21" y="94"/>
                      <a:pt x="25" y="94"/>
                    </a:cubicBezTo>
                    <a:cubicBezTo>
                      <a:pt x="25" y="94"/>
                      <a:pt x="25" y="94"/>
                      <a:pt x="26" y="94"/>
                    </a:cubicBezTo>
                    <a:cubicBezTo>
                      <a:pt x="25" y="153"/>
                      <a:pt x="25" y="167"/>
                      <a:pt x="25" y="169"/>
                    </a:cubicBezTo>
                    <a:cubicBezTo>
                      <a:pt x="25" y="169"/>
                      <a:pt x="25" y="169"/>
                      <a:pt x="25" y="169"/>
                    </a:cubicBezTo>
                    <a:cubicBezTo>
                      <a:pt x="26" y="174"/>
                      <a:pt x="30" y="178"/>
                      <a:pt x="36" y="178"/>
                    </a:cubicBezTo>
                    <a:cubicBezTo>
                      <a:pt x="41" y="177"/>
                      <a:pt x="46" y="173"/>
                      <a:pt x="46" y="169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3" y="169"/>
                      <a:pt x="53" y="169"/>
                      <a:pt x="53" y="169"/>
                    </a:cubicBezTo>
                    <a:cubicBezTo>
                      <a:pt x="54" y="173"/>
                      <a:pt x="58" y="177"/>
                      <a:pt x="63" y="178"/>
                    </a:cubicBezTo>
                    <a:cubicBezTo>
                      <a:pt x="64" y="178"/>
                      <a:pt x="64" y="178"/>
                      <a:pt x="64" y="178"/>
                    </a:cubicBezTo>
                    <a:cubicBezTo>
                      <a:pt x="69" y="178"/>
                      <a:pt x="73" y="174"/>
                      <a:pt x="74" y="169"/>
                    </a:cubicBezTo>
                    <a:cubicBezTo>
                      <a:pt x="74" y="169"/>
                      <a:pt x="74" y="169"/>
                      <a:pt x="74" y="169"/>
                    </a:cubicBezTo>
                    <a:cubicBezTo>
                      <a:pt x="74" y="166"/>
                      <a:pt x="72" y="100"/>
                      <a:pt x="71" y="51"/>
                    </a:cubicBezTo>
                    <a:cubicBezTo>
                      <a:pt x="77" y="60"/>
                      <a:pt x="77" y="60"/>
                      <a:pt x="77" y="60"/>
                    </a:cubicBezTo>
                    <a:cubicBezTo>
                      <a:pt x="77" y="60"/>
                      <a:pt x="78" y="61"/>
                      <a:pt x="78" y="61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108" y="78"/>
                      <a:pt x="110" y="78"/>
                      <a:pt x="112" y="78"/>
                    </a:cubicBezTo>
                    <a:cubicBezTo>
                      <a:pt x="113" y="78"/>
                      <a:pt x="113" y="78"/>
                      <a:pt x="114" y="78"/>
                    </a:cubicBezTo>
                    <a:cubicBezTo>
                      <a:pt x="115" y="78"/>
                      <a:pt x="117" y="78"/>
                      <a:pt x="118" y="77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1"/>
                      <a:pt x="147" y="60"/>
                      <a:pt x="147" y="60"/>
                    </a:cubicBezTo>
                    <a:cubicBezTo>
                      <a:pt x="154" y="51"/>
                      <a:pt x="154" y="51"/>
                      <a:pt x="154" y="51"/>
                    </a:cubicBezTo>
                    <a:cubicBezTo>
                      <a:pt x="152" y="100"/>
                      <a:pt x="151" y="166"/>
                      <a:pt x="151" y="169"/>
                    </a:cubicBezTo>
                    <a:cubicBezTo>
                      <a:pt x="151" y="169"/>
                      <a:pt x="151" y="169"/>
                      <a:pt x="151" y="169"/>
                    </a:cubicBezTo>
                    <a:cubicBezTo>
                      <a:pt x="151" y="174"/>
                      <a:pt x="156" y="178"/>
                      <a:pt x="161" y="178"/>
                    </a:cubicBezTo>
                    <a:cubicBezTo>
                      <a:pt x="167" y="177"/>
                      <a:pt x="171" y="173"/>
                      <a:pt x="171" y="169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79" y="169"/>
                      <a:pt x="179" y="169"/>
                      <a:pt x="179" y="169"/>
                    </a:cubicBezTo>
                    <a:cubicBezTo>
                      <a:pt x="179" y="173"/>
                      <a:pt x="183" y="177"/>
                      <a:pt x="189" y="178"/>
                    </a:cubicBezTo>
                    <a:cubicBezTo>
                      <a:pt x="189" y="178"/>
                      <a:pt x="189" y="178"/>
                      <a:pt x="189" y="178"/>
                    </a:cubicBezTo>
                    <a:cubicBezTo>
                      <a:pt x="194" y="178"/>
                      <a:pt x="199" y="174"/>
                      <a:pt x="199" y="169"/>
                    </a:cubicBezTo>
                    <a:cubicBezTo>
                      <a:pt x="199" y="169"/>
                      <a:pt x="199" y="169"/>
                      <a:pt x="199" y="169"/>
                    </a:cubicBezTo>
                    <a:cubicBezTo>
                      <a:pt x="199" y="167"/>
                      <a:pt x="199" y="153"/>
                      <a:pt x="199" y="94"/>
                    </a:cubicBezTo>
                    <a:cubicBezTo>
                      <a:pt x="199" y="94"/>
                      <a:pt x="200" y="94"/>
                      <a:pt x="200" y="94"/>
                    </a:cubicBezTo>
                    <a:cubicBezTo>
                      <a:pt x="203" y="94"/>
                      <a:pt x="206" y="92"/>
                      <a:pt x="207" y="90"/>
                    </a:cubicBezTo>
                    <a:cubicBezTo>
                      <a:pt x="223" y="54"/>
                      <a:pt x="223" y="54"/>
                      <a:pt x="223" y="54"/>
                    </a:cubicBezTo>
                    <a:cubicBezTo>
                      <a:pt x="225" y="49"/>
                      <a:pt x="225" y="44"/>
                      <a:pt x="222" y="40"/>
                    </a:cubicBezTo>
                    <a:close/>
                    <a:moveTo>
                      <a:pt x="81" y="57"/>
                    </a:moveTo>
                    <a:cubicBezTo>
                      <a:pt x="71" y="43"/>
                      <a:pt x="71" y="43"/>
                      <a:pt x="71" y="43"/>
                    </a:cubicBezTo>
                    <a:cubicBezTo>
                      <a:pt x="71" y="37"/>
                      <a:pt x="70" y="32"/>
                      <a:pt x="70" y="27"/>
                    </a:cubicBezTo>
                    <a:cubicBezTo>
                      <a:pt x="70" y="25"/>
                      <a:pt x="69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7" y="24"/>
                      <a:pt x="66" y="25"/>
                      <a:pt x="66" y="27"/>
                    </a:cubicBezTo>
                    <a:cubicBezTo>
                      <a:pt x="66" y="27"/>
                      <a:pt x="66" y="33"/>
                      <a:pt x="66" y="44"/>
                    </a:cubicBezTo>
                    <a:cubicBezTo>
                      <a:pt x="66" y="44"/>
                      <a:pt x="66" y="44"/>
                      <a:pt x="66" y="44"/>
                    </a:cubicBezTo>
                    <a:cubicBezTo>
                      <a:pt x="66" y="58"/>
                      <a:pt x="67" y="78"/>
                      <a:pt x="67" y="98"/>
                    </a:cubicBezTo>
                    <a:cubicBezTo>
                      <a:pt x="68" y="116"/>
                      <a:pt x="68" y="133"/>
                      <a:pt x="69" y="147"/>
                    </a:cubicBezTo>
                    <a:cubicBezTo>
                      <a:pt x="69" y="153"/>
                      <a:pt x="69" y="159"/>
                      <a:pt x="69" y="163"/>
                    </a:cubicBezTo>
                    <a:cubicBezTo>
                      <a:pt x="69" y="166"/>
                      <a:pt x="69" y="167"/>
                      <a:pt x="69" y="169"/>
                    </a:cubicBezTo>
                    <a:cubicBezTo>
                      <a:pt x="69" y="169"/>
                      <a:pt x="69" y="169"/>
                      <a:pt x="69" y="169"/>
                    </a:cubicBezTo>
                    <a:cubicBezTo>
                      <a:pt x="69" y="171"/>
                      <a:pt x="67" y="173"/>
                      <a:pt x="64" y="173"/>
                    </a:cubicBezTo>
                    <a:cubicBezTo>
                      <a:pt x="61" y="173"/>
                      <a:pt x="58" y="171"/>
                      <a:pt x="58" y="168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1"/>
                      <a:pt x="51" y="90"/>
                      <a:pt x="50" y="90"/>
                    </a:cubicBezTo>
                    <a:cubicBezTo>
                      <a:pt x="48" y="90"/>
                      <a:pt x="47" y="91"/>
                      <a:pt x="47" y="92"/>
                    </a:cubicBezTo>
                    <a:cubicBezTo>
                      <a:pt x="41" y="168"/>
                      <a:pt x="41" y="168"/>
                      <a:pt x="41" y="168"/>
                    </a:cubicBezTo>
                    <a:cubicBezTo>
                      <a:pt x="41" y="171"/>
                      <a:pt x="39" y="173"/>
                      <a:pt x="36" y="173"/>
                    </a:cubicBezTo>
                    <a:cubicBezTo>
                      <a:pt x="33" y="173"/>
                      <a:pt x="30" y="171"/>
                      <a:pt x="30" y="169"/>
                    </a:cubicBezTo>
                    <a:cubicBezTo>
                      <a:pt x="30" y="169"/>
                      <a:pt x="30" y="169"/>
                      <a:pt x="30" y="169"/>
                    </a:cubicBezTo>
                    <a:cubicBezTo>
                      <a:pt x="30" y="167"/>
                      <a:pt x="30" y="165"/>
                      <a:pt x="30" y="162"/>
                    </a:cubicBezTo>
                    <a:cubicBezTo>
                      <a:pt x="30" y="157"/>
                      <a:pt x="30" y="151"/>
                      <a:pt x="30" y="144"/>
                    </a:cubicBezTo>
                    <a:cubicBezTo>
                      <a:pt x="30" y="129"/>
                      <a:pt x="30" y="110"/>
                      <a:pt x="31" y="92"/>
                    </a:cubicBezTo>
                    <a:cubicBezTo>
                      <a:pt x="33" y="90"/>
                      <a:pt x="34" y="87"/>
                      <a:pt x="33" y="84"/>
                    </a:cubicBezTo>
                    <a:cubicBezTo>
                      <a:pt x="33" y="84"/>
                      <a:pt x="33" y="84"/>
                      <a:pt x="33" y="83"/>
                    </a:cubicBezTo>
                    <a:cubicBezTo>
                      <a:pt x="33" y="83"/>
                      <a:pt x="32" y="80"/>
                      <a:pt x="31" y="76"/>
                    </a:cubicBezTo>
                    <a:cubicBezTo>
                      <a:pt x="31" y="50"/>
                      <a:pt x="31" y="36"/>
                      <a:pt x="31" y="36"/>
                    </a:cubicBezTo>
                    <a:cubicBezTo>
                      <a:pt x="31" y="35"/>
                      <a:pt x="30" y="34"/>
                      <a:pt x="29" y="34"/>
                    </a:cubicBezTo>
                    <a:cubicBezTo>
                      <a:pt x="28" y="34"/>
                      <a:pt x="27" y="34"/>
                      <a:pt x="27" y="35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9"/>
                      <a:pt x="17" y="50"/>
                    </a:cubicBezTo>
                    <a:cubicBezTo>
                      <a:pt x="17" y="50"/>
                      <a:pt x="20" y="59"/>
                      <a:pt x="23" y="68"/>
                    </a:cubicBezTo>
                    <a:cubicBezTo>
                      <a:pt x="24" y="71"/>
                      <a:pt x="25" y="74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8"/>
                      <a:pt x="27" y="79"/>
                      <a:pt x="27" y="80"/>
                    </a:cubicBezTo>
                    <a:cubicBezTo>
                      <a:pt x="28" y="82"/>
                      <a:pt x="28" y="84"/>
                      <a:pt x="29" y="85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9" y="87"/>
                      <a:pt x="28" y="88"/>
                      <a:pt x="26" y="89"/>
                    </a:cubicBezTo>
                    <a:cubicBezTo>
                      <a:pt x="24" y="90"/>
                      <a:pt x="22" y="89"/>
                      <a:pt x="21" y="88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5" y="49"/>
                      <a:pt x="5" y="45"/>
                      <a:pt x="6" y="42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9" y="8"/>
                      <a:pt x="31" y="4"/>
                      <a:pt x="48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64" y="4"/>
                      <a:pt x="67" y="11"/>
                      <a:pt x="69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4" y="22"/>
                      <a:pt x="88" y="47"/>
                      <a:pt x="88" y="47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8" y="47"/>
                      <a:pt x="95" y="52"/>
                      <a:pt x="101" y="57"/>
                    </a:cubicBezTo>
                    <a:cubicBezTo>
                      <a:pt x="104" y="60"/>
                      <a:pt x="108" y="62"/>
                      <a:pt x="110" y="64"/>
                    </a:cubicBezTo>
                    <a:cubicBezTo>
                      <a:pt x="112" y="65"/>
                      <a:pt x="113" y="66"/>
                      <a:pt x="114" y="67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15" y="68"/>
                      <a:pt x="115" y="70"/>
                      <a:pt x="114" y="72"/>
                    </a:cubicBezTo>
                    <a:cubicBezTo>
                      <a:pt x="113" y="73"/>
                      <a:pt x="111" y="74"/>
                      <a:pt x="109" y="73"/>
                    </a:cubicBezTo>
                    <a:lnTo>
                      <a:pt x="81" y="57"/>
                    </a:lnTo>
                    <a:close/>
                    <a:moveTo>
                      <a:pt x="26" y="43"/>
                    </a:moveTo>
                    <a:cubicBezTo>
                      <a:pt x="26" y="48"/>
                      <a:pt x="26" y="54"/>
                      <a:pt x="26" y="63"/>
                    </a:cubicBezTo>
                    <a:cubicBezTo>
                      <a:pt x="25" y="58"/>
                      <a:pt x="23" y="54"/>
                      <a:pt x="22" y="50"/>
                    </a:cubicBezTo>
                    <a:lnTo>
                      <a:pt x="26" y="43"/>
                    </a:lnTo>
                    <a:close/>
                    <a:moveTo>
                      <a:pt x="219" y="52"/>
                    </a:moveTo>
                    <a:cubicBezTo>
                      <a:pt x="203" y="88"/>
                      <a:pt x="203" y="88"/>
                      <a:pt x="203" y="88"/>
                    </a:cubicBezTo>
                    <a:cubicBezTo>
                      <a:pt x="202" y="89"/>
                      <a:pt x="200" y="90"/>
                      <a:pt x="198" y="89"/>
                    </a:cubicBezTo>
                    <a:cubicBezTo>
                      <a:pt x="196" y="88"/>
                      <a:pt x="195" y="87"/>
                      <a:pt x="196" y="85"/>
                    </a:cubicBezTo>
                    <a:cubicBezTo>
                      <a:pt x="196" y="85"/>
                      <a:pt x="196" y="85"/>
                      <a:pt x="196" y="85"/>
                    </a:cubicBezTo>
                    <a:cubicBezTo>
                      <a:pt x="196" y="84"/>
                      <a:pt x="197" y="82"/>
                      <a:pt x="198" y="80"/>
                    </a:cubicBezTo>
                    <a:cubicBezTo>
                      <a:pt x="198" y="79"/>
                      <a:pt x="198" y="78"/>
                      <a:pt x="198" y="77"/>
                    </a:cubicBezTo>
                    <a:cubicBezTo>
                      <a:pt x="198" y="77"/>
                      <a:pt x="198" y="77"/>
                      <a:pt x="198" y="77"/>
                    </a:cubicBezTo>
                    <a:cubicBezTo>
                      <a:pt x="199" y="74"/>
                      <a:pt x="201" y="71"/>
                      <a:pt x="202" y="68"/>
                    </a:cubicBezTo>
                    <a:cubicBezTo>
                      <a:pt x="205" y="59"/>
                      <a:pt x="208" y="50"/>
                      <a:pt x="208" y="50"/>
                    </a:cubicBezTo>
                    <a:cubicBezTo>
                      <a:pt x="208" y="49"/>
                      <a:pt x="208" y="48"/>
                      <a:pt x="207" y="48"/>
                    </a:cubicBezTo>
                    <a:cubicBezTo>
                      <a:pt x="198" y="35"/>
                      <a:pt x="198" y="35"/>
                      <a:pt x="198" y="35"/>
                    </a:cubicBezTo>
                    <a:cubicBezTo>
                      <a:pt x="197" y="34"/>
                      <a:pt x="196" y="34"/>
                      <a:pt x="195" y="34"/>
                    </a:cubicBezTo>
                    <a:cubicBezTo>
                      <a:pt x="194" y="34"/>
                      <a:pt x="194" y="35"/>
                      <a:pt x="194" y="36"/>
                    </a:cubicBezTo>
                    <a:cubicBezTo>
                      <a:pt x="194" y="36"/>
                      <a:pt x="194" y="50"/>
                      <a:pt x="194" y="76"/>
                    </a:cubicBezTo>
                    <a:cubicBezTo>
                      <a:pt x="193" y="80"/>
                      <a:pt x="192" y="83"/>
                      <a:pt x="191" y="83"/>
                    </a:cubicBezTo>
                    <a:cubicBezTo>
                      <a:pt x="191" y="84"/>
                      <a:pt x="191" y="84"/>
                      <a:pt x="191" y="84"/>
                    </a:cubicBezTo>
                    <a:cubicBezTo>
                      <a:pt x="190" y="87"/>
                      <a:pt x="192" y="90"/>
                      <a:pt x="194" y="92"/>
                    </a:cubicBezTo>
                    <a:cubicBezTo>
                      <a:pt x="194" y="110"/>
                      <a:pt x="194" y="129"/>
                      <a:pt x="194" y="144"/>
                    </a:cubicBezTo>
                    <a:cubicBezTo>
                      <a:pt x="194" y="151"/>
                      <a:pt x="195" y="157"/>
                      <a:pt x="195" y="162"/>
                    </a:cubicBezTo>
                    <a:cubicBezTo>
                      <a:pt x="195" y="165"/>
                      <a:pt x="195" y="167"/>
                      <a:pt x="195" y="169"/>
                    </a:cubicBezTo>
                    <a:cubicBezTo>
                      <a:pt x="195" y="169"/>
                      <a:pt x="195" y="169"/>
                      <a:pt x="195" y="169"/>
                    </a:cubicBezTo>
                    <a:cubicBezTo>
                      <a:pt x="194" y="171"/>
                      <a:pt x="192" y="173"/>
                      <a:pt x="189" y="173"/>
                    </a:cubicBezTo>
                    <a:cubicBezTo>
                      <a:pt x="186" y="173"/>
                      <a:pt x="183" y="171"/>
                      <a:pt x="183" y="168"/>
                    </a:cubicBezTo>
                    <a:cubicBezTo>
                      <a:pt x="177" y="92"/>
                      <a:pt x="177" y="92"/>
                      <a:pt x="177" y="92"/>
                    </a:cubicBezTo>
                    <a:cubicBezTo>
                      <a:pt x="177" y="91"/>
                      <a:pt x="176" y="90"/>
                      <a:pt x="175" y="90"/>
                    </a:cubicBezTo>
                    <a:cubicBezTo>
                      <a:pt x="174" y="90"/>
                      <a:pt x="173" y="91"/>
                      <a:pt x="173" y="92"/>
                    </a:cubicBezTo>
                    <a:cubicBezTo>
                      <a:pt x="167" y="168"/>
                      <a:pt x="167" y="168"/>
                      <a:pt x="167" y="168"/>
                    </a:cubicBezTo>
                    <a:cubicBezTo>
                      <a:pt x="166" y="171"/>
                      <a:pt x="164" y="173"/>
                      <a:pt x="161" y="173"/>
                    </a:cubicBezTo>
                    <a:cubicBezTo>
                      <a:pt x="158" y="173"/>
                      <a:pt x="155" y="171"/>
                      <a:pt x="155" y="169"/>
                    </a:cubicBezTo>
                    <a:cubicBezTo>
                      <a:pt x="155" y="169"/>
                      <a:pt x="155" y="169"/>
                      <a:pt x="155" y="169"/>
                    </a:cubicBezTo>
                    <a:cubicBezTo>
                      <a:pt x="155" y="167"/>
                      <a:pt x="155" y="166"/>
                      <a:pt x="155" y="163"/>
                    </a:cubicBezTo>
                    <a:cubicBezTo>
                      <a:pt x="156" y="159"/>
                      <a:pt x="156" y="153"/>
                      <a:pt x="156" y="147"/>
                    </a:cubicBezTo>
                    <a:cubicBezTo>
                      <a:pt x="156" y="133"/>
                      <a:pt x="157" y="116"/>
                      <a:pt x="157" y="98"/>
                    </a:cubicBezTo>
                    <a:cubicBezTo>
                      <a:pt x="158" y="78"/>
                      <a:pt x="158" y="58"/>
                      <a:pt x="159" y="44"/>
                    </a:cubicBezTo>
                    <a:cubicBezTo>
                      <a:pt x="159" y="44"/>
                      <a:pt x="159" y="44"/>
                      <a:pt x="159" y="44"/>
                    </a:cubicBezTo>
                    <a:cubicBezTo>
                      <a:pt x="159" y="33"/>
                      <a:pt x="159" y="27"/>
                      <a:pt x="159" y="27"/>
                    </a:cubicBezTo>
                    <a:cubicBezTo>
                      <a:pt x="159" y="25"/>
                      <a:pt x="158" y="24"/>
                      <a:pt x="157" y="24"/>
                    </a:cubicBezTo>
                    <a:cubicBezTo>
                      <a:pt x="157" y="24"/>
                      <a:pt x="157" y="24"/>
                      <a:pt x="157" y="24"/>
                    </a:cubicBezTo>
                    <a:cubicBezTo>
                      <a:pt x="155" y="24"/>
                      <a:pt x="154" y="25"/>
                      <a:pt x="154" y="27"/>
                    </a:cubicBezTo>
                    <a:cubicBezTo>
                      <a:pt x="154" y="32"/>
                      <a:pt x="154" y="37"/>
                      <a:pt x="154" y="43"/>
                    </a:cubicBezTo>
                    <a:cubicBezTo>
                      <a:pt x="144" y="57"/>
                      <a:pt x="144" y="57"/>
                      <a:pt x="144" y="57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20" y="68"/>
                      <a:pt x="119" y="65"/>
                      <a:pt x="117" y="63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7" y="63"/>
                      <a:pt x="116" y="63"/>
                      <a:pt x="116" y="63"/>
                    </a:cubicBezTo>
                    <a:cubicBezTo>
                      <a:pt x="124" y="57"/>
                      <a:pt x="136" y="47"/>
                      <a:pt x="136" y="47"/>
                    </a:cubicBezTo>
                    <a:cubicBezTo>
                      <a:pt x="136" y="47"/>
                      <a:pt x="137" y="47"/>
                      <a:pt x="137" y="47"/>
                    </a:cubicBezTo>
                    <a:cubicBezTo>
                      <a:pt x="137" y="47"/>
                      <a:pt x="151" y="22"/>
                      <a:pt x="155" y="1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11"/>
                      <a:pt x="161" y="4"/>
                      <a:pt x="177" y="4"/>
                    </a:cubicBezTo>
                    <a:cubicBezTo>
                      <a:pt x="177" y="4"/>
                      <a:pt x="177" y="4"/>
                      <a:pt x="177" y="4"/>
                    </a:cubicBezTo>
                    <a:cubicBezTo>
                      <a:pt x="194" y="4"/>
                      <a:pt x="196" y="8"/>
                      <a:pt x="201" y="16"/>
                    </a:cubicBezTo>
                    <a:cubicBezTo>
                      <a:pt x="218" y="42"/>
                      <a:pt x="218" y="42"/>
                      <a:pt x="218" y="42"/>
                    </a:cubicBezTo>
                    <a:cubicBezTo>
                      <a:pt x="220" y="45"/>
                      <a:pt x="220" y="49"/>
                      <a:pt x="219" y="52"/>
                    </a:cubicBezTo>
                    <a:close/>
                    <a:moveTo>
                      <a:pt x="198" y="43"/>
                    </a:moveTo>
                    <a:cubicBezTo>
                      <a:pt x="203" y="50"/>
                      <a:pt x="203" y="50"/>
                      <a:pt x="203" y="50"/>
                    </a:cubicBezTo>
                    <a:cubicBezTo>
                      <a:pt x="202" y="54"/>
                      <a:pt x="200" y="58"/>
                      <a:pt x="198" y="63"/>
                    </a:cubicBezTo>
                    <a:cubicBezTo>
                      <a:pt x="198" y="54"/>
                      <a:pt x="198" y="48"/>
                      <a:pt x="198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Group 70"/>
          <p:cNvGrpSpPr>
            <a:grpSpLocks noChangeAspect="1"/>
          </p:cNvGrpSpPr>
          <p:nvPr/>
        </p:nvGrpSpPr>
        <p:grpSpPr bwMode="auto">
          <a:xfrm>
            <a:off x="3222154" y="4523808"/>
            <a:ext cx="901700" cy="901700"/>
            <a:chOff x="1544" y="1525"/>
            <a:chExt cx="426" cy="426"/>
          </a:xfrm>
        </p:grpSpPr>
        <p:sp>
          <p:nvSpPr>
            <p:cNvPr id="42" name="Oval 71"/>
            <p:cNvSpPr/>
            <p:nvPr/>
          </p:nvSpPr>
          <p:spPr bwMode="auto">
            <a:xfrm>
              <a:off x="1544" y="1525"/>
              <a:ext cx="426" cy="426"/>
            </a:xfrm>
            <a:prstGeom prst="ellipse">
              <a:avLst/>
            </a:prstGeom>
            <a:solidFill>
              <a:srgbClr val="0235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3" name="Freeform: Shape 72"/>
            <p:cNvSpPr/>
            <p:nvPr/>
          </p:nvSpPr>
          <p:spPr bwMode="auto">
            <a:xfrm>
              <a:off x="1672" y="1606"/>
              <a:ext cx="60" cy="264"/>
            </a:xfrm>
            <a:custGeom>
              <a:avLst/>
              <a:gdLst>
                <a:gd name="T0" fmla="*/ 50 w 50"/>
                <a:gd name="T1" fmla="*/ 173 h 220"/>
                <a:gd name="T2" fmla="*/ 36 w 50"/>
                <a:gd name="T3" fmla="*/ 0 h 220"/>
                <a:gd name="T4" fmla="*/ 0 w 50"/>
                <a:gd name="T5" fmla="*/ 14 h 220"/>
                <a:gd name="T6" fmla="*/ 0 w 50"/>
                <a:gd name="T7" fmla="*/ 173 h 220"/>
                <a:gd name="T8" fmla="*/ 0 w 50"/>
                <a:gd name="T9" fmla="*/ 173 h 220"/>
                <a:gd name="T10" fmla="*/ 0 w 50"/>
                <a:gd name="T11" fmla="*/ 174 h 220"/>
                <a:gd name="T12" fmla="*/ 0 w 50"/>
                <a:gd name="T13" fmla="*/ 174 h 220"/>
                <a:gd name="T14" fmla="*/ 25 w 50"/>
                <a:gd name="T15" fmla="*/ 220 h 220"/>
                <a:gd name="T16" fmla="*/ 50 w 50"/>
                <a:gd name="T17" fmla="*/ 174 h 220"/>
                <a:gd name="T18" fmla="*/ 50 w 50"/>
                <a:gd name="T19" fmla="*/ 174 h 220"/>
                <a:gd name="T20" fmla="*/ 50 w 50"/>
                <a:gd name="T21" fmla="*/ 174 h 220"/>
                <a:gd name="T22" fmla="*/ 31 w 50"/>
                <a:gd name="T23" fmla="*/ 201 h 220"/>
                <a:gd name="T24" fmla="*/ 7 w 50"/>
                <a:gd name="T25" fmla="*/ 177 h 220"/>
                <a:gd name="T26" fmla="*/ 16 w 50"/>
                <a:gd name="T27" fmla="*/ 177 h 220"/>
                <a:gd name="T28" fmla="*/ 18 w 50"/>
                <a:gd name="T29" fmla="*/ 177 h 220"/>
                <a:gd name="T30" fmla="*/ 44 w 50"/>
                <a:gd name="T31" fmla="*/ 175 h 220"/>
                <a:gd name="T32" fmla="*/ 45 w 50"/>
                <a:gd name="T33" fmla="*/ 53 h 220"/>
                <a:gd name="T34" fmla="*/ 4 w 50"/>
                <a:gd name="T35" fmla="*/ 34 h 220"/>
                <a:gd name="T36" fmla="*/ 45 w 50"/>
                <a:gd name="T37" fmla="*/ 53 h 220"/>
                <a:gd name="T38" fmla="*/ 19 w 50"/>
                <a:gd name="T39" fmla="*/ 172 h 220"/>
                <a:gd name="T40" fmla="*/ 31 w 50"/>
                <a:gd name="T41" fmla="*/ 58 h 220"/>
                <a:gd name="T42" fmla="*/ 23 w 50"/>
                <a:gd name="T43" fmla="*/ 171 h 220"/>
                <a:gd name="T44" fmla="*/ 4 w 50"/>
                <a:gd name="T45" fmla="*/ 58 h 220"/>
                <a:gd name="T46" fmla="*/ 14 w 50"/>
                <a:gd name="T47" fmla="*/ 173 h 220"/>
                <a:gd name="T48" fmla="*/ 36 w 50"/>
                <a:gd name="T49" fmla="*/ 169 h 220"/>
                <a:gd name="T50" fmla="*/ 45 w 50"/>
                <a:gd name="T51" fmla="*/ 58 h 220"/>
                <a:gd name="T52" fmla="*/ 36 w 50"/>
                <a:gd name="T53" fmla="*/ 169 h 220"/>
                <a:gd name="T54" fmla="*/ 36 w 50"/>
                <a:gd name="T55" fmla="*/ 5 h 220"/>
                <a:gd name="T56" fmla="*/ 45 w 50"/>
                <a:gd name="T57" fmla="*/ 29 h 220"/>
                <a:gd name="T58" fmla="*/ 4 w 50"/>
                <a:gd name="T59" fmla="*/ 14 h 220"/>
                <a:gd name="T60" fmla="*/ 22 w 50"/>
                <a:gd name="T61" fmla="*/ 206 h 220"/>
                <a:gd name="T62" fmla="*/ 25 w 50"/>
                <a:gd name="T63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220">
                  <a:moveTo>
                    <a:pt x="50" y="173"/>
                  </a:moveTo>
                  <a:cubicBezTo>
                    <a:pt x="50" y="173"/>
                    <a:pt x="50" y="173"/>
                    <a:pt x="50" y="17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6"/>
                    <a:pt x="44" y="0"/>
                    <a:pt x="3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23" y="218"/>
                    <a:pt x="23" y="218"/>
                    <a:pt x="23" y="218"/>
                  </a:cubicBezTo>
                  <a:cubicBezTo>
                    <a:pt x="23" y="219"/>
                    <a:pt x="24" y="220"/>
                    <a:pt x="25" y="220"/>
                  </a:cubicBezTo>
                  <a:cubicBezTo>
                    <a:pt x="26" y="220"/>
                    <a:pt x="27" y="219"/>
                    <a:pt x="27" y="218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3"/>
                  </a:cubicBezTo>
                  <a:close/>
                  <a:moveTo>
                    <a:pt x="31" y="201"/>
                  </a:moveTo>
                  <a:cubicBezTo>
                    <a:pt x="19" y="201"/>
                    <a:pt x="19" y="201"/>
                    <a:pt x="19" y="201"/>
                  </a:cubicBezTo>
                  <a:cubicBezTo>
                    <a:pt x="7" y="177"/>
                    <a:pt x="7" y="177"/>
                    <a:pt x="7" y="177"/>
                  </a:cubicBezTo>
                  <a:cubicBezTo>
                    <a:pt x="8" y="177"/>
                    <a:pt x="9" y="177"/>
                    <a:pt x="11" y="177"/>
                  </a:cubicBezTo>
                  <a:cubicBezTo>
                    <a:pt x="13" y="177"/>
                    <a:pt x="14" y="177"/>
                    <a:pt x="16" y="177"/>
                  </a:cubicBezTo>
                  <a:cubicBezTo>
                    <a:pt x="16" y="177"/>
                    <a:pt x="16" y="177"/>
                    <a:pt x="17" y="177"/>
                  </a:cubicBezTo>
                  <a:cubicBezTo>
                    <a:pt x="17" y="177"/>
                    <a:pt x="17" y="177"/>
                    <a:pt x="18" y="177"/>
                  </a:cubicBezTo>
                  <a:cubicBezTo>
                    <a:pt x="20" y="176"/>
                    <a:pt x="22" y="176"/>
                    <a:pt x="24" y="176"/>
                  </a:cubicBezTo>
                  <a:cubicBezTo>
                    <a:pt x="31" y="174"/>
                    <a:pt x="38" y="173"/>
                    <a:pt x="44" y="175"/>
                  </a:cubicBezTo>
                  <a:lnTo>
                    <a:pt x="31" y="201"/>
                  </a:lnTo>
                  <a:close/>
                  <a:moveTo>
                    <a:pt x="45" y="53"/>
                  </a:moveTo>
                  <a:cubicBezTo>
                    <a:pt x="4" y="53"/>
                    <a:pt x="4" y="53"/>
                    <a:pt x="4" y="5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5" y="34"/>
                    <a:pt x="45" y="34"/>
                    <a:pt x="45" y="34"/>
                  </a:cubicBezTo>
                  <a:lnTo>
                    <a:pt x="45" y="53"/>
                  </a:lnTo>
                  <a:close/>
                  <a:moveTo>
                    <a:pt x="23" y="171"/>
                  </a:moveTo>
                  <a:cubicBezTo>
                    <a:pt x="22" y="171"/>
                    <a:pt x="20" y="172"/>
                    <a:pt x="19" y="172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28" y="170"/>
                    <a:pt x="26" y="170"/>
                    <a:pt x="23" y="171"/>
                  </a:cubicBezTo>
                  <a:close/>
                  <a:moveTo>
                    <a:pt x="4" y="172"/>
                  </a:moveTo>
                  <a:cubicBezTo>
                    <a:pt x="4" y="58"/>
                    <a:pt x="4" y="58"/>
                    <a:pt x="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1" y="173"/>
                    <a:pt x="7" y="173"/>
                    <a:pt x="4" y="172"/>
                  </a:cubicBezTo>
                  <a:close/>
                  <a:moveTo>
                    <a:pt x="36" y="169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170"/>
                    <a:pt x="45" y="170"/>
                    <a:pt x="45" y="170"/>
                  </a:cubicBezTo>
                  <a:cubicBezTo>
                    <a:pt x="42" y="169"/>
                    <a:pt x="39" y="169"/>
                    <a:pt x="36" y="169"/>
                  </a:cubicBezTo>
                  <a:close/>
                  <a:moveTo>
                    <a:pt x="13" y="5"/>
                  </a:moveTo>
                  <a:cubicBezTo>
                    <a:pt x="36" y="5"/>
                    <a:pt x="36" y="5"/>
                    <a:pt x="36" y="5"/>
                  </a:cubicBezTo>
                  <a:cubicBezTo>
                    <a:pt x="41" y="5"/>
                    <a:pt x="45" y="9"/>
                    <a:pt x="45" y="14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lose/>
                  <a:moveTo>
                    <a:pt x="22" y="206"/>
                  </a:moveTo>
                  <a:cubicBezTo>
                    <a:pt x="28" y="206"/>
                    <a:pt x="28" y="206"/>
                    <a:pt x="28" y="206"/>
                  </a:cubicBezTo>
                  <a:cubicBezTo>
                    <a:pt x="25" y="212"/>
                    <a:pt x="25" y="212"/>
                    <a:pt x="25" y="212"/>
                  </a:cubicBezTo>
                  <a:lnTo>
                    <a:pt x="22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4" name="Freeform: Shape 73"/>
            <p:cNvSpPr/>
            <p:nvPr/>
          </p:nvSpPr>
          <p:spPr bwMode="auto">
            <a:xfrm>
              <a:off x="1765" y="1606"/>
              <a:ext cx="77" cy="264"/>
            </a:xfrm>
            <a:custGeom>
              <a:avLst/>
              <a:gdLst>
                <a:gd name="T0" fmla="*/ 61 w 64"/>
                <a:gd name="T1" fmla="*/ 0 h 220"/>
                <a:gd name="T2" fmla="*/ 3 w 64"/>
                <a:gd name="T3" fmla="*/ 0 h 220"/>
                <a:gd name="T4" fmla="*/ 0 w 64"/>
                <a:gd name="T5" fmla="*/ 3 h 220"/>
                <a:gd name="T6" fmla="*/ 0 w 64"/>
                <a:gd name="T7" fmla="*/ 217 h 220"/>
                <a:gd name="T8" fmla="*/ 3 w 64"/>
                <a:gd name="T9" fmla="*/ 220 h 220"/>
                <a:gd name="T10" fmla="*/ 61 w 64"/>
                <a:gd name="T11" fmla="*/ 220 h 220"/>
                <a:gd name="T12" fmla="*/ 64 w 64"/>
                <a:gd name="T13" fmla="*/ 217 h 220"/>
                <a:gd name="T14" fmla="*/ 64 w 64"/>
                <a:gd name="T15" fmla="*/ 3 h 220"/>
                <a:gd name="T16" fmla="*/ 61 w 64"/>
                <a:gd name="T17" fmla="*/ 0 h 220"/>
                <a:gd name="T18" fmla="*/ 5 w 64"/>
                <a:gd name="T19" fmla="*/ 215 h 220"/>
                <a:gd name="T20" fmla="*/ 5 w 64"/>
                <a:gd name="T21" fmla="*/ 5 h 220"/>
                <a:gd name="T22" fmla="*/ 59 w 64"/>
                <a:gd name="T23" fmla="*/ 5 h 220"/>
                <a:gd name="T24" fmla="*/ 59 w 64"/>
                <a:gd name="T25" fmla="*/ 22 h 220"/>
                <a:gd name="T26" fmla="*/ 39 w 64"/>
                <a:gd name="T27" fmla="*/ 22 h 220"/>
                <a:gd name="T28" fmla="*/ 37 w 64"/>
                <a:gd name="T29" fmla="*/ 25 h 220"/>
                <a:gd name="T30" fmla="*/ 39 w 64"/>
                <a:gd name="T31" fmla="*/ 27 h 220"/>
                <a:gd name="T32" fmla="*/ 59 w 64"/>
                <a:gd name="T33" fmla="*/ 27 h 220"/>
                <a:gd name="T34" fmla="*/ 59 w 64"/>
                <a:gd name="T35" fmla="*/ 47 h 220"/>
                <a:gd name="T36" fmla="*/ 32 w 64"/>
                <a:gd name="T37" fmla="*/ 47 h 220"/>
                <a:gd name="T38" fmla="*/ 30 w 64"/>
                <a:gd name="T39" fmla="*/ 49 h 220"/>
                <a:gd name="T40" fmla="*/ 32 w 64"/>
                <a:gd name="T41" fmla="*/ 51 h 220"/>
                <a:gd name="T42" fmla="*/ 59 w 64"/>
                <a:gd name="T43" fmla="*/ 51 h 220"/>
                <a:gd name="T44" fmla="*/ 59 w 64"/>
                <a:gd name="T45" fmla="*/ 71 h 220"/>
                <a:gd name="T46" fmla="*/ 39 w 64"/>
                <a:gd name="T47" fmla="*/ 71 h 220"/>
                <a:gd name="T48" fmla="*/ 37 w 64"/>
                <a:gd name="T49" fmla="*/ 73 h 220"/>
                <a:gd name="T50" fmla="*/ 39 w 64"/>
                <a:gd name="T51" fmla="*/ 76 h 220"/>
                <a:gd name="T52" fmla="*/ 59 w 64"/>
                <a:gd name="T53" fmla="*/ 76 h 220"/>
                <a:gd name="T54" fmla="*/ 59 w 64"/>
                <a:gd name="T55" fmla="*/ 95 h 220"/>
                <a:gd name="T56" fmla="*/ 32 w 64"/>
                <a:gd name="T57" fmla="*/ 95 h 220"/>
                <a:gd name="T58" fmla="*/ 30 w 64"/>
                <a:gd name="T59" fmla="*/ 97 h 220"/>
                <a:gd name="T60" fmla="*/ 32 w 64"/>
                <a:gd name="T61" fmla="*/ 100 h 220"/>
                <a:gd name="T62" fmla="*/ 59 w 64"/>
                <a:gd name="T63" fmla="*/ 100 h 220"/>
                <a:gd name="T64" fmla="*/ 59 w 64"/>
                <a:gd name="T65" fmla="*/ 119 h 220"/>
                <a:gd name="T66" fmla="*/ 39 w 64"/>
                <a:gd name="T67" fmla="*/ 119 h 220"/>
                <a:gd name="T68" fmla="*/ 37 w 64"/>
                <a:gd name="T69" fmla="*/ 122 h 220"/>
                <a:gd name="T70" fmla="*/ 39 w 64"/>
                <a:gd name="T71" fmla="*/ 124 h 220"/>
                <a:gd name="T72" fmla="*/ 59 w 64"/>
                <a:gd name="T73" fmla="*/ 124 h 220"/>
                <a:gd name="T74" fmla="*/ 59 w 64"/>
                <a:gd name="T75" fmla="*/ 143 h 220"/>
                <a:gd name="T76" fmla="*/ 32 w 64"/>
                <a:gd name="T77" fmla="*/ 143 h 220"/>
                <a:gd name="T78" fmla="*/ 30 w 64"/>
                <a:gd name="T79" fmla="*/ 146 h 220"/>
                <a:gd name="T80" fmla="*/ 32 w 64"/>
                <a:gd name="T81" fmla="*/ 148 h 220"/>
                <a:gd name="T82" fmla="*/ 59 w 64"/>
                <a:gd name="T83" fmla="*/ 148 h 220"/>
                <a:gd name="T84" fmla="*/ 59 w 64"/>
                <a:gd name="T85" fmla="*/ 168 h 220"/>
                <a:gd name="T86" fmla="*/ 39 w 64"/>
                <a:gd name="T87" fmla="*/ 168 h 220"/>
                <a:gd name="T88" fmla="*/ 37 w 64"/>
                <a:gd name="T89" fmla="*/ 170 h 220"/>
                <a:gd name="T90" fmla="*/ 39 w 64"/>
                <a:gd name="T91" fmla="*/ 172 h 220"/>
                <a:gd name="T92" fmla="*/ 59 w 64"/>
                <a:gd name="T93" fmla="*/ 172 h 220"/>
                <a:gd name="T94" fmla="*/ 59 w 64"/>
                <a:gd name="T95" fmla="*/ 192 h 220"/>
                <a:gd name="T96" fmla="*/ 32 w 64"/>
                <a:gd name="T97" fmla="*/ 192 h 220"/>
                <a:gd name="T98" fmla="*/ 30 w 64"/>
                <a:gd name="T99" fmla="*/ 194 h 220"/>
                <a:gd name="T100" fmla="*/ 32 w 64"/>
                <a:gd name="T101" fmla="*/ 196 h 220"/>
                <a:gd name="T102" fmla="*/ 59 w 64"/>
                <a:gd name="T103" fmla="*/ 196 h 220"/>
                <a:gd name="T104" fmla="*/ 59 w 64"/>
                <a:gd name="T105" fmla="*/ 215 h 220"/>
                <a:gd name="T106" fmla="*/ 5 w 64"/>
                <a:gd name="T107" fmla="*/ 21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" h="220">
                  <a:moveTo>
                    <a:pt x="6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8"/>
                    <a:pt x="1" y="220"/>
                    <a:pt x="3" y="220"/>
                  </a:cubicBezTo>
                  <a:cubicBezTo>
                    <a:pt x="61" y="220"/>
                    <a:pt x="61" y="220"/>
                    <a:pt x="61" y="220"/>
                  </a:cubicBezTo>
                  <a:cubicBezTo>
                    <a:pt x="63" y="220"/>
                    <a:pt x="64" y="218"/>
                    <a:pt x="64" y="217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lose/>
                  <a:moveTo>
                    <a:pt x="5" y="21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7" y="24"/>
                    <a:pt x="37" y="25"/>
                  </a:cubicBezTo>
                  <a:cubicBezTo>
                    <a:pt x="37" y="26"/>
                    <a:pt x="38" y="27"/>
                    <a:pt x="3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0" y="48"/>
                    <a:pt x="30" y="49"/>
                  </a:cubicBezTo>
                  <a:cubicBezTo>
                    <a:pt x="30" y="50"/>
                    <a:pt x="31" y="51"/>
                    <a:pt x="32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8" y="71"/>
                    <a:pt x="37" y="72"/>
                    <a:pt x="37" y="73"/>
                  </a:cubicBezTo>
                  <a:cubicBezTo>
                    <a:pt x="37" y="74"/>
                    <a:pt x="38" y="76"/>
                    <a:pt x="3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0" y="96"/>
                    <a:pt x="30" y="97"/>
                  </a:cubicBezTo>
                  <a:cubicBezTo>
                    <a:pt x="30" y="99"/>
                    <a:pt x="31" y="100"/>
                    <a:pt x="32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8" y="119"/>
                    <a:pt x="37" y="120"/>
                    <a:pt x="37" y="122"/>
                  </a:cubicBezTo>
                  <a:cubicBezTo>
                    <a:pt x="37" y="123"/>
                    <a:pt x="38" y="124"/>
                    <a:pt x="39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1" y="143"/>
                    <a:pt x="30" y="144"/>
                    <a:pt x="30" y="146"/>
                  </a:cubicBezTo>
                  <a:cubicBezTo>
                    <a:pt x="30" y="147"/>
                    <a:pt x="31" y="148"/>
                    <a:pt x="32" y="148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38" y="168"/>
                    <a:pt x="37" y="169"/>
                    <a:pt x="37" y="170"/>
                  </a:cubicBezTo>
                  <a:cubicBezTo>
                    <a:pt x="37" y="171"/>
                    <a:pt x="38" y="172"/>
                    <a:pt x="39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9" y="192"/>
                    <a:pt x="59" y="192"/>
                    <a:pt x="59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1" y="192"/>
                    <a:pt x="30" y="193"/>
                    <a:pt x="30" y="194"/>
                  </a:cubicBezTo>
                  <a:cubicBezTo>
                    <a:pt x="30" y="195"/>
                    <a:pt x="31" y="196"/>
                    <a:pt x="32" y="196"/>
                  </a:cubicBezTo>
                  <a:cubicBezTo>
                    <a:pt x="59" y="196"/>
                    <a:pt x="59" y="196"/>
                    <a:pt x="59" y="196"/>
                  </a:cubicBezTo>
                  <a:cubicBezTo>
                    <a:pt x="59" y="215"/>
                    <a:pt x="59" y="215"/>
                    <a:pt x="59" y="215"/>
                  </a:cubicBezTo>
                  <a:lnTo>
                    <a:pt x="5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5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三、创新的过程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9215" y="1242695"/>
            <a:ext cx="2477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1. 创新性想法的产生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326880" y="4652645"/>
            <a:ext cx="2477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5. 形成模式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719820" y="2875280"/>
            <a:ext cx="2477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3. 创新的实施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80060" y="2875280"/>
            <a:ext cx="3013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2. 创新性想法的评价与筛选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86460" y="4652645"/>
            <a:ext cx="2419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4. 适时调整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0125" y="3395345"/>
            <a:ext cx="2440305" cy="2350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" name="Freeform 8"/>
          <p:cNvSpPr/>
          <p:nvPr/>
        </p:nvSpPr>
        <p:spPr bwMode="auto">
          <a:xfrm>
            <a:off x="3754967" y="2076655"/>
            <a:ext cx="1670051" cy="1620431"/>
          </a:xfrm>
          <a:prstGeom prst="ellipse">
            <a:avLst/>
          </a:prstGeom>
          <a:solidFill>
            <a:srgbClr val="2EA6EB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3" name="Freeform 9"/>
          <p:cNvSpPr/>
          <p:nvPr/>
        </p:nvSpPr>
        <p:spPr bwMode="auto">
          <a:xfrm>
            <a:off x="5890685" y="3003065"/>
            <a:ext cx="1500716" cy="144985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6" name="Freeform 12"/>
          <p:cNvSpPr/>
          <p:nvPr/>
        </p:nvSpPr>
        <p:spPr bwMode="auto">
          <a:xfrm>
            <a:off x="5530851" y="2159743"/>
            <a:ext cx="910167" cy="881287"/>
          </a:xfrm>
          <a:prstGeom prst="ellipse">
            <a:avLst/>
          </a:prstGeom>
          <a:solidFill>
            <a:srgbClr val="FE9B0C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7" name="Freeform 13"/>
          <p:cNvSpPr/>
          <p:nvPr/>
        </p:nvSpPr>
        <p:spPr bwMode="auto">
          <a:xfrm>
            <a:off x="3365500" y="3709460"/>
            <a:ext cx="1153584" cy="1117600"/>
          </a:xfrm>
          <a:prstGeom prst="ellipse">
            <a:avLst/>
          </a:prstGeom>
          <a:solidFill>
            <a:srgbClr val="FDC01A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grpSp>
        <p:nvGrpSpPr>
          <p:cNvPr id="38" name="Group 14"/>
          <p:cNvGrpSpPr/>
          <p:nvPr/>
        </p:nvGrpSpPr>
        <p:grpSpPr bwMode="auto">
          <a:xfrm>
            <a:off x="3774018" y="4096809"/>
            <a:ext cx="336549" cy="355600"/>
            <a:chOff x="0" y="0"/>
            <a:chExt cx="159" cy="168"/>
          </a:xfrm>
        </p:grpSpPr>
        <p:sp>
          <p:nvSpPr>
            <p:cNvPr id="39" name="Freeform 15"/>
            <p:cNvSpPr/>
            <p:nvPr/>
          </p:nvSpPr>
          <p:spPr bwMode="auto">
            <a:xfrm>
              <a:off x="127" y="40"/>
              <a:ext cx="13" cy="128"/>
            </a:xfrm>
            <a:custGeom>
              <a:avLst/>
              <a:gdLst>
                <a:gd name="T0" fmla="*/ 4 w 7"/>
                <a:gd name="T1" fmla="*/ 0 h 67"/>
                <a:gd name="T2" fmla="*/ 0 w 7"/>
                <a:gd name="T3" fmla="*/ 3 h 67"/>
                <a:gd name="T4" fmla="*/ 0 w 7"/>
                <a:gd name="T5" fmla="*/ 63 h 67"/>
                <a:gd name="T6" fmla="*/ 4 w 7"/>
                <a:gd name="T7" fmla="*/ 67 h 67"/>
                <a:gd name="T8" fmla="*/ 7 w 7"/>
                <a:gd name="T9" fmla="*/ 63 h 67"/>
                <a:gd name="T10" fmla="*/ 7 w 7"/>
                <a:gd name="T11" fmla="*/ 3 h 67"/>
                <a:gd name="T12" fmla="*/ 4 w 7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6" y="67"/>
                    <a:pt x="7" y="65"/>
                    <a:pt x="7" y="6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40" name="Freeform 16"/>
            <p:cNvSpPr/>
            <p:nvPr/>
          </p:nvSpPr>
          <p:spPr bwMode="auto">
            <a:xfrm>
              <a:off x="146" y="61"/>
              <a:ext cx="13" cy="107"/>
            </a:xfrm>
            <a:custGeom>
              <a:avLst/>
              <a:gdLst>
                <a:gd name="T0" fmla="*/ 3 w 7"/>
                <a:gd name="T1" fmla="*/ 0 h 56"/>
                <a:gd name="T2" fmla="*/ 0 w 7"/>
                <a:gd name="T3" fmla="*/ 4 h 56"/>
                <a:gd name="T4" fmla="*/ 0 w 7"/>
                <a:gd name="T5" fmla="*/ 52 h 56"/>
                <a:gd name="T6" fmla="*/ 3 w 7"/>
                <a:gd name="T7" fmla="*/ 56 h 56"/>
                <a:gd name="T8" fmla="*/ 7 w 7"/>
                <a:gd name="T9" fmla="*/ 52 h 56"/>
                <a:gd name="T10" fmla="*/ 7 w 7"/>
                <a:gd name="T11" fmla="*/ 4 h 56"/>
                <a:gd name="T12" fmla="*/ 3 w 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6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6"/>
                  </a:cubicBezTo>
                  <a:cubicBezTo>
                    <a:pt x="5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41" name="Freeform 17"/>
            <p:cNvSpPr/>
            <p:nvPr/>
          </p:nvSpPr>
          <p:spPr bwMode="auto">
            <a:xfrm>
              <a:off x="31" y="48"/>
              <a:ext cx="57" cy="15"/>
            </a:xfrm>
            <a:custGeom>
              <a:avLst/>
              <a:gdLst>
                <a:gd name="T0" fmla="*/ 27 w 30"/>
                <a:gd name="T1" fmla="*/ 0 h 8"/>
                <a:gd name="T2" fmla="*/ 4 w 30"/>
                <a:gd name="T3" fmla="*/ 0 h 8"/>
                <a:gd name="T4" fmla="*/ 0 w 30"/>
                <a:gd name="T5" fmla="*/ 4 h 8"/>
                <a:gd name="T6" fmla="*/ 4 w 30"/>
                <a:gd name="T7" fmla="*/ 8 h 8"/>
                <a:gd name="T8" fmla="*/ 27 w 30"/>
                <a:gd name="T9" fmla="*/ 8 h 8"/>
                <a:gd name="T10" fmla="*/ 30 w 30"/>
                <a:gd name="T11" fmla="*/ 4 h 8"/>
                <a:gd name="T12" fmla="*/ 27 w 3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42" name="Freeform 18"/>
            <p:cNvSpPr/>
            <p:nvPr/>
          </p:nvSpPr>
          <p:spPr bwMode="auto">
            <a:xfrm>
              <a:off x="31" y="77"/>
              <a:ext cx="57" cy="13"/>
            </a:xfrm>
            <a:custGeom>
              <a:avLst/>
              <a:gdLst>
                <a:gd name="T0" fmla="*/ 27 w 30"/>
                <a:gd name="T1" fmla="*/ 0 h 7"/>
                <a:gd name="T2" fmla="*/ 4 w 30"/>
                <a:gd name="T3" fmla="*/ 0 h 7"/>
                <a:gd name="T4" fmla="*/ 0 w 30"/>
                <a:gd name="T5" fmla="*/ 4 h 7"/>
                <a:gd name="T6" fmla="*/ 4 w 30"/>
                <a:gd name="T7" fmla="*/ 7 h 7"/>
                <a:gd name="T8" fmla="*/ 27 w 30"/>
                <a:gd name="T9" fmla="*/ 7 h 7"/>
                <a:gd name="T10" fmla="*/ 30 w 30"/>
                <a:gd name="T11" fmla="*/ 4 h 7"/>
                <a:gd name="T12" fmla="*/ 27 w 3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43" name="Freeform 19"/>
            <p:cNvSpPr/>
            <p:nvPr/>
          </p:nvSpPr>
          <p:spPr bwMode="auto">
            <a:xfrm>
              <a:off x="31" y="105"/>
              <a:ext cx="44" cy="14"/>
            </a:xfrm>
            <a:custGeom>
              <a:avLst/>
              <a:gdLst>
                <a:gd name="T0" fmla="*/ 19 w 23"/>
                <a:gd name="T1" fmla="*/ 0 h 7"/>
                <a:gd name="T2" fmla="*/ 4 w 23"/>
                <a:gd name="T3" fmla="*/ 0 h 7"/>
                <a:gd name="T4" fmla="*/ 0 w 23"/>
                <a:gd name="T5" fmla="*/ 3 h 7"/>
                <a:gd name="T6" fmla="*/ 4 w 23"/>
                <a:gd name="T7" fmla="*/ 7 h 7"/>
                <a:gd name="T8" fmla="*/ 19 w 23"/>
                <a:gd name="T9" fmla="*/ 7 h 7"/>
                <a:gd name="T10" fmla="*/ 23 w 23"/>
                <a:gd name="T11" fmla="*/ 3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7"/>
                    <a:pt x="23" y="5"/>
                    <a:pt x="23" y="3"/>
                  </a:cubicBezTo>
                  <a:cubicBezTo>
                    <a:pt x="23" y="1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48" name="Freeform 20"/>
            <p:cNvSpPr>
              <a:spLocks noEditPoints="1"/>
            </p:cNvSpPr>
            <p:nvPr/>
          </p:nvSpPr>
          <p:spPr bwMode="auto">
            <a:xfrm>
              <a:off x="0" y="0"/>
              <a:ext cx="121" cy="168"/>
            </a:xfrm>
            <a:custGeom>
              <a:avLst/>
              <a:gdLst>
                <a:gd name="T0" fmla="*/ 55 w 63"/>
                <a:gd name="T1" fmla="*/ 0 h 88"/>
                <a:gd name="T2" fmla="*/ 9 w 63"/>
                <a:gd name="T3" fmla="*/ 0 h 88"/>
                <a:gd name="T4" fmla="*/ 0 w 63"/>
                <a:gd name="T5" fmla="*/ 8 h 88"/>
                <a:gd name="T6" fmla="*/ 0 w 63"/>
                <a:gd name="T7" fmla="*/ 79 h 88"/>
                <a:gd name="T8" fmla="*/ 9 w 63"/>
                <a:gd name="T9" fmla="*/ 88 h 88"/>
                <a:gd name="T10" fmla="*/ 55 w 63"/>
                <a:gd name="T11" fmla="*/ 88 h 88"/>
                <a:gd name="T12" fmla="*/ 63 w 63"/>
                <a:gd name="T13" fmla="*/ 79 h 88"/>
                <a:gd name="T14" fmla="*/ 63 w 63"/>
                <a:gd name="T15" fmla="*/ 8 h 88"/>
                <a:gd name="T16" fmla="*/ 55 w 63"/>
                <a:gd name="T17" fmla="*/ 0 h 88"/>
                <a:gd name="T18" fmla="*/ 55 w 63"/>
                <a:gd name="T19" fmla="*/ 79 h 88"/>
                <a:gd name="T20" fmla="*/ 55 w 63"/>
                <a:gd name="T21" fmla="*/ 80 h 88"/>
                <a:gd name="T22" fmla="*/ 9 w 63"/>
                <a:gd name="T23" fmla="*/ 80 h 88"/>
                <a:gd name="T24" fmla="*/ 8 w 63"/>
                <a:gd name="T25" fmla="*/ 79 h 88"/>
                <a:gd name="T26" fmla="*/ 8 w 63"/>
                <a:gd name="T27" fmla="*/ 8 h 88"/>
                <a:gd name="T28" fmla="*/ 9 w 63"/>
                <a:gd name="T29" fmla="*/ 7 h 88"/>
                <a:gd name="T30" fmla="*/ 55 w 63"/>
                <a:gd name="T31" fmla="*/ 7 h 88"/>
                <a:gd name="T32" fmla="*/ 55 w 63"/>
                <a:gd name="T33" fmla="*/ 8 h 88"/>
                <a:gd name="T34" fmla="*/ 55 w 63"/>
                <a:gd name="T3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88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8"/>
                    <a:pt x="9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9" y="88"/>
                    <a:pt x="63" y="84"/>
                    <a:pt x="63" y="7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3"/>
                    <a:pt x="59" y="0"/>
                    <a:pt x="55" y="0"/>
                  </a:cubicBezTo>
                  <a:close/>
                  <a:moveTo>
                    <a:pt x="55" y="79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8" y="80"/>
                    <a:pt x="8" y="80"/>
                    <a:pt x="8" y="7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8"/>
                    <a:pt x="55" y="8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60" name="Group 30"/>
          <p:cNvGrpSpPr/>
          <p:nvPr/>
        </p:nvGrpSpPr>
        <p:grpSpPr bwMode="auto">
          <a:xfrm>
            <a:off x="6464301" y="3559176"/>
            <a:ext cx="353484" cy="355600"/>
            <a:chOff x="0" y="0"/>
            <a:chExt cx="167" cy="168"/>
          </a:xfrm>
        </p:grpSpPr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0" y="0"/>
              <a:ext cx="167" cy="168"/>
            </a:xfrm>
            <a:custGeom>
              <a:avLst/>
              <a:gdLst>
                <a:gd name="T0" fmla="*/ 84 w 87"/>
                <a:gd name="T1" fmla="*/ 34 h 88"/>
                <a:gd name="T2" fmla="*/ 76 w 87"/>
                <a:gd name="T3" fmla="*/ 28 h 88"/>
                <a:gd name="T4" fmla="*/ 79 w 87"/>
                <a:gd name="T5" fmla="*/ 18 h 88"/>
                <a:gd name="T6" fmla="*/ 66 w 87"/>
                <a:gd name="T7" fmla="*/ 8 h 88"/>
                <a:gd name="T8" fmla="*/ 56 w 87"/>
                <a:gd name="T9" fmla="*/ 10 h 88"/>
                <a:gd name="T10" fmla="*/ 50 w 87"/>
                <a:gd name="T11" fmla="*/ 0 h 88"/>
                <a:gd name="T12" fmla="*/ 34 w 87"/>
                <a:gd name="T13" fmla="*/ 3 h 88"/>
                <a:gd name="T14" fmla="*/ 28 w 87"/>
                <a:gd name="T15" fmla="*/ 11 h 88"/>
                <a:gd name="T16" fmla="*/ 18 w 87"/>
                <a:gd name="T17" fmla="*/ 8 h 88"/>
                <a:gd name="T18" fmla="*/ 8 w 87"/>
                <a:gd name="T19" fmla="*/ 22 h 88"/>
                <a:gd name="T20" fmla="*/ 9 w 87"/>
                <a:gd name="T21" fmla="*/ 32 h 88"/>
                <a:gd name="T22" fmla="*/ 0 w 87"/>
                <a:gd name="T23" fmla="*/ 37 h 88"/>
                <a:gd name="T24" fmla="*/ 0 w 87"/>
                <a:gd name="T25" fmla="*/ 50 h 88"/>
                <a:gd name="T26" fmla="*/ 9 w 87"/>
                <a:gd name="T27" fmla="*/ 56 h 88"/>
                <a:gd name="T28" fmla="*/ 8 w 87"/>
                <a:gd name="T29" fmla="*/ 66 h 88"/>
                <a:gd name="T30" fmla="*/ 18 w 87"/>
                <a:gd name="T31" fmla="*/ 79 h 88"/>
                <a:gd name="T32" fmla="*/ 28 w 87"/>
                <a:gd name="T33" fmla="*/ 76 h 88"/>
                <a:gd name="T34" fmla="*/ 34 w 87"/>
                <a:gd name="T35" fmla="*/ 85 h 88"/>
                <a:gd name="T36" fmla="*/ 43 w 87"/>
                <a:gd name="T37" fmla="*/ 88 h 88"/>
                <a:gd name="T38" fmla="*/ 53 w 87"/>
                <a:gd name="T39" fmla="*/ 85 h 88"/>
                <a:gd name="T40" fmla="*/ 59 w 87"/>
                <a:gd name="T41" fmla="*/ 76 h 88"/>
                <a:gd name="T42" fmla="*/ 69 w 87"/>
                <a:gd name="T43" fmla="*/ 79 h 88"/>
                <a:gd name="T44" fmla="*/ 79 w 87"/>
                <a:gd name="T45" fmla="*/ 66 h 88"/>
                <a:gd name="T46" fmla="*/ 77 w 87"/>
                <a:gd name="T47" fmla="*/ 56 h 88"/>
                <a:gd name="T48" fmla="*/ 87 w 87"/>
                <a:gd name="T49" fmla="*/ 50 h 88"/>
                <a:gd name="T50" fmla="*/ 87 w 87"/>
                <a:gd name="T51" fmla="*/ 37 h 88"/>
                <a:gd name="T52" fmla="*/ 73 w 87"/>
                <a:gd name="T53" fmla="*/ 49 h 88"/>
                <a:gd name="T54" fmla="*/ 69 w 87"/>
                <a:gd name="T55" fmla="*/ 57 h 88"/>
                <a:gd name="T56" fmla="*/ 71 w 87"/>
                <a:gd name="T57" fmla="*/ 67 h 88"/>
                <a:gd name="T58" fmla="*/ 61 w 87"/>
                <a:gd name="T59" fmla="*/ 69 h 88"/>
                <a:gd name="T60" fmla="*/ 52 w 87"/>
                <a:gd name="T61" fmla="*/ 71 h 88"/>
                <a:gd name="T62" fmla="*/ 47 w 87"/>
                <a:gd name="T63" fmla="*/ 80 h 88"/>
                <a:gd name="T64" fmla="*/ 38 w 87"/>
                <a:gd name="T65" fmla="*/ 74 h 88"/>
                <a:gd name="T66" fmla="*/ 30 w 87"/>
                <a:gd name="T67" fmla="*/ 69 h 88"/>
                <a:gd name="T68" fmla="*/ 20 w 87"/>
                <a:gd name="T69" fmla="*/ 72 h 88"/>
                <a:gd name="T70" fmla="*/ 18 w 87"/>
                <a:gd name="T71" fmla="*/ 61 h 88"/>
                <a:gd name="T72" fmla="*/ 16 w 87"/>
                <a:gd name="T73" fmla="*/ 52 h 88"/>
                <a:gd name="T74" fmla="*/ 7 w 87"/>
                <a:gd name="T75" fmla="*/ 47 h 88"/>
                <a:gd name="T76" fmla="*/ 7 w 87"/>
                <a:gd name="T77" fmla="*/ 40 h 88"/>
                <a:gd name="T78" fmla="*/ 16 w 87"/>
                <a:gd name="T79" fmla="*/ 36 h 88"/>
                <a:gd name="T80" fmla="*/ 18 w 87"/>
                <a:gd name="T81" fmla="*/ 27 h 88"/>
                <a:gd name="T82" fmla="*/ 20 w 87"/>
                <a:gd name="T83" fmla="*/ 16 h 88"/>
                <a:gd name="T84" fmla="*/ 30 w 87"/>
                <a:gd name="T85" fmla="*/ 19 h 88"/>
                <a:gd name="T86" fmla="*/ 38 w 87"/>
                <a:gd name="T87" fmla="*/ 14 h 88"/>
                <a:gd name="T88" fmla="*/ 47 w 87"/>
                <a:gd name="T89" fmla="*/ 8 h 88"/>
                <a:gd name="T90" fmla="*/ 52 w 87"/>
                <a:gd name="T91" fmla="*/ 16 h 88"/>
                <a:gd name="T92" fmla="*/ 61 w 87"/>
                <a:gd name="T93" fmla="*/ 19 h 88"/>
                <a:gd name="T94" fmla="*/ 71 w 87"/>
                <a:gd name="T95" fmla="*/ 21 h 88"/>
                <a:gd name="T96" fmla="*/ 69 w 87"/>
                <a:gd name="T97" fmla="*/ 30 h 88"/>
                <a:gd name="T98" fmla="*/ 73 w 87"/>
                <a:gd name="T99" fmla="*/ 38 h 88"/>
                <a:gd name="T100" fmla="*/ 80 w 87"/>
                <a:gd name="T101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88">
                  <a:moveTo>
                    <a:pt x="87" y="37"/>
                  </a:moveTo>
                  <a:cubicBezTo>
                    <a:pt x="87" y="36"/>
                    <a:pt x="86" y="35"/>
                    <a:pt x="84" y="3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29"/>
                    <a:pt x="76" y="2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0"/>
                    <a:pt x="80" y="19"/>
                    <a:pt x="79" y="18"/>
                  </a:cubicBezTo>
                  <a:cubicBezTo>
                    <a:pt x="76" y="14"/>
                    <a:pt x="73" y="11"/>
                    <a:pt x="69" y="8"/>
                  </a:cubicBezTo>
                  <a:cubicBezTo>
                    <a:pt x="68" y="8"/>
                    <a:pt x="67" y="7"/>
                    <a:pt x="66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2" y="1"/>
                    <a:pt x="50" y="0"/>
                  </a:cubicBezTo>
                  <a:cubicBezTo>
                    <a:pt x="45" y="0"/>
                    <a:pt x="42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4" y="11"/>
                    <a:pt x="11" y="14"/>
                    <a:pt x="8" y="18"/>
                  </a:cubicBezTo>
                  <a:cubicBezTo>
                    <a:pt x="7" y="19"/>
                    <a:pt x="7" y="20"/>
                    <a:pt x="8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40"/>
                    <a:pt x="0" y="42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7"/>
                    <a:pt x="10" y="58"/>
                    <a:pt x="11" y="5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11" y="73"/>
                    <a:pt x="14" y="77"/>
                    <a:pt x="18" y="79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7"/>
                    <a:pt x="30" y="77"/>
                    <a:pt x="31" y="78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7" y="87"/>
                  </a:cubicBezTo>
                  <a:cubicBezTo>
                    <a:pt x="39" y="88"/>
                    <a:pt x="41" y="88"/>
                    <a:pt x="43" y="88"/>
                  </a:cubicBezTo>
                  <a:cubicBezTo>
                    <a:pt x="46" y="88"/>
                    <a:pt x="48" y="88"/>
                    <a:pt x="50" y="87"/>
                  </a:cubicBezTo>
                  <a:cubicBezTo>
                    <a:pt x="52" y="87"/>
                    <a:pt x="53" y="86"/>
                    <a:pt x="53" y="8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7"/>
                    <a:pt x="59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8" y="80"/>
                    <a:pt x="69" y="79"/>
                  </a:cubicBezTo>
                  <a:cubicBezTo>
                    <a:pt x="73" y="77"/>
                    <a:pt x="76" y="73"/>
                    <a:pt x="79" y="70"/>
                  </a:cubicBezTo>
                  <a:cubicBezTo>
                    <a:pt x="80" y="69"/>
                    <a:pt x="80" y="67"/>
                    <a:pt x="79" y="66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7" y="58"/>
                    <a:pt x="77" y="57"/>
                    <a:pt x="77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53"/>
                    <a:pt x="87" y="52"/>
                    <a:pt x="87" y="50"/>
                  </a:cubicBezTo>
                  <a:cubicBezTo>
                    <a:pt x="87" y="48"/>
                    <a:pt x="87" y="46"/>
                    <a:pt x="87" y="44"/>
                  </a:cubicBezTo>
                  <a:cubicBezTo>
                    <a:pt x="87" y="42"/>
                    <a:pt x="87" y="40"/>
                    <a:pt x="87" y="37"/>
                  </a:cubicBezTo>
                  <a:close/>
                  <a:moveTo>
                    <a:pt x="80" y="47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2" y="50"/>
                    <a:pt x="71" y="51"/>
                    <a:pt x="71" y="52"/>
                  </a:cubicBezTo>
                  <a:cubicBezTo>
                    <a:pt x="70" y="54"/>
                    <a:pt x="70" y="56"/>
                    <a:pt x="69" y="57"/>
                  </a:cubicBezTo>
                  <a:cubicBezTo>
                    <a:pt x="68" y="58"/>
                    <a:pt x="68" y="60"/>
                    <a:pt x="68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9"/>
                    <a:pt x="68" y="70"/>
                    <a:pt x="67" y="7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9" y="68"/>
                    <a:pt x="58" y="68"/>
                    <a:pt x="57" y="69"/>
                  </a:cubicBezTo>
                  <a:cubicBezTo>
                    <a:pt x="55" y="70"/>
                    <a:pt x="54" y="71"/>
                    <a:pt x="52" y="71"/>
                  </a:cubicBezTo>
                  <a:cubicBezTo>
                    <a:pt x="50" y="71"/>
                    <a:pt x="50" y="72"/>
                    <a:pt x="49" y="74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4" y="80"/>
                    <a:pt x="43" y="80"/>
                    <a:pt x="40" y="80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2"/>
                    <a:pt x="37" y="71"/>
                    <a:pt x="35" y="71"/>
                  </a:cubicBezTo>
                  <a:cubicBezTo>
                    <a:pt x="33" y="71"/>
                    <a:pt x="32" y="70"/>
                    <a:pt x="30" y="69"/>
                  </a:cubicBezTo>
                  <a:cubicBezTo>
                    <a:pt x="29" y="68"/>
                    <a:pt x="28" y="68"/>
                    <a:pt x="26" y="6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0"/>
                    <a:pt x="19" y="58"/>
                    <a:pt x="18" y="57"/>
                  </a:cubicBezTo>
                  <a:cubicBezTo>
                    <a:pt x="17" y="56"/>
                    <a:pt x="17" y="54"/>
                    <a:pt x="16" y="52"/>
                  </a:cubicBezTo>
                  <a:cubicBezTo>
                    <a:pt x="16" y="51"/>
                    <a:pt x="15" y="50"/>
                    <a:pt x="14" y="49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43"/>
                    <a:pt x="7" y="42"/>
                    <a:pt x="7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7"/>
                    <a:pt x="16" y="36"/>
                  </a:cubicBezTo>
                  <a:cubicBezTo>
                    <a:pt x="17" y="34"/>
                    <a:pt x="17" y="32"/>
                    <a:pt x="18" y="30"/>
                  </a:cubicBezTo>
                  <a:cubicBezTo>
                    <a:pt x="19" y="29"/>
                    <a:pt x="19" y="28"/>
                    <a:pt x="18" y="2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9"/>
                    <a:pt x="19" y="17"/>
                    <a:pt x="20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9"/>
                    <a:pt x="30" y="19"/>
                  </a:cubicBezTo>
                  <a:cubicBezTo>
                    <a:pt x="32" y="18"/>
                    <a:pt x="33" y="17"/>
                    <a:pt x="35" y="16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7"/>
                    <a:pt x="44" y="7"/>
                    <a:pt x="47" y="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6"/>
                    <a:pt x="52" y="16"/>
                  </a:cubicBezTo>
                  <a:cubicBezTo>
                    <a:pt x="54" y="17"/>
                    <a:pt x="55" y="18"/>
                    <a:pt x="57" y="19"/>
                  </a:cubicBezTo>
                  <a:cubicBezTo>
                    <a:pt x="58" y="19"/>
                    <a:pt x="59" y="19"/>
                    <a:pt x="61" y="1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70" y="19"/>
                    <a:pt x="71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9"/>
                    <a:pt x="69" y="30"/>
                  </a:cubicBezTo>
                  <a:cubicBezTo>
                    <a:pt x="70" y="32"/>
                    <a:pt x="70" y="34"/>
                    <a:pt x="71" y="36"/>
                  </a:cubicBezTo>
                  <a:cubicBezTo>
                    <a:pt x="71" y="37"/>
                    <a:pt x="72" y="38"/>
                    <a:pt x="73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80" y="45"/>
                    <a:pt x="80" y="46"/>
                    <a:pt x="80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62" name="Freeform 32"/>
            <p:cNvSpPr>
              <a:spLocks noEditPoints="1"/>
            </p:cNvSpPr>
            <p:nvPr/>
          </p:nvSpPr>
          <p:spPr bwMode="auto">
            <a:xfrm>
              <a:off x="50" y="48"/>
              <a:ext cx="67" cy="67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8 h 35"/>
                <a:gd name="T4" fmla="*/ 17 w 35"/>
                <a:gd name="T5" fmla="*/ 35 h 35"/>
                <a:gd name="T6" fmla="*/ 35 w 35"/>
                <a:gd name="T7" fmla="*/ 18 h 35"/>
                <a:gd name="T8" fmla="*/ 17 w 35"/>
                <a:gd name="T9" fmla="*/ 0 h 35"/>
                <a:gd name="T10" fmla="*/ 17 w 35"/>
                <a:gd name="T11" fmla="*/ 28 h 35"/>
                <a:gd name="T12" fmla="*/ 8 w 35"/>
                <a:gd name="T13" fmla="*/ 18 h 35"/>
                <a:gd name="T14" fmla="*/ 17 w 35"/>
                <a:gd name="T15" fmla="*/ 8 h 35"/>
                <a:gd name="T16" fmla="*/ 27 w 35"/>
                <a:gd name="T17" fmla="*/ 18 h 35"/>
                <a:gd name="T18" fmla="*/ 17 w 35"/>
                <a:gd name="T1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  <a:moveTo>
                    <a:pt x="17" y="28"/>
                  </a:moveTo>
                  <a:cubicBezTo>
                    <a:pt x="12" y="28"/>
                    <a:pt x="8" y="23"/>
                    <a:pt x="8" y="18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23" y="8"/>
                    <a:pt x="27" y="12"/>
                    <a:pt x="27" y="18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63" name="Group 33"/>
          <p:cNvGrpSpPr/>
          <p:nvPr/>
        </p:nvGrpSpPr>
        <p:grpSpPr bwMode="auto">
          <a:xfrm>
            <a:off x="5810251" y="2426759"/>
            <a:ext cx="351367" cy="355600"/>
            <a:chOff x="0" y="0"/>
            <a:chExt cx="166" cy="168"/>
          </a:xfrm>
        </p:grpSpPr>
        <p:sp>
          <p:nvSpPr>
            <p:cNvPr id="64" name="Freeform 34"/>
            <p:cNvSpPr/>
            <p:nvPr/>
          </p:nvSpPr>
          <p:spPr bwMode="auto">
            <a:xfrm>
              <a:off x="0" y="0"/>
              <a:ext cx="166" cy="120"/>
            </a:xfrm>
            <a:custGeom>
              <a:avLst/>
              <a:gdLst>
                <a:gd name="T0" fmla="*/ 67 w 87"/>
                <a:gd name="T1" fmla="*/ 23 h 63"/>
                <a:gd name="T2" fmla="*/ 63 w 87"/>
                <a:gd name="T3" fmla="*/ 24 h 63"/>
                <a:gd name="T4" fmla="*/ 63 w 87"/>
                <a:gd name="T5" fmla="*/ 22 h 63"/>
                <a:gd name="T6" fmla="*/ 41 w 87"/>
                <a:gd name="T7" fmla="*/ 0 h 63"/>
                <a:gd name="T8" fmla="*/ 20 w 87"/>
                <a:gd name="T9" fmla="*/ 18 h 63"/>
                <a:gd name="T10" fmla="*/ 14 w 87"/>
                <a:gd name="T11" fmla="*/ 19 h 63"/>
                <a:gd name="T12" fmla="*/ 14 w 87"/>
                <a:gd name="T13" fmla="*/ 19 h 63"/>
                <a:gd name="T14" fmla="*/ 5 w 87"/>
                <a:gd name="T15" fmla="*/ 32 h 63"/>
                <a:gd name="T16" fmla="*/ 6 w 87"/>
                <a:gd name="T17" fmla="*/ 38 h 63"/>
                <a:gd name="T18" fmla="*/ 0 w 87"/>
                <a:gd name="T19" fmla="*/ 50 h 63"/>
                <a:gd name="T20" fmla="*/ 14 w 87"/>
                <a:gd name="T21" fmla="*/ 63 h 63"/>
                <a:gd name="T22" fmla="*/ 28 w 87"/>
                <a:gd name="T23" fmla="*/ 63 h 63"/>
                <a:gd name="T24" fmla="*/ 32 w 87"/>
                <a:gd name="T25" fmla="*/ 60 h 63"/>
                <a:gd name="T26" fmla="*/ 28 w 87"/>
                <a:gd name="T27" fmla="*/ 56 h 63"/>
                <a:gd name="T28" fmla="*/ 14 w 87"/>
                <a:gd name="T29" fmla="*/ 56 h 63"/>
                <a:gd name="T30" fmla="*/ 8 w 87"/>
                <a:gd name="T31" fmla="*/ 50 h 63"/>
                <a:gd name="T32" fmla="*/ 13 w 87"/>
                <a:gd name="T33" fmla="*/ 43 h 63"/>
                <a:gd name="T34" fmla="*/ 16 w 87"/>
                <a:gd name="T35" fmla="*/ 41 h 63"/>
                <a:gd name="T36" fmla="*/ 15 w 87"/>
                <a:gd name="T37" fmla="*/ 37 h 63"/>
                <a:gd name="T38" fmla="*/ 13 w 87"/>
                <a:gd name="T39" fmla="*/ 32 h 63"/>
                <a:gd name="T40" fmla="*/ 17 w 87"/>
                <a:gd name="T41" fmla="*/ 26 h 63"/>
                <a:gd name="T42" fmla="*/ 17 w 87"/>
                <a:gd name="T43" fmla="*/ 26 h 63"/>
                <a:gd name="T44" fmla="*/ 22 w 87"/>
                <a:gd name="T45" fmla="*/ 27 h 63"/>
                <a:gd name="T46" fmla="*/ 26 w 87"/>
                <a:gd name="T47" fmla="*/ 26 h 63"/>
                <a:gd name="T48" fmla="*/ 28 w 87"/>
                <a:gd name="T49" fmla="*/ 23 h 63"/>
                <a:gd name="T50" fmla="*/ 27 w 87"/>
                <a:gd name="T51" fmla="*/ 22 h 63"/>
                <a:gd name="T52" fmla="*/ 27 w 87"/>
                <a:gd name="T53" fmla="*/ 22 h 63"/>
                <a:gd name="T54" fmla="*/ 41 w 87"/>
                <a:gd name="T55" fmla="*/ 8 h 63"/>
                <a:gd name="T56" fmla="*/ 55 w 87"/>
                <a:gd name="T57" fmla="*/ 22 h 63"/>
                <a:gd name="T58" fmla="*/ 53 w 87"/>
                <a:gd name="T59" fmla="*/ 29 h 63"/>
                <a:gd name="T60" fmla="*/ 54 w 87"/>
                <a:gd name="T61" fmla="*/ 34 h 63"/>
                <a:gd name="T62" fmla="*/ 59 w 87"/>
                <a:gd name="T63" fmla="*/ 34 h 63"/>
                <a:gd name="T64" fmla="*/ 67 w 87"/>
                <a:gd name="T65" fmla="*/ 31 h 63"/>
                <a:gd name="T66" fmla="*/ 79 w 87"/>
                <a:gd name="T67" fmla="*/ 43 h 63"/>
                <a:gd name="T68" fmla="*/ 67 w 87"/>
                <a:gd name="T69" fmla="*/ 56 h 63"/>
                <a:gd name="T70" fmla="*/ 59 w 87"/>
                <a:gd name="T71" fmla="*/ 56 h 63"/>
                <a:gd name="T72" fmla="*/ 55 w 87"/>
                <a:gd name="T73" fmla="*/ 60 h 63"/>
                <a:gd name="T74" fmla="*/ 59 w 87"/>
                <a:gd name="T75" fmla="*/ 63 h 63"/>
                <a:gd name="T76" fmla="*/ 67 w 87"/>
                <a:gd name="T77" fmla="*/ 63 h 63"/>
                <a:gd name="T78" fmla="*/ 87 w 87"/>
                <a:gd name="T79" fmla="*/ 43 h 63"/>
                <a:gd name="T80" fmla="*/ 67 w 87"/>
                <a:gd name="T81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63">
                  <a:moveTo>
                    <a:pt x="67" y="23"/>
                  </a:moveTo>
                  <a:cubicBezTo>
                    <a:pt x="65" y="23"/>
                    <a:pt x="64" y="24"/>
                    <a:pt x="63" y="24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10"/>
                    <a:pt x="53" y="0"/>
                    <a:pt x="41" y="0"/>
                  </a:cubicBezTo>
                  <a:cubicBezTo>
                    <a:pt x="31" y="0"/>
                    <a:pt x="22" y="8"/>
                    <a:pt x="20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6"/>
                    <a:pt x="5" y="32"/>
                  </a:cubicBezTo>
                  <a:cubicBezTo>
                    <a:pt x="5" y="34"/>
                    <a:pt x="6" y="36"/>
                    <a:pt x="6" y="38"/>
                  </a:cubicBezTo>
                  <a:cubicBezTo>
                    <a:pt x="3" y="41"/>
                    <a:pt x="0" y="45"/>
                    <a:pt x="0" y="50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30" y="56"/>
                    <a:pt x="28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0" y="56"/>
                    <a:pt x="8" y="53"/>
                    <a:pt x="8" y="50"/>
                  </a:cubicBezTo>
                  <a:cubicBezTo>
                    <a:pt x="8" y="47"/>
                    <a:pt x="10" y="44"/>
                    <a:pt x="13" y="43"/>
                  </a:cubicBezTo>
                  <a:cubicBezTo>
                    <a:pt x="15" y="43"/>
                    <a:pt x="16" y="42"/>
                    <a:pt x="16" y="41"/>
                  </a:cubicBezTo>
                  <a:cubicBezTo>
                    <a:pt x="17" y="39"/>
                    <a:pt x="16" y="38"/>
                    <a:pt x="15" y="37"/>
                  </a:cubicBezTo>
                  <a:cubicBezTo>
                    <a:pt x="13" y="36"/>
                    <a:pt x="13" y="34"/>
                    <a:pt x="13" y="32"/>
                  </a:cubicBezTo>
                  <a:cubicBezTo>
                    <a:pt x="13" y="29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20" y="26"/>
                    <a:pt x="22" y="27"/>
                  </a:cubicBezTo>
                  <a:cubicBezTo>
                    <a:pt x="23" y="27"/>
                    <a:pt x="25" y="27"/>
                    <a:pt x="26" y="26"/>
                  </a:cubicBezTo>
                  <a:cubicBezTo>
                    <a:pt x="27" y="26"/>
                    <a:pt x="28" y="24"/>
                    <a:pt x="28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4"/>
                    <a:pt x="34" y="8"/>
                    <a:pt x="41" y="8"/>
                  </a:cubicBezTo>
                  <a:cubicBezTo>
                    <a:pt x="49" y="8"/>
                    <a:pt x="55" y="14"/>
                    <a:pt x="55" y="22"/>
                  </a:cubicBezTo>
                  <a:cubicBezTo>
                    <a:pt x="55" y="24"/>
                    <a:pt x="55" y="27"/>
                    <a:pt x="53" y="29"/>
                  </a:cubicBezTo>
                  <a:cubicBezTo>
                    <a:pt x="52" y="31"/>
                    <a:pt x="53" y="33"/>
                    <a:pt x="54" y="34"/>
                  </a:cubicBezTo>
                  <a:cubicBezTo>
                    <a:pt x="55" y="35"/>
                    <a:pt x="57" y="35"/>
                    <a:pt x="59" y="34"/>
                  </a:cubicBezTo>
                  <a:cubicBezTo>
                    <a:pt x="60" y="33"/>
                    <a:pt x="63" y="31"/>
                    <a:pt x="67" y="31"/>
                  </a:cubicBezTo>
                  <a:cubicBezTo>
                    <a:pt x="74" y="31"/>
                    <a:pt x="79" y="37"/>
                    <a:pt x="79" y="43"/>
                  </a:cubicBezTo>
                  <a:cubicBezTo>
                    <a:pt x="79" y="50"/>
                    <a:pt x="74" y="56"/>
                    <a:pt x="67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6" y="56"/>
                    <a:pt x="55" y="58"/>
                    <a:pt x="55" y="60"/>
                  </a:cubicBezTo>
                  <a:cubicBezTo>
                    <a:pt x="55" y="62"/>
                    <a:pt x="56" y="63"/>
                    <a:pt x="59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8" y="63"/>
                    <a:pt x="87" y="54"/>
                    <a:pt x="87" y="43"/>
                  </a:cubicBezTo>
                  <a:cubicBezTo>
                    <a:pt x="87" y="32"/>
                    <a:pt x="78" y="23"/>
                    <a:pt x="6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65" name="Freeform 35"/>
            <p:cNvSpPr/>
            <p:nvPr/>
          </p:nvSpPr>
          <p:spPr bwMode="auto">
            <a:xfrm>
              <a:off x="51" y="69"/>
              <a:ext cx="63" cy="99"/>
            </a:xfrm>
            <a:custGeom>
              <a:avLst/>
              <a:gdLst>
                <a:gd name="T0" fmla="*/ 27 w 33"/>
                <a:gd name="T1" fmla="*/ 33 h 52"/>
                <a:gd name="T2" fmla="*/ 20 w 33"/>
                <a:gd name="T3" fmla="*/ 39 h 52"/>
                <a:gd name="T4" fmla="*/ 20 w 33"/>
                <a:gd name="T5" fmla="*/ 3 h 52"/>
                <a:gd name="T6" fmla="*/ 16 w 33"/>
                <a:gd name="T7" fmla="*/ 0 h 52"/>
                <a:gd name="T8" fmla="*/ 13 w 33"/>
                <a:gd name="T9" fmla="*/ 3 h 52"/>
                <a:gd name="T10" fmla="*/ 13 w 33"/>
                <a:gd name="T11" fmla="*/ 39 h 52"/>
                <a:gd name="T12" fmla="*/ 6 w 33"/>
                <a:gd name="T13" fmla="*/ 33 h 52"/>
                <a:gd name="T14" fmla="*/ 1 w 33"/>
                <a:gd name="T15" fmla="*/ 33 h 52"/>
                <a:gd name="T16" fmla="*/ 1 w 33"/>
                <a:gd name="T17" fmla="*/ 38 h 52"/>
                <a:gd name="T18" fmla="*/ 14 w 33"/>
                <a:gd name="T19" fmla="*/ 51 h 52"/>
                <a:gd name="T20" fmla="*/ 16 w 33"/>
                <a:gd name="T21" fmla="*/ 52 h 52"/>
                <a:gd name="T22" fmla="*/ 19 w 33"/>
                <a:gd name="T23" fmla="*/ 51 h 52"/>
                <a:gd name="T24" fmla="*/ 32 w 33"/>
                <a:gd name="T25" fmla="*/ 38 h 52"/>
                <a:gd name="T26" fmla="*/ 32 w 33"/>
                <a:gd name="T27" fmla="*/ 33 h 52"/>
                <a:gd name="T28" fmla="*/ 27 w 33"/>
                <a:gd name="T2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27" y="33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2" y="32"/>
                    <a:pt x="1" y="33"/>
                  </a:cubicBezTo>
                  <a:cubicBezTo>
                    <a:pt x="0" y="34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6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4"/>
                    <a:pt x="32" y="33"/>
                  </a:cubicBezTo>
                  <a:cubicBezTo>
                    <a:pt x="30" y="32"/>
                    <a:pt x="28" y="32"/>
                    <a:pt x="2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</p:grpSp>
      <p:sp>
        <p:nvSpPr>
          <p:cNvPr id="66" name="Freeform 36"/>
          <p:cNvSpPr>
            <a:spLocks noEditPoints="1"/>
          </p:cNvSpPr>
          <p:nvPr/>
        </p:nvSpPr>
        <p:spPr bwMode="auto">
          <a:xfrm>
            <a:off x="4413251" y="2769659"/>
            <a:ext cx="357716" cy="247651"/>
          </a:xfrm>
          <a:custGeom>
            <a:avLst/>
            <a:gdLst>
              <a:gd name="T0" fmla="*/ 84 w 88"/>
              <a:gd name="T1" fmla="*/ 7 h 61"/>
              <a:gd name="T2" fmla="*/ 76 w 88"/>
              <a:gd name="T3" fmla="*/ 4 h 61"/>
              <a:gd name="T4" fmla="*/ 68 w 88"/>
              <a:gd name="T5" fmla="*/ 7 h 61"/>
              <a:gd name="T6" fmla="*/ 64 w 88"/>
              <a:gd name="T7" fmla="*/ 15 h 61"/>
              <a:gd name="T8" fmla="*/ 65 w 88"/>
              <a:gd name="T9" fmla="*/ 20 h 61"/>
              <a:gd name="T10" fmla="*/ 51 w 88"/>
              <a:gd name="T11" fmla="*/ 33 h 61"/>
              <a:gd name="T12" fmla="*/ 43 w 88"/>
              <a:gd name="T13" fmla="*/ 31 h 61"/>
              <a:gd name="T14" fmla="*/ 36 w 88"/>
              <a:gd name="T15" fmla="*/ 33 h 61"/>
              <a:gd name="T16" fmla="*/ 25 w 88"/>
              <a:gd name="T17" fmla="*/ 21 h 61"/>
              <a:gd name="T18" fmla="*/ 23 w 88"/>
              <a:gd name="T19" fmla="*/ 4 h 61"/>
              <a:gd name="T20" fmla="*/ 14 w 88"/>
              <a:gd name="T21" fmla="*/ 0 h 61"/>
              <a:gd name="T22" fmla="*/ 4 w 88"/>
              <a:gd name="T23" fmla="*/ 4 h 61"/>
              <a:gd name="T24" fmla="*/ 0 w 88"/>
              <a:gd name="T25" fmla="*/ 14 h 61"/>
              <a:gd name="T26" fmla="*/ 4 w 88"/>
              <a:gd name="T27" fmla="*/ 23 h 61"/>
              <a:gd name="T28" fmla="*/ 14 w 88"/>
              <a:gd name="T29" fmla="*/ 27 h 61"/>
              <a:gd name="T30" fmla="*/ 20 w 88"/>
              <a:gd name="T31" fmla="*/ 26 h 61"/>
              <a:gd name="T32" fmla="*/ 30 w 88"/>
              <a:gd name="T33" fmla="*/ 38 h 61"/>
              <a:gd name="T34" fmla="*/ 33 w 88"/>
              <a:gd name="T35" fmla="*/ 56 h 61"/>
              <a:gd name="T36" fmla="*/ 43 w 88"/>
              <a:gd name="T37" fmla="*/ 61 h 61"/>
              <a:gd name="T38" fmla="*/ 54 w 88"/>
              <a:gd name="T39" fmla="*/ 56 h 61"/>
              <a:gd name="T40" fmla="*/ 56 w 88"/>
              <a:gd name="T41" fmla="*/ 38 h 61"/>
              <a:gd name="T42" fmla="*/ 71 w 88"/>
              <a:gd name="T43" fmla="*/ 26 h 61"/>
              <a:gd name="T44" fmla="*/ 76 w 88"/>
              <a:gd name="T45" fmla="*/ 27 h 61"/>
              <a:gd name="T46" fmla="*/ 84 w 88"/>
              <a:gd name="T47" fmla="*/ 24 h 61"/>
              <a:gd name="T48" fmla="*/ 88 w 88"/>
              <a:gd name="T49" fmla="*/ 15 h 61"/>
              <a:gd name="T50" fmla="*/ 84 w 88"/>
              <a:gd name="T51" fmla="*/ 7 h 61"/>
              <a:gd name="T52" fmla="*/ 9 w 88"/>
              <a:gd name="T53" fmla="*/ 18 h 61"/>
              <a:gd name="T54" fmla="*/ 7 w 88"/>
              <a:gd name="T55" fmla="*/ 14 h 61"/>
              <a:gd name="T56" fmla="*/ 9 w 88"/>
              <a:gd name="T57" fmla="*/ 9 h 61"/>
              <a:gd name="T58" fmla="*/ 14 w 88"/>
              <a:gd name="T59" fmla="*/ 8 h 61"/>
              <a:gd name="T60" fmla="*/ 18 w 88"/>
              <a:gd name="T61" fmla="*/ 9 h 61"/>
              <a:gd name="T62" fmla="*/ 18 w 88"/>
              <a:gd name="T63" fmla="*/ 18 h 61"/>
              <a:gd name="T64" fmla="*/ 9 w 88"/>
              <a:gd name="T65" fmla="*/ 18 h 61"/>
              <a:gd name="T66" fmla="*/ 79 w 88"/>
              <a:gd name="T67" fmla="*/ 18 h 61"/>
              <a:gd name="T68" fmla="*/ 73 w 88"/>
              <a:gd name="T69" fmla="*/ 18 h 61"/>
              <a:gd name="T70" fmla="*/ 72 w 88"/>
              <a:gd name="T71" fmla="*/ 15 h 61"/>
              <a:gd name="T72" fmla="*/ 73 w 88"/>
              <a:gd name="T73" fmla="*/ 12 h 61"/>
              <a:gd name="T74" fmla="*/ 76 w 88"/>
              <a:gd name="T75" fmla="*/ 11 h 61"/>
              <a:gd name="T76" fmla="*/ 79 w 88"/>
              <a:gd name="T77" fmla="*/ 12 h 61"/>
              <a:gd name="T78" fmla="*/ 80 w 88"/>
              <a:gd name="T79" fmla="*/ 15 h 61"/>
              <a:gd name="T80" fmla="*/ 79 w 88"/>
              <a:gd name="T81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8" h="61">
                <a:moveTo>
                  <a:pt x="84" y="7"/>
                </a:moveTo>
                <a:cubicBezTo>
                  <a:pt x="82" y="5"/>
                  <a:pt x="79" y="4"/>
                  <a:pt x="76" y="4"/>
                </a:cubicBezTo>
                <a:cubicBezTo>
                  <a:pt x="73" y="4"/>
                  <a:pt x="70" y="5"/>
                  <a:pt x="68" y="7"/>
                </a:cubicBezTo>
                <a:cubicBezTo>
                  <a:pt x="65" y="9"/>
                  <a:pt x="64" y="12"/>
                  <a:pt x="64" y="15"/>
                </a:cubicBezTo>
                <a:cubicBezTo>
                  <a:pt x="64" y="17"/>
                  <a:pt x="65" y="19"/>
                  <a:pt x="65" y="20"/>
                </a:cubicBezTo>
                <a:cubicBezTo>
                  <a:pt x="51" y="33"/>
                  <a:pt x="51" y="33"/>
                  <a:pt x="51" y="33"/>
                </a:cubicBezTo>
                <a:cubicBezTo>
                  <a:pt x="48" y="32"/>
                  <a:pt x="46" y="31"/>
                  <a:pt x="43" y="31"/>
                </a:cubicBezTo>
                <a:cubicBezTo>
                  <a:pt x="40" y="31"/>
                  <a:pt x="38" y="32"/>
                  <a:pt x="36" y="33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15"/>
                  <a:pt x="28" y="8"/>
                  <a:pt x="23" y="4"/>
                </a:cubicBezTo>
                <a:cubicBezTo>
                  <a:pt x="21" y="1"/>
                  <a:pt x="17" y="0"/>
                  <a:pt x="14" y="0"/>
                </a:cubicBezTo>
                <a:cubicBezTo>
                  <a:pt x="10" y="0"/>
                  <a:pt x="6" y="1"/>
                  <a:pt x="4" y="4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7"/>
                  <a:pt x="1" y="21"/>
                  <a:pt x="4" y="23"/>
                </a:cubicBezTo>
                <a:cubicBezTo>
                  <a:pt x="6" y="26"/>
                  <a:pt x="10" y="27"/>
                  <a:pt x="14" y="27"/>
                </a:cubicBezTo>
                <a:cubicBezTo>
                  <a:pt x="16" y="27"/>
                  <a:pt x="18" y="27"/>
                  <a:pt x="20" y="26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4"/>
                  <a:pt x="28" y="51"/>
                  <a:pt x="33" y="56"/>
                </a:cubicBezTo>
                <a:cubicBezTo>
                  <a:pt x="35" y="59"/>
                  <a:pt x="39" y="61"/>
                  <a:pt x="43" y="61"/>
                </a:cubicBezTo>
                <a:cubicBezTo>
                  <a:pt x="47" y="61"/>
                  <a:pt x="51" y="59"/>
                  <a:pt x="54" y="56"/>
                </a:cubicBezTo>
                <a:cubicBezTo>
                  <a:pt x="58" y="51"/>
                  <a:pt x="59" y="44"/>
                  <a:pt x="56" y="38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7"/>
                  <a:pt x="74" y="27"/>
                  <a:pt x="76" y="27"/>
                </a:cubicBezTo>
                <a:cubicBezTo>
                  <a:pt x="79" y="27"/>
                  <a:pt x="82" y="26"/>
                  <a:pt x="84" y="24"/>
                </a:cubicBezTo>
                <a:cubicBezTo>
                  <a:pt x="87" y="21"/>
                  <a:pt x="88" y="18"/>
                  <a:pt x="88" y="15"/>
                </a:cubicBezTo>
                <a:cubicBezTo>
                  <a:pt x="88" y="12"/>
                  <a:pt x="87" y="9"/>
                  <a:pt x="84" y="7"/>
                </a:cubicBezTo>
                <a:close/>
                <a:moveTo>
                  <a:pt x="9" y="18"/>
                </a:moveTo>
                <a:cubicBezTo>
                  <a:pt x="8" y="17"/>
                  <a:pt x="7" y="15"/>
                  <a:pt x="7" y="14"/>
                </a:cubicBezTo>
                <a:cubicBezTo>
                  <a:pt x="7" y="12"/>
                  <a:pt x="8" y="11"/>
                  <a:pt x="9" y="9"/>
                </a:cubicBezTo>
                <a:cubicBezTo>
                  <a:pt x="10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6"/>
                  <a:pt x="18" y="18"/>
                </a:cubicBezTo>
                <a:cubicBezTo>
                  <a:pt x="16" y="20"/>
                  <a:pt x="12" y="20"/>
                  <a:pt x="9" y="18"/>
                </a:cubicBezTo>
                <a:close/>
                <a:moveTo>
                  <a:pt x="79" y="18"/>
                </a:moveTo>
                <a:cubicBezTo>
                  <a:pt x="77" y="20"/>
                  <a:pt x="75" y="20"/>
                  <a:pt x="73" y="18"/>
                </a:cubicBezTo>
                <a:cubicBezTo>
                  <a:pt x="72" y="18"/>
                  <a:pt x="72" y="16"/>
                  <a:pt x="72" y="15"/>
                </a:cubicBezTo>
                <a:cubicBezTo>
                  <a:pt x="72" y="14"/>
                  <a:pt x="72" y="13"/>
                  <a:pt x="73" y="12"/>
                </a:cubicBezTo>
                <a:cubicBezTo>
                  <a:pt x="74" y="12"/>
                  <a:pt x="75" y="11"/>
                  <a:pt x="76" y="11"/>
                </a:cubicBezTo>
                <a:cubicBezTo>
                  <a:pt x="77" y="11"/>
                  <a:pt x="78" y="12"/>
                  <a:pt x="79" y="12"/>
                </a:cubicBezTo>
                <a:cubicBezTo>
                  <a:pt x="80" y="13"/>
                  <a:pt x="80" y="14"/>
                  <a:pt x="80" y="15"/>
                </a:cubicBezTo>
                <a:cubicBezTo>
                  <a:pt x="80" y="16"/>
                  <a:pt x="80" y="18"/>
                  <a:pt x="7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67" name="Freeform 37"/>
          <p:cNvSpPr/>
          <p:nvPr/>
        </p:nvSpPr>
        <p:spPr bwMode="auto">
          <a:xfrm>
            <a:off x="3420533" y="2305796"/>
            <a:ext cx="939800" cy="275167"/>
          </a:xfrm>
          <a:custGeom>
            <a:avLst/>
            <a:gdLst>
              <a:gd name="T0" fmla="*/ 444 w 444"/>
              <a:gd name="T1" fmla="*/ 130 h 130"/>
              <a:gd name="T2" fmla="*/ 444 w 444"/>
              <a:gd name="T3" fmla="*/ 0 h 130"/>
              <a:gd name="T4" fmla="*/ 0 w 444"/>
              <a:gd name="T5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4" h="130">
                <a:moveTo>
                  <a:pt x="444" y="130"/>
                </a:moveTo>
                <a:lnTo>
                  <a:pt x="44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71" name="Freeform 41"/>
          <p:cNvSpPr/>
          <p:nvPr/>
        </p:nvSpPr>
        <p:spPr bwMode="auto">
          <a:xfrm flipH="1">
            <a:off x="3041651" y="4452620"/>
            <a:ext cx="1318683" cy="594784"/>
          </a:xfrm>
          <a:custGeom>
            <a:avLst/>
            <a:gdLst>
              <a:gd name="T0" fmla="*/ 476 w 623"/>
              <a:gd name="T1" fmla="*/ 0 h 281"/>
              <a:gd name="T2" fmla="*/ 623 w 623"/>
              <a:gd name="T3" fmla="*/ 0 h 281"/>
              <a:gd name="T4" fmla="*/ 623 w 623"/>
              <a:gd name="T5" fmla="*/ 281 h 281"/>
              <a:gd name="T6" fmla="*/ 0 w 623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3" h="281">
                <a:moveTo>
                  <a:pt x="476" y="0"/>
                </a:moveTo>
                <a:lnTo>
                  <a:pt x="623" y="0"/>
                </a:lnTo>
                <a:lnTo>
                  <a:pt x="623" y="281"/>
                </a:lnTo>
                <a:lnTo>
                  <a:pt x="0" y="281"/>
                </a:lnTo>
              </a:path>
            </a:pathLst>
          </a:custGeom>
          <a:noFill/>
          <a:ln w="6350" cap="flat" cmpd="sng">
            <a:solidFill>
              <a:srgbClr val="D74B4B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72" name="Freeform 42"/>
          <p:cNvSpPr/>
          <p:nvPr/>
        </p:nvSpPr>
        <p:spPr bwMode="auto">
          <a:xfrm flipV="1">
            <a:off x="6761693" y="2446368"/>
            <a:ext cx="1095375" cy="909157"/>
          </a:xfrm>
          <a:custGeom>
            <a:avLst/>
            <a:gdLst>
              <a:gd name="T0" fmla="*/ 159 w 729"/>
              <a:gd name="T1" fmla="*/ 0 h 487"/>
              <a:gd name="T2" fmla="*/ 0 w 729"/>
              <a:gd name="T3" fmla="*/ 0 h 487"/>
              <a:gd name="T4" fmla="*/ 0 w 729"/>
              <a:gd name="T5" fmla="*/ 487 h 487"/>
              <a:gd name="T6" fmla="*/ 729 w 729"/>
              <a:gd name="T7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9" h="487">
                <a:moveTo>
                  <a:pt x="159" y="0"/>
                </a:moveTo>
                <a:lnTo>
                  <a:pt x="0" y="0"/>
                </a:lnTo>
                <a:lnTo>
                  <a:pt x="0" y="487"/>
                </a:lnTo>
                <a:lnTo>
                  <a:pt x="729" y="487"/>
                </a:lnTo>
              </a:path>
            </a:pathLst>
          </a:custGeom>
          <a:noFill/>
          <a:ln w="6350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74" name="Rectangle 44"/>
          <p:cNvSpPr>
            <a:spLocks noChangeArrowheads="1"/>
          </p:cNvSpPr>
          <p:nvPr/>
        </p:nvSpPr>
        <p:spPr bwMode="auto">
          <a:xfrm>
            <a:off x="501381" y="1934701"/>
            <a:ext cx="2590800" cy="313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p>
            <a:pPr lvl="0" algn="l">
              <a:lnSpc>
                <a:spcPct val="150000"/>
              </a:lnSpc>
            </a:pPr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1. 创新的组织</a:t>
            </a:r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（1）营造有利于创新的组织文化氛围，鼓励新想法和新观点的自由提出和流通。</a:t>
            </a:r>
            <a:endParaRPr lang="zh-CN" altLang="en-US" sz="1600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（2）建立专门化的创新团体和专业化的创新人才。</a:t>
            </a:r>
            <a:endParaRPr lang="zh-CN" altLang="en-US" sz="1600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（3）建立创新的制度保障，保证管理创新的可持续性。</a:t>
            </a:r>
            <a:endParaRPr lang="zh-CN" altLang="en-US" sz="1600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7" name="Rectangle 47"/>
          <p:cNvSpPr>
            <a:spLocks noChangeArrowheads="1"/>
          </p:cNvSpPr>
          <p:nvPr/>
        </p:nvSpPr>
        <p:spPr bwMode="auto">
          <a:xfrm>
            <a:off x="8358505" y="2085340"/>
            <a:ext cx="3573780" cy="313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lvl="0" algn="l">
              <a:lnSpc>
                <a:spcPct val="150000"/>
              </a:lnSpc>
            </a:pPr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2. 创新过程的管理</a:t>
            </a:r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（1）着重培养鼓励创新的组织文化。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（2）准确选择需要创新的对象。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（3）在创新过程中，做好各部门、个人的协调工作。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（4）注重信息的收集和分析工作。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（5）争取创新的各种支持力量。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（6）时间管理。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78" name="Rectangle 48"/>
          <p:cNvSpPr>
            <a:spLocks noChangeArrowheads="1"/>
          </p:cNvSpPr>
          <p:nvPr/>
        </p:nvSpPr>
        <p:spPr bwMode="auto">
          <a:xfrm>
            <a:off x="3041650" y="4954270"/>
            <a:ext cx="5479415" cy="166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lvl="0" algn="l">
              <a:lnSpc>
                <a:spcPct val="150000"/>
              </a:lnSpc>
            </a:pPr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3. 创新过程的管理中应牢记的三大目标</a:t>
            </a:r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（1）保证创新质量。</a:t>
            </a:r>
            <a:endParaRPr lang="zh-CN" altLang="en-US" sz="1600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（2）提高利用资源的效率。</a:t>
            </a:r>
            <a:endParaRPr lang="zh-CN" altLang="en-US" sz="1600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（3）尽量缩短创新所需要的时间。</a:t>
            </a:r>
            <a:endParaRPr lang="zh-CN" altLang="en-US" sz="1600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568515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四、创新活动的组织与管理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TextBox 20"/>
          <p:cNvSpPr txBox="1"/>
          <p:nvPr/>
        </p:nvSpPr>
        <p:spPr>
          <a:xfrm>
            <a:off x="1285875" y="4373880"/>
            <a:ext cx="31597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5000"/>
              </a:lnSpc>
            </a:pPr>
            <a:r>
              <a:rPr lang="en-US" altLang="zh-CN" sz="1600" b="1" dirty="0">
                <a:solidFill>
                  <a:srgbClr val="0D0E4A"/>
                </a:solidFill>
                <a:latin typeface="宋体" panose="02010600030101010101" pitchFamily="2" charset="-122"/>
                <a:cs typeface="+mn-ea"/>
                <a:sym typeface="+mn-lt"/>
              </a:rPr>
              <a:t>1.</a:t>
            </a:r>
            <a:r>
              <a:rPr lang="zh-CN" altLang="en-US" sz="1600" b="1" dirty="0">
                <a:solidFill>
                  <a:srgbClr val="0D0E4A"/>
                </a:solidFill>
                <a:latin typeface="宋体" panose="02010600030101010101" pitchFamily="2" charset="-122"/>
                <a:cs typeface="+mn-ea"/>
                <a:sym typeface="+mn-lt"/>
              </a:rPr>
              <a:t>市场环境日益复杂，不确定因素越来越多，这要求企业必须改善组织结构、组织流程，以提高组织适应外界变化的能力。</a:t>
            </a:r>
            <a:endParaRPr lang="zh-CN" altLang="en-US" sz="1600" b="1" dirty="0">
              <a:solidFill>
                <a:srgbClr val="0D0E4A"/>
              </a:solidFill>
              <a:latin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600200" y="2160694"/>
            <a:ext cx="1981200" cy="1981200"/>
            <a:chOff x="1066800" y="2249388"/>
            <a:chExt cx="1981200" cy="1981200"/>
          </a:xfrm>
        </p:grpSpPr>
        <p:grpSp>
          <p:nvGrpSpPr>
            <p:cNvPr id="6" name="Group 5"/>
            <p:cNvGrpSpPr/>
            <p:nvPr/>
          </p:nvGrpSpPr>
          <p:grpSpPr>
            <a:xfrm>
              <a:off x="1066800" y="2249388"/>
              <a:ext cx="1981200" cy="1981200"/>
              <a:chOff x="1371600" y="1752600"/>
              <a:chExt cx="2590800" cy="2590800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1676400" y="2057400"/>
                <a:ext cx="1981200" cy="19812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en-US" dirty="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1371600" y="1752600"/>
                <a:ext cx="2590800" cy="2590800"/>
              </a:xfrm>
              <a:prstGeom prst="ellipse">
                <a:avLst/>
              </a:prstGeom>
              <a:noFill/>
              <a:ln w="28575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en-US" dirty="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7" name="Freeform 57"/>
            <p:cNvSpPr>
              <a:spLocks noChangeArrowheads="1"/>
            </p:cNvSpPr>
            <p:nvPr/>
          </p:nvSpPr>
          <p:spPr bwMode="auto">
            <a:xfrm>
              <a:off x="1782356" y="2999073"/>
              <a:ext cx="550085" cy="481827"/>
            </a:xfrm>
            <a:custGeom>
              <a:avLst/>
              <a:gdLst>
                <a:gd name="T0" fmla="*/ 212060 w 602"/>
                <a:gd name="T1" fmla="*/ 103681 h 531"/>
                <a:gd name="T2" fmla="*/ 112352 w 602"/>
                <a:gd name="T3" fmla="*/ 144579 h 531"/>
                <a:gd name="T4" fmla="*/ 112352 w 602"/>
                <a:gd name="T5" fmla="*/ 144579 h 531"/>
                <a:gd name="T6" fmla="*/ 109823 w 602"/>
                <a:gd name="T7" fmla="*/ 147090 h 531"/>
                <a:gd name="T8" fmla="*/ 104766 w 602"/>
                <a:gd name="T9" fmla="*/ 144579 h 531"/>
                <a:gd name="T10" fmla="*/ 104766 w 602"/>
                <a:gd name="T11" fmla="*/ 144579 h 531"/>
                <a:gd name="T12" fmla="*/ 5419 w 602"/>
                <a:gd name="T13" fmla="*/ 103681 h 531"/>
                <a:gd name="T14" fmla="*/ 10477 w 602"/>
                <a:gd name="T15" fmla="*/ 86102 h 531"/>
                <a:gd name="T16" fmla="*/ 15534 w 602"/>
                <a:gd name="T17" fmla="*/ 86102 h 531"/>
                <a:gd name="T18" fmla="*/ 15534 w 602"/>
                <a:gd name="T19" fmla="*/ 86102 h 531"/>
                <a:gd name="T20" fmla="*/ 204474 w 602"/>
                <a:gd name="T21" fmla="*/ 86102 h 531"/>
                <a:gd name="T22" fmla="*/ 204474 w 602"/>
                <a:gd name="T23" fmla="*/ 86102 h 531"/>
                <a:gd name="T24" fmla="*/ 207002 w 602"/>
                <a:gd name="T25" fmla="*/ 86102 h 531"/>
                <a:gd name="T26" fmla="*/ 212060 w 602"/>
                <a:gd name="T27" fmla="*/ 103681 h 531"/>
                <a:gd name="T28" fmla="*/ 212060 w 602"/>
                <a:gd name="T29" fmla="*/ 60630 h 531"/>
                <a:gd name="T30" fmla="*/ 112352 w 602"/>
                <a:gd name="T31" fmla="*/ 101169 h 531"/>
                <a:gd name="T32" fmla="*/ 112352 w 602"/>
                <a:gd name="T33" fmla="*/ 101169 h 531"/>
                <a:gd name="T34" fmla="*/ 109823 w 602"/>
                <a:gd name="T35" fmla="*/ 101169 h 531"/>
                <a:gd name="T36" fmla="*/ 104766 w 602"/>
                <a:gd name="T37" fmla="*/ 101169 h 531"/>
                <a:gd name="T38" fmla="*/ 104766 w 602"/>
                <a:gd name="T39" fmla="*/ 101169 h 531"/>
                <a:gd name="T40" fmla="*/ 5419 w 602"/>
                <a:gd name="T41" fmla="*/ 60630 h 531"/>
                <a:gd name="T42" fmla="*/ 5419 w 602"/>
                <a:gd name="T43" fmla="*/ 43051 h 531"/>
                <a:gd name="T44" fmla="*/ 104766 w 602"/>
                <a:gd name="T45" fmla="*/ 2511 h 531"/>
                <a:gd name="T46" fmla="*/ 104766 w 602"/>
                <a:gd name="T47" fmla="*/ 2511 h 531"/>
                <a:gd name="T48" fmla="*/ 109823 w 602"/>
                <a:gd name="T49" fmla="*/ 0 h 531"/>
                <a:gd name="T50" fmla="*/ 112352 w 602"/>
                <a:gd name="T51" fmla="*/ 2511 h 531"/>
                <a:gd name="T52" fmla="*/ 112352 w 602"/>
                <a:gd name="T53" fmla="*/ 2511 h 531"/>
                <a:gd name="T54" fmla="*/ 212060 w 602"/>
                <a:gd name="T55" fmla="*/ 43051 h 531"/>
                <a:gd name="T56" fmla="*/ 212060 w 602"/>
                <a:gd name="T57" fmla="*/ 60630 h 531"/>
                <a:gd name="T58" fmla="*/ 10477 w 602"/>
                <a:gd name="T59" fmla="*/ 129153 h 531"/>
                <a:gd name="T60" fmla="*/ 15534 w 602"/>
                <a:gd name="T61" fmla="*/ 129153 h 531"/>
                <a:gd name="T62" fmla="*/ 15534 w 602"/>
                <a:gd name="T63" fmla="*/ 129153 h 531"/>
                <a:gd name="T64" fmla="*/ 204474 w 602"/>
                <a:gd name="T65" fmla="*/ 129153 h 531"/>
                <a:gd name="T66" fmla="*/ 204474 w 602"/>
                <a:gd name="T67" fmla="*/ 129153 h 531"/>
                <a:gd name="T68" fmla="*/ 207002 w 602"/>
                <a:gd name="T69" fmla="*/ 129153 h 531"/>
                <a:gd name="T70" fmla="*/ 212060 w 602"/>
                <a:gd name="T71" fmla="*/ 149602 h 531"/>
                <a:gd name="T72" fmla="*/ 112352 w 602"/>
                <a:gd name="T73" fmla="*/ 190141 h 531"/>
                <a:gd name="T74" fmla="*/ 112352 w 602"/>
                <a:gd name="T75" fmla="*/ 190141 h 531"/>
                <a:gd name="T76" fmla="*/ 109823 w 602"/>
                <a:gd name="T77" fmla="*/ 190141 h 531"/>
                <a:gd name="T78" fmla="*/ 104766 w 602"/>
                <a:gd name="T79" fmla="*/ 190141 h 531"/>
                <a:gd name="T80" fmla="*/ 104766 w 602"/>
                <a:gd name="T81" fmla="*/ 190141 h 531"/>
                <a:gd name="T82" fmla="*/ 5419 w 602"/>
                <a:gd name="T83" fmla="*/ 149602 h 531"/>
                <a:gd name="T84" fmla="*/ 10477 w 602"/>
                <a:gd name="T85" fmla="*/ 129153 h 53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31">
                  <a:moveTo>
                    <a:pt x="587" y="289"/>
                  </a:moveTo>
                  <a:lnTo>
                    <a:pt x="587" y="289"/>
                  </a:lnTo>
                  <a:cubicBezTo>
                    <a:pt x="311" y="403"/>
                    <a:pt x="311" y="403"/>
                    <a:pt x="311" y="403"/>
                  </a:cubicBezTo>
                  <a:cubicBezTo>
                    <a:pt x="311" y="410"/>
                    <a:pt x="304" y="410"/>
                    <a:pt x="304" y="410"/>
                  </a:cubicBezTo>
                  <a:cubicBezTo>
                    <a:pt x="297" y="410"/>
                    <a:pt x="297" y="410"/>
                    <a:pt x="290" y="403"/>
                  </a:cubicBezTo>
                  <a:cubicBezTo>
                    <a:pt x="15" y="289"/>
                    <a:pt x="15" y="289"/>
                    <a:pt x="15" y="289"/>
                  </a:cubicBezTo>
                  <a:cubicBezTo>
                    <a:pt x="7" y="289"/>
                    <a:pt x="0" y="275"/>
                    <a:pt x="0" y="268"/>
                  </a:cubicBezTo>
                  <a:cubicBezTo>
                    <a:pt x="0" y="247"/>
                    <a:pt x="15" y="240"/>
                    <a:pt x="29" y="240"/>
                  </a:cubicBezTo>
                  <a:cubicBezTo>
                    <a:pt x="36" y="240"/>
                    <a:pt x="36" y="240"/>
                    <a:pt x="43" y="240"/>
                  </a:cubicBezTo>
                  <a:cubicBezTo>
                    <a:pt x="304" y="346"/>
                    <a:pt x="304" y="346"/>
                    <a:pt x="304" y="346"/>
                  </a:cubicBezTo>
                  <a:cubicBezTo>
                    <a:pt x="566" y="240"/>
                    <a:pt x="566" y="240"/>
                    <a:pt x="566" y="240"/>
                  </a:cubicBezTo>
                  <a:lnTo>
                    <a:pt x="573" y="240"/>
                  </a:lnTo>
                  <a:cubicBezTo>
                    <a:pt x="594" y="240"/>
                    <a:pt x="601" y="247"/>
                    <a:pt x="601" y="268"/>
                  </a:cubicBezTo>
                  <a:cubicBezTo>
                    <a:pt x="601" y="275"/>
                    <a:pt x="594" y="289"/>
                    <a:pt x="587" y="289"/>
                  </a:cubicBezTo>
                  <a:close/>
                  <a:moveTo>
                    <a:pt x="587" y="169"/>
                  </a:moveTo>
                  <a:lnTo>
                    <a:pt x="587" y="169"/>
                  </a:lnTo>
                  <a:cubicBezTo>
                    <a:pt x="311" y="282"/>
                    <a:pt x="311" y="282"/>
                    <a:pt x="311" y="282"/>
                  </a:cubicBezTo>
                  <a:lnTo>
                    <a:pt x="304" y="282"/>
                  </a:lnTo>
                  <a:cubicBezTo>
                    <a:pt x="297" y="282"/>
                    <a:pt x="297" y="282"/>
                    <a:pt x="290" y="282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7" y="162"/>
                    <a:pt x="0" y="155"/>
                    <a:pt x="0" y="141"/>
                  </a:cubicBezTo>
                  <a:cubicBezTo>
                    <a:pt x="0" y="134"/>
                    <a:pt x="7" y="120"/>
                    <a:pt x="15" y="120"/>
                  </a:cubicBezTo>
                  <a:cubicBezTo>
                    <a:pt x="290" y="7"/>
                    <a:pt x="290" y="7"/>
                    <a:pt x="290" y="7"/>
                  </a:cubicBezTo>
                  <a:cubicBezTo>
                    <a:pt x="297" y="0"/>
                    <a:pt x="297" y="0"/>
                    <a:pt x="304" y="0"/>
                  </a:cubicBezTo>
                  <a:cubicBezTo>
                    <a:pt x="304" y="0"/>
                    <a:pt x="311" y="0"/>
                    <a:pt x="311" y="7"/>
                  </a:cubicBezTo>
                  <a:cubicBezTo>
                    <a:pt x="587" y="120"/>
                    <a:pt x="587" y="120"/>
                    <a:pt x="587" y="120"/>
                  </a:cubicBezTo>
                  <a:cubicBezTo>
                    <a:pt x="594" y="120"/>
                    <a:pt x="601" y="134"/>
                    <a:pt x="601" y="141"/>
                  </a:cubicBezTo>
                  <a:cubicBezTo>
                    <a:pt x="601" y="155"/>
                    <a:pt x="594" y="162"/>
                    <a:pt x="587" y="169"/>
                  </a:cubicBezTo>
                  <a:close/>
                  <a:moveTo>
                    <a:pt x="29" y="360"/>
                  </a:moveTo>
                  <a:lnTo>
                    <a:pt x="29" y="360"/>
                  </a:lnTo>
                  <a:cubicBezTo>
                    <a:pt x="36" y="360"/>
                    <a:pt x="36" y="360"/>
                    <a:pt x="43" y="360"/>
                  </a:cubicBezTo>
                  <a:cubicBezTo>
                    <a:pt x="304" y="473"/>
                    <a:pt x="304" y="473"/>
                    <a:pt x="304" y="473"/>
                  </a:cubicBezTo>
                  <a:cubicBezTo>
                    <a:pt x="566" y="360"/>
                    <a:pt x="566" y="360"/>
                    <a:pt x="566" y="360"/>
                  </a:cubicBezTo>
                  <a:lnTo>
                    <a:pt x="573" y="360"/>
                  </a:lnTo>
                  <a:cubicBezTo>
                    <a:pt x="594" y="360"/>
                    <a:pt x="601" y="374"/>
                    <a:pt x="601" y="388"/>
                  </a:cubicBezTo>
                  <a:cubicBezTo>
                    <a:pt x="601" y="403"/>
                    <a:pt x="594" y="410"/>
                    <a:pt x="587" y="417"/>
                  </a:cubicBezTo>
                  <a:cubicBezTo>
                    <a:pt x="311" y="530"/>
                    <a:pt x="311" y="530"/>
                    <a:pt x="311" y="530"/>
                  </a:cubicBezTo>
                  <a:lnTo>
                    <a:pt x="304" y="530"/>
                  </a:lnTo>
                  <a:cubicBezTo>
                    <a:pt x="297" y="530"/>
                    <a:pt x="297" y="530"/>
                    <a:pt x="290" y="530"/>
                  </a:cubicBezTo>
                  <a:cubicBezTo>
                    <a:pt x="15" y="417"/>
                    <a:pt x="15" y="417"/>
                    <a:pt x="15" y="417"/>
                  </a:cubicBezTo>
                  <a:cubicBezTo>
                    <a:pt x="7" y="410"/>
                    <a:pt x="0" y="403"/>
                    <a:pt x="0" y="388"/>
                  </a:cubicBezTo>
                  <a:cubicBezTo>
                    <a:pt x="0" y="374"/>
                    <a:pt x="15" y="360"/>
                    <a:pt x="29" y="360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ffectLst/>
          </p:spPr>
          <p:txBody>
            <a:bodyPr wrap="none" anchor="ctr"/>
            <a:p>
              <a:endParaRPr lang="en-US" dirty="0"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8610600" y="2160694"/>
            <a:ext cx="1981200" cy="1981200"/>
            <a:chOff x="6459538" y="2249388"/>
            <a:chExt cx="1981200" cy="1981200"/>
          </a:xfrm>
        </p:grpSpPr>
        <p:grpSp>
          <p:nvGrpSpPr>
            <p:cNvPr id="11" name="Group 10"/>
            <p:cNvGrpSpPr/>
            <p:nvPr/>
          </p:nvGrpSpPr>
          <p:grpSpPr>
            <a:xfrm>
              <a:off x="6459538" y="2249388"/>
              <a:ext cx="1981200" cy="1981200"/>
              <a:chOff x="1371600" y="1752600"/>
              <a:chExt cx="2590800" cy="2590800"/>
            </a:xfrm>
          </p:grpSpPr>
          <p:sp>
            <p:nvSpPr>
              <p:cNvPr id="13" name="Oval 12"/>
              <p:cNvSpPr/>
              <p:nvPr/>
            </p:nvSpPr>
            <p:spPr>
              <a:xfrm>
                <a:off x="1676400" y="2057400"/>
                <a:ext cx="1981200" cy="19812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en-US" dirty="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371600" y="1752600"/>
                <a:ext cx="2590800" cy="2590800"/>
              </a:xfrm>
              <a:prstGeom prst="ellipse">
                <a:avLst/>
              </a:prstGeom>
              <a:noFill/>
              <a:ln w="28575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en-US" dirty="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2" name="Freeform 138"/>
            <p:cNvSpPr>
              <a:spLocks noChangeArrowheads="1"/>
            </p:cNvSpPr>
            <p:nvPr/>
          </p:nvSpPr>
          <p:spPr bwMode="auto">
            <a:xfrm>
              <a:off x="7179111" y="2999073"/>
              <a:ext cx="542053" cy="530010"/>
            </a:xfrm>
            <a:custGeom>
              <a:avLst/>
              <a:gdLst>
                <a:gd name="T0" fmla="*/ 203841 w 594"/>
                <a:gd name="T1" fmla="*/ 122628 h 581"/>
                <a:gd name="T2" fmla="*/ 201316 w 594"/>
                <a:gd name="T3" fmla="*/ 122628 h 581"/>
                <a:gd name="T4" fmla="*/ 196265 w 594"/>
                <a:gd name="T5" fmla="*/ 140301 h 581"/>
                <a:gd name="T6" fmla="*/ 196265 w 594"/>
                <a:gd name="T7" fmla="*/ 142826 h 581"/>
                <a:gd name="T8" fmla="*/ 196265 w 594"/>
                <a:gd name="T9" fmla="*/ 145351 h 581"/>
                <a:gd name="T10" fmla="*/ 196265 w 594"/>
                <a:gd name="T11" fmla="*/ 145351 h 581"/>
                <a:gd name="T12" fmla="*/ 193739 w 594"/>
                <a:gd name="T13" fmla="*/ 147875 h 581"/>
                <a:gd name="T14" fmla="*/ 185802 w 594"/>
                <a:gd name="T15" fmla="*/ 150400 h 581"/>
                <a:gd name="T16" fmla="*/ 185802 w 594"/>
                <a:gd name="T17" fmla="*/ 150400 h 581"/>
                <a:gd name="T18" fmla="*/ 155497 w 594"/>
                <a:gd name="T19" fmla="*/ 122628 h 581"/>
                <a:gd name="T20" fmla="*/ 155497 w 594"/>
                <a:gd name="T21" fmla="*/ 122628 h 581"/>
                <a:gd name="T22" fmla="*/ 50870 w 594"/>
                <a:gd name="T23" fmla="*/ 112169 h 581"/>
                <a:gd name="T24" fmla="*/ 60972 w 594"/>
                <a:gd name="T25" fmla="*/ 0 h 581"/>
                <a:gd name="T26" fmla="*/ 213943 w 594"/>
                <a:gd name="T27" fmla="*/ 10459 h 581"/>
                <a:gd name="T28" fmla="*/ 203841 w 594"/>
                <a:gd name="T29" fmla="*/ 122628 h 581"/>
                <a:gd name="T30" fmla="*/ 150446 w 594"/>
                <a:gd name="T31" fmla="*/ 132727 h 581"/>
                <a:gd name="T32" fmla="*/ 173175 w 594"/>
                <a:gd name="T33" fmla="*/ 155810 h 581"/>
                <a:gd name="T34" fmla="*/ 185802 w 594"/>
                <a:gd name="T35" fmla="*/ 168433 h 581"/>
                <a:gd name="T36" fmla="*/ 175700 w 594"/>
                <a:gd name="T37" fmla="*/ 178532 h 581"/>
                <a:gd name="T38" fmla="*/ 104266 w 594"/>
                <a:gd name="T39" fmla="*/ 178532 h 581"/>
                <a:gd name="T40" fmla="*/ 81537 w 594"/>
                <a:gd name="T41" fmla="*/ 178532 h 581"/>
                <a:gd name="T42" fmla="*/ 71074 w 594"/>
                <a:gd name="T43" fmla="*/ 178532 h 581"/>
                <a:gd name="T44" fmla="*/ 40768 w 594"/>
                <a:gd name="T45" fmla="*/ 204140 h 581"/>
                <a:gd name="T46" fmla="*/ 32831 w 594"/>
                <a:gd name="T47" fmla="*/ 209189 h 581"/>
                <a:gd name="T48" fmla="*/ 32831 w 594"/>
                <a:gd name="T49" fmla="*/ 209189 h 581"/>
                <a:gd name="T50" fmla="*/ 25255 w 594"/>
                <a:gd name="T51" fmla="*/ 204140 h 581"/>
                <a:gd name="T52" fmla="*/ 25255 w 594"/>
                <a:gd name="T53" fmla="*/ 204140 h 581"/>
                <a:gd name="T54" fmla="*/ 25255 w 594"/>
                <a:gd name="T55" fmla="*/ 201615 h 581"/>
                <a:gd name="T56" fmla="*/ 22729 w 594"/>
                <a:gd name="T57" fmla="*/ 199091 h 581"/>
                <a:gd name="T58" fmla="*/ 22729 w 594"/>
                <a:gd name="T59" fmla="*/ 178532 h 581"/>
                <a:gd name="T60" fmla="*/ 22729 w 594"/>
                <a:gd name="T61" fmla="*/ 178532 h 581"/>
                <a:gd name="T62" fmla="*/ 0 w 594"/>
                <a:gd name="T63" fmla="*/ 168433 h 581"/>
                <a:gd name="T64" fmla="*/ 0 w 594"/>
                <a:gd name="T65" fmla="*/ 51215 h 581"/>
                <a:gd name="T66" fmla="*/ 40768 w 594"/>
                <a:gd name="T67" fmla="*/ 40756 h 581"/>
                <a:gd name="T68" fmla="*/ 60972 w 594"/>
                <a:gd name="T69" fmla="*/ 132727 h 58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94" h="581">
                  <a:moveTo>
                    <a:pt x="565" y="340"/>
                  </a:moveTo>
                  <a:lnTo>
                    <a:pt x="565" y="340"/>
                  </a:lnTo>
                  <a:cubicBezTo>
                    <a:pt x="558" y="340"/>
                    <a:pt x="558" y="340"/>
                    <a:pt x="558" y="340"/>
                  </a:cubicBezTo>
                  <a:cubicBezTo>
                    <a:pt x="544" y="340"/>
                    <a:pt x="544" y="340"/>
                    <a:pt x="544" y="340"/>
                  </a:cubicBezTo>
                  <a:cubicBezTo>
                    <a:pt x="544" y="389"/>
                    <a:pt x="544" y="389"/>
                    <a:pt x="544" y="389"/>
                  </a:cubicBezTo>
                  <a:lnTo>
                    <a:pt x="544" y="396"/>
                  </a:lnTo>
                  <a:cubicBezTo>
                    <a:pt x="544" y="396"/>
                    <a:pt x="544" y="396"/>
                    <a:pt x="544" y="403"/>
                  </a:cubicBezTo>
                  <a:lnTo>
                    <a:pt x="537" y="410"/>
                  </a:lnTo>
                  <a:cubicBezTo>
                    <a:pt x="530" y="417"/>
                    <a:pt x="523" y="417"/>
                    <a:pt x="515" y="417"/>
                  </a:cubicBezTo>
                  <a:cubicBezTo>
                    <a:pt x="508" y="417"/>
                    <a:pt x="501" y="417"/>
                    <a:pt x="501" y="410"/>
                  </a:cubicBezTo>
                  <a:cubicBezTo>
                    <a:pt x="431" y="340"/>
                    <a:pt x="431" y="340"/>
                    <a:pt x="431" y="340"/>
                  </a:cubicBezTo>
                  <a:cubicBezTo>
                    <a:pt x="169" y="340"/>
                    <a:pt x="169" y="340"/>
                    <a:pt x="169" y="340"/>
                  </a:cubicBezTo>
                  <a:cubicBezTo>
                    <a:pt x="155" y="340"/>
                    <a:pt x="141" y="332"/>
                    <a:pt x="141" y="311"/>
                  </a:cubicBezTo>
                  <a:cubicBezTo>
                    <a:pt x="141" y="29"/>
                    <a:pt x="141" y="29"/>
                    <a:pt x="141" y="29"/>
                  </a:cubicBezTo>
                  <a:cubicBezTo>
                    <a:pt x="141" y="14"/>
                    <a:pt x="155" y="0"/>
                    <a:pt x="169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79" y="0"/>
                    <a:pt x="593" y="14"/>
                    <a:pt x="593" y="29"/>
                  </a:cubicBezTo>
                  <a:cubicBezTo>
                    <a:pt x="593" y="311"/>
                    <a:pt x="593" y="311"/>
                    <a:pt x="593" y="311"/>
                  </a:cubicBezTo>
                  <a:cubicBezTo>
                    <a:pt x="593" y="332"/>
                    <a:pt x="579" y="340"/>
                    <a:pt x="565" y="340"/>
                  </a:cubicBezTo>
                  <a:close/>
                  <a:moveTo>
                    <a:pt x="417" y="368"/>
                  </a:moveTo>
                  <a:lnTo>
                    <a:pt x="417" y="368"/>
                  </a:lnTo>
                  <a:cubicBezTo>
                    <a:pt x="480" y="432"/>
                    <a:pt x="480" y="432"/>
                    <a:pt x="480" y="432"/>
                  </a:cubicBezTo>
                  <a:cubicBezTo>
                    <a:pt x="487" y="439"/>
                    <a:pt x="501" y="446"/>
                    <a:pt x="515" y="446"/>
                  </a:cubicBezTo>
                  <a:cubicBezTo>
                    <a:pt x="515" y="467"/>
                    <a:pt x="515" y="467"/>
                    <a:pt x="515" y="467"/>
                  </a:cubicBezTo>
                  <a:cubicBezTo>
                    <a:pt x="515" y="481"/>
                    <a:pt x="508" y="495"/>
                    <a:pt x="487" y="495"/>
                  </a:cubicBezTo>
                  <a:cubicBezTo>
                    <a:pt x="289" y="495"/>
                    <a:pt x="289" y="495"/>
                    <a:pt x="289" y="495"/>
                  </a:cubicBezTo>
                  <a:cubicBezTo>
                    <a:pt x="226" y="495"/>
                    <a:pt x="226" y="495"/>
                    <a:pt x="226" y="495"/>
                  </a:cubicBezTo>
                  <a:cubicBezTo>
                    <a:pt x="197" y="495"/>
                    <a:pt x="197" y="495"/>
                    <a:pt x="197" y="495"/>
                  </a:cubicBezTo>
                  <a:cubicBezTo>
                    <a:pt x="190" y="495"/>
                    <a:pt x="190" y="495"/>
                    <a:pt x="190" y="495"/>
                  </a:cubicBezTo>
                  <a:cubicBezTo>
                    <a:pt x="113" y="566"/>
                    <a:pt x="113" y="566"/>
                    <a:pt x="113" y="566"/>
                  </a:cubicBezTo>
                  <a:cubicBezTo>
                    <a:pt x="106" y="573"/>
                    <a:pt x="99" y="580"/>
                    <a:pt x="91" y="580"/>
                  </a:cubicBezTo>
                  <a:cubicBezTo>
                    <a:pt x="84" y="580"/>
                    <a:pt x="77" y="573"/>
                    <a:pt x="77" y="566"/>
                  </a:cubicBezTo>
                  <a:cubicBezTo>
                    <a:pt x="70" y="566"/>
                    <a:pt x="70" y="566"/>
                    <a:pt x="70" y="566"/>
                  </a:cubicBezTo>
                  <a:lnTo>
                    <a:pt x="70" y="559"/>
                  </a:lnTo>
                  <a:cubicBezTo>
                    <a:pt x="70" y="559"/>
                    <a:pt x="63" y="559"/>
                    <a:pt x="63" y="552"/>
                  </a:cubicBezTo>
                  <a:cubicBezTo>
                    <a:pt x="63" y="495"/>
                    <a:pt x="63" y="495"/>
                    <a:pt x="63" y="495"/>
                  </a:cubicBezTo>
                  <a:cubicBezTo>
                    <a:pt x="28" y="495"/>
                    <a:pt x="28" y="495"/>
                    <a:pt x="28" y="495"/>
                  </a:cubicBezTo>
                  <a:cubicBezTo>
                    <a:pt x="14" y="495"/>
                    <a:pt x="0" y="481"/>
                    <a:pt x="0" y="467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28"/>
                    <a:pt x="14" y="113"/>
                    <a:pt x="28" y="113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311"/>
                    <a:pt x="113" y="311"/>
                    <a:pt x="113" y="311"/>
                  </a:cubicBezTo>
                  <a:cubicBezTo>
                    <a:pt x="113" y="347"/>
                    <a:pt x="141" y="368"/>
                    <a:pt x="169" y="368"/>
                  </a:cubicBezTo>
                  <a:lnTo>
                    <a:pt x="417" y="368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ffectLst/>
          </p:spPr>
          <p:txBody>
            <a:bodyPr wrap="none" anchor="ctr"/>
            <a:p>
              <a:endParaRPr lang="en-US" dirty="0"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105400" y="2160694"/>
            <a:ext cx="1981200" cy="1981200"/>
            <a:chOff x="3763169" y="2249388"/>
            <a:chExt cx="1981200" cy="1981200"/>
          </a:xfrm>
        </p:grpSpPr>
        <p:grpSp>
          <p:nvGrpSpPr>
            <p:cNvPr id="16" name="Group 15"/>
            <p:cNvGrpSpPr/>
            <p:nvPr/>
          </p:nvGrpSpPr>
          <p:grpSpPr>
            <a:xfrm>
              <a:off x="3763169" y="2249388"/>
              <a:ext cx="1981200" cy="1981200"/>
              <a:chOff x="1371600" y="1752600"/>
              <a:chExt cx="2590800" cy="2590800"/>
            </a:xfrm>
          </p:grpSpPr>
          <p:sp>
            <p:nvSpPr>
              <p:cNvPr id="18" name="Oval 17"/>
              <p:cNvSpPr/>
              <p:nvPr/>
            </p:nvSpPr>
            <p:spPr>
              <a:xfrm>
                <a:off x="1676400" y="2057400"/>
                <a:ext cx="1981200" cy="19812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en-US" dirty="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1371600" y="1752600"/>
                <a:ext cx="2590800" cy="2590800"/>
              </a:xfrm>
              <a:prstGeom prst="ellipse">
                <a:avLst/>
              </a:prstGeom>
              <a:noFill/>
              <a:ln w="28575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en-US" dirty="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7" name="Freeform 157"/>
            <p:cNvSpPr>
              <a:spLocks noChangeArrowheads="1"/>
            </p:cNvSpPr>
            <p:nvPr/>
          </p:nvSpPr>
          <p:spPr bwMode="auto">
            <a:xfrm>
              <a:off x="4478725" y="2962288"/>
              <a:ext cx="550086" cy="550084"/>
            </a:xfrm>
            <a:custGeom>
              <a:avLst/>
              <a:gdLst>
                <a:gd name="T0" fmla="*/ 207003 w 602"/>
                <a:gd name="T1" fmla="*/ 165825 h 602"/>
                <a:gd name="T2" fmla="*/ 173767 w 602"/>
                <a:gd name="T3" fmla="*/ 155709 h 602"/>
                <a:gd name="T4" fmla="*/ 173767 w 602"/>
                <a:gd name="T5" fmla="*/ 135117 h 602"/>
                <a:gd name="T6" fmla="*/ 173767 w 602"/>
                <a:gd name="T7" fmla="*/ 114885 h 602"/>
                <a:gd name="T8" fmla="*/ 43351 w 602"/>
                <a:gd name="T9" fmla="*/ 125001 h 602"/>
                <a:gd name="T10" fmla="*/ 43351 w 602"/>
                <a:gd name="T11" fmla="*/ 153180 h 602"/>
                <a:gd name="T12" fmla="*/ 43351 w 602"/>
                <a:gd name="T13" fmla="*/ 165825 h 602"/>
                <a:gd name="T14" fmla="*/ 0 w 602"/>
                <a:gd name="T15" fmla="*/ 155709 h 602"/>
                <a:gd name="T16" fmla="*/ 10115 w 602"/>
                <a:gd name="T17" fmla="*/ 50940 h 602"/>
                <a:gd name="T18" fmla="*/ 217119 w 602"/>
                <a:gd name="T19" fmla="*/ 61055 h 602"/>
                <a:gd name="T20" fmla="*/ 207003 w 602"/>
                <a:gd name="T21" fmla="*/ 165825 h 602"/>
                <a:gd name="T22" fmla="*/ 30707 w 602"/>
                <a:gd name="T23" fmla="*/ 71532 h 602"/>
                <a:gd name="T24" fmla="*/ 30707 w 602"/>
                <a:gd name="T25" fmla="*/ 91764 h 602"/>
                <a:gd name="T26" fmla="*/ 30707 w 602"/>
                <a:gd name="T27" fmla="*/ 71532 h 602"/>
                <a:gd name="T28" fmla="*/ 163291 w 602"/>
                <a:gd name="T29" fmla="*/ 40824 h 602"/>
                <a:gd name="T30" fmla="*/ 53467 w 602"/>
                <a:gd name="T31" fmla="*/ 40824 h 602"/>
                <a:gd name="T32" fmla="*/ 53467 w 602"/>
                <a:gd name="T33" fmla="*/ 30708 h 602"/>
                <a:gd name="T34" fmla="*/ 53467 w 602"/>
                <a:gd name="T35" fmla="*/ 5058 h 602"/>
                <a:gd name="T36" fmla="*/ 153175 w 602"/>
                <a:gd name="T37" fmla="*/ 0 h 602"/>
                <a:gd name="T38" fmla="*/ 153175 w 602"/>
                <a:gd name="T39" fmla="*/ 0 h 602"/>
                <a:gd name="T40" fmla="*/ 158233 w 602"/>
                <a:gd name="T41" fmla="*/ 2529 h 602"/>
                <a:gd name="T42" fmla="*/ 158233 w 602"/>
                <a:gd name="T43" fmla="*/ 2529 h 602"/>
                <a:gd name="T44" fmla="*/ 158233 w 602"/>
                <a:gd name="T45" fmla="*/ 2529 h 602"/>
                <a:gd name="T46" fmla="*/ 160762 w 602"/>
                <a:gd name="T47" fmla="*/ 5058 h 602"/>
                <a:gd name="T48" fmla="*/ 163291 w 602"/>
                <a:gd name="T49" fmla="*/ 10116 h 602"/>
                <a:gd name="T50" fmla="*/ 163291 w 602"/>
                <a:gd name="T51" fmla="*/ 10116 h 602"/>
                <a:gd name="T52" fmla="*/ 163291 w 602"/>
                <a:gd name="T53" fmla="*/ 145593 h 602"/>
                <a:gd name="T54" fmla="*/ 163291 w 602"/>
                <a:gd name="T55" fmla="*/ 196533 h 602"/>
                <a:gd name="T56" fmla="*/ 163291 w 602"/>
                <a:gd name="T57" fmla="*/ 206649 h 602"/>
                <a:gd name="T58" fmla="*/ 63943 w 602"/>
                <a:gd name="T59" fmla="*/ 217126 h 602"/>
                <a:gd name="T60" fmla="*/ 53467 w 602"/>
                <a:gd name="T61" fmla="*/ 201591 h 602"/>
                <a:gd name="T62" fmla="*/ 53467 w 602"/>
                <a:gd name="T63" fmla="*/ 145593 h 602"/>
                <a:gd name="T64" fmla="*/ 163291 w 602"/>
                <a:gd name="T65" fmla="*/ 125001 h 602"/>
                <a:gd name="T66" fmla="*/ 143060 w 602"/>
                <a:gd name="T67" fmla="*/ 145593 h 602"/>
                <a:gd name="T68" fmla="*/ 74059 w 602"/>
                <a:gd name="T69" fmla="*/ 145593 h 602"/>
                <a:gd name="T70" fmla="*/ 143060 w 602"/>
                <a:gd name="T71" fmla="*/ 155709 h 602"/>
                <a:gd name="T72" fmla="*/ 143060 w 602"/>
                <a:gd name="T73" fmla="*/ 165825 h 602"/>
                <a:gd name="T74" fmla="*/ 74059 w 602"/>
                <a:gd name="T75" fmla="*/ 165825 h 602"/>
                <a:gd name="T76" fmla="*/ 143060 w 602"/>
                <a:gd name="T77" fmla="*/ 175940 h 602"/>
                <a:gd name="T78" fmla="*/ 143060 w 602"/>
                <a:gd name="T79" fmla="*/ 186417 h 602"/>
                <a:gd name="T80" fmla="*/ 74059 w 602"/>
                <a:gd name="T81" fmla="*/ 186417 h 602"/>
                <a:gd name="T82" fmla="*/ 143060 w 602"/>
                <a:gd name="T83" fmla="*/ 196533 h 60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02" h="602">
                  <a:moveTo>
                    <a:pt x="573" y="459"/>
                  </a:moveTo>
                  <a:lnTo>
                    <a:pt x="573" y="459"/>
                  </a:lnTo>
                  <a:cubicBezTo>
                    <a:pt x="481" y="459"/>
                    <a:pt x="481" y="459"/>
                    <a:pt x="481" y="459"/>
                  </a:cubicBezTo>
                  <a:cubicBezTo>
                    <a:pt x="481" y="431"/>
                    <a:pt x="481" y="431"/>
                    <a:pt x="481" y="431"/>
                  </a:cubicBezTo>
                  <a:cubicBezTo>
                    <a:pt x="481" y="424"/>
                    <a:pt x="481" y="424"/>
                    <a:pt x="481" y="424"/>
                  </a:cubicBezTo>
                  <a:cubicBezTo>
                    <a:pt x="481" y="374"/>
                    <a:pt x="481" y="374"/>
                    <a:pt x="481" y="374"/>
                  </a:cubicBezTo>
                  <a:cubicBezTo>
                    <a:pt x="481" y="346"/>
                    <a:pt x="481" y="346"/>
                    <a:pt x="481" y="346"/>
                  </a:cubicBezTo>
                  <a:cubicBezTo>
                    <a:pt x="481" y="318"/>
                    <a:pt x="481" y="318"/>
                    <a:pt x="481" y="318"/>
                  </a:cubicBezTo>
                  <a:cubicBezTo>
                    <a:pt x="120" y="318"/>
                    <a:pt x="120" y="318"/>
                    <a:pt x="120" y="318"/>
                  </a:cubicBezTo>
                  <a:cubicBezTo>
                    <a:pt x="120" y="346"/>
                    <a:pt x="120" y="346"/>
                    <a:pt x="120" y="346"/>
                  </a:cubicBezTo>
                  <a:cubicBezTo>
                    <a:pt x="120" y="374"/>
                    <a:pt x="120" y="374"/>
                    <a:pt x="120" y="374"/>
                  </a:cubicBezTo>
                  <a:cubicBezTo>
                    <a:pt x="120" y="424"/>
                    <a:pt x="120" y="424"/>
                    <a:pt x="120" y="424"/>
                  </a:cubicBezTo>
                  <a:cubicBezTo>
                    <a:pt x="120" y="431"/>
                    <a:pt x="120" y="431"/>
                    <a:pt x="120" y="431"/>
                  </a:cubicBezTo>
                  <a:cubicBezTo>
                    <a:pt x="120" y="459"/>
                    <a:pt x="120" y="459"/>
                    <a:pt x="120" y="459"/>
                  </a:cubicBezTo>
                  <a:cubicBezTo>
                    <a:pt x="28" y="459"/>
                    <a:pt x="28" y="459"/>
                    <a:pt x="28" y="459"/>
                  </a:cubicBezTo>
                  <a:cubicBezTo>
                    <a:pt x="7" y="459"/>
                    <a:pt x="0" y="452"/>
                    <a:pt x="0" y="431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55"/>
                    <a:pt x="7" y="141"/>
                    <a:pt x="28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55"/>
                    <a:pt x="601" y="169"/>
                  </a:cubicBezTo>
                  <a:cubicBezTo>
                    <a:pt x="601" y="431"/>
                    <a:pt x="601" y="431"/>
                    <a:pt x="601" y="431"/>
                  </a:cubicBezTo>
                  <a:cubicBezTo>
                    <a:pt x="601" y="452"/>
                    <a:pt x="587" y="459"/>
                    <a:pt x="573" y="459"/>
                  </a:cubicBezTo>
                  <a:close/>
                  <a:moveTo>
                    <a:pt x="85" y="198"/>
                  </a:moveTo>
                  <a:lnTo>
                    <a:pt x="85" y="198"/>
                  </a:lnTo>
                  <a:cubicBezTo>
                    <a:pt x="64" y="198"/>
                    <a:pt x="57" y="212"/>
                    <a:pt x="57" y="226"/>
                  </a:cubicBezTo>
                  <a:cubicBezTo>
                    <a:pt x="57" y="240"/>
                    <a:pt x="64" y="254"/>
                    <a:pt x="85" y="254"/>
                  </a:cubicBezTo>
                  <a:cubicBezTo>
                    <a:pt x="99" y="254"/>
                    <a:pt x="113" y="240"/>
                    <a:pt x="113" y="226"/>
                  </a:cubicBezTo>
                  <a:cubicBezTo>
                    <a:pt x="113" y="212"/>
                    <a:pt x="99" y="198"/>
                    <a:pt x="85" y="198"/>
                  </a:cubicBezTo>
                  <a:close/>
                  <a:moveTo>
                    <a:pt x="452" y="113"/>
                  </a:moveTo>
                  <a:lnTo>
                    <a:pt x="452" y="113"/>
                  </a:lnTo>
                  <a:cubicBezTo>
                    <a:pt x="148" y="113"/>
                    <a:pt x="148" y="113"/>
                    <a:pt x="148" y="113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8" y="21"/>
                    <a:pt x="148" y="21"/>
                    <a:pt x="148" y="14"/>
                  </a:cubicBezTo>
                  <a:cubicBezTo>
                    <a:pt x="155" y="7"/>
                    <a:pt x="163" y="0"/>
                    <a:pt x="177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31" y="0"/>
                    <a:pt x="431" y="0"/>
                    <a:pt x="438" y="7"/>
                  </a:cubicBezTo>
                  <a:cubicBezTo>
                    <a:pt x="445" y="7"/>
                    <a:pt x="445" y="14"/>
                    <a:pt x="445" y="14"/>
                  </a:cubicBezTo>
                  <a:cubicBezTo>
                    <a:pt x="445" y="14"/>
                    <a:pt x="452" y="21"/>
                    <a:pt x="452" y="28"/>
                  </a:cubicBezTo>
                  <a:cubicBezTo>
                    <a:pt x="452" y="113"/>
                    <a:pt x="452" y="113"/>
                    <a:pt x="452" y="113"/>
                  </a:cubicBezTo>
                  <a:close/>
                  <a:moveTo>
                    <a:pt x="452" y="403"/>
                  </a:moveTo>
                  <a:lnTo>
                    <a:pt x="452" y="403"/>
                  </a:lnTo>
                  <a:cubicBezTo>
                    <a:pt x="452" y="544"/>
                    <a:pt x="452" y="544"/>
                    <a:pt x="452" y="544"/>
                  </a:cubicBezTo>
                  <a:cubicBezTo>
                    <a:pt x="452" y="558"/>
                    <a:pt x="452" y="558"/>
                    <a:pt x="452" y="558"/>
                  </a:cubicBezTo>
                  <a:cubicBezTo>
                    <a:pt x="452" y="572"/>
                    <a:pt x="452" y="572"/>
                    <a:pt x="452" y="572"/>
                  </a:cubicBezTo>
                  <a:cubicBezTo>
                    <a:pt x="452" y="594"/>
                    <a:pt x="438" y="601"/>
                    <a:pt x="424" y="601"/>
                  </a:cubicBezTo>
                  <a:cubicBezTo>
                    <a:pt x="177" y="601"/>
                    <a:pt x="177" y="601"/>
                    <a:pt x="177" y="601"/>
                  </a:cubicBezTo>
                  <a:cubicBezTo>
                    <a:pt x="163" y="601"/>
                    <a:pt x="148" y="594"/>
                    <a:pt x="148" y="572"/>
                  </a:cubicBezTo>
                  <a:cubicBezTo>
                    <a:pt x="148" y="558"/>
                    <a:pt x="148" y="558"/>
                    <a:pt x="148" y="558"/>
                  </a:cubicBezTo>
                  <a:cubicBezTo>
                    <a:pt x="148" y="544"/>
                    <a:pt x="148" y="544"/>
                    <a:pt x="148" y="544"/>
                  </a:cubicBezTo>
                  <a:cubicBezTo>
                    <a:pt x="148" y="403"/>
                    <a:pt x="148" y="403"/>
                    <a:pt x="148" y="403"/>
                  </a:cubicBezTo>
                  <a:cubicBezTo>
                    <a:pt x="148" y="346"/>
                    <a:pt x="148" y="346"/>
                    <a:pt x="148" y="346"/>
                  </a:cubicBezTo>
                  <a:cubicBezTo>
                    <a:pt x="452" y="346"/>
                    <a:pt x="452" y="346"/>
                    <a:pt x="452" y="346"/>
                  </a:cubicBezTo>
                  <a:lnTo>
                    <a:pt x="452" y="403"/>
                  </a:lnTo>
                  <a:close/>
                  <a:moveTo>
                    <a:pt x="396" y="403"/>
                  </a:moveTo>
                  <a:lnTo>
                    <a:pt x="396" y="403"/>
                  </a:lnTo>
                  <a:cubicBezTo>
                    <a:pt x="205" y="403"/>
                    <a:pt x="205" y="403"/>
                    <a:pt x="205" y="403"/>
                  </a:cubicBezTo>
                  <a:cubicBezTo>
                    <a:pt x="205" y="431"/>
                    <a:pt x="205" y="431"/>
                    <a:pt x="205" y="431"/>
                  </a:cubicBezTo>
                  <a:cubicBezTo>
                    <a:pt x="396" y="431"/>
                    <a:pt x="396" y="431"/>
                    <a:pt x="396" y="431"/>
                  </a:cubicBezTo>
                  <a:lnTo>
                    <a:pt x="396" y="403"/>
                  </a:lnTo>
                  <a:close/>
                  <a:moveTo>
                    <a:pt x="396" y="459"/>
                  </a:moveTo>
                  <a:lnTo>
                    <a:pt x="396" y="459"/>
                  </a:lnTo>
                  <a:cubicBezTo>
                    <a:pt x="205" y="459"/>
                    <a:pt x="205" y="459"/>
                    <a:pt x="205" y="459"/>
                  </a:cubicBezTo>
                  <a:cubicBezTo>
                    <a:pt x="205" y="487"/>
                    <a:pt x="205" y="487"/>
                    <a:pt x="205" y="487"/>
                  </a:cubicBezTo>
                  <a:cubicBezTo>
                    <a:pt x="396" y="487"/>
                    <a:pt x="396" y="487"/>
                    <a:pt x="396" y="487"/>
                  </a:cubicBezTo>
                  <a:lnTo>
                    <a:pt x="396" y="459"/>
                  </a:lnTo>
                  <a:close/>
                  <a:moveTo>
                    <a:pt x="396" y="516"/>
                  </a:moveTo>
                  <a:lnTo>
                    <a:pt x="396" y="516"/>
                  </a:lnTo>
                  <a:cubicBezTo>
                    <a:pt x="205" y="516"/>
                    <a:pt x="205" y="516"/>
                    <a:pt x="205" y="516"/>
                  </a:cubicBezTo>
                  <a:cubicBezTo>
                    <a:pt x="205" y="544"/>
                    <a:pt x="205" y="544"/>
                    <a:pt x="205" y="544"/>
                  </a:cubicBezTo>
                  <a:cubicBezTo>
                    <a:pt x="396" y="544"/>
                    <a:pt x="396" y="544"/>
                    <a:pt x="396" y="544"/>
                  </a:cubicBezTo>
                  <a:lnTo>
                    <a:pt x="396" y="516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ffectLst/>
          </p:spPr>
          <p:txBody>
            <a:bodyPr wrap="none" anchor="ctr"/>
            <a:p>
              <a:endParaRPr lang="en-US" dirty="0"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5" name="文本框 2"/>
          <p:cNvSpPr txBox="1"/>
          <p:nvPr/>
        </p:nvSpPr>
        <p:spPr>
          <a:xfrm>
            <a:off x="885825" y="599440"/>
            <a:ext cx="395922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五、管理创新的功能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8356600" y="4373880"/>
            <a:ext cx="31597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5000"/>
              </a:lnSpc>
            </a:pPr>
            <a:r>
              <a:rPr lang="en-US" altLang="zh-CN" sz="1600" b="1" dirty="0">
                <a:solidFill>
                  <a:srgbClr val="0D0E4A"/>
                </a:solidFill>
                <a:latin typeface="宋体" panose="02010600030101010101" pitchFamily="2" charset="-122"/>
                <a:cs typeface="+mn-ea"/>
                <a:sym typeface="+mn-lt"/>
              </a:rPr>
              <a:t>3.</a:t>
            </a:r>
            <a:r>
              <a:rPr lang="zh-CN" altLang="en-US" sz="1600" b="1" dirty="0">
                <a:solidFill>
                  <a:srgbClr val="0D0E4A"/>
                </a:solidFill>
                <a:latin typeface="宋体" panose="02010600030101010101" pitchFamily="2" charset="-122"/>
                <a:cs typeface="+mn-ea"/>
                <a:sym typeface="+mn-lt"/>
              </a:rPr>
              <a:t>环境变化与竞争加剧，使得对有形资源的争夺和对知识资源的高效利用变得更加重要，这同样离不开管理创新的支持。</a:t>
            </a:r>
            <a:endParaRPr lang="zh-CN" altLang="en-US" sz="1600" b="1" dirty="0">
              <a:solidFill>
                <a:srgbClr val="0D0E4A"/>
              </a:solidFill>
              <a:latin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4845050" y="4373880"/>
            <a:ext cx="299021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5000"/>
              </a:lnSpc>
            </a:pPr>
            <a:r>
              <a:rPr lang="en-US" altLang="zh-CN" sz="1600" b="1" dirty="0">
                <a:solidFill>
                  <a:srgbClr val="0D0E4A"/>
                </a:solidFill>
                <a:latin typeface="宋体" panose="02010600030101010101" pitchFamily="2" charset="-122"/>
                <a:cs typeface="+mn-ea"/>
                <a:sym typeface="+mn-lt"/>
              </a:rPr>
              <a:t>2.</a:t>
            </a:r>
            <a:r>
              <a:rPr lang="zh-CN" altLang="en-US" sz="1600" b="1" dirty="0">
                <a:solidFill>
                  <a:srgbClr val="0D0E4A"/>
                </a:solidFill>
                <a:latin typeface="宋体" panose="02010600030101010101" pitchFamily="2" charset="-122"/>
                <a:cs typeface="+mn-ea"/>
                <a:sym typeface="+mn-lt"/>
              </a:rPr>
              <a:t>适逢产业革命的重大转折点，新的竞争者、新的产品和服务形态，甚至新的业态层出不穷，这对企业的适应能力提出了更高的要求。</a:t>
            </a:r>
            <a:endParaRPr lang="zh-CN" altLang="en-US" sz="1600" b="1" dirty="0">
              <a:solidFill>
                <a:srgbClr val="0D0E4A"/>
              </a:solidFill>
              <a:latin typeface="宋体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0080" y="2484120"/>
            <a:ext cx="41084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谢谢观看</a:t>
            </a:r>
            <a:endParaRPr lang="zh-CN" altLang="en-US" sz="60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43205" y="3014980"/>
            <a:ext cx="52190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项目八 创新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310843"/>
            <a:ext cx="6261100" cy="5223728"/>
            <a:chOff x="0" y="1401692"/>
            <a:chExt cx="6261100" cy="5223728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2041368"/>
              <a:ext cx="2952000" cy="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12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247775" y="2401817"/>
              <a:ext cx="5013325" cy="923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7" tIns="0" rIns="0" bIns="0" anchor="t" anchorCtr="0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任务一　创新是管理的基本职能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任务二　创新过程及其管理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7" name="1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2803015" y="1681368"/>
              <a:ext cx="720021" cy="720000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8" tIns="45729" rIns="91458" bIns="45729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</a:endParaRPr>
            </a:p>
          </p:txBody>
        </p:sp>
        <p:sp>
          <p:nvSpPr>
            <p:cNvPr id="8" name="1"/>
            <p:cNvSpPr txBox="1"/>
            <p:nvPr/>
          </p:nvSpPr>
          <p:spPr bwMode="auto">
            <a:xfrm>
              <a:off x="398187" y="1401692"/>
              <a:ext cx="2880000" cy="655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spc="300" dirty="0" smtClean="0">
                  <a:solidFill>
                    <a:schemeClr val="tx2"/>
                  </a:solidFill>
                  <a:latin typeface="+mn-ea"/>
                  <a:ea typeface="+mn-ea"/>
                </a:rPr>
                <a:t>Content</a:t>
              </a:r>
              <a:endParaRPr lang="en-US" altLang="zh-CN" sz="4000" spc="300" dirty="0">
                <a:solidFill>
                  <a:schemeClr val="tx2"/>
                </a:solidFill>
                <a:latin typeface="+mn-ea"/>
                <a:ea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25071" y="2485420"/>
              <a:ext cx="0" cy="414000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4"/>
          <p:cNvSpPr txBox="1"/>
          <p:nvPr/>
        </p:nvSpPr>
        <p:spPr>
          <a:xfrm>
            <a:off x="6864047" y="2349794"/>
            <a:ext cx="792000" cy="2160000"/>
          </a:xfrm>
          <a:prstGeom prst="rect">
            <a:avLst/>
          </a:prstGeom>
          <a:solidFill>
            <a:schemeClr val="accent6"/>
          </a:solidFill>
        </p:spPr>
        <p:txBody>
          <a:bodyPr vert="eaVert" wrap="none" rtlCol="0" anchor="ctr" anchorCtr="1"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目 录</a:t>
            </a:r>
            <a:endParaRPr lang="zh-CN" altLang="en-US" sz="44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638540" y="1640840"/>
            <a:ext cx="1659890" cy="3776345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创新是管理的基本职能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79995" y="186245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宋体" panose="02010600030101010101" pitchFamily="2" charset="-122"/>
              </a:rPr>
              <a:t>任务一</a:t>
            </a:r>
            <a:endParaRPr lang="zh-CN" altLang="en-US" sz="5400" b="1"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494665" y="1631950"/>
            <a:ext cx="592328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创新在管理中并不陌生，它是管理学中的重要范畴。但是目前，管理学界理解的创新更多的是和设备更新、产品开发、市场拓展、工艺改进等具体实践活动联系在一起，很少将创新看作是管理的基本职能。</a:t>
            </a:r>
            <a:endParaRPr lang="en-US" sz="2000" spc="300" dirty="0" smtClean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作为管理职能之一的创新涵盖了管理观念的更新、组织的变革、新产品和新技术的研发、管理方式的创新，是管理者的灵魂和组织发展动力，它贯穿组织全方位的管理活动。</a:t>
            </a:r>
            <a:endParaRPr lang="en-US" sz="2000" spc="300" dirty="0" smtClean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一、创新的含义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6715" y="1854835"/>
            <a:ext cx="4762500" cy="3800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: 圆角 44"/>
          <p:cNvSpPr/>
          <p:nvPr/>
        </p:nvSpPr>
        <p:spPr>
          <a:xfrm>
            <a:off x="3436774" y="1828801"/>
            <a:ext cx="8289123" cy="4009126"/>
          </a:xfrm>
          <a:prstGeom prst="roundRect">
            <a:avLst/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669166" y="2000250"/>
            <a:ext cx="7797215" cy="3666227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0"/>
          </a:gradFill>
          <a:ln>
            <a:gradFill>
              <a:gsLst>
                <a:gs pos="54000">
                  <a:srgbClr val="3494FA"/>
                </a:gs>
                <a:gs pos="56000">
                  <a:srgbClr val="FDC01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972937" y="1436228"/>
            <a:ext cx="3739574" cy="3739574"/>
            <a:chOff x="304800" y="673100"/>
            <a:chExt cx="4000500" cy="4000500"/>
          </a:xfrm>
          <a:effectLst>
            <a:outerShdw blurRad="50800" dist="50800" dir="8100000" sx="96000" sy="96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57490" y="825790"/>
              <a:ext cx="3695120" cy="36951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003165" y="2169160"/>
            <a:ext cx="6209030" cy="33286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>
                <a:latin typeface="宋体" panose="02010600030101010101" pitchFamily="2" charset="-122"/>
              </a:rPr>
              <a:t>稳定和变革是组织与环境关系中组织的两种存在态势。稳定，是指在一定的时空条件下，组织的宗旨、性质、目标、结构和行为方式基本保持不变。稳定对于组织的发展十分必要。否认稳定，就是否认组织本身存在；否认稳定，就是否认相对独立性；否认稳定，也就否认了管理的必要性。组织只有在相对稳定的环境中，才能保持自己独立自主的地位，才能主动适应环境，进而改造环境。没有组织的稳定，一切无从谈起。管理的职能，决策与计划、组织与用人、领导与激励、控制与监督，都是基于组织的相对稳定性。</a:t>
            </a:r>
            <a:endParaRPr dirty="0">
              <a:latin typeface="宋体" panose="02010600030101010101" pitchFamily="2" charset="-122"/>
            </a:endParaRPr>
          </a:p>
        </p:txBody>
      </p:sp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41" name="Freeform 23"/>
          <p:cNvSpPr/>
          <p:nvPr/>
        </p:nvSpPr>
        <p:spPr bwMode="auto">
          <a:xfrm flipH="1">
            <a:off x="3669166" y="4768651"/>
            <a:ext cx="1139078" cy="1179027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42" name="Freeform 27"/>
          <p:cNvSpPr/>
          <p:nvPr/>
        </p:nvSpPr>
        <p:spPr bwMode="auto">
          <a:xfrm flipH="1">
            <a:off x="2715866" y="821295"/>
            <a:ext cx="1499802" cy="1431594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169670" y="2785745"/>
            <a:ext cx="3581400" cy="12877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ctr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1.从稳定和变革的关系看，创新是管理的基本功能之一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75665" y="333375"/>
            <a:ext cx="4953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二、创新是管理的基本职能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: 圆角 44"/>
          <p:cNvSpPr/>
          <p:nvPr/>
        </p:nvSpPr>
        <p:spPr>
          <a:xfrm>
            <a:off x="3436774" y="1828801"/>
            <a:ext cx="8289123" cy="4009126"/>
          </a:xfrm>
          <a:prstGeom prst="roundRect">
            <a:avLst/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669166" y="2000250"/>
            <a:ext cx="7797215" cy="3666227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0"/>
          </a:gradFill>
          <a:ln>
            <a:gradFill>
              <a:gsLst>
                <a:gs pos="54000">
                  <a:srgbClr val="3494FA"/>
                </a:gs>
                <a:gs pos="56000">
                  <a:srgbClr val="FDC01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972937" y="1436228"/>
            <a:ext cx="3739574" cy="3739574"/>
            <a:chOff x="304800" y="673100"/>
            <a:chExt cx="4000500" cy="4000500"/>
          </a:xfrm>
          <a:effectLst>
            <a:outerShdw blurRad="50800" dist="50800" dir="8100000" sx="96000" sy="96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57490" y="825790"/>
              <a:ext cx="3695120" cy="36951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570095" y="2169160"/>
            <a:ext cx="6642100" cy="33286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>
                <a:latin typeface="宋体" panose="02010600030101010101" pitchFamily="2" charset="-122"/>
              </a:rPr>
              <a:t>信息时代已经来临，科学技术的发展日新月异，知识经济已初见端倪。知识经济的基本特征，就是知识的不断创新、高新技术的产业化。我国必须紧跟时代潮流，做到工业化和知识化并重。知识经济与工业经济相比，出现了一系列新的特征，诸如信息化、知识化、创新化、网络化、全球化、“绿色”化等。创新是知识经济的核心本质，知识经济也就是创新经济。创新经济推动着管理的变革，管理随之也要进行全方位的创新。创新可以说是知识经济条件下管理的核心职能。知识经济必然要求组织创新，要求新的组织依托。这种新的组织必然是学习型组织。</a:t>
            </a:r>
            <a:endParaRPr dirty="0">
              <a:latin typeface="宋体" panose="02010600030101010101" pitchFamily="2" charset="-122"/>
            </a:endParaRPr>
          </a:p>
        </p:txBody>
      </p:sp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169670" y="2785745"/>
            <a:ext cx="3581400" cy="12877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ctr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2. 从当今时代的发展来看，学习和创新是管理的新趋势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75665" y="333375"/>
            <a:ext cx="4953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二、创新是管理的基本职能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Oval 38"/>
          <p:cNvSpPr/>
          <p:nvPr/>
        </p:nvSpPr>
        <p:spPr bwMode="auto">
          <a:xfrm>
            <a:off x="8068871" y="4490469"/>
            <a:ext cx="969171" cy="968376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>
              <a:latin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16" name="Group 39"/>
          <p:cNvGrpSpPr/>
          <p:nvPr/>
        </p:nvGrpSpPr>
        <p:grpSpPr>
          <a:xfrm>
            <a:off x="8208456" y="4777571"/>
            <a:ext cx="693170" cy="394171"/>
            <a:chOff x="279400" y="-1397000"/>
            <a:chExt cx="1387475" cy="788988"/>
          </a:xfrm>
        </p:grpSpPr>
        <p:sp>
          <p:nvSpPr>
            <p:cNvPr id="66" name="Freeform: Shape 40"/>
            <p:cNvSpPr/>
            <p:nvPr/>
          </p:nvSpPr>
          <p:spPr bwMode="auto">
            <a:xfrm>
              <a:off x="584200" y="-1397000"/>
              <a:ext cx="1082675" cy="788988"/>
            </a:xfrm>
            <a:custGeom>
              <a:avLst/>
              <a:gdLst>
                <a:gd name="T0" fmla="*/ 192 w 198"/>
                <a:gd name="T1" fmla="*/ 72 h 144"/>
                <a:gd name="T2" fmla="*/ 184 w 198"/>
                <a:gd name="T3" fmla="*/ 72 h 144"/>
                <a:gd name="T4" fmla="*/ 172 w 198"/>
                <a:gd name="T5" fmla="*/ 43 h 144"/>
                <a:gd name="T6" fmla="*/ 157 w 198"/>
                <a:gd name="T7" fmla="*/ 32 h 144"/>
                <a:gd name="T8" fmla="*/ 126 w 198"/>
                <a:gd name="T9" fmla="*/ 32 h 144"/>
                <a:gd name="T10" fmla="*/ 126 w 198"/>
                <a:gd name="T11" fmla="*/ 2 h 144"/>
                <a:gd name="T12" fmla="*/ 124 w 198"/>
                <a:gd name="T13" fmla="*/ 0 h 144"/>
                <a:gd name="T14" fmla="*/ 2 w 198"/>
                <a:gd name="T15" fmla="*/ 0 h 144"/>
                <a:gd name="T16" fmla="*/ 0 w 198"/>
                <a:gd name="T17" fmla="*/ 2 h 144"/>
                <a:gd name="T18" fmla="*/ 0 w 198"/>
                <a:gd name="T19" fmla="*/ 123 h 144"/>
                <a:gd name="T20" fmla="*/ 2 w 198"/>
                <a:gd name="T21" fmla="*/ 125 h 144"/>
                <a:gd name="T22" fmla="*/ 19 w 198"/>
                <a:gd name="T23" fmla="*/ 125 h 144"/>
                <a:gd name="T24" fmla="*/ 40 w 198"/>
                <a:gd name="T25" fmla="*/ 144 h 144"/>
                <a:gd name="T26" fmla="*/ 61 w 198"/>
                <a:gd name="T27" fmla="*/ 125 h 144"/>
                <a:gd name="T28" fmla="*/ 138 w 198"/>
                <a:gd name="T29" fmla="*/ 125 h 144"/>
                <a:gd name="T30" fmla="*/ 159 w 198"/>
                <a:gd name="T31" fmla="*/ 144 h 144"/>
                <a:gd name="T32" fmla="*/ 180 w 198"/>
                <a:gd name="T33" fmla="*/ 125 h 144"/>
                <a:gd name="T34" fmla="*/ 192 w 198"/>
                <a:gd name="T35" fmla="*/ 125 h 144"/>
                <a:gd name="T36" fmla="*/ 198 w 198"/>
                <a:gd name="T37" fmla="*/ 119 h 144"/>
                <a:gd name="T38" fmla="*/ 198 w 198"/>
                <a:gd name="T39" fmla="*/ 78 h 144"/>
                <a:gd name="T40" fmla="*/ 192 w 198"/>
                <a:gd name="T41" fmla="*/ 72 h 144"/>
                <a:gd name="T42" fmla="*/ 157 w 198"/>
                <a:gd name="T43" fmla="*/ 36 h 144"/>
                <a:gd name="T44" fmla="*/ 168 w 198"/>
                <a:gd name="T45" fmla="*/ 45 h 144"/>
                <a:gd name="T46" fmla="*/ 179 w 198"/>
                <a:gd name="T47" fmla="*/ 72 h 144"/>
                <a:gd name="T48" fmla="*/ 126 w 198"/>
                <a:gd name="T49" fmla="*/ 72 h 144"/>
                <a:gd name="T50" fmla="*/ 126 w 198"/>
                <a:gd name="T51" fmla="*/ 36 h 144"/>
                <a:gd name="T52" fmla="*/ 157 w 198"/>
                <a:gd name="T53" fmla="*/ 36 h 144"/>
                <a:gd name="T54" fmla="*/ 5 w 198"/>
                <a:gd name="T55" fmla="*/ 5 h 144"/>
                <a:gd name="T56" fmla="*/ 121 w 198"/>
                <a:gd name="T57" fmla="*/ 5 h 144"/>
                <a:gd name="T58" fmla="*/ 121 w 198"/>
                <a:gd name="T59" fmla="*/ 120 h 144"/>
                <a:gd name="T60" fmla="*/ 61 w 198"/>
                <a:gd name="T61" fmla="*/ 120 h 144"/>
                <a:gd name="T62" fmla="*/ 40 w 198"/>
                <a:gd name="T63" fmla="*/ 102 h 144"/>
                <a:gd name="T64" fmla="*/ 19 w 198"/>
                <a:gd name="T65" fmla="*/ 120 h 144"/>
                <a:gd name="T66" fmla="*/ 5 w 198"/>
                <a:gd name="T67" fmla="*/ 120 h 144"/>
                <a:gd name="T68" fmla="*/ 5 w 198"/>
                <a:gd name="T69" fmla="*/ 5 h 144"/>
                <a:gd name="T70" fmla="*/ 40 w 198"/>
                <a:gd name="T71" fmla="*/ 139 h 144"/>
                <a:gd name="T72" fmla="*/ 23 w 198"/>
                <a:gd name="T73" fmla="*/ 123 h 144"/>
                <a:gd name="T74" fmla="*/ 40 w 198"/>
                <a:gd name="T75" fmla="*/ 106 h 144"/>
                <a:gd name="T76" fmla="*/ 56 w 198"/>
                <a:gd name="T77" fmla="*/ 123 h 144"/>
                <a:gd name="T78" fmla="*/ 40 w 198"/>
                <a:gd name="T79" fmla="*/ 139 h 144"/>
                <a:gd name="T80" fmla="*/ 159 w 198"/>
                <a:gd name="T81" fmla="*/ 139 h 144"/>
                <a:gd name="T82" fmla="*/ 143 w 198"/>
                <a:gd name="T83" fmla="*/ 123 h 144"/>
                <a:gd name="T84" fmla="*/ 159 w 198"/>
                <a:gd name="T85" fmla="*/ 106 h 144"/>
                <a:gd name="T86" fmla="*/ 175 w 198"/>
                <a:gd name="T87" fmla="*/ 122 h 144"/>
                <a:gd name="T88" fmla="*/ 175 w 198"/>
                <a:gd name="T89" fmla="*/ 123 h 144"/>
                <a:gd name="T90" fmla="*/ 175 w 198"/>
                <a:gd name="T91" fmla="*/ 123 h 144"/>
                <a:gd name="T92" fmla="*/ 159 w 198"/>
                <a:gd name="T93" fmla="*/ 139 h 144"/>
                <a:gd name="T94" fmla="*/ 193 w 198"/>
                <a:gd name="T95" fmla="*/ 119 h 144"/>
                <a:gd name="T96" fmla="*/ 192 w 198"/>
                <a:gd name="T97" fmla="*/ 120 h 144"/>
                <a:gd name="T98" fmla="*/ 180 w 198"/>
                <a:gd name="T99" fmla="*/ 120 h 144"/>
                <a:gd name="T100" fmla="*/ 159 w 198"/>
                <a:gd name="T101" fmla="*/ 102 h 144"/>
                <a:gd name="T102" fmla="*/ 138 w 198"/>
                <a:gd name="T103" fmla="*/ 120 h 144"/>
                <a:gd name="T104" fmla="*/ 126 w 198"/>
                <a:gd name="T105" fmla="*/ 120 h 144"/>
                <a:gd name="T106" fmla="*/ 126 w 198"/>
                <a:gd name="T107" fmla="*/ 77 h 144"/>
                <a:gd name="T108" fmla="*/ 192 w 198"/>
                <a:gd name="T109" fmla="*/ 77 h 144"/>
                <a:gd name="T110" fmla="*/ 193 w 198"/>
                <a:gd name="T111" fmla="*/ 78 h 144"/>
                <a:gd name="T112" fmla="*/ 193 w 198"/>
                <a:gd name="T113" fmla="*/ 11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8" h="144">
                  <a:moveTo>
                    <a:pt x="192" y="72"/>
                  </a:moveTo>
                  <a:cubicBezTo>
                    <a:pt x="184" y="72"/>
                    <a:pt x="184" y="72"/>
                    <a:pt x="184" y="72"/>
                  </a:cubicBezTo>
                  <a:cubicBezTo>
                    <a:pt x="181" y="65"/>
                    <a:pt x="172" y="43"/>
                    <a:pt x="172" y="43"/>
                  </a:cubicBezTo>
                  <a:cubicBezTo>
                    <a:pt x="170" y="37"/>
                    <a:pt x="163" y="32"/>
                    <a:pt x="157" y="32"/>
                  </a:cubicBezTo>
                  <a:cubicBezTo>
                    <a:pt x="126" y="32"/>
                    <a:pt x="126" y="32"/>
                    <a:pt x="126" y="3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5" y="0"/>
                    <a:pt x="12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4"/>
                    <a:pt x="1" y="125"/>
                    <a:pt x="2" y="125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35"/>
                    <a:pt x="29" y="144"/>
                    <a:pt x="40" y="144"/>
                  </a:cubicBezTo>
                  <a:cubicBezTo>
                    <a:pt x="51" y="144"/>
                    <a:pt x="59" y="135"/>
                    <a:pt x="61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9" y="135"/>
                    <a:pt x="148" y="144"/>
                    <a:pt x="159" y="144"/>
                  </a:cubicBezTo>
                  <a:cubicBezTo>
                    <a:pt x="170" y="144"/>
                    <a:pt x="179" y="135"/>
                    <a:pt x="180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5" y="125"/>
                    <a:pt x="198" y="122"/>
                    <a:pt x="198" y="119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5"/>
                    <a:pt x="195" y="72"/>
                    <a:pt x="192" y="72"/>
                  </a:cubicBezTo>
                  <a:close/>
                  <a:moveTo>
                    <a:pt x="157" y="36"/>
                  </a:moveTo>
                  <a:cubicBezTo>
                    <a:pt x="161" y="36"/>
                    <a:pt x="166" y="40"/>
                    <a:pt x="168" y="45"/>
                  </a:cubicBezTo>
                  <a:cubicBezTo>
                    <a:pt x="168" y="46"/>
                    <a:pt x="176" y="64"/>
                    <a:pt x="179" y="72"/>
                  </a:cubicBezTo>
                  <a:cubicBezTo>
                    <a:pt x="126" y="72"/>
                    <a:pt x="126" y="72"/>
                    <a:pt x="126" y="72"/>
                  </a:cubicBezTo>
                  <a:cubicBezTo>
                    <a:pt x="126" y="36"/>
                    <a:pt x="126" y="36"/>
                    <a:pt x="126" y="36"/>
                  </a:cubicBezTo>
                  <a:lnTo>
                    <a:pt x="157" y="36"/>
                  </a:lnTo>
                  <a:close/>
                  <a:moveTo>
                    <a:pt x="5" y="5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21" y="120"/>
                    <a:pt x="121" y="120"/>
                    <a:pt x="121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59" y="110"/>
                    <a:pt x="51" y="102"/>
                    <a:pt x="40" y="102"/>
                  </a:cubicBezTo>
                  <a:cubicBezTo>
                    <a:pt x="29" y="102"/>
                    <a:pt x="20" y="110"/>
                    <a:pt x="19" y="120"/>
                  </a:cubicBezTo>
                  <a:cubicBezTo>
                    <a:pt x="5" y="120"/>
                    <a:pt x="5" y="120"/>
                    <a:pt x="5" y="120"/>
                  </a:cubicBezTo>
                  <a:lnTo>
                    <a:pt x="5" y="5"/>
                  </a:lnTo>
                  <a:close/>
                  <a:moveTo>
                    <a:pt x="40" y="139"/>
                  </a:moveTo>
                  <a:cubicBezTo>
                    <a:pt x="31" y="139"/>
                    <a:pt x="23" y="132"/>
                    <a:pt x="23" y="123"/>
                  </a:cubicBezTo>
                  <a:cubicBezTo>
                    <a:pt x="23" y="114"/>
                    <a:pt x="31" y="106"/>
                    <a:pt x="40" y="106"/>
                  </a:cubicBezTo>
                  <a:cubicBezTo>
                    <a:pt x="49" y="106"/>
                    <a:pt x="56" y="114"/>
                    <a:pt x="56" y="123"/>
                  </a:cubicBezTo>
                  <a:cubicBezTo>
                    <a:pt x="56" y="132"/>
                    <a:pt x="49" y="139"/>
                    <a:pt x="40" y="139"/>
                  </a:cubicBezTo>
                  <a:close/>
                  <a:moveTo>
                    <a:pt x="159" y="139"/>
                  </a:moveTo>
                  <a:cubicBezTo>
                    <a:pt x="150" y="139"/>
                    <a:pt x="143" y="132"/>
                    <a:pt x="143" y="123"/>
                  </a:cubicBezTo>
                  <a:cubicBezTo>
                    <a:pt x="143" y="114"/>
                    <a:pt x="150" y="106"/>
                    <a:pt x="159" y="106"/>
                  </a:cubicBezTo>
                  <a:cubicBezTo>
                    <a:pt x="168" y="106"/>
                    <a:pt x="175" y="113"/>
                    <a:pt x="175" y="122"/>
                  </a:cubicBezTo>
                  <a:cubicBezTo>
                    <a:pt x="175" y="122"/>
                    <a:pt x="175" y="122"/>
                    <a:pt x="175" y="123"/>
                  </a:cubicBezTo>
                  <a:cubicBezTo>
                    <a:pt x="175" y="123"/>
                    <a:pt x="175" y="123"/>
                    <a:pt x="175" y="123"/>
                  </a:cubicBezTo>
                  <a:cubicBezTo>
                    <a:pt x="175" y="132"/>
                    <a:pt x="168" y="139"/>
                    <a:pt x="159" y="139"/>
                  </a:cubicBezTo>
                  <a:close/>
                  <a:moveTo>
                    <a:pt x="193" y="119"/>
                  </a:moveTo>
                  <a:cubicBezTo>
                    <a:pt x="193" y="120"/>
                    <a:pt x="192" y="120"/>
                    <a:pt x="192" y="120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10"/>
                    <a:pt x="170" y="102"/>
                    <a:pt x="159" y="102"/>
                  </a:cubicBezTo>
                  <a:cubicBezTo>
                    <a:pt x="148" y="102"/>
                    <a:pt x="139" y="110"/>
                    <a:pt x="138" y="120"/>
                  </a:cubicBezTo>
                  <a:cubicBezTo>
                    <a:pt x="126" y="120"/>
                    <a:pt x="126" y="120"/>
                    <a:pt x="126" y="120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92" y="77"/>
                    <a:pt x="193" y="78"/>
                    <a:pt x="193" y="78"/>
                  </a:cubicBezTo>
                  <a:lnTo>
                    <a:pt x="193" y="1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7" name="Freeform: Shape 41"/>
            <p:cNvSpPr/>
            <p:nvPr/>
          </p:nvSpPr>
          <p:spPr bwMode="auto">
            <a:xfrm>
              <a:off x="279400" y="-1397000"/>
              <a:ext cx="239713" cy="28575"/>
            </a:xfrm>
            <a:custGeom>
              <a:avLst/>
              <a:gdLst>
                <a:gd name="T0" fmla="*/ 42 w 44"/>
                <a:gd name="T1" fmla="*/ 0 h 5"/>
                <a:gd name="T2" fmla="*/ 2 w 44"/>
                <a:gd name="T3" fmla="*/ 0 h 5"/>
                <a:gd name="T4" fmla="*/ 0 w 44"/>
                <a:gd name="T5" fmla="*/ 2 h 5"/>
                <a:gd name="T6" fmla="*/ 2 w 44"/>
                <a:gd name="T7" fmla="*/ 5 h 5"/>
                <a:gd name="T8" fmla="*/ 42 w 44"/>
                <a:gd name="T9" fmla="*/ 5 h 5"/>
                <a:gd name="T10" fmla="*/ 44 w 44"/>
                <a:gd name="T11" fmla="*/ 2 h 5"/>
                <a:gd name="T12" fmla="*/ 42 w 4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">
                  <a:moveTo>
                    <a:pt x="4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3" y="5"/>
                    <a:pt x="44" y="4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8" name="Freeform: Shape 42"/>
            <p:cNvSpPr/>
            <p:nvPr/>
          </p:nvSpPr>
          <p:spPr bwMode="auto">
            <a:xfrm>
              <a:off x="328613" y="-1276350"/>
              <a:ext cx="190500" cy="26988"/>
            </a:xfrm>
            <a:custGeom>
              <a:avLst/>
              <a:gdLst>
                <a:gd name="T0" fmla="*/ 33 w 35"/>
                <a:gd name="T1" fmla="*/ 0 h 5"/>
                <a:gd name="T2" fmla="*/ 3 w 35"/>
                <a:gd name="T3" fmla="*/ 0 h 5"/>
                <a:gd name="T4" fmla="*/ 0 w 35"/>
                <a:gd name="T5" fmla="*/ 2 h 5"/>
                <a:gd name="T6" fmla="*/ 3 w 35"/>
                <a:gd name="T7" fmla="*/ 5 h 5"/>
                <a:gd name="T8" fmla="*/ 33 w 35"/>
                <a:gd name="T9" fmla="*/ 5 h 5"/>
                <a:gd name="T10" fmla="*/ 35 w 35"/>
                <a:gd name="T11" fmla="*/ 2 h 5"/>
                <a:gd name="T12" fmla="*/ 33 w 3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">
                  <a:moveTo>
                    <a:pt x="3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5"/>
                    <a:pt x="35" y="4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9" name="Freeform: Shape 43"/>
            <p:cNvSpPr/>
            <p:nvPr/>
          </p:nvSpPr>
          <p:spPr bwMode="auto">
            <a:xfrm>
              <a:off x="382588" y="-1155700"/>
              <a:ext cx="136525" cy="26988"/>
            </a:xfrm>
            <a:custGeom>
              <a:avLst/>
              <a:gdLst>
                <a:gd name="T0" fmla="*/ 23 w 25"/>
                <a:gd name="T1" fmla="*/ 0 h 5"/>
                <a:gd name="T2" fmla="*/ 3 w 25"/>
                <a:gd name="T3" fmla="*/ 0 h 5"/>
                <a:gd name="T4" fmla="*/ 0 w 25"/>
                <a:gd name="T5" fmla="*/ 3 h 5"/>
                <a:gd name="T6" fmla="*/ 3 w 25"/>
                <a:gd name="T7" fmla="*/ 5 h 5"/>
                <a:gd name="T8" fmla="*/ 23 w 25"/>
                <a:gd name="T9" fmla="*/ 5 h 5"/>
                <a:gd name="T10" fmla="*/ 25 w 25"/>
                <a:gd name="T11" fmla="*/ 3 h 5"/>
                <a:gd name="T12" fmla="*/ 23 w 2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5" y="4"/>
                    <a:pt x="25" y="3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7" name="Group 44"/>
          <p:cNvGrpSpPr/>
          <p:nvPr/>
        </p:nvGrpSpPr>
        <p:grpSpPr>
          <a:xfrm>
            <a:off x="7417211" y="2809237"/>
            <a:ext cx="969171" cy="971549"/>
            <a:chOff x="7204075" y="-1846263"/>
            <a:chExt cx="1939925" cy="1944688"/>
          </a:xfrm>
        </p:grpSpPr>
        <p:sp>
          <p:nvSpPr>
            <p:cNvPr id="59" name="Oval 45"/>
            <p:cNvSpPr/>
            <p:nvPr/>
          </p:nvSpPr>
          <p:spPr bwMode="auto">
            <a:xfrm>
              <a:off x="7204075" y="-1846263"/>
              <a:ext cx="1939925" cy="19446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60" name="Group 46"/>
            <p:cNvGrpSpPr/>
            <p:nvPr/>
          </p:nvGrpSpPr>
          <p:grpSpPr>
            <a:xfrm>
              <a:off x="7519988" y="-1506538"/>
              <a:ext cx="1312862" cy="1265238"/>
              <a:chOff x="7519988" y="-1506538"/>
              <a:chExt cx="1312862" cy="1265238"/>
            </a:xfrm>
          </p:grpSpPr>
          <p:sp>
            <p:nvSpPr>
              <p:cNvPr id="61" name="Freeform: Shape 47"/>
              <p:cNvSpPr/>
              <p:nvPr/>
            </p:nvSpPr>
            <p:spPr bwMode="auto">
              <a:xfrm>
                <a:off x="7519988" y="-1484313"/>
                <a:ext cx="1176338" cy="1117600"/>
              </a:xfrm>
              <a:custGeom>
                <a:avLst/>
                <a:gdLst>
                  <a:gd name="T0" fmla="*/ 211 w 215"/>
                  <a:gd name="T1" fmla="*/ 164 h 204"/>
                  <a:gd name="T2" fmla="*/ 147 w 215"/>
                  <a:gd name="T3" fmla="*/ 199 h 204"/>
                  <a:gd name="T4" fmla="*/ 46 w 215"/>
                  <a:gd name="T5" fmla="*/ 10 h 204"/>
                  <a:gd name="T6" fmla="*/ 35 w 215"/>
                  <a:gd name="T7" fmla="*/ 1 h 204"/>
                  <a:gd name="T8" fmla="*/ 22 w 215"/>
                  <a:gd name="T9" fmla="*/ 3 h 204"/>
                  <a:gd name="T10" fmla="*/ 1 w 215"/>
                  <a:gd name="T11" fmla="*/ 14 h 204"/>
                  <a:gd name="T12" fmla="*/ 0 w 215"/>
                  <a:gd name="T13" fmla="*/ 17 h 204"/>
                  <a:gd name="T14" fmla="*/ 3 w 215"/>
                  <a:gd name="T15" fmla="*/ 18 h 204"/>
                  <a:gd name="T16" fmla="*/ 24 w 215"/>
                  <a:gd name="T17" fmla="*/ 7 h 204"/>
                  <a:gd name="T18" fmla="*/ 34 w 215"/>
                  <a:gd name="T19" fmla="*/ 6 h 204"/>
                  <a:gd name="T20" fmla="*/ 41 w 215"/>
                  <a:gd name="T21" fmla="*/ 12 h 204"/>
                  <a:gd name="T22" fmla="*/ 144 w 215"/>
                  <a:gd name="T23" fmla="*/ 203 h 204"/>
                  <a:gd name="T24" fmla="*/ 146 w 215"/>
                  <a:gd name="T25" fmla="*/ 204 h 204"/>
                  <a:gd name="T26" fmla="*/ 146 w 215"/>
                  <a:gd name="T27" fmla="*/ 204 h 204"/>
                  <a:gd name="T28" fmla="*/ 148 w 215"/>
                  <a:gd name="T29" fmla="*/ 204 h 204"/>
                  <a:gd name="T30" fmla="*/ 213 w 215"/>
                  <a:gd name="T31" fmla="*/ 168 h 204"/>
                  <a:gd name="T32" fmla="*/ 214 w 215"/>
                  <a:gd name="T33" fmla="*/ 165 h 204"/>
                  <a:gd name="T34" fmla="*/ 211 w 215"/>
                  <a:gd name="T35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5" h="204">
                    <a:moveTo>
                      <a:pt x="211" y="164"/>
                    </a:moveTo>
                    <a:cubicBezTo>
                      <a:pt x="147" y="199"/>
                      <a:pt x="147" y="199"/>
                      <a:pt x="147" y="199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3" y="6"/>
                      <a:pt x="40" y="3"/>
                      <a:pt x="35" y="1"/>
                    </a:cubicBezTo>
                    <a:cubicBezTo>
                      <a:pt x="31" y="0"/>
                      <a:pt x="26" y="1"/>
                      <a:pt x="22" y="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1" y="18"/>
                      <a:pt x="2" y="19"/>
                      <a:pt x="3" y="1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7" y="5"/>
                      <a:pt x="31" y="5"/>
                      <a:pt x="34" y="6"/>
                    </a:cubicBezTo>
                    <a:cubicBezTo>
                      <a:pt x="37" y="7"/>
                      <a:pt x="40" y="9"/>
                      <a:pt x="41" y="12"/>
                    </a:cubicBezTo>
                    <a:cubicBezTo>
                      <a:pt x="144" y="203"/>
                      <a:pt x="144" y="203"/>
                      <a:pt x="144" y="203"/>
                    </a:cubicBezTo>
                    <a:cubicBezTo>
                      <a:pt x="145" y="203"/>
                      <a:pt x="145" y="204"/>
                      <a:pt x="146" y="204"/>
                    </a:cubicBezTo>
                    <a:cubicBezTo>
                      <a:pt x="146" y="204"/>
                      <a:pt x="146" y="204"/>
                      <a:pt x="146" y="204"/>
                    </a:cubicBezTo>
                    <a:cubicBezTo>
                      <a:pt x="147" y="204"/>
                      <a:pt x="147" y="204"/>
                      <a:pt x="148" y="204"/>
                    </a:cubicBezTo>
                    <a:cubicBezTo>
                      <a:pt x="213" y="168"/>
                      <a:pt x="213" y="168"/>
                      <a:pt x="213" y="168"/>
                    </a:cubicBezTo>
                    <a:cubicBezTo>
                      <a:pt x="215" y="168"/>
                      <a:pt x="215" y="166"/>
                      <a:pt x="214" y="165"/>
                    </a:cubicBezTo>
                    <a:cubicBezTo>
                      <a:pt x="214" y="164"/>
                      <a:pt x="212" y="164"/>
                      <a:pt x="211" y="16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2" name="Freeform: Shape 48"/>
              <p:cNvSpPr/>
              <p:nvPr/>
            </p:nvSpPr>
            <p:spPr bwMode="auto">
              <a:xfrm>
                <a:off x="8045450" y="-422275"/>
                <a:ext cx="190500" cy="180975"/>
              </a:xfrm>
              <a:custGeom>
                <a:avLst/>
                <a:gdLst>
                  <a:gd name="T0" fmla="*/ 18 w 35"/>
                  <a:gd name="T1" fmla="*/ 0 h 33"/>
                  <a:gd name="T2" fmla="*/ 11 w 35"/>
                  <a:gd name="T3" fmla="*/ 2 h 33"/>
                  <a:gd name="T4" fmla="*/ 4 w 35"/>
                  <a:gd name="T5" fmla="*/ 24 h 33"/>
                  <a:gd name="T6" fmla="*/ 19 w 35"/>
                  <a:gd name="T7" fmla="*/ 33 h 33"/>
                  <a:gd name="T8" fmla="*/ 26 w 35"/>
                  <a:gd name="T9" fmla="*/ 31 h 33"/>
                  <a:gd name="T10" fmla="*/ 34 w 35"/>
                  <a:gd name="T11" fmla="*/ 21 h 33"/>
                  <a:gd name="T12" fmla="*/ 33 w 35"/>
                  <a:gd name="T13" fmla="*/ 9 h 33"/>
                  <a:gd name="T14" fmla="*/ 18 w 35"/>
                  <a:gd name="T15" fmla="*/ 0 h 33"/>
                  <a:gd name="T16" fmla="*/ 30 w 35"/>
                  <a:gd name="T17" fmla="*/ 20 h 33"/>
                  <a:gd name="T18" fmla="*/ 24 w 35"/>
                  <a:gd name="T19" fmla="*/ 27 h 33"/>
                  <a:gd name="T20" fmla="*/ 19 w 35"/>
                  <a:gd name="T21" fmla="*/ 28 h 33"/>
                  <a:gd name="T22" fmla="*/ 8 w 35"/>
                  <a:gd name="T23" fmla="*/ 22 h 33"/>
                  <a:gd name="T24" fmla="*/ 13 w 35"/>
                  <a:gd name="T25" fmla="*/ 6 h 33"/>
                  <a:gd name="T26" fmla="*/ 18 w 35"/>
                  <a:gd name="T27" fmla="*/ 5 h 33"/>
                  <a:gd name="T28" fmla="*/ 29 w 35"/>
                  <a:gd name="T29" fmla="*/ 11 h 33"/>
                  <a:gd name="T30" fmla="*/ 30 w 35"/>
                  <a:gd name="T31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33">
                    <a:moveTo>
                      <a:pt x="18" y="0"/>
                    </a:moveTo>
                    <a:cubicBezTo>
                      <a:pt x="16" y="0"/>
                      <a:pt x="13" y="1"/>
                      <a:pt x="11" y="2"/>
                    </a:cubicBezTo>
                    <a:cubicBezTo>
                      <a:pt x="3" y="6"/>
                      <a:pt x="0" y="16"/>
                      <a:pt x="4" y="24"/>
                    </a:cubicBezTo>
                    <a:cubicBezTo>
                      <a:pt x="7" y="30"/>
                      <a:pt x="13" y="33"/>
                      <a:pt x="19" y="33"/>
                    </a:cubicBezTo>
                    <a:cubicBezTo>
                      <a:pt x="21" y="33"/>
                      <a:pt x="24" y="32"/>
                      <a:pt x="26" y="31"/>
                    </a:cubicBezTo>
                    <a:cubicBezTo>
                      <a:pt x="30" y="29"/>
                      <a:pt x="33" y="25"/>
                      <a:pt x="34" y="21"/>
                    </a:cubicBezTo>
                    <a:cubicBezTo>
                      <a:pt x="35" y="17"/>
                      <a:pt x="35" y="13"/>
                      <a:pt x="33" y="9"/>
                    </a:cubicBezTo>
                    <a:cubicBezTo>
                      <a:pt x="30" y="4"/>
                      <a:pt x="24" y="0"/>
                      <a:pt x="18" y="0"/>
                    </a:cubicBezTo>
                    <a:close/>
                    <a:moveTo>
                      <a:pt x="30" y="20"/>
                    </a:moveTo>
                    <a:cubicBezTo>
                      <a:pt x="29" y="23"/>
                      <a:pt x="27" y="25"/>
                      <a:pt x="24" y="27"/>
                    </a:cubicBezTo>
                    <a:cubicBezTo>
                      <a:pt x="22" y="28"/>
                      <a:pt x="20" y="28"/>
                      <a:pt x="19" y="28"/>
                    </a:cubicBezTo>
                    <a:cubicBezTo>
                      <a:pt x="14" y="28"/>
                      <a:pt x="10" y="26"/>
                      <a:pt x="8" y="22"/>
                    </a:cubicBezTo>
                    <a:cubicBezTo>
                      <a:pt x="5" y="16"/>
                      <a:pt x="7" y="9"/>
                      <a:pt x="13" y="6"/>
                    </a:cubicBezTo>
                    <a:cubicBezTo>
                      <a:pt x="15" y="5"/>
                      <a:pt x="17" y="5"/>
                      <a:pt x="18" y="5"/>
                    </a:cubicBezTo>
                    <a:cubicBezTo>
                      <a:pt x="23" y="5"/>
                      <a:pt x="27" y="7"/>
                      <a:pt x="29" y="11"/>
                    </a:cubicBezTo>
                    <a:cubicBezTo>
                      <a:pt x="30" y="14"/>
                      <a:pt x="31" y="17"/>
                      <a:pt x="30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Freeform: Shape 49"/>
              <p:cNvSpPr/>
              <p:nvPr/>
            </p:nvSpPr>
            <p:spPr bwMode="auto">
              <a:xfrm>
                <a:off x="7962900" y="-1506538"/>
                <a:ext cx="869950" cy="1003300"/>
              </a:xfrm>
              <a:custGeom>
                <a:avLst/>
                <a:gdLst>
                  <a:gd name="T0" fmla="*/ 158 w 159"/>
                  <a:gd name="T1" fmla="*/ 135 h 183"/>
                  <a:gd name="T2" fmla="*/ 86 w 159"/>
                  <a:gd name="T3" fmla="*/ 2 h 183"/>
                  <a:gd name="T4" fmla="*/ 84 w 159"/>
                  <a:gd name="T5" fmla="*/ 0 h 183"/>
                  <a:gd name="T6" fmla="*/ 83 w 159"/>
                  <a:gd name="T7" fmla="*/ 1 h 183"/>
                  <a:gd name="T8" fmla="*/ 1 w 159"/>
                  <a:gd name="T9" fmla="*/ 45 h 183"/>
                  <a:gd name="T10" fmla="*/ 0 w 159"/>
                  <a:gd name="T11" fmla="*/ 48 h 183"/>
                  <a:gd name="T12" fmla="*/ 72 w 159"/>
                  <a:gd name="T13" fmla="*/ 181 h 183"/>
                  <a:gd name="T14" fmla="*/ 74 w 159"/>
                  <a:gd name="T15" fmla="*/ 183 h 183"/>
                  <a:gd name="T16" fmla="*/ 74 w 159"/>
                  <a:gd name="T17" fmla="*/ 183 h 183"/>
                  <a:gd name="T18" fmla="*/ 76 w 159"/>
                  <a:gd name="T19" fmla="*/ 182 h 183"/>
                  <a:gd name="T20" fmla="*/ 157 w 159"/>
                  <a:gd name="T21" fmla="*/ 138 h 183"/>
                  <a:gd name="T22" fmla="*/ 158 w 159"/>
                  <a:gd name="T23" fmla="*/ 135 h 183"/>
                  <a:gd name="T24" fmla="*/ 83 w 159"/>
                  <a:gd name="T25" fmla="*/ 6 h 183"/>
                  <a:gd name="T26" fmla="*/ 117 w 159"/>
                  <a:gd name="T27" fmla="*/ 69 h 183"/>
                  <a:gd name="T28" fmla="*/ 39 w 159"/>
                  <a:gd name="T29" fmla="*/ 110 h 183"/>
                  <a:gd name="T30" fmla="*/ 6 w 159"/>
                  <a:gd name="T31" fmla="*/ 48 h 183"/>
                  <a:gd name="T32" fmla="*/ 83 w 159"/>
                  <a:gd name="T33" fmla="*/ 6 h 183"/>
                  <a:gd name="T34" fmla="*/ 75 w 159"/>
                  <a:gd name="T35" fmla="*/ 177 h 183"/>
                  <a:gd name="T36" fmla="*/ 42 w 159"/>
                  <a:gd name="T37" fmla="*/ 114 h 183"/>
                  <a:gd name="T38" fmla="*/ 119 w 159"/>
                  <a:gd name="T39" fmla="*/ 73 h 183"/>
                  <a:gd name="T40" fmla="*/ 153 w 159"/>
                  <a:gd name="T41" fmla="*/ 135 h 183"/>
                  <a:gd name="T42" fmla="*/ 75 w 159"/>
                  <a:gd name="T43" fmla="*/ 17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9" h="183">
                    <a:moveTo>
                      <a:pt x="158" y="135"/>
                    </a:moveTo>
                    <a:cubicBezTo>
                      <a:pt x="86" y="2"/>
                      <a:pt x="86" y="2"/>
                      <a:pt x="86" y="2"/>
                    </a:cubicBezTo>
                    <a:cubicBezTo>
                      <a:pt x="86" y="1"/>
                      <a:pt x="85" y="1"/>
                      <a:pt x="84" y="0"/>
                    </a:cubicBezTo>
                    <a:cubicBezTo>
                      <a:pt x="84" y="0"/>
                      <a:pt x="83" y="0"/>
                      <a:pt x="83" y="1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7"/>
                      <a:pt x="0" y="48"/>
                    </a:cubicBezTo>
                    <a:cubicBezTo>
                      <a:pt x="72" y="181"/>
                      <a:pt x="72" y="181"/>
                      <a:pt x="72" y="181"/>
                    </a:cubicBezTo>
                    <a:cubicBezTo>
                      <a:pt x="73" y="182"/>
                      <a:pt x="73" y="182"/>
                      <a:pt x="74" y="183"/>
                    </a:cubicBezTo>
                    <a:cubicBezTo>
                      <a:pt x="74" y="183"/>
                      <a:pt x="74" y="183"/>
                      <a:pt x="74" y="183"/>
                    </a:cubicBezTo>
                    <a:cubicBezTo>
                      <a:pt x="75" y="183"/>
                      <a:pt x="75" y="183"/>
                      <a:pt x="76" y="182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58" y="138"/>
                      <a:pt x="159" y="136"/>
                      <a:pt x="158" y="135"/>
                    </a:cubicBezTo>
                    <a:close/>
                    <a:moveTo>
                      <a:pt x="83" y="6"/>
                    </a:moveTo>
                    <a:cubicBezTo>
                      <a:pt x="117" y="69"/>
                      <a:pt x="117" y="69"/>
                      <a:pt x="117" y="69"/>
                    </a:cubicBezTo>
                    <a:cubicBezTo>
                      <a:pt x="39" y="110"/>
                      <a:pt x="39" y="110"/>
                      <a:pt x="39" y="110"/>
                    </a:cubicBezTo>
                    <a:cubicBezTo>
                      <a:pt x="6" y="48"/>
                      <a:pt x="6" y="48"/>
                      <a:pt x="6" y="48"/>
                    </a:cubicBezTo>
                    <a:lnTo>
                      <a:pt x="83" y="6"/>
                    </a:lnTo>
                    <a:close/>
                    <a:moveTo>
                      <a:pt x="75" y="177"/>
                    </a:moveTo>
                    <a:cubicBezTo>
                      <a:pt x="42" y="114"/>
                      <a:pt x="42" y="114"/>
                      <a:pt x="42" y="114"/>
                    </a:cubicBezTo>
                    <a:cubicBezTo>
                      <a:pt x="119" y="73"/>
                      <a:pt x="119" y="73"/>
                      <a:pt x="119" y="73"/>
                    </a:cubicBezTo>
                    <a:cubicBezTo>
                      <a:pt x="153" y="135"/>
                      <a:pt x="153" y="135"/>
                      <a:pt x="153" y="135"/>
                    </a:cubicBezTo>
                    <a:lnTo>
                      <a:pt x="75" y="1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4" name="Freeform: Shape 50"/>
              <p:cNvSpPr/>
              <p:nvPr/>
            </p:nvSpPr>
            <p:spPr bwMode="auto">
              <a:xfrm>
                <a:off x="8132763" y="-1341438"/>
                <a:ext cx="234950" cy="136525"/>
              </a:xfrm>
              <a:custGeom>
                <a:avLst/>
                <a:gdLst>
                  <a:gd name="T0" fmla="*/ 42 w 43"/>
                  <a:gd name="T1" fmla="*/ 4 h 25"/>
                  <a:gd name="T2" fmla="*/ 43 w 43"/>
                  <a:gd name="T3" fmla="*/ 1 h 25"/>
                  <a:gd name="T4" fmla="*/ 40 w 43"/>
                  <a:gd name="T5" fmla="*/ 0 h 25"/>
                  <a:gd name="T6" fmla="*/ 2 w 43"/>
                  <a:gd name="T7" fmla="*/ 21 h 25"/>
                  <a:gd name="T8" fmla="*/ 1 w 43"/>
                  <a:gd name="T9" fmla="*/ 24 h 25"/>
                  <a:gd name="T10" fmla="*/ 3 w 43"/>
                  <a:gd name="T11" fmla="*/ 25 h 25"/>
                  <a:gd name="T12" fmla="*/ 4 w 43"/>
                  <a:gd name="T13" fmla="*/ 25 h 25"/>
                  <a:gd name="T14" fmla="*/ 42 w 43"/>
                  <a:gd name="T15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5">
                    <a:moveTo>
                      <a:pt x="42" y="4"/>
                    </a:moveTo>
                    <a:cubicBezTo>
                      <a:pt x="43" y="4"/>
                      <a:pt x="43" y="2"/>
                      <a:pt x="43" y="1"/>
                    </a:cubicBezTo>
                    <a:cubicBezTo>
                      <a:pt x="42" y="0"/>
                      <a:pt x="41" y="0"/>
                      <a:pt x="40" y="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1"/>
                      <a:pt x="0" y="23"/>
                      <a:pt x="1" y="24"/>
                    </a:cubicBezTo>
                    <a:cubicBezTo>
                      <a:pt x="1" y="25"/>
                      <a:pt x="2" y="25"/>
                      <a:pt x="3" y="25"/>
                    </a:cubicBezTo>
                    <a:cubicBezTo>
                      <a:pt x="3" y="25"/>
                      <a:pt x="3" y="25"/>
                      <a:pt x="4" y="25"/>
                    </a:cubicBezTo>
                    <a:lnTo>
                      <a:pt x="42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5" name="Freeform: Shape 51"/>
              <p:cNvSpPr/>
              <p:nvPr/>
            </p:nvSpPr>
            <p:spPr bwMode="auto">
              <a:xfrm>
                <a:off x="8329613" y="-981075"/>
                <a:ext cx="234950" cy="138113"/>
              </a:xfrm>
              <a:custGeom>
                <a:avLst/>
                <a:gdLst>
                  <a:gd name="T0" fmla="*/ 43 w 43"/>
                  <a:gd name="T1" fmla="*/ 1 h 25"/>
                  <a:gd name="T2" fmla="*/ 39 w 43"/>
                  <a:gd name="T3" fmla="*/ 0 h 25"/>
                  <a:gd name="T4" fmla="*/ 1 w 43"/>
                  <a:gd name="T5" fmla="*/ 21 h 25"/>
                  <a:gd name="T6" fmla="*/ 0 w 43"/>
                  <a:gd name="T7" fmla="*/ 24 h 25"/>
                  <a:gd name="T8" fmla="*/ 2 w 43"/>
                  <a:gd name="T9" fmla="*/ 25 h 25"/>
                  <a:gd name="T10" fmla="*/ 3 w 43"/>
                  <a:gd name="T11" fmla="*/ 25 h 25"/>
                  <a:gd name="T12" fmla="*/ 42 w 43"/>
                  <a:gd name="T13" fmla="*/ 4 h 25"/>
                  <a:gd name="T14" fmla="*/ 43 w 43"/>
                  <a:gd name="T15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5">
                    <a:moveTo>
                      <a:pt x="43" y="1"/>
                    </a:moveTo>
                    <a:cubicBezTo>
                      <a:pt x="42" y="0"/>
                      <a:pt x="41" y="0"/>
                      <a:pt x="39" y="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2"/>
                      <a:pt x="0" y="23"/>
                      <a:pt x="0" y="24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3" y="2"/>
                      <a:pt x="4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Group 52"/>
          <p:cNvGrpSpPr/>
          <p:nvPr/>
        </p:nvGrpSpPr>
        <p:grpSpPr>
          <a:xfrm>
            <a:off x="5617397" y="2082706"/>
            <a:ext cx="966792" cy="971549"/>
            <a:chOff x="5137150" y="-1846263"/>
            <a:chExt cx="1935163" cy="1944688"/>
          </a:xfrm>
        </p:grpSpPr>
        <p:sp>
          <p:nvSpPr>
            <p:cNvPr id="50" name="Oval 53"/>
            <p:cNvSpPr/>
            <p:nvPr/>
          </p:nvSpPr>
          <p:spPr bwMode="auto">
            <a:xfrm>
              <a:off x="5137150" y="-1846263"/>
              <a:ext cx="1935163" cy="1944688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51" name="Group 54"/>
            <p:cNvGrpSpPr/>
            <p:nvPr/>
          </p:nvGrpSpPr>
          <p:grpSpPr>
            <a:xfrm>
              <a:off x="5526088" y="-1517650"/>
              <a:ext cx="1158875" cy="1292225"/>
              <a:chOff x="5526088" y="-1517650"/>
              <a:chExt cx="1158875" cy="1292225"/>
            </a:xfrm>
          </p:grpSpPr>
          <p:sp>
            <p:nvSpPr>
              <p:cNvPr id="52" name="Freeform: Shape 55"/>
              <p:cNvSpPr/>
              <p:nvPr/>
            </p:nvSpPr>
            <p:spPr bwMode="auto">
              <a:xfrm>
                <a:off x="5656263" y="-1517650"/>
                <a:ext cx="950913" cy="784225"/>
              </a:xfrm>
              <a:custGeom>
                <a:avLst/>
                <a:gdLst>
                  <a:gd name="T0" fmla="*/ 172 w 174"/>
                  <a:gd name="T1" fmla="*/ 143 h 143"/>
                  <a:gd name="T2" fmla="*/ 2 w 174"/>
                  <a:gd name="T3" fmla="*/ 143 h 143"/>
                  <a:gd name="T4" fmla="*/ 0 w 174"/>
                  <a:gd name="T5" fmla="*/ 140 h 143"/>
                  <a:gd name="T6" fmla="*/ 0 w 174"/>
                  <a:gd name="T7" fmla="*/ 2 h 143"/>
                  <a:gd name="T8" fmla="*/ 2 w 174"/>
                  <a:gd name="T9" fmla="*/ 0 h 143"/>
                  <a:gd name="T10" fmla="*/ 172 w 174"/>
                  <a:gd name="T11" fmla="*/ 0 h 143"/>
                  <a:gd name="T12" fmla="*/ 174 w 174"/>
                  <a:gd name="T13" fmla="*/ 2 h 143"/>
                  <a:gd name="T14" fmla="*/ 174 w 174"/>
                  <a:gd name="T15" fmla="*/ 140 h 143"/>
                  <a:gd name="T16" fmla="*/ 172 w 174"/>
                  <a:gd name="T17" fmla="*/ 143 h 143"/>
                  <a:gd name="T18" fmla="*/ 4 w 174"/>
                  <a:gd name="T19" fmla="*/ 138 h 143"/>
                  <a:gd name="T20" fmla="*/ 169 w 174"/>
                  <a:gd name="T21" fmla="*/ 138 h 143"/>
                  <a:gd name="T22" fmla="*/ 169 w 174"/>
                  <a:gd name="T23" fmla="*/ 4 h 143"/>
                  <a:gd name="T24" fmla="*/ 4 w 174"/>
                  <a:gd name="T25" fmla="*/ 4 h 143"/>
                  <a:gd name="T26" fmla="*/ 4 w 174"/>
                  <a:gd name="T27" fmla="*/ 13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4" h="143">
                    <a:moveTo>
                      <a:pt x="172" y="143"/>
                    </a:move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2"/>
                      <a:pt x="0" y="14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3" y="0"/>
                      <a:pt x="174" y="1"/>
                      <a:pt x="174" y="2"/>
                    </a:cubicBezTo>
                    <a:cubicBezTo>
                      <a:pt x="174" y="140"/>
                      <a:pt x="174" y="140"/>
                      <a:pt x="174" y="140"/>
                    </a:cubicBezTo>
                    <a:cubicBezTo>
                      <a:pt x="174" y="142"/>
                      <a:pt x="173" y="143"/>
                      <a:pt x="172" y="143"/>
                    </a:cubicBezTo>
                    <a:close/>
                    <a:moveTo>
                      <a:pt x="4" y="138"/>
                    </a:moveTo>
                    <a:cubicBezTo>
                      <a:pt x="169" y="138"/>
                      <a:pt x="169" y="138"/>
                      <a:pt x="169" y="138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1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3" name="Freeform: Shape 56"/>
              <p:cNvSpPr/>
              <p:nvPr/>
            </p:nvSpPr>
            <p:spPr bwMode="auto">
              <a:xfrm>
                <a:off x="5962650" y="-1408113"/>
                <a:ext cx="339725" cy="93663"/>
              </a:xfrm>
              <a:custGeom>
                <a:avLst/>
                <a:gdLst>
                  <a:gd name="T0" fmla="*/ 53 w 62"/>
                  <a:gd name="T1" fmla="*/ 17 h 17"/>
                  <a:gd name="T2" fmla="*/ 9 w 62"/>
                  <a:gd name="T3" fmla="*/ 17 h 17"/>
                  <a:gd name="T4" fmla="*/ 0 w 62"/>
                  <a:gd name="T5" fmla="*/ 9 h 17"/>
                  <a:gd name="T6" fmla="*/ 9 w 62"/>
                  <a:gd name="T7" fmla="*/ 0 h 17"/>
                  <a:gd name="T8" fmla="*/ 53 w 62"/>
                  <a:gd name="T9" fmla="*/ 0 h 17"/>
                  <a:gd name="T10" fmla="*/ 62 w 62"/>
                  <a:gd name="T11" fmla="*/ 9 h 17"/>
                  <a:gd name="T12" fmla="*/ 53 w 62"/>
                  <a:gd name="T13" fmla="*/ 17 h 17"/>
                  <a:gd name="T14" fmla="*/ 9 w 62"/>
                  <a:gd name="T15" fmla="*/ 4 h 17"/>
                  <a:gd name="T16" fmla="*/ 4 w 62"/>
                  <a:gd name="T17" fmla="*/ 9 h 17"/>
                  <a:gd name="T18" fmla="*/ 9 w 62"/>
                  <a:gd name="T19" fmla="*/ 13 h 17"/>
                  <a:gd name="T20" fmla="*/ 53 w 62"/>
                  <a:gd name="T21" fmla="*/ 13 h 17"/>
                  <a:gd name="T22" fmla="*/ 57 w 62"/>
                  <a:gd name="T23" fmla="*/ 9 h 17"/>
                  <a:gd name="T24" fmla="*/ 53 w 62"/>
                  <a:gd name="T25" fmla="*/ 4 h 17"/>
                  <a:gd name="T26" fmla="*/ 9 w 62"/>
                  <a:gd name="T27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" h="17">
                    <a:moveTo>
                      <a:pt x="53" y="17"/>
                    </a:moveTo>
                    <a:cubicBezTo>
                      <a:pt x="9" y="17"/>
                      <a:pt x="9" y="17"/>
                      <a:pt x="9" y="17"/>
                    </a:cubicBezTo>
                    <a:cubicBezTo>
                      <a:pt x="4" y="17"/>
                      <a:pt x="0" y="13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62" y="4"/>
                      <a:pt x="62" y="9"/>
                    </a:cubicBezTo>
                    <a:cubicBezTo>
                      <a:pt x="62" y="13"/>
                      <a:pt x="58" y="17"/>
                      <a:pt x="53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9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5" y="13"/>
                      <a:pt x="57" y="11"/>
                      <a:pt x="57" y="9"/>
                    </a:cubicBezTo>
                    <a:cubicBezTo>
                      <a:pt x="57" y="6"/>
                      <a:pt x="55" y="4"/>
                      <a:pt x="53" y="4"/>
                    </a:cubicBez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4" name="Freeform: Shape 57"/>
              <p:cNvSpPr/>
              <p:nvPr/>
            </p:nvSpPr>
            <p:spPr bwMode="auto">
              <a:xfrm>
                <a:off x="5640388" y="-498475"/>
                <a:ext cx="152400" cy="153988"/>
              </a:xfrm>
              <a:custGeom>
                <a:avLst/>
                <a:gdLst>
                  <a:gd name="T0" fmla="*/ 14 w 28"/>
                  <a:gd name="T1" fmla="*/ 28 h 28"/>
                  <a:gd name="T2" fmla="*/ 0 w 28"/>
                  <a:gd name="T3" fmla="*/ 14 h 28"/>
                  <a:gd name="T4" fmla="*/ 14 w 28"/>
                  <a:gd name="T5" fmla="*/ 0 h 28"/>
                  <a:gd name="T6" fmla="*/ 28 w 28"/>
                  <a:gd name="T7" fmla="*/ 14 h 28"/>
                  <a:gd name="T8" fmla="*/ 14 w 28"/>
                  <a:gd name="T9" fmla="*/ 28 h 28"/>
                  <a:gd name="T10" fmla="*/ 14 w 28"/>
                  <a:gd name="T11" fmla="*/ 5 h 28"/>
                  <a:gd name="T12" fmla="*/ 5 w 28"/>
                  <a:gd name="T13" fmla="*/ 14 h 28"/>
                  <a:gd name="T14" fmla="*/ 14 w 28"/>
                  <a:gd name="T15" fmla="*/ 23 h 28"/>
                  <a:gd name="T16" fmla="*/ 23 w 28"/>
                  <a:gd name="T17" fmla="*/ 14 h 28"/>
                  <a:gd name="T18" fmla="*/ 14 w 28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22"/>
                      <a:pt x="22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5" y="9"/>
                      <a:pt x="5" y="14"/>
                    </a:cubicBezTo>
                    <a:cubicBezTo>
                      <a:pt x="5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5" name="Freeform: Shape 58"/>
              <p:cNvSpPr/>
              <p:nvPr/>
            </p:nvSpPr>
            <p:spPr bwMode="auto">
              <a:xfrm>
                <a:off x="5886450" y="-498475"/>
                <a:ext cx="152400" cy="153988"/>
              </a:xfrm>
              <a:custGeom>
                <a:avLst/>
                <a:gdLst>
                  <a:gd name="T0" fmla="*/ 14 w 28"/>
                  <a:gd name="T1" fmla="*/ 28 h 28"/>
                  <a:gd name="T2" fmla="*/ 0 w 28"/>
                  <a:gd name="T3" fmla="*/ 14 h 28"/>
                  <a:gd name="T4" fmla="*/ 14 w 28"/>
                  <a:gd name="T5" fmla="*/ 0 h 28"/>
                  <a:gd name="T6" fmla="*/ 28 w 28"/>
                  <a:gd name="T7" fmla="*/ 14 h 28"/>
                  <a:gd name="T8" fmla="*/ 14 w 28"/>
                  <a:gd name="T9" fmla="*/ 28 h 28"/>
                  <a:gd name="T10" fmla="*/ 14 w 28"/>
                  <a:gd name="T11" fmla="*/ 5 h 28"/>
                  <a:gd name="T12" fmla="*/ 5 w 28"/>
                  <a:gd name="T13" fmla="*/ 14 h 28"/>
                  <a:gd name="T14" fmla="*/ 14 w 28"/>
                  <a:gd name="T15" fmla="*/ 23 h 28"/>
                  <a:gd name="T16" fmla="*/ 23 w 28"/>
                  <a:gd name="T17" fmla="*/ 14 h 28"/>
                  <a:gd name="T18" fmla="*/ 14 w 28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1" y="0"/>
                      <a:pt x="28" y="7"/>
                      <a:pt x="28" y="14"/>
                    </a:cubicBezTo>
                    <a:cubicBezTo>
                      <a:pt x="28" y="22"/>
                      <a:pt x="21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5" y="9"/>
                      <a:pt x="5" y="14"/>
                    </a:cubicBezTo>
                    <a:cubicBezTo>
                      <a:pt x="5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6" name="Freeform: Shape 59"/>
              <p:cNvSpPr/>
              <p:nvPr/>
            </p:nvSpPr>
            <p:spPr bwMode="auto">
              <a:xfrm>
                <a:off x="6132513" y="-498475"/>
                <a:ext cx="147638" cy="153988"/>
              </a:xfrm>
              <a:custGeom>
                <a:avLst/>
                <a:gdLst>
                  <a:gd name="T0" fmla="*/ 14 w 27"/>
                  <a:gd name="T1" fmla="*/ 28 h 28"/>
                  <a:gd name="T2" fmla="*/ 0 w 27"/>
                  <a:gd name="T3" fmla="*/ 14 h 28"/>
                  <a:gd name="T4" fmla="*/ 14 w 27"/>
                  <a:gd name="T5" fmla="*/ 0 h 28"/>
                  <a:gd name="T6" fmla="*/ 27 w 27"/>
                  <a:gd name="T7" fmla="*/ 14 h 28"/>
                  <a:gd name="T8" fmla="*/ 14 w 27"/>
                  <a:gd name="T9" fmla="*/ 28 h 28"/>
                  <a:gd name="T10" fmla="*/ 14 w 27"/>
                  <a:gd name="T11" fmla="*/ 5 h 28"/>
                  <a:gd name="T12" fmla="*/ 4 w 27"/>
                  <a:gd name="T13" fmla="*/ 14 h 28"/>
                  <a:gd name="T14" fmla="*/ 14 w 27"/>
                  <a:gd name="T15" fmla="*/ 23 h 28"/>
                  <a:gd name="T16" fmla="*/ 23 w 27"/>
                  <a:gd name="T17" fmla="*/ 14 h 28"/>
                  <a:gd name="T18" fmla="*/ 14 w 27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1" y="0"/>
                      <a:pt x="27" y="7"/>
                      <a:pt x="27" y="14"/>
                    </a:cubicBezTo>
                    <a:cubicBezTo>
                      <a:pt x="27" y="22"/>
                      <a:pt x="21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4" y="9"/>
                      <a:pt x="4" y="14"/>
                    </a:cubicBezTo>
                    <a:cubicBezTo>
                      <a:pt x="4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7" name="Freeform: Shape 60"/>
              <p:cNvSpPr/>
              <p:nvPr/>
            </p:nvSpPr>
            <p:spPr bwMode="auto">
              <a:xfrm>
                <a:off x="6378575" y="-498475"/>
                <a:ext cx="147638" cy="153988"/>
              </a:xfrm>
              <a:custGeom>
                <a:avLst/>
                <a:gdLst>
                  <a:gd name="T0" fmla="*/ 13 w 27"/>
                  <a:gd name="T1" fmla="*/ 28 h 28"/>
                  <a:gd name="T2" fmla="*/ 0 w 27"/>
                  <a:gd name="T3" fmla="*/ 14 h 28"/>
                  <a:gd name="T4" fmla="*/ 13 w 27"/>
                  <a:gd name="T5" fmla="*/ 0 h 28"/>
                  <a:gd name="T6" fmla="*/ 27 w 27"/>
                  <a:gd name="T7" fmla="*/ 14 h 28"/>
                  <a:gd name="T8" fmla="*/ 13 w 27"/>
                  <a:gd name="T9" fmla="*/ 28 h 28"/>
                  <a:gd name="T10" fmla="*/ 13 w 27"/>
                  <a:gd name="T11" fmla="*/ 5 h 28"/>
                  <a:gd name="T12" fmla="*/ 4 w 27"/>
                  <a:gd name="T13" fmla="*/ 14 h 28"/>
                  <a:gd name="T14" fmla="*/ 13 w 27"/>
                  <a:gd name="T15" fmla="*/ 23 h 28"/>
                  <a:gd name="T16" fmla="*/ 23 w 27"/>
                  <a:gd name="T17" fmla="*/ 14 h 28"/>
                  <a:gd name="T18" fmla="*/ 13 w 27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3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21" y="0"/>
                      <a:pt x="27" y="7"/>
                      <a:pt x="27" y="14"/>
                    </a:cubicBezTo>
                    <a:cubicBezTo>
                      <a:pt x="27" y="22"/>
                      <a:pt x="21" y="28"/>
                      <a:pt x="13" y="28"/>
                    </a:cubicBezTo>
                    <a:close/>
                    <a:moveTo>
                      <a:pt x="13" y="5"/>
                    </a:moveTo>
                    <a:cubicBezTo>
                      <a:pt x="8" y="5"/>
                      <a:pt x="4" y="9"/>
                      <a:pt x="4" y="14"/>
                    </a:cubicBezTo>
                    <a:cubicBezTo>
                      <a:pt x="4" y="19"/>
                      <a:pt x="8" y="23"/>
                      <a:pt x="13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8" name="Freeform: Shape 61"/>
              <p:cNvSpPr/>
              <p:nvPr/>
            </p:nvSpPr>
            <p:spPr bwMode="auto">
              <a:xfrm>
                <a:off x="5526088" y="-612775"/>
                <a:ext cx="1158875" cy="387350"/>
              </a:xfrm>
              <a:custGeom>
                <a:avLst/>
                <a:gdLst>
                  <a:gd name="T0" fmla="*/ 210 w 212"/>
                  <a:gd name="T1" fmla="*/ 71 h 71"/>
                  <a:gd name="T2" fmla="*/ 35 w 212"/>
                  <a:gd name="T3" fmla="*/ 71 h 71"/>
                  <a:gd name="T4" fmla="*/ 0 w 212"/>
                  <a:gd name="T5" fmla="*/ 35 h 71"/>
                  <a:gd name="T6" fmla="*/ 35 w 212"/>
                  <a:gd name="T7" fmla="*/ 0 h 71"/>
                  <a:gd name="T8" fmla="*/ 210 w 212"/>
                  <a:gd name="T9" fmla="*/ 0 h 71"/>
                  <a:gd name="T10" fmla="*/ 212 w 212"/>
                  <a:gd name="T11" fmla="*/ 2 h 71"/>
                  <a:gd name="T12" fmla="*/ 210 w 212"/>
                  <a:gd name="T13" fmla="*/ 5 h 71"/>
                  <a:gd name="T14" fmla="*/ 35 w 212"/>
                  <a:gd name="T15" fmla="*/ 5 h 71"/>
                  <a:gd name="T16" fmla="*/ 4 w 212"/>
                  <a:gd name="T17" fmla="*/ 35 h 71"/>
                  <a:gd name="T18" fmla="*/ 35 w 212"/>
                  <a:gd name="T19" fmla="*/ 66 h 71"/>
                  <a:gd name="T20" fmla="*/ 210 w 212"/>
                  <a:gd name="T21" fmla="*/ 66 h 71"/>
                  <a:gd name="T22" fmla="*/ 212 w 212"/>
                  <a:gd name="T23" fmla="*/ 68 h 71"/>
                  <a:gd name="T24" fmla="*/ 210 w 212"/>
                  <a:gd name="T2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2" h="71">
                    <a:moveTo>
                      <a:pt x="210" y="71"/>
                    </a:moveTo>
                    <a:cubicBezTo>
                      <a:pt x="35" y="71"/>
                      <a:pt x="35" y="71"/>
                      <a:pt x="35" y="71"/>
                    </a:cubicBezTo>
                    <a:cubicBezTo>
                      <a:pt x="15" y="71"/>
                      <a:pt x="0" y="55"/>
                      <a:pt x="0" y="35"/>
                    </a:cubicBezTo>
                    <a:cubicBezTo>
                      <a:pt x="0" y="16"/>
                      <a:pt x="15" y="0"/>
                      <a:pt x="35" y="0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11" y="0"/>
                      <a:pt x="212" y="1"/>
                      <a:pt x="212" y="2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18" y="5"/>
                      <a:pt x="4" y="18"/>
                      <a:pt x="4" y="35"/>
                    </a:cubicBezTo>
                    <a:cubicBezTo>
                      <a:pt x="4" y="52"/>
                      <a:pt x="18" y="66"/>
                      <a:pt x="35" y="66"/>
                    </a:cubicBezTo>
                    <a:cubicBezTo>
                      <a:pt x="210" y="66"/>
                      <a:pt x="210" y="66"/>
                      <a:pt x="210" y="66"/>
                    </a:cubicBezTo>
                    <a:cubicBezTo>
                      <a:pt x="211" y="66"/>
                      <a:pt x="212" y="67"/>
                      <a:pt x="212" y="68"/>
                    </a:cubicBezTo>
                    <a:cubicBezTo>
                      <a:pt x="212" y="69"/>
                      <a:pt x="211" y="71"/>
                      <a:pt x="210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Group 62"/>
          <p:cNvGrpSpPr/>
          <p:nvPr/>
        </p:nvGrpSpPr>
        <p:grpSpPr>
          <a:xfrm rot="21540000">
            <a:off x="3822789" y="2810823"/>
            <a:ext cx="966789" cy="968376"/>
            <a:chOff x="2552700" y="-1971675"/>
            <a:chExt cx="1935163" cy="1938338"/>
          </a:xfrm>
        </p:grpSpPr>
        <p:sp>
          <p:nvSpPr>
            <p:cNvPr id="45" name="Oval 63"/>
            <p:cNvSpPr/>
            <p:nvPr/>
          </p:nvSpPr>
          <p:spPr bwMode="auto">
            <a:xfrm>
              <a:off x="2552700" y="-1971675"/>
              <a:ext cx="1935163" cy="1938338"/>
            </a:xfrm>
            <a:prstGeom prst="ellipse">
              <a:avLst/>
            </a:prstGeom>
            <a:solidFill>
              <a:srgbClr val="023593"/>
            </a:solidFill>
            <a:ln>
              <a:noFill/>
            </a:ln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46" name="Group 64"/>
            <p:cNvGrpSpPr/>
            <p:nvPr/>
          </p:nvGrpSpPr>
          <p:grpSpPr>
            <a:xfrm>
              <a:off x="2908300" y="-1620838"/>
              <a:ext cx="1228725" cy="1236663"/>
              <a:chOff x="2908300" y="-1620838"/>
              <a:chExt cx="1228725" cy="1236663"/>
            </a:xfrm>
          </p:grpSpPr>
          <p:sp>
            <p:nvSpPr>
              <p:cNvPr id="47" name="Freeform: Shape 65"/>
              <p:cNvSpPr/>
              <p:nvPr/>
            </p:nvSpPr>
            <p:spPr bwMode="auto">
              <a:xfrm>
                <a:off x="3055938" y="-1620838"/>
                <a:ext cx="234950" cy="234950"/>
              </a:xfrm>
              <a:custGeom>
                <a:avLst/>
                <a:gdLst>
                  <a:gd name="T0" fmla="*/ 22 w 43"/>
                  <a:gd name="T1" fmla="*/ 43 h 43"/>
                  <a:gd name="T2" fmla="*/ 43 w 43"/>
                  <a:gd name="T3" fmla="*/ 21 h 43"/>
                  <a:gd name="T4" fmla="*/ 22 w 43"/>
                  <a:gd name="T5" fmla="*/ 0 h 43"/>
                  <a:gd name="T6" fmla="*/ 0 w 43"/>
                  <a:gd name="T7" fmla="*/ 21 h 43"/>
                  <a:gd name="T8" fmla="*/ 22 w 43"/>
                  <a:gd name="T9" fmla="*/ 43 h 43"/>
                  <a:gd name="T10" fmla="*/ 22 w 43"/>
                  <a:gd name="T11" fmla="*/ 5 h 43"/>
                  <a:gd name="T12" fmla="*/ 39 w 43"/>
                  <a:gd name="T13" fmla="*/ 21 h 43"/>
                  <a:gd name="T14" fmla="*/ 22 w 43"/>
                  <a:gd name="T15" fmla="*/ 38 h 43"/>
                  <a:gd name="T16" fmla="*/ 5 w 43"/>
                  <a:gd name="T17" fmla="*/ 21 h 43"/>
                  <a:gd name="T18" fmla="*/ 22 w 43"/>
                  <a:gd name="T1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34" y="43"/>
                      <a:pt x="43" y="33"/>
                      <a:pt x="43" y="21"/>
                    </a:cubicBezTo>
                    <a:cubicBezTo>
                      <a:pt x="43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33"/>
                      <a:pt x="10" y="43"/>
                      <a:pt x="22" y="43"/>
                    </a:cubicBezTo>
                    <a:close/>
                    <a:moveTo>
                      <a:pt x="22" y="5"/>
                    </a:moveTo>
                    <a:cubicBezTo>
                      <a:pt x="31" y="5"/>
                      <a:pt x="39" y="12"/>
                      <a:pt x="39" y="21"/>
                    </a:cubicBezTo>
                    <a:cubicBezTo>
                      <a:pt x="39" y="31"/>
                      <a:pt x="31" y="38"/>
                      <a:pt x="22" y="38"/>
                    </a:cubicBezTo>
                    <a:cubicBezTo>
                      <a:pt x="12" y="38"/>
                      <a:pt x="5" y="31"/>
                      <a:pt x="5" y="21"/>
                    </a:cubicBezTo>
                    <a:cubicBezTo>
                      <a:pt x="5" y="12"/>
                      <a:pt x="12" y="5"/>
                      <a:pt x="2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8" name="Freeform: Shape 66"/>
              <p:cNvSpPr/>
              <p:nvPr/>
            </p:nvSpPr>
            <p:spPr bwMode="auto">
              <a:xfrm>
                <a:off x="3749675" y="-1620838"/>
                <a:ext cx="234950" cy="234950"/>
              </a:xfrm>
              <a:custGeom>
                <a:avLst/>
                <a:gdLst>
                  <a:gd name="T0" fmla="*/ 22 w 43"/>
                  <a:gd name="T1" fmla="*/ 43 h 43"/>
                  <a:gd name="T2" fmla="*/ 43 w 43"/>
                  <a:gd name="T3" fmla="*/ 21 h 43"/>
                  <a:gd name="T4" fmla="*/ 22 w 43"/>
                  <a:gd name="T5" fmla="*/ 0 h 43"/>
                  <a:gd name="T6" fmla="*/ 0 w 43"/>
                  <a:gd name="T7" fmla="*/ 21 h 43"/>
                  <a:gd name="T8" fmla="*/ 22 w 43"/>
                  <a:gd name="T9" fmla="*/ 43 h 43"/>
                  <a:gd name="T10" fmla="*/ 22 w 43"/>
                  <a:gd name="T11" fmla="*/ 5 h 43"/>
                  <a:gd name="T12" fmla="*/ 39 w 43"/>
                  <a:gd name="T13" fmla="*/ 21 h 43"/>
                  <a:gd name="T14" fmla="*/ 22 w 43"/>
                  <a:gd name="T15" fmla="*/ 38 h 43"/>
                  <a:gd name="T16" fmla="*/ 5 w 43"/>
                  <a:gd name="T17" fmla="*/ 21 h 43"/>
                  <a:gd name="T18" fmla="*/ 22 w 43"/>
                  <a:gd name="T1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34" y="43"/>
                      <a:pt x="43" y="33"/>
                      <a:pt x="43" y="21"/>
                    </a:cubicBezTo>
                    <a:cubicBezTo>
                      <a:pt x="43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33"/>
                      <a:pt x="10" y="43"/>
                      <a:pt x="22" y="43"/>
                    </a:cubicBezTo>
                    <a:close/>
                    <a:moveTo>
                      <a:pt x="22" y="5"/>
                    </a:moveTo>
                    <a:cubicBezTo>
                      <a:pt x="31" y="5"/>
                      <a:pt x="39" y="12"/>
                      <a:pt x="39" y="21"/>
                    </a:cubicBezTo>
                    <a:cubicBezTo>
                      <a:pt x="39" y="31"/>
                      <a:pt x="31" y="38"/>
                      <a:pt x="22" y="38"/>
                    </a:cubicBezTo>
                    <a:cubicBezTo>
                      <a:pt x="13" y="38"/>
                      <a:pt x="5" y="31"/>
                      <a:pt x="5" y="21"/>
                    </a:cubicBezTo>
                    <a:cubicBezTo>
                      <a:pt x="5" y="12"/>
                      <a:pt x="13" y="5"/>
                      <a:pt x="2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9" name="Freeform: Shape 67"/>
              <p:cNvSpPr/>
              <p:nvPr/>
            </p:nvSpPr>
            <p:spPr bwMode="auto">
              <a:xfrm>
                <a:off x="2908300" y="-1358900"/>
                <a:ext cx="1228725" cy="974725"/>
              </a:xfrm>
              <a:custGeom>
                <a:avLst/>
                <a:gdLst>
                  <a:gd name="T0" fmla="*/ 205 w 225"/>
                  <a:gd name="T1" fmla="*/ 13 h 178"/>
                  <a:gd name="T2" fmla="*/ 151 w 225"/>
                  <a:gd name="T3" fmla="*/ 13 h 178"/>
                  <a:gd name="T4" fmla="*/ 112 w 225"/>
                  <a:gd name="T5" fmla="*/ 60 h 178"/>
                  <a:gd name="T6" fmla="*/ 74 w 225"/>
                  <a:gd name="T7" fmla="*/ 13 h 178"/>
                  <a:gd name="T8" fmla="*/ 19 w 225"/>
                  <a:gd name="T9" fmla="*/ 13 h 178"/>
                  <a:gd name="T10" fmla="*/ 2 w 225"/>
                  <a:gd name="T11" fmla="*/ 54 h 178"/>
                  <a:gd name="T12" fmla="*/ 26 w 225"/>
                  <a:gd name="T13" fmla="*/ 94 h 178"/>
                  <a:gd name="T14" fmla="*/ 36 w 225"/>
                  <a:gd name="T15" fmla="*/ 178 h 178"/>
                  <a:gd name="T16" fmla="*/ 53 w 225"/>
                  <a:gd name="T17" fmla="*/ 169 h 178"/>
                  <a:gd name="T18" fmla="*/ 74 w 225"/>
                  <a:gd name="T19" fmla="*/ 169 h 178"/>
                  <a:gd name="T20" fmla="*/ 77 w 225"/>
                  <a:gd name="T21" fmla="*/ 60 h 178"/>
                  <a:gd name="T22" fmla="*/ 112 w 225"/>
                  <a:gd name="T23" fmla="*/ 78 h 178"/>
                  <a:gd name="T24" fmla="*/ 147 w 225"/>
                  <a:gd name="T25" fmla="*/ 61 h 178"/>
                  <a:gd name="T26" fmla="*/ 151 w 225"/>
                  <a:gd name="T27" fmla="*/ 169 h 178"/>
                  <a:gd name="T28" fmla="*/ 171 w 225"/>
                  <a:gd name="T29" fmla="*/ 169 h 178"/>
                  <a:gd name="T30" fmla="*/ 189 w 225"/>
                  <a:gd name="T31" fmla="*/ 178 h 178"/>
                  <a:gd name="T32" fmla="*/ 199 w 225"/>
                  <a:gd name="T33" fmla="*/ 169 h 178"/>
                  <a:gd name="T34" fmla="*/ 207 w 225"/>
                  <a:gd name="T35" fmla="*/ 90 h 178"/>
                  <a:gd name="T36" fmla="*/ 81 w 225"/>
                  <a:gd name="T37" fmla="*/ 57 h 178"/>
                  <a:gd name="T38" fmla="*/ 68 w 225"/>
                  <a:gd name="T39" fmla="*/ 24 h 178"/>
                  <a:gd name="T40" fmla="*/ 66 w 225"/>
                  <a:gd name="T41" fmla="*/ 44 h 178"/>
                  <a:gd name="T42" fmla="*/ 69 w 225"/>
                  <a:gd name="T43" fmla="*/ 147 h 178"/>
                  <a:gd name="T44" fmla="*/ 69 w 225"/>
                  <a:gd name="T45" fmla="*/ 169 h 178"/>
                  <a:gd name="T46" fmla="*/ 52 w 225"/>
                  <a:gd name="T47" fmla="*/ 92 h 178"/>
                  <a:gd name="T48" fmla="*/ 41 w 225"/>
                  <a:gd name="T49" fmla="*/ 168 h 178"/>
                  <a:gd name="T50" fmla="*/ 30 w 225"/>
                  <a:gd name="T51" fmla="*/ 169 h 178"/>
                  <a:gd name="T52" fmla="*/ 31 w 225"/>
                  <a:gd name="T53" fmla="*/ 92 h 178"/>
                  <a:gd name="T54" fmla="*/ 31 w 225"/>
                  <a:gd name="T55" fmla="*/ 76 h 178"/>
                  <a:gd name="T56" fmla="*/ 27 w 225"/>
                  <a:gd name="T57" fmla="*/ 35 h 178"/>
                  <a:gd name="T58" fmla="*/ 23 w 225"/>
                  <a:gd name="T59" fmla="*/ 68 h 178"/>
                  <a:gd name="T60" fmla="*/ 27 w 225"/>
                  <a:gd name="T61" fmla="*/ 80 h 178"/>
                  <a:gd name="T62" fmla="*/ 26 w 225"/>
                  <a:gd name="T63" fmla="*/ 89 h 178"/>
                  <a:gd name="T64" fmla="*/ 6 w 225"/>
                  <a:gd name="T65" fmla="*/ 42 h 178"/>
                  <a:gd name="T66" fmla="*/ 48 w 225"/>
                  <a:gd name="T67" fmla="*/ 4 h 178"/>
                  <a:gd name="T68" fmla="*/ 88 w 225"/>
                  <a:gd name="T69" fmla="*/ 47 h 178"/>
                  <a:gd name="T70" fmla="*/ 110 w 225"/>
                  <a:gd name="T71" fmla="*/ 64 h 178"/>
                  <a:gd name="T72" fmla="*/ 114 w 225"/>
                  <a:gd name="T73" fmla="*/ 72 h 178"/>
                  <a:gd name="T74" fmla="*/ 26 w 225"/>
                  <a:gd name="T75" fmla="*/ 43 h 178"/>
                  <a:gd name="T76" fmla="*/ 26 w 225"/>
                  <a:gd name="T77" fmla="*/ 43 h 178"/>
                  <a:gd name="T78" fmla="*/ 198 w 225"/>
                  <a:gd name="T79" fmla="*/ 89 h 178"/>
                  <a:gd name="T80" fmla="*/ 198 w 225"/>
                  <a:gd name="T81" fmla="*/ 80 h 178"/>
                  <a:gd name="T82" fmla="*/ 202 w 225"/>
                  <a:gd name="T83" fmla="*/ 68 h 178"/>
                  <a:gd name="T84" fmla="*/ 198 w 225"/>
                  <a:gd name="T85" fmla="*/ 35 h 178"/>
                  <a:gd name="T86" fmla="*/ 194 w 225"/>
                  <a:gd name="T87" fmla="*/ 76 h 178"/>
                  <a:gd name="T88" fmla="*/ 194 w 225"/>
                  <a:gd name="T89" fmla="*/ 92 h 178"/>
                  <a:gd name="T90" fmla="*/ 195 w 225"/>
                  <a:gd name="T91" fmla="*/ 169 h 178"/>
                  <a:gd name="T92" fmla="*/ 183 w 225"/>
                  <a:gd name="T93" fmla="*/ 168 h 178"/>
                  <a:gd name="T94" fmla="*/ 173 w 225"/>
                  <a:gd name="T95" fmla="*/ 92 h 178"/>
                  <a:gd name="T96" fmla="*/ 155 w 225"/>
                  <a:gd name="T97" fmla="*/ 169 h 178"/>
                  <a:gd name="T98" fmla="*/ 156 w 225"/>
                  <a:gd name="T99" fmla="*/ 147 h 178"/>
                  <a:gd name="T100" fmla="*/ 159 w 225"/>
                  <a:gd name="T101" fmla="*/ 44 h 178"/>
                  <a:gd name="T102" fmla="*/ 157 w 225"/>
                  <a:gd name="T103" fmla="*/ 24 h 178"/>
                  <a:gd name="T104" fmla="*/ 144 w 225"/>
                  <a:gd name="T105" fmla="*/ 57 h 178"/>
                  <a:gd name="T106" fmla="*/ 117 w 225"/>
                  <a:gd name="T107" fmla="*/ 63 h 178"/>
                  <a:gd name="T108" fmla="*/ 137 w 225"/>
                  <a:gd name="T109" fmla="*/ 47 h 178"/>
                  <a:gd name="T110" fmla="*/ 177 w 225"/>
                  <a:gd name="T111" fmla="*/ 4 h 178"/>
                  <a:gd name="T112" fmla="*/ 218 w 225"/>
                  <a:gd name="T113" fmla="*/ 42 h 178"/>
                  <a:gd name="T114" fmla="*/ 203 w 225"/>
                  <a:gd name="T115" fmla="*/ 5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25" h="178">
                    <a:moveTo>
                      <a:pt x="222" y="40"/>
                    </a:moveTo>
                    <a:cubicBezTo>
                      <a:pt x="222" y="40"/>
                      <a:pt x="222" y="40"/>
                      <a:pt x="222" y="40"/>
                    </a:cubicBezTo>
                    <a:cubicBezTo>
                      <a:pt x="205" y="13"/>
                      <a:pt x="205" y="13"/>
                      <a:pt x="205" y="13"/>
                    </a:cubicBezTo>
                    <a:cubicBezTo>
                      <a:pt x="199" y="4"/>
                      <a:pt x="195" y="0"/>
                      <a:pt x="177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58" y="0"/>
                      <a:pt x="154" y="8"/>
                      <a:pt x="151" y="13"/>
                    </a:cubicBezTo>
                    <a:cubicBezTo>
                      <a:pt x="151" y="13"/>
                      <a:pt x="151" y="13"/>
                      <a:pt x="151" y="13"/>
                    </a:cubicBezTo>
                    <a:cubicBezTo>
                      <a:pt x="147" y="20"/>
                      <a:pt x="135" y="41"/>
                      <a:pt x="133" y="44"/>
                    </a:cubicBezTo>
                    <a:cubicBezTo>
                      <a:pt x="131" y="46"/>
                      <a:pt x="119" y="55"/>
                      <a:pt x="112" y="60"/>
                    </a:cubicBezTo>
                    <a:cubicBezTo>
                      <a:pt x="107" y="56"/>
                      <a:pt x="98" y="49"/>
                      <a:pt x="92" y="44"/>
                    </a:cubicBezTo>
                    <a:cubicBezTo>
                      <a:pt x="90" y="41"/>
                      <a:pt x="77" y="20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1" y="8"/>
                      <a:pt x="66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9" y="0"/>
                      <a:pt x="26" y="4"/>
                      <a:pt x="19" y="13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0" y="44"/>
                      <a:pt x="0" y="49"/>
                      <a:pt x="2" y="54"/>
                    </a:cubicBezTo>
                    <a:cubicBezTo>
                      <a:pt x="17" y="90"/>
                      <a:pt x="17" y="90"/>
                      <a:pt x="17" y="90"/>
                    </a:cubicBezTo>
                    <a:cubicBezTo>
                      <a:pt x="19" y="92"/>
                      <a:pt x="21" y="94"/>
                      <a:pt x="25" y="94"/>
                    </a:cubicBezTo>
                    <a:cubicBezTo>
                      <a:pt x="25" y="94"/>
                      <a:pt x="25" y="94"/>
                      <a:pt x="26" y="94"/>
                    </a:cubicBezTo>
                    <a:cubicBezTo>
                      <a:pt x="25" y="153"/>
                      <a:pt x="25" y="167"/>
                      <a:pt x="25" y="169"/>
                    </a:cubicBezTo>
                    <a:cubicBezTo>
                      <a:pt x="25" y="169"/>
                      <a:pt x="25" y="169"/>
                      <a:pt x="25" y="169"/>
                    </a:cubicBezTo>
                    <a:cubicBezTo>
                      <a:pt x="26" y="174"/>
                      <a:pt x="30" y="178"/>
                      <a:pt x="36" y="178"/>
                    </a:cubicBezTo>
                    <a:cubicBezTo>
                      <a:pt x="41" y="177"/>
                      <a:pt x="46" y="173"/>
                      <a:pt x="46" y="169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3" y="169"/>
                      <a:pt x="53" y="169"/>
                      <a:pt x="53" y="169"/>
                    </a:cubicBezTo>
                    <a:cubicBezTo>
                      <a:pt x="54" y="173"/>
                      <a:pt x="58" y="177"/>
                      <a:pt x="63" y="178"/>
                    </a:cubicBezTo>
                    <a:cubicBezTo>
                      <a:pt x="64" y="178"/>
                      <a:pt x="64" y="178"/>
                      <a:pt x="64" y="178"/>
                    </a:cubicBezTo>
                    <a:cubicBezTo>
                      <a:pt x="69" y="178"/>
                      <a:pt x="73" y="174"/>
                      <a:pt x="74" y="169"/>
                    </a:cubicBezTo>
                    <a:cubicBezTo>
                      <a:pt x="74" y="169"/>
                      <a:pt x="74" y="169"/>
                      <a:pt x="74" y="169"/>
                    </a:cubicBezTo>
                    <a:cubicBezTo>
                      <a:pt x="74" y="166"/>
                      <a:pt x="72" y="100"/>
                      <a:pt x="71" y="51"/>
                    </a:cubicBezTo>
                    <a:cubicBezTo>
                      <a:pt x="77" y="60"/>
                      <a:pt x="77" y="60"/>
                      <a:pt x="77" y="60"/>
                    </a:cubicBezTo>
                    <a:cubicBezTo>
                      <a:pt x="77" y="60"/>
                      <a:pt x="78" y="61"/>
                      <a:pt x="78" y="61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108" y="78"/>
                      <a:pt x="110" y="78"/>
                      <a:pt x="112" y="78"/>
                    </a:cubicBezTo>
                    <a:cubicBezTo>
                      <a:pt x="113" y="78"/>
                      <a:pt x="113" y="78"/>
                      <a:pt x="114" y="78"/>
                    </a:cubicBezTo>
                    <a:cubicBezTo>
                      <a:pt x="115" y="78"/>
                      <a:pt x="117" y="78"/>
                      <a:pt x="118" y="77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1"/>
                      <a:pt x="147" y="60"/>
                      <a:pt x="147" y="60"/>
                    </a:cubicBezTo>
                    <a:cubicBezTo>
                      <a:pt x="154" y="51"/>
                      <a:pt x="154" y="51"/>
                      <a:pt x="154" y="51"/>
                    </a:cubicBezTo>
                    <a:cubicBezTo>
                      <a:pt x="152" y="100"/>
                      <a:pt x="151" y="166"/>
                      <a:pt x="151" y="169"/>
                    </a:cubicBezTo>
                    <a:cubicBezTo>
                      <a:pt x="151" y="169"/>
                      <a:pt x="151" y="169"/>
                      <a:pt x="151" y="169"/>
                    </a:cubicBezTo>
                    <a:cubicBezTo>
                      <a:pt x="151" y="174"/>
                      <a:pt x="156" y="178"/>
                      <a:pt x="161" y="178"/>
                    </a:cubicBezTo>
                    <a:cubicBezTo>
                      <a:pt x="167" y="177"/>
                      <a:pt x="171" y="173"/>
                      <a:pt x="171" y="169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79" y="169"/>
                      <a:pt x="179" y="169"/>
                      <a:pt x="179" y="169"/>
                    </a:cubicBezTo>
                    <a:cubicBezTo>
                      <a:pt x="179" y="173"/>
                      <a:pt x="183" y="177"/>
                      <a:pt x="189" y="178"/>
                    </a:cubicBezTo>
                    <a:cubicBezTo>
                      <a:pt x="189" y="178"/>
                      <a:pt x="189" y="178"/>
                      <a:pt x="189" y="178"/>
                    </a:cubicBezTo>
                    <a:cubicBezTo>
                      <a:pt x="194" y="178"/>
                      <a:pt x="199" y="174"/>
                      <a:pt x="199" y="169"/>
                    </a:cubicBezTo>
                    <a:cubicBezTo>
                      <a:pt x="199" y="169"/>
                      <a:pt x="199" y="169"/>
                      <a:pt x="199" y="169"/>
                    </a:cubicBezTo>
                    <a:cubicBezTo>
                      <a:pt x="199" y="167"/>
                      <a:pt x="199" y="153"/>
                      <a:pt x="199" y="94"/>
                    </a:cubicBezTo>
                    <a:cubicBezTo>
                      <a:pt x="199" y="94"/>
                      <a:pt x="200" y="94"/>
                      <a:pt x="200" y="94"/>
                    </a:cubicBezTo>
                    <a:cubicBezTo>
                      <a:pt x="203" y="94"/>
                      <a:pt x="206" y="92"/>
                      <a:pt x="207" y="90"/>
                    </a:cubicBezTo>
                    <a:cubicBezTo>
                      <a:pt x="223" y="54"/>
                      <a:pt x="223" y="54"/>
                      <a:pt x="223" y="54"/>
                    </a:cubicBezTo>
                    <a:cubicBezTo>
                      <a:pt x="225" y="49"/>
                      <a:pt x="225" y="44"/>
                      <a:pt x="222" y="40"/>
                    </a:cubicBezTo>
                    <a:close/>
                    <a:moveTo>
                      <a:pt x="81" y="57"/>
                    </a:moveTo>
                    <a:cubicBezTo>
                      <a:pt x="71" y="43"/>
                      <a:pt x="71" y="43"/>
                      <a:pt x="71" y="43"/>
                    </a:cubicBezTo>
                    <a:cubicBezTo>
                      <a:pt x="71" y="37"/>
                      <a:pt x="70" y="32"/>
                      <a:pt x="70" y="27"/>
                    </a:cubicBezTo>
                    <a:cubicBezTo>
                      <a:pt x="70" y="25"/>
                      <a:pt x="69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7" y="24"/>
                      <a:pt x="66" y="25"/>
                      <a:pt x="66" y="27"/>
                    </a:cubicBezTo>
                    <a:cubicBezTo>
                      <a:pt x="66" y="27"/>
                      <a:pt x="66" y="33"/>
                      <a:pt x="66" y="44"/>
                    </a:cubicBezTo>
                    <a:cubicBezTo>
                      <a:pt x="66" y="44"/>
                      <a:pt x="66" y="44"/>
                      <a:pt x="66" y="44"/>
                    </a:cubicBezTo>
                    <a:cubicBezTo>
                      <a:pt x="66" y="58"/>
                      <a:pt x="67" y="78"/>
                      <a:pt x="67" y="98"/>
                    </a:cubicBezTo>
                    <a:cubicBezTo>
                      <a:pt x="68" y="116"/>
                      <a:pt x="68" y="133"/>
                      <a:pt x="69" y="147"/>
                    </a:cubicBezTo>
                    <a:cubicBezTo>
                      <a:pt x="69" y="153"/>
                      <a:pt x="69" y="159"/>
                      <a:pt x="69" y="163"/>
                    </a:cubicBezTo>
                    <a:cubicBezTo>
                      <a:pt x="69" y="166"/>
                      <a:pt x="69" y="167"/>
                      <a:pt x="69" y="169"/>
                    </a:cubicBezTo>
                    <a:cubicBezTo>
                      <a:pt x="69" y="169"/>
                      <a:pt x="69" y="169"/>
                      <a:pt x="69" y="169"/>
                    </a:cubicBezTo>
                    <a:cubicBezTo>
                      <a:pt x="69" y="171"/>
                      <a:pt x="67" y="173"/>
                      <a:pt x="64" y="173"/>
                    </a:cubicBezTo>
                    <a:cubicBezTo>
                      <a:pt x="61" y="173"/>
                      <a:pt x="58" y="171"/>
                      <a:pt x="58" y="168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1"/>
                      <a:pt x="51" y="90"/>
                      <a:pt x="50" y="90"/>
                    </a:cubicBezTo>
                    <a:cubicBezTo>
                      <a:pt x="48" y="90"/>
                      <a:pt x="47" y="91"/>
                      <a:pt x="47" y="92"/>
                    </a:cubicBezTo>
                    <a:cubicBezTo>
                      <a:pt x="41" y="168"/>
                      <a:pt x="41" y="168"/>
                      <a:pt x="41" y="168"/>
                    </a:cubicBezTo>
                    <a:cubicBezTo>
                      <a:pt x="41" y="171"/>
                      <a:pt x="39" y="173"/>
                      <a:pt x="36" y="173"/>
                    </a:cubicBezTo>
                    <a:cubicBezTo>
                      <a:pt x="33" y="173"/>
                      <a:pt x="30" y="171"/>
                      <a:pt x="30" y="169"/>
                    </a:cubicBezTo>
                    <a:cubicBezTo>
                      <a:pt x="30" y="169"/>
                      <a:pt x="30" y="169"/>
                      <a:pt x="30" y="169"/>
                    </a:cubicBezTo>
                    <a:cubicBezTo>
                      <a:pt x="30" y="167"/>
                      <a:pt x="30" y="165"/>
                      <a:pt x="30" y="162"/>
                    </a:cubicBezTo>
                    <a:cubicBezTo>
                      <a:pt x="30" y="157"/>
                      <a:pt x="30" y="151"/>
                      <a:pt x="30" y="144"/>
                    </a:cubicBezTo>
                    <a:cubicBezTo>
                      <a:pt x="30" y="129"/>
                      <a:pt x="30" y="110"/>
                      <a:pt x="31" y="92"/>
                    </a:cubicBezTo>
                    <a:cubicBezTo>
                      <a:pt x="33" y="90"/>
                      <a:pt x="34" y="87"/>
                      <a:pt x="33" y="84"/>
                    </a:cubicBezTo>
                    <a:cubicBezTo>
                      <a:pt x="33" y="84"/>
                      <a:pt x="33" y="84"/>
                      <a:pt x="33" y="83"/>
                    </a:cubicBezTo>
                    <a:cubicBezTo>
                      <a:pt x="33" y="83"/>
                      <a:pt x="32" y="80"/>
                      <a:pt x="31" y="76"/>
                    </a:cubicBezTo>
                    <a:cubicBezTo>
                      <a:pt x="31" y="50"/>
                      <a:pt x="31" y="36"/>
                      <a:pt x="31" y="36"/>
                    </a:cubicBezTo>
                    <a:cubicBezTo>
                      <a:pt x="31" y="35"/>
                      <a:pt x="30" y="34"/>
                      <a:pt x="29" y="34"/>
                    </a:cubicBezTo>
                    <a:cubicBezTo>
                      <a:pt x="28" y="34"/>
                      <a:pt x="27" y="34"/>
                      <a:pt x="27" y="35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9"/>
                      <a:pt x="17" y="50"/>
                    </a:cubicBezTo>
                    <a:cubicBezTo>
                      <a:pt x="17" y="50"/>
                      <a:pt x="20" y="59"/>
                      <a:pt x="23" y="68"/>
                    </a:cubicBezTo>
                    <a:cubicBezTo>
                      <a:pt x="24" y="71"/>
                      <a:pt x="25" y="74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8"/>
                      <a:pt x="27" y="79"/>
                      <a:pt x="27" y="80"/>
                    </a:cubicBezTo>
                    <a:cubicBezTo>
                      <a:pt x="28" y="82"/>
                      <a:pt x="28" y="84"/>
                      <a:pt x="29" y="85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9" y="87"/>
                      <a:pt x="28" y="88"/>
                      <a:pt x="26" y="89"/>
                    </a:cubicBezTo>
                    <a:cubicBezTo>
                      <a:pt x="24" y="90"/>
                      <a:pt x="22" y="89"/>
                      <a:pt x="21" y="88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5" y="49"/>
                      <a:pt x="5" y="45"/>
                      <a:pt x="6" y="42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9" y="8"/>
                      <a:pt x="31" y="4"/>
                      <a:pt x="48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64" y="4"/>
                      <a:pt x="67" y="11"/>
                      <a:pt x="69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4" y="22"/>
                      <a:pt x="88" y="47"/>
                      <a:pt x="88" y="47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8" y="47"/>
                      <a:pt x="95" y="52"/>
                      <a:pt x="101" y="57"/>
                    </a:cubicBezTo>
                    <a:cubicBezTo>
                      <a:pt x="104" y="60"/>
                      <a:pt x="108" y="62"/>
                      <a:pt x="110" y="64"/>
                    </a:cubicBezTo>
                    <a:cubicBezTo>
                      <a:pt x="112" y="65"/>
                      <a:pt x="113" y="66"/>
                      <a:pt x="114" y="67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15" y="68"/>
                      <a:pt x="115" y="70"/>
                      <a:pt x="114" y="72"/>
                    </a:cubicBezTo>
                    <a:cubicBezTo>
                      <a:pt x="113" y="73"/>
                      <a:pt x="111" y="74"/>
                      <a:pt x="109" y="73"/>
                    </a:cubicBezTo>
                    <a:lnTo>
                      <a:pt x="81" y="57"/>
                    </a:lnTo>
                    <a:close/>
                    <a:moveTo>
                      <a:pt x="26" y="43"/>
                    </a:moveTo>
                    <a:cubicBezTo>
                      <a:pt x="26" y="48"/>
                      <a:pt x="26" y="54"/>
                      <a:pt x="26" y="63"/>
                    </a:cubicBezTo>
                    <a:cubicBezTo>
                      <a:pt x="25" y="58"/>
                      <a:pt x="23" y="54"/>
                      <a:pt x="22" y="50"/>
                    </a:cubicBezTo>
                    <a:lnTo>
                      <a:pt x="26" y="43"/>
                    </a:lnTo>
                    <a:close/>
                    <a:moveTo>
                      <a:pt x="219" y="52"/>
                    </a:moveTo>
                    <a:cubicBezTo>
                      <a:pt x="203" y="88"/>
                      <a:pt x="203" y="88"/>
                      <a:pt x="203" y="88"/>
                    </a:cubicBezTo>
                    <a:cubicBezTo>
                      <a:pt x="202" y="89"/>
                      <a:pt x="200" y="90"/>
                      <a:pt x="198" y="89"/>
                    </a:cubicBezTo>
                    <a:cubicBezTo>
                      <a:pt x="196" y="88"/>
                      <a:pt x="195" y="87"/>
                      <a:pt x="196" y="85"/>
                    </a:cubicBezTo>
                    <a:cubicBezTo>
                      <a:pt x="196" y="85"/>
                      <a:pt x="196" y="85"/>
                      <a:pt x="196" y="85"/>
                    </a:cubicBezTo>
                    <a:cubicBezTo>
                      <a:pt x="196" y="84"/>
                      <a:pt x="197" y="82"/>
                      <a:pt x="198" y="80"/>
                    </a:cubicBezTo>
                    <a:cubicBezTo>
                      <a:pt x="198" y="79"/>
                      <a:pt x="198" y="78"/>
                      <a:pt x="198" y="77"/>
                    </a:cubicBezTo>
                    <a:cubicBezTo>
                      <a:pt x="198" y="77"/>
                      <a:pt x="198" y="77"/>
                      <a:pt x="198" y="77"/>
                    </a:cubicBezTo>
                    <a:cubicBezTo>
                      <a:pt x="199" y="74"/>
                      <a:pt x="201" y="71"/>
                      <a:pt x="202" y="68"/>
                    </a:cubicBezTo>
                    <a:cubicBezTo>
                      <a:pt x="205" y="59"/>
                      <a:pt x="208" y="50"/>
                      <a:pt x="208" y="50"/>
                    </a:cubicBezTo>
                    <a:cubicBezTo>
                      <a:pt x="208" y="49"/>
                      <a:pt x="208" y="48"/>
                      <a:pt x="207" y="48"/>
                    </a:cubicBezTo>
                    <a:cubicBezTo>
                      <a:pt x="198" y="35"/>
                      <a:pt x="198" y="35"/>
                      <a:pt x="198" y="35"/>
                    </a:cubicBezTo>
                    <a:cubicBezTo>
                      <a:pt x="197" y="34"/>
                      <a:pt x="196" y="34"/>
                      <a:pt x="195" y="34"/>
                    </a:cubicBezTo>
                    <a:cubicBezTo>
                      <a:pt x="194" y="34"/>
                      <a:pt x="194" y="35"/>
                      <a:pt x="194" y="36"/>
                    </a:cubicBezTo>
                    <a:cubicBezTo>
                      <a:pt x="194" y="36"/>
                      <a:pt x="194" y="50"/>
                      <a:pt x="194" y="76"/>
                    </a:cubicBezTo>
                    <a:cubicBezTo>
                      <a:pt x="193" y="80"/>
                      <a:pt x="192" y="83"/>
                      <a:pt x="191" y="83"/>
                    </a:cubicBezTo>
                    <a:cubicBezTo>
                      <a:pt x="191" y="84"/>
                      <a:pt x="191" y="84"/>
                      <a:pt x="191" y="84"/>
                    </a:cubicBezTo>
                    <a:cubicBezTo>
                      <a:pt x="190" y="87"/>
                      <a:pt x="192" y="90"/>
                      <a:pt x="194" y="92"/>
                    </a:cubicBezTo>
                    <a:cubicBezTo>
                      <a:pt x="194" y="110"/>
                      <a:pt x="194" y="129"/>
                      <a:pt x="194" y="144"/>
                    </a:cubicBezTo>
                    <a:cubicBezTo>
                      <a:pt x="194" y="151"/>
                      <a:pt x="195" y="157"/>
                      <a:pt x="195" y="162"/>
                    </a:cubicBezTo>
                    <a:cubicBezTo>
                      <a:pt x="195" y="165"/>
                      <a:pt x="195" y="167"/>
                      <a:pt x="195" y="169"/>
                    </a:cubicBezTo>
                    <a:cubicBezTo>
                      <a:pt x="195" y="169"/>
                      <a:pt x="195" y="169"/>
                      <a:pt x="195" y="169"/>
                    </a:cubicBezTo>
                    <a:cubicBezTo>
                      <a:pt x="194" y="171"/>
                      <a:pt x="192" y="173"/>
                      <a:pt x="189" y="173"/>
                    </a:cubicBezTo>
                    <a:cubicBezTo>
                      <a:pt x="186" y="173"/>
                      <a:pt x="183" y="171"/>
                      <a:pt x="183" y="168"/>
                    </a:cubicBezTo>
                    <a:cubicBezTo>
                      <a:pt x="177" y="92"/>
                      <a:pt x="177" y="92"/>
                      <a:pt x="177" y="92"/>
                    </a:cubicBezTo>
                    <a:cubicBezTo>
                      <a:pt x="177" y="91"/>
                      <a:pt x="176" y="90"/>
                      <a:pt x="175" y="90"/>
                    </a:cubicBezTo>
                    <a:cubicBezTo>
                      <a:pt x="174" y="90"/>
                      <a:pt x="173" y="91"/>
                      <a:pt x="173" y="92"/>
                    </a:cubicBezTo>
                    <a:cubicBezTo>
                      <a:pt x="167" y="168"/>
                      <a:pt x="167" y="168"/>
                      <a:pt x="167" y="168"/>
                    </a:cubicBezTo>
                    <a:cubicBezTo>
                      <a:pt x="166" y="171"/>
                      <a:pt x="164" y="173"/>
                      <a:pt x="161" y="173"/>
                    </a:cubicBezTo>
                    <a:cubicBezTo>
                      <a:pt x="158" y="173"/>
                      <a:pt x="155" y="171"/>
                      <a:pt x="155" y="169"/>
                    </a:cubicBezTo>
                    <a:cubicBezTo>
                      <a:pt x="155" y="169"/>
                      <a:pt x="155" y="169"/>
                      <a:pt x="155" y="169"/>
                    </a:cubicBezTo>
                    <a:cubicBezTo>
                      <a:pt x="155" y="167"/>
                      <a:pt x="155" y="166"/>
                      <a:pt x="155" y="163"/>
                    </a:cubicBezTo>
                    <a:cubicBezTo>
                      <a:pt x="156" y="159"/>
                      <a:pt x="156" y="153"/>
                      <a:pt x="156" y="147"/>
                    </a:cubicBezTo>
                    <a:cubicBezTo>
                      <a:pt x="156" y="133"/>
                      <a:pt x="157" y="116"/>
                      <a:pt x="157" y="98"/>
                    </a:cubicBezTo>
                    <a:cubicBezTo>
                      <a:pt x="158" y="78"/>
                      <a:pt x="158" y="58"/>
                      <a:pt x="159" y="44"/>
                    </a:cubicBezTo>
                    <a:cubicBezTo>
                      <a:pt x="159" y="44"/>
                      <a:pt x="159" y="44"/>
                      <a:pt x="159" y="44"/>
                    </a:cubicBezTo>
                    <a:cubicBezTo>
                      <a:pt x="159" y="33"/>
                      <a:pt x="159" y="27"/>
                      <a:pt x="159" y="27"/>
                    </a:cubicBezTo>
                    <a:cubicBezTo>
                      <a:pt x="159" y="25"/>
                      <a:pt x="158" y="24"/>
                      <a:pt x="157" y="24"/>
                    </a:cubicBezTo>
                    <a:cubicBezTo>
                      <a:pt x="157" y="24"/>
                      <a:pt x="157" y="24"/>
                      <a:pt x="157" y="24"/>
                    </a:cubicBezTo>
                    <a:cubicBezTo>
                      <a:pt x="155" y="24"/>
                      <a:pt x="154" y="25"/>
                      <a:pt x="154" y="27"/>
                    </a:cubicBezTo>
                    <a:cubicBezTo>
                      <a:pt x="154" y="32"/>
                      <a:pt x="154" y="37"/>
                      <a:pt x="154" y="43"/>
                    </a:cubicBezTo>
                    <a:cubicBezTo>
                      <a:pt x="144" y="57"/>
                      <a:pt x="144" y="57"/>
                      <a:pt x="144" y="57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20" y="68"/>
                      <a:pt x="119" y="65"/>
                      <a:pt x="117" y="63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7" y="63"/>
                      <a:pt x="116" y="63"/>
                      <a:pt x="116" y="63"/>
                    </a:cubicBezTo>
                    <a:cubicBezTo>
                      <a:pt x="124" y="57"/>
                      <a:pt x="136" y="47"/>
                      <a:pt x="136" y="47"/>
                    </a:cubicBezTo>
                    <a:cubicBezTo>
                      <a:pt x="136" y="47"/>
                      <a:pt x="137" y="47"/>
                      <a:pt x="137" y="47"/>
                    </a:cubicBezTo>
                    <a:cubicBezTo>
                      <a:pt x="137" y="47"/>
                      <a:pt x="151" y="22"/>
                      <a:pt x="155" y="1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11"/>
                      <a:pt x="161" y="4"/>
                      <a:pt x="177" y="4"/>
                    </a:cubicBezTo>
                    <a:cubicBezTo>
                      <a:pt x="177" y="4"/>
                      <a:pt x="177" y="4"/>
                      <a:pt x="177" y="4"/>
                    </a:cubicBezTo>
                    <a:cubicBezTo>
                      <a:pt x="194" y="4"/>
                      <a:pt x="196" y="8"/>
                      <a:pt x="201" y="16"/>
                    </a:cubicBezTo>
                    <a:cubicBezTo>
                      <a:pt x="218" y="42"/>
                      <a:pt x="218" y="42"/>
                      <a:pt x="218" y="42"/>
                    </a:cubicBezTo>
                    <a:cubicBezTo>
                      <a:pt x="220" y="45"/>
                      <a:pt x="220" y="49"/>
                      <a:pt x="219" y="52"/>
                    </a:cubicBezTo>
                    <a:close/>
                    <a:moveTo>
                      <a:pt x="198" y="43"/>
                    </a:moveTo>
                    <a:cubicBezTo>
                      <a:pt x="203" y="50"/>
                      <a:pt x="203" y="50"/>
                      <a:pt x="203" y="50"/>
                    </a:cubicBezTo>
                    <a:cubicBezTo>
                      <a:pt x="202" y="54"/>
                      <a:pt x="200" y="58"/>
                      <a:pt x="198" y="63"/>
                    </a:cubicBezTo>
                    <a:cubicBezTo>
                      <a:pt x="198" y="54"/>
                      <a:pt x="198" y="48"/>
                      <a:pt x="198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Group 70"/>
          <p:cNvGrpSpPr>
            <a:grpSpLocks noChangeAspect="1"/>
          </p:cNvGrpSpPr>
          <p:nvPr/>
        </p:nvGrpSpPr>
        <p:grpSpPr bwMode="auto">
          <a:xfrm>
            <a:off x="3222154" y="4523808"/>
            <a:ext cx="901700" cy="901700"/>
            <a:chOff x="1544" y="1525"/>
            <a:chExt cx="426" cy="426"/>
          </a:xfrm>
        </p:grpSpPr>
        <p:sp>
          <p:nvSpPr>
            <p:cNvPr id="42" name="Oval 71"/>
            <p:cNvSpPr/>
            <p:nvPr/>
          </p:nvSpPr>
          <p:spPr bwMode="auto">
            <a:xfrm>
              <a:off x="1544" y="1525"/>
              <a:ext cx="426" cy="426"/>
            </a:xfrm>
            <a:prstGeom prst="ellipse">
              <a:avLst/>
            </a:prstGeom>
            <a:solidFill>
              <a:srgbClr val="0235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3" name="Freeform: Shape 72"/>
            <p:cNvSpPr/>
            <p:nvPr/>
          </p:nvSpPr>
          <p:spPr bwMode="auto">
            <a:xfrm>
              <a:off x="1672" y="1606"/>
              <a:ext cx="60" cy="264"/>
            </a:xfrm>
            <a:custGeom>
              <a:avLst/>
              <a:gdLst>
                <a:gd name="T0" fmla="*/ 50 w 50"/>
                <a:gd name="T1" fmla="*/ 173 h 220"/>
                <a:gd name="T2" fmla="*/ 36 w 50"/>
                <a:gd name="T3" fmla="*/ 0 h 220"/>
                <a:gd name="T4" fmla="*/ 0 w 50"/>
                <a:gd name="T5" fmla="*/ 14 h 220"/>
                <a:gd name="T6" fmla="*/ 0 w 50"/>
                <a:gd name="T7" fmla="*/ 173 h 220"/>
                <a:gd name="T8" fmla="*/ 0 w 50"/>
                <a:gd name="T9" fmla="*/ 173 h 220"/>
                <a:gd name="T10" fmla="*/ 0 w 50"/>
                <a:gd name="T11" fmla="*/ 174 h 220"/>
                <a:gd name="T12" fmla="*/ 0 w 50"/>
                <a:gd name="T13" fmla="*/ 174 h 220"/>
                <a:gd name="T14" fmla="*/ 25 w 50"/>
                <a:gd name="T15" fmla="*/ 220 h 220"/>
                <a:gd name="T16" fmla="*/ 50 w 50"/>
                <a:gd name="T17" fmla="*/ 174 h 220"/>
                <a:gd name="T18" fmla="*/ 50 w 50"/>
                <a:gd name="T19" fmla="*/ 174 h 220"/>
                <a:gd name="T20" fmla="*/ 50 w 50"/>
                <a:gd name="T21" fmla="*/ 174 h 220"/>
                <a:gd name="T22" fmla="*/ 31 w 50"/>
                <a:gd name="T23" fmla="*/ 201 h 220"/>
                <a:gd name="T24" fmla="*/ 7 w 50"/>
                <a:gd name="T25" fmla="*/ 177 h 220"/>
                <a:gd name="T26" fmla="*/ 16 w 50"/>
                <a:gd name="T27" fmla="*/ 177 h 220"/>
                <a:gd name="T28" fmla="*/ 18 w 50"/>
                <a:gd name="T29" fmla="*/ 177 h 220"/>
                <a:gd name="T30" fmla="*/ 44 w 50"/>
                <a:gd name="T31" fmla="*/ 175 h 220"/>
                <a:gd name="T32" fmla="*/ 45 w 50"/>
                <a:gd name="T33" fmla="*/ 53 h 220"/>
                <a:gd name="T34" fmla="*/ 4 w 50"/>
                <a:gd name="T35" fmla="*/ 34 h 220"/>
                <a:gd name="T36" fmla="*/ 45 w 50"/>
                <a:gd name="T37" fmla="*/ 53 h 220"/>
                <a:gd name="T38" fmla="*/ 19 w 50"/>
                <a:gd name="T39" fmla="*/ 172 h 220"/>
                <a:gd name="T40" fmla="*/ 31 w 50"/>
                <a:gd name="T41" fmla="*/ 58 h 220"/>
                <a:gd name="T42" fmla="*/ 23 w 50"/>
                <a:gd name="T43" fmla="*/ 171 h 220"/>
                <a:gd name="T44" fmla="*/ 4 w 50"/>
                <a:gd name="T45" fmla="*/ 58 h 220"/>
                <a:gd name="T46" fmla="*/ 14 w 50"/>
                <a:gd name="T47" fmla="*/ 173 h 220"/>
                <a:gd name="T48" fmla="*/ 36 w 50"/>
                <a:gd name="T49" fmla="*/ 169 h 220"/>
                <a:gd name="T50" fmla="*/ 45 w 50"/>
                <a:gd name="T51" fmla="*/ 58 h 220"/>
                <a:gd name="T52" fmla="*/ 36 w 50"/>
                <a:gd name="T53" fmla="*/ 169 h 220"/>
                <a:gd name="T54" fmla="*/ 36 w 50"/>
                <a:gd name="T55" fmla="*/ 5 h 220"/>
                <a:gd name="T56" fmla="*/ 45 w 50"/>
                <a:gd name="T57" fmla="*/ 29 h 220"/>
                <a:gd name="T58" fmla="*/ 4 w 50"/>
                <a:gd name="T59" fmla="*/ 14 h 220"/>
                <a:gd name="T60" fmla="*/ 22 w 50"/>
                <a:gd name="T61" fmla="*/ 206 h 220"/>
                <a:gd name="T62" fmla="*/ 25 w 50"/>
                <a:gd name="T63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220">
                  <a:moveTo>
                    <a:pt x="50" y="173"/>
                  </a:moveTo>
                  <a:cubicBezTo>
                    <a:pt x="50" y="173"/>
                    <a:pt x="50" y="173"/>
                    <a:pt x="50" y="17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6"/>
                    <a:pt x="44" y="0"/>
                    <a:pt x="3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23" y="218"/>
                    <a:pt x="23" y="218"/>
                    <a:pt x="23" y="218"/>
                  </a:cubicBezTo>
                  <a:cubicBezTo>
                    <a:pt x="23" y="219"/>
                    <a:pt x="24" y="220"/>
                    <a:pt x="25" y="220"/>
                  </a:cubicBezTo>
                  <a:cubicBezTo>
                    <a:pt x="26" y="220"/>
                    <a:pt x="27" y="219"/>
                    <a:pt x="27" y="218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3"/>
                  </a:cubicBezTo>
                  <a:close/>
                  <a:moveTo>
                    <a:pt x="31" y="201"/>
                  </a:moveTo>
                  <a:cubicBezTo>
                    <a:pt x="19" y="201"/>
                    <a:pt x="19" y="201"/>
                    <a:pt x="19" y="201"/>
                  </a:cubicBezTo>
                  <a:cubicBezTo>
                    <a:pt x="7" y="177"/>
                    <a:pt x="7" y="177"/>
                    <a:pt x="7" y="177"/>
                  </a:cubicBezTo>
                  <a:cubicBezTo>
                    <a:pt x="8" y="177"/>
                    <a:pt x="9" y="177"/>
                    <a:pt x="11" y="177"/>
                  </a:cubicBezTo>
                  <a:cubicBezTo>
                    <a:pt x="13" y="177"/>
                    <a:pt x="14" y="177"/>
                    <a:pt x="16" y="177"/>
                  </a:cubicBezTo>
                  <a:cubicBezTo>
                    <a:pt x="16" y="177"/>
                    <a:pt x="16" y="177"/>
                    <a:pt x="17" y="177"/>
                  </a:cubicBezTo>
                  <a:cubicBezTo>
                    <a:pt x="17" y="177"/>
                    <a:pt x="17" y="177"/>
                    <a:pt x="18" y="177"/>
                  </a:cubicBezTo>
                  <a:cubicBezTo>
                    <a:pt x="20" y="176"/>
                    <a:pt x="22" y="176"/>
                    <a:pt x="24" y="176"/>
                  </a:cubicBezTo>
                  <a:cubicBezTo>
                    <a:pt x="31" y="174"/>
                    <a:pt x="38" y="173"/>
                    <a:pt x="44" y="175"/>
                  </a:cubicBezTo>
                  <a:lnTo>
                    <a:pt x="31" y="201"/>
                  </a:lnTo>
                  <a:close/>
                  <a:moveTo>
                    <a:pt x="45" y="53"/>
                  </a:moveTo>
                  <a:cubicBezTo>
                    <a:pt x="4" y="53"/>
                    <a:pt x="4" y="53"/>
                    <a:pt x="4" y="5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5" y="34"/>
                    <a:pt x="45" y="34"/>
                    <a:pt x="45" y="34"/>
                  </a:cubicBezTo>
                  <a:lnTo>
                    <a:pt x="45" y="53"/>
                  </a:lnTo>
                  <a:close/>
                  <a:moveTo>
                    <a:pt x="23" y="171"/>
                  </a:moveTo>
                  <a:cubicBezTo>
                    <a:pt x="22" y="171"/>
                    <a:pt x="20" y="172"/>
                    <a:pt x="19" y="172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28" y="170"/>
                    <a:pt x="26" y="170"/>
                    <a:pt x="23" y="171"/>
                  </a:cubicBezTo>
                  <a:close/>
                  <a:moveTo>
                    <a:pt x="4" y="172"/>
                  </a:moveTo>
                  <a:cubicBezTo>
                    <a:pt x="4" y="58"/>
                    <a:pt x="4" y="58"/>
                    <a:pt x="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1" y="173"/>
                    <a:pt x="7" y="173"/>
                    <a:pt x="4" y="172"/>
                  </a:cubicBezTo>
                  <a:close/>
                  <a:moveTo>
                    <a:pt x="36" y="169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170"/>
                    <a:pt x="45" y="170"/>
                    <a:pt x="45" y="170"/>
                  </a:cubicBezTo>
                  <a:cubicBezTo>
                    <a:pt x="42" y="169"/>
                    <a:pt x="39" y="169"/>
                    <a:pt x="36" y="169"/>
                  </a:cubicBezTo>
                  <a:close/>
                  <a:moveTo>
                    <a:pt x="13" y="5"/>
                  </a:moveTo>
                  <a:cubicBezTo>
                    <a:pt x="36" y="5"/>
                    <a:pt x="36" y="5"/>
                    <a:pt x="36" y="5"/>
                  </a:cubicBezTo>
                  <a:cubicBezTo>
                    <a:pt x="41" y="5"/>
                    <a:pt x="45" y="9"/>
                    <a:pt x="45" y="14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lose/>
                  <a:moveTo>
                    <a:pt x="22" y="206"/>
                  </a:moveTo>
                  <a:cubicBezTo>
                    <a:pt x="28" y="206"/>
                    <a:pt x="28" y="206"/>
                    <a:pt x="28" y="206"/>
                  </a:cubicBezTo>
                  <a:cubicBezTo>
                    <a:pt x="25" y="212"/>
                    <a:pt x="25" y="212"/>
                    <a:pt x="25" y="212"/>
                  </a:cubicBezTo>
                  <a:lnTo>
                    <a:pt x="22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4" name="Freeform: Shape 73"/>
            <p:cNvSpPr/>
            <p:nvPr/>
          </p:nvSpPr>
          <p:spPr bwMode="auto">
            <a:xfrm>
              <a:off x="1765" y="1606"/>
              <a:ext cx="77" cy="264"/>
            </a:xfrm>
            <a:custGeom>
              <a:avLst/>
              <a:gdLst>
                <a:gd name="T0" fmla="*/ 61 w 64"/>
                <a:gd name="T1" fmla="*/ 0 h 220"/>
                <a:gd name="T2" fmla="*/ 3 w 64"/>
                <a:gd name="T3" fmla="*/ 0 h 220"/>
                <a:gd name="T4" fmla="*/ 0 w 64"/>
                <a:gd name="T5" fmla="*/ 3 h 220"/>
                <a:gd name="T6" fmla="*/ 0 w 64"/>
                <a:gd name="T7" fmla="*/ 217 h 220"/>
                <a:gd name="T8" fmla="*/ 3 w 64"/>
                <a:gd name="T9" fmla="*/ 220 h 220"/>
                <a:gd name="T10" fmla="*/ 61 w 64"/>
                <a:gd name="T11" fmla="*/ 220 h 220"/>
                <a:gd name="T12" fmla="*/ 64 w 64"/>
                <a:gd name="T13" fmla="*/ 217 h 220"/>
                <a:gd name="T14" fmla="*/ 64 w 64"/>
                <a:gd name="T15" fmla="*/ 3 h 220"/>
                <a:gd name="T16" fmla="*/ 61 w 64"/>
                <a:gd name="T17" fmla="*/ 0 h 220"/>
                <a:gd name="T18" fmla="*/ 5 w 64"/>
                <a:gd name="T19" fmla="*/ 215 h 220"/>
                <a:gd name="T20" fmla="*/ 5 w 64"/>
                <a:gd name="T21" fmla="*/ 5 h 220"/>
                <a:gd name="T22" fmla="*/ 59 w 64"/>
                <a:gd name="T23" fmla="*/ 5 h 220"/>
                <a:gd name="T24" fmla="*/ 59 w 64"/>
                <a:gd name="T25" fmla="*/ 22 h 220"/>
                <a:gd name="T26" fmla="*/ 39 w 64"/>
                <a:gd name="T27" fmla="*/ 22 h 220"/>
                <a:gd name="T28" fmla="*/ 37 w 64"/>
                <a:gd name="T29" fmla="*/ 25 h 220"/>
                <a:gd name="T30" fmla="*/ 39 w 64"/>
                <a:gd name="T31" fmla="*/ 27 h 220"/>
                <a:gd name="T32" fmla="*/ 59 w 64"/>
                <a:gd name="T33" fmla="*/ 27 h 220"/>
                <a:gd name="T34" fmla="*/ 59 w 64"/>
                <a:gd name="T35" fmla="*/ 47 h 220"/>
                <a:gd name="T36" fmla="*/ 32 w 64"/>
                <a:gd name="T37" fmla="*/ 47 h 220"/>
                <a:gd name="T38" fmla="*/ 30 w 64"/>
                <a:gd name="T39" fmla="*/ 49 h 220"/>
                <a:gd name="T40" fmla="*/ 32 w 64"/>
                <a:gd name="T41" fmla="*/ 51 h 220"/>
                <a:gd name="T42" fmla="*/ 59 w 64"/>
                <a:gd name="T43" fmla="*/ 51 h 220"/>
                <a:gd name="T44" fmla="*/ 59 w 64"/>
                <a:gd name="T45" fmla="*/ 71 h 220"/>
                <a:gd name="T46" fmla="*/ 39 w 64"/>
                <a:gd name="T47" fmla="*/ 71 h 220"/>
                <a:gd name="T48" fmla="*/ 37 w 64"/>
                <a:gd name="T49" fmla="*/ 73 h 220"/>
                <a:gd name="T50" fmla="*/ 39 w 64"/>
                <a:gd name="T51" fmla="*/ 76 h 220"/>
                <a:gd name="T52" fmla="*/ 59 w 64"/>
                <a:gd name="T53" fmla="*/ 76 h 220"/>
                <a:gd name="T54" fmla="*/ 59 w 64"/>
                <a:gd name="T55" fmla="*/ 95 h 220"/>
                <a:gd name="T56" fmla="*/ 32 w 64"/>
                <a:gd name="T57" fmla="*/ 95 h 220"/>
                <a:gd name="T58" fmla="*/ 30 w 64"/>
                <a:gd name="T59" fmla="*/ 97 h 220"/>
                <a:gd name="T60" fmla="*/ 32 w 64"/>
                <a:gd name="T61" fmla="*/ 100 h 220"/>
                <a:gd name="T62" fmla="*/ 59 w 64"/>
                <a:gd name="T63" fmla="*/ 100 h 220"/>
                <a:gd name="T64" fmla="*/ 59 w 64"/>
                <a:gd name="T65" fmla="*/ 119 h 220"/>
                <a:gd name="T66" fmla="*/ 39 w 64"/>
                <a:gd name="T67" fmla="*/ 119 h 220"/>
                <a:gd name="T68" fmla="*/ 37 w 64"/>
                <a:gd name="T69" fmla="*/ 122 h 220"/>
                <a:gd name="T70" fmla="*/ 39 w 64"/>
                <a:gd name="T71" fmla="*/ 124 h 220"/>
                <a:gd name="T72" fmla="*/ 59 w 64"/>
                <a:gd name="T73" fmla="*/ 124 h 220"/>
                <a:gd name="T74" fmla="*/ 59 w 64"/>
                <a:gd name="T75" fmla="*/ 143 h 220"/>
                <a:gd name="T76" fmla="*/ 32 w 64"/>
                <a:gd name="T77" fmla="*/ 143 h 220"/>
                <a:gd name="T78" fmla="*/ 30 w 64"/>
                <a:gd name="T79" fmla="*/ 146 h 220"/>
                <a:gd name="T80" fmla="*/ 32 w 64"/>
                <a:gd name="T81" fmla="*/ 148 h 220"/>
                <a:gd name="T82" fmla="*/ 59 w 64"/>
                <a:gd name="T83" fmla="*/ 148 h 220"/>
                <a:gd name="T84" fmla="*/ 59 w 64"/>
                <a:gd name="T85" fmla="*/ 168 h 220"/>
                <a:gd name="T86" fmla="*/ 39 w 64"/>
                <a:gd name="T87" fmla="*/ 168 h 220"/>
                <a:gd name="T88" fmla="*/ 37 w 64"/>
                <a:gd name="T89" fmla="*/ 170 h 220"/>
                <a:gd name="T90" fmla="*/ 39 w 64"/>
                <a:gd name="T91" fmla="*/ 172 h 220"/>
                <a:gd name="T92" fmla="*/ 59 w 64"/>
                <a:gd name="T93" fmla="*/ 172 h 220"/>
                <a:gd name="T94" fmla="*/ 59 w 64"/>
                <a:gd name="T95" fmla="*/ 192 h 220"/>
                <a:gd name="T96" fmla="*/ 32 w 64"/>
                <a:gd name="T97" fmla="*/ 192 h 220"/>
                <a:gd name="T98" fmla="*/ 30 w 64"/>
                <a:gd name="T99" fmla="*/ 194 h 220"/>
                <a:gd name="T100" fmla="*/ 32 w 64"/>
                <a:gd name="T101" fmla="*/ 196 h 220"/>
                <a:gd name="T102" fmla="*/ 59 w 64"/>
                <a:gd name="T103" fmla="*/ 196 h 220"/>
                <a:gd name="T104" fmla="*/ 59 w 64"/>
                <a:gd name="T105" fmla="*/ 215 h 220"/>
                <a:gd name="T106" fmla="*/ 5 w 64"/>
                <a:gd name="T107" fmla="*/ 21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" h="220">
                  <a:moveTo>
                    <a:pt x="6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8"/>
                    <a:pt x="1" y="220"/>
                    <a:pt x="3" y="220"/>
                  </a:cubicBezTo>
                  <a:cubicBezTo>
                    <a:pt x="61" y="220"/>
                    <a:pt x="61" y="220"/>
                    <a:pt x="61" y="220"/>
                  </a:cubicBezTo>
                  <a:cubicBezTo>
                    <a:pt x="63" y="220"/>
                    <a:pt x="64" y="218"/>
                    <a:pt x="64" y="217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lose/>
                  <a:moveTo>
                    <a:pt x="5" y="21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7" y="24"/>
                    <a:pt x="37" y="25"/>
                  </a:cubicBezTo>
                  <a:cubicBezTo>
                    <a:pt x="37" y="26"/>
                    <a:pt x="38" y="27"/>
                    <a:pt x="3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0" y="48"/>
                    <a:pt x="30" y="49"/>
                  </a:cubicBezTo>
                  <a:cubicBezTo>
                    <a:pt x="30" y="50"/>
                    <a:pt x="31" y="51"/>
                    <a:pt x="32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8" y="71"/>
                    <a:pt x="37" y="72"/>
                    <a:pt x="37" y="73"/>
                  </a:cubicBezTo>
                  <a:cubicBezTo>
                    <a:pt x="37" y="74"/>
                    <a:pt x="38" y="76"/>
                    <a:pt x="3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0" y="96"/>
                    <a:pt x="30" y="97"/>
                  </a:cubicBezTo>
                  <a:cubicBezTo>
                    <a:pt x="30" y="99"/>
                    <a:pt x="31" y="100"/>
                    <a:pt x="32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8" y="119"/>
                    <a:pt x="37" y="120"/>
                    <a:pt x="37" y="122"/>
                  </a:cubicBezTo>
                  <a:cubicBezTo>
                    <a:pt x="37" y="123"/>
                    <a:pt x="38" y="124"/>
                    <a:pt x="39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1" y="143"/>
                    <a:pt x="30" y="144"/>
                    <a:pt x="30" y="146"/>
                  </a:cubicBezTo>
                  <a:cubicBezTo>
                    <a:pt x="30" y="147"/>
                    <a:pt x="31" y="148"/>
                    <a:pt x="32" y="148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38" y="168"/>
                    <a:pt x="37" y="169"/>
                    <a:pt x="37" y="170"/>
                  </a:cubicBezTo>
                  <a:cubicBezTo>
                    <a:pt x="37" y="171"/>
                    <a:pt x="38" y="172"/>
                    <a:pt x="39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9" y="192"/>
                    <a:pt x="59" y="192"/>
                    <a:pt x="59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1" y="192"/>
                    <a:pt x="30" y="193"/>
                    <a:pt x="30" y="194"/>
                  </a:cubicBezTo>
                  <a:cubicBezTo>
                    <a:pt x="30" y="195"/>
                    <a:pt x="31" y="196"/>
                    <a:pt x="32" y="196"/>
                  </a:cubicBezTo>
                  <a:cubicBezTo>
                    <a:pt x="59" y="196"/>
                    <a:pt x="59" y="196"/>
                    <a:pt x="59" y="196"/>
                  </a:cubicBezTo>
                  <a:cubicBezTo>
                    <a:pt x="59" y="215"/>
                    <a:pt x="59" y="215"/>
                    <a:pt x="59" y="215"/>
                  </a:cubicBezTo>
                  <a:lnTo>
                    <a:pt x="5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5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三、创新的作用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9215" y="1242695"/>
            <a:ext cx="2477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1. 创新是组织增强适应性的根本途径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326880" y="4652645"/>
            <a:ext cx="2477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5. 创新是民族、国家不断进步的根本保证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719820" y="2875280"/>
            <a:ext cx="2477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3. 创新是提高资源有效配置的基本方法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16000" y="2875280"/>
            <a:ext cx="2477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2. 创新是组织维持自身生命活力的需要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52095" y="4652645"/>
            <a:ext cx="3054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4. 创新有利于促进新的技术、管理方式与方法的产生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8" name="组合 37"/>
          <p:cNvGrpSpPr/>
          <p:nvPr/>
        </p:nvGrpSpPr>
        <p:grpSpPr>
          <a:xfrm>
            <a:off x="3713736" y="2352767"/>
            <a:ext cx="2247773" cy="1735791"/>
            <a:chOff x="2785302" y="1764575"/>
            <a:chExt cx="1685830" cy="1301843"/>
          </a:xfrm>
        </p:grpSpPr>
        <p:sp>
          <p:nvSpPr>
            <p:cNvPr id="6" name="任意多边形: 形状 5"/>
            <p:cNvSpPr/>
            <p:nvPr/>
          </p:nvSpPr>
          <p:spPr>
            <a:xfrm flipH="1">
              <a:off x="2785302" y="1764575"/>
              <a:ext cx="1685830" cy="1301843"/>
            </a:xfrm>
            <a:custGeom>
              <a:avLst/>
              <a:gdLst>
                <a:gd name="connsiteX0" fmla="*/ 1500961 w 2402522"/>
                <a:gd name="connsiteY0" fmla="*/ 379 h 1855293"/>
                <a:gd name="connsiteX1" fmla="*/ 2258040 w 2402522"/>
                <a:gd name="connsiteY1" fmla="*/ 430391 h 1855293"/>
                <a:gd name="connsiteX2" fmla="*/ 2324916 w 2402522"/>
                <a:gd name="connsiteY2" fmla="*/ 1298497 h 1855293"/>
                <a:gd name="connsiteX3" fmla="*/ 1972131 w 2402522"/>
                <a:gd name="connsiteY3" fmla="*/ 1709958 h 1855293"/>
                <a:gd name="connsiteX4" fmla="*/ 1804289 w 2402522"/>
                <a:gd name="connsiteY4" fmla="*/ 1794183 h 1855293"/>
                <a:gd name="connsiteX5" fmla="*/ 1703481 w 2402522"/>
                <a:gd name="connsiteY5" fmla="*/ 1821496 h 1855293"/>
                <a:gd name="connsiteX6" fmla="*/ 1705549 w 2402522"/>
                <a:gd name="connsiteY6" fmla="*/ 1824741 h 1855293"/>
                <a:gd name="connsiteX7" fmla="*/ 1686949 w 2402522"/>
                <a:gd name="connsiteY7" fmla="*/ 1825975 h 1855293"/>
                <a:gd name="connsiteX8" fmla="*/ 1628410 w 2402522"/>
                <a:gd name="connsiteY8" fmla="*/ 1841834 h 1855293"/>
                <a:gd name="connsiteX9" fmla="*/ 1539068 w 2402522"/>
                <a:gd name="connsiteY9" fmla="*/ 1852302 h 1855293"/>
                <a:gd name="connsiteX10" fmla="*/ 1472337 w 2402522"/>
                <a:gd name="connsiteY10" fmla="*/ 1853614 h 1855293"/>
                <a:gd name="connsiteX11" fmla="*/ 1472337 w 2402522"/>
                <a:gd name="connsiteY11" fmla="*/ 1855293 h 1855293"/>
                <a:gd name="connsiteX12" fmla="*/ 0 w 2402522"/>
                <a:gd name="connsiteY12" fmla="*/ 1855293 h 1855293"/>
                <a:gd name="connsiteX13" fmla="*/ 369083 w 2402522"/>
                <a:gd name="connsiteY13" fmla="*/ 1074912 h 1855293"/>
                <a:gd name="connsiteX14" fmla="*/ 444650 w 2402522"/>
                <a:gd name="connsiteY14" fmla="*/ 931337 h 1855293"/>
                <a:gd name="connsiteX15" fmla="*/ 644898 w 2402522"/>
                <a:gd name="connsiteY15" fmla="*/ 514845 h 1855293"/>
                <a:gd name="connsiteX16" fmla="*/ 645800 w 2402522"/>
                <a:gd name="connsiteY16" fmla="*/ 515278 h 1855293"/>
                <a:gd name="connsiteX17" fmla="*/ 665339 w 2402522"/>
                <a:gd name="connsiteY17" fmla="*/ 475771 h 1855293"/>
                <a:gd name="connsiteX18" fmla="*/ 712840 w 2402522"/>
                <a:gd name="connsiteY18" fmla="*/ 399380 h 1855293"/>
                <a:gd name="connsiteX19" fmla="*/ 750416 w 2402522"/>
                <a:gd name="connsiteY19" fmla="*/ 350396 h 1855293"/>
                <a:gd name="connsiteX20" fmla="*/ 757540 w 2402522"/>
                <a:gd name="connsiteY20" fmla="*/ 336863 h 1855293"/>
                <a:gd name="connsiteX21" fmla="*/ 759019 w 2402522"/>
                <a:gd name="connsiteY21" fmla="*/ 339183 h 1855293"/>
                <a:gd name="connsiteX22" fmla="*/ 768048 w 2402522"/>
                <a:gd name="connsiteY22" fmla="*/ 327413 h 1855293"/>
                <a:gd name="connsiteX23" fmla="*/ 978474 w 2402522"/>
                <a:gd name="connsiteY23" fmla="*/ 144481 h 1855293"/>
                <a:gd name="connsiteX24" fmla="*/ 1500961 w 2402522"/>
                <a:gd name="connsiteY24" fmla="*/ 379 h 18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02522" h="1855293">
                  <a:moveTo>
                    <a:pt x="1500961" y="379"/>
                  </a:moveTo>
                  <a:cubicBezTo>
                    <a:pt x="1798454" y="8885"/>
                    <a:pt x="2086546" y="160207"/>
                    <a:pt x="2258040" y="430391"/>
                  </a:cubicBezTo>
                  <a:cubicBezTo>
                    <a:pt x="2429535" y="700575"/>
                    <a:pt x="2443843" y="1025676"/>
                    <a:pt x="2324916" y="1298497"/>
                  </a:cubicBezTo>
                  <a:cubicBezTo>
                    <a:pt x="2253561" y="1462190"/>
                    <a:pt x="2134241" y="1607061"/>
                    <a:pt x="1972131" y="1709958"/>
                  </a:cubicBezTo>
                  <a:cubicBezTo>
                    <a:pt x="1918094" y="1744257"/>
                    <a:pt x="1861861" y="1772268"/>
                    <a:pt x="1804289" y="1794183"/>
                  </a:cubicBezTo>
                  <a:lnTo>
                    <a:pt x="1703481" y="1821496"/>
                  </a:lnTo>
                  <a:lnTo>
                    <a:pt x="1705549" y="1824741"/>
                  </a:lnTo>
                  <a:lnTo>
                    <a:pt x="1686949" y="1825975"/>
                  </a:lnTo>
                  <a:lnTo>
                    <a:pt x="1628410" y="1841834"/>
                  </a:lnTo>
                  <a:cubicBezTo>
                    <a:pt x="1598714" y="1846791"/>
                    <a:pt x="1568897" y="1850273"/>
                    <a:pt x="1539068" y="1852302"/>
                  </a:cubicBezTo>
                  <a:lnTo>
                    <a:pt x="1472337" y="1853614"/>
                  </a:lnTo>
                  <a:lnTo>
                    <a:pt x="1472337" y="1855293"/>
                  </a:lnTo>
                  <a:lnTo>
                    <a:pt x="0" y="1855293"/>
                  </a:lnTo>
                  <a:lnTo>
                    <a:pt x="369083" y="1074912"/>
                  </a:lnTo>
                  <a:lnTo>
                    <a:pt x="444650" y="931337"/>
                  </a:lnTo>
                  <a:lnTo>
                    <a:pt x="644898" y="514845"/>
                  </a:lnTo>
                  <a:lnTo>
                    <a:pt x="645800" y="515278"/>
                  </a:lnTo>
                  <a:lnTo>
                    <a:pt x="665339" y="475771"/>
                  </a:lnTo>
                  <a:cubicBezTo>
                    <a:pt x="679872" y="449642"/>
                    <a:pt x="695714" y="424142"/>
                    <a:pt x="712840" y="399380"/>
                  </a:cubicBezTo>
                  <a:lnTo>
                    <a:pt x="750416" y="350396"/>
                  </a:lnTo>
                  <a:lnTo>
                    <a:pt x="757540" y="336863"/>
                  </a:lnTo>
                  <a:lnTo>
                    <a:pt x="759019" y="339183"/>
                  </a:lnTo>
                  <a:lnTo>
                    <a:pt x="768048" y="327413"/>
                  </a:lnTo>
                  <a:cubicBezTo>
                    <a:pt x="827061" y="257872"/>
                    <a:pt x="897418" y="195929"/>
                    <a:pt x="978474" y="144481"/>
                  </a:cubicBezTo>
                  <a:cubicBezTo>
                    <a:pt x="1140584" y="41585"/>
                    <a:pt x="1322465" y="-4725"/>
                    <a:pt x="1500961" y="379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4" name="任意多边形: 形状 33"/>
            <p:cNvSpPr/>
            <p:nvPr/>
          </p:nvSpPr>
          <p:spPr bwMode="auto">
            <a:xfrm>
              <a:off x="3254121" y="2304185"/>
              <a:ext cx="362196" cy="350969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335791" y="4261309"/>
            <a:ext cx="1474595" cy="1138721"/>
            <a:chOff x="4751843" y="3195982"/>
            <a:chExt cx="1105946" cy="854041"/>
          </a:xfrm>
        </p:grpSpPr>
        <p:sp>
          <p:nvSpPr>
            <p:cNvPr id="7" name="任意多边形: 形状 6"/>
            <p:cNvSpPr/>
            <p:nvPr/>
          </p:nvSpPr>
          <p:spPr>
            <a:xfrm flipV="1">
              <a:off x="4751843" y="3195982"/>
              <a:ext cx="1105946" cy="854041"/>
            </a:xfrm>
            <a:custGeom>
              <a:avLst/>
              <a:gdLst>
                <a:gd name="connsiteX0" fmla="*/ 1500961 w 2402522"/>
                <a:gd name="connsiteY0" fmla="*/ 379 h 1855293"/>
                <a:gd name="connsiteX1" fmla="*/ 2258040 w 2402522"/>
                <a:gd name="connsiteY1" fmla="*/ 430391 h 1855293"/>
                <a:gd name="connsiteX2" fmla="*/ 2324916 w 2402522"/>
                <a:gd name="connsiteY2" fmla="*/ 1298497 h 1855293"/>
                <a:gd name="connsiteX3" fmla="*/ 1972131 w 2402522"/>
                <a:gd name="connsiteY3" fmla="*/ 1709958 h 1855293"/>
                <a:gd name="connsiteX4" fmla="*/ 1804289 w 2402522"/>
                <a:gd name="connsiteY4" fmla="*/ 1794183 h 1855293"/>
                <a:gd name="connsiteX5" fmla="*/ 1703481 w 2402522"/>
                <a:gd name="connsiteY5" fmla="*/ 1821496 h 1855293"/>
                <a:gd name="connsiteX6" fmla="*/ 1705549 w 2402522"/>
                <a:gd name="connsiteY6" fmla="*/ 1824741 h 1855293"/>
                <a:gd name="connsiteX7" fmla="*/ 1686949 w 2402522"/>
                <a:gd name="connsiteY7" fmla="*/ 1825975 h 1855293"/>
                <a:gd name="connsiteX8" fmla="*/ 1628410 w 2402522"/>
                <a:gd name="connsiteY8" fmla="*/ 1841834 h 1855293"/>
                <a:gd name="connsiteX9" fmla="*/ 1539068 w 2402522"/>
                <a:gd name="connsiteY9" fmla="*/ 1852302 h 1855293"/>
                <a:gd name="connsiteX10" fmla="*/ 1472337 w 2402522"/>
                <a:gd name="connsiteY10" fmla="*/ 1853614 h 1855293"/>
                <a:gd name="connsiteX11" fmla="*/ 1472337 w 2402522"/>
                <a:gd name="connsiteY11" fmla="*/ 1855293 h 1855293"/>
                <a:gd name="connsiteX12" fmla="*/ 0 w 2402522"/>
                <a:gd name="connsiteY12" fmla="*/ 1855293 h 1855293"/>
                <a:gd name="connsiteX13" fmla="*/ 369083 w 2402522"/>
                <a:gd name="connsiteY13" fmla="*/ 1074912 h 1855293"/>
                <a:gd name="connsiteX14" fmla="*/ 444650 w 2402522"/>
                <a:gd name="connsiteY14" fmla="*/ 931337 h 1855293"/>
                <a:gd name="connsiteX15" fmla="*/ 644898 w 2402522"/>
                <a:gd name="connsiteY15" fmla="*/ 514845 h 1855293"/>
                <a:gd name="connsiteX16" fmla="*/ 645800 w 2402522"/>
                <a:gd name="connsiteY16" fmla="*/ 515278 h 1855293"/>
                <a:gd name="connsiteX17" fmla="*/ 665339 w 2402522"/>
                <a:gd name="connsiteY17" fmla="*/ 475771 h 1855293"/>
                <a:gd name="connsiteX18" fmla="*/ 712840 w 2402522"/>
                <a:gd name="connsiteY18" fmla="*/ 399380 h 1855293"/>
                <a:gd name="connsiteX19" fmla="*/ 750416 w 2402522"/>
                <a:gd name="connsiteY19" fmla="*/ 350396 h 1855293"/>
                <a:gd name="connsiteX20" fmla="*/ 757540 w 2402522"/>
                <a:gd name="connsiteY20" fmla="*/ 336863 h 1855293"/>
                <a:gd name="connsiteX21" fmla="*/ 759019 w 2402522"/>
                <a:gd name="connsiteY21" fmla="*/ 339183 h 1855293"/>
                <a:gd name="connsiteX22" fmla="*/ 768048 w 2402522"/>
                <a:gd name="connsiteY22" fmla="*/ 327413 h 1855293"/>
                <a:gd name="connsiteX23" fmla="*/ 978474 w 2402522"/>
                <a:gd name="connsiteY23" fmla="*/ 144481 h 1855293"/>
                <a:gd name="connsiteX24" fmla="*/ 1500961 w 2402522"/>
                <a:gd name="connsiteY24" fmla="*/ 379 h 18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02522" h="1855293">
                  <a:moveTo>
                    <a:pt x="1500961" y="379"/>
                  </a:moveTo>
                  <a:cubicBezTo>
                    <a:pt x="1798454" y="8885"/>
                    <a:pt x="2086546" y="160207"/>
                    <a:pt x="2258040" y="430391"/>
                  </a:cubicBezTo>
                  <a:cubicBezTo>
                    <a:pt x="2429535" y="700575"/>
                    <a:pt x="2443843" y="1025676"/>
                    <a:pt x="2324916" y="1298497"/>
                  </a:cubicBezTo>
                  <a:cubicBezTo>
                    <a:pt x="2253561" y="1462190"/>
                    <a:pt x="2134241" y="1607061"/>
                    <a:pt x="1972131" y="1709958"/>
                  </a:cubicBezTo>
                  <a:cubicBezTo>
                    <a:pt x="1918094" y="1744257"/>
                    <a:pt x="1861861" y="1772268"/>
                    <a:pt x="1804289" y="1794183"/>
                  </a:cubicBezTo>
                  <a:lnTo>
                    <a:pt x="1703481" y="1821496"/>
                  </a:lnTo>
                  <a:lnTo>
                    <a:pt x="1705549" y="1824741"/>
                  </a:lnTo>
                  <a:lnTo>
                    <a:pt x="1686949" y="1825975"/>
                  </a:lnTo>
                  <a:lnTo>
                    <a:pt x="1628410" y="1841834"/>
                  </a:lnTo>
                  <a:cubicBezTo>
                    <a:pt x="1598714" y="1846791"/>
                    <a:pt x="1568897" y="1850273"/>
                    <a:pt x="1539068" y="1852302"/>
                  </a:cubicBezTo>
                  <a:lnTo>
                    <a:pt x="1472337" y="1853614"/>
                  </a:lnTo>
                  <a:lnTo>
                    <a:pt x="1472337" y="1855293"/>
                  </a:lnTo>
                  <a:lnTo>
                    <a:pt x="0" y="1855293"/>
                  </a:lnTo>
                  <a:lnTo>
                    <a:pt x="369083" y="1074912"/>
                  </a:lnTo>
                  <a:lnTo>
                    <a:pt x="444650" y="931337"/>
                  </a:lnTo>
                  <a:lnTo>
                    <a:pt x="644898" y="514845"/>
                  </a:lnTo>
                  <a:lnTo>
                    <a:pt x="645800" y="515278"/>
                  </a:lnTo>
                  <a:lnTo>
                    <a:pt x="665339" y="475771"/>
                  </a:lnTo>
                  <a:cubicBezTo>
                    <a:pt x="679872" y="449642"/>
                    <a:pt x="695714" y="424142"/>
                    <a:pt x="712840" y="399380"/>
                  </a:cubicBezTo>
                  <a:lnTo>
                    <a:pt x="750416" y="350396"/>
                  </a:lnTo>
                  <a:lnTo>
                    <a:pt x="757540" y="336863"/>
                  </a:lnTo>
                  <a:lnTo>
                    <a:pt x="759019" y="339183"/>
                  </a:lnTo>
                  <a:lnTo>
                    <a:pt x="768048" y="327413"/>
                  </a:lnTo>
                  <a:cubicBezTo>
                    <a:pt x="827061" y="257872"/>
                    <a:pt x="897418" y="195929"/>
                    <a:pt x="978474" y="144481"/>
                  </a:cubicBezTo>
                  <a:cubicBezTo>
                    <a:pt x="1140584" y="41585"/>
                    <a:pt x="1322465" y="-4725"/>
                    <a:pt x="1500961" y="379"/>
                  </a:cubicBez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2" name="任意多边形: 形状 31"/>
            <p:cNvSpPr>
              <a:spLocks noChangeAspect="1"/>
            </p:cNvSpPr>
            <p:nvPr/>
          </p:nvSpPr>
          <p:spPr bwMode="auto">
            <a:xfrm>
              <a:off x="5223271" y="3414865"/>
              <a:ext cx="380779" cy="380779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486915" y="4261309"/>
            <a:ext cx="1474595" cy="1138721"/>
            <a:chOff x="3365186" y="3195982"/>
            <a:chExt cx="1105946" cy="854041"/>
          </a:xfrm>
        </p:grpSpPr>
        <p:sp>
          <p:nvSpPr>
            <p:cNvPr id="8" name="任意多边形: 形状 7"/>
            <p:cNvSpPr/>
            <p:nvPr/>
          </p:nvSpPr>
          <p:spPr>
            <a:xfrm flipH="1" flipV="1">
              <a:off x="3365186" y="3195982"/>
              <a:ext cx="1105946" cy="854041"/>
            </a:xfrm>
            <a:custGeom>
              <a:avLst/>
              <a:gdLst>
                <a:gd name="connsiteX0" fmla="*/ 1500961 w 2402522"/>
                <a:gd name="connsiteY0" fmla="*/ 379 h 1855293"/>
                <a:gd name="connsiteX1" fmla="*/ 2258040 w 2402522"/>
                <a:gd name="connsiteY1" fmla="*/ 430391 h 1855293"/>
                <a:gd name="connsiteX2" fmla="*/ 2324916 w 2402522"/>
                <a:gd name="connsiteY2" fmla="*/ 1298497 h 1855293"/>
                <a:gd name="connsiteX3" fmla="*/ 1972131 w 2402522"/>
                <a:gd name="connsiteY3" fmla="*/ 1709958 h 1855293"/>
                <a:gd name="connsiteX4" fmla="*/ 1804289 w 2402522"/>
                <a:gd name="connsiteY4" fmla="*/ 1794183 h 1855293"/>
                <a:gd name="connsiteX5" fmla="*/ 1703481 w 2402522"/>
                <a:gd name="connsiteY5" fmla="*/ 1821496 h 1855293"/>
                <a:gd name="connsiteX6" fmla="*/ 1705549 w 2402522"/>
                <a:gd name="connsiteY6" fmla="*/ 1824741 h 1855293"/>
                <a:gd name="connsiteX7" fmla="*/ 1686949 w 2402522"/>
                <a:gd name="connsiteY7" fmla="*/ 1825975 h 1855293"/>
                <a:gd name="connsiteX8" fmla="*/ 1628410 w 2402522"/>
                <a:gd name="connsiteY8" fmla="*/ 1841834 h 1855293"/>
                <a:gd name="connsiteX9" fmla="*/ 1539068 w 2402522"/>
                <a:gd name="connsiteY9" fmla="*/ 1852302 h 1855293"/>
                <a:gd name="connsiteX10" fmla="*/ 1472337 w 2402522"/>
                <a:gd name="connsiteY10" fmla="*/ 1853614 h 1855293"/>
                <a:gd name="connsiteX11" fmla="*/ 1472337 w 2402522"/>
                <a:gd name="connsiteY11" fmla="*/ 1855293 h 1855293"/>
                <a:gd name="connsiteX12" fmla="*/ 0 w 2402522"/>
                <a:gd name="connsiteY12" fmla="*/ 1855293 h 1855293"/>
                <a:gd name="connsiteX13" fmla="*/ 369083 w 2402522"/>
                <a:gd name="connsiteY13" fmla="*/ 1074912 h 1855293"/>
                <a:gd name="connsiteX14" fmla="*/ 444650 w 2402522"/>
                <a:gd name="connsiteY14" fmla="*/ 931337 h 1855293"/>
                <a:gd name="connsiteX15" fmla="*/ 644898 w 2402522"/>
                <a:gd name="connsiteY15" fmla="*/ 514845 h 1855293"/>
                <a:gd name="connsiteX16" fmla="*/ 645800 w 2402522"/>
                <a:gd name="connsiteY16" fmla="*/ 515278 h 1855293"/>
                <a:gd name="connsiteX17" fmla="*/ 665339 w 2402522"/>
                <a:gd name="connsiteY17" fmla="*/ 475771 h 1855293"/>
                <a:gd name="connsiteX18" fmla="*/ 712840 w 2402522"/>
                <a:gd name="connsiteY18" fmla="*/ 399380 h 1855293"/>
                <a:gd name="connsiteX19" fmla="*/ 750416 w 2402522"/>
                <a:gd name="connsiteY19" fmla="*/ 350396 h 1855293"/>
                <a:gd name="connsiteX20" fmla="*/ 757540 w 2402522"/>
                <a:gd name="connsiteY20" fmla="*/ 336863 h 1855293"/>
                <a:gd name="connsiteX21" fmla="*/ 759019 w 2402522"/>
                <a:gd name="connsiteY21" fmla="*/ 339183 h 1855293"/>
                <a:gd name="connsiteX22" fmla="*/ 768048 w 2402522"/>
                <a:gd name="connsiteY22" fmla="*/ 327413 h 1855293"/>
                <a:gd name="connsiteX23" fmla="*/ 978474 w 2402522"/>
                <a:gd name="connsiteY23" fmla="*/ 144481 h 1855293"/>
                <a:gd name="connsiteX24" fmla="*/ 1500961 w 2402522"/>
                <a:gd name="connsiteY24" fmla="*/ 379 h 18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02522" h="1855293">
                  <a:moveTo>
                    <a:pt x="1500961" y="379"/>
                  </a:moveTo>
                  <a:cubicBezTo>
                    <a:pt x="1798454" y="8885"/>
                    <a:pt x="2086546" y="160207"/>
                    <a:pt x="2258040" y="430391"/>
                  </a:cubicBezTo>
                  <a:cubicBezTo>
                    <a:pt x="2429535" y="700575"/>
                    <a:pt x="2443843" y="1025676"/>
                    <a:pt x="2324916" y="1298497"/>
                  </a:cubicBezTo>
                  <a:cubicBezTo>
                    <a:pt x="2253561" y="1462190"/>
                    <a:pt x="2134241" y="1607061"/>
                    <a:pt x="1972131" y="1709958"/>
                  </a:cubicBezTo>
                  <a:cubicBezTo>
                    <a:pt x="1918094" y="1744257"/>
                    <a:pt x="1861861" y="1772268"/>
                    <a:pt x="1804289" y="1794183"/>
                  </a:cubicBezTo>
                  <a:lnTo>
                    <a:pt x="1703481" y="1821496"/>
                  </a:lnTo>
                  <a:lnTo>
                    <a:pt x="1705549" y="1824741"/>
                  </a:lnTo>
                  <a:lnTo>
                    <a:pt x="1686949" y="1825975"/>
                  </a:lnTo>
                  <a:lnTo>
                    <a:pt x="1628410" y="1841834"/>
                  </a:lnTo>
                  <a:cubicBezTo>
                    <a:pt x="1598714" y="1846791"/>
                    <a:pt x="1568897" y="1850273"/>
                    <a:pt x="1539068" y="1852302"/>
                  </a:cubicBezTo>
                  <a:lnTo>
                    <a:pt x="1472337" y="1853614"/>
                  </a:lnTo>
                  <a:lnTo>
                    <a:pt x="1472337" y="1855293"/>
                  </a:lnTo>
                  <a:lnTo>
                    <a:pt x="0" y="1855293"/>
                  </a:lnTo>
                  <a:lnTo>
                    <a:pt x="369083" y="1074912"/>
                  </a:lnTo>
                  <a:lnTo>
                    <a:pt x="444650" y="931337"/>
                  </a:lnTo>
                  <a:lnTo>
                    <a:pt x="644898" y="514845"/>
                  </a:lnTo>
                  <a:lnTo>
                    <a:pt x="645800" y="515278"/>
                  </a:lnTo>
                  <a:lnTo>
                    <a:pt x="665339" y="475771"/>
                  </a:lnTo>
                  <a:cubicBezTo>
                    <a:pt x="679872" y="449642"/>
                    <a:pt x="695714" y="424142"/>
                    <a:pt x="712840" y="399380"/>
                  </a:cubicBezTo>
                  <a:lnTo>
                    <a:pt x="750416" y="350396"/>
                  </a:lnTo>
                  <a:lnTo>
                    <a:pt x="757540" y="336863"/>
                  </a:lnTo>
                  <a:lnTo>
                    <a:pt x="759019" y="339183"/>
                  </a:lnTo>
                  <a:lnTo>
                    <a:pt x="768048" y="327413"/>
                  </a:lnTo>
                  <a:cubicBezTo>
                    <a:pt x="827061" y="257872"/>
                    <a:pt x="897418" y="195929"/>
                    <a:pt x="978474" y="144481"/>
                  </a:cubicBezTo>
                  <a:cubicBezTo>
                    <a:pt x="1140584" y="41585"/>
                    <a:pt x="1322465" y="-4725"/>
                    <a:pt x="1500961" y="379"/>
                  </a:cubicBez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5" name="任意多边形: 形状 34"/>
            <p:cNvSpPr/>
            <p:nvPr/>
          </p:nvSpPr>
          <p:spPr bwMode="auto">
            <a:xfrm>
              <a:off x="3689799" y="3431990"/>
              <a:ext cx="287685" cy="346530"/>
            </a:xfrm>
            <a:custGeom>
              <a:avLst/>
              <a:gdLst>
                <a:gd name="T0" fmla="*/ 212 w 212"/>
                <a:gd name="T1" fmla="*/ 160 h 256"/>
                <a:gd name="T2" fmla="*/ 210 w 212"/>
                <a:gd name="T3" fmla="*/ 171 h 256"/>
                <a:gd name="T4" fmla="*/ 203 w 212"/>
                <a:gd name="T5" fmla="*/ 180 h 256"/>
                <a:gd name="T6" fmla="*/ 208 w 212"/>
                <a:gd name="T7" fmla="*/ 188 h 256"/>
                <a:gd name="T8" fmla="*/ 209 w 212"/>
                <a:gd name="T9" fmla="*/ 200 h 256"/>
                <a:gd name="T10" fmla="*/ 205 w 212"/>
                <a:gd name="T11" fmla="*/ 212 h 256"/>
                <a:gd name="T12" fmla="*/ 200 w 212"/>
                <a:gd name="T13" fmla="*/ 218 h 256"/>
                <a:gd name="T14" fmla="*/ 193 w 212"/>
                <a:gd name="T15" fmla="*/ 222 h 256"/>
                <a:gd name="T16" fmla="*/ 194 w 212"/>
                <a:gd name="T17" fmla="*/ 235 h 256"/>
                <a:gd name="T18" fmla="*/ 186 w 212"/>
                <a:gd name="T19" fmla="*/ 245 h 256"/>
                <a:gd name="T20" fmla="*/ 176 w 212"/>
                <a:gd name="T21" fmla="*/ 251 h 256"/>
                <a:gd name="T22" fmla="*/ 169 w 212"/>
                <a:gd name="T23" fmla="*/ 254 h 256"/>
                <a:gd name="T24" fmla="*/ 131 w 212"/>
                <a:gd name="T25" fmla="*/ 256 h 256"/>
                <a:gd name="T26" fmla="*/ 91 w 212"/>
                <a:gd name="T27" fmla="*/ 254 h 256"/>
                <a:gd name="T28" fmla="*/ 60 w 212"/>
                <a:gd name="T29" fmla="*/ 247 h 256"/>
                <a:gd name="T30" fmla="*/ 55 w 212"/>
                <a:gd name="T31" fmla="*/ 245 h 256"/>
                <a:gd name="T32" fmla="*/ 50 w 212"/>
                <a:gd name="T33" fmla="*/ 242 h 256"/>
                <a:gd name="T34" fmla="*/ 46 w 212"/>
                <a:gd name="T35" fmla="*/ 239 h 256"/>
                <a:gd name="T36" fmla="*/ 42 w 212"/>
                <a:gd name="T37" fmla="*/ 234 h 256"/>
                <a:gd name="T38" fmla="*/ 0 w 212"/>
                <a:gd name="T39" fmla="*/ 230 h 256"/>
                <a:gd name="T40" fmla="*/ 0 w 212"/>
                <a:gd name="T41" fmla="*/ 136 h 256"/>
                <a:gd name="T42" fmla="*/ 15 w 212"/>
                <a:gd name="T43" fmla="*/ 136 h 256"/>
                <a:gd name="T44" fmla="*/ 30 w 212"/>
                <a:gd name="T45" fmla="*/ 136 h 256"/>
                <a:gd name="T46" fmla="*/ 37 w 212"/>
                <a:gd name="T47" fmla="*/ 131 h 256"/>
                <a:gd name="T48" fmla="*/ 41 w 212"/>
                <a:gd name="T49" fmla="*/ 127 h 256"/>
                <a:gd name="T50" fmla="*/ 43 w 212"/>
                <a:gd name="T51" fmla="*/ 116 h 256"/>
                <a:gd name="T52" fmla="*/ 46 w 212"/>
                <a:gd name="T53" fmla="*/ 104 h 256"/>
                <a:gd name="T54" fmla="*/ 50 w 212"/>
                <a:gd name="T55" fmla="*/ 95 h 256"/>
                <a:gd name="T56" fmla="*/ 56 w 212"/>
                <a:gd name="T57" fmla="*/ 84 h 256"/>
                <a:gd name="T58" fmla="*/ 73 w 212"/>
                <a:gd name="T59" fmla="*/ 68 h 256"/>
                <a:gd name="T60" fmla="*/ 89 w 212"/>
                <a:gd name="T61" fmla="*/ 18 h 256"/>
                <a:gd name="T62" fmla="*/ 89 w 212"/>
                <a:gd name="T63" fmla="*/ 2 h 256"/>
                <a:gd name="T64" fmla="*/ 97 w 212"/>
                <a:gd name="T65" fmla="*/ 0 h 256"/>
                <a:gd name="T66" fmla="*/ 117 w 212"/>
                <a:gd name="T67" fmla="*/ 18 h 256"/>
                <a:gd name="T68" fmla="*/ 121 w 212"/>
                <a:gd name="T69" fmla="*/ 39 h 256"/>
                <a:gd name="T70" fmla="*/ 114 w 212"/>
                <a:gd name="T71" fmla="*/ 59 h 256"/>
                <a:gd name="T72" fmla="*/ 109 w 212"/>
                <a:gd name="T73" fmla="*/ 89 h 256"/>
                <a:gd name="T74" fmla="*/ 113 w 212"/>
                <a:gd name="T75" fmla="*/ 100 h 256"/>
                <a:gd name="T76" fmla="*/ 122 w 212"/>
                <a:gd name="T77" fmla="*/ 107 h 256"/>
                <a:gd name="T78" fmla="*/ 126 w 212"/>
                <a:gd name="T79" fmla="*/ 107 h 256"/>
                <a:gd name="T80" fmla="*/ 131 w 212"/>
                <a:gd name="T81" fmla="*/ 107 h 256"/>
                <a:gd name="T82" fmla="*/ 136 w 212"/>
                <a:gd name="T83" fmla="*/ 107 h 256"/>
                <a:gd name="T84" fmla="*/ 141 w 212"/>
                <a:gd name="T85" fmla="*/ 106 h 256"/>
                <a:gd name="T86" fmla="*/ 152 w 212"/>
                <a:gd name="T87" fmla="*/ 103 h 256"/>
                <a:gd name="T88" fmla="*/ 164 w 212"/>
                <a:gd name="T89" fmla="*/ 99 h 256"/>
                <a:gd name="T90" fmla="*/ 188 w 212"/>
                <a:gd name="T91" fmla="*/ 98 h 256"/>
                <a:gd name="T92" fmla="*/ 198 w 212"/>
                <a:gd name="T93" fmla="*/ 101 h 256"/>
                <a:gd name="T94" fmla="*/ 205 w 212"/>
                <a:gd name="T95" fmla="*/ 106 h 256"/>
                <a:gd name="T96" fmla="*/ 206 w 212"/>
                <a:gd name="T97" fmla="*/ 109 h 256"/>
                <a:gd name="T98" fmla="*/ 207 w 212"/>
                <a:gd name="T99" fmla="*/ 112 h 256"/>
                <a:gd name="T100" fmla="*/ 208 w 212"/>
                <a:gd name="T101" fmla="*/ 115 h 256"/>
                <a:gd name="T102" fmla="*/ 208 w 212"/>
                <a:gd name="T103" fmla="*/ 118 h 256"/>
                <a:gd name="T104" fmla="*/ 208 w 212"/>
                <a:gd name="T105" fmla="*/ 123 h 256"/>
                <a:gd name="T106" fmla="*/ 203 w 212"/>
                <a:gd name="T107" fmla="*/ 136 h 256"/>
                <a:gd name="T108" fmla="*/ 205 w 212"/>
                <a:gd name="T109" fmla="*/ 139 h 256"/>
                <a:gd name="T110" fmla="*/ 207 w 212"/>
                <a:gd name="T111" fmla="*/ 141 h 256"/>
                <a:gd name="T112" fmla="*/ 209 w 212"/>
                <a:gd name="T113" fmla="*/ 144 h 256"/>
                <a:gd name="T114" fmla="*/ 210 w 212"/>
                <a:gd name="T115" fmla="*/ 147 h 256"/>
                <a:gd name="T116" fmla="*/ 211 w 212"/>
                <a:gd name="T117" fmla="*/ 150 h 256"/>
                <a:gd name="T118" fmla="*/ 212 w 212"/>
                <a:gd name="T119" fmla="*/ 155 h 256"/>
                <a:gd name="T120" fmla="*/ 212 w 212"/>
                <a:gd name="T121" fmla="*/ 16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2" h="256">
                  <a:moveTo>
                    <a:pt x="212" y="160"/>
                  </a:moveTo>
                  <a:cubicBezTo>
                    <a:pt x="212" y="165"/>
                    <a:pt x="211" y="169"/>
                    <a:pt x="210" y="171"/>
                  </a:cubicBezTo>
                  <a:cubicBezTo>
                    <a:pt x="209" y="174"/>
                    <a:pt x="206" y="177"/>
                    <a:pt x="203" y="180"/>
                  </a:cubicBezTo>
                  <a:cubicBezTo>
                    <a:pt x="205" y="182"/>
                    <a:pt x="207" y="185"/>
                    <a:pt x="208" y="188"/>
                  </a:cubicBezTo>
                  <a:cubicBezTo>
                    <a:pt x="208" y="191"/>
                    <a:pt x="209" y="195"/>
                    <a:pt x="209" y="200"/>
                  </a:cubicBezTo>
                  <a:cubicBezTo>
                    <a:pt x="208" y="205"/>
                    <a:pt x="207" y="209"/>
                    <a:pt x="205" y="212"/>
                  </a:cubicBezTo>
                  <a:cubicBezTo>
                    <a:pt x="203" y="215"/>
                    <a:pt x="201" y="217"/>
                    <a:pt x="200" y="218"/>
                  </a:cubicBezTo>
                  <a:cubicBezTo>
                    <a:pt x="199" y="219"/>
                    <a:pt x="196" y="220"/>
                    <a:pt x="193" y="222"/>
                  </a:cubicBezTo>
                  <a:cubicBezTo>
                    <a:pt x="195" y="227"/>
                    <a:pt x="195" y="231"/>
                    <a:pt x="194" y="235"/>
                  </a:cubicBezTo>
                  <a:cubicBezTo>
                    <a:pt x="192" y="239"/>
                    <a:pt x="190" y="242"/>
                    <a:pt x="186" y="245"/>
                  </a:cubicBezTo>
                  <a:cubicBezTo>
                    <a:pt x="183" y="248"/>
                    <a:pt x="180" y="250"/>
                    <a:pt x="176" y="251"/>
                  </a:cubicBezTo>
                  <a:cubicBezTo>
                    <a:pt x="173" y="253"/>
                    <a:pt x="171" y="254"/>
                    <a:pt x="169" y="254"/>
                  </a:cubicBezTo>
                  <a:cubicBezTo>
                    <a:pt x="157" y="255"/>
                    <a:pt x="144" y="256"/>
                    <a:pt x="131" y="256"/>
                  </a:cubicBezTo>
                  <a:cubicBezTo>
                    <a:pt x="118" y="256"/>
                    <a:pt x="104" y="256"/>
                    <a:pt x="91" y="254"/>
                  </a:cubicBezTo>
                  <a:cubicBezTo>
                    <a:pt x="77" y="253"/>
                    <a:pt x="67" y="250"/>
                    <a:pt x="60" y="247"/>
                  </a:cubicBezTo>
                  <a:cubicBezTo>
                    <a:pt x="60" y="247"/>
                    <a:pt x="58" y="246"/>
                    <a:pt x="55" y="245"/>
                  </a:cubicBezTo>
                  <a:cubicBezTo>
                    <a:pt x="53" y="243"/>
                    <a:pt x="51" y="243"/>
                    <a:pt x="50" y="242"/>
                  </a:cubicBezTo>
                  <a:cubicBezTo>
                    <a:pt x="49" y="241"/>
                    <a:pt x="47" y="240"/>
                    <a:pt x="46" y="239"/>
                  </a:cubicBezTo>
                  <a:cubicBezTo>
                    <a:pt x="44" y="237"/>
                    <a:pt x="43" y="236"/>
                    <a:pt x="42" y="234"/>
                  </a:cubicBezTo>
                  <a:cubicBezTo>
                    <a:pt x="37" y="231"/>
                    <a:pt x="24" y="230"/>
                    <a:pt x="0" y="23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5" y="136"/>
                    <a:pt x="10" y="136"/>
                    <a:pt x="15" y="136"/>
                  </a:cubicBezTo>
                  <a:cubicBezTo>
                    <a:pt x="21" y="136"/>
                    <a:pt x="26" y="136"/>
                    <a:pt x="30" y="136"/>
                  </a:cubicBezTo>
                  <a:cubicBezTo>
                    <a:pt x="35" y="135"/>
                    <a:pt x="37" y="134"/>
                    <a:pt x="37" y="131"/>
                  </a:cubicBezTo>
                  <a:cubicBezTo>
                    <a:pt x="38" y="130"/>
                    <a:pt x="40" y="128"/>
                    <a:pt x="41" y="127"/>
                  </a:cubicBezTo>
                  <a:cubicBezTo>
                    <a:pt x="41" y="126"/>
                    <a:pt x="42" y="122"/>
                    <a:pt x="43" y="116"/>
                  </a:cubicBezTo>
                  <a:cubicBezTo>
                    <a:pt x="45" y="111"/>
                    <a:pt x="46" y="107"/>
                    <a:pt x="46" y="104"/>
                  </a:cubicBezTo>
                  <a:cubicBezTo>
                    <a:pt x="47" y="102"/>
                    <a:pt x="48" y="99"/>
                    <a:pt x="50" y="95"/>
                  </a:cubicBezTo>
                  <a:cubicBezTo>
                    <a:pt x="52" y="91"/>
                    <a:pt x="54" y="87"/>
                    <a:pt x="56" y="84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84" y="48"/>
                    <a:pt x="89" y="32"/>
                    <a:pt x="89" y="18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0" y="1"/>
                    <a:pt x="92" y="0"/>
                    <a:pt x="97" y="0"/>
                  </a:cubicBezTo>
                  <a:cubicBezTo>
                    <a:pt x="107" y="0"/>
                    <a:pt x="114" y="6"/>
                    <a:pt x="117" y="18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20" y="49"/>
                    <a:pt x="118" y="56"/>
                    <a:pt x="114" y="59"/>
                  </a:cubicBezTo>
                  <a:cubicBezTo>
                    <a:pt x="112" y="75"/>
                    <a:pt x="111" y="85"/>
                    <a:pt x="109" y="89"/>
                  </a:cubicBezTo>
                  <a:cubicBezTo>
                    <a:pt x="108" y="93"/>
                    <a:pt x="110" y="97"/>
                    <a:pt x="113" y="100"/>
                  </a:cubicBezTo>
                  <a:cubicBezTo>
                    <a:pt x="116" y="104"/>
                    <a:pt x="119" y="106"/>
                    <a:pt x="122" y="107"/>
                  </a:cubicBezTo>
                  <a:cubicBezTo>
                    <a:pt x="124" y="107"/>
                    <a:pt x="126" y="107"/>
                    <a:pt x="126" y="107"/>
                  </a:cubicBezTo>
                  <a:cubicBezTo>
                    <a:pt x="127" y="107"/>
                    <a:pt x="129" y="107"/>
                    <a:pt x="131" y="107"/>
                  </a:cubicBezTo>
                  <a:cubicBezTo>
                    <a:pt x="133" y="107"/>
                    <a:pt x="134" y="107"/>
                    <a:pt x="136" y="107"/>
                  </a:cubicBezTo>
                  <a:cubicBezTo>
                    <a:pt x="138" y="107"/>
                    <a:pt x="139" y="106"/>
                    <a:pt x="141" y="106"/>
                  </a:cubicBezTo>
                  <a:cubicBezTo>
                    <a:pt x="143" y="105"/>
                    <a:pt x="147" y="104"/>
                    <a:pt x="152" y="103"/>
                  </a:cubicBezTo>
                  <a:cubicBezTo>
                    <a:pt x="158" y="101"/>
                    <a:pt x="162" y="100"/>
                    <a:pt x="164" y="99"/>
                  </a:cubicBezTo>
                  <a:cubicBezTo>
                    <a:pt x="173" y="97"/>
                    <a:pt x="181" y="97"/>
                    <a:pt x="188" y="98"/>
                  </a:cubicBezTo>
                  <a:cubicBezTo>
                    <a:pt x="191" y="99"/>
                    <a:pt x="195" y="100"/>
                    <a:pt x="198" y="101"/>
                  </a:cubicBezTo>
                  <a:cubicBezTo>
                    <a:pt x="202" y="103"/>
                    <a:pt x="204" y="104"/>
                    <a:pt x="205" y="106"/>
                  </a:cubicBezTo>
                  <a:cubicBezTo>
                    <a:pt x="205" y="106"/>
                    <a:pt x="205" y="107"/>
                    <a:pt x="206" y="109"/>
                  </a:cubicBezTo>
                  <a:cubicBezTo>
                    <a:pt x="207" y="111"/>
                    <a:pt x="207" y="112"/>
                    <a:pt x="207" y="112"/>
                  </a:cubicBezTo>
                  <a:cubicBezTo>
                    <a:pt x="207" y="112"/>
                    <a:pt x="207" y="113"/>
                    <a:pt x="208" y="115"/>
                  </a:cubicBezTo>
                  <a:cubicBezTo>
                    <a:pt x="208" y="116"/>
                    <a:pt x="209" y="118"/>
                    <a:pt x="208" y="118"/>
                  </a:cubicBezTo>
                  <a:cubicBezTo>
                    <a:pt x="208" y="119"/>
                    <a:pt x="208" y="120"/>
                    <a:pt x="208" y="123"/>
                  </a:cubicBezTo>
                  <a:cubicBezTo>
                    <a:pt x="208" y="125"/>
                    <a:pt x="206" y="129"/>
                    <a:pt x="203" y="136"/>
                  </a:cubicBezTo>
                  <a:cubicBezTo>
                    <a:pt x="203" y="136"/>
                    <a:pt x="204" y="137"/>
                    <a:pt x="205" y="139"/>
                  </a:cubicBezTo>
                  <a:cubicBezTo>
                    <a:pt x="206" y="140"/>
                    <a:pt x="207" y="141"/>
                    <a:pt x="207" y="141"/>
                  </a:cubicBezTo>
                  <a:cubicBezTo>
                    <a:pt x="207" y="142"/>
                    <a:pt x="208" y="143"/>
                    <a:pt x="209" y="144"/>
                  </a:cubicBezTo>
                  <a:cubicBezTo>
                    <a:pt x="209" y="145"/>
                    <a:pt x="210" y="146"/>
                    <a:pt x="210" y="147"/>
                  </a:cubicBezTo>
                  <a:cubicBezTo>
                    <a:pt x="210" y="148"/>
                    <a:pt x="211" y="149"/>
                    <a:pt x="211" y="150"/>
                  </a:cubicBezTo>
                  <a:cubicBezTo>
                    <a:pt x="211" y="152"/>
                    <a:pt x="212" y="153"/>
                    <a:pt x="212" y="155"/>
                  </a:cubicBezTo>
                  <a:cubicBezTo>
                    <a:pt x="212" y="156"/>
                    <a:pt x="212" y="158"/>
                    <a:pt x="212" y="1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335791" y="2352767"/>
            <a:ext cx="2247773" cy="1735791"/>
            <a:chOff x="4751843" y="1764575"/>
            <a:chExt cx="1685830" cy="1301843"/>
          </a:xfrm>
        </p:grpSpPr>
        <p:sp>
          <p:nvSpPr>
            <p:cNvPr id="5" name="任意多边形: 形状 4"/>
            <p:cNvSpPr/>
            <p:nvPr/>
          </p:nvSpPr>
          <p:spPr>
            <a:xfrm>
              <a:off x="4751843" y="1764575"/>
              <a:ext cx="1685830" cy="1301843"/>
            </a:xfrm>
            <a:custGeom>
              <a:avLst/>
              <a:gdLst>
                <a:gd name="connsiteX0" fmla="*/ 1500961 w 2402522"/>
                <a:gd name="connsiteY0" fmla="*/ 379 h 1855293"/>
                <a:gd name="connsiteX1" fmla="*/ 2258040 w 2402522"/>
                <a:gd name="connsiteY1" fmla="*/ 430391 h 1855293"/>
                <a:gd name="connsiteX2" fmla="*/ 2324916 w 2402522"/>
                <a:gd name="connsiteY2" fmla="*/ 1298497 h 1855293"/>
                <a:gd name="connsiteX3" fmla="*/ 1972131 w 2402522"/>
                <a:gd name="connsiteY3" fmla="*/ 1709958 h 1855293"/>
                <a:gd name="connsiteX4" fmla="*/ 1804289 w 2402522"/>
                <a:gd name="connsiteY4" fmla="*/ 1794183 h 1855293"/>
                <a:gd name="connsiteX5" fmla="*/ 1703481 w 2402522"/>
                <a:gd name="connsiteY5" fmla="*/ 1821496 h 1855293"/>
                <a:gd name="connsiteX6" fmla="*/ 1705549 w 2402522"/>
                <a:gd name="connsiteY6" fmla="*/ 1824741 h 1855293"/>
                <a:gd name="connsiteX7" fmla="*/ 1686949 w 2402522"/>
                <a:gd name="connsiteY7" fmla="*/ 1825975 h 1855293"/>
                <a:gd name="connsiteX8" fmla="*/ 1628410 w 2402522"/>
                <a:gd name="connsiteY8" fmla="*/ 1841834 h 1855293"/>
                <a:gd name="connsiteX9" fmla="*/ 1539068 w 2402522"/>
                <a:gd name="connsiteY9" fmla="*/ 1852302 h 1855293"/>
                <a:gd name="connsiteX10" fmla="*/ 1472337 w 2402522"/>
                <a:gd name="connsiteY10" fmla="*/ 1853614 h 1855293"/>
                <a:gd name="connsiteX11" fmla="*/ 1472337 w 2402522"/>
                <a:gd name="connsiteY11" fmla="*/ 1855293 h 1855293"/>
                <a:gd name="connsiteX12" fmla="*/ 0 w 2402522"/>
                <a:gd name="connsiteY12" fmla="*/ 1855293 h 1855293"/>
                <a:gd name="connsiteX13" fmla="*/ 369083 w 2402522"/>
                <a:gd name="connsiteY13" fmla="*/ 1074912 h 1855293"/>
                <a:gd name="connsiteX14" fmla="*/ 444650 w 2402522"/>
                <a:gd name="connsiteY14" fmla="*/ 931337 h 1855293"/>
                <a:gd name="connsiteX15" fmla="*/ 644898 w 2402522"/>
                <a:gd name="connsiteY15" fmla="*/ 514845 h 1855293"/>
                <a:gd name="connsiteX16" fmla="*/ 645800 w 2402522"/>
                <a:gd name="connsiteY16" fmla="*/ 515278 h 1855293"/>
                <a:gd name="connsiteX17" fmla="*/ 665339 w 2402522"/>
                <a:gd name="connsiteY17" fmla="*/ 475771 h 1855293"/>
                <a:gd name="connsiteX18" fmla="*/ 712840 w 2402522"/>
                <a:gd name="connsiteY18" fmla="*/ 399380 h 1855293"/>
                <a:gd name="connsiteX19" fmla="*/ 750416 w 2402522"/>
                <a:gd name="connsiteY19" fmla="*/ 350396 h 1855293"/>
                <a:gd name="connsiteX20" fmla="*/ 757540 w 2402522"/>
                <a:gd name="connsiteY20" fmla="*/ 336863 h 1855293"/>
                <a:gd name="connsiteX21" fmla="*/ 759019 w 2402522"/>
                <a:gd name="connsiteY21" fmla="*/ 339183 h 1855293"/>
                <a:gd name="connsiteX22" fmla="*/ 768048 w 2402522"/>
                <a:gd name="connsiteY22" fmla="*/ 327413 h 1855293"/>
                <a:gd name="connsiteX23" fmla="*/ 978474 w 2402522"/>
                <a:gd name="connsiteY23" fmla="*/ 144481 h 1855293"/>
                <a:gd name="connsiteX24" fmla="*/ 1500961 w 2402522"/>
                <a:gd name="connsiteY24" fmla="*/ 379 h 18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02522" h="1855293">
                  <a:moveTo>
                    <a:pt x="1500961" y="379"/>
                  </a:moveTo>
                  <a:cubicBezTo>
                    <a:pt x="1798454" y="8885"/>
                    <a:pt x="2086546" y="160207"/>
                    <a:pt x="2258040" y="430391"/>
                  </a:cubicBezTo>
                  <a:cubicBezTo>
                    <a:pt x="2429535" y="700575"/>
                    <a:pt x="2443843" y="1025676"/>
                    <a:pt x="2324916" y="1298497"/>
                  </a:cubicBezTo>
                  <a:cubicBezTo>
                    <a:pt x="2253561" y="1462190"/>
                    <a:pt x="2134241" y="1607061"/>
                    <a:pt x="1972131" y="1709958"/>
                  </a:cubicBezTo>
                  <a:cubicBezTo>
                    <a:pt x="1918094" y="1744257"/>
                    <a:pt x="1861861" y="1772268"/>
                    <a:pt x="1804289" y="1794183"/>
                  </a:cubicBezTo>
                  <a:lnTo>
                    <a:pt x="1703481" y="1821496"/>
                  </a:lnTo>
                  <a:lnTo>
                    <a:pt x="1705549" y="1824741"/>
                  </a:lnTo>
                  <a:lnTo>
                    <a:pt x="1686949" y="1825975"/>
                  </a:lnTo>
                  <a:lnTo>
                    <a:pt x="1628410" y="1841834"/>
                  </a:lnTo>
                  <a:cubicBezTo>
                    <a:pt x="1598714" y="1846791"/>
                    <a:pt x="1568897" y="1850273"/>
                    <a:pt x="1539068" y="1852302"/>
                  </a:cubicBezTo>
                  <a:lnTo>
                    <a:pt x="1472337" y="1853614"/>
                  </a:lnTo>
                  <a:lnTo>
                    <a:pt x="1472337" y="1855293"/>
                  </a:lnTo>
                  <a:lnTo>
                    <a:pt x="0" y="1855293"/>
                  </a:lnTo>
                  <a:lnTo>
                    <a:pt x="369083" y="1074912"/>
                  </a:lnTo>
                  <a:lnTo>
                    <a:pt x="444650" y="931337"/>
                  </a:lnTo>
                  <a:lnTo>
                    <a:pt x="644898" y="514845"/>
                  </a:lnTo>
                  <a:lnTo>
                    <a:pt x="645800" y="515278"/>
                  </a:lnTo>
                  <a:lnTo>
                    <a:pt x="665339" y="475771"/>
                  </a:lnTo>
                  <a:cubicBezTo>
                    <a:pt x="679872" y="449642"/>
                    <a:pt x="695714" y="424142"/>
                    <a:pt x="712840" y="399380"/>
                  </a:cubicBezTo>
                  <a:lnTo>
                    <a:pt x="750416" y="350396"/>
                  </a:lnTo>
                  <a:lnTo>
                    <a:pt x="757540" y="336863"/>
                  </a:lnTo>
                  <a:lnTo>
                    <a:pt x="759019" y="339183"/>
                  </a:lnTo>
                  <a:lnTo>
                    <a:pt x="768048" y="327413"/>
                  </a:lnTo>
                  <a:cubicBezTo>
                    <a:pt x="827061" y="257872"/>
                    <a:pt x="897418" y="195929"/>
                    <a:pt x="978474" y="144481"/>
                  </a:cubicBezTo>
                  <a:cubicBezTo>
                    <a:pt x="1140584" y="41585"/>
                    <a:pt x="1322465" y="-4725"/>
                    <a:pt x="1500961" y="379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任意多边形: 形状 32"/>
            <p:cNvSpPr/>
            <p:nvPr/>
          </p:nvSpPr>
          <p:spPr bwMode="auto">
            <a:xfrm>
              <a:off x="5607958" y="2316802"/>
              <a:ext cx="302353" cy="325732"/>
            </a:xfrm>
            <a:custGeom>
              <a:avLst/>
              <a:gdLst>
                <a:gd name="T0" fmla="*/ 233 w 238"/>
                <a:gd name="T1" fmla="*/ 236 h 256"/>
                <a:gd name="T2" fmla="*/ 173 w 238"/>
                <a:gd name="T3" fmla="*/ 210 h 256"/>
                <a:gd name="T4" fmla="*/ 168 w 238"/>
                <a:gd name="T5" fmla="*/ 207 h 256"/>
                <a:gd name="T6" fmla="*/ 164 w 238"/>
                <a:gd name="T7" fmla="*/ 195 h 256"/>
                <a:gd name="T8" fmla="*/ 159 w 238"/>
                <a:gd name="T9" fmla="*/ 189 h 256"/>
                <a:gd name="T10" fmla="*/ 157 w 238"/>
                <a:gd name="T11" fmla="*/ 186 h 256"/>
                <a:gd name="T12" fmla="*/ 158 w 238"/>
                <a:gd name="T13" fmla="*/ 167 h 256"/>
                <a:gd name="T14" fmla="*/ 167 w 238"/>
                <a:gd name="T15" fmla="*/ 149 h 256"/>
                <a:gd name="T16" fmla="*/ 178 w 238"/>
                <a:gd name="T17" fmla="*/ 113 h 256"/>
                <a:gd name="T18" fmla="*/ 172 w 238"/>
                <a:gd name="T19" fmla="*/ 109 h 256"/>
                <a:gd name="T20" fmla="*/ 179 w 238"/>
                <a:gd name="T21" fmla="*/ 77 h 256"/>
                <a:gd name="T22" fmla="*/ 180 w 238"/>
                <a:gd name="T23" fmla="*/ 84 h 256"/>
                <a:gd name="T24" fmla="*/ 180 w 238"/>
                <a:gd name="T25" fmla="*/ 86 h 256"/>
                <a:gd name="T26" fmla="*/ 216 w 238"/>
                <a:gd name="T27" fmla="*/ 63 h 256"/>
                <a:gd name="T28" fmla="*/ 119 w 238"/>
                <a:gd name="T29" fmla="*/ 0 h 256"/>
                <a:gd name="T30" fmla="*/ 21 w 238"/>
                <a:gd name="T31" fmla="*/ 63 h 256"/>
                <a:gd name="T32" fmla="*/ 30 w 238"/>
                <a:gd name="T33" fmla="*/ 69 h 256"/>
                <a:gd name="T34" fmla="*/ 30 w 238"/>
                <a:gd name="T35" fmla="*/ 82 h 256"/>
                <a:gd name="T36" fmla="*/ 27 w 238"/>
                <a:gd name="T37" fmla="*/ 85 h 256"/>
                <a:gd name="T38" fmla="*/ 29 w 238"/>
                <a:gd name="T39" fmla="*/ 89 h 256"/>
                <a:gd name="T40" fmla="*/ 21 w 238"/>
                <a:gd name="T41" fmla="*/ 133 h 256"/>
                <a:gd name="T42" fmla="*/ 41 w 238"/>
                <a:gd name="T43" fmla="*/ 133 h 256"/>
                <a:gd name="T44" fmla="*/ 33 w 238"/>
                <a:gd name="T45" fmla="*/ 89 h 256"/>
                <a:gd name="T46" fmla="*/ 35 w 238"/>
                <a:gd name="T47" fmla="*/ 85 h 256"/>
                <a:gd name="T48" fmla="*/ 32 w 238"/>
                <a:gd name="T49" fmla="*/ 82 h 256"/>
                <a:gd name="T50" fmla="*/ 32 w 238"/>
                <a:gd name="T51" fmla="*/ 70 h 256"/>
                <a:gd name="T52" fmla="*/ 57 w 238"/>
                <a:gd name="T53" fmla="*/ 86 h 256"/>
                <a:gd name="T54" fmla="*/ 57 w 238"/>
                <a:gd name="T55" fmla="*/ 85 h 256"/>
                <a:gd name="T56" fmla="*/ 58 w 238"/>
                <a:gd name="T57" fmla="*/ 92 h 256"/>
                <a:gd name="T58" fmla="*/ 67 w 238"/>
                <a:gd name="T59" fmla="*/ 109 h 256"/>
                <a:gd name="T60" fmla="*/ 67 w 238"/>
                <a:gd name="T61" fmla="*/ 110 h 256"/>
                <a:gd name="T62" fmla="*/ 67 w 238"/>
                <a:gd name="T63" fmla="*/ 110 h 256"/>
                <a:gd name="T64" fmla="*/ 65 w 238"/>
                <a:gd name="T65" fmla="*/ 113 h 256"/>
                <a:gd name="T66" fmla="*/ 62 w 238"/>
                <a:gd name="T67" fmla="*/ 118 h 256"/>
                <a:gd name="T68" fmla="*/ 66 w 238"/>
                <a:gd name="T69" fmla="*/ 138 h 256"/>
                <a:gd name="T70" fmla="*/ 70 w 238"/>
                <a:gd name="T71" fmla="*/ 148 h 256"/>
                <a:gd name="T72" fmla="*/ 80 w 238"/>
                <a:gd name="T73" fmla="*/ 166 h 256"/>
                <a:gd name="T74" fmla="*/ 82 w 238"/>
                <a:gd name="T75" fmla="*/ 170 h 256"/>
                <a:gd name="T76" fmla="*/ 80 w 238"/>
                <a:gd name="T77" fmla="*/ 186 h 256"/>
                <a:gd name="T78" fmla="*/ 77 w 238"/>
                <a:gd name="T79" fmla="*/ 189 h 256"/>
                <a:gd name="T80" fmla="*/ 71 w 238"/>
                <a:gd name="T81" fmla="*/ 195 h 256"/>
                <a:gd name="T82" fmla="*/ 67 w 238"/>
                <a:gd name="T83" fmla="*/ 206 h 256"/>
                <a:gd name="T84" fmla="*/ 64 w 238"/>
                <a:gd name="T85" fmla="*/ 209 h 256"/>
                <a:gd name="T86" fmla="*/ 41 w 238"/>
                <a:gd name="T87" fmla="*/ 217 h 256"/>
                <a:gd name="T88" fmla="*/ 4 w 238"/>
                <a:gd name="T89" fmla="*/ 237 h 256"/>
                <a:gd name="T90" fmla="*/ 2 w 238"/>
                <a:gd name="T91" fmla="*/ 256 h 256"/>
                <a:gd name="T92" fmla="*/ 235 w 238"/>
                <a:gd name="T93" fmla="*/ 256 h 256"/>
                <a:gd name="T94" fmla="*/ 233 w 238"/>
                <a:gd name="T95" fmla="*/ 23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" h="256">
                  <a:moveTo>
                    <a:pt x="233" y="236"/>
                  </a:moveTo>
                  <a:cubicBezTo>
                    <a:pt x="210" y="226"/>
                    <a:pt x="197" y="218"/>
                    <a:pt x="173" y="210"/>
                  </a:cubicBezTo>
                  <a:cubicBezTo>
                    <a:pt x="171" y="209"/>
                    <a:pt x="169" y="208"/>
                    <a:pt x="168" y="207"/>
                  </a:cubicBezTo>
                  <a:cubicBezTo>
                    <a:pt x="166" y="203"/>
                    <a:pt x="165" y="199"/>
                    <a:pt x="164" y="195"/>
                  </a:cubicBezTo>
                  <a:cubicBezTo>
                    <a:pt x="163" y="193"/>
                    <a:pt x="162" y="190"/>
                    <a:pt x="159" y="189"/>
                  </a:cubicBezTo>
                  <a:cubicBezTo>
                    <a:pt x="158" y="189"/>
                    <a:pt x="157" y="187"/>
                    <a:pt x="157" y="186"/>
                  </a:cubicBezTo>
                  <a:cubicBezTo>
                    <a:pt x="157" y="177"/>
                    <a:pt x="154" y="171"/>
                    <a:pt x="158" y="167"/>
                  </a:cubicBezTo>
                  <a:cubicBezTo>
                    <a:pt x="165" y="161"/>
                    <a:pt x="164" y="153"/>
                    <a:pt x="167" y="149"/>
                  </a:cubicBezTo>
                  <a:cubicBezTo>
                    <a:pt x="171" y="145"/>
                    <a:pt x="180" y="117"/>
                    <a:pt x="178" y="113"/>
                  </a:cubicBezTo>
                  <a:cubicBezTo>
                    <a:pt x="176" y="109"/>
                    <a:pt x="170" y="111"/>
                    <a:pt x="172" y="109"/>
                  </a:cubicBezTo>
                  <a:cubicBezTo>
                    <a:pt x="177" y="102"/>
                    <a:pt x="179" y="89"/>
                    <a:pt x="179" y="77"/>
                  </a:cubicBezTo>
                  <a:cubicBezTo>
                    <a:pt x="180" y="79"/>
                    <a:pt x="180" y="81"/>
                    <a:pt x="180" y="84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216" y="63"/>
                    <a:pt x="216" y="63"/>
                    <a:pt x="216" y="63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29" y="82"/>
                    <a:pt x="27" y="84"/>
                    <a:pt x="27" y="85"/>
                  </a:cubicBezTo>
                  <a:cubicBezTo>
                    <a:pt x="27" y="87"/>
                    <a:pt x="28" y="88"/>
                    <a:pt x="29" y="89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4" y="88"/>
                    <a:pt x="35" y="87"/>
                    <a:pt x="35" y="85"/>
                  </a:cubicBezTo>
                  <a:cubicBezTo>
                    <a:pt x="35" y="84"/>
                    <a:pt x="34" y="82"/>
                    <a:pt x="32" y="82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7"/>
                    <a:pt x="57" y="89"/>
                    <a:pt x="58" y="92"/>
                  </a:cubicBezTo>
                  <a:cubicBezTo>
                    <a:pt x="60" y="100"/>
                    <a:pt x="64" y="100"/>
                    <a:pt x="67" y="109"/>
                  </a:cubicBezTo>
                  <a:cubicBezTo>
                    <a:pt x="67" y="109"/>
                    <a:pt x="67" y="110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6" y="111"/>
                    <a:pt x="66" y="113"/>
                    <a:pt x="65" y="113"/>
                  </a:cubicBezTo>
                  <a:cubicBezTo>
                    <a:pt x="61" y="114"/>
                    <a:pt x="61" y="116"/>
                    <a:pt x="62" y="118"/>
                  </a:cubicBezTo>
                  <a:cubicBezTo>
                    <a:pt x="62" y="120"/>
                    <a:pt x="65" y="133"/>
                    <a:pt x="66" y="138"/>
                  </a:cubicBezTo>
                  <a:cubicBezTo>
                    <a:pt x="67" y="141"/>
                    <a:pt x="70" y="144"/>
                    <a:pt x="70" y="148"/>
                  </a:cubicBezTo>
                  <a:cubicBezTo>
                    <a:pt x="72" y="155"/>
                    <a:pt x="75" y="161"/>
                    <a:pt x="80" y="166"/>
                  </a:cubicBezTo>
                  <a:cubicBezTo>
                    <a:pt x="81" y="167"/>
                    <a:pt x="82" y="169"/>
                    <a:pt x="82" y="170"/>
                  </a:cubicBezTo>
                  <a:cubicBezTo>
                    <a:pt x="81" y="175"/>
                    <a:pt x="81" y="181"/>
                    <a:pt x="80" y="186"/>
                  </a:cubicBezTo>
                  <a:cubicBezTo>
                    <a:pt x="80" y="187"/>
                    <a:pt x="78" y="189"/>
                    <a:pt x="77" y="189"/>
                  </a:cubicBezTo>
                  <a:cubicBezTo>
                    <a:pt x="73" y="190"/>
                    <a:pt x="72" y="193"/>
                    <a:pt x="71" y="195"/>
                  </a:cubicBezTo>
                  <a:cubicBezTo>
                    <a:pt x="70" y="199"/>
                    <a:pt x="69" y="203"/>
                    <a:pt x="67" y="206"/>
                  </a:cubicBezTo>
                  <a:cubicBezTo>
                    <a:pt x="67" y="207"/>
                    <a:pt x="65" y="209"/>
                    <a:pt x="64" y="209"/>
                  </a:cubicBezTo>
                  <a:cubicBezTo>
                    <a:pt x="56" y="212"/>
                    <a:pt x="49" y="214"/>
                    <a:pt x="41" y="217"/>
                  </a:cubicBezTo>
                  <a:cubicBezTo>
                    <a:pt x="33" y="220"/>
                    <a:pt x="12" y="233"/>
                    <a:pt x="4" y="237"/>
                  </a:cubicBezTo>
                  <a:cubicBezTo>
                    <a:pt x="0" y="239"/>
                    <a:pt x="2" y="256"/>
                    <a:pt x="2" y="256"/>
                  </a:cubicBezTo>
                  <a:cubicBezTo>
                    <a:pt x="235" y="256"/>
                    <a:pt x="235" y="256"/>
                    <a:pt x="235" y="256"/>
                  </a:cubicBezTo>
                  <a:cubicBezTo>
                    <a:pt x="235" y="256"/>
                    <a:pt x="238" y="238"/>
                    <a:pt x="233" y="2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640696" y="2459241"/>
            <a:ext cx="1015909" cy="3225957"/>
            <a:chOff x="4230522" y="1844431"/>
            <a:chExt cx="761932" cy="2419468"/>
          </a:xfrm>
        </p:grpSpPr>
        <p:grpSp>
          <p:nvGrpSpPr>
            <p:cNvPr id="4" name="组合 3"/>
            <p:cNvGrpSpPr/>
            <p:nvPr/>
          </p:nvGrpSpPr>
          <p:grpSpPr>
            <a:xfrm>
              <a:off x="4230522" y="1844431"/>
              <a:ext cx="761932" cy="2419468"/>
              <a:chOff x="5438775" y="1724025"/>
              <a:chExt cx="1085850" cy="3448050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5981700" y="2200275"/>
                <a:ext cx="0" cy="2771775"/>
              </a:xfrm>
              <a:prstGeom prst="lin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571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椭圆 29"/>
              <p:cNvSpPr/>
              <p:nvPr/>
            </p:nvSpPr>
            <p:spPr>
              <a:xfrm>
                <a:off x="5438775" y="1724025"/>
                <a:ext cx="1085850" cy="108585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5781675" y="4772025"/>
                <a:ext cx="400050" cy="40005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" name="任意多边形: 形状 17"/>
            <p:cNvSpPr/>
            <p:nvPr/>
          </p:nvSpPr>
          <p:spPr bwMode="auto">
            <a:xfrm>
              <a:off x="4431965" y="2058998"/>
              <a:ext cx="359044" cy="30341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5" name="文本框 2"/>
          <p:cNvSpPr txBox="1"/>
          <p:nvPr/>
        </p:nvSpPr>
        <p:spPr>
          <a:xfrm>
            <a:off x="885825" y="599440"/>
            <a:ext cx="393573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四、创新的主要内容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50180" y="1538605"/>
            <a:ext cx="2066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1. 管理观念的更新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272270" y="4646930"/>
            <a:ext cx="20669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5. 管理技术的创新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270000" y="4813300"/>
            <a:ext cx="2066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4. 企业制度的创新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9272905" y="2905125"/>
            <a:ext cx="2066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3. 企业组织的创新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270000" y="2905125"/>
            <a:ext cx="2066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2. 经营目标的创新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80926094856"/>
  <p:tag name="MH_LIBRARY" val="CONTENTS"/>
  <p:tag name="MH_AUTOCOLOR" val="TRUE"/>
  <p:tag name="MH_TYPE" val="CONTENTS"/>
  <p:tag name="ID" val="626777"/>
</p:tagLst>
</file>

<file path=ppt/tags/tag2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3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4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5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6.xml><?xml version="1.0" encoding="utf-8"?>
<p:tagLst xmlns:p="http://schemas.openxmlformats.org/presentationml/2006/main">
  <p:tag name="MH_CONTENTSID" val="635"/>
</p:tagLst>
</file>

<file path=ppt/theme/theme1.xml><?xml version="1.0" encoding="utf-8"?>
<a:theme xmlns:a="http://schemas.openxmlformats.org/drawingml/2006/main" name="千图网海量PPT模板www.58pic.com">
  <a:themeElements>
    <a:clrScheme name="自定义 1">
      <a:dk1>
        <a:sysClr val="windowText" lastClr="000000"/>
      </a:dk1>
      <a:lt1>
        <a:sysClr val="window" lastClr="FFFFFF"/>
      </a:lt1>
      <a:dk2>
        <a:srgbClr val="6A5BD8"/>
      </a:dk2>
      <a:lt2>
        <a:srgbClr val="D9E1F3"/>
      </a:lt2>
      <a:accent1>
        <a:srgbClr val="6A5BD8"/>
      </a:accent1>
      <a:accent2>
        <a:srgbClr val="F2F2F2"/>
      </a:accent2>
      <a:accent3>
        <a:srgbClr val="C0C0F6"/>
      </a:accent3>
      <a:accent4>
        <a:srgbClr val="6A5BD8"/>
      </a:accent4>
      <a:accent5>
        <a:srgbClr val="C0C0F6"/>
      </a:accent5>
      <a:accent6>
        <a:srgbClr val="6A5BD8"/>
      </a:accent6>
      <a:hlink>
        <a:srgbClr val="0000FF"/>
      </a:hlink>
      <a:folHlink>
        <a:srgbClr val="800080"/>
      </a:folHlink>
    </a:clrScheme>
    <a:fontScheme name="自定义 4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2128</Words>
  <Application>WPS 演示</Application>
  <PresentationFormat>自定义</PresentationFormat>
  <Paragraphs>136</Paragraphs>
  <Slides>16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Rockwell</vt:lpstr>
      <vt:lpstr>Calibri</vt:lpstr>
      <vt:lpstr>Arial Unicode MS</vt:lpstr>
      <vt:lpstr>思源黑体 CN Bold</vt:lpstr>
      <vt:lpstr>黑体</vt:lpstr>
      <vt:lpstr>微软雅黑</vt:lpstr>
      <vt:lpstr>印品黑体</vt:lpstr>
      <vt:lpstr>字魂59号-创粗黑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武静影</cp:lastModifiedBy>
  <cp:revision>10637</cp:revision>
  <cp:lastPrinted>2113-01-01T00:00:00Z</cp:lastPrinted>
  <dcterms:created xsi:type="dcterms:W3CDTF">2015-07-08T08:22:00Z</dcterms:created>
  <dcterms:modified xsi:type="dcterms:W3CDTF">2025-06-10T05:49:31Z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2052-12.1.0.19302</vt:lpwstr>
  </property>
  <property fmtid="{D5CDD505-2E9C-101B-9397-08002B2CF9AE}" pid="4" name="ICV">
    <vt:lpwstr>534AEC7A35D940D3BE52A45A33EF5201</vt:lpwstr>
  </property>
</Properties>
</file>