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30"/>
  </p:handoutMasterIdLst>
  <p:sldIdLst>
    <p:sldId id="639" r:id="rId3"/>
    <p:sldId id="617" r:id="rId5"/>
    <p:sldId id="636" r:id="rId6"/>
    <p:sldId id="713" r:id="rId7"/>
    <p:sldId id="711" r:id="rId8"/>
    <p:sldId id="810" r:id="rId9"/>
    <p:sldId id="710" r:id="rId10"/>
    <p:sldId id="806" r:id="rId11"/>
    <p:sldId id="667" r:id="rId12"/>
    <p:sldId id="712" r:id="rId13"/>
    <p:sldId id="678" r:id="rId14"/>
    <p:sldId id="807" r:id="rId15"/>
    <p:sldId id="544" r:id="rId16"/>
    <p:sldId id="811" r:id="rId17"/>
    <p:sldId id="669" r:id="rId18"/>
    <p:sldId id="808" r:id="rId19"/>
    <p:sldId id="690" r:id="rId20"/>
    <p:sldId id="674" r:id="rId21"/>
    <p:sldId id="611" r:id="rId22"/>
    <p:sldId id="809" r:id="rId23"/>
    <p:sldId id="664" r:id="rId24"/>
    <p:sldId id="812" r:id="rId25"/>
    <p:sldId id="666" r:id="rId26"/>
    <p:sldId id="761" r:id="rId27"/>
    <p:sldId id="813" r:id="rId28"/>
    <p:sldId id="582" r:id="rId29"/>
  </p:sldIdLst>
  <p:sldSz cx="12195175" cy="6859270"/>
  <p:notesSz cx="6858000" cy="9144000"/>
  <p:embeddedFontLst>
    <p:embeddedFont>
      <p:font typeface="Rockwell" panose="02060603020205020403" pitchFamily="18" charset="0"/>
      <p:regular r:id="rId35"/>
      <p:bold r:id="rId36"/>
      <p:italic r:id="rId37"/>
      <p:boldItalic r:id="rId38"/>
    </p:embeddedFont>
    <p:embeddedFont>
      <p:font typeface="Helvetica" panose="020B0604020202030204"/>
      <p:regular r:id="rId39"/>
      <p:bold r:id="rId40"/>
      <p:italic r:id="rId41"/>
      <p:boldItalic r:id="rId42"/>
    </p:embeddedFont>
  </p:embeddedFontLst>
  <p:custDataLst>
    <p:tags r:id="rId43"/>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userDrawn="1">
          <p15:clr>
            <a:srgbClr val="A4A3A4"/>
          </p15:clr>
        </p15:guide>
        <p15:guide id="2" orient="horz" pos="369" userDrawn="1">
          <p15:clr>
            <a:srgbClr val="A4A3A4"/>
          </p15:clr>
        </p15:guide>
        <p15:guide id="3" orient="horz" pos="3992" userDrawn="1">
          <p15:clr>
            <a:srgbClr val="A4A3A4"/>
          </p15:clr>
        </p15:guide>
        <p15:guide id="4" pos="3881" userDrawn="1">
          <p15:clr>
            <a:srgbClr val="A4A3A4"/>
          </p15:clr>
        </p15:guide>
        <p15:guide id="5" pos="440"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showGuides="1">
      <p:cViewPr>
        <p:scale>
          <a:sx n="70" d="100"/>
          <a:sy n="70" d="100"/>
        </p:scale>
        <p:origin x="-654" y="-426"/>
      </p:cViewPr>
      <p:guideLst>
        <p:guide orient="horz" pos="2186"/>
        <p:guide orient="horz" pos="369"/>
        <p:guide orient="horz" pos="3992"/>
        <p:guide pos="3881"/>
        <p:guide pos="440"/>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914"/>
        <p:guide pos="218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3.xml"/><Relationship Id="rId42" Type="http://schemas.openxmlformats.org/officeDocument/2006/relationships/font" Target="fonts/font8.fntdata"/><Relationship Id="rId41" Type="http://schemas.openxmlformats.org/officeDocument/2006/relationships/font" Target="fonts/font7.fntdata"/><Relationship Id="rId40" Type="http://schemas.openxmlformats.org/officeDocument/2006/relationships/font" Target="fonts/font6.fntdata"/><Relationship Id="rId4" Type="http://schemas.openxmlformats.org/officeDocument/2006/relationships/notesMaster" Target="notesMasters/notesMaster1.xml"/><Relationship Id="rId39" Type="http://schemas.openxmlformats.org/officeDocument/2006/relationships/font" Target="fonts/font5.fntdata"/><Relationship Id="rId38" Type="http://schemas.openxmlformats.org/officeDocument/2006/relationships/font" Target="fonts/font4.fntdata"/><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2.jpeg"/><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jpeg"/><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0.xml"/><Relationship Id="rId2" Type="http://schemas.openxmlformats.org/officeDocument/2006/relationships/image" Target="../media/image21.png"/><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2.xml"/><Relationship Id="rId2" Type="http://schemas.openxmlformats.org/officeDocument/2006/relationships/image" Target="../media/image22.png"/><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管理学基础（第三版）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6209030" cy="2971165"/>
          </a:xfrm>
          <a:prstGeom prst="rect">
            <a:avLst/>
          </a:prstGeom>
          <a:noFill/>
        </p:spPr>
        <p:txBody>
          <a:bodyPr wrap="square" rtlCol="0">
            <a:spAutoFit/>
          </a:bodyPr>
          <a:p>
            <a:pPr>
              <a:lnSpc>
                <a:spcPct val="130000"/>
              </a:lnSpc>
              <a:spcBef>
                <a:spcPts val="0"/>
              </a:spcBef>
              <a:spcAft>
                <a:spcPts val="0"/>
              </a:spcAft>
            </a:pPr>
            <a:r>
              <a:rPr sz="1600" dirty="0">
                <a:latin typeface="宋体" panose="02010600030101010101" pitchFamily="2" charset="-122"/>
              </a:rPr>
              <a:t>在组织管理过程中不同的领导会使用不同的管理方式，而不同的领导方式直接关系到领导的成效。领导方式大体上有三种类型：专权型领导、民主型领导和放任型领导。</a:t>
            </a:r>
            <a:endParaRPr sz="1600"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（1）专权型领导，是指领导者个人决定一切，布置下属执行。这种领导者要求下属绝对服从，并认为决策是自己一个人的事情。</a:t>
            </a:r>
            <a:endParaRPr sz="1600"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（2）民主型领导，是指领导者发动下属讨论，共同商量，集思广益，然后决策，要求上下融洽、合作一致地工作。</a:t>
            </a:r>
            <a:endParaRPr sz="1600"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（3）放任型领导，是指领导者撒手不管，下属愿意怎样做就怎样做，完全自由。</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2" name="Freeform 27"/>
          <p:cNvSpPr/>
          <p:nvPr/>
        </p:nvSpPr>
        <p:spPr bwMode="auto">
          <a:xfrm flipH="1">
            <a:off x="2715866" y="821295"/>
            <a:ext cx="1499802" cy="1431594"/>
          </a:xfrm>
          <a:prstGeom prst="ellipse">
            <a:avLst/>
          </a:prstGeom>
          <a:blipFill dpi="0" rotWithShape="1">
            <a:blip r:embed="rId2"/>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二、领导方式</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4745567" y="25338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6881285" y="34602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6521451" y="26169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4356100" y="41666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4764618" y="45540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7454901" y="40163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6800851" y="28839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5403851" y="32268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4411133" y="27629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a:off x="4502151" y="5064125"/>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7752293" y="29035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774065" y="1448435"/>
            <a:ext cx="3971290" cy="2212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2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1. 领导特质理论</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20000"/>
              </a:lnSpc>
            </a:pPr>
            <a:r>
              <a:rPr lang="zh-CN" altLang="en-US" sz="1600" dirty="0">
                <a:latin typeface="宋体" panose="02010600030101010101" pitchFamily="2" charset="-122"/>
                <a:sym typeface="宋体" panose="02010600030101010101" pitchFamily="2" charset="-122"/>
              </a:rPr>
              <a:t>领导特质理论是早期领导理论中的典型。这种特质理论着重于讨论领导者的个性特征对领导有效性的影响。关注于“哪些性格特征更适合做领导”这样的问题，追求一些普适性结论。这也就把对“特质”的理解引向了那些“与众不同的性格特征”。</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8720455" y="2533650"/>
            <a:ext cx="3018790" cy="2507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2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2. 领导行为理论</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2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从 20 世纪 40 年代开始，许多研究者将目光转向领导者所表现出来的行为上，因而被称为领导行为理论。</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2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（1）四分图理论。</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2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（2）管理方格图理论。</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20000"/>
              </a:lnSpc>
            </a:pP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732155" y="4191635"/>
            <a:ext cx="371221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2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3. 领导权变理论</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20000"/>
              </a:lnSpc>
            </a:pPr>
            <a:r>
              <a:rPr lang="zh-CN" altLang="en-US" sz="1600" dirty="0">
                <a:latin typeface="宋体" panose="02010600030101010101" pitchFamily="2" charset="-122"/>
                <a:sym typeface="宋体" panose="02010600030101010101" pitchFamily="2" charset="-122"/>
              </a:rPr>
              <a:t>领导的权变理论是在领导特质理论和领导行为理论的基础上发展起来的。它认为，影响领导效能的因素有三个：领导者、被领导者、领导工作的情境。所以，它关注的就是这三者之间的相互影响。</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三、领导理论</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7996555" y="1805305"/>
            <a:ext cx="921385" cy="3248025"/>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领导艺术</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1905000"/>
            <a:ext cx="3775710" cy="922020"/>
          </a:xfrm>
          <a:prstGeom prst="rect">
            <a:avLst/>
          </a:prstGeom>
          <a:noFill/>
        </p:spPr>
        <p:txBody>
          <a:bodyPr wrap="square" rtlCol="0">
            <a:spAutoFit/>
          </a:bodyPr>
          <a:p>
            <a:r>
              <a:rPr lang="zh-CN" altLang="en-US" sz="5400" b="1">
                <a:latin typeface="宋体" panose="02010600030101010101" pitchFamily="2" charset="-122"/>
              </a:rPr>
              <a:t>任务三</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763905" y="2058035"/>
            <a:ext cx="4354830" cy="3444875"/>
            <a:chOff x="790833" y="2384649"/>
            <a:chExt cx="3888740" cy="3444875"/>
          </a:xfrm>
        </p:grpSpPr>
        <p:sp>
          <p:nvSpPr>
            <p:cNvPr id="83" name="TextBox 82"/>
            <p:cNvSpPr txBox="1"/>
            <p:nvPr/>
          </p:nvSpPr>
          <p:spPr>
            <a:xfrm>
              <a:off x="790833" y="2384649"/>
              <a:ext cx="2999740" cy="398780"/>
            </a:xfrm>
            <a:prstGeom prst="rect">
              <a:avLst/>
            </a:prstGeom>
            <a:noFill/>
          </p:spPr>
          <p:txBody>
            <a:bodyPr wrap="square" rtlCol="0">
              <a:spAutoFit/>
            </a:bodyPr>
            <a:lstStyle/>
            <a:p>
              <a:r>
                <a:rPr lang="en-US" sz="2000" spc="300" dirty="0" smtClean="0">
                  <a:solidFill>
                    <a:schemeClr val="tx2"/>
                  </a:solidFill>
                  <a:latin typeface="+mn-ea"/>
                </a:rPr>
                <a:t>1.领导艺术的含义</a:t>
              </a:r>
              <a:endParaRPr lang="en-US" sz="2000" spc="300" dirty="0" smtClean="0">
                <a:solidFill>
                  <a:schemeClr val="tx2"/>
                </a:solidFill>
                <a:latin typeface="+mn-ea"/>
              </a:endParaRPr>
            </a:p>
          </p:txBody>
        </p:sp>
        <p:sp>
          <p:nvSpPr>
            <p:cNvPr id="84" name="TextBox 83"/>
            <p:cNvSpPr txBox="1"/>
            <p:nvPr/>
          </p:nvSpPr>
          <p:spPr>
            <a:xfrm>
              <a:off x="790833" y="2783429"/>
              <a:ext cx="3888740" cy="3046095"/>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现代组织是由多种要素组成的比较复杂的系统。它要求领导者不但掌握现代领导科学、方法和手段，而且还要求领导者具有高超的领导艺术水平。领导艺术可以使领导活动取得事半功倍的效能。所谓领导艺术是指领导者运用自身的科学知识、实践经验、聪明才智和胆识魄力，在领导活动中遵循领导规律，巧妙地运用领导方法，有效地实现目标的状态或境界。</a:t>
              </a:r>
              <a:endParaRPr sz="1600" dirty="0">
                <a:solidFill>
                  <a:schemeClr val="tx1"/>
                </a:solidFill>
                <a:latin typeface="+mn-ea"/>
                <a:ea typeface="+mn-ea"/>
              </a:endParaRPr>
            </a:p>
          </p:txBody>
        </p:sp>
      </p:grpSp>
      <p:sp>
        <p:nvSpPr>
          <p:cNvPr id="25" name="文本框 2"/>
          <p:cNvSpPr txBox="1"/>
          <p:nvPr/>
        </p:nvSpPr>
        <p:spPr>
          <a:xfrm>
            <a:off x="885825" y="599440"/>
            <a:ext cx="4924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一、领导艺术的含义及特点</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564505" y="2134235"/>
            <a:ext cx="5567680" cy="3467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714375" y="1840230"/>
            <a:ext cx="5095875" cy="4183380"/>
            <a:chOff x="790833" y="2384649"/>
            <a:chExt cx="4550472" cy="4183380"/>
          </a:xfrm>
        </p:grpSpPr>
        <p:sp>
          <p:nvSpPr>
            <p:cNvPr id="83" name="TextBox 82"/>
            <p:cNvSpPr txBox="1"/>
            <p:nvPr/>
          </p:nvSpPr>
          <p:spPr>
            <a:xfrm>
              <a:off x="790833" y="2384649"/>
              <a:ext cx="2999740" cy="398780"/>
            </a:xfrm>
            <a:prstGeom prst="rect">
              <a:avLst/>
            </a:prstGeom>
            <a:noFill/>
          </p:spPr>
          <p:txBody>
            <a:bodyPr wrap="square" rtlCol="0">
              <a:spAutoFit/>
            </a:bodyPr>
            <a:lstStyle/>
            <a:p>
              <a:r>
                <a:rPr lang="en-US" sz="2000" spc="300" dirty="0" smtClean="0">
                  <a:solidFill>
                    <a:schemeClr val="tx2"/>
                  </a:solidFill>
                  <a:latin typeface="+mn-ea"/>
                </a:rPr>
                <a:t>2.领导艺术的特点</a:t>
              </a:r>
              <a:endParaRPr lang="en-US" sz="2000" spc="300" dirty="0" smtClean="0">
                <a:solidFill>
                  <a:schemeClr val="tx2"/>
                </a:solidFill>
                <a:latin typeface="+mn-ea"/>
              </a:endParaRPr>
            </a:p>
          </p:txBody>
        </p:sp>
        <p:sp>
          <p:nvSpPr>
            <p:cNvPr id="84" name="TextBox 83"/>
            <p:cNvSpPr txBox="1"/>
            <p:nvPr/>
          </p:nvSpPr>
          <p:spPr>
            <a:xfrm>
              <a:off x="790833" y="2783429"/>
              <a:ext cx="4550472" cy="3784600"/>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（1）创造性。优秀的领导者总是独具匠心地采用不同于他人的特殊方式和手段，形成富有个性和创造性的领导艺术。</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（2）原则性与灵活性。原则性是指领导活动要符合政策、法规。灵活性则是指达到总方向的具体措施。</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（3）多样性。多样性包括形式的多样性和内容的多样性，形式多样性是指同一个问题，不同的领导者处理会有不同的解决方法，表现不同的领导风格</a:t>
              </a:r>
              <a:r>
                <a:rPr lang="zh-CN" sz="1600" dirty="0">
                  <a:solidFill>
                    <a:schemeClr val="tx1"/>
                  </a:solidFill>
                  <a:latin typeface="+mn-ea"/>
                  <a:ea typeface="+mn-ea"/>
                </a:rPr>
                <a:t>。</a:t>
              </a:r>
              <a:endParaRPr lang="zh-CN" sz="1600" dirty="0">
                <a:solidFill>
                  <a:schemeClr val="tx1"/>
                </a:solidFill>
                <a:latin typeface="+mn-ea"/>
                <a:ea typeface="+mn-ea"/>
              </a:endParaRPr>
            </a:p>
            <a:p>
              <a:pPr algn="just">
                <a:lnSpc>
                  <a:spcPct val="150000"/>
                </a:lnSpc>
              </a:pPr>
              <a:r>
                <a:rPr lang="zh-CN" sz="1600" dirty="0">
                  <a:solidFill>
                    <a:schemeClr val="tx1"/>
                  </a:solidFill>
                  <a:latin typeface="+mn-ea"/>
                  <a:ea typeface="+mn-ea"/>
                </a:rPr>
                <a:t>（4）经验性和随机应变性。经验性是指领导者以个人经历、知识、经验为基础。</a:t>
              </a:r>
              <a:endParaRPr lang="zh-CN" sz="1600" dirty="0">
                <a:solidFill>
                  <a:schemeClr val="tx1"/>
                </a:solidFill>
                <a:latin typeface="+mn-ea"/>
                <a:ea typeface="+mn-ea"/>
              </a:endParaRPr>
            </a:p>
          </p:txBody>
        </p:sp>
      </p:grpSp>
      <p:sp>
        <p:nvSpPr>
          <p:cNvPr id="25" name="文本框 2"/>
          <p:cNvSpPr txBox="1"/>
          <p:nvPr/>
        </p:nvSpPr>
        <p:spPr>
          <a:xfrm>
            <a:off x="885825" y="599440"/>
            <a:ext cx="4924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一、领导艺术的含义及特点</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037580" y="2000885"/>
            <a:ext cx="5410200" cy="3632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2" name="组合 41"/>
          <p:cNvGrpSpPr/>
          <p:nvPr/>
        </p:nvGrpSpPr>
        <p:grpSpPr>
          <a:xfrm>
            <a:off x="4685042" y="1359387"/>
            <a:ext cx="2818164" cy="4567892"/>
            <a:chOff x="4685013" y="1728788"/>
            <a:chExt cx="2818164" cy="4567892"/>
          </a:xfrm>
        </p:grpSpPr>
        <p:sp>
          <p:nvSpPr>
            <p:cNvPr id="85" name="Freeform 6"/>
            <p:cNvSpPr/>
            <p:nvPr/>
          </p:nvSpPr>
          <p:spPr bwMode="auto">
            <a:xfrm rot="21060000">
              <a:off x="5669804" y="2942299"/>
              <a:ext cx="555405" cy="2381533"/>
            </a:xfrm>
            <a:custGeom>
              <a:avLst/>
              <a:gdLst>
                <a:gd name="T0" fmla="*/ 318 w 323"/>
                <a:gd name="T1" fmla="*/ 1385 h 1385"/>
                <a:gd name="T2" fmla="*/ 0 w 323"/>
                <a:gd name="T3" fmla="*/ 523 h 1385"/>
                <a:gd name="T4" fmla="*/ 5 w 323"/>
                <a:gd name="T5" fmla="*/ 522 h 1385"/>
                <a:gd name="T6" fmla="*/ 318 w 323"/>
                <a:gd name="T7" fmla="*/ 1370 h 1385"/>
                <a:gd name="T8" fmla="*/ 318 w 323"/>
                <a:gd name="T9" fmla="*/ 0 h 1385"/>
                <a:gd name="T10" fmla="*/ 323 w 323"/>
                <a:gd name="T11" fmla="*/ 0 h 1385"/>
                <a:gd name="T12" fmla="*/ 323 w 323"/>
                <a:gd name="T13" fmla="*/ 1385 h 1385"/>
                <a:gd name="T14" fmla="*/ 318 w 323"/>
                <a:gd name="T15" fmla="*/ 1385 h 1385"/>
                <a:gd name="T16" fmla="*/ 318 w 323"/>
                <a:gd name="T17" fmla="*/ 1385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1385">
                  <a:moveTo>
                    <a:pt x="318" y="1385"/>
                  </a:moveTo>
                  <a:lnTo>
                    <a:pt x="0" y="523"/>
                  </a:lnTo>
                  <a:lnTo>
                    <a:pt x="5" y="522"/>
                  </a:lnTo>
                  <a:lnTo>
                    <a:pt x="318" y="1370"/>
                  </a:lnTo>
                  <a:lnTo>
                    <a:pt x="318" y="0"/>
                  </a:lnTo>
                  <a:lnTo>
                    <a:pt x="323" y="0"/>
                  </a:lnTo>
                  <a:lnTo>
                    <a:pt x="323" y="1385"/>
                  </a:lnTo>
                  <a:lnTo>
                    <a:pt x="318" y="1385"/>
                  </a:lnTo>
                  <a:lnTo>
                    <a:pt x="318" y="1385"/>
                  </a:lnTo>
                  <a:close/>
                </a:path>
              </a:pathLst>
            </a:custGeom>
            <a:noFill/>
            <a:ln w="12700" cmpd="dbl">
              <a:solidFill>
                <a:schemeClr val="accent1">
                  <a:shade val="50000"/>
                </a:schemeClr>
              </a:solidFill>
              <a:prstDash val="sysDot"/>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8" name="Freeform 5"/>
            <p:cNvSpPr/>
            <p:nvPr/>
          </p:nvSpPr>
          <p:spPr bwMode="auto">
            <a:xfrm rot="21060000">
              <a:off x="5416809" y="1728788"/>
              <a:ext cx="1052346" cy="1219139"/>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9" name="Freeform 10"/>
            <p:cNvSpPr>
              <a:spLocks noChangeAspect="1"/>
            </p:cNvSpPr>
            <p:nvPr/>
          </p:nvSpPr>
          <p:spPr bwMode="auto">
            <a:xfrm rot="21060000">
              <a:off x="4685013" y="2847515"/>
              <a:ext cx="1091827" cy="1107649"/>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nvGrpSpPr>
            <p:cNvPr id="90" name="组合 89"/>
            <p:cNvGrpSpPr/>
            <p:nvPr/>
          </p:nvGrpSpPr>
          <p:grpSpPr>
            <a:xfrm>
              <a:off x="5507861" y="4977810"/>
              <a:ext cx="925101" cy="1318870"/>
              <a:chOff x="5507861" y="4977810"/>
              <a:chExt cx="925101" cy="1318870"/>
            </a:xfrm>
          </p:grpSpPr>
          <p:sp>
            <p:nvSpPr>
              <p:cNvPr id="99" name="Oval 8"/>
              <p:cNvSpPr>
                <a:spLocks noChangeArrowheads="1"/>
              </p:cNvSpPr>
              <p:nvPr/>
            </p:nvSpPr>
            <p:spPr bwMode="auto">
              <a:xfrm>
                <a:off x="5727959" y="4977810"/>
                <a:ext cx="228697" cy="226976"/>
              </a:xfrm>
              <a:prstGeom prst="ellipse">
                <a:avLst/>
              </a:pr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100" name="Freeform 9"/>
              <p:cNvSpPr/>
              <p:nvPr/>
            </p:nvSpPr>
            <p:spPr bwMode="auto">
              <a:xfrm>
                <a:off x="5507861" y="5230579"/>
                <a:ext cx="925101" cy="1066101"/>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cxnSp>
          <p:nvCxnSpPr>
            <p:cNvPr id="91" name="直接连接符 90"/>
            <p:cNvCxnSpPr/>
            <p:nvPr/>
          </p:nvCxnSpPr>
          <p:spPr>
            <a:xfrm flipV="1">
              <a:off x="6405488" y="3103329"/>
              <a:ext cx="452754" cy="2155618"/>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6405716" y="4447815"/>
              <a:ext cx="389938" cy="81887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93" name="Freeform 11"/>
            <p:cNvSpPr>
              <a:spLocks noChangeAspect="1"/>
            </p:cNvSpPr>
            <p:nvPr/>
          </p:nvSpPr>
          <p:spPr bwMode="auto">
            <a:xfrm rot="21240000">
              <a:off x="6528332" y="3459032"/>
              <a:ext cx="974845" cy="990407"/>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4" name="Freeform 5"/>
            <p:cNvSpPr>
              <a:spLocks noChangeAspect="1"/>
            </p:cNvSpPr>
            <p:nvPr/>
          </p:nvSpPr>
          <p:spPr bwMode="auto">
            <a:xfrm rot="1200000">
              <a:off x="6616927" y="2264617"/>
              <a:ext cx="779876" cy="903486"/>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5" name="Freeform 44673"/>
            <p:cNvSpPr/>
            <p:nvPr/>
          </p:nvSpPr>
          <p:spPr bwMode="auto">
            <a:xfrm rot="1020000">
              <a:off x="6836209" y="2463154"/>
              <a:ext cx="354013" cy="442913"/>
            </a:xfrm>
            <a:custGeom>
              <a:avLst/>
              <a:gdLst>
                <a:gd name="T0" fmla="*/ 142 w 149"/>
                <a:gd name="T1" fmla="*/ 83 h 187"/>
                <a:gd name="T2" fmla="*/ 115 w 149"/>
                <a:gd name="T3" fmla="*/ 54 h 187"/>
                <a:gd name="T4" fmla="*/ 104 w 149"/>
                <a:gd name="T5" fmla="*/ 17 h 187"/>
                <a:gd name="T6" fmla="*/ 44 w 149"/>
                <a:gd name="T7" fmla="*/ 17 h 187"/>
                <a:gd name="T8" fmla="*/ 33 w 149"/>
                <a:gd name="T9" fmla="*/ 55 h 187"/>
                <a:gd name="T10" fmla="*/ 6 w 149"/>
                <a:gd name="T11" fmla="*/ 84 h 187"/>
                <a:gd name="T12" fmla="*/ 36 w 149"/>
                <a:gd name="T13" fmla="*/ 135 h 187"/>
                <a:gd name="T14" fmla="*/ 64 w 149"/>
                <a:gd name="T15" fmla="*/ 133 h 187"/>
                <a:gd name="T16" fmla="*/ 64 w 149"/>
                <a:gd name="T17" fmla="*/ 179 h 187"/>
                <a:gd name="T18" fmla="*/ 75 w 149"/>
                <a:gd name="T19" fmla="*/ 187 h 187"/>
                <a:gd name="T20" fmla="*/ 86 w 149"/>
                <a:gd name="T21" fmla="*/ 179 h 187"/>
                <a:gd name="T22" fmla="*/ 86 w 149"/>
                <a:gd name="T23" fmla="*/ 133 h 187"/>
                <a:gd name="T24" fmla="*/ 113 w 149"/>
                <a:gd name="T25" fmla="*/ 135 h 187"/>
                <a:gd name="T26" fmla="*/ 142 w 149"/>
                <a:gd name="T27" fmla="*/ 8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87">
                  <a:moveTo>
                    <a:pt x="142" y="83"/>
                  </a:moveTo>
                  <a:cubicBezTo>
                    <a:pt x="139" y="69"/>
                    <a:pt x="128" y="59"/>
                    <a:pt x="115" y="54"/>
                  </a:cubicBezTo>
                  <a:cubicBezTo>
                    <a:pt x="118" y="41"/>
                    <a:pt x="114" y="27"/>
                    <a:pt x="104" y="17"/>
                  </a:cubicBezTo>
                  <a:cubicBezTo>
                    <a:pt x="87" y="0"/>
                    <a:pt x="60" y="0"/>
                    <a:pt x="44" y="17"/>
                  </a:cubicBezTo>
                  <a:cubicBezTo>
                    <a:pt x="34" y="27"/>
                    <a:pt x="30" y="42"/>
                    <a:pt x="33" y="55"/>
                  </a:cubicBezTo>
                  <a:cubicBezTo>
                    <a:pt x="20" y="59"/>
                    <a:pt x="9" y="70"/>
                    <a:pt x="6" y="84"/>
                  </a:cubicBezTo>
                  <a:cubicBezTo>
                    <a:pt x="0" y="107"/>
                    <a:pt x="13" y="130"/>
                    <a:pt x="36" y="135"/>
                  </a:cubicBezTo>
                  <a:cubicBezTo>
                    <a:pt x="46" y="138"/>
                    <a:pt x="55" y="137"/>
                    <a:pt x="64" y="133"/>
                  </a:cubicBezTo>
                  <a:cubicBezTo>
                    <a:pt x="64" y="179"/>
                    <a:pt x="64" y="179"/>
                    <a:pt x="64" y="179"/>
                  </a:cubicBezTo>
                  <a:cubicBezTo>
                    <a:pt x="64" y="183"/>
                    <a:pt x="69" y="187"/>
                    <a:pt x="75" y="187"/>
                  </a:cubicBezTo>
                  <a:cubicBezTo>
                    <a:pt x="81" y="187"/>
                    <a:pt x="86" y="183"/>
                    <a:pt x="86" y="179"/>
                  </a:cubicBezTo>
                  <a:cubicBezTo>
                    <a:pt x="86" y="133"/>
                    <a:pt x="86" y="133"/>
                    <a:pt x="86" y="133"/>
                  </a:cubicBezTo>
                  <a:cubicBezTo>
                    <a:pt x="94" y="137"/>
                    <a:pt x="104" y="138"/>
                    <a:pt x="113" y="135"/>
                  </a:cubicBezTo>
                  <a:cubicBezTo>
                    <a:pt x="135" y="129"/>
                    <a:pt x="149" y="106"/>
                    <a:pt x="142" y="83"/>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6" name="Freeform 30"/>
            <p:cNvSpPr>
              <a:spLocks noChangeAspect="1" noEditPoints="1"/>
            </p:cNvSpPr>
            <p:nvPr/>
          </p:nvSpPr>
          <p:spPr bwMode="auto">
            <a:xfrm>
              <a:off x="6769689" y="3798609"/>
              <a:ext cx="468000" cy="337922"/>
            </a:xfrm>
            <a:custGeom>
              <a:avLst/>
              <a:gdLst>
                <a:gd name="T0" fmla="*/ 47 w 165"/>
                <a:gd name="T1" fmla="*/ 57 h 121"/>
                <a:gd name="T2" fmla="*/ 60 w 165"/>
                <a:gd name="T3" fmla="*/ 82 h 121"/>
                <a:gd name="T4" fmla="*/ 98 w 165"/>
                <a:gd name="T5" fmla="*/ 78 h 121"/>
                <a:gd name="T6" fmla="*/ 104 w 165"/>
                <a:gd name="T7" fmla="*/ 68 h 121"/>
                <a:gd name="T8" fmla="*/ 77 w 165"/>
                <a:gd name="T9" fmla="*/ 28 h 121"/>
                <a:gd name="T10" fmla="*/ 141 w 165"/>
                <a:gd name="T11" fmla="*/ 121 h 121"/>
                <a:gd name="T12" fmla="*/ 117 w 165"/>
                <a:gd name="T13" fmla="*/ 91 h 121"/>
                <a:gd name="T14" fmla="*/ 77 w 165"/>
                <a:gd name="T15" fmla="*/ 94 h 121"/>
                <a:gd name="T16" fmla="*/ 30 w 165"/>
                <a:gd name="T17" fmla="*/ 115 h 121"/>
                <a:gd name="T18" fmla="*/ 30 w 165"/>
                <a:gd name="T19" fmla="*/ 55 h 121"/>
                <a:gd name="T20" fmla="*/ 43 w 165"/>
                <a:gd name="T21" fmla="*/ 45 h 121"/>
                <a:gd name="T22" fmla="*/ 34 w 165"/>
                <a:gd name="T23" fmla="*/ 39 h 121"/>
                <a:gd name="T24" fmla="*/ 5 w 165"/>
                <a:gd name="T25" fmla="*/ 24 h 121"/>
                <a:gd name="T26" fmla="*/ 42 w 165"/>
                <a:gd name="T27" fmla="*/ 24 h 121"/>
                <a:gd name="T28" fmla="*/ 50 w 165"/>
                <a:gd name="T29" fmla="*/ 32 h 121"/>
                <a:gd name="T30" fmla="*/ 104 w 165"/>
                <a:gd name="T31" fmla="*/ 33 h 121"/>
                <a:gd name="T32" fmla="*/ 110 w 165"/>
                <a:gd name="T33" fmla="*/ 24 h 121"/>
                <a:gd name="T34" fmla="*/ 159 w 165"/>
                <a:gd name="T35" fmla="*/ 24 h 121"/>
                <a:gd name="T36" fmla="*/ 118 w 165"/>
                <a:gd name="T37" fmla="*/ 42 h 121"/>
                <a:gd name="T38" fmla="*/ 113 w 165"/>
                <a:gd name="T39" fmla="*/ 57 h 121"/>
                <a:gd name="T40" fmla="*/ 125 w 165"/>
                <a:gd name="T41" fmla="*/ 79 h 121"/>
                <a:gd name="T42" fmla="*/ 165 w 165"/>
                <a:gd name="T43" fmla="*/ 97 h 121"/>
                <a:gd name="T44" fmla="*/ 41 w 165"/>
                <a:gd name="T45" fmla="*/ 64 h 121"/>
                <a:gd name="T46" fmla="*/ 7 w 165"/>
                <a:gd name="T47" fmla="*/ 85 h 121"/>
                <a:gd name="T48" fmla="*/ 53 w 165"/>
                <a:gd name="T49" fmla="*/ 85 h 121"/>
                <a:gd name="T50" fmla="*/ 116 w 165"/>
                <a:gd name="T51" fmla="*/ 27 h 121"/>
                <a:gd name="T52" fmla="*/ 123 w 165"/>
                <a:gd name="T53" fmla="*/ 39 h 121"/>
                <a:gd name="T54" fmla="*/ 153 w 165"/>
                <a:gd name="T55" fmla="*/ 24 h 121"/>
                <a:gd name="T56" fmla="*/ 116 w 165"/>
                <a:gd name="T57" fmla="*/ 24 h 121"/>
                <a:gd name="T58" fmla="*/ 23 w 165"/>
                <a:gd name="T59" fmla="*/ 12 h 121"/>
                <a:gd name="T60" fmla="*/ 23 w 165"/>
                <a:gd name="T61" fmla="*/ 37 h 121"/>
                <a:gd name="T62" fmla="*/ 28 w 165"/>
                <a:gd name="T63" fmla="*/ 27 h 121"/>
                <a:gd name="T64" fmla="*/ 158 w 165"/>
                <a:gd name="T65" fmla="*/ 97 h 121"/>
                <a:gd name="T66" fmla="*/ 123 w 165"/>
                <a:gd name="T67" fmla="*/ 97 h 121"/>
                <a:gd name="T68" fmla="*/ 158 w 165"/>
                <a:gd name="T69" fmla="*/ 9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121">
                  <a:moveTo>
                    <a:pt x="77" y="28"/>
                  </a:moveTo>
                  <a:cubicBezTo>
                    <a:pt x="61" y="28"/>
                    <a:pt x="47" y="41"/>
                    <a:pt x="47" y="57"/>
                  </a:cubicBezTo>
                  <a:cubicBezTo>
                    <a:pt x="47" y="58"/>
                    <a:pt x="47" y="59"/>
                    <a:pt x="48" y="60"/>
                  </a:cubicBezTo>
                  <a:cubicBezTo>
                    <a:pt x="55" y="65"/>
                    <a:pt x="59" y="73"/>
                    <a:pt x="60" y="82"/>
                  </a:cubicBezTo>
                  <a:cubicBezTo>
                    <a:pt x="65" y="85"/>
                    <a:pt x="71" y="87"/>
                    <a:pt x="77" y="87"/>
                  </a:cubicBezTo>
                  <a:cubicBezTo>
                    <a:pt x="85" y="87"/>
                    <a:pt x="92" y="83"/>
                    <a:pt x="98" y="78"/>
                  </a:cubicBezTo>
                  <a:cubicBezTo>
                    <a:pt x="97" y="76"/>
                    <a:pt x="97" y="73"/>
                    <a:pt x="98" y="71"/>
                  </a:cubicBezTo>
                  <a:cubicBezTo>
                    <a:pt x="100" y="69"/>
                    <a:pt x="102" y="68"/>
                    <a:pt x="104" y="68"/>
                  </a:cubicBezTo>
                  <a:cubicBezTo>
                    <a:pt x="105" y="65"/>
                    <a:pt x="106" y="61"/>
                    <a:pt x="106" y="57"/>
                  </a:cubicBezTo>
                  <a:cubicBezTo>
                    <a:pt x="106" y="41"/>
                    <a:pt x="93" y="28"/>
                    <a:pt x="77" y="28"/>
                  </a:cubicBezTo>
                  <a:moveTo>
                    <a:pt x="165" y="97"/>
                  </a:moveTo>
                  <a:cubicBezTo>
                    <a:pt x="165" y="111"/>
                    <a:pt x="154" y="121"/>
                    <a:pt x="141" y="121"/>
                  </a:cubicBezTo>
                  <a:cubicBezTo>
                    <a:pt x="127" y="121"/>
                    <a:pt x="116" y="111"/>
                    <a:pt x="116" y="97"/>
                  </a:cubicBezTo>
                  <a:cubicBezTo>
                    <a:pt x="116" y="95"/>
                    <a:pt x="117" y="93"/>
                    <a:pt x="117" y="91"/>
                  </a:cubicBezTo>
                  <a:cubicBezTo>
                    <a:pt x="115" y="90"/>
                    <a:pt x="106" y="84"/>
                    <a:pt x="103" y="83"/>
                  </a:cubicBezTo>
                  <a:cubicBezTo>
                    <a:pt x="96" y="90"/>
                    <a:pt x="87" y="94"/>
                    <a:pt x="77" y="94"/>
                  </a:cubicBezTo>
                  <a:cubicBezTo>
                    <a:pt x="71" y="94"/>
                    <a:pt x="65" y="92"/>
                    <a:pt x="60" y="90"/>
                  </a:cubicBezTo>
                  <a:cubicBezTo>
                    <a:pt x="58" y="104"/>
                    <a:pt x="45" y="115"/>
                    <a:pt x="30" y="115"/>
                  </a:cubicBezTo>
                  <a:cubicBezTo>
                    <a:pt x="13" y="115"/>
                    <a:pt x="0" y="102"/>
                    <a:pt x="0" y="85"/>
                  </a:cubicBezTo>
                  <a:cubicBezTo>
                    <a:pt x="0" y="68"/>
                    <a:pt x="13" y="55"/>
                    <a:pt x="30" y="55"/>
                  </a:cubicBezTo>
                  <a:cubicBezTo>
                    <a:pt x="34" y="55"/>
                    <a:pt x="37" y="55"/>
                    <a:pt x="40" y="56"/>
                  </a:cubicBezTo>
                  <a:cubicBezTo>
                    <a:pt x="40" y="52"/>
                    <a:pt x="41" y="48"/>
                    <a:pt x="43" y="45"/>
                  </a:cubicBezTo>
                  <a:cubicBezTo>
                    <a:pt x="42" y="45"/>
                    <a:pt x="42" y="45"/>
                    <a:pt x="42" y="45"/>
                  </a:cubicBezTo>
                  <a:cubicBezTo>
                    <a:pt x="34" y="39"/>
                    <a:pt x="34" y="39"/>
                    <a:pt x="34" y="39"/>
                  </a:cubicBezTo>
                  <a:cubicBezTo>
                    <a:pt x="31" y="41"/>
                    <a:pt x="27" y="43"/>
                    <a:pt x="23" y="43"/>
                  </a:cubicBezTo>
                  <a:cubicBezTo>
                    <a:pt x="13" y="43"/>
                    <a:pt x="5" y="34"/>
                    <a:pt x="5" y="24"/>
                  </a:cubicBezTo>
                  <a:cubicBezTo>
                    <a:pt x="5" y="14"/>
                    <a:pt x="13" y="6"/>
                    <a:pt x="23" y="6"/>
                  </a:cubicBezTo>
                  <a:cubicBezTo>
                    <a:pt x="34" y="6"/>
                    <a:pt x="42" y="14"/>
                    <a:pt x="42" y="24"/>
                  </a:cubicBezTo>
                  <a:cubicBezTo>
                    <a:pt x="42" y="25"/>
                    <a:pt x="42" y="26"/>
                    <a:pt x="42" y="27"/>
                  </a:cubicBezTo>
                  <a:cubicBezTo>
                    <a:pt x="50" y="32"/>
                    <a:pt x="50" y="32"/>
                    <a:pt x="50" y="32"/>
                  </a:cubicBezTo>
                  <a:cubicBezTo>
                    <a:pt x="57" y="25"/>
                    <a:pt x="66" y="21"/>
                    <a:pt x="77" y="21"/>
                  </a:cubicBezTo>
                  <a:cubicBezTo>
                    <a:pt x="88" y="21"/>
                    <a:pt x="98" y="26"/>
                    <a:pt x="104" y="33"/>
                  </a:cubicBezTo>
                  <a:cubicBezTo>
                    <a:pt x="111" y="30"/>
                    <a:pt x="111" y="30"/>
                    <a:pt x="111" y="30"/>
                  </a:cubicBezTo>
                  <a:cubicBezTo>
                    <a:pt x="110" y="28"/>
                    <a:pt x="110" y="26"/>
                    <a:pt x="110" y="24"/>
                  </a:cubicBezTo>
                  <a:cubicBezTo>
                    <a:pt x="110" y="11"/>
                    <a:pt x="121" y="0"/>
                    <a:pt x="135" y="0"/>
                  </a:cubicBezTo>
                  <a:cubicBezTo>
                    <a:pt x="148" y="0"/>
                    <a:pt x="159" y="11"/>
                    <a:pt x="159" y="24"/>
                  </a:cubicBezTo>
                  <a:cubicBezTo>
                    <a:pt x="159" y="38"/>
                    <a:pt x="148" y="49"/>
                    <a:pt x="135" y="49"/>
                  </a:cubicBezTo>
                  <a:cubicBezTo>
                    <a:pt x="128" y="49"/>
                    <a:pt x="122" y="46"/>
                    <a:pt x="118" y="42"/>
                  </a:cubicBezTo>
                  <a:cubicBezTo>
                    <a:pt x="111" y="46"/>
                    <a:pt x="111" y="46"/>
                    <a:pt x="111" y="46"/>
                  </a:cubicBezTo>
                  <a:cubicBezTo>
                    <a:pt x="113" y="49"/>
                    <a:pt x="113" y="53"/>
                    <a:pt x="113" y="57"/>
                  </a:cubicBezTo>
                  <a:cubicBezTo>
                    <a:pt x="113" y="62"/>
                    <a:pt x="112" y="66"/>
                    <a:pt x="111" y="70"/>
                  </a:cubicBezTo>
                  <a:cubicBezTo>
                    <a:pt x="125" y="79"/>
                    <a:pt x="125" y="79"/>
                    <a:pt x="125" y="79"/>
                  </a:cubicBezTo>
                  <a:cubicBezTo>
                    <a:pt x="129" y="75"/>
                    <a:pt x="135" y="73"/>
                    <a:pt x="141" y="73"/>
                  </a:cubicBezTo>
                  <a:cubicBezTo>
                    <a:pt x="154" y="73"/>
                    <a:pt x="165" y="84"/>
                    <a:pt x="165" y="97"/>
                  </a:cubicBezTo>
                  <a:moveTo>
                    <a:pt x="53" y="85"/>
                  </a:moveTo>
                  <a:cubicBezTo>
                    <a:pt x="53" y="76"/>
                    <a:pt x="48" y="68"/>
                    <a:pt x="41" y="64"/>
                  </a:cubicBezTo>
                  <a:cubicBezTo>
                    <a:pt x="38" y="63"/>
                    <a:pt x="34" y="62"/>
                    <a:pt x="30" y="62"/>
                  </a:cubicBezTo>
                  <a:cubicBezTo>
                    <a:pt x="17" y="62"/>
                    <a:pt x="7" y="72"/>
                    <a:pt x="7" y="85"/>
                  </a:cubicBezTo>
                  <a:cubicBezTo>
                    <a:pt x="7" y="98"/>
                    <a:pt x="17" y="108"/>
                    <a:pt x="30" y="108"/>
                  </a:cubicBezTo>
                  <a:cubicBezTo>
                    <a:pt x="43" y="108"/>
                    <a:pt x="53" y="98"/>
                    <a:pt x="53" y="85"/>
                  </a:cubicBezTo>
                  <a:close/>
                  <a:moveTo>
                    <a:pt x="116" y="24"/>
                  </a:moveTo>
                  <a:cubicBezTo>
                    <a:pt x="116" y="25"/>
                    <a:pt x="116" y="26"/>
                    <a:pt x="116" y="27"/>
                  </a:cubicBezTo>
                  <a:cubicBezTo>
                    <a:pt x="119" y="26"/>
                    <a:pt x="123" y="27"/>
                    <a:pt x="125" y="30"/>
                  </a:cubicBezTo>
                  <a:cubicBezTo>
                    <a:pt x="126" y="33"/>
                    <a:pt x="126" y="37"/>
                    <a:pt x="123" y="39"/>
                  </a:cubicBezTo>
                  <a:cubicBezTo>
                    <a:pt x="126" y="41"/>
                    <a:pt x="130" y="43"/>
                    <a:pt x="135" y="43"/>
                  </a:cubicBezTo>
                  <a:cubicBezTo>
                    <a:pt x="145" y="43"/>
                    <a:pt x="153" y="35"/>
                    <a:pt x="153" y="24"/>
                  </a:cubicBezTo>
                  <a:cubicBezTo>
                    <a:pt x="153" y="14"/>
                    <a:pt x="145" y="6"/>
                    <a:pt x="135" y="6"/>
                  </a:cubicBezTo>
                  <a:cubicBezTo>
                    <a:pt x="124" y="6"/>
                    <a:pt x="116" y="14"/>
                    <a:pt x="116" y="24"/>
                  </a:cubicBezTo>
                  <a:moveTo>
                    <a:pt x="36" y="24"/>
                  </a:moveTo>
                  <a:cubicBezTo>
                    <a:pt x="36" y="17"/>
                    <a:pt x="30" y="12"/>
                    <a:pt x="23" y="12"/>
                  </a:cubicBezTo>
                  <a:cubicBezTo>
                    <a:pt x="17" y="12"/>
                    <a:pt x="11" y="17"/>
                    <a:pt x="11" y="24"/>
                  </a:cubicBezTo>
                  <a:cubicBezTo>
                    <a:pt x="11" y="31"/>
                    <a:pt x="17" y="37"/>
                    <a:pt x="23" y="37"/>
                  </a:cubicBezTo>
                  <a:cubicBezTo>
                    <a:pt x="25" y="37"/>
                    <a:pt x="27" y="36"/>
                    <a:pt x="29" y="36"/>
                  </a:cubicBezTo>
                  <a:cubicBezTo>
                    <a:pt x="27" y="33"/>
                    <a:pt x="27" y="30"/>
                    <a:pt x="28" y="27"/>
                  </a:cubicBezTo>
                  <a:cubicBezTo>
                    <a:pt x="30" y="25"/>
                    <a:pt x="33" y="24"/>
                    <a:pt x="36" y="24"/>
                  </a:cubicBezTo>
                  <a:moveTo>
                    <a:pt x="158" y="97"/>
                  </a:moveTo>
                  <a:cubicBezTo>
                    <a:pt x="158" y="87"/>
                    <a:pt x="150" y="79"/>
                    <a:pt x="141" y="79"/>
                  </a:cubicBezTo>
                  <a:cubicBezTo>
                    <a:pt x="131" y="79"/>
                    <a:pt x="123" y="87"/>
                    <a:pt x="123" y="97"/>
                  </a:cubicBezTo>
                  <a:cubicBezTo>
                    <a:pt x="123" y="107"/>
                    <a:pt x="131" y="115"/>
                    <a:pt x="141" y="115"/>
                  </a:cubicBezTo>
                  <a:cubicBezTo>
                    <a:pt x="150" y="115"/>
                    <a:pt x="158" y="107"/>
                    <a:pt x="158" y="97"/>
                  </a:cubicBezTo>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7" name="Freeform 14"/>
            <p:cNvSpPr>
              <a:spLocks noEditPoints="1"/>
            </p:cNvSpPr>
            <p:nvPr/>
          </p:nvSpPr>
          <p:spPr bwMode="auto">
            <a:xfrm rot="-1800000">
              <a:off x="5013439" y="3139402"/>
              <a:ext cx="454025" cy="523875"/>
            </a:xfrm>
            <a:custGeom>
              <a:avLst/>
              <a:gdLst>
                <a:gd name="T0" fmla="*/ 83 w 131"/>
                <a:gd name="T1" fmla="*/ 130 h 151"/>
                <a:gd name="T2" fmla="*/ 86 w 131"/>
                <a:gd name="T3" fmla="*/ 136 h 151"/>
                <a:gd name="T4" fmla="*/ 48 w 131"/>
                <a:gd name="T5" fmla="*/ 138 h 151"/>
                <a:gd name="T6" fmla="*/ 45 w 131"/>
                <a:gd name="T7" fmla="*/ 132 h 151"/>
                <a:gd name="T8" fmla="*/ 48 w 131"/>
                <a:gd name="T9" fmla="*/ 130 h 151"/>
                <a:gd name="T10" fmla="*/ 78 w 131"/>
                <a:gd name="T11" fmla="*/ 147 h 151"/>
                <a:gd name="T12" fmla="*/ 57 w 131"/>
                <a:gd name="T13" fmla="*/ 151 h 151"/>
                <a:gd name="T14" fmla="*/ 52 w 131"/>
                <a:gd name="T15" fmla="*/ 143 h 151"/>
                <a:gd name="T16" fmla="*/ 65 w 131"/>
                <a:gd name="T17" fmla="*/ 34 h 151"/>
                <a:gd name="T18" fmla="*/ 82 w 131"/>
                <a:gd name="T19" fmla="*/ 125 h 151"/>
                <a:gd name="T20" fmla="*/ 31 w 131"/>
                <a:gd name="T21" fmla="*/ 68 h 151"/>
                <a:gd name="T22" fmla="*/ 65 w 131"/>
                <a:gd name="T23" fmla="*/ 34 h 151"/>
                <a:gd name="T24" fmla="*/ 72 w 131"/>
                <a:gd name="T25" fmla="*/ 41 h 151"/>
                <a:gd name="T26" fmla="*/ 79 w 131"/>
                <a:gd name="T27" fmla="*/ 45 h 151"/>
                <a:gd name="T28" fmla="*/ 71 w 131"/>
                <a:gd name="T29" fmla="*/ 43 h 151"/>
                <a:gd name="T30" fmla="*/ 50 w 131"/>
                <a:gd name="T31" fmla="*/ 53 h 151"/>
                <a:gd name="T32" fmla="*/ 42 w 131"/>
                <a:gd name="T33" fmla="*/ 68 h 151"/>
                <a:gd name="T34" fmla="*/ 40 w 131"/>
                <a:gd name="T35" fmla="*/ 81 h 151"/>
                <a:gd name="T36" fmla="*/ 38 w 131"/>
                <a:gd name="T37" fmla="*/ 74 h 151"/>
                <a:gd name="T38" fmla="*/ 38 w 131"/>
                <a:gd name="T39" fmla="*/ 60 h 151"/>
                <a:gd name="T40" fmla="*/ 47 w 131"/>
                <a:gd name="T41" fmla="*/ 47 h 151"/>
                <a:gd name="T42" fmla="*/ 65 w 131"/>
                <a:gd name="T43" fmla="*/ 40 h 151"/>
                <a:gd name="T44" fmla="*/ 70 w 131"/>
                <a:gd name="T45" fmla="*/ 40 h 151"/>
                <a:gd name="T46" fmla="*/ 70 w 131"/>
                <a:gd name="T47" fmla="*/ 0 h 151"/>
                <a:gd name="T48" fmla="*/ 66 w 131"/>
                <a:gd name="T49" fmla="*/ 23 h 151"/>
                <a:gd name="T50" fmla="*/ 62 w 131"/>
                <a:gd name="T51" fmla="*/ 0 h 151"/>
                <a:gd name="T52" fmla="*/ 115 w 131"/>
                <a:gd name="T53" fmla="*/ 22 h 151"/>
                <a:gd name="T54" fmla="*/ 93 w 131"/>
                <a:gd name="T55" fmla="*/ 32 h 151"/>
                <a:gd name="T56" fmla="*/ 34 w 131"/>
                <a:gd name="T57" fmla="*/ 102 h 151"/>
                <a:gd name="T58" fmla="*/ 17 w 131"/>
                <a:gd name="T59" fmla="*/ 108 h 151"/>
                <a:gd name="T60" fmla="*/ 34 w 131"/>
                <a:gd name="T61" fmla="*/ 102 h 151"/>
                <a:gd name="T62" fmla="*/ 22 w 131"/>
                <a:gd name="T63" fmla="*/ 16 h 151"/>
                <a:gd name="T64" fmla="*/ 32 w 131"/>
                <a:gd name="T65" fmla="*/ 37 h 151"/>
                <a:gd name="T66" fmla="*/ 22 w 131"/>
                <a:gd name="T67" fmla="*/ 16 h 151"/>
                <a:gd name="T68" fmla="*/ 109 w 131"/>
                <a:gd name="T69" fmla="*/ 114 h 151"/>
                <a:gd name="T70" fmla="*/ 102 w 131"/>
                <a:gd name="T71" fmla="*/ 96 h 151"/>
                <a:gd name="T72" fmla="*/ 97 w 131"/>
                <a:gd name="T73" fmla="*/ 102 h 151"/>
                <a:gd name="T74" fmla="*/ 131 w 131"/>
                <a:gd name="T75" fmla="*/ 69 h 151"/>
                <a:gd name="T76" fmla="*/ 112 w 131"/>
                <a:gd name="T77" fmla="*/ 68 h 151"/>
                <a:gd name="T78" fmla="*/ 131 w 131"/>
                <a:gd name="T79" fmla="*/ 61 h 151"/>
                <a:gd name="T80" fmla="*/ 0 w 131"/>
                <a:gd name="T81" fmla="*/ 69 h 151"/>
                <a:gd name="T82" fmla="*/ 20 w 131"/>
                <a:gd name="T83" fmla="*/ 61 h 151"/>
                <a:gd name="T84" fmla="*/ 20 w 131"/>
                <a:gd name="T85"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151">
                  <a:moveTo>
                    <a:pt x="48" y="130"/>
                  </a:moveTo>
                  <a:cubicBezTo>
                    <a:pt x="83" y="130"/>
                    <a:pt x="83" y="130"/>
                    <a:pt x="83" y="130"/>
                  </a:cubicBezTo>
                  <a:cubicBezTo>
                    <a:pt x="84" y="130"/>
                    <a:pt x="86" y="131"/>
                    <a:pt x="86" y="132"/>
                  </a:cubicBezTo>
                  <a:cubicBezTo>
                    <a:pt x="86" y="136"/>
                    <a:pt x="86" y="136"/>
                    <a:pt x="86" y="136"/>
                  </a:cubicBezTo>
                  <a:cubicBezTo>
                    <a:pt x="86" y="137"/>
                    <a:pt x="84" y="138"/>
                    <a:pt x="83" y="138"/>
                  </a:cubicBezTo>
                  <a:cubicBezTo>
                    <a:pt x="48" y="138"/>
                    <a:pt x="48" y="138"/>
                    <a:pt x="48" y="138"/>
                  </a:cubicBezTo>
                  <a:cubicBezTo>
                    <a:pt x="46" y="138"/>
                    <a:pt x="45" y="137"/>
                    <a:pt x="45" y="136"/>
                  </a:cubicBezTo>
                  <a:cubicBezTo>
                    <a:pt x="45" y="132"/>
                    <a:pt x="45" y="132"/>
                    <a:pt x="45" y="132"/>
                  </a:cubicBezTo>
                  <a:cubicBezTo>
                    <a:pt x="45" y="131"/>
                    <a:pt x="46" y="130"/>
                    <a:pt x="48" y="130"/>
                  </a:cubicBezTo>
                  <a:cubicBezTo>
                    <a:pt x="48" y="130"/>
                    <a:pt x="48" y="130"/>
                    <a:pt x="48" y="130"/>
                  </a:cubicBezTo>
                  <a:close/>
                  <a:moveTo>
                    <a:pt x="78" y="143"/>
                  </a:moveTo>
                  <a:cubicBezTo>
                    <a:pt x="78" y="147"/>
                    <a:pt x="78" y="147"/>
                    <a:pt x="78" y="147"/>
                  </a:cubicBezTo>
                  <a:cubicBezTo>
                    <a:pt x="78" y="149"/>
                    <a:pt x="76" y="151"/>
                    <a:pt x="74" y="151"/>
                  </a:cubicBezTo>
                  <a:cubicBezTo>
                    <a:pt x="57" y="151"/>
                    <a:pt x="57" y="151"/>
                    <a:pt x="57" y="151"/>
                  </a:cubicBezTo>
                  <a:cubicBezTo>
                    <a:pt x="54" y="151"/>
                    <a:pt x="52" y="149"/>
                    <a:pt x="52" y="147"/>
                  </a:cubicBezTo>
                  <a:cubicBezTo>
                    <a:pt x="52" y="143"/>
                    <a:pt x="52" y="143"/>
                    <a:pt x="52" y="143"/>
                  </a:cubicBezTo>
                  <a:cubicBezTo>
                    <a:pt x="78" y="143"/>
                    <a:pt x="78" y="143"/>
                    <a:pt x="78" y="143"/>
                  </a:cubicBezTo>
                  <a:close/>
                  <a:moveTo>
                    <a:pt x="65" y="34"/>
                  </a:moveTo>
                  <a:cubicBezTo>
                    <a:pt x="84" y="34"/>
                    <a:pt x="99" y="49"/>
                    <a:pt x="99" y="68"/>
                  </a:cubicBezTo>
                  <a:cubicBezTo>
                    <a:pt x="99" y="89"/>
                    <a:pt x="82" y="94"/>
                    <a:pt x="82" y="125"/>
                  </a:cubicBezTo>
                  <a:cubicBezTo>
                    <a:pt x="49" y="125"/>
                    <a:pt x="49" y="125"/>
                    <a:pt x="49" y="125"/>
                  </a:cubicBezTo>
                  <a:cubicBezTo>
                    <a:pt x="49" y="94"/>
                    <a:pt x="31" y="89"/>
                    <a:pt x="31" y="68"/>
                  </a:cubicBezTo>
                  <a:cubicBezTo>
                    <a:pt x="31" y="49"/>
                    <a:pt x="47" y="34"/>
                    <a:pt x="65" y="34"/>
                  </a:cubicBezTo>
                  <a:cubicBezTo>
                    <a:pt x="65" y="34"/>
                    <a:pt x="65" y="34"/>
                    <a:pt x="65" y="34"/>
                  </a:cubicBezTo>
                  <a:close/>
                  <a:moveTo>
                    <a:pt x="70" y="40"/>
                  </a:moveTo>
                  <a:cubicBezTo>
                    <a:pt x="72" y="41"/>
                    <a:pt x="72" y="41"/>
                    <a:pt x="72" y="41"/>
                  </a:cubicBezTo>
                  <a:cubicBezTo>
                    <a:pt x="76" y="42"/>
                    <a:pt x="80" y="44"/>
                    <a:pt x="83" y="46"/>
                  </a:cubicBezTo>
                  <a:cubicBezTo>
                    <a:pt x="82" y="46"/>
                    <a:pt x="80" y="45"/>
                    <a:pt x="79" y="45"/>
                  </a:cubicBezTo>
                  <a:cubicBezTo>
                    <a:pt x="76" y="44"/>
                    <a:pt x="76" y="44"/>
                    <a:pt x="76" y="44"/>
                  </a:cubicBezTo>
                  <a:cubicBezTo>
                    <a:pt x="74" y="44"/>
                    <a:pt x="73" y="44"/>
                    <a:pt x="71" y="43"/>
                  </a:cubicBezTo>
                  <a:cubicBezTo>
                    <a:pt x="69" y="44"/>
                    <a:pt x="66" y="44"/>
                    <a:pt x="64" y="45"/>
                  </a:cubicBezTo>
                  <a:cubicBezTo>
                    <a:pt x="59" y="46"/>
                    <a:pt x="54" y="49"/>
                    <a:pt x="50" y="53"/>
                  </a:cubicBezTo>
                  <a:cubicBezTo>
                    <a:pt x="49" y="55"/>
                    <a:pt x="49" y="55"/>
                    <a:pt x="49" y="55"/>
                  </a:cubicBezTo>
                  <a:cubicBezTo>
                    <a:pt x="45" y="59"/>
                    <a:pt x="43" y="63"/>
                    <a:pt x="42" y="68"/>
                  </a:cubicBezTo>
                  <a:cubicBezTo>
                    <a:pt x="41" y="72"/>
                    <a:pt x="41" y="72"/>
                    <a:pt x="41" y="72"/>
                  </a:cubicBezTo>
                  <a:cubicBezTo>
                    <a:pt x="40" y="75"/>
                    <a:pt x="40" y="78"/>
                    <a:pt x="40" y="81"/>
                  </a:cubicBezTo>
                  <a:cubicBezTo>
                    <a:pt x="40" y="80"/>
                    <a:pt x="39" y="78"/>
                    <a:pt x="38" y="77"/>
                  </a:cubicBezTo>
                  <a:cubicBezTo>
                    <a:pt x="38" y="74"/>
                    <a:pt x="38" y="74"/>
                    <a:pt x="38" y="74"/>
                  </a:cubicBezTo>
                  <a:cubicBezTo>
                    <a:pt x="37" y="70"/>
                    <a:pt x="37" y="66"/>
                    <a:pt x="38" y="62"/>
                  </a:cubicBezTo>
                  <a:cubicBezTo>
                    <a:pt x="38" y="60"/>
                    <a:pt x="38" y="60"/>
                    <a:pt x="38" y="60"/>
                  </a:cubicBezTo>
                  <a:cubicBezTo>
                    <a:pt x="40" y="56"/>
                    <a:pt x="42" y="53"/>
                    <a:pt x="45" y="49"/>
                  </a:cubicBezTo>
                  <a:cubicBezTo>
                    <a:pt x="47" y="47"/>
                    <a:pt x="47" y="47"/>
                    <a:pt x="47" y="47"/>
                  </a:cubicBezTo>
                  <a:cubicBezTo>
                    <a:pt x="50" y="44"/>
                    <a:pt x="54" y="42"/>
                    <a:pt x="58" y="41"/>
                  </a:cubicBezTo>
                  <a:cubicBezTo>
                    <a:pt x="61" y="40"/>
                    <a:pt x="63" y="40"/>
                    <a:pt x="65" y="40"/>
                  </a:cubicBezTo>
                  <a:cubicBezTo>
                    <a:pt x="67" y="40"/>
                    <a:pt x="68" y="40"/>
                    <a:pt x="70" y="40"/>
                  </a:cubicBezTo>
                  <a:cubicBezTo>
                    <a:pt x="70" y="40"/>
                    <a:pt x="70" y="40"/>
                    <a:pt x="70" y="40"/>
                  </a:cubicBezTo>
                  <a:close/>
                  <a:moveTo>
                    <a:pt x="62" y="0"/>
                  </a:moveTo>
                  <a:cubicBezTo>
                    <a:pt x="70" y="0"/>
                    <a:pt x="70" y="0"/>
                    <a:pt x="70" y="0"/>
                  </a:cubicBezTo>
                  <a:cubicBezTo>
                    <a:pt x="70" y="23"/>
                    <a:pt x="70" y="23"/>
                    <a:pt x="70" y="23"/>
                  </a:cubicBezTo>
                  <a:cubicBezTo>
                    <a:pt x="68" y="23"/>
                    <a:pt x="67" y="23"/>
                    <a:pt x="66" y="23"/>
                  </a:cubicBezTo>
                  <a:cubicBezTo>
                    <a:pt x="64" y="23"/>
                    <a:pt x="63" y="23"/>
                    <a:pt x="62" y="23"/>
                  </a:cubicBezTo>
                  <a:cubicBezTo>
                    <a:pt x="62" y="0"/>
                    <a:pt x="62" y="0"/>
                    <a:pt x="62" y="0"/>
                  </a:cubicBezTo>
                  <a:close/>
                  <a:moveTo>
                    <a:pt x="109" y="16"/>
                  </a:moveTo>
                  <a:cubicBezTo>
                    <a:pt x="115" y="22"/>
                    <a:pt x="115" y="22"/>
                    <a:pt x="115" y="22"/>
                  </a:cubicBezTo>
                  <a:cubicBezTo>
                    <a:pt x="99" y="37"/>
                    <a:pt x="99" y="37"/>
                    <a:pt x="99" y="37"/>
                  </a:cubicBezTo>
                  <a:cubicBezTo>
                    <a:pt x="97" y="35"/>
                    <a:pt x="95" y="33"/>
                    <a:pt x="93" y="32"/>
                  </a:cubicBezTo>
                  <a:cubicBezTo>
                    <a:pt x="109" y="16"/>
                    <a:pt x="109" y="16"/>
                    <a:pt x="109" y="16"/>
                  </a:cubicBezTo>
                  <a:close/>
                  <a:moveTo>
                    <a:pt x="34" y="102"/>
                  </a:moveTo>
                  <a:cubicBezTo>
                    <a:pt x="22" y="114"/>
                    <a:pt x="22" y="114"/>
                    <a:pt x="22" y="114"/>
                  </a:cubicBezTo>
                  <a:cubicBezTo>
                    <a:pt x="17" y="108"/>
                    <a:pt x="17" y="108"/>
                    <a:pt x="17" y="108"/>
                  </a:cubicBezTo>
                  <a:cubicBezTo>
                    <a:pt x="29" y="96"/>
                    <a:pt x="29" y="96"/>
                    <a:pt x="29" y="96"/>
                  </a:cubicBezTo>
                  <a:cubicBezTo>
                    <a:pt x="31" y="98"/>
                    <a:pt x="32" y="100"/>
                    <a:pt x="34" y="102"/>
                  </a:cubicBezTo>
                  <a:cubicBezTo>
                    <a:pt x="34" y="102"/>
                    <a:pt x="34" y="102"/>
                    <a:pt x="34" y="102"/>
                  </a:cubicBezTo>
                  <a:close/>
                  <a:moveTo>
                    <a:pt x="22" y="16"/>
                  </a:moveTo>
                  <a:cubicBezTo>
                    <a:pt x="17" y="22"/>
                    <a:pt x="17" y="22"/>
                    <a:pt x="17" y="22"/>
                  </a:cubicBezTo>
                  <a:cubicBezTo>
                    <a:pt x="32" y="37"/>
                    <a:pt x="32" y="37"/>
                    <a:pt x="32" y="37"/>
                  </a:cubicBezTo>
                  <a:cubicBezTo>
                    <a:pt x="34" y="35"/>
                    <a:pt x="36" y="33"/>
                    <a:pt x="38" y="32"/>
                  </a:cubicBezTo>
                  <a:cubicBezTo>
                    <a:pt x="22" y="16"/>
                    <a:pt x="22" y="16"/>
                    <a:pt x="22" y="16"/>
                  </a:cubicBezTo>
                  <a:close/>
                  <a:moveTo>
                    <a:pt x="97" y="102"/>
                  </a:moveTo>
                  <a:cubicBezTo>
                    <a:pt x="109" y="114"/>
                    <a:pt x="109" y="114"/>
                    <a:pt x="109" y="114"/>
                  </a:cubicBezTo>
                  <a:cubicBezTo>
                    <a:pt x="115" y="108"/>
                    <a:pt x="115" y="108"/>
                    <a:pt x="115" y="108"/>
                  </a:cubicBezTo>
                  <a:cubicBezTo>
                    <a:pt x="102" y="96"/>
                    <a:pt x="102" y="96"/>
                    <a:pt x="102" y="96"/>
                  </a:cubicBezTo>
                  <a:cubicBezTo>
                    <a:pt x="101" y="98"/>
                    <a:pt x="99" y="100"/>
                    <a:pt x="97" y="102"/>
                  </a:cubicBezTo>
                  <a:cubicBezTo>
                    <a:pt x="97" y="102"/>
                    <a:pt x="97" y="102"/>
                    <a:pt x="97" y="102"/>
                  </a:cubicBezTo>
                  <a:close/>
                  <a:moveTo>
                    <a:pt x="131" y="61"/>
                  </a:moveTo>
                  <a:cubicBezTo>
                    <a:pt x="131" y="69"/>
                    <a:pt x="131" y="69"/>
                    <a:pt x="131" y="69"/>
                  </a:cubicBezTo>
                  <a:cubicBezTo>
                    <a:pt x="112" y="69"/>
                    <a:pt x="112" y="69"/>
                    <a:pt x="112" y="69"/>
                  </a:cubicBezTo>
                  <a:cubicBezTo>
                    <a:pt x="112" y="69"/>
                    <a:pt x="112" y="68"/>
                    <a:pt x="112" y="68"/>
                  </a:cubicBezTo>
                  <a:cubicBezTo>
                    <a:pt x="112" y="66"/>
                    <a:pt x="111" y="63"/>
                    <a:pt x="111" y="61"/>
                  </a:cubicBezTo>
                  <a:cubicBezTo>
                    <a:pt x="131" y="61"/>
                    <a:pt x="131" y="61"/>
                    <a:pt x="131" y="61"/>
                  </a:cubicBezTo>
                  <a:close/>
                  <a:moveTo>
                    <a:pt x="20" y="69"/>
                  </a:moveTo>
                  <a:cubicBezTo>
                    <a:pt x="0" y="69"/>
                    <a:pt x="0" y="69"/>
                    <a:pt x="0" y="69"/>
                  </a:cubicBezTo>
                  <a:cubicBezTo>
                    <a:pt x="0" y="61"/>
                    <a:pt x="0" y="61"/>
                    <a:pt x="0" y="61"/>
                  </a:cubicBezTo>
                  <a:cubicBezTo>
                    <a:pt x="20" y="61"/>
                    <a:pt x="20" y="61"/>
                    <a:pt x="20" y="61"/>
                  </a:cubicBezTo>
                  <a:cubicBezTo>
                    <a:pt x="20" y="63"/>
                    <a:pt x="20" y="66"/>
                    <a:pt x="20" y="68"/>
                  </a:cubicBezTo>
                  <a:cubicBezTo>
                    <a:pt x="20" y="68"/>
                    <a:pt x="20" y="69"/>
                    <a:pt x="20" y="69"/>
                  </a:cubicBezTo>
                  <a:cubicBezTo>
                    <a:pt x="20" y="69"/>
                    <a:pt x="20" y="69"/>
                    <a:pt x="20" y="69"/>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8" name="Freeform 16"/>
            <p:cNvSpPr>
              <a:spLocks noEditPoints="1"/>
            </p:cNvSpPr>
            <p:nvPr/>
          </p:nvSpPr>
          <p:spPr bwMode="auto">
            <a:xfrm>
              <a:off x="5694538" y="1970965"/>
              <a:ext cx="496888" cy="500063"/>
            </a:xfrm>
            <a:custGeom>
              <a:avLst/>
              <a:gdLst>
                <a:gd name="T0" fmla="*/ 84 w 143"/>
                <a:gd name="T1" fmla="*/ 45 h 144"/>
                <a:gd name="T2" fmla="*/ 70 w 143"/>
                <a:gd name="T3" fmla="*/ 47 h 144"/>
                <a:gd name="T4" fmla="*/ 75 w 143"/>
                <a:gd name="T5" fmla="*/ 64 h 144"/>
                <a:gd name="T6" fmla="*/ 105 w 143"/>
                <a:gd name="T7" fmla="*/ 18 h 144"/>
                <a:gd name="T8" fmla="*/ 125 w 143"/>
                <a:gd name="T9" fmla="*/ 19 h 144"/>
                <a:gd name="T10" fmla="*/ 125 w 143"/>
                <a:gd name="T11" fmla="*/ 39 h 144"/>
                <a:gd name="T12" fmla="*/ 80 w 143"/>
                <a:gd name="T13" fmla="*/ 68 h 144"/>
                <a:gd name="T14" fmla="*/ 96 w 143"/>
                <a:gd name="T15" fmla="*/ 74 h 144"/>
                <a:gd name="T16" fmla="*/ 99 w 143"/>
                <a:gd name="T17" fmla="*/ 59 h 144"/>
                <a:gd name="T18" fmla="*/ 117 w 143"/>
                <a:gd name="T19" fmla="*/ 74 h 144"/>
                <a:gd name="T20" fmla="*/ 114 w 143"/>
                <a:gd name="T21" fmla="*/ 44 h 144"/>
                <a:gd name="T22" fmla="*/ 124 w 143"/>
                <a:gd name="T23" fmla="*/ 74 h 144"/>
                <a:gd name="T24" fmla="*/ 133 w 143"/>
                <a:gd name="T25" fmla="*/ 81 h 144"/>
                <a:gd name="T26" fmla="*/ 70 w 143"/>
                <a:gd name="T27" fmla="*/ 135 h 144"/>
                <a:gd name="T28" fmla="*/ 63 w 143"/>
                <a:gd name="T29" fmla="*/ 144 h 144"/>
                <a:gd name="T30" fmla="*/ 9 w 143"/>
                <a:gd name="T31" fmla="*/ 81 h 144"/>
                <a:gd name="T32" fmla="*/ 0 w 143"/>
                <a:gd name="T33" fmla="*/ 74 h 144"/>
                <a:gd name="T34" fmla="*/ 63 w 143"/>
                <a:gd name="T35" fmla="*/ 20 h 144"/>
                <a:gd name="T36" fmla="*/ 70 w 143"/>
                <a:gd name="T37" fmla="*/ 10 h 144"/>
                <a:gd name="T38" fmla="*/ 99 w 143"/>
                <a:gd name="T39" fmla="*/ 30 h 144"/>
                <a:gd name="T40" fmla="*/ 94 w 143"/>
                <a:gd name="T41" fmla="*/ 35 h 144"/>
                <a:gd name="T42" fmla="*/ 70 w 143"/>
                <a:gd name="T43" fmla="*/ 40 h 144"/>
                <a:gd name="T44" fmla="*/ 70 w 143"/>
                <a:gd name="T45" fmla="*/ 93 h 144"/>
                <a:gd name="T46" fmla="*/ 96 w 143"/>
                <a:gd name="T47" fmla="*/ 81 h 144"/>
                <a:gd name="T48" fmla="*/ 63 w 143"/>
                <a:gd name="T49" fmla="*/ 93 h 144"/>
                <a:gd name="T50" fmla="*/ 37 w 143"/>
                <a:gd name="T51" fmla="*/ 81 h 144"/>
                <a:gd name="T52" fmla="*/ 63 w 143"/>
                <a:gd name="T53" fmla="*/ 93 h 144"/>
                <a:gd name="T54" fmla="*/ 63 w 143"/>
                <a:gd name="T55" fmla="*/ 61 h 144"/>
                <a:gd name="T56" fmla="*/ 37 w 143"/>
                <a:gd name="T57" fmla="*/ 74 h 144"/>
                <a:gd name="T58" fmla="*/ 63 w 143"/>
                <a:gd name="T59" fmla="*/ 27 h 144"/>
                <a:gd name="T60" fmla="*/ 30 w 143"/>
                <a:gd name="T61" fmla="*/ 74 h 144"/>
                <a:gd name="T62" fmla="*/ 63 w 143"/>
                <a:gd name="T63" fmla="*/ 27 h 144"/>
                <a:gd name="T64" fmla="*/ 63 w 143"/>
                <a:gd name="T65" fmla="*/ 114 h 144"/>
                <a:gd name="T66" fmla="*/ 16 w 143"/>
                <a:gd name="T67" fmla="*/ 81 h 144"/>
                <a:gd name="T68" fmla="*/ 70 w 143"/>
                <a:gd name="T69" fmla="*/ 114 h 144"/>
                <a:gd name="T70" fmla="*/ 117 w 143"/>
                <a:gd name="T71" fmla="*/ 81 h 144"/>
                <a:gd name="T72" fmla="*/ 70 w 143"/>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44">
                  <a:moveTo>
                    <a:pt x="70" y="40"/>
                  </a:moveTo>
                  <a:cubicBezTo>
                    <a:pt x="75" y="41"/>
                    <a:pt x="80" y="42"/>
                    <a:pt x="84" y="45"/>
                  </a:cubicBezTo>
                  <a:cubicBezTo>
                    <a:pt x="79" y="50"/>
                    <a:pt x="79" y="50"/>
                    <a:pt x="79" y="50"/>
                  </a:cubicBezTo>
                  <a:cubicBezTo>
                    <a:pt x="76" y="49"/>
                    <a:pt x="73" y="48"/>
                    <a:pt x="70" y="47"/>
                  </a:cubicBezTo>
                  <a:cubicBezTo>
                    <a:pt x="70" y="61"/>
                    <a:pt x="70" y="61"/>
                    <a:pt x="70" y="61"/>
                  </a:cubicBezTo>
                  <a:cubicBezTo>
                    <a:pt x="72" y="62"/>
                    <a:pt x="74" y="63"/>
                    <a:pt x="75" y="64"/>
                  </a:cubicBezTo>
                  <a:cubicBezTo>
                    <a:pt x="106" y="32"/>
                    <a:pt x="106" y="32"/>
                    <a:pt x="106" y="32"/>
                  </a:cubicBezTo>
                  <a:cubicBezTo>
                    <a:pt x="105" y="18"/>
                    <a:pt x="105" y="18"/>
                    <a:pt x="105" y="18"/>
                  </a:cubicBezTo>
                  <a:cubicBezTo>
                    <a:pt x="123" y="0"/>
                    <a:pt x="123" y="0"/>
                    <a:pt x="123" y="0"/>
                  </a:cubicBezTo>
                  <a:cubicBezTo>
                    <a:pt x="125" y="19"/>
                    <a:pt x="125" y="19"/>
                    <a:pt x="125" y="19"/>
                  </a:cubicBezTo>
                  <a:cubicBezTo>
                    <a:pt x="143" y="21"/>
                    <a:pt x="143" y="21"/>
                    <a:pt x="143" y="21"/>
                  </a:cubicBezTo>
                  <a:cubicBezTo>
                    <a:pt x="125" y="39"/>
                    <a:pt x="125" y="39"/>
                    <a:pt x="125" y="39"/>
                  </a:cubicBezTo>
                  <a:cubicBezTo>
                    <a:pt x="111" y="37"/>
                    <a:pt x="111" y="37"/>
                    <a:pt x="111" y="37"/>
                  </a:cubicBezTo>
                  <a:cubicBezTo>
                    <a:pt x="80" y="68"/>
                    <a:pt x="80" y="68"/>
                    <a:pt x="80" y="68"/>
                  </a:cubicBezTo>
                  <a:cubicBezTo>
                    <a:pt x="81" y="70"/>
                    <a:pt x="82" y="72"/>
                    <a:pt x="82" y="74"/>
                  </a:cubicBezTo>
                  <a:cubicBezTo>
                    <a:pt x="96" y="74"/>
                    <a:pt x="96" y="74"/>
                    <a:pt x="96" y="74"/>
                  </a:cubicBezTo>
                  <a:cubicBezTo>
                    <a:pt x="96" y="70"/>
                    <a:pt x="95" y="67"/>
                    <a:pt x="94" y="65"/>
                  </a:cubicBezTo>
                  <a:cubicBezTo>
                    <a:pt x="99" y="59"/>
                    <a:pt x="99" y="59"/>
                    <a:pt x="99" y="59"/>
                  </a:cubicBezTo>
                  <a:cubicBezTo>
                    <a:pt x="101" y="64"/>
                    <a:pt x="103" y="69"/>
                    <a:pt x="103" y="74"/>
                  </a:cubicBezTo>
                  <a:cubicBezTo>
                    <a:pt x="117" y="74"/>
                    <a:pt x="117" y="74"/>
                    <a:pt x="117" y="74"/>
                  </a:cubicBezTo>
                  <a:cubicBezTo>
                    <a:pt x="116" y="65"/>
                    <a:pt x="114" y="56"/>
                    <a:pt x="109" y="49"/>
                  </a:cubicBezTo>
                  <a:cubicBezTo>
                    <a:pt x="114" y="44"/>
                    <a:pt x="114" y="44"/>
                    <a:pt x="114" y="44"/>
                  </a:cubicBezTo>
                  <a:cubicBezTo>
                    <a:pt x="114" y="45"/>
                    <a:pt x="114" y="45"/>
                    <a:pt x="114" y="45"/>
                  </a:cubicBezTo>
                  <a:cubicBezTo>
                    <a:pt x="120" y="53"/>
                    <a:pt x="123" y="63"/>
                    <a:pt x="124" y="74"/>
                  </a:cubicBezTo>
                  <a:cubicBezTo>
                    <a:pt x="133" y="74"/>
                    <a:pt x="133" y="74"/>
                    <a:pt x="133" y="74"/>
                  </a:cubicBezTo>
                  <a:cubicBezTo>
                    <a:pt x="133" y="81"/>
                    <a:pt x="133" y="81"/>
                    <a:pt x="133" y="81"/>
                  </a:cubicBezTo>
                  <a:cubicBezTo>
                    <a:pt x="124" y="81"/>
                    <a:pt x="124" y="81"/>
                    <a:pt x="124" y="81"/>
                  </a:cubicBezTo>
                  <a:cubicBezTo>
                    <a:pt x="122" y="110"/>
                    <a:pt x="99" y="133"/>
                    <a:pt x="70" y="135"/>
                  </a:cubicBezTo>
                  <a:cubicBezTo>
                    <a:pt x="70" y="144"/>
                    <a:pt x="70" y="144"/>
                    <a:pt x="70" y="144"/>
                  </a:cubicBezTo>
                  <a:cubicBezTo>
                    <a:pt x="63" y="144"/>
                    <a:pt x="63" y="144"/>
                    <a:pt x="63" y="144"/>
                  </a:cubicBezTo>
                  <a:cubicBezTo>
                    <a:pt x="63" y="135"/>
                    <a:pt x="63" y="135"/>
                    <a:pt x="63" y="135"/>
                  </a:cubicBezTo>
                  <a:cubicBezTo>
                    <a:pt x="34" y="133"/>
                    <a:pt x="11" y="110"/>
                    <a:pt x="9" y="81"/>
                  </a:cubicBezTo>
                  <a:cubicBezTo>
                    <a:pt x="0" y="81"/>
                    <a:pt x="0" y="81"/>
                    <a:pt x="0" y="81"/>
                  </a:cubicBezTo>
                  <a:cubicBezTo>
                    <a:pt x="0" y="74"/>
                    <a:pt x="0" y="74"/>
                    <a:pt x="0" y="74"/>
                  </a:cubicBezTo>
                  <a:cubicBezTo>
                    <a:pt x="9" y="74"/>
                    <a:pt x="9" y="74"/>
                    <a:pt x="9" y="74"/>
                  </a:cubicBezTo>
                  <a:cubicBezTo>
                    <a:pt x="11" y="45"/>
                    <a:pt x="34" y="21"/>
                    <a:pt x="63" y="20"/>
                  </a:cubicBezTo>
                  <a:cubicBezTo>
                    <a:pt x="63" y="10"/>
                    <a:pt x="63" y="10"/>
                    <a:pt x="63" y="10"/>
                  </a:cubicBezTo>
                  <a:cubicBezTo>
                    <a:pt x="70" y="10"/>
                    <a:pt x="70" y="10"/>
                    <a:pt x="70" y="10"/>
                  </a:cubicBezTo>
                  <a:cubicBezTo>
                    <a:pt x="70" y="20"/>
                    <a:pt x="70" y="20"/>
                    <a:pt x="70" y="20"/>
                  </a:cubicBezTo>
                  <a:cubicBezTo>
                    <a:pt x="81" y="20"/>
                    <a:pt x="91" y="24"/>
                    <a:pt x="99" y="30"/>
                  </a:cubicBezTo>
                  <a:cubicBezTo>
                    <a:pt x="99" y="30"/>
                    <a:pt x="99" y="30"/>
                    <a:pt x="99" y="30"/>
                  </a:cubicBezTo>
                  <a:cubicBezTo>
                    <a:pt x="94" y="35"/>
                    <a:pt x="94" y="35"/>
                    <a:pt x="94" y="35"/>
                  </a:cubicBezTo>
                  <a:cubicBezTo>
                    <a:pt x="87" y="30"/>
                    <a:pt x="79" y="27"/>
                    <a:pt x="70" y="27"/>
                  </a:cubicBezTo>
                  <a:cubicBezTo>
                    <a:pt x="70" y="40"/>
                    <a:pt x="70" y="40"/>
                    <a:pt x="70" y="40"/>
                  </a:cubicBezTo>
                  <a:close/>
                  <a:moveTo>
                    <a:pt x="82" y="81"/>
                  </a:moveTo>
                  <a:cubicBezTo>
                    <a:pt x="81" y="87"/>
                    <a:pt x="76" y="92"/>
                    <a:pt x="70" y="93"/>
                  </a:cubicBezTo>
                  <a:cubicBezTo>
                    <a:pt x="70" y="107"/>
                    <a:pt x="70" y="107"/>
                    <a:pt x="70" y="107"/>
                  </a:cubicBezTo>
                  <a:cubicBezTo>
                    <a:pt x="84" y="105"/>
                    <a:pt x="95" y="94"/>
                    <a:pt x="96" y="81"/>
                  </a:cubicBezTo>
                  <a:cubicBezTo>
                    <a:pt x="82" y="81"/>
                    <a:pt x="82" y="81"/>
                    <a:pt x="82" y="81"/>
                  </a:cubicBezTo>
                  <a:close/>
                  <a:moveTo>
                    <a:pt x="63" y="93"/>
                  </a:moveTo>
                  <a:cubicBezTo>
                    <a:pt x="57" y="92"/>
                    <a:pt x="52" y="87"/>
                    <a:pt x="51" y="81"/>
                  </a:cubicBezTo>
                  <a:cubicBezTo>
                    <a:pt x="37" y="81"/>
                    <a:pt x="37" y="81"/>
                    <a:pt x="37" y="81"/>
                  </a:cubicBezTo>
                  <a:cubicBezTo>
                    <a:pt x="38" y="94"/>
                    <a:pt x="49" y="105"/>
                    <a:pt x="63" y="107"/>
                  </a:cubicBezTo>
                  <a:cubicBezTo>
                    <a:pt x="63" y="93"/>
                    <a:pt x="63" y="93"/>
                    <a:pt x="63" y="93"/>
                  </a:cubicBezTo>
                  <a:close/>
                  <a:moveTo>
                    <a:pt x="51" y="74"/>
                  </a:moveTo>
                  <a:cubicBezTo>
                    <a:pt x="52" y="68"/>
                    <a:pt x="57" y="63"/>
                    <a:pt x="63" y="61"/>
                  </a:cubicBezTo>
                  <a:cubicBezTo>
                    <a:pt x="63" y="47"/>
                    <a:pt x="63" y="47"/>
                    <a:pt x="63" y="47"/>
                  </a:cubicBezTo>
                  <a:cubicBezTo>
                    <a:pt x="49" y="49"/>
                    <a:pt x="38" y="60"/>
                    <a:pt x="37" y="74"/>
                  </a:cubicBezTo>
                  <a:cubicBezTo>
                    <a:pt x="51" y="74"/>
                    <a:pt x="51" y="74"/>
                    <a:pt x="51" y="74"/>
                  </a:cubicBezTo>
                  <a:close/>
                  <a:moveTo>
                    <a:pt x="63" y="27"/>
                  </a:moveTo>
                  <a:cubicBezTo>
                    <a:pt x="38" y="28"/>
                    <a:pt x="18" y="49"/>
                    <a:pt x="16" y="74"/>
                  </a:cubicBezTo>
                  <a:cubicBezTo>
                    <a:pt x="30" y="74"/>
                    <a:pt x="30" y="74"/>
                    <a:pt x="30" y="74"/>
                  </a:cubicBezTo>
                  <a:cubicBezTo>
                    <a:pt x="31" y="56"/>
                    <a:pt x="45" y="42"/>
                    <a:pt x="63" y="40"/>
                  </a:cubicBezTo>
                  <a:cubicBezTo>
                    <a:pt x="63" y="27"/>
                    <a:pt x="63" y="27"/>
                    <a:pt x="63" y="27"/>
                  </a:cubicBezTo>
                  <a:close/>
                  <a:moveTo>
                    <a:pt x="63" y="128"/>
                  </a:moveTo>
                  <a:cubicBezTo>
                    <a:pt x="63" y="114"/>
                    <a:pt x="63" y="114"/>
                    <a:pt x="63" y="114"/>
                  </a:cubicBezTo>
                  <a:cubicBezTo>
                    <a:pt x="45" y="112"/>
                    <a:pt x="31" y="98"/>
                    <a:pt x="30" y="81"/>
                  </a:cubicBezTo>
                  <a:cubicBezTo>
                    <a:pt x="16" y="81"/>
                    <a:pt x="16" y="81"/>
                    <a:pt x="16" y="81"/>
                  </a:cubicBezTo>
                  <a:cubicBezTo>
                    <a:pt x="18" y="106"/>
                    <a:pt x="38" y="126"/>
                    <a:pt x="63" y="128"/>
                  </a:cubicBezTo>
                  <a:close/>
                  <a:moveTo>
                    <a:pt x="70" y="114"/>
                  </a:moveTo>
                  <a:cubicBezTo>
                    <a:pt x="70" y="128"/>
                    <a:pt x="70" y="128"/>
                    <a:pt x="70" y="128"/>
                  </a:cubicBezTo>
                  <a:cubicBezTo>
                    <a:pt x="95" y="126"/>
                    <a:pt x="115" y="106"/>
                    <a:pt x="117" y="81"/>
                  </a:cubicBezTo>
                  <a:cubicBezTo>
                    <a:pt x="103" y="81"/>
                    <a:pt x="103" y="81"/>
                    <a:pt x="103" y="81"/>
                  </a:cubicBezTo>
                  <a:cubicBezTo>
                    <a:pt x="102" y="98"/>
                    <a:pt x="88" y="112"/>
                    <a:pt x="70" y="114"/>
                  </a:cubicBezTo>
                  <a:close/>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grpSp>
        <p:nvGrpSpPr>
          <p:cNvPr id="102" name="组合 101"/>
          <p:cNvGrpSpPr/>
          <p:nvPr/>
        </p:nvGrpSpPr>
        <p:grpSpPr>
          <a:xfrm rot="0">
            <a:off x="1442085" y="1761490"/>
            <a:ext cx="3375025" cy="460375"/>
            <a:chOff x="980608" y="1870075"/>
            <a:chExt cx="3374889" cy="460395"/>
          </a:xfrm>
        </p:grpSpPr>
        <p:grpSp>
          <p:nvGrpSpPr>
            <p:cNvPr id="104" name="组合 103"/>
            <p:cNvGrpSpPr/>
            <p:nvPr/>
          </p:nvGrpSpPr>
          <p:grpSpPr>
            <a:xfrm>
              <a:off x="980608" y="1948657"/>
              <a:ext cx="216000" cy="216443"/>
              <a:chOff x="980608" y="2248535"/>
              <a:chExt cx="216000" cy="216443"/>
            </a:xfrm>
          </p:grpSpPr>
          <p:sp>
            <p:nvSpPr>
              <p:cNvPr id="106"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07"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05" name="文本框 42"/>
            <p:cNvSpPr txBox="1"/>
            <p:nvPr/>
          </p:nvSpPr>
          <p:spPr>
            <a:xfrm>
              <a:off x="1255541" y="1870075"/>
              <a:ext cx="3099956" cy="460395"/>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1.用人艺术</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grpSp>
        <p:nvGrpSpPr>
          <p:cNvPr id="109" name="组合 108"/>
          <p:cNvGrpSpPr/>
          <p:nvPr/>
        </p:nvGrpSpPr>
        <p:grpSpPr>
          <a:xfrm rot="0">
            <a:off x="1442085" y="4284345"/>
            <a:ext cx="3375025" cy="460375"/>
            <a:chOff x="980608" y="1870075"/>
            <a:chExt cx="3374889" cy="460395"/>
          </a:xfrm>
        </p:grpSpPr>
        <p:grpSp>
          <p:nvGrpSpPr>
            <p:cNvPr id="111" name="组合 110"/>
            <p:cNvGrpSpPr/>
            <p:nvPr/>
          </p:nvGrpSpPr>
          <p:grpSpPr>
            <a:xfrm>
              <a:off x="980608" y="1948657"/>
              <a:ext cx="216000" cy="216443"/>
              <a:chOff x="980608" y="2248535"/>
              <a:chExt cx="216000" cy="216443"/>
            </a:xfrm>
          </p:grpSpPr>
          <p:sp>
            <p:nvSpPr>
              <p:cNvPr id="113"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14"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12" name="文本框 74"/>
            <p:cNvSpPr txBox="1"/>
            <p:nvPr/>
          </p:nvSpPr>
          <p:spPr>
            <a:xfrm>
              <a:off x="1255541" y="1870075"/>
              <a:ext cx="3099956" cy="460395"/>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3.人际关系艺术</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grpSp>
        <p:nvGrpSpPr>
          <p:cNvPr id="116" name="组合 115"/>
          <p:cNvGrpSpPr/>
          <p:nvPr/>
        </p:nvGrpSpPr>
        <p:grpSpPr>
          <a:xfrm rot="0">
            <a:off x="8321675" y="1696720"/>
            <a:ext cx="3375025" cy="460375"/>
            <a:chOff x="980608" y="1870075"/>
            <a:chExt cx="3374889" cy="437457"/>
          </a:xfrm>
        </p:grpSpPr>
        <p:grpSp>
          <p:nvGrpSpPr>
            <p:cNvPr id="118" name="组合 117"/>
            <p:cNvGrpSpPr/>
            <p:nvPr/>
          </p:nvGrpSpPr>
          <p:grpSpPr>
            <a:xfrm>
              <a:off x="980608" y="1967964"/>
              <a:ext cx="216000" cy="216443"/>
              <a:chOff x="980608" y="2267842"/>
              <a:chExt cx="216000" cy="216443"/>
            </a:xfrm>
          </p:grpSpPr>
          <p:sp>
            <p:nvSpPr>
              <p:cNvPr id="120"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21" name="Freeform 16"/>
              <p:cNvSpPr>
                <a:spLocks noEditPoints="1"/>
              </p:cNvSpPr>
              <p:nvPr/>
            </p:nvSpPr>
            <p:spPr bwMode="auto">
              <a:xfrm>
                <a:off x="980608" y="2267842"/>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19" name="文本框 81"/>
            <p:cNvSpPr txBox="1"/>
            <p:nvPr/>
          </p:nvSpPr>
          <p:spPr>
            <a:xfrm>
              <a:off x="1255541" y="1870075"/>
              <a:ext cx="3099956" cy="437457"/>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2.决策艺术</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grpSp>
        <p:nvGrpSpPr>
          <p:cNvPr id="123" name="组合 122"/>
          <p:cNvGrpSpPr/>
          <p:nvPr/>
        </p:nvGrpSpPr>
        <p:grpSpPr>
          <a:xfrm rot="0">
            <a:off x="8321675" y="4218940"/>
            <a:ext cx="3375025" cy="460375"/>
            <a:chOff x="980608" y="1870075"/>
            <a:chExt cx="3374889" cy="437457"/>
          </a:xfrm>
        </p:grpSpPr>
        <p:grpSp>
          <p:nvGrpSpPr>
            <p:cNvPr id="125" name="组合 124"/>
            <p:cNvGrpSpPr/>
            <p:nvPr/>
          </p:nvGrpSpPr>
          <p:grpSpPr>
            <a:xfrm>
              <a:off x="980608" y="1948657"/>
              <a:ext cx="216000" cy="216443"/>
              <a:chOff x="980608" y="2248535"/>
              <a:chExt cx="216000" cy="216443"/>
            </a:xfrm>
          </p:grpSpPr>
          <p:sp>
            <p:nvSpPr>
              <p:cNvPr id="127"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28"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dirty="0">
                  <a:solidFill>
                    <a:schemeClr val="tx1">
                      <a:lumMod val="75000"/>
                      <a:lumOff val="25000"/>
                    </a:schemeClr>
                  </a:solidFill>
                  <a:latin typeface="宋体" panose="02010600030101010101" pitchFamily="2" charset="-122"/>
                </a:endParaRPr>
              </a:p>
            </p:txBody>
          </p:sp>
        </p:grpSp>
        <p:sp>
          <p:nvSpPr>
            <p:cNvPr id="126" name="文本框 88"/>
            <p:cNvSpPr txBox="1"/>
            <p:nvPr/>
          </p:nvSpPr>
          <p:spPr>
            <a:xfrm>
              <a:off x="1255541" y="1870075"/>
              <a:ext cx="3099956" cy="437457"/>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4.处理日常事务艺术</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sp>
        <p:nvSpPr>
          <p:cNvPr id="25" name="文本框 2"/>
          <p:cNvSpPr txBox="1"/>
          <p:nvPr/>
        </p:nvSpPr>
        <p:spPr>
          <a:xfrm>
            <a:off x="885825" y="599440"/>
            <a:ext cx="381063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二、领导艺术的内容</a:t>
            </a:r>
            <a:endParaRPr lang="zh-CN" altLang="en-US" sz="2600" dirty="0">
              <a:latin typeface="宋体" panose="02010600030101010101" pitchFamily="2" charset="-122"/>
              <a:ea typeface="宋体" panose="02010600030101010101" pitchFamily="2" charset="-122"/>
            </a:endParaRPr>
          </a:p>
        </p:txBody>
      </p:sp>
      <p:sp>
        <p:nvSpPr>
          <p:cNvPr id="2" name="文本框 1"/>
          <p:cNvSpPr txBox="1"/>
          <p:nvPr/>
        </p:nvSpPr>
        <p:spPr>
          <a:xfrm>
            <a:off x="885825" y="2554605"/>
            <a:ext cx="3580765" cy="1476375"/>
          </a:xfrm>
          <a:prstGeom prst="rect">
            <a:avLst/>
          </a:prstGeom>
          <a:noFill/>
        </p:spPr>
        <p:txBody>
          <a:bodyPr wrap="square" rtlCol="0">
            <a:spAutoFit/>
          </a:bodyPr>
          <a:p>
            <a:r>
              <a:rPr lang="zh-CN" altLang="en-US"/>
              <a:t>（</a:t>
            </a:r>
            <a:r>
              <a:rPr lang="en-US" altLang="zh-CN"/>
              <a:t>1</a:t>
            </a:r>
            <a:r>
              <a:rPr lang="zh-CN" altLang="en-US"/>
              <a:t>）知人善任，适才适用。</a:t>
            </a:r>
            <a:endParaRPr lang="zh-CN" altLang="en-US"/>
          </a:p>
          <a:p>
            <a:r>
              <a:rPr lang="zh-CN" altLang="en-US"/>
              <a:t>（</a:t>
            </a:r>
            <a:r>
              <a:rPr lang="en-US" altLang="zh-CN"/>
              <a:t>2</a:t>
            </a:r>
            <a:r>
              <a:rPr lang="zh-CN" altLang="en-US"/>
              <a:t>）学会容人。</a:t>
            </a:r>
            <a:endParaRPr lang="zh-CN" altLang="en-US"/>
          </a:p>
          <a:p>
            <a:r>
              <a:rPr lang="zh-CN" altLang="en-US"/>
              <a:t>（</a:t>
            </a:r>
            <a:r>
              <a:rPr lang="en-US" altLang="zh-CN"/>
              <a:t>3</a:t>
            </a:r>
            <a:r>
              <a:rPr lang="zh-CN" altLang="en-US"/>
              <a:t>）扬长避短，实现用人所长。</a:t>
            </a:r>
            <a:endParaRPr lang="zh-CN" altLang="en-US"/>
          </a:p>
          <a:p>
            <a:r>
              <a:rPr lang="zh-CN" altLang="en-US"/>
              <a:t>（</a:t>
            </a:r>
            <a:r>
              <a:rPr lang="en-US" altLang="zh-CN"/>
              <a:t>4</a:t>
            </a:r>
            <a:r>
              <a:rPr lang="zh-CN" altLang="en-US"/>
              <a:t>）善于激励人才。</a:t>
            </a:r>
            <a:endParaRPr lang="zh-CN" altLang="en-US"/>
          </a:p>
          <a:p>
            <a:endParaRPr lang="zh-CN" altLang="en-US"/>
          </a:p>
        </p:txBody>
      </p:sp>
      <p:sp>
        <p:nvSpPr>
          <p:cNvPr id="3" name="文本框 2"/>
          <p:cNvSpPr txBox="1"/>
          <p:nvPr/>
        </p:nvSpPr>
        <p:spPr>
          <a:xfrm>
            <a:off x="8115935" y="2294255"/>
            <a:ext cx="3580765" cy="1198880"/>
          </a:xfrm>
          <a:prstGeom prst="rect">
            <a:avLst/>
          </a:prstGeom>
          <a:noFill/>
        </p:spPr>
        <p:txBody>
          <a:bodyPr wrap="square" rtlCol="0">
            <a:spAutoFit/>
          </a:bodyPr>
          <a:p>
            <a:r>
              <a:rPr lang="zh-CN" altLang="en-US"/>
              <a:t>（</a:t>
            </a:r>
            <a:r>
              <a:rPr lang="en-US" altLang="zh-CN"/>
              <a:t>1</a:t>
            </a:r>
            <a:r>
              <a:rPr lang="zh-CN" altLang="en-US"/>
              <a:t>）决策前注重调查。</a:t>
            </a:r>
            <a:endParaRPr lang="zh-CN" altLang="en-US"/>
          </a:p>
          <a:p>
            <a:r>
              <a:rPr lang="zh-CN" altLang="en-US"/>
              <a:t>（</a:t>
            </a:r>
            <a:r>
              <a:rPr lang="en-US" altLang="zh-CN"/>
              <a:t>2</a:t>
            </a:r>
            <a:r>
              <a:rPr lang="zh-CN" altLang="en-US"/>
              <a:t>）决策中注意民主。</a:t>
            </a:r>
            <a:endParaRPr lang="zh-CN" altLang="en-US"/>
          </a:p>
          <a:p>
            <a:r>
              <a:rPr lang="zh-CN" altLang="en-US"/>
              <a:t>（</a:t>
            </a:r>
            <a:r>
              <a:rPr lang="en-US" altLang="zh-CN"/>
              <a:t>3</a:t>
            </a:r>
            <a:r>
              <a:rPr lang="zh-CN" altLang="en-US"/>
              <a:t>）决策后狠抓落实。</a:t>
            </a:r>
            <a:endParaRPr lang="zh-CN" altLang="en-US"/>
          </a:p>
          <a:p>
            <a:endParaRPr lang="zh-CN" altLang="en-US"/>
          </a:p>
        </p:txBody>
      </p:sp>
      <p:sp>
        <p:nvSpPr>
          <p:cNvPr id="4" name="文本框 3"/>
          <p:cNvSpPr txBox="1"/>
          <p:nvPr/>
        </p:nvSpPr>
        <p:spPr>
          <a:xfrm>
            <a:off x="1024255" y="4982845"/>
            <a:ext cx="3580765" cy="922020"/>
          </a:xfrm>
          <a:prstGeom prst="rect">
            <a:avLst/>
          </a:prstGeom>
          <a:noFill/>
        </p:spPr>
        <p:txBody>
          <a:bodyPr wrap="square" rtlCol="0">
            <a:spAutoFit/>
          </a:bodyPr>
          <a:p>
            <a:r>
              <a:rPr lang="zh-CN" altLang="en-US"/>
              <a:t>（</a:t>
            </a:r>
            <a:r>
              <a:rPr lang="en-US" altLang="zh-CN"/>
              <a:t>1</a:t>
            </a:r>
            <a:r>
              <a:rPr lang="zh-CN" altLang="en-US"/>
              <a:t>）人际沟通艺术。</a:t>
            </a:r>
            <a:endParaRPr lang="zh-CN" altLang="en-US"/>
          </a:p>
          <a:p>
            <a:r>
              <a:rPr lang="zh-CN" altLang="en-US"/>
              <a:t>（</a:t>
            </a:r>
            <a:r>
              <a:rPr lang="en-US" altLang="zh-CN"/>
              <a:t>2</a:t>
            </a:r>
            <a:r>
              <a:rPr lang="zh-CN" altLang="en-US"/>
              <a:t>）处理人际纠纷艺术。</a:t>
            </a:r>
            <a:endParaRPr lang="zh-CN" altLang="en-US"/>
          </a:p>
          <a:p>
            <a:endParaRPr lang="zh-CN" altLang="en-US"/>
          </a:p>
        </p:txBody>
      </p:sp>
      <p:sp>
        <p:nvSpPr>
          <p:cNvPr id="5" name="文本框 4"/>
          <p:cNvSpPr txBox="1"/>
          <p:nvPr/>
        </p:nvSpPr>
        <p:spPr>
          <a:xfrm>
            <a:off x="8115935" y="4834890"/>
            <a:ext cx="3580765" cy="1198880"/>
          </a:xfrm>
          <a:prstGeom prst="rect">
            <a:avLst/>
          </a:prstGeom>
          <a:noFill/>
        </p:spPr>
        <p:txBody>
          <a:bodyPr wrap="square" rtlCol="0">
            <a:spAutoFit/>
          </a:bodyPr>
          <a:p>
            <a:r>
              <a:rPr lang="zh-CN" altLang="en-US"/>
              <a:t>（</a:t>
            </a:r>
            <a:r>
              <a:rPr lang="en-US" altLang="zh-CN"/>
              <a:t>1</a:t>
            </a:r>
            <a:r>
              <a:rPr lang="zh-CN" altLang="en-US"/>
              <a:t>）抓主要矛盾。</a:t>
            </a:r>
            <a:endParaRPr lang="zh-CN" altLang="en-US"/>
          </a:p>
          <a:p>
            <a:r>
              <a:rPr lang="zh-CN" altLang="en-US"/>
              <a:t>（</a:t>
            </a:r>
            <a:r>
              <a:rPr lang="en-US" altLang="zh-CN"/>
              <a:t>2</a:t>
            </a:r>
            <a:r>
              <a:rPr lang="zh-CN" altLang="en-US"/>
              <a:t>）十指弹琴。</a:t>
            </a:r>
            <a:endParaRPr lang="zh-CN" altLang="en-US"/>
          </a:p>
          <a:p>
            <a:r>
              <a:rPr lang="zh-CN" altLang="en-US"/>
              <a:t>（</a:t>
            </a:r>
            <a:r>
              <a:rPr lang="en-US" altLang="zh-CN"/>
              <a:t>3</a:t>
            </a:r>
            <a:r>
              <a:rPr lang="zh-CN" altLang="en-US"/>
              <a:t>）树立典型。</a:t>
            </a:r>
            <a:endParaRPr lang="zh-CN" altLang="en-US"/>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852660" y="1355090"/>
            <a:ext cx="921385" cy="202057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激励</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1905000"/>
            <a:ext cx="3775710" cy="922020"/>
          </a:xfrm>
          <a:prstGeom prst="rect">
            <a:avLst/>
          </a:prstGeom>
          <a:noFill/>
        </p:spPr>
        <p:txBody>
          <a:bodyPr wrap="square" rtlCol="0">
            <a:spAutoFit/>
          </a:bodyPr>
          <a:p>
            <a:r>
              <a:rPr lang="zh-CN" altLang="en-US" sz="5400" b="1">
                <a:latin typeface="宋体" panose="02010600030101010101" pitchFamily="2" charset="-122"/>
              </a:rPr>
              <a:t>任务四</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86" name="Freeform 22"/>
          <p:cNvSpPr/>
          <p:nvPr/>
        </p:nvSpPr>
        <p:spPr bwMode="auto">
          <a:xfrm>
            <a:off x="7782984" y="1949239"/>
            <a:ext cx="702733" cy="692151"/>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F33735"/>
          </a:solidFill>
          <a:ln>
            <a:noFill/>
          </a:ln>
          <a:effectLst>
            <a:outerShdw blurRad="190500" dist="190500" dir="5400000" algn="ctr" rotWithShape="0">
              <a:srgbClr val="000000">
                <a:alpha val="43137"/>
              </a:srgbClr>
            </a:outerShdw>
          </a:effectLst>
        </p:spPr>
        <p:txBody>
          <a:bodyPr/>
          <a:p>
            <a:endParaRPr lang="zh-CN" altLang="en-US" sz="240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36889" name="Freeform 25"/>
          <p:cNvSpPr/>
          <p:nvPr/>
        </p:nvSpPr>
        <p:spPr bwMode="auto">
          <a:xfrm>
            <a:off x="6786245" y="2241550"/>
            <a:ext cx="1377950" cy="3203575"/>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rgbClr val="D74B4B"/>
            </a:solidFill>
            <a:prstDash val="dash"/>
            <a:round/>
            <a:headEnd type="oval" w="sm" len="sm"/>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36890" name="Freeform 26"/>
          <p:cNvSpPr/>
          <p:nvPr/>
        </p:nvSpPr>
        <p:spPr bwMode="auto">
          <a:xfrm>
            <a:off x="7251701" y="4429125"/>
            <a:ext cx="912284" cy="1016000"/>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chemeClr val="accent5">
                <a:lumMod val="60000"/>
                <a:lumOff val="40000"/>
              </a:schemeClr>
            </a:solidFill>
            <a:prstDash val="dash"/>
            <a:round/>
            <a:headEnd type="oval" w="sm" len="sm"/>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36893" name="Freeform 29"/>
          <p:cNvSpPr/>
          <p:nvPr/>
        </p:nvSpPr>
        <p:spPr bwMode="auto">
          <a:xfrm>
            <a:off x="4233371" y="2241928"/>
            <a:ext cx="702733" cy="694267"/>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36896" name="Freeform 32"/>
          <p:cNvSpPr/>
          <p:nvPr/>
        </p:nvSpPr>
        <p:spPr bwMode="auto">
          <a:xfrm>
            <a:off x="4555615" y="2641572"/>
            <a:ext cx="619125" cy="1016000"/>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chemeClr val="accent5">
                <a:lumMod val="60000"/>
                <a:lumOff val="40000"/>
              </a:schemeClr>
            </a:solidFill>
            <a:prstDash val="dash"/>
            <a:round/>
            <a:headEnd type="oval" w="sm" len="sm"/>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36898" name="Freeform 34"/>
          <p:cNvSpPr>
            <a:spLocks noEditPoints="1"/>
          </p:cNvSpPr>
          <p:nvPr/>
        </p:nvSpPr>
        <p:spPr bwMode="auto">
          <a:xfrm>
            <a:off x="8019416" y="2097830"/>
            <a:ext cx="230716" cy="325967"/>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ffectLst>
            <a:outerShdw blurRad="190500" dist="1905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36902" name="Freeform 38"/>
          <p:cNvSpPr>
            <a:spLocks noEditPoints="1"/>
          </p:cNvSpPr>
          <p:nvPr/>
        </p:nvSpPr>
        <p:spPr bwMode="auto">
          <a:xfrm>
            <a:off x="4447154" y="2423961"/>
            <a:ext cx="277284" cy="330200"/>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ffectLst>
            <a:outerShdw blurRad="190500" dist="1905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75000"/>
                  <a:lumOff val="25000"/>
                </a:schemeClr>
              </a:solidFill>
              <a:latin typeface="宋体" panose="02010600030101010101" pitchFamily="2" charset="-122"/>
              <a:cs typeface="+mn-ea"/>
              <a:sym typeface="宋体" panose="02010600030101010101" pitchFamily="2" charset="-122"/>
            </a:endParaRPr>
          </a:p>
        </p:txBody>
      </p:sp>
      <p:grpSp>
        <p:nvGrpSpPr>
          <p:cNvPr id="36903" name="Group 39"/>
          <p:cNvGrpSpPr/>
          <p:nvPr/>
        </p:nvGrpSpPr>
        <p:grpSpPr bwMode="auto">
          <a:xfrm>
            <a:off x="4318000" y="3717925"/>
            <a:ext cx="3556000" cy="2396067"/>
            <a:chOff x="0" y="0"/>
            <a:chExt cx="2724" cy="1835"/>
          </a:xfrm>
        </p:grpSpPr>
        <p:sp>
          <p:nvSpPr>
            <p:cNvPr id="36904" name="Oval 40"/>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lumMod val="75000"/>
                    <a:lumOff val="25000"/>
                  </a:schemeClr>
                </a:solidFill>
                <a:latin typeface="宋体" panose="02010600030101010101" pitchFamily="2" charset="-122"/>
                <a:cs typeface="+mn-ea"/>
                <a:sym typeface="宋体" panose="02010600030101010101" pitchFamily="2" charset="-122"/>
              </a:endParaRPr>
            </a:p>
          </p:txBody>
        </p:sp>
        <p:grpSp>
          <p:nvGrpSpPr>
            <p:cNvPr id="36905" name="Group 41"/>
            <p:cNvGrpSpPr/>
            <p:nvPr/>
          </p:nvGrpSpPr>
          <p:grpSpPr bwMode="auto">
            <a:xfrm>
              <a:off x="240" y="0"/>
              <a:ext cx="2246" cy="1810"/>
              <a:chOff x="0" y="0"/>
              <a:chExt cx="2556" cy="1958"/>
            </a:xfrm>
          </p:grpSpPr>
          <p:pic>
            <p:nvPicPr>
              <p:cNvPr id="36906" name="Picture 42" descr="apple icons"/>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07" name="Rectangle 43" descr="sy_77578179991"/>
              <p:cNvSpPr>
                <a:spLocks noChangeArrowheads="1"/>
              </p:cNvSpPr>
              <p:nvPr/>
            </p:nvSpPr>
            <p:spPr bwMode="auto">
              <a:xfrm>
                <a:off x="99" y="100"/>
                <a:ext cx="2358" cy="1336"/>
              </a:xfrm>
              <a:prstGeom prst="rect">
                <a:avLst/>
              </a:prstGeom>
              <a:blipFill dpi="0" rotWithShape="1">
                <a:blip r:embed="rId2"/>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zh-CN" altLang="zh-CN" sz="2400">
                    <a:solidFill>
                      <a:schemeClr val="tx1">
                        <a:lumMod val="75000"/>
                        <a:lumOff val="25000"/>
                      </a:schemeClr>
                    </a:solidFill>
                    <a:latin typeface="宋体" panose="02010600030101010101" pitchFamily="2" charset="-122"/>
                    <a:cs typeface="+mn-ea"/>
                    <a:sym typeface="宋体" panose="02010600030101010101" pitchFamily="2" charset="-122"/>
                  </a:rPr>
                  <a:t> </a:t>
                </a:r>
                <a:endParaRPr lang="zh-CN" altLang="zh-CN" sz="2400">
                  <a:solidFill>
                    <a:schemeClr val="tx1">
                      <a:lumMod val="75000"/>
                      <a:lumOff val="25000"/>
                    </a:schemeClr>
                  </a:solidFill>
                  <a:latin typeface="宋体" panose="02010600030101010101" pitchFamily="2" charset="-122"/>
                  <a:cs typeface="+mn-ea"/>
                  <a:sym typeface="宋体" panose="02010600030101010101" pitchFamily="2" charset="-122"/>
                </a:endParaRPr>
              </a:p>
            </p:txBody>
          </p:sp>
        </p:grpSp>
      </p:grpSp>
      <p:sp>
        <p:nvSpPr>
          <p:cNvPr id="3" name="矩形 2"/>
          <p:cNvSpPr/>
          <p:nvPr/>
        </p:nvSpPr>
        <p:spPr>
          <a:xfrm>
            <a:off x="611505" y="1949450"/>
            <a:ext cx="3631565" cy="3671570"/>
          </a:xfrm>
          <a:prstGeom prst="rect">
            <a:avLst/>
          </a:prstGeom>
        </p:spPr>
        <p:txBody>
          <a:bodyPr wrap="square">
            <a:spAutoFit/>
          </a:bodyPr>
          <a:p>
            <a:pPr marL="107950">
              <a:lnSpc>
                <a:spcPts val="2000"/>
              </a:lnSpc>
            </a:pPr>
            <a:r>
              <a:rPr lang="zh-CN" b="1" dirty="0">
                <a:latin typeface="宋体" panose="02010600030101010101" pitchFamily="2" charset="-122"/>
              </a:rPr>
              <a:t>1. 激励的含义</a:t>
            </a:r>
            <a:r>
              <a:rPr lang="zh-CN" altLang="en-US" sz="1600" dirty="0">
                <a:latin typeface="宋体" panose="02010600030101010101" pitchFamily="2" charset="-122"/>
              </a:rPr>
              <a:t> </a:t>
            </a:r>
            <a:endParaRPr lang="en-US" altLang="zh-CN" sz="1600" dirty="0">
              <a:latin typeface="宋体" panose="02010600030101010101" pitchFamily="2" charset="-122"/>
            </a:endParaRPr>
          </a:p>
          <a:p>
            <a:pPr marL="107950" eaLnBrk="1" latinLnBrk="0" hangingPunct="1">
              <a:lnSpc>
                <a:spcPct val="150000"/>
              </a:lnSpc>
            </a:pPr>
            <a:r>
              <a:rPr sz="1600" dirty="0">
                <a:latin typeface="宋体" panose="02010600030101010101" pitchFamily="2" charset="-122"/>
              </a:rPr>
              <a:t>激励是在经济发展的过程中，劳动分工与交易的出现带来的问题。行为科学认为，人的动机来自需要，由需要确定人们的行为目标，激励则作用于人内心活动，激发、驱动和强化人的行为。所谓激励，是指激发动机、鼓励行为，是激发人的内驱力，使人有一种内在动力，也就是人们常说的调动积极性。</a:t>
            </a:r>
            <a:endParaRPr sz="1600" dirty="0">
              <a:latin typeface="宋体" panose="02010600030101010101" pitchFamily="2" charset="-122"/>
            </a:endParaRPr>
          </a:p>
        </p:txBody>
      </p:sp>
      <p:sp>
        <p:nvSpPr>
          <p:cNvPr id="25" name="文本框 2"/>
          <p:cNvSpPr txBox="1"/>
          <p:nvPr/>
        </p:nvSpPr>
        <p:spPr>
          <a:xfrm>
            <a:off x="885825" y="599440"/>
            <a:ext cx="4431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一、激励的含义与作用</a:t>
            </a:r>
            <a:endParaRPr lang="zh-CN" altLang="en-US" sz="2600" dirty="0">
              <a:latin typeface="宋体" panose="02010600030101010101" pitchFamily="2" charset="-122"/>
              <a:ea typeface="宋体" panose="02010600030101010101" pitchFamily="2" charset="-122"/>
            </a:endParaRPr>
          </a:p>
        </p:txBody>
      </p:sp>
      <p:sp>
        <p:nvSpPr>
          <p:cNvPr id="2" name="矩形 1"/>
          <p:cNvSpPr/>
          <p:nvPr/>
        </p:nvSpPr>
        <p:spPr>
          <a:xfrm>
            <a:off x="8164195" y="2820035"/>
            <a:ext cx="3502025" cy="2563495"/>
          </a:xfrm>
          <a:prstGeom prst="rect">
            <a:avLst/>
          </a:prstGeom>
        </p:spPr>
        <p:txBody>
          <a:bodyPr wrap="square">
            <a:spAutoFit/>
          </a:bodyPr>
          <a:p>
            <a:pPr marL="107950">
              <a:lnSpc>
                <a:spcPts val="2000"/>
              </a:lnSpc>
            </a:pPr>
            <a:r>
              <a:rPr lang="zh-CN" b="1" dirty="0">
                <a:latin typeface="宋体" panose="02010600030101010101" pitchFamily="2" charset="-122"/>
              </a:rPr>
              <a:t>2. 激励的作用</a:t>
            </a:r>
            <a:r>
              <a:rPr lang="zh-CN" altLang="en-US" sz="1600" dirty="0">
                <a:latin typeface="宋体" panose="02010600030101010101" pitchFamily="2" charset="-122"/>
              </a:rPr>
              <a:t> </a:t>
            </a:r>
            <a:endParaRPr lang="en-US" altLang="zh-CN" sz="1600" dirty="0">
              <a:latin typeface="宋体" panose="02010600030101010101" pitchFamily="2" charset="-122"/>
            </a:endParaRPr>
          </a:p>
          <a:p>
            <a:pPr marL="107950" eaLnBrk="1" latinLnBrk="0" hangingPunct="1">
              <a:lnSpc>
                <a:spcPct val="150000"/>
              </a:lnSpc>
            </a:pPr>
            <a:r>
              <a:rPr sz="1600" dirty="0">
                <a:latin typeface="宋体" panose="02010600030101010101" pitchFamily="2" charset="-122"/>
              </a:rPr>
              <a:t>（1）可以挖掘员工的内在潜力。</a:t>
            </a:r>
            <a:endParaRPr sz="1600" dirty="0">
              <a:latin typeface="宋体" panose="02010600030101010101" pitchFamily="2" charset="-122"/>
            </a:endParaRPr>
          </a:p>
          <a:p>
            <a:pPr marL="107950" eaLnBrk="1" latinLnBrk="0" hangingPunct="1">
              <a:lnSpc>
                <a:spcPct val="150000"/>
              </a:lnSpc>
            </a:pPr>
            <a:r>
              <a:rPr sz="1600" dirty="0">
                <a:latin typeface="宋体" panose="02010600030101010101" pitchFamily="2" charset="-122"/>
              </a:rPr>
              <a:t>（2）可以吸引组织所需的人才，并保持组织人员的稳定性。</a:t>
            </a:r>
            <a:endParaRPr sz="1600" dirty="0">
              <a:latin typeface="宋体" panose="02010600030101010101" pitchFamily="2" charset="-122"/>
            </a:endParaRPr>
          </a:p>
          <a:p>
            <a:pPr marL="107950" eaLnBrk="1" latinLnBrk="0" hangingPunct="1">
              <a:lnSpc>
                <a:spcPct val="150000"/>
              </a:lnSpc>
            </a:pPr>
            <a:r>
              <a:rPr sz="1600" dirty="0">
                <a:latin typeface="宋体" panose="02010600030101010101" pitchFamily="2" charset="-122"/>
              </a:rPr>
              <a:t>（3）可以造成良好的竞争环境。</a:t>
            </a:r>
            <a:endParaRPr sz="1600" dirty="0">
              <a:latin typeface="宋体" panose="02010600030101010101" pitchFamily="2" charset="-122"/>
            </a:endParaRPr>
          </a:p>
          <a:p>
            <a:pPr marL="107950" eaLnBrk="1" latinLnBrk="0" hangingPunct="1">
              <a:lnSpc>
                <a:spcPct val="150000"/>
              </a:lnSpc>
            </a:pPr>
            <a:r>
              <a:rPr sz="1600" dirty="0">
                <a:latin typeface="宋体" panose="02010600030101010101" pitchFamily="2" charset="-122"/>
              </a:rPr>
              <a:t>（4）可以使员工的个人目标与组织目标协调一致。</a:t>
            </a:r>
            <a:endParaRPr sz="1600" dirty="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1309037" y="4146376"/>
            <a:ext cx="2563521" cy="1530449"/>
            <a:chOff x="1700033" y="4557094"/>
            <a:chExt cx="2563521" cy="1530449"/>
          </a:xfrm>
        </p:grpSpPr>
        <p:sp>
          <p:nvSpPr>
            <p:cNvPr id="21" name="TextBox 20"/>
            <p:cNvSpPr txBox="1"/>
            <p:nvPr/>
          </p:nvSpPr>
          <p:spPr>
            <a:xfrm>
              <a:off x="1804505" y="4557094"/>
              <a:ext cx="2354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1. 内容型激励理论</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700033" y="5072813"/>
              <a:ext cx="2563521" cy="101473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（1）需求层次理论。</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（2）双因素理论。</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（3）成就需要理论。</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600200" y="193209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610600" y="193209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5400" y="1932094"/>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4" name="Group 19"/>
          <p:cNvGrpSpPr/>
          <p:nvPr/>
        </p:nvGrpSpPr>
        <p:grpSpPr>
          <a:xfrm>
            <a:off x="4844717" y="4145741"/>
            <a:ext cx="2563521" cy="1530449"/>
            <a:chOff x="1700033" y="4557094"/>
            <a:chExt cx="2563521" cy="1530449"/>
          </a:xfrm>
        </p:grpSpPr>
        <p:sp>
          <p:nvSpPr>
            <p:cNvPr id="34" name="TextBox 20"/>
            <p:cNvSpPr txBox="1"/>
            <p:nvPr/>
          </p:nvSpPr>
          <p:spPr>
            <a:xfrm>
              <a:off x="1804505" y="4557094"/>
              <a:ext cx="2354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2. 过程型激励理论</a:t>
              </a:r>
              <a:endParaRPr lang="zh-CN" altLang="en-US" sz="2000" b="1" dirty="0">
                <a:solidFill>
                  <a:srgbClr val="0D0E4A"/>
                </a:solidFill>
                <a:latin typeface="宋体" panose="02010600030101010101" pitchFamily="2" charset="-122"/>
                <a:cs typeface="+mn-ea"/>
                <a:sym typeface="+mn-lt"/>
              </a:endParaRPr>
            </a:p>
          </p:txBody>
        </p:sp>
        <p:sp>
          <p:nvSpPr>
            <p:cNvPr id="35" name="TextBox 21"/>
            <p:cNvSpPr txBox="1"/>
            <p:nvPr/>
          </p:nvSpPr>
          <p:spPr>
            <a:xfrm>
              <a:off x="1700033" y="5072813"/>
              <a:ext cx="2563521" cy="101473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（1）期望理论。</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（2）公平理论。</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（3）目标设置理论。</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36" name="Group 19"/>
          <p:cNvGrpSpPr/>
          <p:nvPr/>
        </p:nvGrpSpPr>
        <p:grpSpPr>
          <a:xfrm>
            <a:off x="8087994" y="4145106"/>
            <a:ext cx="2865120" cy="1222474"/>
            <a:chOff x="1549235" y="4557094"/>
            <a:chExt cx="2865120" cy="1222474"/>
          </a:xfrm>
        </p:grpSpPr>
        <p:sp>
          <p:nvSpPr>
            <p:cNvPr id="37" name="TextBox 20"/>
            <p:cNvSpPr txBox="1"/>
            <p:nvPr/>
          </p:nvSpPr>
          <p:spPr>
            <a:xfrm>
              <a:off x="1549235" y="4557094"/>
              <a:ext cx="286512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3. 行为改造型激励理论</a:t>
              </a:r>
              <a:endParaRPr lang="zh-CN" altLang="en-US" sz="2000" b="1" dirty="0">
                <a:solidFill>
                  <a:srgbClr val="0D0E4A"/>
                </a:solidFill>
                <a:latin typeface="宋体" panose="02010600030101010101" pitchFamily="2" charset="-122"/>
                <a:cs typeface="+mn-ea"/>
                <a:sym typeface="+mn-lt"/>
              </a:endParaRPr>
            </a:p>
          </p:txBody>
        </p:sp>
        <p:sp>
          <p:nvSpPr>
            <p:cNvPr id="38" name="TextBox 21"/>
            <p:cNvSpPr txBox="1"/>
            <p:nvPr/>
          </p:nvSpPr>
          <p:spPr>
            <a:xfrm>
              <a:off x="1700033" y="5072813"/>
              <a:ext cx="2563521" cy="706755"/>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（1）挫折理论。</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（2）强化理论。</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二、激励理论</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ppt_y</p:attrName>
                                        </p:attrNameLst>
                                      </p:cBhvr>
                                      <p:tavLst>
                                        <p:tav tm="0">
                                          <p:val>
                                            <p:strVal val="#ppt_y-#ppt_h*1.125000"/>
                                          </p:val>
                                        </p:tav>
                                        <p:tav tm="100000">
                                          <p:val>
                                            <p:strVal val="#ppt_y"/>
                                          </p:val>
                                        </p:tav>
                                      </p:tavLst>
                                    </p:anim>
                                    <p:animEffect transition="in" filter="wipe(down)">
                                      <p:cBhvr>
                                        <p:cTn id="37" dur="500"/>
                                        <p:tgtEl>
                                          <p:spTgt spid="4"/>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down)">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7587" y="1611789"/>
            <a:ext cx="11081212" cy="4725402"/>
            <a:chOff x="663505" y="2309043"/>
            <a:chExt cx="11142596" cy="4751578"/>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1. 激励的原则</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2. 激励的方法</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grpSp>
          <p:nvGrpSpPr>
            <p:cNvPr id="73" name="组合 72"/>
            <p:cNvGrpSpPr/>
            <p:nvPr/>
          </p:nvGrpSpPr>
          <p:grpSpPr>
            <a:xfrm rot="0">
              <a:off x="744890" y="3292091"/>
              <a:ext cx="5269685" cy="3768530"/>
              <a:chOff x="764156" y="3292091"/>
              <a:chExt cx="5269685" cy="3768530"/>
            </a:xfrm>
          </p:grpSpPr>
          <p:sp>
            <p:nvSpPr>
              <p:cNvPr id="80" name="41"/>
              <p:cNvSpPr txBox="1"/>
              <p:nvPr/>
            </p:nvSpPr>
            <p:spPr>
              <a:xfrm>
                <a:off x="872065" y="3292091"/>
                <a:ext cx="5161776" cy="3768530"/>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（1）差异化原则。</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由于员工的需求不同，相同的激励措施起到的激励效果也不尽相同。</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（2）公平原则。</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公平性是员工管理中一个很重要的原则，任何不公的待遇都会影响员工的工作效率和工作情绪，影响激励效果。</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（3）奖励正确的事。</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奖励不合理的工作行为，比不奖励的危害还大。</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（4）奖惩适度原则。</a:t>
                </a:r>
                <a:endParaRPr sz="1600" dirty="0">
                  <a:solidFill>
                    <a:schemeClr val="tx1">
                      <a:lumMod val="65000"/>
                      <a:lumOff val="35000"/>
                    </a:schemeClr>
                  </a:solidFill>
                  <a:latin typeface="+mn-ea"/>
                  <a:ea typeface="+mn-ea"/>
                </a:endParaRPr>
              </a:p>
            </p:txBody>
          </p:sp>
          <p:sp>
            <p:nvSpPr>
              <p:cNvPr id="81" name="矩形 80"/>
              <p:cNvSpPr>
                <a:spLocks noChangeAspect="1"/>
              </p:cNvSpPr>
              <p:nvPr/>
            </p:nvSpPr>
            <p:spPr>
              <a:xfrm>
                <a:off x="764156"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64" name="组合 63"/>
            <p:cNvGrpSpPr/>
            <p:nvPr/>
          </p:nvGrpSpPr>
          <p:grpSpPr>
            <a:xfrm rot="0">
              <a:off x="6443193" y="3292091"/>
              <a:ext cx="5362908" cy="3768530"/>
              <a:chOff x="683065" y="3292091"/>
              <a:chExt cx="5362908" cy="3768530"/>
            </a:xfrm>
          </p:grpSpPr>
          <p:sp>
            <p:nvSpPr>
              <p:cNvPr id="71" name="41"/>
              <p:cNvSpPr txBox="1"/>
              <p:nvPr/>
            </p:nvSpPr>
            <p:spPr>
              <a:xfrm>
                <a:off x="790974" y="3292091"/>
                <a:ext cx="5254999" cy="3768530"/>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（1）物质激励。</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物质激励是指运用物质的手段使受激励者得到物质上的满足，从而进一步调动其积极性、主动性和创造性。</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（2）精神激励。</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精神激励即内在激励，是无形激励，包括向员工授权，对他们的工作绩效的认可，公平、公开的晋升制度</a:t>
                </a:r>
                <a:r>
                  <a:rPr lang="zh-CN" sz="1600" dirty="0">
                    <a:solidFill>
                      <a:schemeClr val="tx1">
                        <a:lumMod val="65000"/>
                        <a:lumOff val="35000"/>
                      </a:schemeClr>
                    </a:solidFill>
                    <a:latin typeface="+mn-ea"/>
                    <a:ea typeface="+mn-ea"/>
                  </a:rPr>
                  <a:t>。</a:t>
                </a:r>
                <a:endParaRPr lang="zh-CN" sz="1600" dirty="0">
                  <a:solidFill>
                    <a:schemeClr val="tx1">
                      <a:lumMod val="65000"/>
                      <a:lumOff val="35000"/>
                    </a:schemeClr>
                  </a:solidFill>
                  <a:latin typeface="+mn-ea"/>
                  <a:ea typeface="+mn-ea"/>
                </a:endParaRPr>
              </a:p>
              <a:p>
                <a:pPr algn="just">
                  <a:lnSpc>
                    <a:spcPct val="150000"/>
                  </a:lnSpc>
                  <a:buSzPct val="25000"/>
                </a:pPr>
                <a:r>
                  <a:rPr lang="zh-CN" sz="1600" dirty="0">
                    <a:solidFill>
                      <a:schemeClr val="tx1">
                        <a:lumMod val="65000"/>
                        <a:lumOff val="35000"/>
                      </a:schemeClr>
                    </a:solidFill>
                    <a:latin typeface="+mn-ea"/>
                    <a:ea typeface="+mn-ea"/>
                  </a:rPr>
                  <a:t>（3）情感激励。</a:t>
                </a:r>
                <a:endParaRPr lang="zh-CN" sz="1600" dirty="0">
                  <a:solidFill>
                    <a:schemeClr val="tx1">
                      <a:lumMod val="65000"/>
                      <a:lumOff val="35000"/>
                    </a:schemeClr>
                  </a:solidFill>
                  <a:latin typeface="+mn-ea"/>
                  <a:ea typeface="+mn-ea"/>
                </a:endParaRPr>
              </a:p>
              <a:p>
                <a:pPr algn="just">
                  <a:lnSpc>
                    <a:spcPct val="150000"/>
                  </a:lnSpc>
                  <a:buSzPct val="25000"/>
                </a:pPr>
                <a:r>
                  <a:rPr lang="zh-CN" sz="1600" dirty="0">
                    <a:solidFill>
                      <a:schemeClr val="tx1">
                        <a:lumMod val="65000"/>
                        <a:lumOff val="35000"/>
                      </a:schemeClr>
                    </a:solidFill>
                    <a:latin typeface="+mn-ea"/>
                    <a:ea typeface="+mn-ea"/>
                  </a:rPr>
                  <a:t>情感激励是指通过领导对职工、职工对职工的关心、帮助，增进友谊和感情，激发职工的归属感，增强企业凝聚力的激励方式。</a:t>
                </a:r>
                <a:endParaRPr lang="zh-CN" sz="1600" dirty="0">
                  <a:solidFill>
                    <a:schemeClr val="tx1">
                      <a:lumMod val="65000"/>
                      <a:lumOff val="35000"/>
                    </a:schemeClr>
                  </a:solidFill>
                  <a:latin typeface="+mn-ea"/>
                  <a:ea typeface="+mn-ea"/>
                </a:endParaRPr>
              </a:p>
            </p:txBody>
          </p:sp>
          <p:sp>
            <p:nvSpPr>
              <p:cNvPr id="72" name="矩形 71"/>
              <p:cNvSpPr>
                <a:spLocks noChangeAspect="1"/>
              </p:cNvSpPr>
              <p:nvPr/>
            </p:nvSpPr>
            <p:spPr>
              <a:xfrm>
                <a:off x="683065"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三、激励实务</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82994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项目六 领导</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10014585" y="1264285"/>
            <a:ext cx="921385" cy="2204085"/>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沟通</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1905000"/>
            <a:ext cx="3775710" cy="922020"/>
          </a:xfrm>
          <a:prstGeom prst="rect">
            <a:avLst/>
          </a:prstGeom>
          <a:noFill/>
        </p:spPr>
        <p:txBody>
          <a:bodyPr wrap="square" rtlCol="0">
            <a:spAutoFit/>
          </a:bodyPr>
          <a:p>
            <a:r>
              <a:rPr lang="zh-CN" altLang="en-US" sz="5400" b="1">
                <a:latin typeface="宋体" panose="02010600030101010101" pitchFamily="2" charset="-122"/>
              </a:rPr>
              <a:t>任务五</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85825" y="1986915"/>
            <a:ext cx="5190490" cy="415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（1）沟通的含义。</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沟通是为了特定目的，在活动过程中通过</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某种途径和方式，有意识或无意识地将一定的信息从发送者传递给接收者并获取理</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解的过程。</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（2）沟通的作用。</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在组织管理中，沟通的作用表现在以下几个方面。</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① 沟通是组织与外部环境之间建立联系的桥梁。</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② 沟通是组织协调各方面活动的手段。</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③ 沟通是领导者激励下属，履行领导职能的基本途径。</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④ 沟通有利于创造一个和谐的氛围。</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040765" y="1526540"/>
            <a:ext cx="364426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1. 沟通的含义与作用</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一、沟通概述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315075" y="1718310"/>
            <a:ext cx="5210175" cy="4003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1068705" y="1908810"/>
            <a:ext cx="628523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经过众多学者的发展和完善，形成了现有的得到普遍认同的沟通过程模式。信息沟通的过程可用图 6-8 表示。</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沟通过程由发送者开始，发送者首先将头脑中的思想进行编码，形成信息。这里所说的信息包括的范围很广，诸如想法、观点、资料等。然后通过传递信息的媒介物——通道发送给接收者。接收者在接收信息之前，必须先将其翻译成可以理解的形式，即译码。发送者进行编码和接收者进行译码都要受到个人的知识、经验、文化背景和社会系统的影响。最后，信息接收者在理解信息内容的基础上，还需要提供反馈给信息发送者。整个沟通过程都有可能受到噪声的影响，使得沟通的效率大为降低。</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068705" y="1448435"/>
            <a:ext cx="364426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2. 沟通的过程</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一、沟通概述</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545705" y="2362835"/>
            <a:ext cx="3739515" cy="2448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nvSpPr>
        <p:spPr>
          <a:xfrm>
            <a:off x="182245" y="4619625"/>
            <a:ext cx="2597150" cy="1198880"/>
          </a:xfrm>
          <a:prstGeom prst="rect">
            <a:avLst/>
          </a:prstGeom>
          <a:noFill/>
        </p:spPr>
        <p:txBody>
          <a:bodyPr wrap="square" rtlCol="0">
            <a:spAutoFit/>
          </a:bodyPr>
          <a:lstStyle/>
          <a:p>
            <a:pPr algn="l">
              <a:lnSpc>
                <a:spcPct val="150000"/>
              </a:lnSpc>
            </a:pPr>
            <a:r>
              <a:rPr lang="zh-CN" altLang="en-US" sz="1600" dirty="0">
                <a:solidFill>
                  <a:schemeClr val="tx1"/>
                </a:solidFill>
                <a:latin typeface="宋体" panose="02010600030101010101" pitchFamily="2" charset="-122"/>
              </a:rPr>
              <a:t>1. 按沟通的组织系统分类</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（1）正式沟通。</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（2）非正式沟通。</a:t>
            </a:r>
            <a:endParaRPr lang="zh-CN" altLang="en-US" sz="1600" dirty="0">
              <a:solidFill>
                <a:schemeClr val="tx1"/>
              </a:solidFill>
              <a:latin typeface="宋体" panose="02010600030101010101" pitchFamily="2" charset="-122"/>
            </a:endParaRPr>
          </a:p>
        </p:txBody>
      </p:sp>
      <p:sp>
        <p:nvSpPr>
          <p:cNvPr id="60" name="文本框 59"/>
          <p:cNvSpPr txBox="1"/>
          <p:nvPr/>
        </p:nvSpPr>
        <p:spPr>
          <a:xfrm>
            <a:off x="2870835" y="4434840"/>
            <a:ext cx="2134235" cy="1568450"/>
          </a:xfrm>
          <a:prstGeom prst="rect">
            <a:avLst/>
          </a:prstGeom>
          <a:noFill/>
        </p:spPr>
        <p:txBody>
          <a:bodyPr wrap="square" rtlCol="0">
            <a:spAutoFit/>
          </a:bodyPr>
          <a:lstStyle/>
          <a:p>
            <a:pPr algn="l">
              <a:lnSpc>
                <a:spcPct val="150000"/>
              </a:lnSpc>
            </a:pPr>
            <a:r>
              <a:rPr lang="zh-CN" altLang="en-US" sz="1600" dirty="0">
                <a:solidFill>
                  <a:schemeClr val="tx1"/>
                </a:solidFill>
                <a:latin typeface="宋体" panose="02010600030101010101" pitchFamily="2" charset="-122"/>
              </a:rPr>
              <a:t>2. 按沟通网络的基本形式分类</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（1）正式沟通网络。</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（2）非正式沟通网络。</a:t>
            </a:r>
            <a:endParaRPr lang="zh-CN" altLang="en-US" sz="1600" dirty="0">
              <a:solidFill>
                <a:schemeClr val="tx1"/>
              </a:solidFill>
              <a:latin typeface="宋体" panose="02010600030101010101" pitchFamily="2" charset="-122"/>
            </a:endParaRPr>
          </a:p>
        </p:txBody>
      </p:sp>
      <p:sp>
        <p:nvSpPr>
          <p:cNvPr id="61" name="文本框 60"/>
          <p:cNvSpPr txBox="1"/>
          <p:nvPr/>
        </p:nvSpPr>
        <p:spPr>
          <a:xfrm>
            <a:off x="5005070" y="4407535"/>
            <a:ext cx="2196465" cy="2306955"/>
          </a:xfrm>
          <a:prstGeom prst="rect">
            <a:avLst/>
          </a:prstGeom>
          <a:noFill/>
        </p:spPr>
        <p:txBody>
          <a:bodyPr wrap="square" rtlCol="0">
            <a:spAutoFit/>
          </a:bodyPr>
          <a:lstStyle/>
          <a:p>
            <a:pPr algn="l">
              <a:lnSpc>
                <a:spcPct val="150000"/>
              </a:lnSpc>
            </a:pPr>
            <a:r>
              <a:rPr lang="zh-CN" altLang="en-US" sz="1600" dirty="0">
                <a:solidFill>
                  <a:schemeClr val="tx1"/>
                </a:solidFill>
                <a:latin typeface="宋体" panose="02010600030101010101" pitchFamily="2" charset="-122"/>
              </a:rPr>
              <a:t>3. 按信息传播的方向划分 </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（1）上行沟通。</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（2）下行沟通。</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（3）平行沟通。</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（4）斜向沟通。</a:t>
            </a:r>
            <a:endParaRPr lang="zh-CN" altLang="en-US" sz="1600" dirty="0">
              <a:solidFill>
                <a:schemeClr val="tx1"/>
              </a:solidFill>
              <a:latin typeface="宋体" panose="02010600030101010101" pitchFamily="2" charset="-122"/>
            </a:endParaRPr>
          </a:p>
        </p:txBody>
      </p:sp>
      <p:sp>
        <p:nvSpPr>
          <p:cNvPr id="62" name="文本框 61"/>
          <p:cNvSpPr txBox="1"/>
          <p:nvPr/>
        </p:nvSpPr>
        <p:spPr>
          <a:xfrm>
            <a:off x="7202170" y="4275455"/>
            <a:ext cx="2210435" cy="1938020"/>
          </a:xfrm>
          <a:prstGeom prst="rect">
            <a:avLst/>
          </a:prstGeom>
          <a:noFill/>
        </p:spPr>
        <p:txBody>
          <a:bodyPr wrap="square" rtlCol="0">
            <a:spAutoFit/>
          </a:bodyPr>
          <a:lstStyle/>
          <a:p>
            <a:pPr algn="l">
              <a:lnSpc>
                <a:spcPct val="150000"/>
              </a:lnSpc>
            </a:pPr>
            <a:r>
              <a:rPr lang="zh-CN" altLang="en-US" sz="1600" dirty="0">
                <a:solidFill>
                  <a:schemeClr val="tx1"/>
                </a:solidFill>
                <a:latin typeface="宋体" panose="02010600030101010101" pitchFamily="2" charset="-122"/>
              </a:rPr>
              <a:t>4. 按沟通的方式分类</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（1）口头沟通。</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（2）书面沟通。</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（3）非语言沟通。</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（4）电子媒介沟通。</a:t>
            </a:r>
            <a:endParaRPr lang="zh-CN" altLang="en-US" sz="1600" dirty="0">
              <a:solidFill>
                <a:schemeClr val="tx1"/>
              </a:solidFill>
              <a:latin typeface="宋体" panose="02010600030101010101" pitchFamily="2" charset="-122"/>
            </a:endParaRPr>
          </a:p>
        </p:txBody>
      </p:sp>
      <p:sp>
        <p:nvSpPr>
          <p:cNvPr id="63" name="文本框 62"/>
          <p:cNvSpPr txBox="1"/>
          <p:nvPr/>
        </p:nvSpPr>
        <p:spPr>
          <a:xfrm>
            <a:off x="9412605" y="4275455"/>
            <a:ext cx="2783840" cy="1198880"/>
          </a:xfrm>
          <a:prstGeom prst="rect">
            <a:avLst/>
          </a:prstGeom>
          <a:noFill/>
        </p:spPr>
        <p:txBody>
          <a:bodyPr wrap="square" rtlCol="0">
            <a:spAutoFit/>
          </a:bodyPr>
          <a:lstStyle/>
          <a:p>
            <a:pPr algn="l">
              <a:lnSpc>
                <a:spcPct val="150000"/>
              </a:lnSpc>
            </a:pPr>
            <a:r>
              <a:rPr lang="zh-CN" altLang="en-US" sz="1600" dirty="0">
                <a:solidFill>
                  <a:schemeClr val="tx1"/>
                </a:solidFill>
                <a:latin typeface="宋体" panose="02010600030101010101" pitchFamily="2" charset="-122"/>
              </a:rPr>
              <a:t>5. 按沟通方向的可逆性分类</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（1）单向沟通。</a:t>
            </a:r>
            <a:endParaRPr lang="zh-CN" altLang="en-US" sz="1600" dirty="0">
              <a:solidFill>
                <a:schemeClr val="tx1"/>
              </a:solidFill>
              <a:latin typeface="宋体" panose="02010600030101010101" pitchFamily="2" charset="-122"/>
            </a:endParaRPr>
          </a:p>
          <a:p>
            <a:pPr algn="l">
              <a:lnSpc>
                <a:spcPct val="150000"/>
              </a:lnSpc>
            </a:pPr>
            <a:r>
              <a:rPr lang="zh-CN" altLang="en-US" sz="1600" dirty="0">
                <a:solidFill>
                  <a:schemeClr val="tx1"/>
                </a:solidFill>
                <a:latin typeface="宋体" panose="02010600030101010101" pitchFamily="2" charset="-122"/>
              </a:rPr>
              <a:t>（2）双向沟通。</a:t>
            </a:r>
            <a:endParaRPr lang="zh-CN" altLang="en-US" sz="1600" dirty="0">
              <a:solidFill>
                <a:schemeClr val="tx1"/>
              </a:solidFill>
              <a:latin typeface="宋体" panose="02010600030101010101" pitchFamily="2" charset="-122"/>
            </a:endParaRPr>
          </a:p>
        </p:txBody>
      </p:sp>
      <p:cxnSp>
        <p:nvCxnSpPr>
          <p:cNvPr id="11" name="直接连接符 10"/>
          <p:cNvCxnSpPr/>
          <p:nvPr/>
        </p:nvCxnSpPr>
        <p:spPr>
          <a:xfrm>
            <a:off x="2779395" y="4975860"/>
            <a:ext cx="0" cy="905510"/>
          </a:xfrm>
          <a:prstGeom prst="line">
            <a:avLst/>
          </a:prstGeom>
          <a:ln w="9525">
            <a:solidFill>
              <a:schemeClr val="bg2">
                <a:lumMod val="8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04435" y="4973320"/>
            <a:ext cx="0" cy="905510"/>
          </a:xfrm>
          <a:prstGeom prst="line">
            <a:avLst/>
          </a:prstGeom>
          <a:ln w="9525">
            <a:solidFill>
              <a:schemeClr val="bg2">
                <a:lumMod val="8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01535" y="4975860"/>
            <a:ext cx="0" cy="905510"/>
          </a:xfrm>
          <a:prstGeom prst="line">
            <a:avLst/>
          </a:prstGeom>
          <a:ln w="9525">
            <a:solidFill>
              <a:schemeClr val="bg2">
                <a:lumMod val="8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412605" y="4975860"/>
            <a:ext cx="0" cy="905510"/>
          </a:xfrm>
          <a:prstGeom prst="line">
            <a:avLst/>
          </a:prstGeom>
          <a:ln w="9525">
            <a:solidFill>
              <a:schemeClr val="bg2">
                <a:lumMod val="8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二、沟通的类型</a:t>
            </a:r>
            <a:endParaRPr lang="zh-CN" altLang="en-US" sz="2600" dirty="0">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1"/>
          <a:stretch>
            <a:fillRect/>
          </a:stretch>
        </p:blipFill>
        <p:spPr>
          <a:xfrm>
            <a:off x="6242685" y="1214120"/>
            <a:ext cx="4760595" cy="3056890"/>
          </a:xfrm>
          <a:prstGeom prst="rect">
            <a:avLst/>
          </a:prstGeom>
        </p:spPr>
      </p:pic>
      <p:pic>
        <p:nvPicPr>
          <p:cNvPr id="15" name="图片 14"/>
          <p:cNvPicPr>
            <a:picLocks noChangeAspect="1"/>
          </p:cNvPicPr>
          <p:nvPr/>
        </p:nvPicPr>
        <p:blipFill>
          <a:blip r:embed="rId2"/>
          <a:stretch>
            <a:fillRect/>
          </a:stretch>
        </p:blipFill>
        <p:spPr>
          <a:xfrm>
            <a:off x="558800" y="1214120"/>
            <a:ext cx="4819015" cy="3056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linds(horizont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9" grpId="1"/>
      <p:bldP spid="60" grpId="0"/>
      <p:bldP spid="60" grpId="1"/>
      <p:bldP spid="61" grpId="0"/>
      <p:bldP spid="61" grpId="1"/>
      <p:bldP spid="62" grpId="0"/>
      <p:bldP spid="62" grpId="1"/>
      <p:bldP spid="63" grpId="0"/>
      <p:bldP spid="6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 Rectangle 960"/>
          <p:cNvSpPr>
            <a:spLocks noChangeArrowheads="1"/>
          </p:cNvSpPr>
          <p:nvPr>
            <p:custDataLst>
              <p:tags r:id="rId1"/>
            </p:custDataLst>
          </p:nvPr>
        </p:nvSpPr>
        <p:spPr bwMode="auto">
          <a:xfrm>
            <a:off x="699135" y="1161733"/>
            <a:ext cx="6020435" cy="535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sp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gn="just">
              <a:lnSpc>
                <a:spcPct val="150000"/>
              </a:lnSpc>
            </a:pPr>
            <a:r>
              <a:rPr lang="zh-CN" altLang="en-US" sz="2000" b="1" spc="300" dirty="0">
                <a:solidFill>
                  <a:srgbClr val="000000">
                    <a:lumMod val="85000"/>
                    <a:lumOff val="15000"/>
                  </a:srgbClr>
                </a:solidFill>
              </a:rPr>
              <a:t>1. 有效沟通的障碍</a:t>
            </a:r>
            <a:endParaRPr lang="zh-CN" altLang="en-US" sz="2000" b="1"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（1）个人因素。</a:t>
            </a:r>
            <a:endParaRPr lang="zh-CN" altLang="en-US" sz="1600"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在沟通过程中，信息发送者和接收者的心理、沟通技巧方法、选择性知觉和语言文字等障碍都会使沟通的有效性降低，甚至造成双方的误会。</a:t>
            </a:r>
            <a:endParaRPr lang="zh-CN" altLang="en-US" sz="1600"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（2）组织因素。</a:t>
            </a:r>
            <a:endParaRPr lang="zh-CN" altLang="en-US" sz="1600"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组织的结构设计、组织的层次数量和过滤因素都会对沟通效果产生影响。</a:t>
            </a:r>
            <a:endParaRPr lang="zh-CN" altLang="en-US" sz="1600"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（3）沟通渠道因素。</a:t>
            </a:r>
            <a:endParaRPr lang="zh-CN" altLang="en-US" sz="1600"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信息沟通一定要通过媒介，在一定的渠道中进行。</a:t>
            </a:r>
            <a:endParaRPr lang="zh-CN" altLang="en-US" sz="1600"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（4）环境因素。</a:t>
            </a:r>
            <a:endParaRPr lang="zh-CN" altLang="en-US" sz="1600"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有时，即使个人因素、组织因素、沟通渠道因素都对沟通有利，但是环境中仍可能会出现各种干扰的因素，使正常的沟通发生困难。</a:t>
            </a:r>
            <a:endParaRPr lang="zh-CN" altLang="en-US" sz="1600" spc="300" dirty="0">
              <a:solidFill>
                <a:srgbClr val="000000">
                  <a:lumMod val="85000"/>
                  <a:lumOff val="15000"/>
                </a:srgbClr>
              </a:solidFill>
            </a:endParaRPr>
          </a:p>
        </p:txBody>
      </p:sp>
      <p:sp>
        <p:nvSpPr>
          <p:cNvPr id="25" name="文本框 2"/>
          <p:cNvSpPr txBox="1"/>
          <p:nvPr/>
        </p:nvSpPr>
        <p:spPr>
          <a:xfrm>
            <a:off x="840105" y="534035"/>
            <a:ext cx="4064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三、有效沟通的实现</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7317105" y="1753235"/>
            <a:ext cx="4220210" cy="35045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 Rectangle 960"/>
          <p:cNvSpPr>
            <a:spLocks noChangeArrowheads="1"/>
          </p:cNvSpPr>
          <p:nvPr>
            <p:custDataLst>
              <p:tags r:id="rId1"/>
            </p:custDataLst>
          </p:nvPr>
        </p:nvSpPr>
        <p:spPr bwMode="auto">
          <a:xfrm>
            <a:off x="699135" y="2454593"/>
            <a:ext cx="5104130" cy="276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sp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gn="just">
              <a:lnSpc>
                <a:spcPct val="150000"/>
              </a:lnSpc>
            </a:pPr>
            <a:r>
              <a:rPr lang="zh-CN" altLang="en-US" sz="2000" b="1" spc="300" dirty="0">
                <a:solidFill>
                  <a:srgbClr val="000000">
                    <a:lumMod val="85000"/>
                    <a:lumOff val="15000"/>
                  </a:srgbClr>
                </a:solidFill>
              </a:rPr>
              <a:t>2. 有效沟通的实现</a:t>
            </a:r>
            <a:endParaRPr lang="zh-CN" altLang="en-US" sz="2000" b="1"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沟通是富有科学性，又含有艺术性的。在沟通中要会灵活利用方法与技巧，这样的沟通才能得到一个互动的、良好的成果。</a:t>
            </a:r>
            <a:endParaRPr lang="zh-CN" altLang="en-US" sz="1600"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（1）提高语言表达能力。</a:t>
            </a:r>
            <a:endParaRPr lang="zh-CN" altLang="en-US" sz="1600"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（2）注重非语言提示。</a:t>
            </a:r>
            <a:endParaRPr lang="zh-CN" altLang="en-US" sz="1600" spc="300" dirty="0">
              <a:solidFill>
                <a:srgbClr val="000000">
                  <a:lumMod val="85000"/>
                  <a:lumOff val="15000"/>
                </a:srgbClr>
              </a:solidFill>
            </a:endParaRPr>
          </a:p>
          <a:p>
            <a:pPr lvl="0" algn="just">
              <a:lnSpc>
                <a:spcPct val="150000"/>
              </a:lnSpc>
            </a:pPr>
            <a:r>
              <a:rPr lang="zh-CN" altLang="en-US" sz="1600" spc="300" dirty="0">
                <a:solidFill>
                  <a:srgbClr val="000000">
                    <a:lumMod val="85000"/>
                    <a:lumOff val="15000"/>
                  </a:srgbClr>
                </a:solidFill>
              </a:rPr>
              <a:t>（3）善于聆听。</a:t>
            </a:r>
            <a:endParaRPr lang="zh-CN" altLang="en-US" sz="1600" spc="300" dirty="0">
              <a:solidFill>
                <a:srgbClr val="000000">
                  <a:lumMod val="85000"/>
                  <a:lumOff val="15000"/>
                </a:srgbClr>
              </a:solidFill>
            </a:endParaRPr>
          </a:p>
        </p:txBody>
      </p:sp>
      <p:sp>
        <p:nvSpPr>
          <p:cNvPr id="25" name="文本框 2"/>
          <p:cNvSpPr txBox="1"/>
          <p:nvPr/>
        </p:nvSpPr>
        <p:spPr>
          <a:xfrm>
            <a:off x="840105" y="610235"/>
            <a:ext cx="4064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三、有效沟通的实现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6072505" y="2052955"/>
            <a:ext cx="4762500" cy="317182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843"/>
            <a:ext cx="6261100" cy="5223728"/>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领导概述</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任务二　领导方式与理论</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任务三　领导艺术</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任务四　激励</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任务五　沟通</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7996555" y="1805305"/>
            <a:ext cx="921385" cy="3248025"/>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领导概述</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1905000"/>
            <a:ext cx="3775710" cy="922020"/>
          </a:xfrm>
          <a:prstGeom prst="rect">
            <a:avLst/>
          </a:prstGeom>
          <a:noFill/>
        </p:spPr>
        <p:txBody>
          <a:bodyPr wrap="square" rtlCol="0">
            <a:spAutoFit/>
          </a:bodyPr>
          <a:p>
            <a:r>
              <a:rPr lang="zh-CN" altLang="en-US" sz="5400" b="1">
                <a:latin typeface="宋体" panose="02010600030101010101" pitchFamily="2" charset="-122"/>
              </a:rPr>
              <a:t>任务一</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38150" y="1482090"/>
            <a:ext cx="6480175" cy="4707890"/>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“领导”从字面意义上讲，可以解释为率领、引导的意思。领导这个词，是多义词，有名词、动词之分，名词的领导是指领导者，即专门从事指挥和协调活动的人或机构。</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（1）领导是一种过程，是引导人们行为的过程。</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（2）领导的本质是人际影响，即改变其他群体成员的态度或行为。</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（3）领导的目的是群体或组织目标的实现，它的目标在于使人们心甘情愿地、热心地为实现组织或群体目标而努力。</a:t>
            </a:r>
            <a:endParaRPr lang="en-US" sz="20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一、领导的含义</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918325" y="1718945"/>
            <a:ext cx="5076825" cy="3718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38150" y="1087120"/>
            <a:ext cx="6480175" cy="5631180"/>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领导工作不但要使组织成员获得物质需求上的适度满足，更需要使他们获得精神需求上的满足，在组织成员相互之间建立和谐的人际关系，使人</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人都以其成为组织的一员为骄傲。领导的作用具体可以归纳为以下三个方面。</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（1）指挥作用：认清形势，指明目标及达到目标的途径。</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（2）协调作用：认识分歧，行动偏离目标时需要领导者协调组织成员的关系和行动。</a:t>
            </a:r>
            <a:endParaRPr lang="en-US" sz="2000" spc="300" dirty="0" smtClean="0">
              <a:solidFill>
                <a:schemeClr val="tx2"/>
              </a:solidFill>
              <a:latin typeface="宋体" panose="02010600030101010101" pitchFamily="2" charset="-122"/>
            </a:endParaRPr>
          </a:p>
          <a:p>
            <a:pPr>
              <a:lnSpc>
                <a:spcPct val="150000"/>
              </a:lnSpc>
            </a:pPr>
            <a:r>
              <a:rPr lang="en-US" sz="2000" spc="300" dirty="0" smtClean="0">
                <a:solidFill>
                  <a:schemeClr val="tx2"/>
                </a:solidFill>
                <a:latin typeface="宋体" panose="02010600030101010101" pitchFamily="2" charset="-122"/>
              </a:rPr>
              <a:t>（3）激励作用：组织成员的个人目标与组织目标不可能完全一致，领导者将调动其积极性，使其以高昂的士气为组织做贡献。</a:t>
            </a:r>
            <a:endParaRPr lang="en-US" sz="20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二、领导的作用</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061200" y="1757680"/>
            <a:ext cx="4762500" cy="3343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4542367" y="1820750"/>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6678085" y="2747160"/>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8280400" y="3076828"/>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3600451" y="2746647"/>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6318251" y="1903838"/>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4152900" y="3453555"/>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4561418" y="3840904"/>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841751" y="2979420"/>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8574618" y="3320204"/>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7251701" y="3303271"/>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6597651" y="2170854"/>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5200651" y="2513754"/>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4207933" y="2049891"/>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829051" y="4196715"/>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7549093" y="2190463"/>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1288781" y="1678796"/>
            <a:ext cx="25908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lvl="0" algn="l">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1.领导的权力</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（1）法定权力。</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（2）奖励权力。</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（3）处罚权力。</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（4）模范权力。</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（5）专长权力。</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9145905" y="1829435"/>
            <a:ext cx="2242820" cy="276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2. 领导的职责</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（1）科学决策。</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（2）知人善任。</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（3）制定战略。</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（4）有效沟通。</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（5）承担责任。</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（6）事业导向。</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5255260" y="4571365"/>
            <a:ext cx="359029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3. 领导者与领导集体</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（1）领导者与领导者的素质。</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（2）领导集体的构成。</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825" y="599440"/>
            <a:ext cx="420497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三、领导的权力和职责</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769985" y="1032510"/>
            <a:ext cx="921385" cy="4794250"/>
          </a:xfrm>
          <a:prstGeom prst="rect">
            <a:avLst/>
          </a:prstGeom>
          <a:noFill/>
        </p:spPr>
        <p:txBody>
          <a:bodyPr vert="eaVert" wrap="square" rtlCol="0" anchor="t" anchorCtr="0">
            <a:spAutoFit/>
          </a:bodyPr>
          <a:p>
            <a:pPr algn="l"/>
            <a:r>
              <a:rPr lang="zh-CN" altLang="en-US" sz="4800" dirty="0">
                <a:solidFill>
                  <a:schemeClr val="tx2"/>
                </a:solidFill>
                <a:latin typeface="宋体" panose="02010600030101010101" pitchFamily="2" charset="-122"/>
                <a:sym typeface="+mn-ea"/>
              </a:rPr>
              <a:t>领导方式与理论</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33235" y="1905000"/>
            <a:ext cx="3775710" cy="922020"/>
          </a:xfrm>
          <a:prstGeom prst="rect">
            <a:avLst/>
          </a:prstGeom>
          <a:noFill/>
        </p:spPr>
        <p:txBody>
          <a:bodyPr wrap="square" rtlCol="0">
            <a:spAutoFit/>
          </a:bodyPr>
          <a:p>
            <a:r>
              <a:rPr lang="zh-CN" altLang="en-US" sz="5400" b="1">
                <a:latin typeface="宋体" panose="02010600030101010101" pitchFamily="2" charset="-122"/>
              </a:rPr>
              <a:t>任务二</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7" name="Freeform 5"/>
          <p:cNvSpPr/>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9" name="Freeform 5"/>
          <p:cNvSpPr/>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8" name="Freeform 5"/>
          <p:cNvSpPr/>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11" name="Rectangle 10"/>
          <p:cNvSpPr/>
          <p:nvPr/>
        </p:nvSpPr>
        <p:spPr>
          <a:xfrm>
            <a:off x="8726805" y="1735455"/>
            <a:ext cx="3018790" cy="2359660"/>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2.“社会人”假设</a:t>
            </a:r>
            <a:endParaRPr sz="1600" dirty="0">
              <a:solidFill>
                <a:schemeClr val="tx1"/>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这一观点认为，人不只是为经济利益而存在，人有社会交往的需要。“社会人”假设是由梅奥通过霍桑实验提出来的，是对人性认识的一大进步，后来成为以梅奥为代表所形成的人际关系学派理论研究的基点。</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2" name="Rectangle 11"/>
          <p:cNvSpPr/>
          <p:nvPr/>
        </p:nvSpPr>
        <p:spPr>
          <a:xfrm>
            <a:off x="8726805" y="4269105"/>
            <a:ext cx="2864485" cy="1769745"/>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4.“复杂人”假设</a:t>
            </a:r>
            <a:endParaRPr sz="1600" dirty="0">
              <a:solidFill>
                <a:schemeClr val="tx1"/>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这种观点认为，人是复杂的，而且是高度可变的，人既有恶的一面也有善的一面，既有自私的一面也有利他的一面，所以人的动机也是复杂的。</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3" name="Rounded Rectangle 12"/>
          <p:cNvSpPr/>
          <p:nvPr/>
        </p:nvSpPr>
        <p:spPr>
          <a:xfrm>
            <a:off x="7818897" y="314683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宋体" panose="02010600030101010101" pitchFamily="2" charset="-122"/>
              <a:cs typeface="+mn-ea"/>
              <a:sym typeface="Arial" panose="020B0604020202020204" pitchFamily="34" charset="0"/>
            </a:endParaRPr>
          </a:p>
        </p:txBody>
      </p:sp>
      <p:sp>
        <p:nvSpPr>
          <p:cNvPr id="14" name="Rounded Rectangle 13"/>
          <p:cNvSpPr/>
          <p:nvPr/>
        </p:nvSpPr>
        <p:spPr>
          <a:xfrm>
            <a:off x="7818897" y="4222888"/>
            <a:ext cx="755737" cy="7303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宋体" panose="02010600030101010101" pitchFamily="2" charset="-122"/>
              <a:cs typeface="+mn-ea"/>
              <a:sym typeface="Arial" panose="020B0604020202020204" pitchFamily="34" charset="0"/>
            </a:endParaRPr>
          </a:p>
        </p:txBody>
      </p:sp>
      <p:sp>
        <p:nvSpPr>
          <p:cNvPr id="15" name="Rectangle 14"/>
          <p:cNvSpPr/>
          <p:nvPr/>
        </p:nvSpPr>
        <p:spPr>
          <a:xfrm>
            <a:off x="807085" y="1584325"/>
            <a:ext cx="2681605" cy="2064385"/>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1.“经济人”假设</a:t>
            </a:r>
            <a:endParaRPr sz="1600" dirty="0">
              <a:solidFill>
                <a:schemeClr val="tx1"/>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这种观点主要认为人是为经济利益而存在的。亚当 • 斯密最早提出了这一假设，指出人主要追求的是经济上的目标，即“理性的人”“个人利益最大化”等</a:t>
            </a:r>
            <a:r>
              <a:rPr lang="zh-CN" sz="1600" dirty="0">
                <a:solidFill>
                  <a:schemeClr val="tx1"/>
                </a:solidFill>
                <a:latin typeface="宋体" panose="02010600030101010101" pitchFamily="2" charset="-122"/>
                <a:cs typeface="宋体" panose="02010600030101010101" pitchFamily="2" charset="-122"/>
                <a:sym typeface="+mn-ea"/>
              </a:rPr>
              <a:t>。</a:t>
            </a:r>
            <a:endParaRPr lang="zh-CN" sz="1600" dirty="0">
              <a:solidFill>
                <a:schemeClr val="tx1"/>
              </a:solidFill>
              <a:latin typeface="宋体" panose="02010600030101010101" pitchFamily="2" charset="-122"/>
              <a:cs typeface="宋体" panose="02010600030101010101" pitchFamily="2" charset="-122"/>
              <a:sym typeface="+mn-ea"/>
            </a:endParaRPr>
          </a:p>
        </p:txBody>
      </p:sp>
      <p:sp>
        <p:nvSpPr>
          <p:cNvPr id="16" name="Rectangle 15"/>
          <p:cNvSpPr/>
          <p:nvPr/>
        </p:nvSpPr>
        <p:spPr>
          <a:xfrm>
            <a:off x="766445" y="3866515"/>
            <a:ext cx="2722245" cy="2359660"/>
          </a:xfrm>
          <a:prstGeom prst="rect">
            <a:avLst/>
          </a:prstGeom>
        </p:spPr>
        <p:txBody>
          <a:bodyPr wrap="square" lIns="0" tIns="0" rIns="0" bIns="0">
            <a:spAutoFit/>
          </a:bodyPr>
          <a:lstStyle/>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3.“自我实现人”假设</a:t>
            </a:r>
            <a:endParaRPr sz="1600" dirty="0">
              <a:solidFill>
                <a:schemeClr val="tx1"/>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这一观点认为，人除了经济、社会的需求外，还有一种想充分运用自己的能力、发挥自己才能的欲望。“自我实现人”假设是以马斯洛的“需求层次理论”和阿吉瑞斯的“不成熟—成熟理论”为基础的。</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3641147" y="3146833"/>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宋体" panose="02010600030101010101" pitchFamily="2" charset="-122"/>
              <a:cs typeface="+mn-ea"/>
              <a:sym typeface="Arial" panose="020B0604020202020204" pitchFamily="34" charset="0"/>
            </a:endParaRPr>
          </a:p>
        </p:txBody>
      </p:sp>
      <p:sp>
        <p:nvSpPr>
          <p:cNvPr id="18" name="Rounded Rectangle 17"/>
          <p:cNvSpPr/>
          <p:nvPr/>
        </p:nvSpPr>
        <p:spPr>
          <a:xfrm>
            <a:off x="3641147" y="4222888"/>
            <a:ext cx="755737" cy="7303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宋体" panose="02010600030101010101" pitchFamily="2" charset="-122"/>
              <a:cs typeface="+mn-ea"/>
              <a:sym typeface="Arial" panose="020B0604020202020204" pitchFamily="34" charset="0"/>
            </a:endParaRPr>
          </a:p>
        </p:txBody>
      </p:sp>
      <p:grpSp>
        <p:nvGrpSpPr>
          <p:cNvPr id="19" name="Group 18"/>
          <p:cNvGrpSpPr/>
          <p:nvPr/>
        </p:nvGrpSpPr>
        <p:grpSpPr>
          <a:xfrm>
            <a:off x="7937283" y="3255819"/>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grpSp>
      <p:grpSp>
        <p:nvGrpSpPr>
          <p:cNvPr id="23" name="Group 22"/>
          <p:cNvGrpSpPr/>
          <p:nvPr/>
        </p:nvGrpSpPr>
        <p:grpSpPr>
          <a:xfrm>
            <a:off x="7972206" y="4410570"/>
            <a:ext cx="427789" cy="412061"/>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grpSp>
      <p:sp>
        <p:nvSpPr>
          <p:cNvPr id="26" name="Freeform 59"/>
          <p:cNvSpPr>
            <a:spLocks noEditPoints="1"/>
          </p:cNvSpPr>
          <p:nvPr/>
        </p:nvSpPr>
        <p:spPr bwMode="auto">
          <a:xfrm>
            <a:off x="3822961" y="4323910"/>
            <a:ext cx="371881" cy="49872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grpSp>
        <p:nvGrpSpPr>
          <p:cNvPr id="27" name="Group 26"/>
          <p:cNvGrpSpPr/>
          <p:nvPr/>
        </p:nvGrpSpPr>
        <p:grpSpPr>
          <a:xfrm>
            <a:off x="3843187" y="3309842"/>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grpSp>
      <p:sp>
        <p:nvSpPr>
          <p:cNvPr id="2" name="Freeform 5"/>
          <p:cNvSpPr/>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3" name="文本框 2"/>
          <p:cNvSpPr txBox="1"/>
          <p:nvPr/>
        </p:nvSpPr>
        <p:spPr>
          <a:xfrm>
            <a:off x="885825" y="599440"/>
            <a:ext cx="46005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一、人性假设的基本内涵</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ppt_x"/>
                                          </p:val>
                                        </p:tav>
                                        <p:tav tm="100000">
                                          <p:val>
                                            <p:strVal val="#ppt_x"/>
                                          </p:val>
                                        </p:tav>
                                      </p:tavLst>
                                    </p:anim>
                                    <p:anim calcmode="lin" valueType="num">
                                      <p:cBhvr additive="base">
                                        <p:cTn id="38" dur="25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250" fill="hold"/>
                                        <p:tgtEl>
                                          <p:spTgt spid="26"/>
                                        </p:tgtEl>
                                        <p:attrNameLst>
                                          <p:attrName>ppt_x</p:attrName>
                                        </p:attrNameLst>
                                      </p:cBhvr>
                                      <p:tavLst>
                                        <p:tav tm="0">
                                          <p:val>
                                            <p:strVal val="#ppt_x"/>
                                          </p:val>
                                        </p:tav>
                                        <p:tav tm="100000">
                                          <p:val>
                                            <p:strVal val="#ppt_x"/>
                                          </p:val>
                                        </p:tav>
                                      </p:tavLst>
                                    </p:anim>
                                    <p:anim calcmode="lin" valueType="num">
                                      <p:cBhvr additive="base">
                                        <p:cTn id="53" dur="25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250" fill="hold"/>
                                        <p:tgtEl>
                                          <p:spTgt spid="16"/>
                                        </p:tgtEl>
                                        <p:attrNameLst>
                                          <p:attrName>ppt_x</p:attrName>
                                        </p:attrNameLst>
                                      </p:cBhvr>
                                      <p:tavLst>
                                        <p:tav tm="0">
                                          <p:val>
                                            <p:strVal val="#ppt_x"/>
                                          </p:val>
                                        </p:tav>
                                        <p:tav tm="100000">
                                          <p:val>
                                            <p:strVal val="#ppt_x"/>
                                          </p:val>
                                        </p:tav>
                                      </p:tavLst>
                                    </p:anim>
                                    <p:anim calcmode="lin" valueType="num">
                                      <p:cBhvr additive="base">
                                        <p:cTn id="58" dur="25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50" fill="hold"/>
                                        <p:tgtEl>
                                          <p:spTgt spid="13"/>
                                        </p:tgtEl>
                                        <p:attrNameLst>
                                          <p:attrName>ppt_x</p:attrName>
                                        </p:attrNameLst>
                                      </p:cBhvr>
                                      <p:tavLst>
                                        <p:tav tm="0">
                                          <p:val>
                                            <p:strVal val="#ppt_x"/>
                                          </p:val>
                                        </p:tav>
                                        <p:tav tm="100000">
                                          <p:val>
                                            <p:strVal val="#ppt_x"/>
                                          </p:val>
                                        </p:tav>
                                      </p:tavLst>
                                    </p:anim>
                                    <p:anim calcmode="lin" valueType="num">
                                      <p:cBhvr additive="base">
                                        <p:cTn id="63" dur="2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250" fill="hold"/>
                                        <p:tgtEl>
                                          <p:spTgt spid="19"/>
                                        </p:tgtEl>
                                        <p:attrNameLst>
                                          <p:attrName>ppt_x</p:attrName>
                                        </p:attrNameLst>
                                      </p:cBhvr>
                                      <p:tavLst>
                                        <p:tav tm="0">
                                          <p:val>
                                            <p:strVal val="#ppt_x"/>
                                          </p:val>
                                        </p:tav>
                                        <p:tav tm="100000">
                                          <p:val>
                                            <p:strVal val="#ppt_x"/>
                                          </p:val>
                                        </p:tav>
                                      </p:tavLst>
                                    </p:anim>
                                    <p:anim calcmode="lin" valueType="num">
                                      <p:cBhvr additive="base">
                                        <p:cTn id="68" dur="25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250" fill="hold"/>
                                        <p:tgtEl>
                                          <p:spTgt spid="11"/>
                                        </p:tgtEl>
                                        <p:attrNameLst>
                                          <p:attrName>ppt_x</p:attrName>
                                        </p:attrNameLst>
                                      </p:cBhvr>
                                      <p:tavLst>
                                        <p:tav tm="0">
                                          <p:val>
                                            <p:strVal val="#ppt_x"/>
                                          </p:val>
                                        </p:tav>
                                        <p:tav tm="100000">
                                          <p:val>
                                            <p:strVal val="#ppt_x"/>
                                          </p:val>
                                        </p:tav>
                                      </p:tavLst>
                                    </p:anim>
                                    <p:anim calcmode="lin" valueType="num">
                                      <p:cBhvr additive="base">
                                        <p:cTn id="73" dur="25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250" fill="hold"/>
                                        <p:tgtEl>
                                          <p:spTgt spid="14"/>
                                        </p:tgtEl>
                                        <p:attrNameLst>
                                          <p:attrName>ppt_x</p:attrName>
                                        </p:attrNameLst>
                                      </p:cBhvr>
                                      <p:tavLst>
                                        <p:tav tm="0">
                                          <p:val>
                                            <p:strVal val="#ppt_x"/>
                                          </p:val>
                                        </p:tav>
                                        <p:tav tm="100000">
                                          <p:val>
                                            <p:strVal val="#ppt_x"/>
                                          </p:val>
                                        </p:tav>
                                      </p:tavLst>
                                    </p:anim>
                                    <p:anim calcmode="lin" valueType="num">
                                      <p:cBhvr additive="base">
                                        <p:cTn id="78" dur="250" fill="hold"/>
                                        <p:tgtEl>
                                          <p:spTgt spid="1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250" fill="hold"/>
                                        <p:tgtEl>
                                          <p:spTgt spid="23"/>
                                        </p:tgtEl>
                                        <p:attrNameLst>
                                          <p:attrName>ppt_x</p:attrName>
                                        </p:attrNameLst>
                                      </p:cBhvr>
                                      <p:tavLst>
                                        <p:tav tm="0">
                                          <p:val>
                                            <p:strVal val="#ppt_x"/>
                                          </p:val>
                                        </p:tav>
                                        <p:tav tm="100000">
                                          <p:val>
                                            <p:strVal val="#ppt_x"/>
                                          </p:val>
                                        </p:tav>
                                      </p:tavLst>
                                    </p:anim>
                                    <p:anim calcmode="lin" valueType="num">
                                      <p:cBhvr additive="base">
                                        <p:cTn id="83" dur="250" fill="hold"/>
                                        <p:tgtEl>
                                          <p:spTgt spid="23"/>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250" fill="hold"/>
                                        <p:tgtEl>
                                          <p:spTgt spid="12"/>
                                        </p:tgtEl>
                                        <p:attrNameLst>
                                          <p:attrName>ppt_x</p:attrName>
                                        </p:attrNameLst>
                                      </p:cBhvr>
                                      <p:tavLst>
                                        <p:tav tm="0">
                                          <p:val>
                                            <p:strVal val="#ppt_x"/>
                                          </p:val>
                                        </p:tav>
                                        <p:tav tm="100000">
                                          <p:val>
                                            <p:strVal val="#ppt_x"/>
                                          </p:val>
                                        </p:tav>
                                      </p:tavLst>
                                    </p:anim>
                                    <p:anim calcmode="lin" valueType="num">
                                      <p:cBhvr additive="base">
                                        <p:cTn id="88"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1" grpId="0"/>
      <p:bldP spid="12" grpId="0"/>
      <p:bldP spid="13" grpId="0" bldLvl="0" animBg="1"/>
      <p:bldP spid="14" grpId="0" bldLvl="0" animBg="1"/>
      <p:bldP spid="15" grpId="0"/>
      <p:bldP spid="16" grpId="0"/>
      <p:bldP spid="17" grpId="0" bldLvl="0" animBg="1"/>
      <p:bldP spid="18" grpId="0" bldLvl="0" animBg="1"/>
      <p:bldP spid="26" grpId="0" bldLvl="0" animBg="1"/>
      <p:bldP spid="2" grpId="0" bldLvl="0" animBg="1"/>
    </p:bld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BEAUTIFY_FLAG" val="#wm#"/>
  <p:tag name="KSO_WM_TEMPLATE_CATEGORY" val="diagram"/>
  <p:tag name="KSO_WM_TEMPLATE_INDEX" val="20201247"/>
  <p:tag name="KSO_WM_SLIDE_ID" val="diagram20201247_1"/>
  <p:tag name="KSO_WM_TEMPLATE_SUBCATEGORY" val="6"/>
  <p:tag name="KSO_WM_SLIDE_ITEM_CNT" val="1"/>
  <p:tag name="KSO_WM_SLIDE_INDEX" val="1"/>
  <p:tag name="KSO_WM_TAG_VERSION" val="1.0"/>
  <p:tag name="KSO_WM_SLIDE_LAYOUT" val="a_d_f_ζ"/>
  <p:tag name="KSO_WM_SLIDE_LAYOUT_CNT" val="1_1_1_1"/>
  <p:tag name="KSO_WM_SLIDE_TYPE" val="text"/>
  <p:tag name="KSO_WM_SLIDE_SUBTYPE" val="picTxt"/>
  <p:tag name="KSO_WM_SLIDE_SIZE" val="304.25*304.25"/>
  <p:tag name="KSO_WM_SLIDE_POSITION" val="20.35*104.05"/>
  <p:tag name="KSO_WM_DIAGRAM_GROUP_CODE" val="ζ1-1"/>
  <p:tag name="KSO_WM_SLIDE_DIAGTYPE" val="ζ"/>
</p:tagLst>
</file>

<file path=ppt/tags/tag11.xml><?xml version="1.0" encoding="utf-8"?>
<p:tagLst xmlns:p="http://schemas.openxmlformats.org/presentationml/2006/main">
  <p:tag name="KSO_WM_UNIT_PRESET_TEXT" val="采用索尼 2000 万像素感光元件，可智能合成 2μm 超大像素，感光能力提升 3 倍。"/>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diagram20201247_1*f*1"/>
  <p:tag name="KSO_WM_TEMPLATE_CATEGORY" val="diagram"/>
  <p:tag name="KSO_WM_TEMPLATE_INDEX" val="20201247"/>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BEAUTIFY_FLAG" val="#wm#"/>
  <p:tag name="KSO_WM_TEMPLATE_CATEGORY" val="diagram"/>
  <p:tag name="KSO_WM_TEMPLATE_INDEX" val="20201247"/>
  <p:tag name="KSO_WM_SLIDE_ID" val="diagram20201247_1"/>
  <p:tag name="KSO_WM_TEMPLATE_SUBCATEGORY" val="6"/>
  <p:tag name="KSO_WM_SLIDE_ITEM_CNT" val="1"/>
  <p:tag name="KSO_WM_SLIDE_INDEX" val="1"/>
  <p:tag name="KSO_WM_TAG_VERSION" val="1.0"/>
  <p:tag name="KSO_WM_SLIDE_LAYOUT" val="a_d_f_ζ"/>
  <p:tag name="KSO_WM_SLIDE_LAYOUT_CNT" val="1_1_1_1"/>
  <p:tag name="KSO_WM_SLIDE_TYPE" val="text"/>
  <p:tag name="KSO_WM_SLIDE_SUBTYPE" val="picTxt"/>
  <p:tag name="KSO_WM_SLIDE_SIZE" val="304.25*304.25"/>
  <p:tag name="KSO_WM_SLIDE_POSITION" val="20.35*104.05"/>
  <p:tag name="KSO_WM_DIAGRAM_GROUP_CODE" val="ζ1-1"/>
  <p:tag name="KSO_WM_SLIDE_DIAGTYPE" val="ζ"/>
</p:tagLst>
</file>

<file path=ppt/tags/tag13.xml><?xml version="1.0" encoding="utf-8"?>
<p:tagLst xmlns:p="http://schemas.openxmlformats.org/presentationml/2006/main">
  <p:tag name="MH_CONTENTSID" val="635"/>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KSO_WM_BEAUTIFY_FLAG" val="#wm#"/>
  <p:tag name="KSO_WM_TEMPLATE_CATEGORY" val="diagram"/>
  <p:tag name="KSO_WM_TEMPLATE_INDEX" val="790"/>
</p:tagLst>
</file>

<file path=ppt/tags/tag9.xml><?xml version="1.0" encoding="utf-8"?>
<p:tagLst xmlns:p="http://schemas.openxmlformats.org/presentationml/2006/main">
  <p:tag name="KSO_WM_UNIT_PRESET_TEXT" val="采用索尼 2000 万像素感光元件，可智能合成 2μm 超大像素，感光能力提升 3 倍。"/>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diagram20201247_1*f*1"/>
  <p:tag name="KSO_WM_TEMPLATE_CATEGORY" val="diagram"/>
  <p:tag name="KSO_WM_TEMPLATE_INDEX" val="20201247"/>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3814</Words>
  <Application>WPS 演示</Application>
  <PresentationFormat>自定义</PresentationFormat>
  <Paragraphs>279</Paragraphs>
  <Slides>26</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Arial</vt:lpstr>
      <vt:lpstr>宋体</vt:lpstr>
      <vt:lpstr>Wingdings</vt:lpstr>
      <vt:lpstr>Rockwell</vt:lpstr>
      <vt:lpstr>Calibri</vt:lpstr>
      <vt:lpstr>Arial Unicode MS</vt:lpstr>
      <vt:lpstr>思源黑体 CN Bold</vt:lpstr>
      <vt:lpstr>黑体</vt:lpstr>
      <vt:lpstr>微软雅黑</vt:lpstr>
      <vt:lpstr>字魂36号-正文宋楷</vt:lpstr>
      <vt:lpstr>Helvetica</vt:lpstr>
      <vt:lpstr>印品黑体</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10637</cp:revision>
  <cp:lastPrinted>2113-01-01T00:00:00Z</cp:lastPrinted>
  <dcterms:created xsi:type="dcterms:W3CDTF">2015-07-08T08:22:00Z</dcterms:created>
  <dcterms:modified xsi:type="dcterms:W3CDTF">2025-06-10T05:48:12Z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F84B2FB4CEE944879D73E88A6A268118</vt:lpwstr>
  </property>
</Properties>
</file>