
<file path=[Content_Types].xml><?xml version="1.0" encoding="utf-8"?>
<Types xmlns="http://schemas.openxmlformats.org/package/2006/content-types">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media/image4.svg" ContentType="image/svg+xml"/>
  <Override PartName="/ppt/media/image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35"/>
  </p:notesMasterIdLst>
  <p:sldIdLst>
    <p:sldId id="700" r:id="rId5"/>
    <p:sldId id="641" r:id="rId6"/>
    <p:sldId id="642" r:id="rId7"/>
    <p:sldId id="701" r:id="rId8"/>
    <p:sldId id="643" r:id="rId9"/>
    <p:sldId id="411" r:id="rId10"/>
    <p:sldId id="726" r:id="rId11"/>
    <p:sldId id="727" r:id="rId12"/>
    <p:sldId id="728" r:id="rId13"/>
    <p:sldId id="731" r:id="rId14"/>
    <p:sldId id="732" r:id="rId15"/>
    <p:sldId id="733" r:id="rId16"/>
    <p:sldId id="729" r:id="rId17"/>
    <p:sldId id="734" r:id="rId18"/>
    <p:sldId id="735" r:id="rId19"/>
    <p:sldId id="730" r:id="rId20"/>
    <p:sldId id="736" r:id="rId21"/>
    <p:sldId id="737" r:id="rId22"/>
    <p:sldId id="741" r:id="rId23"/>
    <p:sldId id="738" r:id="rId24"/>
    <p:sldId id="740" r:id="rId25"/>
    <p:sldId id="739" r:id="rId26"/>
    <p:sldId id="709" r:id="rId27"/>
    <p:sldId id="742" r:id="rId28"/>
    <p:sldId id="744" r:id="rId29"/>
    <p:sldId id="745" r:id="rId30"/>
    <p:sldId id="746" r:id="rId31"/>
    <p:sldId id="743" r:id="rId32"/>
    <p:sldId id="747" r:id="rId33"/>
    <p:sldId id="725" r:id="rId34"/>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5" userDrawn="1">
          <p15:clr>
            <a:srgbClr val="A4A3A4"/>
          </p15:clr>
        </p15:guide>
        <p15:guide id="2" pos="38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45"/>
        <p:guide pos="380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0" Type="http://schemas.openxmlformats.org/officeDocument/2006/relationships/tags" Target="tags/tag335.xml"/><Relationship Id="rId4" Type="http://schemas.openxmlformats.org/officeDocument/2006/relationships/slideMaster" Target="slideMasters/slideMaster3.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汉字的造字方法</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7F1E07E2-9001-4D1F-8B0A-76C801403806}" type="presOf" srcId="{561ED4CD-2321-4293-949E-2C47D0B22CC1}" destId="{41CC2077-536E-401A-998A-5928EA2ADDBC}"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C51EC459-6604-4E87-8AE9-23B70DF8D799}" type="presOf" srcId="{22237F99-FD0F-4EA4-B7E2-BFAD40DF6E70}" destId="{447C00D4-8DDB-44FA-87ED-AAA16D8D1D2A}" srcOrd="0" destOrd="0" presId="urn:microsoft.com/office/officeart/2005/8/layout/vList2"/>
    <dgm:cxn modelId="{8241BF52-97F6-4E28-A797-95DD0140EA6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list" loCatId="list" qsTypeId="urn:microsoft.com/office/officeart/2005/8/quickstyle/simple2" qsCatId="3D" csTypeId="urn:microsoft.com/office/officeart/2005/8/colors/accent2_2" csCatId="accent1" phldr="1"/>
      <dgm:spPr/>
      <dgm:t>
        <a:bodyPr/>
        <a:lstStyle/>
        <a:p>
          <a:endParaRPr lang="zh-CN" altLang="en-US"/>
        </a:p>
      </dgm:t>
    </dgm:pt>
    <dgm:pt modelId="{561ED4CD-2321-4293-949E-2C47D0B22CC1}">
      <dgm:prSet/>
      <dgm:spPr/>
      <dgm:t>
        <a:bodyPr/>
        <a:lstStyle/>
        <a:p>
          <a:pPr rtl="0"/>
          <a:r>
            <a:rPr lang="zh-CN" altLang="en-US" b="1" dirty="0" smtClean="0"/>
            <a:t>二、</a:t>
          </a:r>
          <a:r>
            <a:rPr lang="zh-CN" b="1" dirty="0" smtClean="0"/>
            <a:t>汉字的结构</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4514C4B3-DEFA-4558-A623-7C7E35E6BED8}" type="presOf" srcId="{22237F99-FD0F-4EA4-B7E2-BFAD40DF6E70}" destId="{447C00D4-8DDB-44FA-87ED-AAA16D8D1D2A}" srcOrd="0" destOrd="0" presId="urn:microsoft.com/office/officeart/2005/8/layout/vList2"/>
    <dgm:cxn modelId="{C65A4DF1-F282-4EDE-BD7E-7DFBB9408F29}" type="presOf" srcId="{561ED4CD-2321-4293-949E-2C47D0B22CC1}" destId="{41CC2077-536E-401A-998A-5928EA2ADDBC}" srcOrd="0" destOrd="0" presId="urn:microsoft.com/office/officeart/2005/8/layout/vList2"/>
    <dgm:cxn modelId="{9292079A-891C-4CC6-99FA-A1A096F4CCE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phldr="0" custT="0"/>
      <dgm:spPr/>
      <dgm:t>
        <a:bodyPr vert="horz" wrap="square"/>
        <a:p>
          <a:pPr rtl="0">
            <a:lnSpc>
              <a:spcPct val="100000"/>
            </a:lnSpc>
            <a:spcBef>
              <a:spcPct val="0"/>
            </a:spcBef>
            <a:spcAft>
              <a:spcPct val="35000"/>
            </a:spcAft>
          </a:pPr>
          <a:r>
            <a:rPr lang="zh-CN" b="1" dirty="0" smtClean="0"/>
            <a:t>三</a:t>
          </a:r>
          <a:r>
            <a:rPr lang="zh-CN" b="1" dirty="0" smtClean="0"/>
            <a:t>、汉字的</a:t>
          </a:r>
          <a:r>
            <a:rPr lang="zh-CN" b="1" dirty="0" smtClean="0"/>
            <a:t>笔画</a:t>
          </a:r>
          <a:r>
            <a:rPr lang="zh-CN" b="1" dirty="0" smtClean="0"/>
            <a:t/>
          </a:r>
          <a:endParaRPr lang="zh-CN" b="1" dirty="0" smtClean="0"/>
        </a:p>
      </dgm:t>
    </dgm:pt>
    <dgm:pt modelId="{8A7D5E96-CC25-40B3-A977-AC7F62EBB4EC}" cxnId="{663426A8-5FD7-44B8-8687-6E852C296B55}"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663426A8-5FD7-44B8-8687-6E852C296B55}"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663426A8-5FD7-44B8-8687-6E852C296B55}" srcId="{22237F99-FD0F-4EA4-B7E2-BFAD40DF6E70}" destId="{561ED4CD-2321-4293-949E-2C47D0B22CC1}" srcOrd="0" destOrd="0" parTransId="{8A7D5E96-CC25-40B3-A977-AC7F62EBB4EC}" sibTransId="{584DD622-18CB-4009-98BB-842E4A9A7BBD}"/>
    <dgm:cxn modelId="{327881A6-B721-43BA-8ACA-BE6A0DB6E3D6}" type="presOf" srcId="{22237F99-FD0F-4EA4-B7E2-BFAD40DF6E70}" destId="{447C00D4-8DDB-44FA-87ED-AAA16D8D1D2A}" srcOrd="0" destOrd="0" presId="urn:microsoft.com/office/officeart/2005/8/layout/vList2"/>
    <dgm:cxn modelId="{D746C6FA-8FFD-48EF-A314-D0222558F206}" type="presParOf" srcId="{447C00D4-8DDB-44FA-87ED-AAA16D8D1D2A}" destId="{41CC2077-536E-401A-998A-5928EA2ADDBC}" srcOrd="0" destOrd="0" presId="urn:microsoft.com/office/officeart/2005/8/layout/vList2"/>
    <dgm:cxn modelId="{A65C48FE-5CF9-4385-BCA5-9D05D76A554F}" type="presOf" srcId="{561ED4CD-2321-4293-949E-2C47D0B22CC1}"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dgm:spPr/>
      <dgm:t>
        <a:bodyPr/>
        <a:lstStyle/>
        <a:p>
          <a:pPr rtl="0"/>
          <a:r>
            <a:rPr lang="zh-CN" b="1" dirty="0" smtClean="0"/>
            <a:t>四、汉字的笔顺</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43E5E48C-9A22-4FE8-8972-8E2148B7BB05}" type="presOf" srcId="{561ED4CD-2321-4293-949E-2C47D0B22CC1}" destId="{41CC2077-536E-401A-998A-5928EA2ADDBC}" srcOrd="0" destOrd="0" presId="urn:microsoft.com/office/officeart/2005/8/layout/vList2"/>
    <dgm:cxn modelId="{3480C879-4075-45A2-92FC-647BF88CBEF1}" type="presOf" srcId="{22237F99-FD0F-4EA4-B7E2-BFAD40DF6E70}" destId="{447C00D4-8DDB-44FA-87ED-AAA16D8D1D2A}" srcOrd="0" destOrd="0" presId="urn:microsoft.com/office/officeart/2005/8/layout/vList2"/>
    <dgm:cxn modelId="{2B3D5886-6F69-45AF-BE88-99BC88036E3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phldr="0" custT="0"/>
      <dgm:spPr/>
      <dgm:t>
        <a:bodyPr vert="horz" wrap="square"/>
        <a:p>
          <a:pPr rtl="0">
            <a:lnSpc>
              <a:spcPct val="100000"/>
            </a:lnSpc>
            <a:spcBef>
              <a:spcPct val="0"/>
            </a:spcBef>
            <a:spcAft>
              <a:spcPct val="35000"/>
            </a:spcAft>
          </a:pPr>
          <a:r>
            <a:rPr lang="zh-CN" b="1" dirty="0" smtClean="0"/>
            <a:t>五</a:t>
          </a:r>
          <a:r>
            <a:rPr lang="zh-CN" b="1" dirty="0" smtClean="0"/>
            <a:t>、</a:t>
          </a:r>
          <a:r>
            <a:rPr lang="zh-CN" b="1" dirty="0" smtClean="0"/>
            <a:t>写</a:t>
          </a:r>
          <a:r>
            <a:rPr lang="zh-CN" b="1" dirty="0" smtClean="0"/>
            <a:t>字笔顺</a:t>
          </a:r>
          <a:r>
            <a:rPr lang="zh-CN" b="1" dirty="0" smtClean="0"/>
            <a:t>的</a:t>
          </a:r>
          <a:r>
            <a:rPr lang="zh-CN" b="1" dirty="0" smtClean="0"/>
            <a:t>口诀</a:t>
          </a:r>
          <a:r>
            <a:rPr lang="zh-CN" b="1" dirty="0" smtClean="0"/>
            <a:t/>
          </a:r>
          <a:endParaRPr lang="zh-CN" b="1" dirty="0" smtClean="0"/>
        </a:p>
      </dgm:t>
    </dgm:pt>
    <dgm:pt modelId="{8A7D5E96-CC25-40B3-A977-AC7F62EBB4EC}" cxnId="{AB77CEC9-B354-4EC3-8CC4-2F99DFA55585}"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AB77CEC9-B354-4EC3-8CC4-2F99DFA55585}"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AB77CEC9-B354-4EC3-8CC4-2F99DFA55585}" srcId="{22237F99-FD0F-4EA4-B7E2-BFAD40DF6E70}" destId="{561ED4CD-2321-4293-949E-2C47D0B22CC1}" srcOrd="0" destOrd="0" parTransId="{8A7D5E96-CC25-40B3-A977-AC7F62EBB4EC}" sibTransId="{584DD622-18CB-4009-98BB-842E4A9A7BBD}"/>
    <dgm:cxn modelId="{36AF749A-E676-4EF5-B5F3-400786194FFD}" type="presOf" srcId="{22237F99-FD0F-4EA4-B7E2-BFAD40DF6E70}" destId="{447C00D4-8DDB-44FA-87ED-AAA16D8D1D2A}" srcOrd="0" destOrd="0" presId="urn:microsoft.com/office/officeart/2005/8/layout/vList2"/>
    <dgm:cxn modelId="{B30EB560-AE83-425B-8DDC-B9A43B89E1EF}" type="presParOf" srcId="{447C00D4-8DDB-44FA-87ED-AAA16D8D1D2A}" destId="{41CC2077-536E-401A-998A-5928EA2ADDBC}" srcOrd="0" destOrd="0" presId="urn:microsoft.com/office/officeart/2005/8/layout/vList2"/>
    <dgm:cxn modelId="{E8FD0BFC-5BDF-4399-8193-A5F65D5079E3}" type="presOf" srcId="{561ED4CD-2321-4293-949E-2C47D0B22CC1}"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simple1" qsCatId="3D" csTypeId="urn:microsoft.com/office/officeart/2005/8/colors/accent4_5" csCatId="accent1" phldr="1"/>
      <dgm:spPr/>
      <dgm:t>
        <a:bodyPr/>
        <a:lstStyle/>
        <a:p>
          <a:endParaRPr lang="zh-CN" altLang="en-US"/>
        </a:p>
      </dgm:t>
    </dgm:pt>
    <dgm:pt modelId="{561ED4CD-2321-4293-949E-2C47D0B22CC1}">
      <dgm:prSet/>
      <dgm:spPr/>
      <dgm:t>
        <a:bodyPr/>
        <a:lstStyle/>
        <a:p>
          <a:pPr rtl="0"/>
          <a:r>
            <a:rPr lang="zh-CN" b="1" dirty="0" smtClean="0"/>
            <a:t>一、什么是规范汉字</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21C5E620-90B3-42D1-B7DE-D76A95F93D35}" type="presOf" srcId="{22237F99-FD0F-4EA4-B7E2-BFAD40DF6E70}" destId="{447C00D4-8DDB-44FA-87ED-AAA16D8D1D2A}"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774F796F-72E6-4E1F-A01C-504B1F2736D1}" type="presOf" srcId="{561ED4CD-2321-4293-949E-2C47D0B22CC1}" destId="{41CC2077-536E-401A-998A-5928EA2ADDBC}" srcOrd="0" destOrd="0" presId="urn:microsoft.com/office/officeart/2005/8/layout/vList2"/>
    <dgm:cxn modelId="{4AE75A18-DBC9-4DB8-886B-8D3F0C0F1865}"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4_5" csCatId="accent1" phldr="1"/>
      <dgm:spPr/>
      <dgm:t>
        <a:bodyPr/>
        <a:lstStyle/>
        <a:p>
          <a:endParaRPr lang="zh-CN" altLang="en-US"/>
        </a:p>
      </dgm:t>
    </dgm:pt>
    <dgm:pt modelId="{561ED4CD-2321-4293-949E-2C47D0B22CC1}">
      <dgm:prSet phldr="0" custT="0"/>
      <dgm:spPr/>
      <dgm:t>
        <a:bodyPr vert="horz" wrap="square"/>
        <a:p>
          <a:pPr rtl="0">
            <a:lnSpc>
              <a:spcPct val="100000"/>
            </a:lnSpc>
            <a:spcBef>
              <a:spcPct val="0"/>
            </a:spcBef>
            <a:spcAft>
              <a:spcPct val="35000"/>
            </a:spcAft>
          </a:pPr>
          <a:r>
            <a:rPr lang="zh-CN" b="1" dirty="0" smtClean="0"/>
            <a:t>二</a:t>
          </a:r>
          <a:r>
            <a:rPr lang="zh-CN" b="1" dirty="0" smtClean="0"/>
            <a:t> 、 汉字的</a:t>
          </a:r>
          <a:r>
            <a:rPr lang="zh-CN" b="1" dirty="0" smtClean="0"/>
            <a:t>简化</a:t>
          </a:r>
          <a:r>
            <a:rPr lang="zh-CN" b="1" dirty="0" smtClean="0"/>
            <a:t/>
          </a:r>
          <a:endParaRPr lang="zh-CN" b="1" dirty="0" smtClean="0"/>
        </a:p>
      </dgm:t>
    </dgm:pt>
    <dgm:pt modelId="{8A7D5E96-CC25-40B3-A977-AC7F62EBB4EC}" cxnId="{DAEDA4A6-C54A-4350-95C2-0A2F5A874A8F}"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DAEDA4A6-C54A-4350-95C2-0A2F5A874A8F}"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DAEDA4A6-C54A-4350-95C2-0A2F5A874A8F}" srcId="{22237F99-FD0F-4EA4-B7E2-BFAD40DF6E70}" destId="{561ED4CD-2321-4293-949E-2C47D0B22CC1}" srcOrd="0" destOrd="0" parTransId="{8A7D5E96-CC25-40B3-A977-AC7F62EBB4EC}" sibTransId="{584DD622-18CB-4009-98BB-842E4A9A7BBD}"/>
    <dgm:cxn modelId="{4FC4A04F-32F7-4821-8A24-3A7274C267BB}" type="presOf" srcId="{22237F99-FD0F-4EA4-B7E2-BFAD40DF6E70}" destId="{447C00D4-8DDB-44FA-87ED-AAA16D8D1D2A}" srcOrd="0" destOrd="0" presId="urn:microsoft.com/office/officeart/2005/8/layout/vList2"/>
    <dgm:cxn modelId="{66A190DF-BACA-456C-835B-E31183AD1CF1}" type="presParOf" srcId="{447C00D4-8DDB-44FA-87ED-AAA16D8D1D2A}" destId="{41CC2077-536E-401A-998A-5928EA2ADDBC}" srcOrd="0" destOrd="0" presId="urn:microsoft.com/office/officeart/2005/8/layout/vList2"/>
    <dgm:cxn modelId="{52E7578F-8711-4EB3-A25F-4EF21FD93F19}" type="presOf" srcId="{561ED4CD-2321-4293-949E-2C47D0B22CC1}"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list" loCatId="list" qsTypeId="urn:microsoft.com/office/officeart/2005/8/quickstyle/3d4" qsCatId="3D" csTypeId="urn:microsoft.com/office/officeart/2005/8/colors/accent4_5" csCatId="accent1" phldr="1"/>
      <dgm:spPr/>
      <dgm:t>
        <a:bodyPr/>
        <a:lstStyle/>
        <a:p>
          <a:endParaRPr lang="zh-CN" altLang="en-US"/>
        </a:p>
      </dgm:t>
    </dgm:pt>
    <dgm:pt modelId="{561ED4CD-2321-4293-949E-2C47D0B22CC1}">
      <dgm:prSet/>
      <dgm:spPr/>
      <dgm:t>
        <a:bodyPr/>
        <a:lstStyle/>
        <a:p>
          <a:pPr rtl="0"/>
          <a:r>
            <a:rPr lang="zh-CN" b="1" dirty="0" smtClean="0"/>
            <a:t>三 、 汉字的规范</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DBB6CD7C-9749-48D5-9DCB-26F2F88A5BFE}" type="presOf" srcId="{22237F99-FD0F-4EA4-B7E2-BFAD40DF6E70}" destId="{447C00D4-8DDB-44FA-87ED-AAA16D8D1D2A}" srcOrd="0" destOrd="0" presId="urn:microsoft.com/office/officeart/2005/8/layout/vList2"/>
    <dgm:cxn modelId="{DF18A155-3B22-47F0-8041-D650073FA1AC}" type="presOf" srcId="{561ED4CD-2321-4293-949E-2C47D0B22CC1}" destId="{41CC2077-536E-401A-998A-5928EA2ADDBC}" srcOrd="0" destOrd="0" presId="urn:microsoft.com/office/officeart/2005/8/layout/vList2"/>
    <dgm:cxn modelId="{CA61E4C3-1AA3-40DE-A02E-28EE0C8B37DC}"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altLang="en-US" b="1" dirty="0" smtClean="0"/>
            <a:t>一、</a:t>
          </a:r>
          <a:r>
            <a:rPr lang="zh-CN" b="1" dirty="0" smtClean="0"/>
            <a:t>汉字的造字方法</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dsp:spPr>
      <dsp:style>
        <a:lnRef idx="3">
          <a:schemeClr val="lt1"/>
        </a:lnRef>
        <a:fillRef idx="1">
          <a:schemeClr val="accent2"/>
        </a:fillRef>
        <a:effectRef idx="1">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altLang="en-US" b="1" dirty="0" smtClean="0"/>
            <a:t>二、</a:t>
          </a:r>
          <a:r>
            <a:rPr lang="zh-CN" b="1" dirty="0" smtClean="0"/>
            <a:t>汉字的结构</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vert="horz" wrap="square"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三</a:t>
          </a:r>
          <a:r>
            <a:rPr lang="zh-CN" b="1" dirty="0" smtClean="0"/>
            <a:t>、汉字的</a:t>
          </a:r>
          <a:r>
            <a:rPr lang="zh-CN" b="1" dirty="0" smtClean="0"/>
            <a:t>笔画</a:t>
          </a:r>
          <a:endParaRPr lang="zh-CN" b="1" dirty="0" smtClean="0"/>
        </a:p>
      </dsp:txBody>
      <dsp:txXfrm>
        <a:off x="0" y="9393"/>
        <a:ext cx="4392488" cy="62928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四、汉字的笔顺</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vert="horz" wrap="square"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五</a:t>
          </a:r>
          <a:r>
            <a:rPr lang="zh-CN" b="1" dirty="0" smtClean="0"/>
            <a:t>、</a:t>
          </a:r>
          <a:r>
            <a:rPr lang="zh-CN" b="1" dirty="0" smtClean="0"/>
            <a:t>写</a:t>
          </a:r>
          <a:r>
            <a:rPr lang="zh-CN" b="1" dirty="0" smtClean="0"/>
            <a:t>字笔顺</a:t>
          </a:r>
          <a:r>
            <a:rPr lang="zh-CN" b="1" dirty="0" smtClean="0"/>
            <a:t>的</a:t>
          </a:r>
          <a:r>
            <a:rPr lang="zh-CN" b="1" dirty="0" smtClean="0"/>
            <a:t>口诀</a:t>
          </a:r>
          <a:endParaRPr lang="zh-CN" b="1" dirty="0" smtClean="0"/>
        </a:p>
      </dsp:txBody>
      <dsp:txXfrm>
        <a:off x="0" y="9393"/>
        <a:ext cx="4392488" cy="62928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dsp:spPr>
      <dsp:style>
        <a:lnRef idx="2">
          <a:schemeClr val="lt1"/>
        </a:lnRef>
        <a:fillRef idx="1">
          <a:schemeClr val="accent4">
            <a:alpha val="90000"/>
          </a:schemeClr>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一、什么是规范汉字</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4">
            <a:alpha val="90000"/>
          </a:schemeClr>
        </a:fillRef>
        <a:effectRef idx="0">
          <a:scrgbClr r="0" g="0" b="0"/>
        </a:effectRef>
        <a:fontRef idx="minor">
          <a:sysClr val="window" lastClr="FFFFFF"/>
        </a:fontRef>
      </dsp:style>
      <dsp:txBody>
        <a:bodyPr vert="horz" wrap="square"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二</a:t>
          </a:r>
          <a:r>
            <a:rPr lang="zh-CN" b="1" dirty="0" smtClean="0"/>
            <a:t> 、 汉字的</a:t>
          </a:r>
          <a:r>
            <a:rPr lang="zh-CN" b="1" dirty="0" smtClean="0"/>
            <a:t>简化</a:t>
          </a:r>
          <a:endParaRPr lang="zh-CN" b="1" dirty="0" smtClean="0"/>
        </a:p>
      </dsp:txBody>
      <dsp:txXfrm>
        <a:off x="0" y="9393"/>
        <a:ext cx="4392488" cy="629285"/>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488" cy="648072"/>
        <a:chOff x="0" y="0"/>
        <a:chExt cx="4392488" cy="648072"/>
      </a:xfrm>
    </dsp:grpSpPr>
    <dsp:sp modelId="{41CC2077-536E-401A-998A-5928EA2ADDBC}">
      <dsp:nvSpPr>
        <dsp:cNvPr id="3" name="圆角矩形 2"/>
        <dsp:cNvSpPr/>
      </dsp:nvSpPr>
      <dsp:spPr bwMode="white">
        <a:xfrm>
          <a:off x="0" y="9393"/>
          <a:ext cx="4392488" cy="629285"/>
        </a:xfrm>
        <a:prstGeom prst="roundRect">
          <a:avLst/>
        </a:prstGeom>
        <a:sp3d prstMaterial="translucentPowder">
          <a:bevelT w="127000" h="25400" prst="softRound"/>
        </a:sp3d>
      </dsp:spPr>
      <dsp:style>
        <a:lnRef idx="0">
          <a:schemeClr val="lt1"/>
        </a:lnRef>
        <a:fillRef idx="1">
          <a:schemeClr val="accent4">
            <a:alpha val="90000"/>
          </a:schemeClr>
        </a:fillRef>
        <a:effectRef idx="0">
          <a:scrgbClr r="0" g="0" b="0"/>
        </a:effectRef>
        <a:fontRef idx="minor">
          <a:sysClr val="window" lastClr="FFFFFF"/>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三 、 汉字的规范</a:t>
          </a:r>
          <a:endParaRPr lang="zh-CN" b="1" dirty="0">
            <a:latin typeface="华文琥珀" panose="02010800040101010101" pitchFamily="2" charset="-122"/>
            <a:ea typeface="华文琥珀" panose="02010800040101010101" pitchFamily="2" charset="-122"/>
          </a:endParaRPr>
        </a:p>
      </dsp:txBody>
      <dsp:txXfrm>
        <a:off x="0" y="9393"/>
        <a:ext cx="4392488" cy="6292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ysClr val="window" lastClr="FFFFFF"/>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ysClr val="window" lastClr="FFFFFF"/>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ysClr val="window" lastClr="FFFFFF"/>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ysClr val="window" lastClr="FFFFFF"/>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Text" lastClr="000000"/>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ysClr val="window" lastClr="FFFFFF"/>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ysClr val="window" lastClr="FFFFFF"/>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 lastClr="FFFFFF"/>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ysClr val="window" lastClr="FFFFFF"/>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ysClr val="window" lastClr="FFFFFF"/>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ysClr val="windowText" lastClr="000000"/>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image" Target="../media/image1.png"/><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a:xfrm>
            <a:off x="4038600" y="6356350"/>
            <a:ext cx="4114800" cy="365125"/>
          </a:xfrm>
        </p:spPr>
        <p:txBody>
          <a:bodyPr/>
          <a:lstStyle/>
          <a:p>
            <a:endParaRPr lang="zh-CN" altLang="en-US"/>
          </a:p>
        </p:txBody>
      </p:sp>
      <p:sp>
        <p:nvSpPr>
          <p:cNvPr id="5" name="日期占位符 3"/>
          <p:cNvSpPr/>
          <p:nvPr userDrawn="1">
            <p:ph type="dt" sz="half" idx="10"/>
            <p:custDataLst>
              <p:tags r:id="rId9"/>
            </p:custDataLst>
          </p:nvPr>
        </p:nvSpPr>
        <p:spPr>
          <a:xfrm>
            <a:off x="695960" y="6356350"/>
            <a:ext cx="2743200" cy="365125"/>
          </a:xfrm>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292.xml"/><Relationship Id="rId2" Type="http://schemas.openxmlformats.org/officeDocument/2006/relationships/slideLayout" Target="../slideLayouts/slideLayout13.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4.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5.xml"/><Relationship Id="rId1" Type="http://schemas.openxmlformats.org/officeDocument/2006/relationships/image" Target="../media/image13.GI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6.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1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8.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1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1.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22.xml"/><Relationship Id="rId2" Type="http://schemas.openxmlformats.org/officeDocument/2006/relationships/image" Target="../media/image20.jpeg"/><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4.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26.xml"/><Relationship Id="rId2" Type="http://schemas.openxmlformats.org/officeDocument/2006/relationships/image" Target="../media/image25.jpe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27.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30.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31.xml"/><Relationship Id="rId2" Type="http://schemas.openxmlformats.org/officeDocument/2006/relationships/image" Target="../media/image29.jpeg"/><Relationship Id="rId1"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32.xml"/><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3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6.sv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302.xml"/><Relationship Id="rId1" Type="http://schemas.openxmlformats.org/officeDocument/2006/relationships/tags" Target="../tags/tag301.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0.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3.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60700" y="2069465"/>
            <a:ext cx="6371590" cy="1414780"/>
          </a:xfrm>
          <a:prstGeom prst="rect">
            <a:avLst/>
          </a:prstGeom>
          <a:noFill/>
        </p:spPr>
        <p:txBody>
          <a:bodyPr wrap="square" rtlCol="0">
            <a:spAutoFit/>
          </a:bodyPr>
          <a:p>
            <a:pPr algn="ctr"/>
            <a:r>
              <a:rPr lang="zh-CN" altLang="en-US" sz="5400" b="1">
                <a:solidFill>
                  <a:srgbClr val="0091DC"/>
                </a:solidFill>
                <a:latin typeface="汉仪长宋简" panose="02010600000101010101" charset="-122"/>
                <a:ea typeface="汉仪长宋简" panose="02010600000101010101" charset="-122"/>
              </a:rPr>
              <a:t>学前教育书法教程</a:t>
            </a:r>
            <a:endParaRPr lang="zh-CN" altLang="en-US" sz="5400" b="1">
              <a:solidFill>
                <a:srgbClr val="0091DC"/>
              </a:solidFill>
              <a:latin typeface="汉仪长宋简" panose="02010600000101010101" charset="-122"/>
              <a:ea typeface="汉仪长宋简" panose="02010600000101010101" charset="-122"/>
            </a:endParaRPr>
          </a:p>
          <a:p>
            <a:pPr algn="ctr"/>
            <a:r>
              <a:rPr lang="zh-CN" altLang="en-US" sz="3200">
                <a:solidFill>
                  <a:srgbClr val="0091DC"/>
                </a:solidFill>
                <a:latin typeface="汉仪长宋简" panose="02010600000101010101" charset="-122"/>
                <a:ea typeface="汉仪长宋简" panose="02010600000101010101" charset="-122"/>
              </a:rPr>
              <a:t>（第</a:t>
            </a:r>
            <a:r>
              <a:rPr lang="zh-CN" altLang="en-US" sz="3200">
                <a:solidFill>
                  <a:srgbClr val="0091DC"/>
                </a:solidFill>
                <a:latin typeface="汉仪长宋简" panose="02010600000101010101" charset="-122"/>
                <a:ea typeface="汉仪长宋简" panose="02010600000101010101" charset="-122"/>
              </a:rPr>
              <a:t>三版）</a:t>
            </a:r>
            <a:endParaRPr lang="zh-CN" altLang="en-US" sz="32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8495"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28319" y="1290664"/>
            <a:ext cx="9295150" cy="4635442"/>
            <a:chOff x="2567" y="1145"/>
            <a:chExt cx="14777" cy="8091"/>
          </a:xfrm>
        </p:grpSpPr>
        <p:sp>
          <p:nvSpPr>
            <p:cNvPr id="4" name="TextBox 2"/>
            <p:cNvSpPr txBox="1"/>
            <p:nvPr/>
          </p:nvSpPr>
          <p:spPr>
            <a:xfrm>
              <a:off x="2567" y="1898"/>
              <a:ext cx="8147" cy="595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会意</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属于“合体造字法”。会意字由两个或多个独体字组成，以所组成的字形或字义，合并起来，表达此字的意思。例如“酒”字，以酿酒的瓦瓶“酉”和液体 “水”合起来，表达字义； “鸣”指鸟的叫声，于是用“口”和“鸟”组合而成。</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11269" name="Picture 2" descr="http://f.hiphotos.baidu.com/zhidao/pic/item/cb8065380cd79123aafc8c3ead345982b2b7805f.jpg"/>
            <p:cNvPicPr>
              <a:picLocks noChangeAspect="1"/>
            </p:cNvPicPr>
            <p:nvPr/>
          </p:nvPicPr>
          <p:blipFill>
            <a:blip r:embed="rId1"/>
            <a:srcRect b="2327"/>
            <a:stretch>
              <a:fillRect/>
            </a:stretch>
          </p:blipFill>
          <p:spPr>
            <a:xfrm>
              <a:off x="11614" y="1145"/>
              <a:ext cx="5730" cy="8091"/>
            </a:xfrm>
            <a:prstGeom prst="rect">
              <a:avLst/>
            </a:prstGeom>
            <a:noFill/>
            <a:ln w="9525">
              <a:noFill/>
            </a:ln>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614805" y="1130935"/>
            <a:ext cx="8825865" cy="4476750"/>
            <a:chOff x="2543" y="1781"/>
            <a:chExt cx="13899" cy="7050"/>
          </a:xfrm>
        </p:grpSpPr>
        <p:sp>
          <p:nvSpPr>
            <p:cNvPr id="3" name="TextBox 2"/>
            <p:cNvSpPr txBox="1"/>
            <p:nvPr/>
          </p:nvSpPr>
          <p:spPr>
            <a:xfrm>
              <a:off x="2543" y="2663"/>
              <a:ext cx="7417" cy="398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转注</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属于“用字法”。各文家解释不同。大致有“形转”“音转”“义转”三说。江声认为所谓“建类一首”是指部首，“考”和“老”同属老部。</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53250" name="Picture 2"/>
            <p:cNvPicPr>
              <a:picLocks noChangeAspect="1" noChangeArrowheads="1"/>
            </p:cNvPicPr>
            <p:nvPr/>
          </p:nvPicPr>
          <p:blipFill>
            <a:blip r:embed="rId1" cstate="print">
              <a:duotone>
                <a:prstClr val="black"/>
                <a:schemeClr val="accent5">
                  <a:tint val="45000"/>
                  <a:satMod val="400000"/>
                </a:schemeClr>
              </a:duotone>
            </a:blip>
            <a:srcRect/>
            <a:stretch>
              <a:fillRect/>
            </a:stretch>
          </p:blipFill>
          <p:spPr bwMode="auto">
            <a:xfrm>
              <a:off x="10593" y="1781"/>
              <a:ext cx="5849" cy="7050"/>
            </a:xfrm>
            <a:prstGeom prst="rect">
              <a:avLst/>
            </a:prstGeom>
            <a:noFill/>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406525" y="1014095"/>
            <a:ext cx="9601198" cy="5219030"/>
            <a:chOff x="2168" y="1118"/>
            <a:chExt cx="15167" cy="8698"/>
          </a:xfrm>
        </p:grpSpPr>
        <p:sp>
          <p:nvSpPr>
            <p:cNvPr id="4" name="TextBox 2"/>
            <p:cNvSpPr txBox="1"/>
            <p:nvPr/>
          </p:nvSpPr>
          <p:spPr>
            <a:xfrm>
              <a:off x="2168" y="1118"/>
              <a:ext cx="15167" cy="49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假借</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有很多代表某些事物的概念不能用象形、象意的方式随时造出文字来表现，于是就假借已有的音同或音近的字来代表 ，这种跟借用的字的形义完全不合的字就称为假借字。本有其字的意思是在日常使用的文字当中本来有表示某个词义的书写形式 ，但是在使用当中不用本来约定俗成的字形而写为另外一个意义不相涉而音同或音近的字 。如借</a:t>
              </a:r>
              <a:r>
                <a:rPr kumimoji="0" lang="en-US"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汤</a:t>
              </a:r>
              <a:r>
                <a:rPr kumimoji="0" lang="en-US"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为</a:t>
              </a:r>
              <a:r>
                <a:rPr kumimoji="0" lang="en-US"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荡</a:t>
              </a:r>
              <a:r>
                <a:rPr kumimoji="0" lang="en-US"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a:t>
              </a:r>
              <a:endParaRPr kumimoji="0" lang="zh-CN" altLang="zh-CN"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13317" name="Picture 2" descr="c:\users\ADMINI~1\appdata\local\360CHR~1\Chrome\USERDA~1\Temp\n004.gif"/>
            <p:cNvPicPr>
              <a:picLocks noChangeAspect="1"/>
            </p:cNvPicPr>
            <p:nvPr/>
          </p:nvPicPr>
          <p:blipFill>
            <a:blip r:embed="rId1"/>
            <a:stretch>
              <a:fillRect/>
            </a:stretch>
          </p:blipFill>
          <p:spPr>
            <a:xfrm>
              <a:off x="5410" y="5797"/>
              <a:ext cx="8683" cy="4019"/>
            </a:xfrm>
            <a:prstGeom prst="rect">
              <a:avLst/>
            </a:prstGeom>
            <a:noFill/>
            <a:ln w="9525">
              <a:noFill/>
            </a:ln>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598930" y="1955800"/>
            <a:ext cx="8994096" cy="3961046"/>
            <a:chOff x="1502" y="2245"/>
            <a:chExt cx="15216" cy="7193"/>
          </a:xfrm>
        </p:grpSpPr>
        <p:sp>
          <p:nvSpPr>
            <p:cNvPr id="2" name="TextBox 1"/>
            <p:cNvSpPr txBox="1"/>
            <p:nvPr/>
          </p:nvSpPr>
          <p:spPr>
            <a:xfrm>
              <a:off x="2481" y="2245"/>
              <a:ext cx="14237" cy="83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汉字从结构上可分两大类：一类是独体字，另一类是合体字。</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 name="TextBox 2"/>
            <p:cNvSpPr txBox="1"/>
            <p:nvPr/>
          </p:nvSpPr>
          <p:spPr>
            <a:xfrm>
              <a:off x="1502" y="3423"/>
              <a:ext cx="7219" cy="539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独体字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独体字是由基本笔画直接组成，笔画数量少，不宜再做细致划分的字，它往往可以作为合体字的一个组成部分。在汉字造字方法中，象形字，指事字多是独体字。</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14342" name="hoverImg" descr="http://img5.imgtn.bdimg.com/it/u=1068600344,953616591&amp;fm=23&amp;gp=0.jpg"/>
            <p:cNvPicPr>
              <a:picLocks noChangeAspect="1"/>
            </p:cNvPicPr>
            <p:nvPr/>
          </p:nvPicPr>
          <p:blipFill>
            <a:blip r:embed="rId1"/>
            <a:stretch>
              <a:fillRect/>
            </a:stretch>
          </p:blipFill>
          <p:spPr>
            <a:xfrm>
              <a:off x="9828" y="3197"/>
              <a:ext cx="6434" cy="6241"/>
            </a:xfrm>
            <a:prstGeom prst="rect">
              <a:avLst/>
            </a:prstGeom>
            <a:noFill/>
            <a:ln w="9525">
              <a:noFill/>
            </a:ln>
          </p:spPr>
        </p:pic>
      </p:grpSp>
      <p:graphicFrame>
        <p:nvGraphicFramePr>
          <p:cNvPr id="9" name="图示 8"/>
          <p:cNvGraphicFramePr/>
          <p:nvPr/>
        </p:nvGraphicFramePr>
        <p:xfrm>
          <a:off x="1598726" y="910634"/>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637030" y="968375"/>
            <a:ext cx="9030335" cy="4945380"/>
            <a:chOff x="2578" y="1525"/>
            <a:chExt cx="14221" cy="7788"/>
          </a:xfrm>
        </p:grpSpPr>
        <p:sp>
          <p:nvSpPr>
            <p:cNvPr id="3" name="TextBox 2"/>
            <p:cNvSpPr txBox="1"/>
            <p:nvPr/>
          </p:nvSpPr>
          <p:spPr>
            <a:xfrm>
              <a:off x="2578" y="4107"/>
              <a:ext cx="5948" cy="2585"/>
            </a:xfrm>
            <a:prstGeom prst="rect">
              <a:avLst/>
            </a:prstGeom>
            <a:ln>
              <a:noFill/>
            </a:ln>
          </p:spPr>
          <p:style>
            <a:lnRef idx="2">
              <a:schemeClr val="accent1"/>
            </a:lnRef>
            <a:fillRef idx="1">
              <a:schemeClr val="lt1"/>
            </a:fillRef>
            <a:effectRef idx="0">
              <a:schemeClr val="accent1"/>
            </a:effectRef>
            <a:fontRef idx="minor">
              <a:schemeClr val="dk1"/>
            </a:fontRef>
          </p:style>
          <p:txBody>
            <a:bodyPr>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合体字</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合体字是是由两个或两个以上的独体字组成的字。</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15365" name="Picture 34" descr="http://img1.imgtn.bdimg.com/it/u=1306325852,3980093553&amp;fm=23&amp;gp=0.jpg"/>
            <p:cNvPicPr>
              <a:picLocks noChangeAspect="1"/>
            </p:cNvPicPr>
            <p:nvPr/>
          </p:nvPicPr>
          <p:blipFill>
            <a:blip r:embed="rId1"/>
            <a:stretch>
              <a:fillRect/>
            </a:stretch>
          </p:blipFill>
          <p:spPr>
            <a:xfrm>
              <a:off x="9713" y="1525"/>
              <a:ext cx="7086" cy="7788"/>
            </a:xfrm>
            <a:prstGeom prst="rect">
              <a:avLst/>
            </a:prstGeom>
            <a:noFill/>
            <a:ln w="9525">
              <a:noFill/>
            </a:ln>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035685" y="941070"/>
            <a:ext cx="9641840" cy="4872355"/>
            <a:chOff x="1631" y="1482"/>
            <a:chExt cx="15184" cy="7673"/>
          </a:xfrm>
        </p:grpSpPr>
        <p:sp>
          <p:nvSpPr>
            <p:cNvPr id="4" name="TextBox 3"/>
            <p:cNvSpPr txBox="1"/>
            <p:nvPr/>
          </p:nvSpPr>
          <p:spPr>
            <a:xfrm>
              <a:off x="1631" y="1482"/>
              <a:ext cx="15185" cy="165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合体字分为：上下结构（包括上中下）、左右结构（包括左中右）、包围结构（两面包围、三面包围、四面包围）三大类。</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8" name="TextBox 7"/>
            <p:cNvSpPr txBox="1"/>
            <p:nvPr/>
          </p:nvSpPr>
          <p:spPr>
            <a:xfrm>
              <a:off x="1631" y="3725"/>
              <a:ext cx="11168" cy="5431"/>
            </a:xfrm>
            <a:prstGeom prst="rect">
              <a:avLst/>
            </a:prstGeom>
            <a:ln>
              <a:noFill/>
            </a:ln>
          </p:spPr>
          <p:style>
            <a:lnRef idx="2">
              <a:schemeClr val="accent1"/>
            </a:lnRef>
            <a:fillRef idx="1">
              <a:schemeClr val="lt1"/>
            </a:fillRef>
            <a:effectRef idx="0">
              <a:schemeClr val="accent1"/>
            </a:effectRef>
            <a:fontRef idx="minor">
              <a:schemeClr val="dk1"/>
            </a:fontRef>
          </p:style>
          <p:txBody>
            <a:bodyPr>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上下结构的字如：要、黄、思、先、条等。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上中下结构的字如：幸、靠、暴、嘉、鼻等。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左右结构的字如：辣、特、断、请、鸣等。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左中右的字如：测、树、班、渐、御等。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两面包围的字如：原、廷、痕、句、氧等。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三面包围的字如：内、闲、南、画、凹等。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全包围的字如：国、固、困、圆、圃等。</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48690" y="1499870"/>
            <a:ext cx="9493885" cy="4338320"/>
            <a:chOff x="1494" y="2362"/>
            <a:chExt cx="14951" cy="6832"/>
          </a:xfrm>
        </p:grpSpPr>
        <p:sp>
          <p:nvSpPr>
            <p:cNvPr id="6" name="TextBox 5"/>
            <p:cNvSpPr txBox="1"/>
            <p:nvPr/>
          </p:nvSpPr>
          <p:spPr>
            <a:xfrm>
              <a:off x="1494" y="2362"/>
              <a:ext cx="14950" cy="15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构成汉字的基本笔画是横、竖、撇、捺、点、钩、挑、折八种，由这八种衍变而成的约有五十种左右。</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7413" name="Picture 2"/>
            <p:cNvPicPr>
              <a:picLocks noChangeAspect="1"/>
            </p:cNvPicPr>
            <p:nvPr/>
          </p:nvPicPr>
          <p:blipFill>
            <a:blip r:embed="rId1"/>
            <a:stretch>
              <a:fillRect/>
            </a:stretch>
          </p:blipFill>
          <p:spPr>
            <a:xfrm>
              <a:off x="2755" y="4474"/>
              <a:ext cx="13691" cy="4720"/>
            </a:xfrm>
            <a:prstGeom prst="rect">
              <a:avLst/>
            </a:prstGeom>
            <a:noFill/>
            <a:ln w="9525">
              <a:noFill/>
            </a:ln>
          </p:spPr>
        </p:pic>
      </p:grpSp>
      <p:graphicFrame>
        <p:nvGraphicFramePr>
          <p:cNvPr id="4" name="图示 3"/>
          <p:cNvGraphicFramePr/>
          <p:nvPr/>
        </p:nvGraphicFramePr>
        <p:xfrm>
          <a:off x="1408226" y="851579"/>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6" name="Picture 2"/>
          <p:cNvPicPr>
            <a:picLocks noChangeAspect="1"/>
          </p:cNvPicPr>
          <p:nvPr/>
        </p:nvPicPr>
        <p:blipFill>
          <a:blip r:embed="rId1"/>
          <a:stretch>
            <a:fillRect/>
          </a:stretch>
        </p:blipFill>
        <p:spPr>
          <a:xfrm>
            <a:off x="1618615" y="1370965"/>
            <a:ext cx="8955405" cy="411543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385570" y="1379855"/>
            <a:ext cx="9779000" cy="4671060"/>
            <a:chOff x="2182" y="2173"/>
            <a:chExt cx="15400" cy="7356"/>
          </a:xfrm>
        </p:grpSpPr>
        <p:pic>
          <p:nvPicPr>
            <p:cNvPr id="19460" name="Picture 35" descr="http://img4.imgtn.bdimg.com/it/u=3922025453,917098317&amp;fm=23&amp;gp=0.jpg"/>
            <p:cNvPicPr>
              <a:picLocks noChangeAspect="1"/>
            </p:cNvPicPr>
            <p:nvPr/>
          </p:nvPicPr>
          <p:blipFill>
            <a:blip r:embed="rId1"/>
            <a:stretch>
              <a:fillRect/>
            </a:stretch>
          </p:blipFill>
          <p:spPr>
            <a:xfrm>
              <a:off x="2182" y="2173"/>
              <a:ext cx="7580" cy="6200"/>
            </a:xfrm>
            <a:prstGeom prst="rect">
              <a:avLst/>
            </a:prstGeom>
            <a:noFill/>
            <a:ln w="9525">
              <a:noFill/>
            </a:ln>
          </p:spPr>
        </p:pic>
        <p:sp>
          <p:nvSpPr>
            <p:cNvPr id="19461" name="TextBox 1"/>
            <p:cNvSpPr txBox="1"/>
            <p:nvPr/>
          </p:nvSpPr>
          <p:spPr>
            <a:xfrm>
              <a:off x="7484" y="8805"/>
              <a:ext cx="7692" cy="725"/>
            </a:xfrm>
            <a:prstGeom prst="rect">
              <a:avLst/>
            </a:prstGeom>
            <a:noFill/>
            <a:ln w="9525">
              <a:noFill/>
            </a:ln>
          </p:spPr>
          <p:txBody>
            <a:bodyPr wrap="square">
              <a:spAutoFit/>
            </a:bodyPr>
            <a:p>
              <a:pPr eaLnBrk="1" hangingPunct="1">
                <a:buFont typeface="Arial" panose="020B0604020202020204" pitchFamily="34" charset="0"/>
              </a:pPr>
              <a:r>
                <a:rPr lang="zh-CN" altLang="zh-CN" sz="2400" dirty="0">
                  <a:latin typeface="Arial" panose="020B0604020202020204" pitchFamily="34" charset="0"/>
                  <a:ea typeface="黑体" panose="02010609060101010101" charset="-122"/>
                </a:rPr>
                <a:t>笔画最多的汉字（</a:t>
              </a:r>
              <a:r>
                <a:rPr lang="en-US" altLang="zh-CN" sz="2400" dirty="0">
                  <a:latin typeface="Arial" panose="020B0604020202020204" pitchFamily="34" charset="0"/>
                  <a:ea typeface="黑体" panose="02010609060101010101" charset="-122"/>
                </a:rPr>
                <a:t>biáng</a:t>
              </a:r>
              <a:r>
                <a:rPr lang="zh-CN" altLang="zh-CN" sz="2400" dirty="0">
                  <a:latin typeface="Arial" panose="020B0604020202020204" pitchFamily="34" charset="0"/>
                  <a:ea typeface="黑体" panose="02010609060101010101" charset="-122"/>
                </a:rPr>
                <a:t>）</a:t>
              </a:r>
              <a:endParaRPr lang="zh-CN" altLang="zh-CN" sz="2400" dirty="0">
                <a:latin typeface="Arial" panose="020B0604020202020204" pitchFamily="34" charset="0"/>
                <a:ea typeface="黑体" panose="02010609060101010101" charset="-122"/>
              </a:endParaRPr>
            </a:p>
          </p:txBody>
        </p:sp>
        <p:pic>
          <p:nvPicPr>
            <p:cNvPr id="19462" name="图片 2" descr="http://t03.pic.sogou.com/a6f1c6d011ec3eb8-24a7d2f0017e9218-33eab7ead0fd7b86c4507a2d4cc8723c.jpg"/>
            <p:cNvPicPr>
              <a:picLocks noChangeAspect="1"/>
            </p:cNvPicPr>
            <p:nvPr/>
          </p:nvPicPr>
          <p:blipFill>
            <a:blip r:embed="rId2"/>
            <a:srcRect l="-3043" r="3043" b="6647"/>
            <a:stretch>
              <a:fillRect/>
            </a:stretch>
          </p:blipFill>
          <p:spPr>
            <a:xfrm>
              <a:off x="10028" y="2254"/>
              <a:ext cx="7555" cy="6119"/>
            </a:xfrm>
            <a:prstGeom prst="rect">
              <a:avLst/>
            </a:prstGeom>
            <a:noFill/>
            <a:ln w="9525">
              <a:noFill/>
            </a:ln>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2056765" y="1648460"/>
            <a:ext cx="8078470" cy="4408805"/>
            <a:chOff x="3239" y="2596"/>
            <a:chExt cx="12722" cy="6943"/>
          </a:xfrm>
        </p:grpSpPr>
        <p:sp>
          <p:nvSpPr>
            <p:cNvPr id="4" name="TextBox 4"/>
            <p:cNvSpPr txBox="1"/>
            <p:nvPr/>
          </p:nvSpPr>
          <p:spPr>
            <a:xfrm>
              <a:off x="5858" y="2596"/>
              <a:ext cx="7030" cy="725"/>
            </a:xfrm>
            <a:prstGeom prst="rect">
              <a:avLst/>
            </a:prstGeom>
            <a:noFill/>
            <a:ln w="12700" cap="flat" cmpd="sng" algn="ctr">
              <a:noFill/>
              <a:prstDash val="solid"/>
              <a:miter lim="800000"/>
            </a:ln>
            <a:effectLst/>
          </p:spPr>
          <p:txBody>
            <a:bodyPr>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ysClr val="windowText" lastClr="000000"/>
                  </a:solidFill>
                  <a:effectLst/>
                  <a:uLnTx/>
                  <a:uFillTx/>
                  <a:latin typeface="黑体" panose="02010609060101010101" charset="-122"/>
                  <a:ea typeface="黑体" panose="02010609060101010101" charset="-122"/>
                  <a:cs typeface="+mn-ea"/>
                </a:rPr>
                <a:t>汉字书写时的笔画顺序基本规则</a:t>
              </a:r>
              <a:endParaRPr kumimoji="0" lang="zh-CN" altLang="zh-CN" sz="2400" b="0" i="0" u="none" strike="noStrike" kern="1200" cap="none" spc="0" normalizeH="0" baseline="0" noProof="0" dirty="0">
                <a:ln>
                  <a:noFill/>
                </a:ln>
                <a:solidFill>
                  <a:sysClr val="windowText" lastClr="000000"/>
                </a:solidFill>
                <a:effectLst/>
                <a:uLnTx/>
                <a:uFillTx/>
                <a:latin typeface="黑体" panose="02010609060101010101" charset="-122"/>
                <a:ea typeface="黑体" panose="02010609060101010101" charset="-122"/>
                <a:cs typeface="+mn-ea"/>
              </a:endParaRPr>
            </a:p>
          </p:txBody>
        </p:sp>
        <p:pic>
          <p:nvPicPr>
            <p:cNvPr id="6" name="Picture 2"/>
            <p:cNvPicPr>
              <a:picLocks noChangeAspect="1" noChangeArrowheads="1"/>
            </p:cNvPicPr>
            <p:nvPr/>
          </p:nvPicPr>
          <p:blipFill>
            <a:blip r:embed="rId1" cstate="print">
              <a:duotone>
                <a:prstClr val="black"/>
                <a:srgbClr val="4472C4">
                  <a:tint val="45000"/>
                  <a:satMod val="400000"/>
                </a:srgbClr>
              </a:duotone>
            </a:blip>
            <a:srcRect/>
            <a:stretch>
              <a:fillRect/>
            </a:stretch>
          </p:blipFill>
          <p:spPr bwMode="auto">
            <a:xfrm>
              <a:off x="3239" y="3473"/>
              <a:ext cx="12723" cy="6067"/>
            </a:xfrm>
            <a:prstGeom prst="rect">
              <a:avLst/>
            </a:prstGeom>
            <a:noFill/>
            <a:ln>
              <a:noFill/>
            </a:ln>
          </p:spPr>
        </p:pic>
      </p:grpSp>
      <p:graphicFrame>
        <p:nvGraphicFramePr>
          <p:cNvPr id="28" name="图示 27"/>
          <p:cNvGraphicFramePr/>
          <p:nvPr/>
        </p:nvGraphicFramePr>
        <p:xfrm>
          <a:off x="1652701" y="903649"/>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3662" y="3022539"/>
                    <a:ext cx="156019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二</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汉字的基本知识</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Picture 2"/>
          <p:cNvPicPr>
            <a:picLocks noChangeAspect="1" noChangeArrowheads="1"/>
          </p:cNvPicPr>
          <p:nvPr/>
        </p:nvPicPr>
        <p:blipFill>
          <a:blip r:embed="rId1" cstate="print">
            <a:duotone>
              <a:prstClr val="black"/>
              <a:srgbClr val="4472C4">
                <a:tint val="45000"/>
                <a:satMod val="400000"/>
              </a:srgbClr>
            </a:duotone>
          </a:blip>
          <a:srcRect/>
          <a:stretch>
            <a:fillRect/>
          </a:stretch>
        </p:blipFill>
        <p:spPr bwMode="auto">
          <a:xfrm>
            <a:off x="2386330" y="793115"/>
            <a:ext cx="7604125" cy="5441315"/>
          </a:xfrm>
          <a:prstGeom prst="rect">
            <a:avLst/>
          </a:prstGeom>
          <a:noFill/>
          <a:ln>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326515" y="1852930"/>
            <a:ext cx="9985982" cy="3448685"/>
            <a:chOff x="1372" y="2918"/>
            <a:chExt cx="16443" cy="5431"/>
          </a:xfrm>
        </p:grpSpPr>
        <p:sp>
          <p:nvSpPr>
            <p:cNvPr id="4" name="TextBox 5"/>
            <p:cNvSpPr txBox="1"/>
            <p:nvPr/>
          </p:nvSpPr>
          <p:spPr>
            <a:xfrm>
              <a:off x="1372" y="2918"/>
              <a:ext cx="7947" cy="5431"/>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从上到下为主，从左到右为辅。</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上下左右俱全，根据层次分组；</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横竖交叉先横，撇捺交叉先撇；</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中间突出先中，右上有点后补；</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上包下时先外，下包上时先内；</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三框首横末折，大囗最后封底；</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分歧遵照</a:t>
              </a:r>
              <a:r>
                <a:rPr kumimoji="0" lang="en-US" altLang="zh-CN"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a:t>
              </a: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规范</a:t>
              </a:r>
              <a:r>
                <a:rPr kumimoji="0" lang="en-US" altLang="zh-CN"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a:t>
              </a:r>
              <a:r>
                <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rPr>
                <a:t>，做到流畅美观。</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cs"/>
              </a:endParaRPr>
            </a:p>
          </p:txBody>
        </p:sp>
        <p:pic>
          <p:nvPicPr>
            <p:cNvPr id="23556" name="图片 12" descr="http://dl.zhishi.sina.com.cn/upload/59/47/31/1182594731.3316547.png"/>
            <p:cNvPicPr>
              <a:picLocks noChangeAspect="1"/>
            </p:cNvPicPr>
            <p:nvPr/>
          </p:nvPicPr>
          <p:blipFill>
            <a:blip r:embed="rId1"/>
            <a:stretch>
              <a:fillRect/>
            </a:stretch>
          </p:blipFill>
          <p:spPr>
            <a:xfrm>
              <a:off x="10164" y="2918"/>
              <a:ext cx="7651" cy="3895"/>
            </a:xfrm>
            <a:prstGeom prst="rect">
              <a:avLst/>
            </a:prstGeom>
            <a:noFill/>
            <a:ln w="9525">
              <a:noFill/>
            </a:ln>
          </p:spPr>
        </p:pic>
        <p:sp>
          <p:nvSpPr>
            <p:cNvPr id="23557" name="TextBox 1"/>
            <p:cNvSpPr txBox="1"/>
            <p:nvPr/>
          </p:nvSpPr>
          <p:spPr>
            <a:xfrm>
              <a:off x="12270" y="7162"/>
              <a:ext cx="4436" cy="725"/>
            </a:xfrm>
            <a:prstGeom prst="rect">
              <a:avLst/>
            </a:prstGeom>
            <a:noFill/>
            <a:ln w="9525">
              <a:noFill/>
            </a:ln>
          </p:spPr>
          <p:txBody>
            <a:bodyPr wrap="square">
              <a:spAutoFit/>
            </a:bodyPr>
            <a:p>
              <a:pPr eaLnBrk="1" hangingPunct="1">
                <a:buFont typeface="Arial" panose="020B0604020202020204" pitchFamily="34" charset="0"/>
              </a:pPr>
              <a:r>
                <a:rPr lang="zh-CN" altLang="en-US" sz="2400" dirty="0">
                  <a:latin typeface="Arial" panose="020B0604020202020204" pitchFamily="34" charset="0"/>
                  <a:ea typeface="黑体" panose="02010609060101010101" charset="-122"/>
                </a:rPr>
                <a:t>“方”字的笔顺</a:t>
              </a:r>
              <a:endParaRPr lang="zh-CN" altLang="en-US" sz="2400" dirty="0">
                <a:latin typeface="Arial" panose="020B0604020202020204" pitchFamily="34" charset="0"/>
                <a:ea typeface="黑体" panose="02010609060101010101" charset="-122"/>
              </a:endParaRPr>
            </a:p>
          </p:txBody>
        </p:sp>
      </p:grpSp>
      <p:graphicFrame>
        <p:nvGraphicFramePr>
          <p:cNvPr id="28" name="图示 27"/>
          <p:cNvGraphicFramePr/>
          <p:nvPr/>
        </p:nvGraphicFramePr>
        <p:xfrm>
          <a:off x="1543481" y="895394"/>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720975" y="958215"/>
            <a:ext cx="7726680" cy="4893945"/>
            <a:chOff x="4285" y="912"/>
            <a:chExt cx="12168" cy="8974"/>
          </a:xfrm>
        </p:grpSpPr>
        <p:pic>
          <p:nvPicPr>
            <p:cNvPr id="24578" name="图片 13" descr="http://www2.tsu.edu.cn/www/chinese/bishunchaxun/pic/bs07.gif"/>
            <p:cNvPicPr>
              <a:picLocks noChangeAspect="1"/>
            </p:cNvPicPr>
            <p:nvPr/>
          </p:nvPicPr>
          <p:blipFill>
            <a:blip r:embed="rId1"/>
            <a:stretch>
              <a:fillRect/>
            </a:stretch>
          </p:blipFill>
          <p:spPr>
            <a:xfrm>
              <a:off x="4285" y="912"/>
              <a:ext cx="5418" cy="8975"/>
            </a:xfrm>
            <a:prstGeom prst="rect">
              <a:avLst/>
            </a:prstGeom>
            <a:noFill/>
            <a:ln w="9525">
              <a:noFill/>
            </a:ln>
          </p:spPr>
        </p:pic>
        <p:pic>
          <p:nvPicPr>
            <p:cNvPr id="24580" name="图片 3" descr="http://t02.pic.sogou.com/c1c9bb02f963c599-f25148cf32ac803d-caea5b3edb95e11536cfc2f5aaa0075b.jpg"/>
            <p:cNvPicPr>
              <a:picLocks noChangeAspect="1"/>
            </p:cNvPicPr>
            <p:nvPr/>
          </p:nvPicPr>
          <p:blipFill>
            <a:blip r:embed="rId2"/>
            <a:srcRect l="21490" t="7098" r="21587" b="7515"/>
            <a:stretch>
              <a:fillRect/>
            </a:stretch>
          </p:blipFill>
          <p:spPr>
            <a:xfrm>
              <a:off x="10883" y="1220"/>
              <a:ext cx="5570" cy="8359"/>
            </a:xfrm>
            <a:prstGeom prst="rect">
              <a:avLst/>
            </a:prstGeom>
            <a:noFill/>
            <a:ln w="9525">
              <a:noFill/>
            </a:ln>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4732655" y="2893695"/>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正确使用汉字</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123440" y="101663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473200" y="1449070"/>
            <a:ext cx="8815705" cy="4762500"/>
            <a:chOff x="2320" y="2282"/>
            <a:chExt cx="13883" cy="7500"/>
          </a:xfrm>
        </p:grpSpPr>
        <p:sp>
          <p:nvSpPr>
            <p:cNvPr id="3" name="TextBox 2"/>
            <p:cNvSpPr txBox="1"/>
            <p:nvPr/>
          </p:nvSpPr>
          <p:spPr>
            <a:xfrm>
              <a:off x="2320" y="3344"/>
              <a:ext cx="7405" cy="5376"/>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规范字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即规范汉字，就是根据汉字发展的客观规律，确定并推行一种全国统一的符合国家颁布的规范标准的汉字。即经过整理简化并由国家以“字表”形式公布的正体字、简化字、和未经整理简化的传承字。</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6629" name="Picture 2" descr="http://www.tcsyxx.com.cn/Article/UploadFiles/201010/20101020145202222.jpg"/>
            <p:cNvPicPr>
              <a:picLocks noChangeAspect="1"/>
            </p:cNvPicPr>
            <p:nvPr/>
          </p:nvPicPr>
          <p:blipFill>
            <a:blip r:embed="rId1"/>
            <a:stretch>
              <a:fillRect/>
            </a:stretch>
          </p:blipFill>
          <p:spPr>
            <a:xfrm>
              <a:off x="10953" y="2282"/>
              <a:ext cx="5250" cy="7500"/>
            </a:xfrm>
            <a:prstGeom prst="rect">
              <a:avLst/>
            </a:prstGeom>
            <a:noFill/>
            <a:ln w="9525">
              <a:noFill/>
            </a:ln>
          </p:spPr>
        </p:pic>
      </p:grpSp>
      <p:graphicFrame>
        <p:nvGraphicFramePr>
          <p:cNvPr id="6" name="图示 5"/>
          <p:cNvGraphicFramePr/>
          <p:nvPr/>
        </p:nvGraphicFramePr>
        <p:xfrm>
          <a:off x="1472996" y="1021759"/>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600200" y="1447165"/>
            <a:ext cx="8846185" cy="4358640"/>
            <a:chOff x="2520" y="2279"/>
            <a:chExt cx="13931" cy="6864"/>
          </a:xfrm>
        </p:grpSpPr>
        <p:sp>
          <p:nvSpPr>
            <p:cNvPr id="3" name="TextBox 2"/>
            <p:cNvSpPr txBox="1"/>
            <p:nvPr/>
          </p:nvSpPr>
          <p:spPr>
            <a:xfrm>
              <a:off x="2520" y="3622"/>
              <a:ext cx="6188" cy="39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汉字的简化，汉字必须遵照“约定俗成、稳步向前”的原则进行简化。简化包括两个方面：一是精简字数，二是精减笔画。</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7653" name="Picture 2" descr="http://resource.updrv.com/Baike/f/c5/fc5e5f349c60a570251f148d.jpg"/>
            <p:cNvPicPr>
              <a:picLocks noChangeAspect="1"/>
            </p:cNvPicPr>
            <p:nvPr/>
          </p:nvPicPr>
          <p:blipFill>
            <a:blip r:embed="rId1"/>
            <a:stretch>
              <a:fillRect/>
            </a:stretch>
          </p:blipFill>
          <p:spPr>
            <a:xfrm>
              <a:off x="10620" y="2279"/>
              <a:ext cx="5831" cy="6864"/>
            </a:xfrm>
            <a:prstGeom prst="rect">
              <a:avLst/>
            </a:prstGeom>
            <a:noFill/>
            <a:ln w="9525">
              <a:noFill/>
            </a:ln>
          </p:spPr>
        </p:pic>
      </p:grpSp>
      <p:graphicFrame>
        <p:nvGraphicFramePr>
          <p:cNvPr id="6" name="图示 5"/>
          <p:cNvGraphicFramePr/>
          <p:nvPr/>
        </p:nvGraphicFramePr>
        <p:xfrm>
          <a:off x="1539671" y="1057954"/>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1288415" y="1760855"/>
            <a:ext cx="9844405" cy="3731895"/>
          </a:xfrm>
          <a:prstGeom prst="rect">
            <a:avLst/>
          </a:prstGeom>
          <a:solidFill>
            <a:schemeClr val="accent4">
              <a:lumMod val="75000"/>
            </a:schemeClr>
          </a:solidFill>
        </p:spPr>
        <p:style>
          <a:lnRef idx="1">
            <a:schemeClr val="accent6"/>
          </a:lnRef>
          <a:fillRef idx="2">
            <a:schemeClr val="accent6"/>
          </a:fillRef>
          <a:effectRef idx="1">
            <a:schemeClr val="accent6"/>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lt1"/>
                </a:solidFill>
                <a:effectLst/>
                <a:uLnTx/>
                <a:uFillTx/>
                <a:latin typeface="+mn-lt"/>
                <a:ea typeface="+mn-ea"/>
                <a:cs typeface="+mn-cs"/>
              </a:rPr>
              <a:t>     </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汉字的规范性是单一的，不同时代、不同时期，汉字只允许一种标准写法。 </a:t>
            </a:r>
            <a:endParaRPr kumimoji="0" lang="zh-CN" altLang="zh-CN" sz="2000" b="1"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2"/>
                </a:solidFill>
                <a:effectLst/>
                <a:uLnTx/>
                <a:uFillTx/>
                <a:latin typeface="+mn-lt"/>
                <a:ea typeface="+mn-ea"/>
                <a:cs typeface="+mn-cs"/>
              </a:rPr>
              <a:t>     </a:t>
            </a:r>
            <a:r>
              <a:rPr kumimoji="0" lang="zh-CN" altLang="zh-CN" sz="2000" b="1" i="0" u="sng" strike="noStrike" kern="1200" cap="none" spc="0" normalizeH="0" baseline="0" noProof="0" dirty="0">
                <a:ln>
                  <a:noFill/>
                </a:ln>
                <a:solidFill>
                  <a:schemeClr val="bg2"/>
                </a:solidFill>
                <a:effectLst/>
                <a:uLnTx/>
                <a:uFillTx/>
                <a:latin typeface="+mn-lt"/>
                <a:ea typeface="+mn-ea"/>
                <a:cs typeface="+mn-cs"/>
              </a:rPr>
              <a:t>现代汉语规范的标准是</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a:t>
            </a:r>
            <a:endParaRPr kumimoji="0" lang="zh-CN" altLang="zh-CN" sz="2000" b="1"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000" b="1" i="0" u="none" strike="noStrike" kern="1200" cap="none" spc="0" normalizeH="0" baseline="0" noProof="0" dirty="0">
                <a:ln>
                  <a:noFill/>
                </a:ln>
                <a:solidFill>
                  <a:schemeClr val="lt1"/>
                </a:solidFill>
                <a:effectLst/>
                <a:uLnTx/>
                <a:uFillTx/>
                <a:latin typeface="+mn-lt"/>
                <a:ea typeface="+mn-ea"/>
                <a:cs typeface="+mn-cs"/>
              </a:rPr>
              <a:t>1.</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简化字以</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1986</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10</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月经国务院批准重新发表的《简化字总表》为准</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 </a:t>
            </a:r>
            <a:endParaRPr kumimoji="0" lang="en-US" altLang="zh-CN" sz="2000" b="1"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lt1"/>
                </a:solidFill>
                <a:effectLst/>
                <a:uLnTx/>
                <a:uFillTx/>
                <a:latin typeface="+mn-lt"/>
                <a:ea typeface="+mn-ea"/>
                <a:cs typeface="+mn-cs"/>
              </a:rPr>
              <a:t>2.</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异体字中的选用字以</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1955</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12</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月文化部和中国文字改革委员会联合发布的《第一批异体字整理表》为准；</a:t>
            </a:r>
            <a:endParaRPr kumimoji="0" lang="zh-CN" altLang="zh-CN" sz="2000" b="1"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000" b="1" i="0" u="none" strike="noStrike" kern="1200" cap="none" spc="0" normalizeH="0" baseline="0" noProof="0" dirty="0">
                <a:ln>
                  <a:noFill/>
                </a:ln>
                <a:solidFill>
                  <a:schemeClr val="lt1"/>
                </a:solidFill>
                <a:effectLst/>
                <a:uLnTx/>
                <a:uFillTx/>
                <a:latin typeface="+mn-lt"/>
                <a:ea typeface="+mn-ea"/>
                <a:cs typeface="+mn-cs"/>
              </a:rPr>
              <a:t>3.</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汉字的字形以</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1988</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3</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月国家语委和新闻出版署联合发布的《现代汉语通用字表》为准；</a:t>
            </a:r>
            <a:endParaRPr kumimoji="0" lang="zh-CN" altLang="zh-CN" sz="2000" b="1"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000" b="1" i="0" u="none" strike="noStrike" kern="1200" cap="none" spc="0" normalizeH="0" baseline="0" noProof="0" dirty="0">
                <a:ln>
                  <a:noFill/>
                </a:ln>
                <a:solidFill>
                  <a:schemeClr val="lt1"/>
                </a:solidFill>
                <a:effectLst/>
                <a:uLnTx/>
                <a:uFillTx/>
                <a:latin typeface="+mn-lt"/>
                <a:ea typeface="+mn-ea"/>
                <a:cs typeface="+mn-cs"/>
              </a:rPr>
              <a:t>4.</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更改的部分计量单位名称用字以</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1977</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000" b="1" i="0" u="none" strike="noStrike" kern="1200" cap="none" spc="0" normalizeH="0" baseline="0" noProof="0" dirty="0">
                <a:ln>
                  <a:noFill/>
                </a:ln>
                <a:solidFill>
                  <a:schemeClr val="lt1"/>
                </a:solidFill>
                <a:effectLst/>
                <a:uLnTx/>
                <a:uFillTx/>
                <a:latin typeface="+mn-lt"/>
                <a:ea typeface="+mn-ea"/>
                <a:cs typeface="+mn-cs"/>
              </a:rPr>
              <a:t>7</a:t>
            </a:r>
            <a:r>
              <a:rPr kumimoji="0" lang="zh-CN" altLang="zh-CN" sz="2000" b="1" i="0" u="none" strike="noStrike" kern="1200" cap="none" spc="0" normalizeH="0" baseline="0" noProof="0" dirty="0">
                <a:ln>
                  <a:noFill/>
                </a:ln>
                <a:solidFill>
                  <a:schemeClr val="lt1"/>
                </a:solidFill>
                <a:effectLst/>
                <a:uLnTx/>
                <a:uFillTx/>
                <a:latin typeface="+mn-lt"/>
                <a:ea typeface="+mn-ea"/>
                <a:cs typeface="+mn-cs"/>
              </a:rPr>
              <a:t>月中国文字改革委员会和国家标准计量局联合发出的《关于部分计量单位名称统一用字的通知》为准。</a:t>
            </a:r>
            <a:endParaRPr kumimoji="0" lang="zh-CN" altLang="zh-CN" sz="20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4" name="图示 3"/>
          <p:cNvGraphicFramePr/>
          <p:nvPr/>
        </p:nvGraphicFramePr>
        <p:xfrm>
          <a:off x="1547926" y="86999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209040" y="1623695"/>
            <a:ext cx="9725654" cy="3978841"/>
            <a:chOff x="1904" y="2557"/>
            <a:chExt cx="15459" cy="7030"/>
          </a:xfrm>
        </p:grpSpPr>
        <p:sp>
          <p:nvSpPr>
            <p:cNvPr id="4" name="TextBox 3"/>
            <p:cNvSpPr txBox="1"/>
            <p:nvPr/>
          </p:nvSpPr>
          <p:spPr>
            <a:xfrm>
              <a:off x="1904" y="2557"/>
              <a:ext cx="15459" cy="1856"/>
            </a:xfrm>
            <a:prstGeom prst="rect">
              <a:avLst/>
            </a:prstGeom>
            <a:no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不规范汉字包括：繁体字、异体字、自造的简体字、错别字、旧译名用字及淘汰的旧字形。</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9700" name="图片 5" descr="http://t01.pic.sogou.com/b87d63709a133fe2-9076a0b58da6e2db-2b37f0007d00b8243ad335a44356ace7_i.jpg"/>
            <p:cNvPicPr>
              <a:picLocks noChangeAspect="1"/>
            </p:cNvPicPr>
            <p:nvPr/>
          </p:nvPicPr>
          <p:blipFill>
            <a:blip r:embed="rId1"/>
            <a:stretch>
              <a:fillRect/>
            </a:stretch>
          </p:blipFill>
          <p:spPr>
            <a:xfrm>
              <a:off x="2972" y="4384"/>
              <a:ext cx="6929" cy="5203"/>
            </a:xfrm>
            <a:prstGeom prst="rect">
              <a:avLst/>
            </a:prstGeom>
            <a:noFill/>
            <a:ln w="9525">
              <a:noFill/>
            </a:ln>
          </p:spPr>
        </p:pic>
        <p:pic>
          <p:nvPicPr>
            <p:cNvPr id="29701" name="图片 7" descr="http://t04.pic.sogou.com/c20652a6b70eb08f-43c5b4490f923b57-32a2f983083d2b4bc815512419f878ed_i.jpg"/>
            <p:cNvPicPr>
              <a:picLocks noChangeAspect="1"/>
            </p:cNvPicPr>
            <p:nvPr/>
          </p:nvPicPr>
          <p:blipFill>
            <a:blip r:embed="rId2"/>
            <a:stretch>
              <a:fillRect/>
            </a:stretch>
          </p:blipFill>
          <p:spPr>
            <a:xfrm>
              <a:off x="10365" y="4384"/>
              <a:ext cx="6918" cy="5197"/>
            </a:xfrm>
            <a:prstGeom prst="rect">
              <a:avLst/>
            </a:prstGeom>
            <a:noFill/>
            <a:ln w="9525">
              <a:noFill/>
            </a:ln>
          </p:spPr>
        </p:pic>
      </p:grpSp>
      <p:sp>
        <p:nvSpPr>
          <p:cNvPr id="7" name="圆角矩形 4"/>
          <p:cNvSpPr/>
          <p:nvPr/>
        </p:nvSpPr>
        <p:spPr>
          <a:xfrm>
            <a:off x="1484630" y="923925"/>
            <a:ext cx="4330700" cy="570230"/>
          </a:xfrm>
          <a:prstGeom prst="rect">
            <a:avLst/>
          </a:prstGeom>
          <a:solidFill>
            <a:schemeClr val="accent2"/>
          </a:solidFill>
          <a:scene3d>
            <a:camera prst="orthographicFront"/>
            <a:lightRig rig="chilly" dir="t"/>
          </a:scene3d>
        </p:spPr>
        <p:style>
          <a:lnRef idx="1">
            <a:schemeClr val="accent2"/>
          </a:lnRef>
          <a:fillRef idx="2">
            <a:schemeClr val="accent2"/>
          </a:fillRef>
          <a:effectRef idx="1">
            <a:schemeClr val="accent2"/>
          </a:effectRef>
          <a:fontRef idx="minor">
            <a:schemeClr val="dk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mn-lt"/>
                <a:ea typeface="+mn-ea"/>
                <a:cs typeface="+mn-cs"/>
              </a:rPr>
              <a:t>四、辨别不规范的汉字</a:t>
            </a:r>
            <a:endParaRPr kumimoji="0" lang="zh-CN" altLang="en-US" sz="2400" b="1"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3379470" y="1489075"/>
            <a:ext cx="5304790" cy="4603115"/>
            <a:chOff x="5322" y="2345"/>
            <a:chExt cx="8354" cy="7249"/>
          </a:xfrm>
        </p:grpSpPr>
        <p:sp>
          <p:nvSpPr>
            <p:cNvPr id="4" name="TextBox 3"/>
            <p:cNvSpPr txBox="1"/>
            <p:nvPr/>
          </p:nvSpPr>
          <p:spPr>
            <a:xfrm>
              <a:off x="5690" y="2345"/>
              <a:ext cx="7620" cy="725"/>
            </a:xfrm>
            <a:prstGeom prst="rect">
              <a:avLst/>
            </a:prstGeom>
            <a:no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笔顺正确、笔画清晰、字形规范</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p:txBody>
        </p:sp>
        <p:pic>
          <p:nvPicPr>
            <p:cNvPr id="30724" name="Picture 2" descr="http://www.nje.gov.cn/UploadFiles/200961016042152.jpg"/>
            <p:cNvPicPr>
              <a:picLocks noChangeAspect="1"/>
            </p:cNvPicPr>
            <p:nvPr/>
          </p:nvPicPr>
          <p:blipFill>
            <a:blip r:embed="rId1"/>
            <a:stretch>
              <a:fillRect/>
            </a:stretch>
          </p:blipFill>
          <p:spPr>
            <a:xfrm>
              <a:off x="5322" y="3328"/>
              <a:ext cx="8355" cy="6267"/>
            </a:xfrm>
            <a:prstGeom prst="rect">
              <a:avLst/>
            </a:prstGeom>
            <a:noFill/>
            <a:ln w="9525">
              <a:noFill/>
            </a:ln>
          </p:spPr>
        </p:pic>
      </p:grpSp>
      <p:sp>
        <p:nvSpPr>
          <p:cNvPr id="2" name="圆角矩形 4"/>
          <p:cNvSpPr/>
          <p:nvPr/>
        </p:nvSpPr>
        <p:spPr>
          <a:xfrm>
            <a:off x="1278890" y="918845"/>
            <a:ext cx="4330700" cy="570230"/>
          </a:xfrm>
          <a:prstGeom prst="rect">
            <a:avLst/>
          </a:prstGeom>
          <a:solidFill>
            <a:schemeClr val="accent2"/>
          </a:solidFill>
          <a:scene3d>
            <a:camera prst="orthographicFront"/>
            <a:lightRig rig="chilly" dir="t"/>
          </a:scene3d>
        </p:spPr>
        <p:style>
          <a:lnRef idx="1">
            <a:schemeClr val="accent2"/>
          </a:lnRef>
          <a:fillRef idx="2">
            <a:schemeClr val="accent2"/>
          </a:fillRef>
          <a:effectRef idx="1">
            <a:schemeClr val="accent2"/>
          </a:effectRef>
          <a:fontRef idx="minor">
            <a:schemeClr val="dk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lang="zh-CN" altLang="en-US" sz="2400" b="1" noProof="0" dirty="0">
                <a:ln>
                  <a:noFill/>
                </a:ln>
                <a:solidFill>
                  <a:schemeClr val="bg1"/>
                </a:solidFill>
                <a:effectLst/>
                <a:uLnTx/>
                <a:uFillTx/>
                <a:sym typeface="+mn-ea"/>
              </a:rPr>
              <a:t>五</a:t>
            </a:r>
            <a:r>
              <a:rPr kumimoji="0" lang="zh-CN" altLang="en-US" sz="2400" b="1" i="0" u="none" strike="noStrike" kern="1200" cap="none" spc="0" normalizeH="0" baseline="0" noProof="0" dirty="0">
                <a:ln>
                  <a:noFill/>
                </a:ln>
                <a:solidFill>
                  <a:schemeClr val="bg1"/>
                </a:solidFill>
                <a:effectLst/>
                <a:uLnTx/>
                <a:uFillTx/>
                <a:latin typeface="+mn-lt"/>
                <a:ea typeface="+mn-ea"/>
                <a:cs typeface="+mn-cs"/>
              </a:rPr>
              <a:t>、</a:t>
            </a:r>
            <a:r>
              <a:rPr lang="zh-CN" altLang="en-US" sz="2400" b="1" noProof="0" dirty="0">
                <a:ln>
                  <a:noFill/>
                </a:ln>
                <a:solidFill>
                  <a:schemeClr val="bg1"/>
                </a:solidFill>
                <a:effectLst/>
                <a:uLnTx/>
                <a:uFillTx/>
                <a:sym typeface="+mn-ea"/>
              </a:rPr>
              <a:t>汉字的书写要求</a:t>
            </a:r>
            <a:endParaRPr kumimoji="0" lang="zh-CN" altLang="en-US" sz="2400" b="1"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9150" y="1670050"/>
            <a:ext cx="10070465" cy="3213100"/>
            <a:chOff x="1290" y="2630"/>
            <a:chExt cx="15859" cy="5060"/>
          </a:xfrm>
        </p:grpSpPr>
        <p:sp>
          <p:nvSpPr>
            <p:cNvPr id="138" name="矩形"/>
            <p:cNvSpPr/>
            <p:nvPr/>
          </p:nvSpPr>
          <p:spPr>
            <a:xfrm>
              <a:off x="6809" y="3147"/>
              <a:ext cx="10340" cy="4506"/>
            </a:xfrm>
            <a:prstGeom prst="rect">
              <a:avLst/>
            </a:prstGeom>
            <a:solidFill>
              <a:srgbClr val="FAC08F"/>
            </a:solidFill>
            <a:ln w="9525" cap="flat" cmpd="sng">
              <a:noFill/>
              <a:prstDash val="solid"/>
              <a:miter/>
            </a:ln>
          </p:spPr>
          <p:txBody>
            <a:bodyPr vert="horz" wrap="square" lIns="91440" tIns="45720" rIns="91440" bIns="45720" anchor="ctr" anchorCtr="0">
              <a:spAutoFit/>
            </a:bodyPr>
            <a:p>
              <a:pPr marL="0" indent="288290" algn="l" fontAlgn="auto">
                <a:lnSpc>
                  <a:spcPct val="150000"/>
                </a:lnSpc>
                <a:spcBef>
                  <a:spcPts val="0"/>
                </a:spcBef>
                <a:spcAft>
                  <a:spcPts val="0"/>
                </a:spcAft>
                <a:buNone/>
              </a:pPr>
              <a:r>
                <a:rPr lang="en-US" altLang="zh-CN" sz="2000" b="0" i="0" u="none" strike="noStrike" kern="1200" cap="none" spc="0" baseline="0" noProof="1">
                  <a:solidFill>
                    <a:srgbClr val="FFFFFF"/>
                  </a:solidFill>
                  <a:latin typeface="黑体" panose="02010609060101010101" charset="-122"/>
                  <a:ea typeface="黑体" panose="02010609060101010101" charset="-122"/>
                  <a:cs typeface="Lato Regular" charset="0"/>
                </a:rPr>
                <a:t>中国文字的起源是象形字，人们通过观察山川、日月、时间、物体等，摹其形、表其意。随着时间的推移，汉字形体演变是一个越来越简化的过程。汉字形体演变大致可以分为六个阶段：商代甲骨文，周代的金文，战国文字，秦代的小篆，汉代的隶书，魏晋至今的楷书（包括草书与行书）。</a:t>
              </a:r>
              <a:endParaRPr lang="en-US" altLang="zh-CN" sz="2000" b="0" i="0" u="none" strike="noStrike" kern="1200" cap="none" spc="0" baseline="0" noProof="1">
                <a:solidFill>
                  <a:srgbClr val="FFFFFF"/>
                </a:solidFill>
                <a:latin typeface="黑体" panose="02010609060101010101" charset="-122"/>
                <a:ea typeface="黑体" panose="02010609060101010101" charset="-122"/>
                <a:cs typeface="Lato Regular" charset="0"/>
              </a:endParaRPr>
            </a:p>
          </p:txBody>
        </p:sp>
        <p:grpSp>
          <p:nvGrpSpPr>
            <p:cNvPr id="163" name="组合"/>
            <p:cNvGrpSpPr/>
            <p:nvPr/>
          </p:nvGrpSpPr>
          <p:grpSpPr>
            <a:xfrm>
              <a:off x="1290" y="2630"/>
              <a:ext cx="5203" cy="5060"/>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906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906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906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906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906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906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906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906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906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906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组合 168"/>
          <p:cNvGrpSpPr/>
          <p:nvPr/>
        </p:nvGrpSpPr>
        <p:grpSpPr>
          <a:xfrm>
            <a:off x="8572500" y="244919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grpSp>
        <p:nvGrpSpPr>
          <p:cNvPr id="2" name="组合 1"/>
          <p:cNvGrpSpPr/>
          <p:nvPr/>
        </p:nvGrpSpPr>
        <p:grpSpPr>
          <a:xfrm rot="0">
            <a:off x="2653665" y="1753235"/>
            <a:ext cx="6408420" cy="3920490"/>
            <a:chOff x="7793" y="1914"/>
            <a:chExt cx="10092" cy="6174"/>
          </a:xfrm>
        </p:grpSpPr>
        <p:grpSp>
          <p:nvGrpSpPr>
            <p:cNvPr id="687" name="组合"/>
            <p:cNvGrpSpPr/>
            <p:nvPr/>
          </p:nvGrpSpPr>
          <p:grpSpPr>
            <a:xfrm>
              <a:off x="7793" y="1914"/>
              <a:ext cx="10092" cy="97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nvSpPr>
          <p:spPr>
            <a:xfrm>
              <a:off x="7793" y="3114"/>
              <a:ext cx="909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掌握汉字的结构、笔画、笔顺及书写要求。</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7793" y="4101"/>
              <a:ext cx="10092" cy="978"/>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nvSpPr>
          <p:spPr>
            <a:xfrm>
              <a:off x="7793" y="5356"/>
              <a:ext cx="9392" cy="57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掌握汉字的结构与书写要求。</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7793" y="6310"/>
              <a:ext cx="10092" cy="97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nvSpPr>
          <p:spPr>
            <a:xfrm>
              <a:off x="7793" y="7518"/>
              <a:ext cx="973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正确使用汉字，培养鉴赏能力。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10498" y="558520"/>
            <a:ext cx="4991192" cy="2781326"/>
            <a:chOff x="1104808" y="1672945"/>
            <a:chExt cx="4991192" cy="2781326"/>
          </a:xfrm>
        </p:grpSpPr>
        <p:cxnSp>
          <p:nvCxnSpPr>
            <p:cNvPr id="13" name="直接连接符 1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1104808" y="1672945"/>
              <a:ext cx="3913815" cy="955364"/>
              <a:chOff x="4178208" y="2858499"/>
              <a:chExt cx="3913815" cy="955364"/>
            </a:xfrm>
          </p:grpSpPr>
          <p:grpSp>
            <p:nvGrpSpPr>
              <p:cNvPr id="65" name="组合 64"/>
              <p:cNvGrpSpPr/>
              <p:nvPr/>
            </p:nvGrpSpPr>
            <p:grpSpPr>
              <a:xfrm>
                <a:off x="4178208" y="2858499"/>
                <a:ext cx="3913815" cy="839559"/>
                <a:chOff x="3916092" y="2236199"/>
                <a:chExt cx="3913815" cy="839559"/>
              </a:xfrm>
            </p:grpSpPr>
            <p:sp>
              <p:nvSpPr>
                <p:cNvPr id="66"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p>
                  <a:endParaRPr lang="zh-CN" altLang="en-US"/>
                </a:p>
              </p:txBody>
            </p:sp>
            <p:sp>
              <p:nvSpPr>
                <p:cNvPr id="67"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68"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69" name="文本框 68"/>
              <p:cNvSpPr txBox="1"/>
              <p:nvPr/>
            </p:nvSpPr>
            <p:spPr>
              <a:xfrm>
                <a:off x="4721265" y="2995090"/>
                <a:ext cx="2225040" cy="706755"/>
              </a:xfrm>
              <a:prstGeom prst="rect">
                <a:avLst/>
              </a:prstGeom>
              <a:noFill/>
            </p:spPr>
            <p:txBody>
              <a:bodyPr wrap="none" rtlCol="0">
                <a:spAutoFit/>
              </a:bodyPr>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70"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a:t>
            </a:r>
            <a:r>
              <a:rPr lang="zh-CN" altLang="en-US" sz="8000">
                <a:solidFill>
                  <a:srgbClr val="0091DC"/>
                </a:solidFill>
                <a:latin typeface="汉仪长宋简" panose="02010600000101010101" charset="-122"/>
                <a:ea typeface="汉仪长宋简" panose="02010600000101010101" charset="-122"/>
              </a:rPr>
              <a:t>观看</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26210" y="1069340"/>
            <a:ext cx="6013450" cy="398780"/>
          </a:xfrm>
        </p:spPr>
        <p:txBody>
          <a:bodyPr>
            <a:noAutofit/>
          </a:bodyPr>
          <a:p>
            <a:pPr algn="l"/>
            <a:r>
              <a:rPr lang="zh-CN" altLang="en-US" sz="2800" b="1" dirty="0" smtClean="0">
                <a:solidFill>
                  <a:schemeClr val="accent1"/>
                </a:solidFill>
                <a:effectLst>
                  <a:outerShdw blurRad="38100" dist="25400" dir="5400000" algn="ctr" rotWithShape="0">
                    <a:srgbClr val="6E747A">
                      <a:alpha val="43000"/>
                    </a:srgbClr>
                  </a:outerShdw>
                </a:effectLst>
              </a:rPr>
              <a:t>知识点</a:t>
            </a:r>
            <a:endParaRPr lang="zh-CN" altLang="en-US" sz="2800" b="1" dirty="0" smtClean="0">
              <a:solidFill>
                <a:schemeClr val="accent1"/>
              </a:solidFill>
              <a:effectLst>
                <a:outerShdw blurRad="38100" dist="25400" dir="5400000" algn="ctr" rotWithShape="0">
                  <a:srgbClr val="6E747A">
                    <a:alpha val="43000"/>
                  </a:srgbClr>
                </a:outerShdw>
              </a:effectLst>
            </a:endParaRPr>
          </a:p>
        </p:txBody>
      </p:sp>
      <p:sp>
        <p:nvSpPr>
          <p:cNvPr id="2" name="文本框 1"/>
          <p:cNvSpPr txBox="1"/>
          <p:nvPr/>
        </p:nvSpPr>
        <p:spPr>
          <a:xfrm>
            <a:off x="1849120" y="1554480"/>
            <a:ext cx="6332855" cy="3415030"/>
          </a:xfrm>
          <a:prstGeom prst="rect">
            <a:avLst/>
          </a:prstGeom>
          <a:noFill/>
        </p:spPr>
        <p:txBody>
          <a:bodyPr wrap="square" rtlCol="0" anchor="t">
            <a:spAutoFit/>
          </a:bodyPr>
          <a:p>
            <a:pPr algn="l">
              <a:lnSpc>
                <a:spcPct val="150000"/>
              </a:lnSpc>
              <a:buClrTx/>
              <a:buSzTx/>
              <a:buFontTx/>
            </a:pPr>
            <a:endParaRPr sz="2400" b="1" dirty="0" smtClean="0">
              <a:solidFill>
                <a:schemeClr val="bg2"/>
              </a:solidFill>
              <a:effectLst>
                <a:innerShdw blurRad="63500" dist="50800" dir="13500000">
                  <a:srgbClr val="000000">
                    <a:alpha val="50000"/>
                  </a:srgbClr>
                </a:inn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1. 重点掌握汉字的结构、笔顺及书写要求。</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2. 重点掌握汉字的偏旁部首及笔画名称。</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3. 能够掌握3600 个简化汉字的规范书写。</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rPr>
              <a:t>4. 难点是掌握辨析不规范汉字的方法。</a:t>
            </a: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pPr>
            <a:endParaRPr sz="2400" dirty="0" smtClean="0">
              <a:solidFill>
                <a:schemeClr val="accent1"/>
              </a:solidFill>
              <a:effectLst>
                <a:outerShdw blurRad="38100" dist="25400" dir="5400000" algn="ctr" rotWithShape="0">
                  <a:srgbClr val="6E747A">
                    <a:alpha val="43000"/>
                  </a:srgbClr>
                </a:outerShdw>
              </a:effectLst>
              <a:uFill>
                <a:solidFill>
                  <a:srgbClr val="0091DC"/>
                </a:solidFill>
              </a:uFill>
              <a:latin typeface="黑体" panose="02010609060101010101" charset="-122"/>
              <a:ea typeface="黑体" panose="02010609060101010101" charset="-122"/>
              <a:cs typeface="黑体" panose="02010609060101010101" charset="-122"/>
            </a:endParaRPr>
          </a:p>
        </p:txBody>
      </p:sp>
      <p:grpSp>
        <p:nvGrpSpPr>
          <p:cNvPr id="169" name="组合 168"/>
          <p:cNvGrpSpPr/>
          <p:nvPr/>
        </p:nvGrpSpPr>
        <p:grpSpPr>
          <a:xfrm>
            <a:off x="7734935" y="330390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p>
                  <a:endParaRPr lang="zh-CN" altLang="en-US"/>
                </a:p>
              </p:txBody>
            </p:sp>
            <p:sp>
              <p:nvSpPr>
                <p:cNvPr id="3"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p>
                  <a:endParaRPr lang="zh-CN" altLang="en-US"/>
                </a:p>
              </p:txBody>
            </p:sp>
            <p:sp>
              <p:nvSpPr>
                <p:cNvPr id="4"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p>
                  <a:endParaRPr lang="zh-CN" altLang="en-US"/>
                </a:p>
              </p:txBody>
            </p:sp>
            <p:sp>
              <p:nvSpPr>
                <p:cNvPr id="5"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p>
                  <a:endParaRPr lang="zh-CN" altLang="en-US"/>
                </a:p>
              </p:txBody>
            </p:sp>
            <p:sp>
              <p:nvSpPr>
                <p:cNvPr id="6"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p>
                  <a:endParaRPr lang="zh-CN" altLang="en-US"/>
                </a:p>
              </p:txBody>
            </p:sp>
            <p:sp>
              <p:nvSpPr>
                <p:cNvPr id="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p>
                  <a:endParaRPr lang="zh-CN" altLang="en-US"/>
                </a:p>
              </p:txBody>
            </p:sp>
            <p:sp>
              <p:nvSpPr>
                <p:cNvPr id="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p>
                  <a:endParaRPr lang="zh-CN" altLang="en-US"/>
                </a:p>
              </p:txBody>
            </p:sp>
            <p:sp>
              <p:nvSpPr>
                <p:cNvPr id="10"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p>
                  <a:endParaRPr lang="zh-CN" altLang="en-US"/>
                </a:p>
              </p:txBody>
            </p:sp>
            <p:sp>
              <p:nvSpPr>
                <p:cNvPr id="11"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p>
                  <a:endParaRPr lang="zh-CN" altLang="en-US"/>
                </a:p>
              </p:txBody>
            </p:sp>
            <p:sp>
              <p:nvSpPr>
                <p:cNvPr id="12"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13"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p>
                  <a:endParaRPr lang="zh-CN" altLang="en-US"/>
                </a:p>
              </p:txBody>
            </p:sp>
            <p:sp>
              <p:nvSpPr>
                <p:cNvPr id="14"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p>
                  <a:endParaRPr lang="zh-CN" altLang="en-US"/>
                </a:p>
              </p:txBody>
            </p:sp>
            <p:sp>
              <p:nvSpPr>
                <p:cNvPr id="15"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p>
                  <a:endParaRPr lang="zh-CN" altLang="en-US"/>
                </a:p>
              </p:txBody>
            </p:sp>
            <p:sp>
              <p:nvSpPr>
                <p:cNvPr id="16"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p>
                  <a:endParaRPr lang="zh-CN" altLang="en-US"/>
                </a:p>
              </p:txBody>
            </p:sp>
            <p:sp>
              <p:nvSpPr>
                <p:cNvPr id="17"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p>
                  <a:endParaRPr lang="zh-CN" altLang="en-US"/>
                </a:p>
              </p:txBody>
            </p:sp>
          </p:gr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 汉字的特点</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en-US" altLang="zh-CN" sz="2800" dirty="0">
                <a:solidFill>
                  <a:srgbClr val="0091DC"/>
                </a:solidFill>
                <a:latin typeface="+mj-ea"/>
                <a:ea typeface="+mj-ea"/>
                <a:cs typeface="+mj-ea"/>
              </a:rPr>
              <a:t> </a:t>
            </a:r>
            <a:r>
              <a:rPr lang="zh-CN" altLang="en-US" sz="2800" dirty="0">
                <a:solidFill>
                  <a:srgbClr val="0091DC"/>
                </a:solidFill>
                <a:latin typeface="+mj-ea"/>
                <a:ea typeface="+mj-ea"/>
                <a:cs typeface="+mj-ea"/>
              </a:rPr>
              <a:t> 正确使用汉字</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331845" y="341185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332480" y="346138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汉字的特点</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229485"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824865" y="1647426"/>
            <a:ext cx="9854565" cy="4619619"/>
            <a:chOff x="833" y="2652"/>
            <a:chExt cx="16211" cy="7128"/>
          </a:xfrm>
        </p:grpSpPr>
        <p:sp>
          <p:nvSpPr>
            <p:cNvPr id="2" name="TextBox 1"/>
            <p:cNvSpPr txBox="1"/>
            <p:nvPr/>
          </p:nvSpPr>
          <p:spPr>
            <a:xfrm>
              <a:off x="833" y="2652"/>
              <a:ext cx="16211" cy="88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b" anchorCtr="0">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汉字的造字方法有象形、指事、会意、形声、转注、假借。</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 name="TextBox 2"/>
            <p:cNvSpPr txBox="1"/>
            <p:nvPr/>
          </p:nvSpPr>
          <p:spPr>
            <a:xfrm>
              <a:off x="2773" y="4088"/>
              <a:ext cx="7992" cy="569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象形</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rPr>
                <a:t>象形法是六书之首， 属于“独体造字法”。用文字的线条或笔画，把要表达物体的外形特征，具体地勾画出来。例如“月”字像一弯明月的形状，“龟”字像一只龟的侧面形状，它是一种最原始的造字方法。</a:t>
              </a:r>
              <a:endParaRPr kumimoji="0" lang="zh-CN" altLang="en-US" sz="2400" b="0" i="0" u="none" strike="noStrike" kern="1200" cap="none" spc="0" normalizeH="0" baseline="0" noProof="0" dirty="0">
                <a:ln>
                  <a:noFill/>
                </a:ln>
                <a:solidFill>
                  <a:schemeClr val="dk1"/>
                </a:solidFill>
                <a:effectLst/>
                <a:uLnTx/>
                <a:uFillTx/>
                <a:latin typeface="黑体" panose="02010609060101010101" charset="-122"/>
                <a:ea typeface="黑体" panose="02010609060101010101" charset="-122"/>
                <a:cs typeface="+mn-cs"/>
              </a:endParaRPr>
            </a:p>
          </p:txBody>
        </p:sp>
        <p:pic>
          <p:nvPicPr>
            <p:cNvPr id="8198" name="Picture 22" descr="http://t03.pic.sogou.com/0786a23ff9653821-1041c36506e9a8b5-7c5552d0f077ecea92502a292d33bd43.jpg"/>
            <p:cNvPicPr>
              <a:picLocks noChangeAspect="1"/>
            </p:cNvPicPr>
            <p:nvPr/>
          </p:nvPicPr>
          <p:blipFill>
            <a:blip r:embed="rId1"/>
            <a:stretch>
              <a:fillRect/>
            </a:stretch>
          </p:blipFill>
          <p:spPr>
            <a:xfrm>
              <a:off x="12160" y="3710"/>
              <a:ext cx="4362" cy="5810"/>
            </a:xfrm>
            <a:prstGeom prst="rect">
              <a:avLst/>
            </a:prstGeom>
            <a:noFill/>
            <a:ln w="9525">
              <a:noFill/>
            </a:ln>
          </p:spPr>
        </p:pic>
      </p:grpSp>
      <p:graphicFrame>
        <p:nvGraphicFramePr>
          <p:cNvPr id="28" name="图示 27"/>
          <p:cNvGraphicFramePr/>
          <p:nvPr/>
        </p:nvGraphicFramePr>
        <p:xfrm>
          <a:off x="1349806" y="884599"/>
          <a:ext cx="4392488" cy="64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651000" y="1232535"/>
            <a:ext cx="8890000" cy="4661535"/>
            <a:chOff x="2539" y="1866"/>
            <a:chExt cx="14000" cy="7341"/>
          </a:xfrm>
        </p:grpSpPr>
        <p:sp>
          <p:nvSpPr>
            <p:cNvPr id="5" name="TextBox 2"/>
            <p:cNvSpPr txBox="1"/>
            <p:nvPr/>
          </p:nvSpPr>
          <p:spPr>
            <a:xfrm>
              <a:off x="2539" y="2023"/>
              <a:ext cx="8075" cy="429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指事</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属于“独体造字法”。与象形的主要分别，是指事字含有绘画较抽像的东西。例如“刃”字是在“刀”的锋利处加上一点，以作标示；“凶”字则是在陷阱处加上交叉符号。</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9221" name="Picture 26" descr="http://t03.pic.sogou.com/12988d3bc04ab437-2b5a30848dee12fa-dbb4552165867c8e5e1c67c7c2eaace5.jpg"/>
            <p:cNvPicPr>
              <a:picLocks noChangeAspect="1"/>
            </p:cNvPicPr>
            <p:nvPr/>
          </p:nvPicPr>
          <p:blipFill>
            <a:blip r:embed="rId1"/>
            <a:srcRect t="3730" r="2933" b="6208"/>
            <a:stretch>
              <a:fillRect/>
            </a:stretch>
          </p:blipFill>
          <p:spPr>
            <a:xfrm>
              <a:off x="10781" y="1866"/>
              <a:ext cx="5758" cy="7341"/>
            </a:xfrm>
            <a:prstGeom prst="rect">
              <a:avLst/>
            </a:prstGeom>
            <a:noFill/>
            <a:ln w="9525">
              <a:noFill/>
            </a:ln>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135380" y="1497965"/>
            <a:ext cx="10095230" cy="4168140"/>
            <a:chOff x="1788" y="2359"/>
            <a:chExt cx="15898" cy="6564"/>
          </a:xfrm>
        </p:grpSpPr>
        <p:sp>
          <p:nvSpPr>
            <p:cNvPr id="4" name="TextBox 2"/>
            <p:cNvSpPr txBox="1"/>
            <p:nvPr/>
          </p:nvSpPr>
          <p:spPr>
            <a:xfrm>
              <a:off x="1788" y="2359"/>
              <a:ext cx="7971" cy="65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形声</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属于“合体造字法”。形声字由两部分组成：形旁</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又称“义符”</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和声旁</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又称“音符”</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。形旁是指示字的意思或类属，声旁则表示字的相同或相近发音。例如“樱”字，形旁是“木”，表示它是一种树木，声旁是“婴”，表示它的发音与“婴”字一样。</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0245" name="Picture 2" descr="http://pic.baike.soso.com/p/20130712/20130712214943-734687425.jpg"/>
            <p:cNvPicPr>
              <a:picLocks noChangeAspect="1"/>
            </p:cNvPicPr>
            <p:nvPr/>
          </p:nvPicPr>
          <p:blipFill>
            <a:blip r:embed="rId1"/>
            <a:stretch>
              <a:fillRect/>
            </a:stretch>
          </p:blipFill>
          <p:spPr>
            <a:xfrm>
              <a:off x="10548" y="3127"/>
              <a:ext cx="7138" cy="4793"/>
            </a:xfrm>
            <a:prstGeom prst="rect">
              <a:avLst/>
            </a:prstGeom>
            <a:noFill/>
            <a:ln w="9525">
              <a:noFill/>
            </a:ln>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294.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295.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30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03.xml><?xml version="1.0" encoding="utf-8"?>
<p:tagLst xmlns:p="http://schemas.openxmlformats.org/presentationml/2006/main">
  <p:tag name="KSO_WM_DIAGRAM_VIRTUALLY_FRAME" val="{&quot;height&quot;:259,&quot;left&quot;:134.65,&quot;top&quot;:191.7,&quot;width&quot;:755.85}"/>
</p:tagLst>
</file>

<file path=ppt/tags/tag304.xml><?xml version="1.0" encoding="utf-8"?>
<p:tagLst xmlns:p="http://schemas.openxmlformats.org/presentationml/2006/main">
  <p:tag name="KSO_WM_DIAGRAM_VIRTUALLY_FRAME" val="{&quot;height&quot;:259,&quot;left&quot;:134.65,&quot;top&quot;:191.7,&quot;width&quot;:755.85}"/>
</p:tagLst>
</file>

<file path=ppt/tags/tag305.xml><?xml version="1.0" encoding="utf-8"?>
<p:tagLst xmlns:p="http://schemas.openxmlformats.org/presentationml/2006/main">
  <p:tag name="KSO_WM_DIAGRAM_VIRTUALLY_FRAME" val="{&quot;height&quot;:259,&quot;left&quot;:134.65,&quot;top&quot;:191.7,&quot;width&quot;:755.85}"/>
</p:tagLst>
</file>

<file path=ppt/tags/tag306.xml><?xml version="1.0" encoding="utf-8"?>
<p:tagLst xmlns:p="http://schemas.openxmlformats.org/presentationml/2006/main">
  <p:tag name="KSO_WM_DIAGRAM_VIRTUALLY_FRAME" val="{&quot;height&quot;:259,&quot;left&quot;:134.65,&quot;top&quot;:191.7,&quot;width&quot;:755.85}"/>
</p:tagLst>
</file>

<file path=ppt/tags/tag307.xml><?xml version="1.0" encoding="utf-8"?>
<p:tagLst xmlns:p="http://schemas.openxmlformats.org/presentationml/2006/main">
  <p:tag name="KSO_WM_DIAGRAM_VIRTUALLY_FRAME" val="{&quot;height&quot;:259,&quot;left&quot;:134.65,&quot;top&quot;:191.7,&quot;width&quot;:755.85}"/>
</p:tagLst>
</file>

<file path=ppt/tags/tag308.xml><?xml version="1.0" encoding="utf-8"?>
<p:tagLst xmlns:p="http://schemas.openxmlformats.org/presentationml/2006/main">
  <p:tag name="KSO_WM_DIAGRAM_VIRTUALLY_FRAME" val="{&quot;height&quot;:259,&quot;left&quot;:134.65,&quot;top&quot;:191.7,&quot;width&quot;:755.85}"/>
</p:tagLst>
</file>

<file path=ppt/tags/tag309.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BEAUTIFY_FLAG" val="#wm#"/>
  <p:tag name="KSO_WM_TEMPLATE_CATEGORY" val="custom"/>
  <p:tag name="KSO_WM_TEMPLATE_INDEX" val="20205081"/>
</p:tagLst>
</file>

<file path=ppt/tags/tag31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12.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3.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7.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8.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9.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2.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3.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7.xml><?xml version="1.0" encoding="utf-8"?>
<p:tagLst xmlns:p="http://schemas.openxmlformats.org/presentationml/2006/main">
  <p:tag name="KSO_WM_BEAUTIFY_FLAG" val="#wm#"/>
  <p:tag name="KSO_WM_TEMPLATE_CATEGORY" val="custom"/>
  <p:tag name="KSO_WM_TEMPLATE_INDEX" val="20205081"/>
</p:tagLst>
</file>

<file path=ppt/tags/tag328.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9.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2.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3.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5.xml><?xml version="1.0" encoding="utf-8"?>
<p:tagLst xmlns:p="http://schemas.openxmlformats.org/presentationml/2006/main">
  <p:tag name="resource_record_key" val="{&quot;13&quot;:[4650186],&quot;65&quot;:[20233329],&quot;70&quot;:[3322227,3322023,3321880,3325286,3322235,3321866,3314060,3312207,3327320,3314050,3326213,3330516,3317092,3328108,3323379,3321478,3322059,3322233,3321864,3314177,3322587,3321418,3319358,3322195,3323813,3323403,3318299,3326950]}"/>
  <p:tag name="COMMONDATA" val="eyJjb3VudCI6OSwiaGRpZCI6ImE4NjU5N2M1YWQwOGY4ZTRkMjY3MjNiZGMzM2Y5MjM1IiwidXNlckNvdW50Ijo5fQ=="/>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1996</Words>
  <Application>WPS 演示</Application>
  <PresentationFormat>宽屏</PresentationFormat>
  <Paragraphs>121</Paragraphs>
  <Slides>30</Slides>
  <Notes>4</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30</vt:i4>
      </vt:variant>
    </vt:vector>
  </HeadingPairs>
  <TitlesOfParts>
    <vt:vector size="52" baseType="lpstr">
      <vt:lpstr>Arial</vt:lpstr>
      <vt:lpstr>宋体</vt:lpstr>
      <vt:lpstr>Wingdings</vt:lpstr>
      <vt:lpstr>微软雅黑</vt:lpstr>
      <vt:lpstr>Wingdings</vt:lpstr>
      <vt:lpstr>杨任东竹石体-Regular</vt:lpstr>
      <vt:lpstr>汉仪长宋简</vt:lpstr>
      <vt:lpstr>仓耳小丸子</vt:lpstr>
      <vt:lpstr>黑体</vt:lpstr>
      <vt:lpstr>思源黑体 CN Medium</vt:lpstr>
      <vt:lpstr>华文行楷</vt:lpstr>
      <vt:lpstr>华文琥珀</vt:lpstr>
      <vt:lpstr>Arial Unicode MS</vt:lpstr>
      <vt:lpstr>Calibri</vt:lpstr>
      <vt:lpstr>Lato Regular</vt:lpstr>
      <vt:lpstr>Latha</vt:lpstr>
      <vt:lpstr>Times New Roman</vt:lpstr>
      <vt:lpstr>Segoe UI</vt:lpstr>
      <vt:lpstr>微软雅黑 Light</vt:lpstr>
      <vt:lpstr>Office 主题​​</vt:lpstr>
      <vt:lpstr>1_Office 主题</vt:lpstr>
      <vt:lpstr>1_Office 主题​​</vt:lpstr>
      <vt:lpstr>PowerPoint 演示文稿</vt:lpstr>
      <vt:lpstr>PowerPoint 演示文稿</vt:lpstr>
      <vt:lpstr>PowerPoint 演示文稿</vt:lpstr>
      <vt:lpstr>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283</cp:revision>
  <dcterms:created xsi:type="dcterms:W3CDTF">2025-06-17T16:39:00Z</dcterms:created>
  <dcterms:modified xsi:type="dcterms:W3CDTF">2025-07-14T07:56:45Z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18E7E4F425AE4D6D86432FBD526B325B</vt:lpwstr>
  </property>
</Properties>
</file>