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media/image13.svg" ContentType="image/svg+xml"/>
  <Override PartName="/ppt/media/image15.svg" ContentType="image/svg+xml"/>
  <Override PartName="/ppt/media/image17.svg" ContentType="image/svg+xml"/>
  <Override PartName="/ppt/media/image4.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0"/>
  </p:notesMasterIdLst>
  <p:sldIdLst>
    <p:sldId id="640" r:id="rId5"/>
    <p:sldId id="641" r:id="rId6"/>
    <p:sldId id="642" r:id="rId7"/>
    <p:sldId id="717" r:id="rId8"/>
    <p:sldId id="643" r:id="rId9"/>
    <p:sldId id="411" r:id="rId10"/>
    <p:sldId id="644" r:id="rId11"/>
    <p:sldId id="645" r:id="rId12"/>
    <p:sldId id="701" r:id="rId13"/>
    <p:sldId id="702" r:id="rId14"/>
    <p:sldId id="719" r:id="rId15"/>
    <p:sldId id="720" r:id="rId16"/>
    <p:sldId id="703" r:id="rId17"/>
    <p:sldId id="704" r:id="rId18"/>
    <p:sldId id="705" r:id="rId19"/>
    <p:sldId id="707" r:id="rId21"/>
    <p:sldId id="708" r:id="rId22"/>
    <p:sldId id="709" r:id="rId23"/>
    <p:sldId id="710" r:id="rId24"/>
    <p:sldId id="711" r:id="rId25"/>
    <p:sldId id="712" r:id="rId26"/>
    <p:sldId id="706" r:id="rId27"/>
    <p:sldId id="714" r:id="rId28"/>
    <p:sldId id="713" r:id="rId29"/>
    <p:sldId id="715" r:id="rId30"/>
    <p:sldId id="646" r:id="rId31"/>
    <p:sldId id="425" r:id="rId32"/>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D8FF"/>
    <a:srgbClr val="0091DC"/>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0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tags" Target="tags/tag34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5153441-3AF3-4BFA-A6B8-8222CFDC81E3}" type="doc">
      <dgm:prSet loTypeId="list" loCatId="list" qsTypeId="urn:microsoft.com/office/officeart/2005/8/quickstyle/simple3" qsCatId="3D" csTypeId="urn:microsoft.com/office/officeart/2005/8/colors/colorful2" csCatId="accent1" phldr="1"/>
      <dgm:spPr/>
      <dgm:t>
        <a:bodyPr/>
        <a:lstStyle/>
        <a:p>
          <a:endParaRPr lang="zh-CN" altLang="en-US"/>
        </a:p>
      </dgm:t>
    </dgm:pt>
    <dgm:pt modelId="{4D18B803-5E18-4546-A4A4-8F8A8E445A08}">
      <dgm:prSet phldr="0" custT="1"/>
      <dgm:spPr/>
      <dgm:t>
        <a:bodyPr vert="horz" wrap="square"/>
        <a:p>
          <a:pPr algn="l" rtl="0" eaLnBrk="1" fontAlgn="auto" latinLnBrk="0" hangingPunct="1">
            <a:lnSpc>
              <a:spcPct val="125000"/>
            </a:lnSpc>
            <a:spcBef>
              <a:spcPct val="0"/>
            </a:spcBef>
            <a:spcAft>
              <a:spcPts val="0"/>
            </a:spcAft>
          </a:pPr>
          <a:r>
            <a:rPr lang="en-US" altLang="zh-CN" sz="1900" dirty="0" smtClean="0"/>
            <a:t>     </a:t>
          </a:r>
          <a:r>
            <a:rPr lang="en-US" altLang="zh-CN" sz="1900" dirty="0" smtClean="0">
              <a:solidFill>
                <a:srgbClr val="FFC000"/>
              </a:solidFill>
            </a:rPr>
            <a:t> </a:t>
          </a:r>
          <a:r>
            <a:rPr lang="zh-CN" sz="2000" b="1" dirty="0" smtClean="0">
              <a:solidFill>
                <a:schemeClr val="tx1">
                  <a:lumMod val="50000"/>
                  <a:lumOff val="50000"/>
                </a:schemeClr>
              </a:solidFill>
              <a:latin typeface="黑体" panose="02010609060101010101" charset="-122"/>
              <a:ea typeface="黑体" panose="02010609060101010101" charset="-122"/>
            </a:rPr>
            <a:t>书法艺术是线条借助于文字的体势进行自由的舞蹈，在简单的黑与白、曲与直中衍生出宇宙的千万色相，这就是中国独有的书法艺术。我国书法教育有着悠久的历史和优良传统。书法和其他艺术一样，是从实用发展起来的。汉字作为书面汉语的信息载体，其书写目的是记录和传达语言，具有社会交际的实用性。为了使汉字起到社会交际的作用就要写得清楚端正，使人易于辨认。字既然是写给人家看的，人们就进而要求把字写得美观些。字写得美观，就具有了供人欣赏的艺术性。学前教育主要是培养学生掌握书法的基本理论、基本技法、具有合格老师应有的书写基本功和书法教学能力。每个师范生都必须练就写字的基本功。</a:t>
          </a:r>
          <a:r>
            <a:rPr lang="zh-CN" sz="2000" b="1" dirty="0" smtClean="0">
              <a:solidFill>
                <a:schemeClr val="tx1">
                  <a:lumMod val="50000"/>
                  <a:lumOff val="50000"/>
                </a:schemeClr>
              </a:solidFill>
              <a:latin typeface="黑体" panose="02010609060101010101" charset="-122"/>
              <a:ea typeface="黑体" panose="02010609060101010101" charset="-122"/>
            </a:rPr>
            <a:t/>
          </a:r>
          <a:endParaRPr lang="zh-CN" sz="2000" b="1" dirty="0" smtClean="0">
            <a:solidFill>
              <a:schemeClr val="tx1">
                <a:lumMod val="50000"/>
                <a:lumOff val="50000"/>
              </a:schemeClr>
            </a:solidFill>
            <a:latin typeface="黑体" panose="02010609060101010101" charset="-122"/>
            <a:ea typeface="黑体" panose="02010609060101010101" charset="-122"/>
          </a:endParaRPr>
        </a:p>
      </dgm:t>
    </dgm:pt>
    <dgm:pt modelId="{7FFBBB6B-E4B6-4DB7-B9F4-CA4CC7B8D1B1}" cxnId="{4C419DD2-F020-421B-A899-50F4EBE226C3}" type="parTrans">
      <dgm:prSet/>
      <dgm:spPr/>
      <dgm:t>
        <a:bodyPr/>
        <a:lstStyle/>
        <a:p>
          <a:endParaRPr lang="zh-CN" altLang="en-US"/>
        </a:p>
      </dgm:t>
    </dgm:pt>
    <dgm:pt modelId="{83C3CBCB-57F0-477F-9E63-7C107EC3C917}" cxnId="{4C419DD2-F020-421B-A899-50F4EBE226C3}" type="sibTrans">
      <dgm:prSet/>
      <dgm:spPr/>
      <dgm:t>
        <a:bodyPr/>
        <a:lstStyle/>
        <a:p>
          <a:endParaRPr lang="zh-CN" altLang="en-US"/>
        </a:p>
      </dgm:t>
    </dgm:pt>
    <dgm:pt modelId="{C7B9204F-81D9-41A6-B32C-ECE7723C9878}" type="pres">
      <dgm:prSet presAssocID="{05153441-3AF3-4BFA-A6B8-8222CFDC81E3}" presName="Name0" presStyleCnt="0">
        <dgm:presLayoutVars>
          <dgm:dir/>
          <dgm:animLvl val="lvl"/>
          <dgm:resizeHandles val="exact"/>
        </dgm:presLayoutVars>
      </dgm:prSet>
      <dgm:spPr/>
      <dgm:t>
        <a:bodyPr/>
        <a:lstStyle/>
        <a:p>
          <a:endParaRPr lang="zh-CN" altLang="en-US"/>
        </a:p>
      </dgm:t>
    </dgm:pt>
    <dgm:pt modelId="{F1888023-A6B3-4825-AAB8-D6D677A373B5}" type="pres">
      <dgm:prSet presAssocID="{4D18B803-5E18-4546-A4A4-8F8A8E445A08}" presName="linNode" presStyleCnt="0"/>
      <dgm:spPr/>
      <dgm:t>
        <a:bodyPr/>
        <a:lstStyle/>
        <a:p>
          <a:endParaRPr lang="zh-CN" altLang="en-US"/>
        </a:p>
      </dgm:t>
    </dgm:pt>
    <dgm:pt modelId="{877FDEE6-379B-40D9-9B8D-381C44AB9BB8}" type="pres">
      <dgm:prSet presAssocID="{4D18B803-5E18-4546-A4A4-8F8A8E445A08}" presName="parentText" presStyleLbl="node1" presStyleIdx="0" presStyleCnt="1" custScaleX="277778" custLinFactNeighborX="-7838" custLinFactNeighborY="100">
        <dgm:presLayoutVars>
          <dgm:chMax val="1"/>
          <dgm:bulletEnabled val="1"/>
        </dgm:presLayoutVars>
      </dgm:prSet>
      <dgm:spPr/>
      <dgm:t>
        <a:bodyPr/>
        <a:lstStyle/>
        <a:p>
          <a:endParaRPr lang="zh-CN" altLang="en-US"/>
        </a:p>
      </dgm:t>
    </dgm:pt>
  </dgm:ptLst>
  <dgm:cxnLst>
    <dgm:cxn modelId="{4C419DD2-F020-421B-A899-50F4EBE226C3}" srcId="{05153441-3AF3-4BFA-A6B8-8222CFDC81E3}" destId="{4D18B803-5E18-4546-A4A4-8F8A8E445A08}" srcOrd="0" destOrd="0" parTransId="{7FFBBB6B-E4B6-4DB7-B9F4-CA4CC7B8D1B1}" sibTransId="{83C3CBCB-57F0-477F-9E63-7C107EC3C917}"/>
    <dgm:cxn modelId="{3F4D6E89-8DA3-4784-8827-60B56F24788D}" type="presOf" srcId="{05153441-3AF3-4BFA-A6B8-8222CFDC81E3}" destId="{C7B9204F-81D9-41A6-B32C-ECE7723C9878}" srcOrd="0" destOrd="0" presId="urn:microsoft.com/office/officeart/2005/8/layout/vList5"/>
    <dgm:cxn modelId="{BF6690A8-67D9-44FC-BA1F-C7F5FAE04E4E}" type="presParOf" srcId="{C7B9204F-81D9-41A6-B32C-ECE7723C9878}" destId="{F1888023-A6B3-4825-AAB8-D6D677A373B5}" srcOrd="0" destOrd="0" presId="urn:microsoft.com/office/officeart/2005/8/layout/vList5"/>
    <dgm:cxn modelId="{DFB1B2EE-CC3A-4C12-AE1F-4F3357A224F7}" type="presParOf" srcId="{F1888023-A6B3-4825-AAB8-D6D677A373B5}" destId="{877FDEE6-379B-40D9-9B8D-381C44AB9BB8}" srcOrd="0" destOrd="0" presId="urn:microsoft.com/office/officeart/2005/8/layout/vList5"/>
    <dgm:cxn modelId="{F65A7AAA-2E2F-461F-8F10-0CB329186105}" type="presOf" srcId="{4D18B803-5E18-4546-A4A4-8F8A8E445A08}" destId="{877FDEE6-379B-40D9-9B8D-381C44AB9BB8}"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dgm:spPr/>
      <dgm:t>
        <a:bodyPr/>
        <a:lstStyle/>
        <a:p>
          <a:pPr rtl="0"/>
          <a:r>
            <a:rPr lang="zh-CN" b="1" dirty="0" smtClean="0"/>
            <a:t>一、书法课程的性质</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ED7C7D3E-AB77-4180-85ED-96D474E1FC5C}" type="presOf" srcId="{561ED4CD-2321-4293-949E-2C47D0B22CC1}" destId="{41CC2077-536E-401A-998A-5928EA2ADDBC}" srcOrd="0" destOrd="0" presId="urn:microsoft.com/office/officeart/2005/8/layout/vList2"/>
    <dgm:cxn modelId="{54AF38B4-53AF-40A5-8B3F-821AECED74F8}" type="presOf" srcId="{22237F99-FD0F-4EA4-B7E2-BFAD40DF6E70}" destId="{447C00D4-8DDB-44FA-87ED-AAA16D8D1D2A}" srcOrd="0" destOrd="0" presId="urn:microsoft.com/office/officeart/2005/8/layout/vList2"/>
    <dgm:cxn modelId="{1FE65662-1D5C-465C-8E78-D5DAFB849B99}"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81C810B-2FBE-4F49-9D30-86B06A972EC8}" type="doc">
      <dgm:prSet loTypeId="list" loCatId="list" qsTypeId="urn:microsoft.com/office/officeart/2005/8/quickstyle/3d1" qsCatId="3D" csTypeId="urn:microsoft.com/office/officeart/2005/8/colors/colorful4" csCatId="accent1" phldr="1"/>
      <dgm:spPr/>
      <dgm:t>
        <a:bodyPr/>
        <a:lstStyle/>
        <a:p>
          <a:endParaRPr lang="zh-CN" altLang="en-US"/>
        </a:p>
      </dgm:t>
    </dgm:pt>
    <dgm:pt modelId="{10967A29-5E97-442D-9ECE-050E56968EA3}">
      <dgm:prSet phldr="0" custT="1"/>
      <dgm:spPr/>
      <dgm:t>
        <a:bodyPr vert="horz" wrap="square"/>
        <a:p>
          <a:pPr algn="l" rtl="0">
            <a:lnSpc>
              <a:spcPct val="100000"/>
            </a:lnSpc>
            <a:spcBef>
              <a:spcPct val="0"/>
            </a:spcBef>
            <a:spcAft>
              <a:spcPct val="35000"/>
            </a:spcAft>
          </a:pPr>
          <a:r>
            <a:rPr lang="zh-CN" sz="2000" b="1" dirty="0" smtClean="0">
              <a:latin typeface="黑体" panose="02010609060101010101" charset="-122"/>
              <a:ea typeface="黑体" panose="02010609060101010101" charset="-122"/>
            </a:rPr>
            <a:t>（一）</a:t>
          </a:r>
          <a:r>
            <a:rPr lang="zh-CN" sz="2000" b="1" dirty="0" smtClean="0">
              <a:latin typeface="黑体" panose="02010609060101010101" charset="-122"/>
              <a:ea typeface="黑体" panose="02010609060101010101" charset="-122"/>
            </a:rPr>
            <a:t>理论与实践相统一的原则</a:t>
          </a:r>
          <a:r>
            <a:rPr lang="zh-CN" altLang="en-US" sz="2000" b="1" dirty="0" smtClean="0">
              <a:latin typeface="黑体" panose="02010609060101010101" charset="-122"/>
              <a:ea typeface="黑体" panose="02010609060101010101" charset="-122"/>
            </a:rPr>
            <a:t/>
          </a:r>
          <a:endParaRPr lang="zh-CN" altLang="en-US" sz="2000" b="1" dirty="0" smtClean="0">
            <a:latin typeface="黑体" panose="02010609060101010101" charset="-122"/>
            <a:ea typeface="黑体" panose="02010609060101010101" charset="-122"/>
          </a:endParaRPr>
        </a:p>
      </dgm:t>
    </dgm:pt>
    <dgm:pt modelId="{578564BE-C053-4512-82BF-5837975AD2D1}" cxnId="{9308DF05-45F6-4B63-9C52-CDEC570153B7}" type="parTrans">
      <dgm:prSet/>
      <dgm:spPr/>
      <dgm:t>
        <a:bodyPr/>
        <a:lstStyle/>
        <a:p>
          <a:endParaRPr lang="zh-CN" altLang="en-US" b="1"/>
        </a:p>
      </dgm:t>
    </dgm:pt>
    <dgm:pt modelId="{1EC55FFE-8779-4B01-821B-48B8D26FDA9A}" cxnId="{9308DF05-45F6-4B63-9C52-CDEC570153B7}" type="sibTrans">
      <dgm:prSet/>
      <dgm:spPr/>
      <dgm:t>
        <a:bodyPr/>
        <a:lstStyle/>
        <a:p>
          <a:endParaRPr lang="zh-CN" altLang="en-US" b="1"/>
        </a:p>
      </dgm:t>
    </dgm:pt>
    <dgm:pt modelId="{F0A3D5E7-6174-47A3-838D-C272679A6FB6}">
      <dgm:prSet phldr="0" custT="1"/>
      <dgm:spPr/>
      <dgm:t>
        <a:bodyPr vert="horz" wrap="square"/>
        <a:p>
          <a:pPr algn="l" rtl="0">
            <a:lnSpc>
              <a:spcPct val="100000"/>
            </a:lnSpc>
            <a:spcBef>
              <a:spcPct val="0"/>
            </a:spcBef>
            <a:spcAft>
              <a:spcPct val="35000"/>
            </a:spcAft>
          </a:pPr>
          <a:r>
            <a:rPr lang="zh-CN" sz="2000" b="1" dirty="0" smtClean="0">
              <a:latin typeface="黑体" panose="02010609060101010101" charset="-122"/>
              <a:ea typeface="黑体" panose="02010609060101010101" charset="-122"/>
            </a:rPr>
            <a:t>（二）导练与自练相统一的原则</a:t>
          </a:r>
          <a:r>
            <a:rPr lang="zh-CN" altLang="en-US" sz="2000" b="1" dirty="0">
              <a:latin typeface="黑体" panose="02010609060101010101" charset="-122"/>
              <a:ea typeface="黑体" panose="02010609060101010101" charset="-122"/>
            </a:rPr>
            <a:t/>
          </a:r>
          <a:endParaRPr lang="zh-CN" altLang="en-US" sz="2000" b="1" dirty="0">
            <a:latin typeface="黑体" panose="02010609060101010101" charset="-122"/>
            <a:ea typeface="黑体" panose="02010609060101010101" charset="-122"/>
          </a:endParaRPr>
        </a:p>
      </dgm:t>
    </dgm:pt>
    <dgm:pt modelId="{E5FF5B45-638D-4030-8EAC-94340AE99D71}" cxnId="{F24FA670-74AB-40AD-BF65-618B993BEFC3}" type="parTrans">
      <dgm:prSet/>
      <dgm:spPr/>
      <dgm:t>
        <a:bodyPr/>
        <a:lstStyle/>
        <a:p>
          <a:endParaRPr lang="zh-CN" altLang="en-US" b="1"/>
        </a:p>
      </dgm:t>
    </dgm:pt>
    <dgm:pt modelId="{4A63DDED-BFBB-4E7A-8512-3B253FAFA816}" cxnId="{F24FA670-74AB-40AD-BF65-618B993BEFC3}" type="sibTrans">
      <dgm:prSet/>
      <dgm:spPr/>
      <dgm:t>
        <a:bodyPr/>
        <a:lstStyle/>
        <a:p>
          <a:endParaRPr lang="zh-CN" altLang="en-US" b="1"/>
        </a:p>
      </dgm:t>
    </dgm:pt>
    <dgm:pt modelId="{E9083CCB-A3BE-4E56-979D-0942D8498E76}">
      <dgm:prSet phldr="0" custT="1"/>
      <dgm:spPr/>
      <dgm:t>
        <a:bodyPr vert="horz" wrap="square"/>
        <a:p>
          <a:pPr algn="l" rtl="0">
            <a:lnSpc>
              <a:spcPct val="100000"/>
            </a:lnSpc>
            <a:spcBef>
              <a:spcPct val="0"/>
            </a:spcBef>
            <a:spcAft>
              <a:spcPct val="35000"/>
            </a:spcAft>
          </a:pPr>
          <a:r>
            <a:rPr lang="zh-CN" sz="2000" b="1" dirty="0" smtClean="0">
              <a:latin typeface="黑体" panose="02010609060101010101" charset="-122"/>
              <a:ea typeface="黑体" panose="02010609060101010101" charset="-122"/>
            </a:rPr>
            <a:t>（三）书法技能与相关学科知识相迁移的原则</a:t>
          </a:r>
          <a:r>
            <a:rPr lang="zh-CN" altLang="en-US" sz="2000" b="1" dirty="0">
              <a:latin typeface="黑体" panose="02010609060101010101" charset="-122"/>
              <a:ea typeface="黑体" panose="02010609060101010101" charset="-122"/>
            </a:rPr>
            <a:t/>
          </a:r>
          <a:endParaRPr lang="zh-CN" altLang="en-US" sz="2000" b="1" dirty="0">
            <a:latin typeface="黑体" panose="02010609060101010101" charset="-122"/>
            <a:ea typeface="黑体" panose="02010609060101010101" charset="-122"/>
          </a:endParaRPr>
        </a:p>
      </dgm:t>
    </dgm:pt>
    <dgm:pt modelId="{0848FACA-3836-47E4-9645-310A3DE39FAD}" cxnId="{15E5B6A0-26CC-413B-B229-EB7C0917C729}" type="parTrans">
      <dgm:prSet/>
      <dgm:spPr/>
      <dgm:t>
        <a:bodyPr/>
        <a:lstStyle/>
        <a:p>
          <a:endParaRPr lang="zh-CN" altLang="en-US" b="1"/>
        </a:p>
      </dgm:t>
    </dgm:pt>
    <dgm:pt modelId="{03D7E5B4-B9FC-4717-BFCC-2425BC7D7458}" cxnId="{15E5B6A0-26CC-413B-B229-EB7C0917C729}" type="sibTrans">
      <dgm:prSet/>
      <dgm:spPr/>
      <dgm:t>
        <a:bodyPr/>
        <a:lstStyle/>
        <a:p>
          <a:endParaRPr lang="zh-CN" altLang="en-US" b="1"/>
        </a:p>
      </dgm:t>
    </dgm:pt>
    <dgm:pt modelId="{AA2FB042-9745-4618-B61C-B350C6F92573}">
      <dgm:prSet phldr="0" custT="1"/>
      <dgm:spPr/>
      <dgm:t>
        <a:bodyPr vert="horz" wrap="square"/>
        <a:p>
          <a:pPr algn="l" rtl="0">
            <a:lnSpc>
              <a:spcPct val="100000"/>
            </a:lnSpc>
            <a:spcBef>
              <a:spcPct val="0"/>
            </a:spcBef>
            <a:spcAft>
              <a:spcPct val="35000"/>
            </a:spcAft>
          </a:pPr>
          <a:r>
            <a:rPr lang="zh-CN" sz="2000" b="1" dirty="0" smtClean="0">
              <a:latin typeface="黑体" panose="02010609060101010101" charset="-122"/>
              <a:ea typeface="黑体" panose="02010609060101010101" charset="-122"/>
            </a:rPr>
            <a:t>（四）书写技能训练与环境氛围相结合的原则</a:t>
          </a:r>
          <a:r>
            <a:rPr lang="zh-CN" altLang="en-US" sz="2000" b="1" dirty="0">
              <a:latin typeface="黑体" panose="02010609060101010101" charset="-122"/>
              <a:ea typeface="黑体" panose="02010609060101010101" charset="-122"/>
            </a:rPr>
            <a:t/>
          </a:r>
          <a:endParaRPr lang="zh-CN" altLang="en-US" sz="2000" b="1" dirty="0">
            <a:latin typeface="黑体" panose="02010609060101010101" charset="-122"/>
            <a:ea typeface="黑体" panose="02010609060101010101" charset="-122"/>
          </a:endParaRPr>
        </a:p>
      </dgm:t>
    </dgm:pt>
    <dgm:pt modelId="{D6A7BFB2-B997-4085-8CE2-9EFD2C979799}" cxnId="{18BFDF0A-35F3-4A04-93A7-D37B99452301}" type="parTrans">
      <dgm:prSet/>
      <dgm:spPr/>
      <dgm:t>
        <a:bodyPr/>
        <a:lstStyle/>
        <a:p>
          <a:endParaRPr lang="zh-CN" altLang="en-US" b="1"/>
        </a:p>
      </dgm:t>
    </dgm:pt>
    <dgm:pt modelId="{ED19176A-92BA-47AA-AC58-DD8B3A6CB6B0}" cxnId="{18BFDF0A-35F3-4A04-93A7-D37B99452301}" type="sibTrans">
      <dgm:prSet/>
      <dgm:spPr/>
      <dgm:t>
        <a:bodyPr/>
        <a:lstStyle/>
        <a:p>
          <a:endParaRPr lang="zh-CN" altLang="en-US" b="1"/>
        </a:p>
      </dgm:t>
    </dgm:pt>
    <dgm:pt modelId="{E392F344-9D5E-4BBF-88CF-A45FA714EDBA}" type="pres">
      <dgm:prSet presAssocID="{B81C810B-2FBE-4F49-9D30-86B06A972EC8}" presName="Name0" presStyleCnt="0">
        <dgm:presLayoutVars>
          <dgm:dir val="rev"/>
          <dgm:animLvl val="lvl"/>
          <dgm:resizeHandles val="exact"/>
        </dgm:presLayoutVars>
      </dgm:prSet>
      <dgm:spPr/>
      <dgm:t>
        <a:bodyPr/>
        <a:lstStyle/>
        <a:p>
          <a:endParaRPr lang="zh-CN" altLang="en-US"/>
        </a:p>
      </dgm:t>
    </dgm:pt>
    <dgm:pt modelId="{87C7C3C5-3358-444F-8000-D02395755FD5}" type="pres">
      <dgm:prSet presAssocID="{10967A29-5E97-442D-9ECE-050E56968EA3}" presName="linNode" presStyleCnt="0"/>
      <dgm:spPr/>
      <dgm:t>
        <a:bodyPr/>
        <a:lstStyle/>
        <a:p>
          <a:endParaRPr lang="zh-CN" altLang="en-US"/>
        </a:p>
      </dgm:t>
    </dgm:pt>
    <dgm:pt modelId="{52FA064B-C8C9-4990-B896-8FFF54A5396A}" type="pres">
      <dgm:prSet presAssocID="{10967A29-5E97-442D-9ECE-050E56968EA3}" presName="parentText" presStyleLbl="node1" presStyleIdx="0" presStyleCnt="4" custScaleX="277778" custLinFactNeighborY="1722">
        <dgm:presLayoutVars>
          <dgm:chMax val="1"/>
          <dgm:bulletEnabled val="1"/>
        </dgm:presLayoutVars>
      </dgm:prSet>
      <dgm:spPr/>
      <dgm:t>
        <a:bodyPr/>
        <a:lstStyle/>
        <a:p>
          <a:endParaRPr lang="zh-CN" altLang="en-US"/>
        </a:p>
      </dgm:t>
    </dgm:pt>
    <dgm:pt modelId="{F17BF062-6267-493C-8EDF-8D08A6ADE15F}" type="pres">
      <dgm:prSet presAssocID="{1EC55FFE-8779-4B01-821B-48B8D26FDA9A}" presName="sp" presStyleCnt="0"/>
      <dgm:spPr/>
      <dgm:t>
        <a:bodyPr/>
        <a:lstStyle/>
        <a:p>
          <a:endParaRPr lang="zh-CN" altLang="en-US"/>
        </a:p>
      </dgm:t>
    </dgm:pt>
    <dgm:pt modelId="{E31F165C-AC4F-4214-B3EB-86EFAB59DB47}" type="pres">
      <dgm:prSet presAssocID="{F0A3D5E7-6174-47A3-838D-C272679A6FB6}" presName="linNode" presStyleCnt="0"/>
      <dgm:spPr/>
      <dgm:t>
        <a:bodyPr/>
        <a:lstStyle/>
        <a:p>
          <a:endParaRPr lang="zh-CN" altLang="en-US"/>
        </a:p>
      </dgm:t>
    </dgm:pt>
    <dgm:pt modelId="{208E8BB1-BAAE-420C-AC4F-ED1E4F87FE6E}" type="pres">
      <dgm:prSet presAssocID="{F0A3D5E7-6174-47A3-838D-C272679A6FB6}" presName="parentText" presStyleLbl="node1" presStyleIdx="1" presStyleCnt="4" custScaleX="277778">
        <dgm:presLayoutVars>
          <dgm:chMax val="1"/>
          <dgm:bulletEnabled val="1"/>
        </dgm:presLayoutVars>
      </dgm:prSet>
      <dgm:spPr/>
      <dgm:t>
        <a:bodyPr/>
        <a:lstStyle/>
        <a:p>
          <a:endParaRPr lang="zh-CN" altLang="en-US"/>
        </a:p>
      </dgm:t>
    </dgm:pt>
    <dgm:pt modelId="{F2E635A8-DF11-4F19-9009-056AB648B9F1}" type="pres">
      <dgm:prSet presAssocID="{4A63DDED-BFBB-4E7A-8512-3B253FAFA816}" presName="sp" presStyleCnt="0"/>
      <dgm:spPr/>
      <dgm:t>
        <a:bodyPr/>
        <a:lstStyle/>
        <a:p>
          <a:endParaRPr lang="zh-CN" altLang="en-US"/>
        </a:p>
      </dgm:t>
    </dgm:pt>
    <dgm:pt modelId="{BCBE10A7-16D1-4EA2-BAC2-C3506CF14EF9}" type="pres">
      <dgm:prSet presAssocID="{E9083CCB-A3BE-4E56-979D-0942D8498E76}" presName="linNode" presStyleCnt="0"/>
      <dgm:spPr/>
      <dgm:t>
        <a:bodyPr/>
        <a:lstStyle/>
        <a:p>
          <a:endParaRPr lang="zh-CN" altLang="en-US"/>
        </a:p>
      </dgm:t>
    </dgm:pt>
    <dgm:pt modelId="{A2D6664A-B1D2-4ED3-B5B0-5753CD5ED5CB}" type="pres">
      <dgm:prSet presAssocID="{E9083CCB-A3BE-4E56-979D-0942D8498E76}" presName="parentText" presStyleLbl="node1" presStyleIdx="2" presStyleCnt="4" custScaleX="277778" custLinFactNeighborX="1646" custLinFactNeighborY="-6746">
        <dgm:presLayoutVars>
          <dgm:chMax val="1"/>
          <dgm:bulletEnabled val="1"/>
        </dgm:presLayoutVars>
      </dgm:prSet>
      <dgm:spPr/>
      <dgm:t>
        <a:bodyPr/>
        <a:lstStyle/>
        <a:p>
          <a:endParaRPr lang="zh-CN" altLang="en-US"/>
        </a:p>
      </dgm:t>
    </dgm:pt>
    <dgm:pt modelId="{DE53B698-7BAB-47E3-9380-A6487C507F92}" type="pres">
      <dgm:prSet presAssocID="{03D7E5B4-B9FC-4717-BFCC-2425BC7D7458}" presName="sp" presStyleCnt="0"/>
      <dgm:spPr/>
    </dgm:pt>
    <dgm:pt modelId="{449B9935-BC7A-4BA8-B110-12BDA46821C5}" type="pres">
      <dgm:prSet presAssocID="{AA2FB042-9745-4618-B61C-B350C6F92573}" presName="linNode" presStyleCnt="0"/>
      <dgm:spPr/>
    </dgm:pt>
    <dgm:pt modelId="{35CCBA88-9E89-48DE-A420-DA6906D3CC63}" type="pres">
      <dgm:prSet presAssocID="{AA2FB042-9745-4618-B61C-B350C6F92573}" presName="parentText" presStyleLbl="node1" presStyleIdx="3" presStyleCnt="4" custScaleX="277778">
        <dgm:presLayoutVars>
          <dgm:chMax val="1"/>
          <dgm:bulletEnabled val="1"/>
        </dgm:presLayoutVars>
      </dgm:prSet>
      <dgm:spPr/>
      <dgm:t>
        <a:bodyPr/>
        <a:lstStyle/>
        <a:p>
          <a:endParaRPr lang="zh-CN" altLang="en-US"/>
        </a:p>
      </dgm:t>
    </dgm:pt>
  </dgm:ptLst>
  <dgm:cxnLst>
    <dgm:cxn modelId="{9308DF05-45F6-4B63-9C52-CDEC570153B7}" srcId="{B81C810B-2FBE-4F49-9D30-86B06A972EC8}" destId="{10967A29-5E97-442D-9ECE-050E56968EA3}" srcOrd="0" destOrd="0" parTransId="{578564BE-C053-4512-82BF-5837975AD2D1}" sibTransId="{1EC55FFE-8779-4B01-821B-48B8D26FDA9A}"/>
    <dgm:cxn modelId="{F24FA670-74AB-40AD-BF65-618B993BEFC3}" srcId="{B81C810B-2FBE-4F49-9D30-86B06A972EC8}" destId="{F0A3D5E7-6174-47A3-838D-C272679A6FB6}" srcOrd="1" destOrd="0" parTransId="{E5FF5B45-638D-4030-8EAC-94340AE99D71}" sibTransId="{4A63DDED-BFBB-4E7A-8512-3B253FAFA816}"/>
    <dgm:cxn modelId="{15E5B6A0-26CC-413B-B229-EB7C0917C729}" srcId="{B81C810B-2FBE-4F49-9D30-86B06A972EC8}" destId="{E9083CCB-A3BE-4E56-979D-0942D8498E76}" srcOrd="2" destOrd="0" parTransId="{0848FACA-3836-47E4-9645-310A3DE39FAD}" sibTransId="{03D7E5B4-B9FC-4717-BFCC-2425BC7D7458}"/>
    <dgm:cxn modelId="{18BFDF0A-35F3-4A04-93A7-D37B99452301}" srcId="{B81C810B-2FBE-4F49-9D30-86B06A972EC8}" destId="{AA2FB042-9745-4618-B61C-B350C6F92573}" srcOrd="3" destOrd="0" parTransId="{D6A7BFB2-B997-4085-8CE2-9EFD2C979799}" sibTransId="{ED19176A-92BA-47AA-AC58-DD8B3A6CB6B0}"/>
    <dgm:cxn modelId="{B9F43D2E-BDBB-4129-AFF5-23027D00B9AC}" type="presOf" srcId="{B81C810B-2FBE-4F49-9D30-86B06A972EC8}" destId="{E392F344-9D5E-4BBF-88CF-A45FA714EDBA}" srcOrd="0" destOrd="0" presId="urn:microsoft.com/office/officeart/2005/8/layout/vList5"/>
    <dgm:cxn modelId="{04A5C9FD-9AA0-417B-9714-068C464AE724}" type="presParOf" srcId="{E392F344-9D5E-4BBF-88CF-A45FA714EDBA}" destId="{87C7C3C5-3358-444F-8000-D02395755FD5}" srcOrd="0" destOrd="0" presId="urn:microsoft.com/office/officeart/2005/8/layout/vList5"/>
    <dgm:cxn modelId="{B20AD05E-9298-4535-AD25-9DB58303C251}" type="presParOf" srcId="{87C7C3C5-3358-444F-8000-D02395755FD5}" destId="{52FA064B-C8C9-4990-B896-8FFF54A5396A}" srcOrd="0" destOrd="0" presId="urn:microsoft.com/office/officeart/2005/8/layout/vList5"/>
    <dgm:cxn modelId="{2783D85F-0B64-4AF6-83AB-E3B8B59E5C9C}" type="presOf" srcId="{10967A29-5E97-442D-9ECE-050E56968EA3}" destId="{52FA064B-C8C9-4990-B896-8FFF54A5396A}" srcOrd="0" destOrd="0" presId="urn:microsoft.com/office/officeart/2005/8/layout/vList5"/>
    <dgm:cxn modelId="{902B730F-3D36-40ED-96E9-F2647C16FA1B}" type="presParOf" srcId="{E392F344-9D5E-4BBF-88CF-A45FA714EDBA}" destId="{F17BF062-6267-493C-8EDF-8D08A6ADE15F}" srcOrd="1" destOrd="0" presId="urn:microsoft.com/office/officeart/2005/8/layout/vList5"/>
    <dgm:cxn modelId="{8DE8A3AD-1E10-49B9-A7DA-9D71D742BB0A}" type="presParOf" srcId="{E392F344-9D5E-4BBF-88CF-A45FA714EDBA}" destId="{E31F165C-AC4F-4214-B3EB-86EFAB59DB47}" srcOrd="2" destOrd="0" presId="urn:microsoft.com/office/officeart/2005/8/layout/vList5"/>
    <dgm:cxn modelId="{46AF0A40-2A85-4DF1-A8D5-AFD6E0FC4970}" type="presParOf" srcId="{E31F165C-AC4F-4214-B3EB-86EFAB59DB47}" destId="{208E8BB1-BAAE-420C-AC4F-ED1E4F87FE6E}" srcOrd="0" destOrd="2" presId="urn:microsoft.com/office/officeart/2005/8/layout/vList5"/>
    <dgm:cxn modelId="{53670410-50E4-4F83-98AA-D50CC5B1C4E4}" type="presOf" srcId="{F0A3D5E7-6174-47A3-838D-C272679A6FB6}" destId="{208E8BB1-BAAE-420C-AC4F-ED1E4F87FE6E}" srcOrd="0" destOrd="0" presId="urn:microsoft.com/office/officeart/2005/8/layout/vList5"/>
    <dgm:cxn modelId="{654B97B2-6D24-4302-9B39-E81C984F90DC}" type="presParOf" srcId="{E392F344-9D5E-4BBF-88CF-A45FA714EDBA}" destId="{F2E635A8-DF11-4F19-9009-056AB648B9F1}" srcOrd="3" destOrd="0" presId="urn:microsoft.com/office/officeart/2005/8/layout/vList5"/>
    <dgm:cxn modelId="{5455E5E4-6605-4895-B5F0-DB426B3043A8}" type="presParOf" srcId="{E392F344-9D5E-4BBF-88CF-A45FA714EDBA}" destId="{BCBE10A7-16D1-4EA2-BAC2-C3506CF14EF9}" srcOrd="4" destOrd="0" presId="urn:microsoft.com/office/officeart/2005/8/layout/vList5"/>
    <dgm:cxn modelId="{4D6D9C9F-FCC8-4021-9ECD-90BEEA2A64D0}" type="presParOf" srcId="{BCBE10A7-16D1-4EA2-BAC2-C3506CF14EF9}" destId="{A2D6664A-B1D2-4ED3-B5B0-5753CD5ED5CB}" srcOrd="0" destOrd="4" presId="urn:microsoft.com/office/officeart/2005/8/layout/vList5"/>
    <dgm:cxn modelId="{EAE451EF-D335-4396-960B-453CECDED878}" type="presOf" srcId="{E9083CCB-A3BE-4E56-979D-0942D8498E76}" destId="{A2D6664A-B1D2-4ED3-B5B0-5753CD5ED5CB}" srcOrd="0" destOrd="0" presId="urn:microsoft.com/office/officeart/2005/8/layout/vList5"/>
    <dgm:cxn modelId="{B2A5BB97-6B8B-45A2-BBEE-EFCDBDC3DCE5}" type="presParOf" srcId="{E392F344-9D5E-4BBF-88CF-A45FA714EDBA}" destId="{DE53B698-7BAB-47E3-9380-A6487C507F92}" srcOrd="5" destOrd="0" presId="urn:microsoft.com/office/officeart/2005/8/layout/vList5"/>
    <dgm:cxn modelId="{770831FB-B983-4E93-908A-307B85B2923D}" type="presParOf" srcId="{E392F344-9D5E-4BBF-88CF-A45FA714EDBA}" destId="{449B9935-BC7A-4BA8-B110-12BDA46821C5}" srcOrd="6" destOrd="0" presId="urn:microsoft.com/office/officeart/2005/8/layout/vList5"/>
    <dgm:cxn modelId="{FD882C57-96C7-4FB2-982A-49C2C0FE8073}" type="presParOf" srcId="{449B9935-BC7A-4BA8-B110-12BDA46821C5}" destId="{35CCBA88-9E89-48DE-A420-DA6906D3CC63}" srcOrd="0" destOrd="6" presId="urn:microsoft.com/office/officeart/2005/8/layout/vList5"/>
    <dgm:cxn modelId="{78DB6EF7-DD70-4063-B517-A148A49396A6}" type="presOf" srcId="{AA2FB042-9745-4618-B61C-B350C6F92573}" destId="{35CCBA88-9E89-48DE-A420-DA6906D3CC63}"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81C810B-2FBE-4F49-9D30-86B06A972EC8}" type="doc">
      <dgm:prSet loTypeId="list" loCatId="list" qsTypeId="urn:microsoft.com/office/officeart/2005/8/quickstyle/3d1" qsCatId="3D" csTypeId="urn:microsoft.com/office/officeart/2005/8/colors/colorful1" csCatId="accent1" phldr="1"/>
      <dgm:spPr/>
      <dgm:t>
        <a:bodyPr/>
        <a:lstStyle/>
        <a:p>
          <a:endParaRPr lang="zh-CN" altLang="en-US"/>
        </a:p>
      </dgm:t>
    </dgm:pt>
    <dgm:pt modelId="{10967A29-5E97-442D-9ECE-050E56968EA3}">
      <dgm:prSet phldr="0" custT="1"/>
      <dgm:spPr/>
      <dgm:t>
        <a:bodyPr vert="horz" wrap="square"/>
        <a:p>
          <a:pPr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观察和欣赏的能力</a:t>
          </a: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gm:t>
    </dgm:pt>
    <dgm:pt modelId="{578564BE-C053-4512-82BF-5837975AD2D1}" cxnId="{DE2D7013-6AD9-458E-94C8-F5F77C314122}" type="parTrans">
      <dgm:prSet/>
      <dgm:spPr/>
      <dgm:t>
        <a:bodyPr/>
        <a:lstStyle/>
        <a:p>
          <a:endParaRPr lang="zh-CN" altLang="en-US" b="1"/>
        </a:p>
      </dgm:t>
    </dgm:pt>
    <dgm:pt modelId="{1EC55FFE-8779-4B01-821B-48B8D26FDA9A}" cxnId="{DE2D7013-6AD9-458E-94C8-F5F77C314122}" type="sibTrans">
      <dgm:prSet/>
      <dgm:spPr/>
      <dgm:t>
        <a:bodyPr/>
        <a:lstStyle/>
        <a:p>
          <a:endParaRPr lang="zh-CN" altLang="en-US" b="1"/>
        </a:p>
      </dgm:t>
    </dgm:pt>
    <dgm:pt modelId="{F0A3D5E7-6174-47A3-838D-C272679A6FB6}">
      <dgm:prSet phldr="0" custT="1"/>
      <dgm:spPr/>
      <dgm:t>
        <a:bodyPr vert="horz" wrap="square"/>
        <a:p>
          <a:pPr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要具备一定的想象能力以及理解和表达能力</a:t>
          </a: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gm:t>
    </dgm:pt>
    <dgm:pt modelId="{E5FF5B45-638D-4030-8EAC-94340AE99D71}" cxnId="{5C22CAC5-54DB-4326-A3FC-FAA23D99ED7C}" type="parTrans">
      <dgm:prSet/>
      <dgm:spPr/>
      <dgm:t>
        <a:bodyPr/>
        <a:lstStyle/>
        <a:p>
          <a:endParaRPr lang="zh-CN" altLang="en-US" b="1"/>
        </a:p>
      </dgm:t>
    </dgm:pt>
    <dgm:pt modelId="{4A63DDED-BFBB-4E7A-8512-3B253FAFA816}" cxnId="{5C22CAC5-54DB-4326-A3FC-FAA23D99ED7C}" type="sibTrans">
      <dgm:prSet/>
      <dgm:spPr/>
      <dgm:t>
        <a:bodyPr/>
        <a:lstStyle/>
        <a:p>
          <a:endParaRPr lang="zh-CN" altLang="en-US" b="1"/>
        </a:p>
      </dgm:t>
    </dgm:pt>
    <dgm:pt modelId="{E9083CCB-A3BE-4E56-979D-0942D8498E76}">
      <dgm:prSet phldr="0" custT="1"/>
      <dgm:spPr/>
      <dgm:t>
        <a:bodyPr vert="horz" wrap="square"/>
        <a:p>
          <a:pPr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学习规范汉字的书写规则，掌握汉字的笔顺、字形和结构</a:t>
          </a: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gm:t>
    </dgm:pt>
    <dgm:pt modelId="{0848FACA-3836-47E4-9645-310A3DE39FAD}" cxnId="{9C1D64A4-56EF-40A3-BF6B-7DB48D022715}" type="parTrans">
      <dgm:prSet/>
      <dgm:spPr/>
      <dgm:t>
        <a:bodyPr/>
        <a:lstStyle/>
        <a:p>
          <a:endParaRPr lang="zh-CN" altLang="en-US" b="1"/>
        </a:p>
      </dgm:t>
    </dgm:pt>
    <dgm:pt modelId="{03D7E5B4-B9FC-4717-BFCC-2425BC7D7458}" cxnId="{9C1D64A4-56EF-40A3-BF6B-7DB48D022715}" type="sibTrans">
      <dgm:prSet/>
      <dgm:spPr/>
      <dgm:t>
        <a:bodyPr/>
        <a:lstStyle/>
        <a:p>
          <a:endParaRPr lang="zh-CN" altLang="en-US" b="1"/>
        </a:p>
      </dgm:t>
    </dgm:pt>
    <dgm:pt modelId="{AA2FB042-9745-4618-B61C-B350C6F92573}">
      <dgm:prSet phldr="0" custT="1"/>
      <dgm:spPr/>
      <dgm:t>
        <a:bodyPr vert="horz" wrap="square"/>
        <a:p>
          <a:pPr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sym typeface="+mn-ea"/>
            </a:rPr>
            <a:t>要具备一定的理论知识，书写技能</a:t>
          </a: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gm:t>
    </dgm:pt>
    <dgm:pt modelId="{D6A7BFB2-B997-4085-8CE2-9EFD2C979799}" cxnId="{47A3CE16-B118-4290-914C-51E88D27A203}" type="parTrans">
      <dgm:prSet/>
      <dgm:spPr/>
      <dgm:t>
        <a:bodyPr/>
        <a:lstStyle/>
        <a:p>
          <a:endParaRPr lang="zh-CN" altLang="en-US" b="1"/>
        </a:p>
      </dgm:t>
    </dgm:pt>
    <dgm:pt modelId="{ED19176A-92BA-47AA-AC58-DD8B3A6CB6B0}" cxnId="{47A3CE16-B118-4290-914C-51E88D27A203}" type="sibTrans">
      <dgm:prSet/>
      <dgm:spPr/>
      <dgm:t>
        <a:bodyPr/>
        <a:lstStyle/>
        <a:p>
          <a:endParaRPr lang="zh-CN" altLang="en-US" b="1"/>
        </a:p>
      </dgm:t>
    </dgm:pt>
    <dgm:pt modelId="{E392F344-9D5E-4BBF-88CF-A45FA714EDBA}" type="pres">
      <dgm:prSet presAssocID="{B81C810B-2FBE-4F49-9D30-86B06A972EC8}" presName="Name0" presStyleCnt="0">
        <dgm:presLayoutVars>
          <dgm:dir val="rev"/>
          <dgm:animLvl val="lvl"/>
          <dgm:resizeHandles val="exact"/>
        </dgm:presLayoutVars>
      </dgm:prSet>
      <dgm:spPr/>
      <dgm:t>
        <a:bodyPr/>
        <a:lstStyle/>
        <a:p>
          <a:endParaRPr lang="zh-CN" altLang="en-US"/>
        </a:p>
      </dgm:t>
    </dgm:pt>
    <dgm:pt modelId="{87C7C3C5-3358-444F-8000-D02395755FD5}" type="pres">
      <dgm:prSet presAssocID="{10967A29-5E97-442D-9ECE-050E56968EA3}" presName="linNode" presStyleCnt="0"/>
      <dgm:spPr/>
      <dgm:t>
        <a:bodyPr/>
        <a:lstStyle/>
        <a:p>
          <a:endParaRPr lang="zh-CN" altLang="en-US"/>
        </a:p>
      </dgm:t>
    </dgm:pt>
    <dgm:pt modelId="{52FA064B-C8C9-4990-B896-8FFF54A5396A}" type="pres">
      <dgm:prSet presAssocID="{10967A29-5E97-442D-9ECE-050E56968EA3}" presName="parentText" presStyleLbl="node1" presStyleIdx="0" presStyleCnt="4" custScaleX="277778" custLinFactNeighborY="4736">
        <dgm:presLayoutVars>
          <dgm:chMax val="1"/>
          <dgm:bulletEnabled val="1"/>
        </dgm:presLayoutVars>
      </dgm:prSet>
      <dgm:spPr/>
      <dgm:t>
        <a:bodyPr/>
        <a:lstStyle/>
        <a:p>
          <a:endParaRPr lang="zh-CN" altLang="en-US"/>
        </a:p>
      </dgm:t>
    </dgm:pt>
    <dgm:pt modelId="{F17BF062-6267-493C-8EDF-8D08A6ADE15F}" type="pres">
      <dgm:prSet presAssocID="{1EC55FFE-8779-4B01-821B-48B8D26FDA9A}" presName="sp" presStyleCnt="0"/>
      <dgm:spPr/>
      <dgm:t>
        <a:bodyPr/>
        <a:lstStyle/>
        <a:p>
          <a:endParaRPr lang="zh-CN" altLang="en-US"/>
        </a:p>
      </dgm:t>
    </dgm:pt>
    <dgm:pt modelId="{E31F165C-AC4F-4214-B3EB-86EFAB59DB47}" type="pres">
      <dgm:prSet presAssocID="{F0A3D5E7-6174-47A3-838D-C272679A6FB6}" presName="linNode" presStyleCnt="0"/>
      <dgm:spPr/>
      <dgm:t>
        <a:bodyPr/>
        <a:lstStyle/>
        <a:p>
          <a:endParaRPr lang="zh-CN" altLang="en-US"/>
        </a:p>
      </dgm:t>
    </dgm:pt>
    <dgm:pt modelId="{208E8BB1-BAAE-420C-AC4F-ED1E4F87FE6E}" type="pres">
      <dgm:prSet presAssocID="{F0A3D5E7-6174-47A3-838D-C272679A6FB6}" presName="parentText" presStyleLbl="node1" presStyleIdx="1" presStyleCnt="4" custScaleX="277778" custLinFactNeighborY="1722">
        <dgm:presLayoutVars>
          <dgm:chMax val="1"/>
          <dgm:bulletEnabled val="1"/>
        </dgm:presLayoutVars>
      </dgm:prSet>
      <dgm:spPr/>
      <dgm:t>
        <a:bodyPr/>
        <a:lstStyle/>
        <a:p>
          <a:endParaRPr lang="zh-CN" altLang="en-US"/>
        </a:p>
      </dgm:t>
    </dgm:pt>
    <dgm:pt modelId="{F2E635A8-DF11-4F19-9009-056AB648B9F1}" type="pres">
      <dgm:prSet presAssocID="{4A63DDED-BFBB-4E7A-8512-3B253FAFA816}" presName="sp" presStyleCnt="0"/>
      <dgm:spPr/>
      <dgm:t>
        <a:bodyPr/>
        <a:lstStyle/>
        <a:p>
          <a:endParaRPr lang="zh-CN" altLang="en-US"/>
        </a:p>
      </dgm:t>
    </dgm:pt>
    <dgm:pt modelId="{BCBE10A7-16D1-4EA2-BAC2-C3506CF14EF9}" type="pres">
      <dgm:prSet presAssocID="{E9083CCB-A3BE-4E56-979D-0942D8498E76}" presName="linNode" presStyleCnt="0"/>
      <dgm:spPr/>
      <dgm:t>
        <a:bodyPr/>
        <a:lstStyle/>
        <a:p>
          <a:endParaRPr lang="zh-CN" altLang="en-US"/>
        </a:p>
      </dgm:t>
    </dgm:pt>
    <dgm:pt modelId="{A2D6664A-B1D2-4ED3-B5B0-5753CD5ED5CB}" type="pres">
      <dgm:prSet presAssocID="{E9083CCB-A3BE-4E56-979D-0942D8498E76}" presName="parentText" presStyleLbl="node1" presStyleIdx="2" presStyleCnt="4" custScaleX="277778">
        <dgm:presLayoutVars>
          <dgm:chMax val="1"/>
          <dgm:bulletEnabled val="1"/>
        </dgm:presLayoutVars>
      </dgm:prSet>
      <dgm:spPr/>
      <dgm:t>
        <a:bodyPr/>
        <a:lstStyle/>
        <a:p>
          <a:endParaRPr lang="zh-CN" altLang="en-US"/>
        </a:p>
      </dgm:t>
    </dgm:pt>
    <dgm:pt modelId="{DE53B698-7BAB-47E3-9380-A6487C507F92}" type="pres">
      <dgm:prSet presAssocID="{03D7E5B4-B9FC-4717-BFCC-2425BC7D7458}" presName="sp" presStyleCnt="0"/>
      <dgm:spPr/>
    </dgm:pt>
    <dgm:pt modelId="{449B9935-BC7A-4BA8-B110-12BDA46821C5}" type="pres">
      <dgm:prSet presAssocID="{AA2FB042-9745-4618-B61C-B350C6F92573}" presName="linNode" presStyleCnt="0"/>
      <dgm:spPr/>
    </dgm:pt>
    <dgm:pt modelId="{35CCBA88-9E89-48DE-A420-DA6906D3CC63}" type="pres">
      <dgm:prSet presAssocID="{AA2FB042-9745-4618-B61C-B350C6F92573}" presName="parentText" presStyleLbl="node1" presStyleIdx="3" presStyleCnt="4" custScaleX="277778" custLinFactNeighborX="732" custLinFactNeighborY="3444">
        <dgm:presLayoutVars>
          <dgm:chMax val="1"/>
          <dgm:bulletEnabled val="1"/>
        </dgm:presLayoutVars>
      </dgm:prSet>
      <dgm:spPr/>
      <dgm:t>
        <a:bodyPr/>
        <a:lstStyle/>
        <a:p>
          <a:endParaRPr lang="zh-CN" altLang="en-US"/>
        </a:p>
      </dgm:t>
    </dgm:pt>
  </dgm:ptLst>
  <dgm:cxnLst>
    <dgm:cxn modelId="{DE2D7013-6AD9-458E-94C8-F5F77C314122}" srcId="{B81C810B-2FBE-4F49-9D30-86B06A972EC8}" destId="{10967A29-5E97-442D-9ECE-050E56968EA3}" srcOrd="0" destOrd="0" parTransId="{578564BE-C053-4512-82BF-5837975AD2D1}" sibTransId="{1EC55FFE-8779-4B01-821B-48B8D26FDA9A}"/>
    <dgm:cxn modelId="{5C22CAC5-54DB-4326-A3FC-FAA23D99ED7C}" srcId="{B81C810B-2FBE-4F49-9D30-86B06A972EC8}" destId="{F0A3D5E7-6174-47A3-838D-C272679A6FB6}" srcOrd="1" destOrd="0" parTransId="{E5FF5B45-638D-4030-8EAC-94340AE99D71}" sibTransId="{4A63DDED-BFBB-4E7A-8512-3B253FAFA816}"/>
    <dgm:cxn modelId="{9C1D64A4-56EF-40A3-BF6B-7DB48D022715}" srcId="{B81C810B-2FBE-4F49-9D30-86B06A972EC8}" destId="{E9083CCB-A3BE-4E56-979D-0942D8498E76}" srcOrd="2" destOrd="0" parTransId="{0848FACA-3836-47E4-9645-310A3DE39FAD}" sibTransId="{03D7E5B4-B9FC-4717-BFCC-2425BC7D7458}"/>
    <dgm:cxn modelId="{47A3CE16-B118-4290-914C-51E88D27A203}" srcId="{B81C810B-2FBE-4F49-9D30-86B06A972EC8}" destId="{AA2FB042-9745-4618-B61C-B350C6F92573}" srcOrd="3" destOrd="0" parTransId="{D6A7BFB2-B997-4085-8CE2-9EFD2C979799}" sibTransId="{ED19176A-92BA-47AA-AC58-DD8B3A6CB6B0}"/>
    <dgm:cxn modelId="{08544FE0-DE9A-4662-986B-84999C88E8B2}" type="presOf" srcId="{B81C810B-2FBE-4F49-9D30-86B06A972EC8}" destId="{E392F344-9D5E-4BBF-88CF-A45FA714EDBA}" srcOrd="0" destOrd="0" presId="urn:microsoft.com/office/officeart/2005/8/layout/vList5"/>
    <dgm:cxn modelId="{81A71891-4079-4CD3-A74F-3F042D804D41}" type="presParOf" srcId="{E392F344-9D5E-4BBF-88CF-A45FA714EDBA}" destId="{87C7C3C5-3358-444F-8000-D02395755FD5}" srcOrd="0" destOrd="0" presId="urn:microsoft.com/office/officeart/2005/8/layout/vList5"/>
    <dgm:cxn modelId="{944A2665-9B1F-4999-BEE3-8AF1D83AF66E}" type="presParOf" srcId="{87C7C3C5-3358-444F-8000-D02395755FD5}" destId="{52FA064B-C8C9-4990-B896-8FFF54A5396A}" srcOrd="0" destOrd="0" presId="urn:microsoft.com/office/officeart/2005/8/layout/vList5"/>
    <dgm:cxn modelId="{0B4D38E7-0A62-42A5-8E8E-295F51D0B7D3}" type="presOf" srcId="{10967A29-5E97-442D-9ECE-050E56968EA3}" destId="{52FA064B-C8C9-4990-B896-8FFF54A5396A}" srcOrd="0" destOrd="0" presId="urn:microsoft.com/office/officeart/2005/8/layout/vList5"/>
    <dgm:cxn modelId="{A938BC62-FC8F-423D-A7DB-64521B466B50}" type="presParOf" srcId="{E392F344-9D5E-4BBF-88CF-A45FA714EDBA}" destId="{F17BF062-6267-493C-8EDF-8D08A6ADE15F}" srcOrd="1" destOrd="0" presId="urn:microsoft.com/office/officeart/2005/8/layout/vList5"/>
    <dgm:cxn modelId="{8601BBDB-B4AE-403D-8213-58A5B0582D8F}" type="presParOf" srcId="{E392F344-9D5E-4BBF-88CF-A45FA714EDBA}" destId="{E31F165C-AC4F-4214-B3EB-86EFAB59DB47}" srcOrd="2" destOrd="0" presId="urn:microsoft.com/office/officeart/2005/8/layout/vList5"/>
    <dgm:cxn modelId="{BCD837D3-C09E-4C1A-92B6-DCABA42E1558}" type="presParOf" srcId="{E31F165C-AC4F-4214-B3EB-86EFAB59DB47}" destId="{208E8BB1-BAAE-420C-AC4F-ED1E4F87FE6E}" srcOrd="0" destOrd="2" presId="urn:microsoft.com/office/officeart/2005/8/layout/vList5"/>
    <dgm:cxn modelId="{E46FCF51-11F4-472E-B3B9-6E941114C0E2}" type="presOf" srcId="{F0A3D5E7-6174-47A3-838D-C272679A6FB6}" destId="{208E8BB1-BAAE-420C-AC4F-ED1E4F87FE6E}" srcOrd="0" destOrd="0" presId="urn:microsoft.com/office/officeart/2005/8/layout/vList5"/>
    <dgm:cxn modelId="{2ED5EDC9-1D4F-4568-9E4F-A7794521D3E0}" type="presParOf" srcId="{E392F344-9D5E-4BBF-88CF-A45FA714EDBA}" destId="{F2E635A8-DF11-4F19-9009-056AB648B9F1}" srcOrd="3" destOrd="0" presId="urn:microsoft.com/office/officeart/2005/8/layout/vList5"/>
    <dgm:cxn modelId="{2C1D4895-2193-4655-A951-205F2AD65909}" type="presParOf" srcId="{E392F344-9D5E-4BBF-88CF-A45FA714EDBA}" destId="{BCBE10A7-16D1-4EA2-BAC2-C3506CF14EF9}" srcOrd="4" destOrd="0" presId="urn:microsoft.com/office/officeart/2005/8/layout/vList5"/>
    <dgm:cxn modelId="{6CD542FA-F238-4142-8160-BEFD570497FC}" type="presParOf" srcId="{BCBE10A7-16D1-4EA2-BAC2-C3506CF14EF9}" destId="{A2D6664A-B1D2-4ED3-B5B0-5753CD5ED5CB}" srcOrd="0" destOrd="4" presId="urn:microsoft.com/office/officeart/2005/8/layout/vList5"/>
    <dgm:cxn modelId="{12872886-33A0-4270-812F-73BA189F2BBD}" type="presOf" srcId="{E9083CCB-A3BE-4E56-979D-0942D8498E76}" destId="{A2D6664A-B1D2-4ED3-B5B0-5753CD5ED5CB}" srcOrd="0" destOrd="0" presId="urn:microsoft.com/office/officeart/2005/8/layout/vList5"/>
    <dgm:cxn modelId="{95F98235-F3D8-430C-8557-63D03B85557C}" type="presParOf" srcId="{E392F344-9D5E-4BBF-88CF-A45FA714EDBA}" destId="{DE53B698-7BAB-47E3-9380-A6487C507F92}" srcOrd="5" destOrd="0" presId="urn:microsoft.com/office/officeart/2005/8/layout/vList5"/>
    <dgm:cxn modelId="{9B261602-0545-4B04-B72C-F8CD1DBEA746}" type="presParOf" srcId="{E392F344-9D5E-4BBF-88CF-A45FA714EDBA}" destId="{449B9935-BC7A-4BA8-B110-12BDA46821C5}" srcOrd="6" destOrd="0" presId="urn:microsoft.com/office/officeart/2005/8/layout/vList5"/>
    <dgm:cxn modelId="{35BC4C6D-DB6D-49AF-9F5E-1748EC988583}" type="presParOf" srcId="{449B9935-BC7A-4BA8-B110-12BDA46821C5}" destId="{35CCBA88-9E89-48DE-A420-DA6906D3CC63}" srcOrd="0" destOrd="6" presId="urn:microsoft.com/office/officeart/2005/8/layout/vList5"/>
    <dgm:cxn modelId="{3AB7D3E8-71E8-4CC7-92FD-5BEBDBDB19CB}" type="presOf" srcId="{AA2FB042-9745-4618-B61C-B350C6F92573}" destId="{35CCBA88-9E89-48DE-A420-DA6906D3CC63}"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057640" cy="4613275"/>
        <a:chOff x="0" y="0"/>
        <a:chExt cx="9057640" cy="4613275"/>
      </a:xfrm>
    </dsp:grpSpPr>
    <dsp:sp modelId="{877FDEE6-379B-40D9-9B8D-381C44AB9BB8}">
      <dsp:nvSpPr>
        <dsp:cNvPr id="3" name="圆角矩形 2"/>
        <dsp:cNvSpPr/>
      </dsp:nvSpPr>
      <dsp:spPr bwMode="white">
        <a:xfrm>
          <a:off x="0" y="0"/>
          <a:ext cx="9057640" cy="4613275"/>
        </a:xfrm>
        <a:prstGeom prst="roundRect">
          <a:avLst/>
        </a:prstGeom>
        <a:sp3d prstMaterial="dkEdge">
          <a:bevelT w="8200" h="38100"/>
        </a:sp3d>
      </dsp:spPr>
      <dsp:style>
        <a:lnRef idx="0">
          <a:schemeClr val="lt1"/>
        </a:lnRef>
        <a:fillRef idx="2">
          <a:schemeClr val="accent2"/>
        </a:fillRef>
        <a:effectRef idx="1">
          <a:scrgbClr r="0" g="0" b="0"/>
        </a:effectRef>
        <a:fontRef idx="minor">
          <a:schemeClr val="dk1"/>
        </a:fontRef>
      </dsp:style>
      <dsp:txBody>
        <a:bodyPr vert="horz" wrap="square" lIns="72390" tIns="36195" rIns="72390" bIns="3619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eaLnBrk="1" fontAlgn="auto" latinLnBrk="0" hangingPunct="1">
            <a:lnSpc>
              <a:spcPct val="125000"/>
            </a:lnSpc>
            <a:spcBef>
              <a:spcPct val="0"/>
            </a:spcBef>
            <a:spcAft>
              <a:spcPts val="0"/>
            </a:spcAft>
          </a:pPr>
          <a:r>
            <a:rPr lang="en-US" altLang="zh-CN" sz="1900" dirty="0" smtClean="0"/>
            <a:t>     </a:t>
          </a:r>
          <a:r>
            <a:rPr lang="en-US" altLang="zh-CN" sz="1900" dirty="0" smtClean="0">
              <a:solidFill>
                <a:srgbClr val="FFC000"/>
              </a:solidFill>
            </a:rPr>
            <a:t> </a:t>
          </a:r>
          <a:r>
            <a:rPr lang="zh-CN" sz="2000" b="1" dirty="0" smtClean="0">
              <a:solidFill>
                <a:schemeClr val="tx1">
                  <a:lumMod val="50000"/>
                  <a:lumOff val="50000"/>
                </a:schemeClr>
              </a:solidFill>
              <a:latin typeface="黑体" panose="02010609060101010101" charset="-122"/>
              <a:ea typeface="黑体" panose="02010609060101010101" charset="-122"/>
            </a:rPr>
            <a:t>书法艺术是线条借助于文字的体势进行自由的舞蹈，在简单的黑与白、曲与直中衍生出宇宙的千万色相，这就是中国独有的书法艺术。我国书法教育有着悠久的历史和优良传统。书法和其他艺术一样，是从实用发展起来的。汉字作为书面汉语的信息载体，其书写目的是记录和传达语言，具有社会交际的实用性。为了使汉字起到社会交际的作用就要写得清楚端正，使人易于辨认。字既然是写给人家看的，人们就进而要求把字写得美观些。字写得美观，就具有了供人欣赏的艺术性。学前教育主要是培养学生掌握书法的基本理论、基本技法、具有合格老师应有的书写基本功和书法教学能力。每个师范生都必须练就写字的基本功。</a:t>
          </a:r>
          <a:endParaRPr lang="zh-CN" sz="2000" b="1" dirty="0" smtClean="0">
            <a:solidFill>
              <a:schemeClr val="tx1">
                <a:lumMod val="50000"/>
                <a:lumOff val="50000"/>
              </a:schemeClr>
            </a:solidFill>
            <a:latin typeface="黑体" panose="02010609060101010101" charset="-122"/>
            <a:ea typeface="黑体" panose="02010609060101010101" charset="-122"/>
          </a:endParaRPr>
        </a:p>
      </dsp:txBody>
      <dsp:txXfrm>
        <a:off x="0" y="0"/>
        <a:ext cx="9057640" cy="461327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92295" cy="648335"/>
        <a:chOff x="0" y="0"/>
        <a:chExt cx="4392295" cy="648335"/>
      </a:xfrm>
    </dsp:grpSpPr>
    <dsp:sp modelId="{41CC2077-536E-401A-998A-5928EA2ADDBC}">
      <dsp:nvSpPr>
        <dsp:cNvPr id="3" name="圆角矩形 2"/>
        <dsp:cNvSpPr/>
      </dsp:nvSpPr>
      <dsp:spPr bwMode="white">
        <a:xfrm>
          <a:off x="0" y="9525"/>
          <a:ext cx="4392295" cy="629285"/>
        </a:xfrm>
        <a:prstGeom prst="roundRect">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91439" tIns="91439" rIns="91439" bIns="91439"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rtl="0">
            <a:lnSpc>
              <a:spcPct val="100000"/>
            </a:lnSpc>
            <a:spcBef>
              <a:spcPct val="0"/>
            </a:spcBef>
            <a:spcAft>
              <a:spcPct val="35000"/>
            </a:spcAft>
          </a:pPr>
          <a:r>
            <a:rPr lang="zh-CN" b="1" dirty="0" smtClean="0"/>
            <a:t>一、书法课程的性质</a:t>
          </a:r>
          <a:endParaRPr lang="zh-CN" b="1" dirty="0">
            <a:latin typeface="华文琥珀" panose="02010800040101010101" pitchFamily="2" charset="-122"/>
            <a:ea typeface="华文琥珀" panose="02010800040101010101" pitchFamily="2" charset="-122"/>
          </a:endParaRPr>
        </a:p>
      </dsp:txBody>
      <dsp:txXfrm>
        <a:off x="0" y="9525"/>
        <a:ext cx="4392295" cy="629285"/>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779770" cy="3672205"/>
        <a:chOff x="0" y="0"/>
        <a:chExt cx="5779770" cy="3672205"/>
      </a:xfrm>
    </dsp:grpSpPr>
    <dsp:sp modelId="{52FA064B-C8C9-4990-B896-8FFF54A5396A}">
      <dsp:nvSpPr>
        <dsp:cNvPr id="3" name="圆角矩形 2"/>
        <dsp:cNvSpPr/>
      </dsp:nvSpPr>
      <dsp:spPr bwMode="white">
        <a:xfrm>
          <a:off x="0" y="15237"/>
          <a:ext cx="5779770" cy="884869"/>
        </a:xfrm>
        <a:prstGeom prst="roundRect">
          <a:avLst/>
        </a:prstGeom>
        <a:sp3d prstMaterial="plastic">
          <a:bevelT w="120900" h="88900"/>
          <a:bevelB w="88900" h="31750" prst="angle"/>
        </a:sp3d>
      </dsp:spPr>
      <dsp:style>
        <a:lnRef idx="0">
          <a:schemeClr val="lt1"/>
        </a:lnRef>
        <a:fillRef idx="3">
          <a:schemeClr val="accent4">
            <a:hueOff val="0"/>
            <a:satOff val="0"/>
            <a:lumOff val="0"/>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latin typeface="黑体" panose="02010609060101010101" charset="-122"/>
              <a:ea typeface="黑体" panose="02010609060101010101" charset="-122"/>
            </a:rPr>
            <a:t>（一）</a:t>
          </a:r>
          <a:r>
            <a:rPr lang="zh-CN" sz="2000" b="1" dirty="0" smtClean="0">
              <a:latin typeface="黑体" panose="02010609060101010101" charset="-122"/>
              <a:ea typeface="黑体" panose="02010609060101010101" charset="-122"/>
            </a:rPr>
            <a:t>理论与实践相统一的原则</a:t>
          </a:r>
          <a:endParaRPr lang="zh-CN" altLang="en-US" sz="2000" b="1" dirty="0" smtClean="0">
            <a:latin typeface="黑体" panose="02010609060101010101" charset="-122"/>
            <a:ea typeface="黑体" panose="02010609060101010101" charset="-122"/>
          </a:endParaRPr>
        </a:p>
      </dsp:txBody>
      <dsp:txXfrm>
        <a:off x="0" y="15237"/>
        <a:ext cx="5779770" cy="884869"/>
      </dsp:txXfrm>
    </dsp:sp>
    <dsp:sp modelId="{208E8BB1-BAAE-420C-AC4F-ED1E4F87FE6E}">
      <dsp:nvSpPr>
        <dsp:cNvPr id="4" name="圆角矩形 3"/>
        <dsp:cNvSpPr/>
      </dsp:nvSpPr>
      <dsp:spPr bwMode="white">
        <a:xfrm>
          <a:off x="0" y="929112"/>
          <a:ext cx="5779770" cy="884869"/>
        </a:xfrm>
        <a:prstGeom prst="roundRect">
          <a:avLst/>
        </a:prstGeom>
        <a:sp3d prstMaterial="plastic">
          <a:bevelT w="120900" h="88900"/>
          <a:bevelB w="88900" h="31750" prst="angle"/>
        </a:sp3d>
      </dsp:spPr>
      <dsp:style>
        <a:lnRef idx="0">
          <a:schemeClr val="lt1"/>
        </a:lnRef>
        <a:fillRef idx="3">
          <a:schemeClr val="accent4">
            <a:hueOff val="-3439999"/>
            <a:satOff val="-2613"/>
            <a:lumOff val="654"/>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latin typeface="黑体" panose="02010609060101010101" charset="-122"/>
              <a:ea typeface="黑体" panose="02010609060101010101" charset="-122"/>
            </a:rPr>
            <a:t>（二）导练与自练相统一的原则</a:t>
          </a:r>
          <a:endParaRPr lang="zh-CN" altLang="en-US" sz="2000" b="1" dirty="0">
            <a:latin typeface="黑体" panose="02010609060101010101" charset="-122"/>
            <a:ea typeface="黑体" panose="02010609060101010101" charset="-122"/>
          </a:endParaRPr>
        </a:p>
      </dsp:txBody>
      <dsp:txXfrm>
        <a:off x="0" y="929112"/>
        <a:ext cx="5779770" cy="884869"/>
      </dsp:txXfrm>
    </dsp:sp>
    <dsp:sp modelId="{A2D6664A-B1D2-4ED3-B5B0-5753CD5ED5CB}">
      <dsp:nvSpPr>
        <dsp:cNvPr id="5" name="圆角矩形 4"/>
        <dsp:cNvSpPr/>
      </dsp:nvSpPr>
      <dsp:spPr bwMode="white">
        <a:xfrm>
          <a:off x="0" y="1798531"/>
          <a:ext cx="5779770" cy="884869"/>
        </a:xfrm>
        <a:prstGeom prst="roundRect">
          <a:avLst/>
        </a:prstGeom>
        <a:sp3d prstMaterial="plastic">
          <a:bevelT w="120900" h="88900"/>
          <a:bevelB w="88900" h="31750" prst="angle"/>
        </a:sp3d>
      </dsp:spPr>
      <dsp:style>
        <a:lnRef idx="0">
          <a:schemeClr val="lt1"/>
        </a:lnRef>
        <a:fillRef idx="3">
          <a:schemeClr val="accent4">
            <a:hueOff val="-6879999"/>
            <a:satOff val="-5228"/>
            <a:lumOff val="1307"/>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latin typeface="黑体" panose="02010609060101010101" charset="-122"/>
              <a:ea typeface="黑体" panose="02010609060101010101" charset="-122"/>
            </a:rPr>
            <a:t>（三）书法技能与相关学科知识相迁移的原则</a:t>
          </a:r>
          <a:endParaRPr lang="zh-CN" altLang="en-US" sz="2000" b="1" dirty="0">
            <a:latin typeface="黑体" panose="02010609060101010101" charset="-122"/>
            <a:ea typeface="黑体" panose="02010609060101010101" charset="-122"/>
          </a:endParaRPr>
        </a:p>
      </dsp:txBody>
      <dsp:txXfrm>
        <a:off x="0" y="1798531"/>
        <a:ext cx="5779770" cy="884869"/>
      </dsp:txXfrm>
    </dsp:sp>
    <dsp:sp modelId="{35CCBA88-9E89-48DE-A420-DA6906D3CC63}">
      <dsp:nvSpPr>
        <dsp:cNvPr id="6" name="圆角矩形 5"/>
        <dsp:cNvSpPr/>
      </dsp:nvSpPr>
      <dsp:spPr bwMode="white">
        <a:xfrm>
          <a:off x="0" y="2787336"/>
          <a:ext cx="5779770" cy="884869"/>
        </a:xfrm>
        <a:prstGeom prst="roundRect">
          <a:avLst/>
        </a:prstGeom>
        <a:sp3d prstMaterial="plastic">
          <a:bevelT w="120900" h="88900"/>
          <a:bevelB w="88900" h="31750" prst="angle"/>
        </a:sp3d>
      </dsp:spPr>
      <dsp:style>
        <a:lnRef idx="0">
          <a:schemeClr val="lt1"/>
        </a:lnRef>
        <a:fillRef idx="3">
          <a:schemeClr val="accent4">
            <a:hueOff val="-10320000"/>
            <a:satOff val="-7842"/>
            <a:lumOff val="1961"/>
            <a:alpha val="100000"/>
          </a:schemeClr>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sz="2000" b="1" dirty="0" smtClean="0">
              <a:latin typeface="黑体" panose="02010609060101010101" charset="-122"/>
              <a:ea typeface="黑体" panose="02010609060101010101" charset="-122"/>
            </a:rPr>
            <a:t>（四）书写技能训练与环境氛围相结合的原则</a:t>
          </a:r>
          <a:endParaRPr lang="zh-CN" altLang="en-US" sz="2000" b="1" dirty="0">
            <a:latin typeface="黑体" panose="02010609060101010101" charset="-122"/>
            <a:ea typeface="黑体" panose="02010609060101010101" charset="-122"/>
          </a:endParaRPr>
        </a:p>
      </dsp:txBody>
      <dsp:txXfrm>
        <a:off x="0" y="2787336"/>
        <a:ext cx="5779770" cy="884869"/>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779770" cy="3672205"/>
        <a:chOff x="0" y="0"/>
        <a:chExt cx="5779770" cy="3672205"/>
      </a:xfrm>
    </dsp:grpSpPr>
    <dsp:sp modelId="{52FA064B-C8C9-4990-B896-8FFF54A5396A}">
      <dsp:nvSpPr>
        <dsp:cNvPr id="3" name="圆角矩形 2"/>
        <dsp:cNvSpPr/>
      </dsp:nvSpPr>
      <dsp:spPr bwMode="white">
        <a:xfrm>
          <a:off x="0" y="41907"/>
          <a:ext cx="5779770" cy="884869"/>
        </a:xfrm>
        <a:prstGeom prst="roundRect">
          <a:avLst/>
        </a:prstGeom>
        <a:sp3d prstMaterial="plastic">
          <a:bevelT w="120900" h="88900"/>
          <a:bevelB w="88900" h="31750" prst="angle"/>
        </a:sp3d>
      </dsp:spPr>
      <dsp:style>
        <a:lnRef idx="0">
          <a:schemeClr val="lt1"/>
        </a:lnRef>
        <a:fillRef idx="3">
          <a:schemeClr val="accent2"/>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观察和欣赏的能力</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sp:txBody>
      <dsp:txXfrm>
        <a:off x="0" y="41907"/>
        <a:ext cx="5779770" cy="884869"/>
      </dsp:txXfrm>
    </dsp:sp>
    <dsp:sp modelId="{208E8BB1-BAAE-420C-AC4F-ED1E4F87FE6E}">
      <dsp:nvSpPr>
        <dsp:cNvPr id="4" name="圆角矩形 3"/>
        <dsp:cNvSpPr/>
      </dsp:nvSpPr>
      <dsp:spPr bwMode="white">
        <a:xfrm>
          <a:off x="0" y="944350"/>
          <a:ext cx="5779770" cy="884869"/>
        </a:xfrm>
        <a:prstGeom prst="roundRect">
          <a:avLst/>
        </a:prstGeom>
        <a:sp3d prstMaterial="plastic">
          <a:bevelT w="120900" h="88900"/>
          <a:bevelB w="88900" h="31750" prst="angle"/>
        </a:sp3d>
      </dsp:spPr>
      <dsp:style>
        <a:lnRef idx="0">
          <a:schemeClr val="lt1"/>
        </a:lnRef>
        <a:fillRef idx="3">
          <a:schemeClr val="accent3"/>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要具备一定的想象能力以及理解和表达能力</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sp:txBody>
      <dsp:txXfrm>
        <a:off x="0" y="944350"/>
        <a:ext cx="5779770" cy="884869"/>
      </dsp:txXfrm>
    </dsp:sp>
    <dsp:sp modelId="{A2D6664A-B1D2-4ED3-B5B0-5753CD5ED5CB}">
      <dsp:nvSpPr>
        <dsp:cNvPr id="5" name="圆角矩形 4"/>
        <dsp:cNvSpPr/>
      </dsp:nvSpPr>
      <dsp:spPr bwMode="white">
        <a:xfrm>
          <a:off x="0" y="1858224"/>
          <a:ext cx="5779770" cy="884869"/>
        </a:xfrm>
        <a:prstGeom prst="roundRect">
          <a:avLst/>
        </a:prstGeom>
        <a:sp3d prstMaterial="plastic">
          <a:bevelT w="120900" h="88900"/>
          <a:bevelB w="88900" h="31750" prst="angle"/>
        </a:sp3d>
      </dsp:spPr>
      <dsp:style>
        <a:lnRef idx="0">
          <a:schemeClr val="lt1"/>
        </a:lnRef>
        <a:fillRef idx="3">
          <a:schemeClr val="accent4"/>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rPr>
            <a:t>学习规范汉字的书写规则，掌握汉字的笔顺、字形和结构</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sp:txBody>
      <dsp:txXfrm>
        <a:off x="0" y="1858224"/>
        <a:ext cx="5779770" cy="884869"/>
      </dsp:txXfrm>
    </dsp:sp>
    <dsp:sp modelId="{35CCBA88-9E89-48DE-A420-DA6906D3CC63}">
      <dsp:nvSpPr>
        <dsp:cNvPr id="6" name="圆角矩形 5"/>
        <dsp:cNvSpPr/>
      </dsp:nvSpPr>
      <dsp:spPr bwMode="white">
        <a:xfrm>
          <a:off x="0" y="2787336"/>
          <a:ext cx="5779770" cy="884869"/>
        </a:xfrm>
        <a:prstGeom prst="roundRect">
          <a:avLst/>
        </a:prstGeom>
        <a:sp3d prstMaterial="plastic">
          <a:bevelT w="120900" h="88900"/>
          <a:bevelB w="88900" h="31750" prst="angle"/>
        </a:sp3d>
      </dsp:spPr>
      <dsp:style>
        <a:lnRef idx="0">
          <a:schemeClr val="lt1"/>
        </a:lnRef>
        <a:fillRef idx="3">
          <a:schemeClr val="accent5"/>
        </a:fillRef>
        <a:effectRef idx="2">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000" b="1" kern="1200" noProof="0" dirty="0">
              <a:ln>
                <a:noFill/>
              </a:ln>
              <a:solidFill>
                <a:schemeClr val="tx1">
                  <a:lumMod val="65000"/>
                  <a:lumOff val="35000"/>
                </a:schemeClr>
              </a:solidFill>
              <a:effectLst/>
              <a:uLnTx/>
              <a:uFillTx/>
              <a:sym typeface="+mn-ea"/>
            </a:rPr>
            <a:t>要具备一定的理论知识，书写技能</a:t>
          </a:r>
          <a:endParaRPr lang="zh-CN" altLang="en-US" sz="2000" b="1" kern="1200" noProof="0" dirty="0">
            <a:ln>
              <a:noFill/>
            </a:ln>
            <a:solidFill>
              <a:schemeClr val="tx1">
                <a:lumMod val="65000"/>
                <a:lumOff val="35000"/>
              </a:schemeClr>
            </a:solidFill>
            <a:effectLst/>
            <a:uLnTx/>
            <a:uFillTx/>
            <a:latin typeface="黑体" panose="02010609060101010101" charset="-122"/>
            <a:ea typeface="黑体" panose="02010609060101010101" charset="-122"/>
            <a:sym typeface="+mn-ea"/>
          </a:endParaRPr>
        </a:p>
      </dsp:txBody>
      <dsp:txXfrm>
        <a:off x="0" y="2787336"/>
        <a:ext cx="5779770" cy="88486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292.xml"/><Relationship Id="rId2" Type="http://schemas.openxmlformats.org/officeDocument/2006/relationships/slideLayout" Target="../slideLayouts/slideLayout13.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image" Target="../media/image1.png"/><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9.xml"/><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21.xml"/><Relationship Id="rId2" Type="http://schemas.openxmlformats.org/officeDocument/2006/relationships/image" Target="../media/image19.jpeg"/><Relationship Id="rId1" Type="http://schemas.openxmlformats.org/officeDocument/2006/relationships/tags" Target="../tags/tag32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2.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2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324.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4.xml"/><Relationship Id="rId3" Type="http://schemas.openxmlformats.org/officeDocument/2006/relationships/tags" Target="../tags/tag325.xml"/><Relationship Id="rId2" Type="http://schemas.openxmlformats.org/officeDocument/2006/relationships/image" Target="../media/image22.jpe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4.xml"/><Relationship Id="rId3" Type="http://schemas.openxmlformats.org/officeDocument/2006/relationships/tags" Target="../tags/tag326.xml"/><Relationship Id="rId2" Type="http://schemas.openxmlformats.org/officeDocument/2006/relationships/image" Target="../media/image24.jpeg"/><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4.xml"/><Relationship Id="rId3" Type="http://schemas.openxmlformats.org/officeDocument/2006/relationships/tags" Target="../tags/tag327.xml"/><Relationship Id="rId2" Type="http://schemas.openxmlformats.org/officeDocument/2006/relationships/image" Target="../media/image26.jpeg"/><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4.xml"/><Relationship Id="rId3" Type="http://schemas.openxmlformats.org/officeDocument/2006/relationships/tags" Target="../tags/tag328.xml"/><Relationship Id="rId2" Type="http://schemas.openxmlformats.org/officeDocument/2006/relationships/image" Target="../media/image28.jpeg"/><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4.xml"/><Relationship Id="rId3" Type="http://schemas.openxmlformats.org/officeDocument/2006/relationships/tags" Target="../tags/tag329.xml"/><Relationship Id="rId2" Type="http://schemas.openxmlformats.org/officeDocument/2006/relationships/image" Target="../media/image30.jpeg"/><Relationship Id="rId1" Type="http://schemas.openxmlformats.org/officeDocument/2006/relationships/image" Target="../media/image29.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33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4.xml"/><Relationship Id="rId2" Type="http://schemas.openxmlformats.org/officeDocument/2006/relationships/tags" Target="../tags/tag331.xml"/><Relationship Id="rId1" Type="http://schemas.openxmlformats.org/officeDocument/2006/relationships/image" Target="../media/image31.jpe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33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334.xml"/><Relationship Id="rId2" Type="http://schemas.openxmlformats.org/officeDocument/2006/relationships/image" Target="../media/image33.jpeg"/><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4.xml"/><Relationship Id="rId5" Type="http://schemas.openxmlformats.org/officeDocument/2006/relationships/tags" Target="../tags/tag337.xml"/><Relationship Id="rId4" Type="http://schemas.openxmlformats.org/officeDocument/2006/relationships/image" Target="../media/image35.jpeg"/><Relationship Id="rId3" Type="http://schemas.openxmlformats.org/officeDocument/2006/relationships/tags" Target="../tags/tag336.xml"/><Relationship Id="rId2" Type="http://schemas.openxmlformats.org/officeDocument/2006/relationships/image" Target="../media/image34.jpeg"/><Relationship Id="rId1" Type="http://schemas.openxmlformats.org/officeDocument/2006/relationships/tags" Target="../tags/tag335.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tags" Target="../tags/tag339.xml"/><Relationship Id="rId1" Type="http://schemas.openxmlformats.org/officeDocument/2006/relationships/tags" Target="../tags/tag33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9.png"/><Relationship Id="rId2" Type="http://schemas.openxmlformats.org/officeDocument/2006/relationships/image" Target="../media/image6.sv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5.xml"/><Relationship Id="rId1" Type="http://schemas.openxmlformats.org/officeDocument/2006/relationships/tags" Target="../tags/tag294.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02.xml"/><Relationship Id="rId7" Type="http://schemas.openxmlformats.org/officeDocument/2006/relationships/image" Target="../media/image10.png"/><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03.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30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5" Type="http://schemas.openxmlformats.org/officeDocument/2006/relationships/slideLayout" Target="../slideLayouts/slideLayout14.xml"/><Relationship Id="rId24" Type="http://schemas.openxmlformats.org/officeDocument/2006/relationships/tags" Target="../tags/tag317.xml"/><Relationship Id="rId23" Type="http://schemas.microsoft.com/office/2007/relationships/diagramDrawing" Target="../diagrams/drawing2.xml"/><Relationship Id="rId22" Type="http://schemas.openxmlformats.org/officeDocument/2006/relationships/diagramColors" Target="../diagrams/colors2.xml"/><Relationship Id="rId21" Type="http://schemas.openxmlformats.org/officeDocument/2006/relationships/diagramQuickStyle" Target="../diagrams/quickStyle2.xml"/><Relationship Id="rId20" Type="http://schemas.openxmlformats.org/officeDocument/2006/relationships/diagramLayout" Target="../diagrams/layout2.xml"/><Relationship Id="rId2" Type="http://schemas.openxmlformats.org/officeDocument/2006/relationships/tags" Target="../tags/tag306.xml"/><Relationship Id="rId19" Type="http://schemas.openxmlformats.org/officeDocument/2006/relationships/diagramData" Target="../diagrams/data2.xml"/><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tags" Target="../tags/tag316.xml"/><Relationship Id="rId15" Type="http://schemas.openxmlformats.org/officeDocument/2006/relationships/image" Target="../media/image15.svg"/><Relationship Id="rId14" Type="http://schemas.openxmlformats.org/officeDocument/2006/relationships/image" Target="../media/image14.png"/><Relationship Id="rId13" Type="http://schemas.openxmlformats.org/officeDocument/2006/relationships/tags" Target="../tags/tag315.xml"/><Relationship Id="rId12" Type="http://schemas.openxmlformats.org/officeDocument/2006/relationships/image" Target="../media/image13.svg"/><Relationship Id="rId11" Type="http://schemas.openxmlformats.org/officeDocument/2006/relationships/image" Target="../media/image12.png"/><Relationship Id="rId10" Type="http://schemas.openxmlformats.org/officeDocument/2006/relationships/tags" Target="../tags/tag314.xml"/><Relationship Id="rId1" Type="http://schemas.openxmlformats.org/officeDocument/2006/relationships/tags" Target="../tags/tag30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60700" y="2069465"/>
            <a:ext cx="6371590" cy="1414780"/>
          </a:xfrm>
          <a:prstGeom prst="rect">
            <a:avLst/>
          </a:prstGeom>
          <a:noFill/>
        </p:spPr>
        <p:txBody>
          <a:bodyPr wrap="square" rtlCol="0">
            <a:spAutoFit/>
          </a:bodyPr>
          <a:p>
            <a:pPr algn="ctr"/>
            <a:r>
              <a:rPr lang="zh-CN" altLang="en-US" sz="5400" b="1">
                <a:solidFill>
                  <a:srgbClr val="0091DC"/>
                </a:solidFill>
                <a:latin typeface="汉仪长宋简" panose="02010600000101010101" charset="-122"/>
                <a:ea typeface="汉仪长宋简" panose="02010600000101010101" charset="-122"/>
              </a:rPr>
              <a:t>学前教育书法教程</a:t>
            </a:r>
            <a:endParaRPr lang="zh-CN" altLang="en-US" sz="5400" b="1">
              <a:solidFill>
                <a:srgbClr val="0091DC"/>
              </a:solidFill>
              <a:latin typeface="汉仪长宋简" panose="02010600000101010101" charset="-122"/>
              <a:ea typeface="汉仪长宋简" panose="02010600000101010101" charset="-122"/>
            </a:endParaRPr>
          </a:p>
          <a:p>
            <a:pPr algn="ctr"/>
            <a:r>
              <a:rPr lang="zh-CN" altLang="en-US" sz="3200">
                <a:solidFill>
                  <a:srgbClr val="0091DC"/>
                </a:solidFill>
                <a:latin typeface="汉仪长宋简" panose="02010600000101010101" charset="-122"/>
                <a:ea typeface="汉仪长宋简" panose="02010600000101010101" charset="-122"/>
              </a:rPr>
              <a:t>（第</a:t>
            </a:r>
            <a:r>
              <a:rPr lang="zh-CN" altLang="en-US" sz="3200">
                <a:solidFill>
                  <a:srgbClr val="0091DC"/>
                </a:solidFill>
                <a:latin typeface="汉仪长宋简" panose="02010600000101010101" charset="-122"/>
                <a:ea typeface="汉仪长宋简" panose="02010600000101010101" charset="-122"/>
              </a:rPr>
              <a:t>三版）</a:t>
            </a:r>
            <a:endParaRPr lang="zh-CN" altLang="en-US" sz="32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8495"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圆角矩形 10"/>
          <p:cNvSpPr/>
          <p:nvPr/>
        </p:nvSpPr>
        <p:spPr>
          <a:xfrm>
            <a:off x="1529080" y="1711325"/>
            <a:ext cx="5071745" cy="3667125"/>
          </a:xfrm>
          <a:prstGeom prst="roundRect">
            <a:avLst>
              <a:gd name="adj" fmla="val 104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653540" y="1836420"/>
            <a:ext cx="4566285" cy="3416935"/>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txBody>
          <a:bodyPr wrap="square" rtlCol="0" anchor="t">
            <a:spAutoFit/>
          </a:bodyPr>
          <a:p>
            <a:pPr lvl="0" algn="l" rtl="0">
              <a:lnSpc>
                <a:spcPct val="143000"/>
              </a:lnSpc>
              <a:spcBef>
                <a:spcPct val="0"/>
              </a:spcBef>
              <a:spcAft>
                <a:spcPct val="35000"/>
              </a:spcAft>
            </a:pPr>
            <a:r>
              <a:rPr lang="en-US" altLang="zh-CN" b="1" dirty="0" smtClean="0">
                <a:sym typeface="+mn-ea"/>
              </a:rPr>
              <a:t> </a:t>
            </a:r>
            <a:r>
              <a:rPr lang="en-US" altLang="zh-CN" b="1" dirty="0" smtClean="0">
                <a:solidFill>
                  <a:schemeClr val="tx1">
                    <a:lumMod val="65000"/>
                    <a:lumOff val="35000"/>
                  </a:schemeClr>
                </a:solidFill>
                <a:sym typeface="+mn-ea"/>
              </a:rPr>
              <a:t>   </a:t>
            </a:r>
            <a:r>
              <a:rPr lang="zh-CN" altLang="en-US" sz="1600" b="1" kern="0">
                <a:ln>
                  <a:noFill/>
                  <a:prstDash val="sysDot"/>
                </a:ln>
                <a:solidFill>
                  <a:schemeClr val="tx1">
                    <a:lumMod val="65000"/>
                    <a:lumOff val="35000"/>
                  </a:schemeClr>
                </a:solidFill>
                <a:latin typeface="+mn-ea"/>
                <a:cs typeface="+mn-ea"/>
                <a:sym typeface="+mn-ea"/>
              </a:rPr>
              <a:t>书法课是学前教育、初等教育及各类师范专业书法教学基本功训练的重要课程，是培养书写能力，对学生进行书法审美教育、促进智力、能力全面发展的重要途径，是师资素质教育的重要组成部分。</a:t>
            </a:r>
            <a:endParaRPr lang="zh-CN" altLang="en-US" sz="1600" b="1" kern="0">
              <a:ln>
                <a:noFill/>
                <a:prstDash val="sysDot"/>
              </a:ln>
              <a:solidFill>
                <a:schemeClr val="tx1">
                  <a:lumMod val="65000"/>
                  <a:lumOff val="35000"/>
                </a:schemeClr>
              </a:solidFill>
              <a:latin typeface="+mn-ea"/>
              <a:cs typeface="+mn-ea"/>
              <a:sym typeface="+mn-ea"/>
            </a:endParaRPr>
          </a:p>
          <a:p>
            <a:pPr lvl="0" indent="0" algn="l" rtl="0">
              <a:lnSpc>
                <a:spcPct val="143000"/>
              </a:lnSpc>
              <a:spcBef>
                <a:spcPct val="0"/>
              </a:spcBef>
              <a:spcAft>
                <a:spcPct val="35000"/>
              </a:spcAft>
              <a:buFont typeface="Wingdings" panose="05000000000000000000" charset="0"/>
              <a:buNone/>
            </a:pPr>
            <a:r>
              <a:rPr lang="en-US" altLang="zh-CN" sz="1600" b="1" kern="0">
                <a:ln>
                  <a:noFill/>
                  <a:prstDash val="sysDot"/>
                </a:ln>
                <a:solidFill>
                  <a:schemeClr val="tx1">
                    <a:lumMod val="65000"/>
                    <a:lumOff val="35000"/>
                  </a:schemeClr>
                </a:solidFill>
                <a:latin typeface="+mn-ea"/>
                <a:cs typeface="+mn-ea"/>
                <a:sym typeface="+mn-ea"/>
              </a:rPr>
              <a:t>      </a:t>
            </a:r>
            <a:r>
              <a:rPr lang="zh-CN" altLang="en-US" sz="1600" b="1" kern="0">
                <a:ln>
                  <a:noFill/>
                  <a:prstDash val="sysDot"/>
                </a:ln>
                <a:solidFill>
                  <a:schemeClr val="tx1">
                    <a:lumMod val="65000"/>
                    <a:lumOff val="35000"/>
                  </a:schemeClr>
                </a:solidFill>
                <a:latin typeface="+mn-ea"/>
                <a:cs typeface="+mn-ea"/>
                <a:sym typeface="+mn-ea"/>
              </a:rPr>
              <a:t>1.</a:t>
            </a:r>
            <a:r>
              <a:rPr lang="en-US" altLang="zh-CN" sz="1600" b="1" kern="0">
                <a:ln>
                  <a:noFill/>
                  <a:prstDash val="sysDot"/>
                </a:ln>
                <a:solidFill>
                  <a:schemeClr val="tx1">
                    <a:lumMod val="65000"/>
                    <a:lumOff val="35000"/>
                  </a:schemeClr>
                </a:solidFill>
                <a:latin typeface="+mn-ea"/>
                <a:cs typeface="+mn-ea"/>
                <a:sym typeface="+mn-ea"/>
              </a:rPr>
              <a:t> </a:t>
            </a:r>
            <a:r>
              <a:rPr lang="zh-CN" altLang="en-US" sz="1600" b="1" kern="0">
                <a:ln>
                  <a:noFill/>
                  <a:prstDash val="sysDot"/>
                </a:ln>
                <a:solidFill>
                  <a:schemeClr val="tx1">
                    <a:lumMod val="65000"/>
                    <a:lumOff val="35000"/>
                  </a:schemeClr>
                </a:solidFill>
                <a:latin typeface="+mn-ea"/>
                <a:cs typeface="+mn-ea"/>
                <a:sym typeface="+mn-ea"/>
              </a:rPr>
              <a:t>通过本课程的基本理论、基本特点的讲授和学习，使学生对书法艺术有一定的了解，并较为熟悉、流畅地书写中国汉字，提升艺术素养和人文境界。 </a:t>
            </a:r>
            <a:endParaRPr lang="zh-CN" altLang="en-US" sz="1600" b="1" kern="0">
              <a:ln>
                <a:noFill/>
                <a:prstDash val="sysDot"/>
              </a:ln>
              <a:solidFill>
                <a:schemeClr val="tx1">
                  <a:lumMod val="65000"/>
                  <a:lumOff val="35000"/>
                </a:schemeClr>
              </a:solidFill>
              <a:latin typeface="+mn-ea"/>
              <a:cs typeface="+mn-ea"/>
              <a:sym typeface="+mn-ea"/>
            </a:endParaRPr>
          </a:p>
        </p:txBody>
      </p:sp>
      <p:sp>
        <p:nvSpPr>
          <p:cNvPr id="1048634" name="佳佳PPT"/>
          <p:cNvSpPr>
            <a:spLocks noEditPoints="1"/>
          </p:cNvSpPr>
          <p:nvPr/>
        </p:nvSpPr>
        <p:spPr bwMode="auto">
          <a:xfrm>
            <a:off x="6714819" y="1296851"/>
            <a:ext cx="4745314" cy="4264297"/>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blipFill>
            <a:blip r:embed="rId1"/>
            <a:stretch>
              <a:fillRect/>
            </a:stretch>
          </a:blip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汉仪中黑S" panose="00020600040101010101" pitchFamily="18" charset="-122"/>
              <a:ea typeface="汉仪中黑S" panose="00020600040101010101" pitchFamily="18" charset="-122"/>
              <a:cs typeface="+mn-cs"/>
            </a:endParaRPr>
          </a:p>
        </p:txBody>
      </p:sp>
      <p:grpSp>
        <p:nvGrpSpPr>
          <p:cNvPr id="3" name="组合 2"/>
          <p:cNvGrpSpPr/>
          <p:nvPr/>
        </p:nvGrpSpPr>
        <p:grpSpPr>
          <a:xfrm>
            <a:off x="1312545" y="904240"/>
            <a:ext cx="4392295" cy="631825"/>
            <a:chOff x="2067" y="1424"/>
            <a:chExt cx="6917" cy="995"/>
          </a:xfrm>
        </p:grpSpPr>
        <p:sp>
          <p:nvSpPr>
            <p:cNvPr id="5" name="圆角矩形 4"/>
            <p:cNvSpPr/>
            <p:nvPr/>
          </p:nvSpPr>
          <p:spPr>
            <a:xfrm>
              <a:off x="2067" y="1424"/>
              <a:ext cx="6917" cy="995"/>
            </a:xfrm>
            <a:prstGeom prst="roundRect">
              <a:avLst/>
            </a:prstGeom>
            <a:solidFill>
              <a:schemeClr val="tx2">
                <a:lumMod val="40000"/>
                <a:lumOff val="60000"/>
              </a:schemeClr>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圆角矩形 4"/>
            <p:cNvSpPr/>
            <p:nvPr/>
          </p:nvSpPr>
          <p:spPr>
            <a:xfrm>
              <a:off x="2116" y="1473"/>
              <a:ext cx="6820" cy="898"/>
            </a:xfrm>
            <a:prstGeom prst="rect">
              <a:avLst/>
            </a:prstGeom>
            <a:solidFill>
              <a:schemeClr val="tx2">
                <a:lumMod val="40000"/>
                <a:lumOff val="60000"/>
              </a:schemeClr>
            </a:solidFill>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tIns="91440" bIns="91440" spcCol="1270" anchor="ctr"/>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三、书法课程的目的和任务</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圆角矩形 10"/>
          <p:cNvSpPr/>
          <p:nvPr/>
        </p:nvSpPr>
        <p:spPr>
          <a:xfrm>
            <a:off x="1571625" y="1894840"/>
            <a:ext cx="4669790" cy="3549650"/>
          </a:xfrm>
          <a:prstGeom prst="roundRect">
            <a:avLst>
              <a:gd name="adj" fmla="val 104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632585" y="2251075"/>
            <a:ext cx="4284980" cy="2211070"/>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txBody>
          <a:bodyPr wrap="square" rtlCol="0" anchor="t">
            <a:spAutoFit/>
          </a:bodyPr>
          <a:p>
            <a:pPr lvl="0" algn="l" rtl="0">
              <a:lnSpc>
                <a:spcPct val="163000"/>
              </a:lnSpc>
              <a:spcBef>
                <a:spcPct val="0"/>
              </a:spcBef>
              <a:spcAft>
                <a:spcPct val="35000"/>
              </a:spcAft>
            </a:pPr>
            <a:r>
              <a:rPr lang="en-US" altLang="zh-CN" b="1" dirty="0" smtClean="0">
                <a:sym typeface="+mn-ea"/>
              </a:rPr>
              <a:t> </a:t>
            </a:r>
            <a:r>
              <a:rPr lang="en-US" altLang="zh-CN" b="1" dirty="0" smtClean="0">
                <a:solidFill>
                  <a:schemeClr val="tx1">
                    <a:lumMod val="65000"/>
                    <a:lumOff val="35000"/>
                  </a:schemeClr>
                </a:solidFill>
                <a:sym typeface="+mn-ea"/>
              </a:rPr>
              <a:t> </a:t>
            </a:r>
            <a:r>
              <a:rPr lang="zh-CN" altLang="en-US" sz="1600" b="1" kern="0">
                <a:ln>
                  <a:noFill/>
                  <a:prstDash val="sysDot"/>
                </a:ln>
                <a:solidFill>
                  <a:schemeClr val="tx1">
                    <a:lumMod val="65000"/>
                    <a:lumOff val="35000"/>
                  </a:schemeClr>
                </a:solidFill>
                <a:latin typeface="+mn-ea"/>
                <a:cs typeface="+mn-ea"/>
                <a:sym typeface="+mn-ea"/>
              </a:rPr>
              <a:t>2.</a:t>
            </a:r>
            <a:r>
              <a:rPr lang="en-US" altLang="zh-CN" sz="1600" b="1" kern="0">
                <a:ln>
                  <a:noFill/>
                  <a:prstDash val="sysDot"/>
                </a:ln>
                <a:solidFill>
                  <a:schemeClr val="tx1">
                    <a:lumMod val="65000"/>
                    <a:lumOff val="35000"/>
                  </a:schemeClr>
                </a:solidFill>
                <a:latin typeface="+mn-ea"/>
                <a:cs typeface="+mn-ea"/>
                <a:sym typeface="+mn-ea"/>
              </a:rPr>
              <a:t> </a:t>
            </a:r>
            <a:r>
              <a:rPr lang="zh-CN" altLang="en-US" sz="1600" b="1" kern="0">
                <a:ln>
                  <a:noFill/>
                  <a:prstDash val="sysDot"/>
                </a:ln>
                <a:solidFill>
                  <a:schemeClr val="tx1">
                    <a:lumMod val="65000"/>
                    <a:lumOff val="35000"/>
                  </a:schemeClr>
                </a:solidFill>
                <a:latin typeface="+mn-ea"/>
                <a:cs typeface="+mn-ea"/>
                <a:sym typeface="+mn-ea"/>
              </a:rPr>
              <a:t>通过书法教学活动，提高学生书写能力，提高审美素养，使学生能够正确掌握毛笔字、钢笔字、粉笔字的正楷书写方法和要求，达到合格的师资素质培养的要求。</a:t>
            </a:r>
            <a:endParaRPr lang="zh-CN" altLang="en-US" sz="1600" kern="0">
              <a:ln>
                <a:noFill/>
                <a:prstDash val="sysDot"/>
              </a:ln>
              <a:solidFill>
                <a:schemeClr val="tx1">
                  <a:lumMod val="85000"/>
                  <a:lumOff val="15000"/>
                </a:schemeClr>
              </a:solidFill>
              <a:latin typeface="+mn-ea"/>
              <a:cs typeface="+mn-ea"/>
            </a:endParaRPr>
          </a:p>
          <a:p>
            <a:pPr lvl="0" indent="0" algn="l" rtl="0">
              <a:lnSpc>
                <a:spcPct val="143000"/>
              </a:lnSpc>
              <a:spcBef>
                <a:spcPct val="0"/>
              </a:spcBef>
              <a:spcAft>
                <a:spcPct val="35000"/>
              </a:spcAft>
              <a:buFont typeface="Wingdings" panose="05000000000000000000" charset="0"/>
              <a:buNone/>
            </a:pPr>
            <a:endParaRPr lang="zh-CN" altLang="en-US" sz="1600" kern="0">
              <a:ln>
                <a:noFill/>
                <a:prstDash val="sysDot"/>
              </a:ln>
              <a:solidFill>
                <a:schemeClr val="tx1">
                  <a:lumMod val="85000"/>
                  <a:lumOff val="15000"/>
                </a:schemeClr>
              </a:solidFill>
              <a:latin typeface="+mn-ea"/>
              <a:cs typeface="+mn-ea"/>
            </a:endParaRPr>
          </a:p>
        </p:txBody>
      </p:sp>
      <p:grpSp>
        <p:nvGrpSpPr>
          <p:cNvPr id="3" name="组合 2"/>
          <p:cNvGrpSpPr/>
          <p:nvPr/>
        </p:nvGrpSpPr>
        <p:grpSpPr>
          <a:xfrm>
            <a:off x="7247255" y="1993900"/>
            <a:ext cx="3676650" cy="3590290"/>
            <a:chOff x="10258" y="2021"/>
            <a:chExt cx="5790" cy="5654"/>
          </a:xfrm>
        </p:grpSpPr>
        <p:sp>
          <p:nvSpPr>
            <p:cNvPr id="2" name="椭圆 1"/>
            <p:cNvSpPr/>
            <p:nvPr/>
          </p:nvSpPr>
          <p:spPr>
            <a:xfrm>
              <a:off x="10258" y="2021"/>
              <a:ext cx="5791" cy="5655"/>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pic>
          <p:nvPicPr>
            <p:cNvPr id="2097153" name="佳佳PPT"/>
            <p:cNvPicPr>
              <a:picLocks noChangeAspect="1"/>
            </p:cNvPicPr>
            <p:nvPr>
              <p:custDataLst>
                <p:tags r:id="rId1"/>
              </p:custDataLst>
            </p:nvPr>
          </p:nvPicPr>
          <p:blipFill>
            <a:blip r:embed="rId2"/>
            <a:srcRect l="16649" r="16649"/>
            <a:stretch>
              <a:fillRect/>
            </a:stretch>
          </p:blipFill>
          <p:spPr>
            <a:xfrm>
              <a:off x="10561" y="2256"/>
              <a:ext cx="5199" cy="5199"/>
            </a:xfrm>
            <a:prstGeom prst="ellipse">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
          <p:cNvSpPr/>
          <p:nvPr/>
        </p:nvSpPr>
        <p:spPr>
          <a:xfrm>
            <a:off x="7247255" y="1967230"/>
            <a:ext cx="3677285" cy="3625215"/>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1" name="圆角矩形 10"/>
          <p:cNvSpPr/>
          <p:nvPr/>
        </p:nvSpPr>
        <p:spPr>
          <a:xfrm>
            <a:off x="1485900" y="1967230"/>
            <a:ext cx="4626610" cy="3358515"/>
          </a:xfrm>
          <a:prstGeom prst="roundRect">
            <a:avLst>
              <a:gd name="adj" fmla="val 104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675130" y="2565400"/>
            <a:ext cx="4105275" cy="1694180"/>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txBody>
          <a:bodyPr wrap="square" rtlCol="0" anchor="t">
            <a:spAutoFit/>
          </a:bodyPr>
          <a:p>
            <a:pPr lvl="0" indent="0" algn="l" rtl="0">
              <a:lnSpc>
                <a:spcPct val="163000"/>
              </a:lnSpc>
              <a:spcBef>
                <a:spcPct val="0"/>
              </a:spcBef>
              <a:spcAft>
                <a:spcPct val="35000"/>
              </a:spcAft>
              <a:buFont typeface="Wingdings" panose="05000000000000000000" charset="0"/>
              <a:buNone/>
            </a:pPr>
            <a:r>
              <a:rPr lang="en-US" altLang="zh-CN" sz="1600" kern="0">
                <a:ln>
                  <a:noFill/>
                  <a:prstDash val="sysDot"/>
                </a:ln>
                <a:solidFill>
                  <a:schemeClr val="tx1">
                    <a:lumMod val="85000"/>
                    <a:lumOff val="15000"/>
                  </a:schemeClr>
                </a:solidFill>
                <a:latin typeface="+mn-ea"/>
                <a:cs typeface="+mn-ea"/>
                <a:sym typeface="+mn-ea"/>
              </a:rPr>
              <a:t>      </a:t>
            </a:r>
            <a:r>
              <a:rPr lang="en-US" altLang="zh-CN" sz="1600" b="1" kern="0">
                <a:ln>
                  <a:noFill/>
                  <a:prstDash val="sysDot"/>
                </a:ln>
                <a:solidFill>
                  <a:schemeClr val="tx1">
                    <a:lumMod val="65000"/>
                    <a:lumOff val="35000"/>
                  </a:schemeClr>
                </a:solidFill>
                <a:latin typeface="+mn-ea"/>
                <a:cs typeface="+mn-ea"/>
                <a:sym typeface="+mn-ea"/>
              </a:rPr>
              <a:t>  </a:t>
            </a:r>
            <a:r>
              <a:rPr lang="zh-CN" altLang="en-US" sz="1600" b="1" kern="0">
                <a:ln>
                  <a:noFill/>
                  <a:prstDash val="sysDot"/>
                </a:ln>
                <a:solidFill>
                  <a:schemeClr val="tx1">
                    <a:lumMod val="65000"/>
                    <a:lumOff val="35000"/>
                  </a:schemeClr>
                </a:solidFill>
                <a:latin typeface="+mn-ea"/>
                <a:cs typeface="+mn-ea"/>
                <a:sym typeface="+mn-ea"/>
              </a:rPr>
              <a:t>3.</a:t>
            </a:r>
            <a:r>
              <a:rPr lang="en-US" altLang="zh-CN" sz="1600" b="1" kern="0">
                <a:ln>
                  <a:noFill/>
                  <a:prstDash val="sysDot"/>
                </a:ln>
                <a:solidFill>
                  <a:schemeClr val="tx1">
                    <a:lumMod val="65000"/>
                    <a:lumOff val="35000"/>
                  </a:schemeClr>
                </a:solidFill>
                <a:latin typeface="+mn-ea"/>
                <a:cs typeface="+mn-ea"/>
                <a:sym typeface="+mn-ea"/>
              </a:rPr>
              <a:t> </a:t>
            </a:r>
            <a:r>
              <a:rPr lang="zh-CN" altLang="en-US" sz="1600" b="1" kern="0">
                <a:ln>
                  <a:noFill/>
                  <a:prstDash val="sysDot"/>
                </a:ln>
                <a:solidFill>
                  <a:schemeClr val="tx1">
                    <a:lumMod val="65000"/>
                    <a:lumOff val="35000"/>
                  </a:schemeClr>
                </a:solidFill>
                <a:latin typeface="+mn-ea"/>
                <a:cs typeface="+mn-ea"/>
                <a:sym typeface="+mn-ea"/>
              </a:rPr>
              <a:t>要加强审美教育、思想教育，书法简史、书法创作、书法欣赏、书法教学及硬笔书法等内容，增强学生爱国主义情感，陶冶高尚情操，激发学生热爱传统文化的感情。</a:t>
            </a:r>
            <a:endParaRPr lang="zh-CN" altLang="en-US" sz="1600" b="1" kern="0">
              <a:ln>
                <a:noFill/>
                <a:prstDash val="sysDot"/>
              </a:ln>
              <a:solidFill>
                <a:schemeClr val="tx1">
                  <a:lumMod val="65000"/>
                  <a:lumOff val="35000"/>
                </a:schemeClr>
              </a:solidFill>
              <a:latin typeface="+mn-ea"/>
              <a:cs typeface="+mn-ea"/>
              <a:sym typeface="+mn-ea"/>
            </a:endParaRPr>
          </a:p>
        </p:txBody>
      </p:sp>
      <p:pic>
        <p:nvPicPr>
          <p:cNvPr id="2097158" name="图片 3"/>
          <p:cNvPicPr>
            <a:picLocks noChangeAspect="1"/>
          </p:cNvPicPr>
          <p:nvPr/>
        </p:nvPicPr>
        <p:blipFill>
          <a:blip r:embed="rId1"/>
          <a:srcRect l="19512" r="19512"/>
          <a:stretch>
            <a:fillRect/>
          </a:stretch>
        </p:blipFill>
        <p:spPr>
          <a:xfrm rot="2340000">
            <a:off x="7424420" y="2075815"/>
            <a:ext cx="3322320" cy="3373755"/>
          </a:xfrm>
          <a:custGeom>
            <a:avLst/>
            <a:gdLst>
              <a:gd name="connsiteX0" fmla="*/ 849086 w 1698172"/>
              <a:gd name="connsiteY0" fmla="*/ 0 h 1698172"/>
              <a:gd name="connsiteX1" fmla="*/ 1698172 w 1698172"/>
              <a:gd name="connsiteY1" fmla="*/ 849086 h 1698172"/>
              <a:gd name="connsiteX2" fmla="*/ 849086 w 1698172"/>
              <a:gd name="connsiteY2" fmla="*/ 1698172 h 1698172"/>
              <a:gd name="connsiteX3" fmla="*/ 0 w 1698172"/>
              <a:gd name="connsiteY3" fmla="*/ 849086 h 1698172"/>
              <a:gd name="connsiteX4" fmla="*/ 849086 w 1698172"/>
              <a:gd name="connsiteY4" fmla="*/ 0 h 1698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8172" h="1698172">
                <a:moveTo>
                  <a:pt x="849086" y="0"/>
                </a:moveTo>
                <a:cubicBezTo>
                  <a:pt x="1318023" y="0"/>
                  <a:pt x="1698172" y="380149"/>
                  <a:pt x="1698172" y="849086"/>
                </a:cubicBezTo>
                <a:cubicBezTo>
                  <a:pt x="1698172" y="1318023"/>
                  <a:pt x="1318023" y="1698172"/>
                  <a:pt x="849086" y="1698172"/>
                </a:cubicBezTo>
                <a:cubicBezTo>
                  <a:pt x="380149" y="1698172"/>
                  <a:pt x="0" y="1318023"/>
                  <a:pt x="0" y="849086"/>
                </a:cubicBezTo>
                <a:cubicBezTo>
                  <a:pt x="0" y="380149"/>
                  <a:pt x="380149" y="0"/>
                  <a:pt x="849086" y="0"/>
                </a:cubicBezTo>
                <a:close/>
              </a:path>
            </a:pathLst>
          </a:cu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4732655" y="2893695"/>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学前教育书法课程的教学要求</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123440" y="101663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3055620" y="1845310"/>
          <a:ext cx="5779770" cy="36722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 name="组合 2"/>
          <p:cNvGrpSpPr/>
          <p:nvPr/>
        </p:nvGrpSpPr>
        <p:grpSpPr>
          <a:xfrm>
            <a:off x="1307465" y="983615"/>
            <a:ext cx="4391660" cy="631190"/>
            <a:chOff x="1259" y="1133"/>
            <a:chExt cx="6916" cy="994"/>
          </a:xfrm>
        </p:grpSpPr>
        <p:sp>
          <p:nvSpPr>
            <p:cNvPr id="4" name="圆角矩形 3"/>
            <p:cNvSpPr/>
            <p:nvPr/>
          </p:nvSpPr>
          <p:spPr>
            <a:xfrm>
              <a:off x="1259" y="1133"/>
              <a:ext cx="6917" cy="995"/>
            </a:xfrm>
            <a:prstGeom prst="roundRect">
              <a:avLst/>
            </a:prstGeom>
            <a:solidFill>
              <a:schemeClr val="tx2">
                <a:lumMod val="40000"/>
                <a:lumOff val="60000"/>
              </a:schemeClr>
            </a:solidFill>
            <a:ln>
              <a:solidFill>
                <a:schemeClr val="accent2">
                  <a:lumMod val="60000"/>
                  <a:lumOff val="40000"/>
                </a:schemeClr>
              </a:solidFill>
            </a:ln>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圆角矩形 4"/>
            <p:cNvSpPr/>
            <p:nvPr/>
          </p:nvSpPr>
          <p:spPr>
            <a:xfrm>
              <a:off x="1308" y="1182"/>
              <a:ext cx="6820" cy="898"/>
            </a:xfrm>
            <a:prstGeom prst="rect">
              <a:avLst/>
            </a:prstGeom>
            <a:solidFill>
              <a:schemeClr val="tx2">
                <a:lumMod val="40000"/>
                <a:lumOff val="60000"/>
              </a:schemeClr>
            </a:solidFill>
            <a:ln>
              <a:solidFill>
                <a:schemeClr val="accent2">
                  <a:lumMod val="60000"/>
                  <a:lumOff val="40000"/>
                </a:schemeClr>
              </a:solidFill>
            </a:ln>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tIns="91440" bIns="91440" spcCol="1270" anchor="ctr"/>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一、书法课程的教学原则</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44" name="图片 2" descr="http://t02.pic.sogou.com/8e16d517dccffd21-c7821fd0d5286839-8ec78101d323b0e56d8bd6fd723cdc6f.jpg"/>
          <p:cNvPicPr>
            <a:picLocks noChangeAspect="1"/>
          </p:cNvPicPr>
          <p:nvPr/>
        </p:nvPicPr>
        <p:blipFill>
          <a:blip r:embed="rId1"/>
          <a:srcRect t="-2170"/>
          <a:stretch>
            <a:fillRect/>
          </a:stretch>
        </p:blipFill>
        <p:spPr>
          <a:xfrm>
            <a:off x="6028055" y="2044700"/>
            <a:ext cx="4605020" cy="2642235"/>
          </a:xfrm>
          <a:prstGeom prst="rect">
            <a:avLst/>
          </a:prstGeom>
          <a:noFill/>
          <a:ln w="9525">
            <a:noFill/>
          </a:ln>
        </p:spPr>
      </p:pic>
      <p:pic>
        <p:nvPicPr>
          <p:cNvPr id="14343" name="图片 6" descr="http://t03.pic.sogou.com/4d07417ae86927ba-dd4430095d62d18e-1d9ea61b64cebf229f6ba80039976171.jpg"/>
          <p:cNvPicPr>
            <a:picLocks noChangeAspect="1"/>
          </p:cNvPicPr>
          <p:nvPr/>
        </p:nvPicPr>
        <p:blipFill>
          <a:blip r:embed="rId2"/>
          <a:srcRect l="4534" t="31087" r="4777" b="36539"/>
          <a:stretch>
            <a:fillRect/>
          </a:stretch>
        </p:blipFill>
        <p:spPr>
          <a:xfrm>
            <a:off x="6009005" y="4686935"/>
            <a:ext cx="4624070" cy="1075055"/>
          </a:xfrm>
          <a:prstGeom prst="rect">
            <a:avLst/>
          </a:prstGeom>
          <a:noFill/>
          <a:ln w="9525">
            <a:noFill/>
          </a:ln>
        </p:spPr>
      </p:pic>
      <p:sp>
        <p:nvSpPr>
          <p:cNvPr id="3" name="圆角矩形 2"/>
          <p:cNvSpPr/>
          <p:nvPr/>
        </p:nvSpPr>
        <p:spPr>
          <a:xfrm>
            <a:off x="1717040" y="2438400"/>
            <a:ext cx="3830955" cy="3216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60000"/>
              </a:lnSpc>
            </a:pPr>
            <a:r>
              <a:rPr lang="zh-CN" altLang="en-US" sz="2400">
                <a:solidFill>
                  <a:schemeClr val="tx1"/>
                </a:solidFill>
                <a:latin typeface="黑体" panose="02010609060101010101" charset="-122"/>
                <a:ea typeface="黑体" panose="02010609060101010101" charset="-122"/>
              </a:rPr>
              <a:t>具备恒心和毅力，更须有坚强的意志和坚定的信心。</a:t>
            </a:r>
            <a:endParaRPr lang="zh-CN" altLang="en-US" sz="2400">
              <a:solidFill>
                <a:schemeClr val="tx1"/>
              </a:solidFill>
              <a:latin typeface="黑体" panose="02010609060101010101" charset="-122"/>
              <a:ea typeface="黑体" panose="02010609060101010101" charset="-122"/>
            </a:endParaRPr>
          </a:p>
        </p:txBody>
      </p:sp>
      <p:sp>
        <p:nvSpPr>
          <p:cNvPr id="8" name="文本框 7"/>
          <p:cNvSpPr txBox="1"/>
          <p:nvPr/>
        </p:nvSpPr>
        <p:spPr>
          <a:xfrm>
            <a:off x="2064385" y="1612265"/>
            <a:ext cx="2631440" cy="681990"/>
          </a:xfrm>
          <a:prstGeom prst="rect">
            <a:avLst/>
          </a:prstGeom>
          <a:noFill/>
        </p:spPr>
        <p:txBody>
          <a:bodyPr wrap="none" rtlCol="0">
            <a:spAutoFit/>
          </a:bodyPr>
          <a:p>
            <a:pPr algn="l">
              <a:lnSpc>
                <a:spcPct val="160000"/>
              </a:lnSpc>
            </a:pPr>
            <a:r>
              <a:rPr lang="zh-CN" altLang="en-US" sz="2400" b="1">
                <a:solidFill>
                  <a:schemeClr val="accent1">
                    <a:lumMod val="50000"/>
                  </a:schemeClr>
                </a:solidFill>
                <a:latin typeface="黑体" panose="02010609060101010101" charset="-122"/>
                <a:ea typeface="黑体" panose="02010609060101010101" charset="-122"/>
                <a:sym typeface="+mn-ea"/>
              </a:rPr>
              <a:t>（一）立志是动力</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grpSp>
        <p:nvGrpSpPr>
          <p:cNvPr id="4" name="组合 3"/>
          <p:cNvGrpSpPr/>
          <p:nvPr/>
        </p:nvGrpSpPr>
        <p:grpSpPr>
          <a:xfrm>
            <a:off x="1436543" y="866836"/>
            <a:ext cx="4392487" cy="631799"/>
            <a:chOff x="0" y="8136"/>
            <a:chExt cx="4392488" cy="631799"/>
          </a:xfrm>
          <a:solidFill>
            <a:srgbClr val="00B050"/>
          </a:solidFill>
          <a:scene3d>
            <a:camera prst="orthographicFront"/>
            <a:lightRig rig="chilly" dir="t"/>
          </a:scene3d>
        </p:grpSpPr>
        <p:sp>
          <p:nvSpPr>
            <p:cNvPr id="5" name="圆角矩形 4"/>
            <p:cNvSpPr/>
            <p:nvPr/>
          </p:nvSpPr>
          <p:spPr>
            <a:xfrm>
              <a:off x="0" y="8136"/>
              <a:ext cx="4392488" cy="631799"/>
            </a:xfrm>
            <a:prstGeom prst="roundRect">
              <a:avLst/>
            </a:prstGeom>
            <a:grpFill/>
          </p:spPr>
          <p:style>
            <a:lnRef idx="0">
              <a:schemeClr val="accent6"/>
            </a:lnRef>
            <a:fillRef idx="3">
              <a:schemeClr val="accent6"/>
            </a:fillRef>
            <a:effectRef idx="3">
              <a:schemeClr val="accent6"/>
            </a:effectRef>
            <a:fontRef idx="minor">
              <a:schemeClr val="lt1"/>
            </a:fontRef>
          </p:style>
        </p:sp>
        <p:sp>
          <p:nvSpPr>
            <p:cNvPr id="6" name="圆角矩形 4"/>
            <p:cNvSpPr/>
            <p:nvPr/>
          </p:nvSpPr>
          <p:spPr>
            <a:xfrm>
              <a:off x="30842" y="38978"/>
              <a:ext cx="4330804" cy="570115"/>
            </a:xfrm>
            <a:prstGeom prst="rect">
              <a:avLst/>
            </a:prstGeom>
            <a:grpFill/>
          </p:spPr>
          <p:style>
            <a:lnRef idx="0">
              <a:schemeClr val="accent6"/>
            </a:lnRef>
            <a:fillRef idx="3">
              <a:schemeClr val="accent6"/>
            </a:fillRef>
            <a:effectRef idx="3">
              <a:schemeClr val="accent6"/>
            </a:effectRef>
            <a:fontRef idx="minor">
              <a:schemeClr val="lt1"/>
            </a:fontRef>
          </p:style>
          <p:txBody>
            <a:bodyPr tIns="91440" bIns="91440" spcCol="1270" anchor="ctr"/>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二、书法课程学习方法</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7" name="图片 21" descr="http://t02.pic.sogou.com/1fdeff82d05ed6f0-655afaa39b2cf976-5da04d78cb64764df225da551641e609.jpg"/>
          <p:cNvPicPr>
            <a:picLocks noChangeAspect="1"/>
          </p:cNvPicPr>
          <p:nvPr/>
        </p:nvPicPr>
        <p:blipFill>
          <a:blip r:embed="rId1"/>
          <a:stretch>
            <a:fillRect/>
          </a:stretch>
        </p:blipFill>
        <p:spPr>
          <a:xfrm>
            <a:off x="2671445" y="1905000"/>
            <a:ext cx="3241675" cy="3959225"/>
          </a:xfrm>
          <a:prstGeom prst="rect">
            <a:avLst/>
          </a:prstGeom>
          <a:noFill/>
          <a:ln w="9525">
            <a:noFill/>
          </a:ln>
        </p:spPr>
      </p:pic>
      <p:pic>
        <p:nvPicPr>
          <p:cNvPr id="15368" name="图片 19" descr="http://t02.pic.sogou.com/c1c9bb02f963c599-f25148cf32ac803d-4540aa6375ffa481c3b8254f2514ac51.jpg"/>
          <p:cNvPicPr>
            <a:picLocks noChangeAspect="1"/>
          </p:cNvPicPr>
          <p:nvPr/>
        </p:nvPicPr>
        <p:blipFill>
          <a:blip r:embed="rId2"/>
          <a:stretch>
            <a:fillRect/>
          </a:stretch>
        </p:blipFill>
        <p:spPr>
          <a:xfrm>
            <a:off x="6558915" y="1905000"/>
            <a:ext cx="3051810" cy="3959225"/>
          </a:xfrm>
          <a:prstGeom prst="rect">
            <a:avLst/>
          </a:prstGeom>
          <a:noFill/>
          <a:ln w="9525">
            <a:noFill/>
          </a:ln>
        </p:spPr>
      </p:pic>
      <p:sp>
        <p:nvSpPr>
          <p:cNvPr id="5" name="文本框 4"/>
          <p:cNvSpPr txBox="1"/>
          <p:nvPr/>
        </p:nvSpPr>
        <p:spPr>
          <a:xfrm>
            <a:off x="1110615" y="1149985"/>
            <a:ext cx="4161790" cy="460375"/>
          </a:xfrm>
          <a:prstGeom prst="rect">
            <a:avLst/>
          </a:prstGeom>
          <a:noFill/>
        </p:spPr>
        <p:txBody>
          <a:bodyPr wrap="none" rtlCol="0">
            <a:spAutoFit/>
          </a:bodyPr>
          <a:p>
            <a:pPr algn="l"/>
            <a:r>
              <a:rPr lang="zh-CN" altLang="en-US" sz="2400" b="1">
                <a:solidFill>
                  <a:schemeClr val="accent1">
                    <a:lumMod val="50000"/>
                  </a:schemeClr>
                </a:solidFill>
                <a:latin typeface="黑体" panose="02010609060101010101" charset="-122"/>
                <a:ea typeface="黑体" panose="02010609060101010101" charset="-122"/>
                <a:sym typeface="+mn-ea"/>
              </a:rPr>
              <a:t>（二）选择字帖，从楷书入手</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90" name="图片 16" descr="http://t03.pic.sogou.com/8a0a728508055a3b-b6a20056679e24e6-46bf39d80f18d9e2971be6e34d4db0f4.jpg"/>
          <p:cNvPicPr>
            <a:picLocks noChangeAspect="1"/>
          </p:cNvPicPr>
          <p:nvPr/>
        </p:nvPicPr>
        <p:blipFill>
          <a:blip r:embed="rId1"/>
          <a:stretch>
            <a:fillRect/>
          </a:stretch>
        </p:blipFill>
        <p:spPr>
          <a:xfrm>
            <a:off x="3189605" y="1901190"/>
            <a:ext cx="3160395" cy="3840480"/>
          </a:xfrm>
          <a:prstGeom prst="rect">
            <a:avLst/>
          </a:prstGeom>
          <a:noFill/>
          <a:ln w="9525">
            <a:noFill/>
          </a:ln>
        </p:spPr>
      </p:pic>
      <p:pic>
        <p:nvPicPr>
          <p:cNvPr id="16391" name="图片 11" descr="http://t03.pic.sogou.com/b053ca8875040f2c-06ce30769d50170a-1db32560f018d106d39967be1a8f55ed.jpg"/>
          <p:cNvPicPr>
            <a:picLocks noChangeAspect="1"/>
          </p:cNvPicPr>
          <p:nvPr/>
        </p:nvPicPr>
        <p:blipFill>
          <a:blip r:embed="rId2"/>
          <a:stretch>
            <a:fillRect/>
          </a:stretch>
        </p:blipFill>
        <p:spPr>
          <a:xfrm>
            <a:off x="6831330" y="1901190"/>
            <a:ext cx="3384550" cy="3844925"/>
          </a:xfrm>
          <a:prstGeom prst="rect">
            <a:avLst/>
          </a:prstGeom>
          <a:noFill/>
          <a:ln w="9525">
            <a:noFill/>
          </a:ln>
        </p:spPr>
      </p:pic>
      <p:sp>
        <p:nvSpPr>
          <p:cNvPr id="2" name="文本框 1"/>
          <p:cNvSpPr txBox="1"/>
          <p:nvPr/>
        </p:nvSpPr>
        <p:spPr>
          <a:xfrm>
            <a:off x="1882140" y="1256030"/>
            <a:ext cx="4161790" cy="460375"/>
          </a:xfrm>
          <a:prstGeom prst="rect">
            <a:avLst/>
          </a:prstGeom>
          <a:noFill/>
        </p:spPr>
        <p:txBody>
          <a:bodyPr wrap="none" rtlCol="0">
            <a:spAutoFit/>
          </a:bodyPr>
          <a:p>
            <a:pPr algn="l"/>
            <a:r>
              <a:rPr lang="zh-CN" altLang="en-US" sz="2400" b="1">
                <a:solidFill>
                  <a:schemeClr val="accent1">
                    <a:lumMod val="50000"/>
                  </a:schemeClr>
                </a:solidFill>
                <a:latin typeface="黑体" panose="02010609060101010101" charset="-122"/>
                <a:ea typeface="黑体" panose="02010609060101010101" charset="-122"/>
                <a:sym typeface="+mn-ea"/>
              </a:rPr>
              <a:t>（二）选择字帖，从楷书入手</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82140" y="1256030"/>
            <a:ext cx="3549650" cy="460375"/>
          </a:xfrm>
          <a:prstGeom prst="rect">
            <a:avLst/>
          </a:prstGeom>
          <a:noFill/>
        </p:spPr>
        <p:txBody>
          <a:bodyPr wrap="none" rtlCol="0">
            <a:spAutoFit/>
          </a:bodyPr>
          <a:p>
            <a:pPr algn="l"/>
            <a:r>
              <a:rPr lang="zh-CN" altLang="en-US" sz="2400" b="1">
                <a:solidFill>
                  <a:schemeClr val="accent1">
                    <a:lumMod val="50000"/>
                  </a:schemeClr>
                </a:solidFill>
                <a:latin typeface="黑体" panose="02010609060101010101" charset="-122"/>
                <a:ea typeface="黑体" panose="02010609060101010101" charset="-122"/>
                <a:sym typeface="+mn-ea"/>
              </a:rPr>
              <a:t>（三）从临帖和摹帖入手</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pic>
        <p:nvPicPr>
          <p:cNvPr id="17414" name="图片 8" descr="http://t01.pic.sogou.com/21bbfd23781c2840-c7b0e84acb18570b-cdd1e801b672ce44aeedad68b95d9bd4.jpg"/>
          <p:cNvPicPr>
            <a:picLocks noChangeAspect="1"/>
          </p:cNvPicPr>
          <p:nvPr/>
        </p:nvPicPr>
        <p:blipFill>
          <a:blip r:embed="rId1"/>
          <a:srcRect l="13908" r="13612"/>
          <a:stretch>
            <a:fillRect/>
          </a:stretch>
        </p:blipFill>
        <p:spPr>
          <a:xfrm>
            <a:off x="2794000" y="1837055"/>
            <a:ext cx="3073400" cy="3730625"/>
          </a:xfrm>
          <a:prstGeom prst="rect">
            <a:avLst/>
          </a:prstGeom>
          <a:noFill/>
          <a:ln w="9525">
            <a:noFill/>
          </a:ln>
        </p:spPr>
      </p:pic>
      <p:pic>
        <p:nvPicPr>
          <p:cNvPr id="17415" name="图片 9" descr="http://t04.pic.sogou.com/21bbfd23781c2840-c7b0e84acb18570b-e795a4d9a4f815dbf3ef245e1650c4a6.jpg"/>
          <p:cNvPicPr>
            <a:picLocks noChangeAspect="1"/>
          </p:cNvPicPr>
          <p:nvPr/>
        </p:nvPicPr>
        <p:blipFill>
          <a:blip r:embed="rId2"/>
          <a:srcRect l="15450" r="13382"/>
          <a:stretch>
            <a:fillRect/>
          </a:stretch>
        </p:blipFill>
        <p:spPr>
          <a:xfrm>
            <a:off x="6592570" y="1837055"/>
            <a:ext cx="3268345" cy="380365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82140" y="1256030"/>
            <a:ext cx="3549650" cy="460375"/>
          </a:xfrm>
          <a:prstGeom prst="rect">
            <a:avLst/>
          </a:prstGeom>
          <a:noFill/>
        </p:spPr>
        <p:txBody>
          <a:bodyPr wrap="none" rtlCol="0">
            <a:spAutoFit/>
          </a:bodyPr>
          <a:p>
            <a:pPr algn="l"/>
            <a:r>
              <a:rPr lang="zh-CN" altLang="en-US" sz="2400" b="1">
                <a:solidFill>
                  <a:schemeClr val="accent1">
                    <a:lumMod val="50000"/>
                  </a:schemeClr>
                </a:solidFill>
                <a:latin typeface="黑体" panose="02010609060101010101" charset="-122"/>
                <a:ea typeface="黑体" panose="02010609060101010101" charset="-122"/>
                <a:sym typeface="+mn-ea"/>
              </a:rPr>
              <a:t>（三）从临帖和摹帖入手</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pic>
        <p:nvPicPr>
          <p:cNvPr id="18438" name="图片 10" descr="http://t03.pic.sogou.com/2c92f7f5f68509d1-ba74ad269357bafe-3f16b4403d684f1665bf6f04ee8308b5.jpg"/>
          <p:cNvPicPr>
            <a:picLocks noChangeAspect="1"/>
          </p:cNvPicPr>
          <p:nvPr/>
        </p:nvPicPr>
        <p:blipFill>
          <a:blip r:embed="rId1"/>
          <a:stretch>
            <a:fillRect/>
          </a:stretch>
        </p:blipFill>
        <p:spPr>
          <a:xfrm>
            <a:off x="2722880" y="1824990"/>
            <a:ext cx="2996565" cy="3730625"/>
          </a:xfrm>
          <a:prstGeom prst="rect">
            <a:avLst/>
          </a:prstGeom>
          <a:noFill/>
          <a:ln w="9525">
            <a:noFill/>
          </a:ln>
        </p:spPr>
      </p:pic>
      <p:pic>
        <p:nvPicPr>
          <p:cNvPr id="18439" name="图片 12" descr="http://t04.pic.sogou.com/2c92f7f5f68509d1-abc21cd48f2fb537-5b3da007526bcfcf1797ece5991b7941.jpg"/>
          <p:cNvPicPr>
            <a:picLocks noChangeAspect="1"/>
          </p:cNvPicPr>
          <p:nvPr/>
        </p:nvPicPr>
        <p:blipFill>
          <a:blip r:embed="rId2"/>
          <a:stretch>
            <a:fillRect/>
          </a:stretch>
        </p:blipFill>
        <p:spPr>
          <a:xfrm>
            <a:off x="6446520" y="1878965"/>
            <a:ext cx="3085465" cy="367665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58735" y="1585270"/>
            <a:ext cx="7769860" cy="2460499"/>
            <a:chOff x="2258735" y="1686870"/>
            <a:chExt cx="776986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5566" y="3022539"/>
                    <a:ext cx="155638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一</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258735" y="3001320"/>
              <a:ext cx="7769860" cy="866775"/>
            </a:xfrm>
            <a:prstGeom prst="rect">
              <a:avLst/>
            </a:prstGeom>
            <a:noFill/>
          </p:spPr>
          <p:txBody>
            <a:bodyPr wrap="none" rtlCol="0">
              <a:noAutofit/>
            </a:bodyPr>
            <a:lstStyle/>
            <a:p>
              <a:pPr algn="ctr"/>
              <a:r>
                <a:rPr lang="zh-CN" altLang="en-US" sz="48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书法课程概述</a:t>
              </a:r>
              <a:endParaRPr lang="zh-CN" altLang="en-US" sz="48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pic>
        <p:nvPicPr>
          <p:cNvPr id="33" name="图片 32" descr="手绘边框1"/>
          <p:cNvPicPr>
            <a:picLocks noChangeAspect="1"/>
          </p:cNvPicPr>
          <p:nvPr/>
        </p:nvPicPr>
        <p:blipFill>
          <a:blip r:embed="rId3"/>
          <a:srcRect t="71479"/>
          <a:stretch>
            <a:fillRect/>
          </a:stretch>
        </p:blipFill>
        <p:spPr>
          <a:xfrm>
            <a:off x="208915" y="4952365"/>
            <a:ext cx="5805170" cy="1546225"/>
          </a:xfrm>
          <a:prstGeom prst="rect">
            <a:avLst/>
          </a:prstGeom>
        </p:spPr>
      </p:pic>
      <p:pic>
        <p:nvPicPr>
          <p:cNvPr id="34" name="图片 33" descr="手绘边框1"/>
          <p:cNvPicPr>
            <a:picLocks noChangeAspect="1"/>
          </p:cNvPicPr>
          <p:nvPr/>
        </p:nvPicPr>
        <p:blipFill>
          <a:blip r:embed="rId3"/>
          <a:srcRect t="71479"/>
          <a:stretch>
            <a:fillRect/>
          </a:stretch>
        </p:blipFill>
        <p:spPr>
          <a:xfrm>
            <a:off x="6014085" y="5047615"/>
            <a:ext cx="6001385" cy="154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36420" y="1179830"/>
            <a:ext cx="2937510" cy="460375"/>
          </a:xfrm>
          <a:prstGeom prst="rect">
            <a:avLst/>
          </a:prstGeom>
          <a:noFill/>
        </p:spPr>
        <p:txBody>
          <a:bodyPr wrap="none" rtlCol="0">
            <a:spAutoFit/>
          </a:bodyPr>
          <a:p>
            <a:pPr algn="l"/>
            <a:r>
              <a:rPr lang="zh-CN" altLang="en-US" sz="2400" b="1">
                <a:solidFill>
                  <a:schemeClr val="accent1">
                    <a:lumMod val="50000"/>
                  </a:schemeClr>
                </a:solidFill>
                <a:latin typeface="黑体" panose="02010609060101010101" charset="-122"/>
                <a:ea typeface="黑体" panose="02010609060101010101" charset="-122"/>
                <a:sym typeface="+mn-ea"/>
              </a:rPr>
              <a:t>（四）做到“三定”</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grpSp>
        <p:nvGrpSpPr>
          <p:cNvPr id="3" name="组合 2"/>
          <p:cNvGrpSpPr/>
          <p:nvPr/>
        </p:nvGrpSpPr>
        <p:grpSpPr>
          <a:xfrm>
            <a:off x="3395345" y="1937385"/>
            <a:ext cx="7306945" cy="3504565"/>
            <a:chOff x="3818" y="3793"/>
            <a:chExt cx="11507" cy="5519"/>
          </a:xfrm>
        </p:grpSpPr>
        <p:sp>
          <p:nvSpPr>
            <p:cNvPr id="19462" name="AutoShape 31"/>
            <p:cNvSpPr/>
            <p:nvPr/>
          </p:nvSpPr>
          <p:spPr>
            <a:xfrm>
              <a:off x="9748" y="6368"/>
              <a:ext cx="5400" cy="960"/>
            </a:xfrm>
            <a:prstGeom prst="roundRect">
              <a:avLst>
                <a:gd name="adj" fmla="val 16667"/>
              </a:avLst>
            </a:prstGeom>
            <a:solidFill>
              <a:srgbClr val="FFFFFF">
                <a:alpha val="79999"/>
              </a:srgbClr>
            </a:solidFill>
            <a:ln w="9525">
              <a:noFill/>
            </a:ln>
          </p:spPr>
          <p:txBody>
            <a:bodyPr wrap="none" anchor="ctr"/>
            <a:p>
              <a:endParaRPr lang="zh-CN" altLang="en-US" dirty="0">
                <a:latin typeface="Arial" panose="020B0604020202020204" pitchFamily="34" charset="0"/>
                <a:ea typeface="黑体" panose="02010609060101010101" charset="-122"/>
              </a:endParaRPr>
            </a:p>
          </p:txBody>
        </p:sp>
        <p:sp>
          <p:nvSpPr>
            <p:cNvPr id="19463" name="AutoShape 30"/>
            <p:cNvSpPr/>
            <p:nvPr/>
          </p:nvSpPr>
          <p:spPr>
            <a:xfrm>
              <a:off x="9748" y="4905"/>
              <a:ext cx="5400" cy="1305"/>
            </a:xfrm>
            <a:prstGeom prst="roundRect">
              <a:avLst>
                <a:gd name="adj" fmla="val 16667"/>
              </a:avLst>
            </a:prstGeom>
            <a:solidFill>
              <a:srgbClr val="FFFFFF">
                <a:alpha val="79999"/>
              </a:srgbClr>
            </a:solidFill>
            <a:ln w="9525">
              <a:noFill/>
            </a:ln>
          </p:spPr>
          <p:txBody>
            <a:bodyPr wrap="none" anchor="ctr"/>
            <a:p>
              <a:endParaRPr lang="zh-CN" altLang="en-US" sz="2400" dirty="0">
                <a:latin typeface="Arial" panose="020B0604020202020204" pitchFamily="34" charset="0"/>
                <a:ea typeface="黑体" panose="02010609060101010101" charset="-122"/>
              </a:endParaRPr>
            </a:p>
          </p:txBody>
        </p:sp>
        <p:sp>
          <p:nvSpPr>
            <p:cNvPr id="19464" name="AutoShape 29"/>
            <p:cNvSpPr/>
            <p:nvPr/>
          </p:nvSpPr>
          <p:spPr>
            <a:xfrm>
              <a:off x="9748" y="3793"/>
              <a:ext cx="5400" cy="960"/>
            </a:xfrm>
            <a:prstGeom prst="roundRect">
              <a:avLst>
                <a:gd name="adj" fmla="val 16667"/>
              </a:avLst>
            </a:prstGeom>
            <a:solidFill>
              <a:srgbClr val="FFFFFF">
                <a:alpha val="79999"/>
              </a:srgbClr>
            </a:solidFill>
            <a:ln w="9525">
              <a:noFill/>
            </a:ln>
          </p:spPr>
          <p:txBody>
            <a:bodyPr wrap="none" anchor="ctr"/>
            <a:p>
              <a:endParaRPr lang="zh-CN" altLang="en-US" dirty="0">
                <a:latin typeface="Arial" panose="020B0604020202020204" pitchFamily="34" charset="0"/>
                <a:ea typeface="黑体" panose="02010609060101010101" charset="-122"/>
              </a:endParaRPr>
            </a:p>
          </p:txBody>
        </p:sp>
        <p:grpSp>
          <p:nvGrpSpPr>
            <p:cNvPr id="19465" name="Group 5"/>
            <p:cNvGrpSpPr/>
            <p:nvPr/>
          </p:nvGrpSpPr>
          <p:grpSpPr>
            <a:xfrm>
              <a:off x="3818" y="4948"/>
              <a:ext cx="4305" cy="4365"/>
              <a:chOff x="862" y="713"/>
              <a:chExt cx="3780" cy="3490"/>
            </a:xfrm>
          </p:grpSpPr>
          <p:grpSp>
            <p:nvGrpSpPr>
              <p:cNvPr id="19469" name="Group 6"/>
              <p:cNvGrpSpPr/>
              <p:nvPr/>
            </p:nvGrpSpPr>
            <p:grpSpPr>
              <a:xfrm>
                <a:off x="1082" y="2210"/>
                <a:ext cx="3406" cy="1993"/>
                <a:chOff x="1082" y="2355"/>
                <a:chExt cx="3406" cy="1993"/>
              </a:xfrm>
            </p:grpSpPr>
            <p:sp>
              <p:nvSpPr>
                <p:cNvPr id="19482" name="Freeform 7"/>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808080">
                    <a:alpha val="100000"/>
                  </a:srgbClr>
                </a:solidFill>
                <a:ln w="9525">
                  <a:noFill/>
                </a:ln>
              </p:spPr>
              <p:txBody>
                <a:bodyPr/>
                <a:p>
                  <a:endParaRPr lang="zh-CN" altLang="en-US">
                    <a:ea typeface="黑体" panose="02010609060101010101" charset="-122"/>
                  </a:endParaRPr>
                </a:p>
              </p:txBody>
            </p:sp>
            <p:sp>
              <p:nvSpPr>
                <p:cNvPr id="19483" name="Freeform 8"/>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hlink">
                    <a:alpha val="100000"/>
                  </a:schemeClr>
                </a:solidFill>
                <a:ln w="9525">
                  <a:noFill/>
                </a:ln>
              </p:spPr>
              <p:txBody>
                <a:bodyPr/>
                <a:p>
                  <a:endParaRPr lang="zh-CN" altLang="en-US">
                    <a:ea typeface="黑体" panose="02010609060101010101" charset="-122"/>
                  </a:endParaRPr>
                </a:p>
              </p:txBody>
            </p:sp>
            <p:sp>
              <p:nvSpPr>
                <p:cNvPr id="19484" name="Freeform 9"/>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solidFill>
                  <a:srgbClr val="969696">
                    <a:alpha val="100000"/>
                  </a:srgbClr>
                </a:solidFill>
                <a:ln w="9525">
                  <a:noFill/>
                </a:ln>
              </p:spPr>
              <p:txBody>
                <a:bodyPr/>
                <a:p>
                  <a:endParaRPr lang="zh-CN" altLang="en-US">
                    <a:ea typeface="黑体" panose="02010609060101010101" charset="-122"/>
                  </a:endParaRPr>
                </a:p>
              </p:txBody>
            </p:sp>
          </p:grpSp>
          <p:grpSp>
            <p:nvGrpSpPr>
              <p:cNvPr id="19470" name="Group 10"/>
              <p:cNvGrpSpPr/>
              <p:nvPr/>
            </p:nvGrpSpPr>
            <p:grpSpPr>
              <a:xfrm>
                <a:off x="1009" y="1723"/>
                <a:ext cx="3527" cy="1993"/>
                <a:chOff x="1082" y="2355"/>
                <a:chExt cx="3406" cy="1993"/>
              </a:xfrm>
            </p:grpSpPr>
            <p:sp>
              <p:nvSpPr>
                <p:cNvPr id="19479" name="Freeform 11"/>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B2B2B2">
                    <a:alpha val="100000"/>
                  </a:srgbClr>
                </a:solidFill>
                <a:ln w="9525">
                  <a:noFill/>
                </a:ln>
              </p:spPr>
              <p:txBody>
                <a:bodyPr/>
                <a:p>
                  <a:endParaRPr lang="zh-CN" altLang="en-US">
                    <a:ea typeface="黑体" panose="02010609060101010101" charset="-122"/>
                  </a:endParaRPr>
                </a:p>
              </p:txBody>
            </p:sp>
            <p:sp>
              <p:nvSpPr>
                <p:cNvPr id="19480" name="Freeform 12"/>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accent1">
                    <a:alpha val="100000"/>
                  </a:schemeClr>
                </a:solidFill>
                <a:ln w="9525">
                  <a:noFill/>
                </a:ln>
              </p:spPr>
              <p:txBody>
                <a:bodyPr/>
                <a:p>
                  <a:endParaRPr lang="zh-CN" altLang="en-US">
                    <a:ea typeface="黑体" panose="02010609060101010101" charset="-122"/>
                  </a:endParaRPr>
                </a:p>
              </p:txBody>
            </p:sp>
            <p:sp>
              <p:nvSpPr>
                <p:cNvPr id="19481" name="Freeform 13"/>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solidFill>
                  <a:srgbClr val="B4B4B4">
                    <a:alpha val="100000"/>
                  </a:srgbClr>
                </a:solidFill>
                <a:ln w="9525">
                  <a:noFill/>
                </a:ln>
              </p:spPr>
              <p:txBody>
                <a:bodyPr/>
                <a:p>
                  <a:endParaRPr lang="zh-CN" altLang="en-US">
                    <a:ea typeface="黑体" panose="02010609060101010101" charset="-122"/>
                  </a:endParaRPr>
                </a:p>
              </p:txBody>
            </p:sp>
          </p:grpSp>
          <p:grpSp>
            <p:nvGrpSpPr>
              <p:cNvPr id="19471" name="Group 14"/>
              <p:cNvGrpSpPr/>
              <p:nvPr/>
            </p:nvGrpSpPr>
            <p:grpSpPr>
              <a:xfrm>
                <a:off x="935" y="1219"/>
                <a:ext cx="3653" cy="1993"/>
                <a:chOff x="1082" y="2355"/>
                <a:chExt cx="3406" cy="1993"/>
              </a:xfrm>
            </p:grpSpPr>
            <p:sp>
              <p:nvSpPr>
                <p:cNvPr id="19476" name="Freeform 15"/>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C0C0C0">
                    <a:alpha val="100000"/>
                  </a:srgbClr>
                </a:solidFill>
                <a:ln w="9525">
                  <a:noFill/>
                </a:ln>
              </p:spPr>
              <p:txBody>
                <a:bodyPr/>
                <a:p>
                  <a:endParaRPr lang="zh-CN" altLang="en-US">
                    <a:ea typeface="黑体" panose="02010609060101010101" charset="-122"/>
                  </a:endParaRPr>
                </a:p>
              </p:txBody>
            </p:sp>
            <p:sp>
              <p:nvSpPr>
                <p:cNvPr id="19477" name="Freeform 16"/>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folHlink">
                    <a:alpha val="100000"/>
                  </a:schemeClr>
                </a:solidFill>
                <a:ln w="9525">
                  <a:noFill/>
                </a:ln>
              </p:spPr>
              <p:txBody>
                <a:bodyPr/>
                <a:p>
                  <a:endParaRPr lang="zh-CN" altLang="en-US">
                    <a:ea typeface="黑体" panose="02010609060101010101" charset="-122"/>
                  </a:endParaRPr>
                </a:p>
              </p:txBody>
            </p:sp>
            <p:sp>
              <p:nvSpPr>
                <p:cNvPr id="19478" name="Freeform 17"/>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solidFill>
                  <a:srgbClr val="DDDDDD">
                    <a:alpha val="100000"/>
                  </a:srgbClr>
                </a:solidFill>
                <a:ln w="9525">
                  <a:noFill/>
                </a:ln>
              </p:spPr>
              <p:txBody>
                <a:bodyPr/>
                <a:p>
                  <a:endParaRPr lang="zh-CN" altLang="en-US">
                    <a:ea typeface="黑体" panose="02010609060101010101" charset="-122"/>
                  </a:endParaRPr>
                </a:p>
              </p:txBody>
            </p:sp>
          </p:grpSp>
          <p:grpSp>
            <p:nvGrpSpPr>
              <p:cNvPr id="19472" name="Group 18"/>
              <p:cNvGrpSpPr/>
              <p:nvPr/>
            </p:nvGrpSpPr>
            <p:grpSpPr>
              <a:xfrm>
                <a:off x="862" y="713"/>
                <a:ext cx="3780" cy="1993"/>
                <a:chOff x="1082" y="2355"/>
                <a:chExt cx="3406" cy="1993"/>
              </a:xfrm>
            </p:grpSpPr>
            <p:sp>
              <p:nvSpPr>
                <p:cNvPr id="19473" name="Freeform 19"/>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DDDDDD">
                    <a:alpha val="100000"/>
                  </a:srgbClr>
                </a:solidFill>
                <a:ln w="9525">
                  <a:noFill/>
                </a:ln>
              </p:spPr>
              <p:txBody>
                <a:bodyPr/>
                <a:p>
                  <a:endParaRPr lang="zh-CN" altLang="en-US">
                    <a:ea typeface="黑体" panose="02010609060101010101" charset="-122"/>
                  </a:endParaRPr>
                </a:p>
              </p:txBody>
            </p:sp>
            <p:sp>
              <p:nvSpPr>
                <p:cNvPr id="19474" name="Freeform 20"/>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accent2">
                    <a:alpha val="100000"/>
                  </a:schemeClr>
                </a:solidFill>
                <a:ln w="9525">
                  <a:noFill/>
                </a:ln>
              </p:spPr>
              <p:txBody>
                <a:bodyPr/>
                <a:p>
                  <a:endParaRPr lang="zh-CN" altLang="en-US">
                    <a:ea typeface="黑体" panose="02010609060101010101" charset="-122"/>
                  </a:endParaRPr>
                </a:p>
              </p:txBody>
            </p:sp>
            <p:sp>
              <p:nvSpPr>
                <p:cNvPr id="19475" name="Freeform 21"/>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gradFill rotWithShape="1">
                  <a:gsLst>
                    <a:gs pos="0">
                      <a:srgbClr val="D6D6D6">
                        <a:alpha val="100000"/>
                      </a:srgbClr>
                    </a:gs>
                    <a:gs pos="100000">
                      <a:srgbClr val="F8F8F8">
                        <a:alpha val="100000"/>
                      </a:srgbClr>
                    </a:gs>
                  </a:gsLst>
                  <a:lin ang="5400000" scaled="1"/>
                  <a:tileRect/>
                </a:gradFill>
                <a:ln w="9525">
                  <a:noFill/>
                </a:ln>
              </p:spPr>
              <p:txBody>
                <a:bodyPr/>
                <a:p>
                  <a:endParaRPr lang="zh-CN" altLang="en-US">
                    <a:ea typeface="黑体" panose="02010609060101010101" charset="-122"/>
                  </a:endParaRPr>
                </a:p>
              </p:txBody>
            </p:sp>
          </p:grpSp>
        </p:grpSp>
        <p:sp>
          <p:nvSpPr>
            <p:cNvPr id="19466" name="AutoShape 22"/>
            <p:cNvSpPr/>
            <p:nvPr/>
          </p:nvSpPr>
          <p:spPr>
            <a:xfrm>
              <a:off x="9713" y="3925"/>
              <a:ext cx="5612" cy="813"/>
            </a:xfrm>
            <a:prstGeom prst="callout2">
              <a:avLst>
                <a:gd name="adj1" fmla="val 22153"/>
                <a:gd name="adj2" fmla="val -2139"/>
                <a:gd name="adj3" fmla="val 22153"/>
                <a:gd name="adj4" fmla="val -13361"/>
                <a:gd name="adj5" fmla="val 265847"/>
                <a:gd name="adj6" fmla="val -25167"/>
              </a:avLst>
            </a:prstGeom>
            <a:noFill/>
            <a:ln w="9525" cap="flat" cmpd="sng">
              <a:solidFill>
                <a:srgbClr val="000000"/>
              </a:solidFill>
              <a:prstDash val="solid"/>
              <a:miter/>
              <a:headEnd type="diamond" w="med" len="med"/>
              <a:tailEnd type="none" w="med" len="med"/>
            </a:ln>
          </p:spPr>
          <p:txBody>
            <a:bodyPr anchor="ctr"/>
            <a:p>
              <a:pPr eaLnBrk="0" hangingPunct="0"/>
              <a:r>
                <a:rPr lang="zh-CN" altLang="en-US" sz="2400" b="1" dirty="0">
                  <a:solidFill>
                    <a:schemeClr val="accent6"/>
                  </a:solidFill>
                  <a:latin typeface="隶书" panose="02010509060101010101" pitchFamily="1" charset="-122"/>
                  <a:ea typeface="隶书" panose="02010509060101010101" pitchFamily="1" charset="-122"/>
                </a:rPr>
                <a:t>定时</a:t>
              </a:r>
              <a:endParaRPr lang="zh-CN" altLang="en-US" sz="2400" b="1" dirty="0">
                <a:solidFill>
                  <a:schemeClr val="accent6"/>
                </a:solidFill>
                <a:latin typeface="隶书" panose="02010509060101010101" pitchFamily="1" charset="-122"/>
                <a:ea typeface="隶书" panose="02010509060101010101" pitchFamily="1" charset="-122"/>
              </a:endParaRPr>
            </a:p>
          </p:txBody>
        </p:sp>
        <p:sp>
          <p:nvSpPr>
            <p:cNvPr id="19467" name="AutoShape 25"/>
            <p:cNvSpPr/>
            <p:nvPr/>
          </p:nvSpPr>
          <p:spPr>
            <a:xfrm>
              <a:off x="9673" y="6568"/>
              <a:ext cx="5485" cy="760"/>
            </a:xfrm>
            <a:prstGeom prst="callout2">
              <a:avLst>
                <a:gd name="adj1" fmla="val 23685"/>
                <a:gd name="adj2" fmla="val -2190"/>
                <a:gd name="adj3" fmla="val 23685"/>
                <a:gd name="adj4" fmla="val -14722"/>
                <a:gd name="adj5" fmla="val 157894"/>
                <a:gd name="adj6" fmla="val -27574"/>
              </a:avLst>
            </a:prstGeom>
            <a:noFill/>
            <a:ln w="9525" cap="flat" cmpd="sng">
              <a:solidFill>
                <a:srgbClr val="000000"/>
              </a:solidFill>
              <a:prstDash val="solid"/>
              <a:miter/>
              <a:headEnd type="diamond" w="med" len="med"/>
              <a:tailEnd type="none" w="med" len="med"/>
            </a:ln>
          </p:spPr>
          <p:txBody>
            <a:bodyPr anchor="ctr"/>
            <a:p>
              <a:pPr eaLnBrk="0" hangingPunct="0"/>
              <a:r>
                <a:rPr lang="zh-CN" altLang="en-US" sz="2400" b="1" dirty="0">
                  <a:solidFill>
                    <a:schemeClr val="accent6"/>
                  </a:solidFill>
                  <a:latin typeface="隶书" panose="02010509060101010101" pitchFamily="1" charset="-122"/>
                  <a:ea typeface="隶书" panose="02010509060101010101" pitchFamily="1" charset="-122"/>
                </a:rPr>
                <a:t>定帖</a:t>
              </a:r>
              <a:endParaRPr lang="zh-CN" altLang="en-US" sz="2400" b="1" dirty="0">
                <a:solidFill>
                  <a:schemeClr val="accent6"/>
                </a:solidFill>
                <a:latin typeface="隶书" panose="02010509060101010101" pitchFamily="1" charset="-122"/>
                <a:ea typeface="隶书" panose="02010509060101010101" pitchFamily="1" charset="-122"/>
              </a:endParaRPr>
            </a:p>
          </p:txBody>
        </p:sp>
        <p:sp>
          <p:nvSpPr>
            <p:cNvPr id="19468" name="AutoShape 23"/>
            <p:cNvSpPr/>
            <p:nvPr/>
          </p:nvSpPr>
          <p:spPr>
            <a:xfrm>
              <a:off x="9685" y="4930"/>
              <a:ext cx="5590" cy="1280"/>
            </a:xfrm>
            <a:prstGeom prst="callout2">
              <a:avLst>
                <a:gd name="adj1" fmla="val 21884"/>
                <a:gd name="adj2" fmla="val -2148"/>
                <a:gd name="adj3" fmla="val 21884"/>
                <a:gd name="adj4" fmla="val -13014"/>
                <a:gd name="adj5" fmla="val 184245"/>
                <a:gd name="adj6" fmla="val -31602"/>
              </a:avLst>
            </a:prstGeom>
            <a:noFill/>
            <a:ln w="9525" cap="flat" cmpd="sng">
              <a:solidFill>
                <a:srgbClr val="000000"/>
              </a:solidFill>
              <a:prstDash val="solid"/>
              <a:miter/>
              <a:headEnd type="diamond" w="med" len="med"/>
              <a:tailEnd type="none" w="med" len="med"/>
            </a:ln>
          </p:spPr>
          <p:txBody>
            <a:bodyPr anchor="ctr"/>
            <a:p>
              <a:pPr eaLnBrk="0" hangingPunct="0"/>
              <a:r>
                <a:rPr lang="zh-CN" altLang="en-US" sz="2400" b="1" dirty="0">
                  <a:solidFill>
                    <a:schemeClr val="folHlink"/>
                  </a:solidFill>
                  <a:latin typeface="隶书" panose="02010509060101010101" pitchFamily="1" charset="-122"/>
                  <a:ea typeface="隶书" panose="02010509060101010101" pitchFamily="1" charset="-122"/>
                </a:rPr>
                <a:t>定量：一是时间量，</a:t>
              </a:r>
              <a:endParaRPr lang="zh-CN" altLang="en-US" sz="2400" b="1" dirty="0">
                <a:solidFill>
                  <a:schemeClr val="folHlink"/>
                </a:solidFill>
                <a:latin typeface="隶书" panose="02010509060101010101" pitchFamily="1" charset="-122"/>
                <a:ea typeface="隶书" panose="02010509060101010101" pitchFamily="1" charset="-122"/>
              </a:endParaRPr>
            </a:p>
            <a:p>
              <a:pPr eaLnBrk="0" hangingPunct="0"/>
              <a:r>
                <a:rPr lang="zh-CN" altLang="en-US" sz="2400" b="1" dirty="0">
                  <a:solidFill>
                    <a:schemeClr val="folHlink"/>
                  </a:solidFill>
                  <a:latin typeface="隶书" panose="02010509060101010101" pitchFamily="1" charset="-122"/>
                  <a:ea typeface="隶书" panose="02010509060101010101" pitchFamily="1" charset="-122"/>
                </a:rPr>
                <a:t>      二是数量，</a:t>
              </a:r>
              <a:endParaRPr lang="zh-CN" altLang="en-US" sz="2400" b="1" dirty="0">
                <a:solidFill>
                  <a:schemeClr val="folHlink"/>
                </a:solidFill>
                <a:latin typeface="隶书" panose="02010509060101010101" pitchFamily="1" charset="-122"/>
                <a:ea typeface="隶书" panose="02010509060101010101" pitchFamily="1" charset="-122"/>
              </a:endParaRPr>
            </a:p>
            <a:p>
              <a:pPr eaLnBrk="0" hangingPunct="0"/>
              <a:r>
                <a:rPr lang="zh-CN" altLang="en-US" sz="2400" b="1" dirty="0">
                  <a:solidFill>
                    <a:schemeClr val="folHlink"/>
                  </a:solidFill>
                  <a:latin typeface="隶书" panose="02010509060101010101" pitchFamily="1" charset="-122"/>
                  <a:ea typeface="隶书" panose="02010509060101010101" pitchFamily="1" charset="-122"/>
                </a:rPr>
                <a:t>      三是纸张量</a:t>
              </a:r>
              <a:endParaRPr lang="en-US" altLang="zh-CN" sz="2400" b="1" dirty="0">
                <a:solidFill>
                  <a:schemeClr val="folHlink"/>
                </a:solidFill>
                <a:latin typeface="黑体" panose="02010609060101010101" charset="-122"/>
                <a:ea typeface="黑体" panose="02010609060101010101"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36420" y="1179830"/>
            <a:ext cx="2937510" cy="460375"/>
          </a:xfrm>
          <a:prstGeom prst="rect">
            <a:avLst/>
          </a:prstGeom>
          <a:noFill/>
        </p:spPr>
        <p:txBody>
          <a:bodyPr wrap="none" rtlCol="0">
            <a:spAutoFit/>
          </a:bodyPr>
          <a:p>
            <a:pPr algn="l"/>
            <a:r>
              <a:rPr lang="zh-CN" altLang="en-US" sz="2400" b="1">
                <a:solidFill>
                  <a:schemeClr val="accent1">
                    <a:lumMod val="50000"/>
                  </a:schemeClr>
                </a:solidFill>
                <a:latin typeface="黑体" panose="02010609060101010101" charset="-122"/>
                <a:ea typeface="黑体" panose="02010609060101010101" charset="-122"/>
                <a:sym typeface="+mn-ea"/>
              </a:rPr>
              <a:t>（五）要规整有章法</a:t>
            </a:r>
            <a:endParaRPr lang="zh-CN" altLang="en-US" sz="2400" b="1">
              <a:solidFill>
                <a:schemeClr val="accent1">
                  <a:lumMod val="50000"/>
                </a:schemeClr>
              </a:solidFill>
              <a:latin typeface="黑体" panose="02010609060101010101" charset="-122"/>
              <a:ea typeface="黑体" panose="02010609060101010101" charset="-122"/>
              <a:sym typeface="+mn-ea"/>
            </a:endParaRPr>
          </a:p>
        </p:txBody>
      </p:sp>
      <p:pic>
        <p:nvPicPr>
          <p:cNvPr id="20486" name="图片 4" descr="http://t01.pic.sogou.com/ad85704b78369382-67899b651fa26c7e-8805b514a302048856aa3a3749726b9b.jpg"/>
          <p:cNvPicPr>
            <a:picLocks noChangeAspect="1"/>
          </p:cNvPicPr>
          <p:nvPr/>
        </p:nvPicPr>
        <p:blipFill>
          <a:blip r:embed="rId1"/>
          <a:srcRect t="5436" b="5800"/>
          <a:stretch>
            <a:fillRect/>
          </a:stretch>
        </p:blipFill>
        <p:spPr>
          <a:xfrm>
            <a:off x="3315335" y="2018665"/>
            <a:ext cx="5561330" cy="37223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图示 7"/>
          <p:cNvGraphicFramePr/>
          <p:nvPr/>
        </p:nvGraphicFramePr>
        <p:xfrm>
          <a:off x="3055620" y="1845310"/>
          <a:ext cx="5779770" cy="36722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 name="组合 3"/>
          <p:cNvGrpSpPr/>
          <p:nvPr/>
        </p:nvGrpSpPr>
        <p:grpSpPr>
          <a:xfrm>
            <a:off x="1290493" y="910016"/>
            <a:ext cx="4392487" cy="631799"/>
            <a:chOff x="0" y="8136"/>
            <a:chExt cx="4392488" cy="631799"/>
          </a:xfrm>
          <a:scene3d>
            <a:camera prst="orthographicFront"/>
            <a:lightRig rig="chilly" dir="t"/>
          </a:scene3d>
        </p:grpSpPr>
        <p:sp>
          <p:nvSpPr>
            <p:cNvPr id="5" name="圆角矩形 4"/>
            <p:cNvSpPr/>
            <p:nvPr/>
          </p:nvSpPr>
          <p:spPr>
            <a:xfrm>
              <a:off x="0" y="8136"/>
              <a:ext cx="4392488" cy="631799"/>
            </a:xfrm>
            <a:prstGeom prst="roundRect">
              <a:avLst/>
            </a:prstGeom>
          </p:spPr>
          <p:style>
            <a:lnRef idx="1">
              <a:schemeClr val="accent4"/>
            </a:lnRef>
            <a:fillRef idx="2">
              <a:schemeClr val="accent4"/>
            </a:fillRef>
            <a:effectRef idx="1">
              <a:schemeClr val="accent4"/>
            </a:effectRef>
            <a:fontRef idx="minor">
              <a:schemeClr val="dk1"/>
            </a:fontRef>
          </p:style>
        </p:sp>
        <p:sp>
          <p:nvSpPr>
            <p:cNvPr id="6" name="圆角矩形 4"/>
            <p:cNvSpPr/>
            <p:nvPr/>
          </p:nvSpPr>
          <p:spPr>
            <a:xfrm>
              <a:off x="30842" y="38978"/>
              <a:ext cx="4330804" cy="570115"/>
            </a:xfrm>
            <a:prstGeom prst="rect">
              <a:avLst/>
            </a:prstGeom>
          </p:spPr>
          <p:style>
            <a:lnRef idx="1">
              <a:schemeClr val="accent4"/>
            </a:lnRef>
            <a:fillRef idx="2">
              <a:schemeClr val="accent4"/>
            </a:fillRef>
            <a:effectRef idx="1">
              <a:schemeClr val="accent4"/>
            </a:effectRef>
            <a:fontRef idx="minor">
              <a:schemeClr val="dk1"/>
            </a:fontRef>
          </p:style>
          <p:txBody>
            <a:bodyPr tIns="91440" bIns="91440" spcCol="1270" anchor="ctr"/>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三、师范生应具备的书写能力</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3583940" y="3075940"/>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学生书法作品</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5" name="Picture 23" descr="http://t04.pic.sogou.com/8ecc106cb8024273-3178e27de9a33ce9-8564b55f29c92b6fabba6675a457641e_i.jpg"/>
          <p:cNvPicPr>
            <a:picLocks noChangeAspect="1"/>
          </p:cNvPicPr>
          <p:nvPr/>
        </p:nvPicPr>
        <p:blipFill>
          <a:blip r:embed="rId1"/>
          <a:stretch>
            <a:fillRect/>
          </a:stretch>
        </p:blipFill>
        <p:spPr>
          <a:xfrm>
            <a:off x="5242560" y="1630045"/>
            <a:ext cx="5381625" cy="3596005"/>
          </a:xfrm>
          <a:prstGeom prst="rect">
            <a:avLst/>
          </a:prstGeom>
          <a:noFill/>
          <a:ln w="9525">
            <a:noFill/>
          </a:ln>
        </p:spPr>
      </p:pic>
      <p:pic>
        <p:nvPicPr>
          <p:cNvPr id="24578" name="Picture 25" descr="http://t04.pic.sogou.com/6fd093648f34f727-10c8428636780990-f0682bf1fa443dbf1f5cc729f29f227c.jpg"/>
          <p:cNvPicPr>
            <a:picLocks noChangeAspect="1"/>
          </p:cNvPicPr>
          <p:nvPr/>
        </p:nvPicPr>
        <p:blipFill>
          <a:blip r:embed="rId2"/>
          <a:stretch>
            <a:fillRect/>
          </a:stretch>
        </p:blipFill>
        <p:spPr>
          <a:xfrm>
            <a:off x="2233295" y="695325"/>
            <a:ext cx="2562225" cy="546608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2" descr="http://t03.pic.sogou.com/d0d2426c6cffd5c8-ff463f7f1680c6f6-ff9b71a80ccd940ea01f3960129b3f3e.jpg"/>
          <p:cNvPicPr>
            <a:picLocks noChangeAspect="1"/>
          </p:cNvPicPr>
          <p:nvPr>
            <p:custDataLst>
              <p:tags r:id="rId1"/>
            </p:custDataLst>
          </p:nvPr>
        </p:nvPicPr>
        <p:blipFill>
          <a:blip r:embed="rId2"/>
          <a:stretch>
            <a:fillRect/>
          </a:stretch>
        </p:blipFill>
        <p:spPr>
          <a:xfrm>
            <a:off x="936625" y="1319530"/>
            <a:ext cx="5078730" cy="3397885"/>
          </a:xfrm>
          <a:prstGeom prst="rect">
            <a:avLst/>
          </a:prstGeom>
          <a:noFill/>
          <a:ln w="9525">
            <a:noFill/>
          </a:ln>
        </p:spPr>
      </p:pic>
      <p:pic>
        <p:nvPicPr>
          <p:cNvPr id="24579" name="Picture 24" descr="http://t01.pic.sogou.com/cc490776ca7f48cb-d7a5a81417d002ee-e05d481c82cc2e3098e5c508d3222845.jpg"/>
          <p:cNvPicPr>
            <a:picLocks noChangeAspect="1"/>
          </p:cNvPicPr>
          <p:nvPr>
            <p:custDataLst>
              <p:tags r:id="rId3"/>
            </p:custDataLst>
          </p:nvPr>
        </p:nvPicPr>
        <p:blipFill>
          <a:blip r:embed="rId4"/>
          <a:stretch>
            <a:fillRect/>
          </a:stretch>
        </p:blipFill>
        <p:spPr>
          <a:xfrm>
            <a:off x="6327775" y="1379220"/>
            <a:ext cx="4719320" cy="339344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custDataLst>
              <p:tags r:id="rId1"/>
            </p:custDataLst>
          </p:nvPr>
        </p:nvSpPr>
        <p:spPr>
          <a:xfrm>
            <a:off x="1315085" y="763905"/>
            <a:ext cx="8846185" cy="629920"/>
          </a:xfrm>
        </p:spPr>
        <p:txBody>
          <a:bodyPr/>
          <a:p>
            <a:pPr algn="l"/>
            <a:r>
              <a:rPr lang="zh-CN" altLang="en-US" sz="2800">
                <a:solidFill>
                  <a:schemeClr val="accent2">
                    <a:lumMod val="54320"/>
                  </a:schemeClr>
                </a:solidFill>
              </a:rPr>
              <a:t>家园社合作共育的特点</a:t>
            </a:r>
            <a:endParaRPr lang="zh-CN" altLang="en-US" sz="2800">
              <a:solidFill>
                <a:schemeClr val="accent2">
                  <a:lumMod val="54320"/>
                </a:schemeClr>
              </a:solidFill>
            </a:endParaRPr>
          </a:p>
        </p:txBody>
      </p:sp>
      <p:sp>
        <p:nvSpPr>
          <p:cNvPr id="2" name="圆角矩形 1"/>
          <p:cNvSpPr/>
          <p:nvPr/>
        </p:nvSpPr>
        <p:spPr>
          <a:xfrm>
            <a:off x="4594225" y="1600200"/>
            <a:ext cx="6739890" cy="4358640"/>
          </a:xfrm>
          <a:prstGeom prst="roundRect">
            <a:avLst>
              <a:gd name="adj" fmla="val 900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en-US" altLang="zh-CN">
                <a:solidFill>
                  <a:schemeClr val="tx1"/>
                </a:solidFill>
                <a:latin typeface="黑体" panose="02010609060101010101" charset="-122"/>
                <a:ea typeface="黑体" panose="02010609060101010101" charset="-122"/>
                <a:cs typeface="Lato Regular" charset="0"/>
                <a:sym typeface="+mn-ea"/>
              </a:rPr>
              <a:t>2000年初，书法教育被国家教育部列为美育二级教学科目，标志着书法课步入学校课堂。2011年《教育部关于中小学开展书法教育的意见》中提出，书法是中华民族的文化瑰宝，是人类文明的宝贵财富，是基础教育的重要内容。提高学生的汉字书写能力，对培养其审美情趣、陶冶情操、提高文化修养，都有着重要的作用。2013年1月，国家教育部又印发《中小学书法教育指导纲要》，明确阐述了书法教学的基本理念、目标与内容、实施建议与要求，为中小学书法教育指明了路线。2014年3月，教育部印发的《完善中华优秀传统文化教育指导纲要》中强调：小学低年级要以培育学生对中华优秀传统文化的亲切感为重点开展启蒙教育。认识常用汉字，学习独立识字，初步感受汉字的形体美。这为学龄儿童书法教学启蒙指明了方向。书法教育成为中国传统“蒙学”中最为精彩的一种文化和精神组合，现如今，幼儿园里翰墨飘香，孩子们享受着书法教育的滋润</a:t>
            </a:r>
            <a:r>
              <a:rPr lang="zh-CN" altLang="en-US">
                <a:solidFill>
                  <a:schemeClr val="tx1"/>
                </a:solidFill>
                <a:latin typeface="黑体" panose="02010609060101010101" charset="-122"/>
                <a:ea typeface="黑体" panose="02010609060101010101" charset="-122"/>
                <a:cs typeface="Lato Regular" charset="0"/>
                <a:sym typeface="+mn-ea"/>
              </a:rPr>
              <a:t>。</a:t>
            </a:r>
            <a:endParaRPr lang="zh-CN" altLang="en-US" b="0" i="0" u="none" strike="noStrike" kern="1200" cap="none" spc="0" baseline="0" noProof="1">
              <a:solidFill>
                <a:schemeClr val="tx1"/>
              </a:solidFill>
              <a:latin typeface="黑体" panose="02010609060101010101" charset="-122"/>
              <a:ea typeface="黑体" panose="02010609060101010101" charset="-122"/>
              <a:cs typeface="Lato Regular" charset="0"/>
              <a:sym typeface="+mn-ea"/>
            </a:endParaRPr>
          </a:p>
        </p:txBody>
      </p:sp>
      <p:grpSp>
        <p:nvGrpSpPr>
          <p:cNvPr id="163" name="组合"/>
          <p:cNvGrpSpPr/>
          <p:nvPr/>
        </p:nvGrpSpPr>
        <p:grpSpPr>
          <a:xfrm>
            <a:off x="1064260" y="1851660"/>
            <a:ext cx="3303905" cy="3213100"/>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906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906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906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906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906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906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906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906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906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906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906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906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906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906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a:t>
            </a:r>
            <a:r>
              <a:rPr lang="zh-CN" altLang="en-US" sz="8000">
                <a:solidFill>
                  <a:srgbClr val="0091DC"/>
                </a:solidFill>
                <a:latin typeface="汉仪长宋简" panose="02010600000101010101" charset="-122"/>
                <a:ea typeface="汉仪长宋简" panose="02010600000101010101" charset="-122"/>
              </a:rPr>
              <a:t>观看</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1168308" y="238480"/>
            <a:ext cx="4991192" cy="2781326"/>
            <a:chOff x="1104808" y="1672945"/>
            <a:chExt cx="4991192" cy="2781326"/>
          </a:xfrm>
        </p:grpSpPr>
        <p:cxnSp>
          <p:nvCxnSpPr>
            <p:cNvPr id="143" name="直接连接符 14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104808" y="1672945"/>
              <a:ext cx="3913815" cy="955364"/>
              <a:chOff x="4178208" y="2858499"/>
              <a:chExt cx="3913815" cy="955364"/>
            </a:xfrm>
          </p:grpSpPr>
          <p:grpSp>
            <p:nvGrpSpPr>
              <p:cNvPr id="11" name="组合 10"/>
              <p:cNvGrpSpPr/>
              <p:nvPr/>
            </p:nvGrpSpPr>
            <p:grpSpPr>
              <a:xfrm>
                <a:off x="4178208" y="2858499"/>
                <a:ext cx="3913815" cy="839559"/>
                <a:chOff x="3916092" y="2236199"/>
                <a:chExt cx="3913815" cy="839559"/>
              </a:xfrm>
            </p:grpSpPr>
            <p:sp>
              <p:nvSpPr>
                <p:cNvPr id="15"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sp>
              <p:nvSpPr>
                <p:cNvPr id="16"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17"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12" name="文本框 11"/>
              <p:cNvSpPr txBox="1"/>
              <p:nvPr/>
            </p:nvSpPr>
            <p:spPr>
              <a:xfrm>
                <a:off x="4721265" y="2995090"/>
                <a:ext cx="2225040" cy="706755"/>
              </a:xfrm>
              <a:prstGeom prst="rect">
                <a:avLst/>
              </a:prstGeom>
              <a:noFill/>
            </p:spPr>
            <p:txBody>
              <a:bodyPr wrap="none" rtlCol="0">
                <a:spAutoFit/>
              </a:bodyPr>
              <a:lstStyle/>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4"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2" name="组合 1"/>
          <p:cNvGrpSpPr/>
          <p:nvPr/>
        </p:nvGrpSpPr>
        <p:grpSpPr>
          <a:xfrm>
            <a:off x="1781810" y="1658620"/>
            <a:ext cx="6408420" cy="3920490"/>
            <a:chOff x="7793" y="1914"/>
            <a:chExt cx="10092" cy="6174"/>
          </a:xfrm>
        </p:grpSpPr>
        <p:grpSp>
          <p:nvGrpSpPr>
            <p:cNvPr id="687" name="组合"/>
            <p:cNvGrpSpPr/>
            <p:nvPr/>
          </p:nvGrpSpPr>
          <p:grpSpPr>
            <a:xfrm>
              <a:off x="7793" y="1914"/>
              <a:ext cx="10092" cy="975"/>
              <a:chOff x="5612415" y="1312183"/>
              <a:chExt cx="6409103" cy="619579"/>
            </a:xfrm>
          </p:grpSpPr>
          <p:sp>
            <p:nvSpPr>
              <p:cNvPr id="13315"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nvSpPr>
          <p:spPr>
            <a:xfrm>
              <a:off x="7793" y="3114"/>
              <a:ext cx="9097" cy="5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了解书法课程的内容，掌握书法课程的目的、任务。</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nvGrpSpPr>
          <p:grpSpPr>
            <a:xfrm>
              <a:off x="7793" y="4101"/>
              <a:ext cx="10092" cy="978"/>
              <a:chOff x="5612415" y="2907538"/>
              <a:chExt cx="6409103" cy="621326"/>
            </a:xfrm>
          </p:grpSpPr>
          <p:sp>
            <p:nvSpPr>
              <p:cNvPr id="13319"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nvSpPr>
          <p:spPr>
            <a:xfrm>
              <a:off x="7793" y="5356"/>
              <a:ext cx="9392" cy="57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能够正确制订一个学习“三笔字”的计划。</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nvGrpSpPr>
          <p:grpSpPr>
            <a:xfrm>
              <a:off x="7793" y="6310"/>
              <a:ext cx="10092" cy="975"/>
              <a:chOff x="5612415" y="4157040"/>
              <a:chExt cx="6409103" cy="619580"/>
            </a:xfrm>
          </p:grpSpPr>
          <p:sp>
            <p:nvSpPr>
              <p:cNvPr id="1332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nvSpPr>
          <p:spPr>
            <a:xfrm>
              <a:off x="7793" y="7518"/>
              <a:ext cx="9737" cy="5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热爱书法艺术，传承传统文化，培养学生对书法艺术的鉴赏能力。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pic>
        <p:nvPicPr>
          <p:cNvPr id="75" name="图片 74"/>
          <p:cNvPicPr>
            <a:picLocks noChangeAspect="1"/>
          </p:cNvPicPr>
          <p:nvPr/>
        </p:nvPicPr>
        <p:blipFill>
          <a:blip r:embed="rId3">
            <a:extLst>
              <a:ext uri="{28A0092B-C50C-407E-A947-70E740481C1C}">
                <a14:useLocalDpi xmlns:a14="http://schemas.microsoft.com/office/drawing/2010/main" val="0"/>
              </a:ext>
            </a:extLst>
          </a:blip>
          <a:srcRect l="61" t="-547" r="-61" b="547"/>
          <a:stretch>
            <a:fillRect/>
          </a:stretch>
        </p:blipFill>
        <p:spPr>
          <a:xfrm rot="20460000">
            <a:off x="7750810" y="2024380"/>
            <a:ext cx="4150360" cy="3251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anim calcmode="lin" valueType="num">
                                      <p:cBhvr>
                                        <p:cTn id="8" dur="1000" fill="hold"/>
                                        <p:tgtEl>
                                          <p:spTgt spid="170"/>
                                        </p:tgtEl>
                                        <p:attrNameLst>
                                          <p:attrName>ppt_x</p:attrName>
                                        </p:attrNameLst>
                                      </p:cBhvr>
                                      <p:tavLst>
                                        <p:tav tm="0">
                                          <p:val>
                                            <p:strVal val="#ppt_x"/>
                                          </p:val>
                                        </p:tav>
                                        <p:tav tm="100000">
                                          <p:val>
                                            <p:strVal val="#ppt_x"/>
                                          </p:val>
                                        </p:tav>
                                      </p:tavLst>
                                    </p:anim>
                                    <p:anim calcmode="lin" valueType="num">
                                      <p:cBhvr>
                                        <p:cTn id="9" dur="1000" fill="hold"/>
                                        <p:tgtEl>
                                          <p:spTgt spid="170"/>
                                        </p:tgtEl>
                                        <p:attrNameLst>
                                          <p:attrName>ppt_y</p:attrName>
                                        </p:attrNameLst>
                                      </p:cBhvr>
                                      <p:tavLst>
                                        <p:tav tm="0">
                                          <p:val>
                                            <p:strVal val="#ppt_y+.1"/>
                                          </p:val>
                                        </p:tav>
                                        <p:tav tm="100000">
                                          <p:val>
                                            <p:strVal val="#ppt_y"/>
                                          </p:val>
                                        </p:tav>
                                      </p:tavLst>
                                    </p:anim>
                                  </p:childTnLst>
                                </p:cTn>
                              </p:par>
                              <p:par>
                                <p:cTn id="10" presetID="8" presetClass="entr" presetSubtype="16"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diamond(in)">
                                      <p:cBhvr>
                                        <p:cTn id="12"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426210" y="1069340"/>
            <a:ext cx="6013450" cy="398780"/>
          </a:xfrm>
        </p:spPr>
        <p:txBody>
          <a:bodyPr>
            <a:noAutofit/>
            <a:scene3d>
              <a:camera prst="orthographicFront"/>
              <a:lightRig rig="soft" dir="t">
                <a:rot lat="0" lon="0" rev="15600000"/>
              </a:lightRig>
            </a:scene3d>
            <a:sp3d extrusionH="57150" prstMaterial="softEdge">
              <a:bevelT w="25400" h="38100"/>
            </a:sp3d>
          </a:bodyPr>
          <a:p>
            <a:pPr algn="l"/>
            <a:r>
              <a:rPr lang="zh-CN" altLang="en-US" sz="2800" b="1" dirty="0" smtClean="0">
                <a:solidFill>
                  <a:schemeClr val="accent4"/>
                </a:solidFill>
                <a:effectLst/>
              </a:rPr>
              <a:t>知识点</a:t>
            </a:r>
            <a:endParaRPr lang="zh-CN" altLang="en-US" sz="2800" b="1" dirty="0" smtClean="0">
              <a:solidFill>
                <a:schemeClr val="accent4"/>
              </a:solidFill>
              <a:effectLst/>
            </a:endParaRPr>
          </a:p>
        </p:txBody>
      </p:sp>
      <p:sp>
        <p:nvSpPr>
          <p:cNvPr id="2" name="文本框 1"/>
          <p:cNvSpPr txBox="1"/>
          <p:nvPr/>
        </p:nvSpPr>
        <p:spPr>
          <a:xfrm>
            <a:off x="1801495" y="1731010"/>
            <a:ext cx="6332855" cy="230695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algn="l">
              <a:lnSpc>
                <a:spcPct val="150000"/>
              </a:lnSpc>
              <a:buClrTx/>
              <a:buSzTx/>
              <a:buFontTx/>
              <a:buNone/>
            </a:pPr>
            <a:r>
              <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rPr>
              <a:t>1. 重点掌握书法课程的内容和教学要求。</a:t>
            </a:r>
            <a:endPar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rPr>
              <a:t>2. 能够掌握汉字书写的理论知识。</a:t>
            </a:r>
            <a:endPar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rPr>
              <a:t>3. 难点培养学生学习书法兴趣，掌握正确合</a:t>
            </a:r>
            <a:endPar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endParaRPr>
          </a:p>
          <a:p>
            <a:pPr algn="l">
              <a:lnSpc>
                <a:spcPct val="150000"/>
              </a:lnSpc>
              <a:buClrTx/>
              <a:buSzTx/>
              <a:buFontTx/>
              <a:buNone/>
            </a:pPr>
            <a:r>
              <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rPr>
              <a:t>   理的学习方法</a:t>
            </a:r>
            <a:r>
              <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rPr>
              <a:t>。</a:t>
            </a:r>
            <a:endParaRPr sz="2400" dirty="0" smtClean="0">
              <a:solidFill>
                <a:schemeClr val="accent4"/>
              </a:solidFill>
              <a:effectLst/>
              <a:uFill>
                <a:solidFill>
                  <a:srgbClr val="0091DC"/>
                </a:solidFill>
              </a:uFill>
              <a:latin typeface="黑体" panose="02010609060101010101" charset="-122"/>
              <a:ea typeface="黑体" panose="02010609060101010101" charset="-122"/>
              <a:cs typeface="黑体" panose="02010609060101010101" charset="-122"/>
            </a:endParaRPr>
          </a:p>
        </p:txBody>
      </p:sp>
      <p:grpSp>
        <p:nvGrpSpPr>
          <p:cNvPr id="169" name="组合 168"/>
          <p:cNvGrpSpPr/>
          <p:nvPr/>
        </p:nvGrpSpPr>
        <p:grpSpPr>
          <a:xfrm>
            <a:off x="7734935" y="330390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p>
                  <a:endParaRPr lang="zh-CN" altLang="en-US"/>
                </a:p>
              </p:txBody>
            </p:sp>
            <p:sp>
              <p:nvSpPr>
                <p:cNvPr id="3"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p>
                  <a:endParaRPr lang="zh-CN" altLang="en-US"/>
                </a:p>
              </p:txBody>
            </p:sp>
            <p:sp>
              <p:nvSpPr>
                <p:cNvPr id="4"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p>
                  <a:endParaRPr lang="zh-CN" altLang="en-US"/>
                </a:p>
              </p:txBody>
            </p:sp>
            <p:sp>
              <p:nvSpPr>
                <p:cNvPr id="5"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p>
                  <a:endParaRPr lang="zh-CN" altLang="en-US"/>
                </a:p>
              </p:txBody>
            </p:sp>
            <p:sp>
              <p:nvSpPr>
                <p:cNvPr id="6"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p>
                  <a:endParaRPr lang="zh-CN" altLang="en-US"/>
                </a:p>
              </p:txBody>
            </p:sp>
            <p:sp>
              <p:nvSpPr>
                <p:cNvPr id="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p>
                  <a:endParaRPr lang="zh-CN" altLang="en-US"/>
                </a:p>
              </p:txBody>
            </p:sp>
            <p:sp>
              <p:nvSpPr>
                <p:cNvPr id="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p>
                  <a:endParaRPr lang="zh-CN" altLang="en-US"/>
                </a:p>
              </p:txBody>
            </p:sp>
            <p:sp>
              <p:nvSpPr>
                <p:cNvPr id="10"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p>
                  <a:endParaRPr lang="zh-CN" altLang="en-US"/>
                </a:p>
              </p:txBody>
            </p:sp>
            <p:sp>
              <p:nvSpPr>
                <p:cNvPr id="11"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p>
                  <a:endParaRPr lang="zh-CN" altLang="en-US"/>
                </a:p>
              </p:txBody>
            </p:sp>
            <p:sp>
              <p:nvSpPr>
                <p:cNvPr id="12"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13"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p>
                  <a:endParaRPr lang="zh-CN" altLang="en-US"/>
                </a:p>
              </p:txBody>
            </p:sp>
            <p:sp>
              <p:nvSpPr>
                <p:cNvPr id="14"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p>
                  <a:endParaRPr lang="zh-CN" altLang="en-US"/>
                </a:p>
              </p:txBody>
            </p:sp>
            <p:sp>
              <p:nvSpPr>
                <p:cNvPr id="15"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p>
                  <a:endParaRPr lang="zh-CN" altLang="en-US"/>
                </a:p>
              </p:txBody>
            </p:sp>
            <p:sp>
              <p:nvSpPr>
                <p:cNvPr id="16"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p>
                  <a:endParaRPr lang="zh-CN" altLang="en-US"/>
                </a:p>
              </p:txBody>
            </p:sp>
            <p:sp>
              <p:nvSpPr>
                <p:cNvPr id="17"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p>
                  <a:endParaRPr lang="zh-CN" altLang="en-US"/>
                </a:p>
              </p:txBody>
            </p:sp>
          </p:gr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书法课程</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学前教育书法课程的教学要求</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3331845" y="341185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3332480" y="346138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grpSp>
        <p:nvGrpSpPr>
          <p:cNvPr id="9" name="组合 8"/>
          <p:cNvGrpSpPr/>
          <p:nvPr/>
        </p:nvGrpSpPr>
        <p:grpSpPr>
          <a:xfrm>
            <a:off x="26670" y="4418330"/>
            <a:ext cx="11349990" cy="1830070"/>
            <a:chOff x="176" y="7570"/>
            <a:chExt cx="17874" cy="2882"/>
          </a:xfrm>
        </p:grpSpPr>
        <p:pic>
          <p:nvPicPr>
            <p:cNvPr id="41" name="图片 40"/>
            <p:cNvPicPr>
              <a:picLocks noChangeAspect="1"/>
            </p:cNvPicPr>
            <p:nvPr/>
          </p:nvPicPr>
          <p:blipFill rotWithShape="1">
            <a:blip r:embed="rId7" cstate="print">
              <a:extLst>
                <a:ext uri="{28A0092B-C50C-407E-A947-70E740481C1C}">
                  <a14:useLocalDpi xmlns:a14="http://schemas.microsoft.com/office/drawing/2010/main" val="0"/>
                </a:ext>
              </a:extLst>
            </a:blip>
            <a:srcRect l="36534" t="73808" r="39025"/>
            <a:stretch>
              <a:fillRect/>
            </a:stretch>
          </p:blipFill>
          <p:spPr>
            <a:xfrm>
              <a:off x="4021" y="7624"/>
              <a:ext cx="2249" cy="2829"/>
            </a:xfrm>
            <a:prstGeom prst="rect">
              <a:avLst/>
            </a:prstGeom>
          </p:spPr>
        </p:pic>
        <p:pic>
          <p:nvPicPr>
            <p:cNvPr id="43" name="图片 42"/>
            <p:cNvPicPr>
              <a:picLocks noChangeAspect="1"/>
            </p:cNvPicPr>
            <p:nvPr/>
          </p:nvPicPr>
          <p:blipFill rotWithShape="1">
            <a:blip r:embed="rId7" cstate="print">
              <a:extLst>
                <a:ext uri="{28A0092B-C50C-407E-A947-70E740481C1C}">
                  <a14:useLocalDpi xmlns:a14="http://schemas.microsoft.com/office/drawing/2010/main" val="0"/>
                </a:ext>
              </a:extLst>
            </a:blip>
            <a:srcRect l="60486" t="73808"/>
            <a:stretch>
              <a:fillRect/>
            </a:stretch>
          </p:blipFill>
          <p:spPr>
            <a:xfrm>
              <a:off x="6455" y="7600"/>
              <a:ext cx="3637" cy="2829"/>
            </a:xfrm>
            <a:prstGeom prst="rect">
              <a:avLst/>
            </a:prstGeom>
          </p:spPr>
        </p:pic>
        <p:pic>
          <p:nvPicPr>
            <p:cNvPr id="45" name="图片 44"/>
            <p:cNvPicPr>
              <a:picLocks noChangeAspect="1"/>
            </p:cNvPicPr>
            <p:nvPr/>
          </p:nvPicPr>
          <p:blipFill rotWithShape="1">
            <a:blip r:embed="rId7" cstate="print">
              <a:extLst>
                <a:ext uri="{28A0092B-C50C-407E-A947-70E740481C1C}">
                  <a14:useLocalDpi xmlns:a14="http://schemas.microsoft.com/office/drawing/2010/main" val="0"/>
                </a:ext>
              </a:extLst>
            </a:blip>
            <a:srcRect t="73808" r="61464"/>
            <a:stretch>
              <a:fillRect/>
            </a:stretch>
          </p:blipFill>
          <p:spPr>
            <a:xfrm>
              <a:off x="176" y="7624"/>
              <a:ext cx="3547" cy="2829"/>
            </a:xfrm>
            <a:prstGeom prst="rect">
              <a:avLst/>
            </a:prstGeom>
          </p:spPr>
        </p:pic>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l="36534" t="73808" r="39025"/>
            <a:stretch>
              <a:fillRect/>
            </a:stretch>
          </p:blipFill>
          <p:spPr>
            <a:xfrm>
              <a:off x="10277" y="7624"/>
              <a:ext cx="2249" cy="2829"/>
            </a:xfrm>
            <a:prstGeom prst="rect">
              <a:avLst/>
            </a:prstGeom>
          </p:spPr>
        </p:pic>
        <p:pic>
          <p:nvPicPr>
            <p:cNvPr id="49" name="图片 48"/>
            <p:cNvPicPr>
              <a:picLocks noChangeAspect="1"/>
            </p:cNvPicPr>
            <p:nvPr/>
          </p:nvPicPr>
          <p:blipFill rotWithShape="1">
            <a:blip r:embed="rId7" cstate="print">
              <a:extLst>
                <a:ext uri="{28A0092B-C50C-407E-A947-70E740481C1C}">
                  <a14:useLocalDpi xmlns:a14="http://schemas.microsoft.com/office/drawing/2010/main" val="0"/>
                </a:ext>
              </a:extLst>
            </a:blip>
            <a:srcRect l="60486" t="73808"/>
            <a:stretch>
              <a:fillRect/>
            </a:stretch>
          </p:blipFill>
          <p:spPr>
            <a:xfrm>
              <a:off x="12824" y="7580"/>
              <a:ext cx="3637" cy="2829"/>
            </a:xfrm>
            <a:prstGeom prst="rect">
              <a:avLst/>
            </a:prstGeom>
          </p:spPr>
        </p:pic>
        <p:pic>
          <p:nvPicPr>
            <p:cNvPr id="51" name="图片 50"/>
            <p:cNvPicPr>
              <a:picLocks noChangeAspect="1"/>
            </p:cNvPicPr>
            <p:nvPr/>
          </p:nvPicPr>
          <p:blipFill rotWithShape="1">
            <a:blip r:embed="rId7" cstate="print">
              <a:extLst>
                <a:ext uri="{28A0092B-C50C-407E-A947-70E740481C1C}">
                  <a14:useLocalDpi xmlns:a14="http://schemas.microsoft.com/office/drawing/2010/main" val="0"/>
                </a:ext>
              </a:extLst>
            </a:blip>
            <a:srcRect t="73808" r="61464"/>
            <a:stretch>
              <a:fillRect/>
            </a:stretch>
          </p:blipFill>
          <p:spPr>
            <a:xfrm>
              <a:off x="14504" y="7570"/>
              <a:ext cx="3547" cy="2829"/>
            </a:xfrm>
            <a:prstGeom prst="rect">
              <a:avLst/>
            </a:prstGeom>
          </p:spPr>
        </p:pic>
      </p:grpSp>
    </p:spTree>
    <p:custDataLst>
      <p:tags r:id="rId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4732655" y="2893695"/>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书法课程</a:t>
            </a:r>
            <a:endParaRPr lang="zh-CN" altLang="en-US" sz="4000" dirty="0">
              <a:solidFill>
                <a:srgbClr val="0091DC"/>
              </a:solidFill>
              <a:latin typeface="+mj-ea"/>
              <a:ea typeface="+mj-ea"/>
              <a:cs typeface="思源黑体 CN Medium" panose="020B0600000000000000" charset="-122"/>
            </a:endParaRPr>
          </a:p>
        </p:txBody>
      </p:sp>
      <p:pic>
        <p:nvPicPr>
          <p:cNvPr id="4" name="图片 3"/>
          <p:cNvPicPr>
            <a:picLocks noChangeAspect="1"/>
          </p:cNvPicPr>
          <p:nvPr/>
        </p:nvPicPr>
        <p:blipFill>
          <a:blip r:embed="rId1"/>
          <a:stretch>
            <a:fillRect/>
          </a:stretch>
        </p:blipFill>
        <p:spPr>
          <a:xfrm>
            <a:off x="2016760" y="1170305"/>
            <a:ext cx="3622675" cy="20472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 name="图示 31"/>
          <p:cNvGraphicFramePr/>
          <p:nvPr/>
        </p:nvGraphicFramePr>
        <p:xfrm>
          <a:off x="1643380" y="1122680"/>
          <a:ext cx="9057640" cy="46132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椭圆 1"/>
          <p:cNvSpPr/>
          <p:nvPr>
            <p:custDataLst>
              <p:tags r:id="rId1"/>
            </p:custDataLst>
          </p:nvPr>
        </p:nvSpPr>
        <p:spPr>
          <a:xfrm rot="10800000">
            <a:off x="6141675" y="2406687"/>
            <a:ext cx="1229834" cy="1255793"/>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2"/>
            </p:custDataLst>
          </p:nvPr>
        </p:nvSpPr>
        <p:spPr>
          <a:xfrm rot="10800000">
            <a:off x="4955324" y="2406687"/>
            <a:ext cx="1229834" cy="1255793"/>
          </a:xfrm>
          <a:prstGeom prst="ellipse">
            <a:avLst/>
          </a:prstGeom>
          <a:solidFill>
            <a:schemeClr val="accent6">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3"/>
            </p:custDataLst>
          </p:nvPr>
        </p:nvSpPr>
        <p:spPr>
          <a:xfrm>
            <a:off x="2539365" y="5273040"/>
            <a:ext cx="7862570" cy="995045"/>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汉字书写艺术形成了世界文化中独一无二的艺术门类，成为艺术领域的一朵奇葩。要强调实用书法和艺术书法的层次区别和密切联系，不能将实用性和艺术性割裂开来。</a:t>
            </a:r>
            <a:endParaRPr lang="zh-CN" altLang="en-US" sz="1600" dirty="0">
              <a:solidFill>
                <a:schemeClr val="tx1">
                  <a:lumMod val="85000"/>
                  <a:lumOff val="15000"/>
                </a:schemeClr>
              </a:solidFill>
              <a:latin typeface="+mn-ea"/>
              <a:cs typeface="+mn-ea"/>
            </a:endParaRPr>
          </a:p>
        </p:txBody>
      </p:sp>
      <p:sp>
        <p:nvSpPr>
          <p:cNvPr id="14" name="矩形 4"/>
          <p:cNvSpPr/>
          <p:nvPr>
            <p:custDataLst>
              <p:tags r:id="rId4"/>
            </p:custDataLst>
          </p:nvPr>
        </p:nvSpPr>
        <p:spPr>
          <a:xfrm>
            <a:off x="2822329" y="4800015"/>
            <a:ext cx="6682562" cy="355001"/>
          </a:xfrm>
          <a:prstGeom prst="rect">
            <a:avLst/>
          </a:prstGeom>
          <a:noFill/>
        </p:spPr>
        <p:txBody>
          <a:bodyPr wrap="square" lIns="0" tIns="0" rIns="0" bIns="0" rtlCol="0" anchor="b" anchorCtr="0">
            <a:noAutofit/>
          </a:bodyPr>
          <a:p>
            <a:pPr algn="ctr">
              <a:spcBef>
                <a:spcPct val="0"/>
              </a:spcBef>
              <a:spcAft>
                <a:spcPct val="0"/>
              </a:spcAft>
            </a:pPr>
            <a:r>
              <a:rPr sz="2000" b="1" kern="0">
                <a:solidFill>
                  <a:srgbClr val="92D050"/>
                </a:solidFill>
                <a:latin typeface="+mn-ea"/>
                <a:cs typeface="+mn-ea"/>
              </a:rPr>
              <a:t>（三）艺术性</a:t>
            </a:r>
            <a:endParaRPr sz="2000" b="1" kern="0">
              <a:solidFill>
                <a:srgbClr val="92D050"/>
              </a:solidFill>
              <a:latin typeface="+mn-ea"/>
              <a:cs typeface="+mn-ea"/>
            </a:endParaRPr>
          </a:p>
        </p:txBody>
      </p:sp>
      <p:sp>
        <p:nvSpPr>
          <p:cNvPr id="15" name="矩形 7"/>
          <p:cNvSpPr/>
          <p:nvPr>
            <p:custDataLst>
              <p:tags r:id="rId5"/>
            </p:custDataLst>
          </p:nvPr>
        </p:nvSpPr>
        <p:spPr>
          <a:xfrm>
            <a:off x="7627022" y="2673757"/>
            <a:ext cx="3053603" cy="1689312"/>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技能是必须经过反复严格的训练才能形成的，只有进行反复严格地训练，才能掌握书写规律，做到熟能生巧，渐入佳境</a:t>
            </a:r>
            <a:endParaRPr lang="zh-CN" altLang="en-US" sz="1600" dirty="0">
              <a:solidFill>
                <a:schemeClr val="tx1">
                  <a:lumMod val="85000"/>
                  <a:lumOff val="15000"/>
                </a:schemeClr>
              </a:solidFill>
              <a:latin typeface="+mn-ea"/>
              <a:cs typeface="+mn-ea"/>
            </a:endParaRPr>
          </a:p>
        </p:txBody>
      </p:sp>
      <p:sp>
        <p:nvSpPr>
          <p:cNvPr id="19" name="矩形 9"/>
          <p:cNvSpPr/>
          <p:nvPr>
            <p:custDataLst>
              <p:tags r:id="rId6"/>
            </p:custDataLst>
          </p:nvPr>
        </p:nvSpPr>
        <p:spPr>
          <a:xfrm>
            <a:off x="7627022" y="2231215"/>
            <a:ext cx="3053603" cy="355001"/>
          </a:xfrm>
          <a:prstGeom prst="rect">
            <a:avLst/>
          </a:prstGeom>
          <a:noFill/>
        </p:spPr>
        <p:txBody>
          <a:bodyPr wrap="square" lIns="0" tIns="0" rIns="0" bIns="0" rtlCol="0" anchor="b" anchorCtr="0">
            <a:noAutofit/>
          </a:bodyPr>
          <a:p>
            <a:pPr>
              <a:spcBef>
                <a:spcPct val="0"/>
              </a:spcBef>
              <a:spcAft>
                <a:spcPct val="0"/>
              </a:spcAft>
            </a:pPr>
            <a:r>
              <a:rPr sz="2000" b="1" kern="0">
                <a:solidFill>
                  <a:schemeClr val="accent6"/>
                </a:solidFill>
                <a:latin typeface="+mn-ea"/>
                <a:cs typeface="+mn-ea"/>
              </a:rPr>
              <a:t>（二）实践性</a:t>
            </a:r>
            <a:endParaRPr sz="2000" b="1" kern="0">
              <a:solidFill>
                <a:schemeClr val="accent6"/>
              </a:solidFill>
              <a:latin typeface="+mn-ea"/>
              <a:cs typeface="+mn-ea"/>
            </a:endParaRPr>
          </a:p>
        </p:txBody>
      </p:sp>
      <p:sp>
        <p:nvSpPr>
          <p:cNvPr id="20" name="矩形 10"/>
          <p:cNvSpPr/>
          <p:nvPr>
            <p:custDataLst>
              <p:tags r:id="rId7"/>
            </p:custDataLst>
          </p:nvPr>
        </p:nvSpPr>
        <p:spPr>
          <a:xfrm>
            <a:off x="2250840" y="2673896"/>
            <a:ext cx="2557007" cy="1689167"/>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学习书法首先要学习规范字的正确书写。书写训练要从基础做起，应以楷书为基础，从基本笔画、笔顺和间架结构学起。</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8"/>
            </p:custDataLst>
          </p:nvPr>
        </p:nvSpPr>
        <p:spPr>
          <a:xfrm>
            <a:off x="1754208" y="2231215"/>
            <a:ext cx="3053603" cy="355001"/>
          </a:xfrm>
          <a:prstGeom prst="rect">
            <a:avLst/>
          </a:prstGeom>
          <a:noFill/>
        </p:spPr>
        <p:txBody>
          <a:bodyPr wrap="square" lIns="0" tIns="0" rIns="0" bIns="0" rtlCol="0" anchor="b" anchorCtr="0">
            <a:noAutofit/>
          </a:bodyPr>
          <a:p>
            <a:pPr algn="r">
              <a:spcBef>
                <a:spcPct val="0"/>
              </a:spcBef>
              <a:spcAft>
                <a:spcPct val="0"/>
              </a:spcAft>
            </a:pPr>
            <a:r>
              <a:rPr sz="2000" b="1" kern="0">
                <a:solidFill>
                  <a:schemeClr val="accent6">
                    <a:lumMod val="40000"/>
                    <a:lumOff val="60000"/>
                  </a:schemeClr>
                </a:solidFill>
                <a:latin typeface="+mn-ea"/>
                <a:cs typeface="+mn-ea"/>
              </a:rPr>
              <a:t>（一）基础性</a:t>
            </a:r>
            <a:endParaRPr sz="2000" b="1" kern="0">
              <a:solidFill>
                <a:schemeClr val="accent6">
                  <a:lumMod val="40000"/>
                  <a:lumOff val="60000"/>
                </a:schemeClr>
              </a:solidFill>
              <a:latin typeface="+mn-ea"/>
              <a:cs typeface="+mn-ea"/>
            </a:endParaRPr>
          </a:p>
        </p:txBody>
      </p:sp>
      <p:sp>
        <p:nvSpPr>
          <p:cNvPr id="22" name="椭圆 22"/>
          <p:cNvSpPr/>
          <p:nvPr>
            <p:custDataLst>
              <p:tags r:id="rId9"/>
            </p:custDataLst>
          </p:nvPr>
        </p:nvSpPr>
        <p:spPr>
          <a:xfrm rot="10800000">
            <a:off x="5529679" y="3426248"/>
            <a:ext cx="1229834" cy="1255793"/>
          </a:xfrm>
          <a:prstGeom prst="ellipse">
            <a:avLst/>
          </a:prstGeom>
          <a:solidFill>
            <a:srgbClr val="92D05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645939" y="2872660"/>
            <a:ext cx="258946" cy="258946"/>
          </a:xfrm>
          <a:prstGeom prst="rect">
            <a:avLst/>
          </a:prstGeom>
        </p:spPr>
      </p:pic>
      <p:pic>
        <p:nvPicPr>
          <p:cNvPr id="25" name="图片 3" descr="343439383331313b343532303031393bd2b5bca8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457641" y="2870713"/>
            <a:ext cx="263489" cy="263489"/>
          </a:xfrm>
          <a:prstGeom prst="rect">
            <a:avLst/>
          </a:prstGeom>
        </p:spPr>
      </p:pic>
      <p:pic>
        <p:nvPicPr>
          <p:cNvPr id="26" name="图片 7" descr="343439383331313b343532303032333bc6f3d2b5bcf2bde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033943" y="4101845"/>
            <a:ext cx="258946" cy="258946"/>
          </a:xfrm>
          <a:prstGeom prst="rect">
            <a:avLst/>
          </a:prstGeom>
        </p:spPr>
      </p:pic>
      <p:sp>
        <p:nvSpPr>
          <p:cNvPr id="4" name="文本框 3"/>
          <p:cNvSpPr txBox="1"/>
          <p:nvPr/>
        </p:nvSpPr>
        <p:spPr>
          <a:xfrm>
            <a:off x="1754505" y="1269365"/>
            <a:ext cx="9116695" cy="792480"/>
          </a:xfrm>
          <a:prstGeom prst="rect">
            <a:avLst/>
          </a:prstGeom>
          <a:noFill/>
        </p:spPr>
        <p:txBody>
          <a:bodyPr wrap="square" rtlCol="0" anchor="t">
            <a:spAutoFit/>
          </a:bodyPr>
          <a:p>
            <a:pPr>
              <a:lnSpc>
                <a:spcPct val="120000"/>
              </a:lnSpc>
            </a:pPr>
            <a:r>
              <a:rPr lang="en-US" altLang="zh-CN" sz="2000" dirty="0" smtClean="0">
                <a:solidFill>
                  <a:schemeClr val="accent2">
                    <a:lumMod val="54320"/>
                  </a:schemeClr>
                </a:solidFill>
                <a:effectLst>
                  <a:outerShdw>
                    <a:srgbClr val="FFFFFF"/>
                  </a:outerShdw>
                </a:effectLst>
                <a:uFill>
                  <a:solidFill>
                    <a:srgbClr val="0091DC"/>
                  </a:solidFill>
                </a:uFill>
                <a:latin typeface="+mj-lt"/>
                <a:ea typeface="+mj-ea"/>
                <a:sym typeface="+mn-ea"/>
              </a:rPr>
              <a:t>     </a:t>
            </a:r>
            <a:r>
              <a:rPr lang="zh-CN" altLang="en-US" dirty="0" smtClean="0">
                <a:solidFill>
                  <a:schemeClr val="accent2">
                    <a:lumMod val="54320"/>
                  </a:schemeClr>
                </a:solidFill>
                <a:effectLst>
                  <a:outerShdw>
                    <a:srgbClr val="FFFFFF"/>
                  </a:outerShdw>
                </a:effectLst>
                <a:uFill>
                  <a:solidFill>
                    <a:srgbClr val="0091DC"/>
                  </a:solidFill>
                </a:uFill>
                <a:latin typeface="+mj-lt"/>
                <a:ea typeface="+mj-ea"/>
                <a:sym typeface="+mn-ea"/>
              </a:rPr>
              <a:t>在祖国传统的教育中，书法教学一直是摆在第一位的。凡是读书人都要读书写字，而写字就要讲究方法，因此书法是得到最广泛实践的一门学科。</a:t>
            </a:r>
            <a:endParaRPr lang="zh-CN" altLang="en-US" dirty="0" smtClean="0">
              <a:solidFill>
                <a:schemeClr val="accent2">
                  <a:lumMod val="54320"/>
                </a:schemeClr>
              </a:solidFill>
              <a:effectLst>
                <a:outerShdw>
                  <a:srgbClr val="FFFFFF"/>
                </a:outerShdw>
              </a:effectLst>
              <a:uFill>
                <a:solidFill>
                  <a:srgbClr val="0091DC"/>
                </a:solidFill>
              </a:uFill>
              <a:latin typeface="+mj-lt"/>
              <a:ea typeface="+mj-ea"/>
              <a:sym typeface="+mn-ea"/>
            </a:endParaRPr>
          </a:p>
        </p:txBody>
      </p:sp>
      <p:graphicFrame>
        <p:nvGraphicFramePr>
          <p:cNvPr id="28" name="图示 27"/>
          <p:cNvGraphicFramePr/>
          <p:nvPr/>
        </p:nvGraphicFramePr>
        <p:xfrm>
          <a:off x="1471295" y="689610"/>
          <a:ext cx="4392295" cy="648335"/>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670810" y="1870710"/>
            <a:ext cx="7270115" cy="3834130"/>
            <a:chOff x="3911" y="3098"/>
            <a:chExt cx="11449" cy="6038"/>
          </a:xfrm>
        </p:grpSpPr>
        <p:sp>
          <p:nvSpPr>
            <p:cNvPr id="10242" name="Oval 2"/>
            <p:cNvSpPr/>
            <p:nvPr/>
          </p:nvSpPr>
          <p:spPr>
            <a:xfrm>
              <a:off x="4429" y="3640"/>
              <a:ext cx="5040" cy="5040"/>
            </a:xfrm>
            <a:prstGeom prst="ellipse">
              <a:avLst/>
            </a:prstGeom>
            <a:solidFill>
              <a:srgbClr val="92D050"/>
            </a:solidFill>
            <a:ln w="9525">
              <a:solidFill>
                <a:schemeClr val="accent2">
                  <a:lumMod val="60000"/>
                  <a:lumOff val="40000"/>
                </a:schemeClr>
              </a:solidFill>
            </a:ln>
          </p:spPr>
          <p:txBody>
            <a:bodyPr wrap="none" anchor="ctr"/>
            <a:p>
              <a:endParaRPr lang="zh-CN" altLang="en-US" dirty="0">
                <a:latin typeface="Arial" panose="020B0604020202020204" pitchFamily="34" charset="0"/>
                <a:ea typeface="黑体" panose="02010609060101010101" charset="-122"/>
              </a:endParaRPr>
            </a:p>
          </p:txBody>
        </p:sp>
        <p:sp>
          <p:nvSpPr>
            <p:cNvPr id="10243" name="AutoShape 3"/>
            <p:cNvSpPr/>
            <p:nvPr/>
          </p:nvSpPr>
          <p:spPr>
            <a:xfrm>
              <a:off x="3911" y="3098"/>
              <a:ext cx="6038" cy="6038"/>
            </a:xfrm>
            <a:custGeom>
              <a:avLst/>
              <a:gdLst>
                <a:gd name="txL" fmla="*/ 0 w 21600"/>
                <a:gd name="txT" fmla="*/ 0 h 21600"/>
                <a:gd name="txR" fmla="*/ 21600 w 21600"/>
                <a:gd name="txB" fmla="*/ 21600 h 21600"/>
              </a:gdLst>
              <a:ahLst/>
              <a:cxnLst>
                <a:cxn ang="0">
                  <a:pos x="0" y="1916907"/>
                </a:cxn>
                <a:cxn ang="0">
                  <a:pos x="1916907" y="0"/>
                </a:cxn>
                <a:cxn ang="0">
                  <a:pos x="3833813" y="1916907"/>
                </a:cxn>
                <a:cxn ang="0">
                  <a:pos x="1916907" y="3833813"/>
                </a:cxn>
                <a:cxn ang="0">
                  <a:pos x="0" y="1916907"/>
                </a:cxn>
                <a:cxn ang="0">
                  <a:pos x="339718" y="1916907"/>
                </a:cxn>
                <a:cxn ang="0">
                  <a:pos x="1916907" y="3494095"/>
                </a:cxn>
                <a:cxn ang="0">
                  <a:pos x="3494095" y="1916907"/>
                </a:cxn>
                <a:cxn ang="0">
                  <a:pos x="1916907" y="339718"/>
                </a:cxn>
                <a:cxn ang="0">
                  <a:pos x="339718" y="191690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solidFill>
              <a:schemeClr val="accent5">
                <a:lumMod val="40000"/>
                <a:lumOff val="60000"/>
              </a:schemeClr>
            </a:solidFill>
            <a:ln w="9525">
              <a:noFill/>
            </a:ln>
          </p:spPr>
          <p:txBody>
            <a:bodyPr/>
            <a:p>
              <a:endParaRPr lang="zh-CN" altLang="en-US">
                <a:ea typeface="黑体" panose="02010609060101010101" charset="-122"/>
              </a:endParaRPr>
            </a:p>
          </p:txBody>
        </p:sp>
        <p:sp>
          <p:nvSpPr>
            <p:cNvPr id="6" name="AutoShape 4"/>
            <p:cNvSpPr/>
            <p:nvPr/>
          </p:nvSpPr>
          <p:spPr>
            <a:xfrm>
              <a:off x="8468" y="3640"/>
              <a:ext cx="5955" cy="788"/>
            </a:xfrm>
            <a:prstGeom prst="roundRect">
              <a:avLst>
                <a:gd name="adj" fmla="val 50000"/>
              </a:avLst>
            </a:prstGeom>
            <a:gradFill rotWithShape="1">
              <a:gsLst>
                <a:gs pos="0">
                  <a:srgbClr val="F5EEB7"/>
                </a:gs>
                <a:gs pos="100000">
                  <a:srgbClr val="FEFEFB"/>
                </a:gs>
              </a:gsLst>
              <a:lin ang="0" scaled="1"/>
              <a:tileRect/>
            </a:gradFill>
            <a:ln w="38100" cap="flat" cmpd="sng">
              <a:solidFill>
                <a:srgbClr val="C5A667"/>
              </a:solidFill>
              <a:prstDash val="solid"/>
              <a:headEnd type="none" w="med" len="med"/>
              <a:tailEnd type="none" w="med" len="med"/>
            </a:ln>
          </p:spPr>
          <p:txBody>
            <a:bodyPr wrap="none" anchor="ctr"/>
            <a:p>
              <a:pPr algn="ctr"/>
              <a:r>
                <a:rPr lang="zh-CN" altLang="en-US" b="1" dirty="0">
                  <a:solidFill>
                    <a:schemeClr val="tx1">
                      <a:lumMod val="50000"/>
                      <a:lumOff val="50000"/>
                    </a:schemeClr>
                  </a:solidFill>
                  <a:latin typeface="Arial" panose="020B0604020202020204" pitchFamily="34" charset="0"/>
                  <a:ea typeface="黑体" panose="02010609060101010101" charset="-122"/>
                </a:rPr>
                <a:t>（一）文字学常识</a:t>
              </a:r>
              <a:endParaRPr lang="zh-CN" altLang="en-US" b="1" dirty="0">
                <a:solidFill>
                  <a:schemeClr val="tx1">
                    <a:lumMod val="50000"/>
                    <a:lumOff val="50000"/>
                  </a:schemeClr>
                </a:solidFill>
                <a:latin typeface="Arial" panose="020B0604020202020204" pitchFamily="34" charset="0"/>
                <a:ea typeface="黑体" panose="02010609060101010101" charset="-122"/>
              </a:endParaRPr>
            </a:p>
          </p:txBody>
        </p:sp>
        <p:sp>
          <p:nvSpPr>
            <p:cNvPr id="3" name="AutoShape 5"/>
            <p:cNvSpPr/>
            <p:nvPr/>
          </p:nvSpPr>
          <p:spPr>
            <a:xfrm>
              <a:off x="8988" y="4683"/>
              <a:ext cx="5955" cy="785"/>
            </a:xfrm>
            <a:prstGeom prst="roundRect">
              <a:avLst>
                <a:gd name="adj" fmla="val 50000"/>
              </a:avLst>
            </a:prstGeom>
            <a:gradFill rotWithShape="1">
              <a:gsLst>
                <a:gs pos="0">
                  <a:srgbClr val="BED979"/>
                </a:gs>
                <a:gs pos="100000">
                  <a:srgbClr val="FBFDF7"/>
                </a:gs>
              </a:gsLst>
              <a:lin ang="0" scaled="1"/>
              <a:tileRect/>
            </a:gradFill>
            <a:ln w="38100" cap="flat" cmpd="sng">
              <a:solidFill>
                <a:srgbClr val="C5A667"/>
              </a:solidFill>
              <a:prstDash val="solid"/>
              <a:headEnd type="none" w="med" len="med"/>
              <a:tailEnd type="none" w="med" len="med"/>
            </a:ln>
          </p:spPr>
          <p:txBody>
            <a:bodyPr wrap="none" anchor="ctr"/>
            <a:p>
              <a:pPr algn="ctr"/>
              <a:r>
                <a:rPr lang="zh-CN" b="1" dirty="0">
                  <a:solidFill>
                    <a:schemeClr val="tx1">
                      <a:lumMod val="50000"/>
                      <a:lumOff val="50000"/>
                    </a:schemeClr>
                  </a:solidFill>
                  <a:latin typeface="Arial" panose="020B0604020202020204" pitchFamily="34" charset="0"/>
                  <a:ea typeface="黑体" panose="02010609060101010101" charset="-122"/>
                </a:rPr>
                <a:t>（二）</a:t>
              </a:r>
              <a:r>
                <a:rPr lang="zh-CN" altLang="en-US" b="1" dirty="0">
                  <a:solidFill>
                    <a:schemeClr val="tx1">
                      <a:lumMod val="50000"/>
                      <a:lumOff val="50000"/>
                    </a:schemeClr>
                  </a:solidFill>
                  <a:latin typeface="Arial" panose="020B0604020202020204" pitchFamily="34" charset="0"/>
                  <a:ea typeface="黑体" panose="02010609060101010101" charset="-122"/>
                </a:rPr>
                <a:t>书写常识</a:t>
              </a:r>
              <a:endParaRPr lang="zh-CN" altLang="en-US" b="1" dirty="0">
                <a:solidFill>
                  <a:schemeClr val="tx1">
                    <a:lumMod val="50000"/>
                    <a:lumOff val="50000"/>
                  </a:schemeClr>
                </a:solidFill>
                <a:latin typeface="Arial" panose="020B0604020202020204" pitchFamily="34" charset="0"/>
                <a:ea typeface="黑体" panose="02010609060101010101" charset="-122"/>
              </a:endParaRPr>
            </a:p>
          </p:txBody>
        </p:sp>
        <p:sp>
          <p:nvSpPr>
            <p:cNvPr id="8" name="AutoShape 6"/>
            <p:cNvSpPr/>
            <p:nvPr/>
          </p:nvSpPr>
          <p:spPr>
            <a:xfrm>
              <a:off x="9408" y="5723"/>
              <a:ext cx="5952" cy="787"/>
            </a:xfrm>
            <a:prstGeom prst="roundRect">
              <a:avLst>
                <a:gd name="adj" fmla="val 50000"/>
              </a:avLst>
            </a:prstGeom>
            <a:gradFill rotWithShape="1">
              <a:gsLst>
                <a:gs pos="0">
                  <a:srgbClr val="F5EEB7"/>
                </a:gs>
                <a:gs pos="100000">
                  <a:srgbClr val="FEFEFB"/>
                </a:gs>
              </a:gsLst>
              <a:lin ang="0" scaled="1"/>
              <a:tileRect/>
            </a:gradFill>
            <a:ln w="38100" cap="flat" cmpd="sng">
              <a:solidFill>
                <a:srgbClr val="C5A667"/>
              </a:solidFill>
              <a:prstDash val="solid"/>
              <a:headEnd type="none" w="med" len="med"/>
              <a:tailEnd type="none" w="med" len="med"/>
            </a:ln>
          </p:spPr>
          <p:txBody>
            <a:bodyPr wrap="none" anchor="ctr"/>
            <a:p>
              <a:pPr algn="ctr"/>
              <a:r>
                <a:rPr lang="zh-CN" b="1" dirty="0">
                  <a:solidFill>
                    <a:schemeClr val="tx1">
                      <a:lumMod val="50000"/>
                      <a:lumOff val="50000"/>
                    </a:schemeClr>
                  </a:solidFill>
                  <a:latin typeface="Arial" panose="020B0604020202020204" pitchFamily="34" charset="0"/>
                  <a:ea typeface="黑体" panose="02010609060101010101" charset="-122"/>
                </a:rPr>
                <a:t>（三）</a:t>
              </a:r>
              <a:r>
                <a:rPr lang="zh-CN" altLang="en-US" b="1" dirty="0">
                  <a:solidFill>
                    <a:schemeClr val="tx1">
                      <a:lumMod val="50000"/>
                      <a:lumOff val="50000"/>
                    </a:schemeClr>
                  </a:solidFill>
                  <a:latin typeface="Arial" panose="020B0604020202020204" pitchFamily="34" charset="0"/>
                  <a:ea typeface="黑体" panose="02010609060101010101" charset="-122"/>
                </a:rPr>
                <a:t>书法史</a:t>
              </a:r>
              <a:endParaRPr lang="zh-CN" altLang="en-US" b="1" dirty="0">
                <a:solidFill>
                  <a:schemeClr val="tx1">
                    <a:lumMod val="50000"/>
                    <a:lumOff val="50000"/>
                  </a:schemeClr>
                </a:solidFill>
                <a:latin typeface="Arial" panose="020B0604020202020204" pitchFamily="34" charset="0"/>
                <a:ea typeface="黑体" panose="02010609060101010101" charset="-122"/>
              </a:endParaRPr>
            </a:p>
          </p:txBody>
        </p:sp>
        <p:sp>
          <p:nvSpPr>
            <p:cNvPr id="9" name="AutoShape 7"/>
            <p:cNvSpPr/>
            <p:nvPr/>
          </p:nvSpPr>
          <p:spPr>
            <a:xfrm>
              <a:off x="8988" y="6763"/>
              <a:ext cx="5955" cy="787"/>
            </a:xfrm>
            <a:prstGeom prst="roundRect">
              <a:avLst>
                <a:gd name="adj" fmla="val 50000"/>
              </a:avLst>
            </a:prstGeom>
            <a:gradFill rotWithShape="1">
              <a:gsLst>
                <a:gs pos="0">
                  <a:srgbClr val="BED979"/>
                </a:gs>
                <a:gs pos="100000">
                  <a:srgbClr val="FBFDF7"/>
                </a:gs>
              </a:gsLst>
              <a:lin ang="0" scaled="1"/>
              <a:tileRect/>
            </a:gradFill>
            <a:ln w="38100" cap="flat" cmpd="sng">
              <a:solidFill>
                <a:srgbClr val="C5A667"/>
              </a:solidFill>
              <a:prstDash val="solid"/>
              <a:headEnd type="none" w="med" len="med"/>
              <a:tailEnd type="none" w="med" len="med"/>
            </a:ln>
          </p:spPr>
          <p:txBody>
            <a:bodyPr wrap="none" anchor="ctr"/>
            <a:p>
              <a:pPr algn="ctr"/>
              <a:r>
                <a:rPr lang="zh-CN" b="1" dirty="0">
                  <a:solidFill>
                    <a:schemeClr val="tx1">
                      <a:lumMod val="50000"/>
                      <a:lumOff val="50000"/>
                    </a:schemeClr>
                  </a:solidFill>
                  <a:latin typeface="Arial" panose="020B0604020202020204" pitchFamily="34" charset="0"/>
                  <a:ea typeface="黑体" panose="02010609060101010101" charset="-122"/>
                </a:rPr>
                <a:t>（四）</a:t>
              </a:r>
              <a:r>
                <a:rPr lang="zh-CN" altLang="en-US" b="1" dirty="0">
                  <a:solidFill>
                    <a:schemeClr val="tx1">
                      <a:lumMod val="50000"/>
                      <a:lumOff val="50000"/>
                    </a:schemeClr>
                  </a:solidFill>
                  <a:latin typeface="Arial" panose="020B0604020202020204" pitchFamily="34" charset="0"/>
                  <a:ea typeface="黑体" panose="02010609060101010101" charset="-122"/>
                </a:rPr>
                <a:t>作品创作与欣赏</a:t>
              </a:r>
              <a:endParaRPr lang="zh-CN" altLang="en-US" b="1" dirty="0">
                <a:solidFill>
                  <a:schemeClr val="tx1">
                    <a:lumMod val="50000"/>
                    <a:lumOff val="50000"/>
                  </a:schemeClr>
                </a:solidFill>
                <a:latin typeface="Arial" panose="020B0604020202020204" pitchFamily="34" charset="0"/>
                <a:ea typeface="黑体" panose="02010609060101010101" charset="-122"/>
              </a:endParaRPr>
            </a:p>
          </p:txBody>
        </p:sp>
        <p:sp>
          <p:nvSpPr>
            <p:cNvPr id="10" name="AutoShape 8"/>
            <p:cNvSpPr/>
            <p:nvPr/>
          </p:nvSpPr>
          <p:spPr>
            <a:xfrm>
              <a:off x="8468" y="7805"/>
              <a:ext cx="5955" cy="788"/>
            </a:xfrm>
            <a:prstGeom prst="roundRect">
              <a:avLst>
                <a:gd name="adj" fmla="val 50000"/>
              </a:avLst>
            </a:prstGeom>
            <a:gradFill rotWithShape="1">
              <a:gsLst>
                <a:gs pos="0">
                  <a:srgbClr val="F5EEB7"/>
                </a:gs>
                <a:gs pos="100000">
                  <a:srgbClr val="FEFEFB"/>
                </a:gs>
              </a:gsLst>
              <a:lin ang="0" scaled="1"/>
              <a:tileRect/>
            </a:gradFill>
            <a:ln w="38100" cap="flat" cmpd="sng">
              <a:solidFill>
                <a:srgbClr val="C5A667"/>
              </a:solidFill>
              <a:prstDash val="solid"/>
              <a:headEnd type="none" w="med" len="med"/>
              <a:tailEnd type="none" w="med" len="med"/>
            </a:ln>
          </p:spPr>
          <p:txBody>
            <a:bodyPr wrap="none" anchor="ctr"/>
            <a:p>
              <a:pPr algn="ctr"/>
              <a:r>
                <a:rPr lang="zh-CN" b="1" dirty="0">
                  <a:solidFill>
                    <a:schemeClr val="tx1">
                      <a:lumMod val="50000"/>
                      <a:lumOff val="50000"/>
                    </a:schemeClr>
                  </a:solidFill>
                  <a:latin typeface="Arial" panose="020B0604020202020204" pitchFamily="34" charset="0"/>
                  <a:ea typeface="黑体" panose="02010609060101010101" charset="-122"/>
                </a:rPr>
                <a:t>（五）</a:t>
              </a:r>
              <a:r>
                <a:rPr lang="zh-CN" altLang="en-US" b="1" dirty="0">
                  <a:solidFill>
                    <a:schemeClr val="tx1">
                      <a:lumMod val="50000"/>
                      <a:lumOff val="50000"/>
                    </a:schemeClr>
                  </a:solidFill>
                  <a:latin typeface="Arial" panose="020B0604020202020204" pitchFamily="34" charset="0"/>
                  <a:ea typeface="黑体" panose="02010609060101010101" charset="-122"/>
                </a:rPr>
                <a:t>文化修养知识</a:t>
              </a:r>
              <a:endParaRPr lang="zh-CN" altLang="en-US" b="1" dirty="0">
                <a:solidFill>
                  <a:schemeClr val="tx1">
                    <a:lumMod val="50000"/>
                    <a:lumOff val="50000"/>
                  </a:schemeClr>
                </a:solidFill>
                <a:latin typeface="Arial" panose="020B0604020202020204" pitchFamily="34" charset="0"/>
                <a:ea typeface="黑体" panose="02010609060101010101" charset="-122"/>
              </a:endParaRPr>
            </a:p>
          </p:txBody>
        </p:sp>
        <p:sp>
          <p:nvSpPr>
            <p:cNvPr id="10249" name="Text Box 9"/>
            <p:cNvSpPr txBox="1"/>
            <p:nvPr/>
          </p:nvSpPr>
          <p:spPr>
            <a:xfrm>
              <a:off x="4952" y="5525"/>
              <a:ext cx="3993" cy="1840"/>
            </a:xfrm>
            <a:prstGeom prst="rect">
              <a:avLst/>
            </a:prstGeom>
            <a:noFill/>
            <a:ln w="9525">
              <a:noFill/>
            </a:ln>
          </p:spPr>
          <p:txBody>
            <a:bodyPr wrap="square">
              <a:spAutoFit/>
            </a:bodyPr>
            <a:p>
              <a:pPr algn="ctr">
                <a:buClr>
                  <a:srgbClr val="FF0000"/>
                </a:buClr>
                <a:buSzPct val="100000"/>
              </a:pPr>
              <a:r>
                <a:rPr lang="zh-CN" altLang="en-US" sz="3500" b="1" dirty="0">
                  <a:solidFill>
                    <a:srgbClr val="FF0000"/>
                  </a:solidFill>
                  <a:latin typeface="隶书" panose="02010509060101010101" pitchFamily="1" charset="-122"/>
                  <a:ea typeface="隶书" panose="02010509060101010101" pitchFamily="1" charset="-122"/>
                </a:rPr>
                <a:t>书法课程的内容</a:t>
              </a:r>
              <a:endParaRPr lang="zh-CN" altLang="en-US" sz="3500" b="1" dirty="0">
                <a:solidFill>
                  <a:srgbClr val="FF0000"/>
                </a:solidFill>
                <a:latin typeface="隶书" panose="02010509060101010101" pitchFamily="1" charset="-122"/>
                <a:ea typeface="隶书" panose="02010509060101010101" pitchFamily="1" charset="-122"/>
              </a:endParaRPr>
            </a:p>
          </p:txBody>
        </p:sp>
      </p:grpSp>
      <p:grpSp>
        <p:nvGrpSpPr>
          <p:cNvPr id="11" name="组合 10"/>
          <p:cNvGrpSpPr/>
          <p:nvPr/>
        </p:nvGrpSpPr>
        <p:grpSpPr>
          <a:xfrm>
            <a:off x="1195705" y="948055"/>
            <a:ext cx="4443095" cy="631825"/>
            <a:chOff x="1371" y="1339"/>
            <a:chExt cx="6997" cy="995"/>
          </a:xfrm>
        </p:grpSpPr>
        <p:sp>
          <p:nvSpPr>
            <p:cNvPr id="14" name="圆角矩形 13"/>
            <p:cNvSpPr/>
            <p:nvPr/>
          </p:nvSpPr>
          <p:spPr>
            <a:xfrm>
              <a:off x="1371" y="1339"/>
              <a:ext cx="6917" cy="995"/>
            </a:xfrm>
            <a:prstGeom prst="roundRect">
              <a:avLst/>
            </a:prstGeom>
            <a:solidFill>
              <a:srgbClr val="92D050"/>
            </a:solidFill>
            <a:ln>
              <a:noFill/>
            </a:ln>
            <a:effectLst/>
            <a:scene3d>
              <a:camera prst="orthographicFront"/>
              <a:lightRig rig="chilly" dir="t"/>
            </a:scene3d>
            <a:sp3d prstMaterial="translucentPowder">
              <a:bevelT w="127000" h="25400" prst="softRound"/>
            </a:sp3d>
          </p:spPr>
        </p:sp>
        <p:sp>
          <p:nvSpPr>
            <p:cNvPr id="12" name="圆角矩形 4"/>
            <p:cNvSpPr/>
            <p:nvPr/>
          </p:nvSpPr>
          <p:spPr>
            <a:xfrm>
              <a:off x="1548" y="1339"/>
              <a:ext cx="6820" cy="898"/>
            </a:xfrm>
            <a:prstGeom prst="rect">
              <a:avLst/>
            </a:prstGeom>
            <a:noFill/>
            <a:ln>
              <a:noFill/>
            </a:ln>
            <a:effectLst/>
            <a:scene3d>
              <a:camera prst="orthographicFront"/>
              <a:lightRig rig="chilly" dir="t"/>
            </a:scene3d>
            <a:sp3d/>
          </p:spPr>
          <p:txBody>
            <a:bodyPr vert="horz" tIns="91440" bIns="91440" spcCol="1270" anchor="ctr"/>
            <a:p>
              <a:pPr lvl="0" rtl="0">
                <a:lnSpc>
                  <a:spcPct val="100000"/>
                </a:lnSpc>
                <a:spcBef>
                  <a:spcPct val="0"/>
                </a:spcBef>
                <a:spcAft>
                  <a:spcPct val="35000"/>
                </a:spcAft>
              </a:pPr>
              <a:r>
                <a:rPr lang="zh-CN" sz="2400" b="1" dirty="0" smtClean="0">
                  <a:solidFill>
                    <a:sysClr val="windowText" lastClr="000000"/>
                  </a:solidFill>
                  <a:latin typeface="黑体" panose="02010609060101010101" charset="-122"/>
                  <a:sym typeface="黑体" panose="02010609060101010101" charset="-122"/>
                </a:rPr>
                <a:t>二、书法课程的内容</a:t>
              </a:r>
              <a:endParaRPr kumimoji="0" lang="zh-CN" altLang="en-US" sz="2400" b="1" i="0" u="none" strike="noStrike" kern="1200" cap="none" spc="0" normalizeH="0" baseline="0" noProof="0" dirty="0" smtClean="0">
                <a:ln>
                  <a:noFill/>
                </a:ln>
                <a:solidFill>
                  <a:sysClr val="windowText" lastClr="000000"/>
                </a:solidFill>
                <a:effectLst/>
                <a:uLnTx/>
                <a:uFillTx/>
                <a:latin typeface="黑体" panose="02010609060101010101" charset="-122"/>
                <a:cs typeface="+mn-ea"/>
                <a:sym typeface="黑体" panose="02010609060101010101"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29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296.xml><?xml version="1.0" encoding="utf-8"?>
<p:tagLst xmlns:p="http://schemas.openxmlformats.org/presentationml/2006/main">
  <p:tag name="KSO_WM_DIAGRAM_VIRTUALLY_FRAME" val="{&quot;height&quot;:259,&quot;left&quot;:134.65,&quot;top&quot;:191.7,&quot;width&quot;:755.85}"/>
</p:tagLst>
</file>

<file path=ppt/tags/tag297.xml><?xml version="1.0" encoding="utf-8"?>
<p:tagLst xmlns:p="http://schemas.openxmlformats.org/presentationml/2006/main">
  <p:tag name="KSO_WM_DIAGRAM_VIRTUALLY_FRAME" val="{&quot;height&quot;:259,&quot;left&quot;:134.65,&quot;top&quot;:191.7,&quot;width&quot;:755.85}"/>
</p:tagLst>
</file>

<file path=ppt/tags/tag298.xml><?xml version="1.0" encoding="utf-8"?>
<p:tagLst xmlns:p="http://schemas.openxmlformats.org/presentationml/2006/main">
  <p:tag name="KSO_WM_DIAGRAM_VIRTUALLY_FRAME" val="{&quot;height&quot;:259,&quot;left&quot;:134.65,&quot;top&quot;:191.7,&quot;width&quot;:755.85}"/>
</p:tagLst>
</file>

<file path=ppt/tags/tag299.xml><?xml version="1.0" encoding="utf-8"?>
<p:tagLst xmlns:p="http://schemas.openxmlformats.org/presentationml/2006/main">
  <p:tag name="KSO_WM_DIAGRAM_VIRTUALLY_FRAME" val="{&quot;height&quot;:259,&quot;left&quot;:134.65,&quot;top&quot;:191.7,&quot;width&quot;:755.8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DIAGRAM_VIRTUALLY_FRAME" val="{&quot;height&quot;:259,&quot;left&quot;:134.65,&quot;top&quot;:191.7,&quot;width&quot;:755.85}"/>
</p:tagLst>
</file>

<file path=ppt/tags/tag301.xml><?xml version="1.0" encoding="utf-8"?>
<p:tagLst xmlns:p="http://schemas.openxmlformats.org/presentationml/2006/main">
  <p:tag name="KSO_WM_DIAGRAM_VIRTUALLY_FRAME" val="{&quot;height&quot;:259,&quot;left&quot;:134.65,&quot;top&quot;:191.7,&quot;width&quot;:755.85}"/>
</p:tagLst>
</file>

<file path=ppt/tags/tag302.xml><?xml version="1.0" encoding="utf-8"?>
<p:tagLst xmlns:p="http://schemas.openxmlformats.org/presentationml/2006/main">
  <p:tag name="KSO_WM_BEAUTIFY_FLAG" val="#wm#"/>
  <p:tag name="KSO_WM_TEMPLATE_CATEGORY" val="custom"/>
  <p:tag name="KSO_WM_TEMPLATE_INDEX" val="20205081"/>
</p:tagLst>
</file>

<file path=ppt/tags/tag303.xml><?xml version="1.0" encoding="utf-8"?>
<p:tagLst xmlns:p="http://schemas.openxmlformats.org/presentationml/2006/main">
  <p:tag name="KSO_WM_BEAUTIFY_FLAG" val="#wm#"/>
  <p:tag name="KSO_WM_TEMPLATE_CATEGORY" val="custom"/>
  <p:tag name="KSO_WM_TEMPLATE_INDEX" val="20205081"/>
</p:tagLst>
</file>

<file path=ppt/tags/tag30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0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3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3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317.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8.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1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UNIT_PLACING_PICTURE_USER_VIEWPORT" val="{&quot;height&quot;:3733.968503937008,&quot;width&quot;:3733.968503937008}"/>
</p:tagLst>
</file>

<file path=ppt/tags/tag32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3.xml><?xml version="1.0" encoding="utf-8"?>
<p:tagLst xmlns:p="http://schemas.openxmlformats.org/presentationml/2006/main">
  <p:tag name="KSO_WM_BEAUTIFY_FLAG" val="#wm#"/>
  <p:tag name="KSO_WM_TEMPLATE_CATEGORY" val="custom"/>
  <p:tag name="KSO_WM_TEMPLATE_INDEX" val="20205081"/>
</p:tagLst>
</file>

<file path=ppt/tags/tag32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7.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8.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2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3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3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33.xml><?xml version="1.0" encoding="utf-8"?>
<p:tagLst xmlns:p="http://schemas.openxmlformats.org/presentationml/2006/main">
  <p:tag name="KSO_WM_BEAUTIFY_FLAG" val="#wm#"/>
  <p:tag name="KSO_WM_TEMPLATE_CATEGORY" val="custom"/>
  <p:tag name="KSO_WM_TEMPLATE_INDEX" val="20205081"/>
</p:tagLst>
</file>

<file path=ppt/tags/tag33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35.xml><?xml version="1.0" encoding="utf-8"?>
<p:tagLst xmlns:p="http://schemas.openxmlformats.org/presentationml/2006/main">
  <p:tag name="KSO_WM_UNIT_PLACING_PICTURE_USER_VIEWPORT" val="{&quot;height&quot;:5351,&quot;width&quot;:7998}"/>
</p:tagLst>
</file>

<file path=ppt/tags/tag336.xml><?xml version="1.0" encoding="utf-8"?>
<p:tagLst xmlns:p="http://schemas.openxmlformats.org/presentationml/2006/main">
  <p:tag name="KSO_WM_UNIT_PLACING_PICTURE_USER_VIEWPORT" val="{&quot;height&quot;:3283,&quot;width&quot;:7432}"/>
</p:tagLst>
</file>

<file path=ppt/tags/tag337.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3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3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1.xml><?xml version="1.0" encoding="utf-8"?>
<p:tagLst xmlns:p="http://schemas.openxmlformats.org/presentationml/2006/main">
  <p:tag name="resource_record_key" val="{&quot;13&quot;:[4650186],&quot;65&quot;:[20233329],&quot;70&quot;:[3322227,3322023,3321880,3325286,3322235,3321866,3314060,3312207,3327320,3314050,3326213,3330516,3317092,3328108,3323379,3321478,3322059,3322233,3321864,3314177,3322587,3321418,3319358,3322195,3323813,3323403,3318299,3326950]}"/>
  <p:tag name="COMMONDATA" val="eyJjb3VudCI6MTUsImhkaWQiOiJhODY1OTdjNWFkMDhmOGU0ZDI2NzIzYmRjMzNmOTIzNSIsInVzZXJDb3VudCI6MTV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1472</Words>
  <Application>WPS 演示</Application>
  <PresentationFormat>宽屏</PresentationFormat>
  <Paragraphs>127</Paragraphs>
  <Slides>27</Slides>
  <Notes>4</Notes>
  <HiddenSlides>0</HiddenSlides>
  <MMClips>0</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27</vt:i4>
      </vt:variant>
    </vt:vector>
  </HeadingPairs>
  <TitlesOfParts>
    <vt:vector size="50" baseType="lpstr">
      <vt:lpstr>Arial</vt:lpstr>
      <vt:lpstr>宋体</vt:lpstr>
      <vt:lpstr>Wingdings</vt:lpstr>
      <vt:lpstr>微软雅黑</vt:lpstr>
      <vt:lpstr>Wingdings</vt:lpstr>
      <vt:lpstr>杨任东竹石体-Regular</vt:lpstr>
      <vt:lpstr>汉仪长宋简</vt:lpstr>
      <vt:lpstr>仓耳小丸子</vt:lpstr>
      <vt:lpstr>黑体</vt:lpstr>
      <vt:lpstr>思源黑体 CN Medium</vt:lpstr>
      <vt:lpstr>华文琥珀</vt:lpstr>
      <vt:lpstr>隶书</vt:lpstr>
      <vt:lpstr>汉仪中黑S</vt:lpstr>
      <vt:lpstr>Arial Unicode MS</vt:lpstr>
      <vt:lpstr>Calibri</vt:lpstr>
      <vt:lpstr>Lato Regular</vt:lpstr>
      <vt:lpstr>Latha</vt:lpstr>
      <vt:lpstr>Times New Roman</vt:lpstr>
      <vt:lpstr>Segoe UI</vt:lpstr>
      <vt:lpstr>微软雅黑 Light</vt:lpstr>
      <vt:lpstr>Office 主题​​</vt:lpstr>
      <vt:lpstr>1_Office 主题</vt:lpstr>
      <vt:lpstr>1_Office 主题​​</vt:lpstr>
      <vt:lpstr>PowerPoint 演示文稿</vt:lpstr>
      <vt:lpstr>PowerPoint 演示文稿</vt:lpstr>
      <vt:lpstr>PowerPoint 演示文稿</vt:lpstr>
      <vt:lpstr>知识点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家园社合作共育的特点</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289</cp:revision>
  <dcterms:created xsi:type="dcterms:W3CDTF">2025-06-17T16:39:00Z</dcterms:created>
  <dcterms:modified xsi:type="dcterms:W3CDTF">2025-07-14T07:55:34Z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56AF6BF0F30E42BC97071CF629081813</vt:lpwstr>
  </property>
</Properties>
</file>