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0"/>
  </p:notesMasterIdLst>
  <p:sldIdLst>
    <p:sldId id="700" r:id="rId4"/>
    <p:sldId id="641" r:id="rId5"/>
    <p:sldId id="642" r:id="rId6"/>
    <p:sldId id="701" r:id="rId7"/>
    <p:sldId id="835" r:id="rId8"/>
    <p:sldId id="411" r:id="rId9"/>
    <p:sldId id="838" r:id="rId10"/>
    <p:sldId id="839" r:id="rId11"/>
    <p:sldId id="840" r:id="rId12"/>
    <p:sldId id="888" r:id="rId13"/>
    <p:sldId id="842" r:id="rId14"/>
    <p:sldId id="843" r:id="rId15"/>
    <p:sldId id="889" r:id="rId16"/>
    <p:sldId id="845" r:id="rId17"/>
    <p:sldId id="846" r:id="rId18"/>
    <p:sldId id="890" r:id="rId19"/>
    <p:sldId id="848" r:id="rId20"/>
    <p:sldId id="849" r:id="rId21"/>
    <p:sldId id="850" r:id="rId22"/>
    <p:sldId id="891" r:id="rId23"/>
    <p:sldId id="852" r:id="rId24"/>
    <p:sldId id="853" r:id="rId25"/>
    <p:sldId id="854" r:id="rId26"/>
    <p:sldId id="855" r:id="rId27"/>
    <p:sldId id="856" r:id="rId28"/>
    <p:sldId id="857" r:id="rId29"/>
    <p:sldId id="858" r:id="rId31"/>
    <p:sldId id="859" r:id="rId32"/>
    <p:sldId id="860" r:id="rId33"/>
    <p:sldId id="892" r:id="rId34"/>
    <p:sldId id="862" r:id="rId35"/>
    <p:sldId id="863" r:id="rId36"/>
    <p:sldId id="864" r:id="rId37"/>
    <p:sldId id="865" r:id="rId38"/>
    <p:sldId id="866" r:id="rId39"/>
    <p:sldId id="867" r:id="rId40"/>
    <p:sldId id="868" r:id="rId41"/>
    <p:sldId id="869" r:id="rId42"/>
    <p:sldId id="870" r:id="rId43"/>
    <p:sldId id="871" r:id="rId44"/>
    <p:sldId id="872" r:id="rId45"/>
    <p:sldId id="873" r:id="rId46"/>
    <p:sldId id="874" r:id="rId47"/>
    <p:sldId id="875" r:id="rId48"/>
    <p:sldId id="876" r:id="rId49"/>
    <p:sldId id="877" r:id="rId50"/>
    <p:sldId id="893" r:id="rId51"/>
    <p:sldId id="879" r:id="rId52"/>
    <p:sldId id="894" r:id="rId53"/>
    <p:sldId id="895" r:id="rId54"/>
    <p:sldId id="896" r:id="rId55"/>
    <p:sldId id="897" r:id="rId56"/>
    <p:sldId id="898" r:id="rId57"/>
    <p:sldId id="899" r:id="rId58"/>
    <p:sldId id="886" r:id="rId59"/>
    <p:sldId id="725" r:id="rId60"/>
  </p:sldIdLst>
  <p:sldSz cx="12192000" cy="6858000"/>
  <p:notesSz cx="6858000" cy="9144000"/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D8FF"/>
    <a:srgbClr val="0091DC"/>
    <a:srgbClr val="C5E8FB"/>
    <a:srgbClr val="B4E4F8"/>
    <a:srgbClr val="23A3E2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84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一、钢笔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13E3CCD3-DF64-49A1-BCC3-9ADD3FA93C4C}" type="presOf" srcId="{561ED4CD-2321-4293-949E-2C47D0B22CC1}" destId="{41CC2077-536E-401A-998A-5928EA2ADDBC}" srcOrd="0" destOrd="0" presId="urn:microsoft.com/office/officeart/2005/8/layout/vList2"/>
    <dgm:cxn modelId="{4683C1F4-F560-4D6A-B751-C649BF8F1D05}" type="presOf" srcId="{22237F99-FD0F-4EA4-B7E2-BFAD40DF6E70}" destId="{447C00D4-8DDB-44FA-87ED-AAA16D8D1D2A}" srcOrd="0" destOrd="0" presId="urn:microsoft.com/office/officeart/2005/8/layout/vList2"/>
    <dgm:cxn modelId="{915CDC7B-9052-4EE8-8893-6090DADF1D0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三、临摹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C077DD3-F6F2-49B7-89CC-8E40E50D03EC}" type="presOf" srcId="{22237F99-FD0F-4EA4-B7E2-BFAD40DF6E70}" destId="{447C00D4-8DDB-44FA-87ED-AAA16D8D1D2A}" srcOrd="0" destOrd="0" presId="urn:microsoft.com/office/officeart/2005/8/layout/vList2"/>
    <dgm:cxn modelId="{2651505F-693F-4D25-A24B-46C52361AB55}" type="presOf" srcId="{561ED4CD-2321-4293-949E-2C47D0B22CC1}" destId="{41CC2077-536E-401A-998A-5928EA2ADDBC}" srcOrd="0" destOrd="0" presId="urn:microsoft.com/office/officeart/2005/8/layout/vList2"/>
    <dgm:cxn modelId="{F9745E82-CD78-44C0-8F16-54061DBC43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3DB7621-4ADE-4044-9A7C-41A99A91B69A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8DF8029-602E-434B-B8F4-53C1E6167285}" type="presOf" srcId="{22237F99-FD0F-4EA4-B7E2-BFAD40DF6E70}" destId="{447C00D4-8DDB-44FA-87ED-AAA16D8D1D2A}" srcOrd="0" destOrd="0" presId="urn:microsoft.com/office/officeart/2005/8/layout/vList2"/>
    <dgm:cxn modelId="{534E5B7D-FED2-4892-80FB-6092E64FBF5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E1F8217-FA40-4646-BFFF-E164830DD175}" type="presOf" srcId="{561ED4CD-2321-4293-949E-2C47D0B22CC1}" destId="{41CC2077-536E-401A-998A-5928EA2ADDBC}" srcOrd="0" destOrd="0" presId="urn:microsoft.com/office/officeart/2005/8/layout/vList2"/>
    <dgm:cxn modelId="{881360BC-B647-49DE-B3CC-29570E6AEDA9}" type="presOf" srcId="{22237F99-FD0F-4EA4-B7E2-BFAD40DF6E70}" destId="{447C00D4-8DDB-44FA-87ED-AAA16D8D1D2A}" srcOrd="0" destOrd="0" presId="urn:microsoft.com/office/officeart/2005/8/layout/vList2"/>
    <dgm:cxn modelId="{D8217263-C8C4-467B-A2CE-D0BBE97BB88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竖的写法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AAAAA47-B0C4-4F43-AC26-2C557BD907B0}" type="presOf" srcId="{22237F99-FD0F-4EA4-B7E2-BFAD40DF6E70}" destId="{447C00D4-8DDB-44FA-87ED-AAA16D8D1D2A}" srcOrd="0" destOrd="0" presId="urn:microsoft.com/office/officeart/2005/8/layout/vList2"/>
    <dgm:cxn modelId="{351AE880-02A1-450F-815E-F4E4DF9580AA}" type="presOf" srcId="{561ED4CD-2321-4293-949E-2C47D0B22CC1}" destId="{41CC2077-536E-401A-998A-5928EA2ADDBC}" srcOrd="0" destOrd="0" presId="urn:microsoft.com/office/officeart/2005/8/layout/vList2"/>
    <dgm:cxn modelId="{24605BBB-D0CB-47E2-8411-29DDEE76D1B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0926CD6-0C63-49BD-ADD5-2707794EBFDC}" type="presOf" srcId="{561ED4CD-2321-4293-949E-2C47D0B22CC1}" destId="{41CC2077-536E-401A-998A-5928EA2ADDBC}" srcOrd="0" destOrd="0" presId="urn:microsoft.com/office/officeart/2005/8/layout/vList2"/>
    <dgm:cxn modelId="{1DB9F610-ECD1-476D-9526-AA610E358AFB}" type="presOf" srcId="{22237F99-FD0F-4EA4-B7E2-BFAD40DF6E70}" destId="{447C00D4-8DDB-44FA-87ED-AAA16D8D1D2A}" srcOrd="0" destOrd="0" presId="urn:microsoft.com/office/officeart/2005/8/layout/vList2"/>
    <dgm:cxn modelId="{74C98966-3BA9-4497-A1F4-3EB21D1DBED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A81C0D9-A590-4E90-96B3-DEAF96DCD4D4}" type="presOf" srcId="{22237F99-FD0F-4EA4-B7E2-BFAD40DF6E70}" destId="{447C00D4-8DDB-44FA-87ED-AAA16D8D1D2A}" srcOrd="0" destOrd="0" presId="urn:microsoft.com/office/officeart/2005/8/layout/vList2"/>
    <dgm:cxn modelId="{8EE4F823-71EF-42C5-949F-11756536248A}" type="presOf" srcId="{561ED4CD-2321-4293-949E-2C47D0B22CC1}" destId="{41CC2077-536E-401A-998A-5928EA2ADDBC}" srcOrd="0" destOrd="0" presId="urn:microsoft.com/office/officeart/2005/8/layout/vList2"/>
    <dgm:cxn modelId="{FEF1EF61-5B11-48EE-86C4-E68D8EABFAB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EE967F-0416-4C2E-88DC-B54454046D3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F2F8EE16-E1C2-4570-B00C-0B8700090395}" type="presOf" srcId="{561ED4CD-2321-4293-949E-2C47D0B22CC1}" destId="{41CC2077-536E-401A-998A-5928EA2ADDBC}" srcOrd="0" destOrd="0" presId="urn:microsoft.com/office/officeart/2005/8/layout/vList2"/>
    <dgm:cxn modelId="{FF403B7B-2755-4B86-8CAB-F35B4649FE4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2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七、钩的写法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061E64-596E-4328-AEA5-68B9BA5CC66A}" type="presOf" srcId="{561ED4CD-2321-4293-949E-2C47D0B22CC1}" destId="{41CC2077-536E-401A-998A-5928EA2ADDBC}" srcOrd="0" destOrd="0" presId="urn:microsoft.com/office/officeart/2005/8/layout/vList2"/>
    <dgm:cxn modelId="{CE0EACFE-5696-4F75-86C1-7E8099CE5D56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573BE3E-0E8A-43A6-BE46-A1BADBF2E7C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3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八、折的写法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9D5371-6687-46CA-9505-C523CC04D022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FBB6400-63A1-4F81-89D6-D6098F7EADA0}" type="presOf" srcId="{22237F99-FD0F-4EA4-B7E2-BFAD40DF6E70}" destId="{447C00D4-8DDB-44FA-87ED-AAA16D8D1D2A}" srcOrd="0" destOrd="0" presId="urn:microsoft.com/office/officeart/2005/8/layout/vList2"/>
    <dgm:cxn modelId="{0B8F5AC5-3E3B-49F9-BEDA-C3C8B23CB00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一、钢笔楷书结构原则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69CCA91-2E94-4D86-BEE7-2C2BE071285C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047C62E-7F5E-4B91-97D3-852594955D0C}" type="presOf" srcId="{22237F99-FD0F-4EA4-B7E2-BFAD40DF6E70}" destId="{447C00D4-8DDB-44FA-87ED-AAA16D8D1D2A}" srcOrd="0" destOrd="0" presId="urn:microsoft.com/office/officeart/2005/8/layout/vList2"/>
    <dgm:cxn modelId="{16F9FFF4-0C3D-409A-BDA4-423DF589470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二、墨水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D73F2F4-72CD-449B-A0CA-37707785E882}" type="presOf" srcId="{561ED4CD-2321-4293-949E-2C47D0B22CC1}" destId="{41CC2077-536E-401A-998A-5928EA2ADDBC}" srcOrd="0" destOrd="0" presId="urn:microsoft.com/office/officeart/2005/8/layout/vList2"/>
    <dgm:cxn modelId="{696BDDD6-E1E1-4A0D-9B1C-2B45CCD17500}" type="presOf" srcId="{22237F99-FD0F-4EA4-B7E2-BFAD40DF6E70}" destId="{447C00D4-8DDB-44FA-87ED-AAA16D8D1D2A}" srcOrd="0" destOrd="0" presId="urn:microsoft.com/office/officeart/2005/8/layout/vList2"/>
    <dgm:cxn modelId="{7C4CD558-4601-4E00-B51E-9EB276D75B0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二、独体字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E1BD31D-17BB-48E8-A434-5B27AA5E2A64}" type="presOf" srcId="{561ED4CD-2321-4293-949E-2C47D0B22CC1}" destId="{41CC2077-536E-401A-998A-5928EA2ADDBC}" srcOrd="0" destOrd="0" presId="urn:microsoft.com/office/officeart/2005/8/layout/vList2"/>
    <dgm:cxn modelId="{A76356EA-11ED-4D3B-BFF2-FB47ADA1AE80}" type="presOf" srcId="{22237F99-FD0F-4EA4-B7E2-BFAD40DF6E70}" destId="{447C00D4-8DDB-44FA-87ED-AAA16D8D1D2A}" srcOrd="0" destOrd="0" presId="urn:microsoft.com/office/officeart/2005/8/layout/vList2"/>
    <dgm:cxn modelId="{075224AB-4BC6-4E98-B39C-536CC5F7033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三、合体字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956BFA2-67AD-48A7-AAD2-B9BC9F8CD591}" type="presOf" srcId="{22237F99-FD0F-4EA4-B7E2-BFAD40DF6E70}" destId="{447C00D4-8DDB-44FA-87ED-AAA16D8D1D2A}" srcOrd="0" destOrd="0" presId="urn:microsoft.com/office/officeart/2005/8/layout/vList2"/>
    <dgm:cxn modelId="{4B56BBBF-E0C6-452A-93FB-1E6D99A33914}" type="presOf" srcId="{561ED4CD-2321-4293-949E-2C47D0B22CC1}" destId="{41CC2077-536E-401A-998A-5928EA2ADDBC}" srcOrd="0" destOrd="0" presId="urn:microsoft.com/office/officeart/2005/8/layout/vList2"/>
    <dgm:cxn modelId="{8BBEDBF7-E5A0-46C5-A261-3BFF3DB819A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附：偏旁部首及例字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1303E6E-7EEC-439A-A1D0-BE4AADE4CAE8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3539984-0D62-46DD-92CA-8190B460B2B9}" type="presOf" srcId="{22237F99-FD0F-4EA4-B7E2-BFAD40DF6E70}" destId="{447C00D4-8DDB-44FA-87ED-AAA16D8D1D2A}" srcOrd="0" destOrd="0" presId="urn:microsoft.com/office/officeart/2005/8/layout/vList2"/>
    <dgm:cxn modelId="{117D9840-4423-4801-9375-9CE0F985B1E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一、作品形式与正文</a:t>
          </a:r>
          <a:r>
            <a:rPr lang="zh-CN" b="1" dirty="0">
              <a:latin typeface="华文琥珀" panose="02010800040101010101" pitchFamily="2" charset="-122"/>
              <a:ea typeface="华文琥珀" panose="02010800040101010101" pitchFamily="2" charset="-122"/>
            </a:rPr>
            <a:t/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10BFDFE4-7355-4E1B-BA4E-599F6B3D6A41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0BFDFE4-7355-4E1B-BA4E-599F6B3D6A41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BFDFE4-7355-4E1B-BA4E-599F6B3D6A41}" srcId="{22237F99-FD0F-4EA4-B7E2-BFAD40DF6E70}" destId="{561ED4CD-2321-4293-949E-2C47D0B22CC1}" srcOrd="0" destOrd="0" parTransId="{8A7D5E96-CC25-40B3-A977-AC7F62EBB4EC}" sibTransId="{584DD622-18CB-4009-98BB-842E4A9A7BBD}"/>
    <dgm:cxn modelId="{E0216B82-D838-4CDB-9E27-1F93B83D70C0}" type="presOf" srcId="{22237F99-FD0F-4EA4-B7E2-BFAD40DF6E70}" destId="{447C00D4-8DDB-44FA-87ED-AAA16D8D1D2A}" srcOrd="0" destOrd="0" presId="urn:microsoft.com/office/officeart/2005/8/layout/vList2"/>
    <dgm:cxn modelId="{177A0F12-4326-430E-A07E-6B1442FD6BB4}" type="presParOf" srcId="{447C00D4-8DDB-44FA-87ED-AAA16D8D1D2A}" destId="{41CC2077-536E-401A-998A-5928EA2ADDBC}" srcOrd="0" destOrd="0" presId="urn:microsoft.com/office/officeart/2005/8/layout/vList2"/>
    <dgm:cxn modelId="{8D335EBF-7F82-4BCC-BB0B-09B512D03797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二、题款</a:t>
          </a: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/>
          </a:r>
          <a:endParaRPr lang="zh-CN" altLang="en-US" kern="1200" noProof="0" dirty="0">
            <a:ln>
              <a:noFill/>
            </a:ln>
            <a:effectLst/>
            <a:uLnTx/>
            <a:uFillTx/>
            <a:sym typeface="+mn-ea"/>
          </a:endParaRPr>
        </a:p>
      </dgm:t>
    </dgm:pt>
    <dgm:pt modelId="{8A7D5E96-CC25-40B3-A977-AC7F62EBB4EC}" cxnId="{76E9B487-C9A4-49E7-8454-EBF7F206155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76E9B487-C9A4-49E7-8454-EBF7F206155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E9B487-C9A4-49E7-8454-EBF7F2061557}" srcId="{22237F99-FD0F-4EA4-B7E2-BFAD40DF6E70}" destId="{561ED4CD-2321-4293-949E-2C47D0B22CC1}" srcOrd="0" destOrd="0" parTransId="{8A7D5E96-CC25-40B3-A977-AC7F62EBB4EC}" sibTransId="{584DD622-18CB-4009-98BB-842E4A9A7BBD}"/>
    <dgm:cxn modelId="{E008B7E4-AF47-435D-81BE-DD1B2F988883}" type="presOf" srcId="{22237F99-FD0F-4EA4-B7E2-BFAD40DF6E70}" destId="{447C00D4-8DDB-44FA-87ED-AAA16D8D1D2A}" srcOrd="0" destOrd="0" presId="urn:microsoft.com/office/officeart/2005/8/layout/vList2"/>
    <dgm:cxn modelId="{357B2844-0CB7-499F-911B-DBDEE7E90005}" type="presParOf" srcId="{447C00D4-8DDB-44FA-87ED-AAA16D8D1D2A}" destId="{41CC2077-536E-401A-998A-5928EA2ADDBC}" srcOrd="0" destOrd="0" presId="urn:microsoft.com/office/officeart/2005/8/layout/vList2"/>
    <dgm:cxn modelId="{78F08B44-C580-4212-BD80-E8232E3DA62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三、纸张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855C0F2-B8A1-4DAE-933D-C50B559779BD}" type="presOf" srcId="{561ED4CD-2321-4293-949E-2C47D0B22CC1}" destId="{41CC2077-536E-401A-998A-5928EA2ADDBC}" srcOrd="0" destOrd="0" presId="urn:microsoft.com/office/officeart/2005/8/layout/vList2"/>
    <dgm:cxn modelId="{D7F4F6B8-D578-4035-9E59-7DA8207668D6}" type="presOf" srcId="{22237F99-FD0F-4EA4-B7E2-BFAD40DF6E70}" destId="{447C00D4-8DDB-44FA-87ED-AAA16D8D1D2A}" srcOrd="0" destOrd="0" presId="urn:microsoft.com/office/officeart/2005/8/layout/vList2"/>
    <dgm:cxn modelId="{C32706AF-8F81-43E6-940E-4DD128726DF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3FA659B-222B-40F9-8613-324CB46F6DE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3E88B8A-D98E-48F2-9BBC-99F6078C80DE}" type="presOf" srcId="{561ED4CD-2321-4293-949E-2C47D0B22CC1}" destId="{41CC2077-536E-401A-998A-5928EA2ADDBC}" srcOrd="0" destOrd="0" presId="urn:microsoft.com/office/officeart/2005/8/layout/vList2"/>
    <dgm:cxn modelId="{7B204BFB-1208-451B-956D-8A12D110F53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0CE40B-52CD-46F8-8C69-D7E159EE3B0A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EA16E53-737D-4A73-BE63-115F58497CD5}" type="presOf" srcId="{561ED4CD-2321-4293-949E-2C47D0B22CC1}" destId="{41CC2077-536E-401A-998A-5928EA2ADDBC}" srcOrd="0" destOrd="0" presId="urn:microsoft.com/office/officeart/2005/8/layout/vList2"/>
    <dgm:cxn modelId="{C86114F9-5FB8-48A0-B676-4AE0EDDEC5B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一、运笔过程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E5FE9C4-A6B6-49CF-9823-D6E0A9791FBF}" type="presOf" srcId="{22237F99-FD0F-4EA4-B7E2-BFAD40DF6E70}" destId="{447C00D4-8DDB-44FA-87ED-AAA16D8D1D2A}" srcOrd="0" destOrd="0" presId="urn:microsoft.com/office/officeart/2005/8/layout/vList2"/>
    <dgm:cxn modelId="{CFF83922-B19B-4F3B-AAB3-DFE79B8700EA}" type="presOf" srcId="{561ED4CD-2321-4293-949E-2C47D0B22CC1}" destId="{41CC2077-536E-401A-998A-5928EA2ADDBC}" srcOrd="0" destOrd="0" presId="urn:microsoft.com/office/officeart/2005/8/layout/vList2"/>
    <dgm:cxn modelId="{F97371D5-AC9B-444B-BC27-6AB0AAC128A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0A420B0-F48A-4759-8852-8FD9599485F1}" type="presOf" srcId="{561ED4CD-2321-4293-949E-2C47D0B22CC1}" destId="{41CC2077-536E-401A-998A-5928EA2ADDBC}" srcOrd="0" destOrd="0" presId="urn:microsoft.com/office/officeart/2005/8/layout/vList2"/>
    <dgm:cxn modelId="{3F3F6FD8-6DF0-42F2-9F9E-07338232AB9B}" type="presOf" srcId="{22237F99-FD0F-4EA4-B7E2-BFAD40DF6E70}" destId="{447C00D4-8DDB-44FA-87ED-AAA16D8D1D2A}" srcOrd="0" destOrd="0" presId="urn:microsoft.com/office/officeart/2005/8/layout/vList2"/>
    <dgm:cxn modelId="{175CFF45-ACB7-4322-90A0-84619D1371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一、选帖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F846C4-FB5C-4702-8C27-ABD45363F11A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620F45E-1A44-4763-B11D-C31BA969BCF7}" type="presOf" srcId="{561ED4CD-2321-4293-949E-2C47D0B22CC1}" destId="{41CC2077-536E-401A-998A-5928EA2ADDBC}" srcOrd="0" destOrd="0" presId="urn:microsoft.com/office/officeart/2005/8/layout/vList2"/>
    <dgm:cxn modelId="{42057235-72DC-45E7-9B87-A3E99966049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二、读帖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2588B36-6763-4B3F-A6B6-DA88F8FF1343}" type="presOf" srcId="{22237F99-FD0F-4EA4-B7E2-BFAD40DF6E70}" destId="{447C00D4-8DDB-44FA-87ED-AAA16D8D1D2A}" srcOrd="0" destOrd="0" presId="urn:microsoft.com/office/officeart/2005/8/layout/vList2"/>
    <dgm:cxn modelId="{77457AF0-78F5-4136-AF37-DEB4FE1F0B9D}" type="presOf" srcId="{561ED4CD-2321-4293-949E-2C47D0B22CC1}" destId="{41CC2077-536E-401A-998A-5928EA2ADDBC}" srcOrd="0" destOrd="0" presId="urn:microsoft.com/office/officeart/2005/8/layout/vList2"/>
    <dgm:cxn modelId="{98B53316-D27F-4307-83BB-3C4E67C2D2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一、钢笔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三、临摹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三、</a:t>
          </a:r>
          <a:r>
            <a:rPr lang="zh-CN" b="1" dirty="0" smtClean="0"/>
            <a:t>竖的写法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1">
            <a:shade val="8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204970" cy="674370"/>
        <a:chOff x="0" y="0"/>
        <a:chExt cx="4204970" cy="674370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204970" cy="66357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八、折的写法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204970" cy="66357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一、钢笔楷书结构原则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二、墨水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二、独体字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三、合体字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附：偏旁部首及例字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一、作品形式与正文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298950" cy="563245"/>
        <a:chOff x="0" y="0"/>
        <a:chExt cx="4298950" cy="563245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298950" cy="55689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80010" tIns="80010" rIns="80010" bIns="8001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二、题款</a:t>
          </a:r>
          <a:endParaRPr lang="zh-CN" altLang="en-US" kern="1200" noProof="0" dirty="0">
            <a:ln>
              <a:noFill/>
            </a:ln>
            <a:effectLst/>
            <a:uLnTx/>
            <a:uFillTx/>
            <a:sym typeface="+mn-ea"/>
          </a:endParaRPr>
        </a:p>
      </dsp:txBody>
      <dsp:txXfrm>
        <a:off x="0" y="0"/>
        <a:ext cx="4298950" cy="5568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三、纸张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一、运笔过程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一、选帖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二、读帖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3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6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8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tags" Target="../tags/tag80.xml"/><Relationship Id="rId7" Type="http://schemas.openxmlformats.org/officeDocument/2006/relationships/image" Target="../media/image26.jpeg"/><Relationship Id="rId6" Type="http://schemas.openxmlformats.org/officeDocument/2006/relationships/tags" Target="../tags/tag79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14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1.jpeg"/><Relationship Id="rId7" Type="http://schemas.openxmlformats.org/officeDocument/2006/relationships/image" Target="../media/image30.jpeg"/><Relationship Id="rId6" Type="http://schemas.openxmlformats.org/officeDocument/2006/relationships/image" Target="../media/image29.jpeg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0" Type="http://schemas.openxmlformats.org/officeDocument/2006/relationships/notesSlide" Target="../notesSlides/notesSlide1.xml"/><Relationship Id="rId1" Type="http://schemas.openxmlformats.org/officeDocument/2006/relationships/diagramData" Target="../diagrams/data16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1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2.xml"/><Relationship Id="rId1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image" Target="../media/image6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73.xml"/><Relationship Id="rId21" Type="http://schemas.openxmlformats.org/officeDocument/2006/relationships/tags" Target="../tags/tag72.xml"/><Relationship Id="rId20" Type="http://schemas.openxmlformats.org/officeDocument/2006/relationships/tags" Target="../tags/tag71.xml"/><Relationship Id="rId2" Type="http://schemas.openxmlformats.org/officeDocument/2006/relationships/tags" Target="../tags/tag53.xml"/><Relationship Id="rId19" Type="http://schemas.openxmlformats.org/officeDocument/2006/relationships/tags" Target="../tags/tag70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60700" y="2069465"/>
            <a:ext cx="637159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学前教育书法教程</a:t>
            </a:r>
            <a:endParaRPr lang="zh-CN" altLang="en-US" sz="5400" b="1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  <a:p>
            <a:pPr algn="ctr"/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（第</a:t>
            </a:r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三版）</a:t>
            </a:r>
            <a:endParaRPr lang="zh-CN" altLang="en-US" sz="3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8495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钢笔字的写字姿势与执笔方法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75816" y="94048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95550" y="2776538"/>
            <a:ext cx="2579688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头正颈端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肩平臂展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身直胸挺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臀稳足安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9" name="Picture 8" descr="http://www.scqsng.com/uploadFiles/2007-05/1179388854312.jpg"/>
          <p:cNvPicPr>
            <a:picLocks noChangeAspect="1"/>
          </p:cNvPicPr>
          <p:nvPr/>
        </p:nvPicPr>
        <p:blipFill>
          <a:blip r:embed="rId6"/>
          <a:srcRect l="44742"/>
          <a:stretch>
            <a:fillRect/>
          </a:stretch>
        </p:blipFill>
        <p:spPr>
          <a:xfrm>
            <a:off x="6531610" y="1846580"/>
            <a:ext cx="3095625" cy="4018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76781" y="90365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34590" y="2242185"/>
            <a:ext cx="2906713" cy="3192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三指合力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两指配合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掌内虚空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笔杆倾斜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位置明确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指腕灵活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Picture 7" descr="http://www.xnhywh.com/UploadFile/2011060917400263602_0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8345" y="2392680"/>
            <a:ext cx="4238625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三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钢笔字的运笔方法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02816" y="94492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03020" y="1976755"/>
            <a:ext cx="8352790" cy="152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1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1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（一）起笔，也称落笔，起笔的方法主要有重起和轻起。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（二）行笔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（三）收笔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3" name="Picture 6" descr="http://www.jy4z.cn:100/UploadFiles/201112/201112067951134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4103" y="3506470"/>
            <a:ext cx="4297362" cy="274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12976" y="9779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59150" y="2349500"/>
            <a:ext cx="5688013" cy="230695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有轻有重，简捷分明。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有快有慢，节奏和谐。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有曲有直，刚柔相济。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有连有断，呼应连贯。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读帖与临摹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98041" y="99636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87475" y="2273300"/>
            <a:ext cx="5217160" cy="3192145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应遵循以下原则：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（一）规范性、实用性。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（二）系统性、渐进性。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（三）连贯性、多元性。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（四）艺术性、喜好性。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5" name="Picture 2" descr="http://image.xinmin.cn/2012/01/10/2012011007375986926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7370" y="2273300"/>
            <a:ext cx="4476750" cy="3265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85976" y="85285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25880" y="1568450"/>
            <a:ext cx="91535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读用笔，读观察笔画形态及结构特点，读章法布局、整体气息。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7" name="Picture 2" descr="http://g-ec4.images-amazon.com/images/G/28/BOOK-Catalog/shfz2012/0110/B006TSTLG6_02_amz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3198" y="2206308"/>
            <a:ext cx="2736850" cy="394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4" descr="http://g-ec4.images-amazon.com/images/G/28/BOOK-Catalog/shfz/201105/B004OW3E58_02_amz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958" y="2206308"/>
            <a:ext cx="2863850" cy="3903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72666" y="9182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5913" y="2133600"/>
            <a:ext cx="7216775" cy="304927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（一）摹帖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（二）临帖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在临摹字帖过程中应该注意以下问题：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第一，要注意先专攻后博学。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第二，要注意先分解再整合。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第三，要注意先归纳再运用。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58735" y="1585270"/>
            <a:ext cx="7769860" cy="2460499"/>
            <a:chOff x="2258735" y="1686870"/>
            <a:chExt cx="7769860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4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</a:t>
                    </a:r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六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58735" y="3001320"/>
              <a:ext cx="7769860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000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rPr>
                <a:t>钢笔楷书书法训练</a:t>
              </a:r>
              <a:endParaRPr lang="zh-CN" altLang="en-US" sz="4000" dirty="0">
                <a:solidFill>
                  <a:srgbClr val="689BD3"/>
                </a:solidFill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五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钢笔字楷书笔画技法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42821" y="8871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1508" name="图片 31" descr="基本笔画--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835" y="1535430"/>
            <a:ext cx="4615815" cy="4678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08836" y="8128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39495" y="1461135"/>
            <a:ext cx="10549255" cy="296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横画按照线条长短一般分为长横和短横，按照起笔方法的不同又可分为左尖横、右尖横等。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写好长横还应注意以下几点：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弧形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笔势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角度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3" name="图片 32" descr="基本笔画--横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0928" y="3337243"/>
            <a:ext cx="5827712" cy="280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63446" y="8592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00518" y="150717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悬针竖、垂露竖和短竖。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7" name="图片 33" descr="图片1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5390" y="1967865"/>
            <a:ext cx="4286250" cy="4284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73606" y="8299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0010" y="1341755"/>
            <a:ext cx="9964420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按照长短可分为长撇和短撇，根据其倾斜角度不同又可分为斜撇、竖撇、竖斜撇、短平撇、短斜撇等，写好撇画所应注意：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方向。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状态。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1" name="图片 34" descr="基本笔画--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34840" y="2488565"/>
            <a:ext cx="3042285" cy="225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35" descr="基本笔画--撇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34840" y="4742815"/>
            <a:ext cx="2962275" cy="1520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49806" y="7703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9693" y="1580198"/>
            <a:ext cx="8123238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分为斜捺和平捺两种类型。注意一下：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粗细。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方向。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比例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图片 36" descr="基本笔画--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3340" y="2350770"/>
            <a:ext cx="4968875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22196" y="85666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7652" name="图片 37" descr="基本笔画--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9400" y="1504950"/>
            <a:ext cx="6013450" cy="1636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38" descr="基本笔画--竖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100" y="3141663"/>
            <a:ext cx="5988050" cy="157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39" descr="基本笔画--提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4800" y="4724400"/>
            <a:ext cx="598805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82521" y="81348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7788" y="1578293"/>
            <a:ext cx="8123238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注意以下几点：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（一）大小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（二）节奏。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7" name="图片 40" descr="基本笔画--钩"/>
          <p:cNvPicPr>
            <a:picLocks noChangeAspect="1"/>
          </p:cNvPicPr>
          <p:nvPr/>
        </p:nvPicPr>
        <p:blipFill>
          <a:blip r:embed="rId6"/>
          <a:srcRect b="55327"/>
          <a:stretch>
            <a:fillRect/>
          </a:stretch>
        </p:blipFill>
        <p:spPr>
          <a:xfrm>
            <a:off x="4593273" y="1926590"/>
            <a:ext cx="4149725" cy="4262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41" descr="基本笔画--钩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4623" y="1076008"/>
            <a:ext cx="4608512" cy="470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40" descr="基本笔画--钩"/>
          <p:cNvPicPr>
            <a:picLocks noChangeAspect="1"/>
          </p:cNvPicPr>
          <p:nvPr/>
        </p:nvPicPr>
        <p:blipFill>
          <a:blip r:embed="rId2"/>
          <a:srcRect l="-188" t="44569" r="188" b="1044"/>
          <a:stretch>
            <a:fillRect/>
          </a:stretch>
        </p:blipFill>
        <p:spPr>
          <a:xfrm>
            <a:off x="1936433" y="834073"/>
            <a:ext cx="4148137" cy="518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58265" y="891540"/>
          <a:ext cx="4204970" cy="674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19860" y="1565910"/>
            <a:ext cx="9153525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折画一般分为横折、竖折、斜折、横撇等几种类型。书写折画应注意以下问题：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折以成方。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注意重叠处的处理。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图片 42" descr="基本笔画--折"/>
          <p:cNvPicPr>
            <a:picLocks noChangeAspect="1"/>
          </p:cNvPicPr>
          <p:nvPr/>
        </p:nvPicPr>
        <p:blipFill>
          <a:blip r:embed="rId6"/>
          <a:srcRect b="56364"/>
          <a:stretch>
            <a:fillRect/>
          </a:stretch>
        </p:blipFill>
        <p:spPr>
          <a:xfrm>
            <a:off x="2298065" y="3253740"/>
            <a:ext cx="4037330" cy="302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42" descr="基本笔画--折"/>
          <p:cNvPicPr>
            <a:picLocks noChangeAspect="1"/>
          </p:cNvPicPr>
          <p:nvPr/>
        </p:nvPicPr>
        <p:blipFill>
          <a:blip r:embed="rId6"/>
          <a:srcRect l="-3198" t="43469" r="3198" b="-1025"/>
          <a:stretch>
            <a:fillRect/>
          </a:stretch>
        </p:blipFill>
        <p:spPr>
          <a:xfrm>
            <a:off x="6694170" y="2322195"/>
            <a:ext cx="4001770" cy="3958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843280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910498" y="558520"/>
            <a:ext cx="4991192" cy="2781326"/>
            <a:chOff x="1104808" y="1672945"/>
            <a:chExt cx="4991192" cy="27813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66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7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68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69" name="文本框 68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70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661795" y="1972945"/>
            <a:ext cx="6408420" cy="3920490"/>
            <a:chOff x="7793" y="1914"/>
            <a:chExt cx="10092" cy="6174"/>
          </a:xfrm>
        </p:grpSpPr>
        <p:grpSp>
          <p:nvGrpSpPr>
            <p:cNvPr id="687" name="组合"/>
            <p:cNvGrpSpPr/>
            <p:nvPr/>
          </p:nvGrpSpPr>
          <p:grpSpPr>
            <a:xfrm>
              <a:off x="7793" y="1914"/>
              <a:ext cx="10092" cy="975"/>
              <a:chOff x="5612415" y="1312183"/>
              <a:chExt cx="6409103" cy="619579"/>
            </a:xfrm>
          </p:grpSpPr>
          <p:sp>
            <p:nvSpPr>
              <p:cNvPr id="13315" name="矩形"/>
              <p:cNvSpPr/>
              <p:nvPr/>
            </p:nvSpPr>
            <p:spPr>
              <a:xfrm>
                <a:off x="5612415" y="1312183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知识目标</a:t>
                </a:r>
                <a:endPara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16" name="矩形"/>
              <p:cNvSpPr/>
              <p:nvPr/>
            </p:nvSpPr>
            <p:spPr>
              <a:xfrm>
                <a:off x="5645516" y="1895763"/>
                <a:ext cx="5768192" cy="36000"/>
              </a:xfrm>
              <a:prstGeom prst="rect">
                <a:avLst/>
              </a:prstGeom>
              <a:solidFill>
                <a:srgbClr val="FFC00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688" name="矩形"/>
            <p:cNvSpPr/>
            <p:nvPr/>
          </p:nvSpPr>
          <p:spPr>
            <a:xfrm>
              <a:off x="7793" y="3114"/>
              <a:ext cx="909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掌握钢笔字书写工具与使用方法及楷书结构、笔画技巧。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9" name="组合"/>
            <p:cNvGrpSpPr/>
            <p:nvPr/>
          </p:nvGrpSpPr>
          <p:grpSpPr>
            <a:xfrm>
              <a:off x="7793" y="4101"/>
              <a:ext cx="10092" cy="978"/>
              <a:chOff x="5612415" y="2907538"/>
              <a:chExt cx="6409103" cy="621326"/>
            </a:xfrm>
          </p:grpSpPr>
          <p:sp>
            <p:nvSpPr>
              <p:cNvPr id="13319" name="矩形"/>
              <p:cNvSpPr/>
              <p:nvPr/>
            </p:nvSpPr>
            <p:spPr>
              <a:xfrm>
                <a:off x="5612415" y="2907538"/>
                <a:ext cx="6409103" cy="553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技能目标</a:t>
                </a:r>
                <a:endPara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0" name="矩形"/>
              <p:cNvSpPr/>
              <p:nvPr/>
            </p:nvSpPr>
            <p:spPr>
              <a:xfrm>
                <a:off x="5645516" y="3492865"/>
                <a:ext cx="5768192" cy="35999"/>
              </a:xfrm>
              <a:prstGeom prst="rect">
                <a:avLst/>
              </a:prstGeom>
              <a:solidFill>
                <a:srgbClr val="00B05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0" name="矩形"/>
            <p:cNvSpPr/>
            <p:nvPr/>
          </p:nvSpPr>
          <p:spPr>
            <a:xfrm>
              <a:off x="7793" y="5356"/>
              <a:ext cx="9392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能够准确规范、清晰美观地书写钢笔楷书。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3" name="组合"/>
            <p:cNvGrpSpPr/>
            <p:nvPr/>
          </p:nvGrpSpPr>
          <p:grpSpPr>
            <a:xfrm>
              <a:off x="7793" y="6310"/>
              <a:ext cx="10092" cy="975"/>
              <a:chOff x="5612415" y="4157040"/>
              <a:chExt cx="6409103" cy="619580"/>
            </a:xfrm>
          </p:grpSpPr>
          <p:sp>
            <p:nvSpPr>
              <p:cNvPr id="13323" name="矩形"/>
              <p:cNvSpPr/>
              <p:nvPr/>
            </p:nvSpPr>
            <p:spPr>
              <a:xfrm>
                <a:off x="5612415" y="4157040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70C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素质目标</a:t>
                </a:r>
                <a:endPara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4" name="矩形"/>
              <p:cNvSpPr/>
              <p:nvPr/>
            </p:nvSpPr>
            <p:spPr>
              <a:xfrm>
                <a:off x="5645516" y="4740621"/>
                <a:ext cx="5768192" cy="35999"/>
              </a:xfrm>
              <a:prstGeom prst="rect">
                <a:avLst/>
              </a:prstGeom>
              <a:solidFill>
                <a:srgbClr val="0070C3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4" name="矩形"/>
            <p:cNvSpPr/>
            <p:nvPr/>
          </p:nvSpPr>
          <p:spPr>
            <a:xfrm>
              <a:off x="7793" y="7518"/>
              <a:ext cx="973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培养钢笔书法艺术的创作能力、钢笔书法艺术的鉴赏能力。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六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6190" y="2893695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钢笔楷书结构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469821" y="9385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2888" y="1916113"/>
            <a:ext cx="7218362" cy="3229610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（一）横平竖直，重心平稳。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（二）撇捺对称，平衡伸展。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（三）排列有序，疏密匀称。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（四）主笔突出，收放有度。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（五）笔段意连、呼应连贯。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09166" y="8338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85888" y="15998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上紧下疏，挺拔向上。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图片 47" descr="独体字1"/>
          <p:cNvPicPr>
            <a:picLocks noChangeAspect="1"/>
          </p:cNvPicPr>
          <p:nvPr/>
        </p:nvPicPr>
        <p:blipFill>
          <a:blip r:embed="rId6">
            <a:biLevel thresh="50000"/>
            <a:grayscl/>
          </a:blip>
          <a:stretch>
            <a:fillRect/>
          </a:stretch>
        </p:blipFill>
        <p:spPr>
          <a:xfrm>
            <a:off x="3241040" y="2442845"/>
            <a:ext cx="5156200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411288" y="39747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底横突出，用以托上。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7" name="图片 48" descr="独体字2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tretch>
            <a:fillRect/>
          </a:stretch>
        </p:blipFill>
        <p:spPr>
          <a:xfrm>
            <a:off x="3241040" y="4641215"/>
            <a:ext cx="5224463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67423" y="94710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撇捺对称，交插居中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7423" y="28082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宽窄随形，各具特色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70" name="图片 49" descr="独体字3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3202623" y="1407478"/>
            <a:ext cx="522446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50" descr="独体字4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242628" y="3268663"/>
            <a:ext cx="5143500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967423" y="449230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5．字形倾斜，以斜取正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图片 51" descr="独体字5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3192780" y="5090160"/>
            <a:ext cx="5234305" cy="1233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96771" y="8217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26198" y="15998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1598" y="39747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左中右结构。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8" name="图片 52" descr="合体字--左右结构"/>
          <p:cNvPicPr>
            <a:picLocks noChangeAspect="1"/>
          </p:cNvPicPr>
          <p:nvPr/>
        </p:nvPicPr>
        <p:blipFill>
          <a:blip r:embed="rId6">
            <a:biLevel thresh="50000"/>
            <a:grayscl/>
          </a:blip>
          <a:stretch>
            <a:fillRect/>
          </a:stretch>
        </p:blipFill>
        <p:spPr>
          <a:xfrm>
            <a:off x="3106738" y="2313305"/>
            <a:ext cx="5165725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53" descr="合体字--左中右结构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tretch>
            <a:fillRect/>
          </a:stretch>
        </p:blipFill>
        <p:spPr>
          <a:xfrm>
            <a:off x="3170238" y="4544695"/>
            <a:ext cx="5038725" cy="1296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9" descr="C:\Users\Administrator\Desktop\出版社社标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6788" y="6057900"/>
            <a:ext cx="811212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83603" y="79152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9003" y="316642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2" name="Picture 24" descr="合体字--上下结构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576638" y="1252220"/>
            <a:ext cx="5038725" cy="1255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图片 55" descr="合体字--上中下结构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3393758" y="3816350"/>
            <a:ext cx="4905375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39178" y="10429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4578" y="34178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6" name="Picture 25" descr="合体字--半包围结构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3430588" y="1725930"/>
            <a:ext cx="4905375" cy="1252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57" descr="合体字---全包围结构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357563" y="4162743"/>
            <a:ext cx="483552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63776" y="7518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1988" name="图片 58" descr="偏旁部首1"/>
          <p:cNvPicPr>
            <a:picLocks noChangeAspect="1"/>
          </p:cNvPicPr>
          <p:nvPr/>
        </p:nvPicPr>
        <p:blipFill>
          <a:blip r:embed="rId6"/>
          <a:srcRect b="45512"/>
          <a:stretch>
            <a:fillRect/>
          </a:stretch>
        </p:blipFill>
        <p:spPr>
          <a:xfrm>
            <a:off x="2123758" y="1400175"/>
            <a:ext cx="3959225" cy="492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58" descr="偏旁部首1"/>
          <p:cNvPicPr>
            <a:picLocks noChangeAspect="1"/>
          </p:cNvPicPr>
          <p:nvPr/>
        </p:nvPicPr>
        <p:blipFill>
          <a:blip r:embed="rId7"/>
          <a:srcRect l="93" t="55753" r="-93" b="-2485"/>
          <a:stretch>
            <a:fillRect/>
          </a:stretch>
        </p:blipFill>
        <p:spPr>
          <a:xfrm>
            <a:off x="6276340" y="1807210"/>
            <a:ext cx="4248150" cy="4465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2" name="图片 59" descr="偏旁部首2"/>
          <p:cNvPicPr>
            <a:picLocks noChangeAspect="1"/>
          </p:cNvPicPr>
          <p:nvPr/>
        </p:nvPicPr>
        <p:blipFill>
          <a:blip r:embed="rId1"/>
          <a:srcRect b="45949"/>
          <a:stretch>
            <a:fillRect/>
          </a:stretch>
        </p:blipFill>
        <p:spPr>
          <a:xfrm>
            <a:off x="2040255" y="1176020"/>
            <a:ext cx="3805238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59" descr="偏旁部首2"/>
          <p:cNvPicPr>
            <a:picLocks noChangeAspect="1"/>
          </p:cNvPicPr>
          <p:nvPr/>
        </p:nvPicPr>
        <p:blipFill>
          <a:blip r:embed="rId2"/>
          <a:srcRect t="54112" b="-1812"/>
          <a:stretch>
            <a:fillRect/>
          </a:stretch>
        </p:blipFill>
        <p:spPr>
          <a:xfrm>
            <a:off x="6167755" y="1403350"/>
            <a:ext cx="4213225" cy="4401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6" name="图片 60" descr="偏旁部首3"/>
          <p:cNvPicPr>
            <a:picLocks noChangeAspect="1"/>
          </p:cNvPicPr>
          <p:nvPr/>
        </p:nvPicPr>
        <p:blipFill>
          <a:blip r:embed="rId1"/>
          <a:srcRect b="44560"/>
          <a:stretch>
            <a:fillRect/>
          </a:stretch>
        </p:blipFill>
        <p:spPr>
          <a:xfrm>
            <a:off x="2196465" y="901065"/>
            <a:ext cx="3989388" cy="505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60" descr="偏旁部首3"/>
          <p:cNvPicPr>
            <a:picLocks noChangeAspect="1"/>
          </p:cNvPicPr>
          <p:nvPr/>
        </p:nvPicPr>
        <p:blipFill>
          <a:blip r:embed="rId1"/>
          <a:srcRect l="-520" t="54767" r="520" b="-1692"/>
          <a:stretch>
            <a:fillRect/>
          </a:stretch>
        </p:blipFill>
        <p:spPr>
          <a:xfrm>
            <a:off x="6383655" y="1628775"/>
            <a:ext cx="3989070" cy="427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6210" y="1069340"/>
            <a:ext cx="6013450" cy="398780"/>
          </a:xfrm>
        </p:spPr>
        <p:txBody>
          <a:bodyPr>
            <a:noAutofit/>
          </a:bodyPr>
          <a:p>
            <a:pPr algn="l"/>
            <a:r>
              <a:rPr lang="zh-CN" altLang="en-US" sz="2800" b="1" dirty="0" smtClean="0">
                <a:solidFill>
                  <a:schemeClr val="bg2"/>
                </a:solidFill>
              </a:rPr>
              <a:t>知识点</a:t>
            </a:r>
            <a:endParaRPr lang="zh-CN" altLang="en-US" sz="2800" b="1" dirty="0" smtClean="0">
              <a:solidFill>
                <a:schemeClr val="bg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2900" y="1144905"/>
            <a:ext cx="6332855" cy="34150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50000"/>
              </a:lnSpc>
              <a:buClrTx/>
              <a:buSzTx/>
              <a:buFontTx/>
            </a:pP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+mj-lt"/>
              <a:ea typeface="+mj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重点是掌握钢笔的执笔和运笔方法。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掌握钢笔楷书结构及笔画技法。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掌握读帖、临摹、运笔的方法。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掌握钢笔字楷书创作章法。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难点是钢笔楷书结构、笔画书写技法</a:t>
            </a:r>
            <a:r>
              <a:rPr sz="2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2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734935" y="330390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0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1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13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5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6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7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0" name="图片 62" descr="偏旁部首5"/>
          <p:cNvPicPr>
            <a:picLocks noChangeAspect="1"/>
          </p:cNvPicPr>
          <p:nvPr/>
        </p:nvPicPr>
        <p:blipFill>
          <a:blip r:embed="rId1"/>
          <a:srcRect b="44727"/>
          <a:stretch>
            <a:fillRect/>
          </a:stretch>
        </p:blipFill>
        <p:spPr>
          <a:xfrm>
            <a:off x="2294255" y="975360"/>
            <a:ext cx="3876675" cy="4898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62" descr="偏旁部首5"/>
          <p:cNvPicPr>
            <a:picLocks noChangeAspect="1"/>
          </p:cNvPicPr>
          <p:nvPr/>
        </p:nvPicPr>
        <p:blipFill>
          <a:blip r:embed="rId2"/>
          <a:srcRect t="54554" b="-1171"/>
          <a:stretch>
            <a:fillRect/>
          </a:stretch>
        </p:blipFill>
        <p:spPr>
          <a:xfrm>
            <a:off x="6527800" y="1762760"/>
            <a:ext cx="3764915" cy="401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4" name="图片 63" descr="偏旁部首6"/>
          <p:cNvPicPr>
            <a:picLocks noChangeAspect="1"/>
          </p:cNvPicPr>
          <p:nvPr/>
        </p:nvPicPr>
        <p:blipFill>
          <a:blip r:embed="rId1"/>
          <a:srcRect b="45032"/>
          <a:stretch>
            <a:fillRect/>
          </a:stretch>
        </p:blipFill>
        <p:spPr>
          <a:xfrm>
            <a:off x="1861185" y="886460"/>
            <a:ext cx="4182745" cy="5085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63" descr="偏旁部首6"/>
          <p:cNvPicPr>
            <a:picLocks noChangeAspect="1"/>
          </p:cNvPicPr>
          <p:nvPr/>
        </p:nvPicPr>
        <p:blipFill>
          <a:blip r:embed="rId1"/>
          <a:srcRect l="592" t="54323" r="-592" b="427"/>
          <a:stretch>
            <a:fillRect/>
          </a:stretch>
        </p:blipFill>
        <p:spPr>
          <a:xfrm>
            <a:off x="6287770" y="1570355"/>
            <a:ext cx="4079240" cy="408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8" name="图片 64" descr="偏旁部首7"/>
          <p:cNvPicPr>
            <a:picLocks noChangeAspect="1"/>
          </p:cNvPicPr>
          <p:nvPr/>
        </p:nvPicPr>
        <p:blipFill>
          <a:blip r:embed="rId1"/>
          <a:srcRect b="45071"/>
          <a:stretch>
            <a:fillRect/>
          </a:stretch>
        </p:blipFill>
        <p:spPr>
          <a:xfrm>
            <a:off x="1898015" y="1048385"/>
            <a:ext cx="4051300" cy="4935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64" descr="偏旁部首7"/>
          <p:cNvPicPr>
            <a:picLocks noChangeAspect="1"/>
          </p:cNvPicPr>
          <p:nvPr/>
        </p:nvPicPr>
        <p:blipFill>
          <a:blip r:embed="rId1"/>
          <a:srcRect t="53722" b="278"/>
          <a:stretch>
            <a:fillRect/>
          </a:stretch>
        </p:blipFill>
        <p:spPr>
          <a:xfrm>
            <a:off x="6217920" y="1617345"/>
            <a:ext cx="3981450" cy="4063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2" name="图片 65" descr="偏旁部首8"/>
          <p:cNvPicPr>
            <a:picLocks noChangeAspect="1"/>
          </p:cNvPicPr>
          <p:nvPr/>
        </p:nvPicPr>
        <p:blipFill>
          <a:blip r:embed="rId1"/>
          <a:srcRect b="44344"/>
          <a:stretch>
            <a:fillRect/>
          </a:stretch>
        </p:blipFill>
        <p:spPr>
          <a:xfrm>
            <a:off x="1927860" y="869315"/>
            <a:ext cx="4037965" cy="5188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65" descr="偏旁部首8"/>
          <p:cNvPicPr>
            <a:picLocks noChangeAspect="1"/>
          </p:cNvPicPr>
          <p:nvPr/>
        </p:nvPicPr>
        <p:blipFill>
          <a:blip r:embed="rId1"/>
          <a:srcRect l="-949" t="55613" r="949" b="-1172"/>
          <a:stretch>
            <a:fillRect/>
          </a:stretch>
        </p:blipFill>
        <p:spPr>
          <a:xfrm>
            <a:off x="6252845" y="1774190"/>
            <a:ext cx="3638550" cy="3828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6" name="图片 66" descr="偏旁部首9"/>
          <p:cNvPicPr>
            <a:picLocks noChangeAspect="1"/>
          </p:cNvPicPr>
          <p:nvPr/>
        </p:nvPicPr>
        <p:blipFill>
          <a:blip r:embed="rId1"/>
          <a:srcRect b="45255"/>
          <a:stretch>
            <a:fillRect/>
          </a:stretch>
        </p:blipFill>
        <p:spPr>
          <a:xfrm>
            <a:off x="2171700" y="1025525"/>
            <a:ext cx="3771900" cy="462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66" descr="偏旁部首9"/>
          <p:cNvPicPr>
            <a:picLocks noChangeAspect="1"/>
          </p:cNvPicPr>
          <p:nvPr/>
        </p:nvPicPr>
        <p:blipFill>
          <a:blip r:embed="rId1"/>
          <a:srcRect t="54288" b="-9033"/>
          <a:stretch>
            <a:fillRect/>
          </a:stretch>
        </p:blipFill>
        <p:spPr>
          <a:xfrm>
            <a:off x="6216015" y="1677670"/>
            <a:ext cx="3771900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0" name="图片 67" descr="偏旁部首10"/>
          <p:cNvPicPr>
            <a:picLocks noChangeAspect="1"/>
          </p:cNvPicPr>
          <p:nvPr/>
        </p:nvPicPr>
        <p:blipFill>
          <a:blip r:embed="rId1"/>
          <a:srcRect b="45390"/>
          <a:stretch>
            <a:fillRect/>
          </a:stretch>
        </p:blipFill>
        <p:spPr>
          <a:xfrm>
            <a:off x="2112645" y="923925"/>
            <a:ext cx="4118610" cy="4935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67" descr="偏旁部首10"/>
          <p:cNvPicPr>
            <a:picLocks noChangeAspect="1"/>
          </p:cNvPicPr>
          <p:nvPr/>
        </p:nvPicPr>
        <p:blipFill>
          <a:blip r:embed="rId1"/>
          <a:srcRect l="-3006" t="53680" r="3006" b="-1152"/>
          <a:stretch>
            <a:fillRect/>
          </a:stretch>
        </p:blipFill>
        <p:spPr>
          <a:xfrm>
            <a:off x="6109335" y="1714500"/>
            <a:ext cx="3962400" cy="41268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4" name="图片 68" descr="偏旁部首11"/>
          <p:cNvPicPr>
            <a:picLocks noChangeAspect="1"/>
          </p:cNvPicPr>
          <p:nvPr/>
        </p:nvPicPr>
        <p:blipFill>
          <a:blip r:embed="rId1"/>
          <a:srcRect b="44685"/>
          <a:stretch>
            <a:fillRect/>
          </a:stretch>
        </p:blipFill>
        <p:spPr>
          <a:xfrm>
            <a:off x="1979930" y="876300"/>
            <a:ext cx="4034155" cy="4947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68" descr="偏旁部首11"/>
          <p:cNvPicPr>
            <a:picLocks noChangeAspect="1"/>
          </p:cNvPicPr>
          <p:nvPr/>
        </p:nvPicPr>
        <p:blipFill>
          <a:blip r:embed="rId1"/>
          <a:srcRect l="284" t="55017" r="-284" b="-1760"/>
          <a:stretch>
            <a:fillRect/>
          </a:stretch>
        </p:blipFill>
        <p:spPr>
          <a:xfrm>
            <a:off x="6181090" y="1438275"/>
            <a:ext cx="4228465" cy="4382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七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6190" y="2893695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钢笔字楷书章法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221865" y="1906270"/>
            <a:ext cx="8052435" cy="30460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通常完整的章法由正文、款识、印记三部分组成。硬笔书法作品幅式一般承袭传统毛笔书法，常见的有：中堂、条幅、横披、册页、屏条、斗方、手卷、楹联、扇面等等。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8" name="图示 27"/>
          <p:cNvGraphicFramePr/>
          <p:nvPr/>
        </p:nvGraphicFramePr>
        <p:xfrm>
          <a:off x="1346631" y="8973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5" name="图片 1"/>
          <p:cNvPicPr>
            <a:picLocks noChangeAspect="1"/>
          </p:cNvPicPr>
          <p:nvPr/>
        </p:nvPicPr>
        <p:blipFill>
          <a:blip r:embed="rId1"/>
          <a:srcRect t="5470" b="4266"/>
          <a:stretch>
            <a:fillRect/>
          </a:stretch>
        </p:blipFill>
        <p:spPr>
          <a:xfrm>
            <a:off x="2649220" y="1448435"/>
            <a:ext cx="7014210" cy="46291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图示 1"/>
          <p:cNvGraphicFramePr/>
          <p:nvPr/>
        </p:nvGraphicFramePr>
        <p:xfrm>
          <a:off x="1286510" y="812165"/>
          <a:ext cx="4298950" cy="563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19955" y="695960"/>
            <a:ext cx="2752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54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93315" y="1617980"/>
            <a:ext cx="8224520" cy="4528790"/>
            <a:chOff x="3769" y="2548"/>
            <a:chExt cx="12952" cy="7483"/>
          </a:xfrm>
        </p:grpSpPr>
        <p:grpSp>
          <p:nvGrpSpPr>
            <p:cNvPr id="4" name="组合 3"/>
            <p:cNvGrpSpPr/>
            <p:nvPr/>
          </p:nvGrpSpPr>
          <p:grpSpPr>
            <a:xfrm rot="0">
              <a:off x="3769" y="2548"/>
              <a:ext cx="2136" cy="2821"/>
              <a:chOff x="5114" y="3834"/>
              <a:chExt cx="2044" cy="4068"/>
            </a:xfrm>
          </p:grpSpPr>
          <p:sp>
            <p:nvSpPr>
              <p:cNvPr id="2" name="圆角矩形 1"/>
              <p:cNvSpPr/>
              <p:nvPr>
                <p:custDataLst>
                  <p:tags r:id="rId1"/>
                </p:custDataLst>
              </p:nvPr>
            </p:nvSpPr>
            <p:spPr>
              <a:xfrm>
                <a:off x="5247" y="3834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5247" y="3897"/>
                <a:ext cx="1879" cy="74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任务一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5114" y="6805"/>
                <a:ext cx="2044" cy="1097"/>
                <a:chOff x="5080" y="5266"/>
                <a:chExt cx="2044" cy="1097"/>
              </a:xfrm>
            </p:grpSpPr>
            <p:sp>
              <p:nvSpPr>
                <p:cNvPr id="9" name="圆角矩形 8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5080" y="5266"/>
                  <a:ext cx="1877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en-US" altLang="zh-CN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 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三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5248" y="5266"/>
                <a:ext cx="1878" cy="1097"/>
                <a:chOff x="5247" y="5264"/>
                <a:chExt cx="1878" cy="1097"/>
              </a:xfrm>
            </p:grpSpPr>
            <p:sp>
              <p:nvSpPr>
                <p:cNvPr id="14" name="圆角矩形 13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5248" y="5264"/>
                  <a:ext cx="1877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任务二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 rot="0">
              <a:off x="6046" y="2568"/>
              <a:ext cx="10675" cy="2994"/>
              <a:chOff x="7293" y="3863"/>
              <a:chExt cx="10216" cy="4317"/>
            </a:xfrm>
          </p:grpSpPr>
          <p:sp>
            <p:nvSpPr>
              <p:cNvPr id="6" name="文本框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335" y="3863"/>
                <a:ext cx="10012" cy="2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钢笔字的书写工具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  <a:p>
                <a:pPr algn="l"/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293" y="5373"/>
                <a:ext cx="9614" cy="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钢笔字的写字姿势与执笔方法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22" name="文本框 2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497" y="6936"/>
                <a:ext cx="10012" cy="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钢笔字的运笔方法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0">
              <a:off x="3769" y="5748"/>
              <a:ext cx="2136" cy="2821"/>
              <a:chOff x="5114" y="3834"/>
              <a:chExt cx="2044" cy="4068"/>
            </a:xfrm>
          </p:grpSpPr>
          <p:sp>
            <p:nvSpPr>
              <p:cNvPr id="18" name="圆角矩形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5247" y="3834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5247" y="3897"/>
                <a:ext cx="1879" cy="74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四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114" y="6805"/>
                <a:ext cx="2044" cy="1097"/>
                <a:chOff x="5080" y="5266"/>
                <a:chExt cx="2044" cy="1097"/>
              </a:xfrm>
            </p:grpSpPr>
            <p:sp>
              <p:nvSpPr>
                <p:cNvPr id="21" name="圆角矩形 20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5080" y="5266"/>
                  <a:ext cx="1877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en-US" altLang="zh-CN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 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六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5248" y="5266"/>
                <a:ext cx="1878" cy="1097"/>
                <a:chOff x="5247" y="5264"/>
                <a:chExt cx="1878" cy="1097"/>
              </a:xfrm>
            </p:grpSpPr>
            <p:sp>
              <p:nvSpPr>
                <p:cNvPr id="25" name="圆角矩形 24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5248" y="5264"/>
                  <a:ext cx="1877" cy="109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五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 rot="0">
              <a:off x="6046" y="5758"/>
              <a:ext cx="10675" cy="2994"/>
              <a:chOff x="7293" y="3863"/>
              <a:chExt cx="10216" cy="4317"/>
            </a:xfrm>
          </p:grpSpPr>
          <p:sp>
            <p:nvSpPr>
              <p:cNvPr id="28" name="文本框 27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7335" y="3863"/>
                <a:ext cx="10012" cy="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思源黑体 CN Medium" panose="020B0600000000000000" charset="-122"/>
                    <a:sym typeface="+mn-ea"/>
                  </a:rPr>
                  <a:t>读帖与临摹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293" y="5373"/>
                <a:ext cx="9614" cy="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思源黑体 CN Medium" panose="020B0600000000000000" charset="-122"/>
                    <a:sym typeface="+mn-ea"/>
                  </a:rPr>
                  <a:t> 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思源黑体 CN Medium" panose="020B0600000000000000" charset="-122"/>
                    <a:sym typeface="+mn-ea"/>
                  </a:rPr>
                  <a:t>钢笔字楷书笔画技法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7497" y="6936"/>
                <a:ext cx="10012" cy="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钢笔楷书结构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sp>
          <p:nvSpPr>
            <p:cNvPr id="34" name="圆角矩形 33"/>
            <p:cNvSpPr/>
            <p:nvPr>
              <p:custDataLst>
                <p:tags r:id="rId19"/>
              </p:custDataLst>
            </p:nvPr>
          </p:nvSpPr>
          <p:spPr>
            <a:xfrm>
              <a:off x="3906" y="8891"/>
              <a:ext cx="1961" cy="607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>
              <p:custDataLst>
                <p:tags r:id="rId20"/>
              </p:custDataLst>
            </p:nvPr>
          </p:nvSpPr>
          <p:spPr>
            <a:xfrm>
              <a:off x="3906" y="8358"/>
              <a:ext cx="1998" cy="1673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</a:t>
              </a:r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七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21"/>
              </p:custDataLst>
            </p:nvPr>
          </p:nvSpPr>
          <p:spPr>
            <a:xfrm>
              <a:off x="6088" y="8911"/>
              <a:ext cx="10462" cy="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en-US" altLang="zh-CN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</a:t>
              </a:r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钢笔字楷书章法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379345" y="976630"/>
            <a:ext cx="7910195" cy="5046980"/>
            <a:chOff x="3706" y="1310"/>
            <a:chExt cx="12457" cy="8230"/>
          </a:xfrm>
        </p:grpSpPr>
        <p:pic>
          <p:nvPicPr>
            <p:cNvPr id="5529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6" y="1310"/>
              <a:ext cx="5937" cy="82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05" y="2745"/>
              <a:ext cx="5858" cy="57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7615" y="1062355"/>
            <a:ext cx="7176770" cy="4733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825" y="849630"/>
            <a:ext cx="4216400" cy="520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460" y="821055"/>
            <a:ext cx="4019550" cy="5261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0" y="855980"/>
            <a:ext cx="4017645" cy="514540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04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625" y="855980"/>
            <a:ext cx="3973830" cy="5144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315" y="857885"/>
            <a:ext cx="4058285" cy="514286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246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930" y="857885"/>
            <a:ext cx="3869690" cy="5142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536700"/>
            <a:ext cx="6416675" cy="3784600"/>
          </a:xfrm>
          <a:prstGeom prst="rect">
            <a:avLst/>
          </a:prstGeom>
          <a:solidFill>
            <a:schemeClr val="accent2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硬笔书法——中国特有的传统文化，是以汉字为表现对象，用特有性能的书写工具所写出的一种线条造型艺术。简练的钢笔线条造型，具有近现代最普遍的实用价值。一幅优秀的书法作品，能使观赏者像欣赏好的绘画、诗歌、雕塑等一样，联想到美的生活情趣，令人赏心悦目。硬笔书法在艺术样式上，有着与众不同之处，它在我国艺林中占有独特地位。硬笔书法不仅美观，而且实用，作为未来的幼儿园教师更要学好、练好钢笔字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</a:t>
            </a:r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观看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34690" y="273367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钢笔字的书写工具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11706" y="9080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08493" y="1759585"/>
            <a:ext cx="709136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分为金笔、铱金笔和普通钢笔三种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3" name="Picture 7" descr="http://image.rakuten.co.jp/buneido/cabinet/parker/paf0713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75" y="2293938"/>
            <a:ext cx="619125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43456" y="8674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42403" y="1722755"/>
            <a:ext cx="709136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常用的墨水一般有纯蓝、碳素两种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711450" y="2659380"/>
            <a:ext cx="3024505" cy="2954020"/>
          </a:xfrm>
          <a:prstGeom prst="rect">
            <a:avLst/>
          </a:prstGeom>
          <a:noFill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18398"/>
          <a:stretch>
            <a:fillRect/>
          </a:stretch>
        </p:blipFill>
        <p:spPr bwMode="auto">
          <a:xfrm>
            <a:off x="6140086" y="2659900"/>
            <a:ext cx="3619500" cy="29535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67561" y="8865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9220" name="Picture 7" descr="http://img.redocn.com/201202/27/94492_1330327177BmS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10" y="1595438"/>
            <a:ext cx="3095625" cy="446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9" descr="http://img5.paipaiimg.com/8f2ba59e/item-0FFFC505-75B850550000000004010000120D11D6.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0273" y="1697038"/>
            <a:ext cx="3324225" cy="4259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1967],&quot;70&quot;:[3321478]}"/>
</p:tagLst>
</file>

<file path=ppt/tags/tag5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8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9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1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8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69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71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7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UNIT_PLACING_PICTURE_USER_VIEWPORT" val="{&quot;height&quot;:5252,&quot;width&quot;:7087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PLACING_PICTURE_USER_VIEWPORT" val="{&quot;height&quot;:4597.5007874015746,&quot;width&quot;:8957.5007874015755}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resource_record_key" val="{&quot;13&quot;:[4650186],&quot;65&quot;:[20233329],&quot;70&quot;:[3322227,3322023,3321880,3325286,3322235,3321866,3314060,3312207,3327320,3314050,3326213,3330516,3317092,3328108,3323379,3321478,3322059,3322233,3321864,3314177,3322587,3321418,3319358,3322195,3323813,3323403,3318299,3326950]}"/>
  <p:tag name="COMMONDATA" val="eyJjb3VudCI6MTMsImhkaWQiOiJhODY1OTdjNWFkMDhmOGU0ZDI2NzIzYmRjMzNmOTIzNSIsInVzZXJDb3VudCI6MTN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1436</Words>
  <Application>WPS 演示</Application>
  <PresentationFormat>宽屏</PresentationFormat>
  <Paragraphs>195</Paragraphs>
  <Slides>56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5" baseType="lpstr">
      <vt:lpstr>Arial</vt:lpstr>
      <vt:lpstr>宋体</vt:lpstr>
      <vt:lpstr>Wingdings</vt:lpstr>
      <vt:lpstr>微软雅黑</vt:lpstr>
      <vt:lpstr>Wingdings</vt:lpstr>
      <vt:lpstr>汉仪长宋简</vt:lpstr>
      <vt:lpstr>仓耳小丸子</vt:lpstr>
      <vt:lpstr>杨任东竹石体-Regular</vt:lpstr>
      <vt:lpstr>黑体</vt:lpstr>
      <vt:lpstr>思源黑体 CN Medium</vt:lpstr>
      <vt:lpstr>华文琥珀</vt:lpstr>
      <vt:lpstr>Arial Unicode MS</vt:lpstr>
      <vt:lpstr>Calibri</vt:lpstr>
      <vt:lpstr>Lato Regular</vt:lpstr>
      <vt:lpstr>Latha</vt:lpstr>
      <vt:lpstr>Times New Roman</vt:lpstr>
      <vt:lpstr>Segoe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290</cp:revision>
  <dcterms:created xsi:type="dcterms:W3CDTF">2025-06-17T16:39:00Z</dcterms:created>
  <dcterms:modified xsi:type="dcterms:W3CDTF">2025-07-14T08:03:31Z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78A8E2E6D5124228BBEC8D468CB6A7EC</vt:lpwstr>
  </property>
</Properties>
</file>