
<file path=[Content_Types].xml><?xml version="1.0" encoding="utf-8"?>
<Types xmlns="http://schemas.openxmlformats.org/package/2006/content-types">
  <Default Extension="png" ContentType="image/png"/>
  <Default Extension="emf" ContentType="image/x-e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482" r:id="rId6"/>
    <p:sldId id="504" r:id="rId7"/>
    <p:sldId id="505" r:id="rId8"/>
    <p:sldId id="785" r:id="rId9"/>
    <p:sldId id="787" r:id="rId10"/>
    <p:sldId id="720" r:id="rId11"/>
    <p:sldId id="748" r:id="rId12"/>
    <p:sldId id="750" r:id="rId13"/>
    <p:sldId id="752" r:id="rId14"/>
    <p:sldId id="753" r:id="rId15"/>
    <p:sldId id="789" r:id="rId16"/>
    <p:sldId id="791" r:id="rId17"/>
    <p:sldId id="762" r:id="rId18"/>
    <p:sldId id="764" r:id="rId19"/>
    <p:sldId id="766" r:id="rId20"/>
    <p:sldId id="768" r:id="rId21"/>
    <p:sldId id="793" r:id="rId22"/>
    <p:sldId id="794" r:id="rId23"/>
    <p:sldId id="795" r:id="rId24"/>
    <p:sldId id="797" r:id="rId25"/>
    <p:sldId id="798" r:id="rId26"/>
    <p:sldId id="800" r:id="rId27"/>
    <p:sldId id="489" r:id="rId28"/>
  </p:sldIdLst>
  <p:sldSz cx="9144000" cy="5143500" type="screen16x9"/>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E95730"/>
    <a:srgbClr val="415163"/>
    <a:srgbClr val="F8D0D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14"/>
        <p:guide pos="28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374.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7" Type="http://schemas.openxmlformats.org/officeDocument/2006/relationships/image" Target="../media/image3.emf"/><Relationship Id="rId6" Type="http://schemas.openxmlformats.org/officeDocument/2006/relationships/tags" Target="../tags/tag3.xml"/><Relationship Id="rId5" Type="http://schemas.openxmlformats.org/officeDocument/2006/relationships/image" Target="../media/image2.emf"/><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34819" name="图片 5"/>
          <p:cNvPicPr>
            <a:picLocks noChangeAspect="1"/>
          </p:cNvPicPr>
          <p:nvPr>
            <p:custDataLst>
              <p:tags r:id="rId2"/>
            </p:custDataLst>
          </p:nvPr>
        </p:nvPicPr>
        <p:blipFill>
          <a:blip r:embed="rId3"/>
          <a:stretch>
            <a:fillRect/>
          </a:stretch>
        </p:blipFill>
        <p:spPr>
          <a:xfrm>
            <a:off x="8174831" y="4082654"/>
            <a:ext cx="969169" cy="1060847"/>
          </a:xfrm>
          <a:prstGeom prst="rect">
            <a:avLst/>
          </a:prstGeom>
          <a:noFill/>
          <a:ln w="9525">
            <a:noFill/>
          </a:ln>
        </p:spPr>
      </p:pic>
      <p:pic>
        <p:nvPicPr>
          <p:cNvPr id="34820" name="图片 8"/>
          <p:cNvPicPr>
            <a:picLocks noChangeAspect="1"/>
          </p:cNvPicPr>
          <p:nvPr>
            <p:custDataLst>
              <p:tags r:id="rId4"/>
            </p:custDataLst>
          </p:nvPr>
        </p:nvPicPr>
        <p:blipFill>
          <a:blip r:embed="rId5"/>
          <a:stretch>
            <a:fillRect/>
          </a:stretch>
        </p:blipFill>
        <p:spPr>
          <a:xfrm>
            <a:off x="195263" y="85725"/>
            <a:ext cx="409575" cy="401241"/>
          </a:xfrm>
          <a:prstGeom prst="rect">
            <a:avLst/>
          </a:prstGeom>
          <a:noFill/>
          <a:ln w="9525">
            <a:noFill/>
          </a:ln>
        </p:spPr>
      </p:pic>
      <p:pic>
        <p:nvPicPr>
          <p:cNvPr id="34821" name="图片 9"/>
          <p:cNvPicPr>
            <a:picLocks noChangeAspect="1"/>
          </p:cNvPicPr>
          <p:nvPr>
            <p:custDataLst>
              <p:tags r:id="rId6"/>
            </p:custDataLst>
          </p:nvPr>
        </p:nvPicPr>
        <p:blipFill>
          <a:blip r:embed="rId7"/>
          <a:stretch>
            <a:fillRect/>
          </a:stretch>
        </p:blipFill>
        <p:spPr>
          <a:xfrm>
            <a:off x="8582025" y="40481"/>
            <a:ext cx="461963" cy="456010"/>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659606" y="4762500"/>
            <a:ext cx="2025254" cy="236935"/>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87291" y="4762500"/>
            <a:ext cx="2969419" cy="236935"/>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6457950" y="4762500"/>
            <a:ext cx="2025254" cy="236935"/>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5" Type="http://schemas.openxmlformats.org/officeDocument/2006/relationships/notesSlide" Target="../notesSlides/notesSlide8.xml"/><Relationship Id="rId14" Type="http://schemas.openxmlformats.org/officeDocument/2006/relationships/slideLayout" Target="../slideLayouts/slideLayout13.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tags" Target="../tags/tag155.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14.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4" Type="http://schemas.openxmlformats.org/officeDocument/2006/relationships/notesSlide" Target="../notesSlides/notesSlide11.xml"/><Relationship Id="rId23" Type="http://schemas.openxmlformats.org/officeDocument/2006/relationships/slideLayout" Target="../slideLayouts/slideLayout4.xml"/><Relationship Id="rId22" Type="http://schemas.openxmlformats.org/officeDocument/2006/relationships/tags" Target="../tags/tag202.xml"/><Relationship Id="rId21" Type="http://schemas.openxmlformats.org/officeDocument/2006/relationships/tags" Target="../tags/tag201.xml"/><Relationship Id="rId20" Type="http://schemas.openxmlformats.org/officeDocument/2006/relationships/tags" Target="../tags/tag200.xml"/><Relationship Id="rId2" Type="http://schemas.openxmlformats.org/officeDocument/2006/relationships/tags" Target="../tags/tag182.xml"/><Relationship Id="rId19" Type="http://schemas.openxmlformats.org/officeDocument/2006/relationships/tags" Target="../tags/tag199.xml"/><Relationship Id="rId18" Type="http://schemas.openxmlformats.org/officeDocument/2006/relationships/tags" Target="../tags/tag198.xml"/><Relationship Id="rId17" Type="http://schemas.openxmlformats.org/officeDocument/2006/relationships/tags" Target="../tags/tag197.xml"/><Relationship Id="rId16" Type="http://schemas.openxmlformats.org/officeDocument/2006/relationships/tags" Target="../tags/tag19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1.xml"/></Relationships>
</file>

<file path=ppt/slides/_rels/slide15.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5" Type="http://schemas.openxmlformats.org/officeDocument/2006/relationships/notesSlide" Target="../notesSlides/notesSlide12.xml"/><Relationship Id="rId14" Type="http://schemas.openxmlformats.org/officeDocument/2006/relationships/slideLayout" Target="../slideLayouts/slideLayout13.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3.xml"/></Relationships>
</file>

<file path=ppt/slides/_rels/slide16.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1" Type="http://schemas.openxmlformats.org/officeDocument/2006/relationships/notesSlide" Target="../notesSlides/notesSlide13.xml"/><Relationship Id="rId10" Type="http://schemas.openxmlformats.org/officeDocument/2006/relationships/slideLayout" Target="../slideLayouts/slideLayout5.xml"/><Relationship Id="rId1" Type="http://schemas.openxmlformats.org/officeDocument/2006/relationships/tags" Target="../tags/tag216.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3.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19.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0" Type="http://schemas.openxmlformats.org/officeDocument/2006/relationships/notesSlide" Target="../notesSlides/notesSlide16.xml"/><Relationship Id="rId3" Type="http://schemas.openxmlformats.org/officeDocument/2006/relationships/tags" Target="../tags/tag234.xml"/><Relationship Id="rId29" Type="http://schemas.openxmlformats.org/officeDocument/2006/relationships/slideLayout" Target="../slideLayouts/slideLayout13.xml"/><Relationship Id="rId28" Type="http://schemas.openxmlformats.org/officeDocument/2006/relationships/tags" Target="../tags/tag259.xml"/><Relationship Id="rId27" Type="http://schemas.openxmlformats.org/officeDocument/2006/relationships/tags" Target="../tags/tag258.xml"/><Relationship Id="rId26" Type="http://schemas.openxmlformats.org/officeDocument/2006/relationships/tags" Target="../tags/tag257.xml"/><Relationship Id="rId25" Type="http://schemas.openxmlformats.org/officeDocument/2006/relationships/tags" Target="../tags/tag256.xml"/><Relationship Id="rId24" Type="http://schemas.openxmlformats.org/officeDocument/2006/relationships/tags" Target="../tags/tag255.xml"/><Relationship Id="rId23" Type="http://schemas.openxmlformats.org/officeDocument/2006/relationships/tags" Target="../tags/tag254.xml"/><Relationship Id="rId22" Type="http://schemas.openxmlformats.org/officeDocument/2006/relationships/tags" Target="../tags/tag253.xml"/><Relationship Id="rId21" Type="http://schemas.openxmlformats.org/officeDocument/2006/relationships/tags" Target="../tags/tag252.xml"/><Relationship Id="rId20" Type="http://schemas.openxmlformats.org/officeDocument/2006/relationships/tags" Target="../tags/tag251.xml"/><Relationship Id="rId2" Type="http://schemas.openxmlformats.org/officeDocument/2006/relationships/tags" Target="../tags/tag233.xml"/><Relationship Id="rId19" Type="http://schemas.openxmlformats.org/officeDocument/2006/relationships/tags" Target="../tags/tag250.xml"/><Relationship Id="rId18" Type="http://schemas.openxmlformats.org/officeDocument/2006/relationships/tags" Target="../tags/tag249.xml"/><Relationship Id="rId17" Type="http://schemas.openxmlformats.org/officeDocument/2006/relationships/tags" Target="../tags/tag248.xml"/><Relationship Id="rId16" Type="http://schemas.openxmlformats.org/officeDocument/2006/relationships/tags" Target="../tags/tag247.xml"/><Relationship Id="rId15" Type="http://schemas.openxmlformats.org/officeDocument/2006/relationships/tags" Target="../tags/tag246.xml"/><Relationship Id="rId14" Type="http://schemas.openxmlformats.org/officeDocument/2006/relationships/tags" Target="../tags/tag245.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tags" Target="../tags/tag232.xml"/></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2" Type="http://schemas.openxmlformats.org/officeDocument/2006/relationships/slideLayout" Target="../slideLayouts/slideLayout3.xml"/><Relationship Id="rId21" Type="http://schemas.openxmlformats.org/officeDocument/2006/relationships/tags" Target="../tags/tag280.xml"/><Relationship Id="rId20" Type="http://schemas.openxmlformats.org/officeDocument/2006/relationships/tags" Target="../tags/tag279.xml"/><Relationship Id="rId2" Type="http://schemas.openxmlformats.org/officeDocument/2006/relationships/tags" Target="../tags/tag261.xml"/><Relationship Id="rId19" Type="http://schemas.openxmlformats.org/officeDocument/2006/relationships/tags" Target="../tags/tag278.xml"/><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tags" Target="../tags/tag260.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22.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4" Type="http://schemas.openxmlformats.org/officeDocument/2006/relationships/notesSlide" Target="../notesSlides/notesSlide18.xml"/><Relationship Id="rId33" Type="http://schemas.openxmlformats.org/officeDocument/2006/relationships/slideLayout" Target="../slideLayouts/slideLayout1.xml"/><Relationship Id="rId32" Type="http://schemas.openxmlformats.org/officeDocument/2006/relationships/tags" Target="../tags/tag316.xml"/><Relationship Id="rId31" Type="http://schemas.openxmlformats.org/officeDocument/2006/relationships/tags" Target="../tags/tag315.xml"/><Relationship Id="rId30" Type="http://schemas.openxmlformats.org/officeDocument/2006/relationships/tags" Target="../tags/tag314.xml"/><Relationship Id="rId3" Type="http://schemas.openxmlformats.org/officeDocument/2006/relationships/tags" Target="../tags/tag287.xml"/><Relationship Id="rId29" Type="http://schemas.openxmlformats.org/officeDocument/2006/relationships/tags" Target="../tags/tag313.xml"/><Relationship Id="rId28" Type="http://schemas.openxmlformats.org/officeDocument/2006/relationships/tags" Target="../tags/tag312.xml"/><Relationship Id="rId27" Type="http://schemas.openxmlformats.org/officeDocument/2006/relationships/tags" Target="../tags/tag311.xml"/><Relationship Id="rId26" Type="http://schemas.openxmlformats.org/officeDocument/2006/relationships/tags" Target="../tags/tag310.xml"/><Relationship Id="rId25" Type="http://schemas.openxmlformats.org/officeDocument/2006/relationships/tags" Target="../tags/tag309.xml"/><Relationship Id="rId24" Type="http://schemas.openxmlformats.org/officeDocument/2006/relationships/tags" Target="../tags/tag308.xml"/><Relationship Id="rId23" Type="http://schemas.openxmlformats.org/officeDocument/2006/relationships/tags" Target="../tags/tag307.xml"/><Relationship Id="rId22" Type="http://schemas.openxmlformats.org/officeDocument/2006/relationships/tags" Target="../tags/tag306.xml"/><Relationship Id="rId21" Type="http://schemas.openxmlformats.org/officeDocument/2006/relationships/tags" Target="../tags/tag305.xml"/><Relationship Id="rId20" Type="http://schemas.openxmlformats.org/officeDocument/2006/relationships/tags" Target="../tags/tag304.xml"/><Relationship Id="rId2" Type="http://schemas.openxmlformats.org/officeDocument/2006/relationships/tags" Target="../tags/tag286.xml"/><Relationship Id="rId19" Type="http://schemas.openxmlformats.org/officeDocument/2006/relationships/tags" Target="../tags/tag303.xml"/><Relationship Id="rId18" Type="http://schemas.openxmlformats.org/officeDocument/2006/relationships/tags" Target="../tags/tag302.xml"/><Relationship Id="rId17" Type="http://schemas.openxmlformats.org/officeDocument/2006/relationships/tags" Target="../tags/tag301.xml"/><Relationship Id="rId16" Type="http://schemas.openxmlformats.org/officeDocument/2006/relationships/tags" Target="../tags/tag300.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5.xml"/></Relationships>
</file>

<file path=ppt/slides/_rels/slide23.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tags" Target="../tags/tag324.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4" Type="http://schemas.openxmlformats.org/officeDocument/2006/relationships/notesSlide" Target="../notesSlides/notesSlide19.xml"/><Relationship Id="rId23" Type="http://schemas.openxmlformats.org/officeDocument/2006/relationships/slideLayout" Target="../slideLayouts/slideLayout1.xml"/><Relationship Id="rId22" Type="http://schemas.openxmlformats.org/officeDocument/2006/relationships/tags" Target="../tags/tag338.xml"/><Relationship Id="rId21" Type="http://schemas.openxmlformats.org/officeDocument/2006/relationships/tags" Target="../tags/tag337.xml"/><Relationship Id="rId20" Type="http://schemas.openxmlformats.org/officeDocument/2006/relationships/tags" Target="../tags/tag336.xml"/><Relationship Id="rId2" Type="http://schemas.openxmlformats.org/officeDocument/2006/relationships/tags" Target="../tags/tag318.xml"/><Relationship Id="rId19" Type="http://schemas.openxmlformats.org/officeDocument/2006/relationships/tags" Target="../tags/tag335.xml"/><Relationship Id="rId18" Type="http://schemas.openxmlformats.org/officeDocument/2006/relationships/tags" Target="../tags/tag334.xml"/><Relationship Id="rId17" Type="http://schemas.openxmlformats.org/officeDocument/2006/relationships/tags" Target="../tags/tag333.xml"/><Relationship Id="rId16" Type="http://schemas.openxmlformats.org/officeDocument/2006/relationships/tags" Target="../tags/tag332.xml"/><Relationship Id="rId15" Type="http://schemas.openxmlformats.org/officeDocument/2006/relationships/tags" Target="../tags/tag331.xml"/><Relationship Id="rId14" Type="http://schemas.openxmlformats.org/officeDocument/2006/relationships/tags" Target="../tags/tag330.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tags" Target="../tags/tag317.xml"/></Relationships>
</file>

<file path=ppt/slides/_rels/slide24.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6" Type="http://schemas.openxmlformats.org/officeDocument/2006/relationships/slideLayout" Target="../slideLayouts/slideLayout2.xml"/><Relationship Id="rId35" Type="http://schemas.openxmlformats.org/officeDocument/2006/relationships/tags" Target="../tags/tag373.xml"/><Relationship Id="rId34" Type="http://schemas.openxmlformats.org/officeDocument/2006/relationships/tags" Target="../tags/tag372.xml"/><Relationship Id="rId33" Type="http://schemas.openxmlformats.org/officeDocument/2006/relationships/tags" Target="../tags/tag371.xml"/><Relationship Id="rId32" Type="http://schemas.openxmlformats.org/officeDocument/2006/relationships/tags" Target="../tags/tag370.xml"/><Relationship Id="rId31" Type="http://schemas.openxmlformats.org/officeDocument/2006/relationships/tags" Target="../tags/tag369.xml"/><Relationship Id="rId30" Type="http://schemas.openxmlformats.org/officeDocument/2006/relationships/tags" Target="../tags/tag368.xml"/><Relationship Id="rId3" Type="http://schemas.openxmlformats.org/officeDocument/2006/relationships/tags" Target="../tags/tag341.xml"/><Relationship Id="rId29" Type="http://schemas.openxmlformats.org/officeDocument/2006/relationships/tags" Target="../tags/tag367.xml"/><Relationship Id="rId28" Type="http://schemas.openxmlformats.org/officeDocument/2006/relationships/tags" Target="../tags/tag366.xml"/><Relationship Id="rId27" Type="http://schemas.openxmlformats.org/officeDocument/2006/relationships/tags" Target="../tags/tag365.xml"/><Relationship Id="rId26" Type="http://schemas.openxmlformats.org/officeDocument/2006/relationships/tags" Target="../tags/tag364.xml"/><Relationship Id="rId25" Type="http://schemas.openxmlformats.org/officeDocument/2006/relationships/tags" Target="../tags/tag363.xml"/><Relationship Id="rId24" Type="http://schemas.openxmlformats.org/officeDocument/2006/relationships/tags" Target="../tags/tag362.xml"/><Relationship Id="rId23" Type="http://schemas.openxmlformats.org/officeDocument/2006/relationships/tags" Target="../tags/tag361.xml"/><Relationship Id="rId22" Type="http://schemas.openxmlformats.org/officeDocument/2006/relationships/tags" Target="../tags/tag360.xml"/><Relationship Id="rId21" Type="http://schemas.openxmlformats.org/officeDocument/2006/relationships/tags" Target="../tags/tag359.xml"/><Relationship Id="rId20" Type="http://schemas.openxmlformats.org/officeDocument/2006/relationships/tags" Target="../tags/tag358.xml"/><Relationship Id="rId2" Type="http://schemas.openxmlformats.org/officeDocument/2006/relationships/tags" Target="../tags/tag340.xml"/><Relationship Id="rId19" Type="http://schemas.openxmlformats.org/officeDocument/2006/relationships/tags" Target="../tags/tag357.xml"/><Relationship Id="rId18" Type="http://schemas.openxmlformats.org/officeDocument/2006/relationships/tags" Target="../tags/tag356.xml"/><Relationship Id="rId17" Type="http://schemas.openxmlformats.org/officeDocument/2006/relationships/tags" Target="../tags/tag355.xml"/><Relationship Id="rId16" Type="http://schemas.openxmlformats.org/officeDocument/2006/relationships/tags" Target="../tags/tag354.xml"/><Relationship Id="rId15" Type="http://schemas.openxmlformats.org/officeDocument/2006/relationships/tags" Target="../tags/tag353.xml"/><Relationship Id="rId14" Type="http://schemas.openxmlformats.org/officeDocument/2006/relationships/tags" Target="../tags/tag352.xml"/><Relationship Id="rId13" Type="http://schemas.openxmlformats.org/officeDocument/2006/relationships/tags" Target="../tags/tag351.xml"/><Relationship Id="rId12" Type="http://schemas.openxmlformats.org/officeDocument/2006/relationships/tags" Target="../tags/tag350.xml"/><Relationship Id="rId11" Type="http://schemas.openxmlformats.org/officeDocument/2006/relationships/tags" Target="../tags/tag349.xml"/><Relationship Id="rId10" Type="http://schemas.openxmlformats.org/officeDocument/2006/relationships/tags" Target="../tags/tag348.xml"/><Relationship Id="rId1" Type="http://schemas.openxmlformats.org/officeDocument/2006/relationships/tags" Target="../tags/tag33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5.png"/><Relationship Id="rId1" Type="http://schemas.openxmlformats.org/officeDocument/2006/relationships/tags" Target="../tags/tag18.xml"/></Relationships>
</file>

<file path=ppt/slides/_rels/slide5.xml.rels><?xml version="1.0" encoding="UTF-8" standalone="yes"?>
<Relationships xmlns="http://schemas.openxmlformats.org/package/2006/relationships"><Relationship Id="rId94" Type="http://schemas.openxmlformats.org/officeDocument/2006/relationships/notesSlide" Target="../notesSlides/notesSlide4.xml"/><Relationship Id="rId93" Type="http://schemas.openxmlformats.org/officeDocument/2006/relationships/slideLayout" Target="../slideLayouts/slideLayout4.xml"/><Relationship Id="rId92" Type="http://schemas.openxmlformats.org/officeDocument/2006/relationships/tags" Target="../tags/tag116.xml"/><Relationship Id="rId91" Type="http://schemas.openxmlformats.org/officeDocument/2006/relationships/tags" Target="../tags/tag115.xml"/><Relationship Id="rId90" Type="http://schemas.openxmlformats.org/officeDocument/2006/relationships/tags" Target="../tags/tag114.xml"/><Relationship Id="rId9" Type="http://schemas.openxmlformats.org/officeDocument/2006/relationships/tags" Target="../tags/tag33.xml"/><Relationship Id="rId89" Type="http://schemas.openxmlformats.org/officeDocument/2006/relationships/tags" Target="../tags/tag113.xml"/><Relationship Id="rId88" Type="http://schemas.openxmlformats.org/officeDocument/2006/relationships/tags" Target="../tags/tag112.xml"/><Relationship Id="rId87" Type="http://schemas.openxmlformats.org/officeDocument/2006/relationships/tags" Target="../tags/tag111.xml"/><Relationship Id="rId86" Type="http://schemas.openxmlformats.org/officeDocument/2006/relationships/tags" Target="../tags/tag110.xml"/><Relationship Id="rId85" Type="http://schemas.openxmlformats.org/officeDocument/2006/relationships/tags" Target="../tags/tag109.xml"/><Relationship Id="rId84" Type="http://schemas.openxmlformats.org/officeDocument/2006/relationships/tags" Target="../tags/tag108.xml"/><Relationship Id="rId83" Type="http://schemas.openxmlformats.org/officeDocument/2006/relationships/tags" Target="../tags/tag107.xml"/><Relationship Id="rId82" Type="http://schemas.openxmlformats.org/officeDocument/2006/relationships/tags" Target="../tags/tag106.xml"/><Relationship Id="rId81" Type="http://schemas.openxmlformats.org/officeDocument/2006/relationships/tags" Target="../tags/tag105.xml"/><Relationship Id="rId80" Type="http://schemas.openxmlformats.org/officeDocument/2006/relationships/tags" Target="../tags/tag104.xml"/><Relationship Id="rId8" Type="http://schemas.openxmlformats.org/officeDocument/2006/relationships/tags" Target="../tags/tag32.xml"/><Relationship Id="rId79" Type="http://schemas.openxmlformats.org/officeDocument/2006/relationships/tags" Target="../tags/tag103.xml"/><Relationship Id="rId78" Type="http://schemas.openxmlformats.org/officeDocument/2006/relationships/tags" Target="../tags/tag102.xml"/><Relationship Id="rId77" Type="http://schemas.openxmlformats.org/officeDocument/2006/relationships/tags" Target="../tags/tag101.xml"/><Relationship Id="rId76" Type="http://schemas.openxmlformats.org/officeDocument/2006/relationships/tags" Target="../tags/tag100.xml"/><Relationship Id="rId75" Type="http://schemas.openxmlformats.org/officeDocument/2006/relationships/tags" Target="../tags/tag99.xml"/><Relationship Id="rId74" Type="http://schemas.openxmlformats.org/officeDocument/2006/relationships/tags" Target="../tags/tag98.xml"/><Relationship Id="rId73" Type="http://schemas.openxmlformats.org/officeDocument/2006/relationships/tags" Target="../tags/tag97.xml"/><Relationship Id="rId72" Type="http://schemas.openxmlformats.org/officeDocument/2006/relationships/tags" Target="../tags/tag96.xml"/><Relationship Id="rId71" Type="http://schemas.openxmlformats.org/officeDocument/2006/relationships/tags" Target="../tags/tag95.xml"/><Relationship Id="rId70" Type="http://schemas.openxmlformats.org/officeDocument/2006/relationships/tags" Target="../tags/tag94.xml"/><Relationship Id="rId7" Type="http://schemas.openxmlformats.org/officeDocument/2006/relationships/tags" Target="../tags/tag31.xml"/><Relationship Id="rId69" Type="http://schemas.openxmlformats.org/officeDocument/2006/relationships/tags" Target="../tags/tag93.xml"/><Relationship Id="rId68" Type="http://schemas.openxmlformats.org/officeDocument/2006/relationships/tags" Target="../tags/tag92.xml"/><Relationship Id="rId67" Type="http://schemas.openxmlformats.org/officeDocument/2006/relationships/tags" Target="../tags/tag91.xml"/><Relationship Id="rId66" Type="http://schemas.openxmlformats.org/officeDocument/2006/relationships/tags" Target="../tags/tag90.xml"/><Relationship Id="rId65" Type="http://schemas.openxmlformats.org/officeDocument/2006/relationships/tags" Target="../tags/tag89.xml"/><Relationship Id="rId64" Type="http://schemas.openxmlformats.org/officeDocument/2006/relationships/tags" Target="../tags/tag88.xml"/><Relationship Id="rId63" Type="http://schemas.openxmlformats.org/officeDocument/2006/relationships/tags" Target="../tags/tag87.xml"/><Relationship Id="rId62" Type="http://schemas.openxmlformats.org/officeDocument/2006/relationships/tags" Target="../tags/tag86.xml"/><Relationship Id="rId61" Type="http://schemas.openxmlformats.org/officeDocument/2006/relationships/tags" Target="../tags/tag85.xml"/><Relationship Id="rId60" Type="http://schemas.openxmlformats.org/officeDocument/2006/relationships/tags" Target="../tags/tag84.xml"/><Relationship Id="rId6" Type="http://schemas.openxmlformats.org/officeDocument/2006/relationships/tags" Target="../tags/tag30.xml"/><Relationship Id="rId59" Type="http://schemas.openxmlformats.org/officeDocument/2006/relationships/tags" Target="../tags/tag83.xml"/><Relationship Id="rId58" Type="http://schemas.openxmlformats.org/officeDocument/2006/relationships/tags" Target="../tags/tag82.xml"/><Relationship Id="rId57" Type="http://schemas.openxmlformats.org/officeDocument/2006/relationships/tags" Target="../tags/tag81.xml"/><Relationship Id="rId56" Type="http://schemas.openxmlformats.org/officeDocument/2006/relationships/tags" Target="../tags/tag80.xml"/><Relationship Id="rId55" Type="http://schemas.openxmlformats.org/officeDocument/2006/relationships/tags" Target="../tags/tag79.xml"/><Relationship Id="rId54" Type="http://schemas.openxmlformats.org/officeDocument/2006/relationships/tags" Target="../tags/tag78.xml"/><Relationship Id="rId53" Type="http://schemas.openxmlformats.org/officeDocument/2006/relationships/tags" Target="../tags/tag77.xml"/><Relationship Id="rId52" Type="http://schemas.openxmlformats.org/officeDocument/2006/relationships/tags" Target="../tags/tag76.xml"/><Relationship Id="rId51" Type="http://schemas.openxmlformats.org/officeDocument/2006/relationships/tags" Target="../tags/tag75.xml"/><Relationship Id="rId50" Type="http://schemas.openxmlformats.org/officeDocument/2006/relationships/tags" Target="../tags/tag74.xml"/><Relationship Id="rId5" Type="http://schemas.openxmlformats.org/officeDocument/2006/relationships/tags" Target="../tags/tag29.xml"/><Relationship Id="rId49" Type="http://schemas.openxmlformats.org/officeDocument/2006/relationships/tags" Target="../tags/tag73.xml"/><Relationship Id="rId48" Type="http://schemas.openxmlformats.org/officeDocument/2006/relationships/tags" Target="../tags/tag72.xml"/><Relationship Id="rId47" Type="http://schemas.openxmlformats.org/officeDocument/2006/relationships/tags" Target="../tags/tag71.xml"/><Relationship Id="rId46" Type="http://schemas.openxmlformats.org/officeDocument/2006/relationships/tags" Target="../tags/tag70.xml"/><Relationship Id="rId45" Type="http://schemas.openxmlformats.org/officeDocument/2006/relationships/tags" Target="../tags/tag69.xml"/><Relationship Id="rId44" Type="http://schemas.openxmlformats.org/officeDocument/2006/relationships/tags" Target="../tags/tag68.xml"/><Relationship Id="rId43" Type="http://schemas.openxmlformats.org/officeDocument/2006/relationships/tags" Target="../tags/tag67.xml"/><Relationship Id="rId42" Type="http://schemas.openxmlformats.org/officeDocument/2006/relationships/tags" Target="../tags/tag66.xml"/><Relationship Id="rId41" Type="http://schemas.openxmlformats.org/officeDocument/2006/relationships/tags" Target="../tags/tag65.xml"/><Relationship Id="rId40" Type="http://schemas.openxmlformats.org/officeDocument/2006/relationships/tags" Target="../tags/tag64.xml"/><Relationship Id="rId4" Type="http://schemas.openxmlformats.org/officeDocument/2006/relationships/tags" Target="../tags/tag28.xml"/><Relationship Id="rId39" Type="http://schemas.openxmlformats.org/officeDocument/2006/relationships/tags" Target="../tags/tag63.xml"/><Relationship Id="rId38" Type="http://schemas.openxmlformats.org/officeDocument/2006/relationships/tags" Target="../tags/tag62.xml"/><Relationship Id="rId37" Type="http://schemas.openxmlformats.org/officeDocument/2006/relationships/tags" Target="../tags/tag61.xml"/><Relationship Id="rId36" Type="http://schemas.openxmlformats.org/officeDocument/2006/relationships/tags" Target="../tags/tag60.xml"/><Relationship Id="rId35" Type="http://schemas.openxmlformats.org/officeDocument/2006/relationships/tags" Target="../tags/tag59.xml"/><Relationship Id="rId34" Type="http://schemas.openxmlformats.org/officeDocument/2006/relationships/tags" Target="../tags/tag58.xml"/><Relationship Id="rId33" Type="http://schemas.openxmlformats.org/officeDocument/2006/relationships/tags" Target="../tags/tag57.xml"/><Relationship Id="rId32" Type="http://schemas.openxmlformats.org/officeDocument/2006/relationships/tags" Target="../tags/tag56.xml"/><Relationship Id="rId31" Type="http://schemas.openxmlformats.org/officeDocument/2006/relationships/tags" Target="../tags/tag55.xml"/><Relationship Id="rId30" Type="http://schemas.openxmlformats.org/officeDocument/2006/relationships/tags" Target="../tags/tag54.xml"/><Relationship Id="rId3" Type="http://schemas.openxmlformats.org/officeDocument/2006/relationships/tags" Target="../tags/tag27.xml"/><Relationship Id="rId29" Type="http://schemas.openxmlformats.org/officeDocument/2006/relationships/tags" Target="../tags/tag53.xml"/><Relationship Id="rId28" Type="http://schemas.openxmlformats.org/officeDocument/2006/relationships/tags" Target="../tags/tag52.xml"/><Relationship Id="rId27" Type="http://schemas.openxmlformats.org/officeDocument/2006/relationships/tags" Target="../tags/tag51.xml"/><Relationship Id="rId26" Type="http://schemas.openxmlformats.org/officeDocument/2006/relationships/tags" Target="../tags/tag50.xml"/><Relationship Id="rId25" Type="http://schemas.openxmlformats.org/officeDocument/2006/relationships/tags" Target="../tags/tag49.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4.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8.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5" Type="http://schemas.openxmlformats.org/officeDocument/2006/relationships/notesSlide" Target="../notesSlides/notesSlide6.xml"/><Relationship Id="rId14" Type="http://schemas.openxmlformats.org/officeDocument/2006/relationships/slideLayout" Target="../slideLayouts/slideLayout13.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29.xml"/></Relationships>
</file>

<file path=ppt/slides/_rels/slide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5" Type="http://schemas.openxmlformats.org/officeDocument/2006/relationships/notesSlide" Target="../notesSlides/notesSlide7.xml"/><Relationship Id="rId14" Type="http://schemas.openxmlformats.org/officeDocument/2006/relationships/slideLayout" Target="../slideLayouts/slideLayout1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200" y="1809750"/>
            <a:ext cx="3791585" cy="706755"/>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n-ea"/>
              </a:rPr>
              <a:t>信息技术</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三、信息技术的特征</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1295400" y="1530350"/>
            <a:ext cx="7122160"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（1）信息技术具有技术的一般特征——技术性。具体表现为：方法的科学性，工具设备的先进性，技能的熟练性，经验的丰富性，作用过程的快捷性，功能的高效性等。</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5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（2）信息技术具有区别于其他技术的特征——信息性。具体表现为：信息技术的服务主体是信息，核心功能是提高信息处理与利用的效率、效益。</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5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信息的秉性决定了信息技术还具有普遍性、客观性、相对性、动态性、共享性、可变换性等特征。</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971550"/>
            <a:ext cx="7320439" cy="629603"/>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四、新一代信息技术</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687705" y="1931670"/>
            <a:ext cx="7823835" cy="2306955"/>
          </a:xfrm>
          <a:prstGeom prst="rect">
            <a:avLst/>
          </a:prstGeom>
          <a:noFill/>
        </p:spPr>
        <p:txBody>
          <a:bodyPr wrap="square" rtlCol="0">
            <a:spAutoFit/>
          </a:bodyPr>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latin typeface="Arial" panose="020B0604020202020204" pitchFamily="34" charset="0"/>
                <a:ea typeface="微软雅黑" panose="020B0503020204020204" pitchFamily="34" charset="-122"/>
              </a:rPr>
              <a:t>2010 年国务院发布了《国务院关于加快培育和发展战略性新兴产业的决定》，列出了七大国家战略性新兴产业体系，其中包括“新一代信息技术产业”。</a:t>
            </a:r>
            <a:endParaRPr sz="1600" spc="150" dirty="0">
              <a:latin typeface="Arial" panose="020B0604020202020204" pitchFamily="34" charset="0"/>
              <a:ea typeface="微软雅黑" panose="020B0503020204020204" pitchFamily="34" charset="-122"/>
            </a:endParaRPr>
          </a:p>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latin typeface="Arial" panose="020B0604020202020204" pitchFamily="34" charset="0"/>
                <a:ea typeface="微软雅黑" panose="020B0503020204020204" pitchFamily="34" charset="-122"/>
              </a:rPr>
              <a:t>新一代信息技术是以人工智能、量子信息、物联网、区块链、云计算、大数据等为代表的新兴技术。新一代信息技术无疑是当今世界创新最活跃、渗透性最强、影响力最广的领域，正在全球范围内引发新一轮的科技革命，并以前所未有的速度转化为现实生产力，引领科技、经济和社会的发展日新月异。</a:t>
            </a:r>
            <a:endParaRPr sz="1600" spc="150" dirty="0">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14400" y="1047750"/>
            <a:ext cx="4585335" cy="9334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927100" y="1278255"/>
            <a:ext cx="7531100" cy="3574415"/>
          </a:xfrm>
          <a:prstGeom prst="rect">
            <a:avLst/>
          </a:prstGeom>
        </p:spPr>
        <p:txBody>
          <a:bodyPr vert="horz" wrap="square" lIns="67500" tIns="0" rIns="67500" bIns="35100" anchor="t" anchorCtr="0">
            <a:spAutoFit/>
          </a:bodyPr>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新一代信息技术的主要代表技术包括人工智能、量子信息、移动通信、物联网、区块链等。</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rPr>
              <a:t>1. 人工智能</a:t>
            </a:r>
            <a:endPar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人工智能（Artificial Intelligence，AI），是研究、开发用于模拟、延伸和扩展人的</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智能的理论、方法、技术及应用的一门新的技术科学。</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buClrTx/>
              <a:buSzTx/>
              <a:buFontTx/>
            </a:pPr>
            <a:r>
              <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rPr>
              <a:t>2. 量子信息</a:t>
            </a:r>
            <a:endPar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量子信息（Quantum Information）是关于量子系统“状态”所带有的物理信息。</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buClrTx/>
              <a:buSzTx/>
              <a:buFontTx/>
            </a:pPr>
            <a:r>
              <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rPr>
              <a:t>3. 移动通信</a:t>
            </a:r>
            <a:endPar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移动通信（Mobile Communication）是沟通移动用户与固定点用户之间或移动用户之间的通信方式，指通信双方有一方或两方处于运动中的通信，包括陆、海、空移动通信。</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buClrTx/>
              <a:buSzTx/>
              <a:buFontTx/>
            </a:pPr>
            <a:r>
              <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rPr>
              <a:t>4. 物联网</a:t>
            </a:r>
            <a:endPar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物联网（Internet of Things，IoT），即“万物相连的互联网”，是在互联网基础上的延伸和扩展的网络，是将各种信息传感设备与网络结合起来而形成的一个巨大网络，实现任何时间、任何地点，人、机、物的互联互通。</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buClrTx/>
              <a:buSzTx/>
              <a:buFontTx/>
            </a:pPr>
            <a:r>
              <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rPr>
              <a:t>5. 区块链</a:t>
            </a:r>
            <a:endParaRPr lang="zh-CN" altLang="en-US" sz="1200" b="1" spc="150">
              <a:solidFill>
                <a:srgbClr val="FF000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区块链（Blockchain）是分布式数据存储、点对点传输、共识机制、加密算法等计算机技术的新型应用模式。</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38200" y="361950"/>
            <a:ext cx="460248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五、新一代信息技术的主要代表技术</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476" y="1200150"/>
            <a:ext cx="3314700" cy="2743200"/>
          </a:xfrm>
          <a:prstGeom prst="rect">
            <a:avLst/>
          </a:prstGeom>
          <a:solidFill>
            <a:schemeClr val="dk2"/>
          </a:solid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矩形 7"/>
          <p:cNvSpPr/>
          <p:nvPr>
            <p:custDataLst>
              <p:tags r:id="rId2"/>
            </p:custDataLst>
          </p:nvPr>
        </p:nvSpPr>
        <p:spPr>
          <a:xfrm>
            <a:off x="3314700" y="1200150"/>
            <a:ext cx="5257842" cy="2743200"/>
          </a:xfrm>
          <a:prstGeom prst="rect">
            <a:avLst/>
          </a:prstGeom>
          <a:no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533400" y="1714500"/>
            <a:ext cx="2330450" cy="14859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sz="2000" b="1" spc="160" dirty="0">
                <a:solidFill>
                  <a:schemeClr val="lt1"/>
                </a:solidFill>
                <a:latin typeface="微软雅黑" panose="020B0503020204020204" pitchFamily="34" charset="-122"/>
                <a:ea typeface="微软雅黑" panose="020B0503020204020204" pitchFamily="34" charset="-122"/>
              </a:rPr>
              <a:t>任务</a:t>
            </a:r>
            <a:r>
              <a:rPr lang="en-US" altLang="zh-CN" sz="2000" b="1" spc="160" dirty="0">
                <a:solidFill>
                  <a:schemeClr val="lt1"/>
                </a:solidFill>
                <a:latin typeface="微软雅黑" panose="020B0503020204020204" pitchFamily="34" charset="-122"/>
                <a:ea typeface="微软雅黑" panose="020B0503020204020204" pitchFamily="34" charset="-122"/>
              </a:rPr>
              <a:t>2</a:t>
            </a:r>
            <a:r>
              <a:rPr lang="zh-CN" altLang="en-US" sz="2000" b="1" spc="160" dirty="0">
                <a:solidFill>
                  <a:schemeClr val="lt1"/>
                </a:solidFill>
                <a:latin typeface="微软雅黑" panose="020B0503020204020204" pitchFamily="34" charset="-122"/>
                <a:ea typeface="微软雅黑" panose="020B0503020204020204" pitchFamily="34" charset="-122"/>
              </a:rPr>
              <a:t>  新一代信息技术的主要技术特点和典型应用</a:t>
            </a:r>
            <a:endParaRPr lang="zh-CN" altLang="en-US" sz="2000" b="1" spc="160" dirty="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4272280" y="1828800"/>
            <a:ext cx="3521075" cy="13716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Font typeface="Wingdings" panose="05000000000000000000" charset="0"/>
              <a:buNone/>
            </a:pPr>
            <a:r>
              <a:rPr lang="zh-CN" altLang="en-US" sz="1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任务描述</a:t>
            </a:r>
            <a:endParaRPr lang="zh-CN" altLang="en-US" sz="1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本任务将进一步了解人工智能、量子信息、移动通信、物联网、区块链的主要技术特点和典型应用。</a:t>
            </a:r>
            <a:endPar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20850" y="90868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了解人工智能的技术特点和典型应用。</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08050" y="107124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56335" y="96202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32280" y="157670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了解量子信息的技术特点和典型应用。</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08050" y="173863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56335" y="163258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15135" y="224409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了解移动通信的技术特点和典型应用。</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08050" y="240474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56335" y="229870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908050" y="3069590"/>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56335" y="296354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32280" y="2910205"/>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了解物联网的技术特点和典型应用。</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908050" y="3734435"/>
            <a:ext cx="720725" cy="40576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56335" y="3628390"/>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32280" y="3575050"/>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了解区块链的技术特点和典型应用。</a:t>
            </a:r>
            <a:endParaRPr lang="zh-CN" altLang="en-US" sz="1400" smtClean="0">
              <a:solidFill>
                <a:schemeClr val="tx1"/>
              </a:solidFill>
              <a:sym typeface="Arial" panose="020B0604020202020204" pitchFamily="34" charset="0"/>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6"/>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17"/>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18"/>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9"/>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0"/>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1"/>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一、人工智能的技术特点和典型应用</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73405" y="1581150"/>
            <a:ext cx="8080375"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lvl="0" indent="0" algn="just" fontAlgn="ctr">
              <a:lnSpc>
                <a:spcPct val="120000"/>
              </a:lnSpc>
              <a:spcBef>
                <a:spcPts val="1000"/>
              </a:spcBef>
              <a:spcAft>
                <a:spcPts val="0"/>
              </a:spcAft>
              <a:buSzPct val="130000"/>
              <a:buFont typeface="Wingdings" panose="05000000000000000000" charset="0"/>
              <a:buNone/>
            </a:pPr>
            <a:r>
              <a:rPr sz="1400" b="1" dirty="0">
                <a:solidFill>
                  <a:srgbClr val="FF0000"/>
                </a:solidFill>
                <a:latin typeface="Arial" panose="020B0604020202020204" pitchFamily="34" charset="0"/>
                <a:ea typeface="微软雅黑" panose="020B0503020204020204" pitchFamily="34" charset="-122"/>
                <a:sym typeface="+mn-ea"/>
              </a:rPr>
              <a:t>1. 人工智能的发展历程</a:t>
            </a:r>
            <a:endParaRPr sz="1400" b="1" dirty="0">
              <a:solidFill>
                <a:srgbClr val="FF0000"/>
              </a:solidFill>
              <a:latin typeface="Arial" panose="020B0604020202020204" pitchFamily="34" charset="0"/>
              <a:ea typeface="微软雅黑" panose="020B0503020204020204" pitchFamily="34" charset="-122"/>
              <a:sym typeface="+mn-ea"/>
            </a:endParaRPr>
          </a:p>
          <a:p>
            <a:pPr lvl="0" indent="0" algn="just" fontAlgn="ctr">
              <a:lnSpc>
                <a:spcPct val="120000"/>
              </a:lnSpc>
              <a:spcBef>
                <a:spcPts val="1000"/>
              </a:spcBef>
              <a:spcAft>
                <a:spcPts val="0"/>
              </a:spcAft>
              <a:buSzPct val="130000"/>
              <a:buFont typeface="Wingdings" panose="05000000000000000000" charset="0"/>
              <a:buNone/>
            </a:pPr>
            <a:r>
              <a:rPr sz="1400" b="1" dirty="0">
                <a:latin typeface="Arial" panose="020B0604020202020204" pitchFamily="34" charset="0"/>
                <a:ea typeface="微软雅黑" panose="020B0503020204020204" pitchFamily="34" charset="-122"/>
                <a:sym typeface="+mn-ea"/>
              </a:rPr>
              <a:t>（1）人工智能基础技术出现。</a:t>
            </a:r>
            <a:endParaRPr sz="1400" b="1" dirty="0">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400" dirty="0">
                <a:latin typeface="Arial" panose="020B0604020202020204" pitchFamily="34" charset="0"/>
                <a:ea typeface="微软雅黑" panose="020B0503020204020204" pitchFamily="34" charset="-122"/>
                <a:sym typeface="+mn-ea"/>
              </a:rPr>
              <a:t>从 1956 年到 20 世纪 60 年代，是人工智能基础技术出现的时期。</a:t>
            </a:r>
            <a:endParaRPr sz="1400" dirty="0">
              <a:latin typeface="Arial" panose="020B0604020202020204" pitchFamily="34" charset="0"/>
              <a:ea typeface="微软雅黑" panose="020B0503020204020204" pitchFamily="34" charset="-122"/>
              <a:sym typeface="+mn-ea"/>
            </a:endParaRPr>
          </a:p>
          <a:p>
            <a:pPr lvl="0" indent="0" algn="just" fontAlgn="ctr">
              <a:lnSpc>
                <a:spcPct val="120000"/>
              </a:lnSpc>
              <a:spcBef>
                <a:spcPts val="1000"/>
              </a:spcBef>
              <a:spcAft>
                <a:spcPts val="0"/>
              </a:spcAft>
              <a:buSzPct val="130000"/>
              <a:buFont typeface="Wingdings" panose="05000000000000000000" charset="0"/>
              <a:buNone/>
            </a:pPr>
            <a:r>
              <a:rPr sz="1400" b="1" dirty="0">
                <a:latin typeface="Arial" panose="020B0604020202020204" pitchFamily="34" charset="0"/>
                <a:ea typeface="微软雅黑" panose="020B0503020204020204" pitchFamily="34" charset="-122"/>
                <a:sym typeface="+mn-ea"/>
              </a:rPr>
              <a:t>（2）理论发展和技术实用化阶段。</a:t>
            </a:r>
            <a:endParaRPr sz="1400" b="1" dirty="0">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400" dirty="0">
                <a:latin typeface="Arial" panose="020B0604020202020204" pitchFamily="34" charset="0"/>
                <a:ea typeface="微软雅黑" panose="020B0503020204020204" pitchFamily="34" charset="-122"/>
                <a:sym typeface="+mn-ea"/>
              </a:rPr>
              <a:t>从 20 世纪 60 年代后期到 70 年代末，是人工智能理论发展和技术实用化阶段。</a:t>
            </a:r>
            <a:endParaRPr sz="1400" dirty="0">
              <a:latin typeface="Arial" panose="020B0604020202020204" pitchFamily="34" charset="0"/>
              <a:ea typeface="微软雅黑" panose="020B0503020204020204" pitchFamily="34" charset="-122"/>
              <a:sym typeface="+mn-ea"/>
            </a:endParaRPr>
          </a:p>
          <a:p>
            <a:pPr lvl="0" indent="0" algn="just" fontAlgn="ctr">
              <a:lnSpc>
                <a:spcPct val="120000"/>
              </a:lnSpc>
              <a:spcBef>
                <a:spcPts val="1000"/>
              </a:spcBef>
              <a:spcAft>
                <a:spcPts val="0"/>
              </a:spcAft>
              <a:buSzPct val="130000"/>
              <a:buFont typeface="Wingdings" panose="05000000000000000000" charset="0"/>
              <a:buNone/>
            </a:pPr>
            <a:r>
              <a:rPr sz="1400" b="1" dirty="0">
                <a:latin typeface="Arial" panose="020B0604020202020204" pitchFamily="34" charset="0"/>
                <a:ea typeface="微软雅黑" panose="020B0503020204020204" pitchFamily="34" charset="-122"/>
                <a:sym typeface="+mn-ea"/>
              </a:rPr>
              <a:t>（3）人工智能发展新阶段。</a:t>
            </a:r>
            <a:endParaRPr sz="1400" b="1" dirty="0">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400" dirty="0">
                <a:latin typeface="Arial" panose="020B0604020202020204" pitchFamily="34" charset="0"/>
                <a:ea typeface="微软雅黑" panose="020B0503020204020204" pitchFamily="34" charset="-122"/>
                <a:sym typeface="+mn-ea"/>
              </a:rPr>
              <a:t>从 20 世纪 80 年代初至今，人工智能进入发展的黄金时代，研究成果层出不穷，很多项目获得了重大成果。</a:t>
            </a:r>
            <a:endParaRPr sz="1400" dirty="0">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等腰三角形 35"/>
          <p:cNvSpPr/>
          <p:nvPr>
            <p:custDataLst>
              <p:tags r:id="rId1"/>
            </p:custDataLst>
          </p:nvPr>
        </p:nvSpPr>
        <p:spPr>
          <a:xfrm rot="16200000">
            <a:off x="7695323" y="3083241"/>
            <a:ext cx="932627" cy="763396"/>
          </a:xfrm>
          <a:prstGeom prst="triangle">
            <a:avLst/>
          </a:prstGeom>
          <a:pattFill prst="dashDnDiag">
            <a:fgClr>
              <a:srgbClr val="FFFFFF">
                <a:lumMod val="85000"/>
              </a:srgbClr>
            </a:fgClr>
            <a:bgClr>
              <a:srgbClr val="FFFFFF"/>
            </a:bgClr>
          </a:patt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34" name="任意多边形: 形状 33"/>
          <p:cNvSpPr/>
          <p:nvPr>
            <p:custDataLst>
              <p:tags r:id="rId2"/>
            </p:custDataLst>
          </p:nvPr>
        </p:nvSpPr>
        <p:spPr>
          <a:xfrm rot="11683168">
            <a:off x="-245065" y="3281783"/>
            <a:ext cx="1805276" cy="1688706"/>
          </a:xfrm>
          <a:custGeom>
            <a:avLst/>
            <a:gdLst>
              <a:gd name="connsiteX0" fmla="*/ 2407035 w 2407035"/>
              <a:gd name="connsiteY0" fmla="*/ 2251608 h 2251608"/>
              <a:gd name="connsiteX1" fmla="*/ 0 w 2407035"/>
              <a:gd name="connsiteY1" fmla="*/ 2251608 h 2251608"/>
              <a:gd name="connsiteX2" fmla="*/ 1513618 w 2407035"/>
              <a:gd name="connsiteY2" fmla="*/ 0 h 2251608"/>
              <a:gd name="connsiteX3" fmla="*/ 2009185 w 2407035"/>
              <a:gd name="connsiteY3" fmla="*/ 737190 h 2251608"/>
            </a:gdLst>
            <a:ahLst/>
            <a:cxnLst>
              <a:cxn ang="0">
                <a:pos x="connsiteX0" y="connsiteY0"/>
              </a:cxn>
              <a:cxn ang="0">
                <a:pos x="connsiteX1" y="connsiteY1"/>
              </a:cxn>
              <a:cxn ang="0">
                <a:pos x="connsiteX2" y="connsiteY2"/>
              </a:cxn>
              <a:cxn ang="0">
                <a:pos x="connsiteX3" y="connsiteY3"/>
              </a:cxn>
            </a:cxnLst>
            <a:rect l="l" t="t" r="r" b="b"/>
            <a:pathLst>
              <a:path w="2407035" h="2251608">
                <a:moveTo>
                  <a:pt x="2407035" y="2251608"/>
                </a:moveTo>
                <a:lnTo>
                  <a:pt x="0" y="2251608"/>
                </a:lnTo>
                <a:lnTo>
                  <a:pt x="1513618" y="0"/>
                </a:lnTo>
                <a:lnTo>
                  <a:pt x="2009185" y="737190"/>
                </a:lnTo>
                <a:close/>
              </a:path>
            </a:pathLst>
          </a:custGeom>
          <a:pattFill prst="dashUpDiag">
            <a:fgClr>
              <a:srgbClr val="FFFFFF">
                <a:lumMod val="75000"/>
              </a:srgbClr>
            </a:fgClr>
            <a:bgClr>
              <a:srgbClr val="FFFFFF"/>
            </a:bgClr>
          </a:patt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27" name="文本框 26"/>
          <p:cNvSpPr txBox="1"/>
          <p:nvPr>
            <p:custDataLst>
              <p:tags r:id="rId3"/>
            </p:custDataLst>
          </p:nvPr>
        </p:nvSpPr>
        <p:spPr>
          <a:xfrm>
            <a:off x="1427339" y="544222"/>
            <a:ext cx="5324475" cy="472440"/>
          </a:xfrm>
          <a:prstGeom prst="rect">
            <a:avLst/>
          </a:prstGeom>
          <a:noFill/>
        </p:spPr>
        <p:txBody>
          <a:bodyPr wrap="square" lIns="67500" tIns="35100" rIns="67500" bIns="35100" rtlCol="0">
            <a:noAutofit/>
          </a:bodyPr>
          <a:lstStyle/>
          <a:p>
            <a:pPr marL="0" indent="0" algn="l">
              <a:lnSpc>
                <a:spcPct val="100000"/>
              </a:lnSpc>
              <a:spcBef>
                <a:spcPts val="0"/>
              </a:spcBef>
              <a:spcAft>
                <a:spcPts val="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二、搜索引擎的主要特点</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33" name="矩形 32"/>
          <p:cNvSpPr/>
          <p:nvPr>
            <p:custDataLst>
              <p:tags r:id="rId4"/>
            </p:custDataLst>
          </p:nvPr>
        </p:nvSpPr>
        <p:spPr>
          <a:xfrm>
            <a:off x="1253435" y="1431149"/>
            <a:ext cx="6847342" cy="3344686"/>
          </a:xfrm>
          <a:prstGeom prst="rect">
            <a:avLst/>
          </a:prstGeom>
          <a:solidFill>
            <a:srgbClr val="FAC302"/>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6" name="矩形 5"/>
          <p:cNvSpPr/>
          <p:nvPr>
            <p:custDataLst>
              <p:tags r:id="rId5"/>
            </p:custDataLst>
          </p:nvPr>
        </p:nvSpPr>
        <p:spPr>
          <a:xfrm>
            <a:off x="826058" y="1092233"/>
            <a:ext cx="7191375" cy="3598165"/>
          </a:xfrm>
          <a:prstGeom prst="rect">
            <a:avLst/>
          </a:prstGeom>
          <a:solidFill>
            <a:srgbClr val="FFFFFF">
              <a:lumMod val="95000"/>
            </a:srgbClr>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26" name="文本框 25"/>
          <p:cNvSpPr txBox="1"/>
          <p:nvPr>
            <p:custDataLst>
              <p:tags r:id="rId6"/>
            </p:custDataLst>
          </p:nvPr>
        </p:nvSpPr>
        <p:spPr>
          <a:xfrm>
            <a:off x="1502410" y="1200150"/>
            <a:ext cx="6139180" cy="3234055"/>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285750" lvl="0" indent="-285750" algn="l" fontAlgn="ctr">
              <a:lnSpc>
                <a:spcPct val="150000"/>
              </a:lnSpc>
              <a:spcBef>
                <a:spcPts val="1000"/>
              </a:spcBef>
              <a:spcAft>
                <a:spcPts val="0"/>
              </a:spcAft>
              <a:buClr>
                <a:srgbClr val="B5715B"/>
              </a:buClr>
              <a:buSzPct val="80000"/>
              <a:buFont typeface="WPS-Bullets" pitchFamily="2" charset="0"/>
              <a:buChar char=""/>
            </a:pPr>
            <a:r>
              <a:rPr sz="1200" b="1" dirty="0">
                <a:solidFill>
                  <a:srgbClr val="E95730"/>
                </a:solidFill>
                <a:latin typeface="Arial" panose="020B0604020202020204" pitchFamily="34" charset="0"/>
                <a:ea typeface="微软雅黑" panose="020B0503020204020204" pitchFamily="34" charset="-122"/>
                <a:sym typeface="+mn-ea"/>
              </a:rPr>
              <a:t>2. 人工智能的主要技术</a:t>
            </a:r>
            <a:endParaRPr sz="1200" b="1" dirty="0">
              <a:solidFill>
                <a:srgbClr val="E95730"/>
              </a:solidFill>
              <a:latin typeface="Arial" panose="020B0604020202020204" pitchFamily="34" charset="0"/>
              <a:ea typeface="微软雅黑" panose="020B0503020204020204" pitchFamily="34" charset="-122"/>
              <a:sym typeface="+mn-ea"/>
            </a:endParaRPr>
          </a:p>
          <a:p>
            <a:pPr lvl="0" indent="0" algn="l" fontAlgn="ctr">
              <a:lnSpc>
                <a:spcPct val="150000"/>
              </a:lnSpc>
              <a:spcBef>
                <a:spcPts val="1000"/>
              </a:spcBef>
              <a:spcAft>
                <a:spcPts val="0"/>
              </a:spcAft>
              <a:buClr>
                <a:srgbClr val="B5715B"/>
              </a:buClr>
              <a:buSzPct val="80000"/>
              <a:buFont typeface="WPS-Bullets" pitchFamily="2" charset="0"/>
              <a:buNone/>
            </a:pPr>
            <a:r>
              <a:rPr sz="1200" dirty="0">
                <a:solidFill>
                  <a:srgbClr val="000000">
                    <a:lumMod val="75000"/>
                    <a:lumOff val="25000"/>
                  </a:srgbClr>
                </a:solidFill>
                <a:latin typeface="Arial" panose="020B0604020202020204" pitchFamily="34" charset="0"/>
                <a:ea typeface="微软雅黑" panose="020B0503020204020204" pitchFamily="34" charset="-122"/>
                <a:sym typeface="+mn-ea"/>
              </a:rPr>
              <a:t>人工神经网络的蓬勃发展给人工智能技术的发展带来了新的革命。人工神经网络从信息处理角度对人脑神经元网络进行抽象与模拟，建立某种简单模型，按不同的连接方式组成不同的网络。最近十多年来，人工神经网络的研究工作不断深入，已经取得了巨大的进展，其在模式识别、智能机器人、自动控制、预测估计、生物、医学、经济等领域已成功地解决了许多现代计算机难以解决的实际问题，表现出了良好的智能特性。</a:t>
            </a:r>
            <a:endParaRPr sz="1200"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285750" lvl="0" indent="-285750" algn="l" fontAlgn="ctr">
              <a:lnSpc>
                <a:spcPct val="150000"/>
              </a:lnSpc>
              <a:spcBef>
                <a:spcPts val="1000"/>
              </a:spcBef>
              <a:spcAft>
                <a:spcPts val="0"/>
              </a:spcAft>
              <a:buClr>
                <a:srgbClr val="B5715B"/>
              </a:buClr>
              <a:buSzPct val="80000"/>
              <a:buFont typeface="WPS-Bullets" pitchFamily="2" charset="0"/>
              <a:buChar char=""/>
            </a:pPr>
            <a:r>
              <a:rPr sz="1200" b="1" dirty="0">
                <a:solidFill>
                  <a:srgbClr val="E95730"/>
                </a:solidFill>
                <a:latin typeface="Arial" panose="020B0604020202020204" pitchFamily="34" charset="0"/>
                <a:ea typeface="微软雅黑" panose="020B0503020204020204" pitchFamily="34" charset="-122"/>
                <a:sym typeface="+mn-ea"/>
              </a:rPr>
              <a:t>3. 人工智能的典型应用</a:t>
            </a:r>
            <a:endParaRPr sz="1200" b="1" dirty="0">
              <a:solidFill>
                <a:srgbClr val="E95730"/>
              </a:solidFill>
              <a:latin typeface="Arial" panose="020B0604020202020204" pitchFamily="34" charset="0"/>
              <a:ea typeface="微软雅黑" panose="020B0503020204020204" pitchFamily="34" charset="-122"/>
              <a:sym typeface="+mn-ea"/>
            </a:endParaRPr>
          </a:p>
          <a:p>
            <a:pPr lvl="0" indent="0" algn="l" fontAlgn="ctr">
              <a:lnSpc>
                <a:spcPct val="150000"/>
              </a:lnSpc>
              <a:spcBef>
                <a:spcPts val="1000"/>
              </a:spcBef>
              <a:spcAft>
                <a:spcPts val="0"/>
              </a:spcAft>
              <a:buClr>
                <a:srgbClr val="B5715B"/>
              </a:buClr>
              <a:buSzPct val="80000"/>
              <a:buFont typeface="WPS-Bullets" pitchFamily="2" charset="0"/>
              <a:buNone/>
            </a:pPr>
            <a:r>
              <a:rPr sz="1200" dirty="0">
                <a:solidFill>
                  <a:srgbClr val="000000">
                    <a:lumMod val="75000"/>
                    <a:lumOff val="25000"/>
                  </a:srgbClr>
                </a:solidFill>
                <a:latin typeface="Arial" panose="020B0604020202020204" pitchFamily="34" charset="0"/>
                <a:ea typeface="微软雅黑" panose="020B0503020204020204" pitchFamily="34" charset="-122"/>
                <a:sym typeface="+mn-ea"/>
              </a:rPr>
              <a:t>人工智能已逐渐走进人们的生活，应用于各个领域。它不仅给许多行业带来了巨大的经济效益，也为人们的生活带来了许多改变和便利。</a:t>
            </a:r>
            <a:endParaRPr sz="12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7" name="直角三角形 6"/>
          <p:cNvSpPr/>
          <p:nvPr>
            <p:custDataLst>
              <p:tags r:id="rId7"/>
            </p:custDataLst>
          </p:nvPr>
        </p:nvSpPr>
        <p:spPr>
          <a:xfrm rot="5400000">
            <a:off x="655708" y="548988"/>
            <a:ext cx="422268" cy="422268"/>
          </a:xfrm>
          <a:prstGeom prst="rtTriangle">
            <a:avLst/>
          </a:prstGeom>
          <a:solidFill>
            <a:srgbClr val="FAC302"/>
          </a:solidFill>
          <a:ln w="38100">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8" name="椭圆 7"/>
          <p:cNvSpPr/>
          <p:nvPr>
            <p:custDataLst>
              <p:tags r:id="rId8"/>
            </p:custDataLst>
          </p:nvPr>
        </p:nvSpPr>
        <p:spPr>
          <a:xfrm>
            <a:off x="512490" y="285549"/>
            <a:ext cx="143588" cy="143588"/>
          </a:xfrm>
          <a:prstGeom prst="ellipse">
            <a:avLst/>
          </a:prstGeom>
          <a:solidFill>
            <a:srgbClr val="3531D0"/>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4259580" cy="8445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914400" y="1150620"/>
            <a:ext cx="7531100" cy="3723005"/>
          </a:xfrm>
          <a:prstGeom prst="rect">
            <a:avLst/>
          </a:prstGeom>
        </p:spPr>
        <p:txBody>
          <a:bodyPr vert="horz" wrap="square" lIns="67500" tIns="0" rIns="67500" bIns="35100" anchor="t" anchorCtr="0">
            <a:spAutoFit/>
          </a:bodyPr>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目前量子信息已经成为全球科技领域关注点之一。量子信息技术的研究与应用，将对传统信息技术体系产生重大冲击，在未来国家科技竞争、产业创新升级、国防和经济建设等领域具有重要的战略意义。</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量子信息是量子物理与信息技术相结合发展起来的新学科，是对微观物理系统量子态进行人工调控，以全新的方式获取、传输和处理信息，主要包括量子计算、量子通信和量子测量三个领域。</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marL="285750" indent="-285750" algn="l" fontAlgn="ctr">
              <a:lnSpc>
                <a:spcPct val="150000"/>
              </a:lnSpc>
              <a:spcBef>
                <a:spcPts val="1000"/>
              </a:spcBef>
              <a:spcAft>
                <a:spcPts val="0"/>
              </a:spcAft>
              <a:buClr>
                <a:srgbClr val="B5715B"/>
              </a:buClr>
              <a:buSzPct val="80000"/>
              <a:buFont typeface="WPS-Bullets" pitchFamily="2" charset="0"/>
              <a:buChar char=""/>
            </a:pPr>
            <a:r>
              <a:rPr sz="1200" b="1" spc="150" dirty="0">
                <a:solidFill>
                  <a:srgbClr val="E95730"/>
                </a:solidFill>
                <a:latin typeface="Arial" panose="020B0604020202020204" pitchFamily="34" charset="0"/>
                <a:ea typeface="微软雅黑" panose="020B0503020204020204" pitchFamily="34" charset="-122"/>
                <a:sym typeface="Arial" panose="020B0604020202020204" pitchFamily="34" charset="0"/>
              </a:rPr>
              <a:t>1. 量子计算</a:t>
            </a:r>
            <a:endParaRPr sz="1200" b="1" spc="150" dirty="0">
              <a:solidFill>
                <a:srgbClr val="E9573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量子计算是一种遵循量子力学规律调控量子信息单元进行计算的新型计算模式。</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2. 量子通信</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量子通信是利用量子叠加态和纠缠效应进行信息传递的新型通信方式，基于量子力学中的不确定性、测量坍缩和不可克隆三大原理提供了无法被窃听和计算破解的绝对安全性保证。</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marL="285750" indent="-285750" algn="l" fontAlgn="ctr">
              <a:lnSpc>
                <a:spcPct val="150000"/>
              </a:lnSpc>
              <a:spcBef>
                <a:spcPts val="1000"/>
              </a:spcBef>
              <a:spcAft>
                <a:spcPts val="0"/>
              </a:spcAft>
              <a:buClr>
                <a:srgbClr val="B5715B"/>
              </a:buClr>
              <a:buSzPct val="80000"/>
              <a:buFont typeface="WPS-Bullets" pitchFamily="2" charset="0"/>
              <a:buChar char=""/>
            </a:pPr>
            <a:r>
              <a:rPr sz="1200" b="1" spc="150" dirty="0">
                <a:solidFill>
                  <a:srgbClr val="E95730"/>
                </a:solidFill>
                <a:latin typeface="Arial" panose="020B0604020202020204" pitchFamily="34" charset="0"/>
                <a:ea typeface="微软雅黑" panose="020B0503020204020204" pitchFamily="34" charset="-122"/>
                <a:sym typeface="Arial" panose="020B0604020202020204" pitchFamily="34" charset="0"/>
              </a:rPr>
              <a:t>3. 量</a:t>
            </a:r>
            <a:r>
              <a:rPr sz="1200" b="1" spc="150" dirty="0">
                <a:solidFill>
                  <a:srgbClr val="E95730"/>
                </a:solidFill>
                <a:latin typeface="Arial" panose="020B0604020202020204" pitchFamily="34" charset="0"/>
                <a:ea typeface="微软雅黑" panose="020B0503020204020204" pitchFamily="34" charset="-122"/>
                <a:sym typeface="Arial" panose="020B0604020202020204" pitchFamily="34" charset="0"/>
              </a:rPr>
              <a:t>子测量</a:t>
            </a:r>
            <a:endParaRPr sz="1200" b="1" spc="150" dirty="0">
              <a:solidFill>
                <a:srgbClr val="E9573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量子测量是通过微观粒子系统调控和观测实现物理量测量，在精度、灵敏度和稳定性等方面比传统测量技术有数量级的提升，可用于时间基准、惯性测量、重力测量、磁场测量、目标识别等场景，在航空航天、防务装备、地质勘测、基础科研、生物医疗等领域应用前景广泛。</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4148455" cy="647065"/>
          </a:xfrm>
          <a:prstGeom prst="rect">
            <a:avLst/>
          </a:prstGeom>
          <a:noFill/>
        </p:spPr>
        <p:txBody>
          <a:bodyPr wrap="square" rtlCol="0" anchor="ctr" anchorCtr="0">
            <a:normAutofit fontScale="90000"/>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二、量子信息的技术特点和典型应用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4810125" cy="381000"/>
          </a:xfrm>
          <a:prstGeom prst="rect">
            <a:avLst/>
          </a:prstGeom>
          <a:noFill/>
        </p:spPr>
        <p:txBody>
          <a:bodyPr wrap="square" lIns="67500" tIns="35100" rIns="67500" bIns="35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700" b="1" spc="300" dirty="0">
                <a:solidFill>
                  <a:sysClr val="window" lastClr="FFFFFF"/>
                </a:solidFill>
                <a:latin typeface="Arial" panose="020B0604020202020204" pitchFamily="34" charset="0"/>
                <a:sym typeface="+mn-ea"/>
              </a:rPr>
              <a:t>三、移动通信的技术特点和典型应用</a:t>
            </a:r>
            <a:endParaRPr lang="zh-CN" altLang="en-US" sz="17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457200" y="1342708"/>
            <a:ext cx="7821295" cy="1362075"/>
          </a:xfrm>
          <a:prstGeom prst="rect">
            <a:avLst/>
          </a:prstGeom>
          <a:ln w="12700">
            <a:miter lim="400000"/>
          </a:ln>
        </p:spPr>
        <p:txBody>
          <a:bodyPr wrap="square" lIns="67500" tIns="35100" rIns="67500" bIns="35100" anchor="ctr" anchorCtr="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移动通信技术最明显的特征就是移动性，该技术可以突破有线通信技术的限制，对复杂状态下的传播信号进行优化分析。</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 移动通信的技术特点</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移动通信的技术特点可以概括为以下内容。</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圆角矩形 1"/>
          <p:cNvSpPr/>
          <p:nvPr/>
        </p:nvSpPr>
        <p:spPr>
          <a:xfrm>
            <a:off x="533400" y="3486150"/>
            <a:ext cx="1219200" cy="914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2133600" y="3486150"/>
            <a:ext cx="1219200" cy="914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3886200" y="3486150"/>
            <a:ext cx="1219200" cy="914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5486400" y="3486150"/>
            <a:ext cx="1219200" cy="914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7239000" y="3486150"/>
            <a:ext cx="1219200" cy="9144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654685" y="3605530"/>
            <a:ext cx="945515" cy="521970"/>
          </a:xfrm>
          <a:prstGeom prst="rect">
            <a:avLst/>
          </a:prstGeom>
          <a:noFill/>
        </p:spPr>
        <p:txBody>
          <a:bodyPr wrap="square" rtlCol="0">
            <a:spAutoFit/>
          </a:bodyPr>
          <a:p>
            <a:pPr algn="ctr"/>
            <a:r>
              <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（1）移动性</a:t>
            </a:r>
            <a:endPar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2270760" y="3605530"/>
            <a:ext cx="1010285" cy="737235"/>
          </a:xfrm>
          <a:prstGeom prst="rect">
            <a:avLst/>
          </a:prstGeom>
          <a:noFill/>
        </p:spPr>
        <p:txBody>
          <a:bodyPr wrap="square" rtlCol="0">
            <a:spAutoFit/>
          </a:bodyPr>
          <a:p>
            <a:pPr algn="ctr"/>
            <a:r>
              <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（2）电波传播条件复杂。</a:t>
            </a:r>
            <a:endPar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4038600" y="3651885"/>
            <a:ext cx="985520" cy="737235"/>
          </a:xfrm>
          <a:prstGeom prst="rect">
            <a:avLst/>
          </a:prstGeom>
          <a:noFill/>
        </p:spPr>
        <p:txBody>
          <a:bodyPr wrap="square" rtlCol="0">
            <a:spAutoFit/>
          </a:bodyPr>
          <a:p>
            <a:pPr algn="ctr"/>
            <a:r>
              <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（3）噪声和干扰严重。</a:t>
            </a:r>
            <a:endPar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5638800" y="3498850"/>
            <a:ext cx="945515" cy="737235"/>
          </a:xfrm>
          <a:prstGeom prst="rect">
            <a:avLst/>
          </a:prstGeom>
          <a:noFill/>
        </p:spPr>
        <p:txBody>
          <a:bodyPr wrap="square" rtlCol="0">
            <a:spAutoFit/>
          </a:bodyPr>
          <a:p>
            <a:pPr algn="ctr"/>
            <a:r>
              <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（4）系统和网络结构复杂。</a:t>
            </a:r>
            <a:endPar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7239000" y="3575050"/>
            <a:ext cx="1250315" cy="737235"/>
          </a:xfrm>
          <a:prstGeom prst="rect">
            <a:avLst/>
          </a:prstGeom>
          <a:noFill/>
        </p:spPr>
        <p:txBody>
          <a:bodyPr wrap="square" rtlCol="0">
            <a:spAutoFit/>
          </a:bodyPr>
          <a:p>
            <a:pPr algn="ctr"/>
            <a:r>
              <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（5）要求频带利用率高、设备性能好。</a:t>
            </a:r>
            <a:endPar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4810125" cy="381000"/>
          </a:xfrm>
          <a:prstGeom prst="rect">
            <a:avLst/>
          </a:prstGeom>
          <a:noFill/>
        </p:spPr>
        <p:txBody>
          <a:bodyPr wrap="square" lIns="67500" tIns="35100" rIns="67500" bIns="35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700" b="1" spc="300" dirty="0">
                <a:solidFill>
                  <a:sysClr val="window" lastClr="FFFFFF"/>
                </a:solidFill>
                <a:latin typeface="Arial" panose="020B0604020202020204" pitchFamily="34" charset="0"/>
                <a:sym typeface="+mn-ea"/>
              </a:rPr>
              <a:t>三、移动通信的技术特点和典型应用</a:t>
            </a:r>
            <a:endParaRPr lang="zh-CN" altLang="en-US" sz="17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81000" y="1047433"/>
            <a:ext cx="7821295" cy="715645"/>
          </a:xfrm>
          <a:prstGeom prst="rect">
            <a:avLst/>
          </a:prstGeom>
          <a:ln w="12700">
            <a:miter lim="400000"/>
          </a:ln>
        </p:spPr>
        <p:txBody>
          <a:bodyPr wrap="square" lIns="67500" tIns="35100" rIns="67500" bIns="35100" anchor="ctr" anchorCtr="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 移动通信技术的典型应用</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移动通信技术目前已经进入 5G 时代，其主要应用场景如下。</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1" name="组合 100"/>
          <p:cNvGrpSpPr/>
          <p:nvPr/>
        </p:nvGrpSpPr>
        <p:grpSpPr>
          <a:xfrm>
            <a:off x="589598" y="2293620"/>
            <a:ext cx="1633537" cy="1968500"/>
            <a:chOff x="3832" y="4164"/>
            <a:chExt cx="2574" cy="3100"/>
          </a:xfrm>
        </p:grpSpPr>
        <p:sp>
          <p:nvSpPr>
            <p:cNvPr id="18" name="同心圆 17"/>
            <p:cNvSpPr/>
            <p:nvPr>
              <p:custDataLst>
                <p:tags r:id="rId4"/>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9" name="任意多边形 18"/>
            <p:cNvSpPr/>
            <p:nvPr>
              <p:custDataLst>
                <p:tags r:id="rId5"/>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0" name="椭圆 19"/>
            <p:cNvSpPr/>
            <p:nvPr>
              <p:custDataLst>
                <p:tags r:id="rId6"/>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1" name="同心圆 20"/>
            <p:cNvSpPr/>
            <p:nvPr>
              <p:custDataLst>
                <p:tags r:id="rId7"/>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22" name="文本框 21"/>
            <p:cNvSpPr txBox="1"/>
            <p:nvPr>
              <p:custDataLst>
                <p:tags r:id="rId8"/>
              </p:custDataLst>
            </p:nvPr>
          </p:nvSpPr>
          <p:spPr>
            <a:xfrm>
              <a:off x="486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1</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22"/>
            <p:cNvSpPr txBox="1"/>
            <p:nvPr>
              <p:custDataLst>
                <p:tags r:id="rId9"/>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工业领域</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2" name="组合 101"/>
          <p:cNvGrpSpPr/>
          <p:nvPr/>
        </p:nvGrpSpPr>
        <p:grpSpPr>
          <a:xfrm>
            <a:off x="2570798" y="2292985"/>
            <a:ext cx="1635125" cy="1968500"/>
            <a:chOff x="8103" y="4164"/>
            <a:chExt cx="2574" cy="3100"/>
          </a:xfrm>
        </p:grpSpPr>
        <p:sp>
          <p:nvSpPr>
            <p:cNvPr id="24" name="同心圆 23"/>
            <p:cNvSpPr/>
            <p:nvPr>
              <p:custDataLst>
                <p:tags r:id="rId10"/>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5" name="任意多边形 24"/>
            <p:cNvSpPr/>
            <p:nvPr>
              <p:custDataLst>
                <p:tags r:id="rId11"/>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7" name="椭圆 26"/>
            <p:cNvSpPr/>
            <p:nvPr>
              <p:custDataLst>
                <p:tags r:id="rId12"/>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9" name="同心圆 28"/>
            <p:cNvSpPr/>
            <p:nvPr>
              <p:custDataLst>
                <p:tags r:id="rId13"/>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37" name="文本框 36"/>
            <p:cNvSpPr txBox="1"/>
            <p:nvPr>
              <p:custDataLst>
                <p:tags r:id="rId14"/>
              </p:custDataLst>
            </p:nvPr>
          </p:nvSpPr>
          <p:spPr>
            <a:xfrm>
              <a:off x="913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2</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custDataLst>
                <p:tags r:id="rId15"/>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车联网与自动驾驶</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3" name="组合 102"/>
          <p:cNvGrpSpPr/>
          <p:nvPr/>
        </p:nvGrpSpPr>
        <p:grpSpPr>
          <a:xfrm>
            <a:off x="4704398" y="2217420"/>
            <a:ext cx="1635125" cy="1968500"/>
            <a:chOff x="12373" y="4164"/>
            <a:chExt cx="2574" cy="3100"/>
          </a:xfrm>
        </p:grpSpPr>
        <p:sp>
          <p:nvSpPr>
            <p:cNvPr id="41" name="同心圆 40"/>
            <p:cNvSpPr/>
            <p:nvPr>
              <p:custDataLst>
                <p:tags r:id="rId16"/>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3" name="任意多边形 62"/>
            <p:cNvSpPr/>
            <p:nvPr>
              <p:custDataLst>
                <p:tags r:id="rId17"/>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8" name="椭圆 67"/>
            <p:cNvSpPr/>
            <p:nvPr>
              <p:custDataLst>
                <p:tags r:id="rId18"/>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72" name="同心圆 71"/>
            <p:cNvSpPr/>
            <p:nvPr>
              <p:custDataLst>
                <p:tags r:id="rId19"/>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1" name="文本框 80"/>
            <p:cNvSpPr txBox="1"/>
            <p:nvPr>
              <p:custDataLst>
                <p:tags r:id="rId20"/>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3</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81"/>
            <p:cNvSpPr txBox="1"/>
            <p:nvPr>
              <p:custDataLst>
                <p:tags r:id="rId21"/>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医疗领域</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26" name="组合 25"/>
          <p:cNvGrpSpPr/>
          <p:nvPr/>
        </p:nvGrpSpPr>
        <p:grpSpPr>
          <a:xfrm>
            <a:off x="6835458" y="2217420"/>
            <a:ext cx="1635125" cy="1968500"/>
            <a:chOff x="12373" y="4164"/>
            <a:chExt cx="2574" cy="3100"/>
          </a:xfrm>
        </p:grpSpPr>
        <p:sp>
          <p:nvSpPr>
            <p:cNvPr id="28" name="同心圆 27"/>
            <p:cNvSpPr/>
            <p:nvPr>
              <p:custDataLst>
                <p:tags r:id="rId22"/>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30" name="任意多边形 29"/>
            <p:cNvSpPr/>
            <p:nvPr>
              <p:custDataLst>
                <p:tags r:id="rId23"/>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31" name="椭圆 30"/>
            <p:cNvSpPr/>
            <p:nvPr>
              <p:custDataLst>
                <p:tags r:id="rId24"/>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32" name="同心圆 31"/>
            <p:cNvSpPr/>
            <p:nvPr>
              <p:custDataLst>
                <p:tags r:id="rId25"/>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33" name="文本框 32"/>
            <p:cNvSpPr txBox="1"/>
            <p:nvPr>
              <p:custDataLst>
                <p:tags r:id="rId26"/>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4</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33"/>
            <p:cNvSpPr txBox="1"/>
            <p:nvPr>
              <p:custDataLst>
                <p:tags r:id="rId27"/>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金融领域</a:t>
              </a:r>
              <a:endParaRPr lang="zh-CN" altLang="en-US" sz="16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0-#ppt_w/2"/>
                                          </p:val>
                                        </p:tav>
                                        <p:tav tm="100000">
                                          <p:val>
                                            <p:strVal val="#ppt_x"/>
                                          </p:val>
                                        </p:tav>
                                      </p:tavLst>
                                    </p:anim>
                                    <p:anim calcmode="lin" valueType="num">
                                      <p:cBhvr>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ppt_x</p:attrName>
                                        </p:attrNameLst>
                                      </p:cBhvr>
                                      <p:tavLst>
                                        <p:tav tm="0">
                                          <p:val>
                                            <p:strVal val="0-#ppt_w/2"/>
                                          </p:val>
                                        </p:tav>
                                        <p:tav tm="100000">
                                          <p:val>
                                            <p:strVal val="#ppt_x"/>
                                          </p:val>
                                        </p:tav>
                                      </p:tavLst>
                                    </p:anim>
                                    <p:anim calcmode="lin" valueType="num">
                                      <p:cBhvr>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p:cTn id="17" dur="500" fill="hold"/>
                                        <p:tgtEl>
                                          <p:spTgt spid="103"/>
                                        </p:tgtEl>
                                        <p:attrNameLst>
                                          <p:attrName>ppt_x</p:attrName>
                                        </p:attrNameLst>
                                      </p:cBhvr>
                                      <p:tavLst>
                                        <p:tav tm="0">
                                          <p:val>
                                            <p:strVal val="0-#ppt_w/2"/>
                                          </p:val>
                                        </p:tav>
                                        <p:tav tm="100000">
                                          <p:val>
                                            <p:strVal val="#ppt_x"/>
                                          </p:val>
                                        </p:tav>
                                      </p:tavLst>
                                    </p:anim>
                                    <p:anim calcmode="lin" valueType="num">
                                      <p:cBhvr>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ppt_x</p:attrName>
                                        </p:attrNameLst>
                                      </p:cBhvr>
                                      <p:tavLst>
                                        <p:tav tm="0">
                                          <p:val>
                                            <p:strVal val="0-#ppt_w/2"/>
                                          </p:val>
                                        </p:tav>
                                        <p:tav tm="100000">
                                          <p:val>
                                            <p:strVal val="#ppt_x"/>
                                          </p:val>
                                        </p:tav>
                                      </p:tavLst>
                                    </p:anim>
                                    <p:anim calcmode="lin" valueType="num">
                                      <p:cBhvr>
                                        <p:cTn id="2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文档处理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电子表格处理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演示文稿制作</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信息检索</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39033"/>
            <a:ext cx="2103380" cy="553720"/>
            <a:chOff x="868421" y="3422741"/>
            <a:chExt cx="2103380" cy="55372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40679"/>
            <a:ext cx="2103380" cy="553720"/>
            <a:chOff x="868421" y="3422741"/>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1"/>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信息素养与社会责任</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3701653" y="1440656"/>
            <a:ext cx="3840956" cy="3644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35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 物联网的主要技术特点</a:t>
            </a:r>
            <a:endParaRPr lang="zh-CN" altLang="en-US" sz="135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19814" name="组合 109"/>
          <p:cNvGrpSpPr/>
          <p:nvPr/>
        </p:nvGrpSpPr>
        <p:grpSpPr>
          <a:xfrm>
            <a:off x="1123950" y="1733550"/>
            <a:ext cx="2930129" cy="2865835"/>
            <a:chOff x="1441" y="2005"/>
            <a:chExt cx="7395" cy="7737"/>
          </a:xfrm>
        </p:grpSpPr>
        <p:grpSp>
          <p:nvGrpSpPr>
            <p:cNvPr id="119815" name="Group 14857"/>
            <p:cNvGrpSpPr/>
            <p:nvPr/>
          </p:nvGrpSpPr>
          <p:grpSpPr>
            <a:xfrm>
              <a:off x="1441" y="2005"/>
              <a:ext cx="7395" cy="7737"/>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35718" tIns="35718" rIns="35718" bIns="35718" numCol="1" anchor="ctr">
                <a:noAutofit/>
              </a:bodyPr>
              <a:p>
                <a:pPr defTabSz="457200" fontAlgn="base"/>
                <a:endParaRPr sz="3520" strike="noStrike" noProof="1">
                  <a:solidFill>
                    <a:srgbClr val="222222"/>
                  </a:solidFill>
                  <a:latin typeface="微软雅黑" panose="020B0503020204020204" pitchFamily="34" charset="-122"/>
                  <a:ea typeface="微软雅黑" panose="020B0503020204020204" pitchFamily="3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35718" tIns="35718" rIns="35718" bIns="35718" numCol="1" anchor="ctr">
                <a:noAutofit/>
              </a:bodyPr>
              <a:p>
                <a:pPr defTabSz="457200" fontAlgn="base"/>
                <a:endParaRPr sz="3520" strike="noStrike" noProof="1">
                  <a:solidFill>
                    <a:srgbClr val="222222"/>
                  </a:solidFill>
                  <a:latin typeface="微软雅黑" panose="020B0503020204020204" pitchFamily="34" charset="-122"/>
                  <a:ea typeface="微软雅黑" panose="020B0503020204020204" pitchFamily="34" charset="-122"/>
                </a:endParaRPr>
              </a:p>
            </p:txBody>
          </p:sp>
        </p:grpSp>
        <p:sp>
          <p:nvSpPr>
            <p:cNvPr id="14858" name="Shape 14858"/>
            <p:cNvSpPr/>
            <p:nvPr>
              <p:custDataLst>
                <p:tags r:id="rId4"/>
              </p:custDataLst>
            </p:nvPr>
          </p:nvSpPr>
          <p:spPr>
            <a:xfrm flipH="1">
              <a:off x="1452" y="2026"/>
              <a:ext cx="3563" cy="618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lumMod val="75000"/>
              </a:schemeClr>
            </a:solidFill>
            <a:ln w="12700" cap="flat">
              <a:noFill/>
              <a:miter lim="400000"/>
            </a:ln>
            <a:effectLst/>
          </p:spPr>
          <p:txBody>
            <a:bodyPr wrap="square" lIns="0" tIns="0" rIns="0" bIns="0" numCol="1" anchor="t">
              <a:noAutofit/>
            </a:bodyPr>
            <a:p>
              <a:pPr defTabSz="457200" fontAlgn="base"/>
              <a:endParaRPr sz="3520" strike="noStrike" noProof="1">
                <a:solidFill>
                  <a:srgbClr val="222222"/>
                </a:solidFill>
                <a:latin typeface="微软雅黑" panose="020B0503020204020204" pitchFamily="34" charset="-122"/>
                <a:ea typeface="微软雅黑" panose="020B0503020204020204" pitchFamily="34" charset="-122"/>
              </a:endParaRPr>
            </a:p>
          </p:txBody>
        </p:sp>
        <p:sp>
          <p:nvSpPr>
            <p:cNvPr id="14860" name="Shape 14860"/>
            <p:cNvSpPr>
              <a:spLocks noChangeAspect="1"/>
            </p:cNvSpPr>
            <p:nvPr>
              <p:custDataLst>
                <p:tags r:id="rId5"/>
              </p:custDataLst>
            </p:nvPr>
          </p:nvSpPr>
          <p:spPr>
            <a:xfrm flipH="1">
              <a:off x="3228" y="3903"/>
              <a:ext cx="2721" cy="472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lumMod val="60000"/>
                <a:lumOff val="40000"/>
              </a:schemeClr>
            </a:solidFill>
            <a:ln w="12700" cap="flat">
              <a:noFill/>
              <a:miter lim="400000"/>
            </a:ln>
            <a:effectLst/>
          </p:spPr>
          <p:txBody>
            <a:bodyPr wrap="square" lIns="0" tIns="0" rIns="0" bIns="0" numCol="1" anchor="t">
              <a:noAutofit/>
            </a:bodyPr>
            <a:p>
              <a:pPr defTabSz="457200" fontAlgn="base"/>
              <a:endParaRPr sz="3520" strike="noStrike" noProof="1">
                <a:solidFill>
                  <a:srgbClr val="222222"/>
                </a:solidFill>
                <a:latin typeface="微软雅黑" panose="020B0503020204020204" pitchFamily="34" charset="-122"/>
                <a:ea typeface="微软雅黑" panose="020B0503020204020204" pitchFamily="34" charset="-122"/>
              </a:endParaRPr>
            </a:p>
          </p:txBody>
        </p:sp>
        <p:sp>
          <p:nvSpPr>
            <p:cNvPr id="14861" name="Shape 14861"/>
            <p:cNvSpPr/>
            <p:nvPr>
              <p:custDataLst>
                <p:tags r:id="rId6"/>
              </p:custDataLst>
            </p:nvPr>
          </p:nvSpPr>
          <p:spPr>
            <a:xfrm flipH="1">
              <a:off x="5112" y="5856"/>
              <a:ext cx="1774" cy="308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fontAlgn="base"/>
              <a:endParaRPr sz="3520" strike="noStrike" noProof="1">
                <a:solidFill>
                  <a:srgbClr val="222222"/>
                </a:solidFill>
                <a:latin typeface="微软雅黑" panose="020B0503020204020204" pitchFamily="34" charset="-122"/>
                <a:ea typeface="微软雅黑" panose="020B0503020204020204" pitchFamily="34" charset="-122"/>
              </a:endParaRPr>
            </a:p>
          </p:txBody>
        </p:sp>
        <p:sp>
          <p:nvSpPr>
            <p:cNvPr id="119821" name="文本框 111"/>
            <p:cNvSpPr txBox="1"/>
            <p:nvPr>
              <p:custDataLst>
                <p:tags r:id="rId7"/>
              </p:custDataLst>
            </p:nvPr>
          </p:nvSpPr>
          <p:spPr>
            <a:xfrm>
              <a:off x="2629" y="4781"/>
              <a:ext cx="1332" cy="1118"/>
            </a:xfrm>
            <a:prstGeom prst="rect">
              <a:avLst/>
            </a:prstGeom>
            <a:noFill/>
            <a:ln w="9525">
              <a:noFill/>
            </a:ln>
          </p:spPr>
          <p:txBody>
            <a:bodyPr wrap="square" anchor="t" anchorCtr="0">
              <a:spAutoFit/>
            </a:bodyPr>
            <a:p>
              <a:pPr defTabSz="457200"/>
              <a:r>
                <a:rPr lang="en-US" altLang="zh-CN" sz="2100" dirty="0">
                  <a:solidFill>
                    <a:srgbClr val="FFFFFF"/>
                  </a:solidFill>
                  <a:latin typeface="微软雅黑" panose="020B0503020204020204" pitchFamily="34" charset="-122"/>
                  <a:ea typeface="微软雅黑" panose="020B0503020204020204" pitchFamily="34" charset="-122"/>
                </a:rPr>
                <a:t>03</a:t>
              </a:r>
              <a:endParaRPr lang="zh-CN" altLang="en-US" sz="2100" dirty="0">
                <a:solidFill>
                  <a:srgbClr val="FFFFFF"/>
                </a:solidFill>
                <a:latin typeface="微软雅黑" panose="020B0503020204020204" pitchFamily="34" charset="-122"/>
                <a:ea typeface="微软雅黑" panose="020B0503020204020204" pitchFamily="34" charset="-122"/>
              </a:endParaRPr>
            </a:p>
          </p:txBody>
        </p:sp>
        <p:sp>
          <p:nvSpPr>
            <p:cNvPr id="119822" name="文本框 114"/>
            <p:cNvSpPr txBox="1"/>
            <p:nvPr>
              <p:custDataLst>
                <p:tags r:id="rId8"/>
              </p:custDataLst>
            </p:nvPr>
          </p:nvSpPr>
          <p:spPr>
            <a:xfrm>
              <a:off x="4093" y="5998"/>
              <a:ext cx="1296" cy="1118"/>
            </a:xfrm>
            <a:prstGeom prst="rect">
              <a:avLst/>
            </a:prstGeom>
            <a:noFill/>
            <a:ln w="9525">
              <a:noFill/>
            </a:ln>
          </p:spPr>
          <p:txBody>
            <a:bodyPr wrap="square" anchor="t" anchorCtr="0">
              <a:spAutoFit/>
            </a:bodyPr>
            <a:p>
              <a:pPr defTabSz="457200"/>
              <a:r>
                <a:rPr lang="en-US" altLang="zh-CN" sz="2100" dirty="0">
                  <a:solidFill>
                    <a:srgbClr val="FFFFFF"/>
                  </a:solidFill>
                  <a:latin typeface="微软雅黑" panose="020B0503020204020204" pitchFamily="34" charset="-122"/>
                  <a:ea typeface="微软雅黑" panose="020B0503020204020204" pitchFamily="34" charset="-122"/>
                </a:rPr>
                <a:t>02</a:t>
              </a:r>
              <a:endParaRPr lang="zh-CN" altLang="en-US" sz="2100" dirty="0">
                <a:solidFill>
                  <a:srgbClr val="FFFFFF"/>
                </a:solidFill>
                <a:latin typeface="微软雅黑" panose="020B0503020204020204" pitchFamily="34" charset="-122"/>
                <a:ea typeface="微软雅黑" panose="020B0503020204020204" pitchFamily="34" charset="-122"/>
              </a:endParaRPr>
            </a:p>
          </p:txBody>
        </p:sp>
        <p:sp>
          <p:nvSpPr>
            <p:cNvPr id="119823" name="文本框 115"/>
            <p:cNvSpPr txBox="1"/>
            <p:nvPr>
              <p:custDataLst>
                <p:tags r:id="rId9"/>
              </p:custDataLst>
            </p:nvPr>
          </p:nvSpPr>
          <p:spPr>
            <a:xfrm>
              <a:off x="5615" y="7222"/>
              <a:ext cx="1296" cy="1118"/>
            </a:xfrm>
            <a:prstGeom prst="rect">
              <a:avLst/>
            </a:prstGeom>
            <a:noFill/>
            <a:ln w="9525">
              <a:noFill/>
            </a:ln>
          </p:spPr>
          <p:txBody>
            <a:bodyPr wrap="square" anchor="t" anchorCtr="0">
              <a:spAutoFit/>
            </a:bodyPr>
            <a:p>
              <a:pPr defTabSz="457200"/>
              <a:r>
                <a:rPr lang="en-US" altLang="zh-CN" sz="2100" dirty="0">
                  <a:solidFill>
                    <a:srgbClr val="FFFFFF"/>
                  </a:solidFill>
                  <a:latin typeface="微软雅黑" panose="020B0503020204020204" pitchFamily="34" charset="-122"/>
                  <a:ea typeface="微软雅黑" panose="020B0503020204020204" pitchFamily="34" charset="-122"/>
                </a:rPr>
                <a:t>01</a:t>
              </a:r>
              <a:endParaRPr lang="zh-CN" altLang="en-US" sz="2100" dirty="0">
                <a:solidFill>
                  <a:srgbClr val="FFFFFF"/>
                </a:solidFill>
                <a:latin typeface="微软雅黑" panose="020B0503020204020204" pitchFamily="34" charset="-122"/>
                <a:ea typeface="微软雅黑" panose="020B0503020204020204" pitchFamily="34" charset="-122"/>
              </a:endParaRPr>
            </a:p>
          </p:txBody>
        </p:sp>
      </p:grpSp>
      <p:sp>
        <p:nvSpPr>
          <p:cNvPr id="117" name="矩形 116"/>
          <p:cNvSpPr/>
          <p:nvPr>
            <p:custDataLst>
              <p:tags r:id="rId10"/>
            </p:custDataLst>
          </p:nvPr>
        </p:nvSpPr>
        <p:spPr>
          <a:xfrm>
            <a:off x="3701654" y="1960960"/>
            <a:ext cx="3848100" cy="6536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fontAlgn="base"/>
            <a:endParaRPr kumimoji="1" lang="zh-CN" altLang="en-US" sz="1350" strike="noStrike" noProof="1">
              <a:solidFill>
                <a:srgbClr val="FFFFFF"/>
              </a:solidFill>
              <a:latin typeface="微软雅黑" panose="020B0503020204020204" pitchFamily="34" charset="-122"/>
              <a:ea typeface="微软雅黑" panose="020B0503020204020204" pitchFamily="34" charset="-122"/>
            </a:endParaRPr>
          </a:p>
        </p:txBody>
      </p:sp>
      <p:cxnSp>
        <p:nvCxnSpPr>
          <p:cNvPr id="118" name="直线连接符 5"/>
          <p:cNvCxnSpPr/>
          <p:nvPr>
            <p:custDataLst>
              <p:tags r:id="rId11"/>
            </p:custDataLst>
          </p:nvPr>
        </p:nvCxnSpPr>
        <p:spPr>
          <a:xfrm>
            <a:off x="3701654" y="1960960"/>
            <a:ext cx="0" cy="652463"/>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119" name="矩形 118"/>
          <p:cNvSpPr/>
          <p:nvPr>
            <p:custDataLst>
              <p:tags r:id="rId12"/>
            </p:custDataLst>
          </p:nvPr>
        </p:nvSpPr>
        <p:spPr>
          <a:xfrm>
            <a:off x="4064635" y="2948940"/>
            <a:ext cx="4161155" cy="65341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fontAlgn="base"/>
            <a:endParaRPr kumimoji="1" lang="zh-CN" altLang="en-US" sz="1350" strike="noStrike" noProof="1">
              <a:solidFill>
                <a:srgbClr val="FFFFFF"/>
              </a:solidFill>
              <a:latin typeface="微软雅黑" panose="020B0503020204020204" pitchFamily="34" charset="-122"/>
              <a:ea typeface="微软雅黑" panose="020B0503020204020204" pitchFamily="34" charset="-122"/>
            </a:endParaRPr>
          </a:p>
        </p:txBody>
      </p:sp>
      <p:cxnSp>
        <p:nvCxnSpPr>
          <p:cNvPr id="120" name="直线连接符 29"/>
          <p:cNvCxnSpPr/>
          <p:nvPr>
            <p:custDataLst>
              <p:tags r:id="rId13"/>
            </p:custDataLst>
          </p:nvPr>
        </p:nvCxnSpPr>
        <p:spPr>
          <a:xfrm>
            <a:off x="4065985" y="2949179"/>
            <a:ext cx="0" cy="652463"/>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sp>
        <p:nvSpPr>
          <p:cNvPr id="121" name="矩形 120"/>
          <p:cNvSpPr/>
          <p:nvPr>
            <p:custDataLst>
              <p:tags r:id="rId14"/>
            </p:custDataLst>
          </p:nvPr>
        </p:nvSpPr>
        <p:spPr>
          <a:xfrm>
            <a:off x="4429125" y="3936206"/>
            <a:ext cx="3848100" cy="65603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fontAlgn="base"/>
            <a:endParaRPr kumimoji="1" lang="zh-CN" altLang="en-US" sz="1350" strike="noStrike" noProof="1">
              <a:solidFill>
                <a:srgbClr val="FFFFFF"/>
              </a:solidFill>
              <a:latin typeface="微软雅黑" panose="020B0503020204020204" pitchFamily="34" charset="-122"/>
              <a:ea typeface="微软雅黑" panose="020B0503020204020204" pitchFamily="34" charset="-122"/>
            </a:endParaRPr>
          </a:p>
        </p:txBody>
      </p:sp>
      <p:cxnSp>
        <p:nvCxnSpPr>
          <p:cNvPr id="122" name="直线连接符 34"/>
          <p:cNvCxnSpPr/>
          <p:nvPr>
            <p:custDataLst>
              <p:tags r:id="rId15"/>
            </p:custDataLst>
          </p:nvPr>
        </p:nvCxnSpPr>
        <p:spPr>
          <a:xfrm>
            <a:off x="4429125" y="3936206"/>
            <a:ext cx="0" cy="65484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123" name="文本框 122"/>
          <p:cNvSpPr txBox="1"/>
          <p:nvPr>
            <p:custDataLst>
              <p:tags r:id="rId16"/>
            </p:custDataLst>
          </p:nvPr>
        </p:nvSpPr>
        <p:spPr>
          <a:xfrm>
            <a:off x="3770710" y="1991916"/>
            <a:ext cx="3771900" cy="582216"/>
          </a:xfrm>
          <a:prstGeom prst="rect">
            <a:avLst/>
          </a:prstGeom>
          <a:noFill/>
        </p:spPr>
        <p:txBody>
          <a:bodyPr wrap="square" rtlCol="0" anchor="ctr" anchorCtr="0"/>
          <a:p>
            <a:pPr>
              <a:lnSpc>
                <a:spcPct val="120000"/>
              </a:lnSpc>
            </a:pPr>
            <a:r>
              <a:rPr sz="1125"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（1）感知层。感知识别是物联网的核心技术，是联系物理世界和信息世界的纽带。</a:t>
            </a:r>
            <a:endParaRPr sz="1125"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5" name="文本框 124"/>
          <p:cNvSpPr txBox="1"/>
          <p:nvPr>
            <p:custDataLst>
              <p:tags r:id="rId17"/>
            </p:custDataLst>
          </p:nvPr>
        </p:nvSpPr>
        <p:spPr>
          <a:xfrm>
            <a:off x="4463654" y="3962400"/>
            <a:ext cx="3770710" cy="582216"/>
          </a:xfrm>
          <a:prstGeom prst="rect">
            <a:avLst/>
          </a:prstGeom>
          <a:noFill/>
        </p:spPr>
        <p:txBody>
          <a:bodyPr wrap="square" rtlCol="0" anchor="ctr" anchorCtr="0">
            <a:noAutofit/>
          </a:bodyPr>
          <a:p>
            <a:pPr>
              <a:lnSpc>
                <a:spcPct val="120000"/>
              </a:lnSpc>
            </a:pPr>
            <a:r>
              <a:rPr sz="1100"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（3）应用层。在高性能计算和海量存储技术的支撑下，将大规模数据高效、可靠地组织起来，服务于上层行业应用。</a:t>
            </a:r>
            <a:endParaRPr sz="1100"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矩形 9"/>
          <p:cNvSpPr/>
          <p:nvPr>
            <p:custDataLst>
              <p:tags r:id="rId18"/>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19"/>
            </p:custDataLst>
          </p:nvPr>
        </p:nvSpPr>
        <p:spPr>
          <a:xfrm>
            <a:off x="579120" y="180975"/>
            <a:ext cx="4810125" cy="381000"/>
          </a:xfrm>
          <a:prstGeom prst="rect">
            <a:avLst/>
          </a:prstGeom>
          <a:noFill/>
        </p:spPr>
        <p:txBody>
          <a:bodyPr wrap="square" lIns="67500" tIns="35100" rIns="67500" bIns="35100" rtlCol="0" anchor="ctr"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700" b="1" spc="300" dirty="0">
                <a:solidFill>
                  <a:sysClr val="window" lastClr="FFFFFF"/>
                </a:solidFill>
                <a:latin typeface="Arial" panose="020B0604020202020204" pitchFamily="34" charset="0"/>
                <a:sym typeface="+mn-ea"/>
              </a:rPr>
              <a:t>四、物联网的技术特点和典型应用</a:t>
            </a:r>
            <a:endParaRPr lang="zh-CN" altLang="en-US" sz="1700" b="1" spc="300" dirty="0">
              <a:solidFill>
                <a:sysClr val="window" lastClr="FFFFFF"/>
              </a:solidFill>
              <a:latin typeface="Arial" panose="020B0604020202020204" pitchFamily="34" charset="0"/>
              <a:sym typeface="+mn-ea"/>
            </a:endParaRPr>
          </a:p>
        </p:txBody>
      </p:sp>
      <p:sp>
        <p:nvSpPr>
          <p:cNvPr id="2" name="文本框 1"/>
          <p:cNvSpPr txBox="1"/>
          <p:nvPr>
            <p:custDataLst>
              <p:tags r:id="rId20"/>
            </p:custDataLst>
          </p:nvPr>
        </p:nvSpPr>
        <p:spPr>
          <a:xfrm>
            <a:off x="4114800" y="2943225"/>
            <a:ext cx="4008120" cy="582295"/>
          </a:xfrm>
          <a:prstGeom prst="rect">
            <a:avLst/>
          </a:prstGeom>
          <a:noFill/>
        </p:spPr>
        <p:txBody>
          <a:bodyPr wrap="square" rtlCol="0" anchor="ctr" anchorCtr="0"/>
          <a:p>
            <a:pPr>
              <a:lnSpc>
                <a:spcPct val="120000"/>
              </a:lnSpc>
            </a:pPr>
            <a:r>
              <a:rPr sz="1125"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（2）网络层。将来自感知层的各类信息通过基础承载网络传输到应用层，包括移动通信网、互联网、卫星网、广电网、行业专网，以及形成的融合网络等。</a:t>
            </a:r>
            <a:endParaRPr sz="1125" spc="150" noProof="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23"/>
                                        </p:tgtEl>
                                        <p:attrNameLst>
                                          <p:attrName>style.visibility</p:attrName>
                                        </p:attrNameLst>
                                      </p:cBhvr>
                                      <p:to>
                                        <p:strVal val="visible"/>
                                      </p:to>
                                    </p:set>
                                    <p:anim calcmode="lin" valueType="num">
                                      <p:cBhvr>
                                        <p:cTn id="7" dur="1000"/>
                                        <p:tgtEl>
                                          <p:spTgt spid="123"/>
                                        </p:tgtEl>
                                        <p:attrNameLst>
                                          <p:attrName>ppt_x</p:attrName>
                                        </p:attrNameLst>
                                      </p:cBhvr>
                                      <p:tavLst>
                                        <p:tav tm="0">
                                          <p:val>
                                            <p:strVal val="#ppt_x-#ppt_w*1.125000"/>
                                          </p:val>
                                        </p:tav>
                                        <p:tav tm="100000">
                                          <p:val>
                                            <p:strVal val="#ppt_x"/>
                                          </p:val>
                                        </p:tav>
                                      </p:tavLst>
                                    </p:anim>
                                    <p:animEffect transition="in" filter="wipe(right)">
                                      <p:cBhvr>
                                        <p:cTn id="8" dur="1000"/>
                                        <p:tgtEl>
                                          <p:spTgt spid="123"/>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125"/>
                                        </p:tgtEl>
                                        <p:attrNameLst>
                                          <p:attrName>style.visibility</p:attrName>
                                        </p:attrNameLst>
                                      </p:cBhvr>
                                      <p:to>
                                        <p:strVal val="visible"/>
                                      </p:to>
                                    </p:set>
                                    <p:anim calcmode="lin" valueType="num">
                                      <p:cBhvr>
                                        <p:cTn id="12" dur="1000"/>
                                        <p:tgtEl>
                                          <p:spTgt spid="125"/>
                                        </p:tgtEl>
                                        <p:attrNameLst>
                                          <p:attrName>ppt_x</p:attrName>
                                        </p:attrNameLst>
                                      </p:cBhvr>
                                      <p:tavLst>
                                        <p:tav tm="0">
                                          <p:val>
                                            <p:strVal val="#ppt_x-#ppt_w*1.125000"/>
                                          </p:val>
                                        </p:tav>
                                        <p:tav tm="100000">
                                          <p:val>
                                            <p:strVal val="#ppt_x"/>
                                          </p:val>
                                        </p:tav>
                                      </p:tavLst>
                                    </p:anim>
                                    <p:animEffect transition="in" filter="wipe(right)">
                                      <p:cBhvr>
                                        <p:cTn id="13" dur="1000"/>
                                        <p:tgtEl>
                                          <p:spTgt spid="125"/>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2"/>
                                        </p:tgtEl>
                                        <p:attrNameLst>
                                          <p:attrName>style.visibility</p:attrName>
                                        </p:attrNameLst>
                                      </p:cBhvr>
                                      <p:to>
                                        <p:strVal val="visible"/>
                                      </p:to>
                                    </p:set>
                                    <p:anim calcmode="lin" valueType="num">
                                      <p:cBhvr>
                                        <p:cTn id="17" dur="1000"/>
                                        <p:tgtEl>
                                          <p:spTgt spid="2"/>
                                        </p:tgtEl>
                                        <p:attrNameLst>
                                          <p:attrName>ppt_x</p:attrName>
                                        </p:attrNameLst>
                                      </p:cBhvr>
                                      <p:tavLst>
                                        <p:tav tm="0">
                                          <p:val>
                                            <p:strVal val="#ppt_x-#ppt_w*1.125000"/>
                                          </p:val>
                                        </p:tav>
                                        <p:tav tm="100000">
                                          <p:val>
                                            <p:strVal val="#ppt_x"/>
                                          </p:val>
                                        </p:tav>
                                      </p:tavLst>
                                    </p:anim>
                                    <p:animEffect transition="in" filter="wipe(right)">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27349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flipV="1">
            <a:off x="907415" y="858520"/>
            <a:ext cx="388556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143000" y="1353185"/>
            <a:ext cx="6682105" cy="2296795"/>
          </a:xfrm>
          <a:prstGeom prst="rect">
            <a:avLst/>
          </a:prstGeom>
        </p:spPr>
        <p:txBody>
          <a:bodyPr vert="horz" wrap="square" lIns="67500" tIns="0" rIns="67500" bIns="35100" anchor="t" anchorCtr="0">
            <a:spAutoFit/>
          </a:bodyPr>
          <a:p>
            <a:pPr>
              <a:lnSpc>
                <a:spcPct val="150000"/>
              </a:lnSpc>
              <a:spcBef>
                <a:spcPts val="0"/>
              </a:spcBef>
              <a:spcAft>
                <a:spcPts val="0"/>
              </a:spcAft>
            </a:pPr>
            <a:r>
              <a:rPr lang="zh-CN" altLang="en-US" sz="1400" b="1" spc="150">
                <a:latin typeface="Arial" panose="020B0604020202020204" pitchFamily="34" charset="0"/>
                <a:ea typeface="微软雅黑" panose="020B0503020204020204" pitchFamily="34" charset="-122"/>
                <a:sym typeface="Arial" panose="020B0604020202020204" pitchFamily="34" charset="0"/>
              </a:rPr>
              <a:t>2. 物联网的典型应用</a:t>
            </a:r>
            <a:endParaRPr lang="zh-CN" altLang="en-US" sz="1400" b="1"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物联网具有行业应用的特性，具有很强的应用渗透性，可以运用到各行各业，大致可以分为三类：行业应用、大众服务、公共管理。具体细分，主要有城市居住环境、智能交通、消防、智能建筑、家居、生态环境保护、智能环保、灾害监测避免、智慧医疗、智慧老人护理、智能物流、食品安全追溯、智能工业控制、智能电力、智能水利、精确农业、公共管理、智慧校园、公共安全、智能安防、军事安全等。</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4081780" cy="647065"/>
          </a:xfrm>
          <a:prstGeom prst="rect">
            <a:avLst/>
          </a:prstGeom>
          <a:noFill/>
        </p:spPr>
        <p:txBody>
          <a:bodyPr wrap="square" rtlCol="0" anchor="ctr" anchorCtr="0">
            <a:normAutofit fontScale="90000"/>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四、物联网的技术特点和典型应用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flipV="1">
            <a:off x="907415" y="858520"/>
            <a:ext cx="388556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4081780" cy="647065"/>
          </a:xfrm>
          <a:prstGeom prst="rect">
            <a:avLst/>
          </a:prstGeom>
          <a:noFill/>
        </p:spPr>
        <p:txBody>
          <a:bodyPr wrap="square" rtlCol="0" anchor="ctr" anchorCtr="0">
            <a:normAutofit fontScale="90000"/>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五、区块链的技术特点和典型应用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grpSp>
        <p:nvGrpSpPr>
          <p:cNvPr id="101" name="组合 100"/>
          <p:cNvGrpSpPr/>
          <p:nvPr/>
        </p:nvGrpSpPr>
        <p:grpSpPr>
          <a:xfrm>
            <a:off x="908368" y="1640205"/>
            <a:ext cx="1633537" cy="1968500"/>
            <a:chOff x="3832" y="4164"/>
            <a:chExt cx="2574" cy="3100"/>
          </a:xfrm>
        </p:grpSpPr>
        <p:sp>
          <p:nvSpPr>
            <p:cNvPr id="2" name="同心圆 1"/>
            <p:cNvSpPr/>
            <p:nvPr>
              <p:custDataLst>
                <p:tags r:id="rId3"/>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0" name="任意多边形 9"/>
            <p:cNvSpPr/>
            <p:nvPr>
              <p:custDataLst>
                <p:tags r:id="rId4"/>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1" name="椭圆 10"/>
            <p:cNvSpPr/>
            <p:nvPr>
              <p:custDataLst>
                <p:tags r:id="rId5"/>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12" name="同心圆 11"/>
            <p:cNvSpPr/>
            <p:nvPr>
              <p:custDataLst>
                <p:tags r:id="rId6"/>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4" name="文本框 3"/>
            <p:cNvSpPr txBox="1"/>
            <p:nvPr>
              <p:custDataLst>
                <p:tags r:id="rId7"/>
              </p:custDataLst>
            </p:nvPr>
          </p:nvSpPr>
          <p:spPr>
            <a:xfrm>
              <a:off x="486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1</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p:cNvSpPr txBox="1"/>
            <p:nvPr>
              <p:custDataLst>
                <p:tags r:id="rId8"/>
              </p:custDataLst>
            </p:nvPr>
          </p:nvSpPr>
          <p:spPr>
            <a:xfrm>
              <a:off x="4124" y="5450"/>
              <a:ext cx="1987" cy="1053"/>
            </a:xfrm>
            <a:prstGeom prst="rect">
              <a:avLst/>
            </a:prstGeom>
            <a:noFill/>
          </p:spPr>
          <p:txBody>
            <a:bodyPr wrap="square" rtlCol="0" anchor="ctr" anchorCtr="0"/>
            <a:p>
              <a:pPr algn="ctr">
                <a:lnSpc>
                  <a:spcPct val="10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（1）去中心化。</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2" name="组合 101"/>
          <p:cNvGrpSpPr/>
          <p:nvPr/>
        </p:nvGrpSpPr>
        <p:grpSpPr>
          <a:xfrm>
            <a:off x="3619818" y="1640205"/>
            <a:ext cx="1635125" cy="1967865"/>
            <a:chOff x="8103" y="4164"/>
            <a:chExt cx="2574" cy="3099"/>
          </a:xfrm>
        </p:grpSpPr>
        <p:sp>
          <p:nvSpPr>
            <p:cNvPr id="18" name="同心圆 17"/>
            <p:cNvSpPr/>
            <p:nvPr>
              <p:custDataLst>
                <p:tags r:id="rId9"/>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2" name="任意多边形 21"/>
            <p:cNvSpPr/>
            <p:nvPr>
              <p:custDataLst>
                <p:tags r:id="rId10"/>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7" name="椭圆 26"/>
            <p:cNvSpPr/>
            <p:nvPr>
              <p:custDataLst>
                <p:tags r:id="rId11"/>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9" name="同心圆 28"/>
            <p:cNvSpPr/>
            <p:nvPr>
              <p:custDataLst>
                <p:tags r:id="rId12"/>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37" name="文本框 36"/>
            <p:cNvSpPr txBox="1"/>
            <p:nvPr>
              <p:custDataLst>
                <p:tags r:id="rId13"/>
              </p:custDataLst>
            </p:nvPr>
          </p:nvSpPr>
          <p:spPr>
            <a:xfrm>
              <a:off x="913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2</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custDataLst>
                <p:tags r:id="rId14"/>
              </p:custDataLst>
            </p:nvPr>
          </p:nvSpPr>
          <p:spPr>
            <a:xfrm>
              <a:off x="8396" y="5450"/>
              <a:ext cx="2145" cy="1053"/>
            </a:xfrm>
            <a:prstGeom prst="rect">
              <a:avLst/>
            </a:prstGeom>
            <a:noFill/>
          </p:spPr>
          <p:txBody>
            <a:bodyPr wrap="square" rtlCol="0" anchor="ctr" anchorCtr="0"/>
            <a:p>
              <a:pPr algn="ctr">
                <a:lnSpc>
                  <a:spcPct val="10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（2）开放性。</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3" name="组合 102"/>
          <p:cNvGrpSpPr/>
          <p:nvPr/>
        </p:nvGrpSpPr>
        <p:grpSpPr>
          <a:xfrm>
            <a:off x="6331268" y="1640205"/>
            <a:ext cx="1635125" cy="1968500"/>
            <a:chOff x="12373" y="4164"/>
            <a:chExt cx="2574" cy="3100"/>
          </a:xfrm>
        </p:grpSpPr>
        <p:sp>
          <p:nvSpPr>
            <p:cNvPr id="41" name="同心圆 40"/>
            <p:cNvSpPr/>
            <p:nvPr>
              <p:custDataLst>
                <p:tags r:id="rId15"/>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3" name="任意多边形 62"/>
            <p:cNvSpPr/>
            <p:nvPr>
              <p:custDataLst>
                <p:tags r:id="rId16"/>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8" name="椭圆 67"/>
            <p:cNvSpPr/>
            <p:nvPr>
              <p:custDataLst>
                <p:tags r:id="rId17"/>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72" name="同心圆 71"/>
            <p:cNvSpPr/>
            <p:nvPr>
              <p:custDataLst>
                <p:tags r:id="rId18"/>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1" name="文本框 80"/>
            <p:cNvSpPr txBox="1"/>
            <p:nvPr>
              <p:custDataLst>
                <p:tags r:id="rId19"/>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3</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81"/>
            <p:cNvSpPr txBox="1"/>
            <p:nvPr>
              <p:custDataLst>
                <p:tags r:id="rId20"/>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rPr>
                <a:t>（3）独立性。</a:t>
              </a:r>
              <a:endParaRPr lang="zh-CN" altLang="en-US" sz="1400" kern="0" spc="300" noProof="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4" name="组合 103"/>
          <p:cNvGrpSpPr/>
          <p:nvPr/>
        </p:nvGrpSpPr>
        <p:grpSpPr>
          <a:xfrm>
            <a:off x="2264093" y="2903855"/>
            <a:ext cx="1633537" cy="1968500"/>
            <a:chOff x="5967" y="6496"/>
            <a:chExt cx="2574" cy="3099"/>
          </a:xfrm>
        </p:grpSpPr>
        <p:sp>
          <p:nvSpPr>
            <p:cNvPr id="83" name="同心圆 82"/>
            <p:cNvSpPr/>
            <p:nvPr>
              <p:custDataLst>
                <p:tags r:id="rId21"/>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84" name="任意多边形 83"/>
            <p:cNvSpPr/>
            <p:nvPr>
              <p:custDataLst>
                <p:tags r:id="rId22"/>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85" name="椭圆 84"/>
            <p:cNvSpPr/>
            <p:nvPr>
              <p:custDataLst>
                <p:tags r:id="rId23"/>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86" name="同心圆 85"/>
            <p:cNvSpPr/>
            <p:nvPr>
              <p:custDataLst>
                <p:tags r:id="rId24"/>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7" name="文本框 86"/>
            <p:cNvSpPr txBox="1"/>
            <p:nvPr>
              <p:custDataLst>
                <p:tags r:id="rId25"/>
              </p:custDataLst>
            </p:nvPr>
          </p:nvSpPr>
          <p:spPr>
            <a:xfrm>
              <a:off x="6995" y="6543"/>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rPr>
                <a:t>4</a:t>
              </a:r>
              <a:endParaRPr lang="en-US" altLang="zh-CN" noProof="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文本框 87"/>
            <p:cNvSpPr txBox="1"/>
            <p:nvPr>
              <p:custDataLst>
                <p:tags r:id="rId26"/>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rPr>
                <a:t>（4）安全性。</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ea"/>
              </a:endParaRPr>
            </a:p>
          </p:txBody>
        </p:sp>
      </p:grpSp>
      <p:grpSp>
        <p:nvGrpSpPr>
          <p:cNvPr id="105" name="组合 104"/>
          <p:cNvGrpSpPr/>
          <p:nvPr/>
        </p:nvGrpSpPr>
        <p:grpSpPr>
          <a:xfrm>
            <a:off x="4975543" y="2903855"/>
            <a:ext cx="1635125" cy="1968500"/>
            <a:chOff x="10238" y="6496"/>
            <a:chExt cx="2574" cy="3099"/>
          </a:xfrm>
        </p:grpSpPr>
        <p:sp>
          <p:nvSpPr>
            <p:cNvPr id="89" name="同心圆 88"/>
            <p:cNvSpPr/>
            <p:nvPr>
              <p:custDataLst>
                <p:tags r:id="rId27"/>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91" name="任意多边形 90"/>
            <p:cNvSpPr/>
            <p:nvPr>
              <p:custDataLst>
                <p:tags r:id="rId28"/>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92" name="椭圆 91"/>
            <p:cNvSpPr/>
            <p:nvPr>
              <p:custDataLst>
                <p:tags r:id="rId29"/>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93" name="同心圆 92"/>
            <p:cNvSpPr/>
            <p:nvPr>
              <p:custDataLst>
                <p:tags r:id="rId30"/>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105511" name="文本框 93"/>
            <p:cNvSpPr txBox="1"/>
            <p:nvPr>
              <p:custDataLst>
                <p:tags r:id="rId31"/>
              </p:custDataLst>
            </p:nvPr>
          </p:nvSpPr>
          <p:spPr>
            <a:xfrm>
              <a:off x="11238" y="6569"/>
              <a:ext cx="518" cy="518"/>
            </a:xfrm>
            <a:prstGeom prst="rect">
              <a:avLst/>
            </a:prstGeom>
            <a:noFill/>
            <a:ln w="9525">
              <a:noFill/>
            </a:ln>
          </p:spPr>
          <p:txBody>
            <a:bodyPr wrap="square" anchor="t" anchorCtr="0"/>
            <a:p>
              <a:pPr algn="ctr"/>
              <a:r>
                <a:rPr lang="en-US" altLang="zh-CN" sz="1600" dirty="0">
                  <a:solidFill>
                    <a:srgbClr val="FFFFFF"/>
                  </a:solidFill>
                  <a:latin typeface="Arial" panose="020B0604020202020204" pitchFamily="34" charset="0"/>
                  <a:ea typeface="微软雅黑" panose="020B0503020204020204" pitchFamily="34" charset="-122"/>
                </a:rPr>
                <a:t>5</a:t>
              </a:r>
              <a:endParaRPr lang="en-US" altLang="zh-CN" sz="1600" dirty="0">
                <a:solidFill>
                  <a:srgbClr val="FFFFFF"/>
                </a:solidFill>
                <a:latin typeface="Arial" panose="020B0604020202020204" pitchFamily="34" charset="0"/>
                <a:ea typeface="微软雅黑" panose="020B0503020204020204" pitchFamily="34" charset="-122"/>
              </a:endParaRPr>
            </a:p>
          </p:txBody>
        </p:sp>
        <p:sp>
          <p:nvSpPr>
            <p:cNvPr id="95" name="文本框 94"/>
            <p:cNvSpPr txBox="1"/>
            <p:nvPr>
              <p:custDataLst>
                <p:tags r:id="rId32"/>
              </p:custDataLst>
            </p:nvPr>
          </p:nvSpPr>
          <p:spPr>
            <a:xfrm>
              <a:off x="10531" y="7782"/>
              <a:ext cx="1987" cy="1053"/>
            </a:xfrm>
            <a:prstGeom prst="rect">
              <a:avLst/>
            </a:prstGeom>
            <a:noFill/>
          </p:spPr>
          <p:txBody>
            <a:bodyPr wrap="square" rtlCol="0" anchor="ctr" anchorCtr="0"/>
            <a:p>
              <a:pPr algn="ctr">
                <a:lnSpc>
                  <a:spcPct val="120000"/>
                </a:lnSpc>
              </a:pPr>
              <a:r>
                <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rPr>
                <a:t>（5）匿名性。</a:t>
              </a:r>
              <a:endParaRPr lang="zh-CN" altLang="en-US" sz="1400" kern="0" spc="300" noProof="1">
                <a:solidFill>
                  <a:schemeClr val="accent1">
                    <a:lumMod val="75000"/>
                  </a:schemeClr>
                </a:solidFill>
                <a:latin typeface="微软雅黑" panose="020B0503020204020204" pitchFamily="34" charset="-122"/>
                <a:ea typeface="微软雅黑" panose="020B0503020204020204" pitchFamily="34" charset="-122"/>
                <a:cs typeface="+mn-cs"/>
              </a:endParaRPr>
            </a:p>
          </p:txBody>
        </p:sp>
      </p:grpSp>
      <p:sp>
        <p:nvSpPr>
          <p:cNvPr id="5" name="文本框 4"/>
          <p:cNvSpPr txBox="1"/>
          <p:nvPr/>
        </p:nvSpPr>
        <p:spPr>
          <a:xfrm>
            <a:off x="990600" y="1134110"/>
            <a:ext cx="4051300" cy="337185"/>
          </a:xfrm>
          <a:prstGeom prst="rect">
            <a:avLst/>
          </a:prstGeom>
          <a:noFill/>
        </p:spPr>
        <p:txBody>
          <a:bodyPr wrap="square" rtlCol="0">
            <a:spAutoFit/>
          </a:bodyPr>
          <a:p>
            <a:r>
              <a:rPr lang="zh-CN" altLang="en-US" sz="1600" b="1" spc="150">
                <a:latin typeface="Arial" panose="020B0604020202020204" pitchFamily="34" charset="0"/>
                <a:ea typeface="微软雅黑" panose="020B0503020204020204" pitchFamily="34" charset="-122"/>
                <a:sym typeface="Arial" panose="020B0604020202020204" pitchFamily="34" charset="0"/>
              </a:rPr>
              <a:t>2. 物联网的典型应用</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0-#ppt_w/2"/>
                                          </p:val>
                                        </p:tav>
                                        <p:tav tm="100000">
                                          <p:val>
                                            <p:strVal val="#ppt_x"/>
                                          </p:val>
                                        </p:tav>
                                      </p:tavLst>
                                    </p:anim>
                                    <p:anim calcmode="lin" valueType="num">
                                      <p:cBhvr>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ppt_x</p:attrName>
                                        </p:attrNameLst>
                                      </p:cBhvr>
                                      <p:tavLst>
                                        <p:tav tm="0">
                                          <p:val>
                                            <p:strVal val="0-#ppt_w/2"/>
                                          </p:val>
                                        </p:tav>
                                        <p:tav tm="100000">
                                          <p:val>
                                            <p:strVal val="#ppt_x"/>
                                          </p:val>
                                        </p:tav>
                                      </p:tavLst>
                                    </p:anim>
                                    <p:anim calcmode="lin" valueType="num">
                                      <p:cBhvr>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p:cTn id="17" dur="500" fill="hold"/>
                                        <p:tgtEl>
                                          <p:spTgt spid="103"/>
                                        </p:tgtEl>
                                        <p:attrNameLst>
                                          <p:attrName>ppt_x</p:attrName>
                                        </p:attrNameLst>
                                      </p:cBhvr>
                                      <p:tavLst>
                                        <p:tav tm="0">
                                          <p:val>
                                            <p:strVal val="0-#ppt_w/2"/>
                                          </p:val>
                                        </p:tav>
                                        <p:tav tm="100000">
                                          <p:val>
                                            <p:strVal val="#ppt_x"/>
                                          </p:val>
                                        </p:tav>
                                      </p:tavLst>
                                    </p:anim>
                                    <p:anim calcmode="lin" valueType="num">
                                      <p:cBhvr>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p:cTn id="22" dur="500" fill="hold"/>
                                        <p:tgtEl>
                                          <p:spTgt spid="104"/>
                                        </p:tgtEl>
                                        <p:attrNameLst>
                                          <p:attrName>ppt_x</p:attrName>
                                        </p:attrNameLst>
                                      </p:cBhvr>
                                      <p:tavLst>
                                        <p:tav tm="0">
                                          <p:val>
                                            <p:strVal val="0-#ppt_w/2"/>
                                          </p:val>
                                        </p:tav>
                                        <p:tav tm="100000">
                                          <p:val>
                                            <p:strVal val="#ppt_x"/>
                                          </p:val>
                                        </p:tav>
                                      </p:tavLst>
                                    </p:anim>
                                    <p:anim calcmode="lin" valueType="num">
                                      <p:cBhvr>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ppt_x</p:attrName>
                                        </p:attrNameLst>
                                      </p:cBhvr>
                                      <p:tavLst>
                                        <p:tav tm="0">
                                          <p:val>
                                            <p:strVal val="0-#ppt_w/2"/>
                                          </p:val>
                                        </p:tav>
                                        <p:tav tm="100000">
                                          <p:val>
                                            <p:strVal val="#ppt_x"/>
                                          </p:val>
                                        </p:tav>
                                      </p:tavLst>
                                    </p:anim>
                                    <p:anim calcmode="lin" valueType="num">
                                      <p:cBhvr>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flipV="1">
            <a:off x="907415" y="858520"/>
            <a:ext cx="388556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
            </p:custDataLst>
          </p:nvPr>
        </p:nvSpPr>
        <p:spPr>
          <a:xfrm>
            <a:off x="865505" y="212090"/>
            <a:ext cx="4081780" cy="647065"/>
          </a:xfrm>
          <a:prstGeom prst="rect">
            <a:avLst/>
          </a:prstGeom>
          <a:noFill/>
        </p:spPr>
        <p:txBody>
          <a:bodyPr wrap="square" rtlCol="0" anchor="ctr" anchorCtr="0">
            <a:normAutofit fontScale="90000"/>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五、区块链的技术特点和典型应用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85800" y="1504950"/>
            <a:ext cx="4051300" cy="337185"/>
          </a:xfrm>
          <a:prstGeom prst="rect">
            <a:avLst/>
          </a:prstGeom>
          <a:noFill/>
        </p:spPr>
        <p:txBody>
          <a:bodyPr wrap="square" rtlCol="0">
            <a:spAutoFit/>
          </a:bodyPr>
          <a:p>
            <a:r>
              <a:rPr lang="zh-CN" altLang="en-US" sz="1600" b="1" spc="150">
                <a:latin typeface="Arial" panose="020B0604020202020204" pitchFamily="34" charset="0"/>
                <a:ea typeface="微软雅黑" panose="020B0503020204020204" pitchFamily="34" charset="-122"/>
                <a:sym typeface="Arial" panose="020B0604020202020204" pitchFamily="34" charset="0"/>
              </a:rPr>
              <a:t>2. 区块链的核心技术</a:t>
            </a:r>
            <a:endParaRPr lang="zh-CN" altLang="en-US" sz="1600" b="1" spc="150">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466090" y="2260600"/>
            <a:ext cx="2079625" cy="1595438"/>
            <a:chOff x="3200" y="3623"/>
            <a:chExt cx="3276" cy="2513"/>
          </a:xfrm>
        </p:grpSpPr>
        <p:sp>
          <p:nvSpPr>
            <p:cNvPr id="51" name="任意多边形 50"/>
            <p:cNvSpPr/>
            <p:nvPr>
              <p:custDataLst>
                <p:tags r:id="rId3"/>
              </p:custDataLst>
            </p:nvPr>
          </p:nvSpPr>
          <p:spPr>
            <a:xfrm>
              <a:off x="3200"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8" name="矩形 77"/>
            <p:cNvSpPr/>
            <p:nvPr>
              <p:custDataLst>
                <p:tags r:id="rId4"/>
              </p:custDataLst>
            </p:nvPr>
          </p:nvSpPr>
          <p:spPr>
            <a:xfrm>
              <a:off x="3200" y="4472"/>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9" name="圆角矩形 78"/>
            <p:cNvSpPr/>
            <p:nvPr>
              <p:custDataLst>
                <p:tags r:id="rId5"/>
              </p:custDataLst>
            </p:nvPr>
          </p:nvSpPr>
          <p:spPr>
            <a:xfrm>
              <a:off x="3684"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0" name="圆角矩形 79"/>
            <p:cNvSpPr/>
            <p:nvPr>
              <p:custDataLst>
                <p:tags r:id="rId6"/>
              </p:custDataLst>
            </p:nvPr>
          </p:nvSpPr>
          <p:spPr>
            <a:xfrm>
              <a:off x="5753"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文本框 51"/>
            <p:cNvSpPr txBox="1"/>
            <p:nvPr>
              <p:custDataLst>
                <p:tags r:id="rId7"/>
              </p:custDataLst>
            </p:nvPr>
          </p:nvSpPr>
          <p:spPr>
            <a:xfrm>
              <a:off x="3200" y="4538"/>
              <a:ext cx="2790" cy="11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（1）分布式账本。</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2" name="组合 61"/>
          <p:cNvGrpSpPr/>
          <p:nvPr/>
        </p:nvGrpSpPr>
        <p:grpSpPr>
          <a:xfrm>
            <a:off x="2528253" y="2261235"/>
            <a:ext cx="2079625" cy="1595438"/>
            <a:chOff x="7962" y="3624"/>
            <a:chExt cx="3276" cy="2513"/>
          </a:xfrm>
        </p:grpSpPr>
        <p:sp>
          <p:nvSpPr>
            <p:cNvPr id="50" name="任意多边形 49"/>
            <p:cNvSpPr/>
            <p:nvPr>
              <p:custDataLst>
                <p:tags r:id="rId8"/>
              </p:custDataLst>
            </p:nvPr>
          </p:nvSpPr>
          <p:spPr>
            <a:xfrm>
              <a:off x="7961"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5" name="矩形 54"/>
            <p:cNvSpPr/>
            <p:nvPr>
              <p:custDataLst>
                <p:tags r:id="rId9"/>
              </p:custDataLst>
            </p:nvPr>
          </p:nvSpPr>
          <p:spPr>
            <a:xfrm>
              <a:off x="7961" y="4472"/>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圆角矩形 59"/>
            <p:cNvSpPr/>
            <p:nvPr>
              <p:custDataLst>
                <p:tags r:id="rId10"/>
              </p:custDataLst>
            </p:nvPr>
          </p:nvSpPr>
          <p:spPr>
            <a:xfrm>
              <a:off x="8446"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圆角矩形 44"/>
            <p:cNvSpPr/>
            <p:nvPr>
              <p:custDataLst>
                <p:tags r:id="rId11"/>
              </p:custDataLst>
            </p:nvPr>
          </p:nvSpPr>
          <p:spPr>
            <a:xfrm>
              <a:off x="10515"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53"/>
            <p:cNvSpPr txBox="1"/>
            <p:nvPr>
              <p:custDataLst>
                <p:tags r:id="rId12"/>
              </p:custDataLst>
            </p:nvPr>
          </p:nvSpPr>
          <p:spPr>
            <a:xfrm>
              <a:off x="7961" y="4522"/>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（2）非对称加密。</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 name="组合 5"/>
          <p:cNvGrpSpPr/>
          <p:nvPr/>
        </p:nvGrpSpPr>
        <p:grpSpPr>
          <a:xfrm>
            <a:off x="4581525" y="2250440"/>
            <a:ext cx="2079625" cy="1595438"/>
            <a:chOff x="12724" y="3624"/>
            <a:chExt cx="3276" cy="2513"/>
          </a:xfrm>
        </p:grpSpPr>
        <p:sp>
          <p:nvSpPr>
            <p:cNvPr id="7" name="任意多边形 6"/>
            <p:cNvSpPr/>
            <p:nvPr>
              <p:custDataLst>
                <p:tags r:id="rId13"/>
              </p:custDataLst>
            </p:nvPr>
          </p:nvSpPr>
          <p:spPr>
            <a:xfrm>
              <a:off x="12723"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矩形 41"/>
            <p:cNvSpPr/>
            <p:nvPr>
              <p:custDataLst>
                <p:tags r:id="rId14"/>
              </p:custDataLst>
            </p:nvPr>
          </p:nvSpPr>
          <p:spPr>
            <a:xfrm>
              <a:off x="12723" y="4472"/>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圆角矩形 42"/>
            <p:cNvSpPr/>
            <p:nvPr>
              <p:custDataLst>
                <p:tags r:id="rId15"/>
              </p:custDataLst>
            </p:nvPr>
          </p:nvSpPr>
          <p:spPr>
            <a:xfrm>
              <a:off x="13207"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圆角矩形 43"/>
            <p:cNvSpPr/>
            <p:nvPr>
              <p:custDataLst>
                <p:tags r:id="rId16"/>
              </p:custDataLst>
            </p:nvPr>
          </p:nvSpPr>
          <p:spPr>
            <a:xfrm>
              <a:off x="15276"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17"/>
              </p:custDataLst>
            </p:nvPr>
          </p:nvSpPr>
          <p:spPr>
            <a:xfrm>
              <a:off x="12723" y="4522"/>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（3）共识机制。</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4" name="组合 63"/>
          <p:cNvGrpSpPr/>
          <p:nvPr/>
        </p:nvGrpSpPr>
        <p:grpSpPr>
          <a:xfrm>
            <a:off x="6638290" y="2260918"/>
            <a:ext cx="2079625" cy="1595437"/>
            <a:chOff x="3200" y="6297"/>
            <a:chExt cx="3276" cy="2513"/>
          </a:xfrm>
        </p:grpSpPr>
        <p:sp>
          <p:nvSpPr>
            <p:cNvPr id="13" name="任意多边形 12"/>
            <p:cNvSpPr/>
            <p:nvPr>
              <p:custDataLst>
                <p:tags r:id="rId18"/>
              </p:custDataLst>
            </p:nvPr>
          </p:nvSpPr>
          <p:spPr>
            <a:xfrm>
              <a:off x="3200"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矩形 13"/>
            <p:cNvSpPr/>
            <p:nvPr>
              <p:custDataLst>
                <p:tags r:id="rId19"/>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圆角矩形 14"/>
            <p:cNvSpPr/>
            <p:nvPr>
              <p:custDataLst>
                <p:tags r:id="rId20"/>
              </p:custDataLst>
            </p:nvPr>
          </p:nvSpPr>
          <p:spPr>
            <a:xfrm>
              <a:off x="3684"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圆角矩形 16"/>
            <p:cNvSpPr/>
            <p:nvPr>
              <p:custDataLst>
                <p:tags r:id="rId21"/>
              </p:custDataLst>
            </p:nvPr>
          </p:nvSpPr>
          <p:spPr>
            <a:xfrm>
              <a:off x="5753"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文本框 56"/>
            <p:cNvSpPr txBox="1"/>
            <p:nvPr>
              <p:custDataLst>
                <p:tags r:id="rId22"/>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（4）智能合约。</a:t>
              </a:r>
              <a:endParaRPr lang="zh-CN" altLang="en-US" sz="14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p:tgtEl>
                                          <p:spTgt spid="6"/>
                                        </p:tgtEl>
                                        <p:attrNameLst>
                                          <p:attrName>ppt_y</p:attrName>
                                        </p:attrNameLst>
                                      </p:cBhvr>
                                      <p:tavLst>
                                        <p:tav tm="0">
                                          <p:val>
                                            <p:strVal val="#ppt_y-#ppt_h*1.125000"/>
                                          </p:val>
                                        </p:tav>
                                        <p:tav tm="100000">
                                          <p:val>
                                            <p:strVal val="#ppt_y"/>
                                          </p:val>
                                        </p:tav>
                                      </p:tavLst>
                                    </p:anim>
                                    <p:animEffect transition="in" filter="wipe(down)">
                                      <p:cBhvr>
                                        <p:cTn id="18" dur="500"/>
                                        <p:tgtEl>
                                          <p:spTgt spid="6"/>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Title 6"/>
          <p:cNvSpPr txBox="1"/>
          <p:nvPr>
            <p:custDataLst>
              <p:tags r:id="rId1"/>
            </p:custDataLst>
          </p:nvPr>
        </p:nvSpPr>
        <p:spPr>
          <a:xfrm>
            <a:off x="1066641" y="1168321"/>
            <a:ext cx="7672388" cy="3232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54000" tIns="27146" rIns="54000" bIns="27146"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35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 区块链的典型应用</a:t>
            </a:r>
            <a:endParaRPr lang="zh-CN" altLang="en-US" sz="1350" b="1" strike="noStrike" spc="150" noProof="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40" name="直接连接符 39"/>
          <p:cNvCxnSpPr/>
          <p:nvPr>
            <p:custDataLst>
              <p:tags r:id="rId2"/>
            </p:custDataLst>
          </p:nvPr>
        </p:nvCxnSpPr>
        <p:spPr>
          <a:xfrm>
            <a:off x="1190625" y="1609725"/>
            <a:ext cx="6715125" cy="0"/>
          </a:xfrm>
          <a:prstGeom prst="line">
            <a:avLst/>
          </a:prstGeom>
          <a:ln>
            <a:solidFill>
              <a:srgbClr val="1F74AD">
                <a:lumMod val="40000"/>
                <a:lumOff val="60000"/>
              </a:srgbClr>
            </a:solidFill>
            <a:prstDash val="dash"/>
          </a:ln>
        </p:spPr>
        <p:style>
          <a:lnRef idx="1">
            <a:srgbClr val="1F74AD"/>
          </a:lnRef>
          <a:fillRef idx="0">
            <a:srgbClr val="1F74AD"/>
          </a:fillRef>
          <a:effectRef idx="0">
            <a:srgbClr val="1F74AD"/>
          </a:effectRef>
          <a:fontRef idx="minor">
            <a:srgbClr val="000000"/>
          </a:fontRef>
        </p:style>
      </p:cxnSp>
      <p:grpSp>
        <p:nvGrpSpPr>
          <p:cNvPr id="61" name="组合 60"/>
          <p:cNvGrpSpPr/>
          <p:nvPr/>
        </p:nvGrpSpPr>
        <p:grpSpPr>
          <a:xfrm>
            <a:off x="1524000" y="1726406"/>
            <a:ext cx="1559719" cy="1196579"/>
            <a:chOff x="3200" y="3624"/>
            <a:chExt cx="3276" cy="2513"/>
          </a:xfrm>
        </p:grpSpPr>
        <p:sp>
          <p:nvSpPr>
            <p:cNvPr id="51" name="任意多边形 50"/>
            <p:cNvSpPr/>
            <p:nvPr>
              <p:custDataLst>
                <p:tags r:id="rId3"/>
              </p:custDataLst>
            </p:nvPr>
          </p:nvSpPr>
          <p:spPr>
            <a:xfrm>
              <a:off x="3200"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p>
              <a:pPr algn="ctr" fontAlgn="base"/>
              <a:r>
                <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a:t>
              </a:r>
              <a:endPar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8" name="矩形 77"/>
            <p:cNvSpPr/>
            <p:nvPr>
              <p:custDataLst>
                <p:tags r:id="rId4"/>
              </p:custDataLst>
            </p:nvPr>
          </p:nvSpPr>
          <p:spPr>
            <a:xfrm>
              <a:off x="3200" y="4472"/>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35100" rtlCol="0" anchor="ctr">
              <a:normAutofit/>
            </a:bodyPr>
            <a:p>
              <a:pPr algn="ctr" fontAlgn="base">
                <a:lnSpc>
                  <a:spcPct val="120000"/>
                </a:lnSpc>
              </a:pPr>
              <a:endParaRPr lang="zh-CN" altLang="en-US" sz="105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9" name="圆角矩形 78"/>
            <p:cNvSpPr/>
            <p:nvPr>
              <p:custDataLst>
                <p:tags r:id="rId5"/>
              </p:custDataLst>
            </p:nvPr>
          </p:nvSpPr>
          <p:spPr>
            <a:xfrm>
              <a:off x="3684"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0" name="圆角矩形 79"/>
            <p:cNvSpPr/>
            <p:nvPr>
              <p:custDataLst>
                <p:tags r:id="rId6"/>
              </p:custDataLst>
            </p:nvPr>
          </p:nvSpPr>
          <p:spPr>
            <a:xfrm>
              <a:off x="5753"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文本框 51"/>
            <p:cNvSpPr txBox="1"/>
            <p:nvPr>
              <p:custDataLst>
                <p:tags r:id="rId7"/>
              </p:custDataLst>
            </p:nvPr>
          </p:nvSpPr>
          <p:spPr>
            <a:xfrm>
              <a:off x="3200" y="4538"/>
              <a:ext cx="3276" cy="1598"/>
            </a:xfrm>
            <a:prstGeom prst="rect">
              <a:avLst/>
            </a:prstGeom>
            <a:noFill/>
          </p:spPr>
          <p:txBody>
            <a:bodyPr wrap="none" rtlCol="0" anchor="ctr">
              <a:normAutofit/>
            </a:bodyPr>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金融领域</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2" name="组合 61"/>
          <p:cNvGrpSpPr/>
          <p:nvPr/>
        </p:nvGrpSpPr>
        <p:grpSpPr>
          <a:xfrm>
            <a:off x="3792141" y="1726406"/>
            <a:ext cx="1559719" cy="1196579"/>
            <a:chOff x="7962" y="3624"/>
            <a:chExt cx="3276" cy="2513"/>
          </a:xfrm>
        </p:grpSpPr>
        <p:sp>
          <p:nvSpPr>
            <p:cNvPr id="50" name="任意多边形 49"/>
            <p:cNvSpPr/>
            <p:nvPr>
              <p:custDataLst>
                <p:tags r:id="rId8"/>
              </p:custDataLst>
            </p:nvPr>
          </p:nvSpPr>
          <p:spPr>
            <a:xfrm>
              <a:off x="7961"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p>
              <a:pPr algn="ctr" fontAlgn="base"/>
              <a:r>
                <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B</a:t>
              </a:r>
              <a:endPar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5" name="矩形 54"/>
            <p:cNvSpPr/>
            <p:nvPr>
              <p:custDataLst>
                <p:tags r:id="rId9"/>
              </p:custDataLst>
            </p:nvPr>
          </p:nvSpPr>
          <p:spPr>
            <a:xfrm>
              <a:off x="7961" y="4472"/>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35100" rtlCol="0" anchor="ctr">
              <a:normAutofit/>
            </a:bodyPr>
            <a:p>
              <a:pPr algn="ctr" fontAlgn="base">
                <a:lnSpc>
                  <a:spcPct val="120000"/>
                </a:lnSpc>
              </a:pPr>
              <a:endParaRPr lang="zh-CN" altLang="en-US" sz="105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圆角矩形 59"/>
            <p:cNvSpPr/>
            <p:nvPr>
              <p:custDataLst>
                <p:tags r:id="rId10"/>
              </p:custDataLst>
            </p:nvPr>
          </p:nvSpPr>
          <p:spPr>
            <a:xfrm>
              <a:off x="8446"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圆角矩形 44"/>
            <p:cNvSpPr/>
            <p:nvPr>
              <p:custDataLst>
                <p:tags r:id="rId11"/>
              </p:custDataLst>
            </p:nvPr>
          </p:nvSpPr>
          <p:spPr>
            <a:xfrm>
              <a:off x="10515"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文本框 53"/>
            <p:cNvSpPr txBox="1"/>
            <p:nvPr>
              <p:custDataLst>
                <p:tags r:id="rId12"/>
              </p:custDataLst>
            </p:nvPr>
          </p:nvSpPr>
          <p:spPr>
            <a:xfrm>
              <a:off x="7961" y="4522"/>
              <a:ext cx="3276" cy="1598"/>
            </a:xfrm>
            <a:prstGeom prst="rect">
              <a:avLst/>
            </a:prstGeom>
            <a:noFill/>
          </p:spPr>
          <p:txBody>
            <a:bodyPr wrap="none" rtlCol="0" anchor="ctr">
              <a:normAutofit/>
            </a:bodyPr>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物联网和物流领域</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3" name="组合 62"/>
          <p:cNvGrpSpPr/>
          <p:nvPr/>
        </p:nvGrpSpPr>
        <p:grpSpPr>
          <a:xfrm>
            <a:off x="6060281" y="1726406"/>
            <a:ext cx="1559719" cy="1196579"/>
            <a:chOff x="12724" y="3624"/>
            <a:chExt cx="3276" cy="2513"/>
          </a:xfrm>
        </p:grpSpPr>
        <p:sp>
          <p:nvSpPr>
            <p:cNvPr id="41" name="任意多边形 40"/>
            <p:cNvSpPr/>
            <p:nvPr>
              <p:custDataLst>
                <p:tags r:id="rId13"/>
              </p:custDataLst>
            </p:nvPr>
          </p:nvSpPr>
          <p:spPr>
            <a:xfrm>
              <a:off x="12723"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p>
              <a:pPr algn="ctr" fontAlgn="base"/>
              <a:r>
                <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C</a:t>
              </a:r>
              <a:endPar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矩形 41"/>
            <p:cNvSpPr/>
            <p:nvPr>
              <p:custDataLst>
                <p:tags r:id="rId14"/>
              </p:custDataLst>
            </p:nvPr>
          </p:nvSpPr>
          <p:spPr>
            <a:xfrm>
              <a:off x="12723" y="4472"/>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35100" rtlCol="0" anchor="ctr">
              <a:normAutofit/>
            </a:bodyPr>
            <a:p>
              <a:pPr algn="ctr" fontAlgn="base">
                <a:lnSpc>
                  <a:spcPct val="120000"/>
                </a:lnSpc>
              </a:pPr>
              <a:endParaRPr lang="zh-CN" altLang="en-US" sz="105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圆角矩形 42"/>
            <p:cNvSpPr/>
            <p:nvPr>
              <p:custDataLst>
                <p:tags r:id="rId15"/>
              </p:custDataLst>
            </p:nvPr>
          </p:nvSpPr>
          <p:spPr>
            <a:xfrm>
              <a:off x="13207"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圆角矩形 43"/>
            <p:cNvSpPr/>
            <p:nvPr>
              <p:custDataLst>
                <p:tags r:id="rId16"/>
              </p:custDataLst>
            </p:nvPr>
          </p:nvSpPr>
          <p:spPr>
            <a:xfrm>
              <a:off x="15276"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17"/>
              </p:custDataLst>
            </p:nvPr>
          </p:nvSpPr>
          <p:spPr>
            <a:xfrm>
              <a:off x="12723" y="4522"/>
              <a:ext cx="3276" cy="1598"/>
            </a:xfrm>
            <a:prstGeom prst="rect">
              <a:avLst/>
            </a:prstGeom>
            <a:noFill/>
          </p:spPr>
          <p:txBody>
            <a:bodyPr wrap="none" rtlCol="0" anchor="ctr">
              <a:normAutofit/>
            </a:bodyPr>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公共服务领域</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4" name="组合 63"/>
          <p:cNvGrpSpPr/>
          <p:nvPr/>
        </p:nvGrpSpPr>
        <p:grpSpPr>
          <a:xfrm>
            <a:off x="1524000" y="2999185"/>
            <a:ext cx="1559719" cy="1196578"/>
            <a:chOff x="3200" y="6297"/>
            <a:chExt cx="3276" cy="2513"/>
          </a:xfrm>
        </p:grpSpPr>
        <p:sp>
          <p:nvSpPr>
            <p:cNvPr id="82" name="任意多边形 81"/>
            <p:cNvSpPr/>
            <p:nvPr>
              <p:custDataLst>
                <p:tags r:id="rId18"/>
              </p:custDataLst>
            </p:nvPr>
          </p:nvSpPr>
          <p:spPr>
            <a:xfrm>
              <a:off x="3200"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p>
              <a:pPr algn="ctr" fontAlgn="base"/>
              <a:r>
                <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D</a:t>
              </a:r>
              <a:endPar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3" name="矩形 82"/>
            <p:cNvSpPr/>
            <p:nvPr>
              <p:custDataLst>
                <p:tags r:id="rId19"/>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35100" rtlCol="0" anchor="ctr">
              <a:normAutofit/>
            </a:bodyPr>
            <a:p>
              <a:pPr algn="ctr" fontAlgn="base">
                <a:lnSpc>
                  <a:spcPct val="120000"/>
                </a:lnSpc>
              </a:pPr>
              <a:endParaRPr lang="zh-CN" altLang="en-US" sz="105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4" name="圆角矩形 83"/>
            <p:cNvSpPr/>
            <p:nvPr>
              <p:custDataLst>
                <p:tags r:id="rId20"/>
              </p:custDataLst>
            </p:nvPr>
          </p:nvSpPr>
          <p:spPr>
            <a:xfrm>
              <a:off x="3684"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5" name="圆角矩形 84"/>
            <p:cNvSpPr/>
            <p:nvPr>
              <p:custDataLst>
                <p:tags r:id="rId21"/>
              </p:custDataLst>
            </p:nvPr>
          </p:nvSpPr>
          <p:spPr>
            <a:xfrm>
              <a:off x="5753"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文本框 56"/>
            <p:cNvSpPr txBox="1"/>
            <p:nvPr>
              <p:custDataLst>
                <p:tags r:id="rId22"/>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数字版权领域</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6" name="组合 65"/>
          <p:cNvGrpSpPr/>
          <p:nvPr/>
        </p:nvGrpSpPr>
        <p:grpSpPr>
          <a:xfrm>
            <a:off x="3792141" y="2999185"/>
            <a:ext cx="1559719" cy="1196578"/>
            <a:chOff x="7962" y="6297"/>
            <a:chExt cx="3276" cy="2513"/>
          </a:xfrm>
        </p:grpSpPr>
        <p:sp>
          <p:nvSpPr>
            <p:cNvPr id="72" name="任意多边形 71"/>
            <p:cNvSpPr/>
            <p:nvPr>
              <p:custDataLst>
                <p:tags r:id="rId23"/>
              </p:custDataLst>
            </p:nvPr>
          </p:nvSpPr>
          <p:spPr>
            <a:xfrm>
              <a:off x="7961"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p>
              <a:pPr algn="ctr" fontAlgn="base"/>
              <a:r>
                <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E</a:t>
              </a:r>
              <a:endPar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3" name="矩形 72"/>
            <p:cNvSpPr/>
            <p:nvPr>
              <p:custDataLst>
                <p:tags r:id="rId24"/>
              </p:custDataLst>
            </p:nvPr>
          </p:nvSpPr>
          <p:spPr>
            <a:xfrm>
              <a:off x="7961"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35100" rtlCol="0" anchor="ctr">
              <a:normAutofit/>
            </a:bodyPr>
            <a:p>
              <a:pPr algn="ctr" fontAlgn="base">
                <a:lnSpc>
                  <a:spcPct val="120000"/>
                </a:lnSpc>
              </a:pPr>
              <a:endParaRPr lang="zh-CN" altLang="en-US" sz="105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4" name="圆角矩形 73"/>
            <p:cNvSpPr/>
            <p:nvPr>
              <p:custDataLst>
                <p:tags r:id="rId25"/>
              </p:custDataLst>
            </p:nvPr>
          </p:nvSpPr>
          <p:spPr>
            <a:xfrm>
              <a:off x="8446" y="6297"/>
              <a:ext cx="238" cy="689"/>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圆角矩形 74"/>
            <p:cNvSpPr/>
            <p:nvPr>
              <p:custDataLst>
                <p:tags r:id="rId26"/>
              </p:custDataLst>
            </p:nvPr>
          </p:nvSpPr>
          <p:spPr>
            <a:xfrm>
              <a:off x="10515" y="6297"/>
              <a:ext cx="238" cy="689"/>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文本框 57"/>
            <p:cNvSpPr txBox="1"/>
            <p:nvPr>
              <p:custDataLst>
                <p:tags r:id="rId27"/>
              </p:custDataLst>
            </p:nvPr>
          </p:nvSpPr>
          <p:spPr>
            <a:xfrm>
              <a:off x="7961" y="7196"/>
              <a:ext cx="3276" cy="1598"/>
            </a:xfrm>
            <a:prstGeom prst="rect">
              <a:avLst/>
            </a:prstGeom>
            <a:noFill/>
          </p:spPr>
          <p:txBody>
            <a:bodyPr wrap="none" rtlCol="0" anchor="ctr">
              <a:normAutofit/>
            </a:bodyPr>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保险领域</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grpSp>
        <p:nvGrpSpPr>
          <p:cNvPr id="67" name="组合 66"/>
          <p:cNvGrpSpPr/>
          <p:nvPr/>
        </p:nvGrpSpPr>
        <p:grpSpPr>
          <a:xfrm>
            <a:off x="6060281" y="2999185"/>
            <a:ext cx="1559719" cy="1196578"/>
            <a:chOff x="12724" y="6297"/>
            <a:chExt cx="3276" cy="2513"/>
          </a:xfrm>
        </p:grpSpPr>
        <p:sp>
          <p:nvSpPr>
            <p:cNvPr id="87" name="任意多边形 86"/>
            <p:cNvSpPr/>
            <p:nvPr>
              <p:custDataLst>
                <p:tags r:id="rId28"/>
              </p:custDataLst>
            </p:nvPr>
          </p:nvSpPr>
          <p:spPr>
            <a:xfrm>
              <a:off x="12723"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p>
              <a:pPr algn="ctr" fontAlgn="base"/>
              <a:r>
                <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E</a:t>
              </a:r>
              <a:endParaRPr lang="en-US" altLang="zh-CN" sz="1350" strike="noStrike" noProof="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8" name="矩形 87"/>
            <p:cNvSpPr/>
            <p:nvPr>
              <p:custDataLst>
                <p:tags r:id="rId29"/>
              </p:custDataLst>
            </p:nvPr>
          </p:nvSpPr>
          <p:spPr>
            <a:xfrm>
              <a:off x="12723" y="7146"/>
              <a:ext cx="3276" cy="1664"/>
            </a:xfrm>
            <a:prstGeom prst="rect">
              <a:avLst/>
            </a:prstGeom>
            <a:solidFill>
              <a:srgbClr val="FFC000">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35100" rtlCol="0" anchor="ctr">
              <a:normAutofit/>
            </a:bodyPr>
            <a:p>
              <a:pPr algn="ctr" fontAlgn="base">
                <a:lnSpc>
                  <a:spcPct val="120000"/>
                </a:lnSpc>
              </a:pPr>
              <a:endParaRPr lang="zh-CN" altLang="en-US" sz="1050" strike="noStrike" spc="150" noProof="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9" name="圆角矩形 88"/>
            <p:cNvSpPr/>
            <p:nvPr>
              <p:custDataLst>
                <p:tags r:id="rId30"/>
              </p:custDataLst>
            </p:nvPr>
          </p:nvSpPr>
          <p:spPr>
            <a:xfrm>
              <a:off x="13207" y="6297"/>
              <a:ext cx="238" cy="689"/>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0" name="圆角矩形 89"/>
            <p:cNvSpPr/>
            <p:nvPr>
              <p:custDataLst>
                <p:tags r:id="rId31"/>
              </p:custDataLst>
            </p:nvPr>
          </p:nvSpPr>
          <p:spPr>
            <a:xfrm>
              <a:off x="15276" y="6297"/>
              <a:ext cx="238" cy="689"/>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1350" strike="noStrike" noProof="1">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文本框 58"/>
            <p:cNvSpPr txBox="1"/>
            <p:nvPr>
              <p:custDataLst>
                <p:tags r:id="rId32"/>
              </p:custDataLst>
            </p:nvPr>
          </p:nvSpPr>
          <p:spPr>
            <a:xfrm>
              <a:off x="12723" y="7196"/>
              <a:ext cx="3276" cy="1598"/>
            </a:xfrm>
            <a:prstGeom prst="rect">
              <a:avLst/>
            </a:prstGeom>
            <a:noFill/>
          </p:spPr>
          <p:txBody>
            <a:bodyPr wrap="none" rtlCol="0" anchor="ctr">
              <a:normAutofit/>
            </a:bodyPr>
            <a:p>
              <a:pPr algn="ctr">
                <a:lnSpc>
                  <a:spcPct val="120000"/>
                </a:lnSpc>
              </a:pPr>
              <a:r>
                <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rPr>
                <a:t>公益领域</a:t>
              </a:r>
              <a:endParaRPr lang="zh-CN" altLang="en-US" sz="1200" spc="150" noProof="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Arial" panose="020B0604020202020204" pitchFamily="34" charset="0"/>
              </a:endParaRPr>
            </a:p>
          </p:txBody>
        </p:sp>
      </p:grpSp>
      <p:sp>
        <p:nvSpPr>
          <p:cNvPr id="8" name="矩形 7"/>
          <p:cNvSpPr/>
          <p:nvPr>
            <p:custDataLst>
              <p:tags r:id="rId33"/>
            </p:custDataLst>
          </p:nvPr>
        </p:nvSpPr>
        <p:spPr bwMode="auto">
          <a:xfrm flipV="1">
            <a:off x="907415" y="858520"/>
            <a:ext cx="388556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4"/>
            </p:custDataLst>
          </p:nvPr>
        </p:nvSpPr>
        <p:spPr>
          <a:xfrm>
            <a:off x="865505" y="212090"/>
            <a:ext cx="4081780" cy="647065"/>
          </a:xfrm>
          <a:prstGeom prst="rect">
            <a:avLst/>
          </a:prstGeom>
          <a:noFill/>
        </p:spPr>
        <p:txBody>
          <a:bodyPr wrap="square" rtlCol="0" anchor="ctr" anchorCtr="0">
            <a:normAutofit fontScale="90000"/>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五、区块链的技术特点和典型应用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ustDataLst>
      <p:tags r:id="rId3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p:tgtEl>
                                          <p:spTgt spid="40"/>
                                        </p:tgtEl>
                                        <p:attrNameLst>
                                          <p:attrName>ppt_y</p:attrName>
                                        </p:attrNameLst>
                                      </p:cBhvr>
                                      <p:tavLst>
                                        <p:tav tm="0">
                                          <p:val>
                                            <p:strVal val="#ppt_y-#ppt_h*1.125000"/>
                                          </p:val>
                                        </p:tav>
                                        <p:tav tm="100000">
                                          <p:val>
                                            <p:strVal val="#ppt_y"/>
                                          </p:val>
                                        </p:tav>
                                      </p:tavLst>
                                    </p:anim>
                                    <p:animEffect transition="in" filter="wipe(down)">
                                      <p:cBhvr>
                                        <p:cTn id="8" dur="500"/>
                                        <p:tgtEl>
                                          <p:spTgt spid="40"/>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p:tgtEl>
                                          <p:spTgt spid="61"/>
                                        </p:tgtEl>
                                        <p:attrNameLst>
                                          <p:attrName>ppt_y</p:attrName>
                                        </p:attrNameLst>
                                      </p:cBhvr>
                                      <p:tavLst>
                                        <p:tav tm="0">
                                          <p:val>
                                            <p:strVal val="#ppt_y-#ppt_h*1.125000"/>
                                          </p:val>
                                        </p:tav>
                                        <p:tav tm="100000">
                                          <p:val>
                                            <p:strVal val="#ppt_y"/>
                                          </p:val>
                                        </p:tav>
                                      </p:tavLst>
                                    </p:anim>
                                    <p:animEffect transition="in" filter="wipe(down)">
                                      <p:cBhvr>
                                        <p:cTn id="13" dur="500"/>
                                        <p:tgtEl>
                                          <p:spTgt spid="61"/>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p:tgtEl>
                                          <p:spTgt spid="62"/>
                                        </p:tgtEl>
                                        <p:attrNameLst>
                                          <p:attrName>ppt_y</p:attrName>
                                        </p:attrNameLst>
                                      </p:cBhvr>
                                      <p:tavLst>
                                        <p:tav tm="0">
                                          <p:val>
                                            <p:strVal val="#ppt_y-#ppt_h*1.125000"/>
                                          </p:val>
                                        </p:tav>
                                        <p:tav tm="100000">
                                          <p:val>
                                            <p:strVal val="#ppt_y"/>
                                          </p:val>
                                        </p:tav>
                                      </p:tavLst>
                                    </p:anim>
                                    <p:animEffect transition="in" filter="wipe(down)">
                                      <p:cBhvr>
                                        <p:cTn id="18" dur="500"/>
                                        <p:tgtEl>
                                          <p:spTgt spid="62"/>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p:tgtEl>
                                          <p:spTgt spid="63"/>
                                        </p:tgtEl>
                                        <p:attrNameLst>
                                          <p:attrName>ppt_y</p:attrName>
                                        </p:attrNameLst>
                                      </p:cBhvr>
                                      <p:tavLst>
                                        <p:tav tm="0">
                                          <p:val>
                                            <p:strVal val="#ppt_y-#ppt_h*1.125000"/>
                                          </p:val>
                                        </p:tav>
                                        <p:tav tm="100000">
                                          <p:val>
                                            <p:strVal val="#ppt_y"/>
                                          </p:val>
                                        </p:tav>
                                      </p:tavLst>
                                    </p:anim>
                                    <p:animEffect transition="in" filter="wipe(down)">
                                      <p:cBhvr>
                                        <p:cTn id="23" dur="500"/>
                                        <p:tgtEl>
                                          <p:spTgt spid="63"/>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p:tgtEl>
                                          <p:spTgt spid="64"/>
                                        </p:tgtEl>
                                        <p:attrNameLst>
                                          <p:attrName>ppt_y</p:attrName>
                                        </p:attrNameLst>
                                      </p:cBhvr>
                                      <p:tavLst>
                                        <p:tav tm="0">
                                          <p:val>
                                            <p:strVal val="#ppt_y-#ppt_h*1.125000"/>
                                          </p:val>
                                        </p:tav>
                                        <p:tav tm="100000">
                                          <p:val>
                                            <p:strVal val="#ppt_y"/>
                                          </p:val>
                                        </p:tav>
                                      </p:tavLst>
                                    </p:anim>
                                    <p:animEffect transition="in" filter="wipe(down)">
                                      <p:cBhvr>
                                        <p:cTn id="28" dur="500"/>
                                        <p:tgtEl>
                                          <p:spTgt spid="64"/>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p:tgtEl>
                                          <p:spTgt spid="66"/>
                                        </p:tgtEl>
                                        <p:attrNameLst>
                                          <p:attrName>ppt_y</p:attrName>
                                        </p:attrNameLst>
                                      </p:cBhvr>
                                      <p:tavLst>
                                        <p:tav tm="0">
                                          <p:val>
                                            <p:strVal val="#ppt_y-#ppt_h*1.125000"/>
                                          </p:val>
                                        </p:tav>
                                        <p:tav tm="100000">
                                          <p:val>
                                            <p:strVal val="#ppt_y"/>
                                          </p:val>
                                        </p:tav>
                                      </p:tavLst>
                                    </p:anim>
                                    <p:animEffect transition="in" filter="wipe(down)">
                                      <p:cBhvr>
                                        <p:cTn id="33" dur="500"/>
                                        <p:tgtEl>
                                          <p:spTgt spid="66"/>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p:tgtEl>
                                          <p:spTgt spid="67"/>
                                        </p:tgtEl>
                                        <p:attrNameLst>
                                          <p:attrName>ppt_y</p:attrName>
                                        </p:attrNameLst>
                                      </p:cBhvr>
                                      <p:tavLst>
                                        <p:tav tm="0">
                                          <p:val>
                                            <p:strVal val="#ppt_y-#ppt_h*1.125000"/>
                                          </p:val>
                                        </p:tav>
                                        <p:tav tm="100000">
                                          <p:val>
                                            <p:strVal val="#ppt_y"/>
                                          </p:val>
                                        </p:tav>
                                      </p:tavLst>
                                    </p:anim>
                                    <p:animEffect transition="in" filter="wipe(down)">
                                      <p:cBhvr>
                                        <p:cTn id="3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961875"/>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01</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191000" y="1396365"/>
            <a:ext cx="4511040" cy="110744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单元五　新一代信息技术概述</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774700"/>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新一代信息技术基础知识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新一代信息技术的主要技术特点和典型应用</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26390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213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745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1120" y="2495303"/>
            <a:ext cx="3359900" cy="198437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42900" algn="just" fontAlgn="auto">
              <a:lnSpc>
                <a:spcPct val="15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新一代信息技术是以人工智能、量子信息、移动通信、物联网、区块链等为代表的新兴技术。它既是信息技术的纵向升级，也是信息技术之间及其与相关产业的横向融合。目前，这些新兴技术已经逐渐改变着世界，也影响着我们生活和学习的方方面面。</a:t>
            </a:r>
            <a:endParaRPr lang="zh-CN" altLang="en-US" sz="120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45139" y="2925787"/>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011987" y="2992591"/>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24705" y="2886075"/>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3. 了解新一代信息技术各主要代表技术的典型应用。</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586480" y="2188149"/>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586480" y="2802860"/>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586480" y="3417570"/>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6"/>
            </p:custDataLst>
          </p:nvPr>
        </p:nvSpPr>
        <p:spPr bwMode="auto">
          <a:xfrm>
            <a:off x="4624705" y="2271395"/>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2. 了解新一代信息技术各主要代表技术的技术特点。</a:t>
            </a:r>
            <a:endParaRPr lang="en-US" altLang="zh-CN" sz="105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7"/>
            </p:custDataLst>
          </p:nvPr>
        </p:nvSpPr>
        <p:spPr>
          <a:xfrm rot="2700000">
            <a:off x="3945139" y="2311076"/>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8"/>
            </p:custDataLst>
          </p:nvPr>
        </p:nvSpPr>
        <p:spPr bwMode="auto">
          <a:xfrm>
            <a:off x="4006614" y="2372552"/>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89"/>
            </p:custDataLst>
          </p:nvPr>
        </p:nvSpPr>
        <p:spPr bwMode="auto">
          <a:xfrm>
            <a:off x="4542155" y="1656715"/>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1. 理解新一代信息技术及其主要代表技术的基本概念。</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0"/>
            </p:custDataLst>
          </p:nvPr>
        </p:nvSpPr>
        <p:spPr>
          <a:xfrm rot="2700000">
            <a:off x="3945139" y="1696366"/>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1"/>
            </p:custDataLst>
          </p:nvPr>
        </p:nvSpPr>
        <p:spPr bwMode="auto">
          <a:xfrm>
            <a:off x="4007393" y="1759643"/>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4381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476" y="1200150"/>
            <a:ext cx="3314700" cy="2743200"/>
          </a:xfrm>
          <a:prstGeom prst="rect">
            <a:avLst/>
          </a:prstGeom>
          <a:solidFill>
            <a:schemeClr val="dk2"/>
          </a:solid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矩形 7"/>
          <p:cNvSpPr/>
          <p:nvPr>
            <p:custDataLst>
              <p:tags r:id="rId2"/>
            </p:custDataLst>
          </p:nvPr>
        </p:nvSpPr>
        <p:spPr>
          <a:xfrm>
            <a:off x="3314700" y="1200150"/>
            <a:ext cx="5257842" cy="2743200"/>
          </a:xfrm>
          <a:prstGeom prst="rect">
            <a:avLst/>
          </a:prstGeom>
          <a:no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571505" y="1600290"/>
            <a:ext cx="2171710" cy="148590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sz="2000" b="1" spc="160" dirty="0">
                <a:solidFill>
                  <a:schemeClr val="lt1"/>
                </a:solidFill>
                <a:latin typeface="微软雅黑" panose="020B0503020204020204" pitchFamily="34" charset="-122"/>
                <a:ea typeface="微软雅黑" panose="020B0503020204020204" pitchFamily="34" charset="-122"/>
              </a:rPr>
              <a:t>任务1  新一代信息技术基础知识</a:t>
            </a:r>
            <a:endParaRPr lang="zh-CN" altLang="en-US" sz="2000" b="1" spc="160" dirty="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4272280" y="1828800"/>
            <a:ext cx="3521075" cy="13716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Font typeface="Wingdings" panose="05000000000000000000" charset="0"/>
              <a:buNone/>
            </a:pPr>
            <a:r>
              <a:rPr lang="zh-CN" altLang="en-US" sz="1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任务描述</a:t>
            </a:r>
            <a:endParaRPr lang="zh-CN" altLang="en-US" sz="1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目前我们正处在新一代信息技术的浪潮中，必须要了解相关的基本知识。</a:t>
            </a:r>
            <a:endPar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Arial" panose="020B0604020202020204" pitchFamily="34" charset="0"/>
              <a:buChar char="○"/>
            </a:pPr>
            <a:r>
              <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本任务我们将了解新一代信息技术的基本概念和主要代表技术。</a:t>
            </a:r>
            <a:endParaRPr lang="zh-CN" altLang="en-US" sz="1200"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六边形 5"/>
          <p:cNvSpPr/>
          <p:nvPr>
            <p:custDataLst>
              <p:tags r:id="rId1"/>
            </p:custDataLst>
          </p:nvPr>
        </p:nvSpPr>
        <p:spPr>
          <a:xfrm>
            <a:off x="1685259" y="1744903"/>
            <a:ext cx="1813265" cy="1546029"/>
          </a:xfrm>
          <a:prstGeom prst="hexagon">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7" name="标题 5"/>
          <p:cNvSpPr>
            <a:spLocks noGrp="1"/>
          </p:cNvSpPr>
          <p:nvPr>
            <p:custDataLst>
              <p:tags r:id="rId2"/>
            </p:custDataLst>
          </p:nvPr>
        </p:nvSpPr>
        <p:spPr>
          <a:xfrm>
            <a:off x="1824613" y="1948198"/>
            <a:ext cx="1555864" cy="1044347"/>
          </a:xfrm>
          <a:prstGeom prst="rect">
            <a:avLst/>
          </a:prstGeom>
        </p:spPr>
        <p:txBody>
          <a:bodyPr vert="horz" wrap="square" lIns="67500" tIns="35100" rIns="67500" bIns="35100" rtlCol="0" anchor="ctr" anchorCtr="0">
            <a:normAutofit/>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marL="0" algn="ctr">
              <a:lnSpc>
                <a:spcPct val="100000"/>
              </a:lnSpc>
              <a:spcBef>
                <a:spcPts val="0"/>
              </a:spcBef>
              <a:spcAft>
                <a:spcPts val="800"/>
              </a:spcAft>
              <a:buFont typeface="Arial" panose="020B0604020202020204" pitchFamily="34" charset="0"/>
            </a:pPr>
            <a:r>
              <a:rPr lang="en-US" altLang="zh-CN" sz="5400" b="1" spc="480" dirty="0">
                <a:solidFill>
                  <a:schemeClr val="bg1"/>
                </a:solidFill>
              </a:rPr>
              <a:t>01</a:t>
            </a:r>
            <a:endParaRPr lang="en-US" altLang="zh-CN" sz="5400" b="1" spc="480" dirty="0">
              <a:solidFill>
                <a:schemeClr val="bg1"/>
              </a:solidFill>
            </a:endParaRPr>
          </a:p>
        </p:txBody>
      </p:sp>
      <p:sp>
        <p:nvSpPr>
          <p:cNvPr id="10" name="文本框 10"/>
          <p:cNvSpPr txBox="1"/>
          <p:nvPr>
            <p:custDataLst>
              <p:tags r:id="rId3"/>
            </p:custDataLst>
          </p:nvPr>
        </p:nvSpPr>
        <p:spPr>
          <a:xfrm>
            <a:off x="1259205" y="3577590"/>
            <a:ext cx="2664460" cy="802640"/>
          </a:xfrm>
          <a:prstGeom prst="rect">
            <a:avLst/>
          </a:prstGeom>
          <a:noFill/>
        </p:spPr>
        <p:txBody>
          <a:bodyPr vert="horz" wrap="square" lIns="67500" tIns="35100" rIns="67500" bIns="351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fontAlgn="auto">
              <a:lnSpc>
                <a:spcPct val="120000"/>
              </a:lnSpc>
              <a:spcBef>
                <a:spcPts val="0"/>
              </a:spcBef>
              <a:spcAft>
                <a:spcPts val="800"/>
              </a:spcAft>
              <a:buSzPct val="100000"/>
              <a:buNone/>
            </a:pPr>
            <a:r>
              <a:rPr lang="zh-CN" altLang="en-US" spc="22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 了解信息技术的基本概念、特征。</a:t>
            </a:r>
            <a:endParaRPr lang="zh-CN" altLang="en-US" spc="22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1" name="六边形 10"/>
          <p:cNvSpPr/>
          <p:nvPr>
            <p:custDataLst>
              <p:tags r:id="rId4"/>
            </p:custDataLst>
          </p:nvPr>
        </p:nvSpPr>
        <p:spPr>
          <a:xfrm>
            <a:off x="5725181" y="1744903"/>
            <a:ext cx="1813265" cy="1546029"/>
          </a:xfrm>
          <a:prstGeom prst="hexagon">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2" name="标题 5"/>
          <p:cNvSpPr>
            <a:spLocks noGrp="1"/>
          </p:cNvSpPr>
          <p:nvPr>
            <p:custDataLst>
              <p:tags r:id="rId5"/>
            </p:custDataLst>
          </p:nvPr>
        </p:nvSpPr>
        <p:spPr>
          <a:xfrm>
            <a:off x="5864536" y="1948198"/>
            <a:ext cx="1555864" cy="1044347"/>
          </a:xfrm>
          <a:prstGeom prst="rect">
            <a:avLst/>
          </a:prstGeom>
        </p:spPr>
        <p:txBody>
          <a:bodyPr vert="horz" wrap="square" lIns="67500" tIns="35100" rIns="67500" bIns="35100" rtlCol="0" anchor="ctr" anchorCtr="0">
            <a:normAutofit/>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marL="0" algn="ctr">
              <a:lnSpc>
                <a:spcPct val="100000"/>
              </a:lnSpc>
              <a:spcBef>
                <a:spcPts val="0"/>
              </a:spcBef>
              <a:spcAft>
                <a:spcPts val="800"/>
              </a:spcAft>
              <a:buFont typeface="Arial" panose="020B0604020202020204" pitchFamily="34" charset="0"/>
            </a:pPr>
            <a:r>
              <a:rPr lang="en-US" altLang="zh-CN" sz="5400" b="1" spc="480" dirty="0">
                <a:solidFill>
                  <a:schemeClr val="bg1"/>
                </a:solidFill>
              </a:rPr>
              <a:t>02</a:t>
            </a:r>
            <a:endParaRPr lang="en-US" altLang="zh-CN" sz="5400" b="1" spc="480" dirty="0">
              <a:solidFill>
                <a:schemeClr val="bg1"/>
              </a:solidFill>
            </a:endParaRPr>
          </a:p>
        </p:txBody>
      </p:sp>
      <p:sp>
        <p:nvSpPr>
          <p:cNvPr id="13" name="文本框 10"/>
          <p:cNvSpPr txBox="1"/>
          <p:nvPr>
            <p:custDataLst>
              <p:tags r:id="rId6"/>
            </p:custDataLst>
          </p:nvPr>
        </p:nvSpPr>
        <p:spPr>
          <a:xfrm>
            <a:off x="5299075" y="3577590"/>
            <a:ext cx="2664460" cy="802640"/>
          </a:xfrm>
          <a:prstGeom prst="rect">
            <a:avLst/>
          </a:prstGeom>
          <a:noFill/>
        </p:spPr>
        <p:txBody>
          <a:bodyPr vert="horz" wrap="square" lIns="67500" tIns="35100" rIns="67500" bIns="351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fontAlgn="auto">
              <a:lnSpc>
                <a:spcPct val="120000"/>
              </a:lnSpc>
              <a:spcBef>
                <a:spcPts val="0"/>
              </a:spcBef>
              <a:spcAft>
                <a:spcPts val="800"/>
              </a:spcAft>
              <a:buSzPct val="100000"/>
              <a:buNone/>
            </a:pPr>
            <a:r>
              <a:rPr lang="zh-CN" altLang="en-US" spc="22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 了解新一代信息技术的基本内容。</a:t>
            </a:r>
            <a:endParaRPr lang="zh-CN" altLang="en-US" spc="22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5" name="文本框 4"/>
          <p:cNvSpPr txBox="1"/>
          <p:nvPr userDrawn="1"/>
        </p:nvSpPr>
        <p:spPr>
          <a:xfrm>
            <a:off x="2057400" y="666750"/>
            <a:ext cx="4795520" cy="460375"/>
          </a:xfrm>
          <a:prstGeom prst="rect">
            <a:avLst/>
          </a:prstGeom>
          <a:noFill/>
        </p:spPr>
        <p:txBody>
          <a:bodyPr wrap="square" rtlCol="0">
            <a:spAutoFit/>
          </a:bodyPr>
          <a:p>
            <a:pPr algn="ctr"/>
            <a:r>
              <a:rPr lang="zh-CN" sz="2400" b="1" dirty="0" smtClean="0">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学习目标</a:t>
            </a:r>
            <a:endParaRPr lang="zh-CN" sz="2400" b="1" dirty="0" smtClean="0">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一、信息技术</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73405" y="1581150"/>
            <a:ext cx="8080375"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just" fontAlgn="ctr">
              <a:lnSpc>
                <a:spcPct val="150000"/>
              </a:lnSpc>
              <a:spcBef>
                <a:spcPts val="1000"/>
              </a:spcBef>
              <a:spcAft>
                <a:spcPts val="0"/>
              </a:spcAft>
              <a:buSzPct val="130000"/>
              <a:buFont typeface="Wingdings" panose="05000000000000000000" charset="0"/>
              <a:buChar char="l"/>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21 世纪人类全面迈向信息时代，信息技术革命是经济全球化的重要推动力量和桥梁，是促进全球经济和社会发展的主导力量，以信息技术为中心的新技术革命成为世界经济发展史上的新亮点。</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50000"/>
              </a:lnSpc>
              <a:spcBef>
                <a:spcPts val="1000"/>
              </a:spcBef>
              <a:spcAft>
                <a:spcPts val="0"/>
              </a:spcAft>
              <a:buSzPct val="130000"/>
              <a:buFont typeface="Wingdings" panose="05000000000000000000" charset="0"/>
              <a:buChar char="l"/>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信息技术（Information Technology，IT），是指在信息科学的基本原理和方法的指导下扩展人类信息功能的技术。一般来说，信息技术是以电子计算机和现代通信为主要手段实现信息的获取、加工、传递和利用等功能的技术总和。</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二、信息技术的作用</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1069340" y="1581150"/>
            <a:ext cx="7479665"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信息技术的应用包括计算机硬件和软件、网络和通信技术、应用软件开发工具等。自计算机和互联网普及以来，人们日益普遍地使用计算机来生产、处理、交换和传播各种形式的信息（如书籍、商业文件、报刊、唱片、电影、电视节目、语音、图形、影像等）。</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5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信息技术代表着当今先进生产力的发展方向，信息技术的广泛应用使信息的重要生产要素和战略资源的作用得以发挥，使人们能更高效地进行资源优化配置，从而推动传统产业不断升级，提高社会劳动生产率和社会运行效率。</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MH" val="20161022203400"/>
  <p:tag name="MH_LIBRARY" val="GRAPHIC"/>
  <p:tag name="MH_TYPE" val="Other"/>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xml><?xml version="1.0" encoding="utf-8"?>
<p:tagLst xmlns:p="http://schemas.openxmlformats.org/presentationml/2006/main">
  <p:tag name="MH" val="20161022192605"/>
  <p:tag name="MH_LIBRARY" val="GRAPHIC"/>
  <p:tag name="MH_TYPE" val="Text"/>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17.xml><?xml version="1.0" encoding="utf-8"?>
<p:tagLst xmlns:p="http://schemas.openxmlformats.org/presentationml/2006/main">
  <p:tag name="KSO_WM_UNIT_BLOCK" val="0"/>
  <p:tag name="KSO_WM_UNIT_DEC_AREA_ID" val="ae65eab5f4f6474db60bd97616c5caac"/>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755_1*i*1"/>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247"/>
  <p:tag name="KSO_WM_TEMPLATE_ASSEMBLE_XID" val="60656f454054ed1e2fb806a5"/>
  <p:tag name="KSO_WM_TEMPLATE_ASSEMBLE_GROUPID" val="60656f454054ed1e2fb806a5"/>
</p:tagLst>
</file>

<file path=ppt/tags/tag118.xml><?xml version="1.0" encoding="utf-8"?>
<p:tagLst xmlns:p="http://schemas.openxmlformats.org/presentationml/2006/main">
  <p:tag name="KSO_WM_UNIT_BLOCK" val="0"/>
  <p:tag name="KSO_WM_UNIT_DEC_AREA_ID" val="d15fdf9f19b547c39c00ee750aa71d31"/>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2755_1*i*2"/>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390"/>
  <p:tag name="KSO_WM_TEMPLATE_ASSEMBLE_XID" val="60656f454054ed1e2fb806a5"/>
  <p:tag name="KSO_WM_TEMPLATE_ASSEMBLE_GROUPID" val="60656f454054ed1e2fb806a5"/>
</p:tagLst>
</file>

<file path=ppt/tags/tag11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755_1*a*1"/>
  <p:tag name="KSO_WM_TEMPLATE_CATEGORY" val="diagram"/>
  <p:tag name="KSO_WM_TEMPLATE_INDEX" val="2021275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72535c0a7c24533b51331613326c81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19e395931e54c20a5e6bd7358252c64"/>
  <p:tag name="KSO_WM_UNIT_SUPPORT_BIG_FONT" val="1"/>
  <p:tag name="KSO_WM_UNIT_TEXT_FILL_FORE_SCHEMECOLOR_INDEX_BRIGHTNESS" val="0"/>
  <p:tag name="KSO_WM_UNIT_TEXT_FILL_FORE_SCHEMECOLOR_INDEX" val="13"/>
  <p:tag name="KSO_WM_UNIT_TEXT_FILL_TYPE" val="1"/>
  <p:tag name="KSO_WM_TEMPLATE_ASSEMBLE_XID" val="60656f454054ed1e2fb806a5"/>
  <p:tag name="KSO_WM_TEMPLATE_ASSEMBLE_GROUPID" val="60656f454054ed1e2fb806a5"/>
</p:tagLst>
</file>

<file path=ppt/tags/tag12.xml><?xml version="1.0" encoding="utf-8"?>
<p:tagLst xmlns:p="http://schemas.openxmlformats.org/presentationml/2006/main">
  <p:tag name="MH" val="20161022203400"/>
  <p:tag name="MH_LIBRARY" val="GRAPHIC"/>
  <p:tag name="MH_TYPE" val="Other"/>
  <p:tag name="MH_ORDER" val="1"/>
</p:tagLst>
</file>

<file path=ppt/tags/tag12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55_1*f*1"/>
  <p:tag name="KSO_WM_TEMPLATE_CATEGORY" val="diagram"/>
  <p:tag name="KSO_WM_TEMPLATE_INDEX" val="20212755"/>
  <p:tag name="KSO_WM_UNIT_LAYERLEVEL" val="1"/>
  <p:tag name="KSO_WM_TAG_VERSION" val="1.0"/>
  <p:tag name="KSO_WM_BEAUTIFY_FLAG" val="#wm#"/>
  <p:tag name="KSO_WM_UNIT_DEFAULT_FONT" val="14;20;2"/>
  <p:tag name="KSO_WM_UNIT_BLOCK" val="0"/>
  <p:tag name="KSO_WM_UNIT_VALUE" val="70"/>
  <p:tag name="KSO_WM_UNIT_SHOW_EDIT_AREA_INDICATION" val="1"/>
  <p:tag name="KSO_WM_CHIP_GROUPID" val="5e6b05596848fb12bee65ac8"/>
  <p:tag name="KSO_WM_CHIP_XID" val="5e6b05596848fb12bee65aca"/>
  <p:tag name="KSO_WM_UNIT_DEC_AREA_ID" val="a4284736ae1245db93b9ebead92003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5f353da578a412dbe80f362bbefae3a"/>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54054ed1e2fb806a5"/>
  <p:tag name="KSO_WM_TEMPLATE_ASSEMBLE_GROUPID" val="60656f454054ed1e2fb806a5"/>
</p:tagLst>
</file>

<file path=ppt/tags/tag121.xml><?xml version="1.0" encoding="utf-8"?>
<p:tagLst xmlns:p="http://schemas.openxmlformats.org/presentationml/2006/main">
  <p:tag name="KSO_WM_BEAUTIFY_FLAG" val="#wm#"/>
  <p:tag name="KSO_WM_TEMPLATE_CATEGORY" val="diagram"/>
  <p:tag name="KSO_WM_TEMPLATE_INDEX" val="20212755"/>
  <p:tag name="KSO_WM_SLIDE_COLORSCHEME_VERSION" val="3.2"/>
  <p:tag name="KSO_WM_SLIDE_ID" val="diagram2021275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00*288"/>
  <p:tag name="KSO_WM_SLIDE_POSITION" val="0*126"/>
  <p:tag name="KSO_WM_DIAGRAM_GROUP_CODE" val="l1-1"/>
  <p:tag name="KSO_WM_SLIDE_DIAGTYPE" val="l"/>
  <p:tag name="KSO_WM_TAG_VERSION" val="1.0"/>
  <p:tag name="KSO_WM_SLIDE_LAYOUT" val="a_f"/>
  <p:tag name="KSO_WM_SLIDE_LAYOUT_CNT" val="1_1"/>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picture_toward&quot;:0,&quot;picture_dockside&quot;:[],&quot;fill_id&quot;:&quot;16e2242bd0014a3cbecbb008fcc22690&quot;,&quot;fill_align&quot;:&quot;cm&quot;,&quot;chip_types&quot;:[&quot;text&quot;,&quot;header&quot;]},{&quot;text_align&quot;:&quot;lm&quot;,&quot;text_direction&quot;:&quot;horizontal&quot;,&quot;support_big_font&quot;:true,&quot;picture_toward&quot;:0,&quot;picture_dockside&quot;:[],&quot;fill_id&quot;:&quot;a0ace50ddfc340b79efa6c32e142e016&quot;,&quot;fill_align&quot;:&quot;cm&quot;,&quot;chip_types&quot;:[&quot;text&quot;,&quot;picture&quot;,&quot;chart&quot;,&quot;table&quot;]}]]"/>
  <p:tag name="KSO_WM_SLIDE_LAYOUT_INFO" val="{&quot;direction&quot;:1,&quot;id&quot;:&quot;2021-04-01T15:36:57&quot;,&quot;maxSize&quot;:{&quot;size1&quot;:36.200000000000003},&quot;minSize&quot;:{&quot;size1&quot;:36.200000000000003},&quot;normalSize&quot;:{&quot;size1&quot;:36.200000000000003},&quot;subLayout&quot;:[{&quot;id&quot;:&quot;2021-04-01T15:36:57&quot;,&quot;margin&quot;:{&quot;bottom&quot;:5.9270000457763672,&quot;left&quot;:2.1170001029968262,&quot;right&quot;:2.0899999141693115,&quot;top&quot;:5.9270000457763672},&quot;type&quot;:0},{&quot;id&quot;:&quot;2021-04-01T15:36:57&quot;,&quot;margin&quot;:{&quot;bottom&quot;:5.9270000457763672,&quot;left&quot;:2.1170001029968262,&quot;right&quot;:4.2329998016357422,&quot;top&quot;:5.9270000457763672},&quot;type&quot;:0}],&quot;type&quot;:0}"/>
  <p:tag name="KSO_WM_CHIP_XID" val="5f2298f1dda340fd2c9b5893"/>
  <p:tag name="KSO_WM_CHIP_DECFILLPROP" val="[]"/>
  <p:tag name="KSO_WM_CHIP_GROUPID" val="5f2298f1dda340fd2c9b5892"/>
  <p:tag name="KSO_WM_SLIDE_BK_DARK_LIGHT" val="2"/>
  <p:tag name="KSO_WM_SLIDE_BACKGROUND_TYPE" val="general"/>
  <p:tag name="KSO_WM_SLIDE_SUPPORT_FEATURE_TYPE" val="0"/>
  <p:tag name="KSO_WM_TEMPLATE_ASSEMBLE_XID" val="60656f454054ed1e2fb806a5"/>
  <p:tag name="KSO_WM_TEMPLATE_ASSEMBLE_GROUPID" val="60656f454054ed1e2fb806a5"/>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149_1*l_h_i*1_1_2"/>
  <p:tag name="KSO_WM_TEMPLATE_CATEGORY" val="diagram"/>
  <p:tag name="KSO_WM_TEMPLATE_INDEX" val="20219149"/>
  <p:tag name="KSO_WM_UNIT_LAYERLEVEL" val="1_1_1"/>
  <p:tag name="KSO_WM_TAG_VERSION" val="1.0"/>
  <p:tag name="KSO_WM_BEAUTIFY_FLAG" val="#wm#"/>
  <p:tag name="KSO_WM_CHIP_GROUPID" val="60b9e9c7d573a1aeab43c116"/>
  <p:tag name="KSO_WM_CHIP_XID" val="60b9e9c7d573a1aeab43c117"/>
  <p:tag name="KSO_WM_ASSEMBLE_CHIP_INDEX" val="703f991bb40348eea9b23f738da151f8"/>
  <p:tag name="KSO_WM_UNIT_VALUE" val="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149_1*l_h_i*1_1_1"/>
  <p:tag name="KSO_WM_TEMPLATE_CATEGORY" val="diagram"/>
  <p:tag name="KSO_WM_TEMPLATE_INDEX" val="20219149"/>
  <p:tag name="KSO_WM_UNIT_LAYERLEVEL" val="1_1_1"/>
  <p:tag name="KSO_WM_TAG_VERSION" val="1.0"/>
  <p:tag name="KSO_WM_BEAUTIFY_FLAG" val="#wm#"/>
  <p:tag name="KSO_WM_CHIP_GROUPID" val="60b9e9c7d573a1aeab43c116"/>
  <p:tag name="KSO_WM_CHIP_XID" val="60b9e9c7d573a1aeab43c117"/>
  <p:tag name="KSO_WM_ASSEMBLE_CHIP_INDEX" val="703f991bb40348eea9b23f738da151f8"/>
  <p:tag name="KSO_WM_UNIT_VALUE" val="2"/>
  <p:tag name="KSO_WM_UNIT_TEXT_FILL_FORE_SCHEMECOLOR_INDEX_BRIGHTNESS" val="0"/>
  <p:tag name="KSO_WM_UNIT_TEXT_FILL_FORE_SCHEMECOLOR_INDEX" val="14"/>
  <p:tag name="KSO_WM_UNIT_TEXT_FILL_TYPE" val="1"/>
  <p:tag name="KSO_WM_UNIT_USESOURCEFORMAT_APPLY" val="1"/>
</p:tagLst>
</file>

<file path=ppt/tags/tag1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49_1*l_h_f*1_1_1"/>
  <p:tag name="KSO_WM_TEMPLATE_CATEGORY" val="diagram"/>
  <p:tag name="KSO_WM_TEMPLATE_INDEX" val="20219149"/>
  <p:tag name="KSO_WM_UNIT_LAYERLEVEL" val="1_1_1"/>
  <p:tag name="KSO_WM_TAG_VERSION" val="1.0"/>
  <p:tag name="KSO_WM_BEAUTIFY_FLAG" val="#wm#"/>
  <p:tag name="KSO_WM_UNIT_VALUE" val="18"/>
  <p:tag name="KSO_WM_UNIT_PRESET_TEXT" val="单击此处输入正文"/>
  <p:tag name="KSO_WM_CHIP_GROUPID" val="60b9e9c7d573a1aeab43c116"/>
  <p:tag name="KSO_WM_CHIP_XID" val="60b9e9c7d573a1aeab43c117"/>
  <p:tag name="KSO_WM_ASSEMBLE_CHIP_INDEX" val="703f991bb40348eea9b23f738da151f8"/>
  <p:tag name="KSO_WM_UNIT_TEXT_FILL_FORE_SCHEMECOLOR_INDEX_BRIGHTNESS" val="0"/>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149_1*l_h_i*1_2_2"/>
  <p:tag name="KSO_WM_TEMPLATE_CATEGORY" val="diagram"/>
  <p:tag name="KSO_WM_TEMPLATE_INDEX" val="20219149"/>
  <p:tag name="KSO_WM_UNIT_LAYERLEVEL" val="1_1_1"/>
  <p:tag name="KSO_WM_TAG_VERSION" val="1.0"/>
  <p:tag name="KSO_WM_BEAUTIFY_FLAG" val="#wm#"/>
  <p:tag name="KSO_WM_CHIP_GROUPID" val="60b9e9c7d573a1aeab43c116"/>
  <p:tag name="KSO_WM_CHIP_XID" val="60b9e9c7d573a1aeab43c117"/>
  <p:tag name="KSO_WM_ASSEMBLE_CHIP_INDEX" val="703f991bb40348eea9b23f738da151f8"/>
  <p:tag name="KSO_WM_UNIT_VALUE" val="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149_1*l_h_i*1_2_1"/>
  <p:tag name="KSO_WM_TEMPLATE_CATEGORY" val="diagram"/>
  <p:tag name="KSO_WM_TEMPLATE_INDEX" val="20219149"/>
  <p:tag name="KSO_WM_UNIT_LAYERLEVEL" val="1_1_1"/>
  <p:tag name="KSO_WM_TAG_VERSION" val="1.0"/>
  <p:tag name="KSO_WM_BEAUTIFY_FLAG" val="#wm#"/>
  <p:tag name="KSO_WM_CHIP_GROUPID" val="60b9e9c7d573a1aeab43c116"/>
  <p:tag name="KSO_WM_CHIP_XID" val="60b9e9c7d573a1aeab43c117"/>
  <p:tag name="KSO_WM_ASSEMBLE_CHIP_INDEX" val="703f991bb40348eea9b23f738da151f8"/>
  <p:tag name="KSO_WM_UNIT_VALUE" val="2"/>
  <p:tag name="KSO_WM_UNIT_TEXT_FILL_FORE_SCHEMECOLOR_INDEX_BRIGHTNESS" val="0"/>
  <p:tag name="KSO_WM_UNIT_TEXT_FILL_FORE_SCHEMECOLOR_INDEX" val="14"/>
  <p:tag name="KSO_WM_UNIT_TEXT_FILL_TYPE" val="1"/>
  <p:tag name="KSO_WM_UNIT_USESOURCEFORMAT_APPLY" val="1"/>
</p:tagLst>
</file>

<file path=ppt/tags/tag1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49_1*l_h_f*1_2_1"/>
  <p:tag name="KSO_WM_TEMPLATE_CATEGORY" val="diagram"/>
  <p:tag name="KSO_WM_TEMPLATE_INDEX" val="20219149"/>
  <p:tag name="KSO_WM_UNIT_LAYERLEVEL" val="1_1_1"/>
  <p:tag name="KSO_WM_TAG_VERSION" val="1.0"/>
  <p:tag name="KSO_WM_BEAUTIFY_FLAG" val="#wm#"/>
  <p:tag name="KSO_WM_UNIT_VALUE" val="18"/>
  <p:tag name="KSO_WM_UNIT_PRESET_TEXT" val="单击此处输入正文"/>
  <p:tag name="KSO_WM_CHIP_GROUPID" val="60b9e9c7d573a1aeab43c116"/>
  <p:tag name="KSO_WM_CHIP_XID" val="60b9e9c7d573a1aeab43c117"/>
  <p:tag name="KSO_WM_ASSEMBLE_CHIP_INDEX" val="703f991bb40348eea9b23f738da151f8"/>
  <p:tag name="KSO_WM_UNIT_TEXT_FILL_FORE_SCHEMECOLOR_INDEX_BRIGHTNESS" val="0"/>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BEAUTIFY_FLAG" val="#wm#"/>
  <p:tag name="KSO_WM_TEMPLATE_CATEGORY" val="diagram"/>
  <p:tag name="KSO_WM_TEMPLATE_INDEX" val="20209527"/>
  <p:tag name="KSO_WM_SLIDE_COLORSCHEME_VERSION" val="3.2"/>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24"/>
  <p:tag name="KSO_WM_SLIDE_POSITION" val="47*107"/>
  <p:tag name="KSO_WM_DIAGRAM_GROUP_CODE" val="l1-1"/>
  <p:tag name="KSO_WM_SLIDE_DIAGTYPE" val="l"/>
  <p:tag name="KSO_WM_TAG_VERSION" val="1.0"/>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2-02-13T13:51:06&quot;,&quot;maxSize&quot;:{&quot;size1&quot;:2.3102809749267719},&quot;minSize&quot;:{&quot;size1&quot;:2.3102809749267719},&quot;normalSize&quot;:{&quot;size1&quot;:2.3102809749267719},&quot;subLayout&quot;:[{&quot;id&quot;:&quot;2022-02-13T13:51:06&quot;,&quot;type&quot;:0},{&quot;id&quot;:&quot;2022-02-13T13:51:06&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CHIP_XID" val="5f20142fc4814ce96fb1281b"/>
  <p:tag name="KSO_WM_CHIP_DECFILLPROP" val="[]"/>
  <p:tag name="KSO_WM_CHIP_GROUPID" val="5f20142fc4814ce96fb1281a"/>
  <p:tag name="KSO_WM_SLIDE_BK_DARK_LIGHT" val="2"/>
  <p:tag name="KSO_WM_SLIDE_BACKGROUND_TYPE" val="general"/>
  <p:tag name="KSO_WM_SLIDE_SUPPORT_FEATURE_TYPE" val="3"/>
  <p:tag name="KSO_WM_TEMPLATE_ASSEMBLE_XID" val="60656e904054ed1e2fb7fb93"/>
  <p:tag name="KSO_WM_TEMPLATE_ASSEMBLE_GROUPID" val="60656e904054ed1e2fb7fb93"/>
</p:tagLst>
</file>

<file path=ppt/tags/tag129.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13.xml><?xml version="1.0" encoding="utf-8"?>
<p:tagLst xmlns:p="http://schemas.openxmlformats.org/presentationml/2006/main">
  <p:tag name="MH" val="20161022192605"/>
  <p:tag name="MH_LIBRARY" val="GRAPHIC"/>
  <p:tag name="MH_TYPE" val="Text"/>
  <p:tag name="MH_ORDER" val="1"/>
</p:tagLst>
</file>

<file path=ppt/tags/tag130.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131.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132.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133.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134.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135.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136.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137.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138.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139.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14.xml><?xml version="1.0" encoding="utf-8"?>
<p:tagLst xmlns:p="http://schemas.openxmlformats.org/presentationml/2006/main">
  <p:tag name="MH" val="20161022203400"/>
  <p:tag name="MH_LIBRARY" val="GRAPHIC"/>
  <p:tag name="MH_TYPE" val="Other"/>
  <p:tag name="MH_ORDER" val="1"/>
</p:tagLst>
</file>

<file path=ppt/tags/tag140.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141.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142.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14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144.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145.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146.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147.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148.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149.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15.xml><?xml version="1.0" encoding="utf-8"?>
<p:tagLst xmlns:p="http://schemas.openxmlformats.org/presentationml/2006/main">
  <p:tag name="MH" val="20161022192605"/>
  <p:tag name="MH_LIBRARY" val="GRAPHIC"/>
  <p:tag name="MH_TYPE" val="Text"/>
  <p:tag name="MH_ORDER" val="1"/>
</p:tagLst>
</file>

<file path=ppt/tags/tag150.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151.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152.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153.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154.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155.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156.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157.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158.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159.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16.xml><?xml version="1.0" encoding="utf-8"?>
<p:tagLst xmlns:p="http://schemas.openxmlformats.org/presentationml/2006/main">
  <p:tag name="MH" val="20161022204343"/>
  <p:tag name="MH_LIBRARY" val="GRAPHIC"/>
  <p:tag name="MH_ORDER" val="标题 5"/>
</p:tagLst>
</file>

<file path=ppt/tags/tag160.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161.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162.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163.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164.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165.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166.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167.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168.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16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17.xml><?xml version="1.0" encoding="utf-8"?>
<p:tagLst xmlns:p="http://schemas.openxmlformats.org/presentationml/2006/main">
  <p:tag name="MH" val="20161022204343"/>
  <p:tag name="MH_LIBRARY" val="GRAPHIC"/>
  <p:tag name="MH_ORDER" val="文本占位符 6"/>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172.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BLOCK" val="0"/>
  <p:tag name="KSO_WM_UNIT_DEC_AREA_ID" val="ae65eab5f4f6474db60bd97616c5caac"/>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755_1*i*1"/>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247"/>
  <p:tag name="KSO_WM_TEMPLATE_ASSEMBLE_XID" val="60656f454054ed1e2fb806a5"/>
  <p:tag name="KSO_WM_TEMPLATE_ASSEMBLE_GROUPID" val="60656f454054ed1e2fb806a5"/>
</p:tagLst>
</file>

<file path=ppt/tags/tag177.xml><?xml version="1.0" encoding="utf-8"?>
<p:tagLst xmlns:p="http://schemas.openxmlformats.org/presentationml/2006/main">
  <p:tag name="KSO_WM_UNIT_BLOCK" val="0"/>
  <p:tag name="KSO_WM_UNIT_DEC_AREA_ID" val="d15fdf9f19b547c39c00ee750aa71d31"/>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2755_1*i*2"/>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390"/>
  <p:tag name="KSO_WM_TEMPLATE_ASSEMBLE_XID" val="60656f454054ed1e2fb806a5"/>
  <p:tag name="KSO_WM_TEMPLATE_ASSEMBLE_GROUPID" val="60656f454054ed1e2fb806a5"/>
</p:tagLst>
</file>

<file path=ppt/tags/tag17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755_1*a*1"/>
  <p:tag name="KSO_WM_TEMPLATE_CATEGORY" val="diagram"/>
  <p:tag name="KSO_WM_TEMPLATE_INDEX" val="2021275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72535c0a7c24533b51331613326c81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19e395931e54c20a5e6bd7358252c64"/>
  <p:tag name="KSO_WM_UNIT_SUPPORT_BIG_FONT" val="1"/>
  <p:tag name="KSO_WM_UNIT_TEXT_FILL_FORE_SCHEMECOLOR_INDEX_BRIGHTNESS" val="0"/>
  <p:tag name="KSO_WM_UNIT_TEXT_FILL_FORE_SCHEMECOLOR_INDEX" val="13"/>
  <p:tag name="KSO_WM_UNIT_TEXT_FILL_TYPE" val="1"/>
  <p:tag name="KSO_WM_TEMPLATE_ASSEMBLE_XID" val="60656f454054ed1e2fb806a5"/>
  <p:tag name="KSO_WM_TEMPLATE_ASSEMBLE_GROUPID" val="60656f454054ed1e2fb806a5"/>
</p:tagLst>
</file>

<file path=ppt/tags/tag1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55_1*f*1"/>
  <p:tag name="KSO_WM_TEMPLATE_CATEGORY" val="diagram"/>
  <p:tag name="KSO_WM_TEMPLATE_INDEX" val="20212755"/>
  <p:tag name="KSO_WM_UNIT_LAYERLEVEL" val="1"/>
  <p:tag name="KSO_WM_TAG_VERSION" val="1.0"/>
  <p:tag name="KSO_WM_BEAUTIFY_FLAG" val="#wm#"/>
  <p:tag name="KSO_WM_UNIT_DEFAULT_FONT" val="14;20;2"/>
  <p:tag name="KSO_WM_UNIT_BLOCK" val="0"/>
  <p:tag name="KSO_WM_UNIT_VALUE" val="70"/>
  <p:tag name="KSO_WM_UNIT_SHOW_EDIT_AREA_INDICATION" val="1"/>
  <p:tag name="KSO_WM_CHIP_GROUPID" val="5e6b05596848fb12bee65ac8"/>
  <p:tag name="KSO_WM_CHIP_XID" val="5e6b05596848fb12bee65aca"/>
  <p:tag name="KSO_WM_UNIT_DEC_AREA_ID" val="a4284736ae1245db93b9ebead92003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5f353da578a412dbe80f362bbefae3a"/>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54054ed1e2fb806a5"/>
  <p:tag name="KSO_WM_TEMPLATE_ASSEMBLE_GROUPID" val="60656f454054ed1e2fb806a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diagram"/>
  <p:tag name="KSO_WM_TEMPLATE_INDEX" val="20212755"/>
  <p:tag name="KSO_WM_SLIDE_COLORSCHEME_VERSION" val="3.2"/>
  <p:tag name="KSO_WM_SLIDE_ID" val="diagram2021275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00*288"/>
  <p:tag name="KSO_WM_SLIDE_POSITION" val="0*126"/>
  <p:tag name="KSO_WM_DIAGRAM_GROUP_CODE" val="l1-1"/>
  <p:tag name="KSO_WM_SLIDE_DIAGTYPE" val="l"/>
  <p:tag name="KSO_WM_TAG_VERSION" val="1.0"/>
  <p:tag name="KSO_WM_SLIDE_LAYOUT" val="a_f"/>
  <p:tag name="KSO_WM_SLIDE_LAYOUT_CNT" val="1_1"/>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picture_toward&quot;:0,&quot;picture_dockside&quot;:[],&quot;fill_id&quot;:&quot;16e2242bd0014a3cbecbb008fcc22690&quot;,&quot;fill_align&quot;:&quot;cm&quot;,&quot;chip_types&quot;:[&quot;text&quot;,&quot;header&quot;]},{&quot;text_align&quot;:&quot;lm&quot;,&quot;text_direction&quot;:&quot;horizontal&quot;,&quot;support_big_font&quot;:true,&quot;picture_toward&quot;:0,&quot;picture_dockside&quot;:[],&quot;fill_id&quot;:&quot;a0ace50ddfc340b79efa6c32e142e016&quot;,&quot;fill_align&quot;:&quot;cm&quot;,&quot;chip_types&quot;:[&quot;text&quot;,&quot;picture&quot;,&quot;chart&quot;,&quot;table&quot;]}]]"/>
  <p:tag name="KSO_WM_SLIDE_LAYOUT_INFO" val="{&quot;direction&quot;:1,&quot;id&quot;:&quot;2021-04-01T15:36:57&quot;,&quot;maxSize&quot;:{&quot;size1&quot;:36.200000000000003},&quot;minSize&quot;:{&quot;size1&quot;:36.200000000000003},&quot;normalSize&quot;:{&quot;size1&quot;:36.200000000000003},&quot;subLayout&quot;:[{&quot;id&quot;:&quot;2021-04-01T15:36:57&quot;,&quot;margin&quot;:{&quot;bottom&quot;:5.9270000457763672,&quot;left&quot;:2.1170001029968262,&quot;right&quot;:2.0899999141693115,&quot;top&quot;:5.9270000457763672},&quot;type&quot;:0},{&quot;id&quot;:&quot;2021-04-01T15:36:57&quot;,&quot;margin&quot;:{&quot;bottom&quot;:5.9270000457763672,&quot;left&quot;:2.1170001029968262,&quot;right&quot;:4.2329998016357422,&quot;top&quot;:5.9270000457763672},&quot;type&quot;:0}],&quot;type&quot;:0}"/>
  <p:tag name="KSO_WM_CHIP_XID" val="5f2298f1dda340fd2c9b5893"/>
  <p:tag name="KSO_WM_CHIP_DECFILLPROP" val="[]"/>
  <p:tag name="KSO_WM_CHIP_GROUPID" val="5f2298f1dda340fd2c9b5892"/>
  <p:tag name="KSO_WM_SLIDE_BK_DARK_LIGHT" val="2"/>
  <p:tag name="KSO_WM_SLIDE_BACKGROUND_TYPE" val="general"/>
  <p:tag name="KSO_WM_SLIDE_SUPPORT_FEATURE_TYPE" val="0"/>
  <p:tag name="KSO_WM_TEMPLATE_ASSEMBLE_XID" val="60656f454054ed1e2fb806a5"/>
  <p:tag name="KSO_WM_TEMPLATE_ASSEMBLE_GROUPID" val="60656f454054ed1e2fb806a5"/>
</p:tagLst>
</file>

<file path=ppt/tags/tag18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18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18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18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200.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03.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0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05.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06.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07.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08.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09.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210.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11.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12.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13.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14.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15.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823_1*i*1"/>
  <p:tag name="KSO_WM_TEMPLATE_CATEGORY" val="diagram"/>
  <p:tag name="KSO_WM_TEMPLATE_INDEX" val="20194823"/>
  <p:tag name="KSO_WM_UNIT_LAYERLEVEL" val="1"/>
  <p:tag name="KSO_WM_TAG_VERSION" val="1.0"/>
  <p:tag name="KSO_WM_BEAUTIFY_FLAG" val="#wm#"/>
  <p:tag name="KSO_WM_UNIT_COLOR_SCHEME_SHAPE_ID" val="36"/>
  <p:tag name="KSO_WM_UNIT_COLOR_SCHEME_PARENT_PAGE" val="0_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823_1*i*3"/>
  <p:tag name="KSO_WM_TEMPLATE_CATEGORY" val="diagram"/>
  <p:tag name="KSO_WM_TEMPLATE_INDEX" val="20194823"/>
  <p:tag name="KSO_WM_UNIT_LAYERLEVEL" val="1"/>
  <p:tag name="KSO_WM_TAG_VERSION" val="1.0"/>
  <p:tag name="KSO_WM_BEAUTIFY_FLAG" val="#wm#"/>
  <p:tag name="KSO_WM_UNIT_COLOR_SCHEME_SHAPE_ID" val="34"/>
  <p:tag name="KSO_WM_UNIT_COLOR_SCHEME_PARENT_PAGE" val="0_1"/>
</p:tagLst>
</file>

<file path=ppt/tags/tag218.xml><?xml version="1.0" encoding="utf-8"?>
<p:tagLst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823_1*a*1"/>
  <p:tag name="KSO_WM_TEMPLATE_CATEGORY" val="diagram"/>
  <p:tag name="KSO_WM_TEMPLATE_INDEX" val="20194823"/>
  <p:tag name="KSO_WM_UNIT_LAYERLEVEL" val="1"/>
  <p:tag name="KSO_WM_TAG_VERSION" val="1.0"/>
  <p:tag name="KSO_WM_BEAUTIFY_FLAG" val="#wm#"/>
  <p:tag name="KSO_WM_UNIT_COLOR_SCHEME_SHAPE_ID" val="27"/>
  <p:tag name="KSO_WM_UNIT_COLOR_SCHEME_PARENT_PAGE" val="0_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823_1*i*8"/>
  <p:tag name="KSO_WM_TEMPLATE_CATEGORY" val="diagram"/>
  <p:tag name="KSO_WM_TEMPLATE_INDEX" val="20194823"/>
  <p:tag name="KSO_WM_UNIT_LAYERLEVEL" val="1"/>
  <p:tag name="KSO_WM_TAG_VERSION" val="1.0"/>
  <p:tag name="KSO_WM_BEAUTIFY_FLAG" val="#wm#"/>
  <p:tag name="KSO_WM_UNIT_COLOR_SCHEME_SHAPE_ID" val="33"/>
  <p:tag name="KSO_WM_UNIT_COLOR_SCHEME_PARENT_PAGE" val="0_1"/>
  <p:tag name="KSO_WM_UNIT_DECOLORIZATION" val="1"/>
</p:tagLst>
</file>

<file path=ppt/tags/tag22.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823_1*i*9"/>
  <p:tag name="KSO_WM_TEMPLATE_CATEGORY" val="diagram"/>
  <p:tag name="KSO_WM_TEMPLATE_INDEX" val="20194823"/>
  <p:tag name="KSO_WM_UNIT_LAYERLEVEL" val="1"/>
  <p:tag name="KSO_WM_TAG_VERSION" val="1.0"/>
  <p:tag name="KSO_WM_BEAUTIFY_FLAG" val="#wm#"/>
  <p:tag name="KSO_WM_UNIT_COLOR_SCHEME_SHAPE_ID" val="3"/>
  <p:tag name="KSO_WM_UNIT_COLOR_SCHEME_PARENT_PAGE" val="0_1"/>
  <p:tag name="KSO_WM_UNIT_FOIL_COLOR" val="1"/>
</p:tagLst>
</file>

<file path=ppt/tags/tag221.xml><?xml version="1.0" encoding="utf-8"?>
<p:tagLst xmlns:p="http://schemas.openxmlformats.org/presentationml/2006/main">
  <p:tag name="KSO_WM_UNIT_TEXT_PART_ID_V2" val="d-3-2"/>
  <p:tag name="KSO_WM_UNIT_PRESET_TEXT" val="点击此处添加正文，文字是您思想的提炼。&#13;为了最终呈现发布的良好效果，请尽量言简意赅的阐述观点。&#13;根据需要可酌情增减文字，以便观者可以便观者可以准确理解您所传达的信息。"/>
  <p:tag name="KSO_WM_UNIT_NOCLEAR" val="1"/>
  <p:tag name="KSO_WM_UNIT_VALUE" val="156"/>
  <p:tag name="KSO_WM_UNIT_HIGHLIGHT" val="0"/>
  <p:tag name="KSO_WM_UNIT_COMPATIBLE" val="0"/>
  <p:tag name="KSO_WM_UNIT_DIAGRAM_ISNUMVISUAL" val="0"/>
  <p:tag name="KSO_WM_UNIT_DIAGRAM_ISREFERUNIT" val="0"/>
  <p:tag name="KSO_WM_UNIT_TYPE" val="h_f"/>
  <p:tag name="KSO_WM_UNIT_INDEX" val="1_1"/>
  <p:tag name="KSO_WM_UNIT_ID" val="diagram20194823_1*h_f*1_1"/>
  <p:tag name="KSO_WM_TEMPLATE_CATEGORY" val="diagram"/>
  <p:tag name="KSO_WM_TEMPLATE_INDEX" val="20194823"/>
  <p:tag name="KSO_WM_UNIT_LAYERLEVEL" val="1_1"/>
  <p:tag name="KSO_WM_TAG_VERSION" val="1.0"/>
  <p:tag name="KSO_WM_BEAUTIFY_FLAG" val="#wm#"/>
  <p:tag name="KSO_WM_UNIT_COLOR_SCHEME_SHAPE_ID" val="26"/>
  <p:tag name="KSO_WM_UNIT_COLOR_SCHEME_PARENT_PAGE" val="0_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823_1*i*4"/>
  <p:tag name="KSO_WM_TEMPLATE_CATEGORY" val="diagram"/>
  <p:tag name="KSO_WM_TEMPLATE_INDEX" val="20194823"/>
  <p:tag name="KSO_WM_UNIT_LAYERLEVEL" val="1"/>
  <p:tag name="KSO_WM_TAG_VERSION" val="1.0"/>
  <p:tag name="KSO_WM_BEAUTIFY_FLAG" val="#wm#"/>
  <p:tag name="KSO_WM_UNIT_COLOR_SCHEME_SHAPE_ID" val="42"/>
  <p:tag name="KSO_WM_UNIT_COLOR_SCHEME_PARENT_PAGE" val="0_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823_1*i*5"/>
  <p:tag name="KSO_WM_TEMPLATE_CATEGORY" val="diagram"/>
  <p:tag name="KSO_WM_TEMPLATE_INDEX" val="20194823"/>
  <p:tag name="KSO_WM_UNIT_LAYERLEVEL" val="1"/>
  <p:tag name="KSO_WM_TAG_VERSION" val="1.0"/>
  <p:tag name="KSO_WM_BEAUTIFY_FLAG" val="#wm#"/>
  <p:tag name="KSO_WM_UNIT_COLOR_SCHEME_SHAPE_ID" val="43"/>
  <p:tag name="KSO_WM_UNIT_COLOR_SCHEME_PARENT_PAGE" val="0_1"/>
</p:tagLst>
</file>

<file path=ppt/tags/tag224.xml><?xml version="1.0" encoding="utf-8"?>
<p:tagLst xmlns:p="http://schemas.openxmlformats.org/presentationml/2006/main">
  <p:tag name="KSO_WM_SLIDE_ID" val="diagram20194823_1"/>
  <p:tag name="KSO_WM_SLIDE_ITEM_CNT" val="0"/>
  <p:tag name="KSO_WM_SLIDE_INDEX" val="1"/>
  <p:tag name="KSO_WM_TAG_VERSION" val="1.0"/>
  <p:tag name="KSO_WM_BEAUTIFY_FLAG" val="#wm#"/>
  <p:tag name="KSO_WM_TEMPLATE_CATEGORY" val="diagram"/>
  <p:tag name="KSO_WM_TEMPLATE_INDEX" val="20194823"/>
  <p:tag name="KSO_WM_SLIDE_LAYOUT" val="a_h"/>
  <p:tag name="KSO_WM_SLIDE_LAYOUT_CNT" val="1_2"/>
  <p:tag name="KSO_WM_SLIDE_TYPE" val="text"/>
  <p:tag name="KSO_WM_SLIDE_SUBTYPE" val="pureTxt"/>
  <p:tag name="KSO_WM_SLIDE_SIZE" val="644.505*285.163"/>
  <p:tag name="KSO_WM_SLIDE_POSITION" val="149.852*203.069"/>
  <p:tag name="KSO_WM_SLIDE_COLORSCHEME_VERSION" val="3.2"/>
  <p:tag name="KSO_WM_TEMPLATE_SUBCATEGORY" val="0"/>
  <p:tag name="KSO_WM_TEMPLATE_MASTER_TYPE" val="0"/>
  <p:tag name="KSO_WM_TEMPLATE_COLOR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229.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23.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232.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233.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234.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4.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24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4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5.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5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58.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59.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26.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6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278.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80.xml><?xml version="1.0" encoding="utf-8"?>
<p:tagLst xmlns:p="http://schemas.openxmlformats.org/presentationml/2006/main">
  <p:tag name="KSO_WM_BEAUTIFY_FLAG" val="#wm#"/>
  <p:tag name="KSO_WM_TEMPLATE_CATEGORY" val="custom"/>
  <p:tag name="KSO_WM_TEMPLATE_INDEX" val="20191204"/>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9.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9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98.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04.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1.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1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1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20.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321.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324.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325.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326.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329.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30.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331.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334.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335.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336.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33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4.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KSO_WM_TAG_VERSION" val="1.0"/>
  <p:tag name="KSO_WM_TEMPLATE_CATEGORY" val="diagram"/>
  <p:tag name="KSO_WM_TEMPLATE_INDEX" val="754"/>
  <p:tag name="KSO_WM_UNIT_ID" val="diagram754_5*l_i*1_1"/>
  <p:tag name="KSO_WM_UNIT_LAYERLEVEL" val="1_1"/>
  <p:tag name="KSO_WM_BEAUTIFY_FLAG" val="#w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LINE_FORE_SCHEMECOLOR_INDEX" val="5"/>
  <p:tag name="KSO_WM_UNIT_LINE_FILL_TYPE" val="2"/>
  <p:tag name="KSO_WM_UNIT_USESOURCEFORMAT_APPLY" val="1"/>
</p:tagLst>
</file>

<file path=ppt/tags/tag341.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342.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343.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346.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347.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348.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351.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352.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353.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356.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357.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358.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361.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362.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363.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4.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366.xml><?xml version="1.0" encoding="utf-8"?>
<p:tagLst xmlns:p="http://schemas.openxmlformats.org/presentationml/2006/main">
  <p:tag name="KSO_WM_TAG_VERSION" val="1.0"/>
  <p:tag name="KSO_WM_TEMPLATE_CATEGORY" val="diagram"/>
  <p:tag name="KSO_WM_TEMPLATE_INDEX" val="754"/>
  <p:tag name="KSO_WM_UNIT_ID" val="diagram754_5*l_h_i*1_6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PRESET_TEXT" val="E"/>
  <p:tag name="KSO_WM_UNIT_FILL_FORE_SCHEMECOLOR_INDEX" val="10"/>
  <p:tag name="KSO_WM_UNIT_FILL_TYPE" val="1"/>
  <p:tag name="KSO_WM_UNIT_TEXT_FILL_FORE_SCHEMECOLOR_INDEX" val="14"/>
  <p:tag name="KSO_WM_UNIT_TEXT_FILL_TYPE" val="1"/>
  <p:tag name="KSO_WM_UNIT_USESOURCEFORMAT_APPLY" val="1"/>
</p:tagLst>
</file>

<file path=ppt/tags/tag367.xml><?xml version="1.0" encoding="utf-8"?>
<p:tagLst xmlns:p="http://schemas.openxmlformats.org/presentationml/2006/main">
  <p:tag name="KSO_WM_TAG_VERSION" val="1.0"/>
  <p:tag name="KSO_WM_TEMPLATE_CATEGORY" val="diagram"/>
  <p:tag name="KSO_WM_TEMPLATE_INDEX" val="754"/>
  <p:tag name="KSO_WM_UNIT_ID" val="diagram754_5*l_h_i*1_6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6_4"/>
  <p:tag name="KSO_WM_UNIT_FILL_FORE_SCHEMECOLOR_INDEX" val="10"/>
  <p:tag name="KSO_WM_UNIT_FILL_TYPE" val="1"/>
  <p:tag name="KSO_WM_UNIT_TEXT_FILL_FORE_SCHEMECOLOR_INDEX" val="10"/>
  <p:tag name="KSO_WM_UNIT_TEXT_FILL_TYPE" val="1"/>
  <p:tag name="KSO_WM_UNIT_USESOURCEFORMAT_APPLY" val="1"/>
</p:tagLst>
</file>

<file path=ppt/tags/tag368.xml><?xml version="1.0" encoding="utf-8"?>
<p:tagLst xmlns:p="http://schemas.openxmlformats.org/presentationml/2006/main">
  <p:tag name="KSO_WM_TAG_VERSION" val="1.0"/>
  <p:tag name="KSO_WM_TEMPLATE_CATEGORY" val="diagram"/>
  <p:tag name="KSO_WM_TEMPLATE_INDEX" val="754"/>
  <p:tag name="KSO_WM_UNIT_ID" val="diagram754_5*l_h_i*1_6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TAG_VERSION" val="1.0"/>
  <p:tag name="KSO_WM_TEMPLATE_CATEGORY" val="diagram"/>
  <p:tag name="KSO_WM_TEMPLATE_INDEX" val="754"/>
  <p:tag name="KSO_WM_UNIT_ID" val="diagram754_5*l_h_i*1_6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6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6_2"/>
  <p:tag name="KSO_WM_UNIT_PRESET_TEXT" val="单击此处添加文本"/>
  <p:tag name="KSO_WM_UNIT_TEXT_FILL_FORE_SCHEMECOLOR_INDEX" val="14"/>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374.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MH" val="20161022203400"/>
  <p:tag name="MH_LIBRARY" val="GRAPHIC"/>
  <p:tag name="MH_TYPE" val="Other"/>
  <p:tag name="MH_ORDER" val="1"/>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MH" val="20161022192605"/>
  <p:tag name="MH_LIBRARY" val="GRAPHIC"/>
  <p:tag name="MH_TYPE" val="Text"/>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MH" val="20161022203400"/>
  <p:tag name="MH_LIBRARY" val="GRAPHIC"/>
  <p:tag name="MH_TYPE" val="Other"/>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192605"/>
  <p:tag name="MH_LIBRARY" val="GRAPHIC"/>
  <p:tag name="MH_TYPE" val="Text"/>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203400"/>
  <p:tag name="MH_LIBRARY" val="GRAPHIC"/>
  <p:tag name="MH_TYPE" val="Other"/>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192605"/>
  <p:tag name="MH_LIBRARY" val="GRAPHIC"/>
  <p:tag name="MH_TYPE" val="Text"/>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3664</Words>
  <Application>WPS 演示</Application>
  <PresentationFormat>全屏显示(16:9)</PresentationFormat>
  <Paragraphs>286</Paragraphs>
  <Slides>25</Slides>
  <Notes>24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Arial</vt:lpstr>
      <vt:lpstr>宋体</vt:lpstr>
      <vt:lpstr>Wingdings</vt:lpstr>
      <vt:lpstr>字魂35号-经典雅黑</vt:lpstr>
      <vt:lpstr>黑体</vt:lpstr>
      <vt:lpstr>Noto Serif CJK SC</vt:lpstr>
      <vt:lpstr>方正黑体简体</vt:lpstr>
      <vt:lpstr>微软雅黑</vt:lpstr>
      <vt:lpstr>Wingdings</vt:lpstr>
      <vt:lpstr>Calibri</vt:lpstr>
      <vt:lpstr>Arial Unicode MS</vt:lpstr>
      <vt:lpstr>WPS-Bullets</vt:lpstr>
      <vt:lpstr>Lato Regular</vt:lpstr>
      <vt:lpstr>Lato</vt:lpstr>
      <vt:lpstr>Segoe UI</vt:lpstr>
      <vt:lpstr>字魂35号-经典雅黑</vt:lpstr>
      <vt:lpstr>汉仪旗黑-85S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175</cp:revision>
  <dcterms:created xsi:type="dcterms:W3CDTF">2019-03-14T04:19:00Z</dcterms:created>
  <dcterms:modified xsi:type="dcterms:W3CDTF">2022-02-13T06:59:29Z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56CF3B8679F94EBBADD939C77EC76501</vt:lpwstr>
  </property>
</Properties>
</file>