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94" r:id="rId3"/>
    <p:sldId id="481" r:id="rId5"/>
    <p:sldId id="482" r:id="rId6"/>
    <p:sldId id="504" r:id="rId7"/>
    <p:sldId id="505" r:id="rId8"/>
    <p:sldId id="718" r:id="rId9"/>
    <p:sldId id="716" r:id="rId10"/>
    <p:sldId id="720" r:id="rId11"/>
    <p:sldId id="748" r:id="rId12"/>
    <p:sldId id="750" r:id="rId13"/>
    <p:sldId id="752" r:id="rId14"/>
    <p:sldId id="753" r:id="rId15"/>
    <p:sldId id="755" r:id="rId16"/>
    <p:sldId id="723" r:id="rId17"/>
    <p:sldId id="757" r:id="rId18"/>
    <p:sldId id="758" r:id="rId19"/>
    <p:sldId id="760" r:id="rId20"/>
    <p:sldId id="762" r:id="rId21"/>
    <p:sldId id="764" r:id="rId22"/>
    <p:sldId id="766" r:id="rId23"/>
    <p:sldId id="768" r:id="rId24"/>
    <p:sldId id="770" r:id="rId25"/>
    <p:sldId id="771" r:id="rId26"/>
    <p:sldId id="774" r:id="rId27"/>
    <p:sldId id="776" r:id="rId28"/>
    <p:sldId id="725" r:id="rId29"/>
    <p:sldId id="508" r:id="rId30"/>
    <p:sldId id="520" r:id="rId31"/>
    <p:sldId id="778" r:id="rId32"/>
    <p:sldId id="780" r:id="rId33"/>
    <p:sldId id="781" r:id="rId34"/>
    <p:sldId id="782" r:id="rId35"/>
    <p:sldId id="489" r:id="rId36"/>
  </p:sldIdLst>
  <p:sldSz cx="9144000" cy="5143500" type="screen16x9"/>
  <p:notesSz cx="6858000" cy="9144000"/>
  <p:custDataLst>
    <p:tags r:id="rId4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E95730"/>
    <a:srgbClr val="415163"/>
    <a:srgbClr val="F8D0D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53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312.xml"/><Relationship Id="rId40" Type="http://schemas.openxmlformats.org/officeDocument/2006/relationships/commentAuthors" Target="commentAuthors.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5" Type="http://schemas.openxmlformats.org/officeDocument/2006/relationships/notesSlide" Target="../notesSlides/notesSlide8.xml"/><Relationship Id="rId14" Type="http://schemas.openxmlformats.org/officeDocument/2006/relationships/slideLayout" Target="../slideLayouts/slideLayout13.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3.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3.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3.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3.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17.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1" Type="http://schemas.openxmlformats.org/officeDocument/2006/relationships/notesSlide" Target="../notesSlides/notesSlide14.xml"/><Relationship Id="rId20" Type="http://schemas.openxmlformats.org/officeDocument/2006/relationships/slideLayout" Target="../slideLayouts/slideLayout4.xml"/><Relationship Id="rId2" Type="http://schemas.openxmlformats.org/officeDocument/2006/relationships/tags" Target="../tags/tag205.xml"/><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tags" Target="../tags/tag204.xml"/></Relationships>
</file>

<file path=ppt/slides/_rels/slide18.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5" Type="http://schemas.openxmlformats.org/officeDocument/2006/relationships/notesSlide" Target="../notesSlides/notesSlide15.xml"/><Relationship Id="rId14" Type="http://schemas.openxmlformats.org/officeDocument/2006/relationships/slideLayout" Target="../slideLayouts/slideLayout13.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tags" Target="../tags/tag223.xml"/></Relationships>
</file>

<file path=ppt/slides/_rels/slide19.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3" Type="http://schemas.openxmlformats.org/officeDocument/2006/relationships/notesSlide" Target="../notesSlides/notesSlide16.xml"/><Relationship Id="rId12" Type="http://schemas.openxmlformats.org/officeDocument/2006/relationships/slideLayout" Target="../slideLayouts/slideLayout5.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tags" Target="../tags/tag236.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3.xml"/><Relationship Id="rId5" Type="http://schemas.openxmlformats.org/officeDocument/2006/relationships/tags" Target="../tags/tag255.xml"/><Relationship Id="rId4" Type="http://schemas.openxmlformats.org/officeDocument/2006/relationships/image" Target="../media/image3.png"/><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3.xml"/><Relationship Id="rId5" Type="http://schemas.openxmlformats.org/officeDocument/2006/relationships/tags" Target="../tags/tag259.xml"/><Relationship Id="rId4" Type="http://schemas.openxmlformats.org/officeDocument/2006/relationships/image" Target="../media/image4.png"/><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26.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5" Type="http://schemas.openxmlformats.org/officeDocument/2006/relationships/notesSlide" Target="../notesSlides/notesSlide22.xml"/><Relationship Id="rId14" Type="http://schemas.openxmlformats.org/officeDocument/2006/relationships/slideLayout" Target="../slideLayouts/slideLayout13.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tags" Target="../tags/tag274.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3.xml"/><Relationship Id="rId6" Type="http://schemas.openxmlformats.org/officeDocument/2006/relationships/tags" Target="../tags/tag291.xml"/><Relationship Id="rId5" Type="http://schemas.openxmlformats.org/officeDocument/2006/relationships/image" Target="../media/image6.png"/><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3.xml"/><Relationship Id="rId6" Type="http://schemas.openxmlformats.org/officeDocument/2006/relationships/tags" Target="../tags/tag296.xml"/><Relationship Id="rId5" Type="http://schemas.openxmlformats.org/officeDocument/2006/relationships/image" Target="../media/image7.png"/><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3.xml"/><Relationship Id="rId6" Type="http://schemas.openxmlformats.org/officeDocument/2006/relationships/tags" Target="../tags/tag300.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tags" Target="../tags/tag304.xml"/><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tags" Target="../tags/tag305.xml"/></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tags" Target="../tags/tag311.xml"/><Relationship Id="rId2" Type="http://schemas.openxmlformats.org/officeDocument/2006/relationships/tags" Target="../tags/tag310.xml"/><Relationship Id="rId1" Type="http://schemas.openxmlformats.org/officeDocument/2006/relationships/tags" Target="../tags/tag30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media/image2.png"/><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98" Type="http://schemas.openxmlformats.org/officeDocument/2006/relationships/notesSlide" Target="../notesSlides/notesSlide4.xml"/><Relationship Id="rId97" Type="http://schemas.openxmlformats.org/officeDocument/2006/relationships/slideLayout" Target="../slideLayouts/slideLayout4.xml"/><Relationship Id="rId96" Type="http://schemas.openxmlformats.org/officeDocument/2006/relationships/tags" Target="../tags/tag117.xml"/><Relationship Id="rId95" Type="http://schemas.openxmlformats.org/officeDocument/2006/relationships/tags" Target="../tags/tag116.xml"/><Relationship Id="rId94" Type="http://schemas.openxmlformats.org/officeDocument/2006/relationships/tags" Target="../tags/tag115.xml"/><Relationship Id="rId93" Type="http://schemas.openxmlformats.org/officeDocument/2006/relationships/tags" Target="../tags/tag114.xml"/><Relationship Id="rId92" Type="http://schemas.openxmlformats.org/officeDocument/2006/relationships/tags" Target="../tags/tag113.xml"/><Relationship Id="rId91" Type="http://schemas.openxmlformats.org/officeDocument/2006/relationships/tags" Target="../tags/tag112.xml"/><Relationship Id="rId90" Type="http://schemas.openxmlformats.org/officeDocument/2006/relationships/tags" Target="../tags/tag111.xml"/><Relationship Id="rId9" Type="http://schemas.openxmlformats.org/officeDocument/2006/relationships/tags" Target="../tags/tag30.xml"/><Relationship Id="rId89" Type="http://schemas.openxmlformats.org/officeDocument/2006/relationships/tags" Target="../tags/tag110.xml"/><Relationship Id="rId88" Type="http://schemas.openxmlformats.org/officeDocument/2006/relationships/tags" Target="../tags/tag109.xml"/><Relationship Id="rId87" Type="http://schemas.openxmlformats.org/officeDocument/2006/relationships/tags" Target="../tags/tag108.xml"/><Relationship Id="rId86" Type="http://schemas.openxmlformats.org/officeDocument/2006/relationships/tags" Target="../tags/tag107.xml"/><Relationship Id="rId85" Type="http://schemas.openxmlformats.org/officeDocument/2006/relationships/tags" Target="../tags/tag106.xml"/><Relationship Id="rId84" Type="http://schemas.openxmlformats.org/officeDocument/2006/relationships/tags" Target="../tags/tag105.xml"/><Relationship Id="rId83" Type="http://schemas.openxmlformats.org/officeDocument/2006/relationships/tags" Target="../tags/tag104.xml"/><Relationship Id="rId82" Type="http://schemas.openxmlformats.org/officeDocument/2006/relationships/tags" Target="../tags/tag103.xml"/><Relationship Id="rId81" Type="http://schemas.openxmlformats.org/officeDocument/2006/relationships/tags" Target="../tags/tag102.xml"/><Relationship Id="rId80" Type="http://schemas.openxmlformats.org/officeDocument/2006/relationships/tags" Target="../tags/tag101.xml"/><Relationship Id="rId8" Type="http://schemas.openxmlformats.org/officeDocument/2006/relationships/tags" Target="../tags/tag29.xml"/><Relationship Id="rId79" Type="http://schemas.openxmlformats.org/officeDocument/2006/relationships/tags" Target="../tags/tag100.xml"/><Relationship Id="rId78" Type="http://schemas.openxmlformats.org/officeDocument/2006/relationships/tags" Target="../tags/tag99.xml"/><Relationship Id="rId77" Type="http://schemas.openxmlformats.org/officeDocument/2006/relationships/tags" Target="../tags/tag98.xml"/><Relationship Id="rId76" Type="http://schemas.openxmlformats.org/officeDocument/2006/relationships/tags" Target="../tags/tag97.xml"/><Relationship Id="rId75" Type="http://schemas.openxmlformats.org/officeDocument/2006/relationships/tags" Target="../tags/tag96.xml"/><Relationship Id="rId74" Type="http://schemas.openxmlformats.org/officeDocument/2006/relationships/tags" Target="../tags/tag95.xml"/><Relationship Id="rId73" Type="http://schemas.openxmlformats.org/officeDocument/2006/relationships/tags" Target="../tags/tag94.xml"/><Relationship Id="rId72" Type="http://schemas.openxmlformats.org/officeDocument/2006/relationships/tags" Target="../tags/tag93.xml"/><Relationship Id="rId71" Type="http://schemas.openxmlformats.org/officeDocument/2006/relationships/tags" Target="../tags/tag92.xml"/><Relationship Id="rId70" Type="http://schemas.openxmlformats.org/officeDocument/2006/relationships/tags" Target="../tags/tag91.xml"/><Relationship Id="rId7" Type="http://schemas.openxmlformats.org/officeDocument/2006/relationships/tags" Target="../tags/tag28.xml"/><Relationship Id="rId69" Type="http://schemas.openxmlformats.org/officeDocument/2006/relationships/tags" Target="../tags/tag90.xml"/><Relationship Id="rId68" Type="http://schemas.openxmlformats.org/officeDocument/2006/relationships/tags" Target="../tags/tag89.xml"/><Relationship Id="rId67" Type="http://schemas.openxmlformats.org/officeDocument/2006/relationships/tags" Target="../tags/tag88.xml"/><Relationship Id="rId66" Type="http://schemas.openxmlformats.org/officeDocument/2006/relationships/tags" Target="../tags/tag87.xml"/><Relationship Id="rId65" Type="http://schemas.openxmlformats.org/officeDocument/2006/relationships/tags" Target="../tags/tag86.xml"/><Relationship Id="rId64" Type="http://schemas.openxmlformats.org/officeDocument/2006/relationships/tags" Target="../tags/tag85.xml"/><Relationship Id="rId63" Type="http://schemas.openxmlformats.org/officeDocument/2006/relationships/tags" Target="../tags/tag84.xml"/><Relationship Id="rId62" Type="http://schemas.openxmlformats.org/officeDocument/2006/relationships/tags" Target="../tags/tag83.xml"/><Relationship Id="rId61" Type="http://schemas.openxmlformats.org/officeDocument/2006/relationships/tags" Target="../tags/tag82.xml"/><Relationship Id="rId60" Type="http://schemas.openxmlformats.org/officeDocument/2006/relationships/tags" Target="../tags/tag81.xml"/><Relationship Id="rId6" Type="http://schemas.openxmlformats.org/officeDocument/2006/relationships/tags" Target="../tags/tag27.xml"/><Relationship Id="rId59" Type="http://schemas.openxmlformats.org/officeDocument/2006/relationships/tags" Target="../tags/tag80.xml"/><Relationship Id="rId58" Type="http://schemas.openxmlformats.org/officeDocument/2006/relationships/tags" Target="../tags/tag79.xml"/><Relationship Id="rId57" Type="http://schemas.openxmlformats.org/officeDocument/2006/relationships/tags" Target="../tags/tag78.xml"/><Relationship Id="rId56" Type="http://schemas.openxmlformats.org/officeDocument/2006/relationships/tags" Target="../tags/tag77.xml"/><Relationship Id="rId55" Type="http://schemas.openxmlformats.org/officeDocument/2006/relationships/tags" Target="../tags/tag76.xml"/><Relationship Id="rId54" Type="http://schemas.openxmlformats.org/officeDocument/2006/relationships/tags" Target="../tags/tag75.xml"/><Relationship Id="rId53" Type="http://schemas.openxmlformats.org/officeDocument/2006/relationships/tags" Target="../tags/tag74.xml"/><Relationship Id="rId52" Type="http://schemas.openxmlformats.org/officeDocument/2006/relationships/tags" Target="../tags/tag73.xml"/><Relationship Id="rId51" Type="http://schemas.openxmlformats.org/officeDocument/2006/relationships/tags" Target="../tags/tag72.xml"/><Relationship Id="rId50" Type="http://schemas.openxmlformats.org/officeDocument/2006/relationships/tags" Target="../tags/tag71.xml"/><Relationship Id="rId5" Type="http://schemas.openxmlformats.org/officeDocument/2006/relationships/tags" Target="../tags/tag26.xml"/><Relationship Id="rId49" Type="http://schemas.openxmlformats.org/officeDocument/2006/relationships/tags" Target="../tags/tag70.xml"/><Relationship Id="rId48" Type="http://schemas.openxmlformats.org/officeDocument/2006/relationships/tags" Target="../tags/tag69.xml"/><Relationship Id="rId47" Type="http://schemas.openxmlformats.org/officeDocument/2006/relationships/tags" Target="../tags/tag68.xml"/><Relationship Id="rId46" Type="http://schemas.openxmlformats.org/officeDocument/2006/relationships/tags" Target="../tags/tag67.xml"/><Relationship Id="rId45" Type="http://schemas.openxmlformats.org/officeDocument/2006/relationships/tags" Target="../tags/tag66.xml"/><Relationship Id="rId44" Type="http://schemas.openxmlformats.org/officeDocument/2006/relationships/tags" Target="../tags/tag65.xml"/><Relationship Id="rId43" Type="http://schemas.openxmlformats.org/officeDocument/2006/relationships/tags" Target="../tags/tag64.xml"/><Relationship Id="rId42" Type="http://schemas.openxmlformats.org/officeDocument/2006/relationships/tags" Target="../tags/tag63.xml"/><Relationship Id="rId41" Type="http://schemas.openxmlformats.org/officeDocument/2006/relationships/tags" Target="../tags/tag62.xml"/><Relationship Id="rId40" Type="http://schemas.openxmlformats.org/officeDocument/2006/relationships/tags" Target="../tags/tag61.xml"/><Relationship Id="rId4" Type="http://schemas.openxmlformats.org/officeDocument/2006/relationships/tags" Target="../tags/tag25.xml"/><Relationship Id="rId39" Type="http://schemas.openxmlformats.org/officeDocument/2006/relationships/tags" Target="../tags/tag60.xml"/><Relationship Id="rId38" Type="http://schemas.openxmlformats.org/officeDocument/2006/relationships/tags" Target="../tags/tag59.xml"/><Relationship Id="rId37" Type="http://schemas.openxmlformats.org/officeDocument/2006/relationships/tags" Target="../tags/tag58.xml"/><Relationship Id="rId36" Type="http://schemas.openxmlformats.org/officeDocument/2006/relationships/tags" Target="../tags/tag57.xml"/><Relationship Id="rId35" Type="http://schemas.openxmlformats.org/officeDocument/2006/relationships/tags" Target="../tags/tag56.xml"/><Relationship Id="rId34" Type="http://schemas.openxmlformats.org/officeDocument/2006/relationships/tags" Target="../tags/tag55.xml"/><Relationship Id="rId33" Type="http://schemas.openxmlformats.org/officeDocument/2006/relationships/tags" Target="../tags/tag54.xml"/><Relationship Id="rId32" Type="http://schemas.openxmlformats.org/officeDocument/2006/relationships/tags" Target="../tags/tag53.xml"/><Relationship Id="rId31" Type="http://schemas.openxmlformats.org/officeDocument/2006/relationships/tags" Target="../tags/tag52.xml"/><Relationship Id="rId30" Type="http://schemas.openxmlformats.org/officeDocument/2006/relationships/tags" Target="../tags/tag51.xml"/><Relationship Id="rId3" Type="http://schemas.openxmlformats.org/officeDocument/2006/relationships/tags" Target="../tags/tag24.xml"/><Relationship Id="rId29" Type="http://schemas.openxmlformats.org/officeDocument/2006/relationships/tags" Target="../tags/tag50.xml"/><Relationship Id="rId28" Type="http://schemas.openxmlformats.org/officeDocument/2006/relationships/tags" Target="../tags/tag49.xml"/><Relationship Id="rId27" Type="http://schemas.openxmlformats.org/officeDocument/2006/relationships/tags" Target="../tags/tag48.xml"/><Relationship Id="rId26" Type="http://schemas.openxmlformats.org/officeDocument/2006/relationships/tags" Target="../tags/tag47.xml"/><Relationship Id="rId25" Type="http://schemas.openxmlformats.org/officeDocument/2006/relationships/tags" Target="../tags/tag46.xml"/><Relationship Id="rId24" Type="http://schemas.openxmlformats.org/officeDocument/2006/relationships/tags" Target="../tags/tag45.xml"/><Relationship Id="rId23" Type="http://schemas.openxmlformats.org/officeDocument/2006/relationships/tags" Target="../tags/tag44.xml"/><Relationship Id="rId22" Type="http://schemas.openxmlformats.org/officeDocument/2006/relationships/tags" Target="../tags/tag43.xml"/><Relationship Id="rId21" Type="http://schemas.openxmlformats.org/officeDocument/2006/relationships/tags" Target="../tags/tag42.xml"/><Relationship Id="rId20" Type="http://schemas.openxmlformats.org/officeDocument/2006/relationships/tags" Target="../tags/tag41.xml"/><Relationship Id="rId2" Type="http://schemas.openxmlformats.org/officeDocument/2006/relationships/tags" Target="../tags/tag23.xml"/><Relationship Id="rId19" Type="http://schemas.openxmlformats.org/officeDocument/2006/relationships/tags" Target="../tags/tag40.xml"/><Relationship Id="rId18" Type="http://schemas.openxmlformats.org/officeDocument/2006/relationships/tags" Target="../tags/tag39.xml"/><Relationship Id="rId17" Type="http://schemas.openxmlformats.org/officeDocument/2006/relationships/tags" Target="../tags/tag38.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7.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8" Type="http://schemas.openxmlformats.org/officeDocument/2006/relationships/notesSlide" Target="../notesSlides/notesSlide5.xml"/><Relationship Id="rId17" Type="http://schemas.openxmlformats.org/officeDocument/2006/relationships/slideLayout" Target="../slideLayouts/slideLayout4.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1.xml"/></Relationships>
</file>

<file path=ppt/slides/_rels/slide8.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5" Type="http://schemas.openxmlformats.org/officeDocument/2006/relationships/notesSlide" Target="../notesSlides/notesSlide6.xml"/><Relationship Id="rId14" Type="http://schemas.openxmlformats.org/officeDocument/2006/relationships/slideLayout" Target="../slideLayouts/slideLayout13.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tags" Target="../tags/tag137.xml"/></Relationships>
</file>

<file path=ppt/slides/_rels/slide9.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5" Type="http://schemas.openxmlformats.org/officeDocument/2006/relationships/notesSlide" Target="../notesSlides/notesSlide7.xml"/><Relationship Id="rId14" Type="http://schemas.openxmlformats.org/officeDocument/2006/relationships/slideLayout" Target="../slideLayouts/slideLayout13.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tags" Target="../tags/tag15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200" y="1809750"/>
            <a:ext cx="3791585" cy="706755"/>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mn-ea"/>
              </a:rPr>
              <a:t>信息技术</a:t>
            </a:r>
            <a:endParaRPr lang="zh-CN" altLang="en-US" sz="4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127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三、信息检索的基本原理</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763905" y="1581150"/>
            <a:ext cx="7804785" cy="274828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lvl="0" indent="0" algn="just" fontAlgn="ctr">
              <a:lnSpc>
                <a:spcPct val="150000"/>
              </a:lnSpc>
              <a:spcBef>
                <a:spcPts val="1000"/>
              </a:spcBef>
              <a:spcAft>
                <a:spcPts val="0"/>
              </a:spcAft>
              <a:buSzPct val="130000"/>
              <a:buFont typeface="Wingdings" panose="05000000000000000000" charset="0"/>
              <a:buNone/>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信息的存储是实现信息检索的基础。存储的信息不仅包括原始文档数据，还包括图片、视频和音频等。信息检索的基本原理如下。</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just" fontAlgn="ctr">
              <a:lnSpc>
                <a:spcPct val="150000"/>
              </a:lnSpc>
              <a:spcBef>
                <a:spcPts val="1000"/>
              </a:spcBef>
              <a:spcAft>
                <a:spcPts val="0"/>
              </a:spcAft>
              <a:buSzPct val="130000"/>
              <a:buFont typeface="Wingdings" panose="05000000000000000000" charset="0"/>
              <a:buNone/>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（1）首先将原始信息进行计算机语言的转换，并将其存储在数据库中，以方便进行机器识别。</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just" fontAlgn="ctr">
              <a:lnSpc>
                <a:spcPct val="150000"/>
              </a:lnSpc>
              <a:spcBef>
                <a:spcPts val="1000"/>
              </a:spcBef>
              <a:spcAft>
                <a:spcPts val="0"/>
              </a:spcAft>
              <a:buSzPct val="130000"/>
              <a:buFont typeface="Wingdings" panose="05000000000000000000" charset="0"/>
              <a:buNone/>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（2）用户根据意图输入查询请求。</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lvl="0" indent="0" algn="just" fontAlgn="ctr">
              <a:lnSpc>
                <a:spcPct val="150000"/>
              </a:lnSpc>
              <a:spcBef>
                <a:spcPts val="1000"/>
              </a:spcBef>
              <a:spcAft>
                <a:spcPts val="0"/>
              </a:spcAft>
              <a:buSzPct val="130000"/>
              <a:buFont typeface="Wingdings" panose="05000000000000000000" charset="0"/>
              <a:buNone/>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（3）检索系统根据用户的查询请求在数据库中搜索与查询相关的信息，通过一定的匹配机制计算出信息的相似度大小，并按从大到小的顺序将信息转换输出。</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971550"/>
            <a:ext cx="7320439" cy="629603"/>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四、信息检索的分类</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457200" y="1931670"/>
            <a:ext cx="8054340" cy="2168525"/>
          </a:xfrm>
          <a:prstGeom prst="rect">
            <a:avLst/>
          </a:prstGeom>
          <a:noFill/>
        </p:spPr>
        <p:txBody>
          <a:bodyPr wrap="square" rtlCol="0">
            <a:spAutoFit/>
          </a:bodyPr>
          <a:p>
            <a:pPr marL="0" lvl="0" indent="419100" algn="just" fontAlgn="auto">
              <a:lnSpc>
                <a:spcPct val="150000"/>
              </a:lnSpc>
              <a:spcBef>
                <a:spcPts val="0"/>
              </a:spcBef>
              <a:spcAft>
                <a:spcPts val="0"/>
              </a:spcAft>
              <a:buSzPct val="100000"/>
              <a:extLst>
                <a:ext uri="{35155182-B16C-46BC-9424-99874614C6A1}">
                  <wpsdc:indentchars xmlns:wpsdc="http://www.wps.cn/officeDocument/2017/drawingmlCustomData" val="200" checksum="658388224"/>
                </a:ext>
              </a:extLst>
            </a:pPr>
            <a:r>
              <a:rPr sz="1500" b="1" spc="150" dirty="0">
                <a:solidFill>
                  <a:srgbClr val="00AFE1"/>
                </a:solidFill>
                <a:latin typeface="Arial" panose="020B0604020202020204" pitchFamily="34" charset="0"/>
                <a:ea typeface="微软雅黑" panose="020B0503020204020204" pitchFamily="34" charset="-122"/>
              </a:rPr>
              <a:t>1. 按存储与检索对象划分</a:t>
            </a:r>
            <a:endParaRPr sz="1500" b="1" spc="150" dirty="0">
              <a:solidFill>
                <a:srgbClr val="00AFE1"/>
              </a:solidFill>
              <a:latin typeface="Arial" panose="020B0604020202020204" pitchFamily="34" charset="0"/>
              <a:ea typeface="微软雅黑" panose="020B0503020204020204" pitchFamily="34" charset="-122"/>
            </a:endParaRPr>
          </a:p>
          <a:p>
            <a:pPr marL="0" lvl="0" indent="419100" algn="just" fontAlgn="auto">
              <a:lnSpc>
                <a:spcPct val="15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按存储与检索对象划分，信息检索可以分为</a:t>
            </a:r>
            <a:r>
              <a:rPr sz="1500" b="1" spc="150" dirty="0">
                <a:solidFill>
                  <a:srgbClr val="E95730"/>
                </a:solidFill>
                <a:latin typeface="Arial" panose="020B0604020202020204" pitchFamily="34" charset="0"/>
                <a:ea typeface="微软雅黑" panose="020B0503020204020204" pitchFamily="34" charset="-122"/>
              </a:rPr>
              <a:t>文献检索</a:t>
            </a: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a:t>
            </a:r>
            <a:r>
              <a:rPr sz="1500" b="1" spc="150" dirty="0">
                <a:solidFill>
                  <a:srgbClr val="E95730"/>
                </a:solidFill>
                <a:latin typeface="Arial" panose="020B0604020202020204" pitchFamily="34" charset="0"/>
                <a:ea typeface="微软雅黑" panose="020B0503020204020204" pitchFamily="34" charset="-122"/>
              </a:rPr>
              <a:t>数据检索</a:t>
            </a: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a:t>
            </a:r>
            <a:r>
              <a:rPr sz="1500" b="1" spc="150" dirty="0">
                <a:solidFill>
                  <a:srgbClr val="E95730"/>
                </a:solidFill>
                <a:latin typeface="Arial" panose="020B0604020202020204" pitchFamily="34" charset="0"/>
                <a:ea typeface="微软雅黑" panose="020B0503020204020204" pitchFamily="34" charset="-122"/>
              </a:rPr>
              <a:t>事实检索</a:t>
            </a: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。三者的主要区别在于：数据检索和事实检索是要检索出包含在文献中的信息本身，而文献检索则检索出包含所需要信息的文献即可。</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19100" algn="just" fontAlgn="auto">
              <a:lnSpc>
                <a:spcPct val="150000"/>
              </a:lnSpc>
              <a:spcBef>
                <a:spcPts val="0"/>
              </a:spcBef>
              <a:spcAft>
                <a:spcPts val="0"/>
              </a:spcAft>
              <a:buSzPct val="100000"/>
              <a:extLst>
                <a:ext uri="{35155182-B16C-46BC-9424-99874614C6A1}">
                  <wpsdc:indentchars xmlns:wpsdc="http://www.wps.cn/officeDocument/2017/drawingmlCustomData" val="200" checksum="658388224"/>
                </a:ext>
              </a:extLst>
            </a:pPr>
            <a:r>
              <a:rPr sz="1500" b="1" spc="150" dirty="0">
                <a:solidFill>
                  <a:srgbClr val="00AFE1"/>
                </a:solidFill>
                <a:latin typeface="Arial" panose="020B0604020202020204" pitchFamily="34" charset="0"/>
                <a:ea typeface="微软雅黑" panose="020B0503020204020204" pitchFamily="34" charset="-122"/>
              </a:rPr>
              <a:t>2. 按存储的载体和实现查找的技术手段划分</a:t>
            </a:r>
            <a:endParaRPr sz="1500" b="1" spc="150" dirty="0">
              <a:solidFill>
                <a:srgbClr val="00AFE1"/>
              </a:solidFill>
              <a:latin typeface="Arial" panose="020B0604020202020204" pitchFamily="34" charset="0"/>
              <a:ea typeface="微软雅黑" panose="020B0503020204020204" pitchFamily="34" charset="-122"/>
            </a:endParaRPr>
          </a:p>
          <a:p>
            <a:pPr marL="0" lvl="0" indent="419100" algn="just" fontAlgn="auto">
              <a:lnSpc>
                <a:spcPct val="150000"/>
              </a:lnSpc>
              <a:spcBef>
                <a:spcPts val="0"/>
              </a:spcBef>
              <a:spcAft>
                <a:spcPts val="0"/>
              </a:spcAft>
              <a:buSzPct val="100000"/>
              <a:extLst>
                <a:ext uri="{35155182-B16C-46BC-9424-99874614C6A1}">
                  <wpsdc:indentchars xmlns:wpsdc="http://www.wps.cn/officeDocument/2017/drawingmlCustomData" val="200" checksum="658388224"/>
                </a:ext>
              </a:extLst>
            </a:pP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按存储的载体和实现查找的技术手段，信息检索可以分为</a:t>
            </a:r>
            <a:r>
              <a:rPr sz="1500" b="1" spc="150" dirty="0">
                <a:solidFill>
                  <a:srgbClr val="E95730"/>
                </a:solidFill>
                <a:latin typeface="Arial" panose="020B0604020202020204" pitchFamily="34" charset="0"/>
                <a:ea typeface="微软雅黑" panose="020B0503020204020204" pitchFamily="34" charset="-122"/>
              </a:rPr>
              <a:t>手工检索</a:t>
            </a: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a:t>
            </a:r>
            <a:r>
              <a:rPr sz="1500" b="1" spc="150" dirty="0">
                <a:solidFill>
                  <a:srgbClr val="E95730"/>
                </a:solidFill>
                <a:latin typeface="Arial" panose="020B0604020202020204" pitchFamily="34" charset="0"/>
                <a:ea typeface="微软雅黑" panose="020B0503020204020204" pitchFamily="34" charset="-122"/>
              </a:rPr>
              <a:t>计算机检索</a:t>
            </a:r>
            <a:r>
              <a:rPr sz="1500" spc="150" dirty="0">
                <a:solidFill>
                  <a:sysClr val="windowText" lastClr="000000">
                    <a:lumMod val="75000"/>
                    <a:lumOff val="25000"/>
                  </a:sysClr>
                </a:solidFill>
                <a:latin typeface="Arial" panose="020B0604020202020204" pitchFamily="34" charset="0"/>
                <a:ea typeface="微软雅黑" panose="020B0503020204020204" pitchFamily="34" charset="-122"/>
              </a:rPr>
              <a:t>。</a:t>
            </a:r>
            <a:endParaRPr sz="15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278505" cy="8128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2"/>
            </p:custDataLst>
          </p:nvPr>
        </p:nvSpPr>
        <p:spPr>
          <a:xfrm>
            <a:off x="927100" y="1058545"/>
            <a:ext cx="7531100" cy="1003935"/>
          </a:xfrm>
          <a:prstGeom prst="rect">
            <a:avLst/>
          </a:prstGeom>
        </p:spPr>
        <p:txBody>
          <a:bodyPr vert="horz" wrap="square" lIns="67500" tIns="0" rIns="67500" bIns="35100" anchor="t" anchorCtr="0">
            <a:spAutoFit/>
          </a:bodyPr>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在信息检索的过程中，检索系统最需要给用户提供的保证就是检索结果的准确性、全面性、高效性。较常用的信息检索技术有布尔逻辑检索、截词检索、位置检索、限制检索等。</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368935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五、常用的信息检索技术</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custDataLst>
              <p:tags r:id="rId4"/>
            </p:custDataLst>
          </p:nvPr>
        </p:nvSpPr>
        <p:spPr bwMode="auto">
          <a:xfrm>
            <a:off x="907415" y="2761615"/>
            <a:ext cx="3278505" cy="8128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custDataLst>
              <p:tags r:id="rId5"/>
            </p:custDataLst>
          </p:nvPr>
        </p:nvSpPr>
        <p:spPr>
          <a:xfrm>
            <a:off x="865505" y="2114550"/>
            <a:ext cx="368935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六、布尔逻辑检索技术</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nvSpPr>
        <p:spPr>
          <a:xfrm>
            <a:off x="838200" y="3028950"/>
            <a:ext cx="7489825" cy="1383665"/>
          </a:xfrm>
          <a:prstGeom prst="rect">
            <a:avLst/>
          </a:prstGeom>
          <a:noFill/>
        </p:spPr>
        <p:txBody>
          <a:bodyPr wrap="square" rtlCol="0" anchor="t">
            <a:spAutoFit/>
          </a:bodyPr>
          <a:p>
            <a:pPr>
              <a:lnSpc>
                <a:spcPct val="150000"/>
              </a:lnSpc>
            </a:pPr>
            <a:r>
              <a:rPr lang="zh-CN" altLang="en-US" sz="1400">
                <a:latin typeface="微软雅黑" panose="020B0503020204020204" pitchFamily="34" charset="-122"/>
                <a:ea typeface="微软雅黑" panose="020B0503020204020204" pitchFamily="34" charset="-122"/>
              </a:rPr>
              <a:t>布尔逻辑检索（Boolean Logic Retrieval），也称布尔逻辑搜索，其命名来源于 19 世纪的英国数学家乔治·布尔（George Boole）。</a:t>
            </a:r>
            <a:endParaRPr lang="zh-CN" altLang="en-US" sz="1400">
              <a:latin typeface="微软雅黑" panose="020B0503020204020204" pitchFamily="34" charset="-122"/>
              <a:ea typeface="微软雅黑" panose="020B0503020204020204" pitchFamily="34" charset="-122"/>
            </a:endParaRPr>
          </a:p>
          <a:p>
            <a:pPr>
              <a:lnSpc>
                <a:spcPct val="150000"/>
              </a:lnSpc>
            </a:pPr>
            <a:r>
              <a:rPr lang="zh-CN" altLang="en-US" sz="1400">
                <a:latin typeface="微软雅黑" panose="020B0503020204020204" pitchFamily="34" charset="-122"/>
                <a:ea typeface="微软雅黑" panose="020B0503020204020204" pitchFamily="34" charset="-122"/>
              </a:rPr>
              <a:t>布尔逻辑检索技术在电子、计算机软硬件上的应用相当广泛，是目前涉及面最广、使用频率最高的检索技术。</a:t>
            </a: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971550"/>
            <a:ext cx="7320439" cy="629603"/>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七、截词检索技术</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774065" y="1931670"/>
            <a:ext cx="7674610" cy="1938020"/>
          </a:xfrm>
          <a:prstGeom prst="rect">
            <a:avLst/>
          </a:prstGeom>
          <a:noFill/>
        </p:spPr>
        <p:txBody>
          <a:bodyPr wrap="square" rtlCol="0">
            <a:spAutoFit/>
          </a:bodyPr>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spc="150" dirty="0">
                <a:latin typeface="Arial" panose="020B0604020202020204" pitchFamily="34" charset="0"/>
                <a:ea typeface="微软雅黑" panose="020B0503020204020204" pitchFamily="34" charset="-122"/>
              </a:rPr>
              <a:t>截词检索是一种常用的防止漏检从而提高查全率的检索技术。所谓截词，就是指在合适位置截断检索词，再使用截词符处理，既能减少字符数目，也可提高检索的查全率。截词检索是一种相当常用的检索技术，特别是广泛使用在西文检索中。最常用截词符号有“?”“*”“$”。</a:t>
            </a:r>
            <a:endParaRPr sz="1600" spc="150" dirty="0">
              <a:latin typeface="Arial" panose="020B0604020202020204" pitchFamily="34" charset="0"/>
              <a:ea typeface="微软雅黑" panose="020B0503020204020204" pitchFamily="34" charset="-122"/>
            </a:endParaRPr>
          </a:p>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spc="150" dirty="0">
                <a:latin typeface="Arial" panose="020B0604020202020204" pitchFamily="34" charset="0"/>
                <a:ea typeface="微软雅黑" panose="020B0503020204020204" pitchFamily="34" charset="-122"/>
              </a:rPr>
              <a:t>截词检索的类型主要有</a:t>
            </a:r>
            <a:r>
              <a:rPr sz="1600" b="1" spc="150" dirty="0">
                <a:solidFill>
                  <a:srgbClr val="E95730"/>
                </a:solidFill>
                <a:latin typeface="Arial" panose="020B0604020202020204" pitchFamily="34" charset="0"/>
                <a:ea typeface="微软雅黑" panose="020B0503020204020204" pitchFamily="34" charset="-122"/>
              </a:rPr>
              <a:t>前截断</a:t>
            </a:r>
            <a:r>
              <a:rPr sz="1600" spc="150" dirty="0">
                <a:latin typeface="Arial" panose="020B0604020202020204" pitchFamily="34" charset="0"/>
                <a:ea typeface="微软雅黑" panose="020B0503020204020204" pitchFamily="34" charset="-122"/>
              </a:rPr>
              <a:t>、</a:t>
            </a:r>
            <a:r>
              <a:rPr sz="1600" b="1" spc="150" dirty="0">
                <a:solidFill>
                  <a:srgbClr val="E95730"/>
                </a:solidFill>
                <a:latin typeface="Arial" panose="020B0604020202020204" pitchFamily="34" charset="0"/>
                <a:ea typeface="微软雅黑" panose="020B0503020204020204" pitchFamily="34" charset="-122"/>
              </a:rPr>
              <a:t>后截断</a:t>
            </a:r>
            <a:r>
              <a:rPr sz="1600" spc="150" dirty="0">
                <a:latin typeface="Arial" panose="020B0604020202020204" pitchFamily="34" charset="0"/>
                <a:ea typeface="微软雅黑" panose="020B0503020204020204" pitchFamily="34" charset="-122"/>
              </a:rPr>
              <a:t>、</a:t>
            </a:r>
            <a:r>
              <a:rPr sz="1600" b="1" spc="150" dirty="0">
                <a:solidFill>
                  <a:srgbClr val="E95730"/>
                </a:solidFill>
                <a:latin typeface="Arial" panose="020B0604020202020204" pitchFamily="34" charset="0"/>
                <a:ea typeface="微软雅黑" panose="020B0503020204020204" pitchFamily="34" charset="-122"/>
              </a:rPr>
              <a:t>中间截断</a:t>
            </a:r>
            <a:r>
              <a:rPr sz="1600" spc="150" dirty="0">
                <a:latin typeface="Arial" panose="020B0604020202020204" pitchFamily="34" charset="0"/>
                <a:ea typeface="微软雅黑" panose="020B0503020204020204" pitchFamily="34" charset="-122"/>
              </a:rPr>
              <a:t>。</a:t>
            </a:r>
            <a:endParaRPr sz="1600" spc="150" dirty="0">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0" y="781050"/>
            <a:ext cx="9144000" cy="357187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38" name="任意多边形: 形状 37"/>
          <p:cNvSpPr/>
          <p:nvPr>
            <p:custDataLst>
              <p:tags r:id="rId2"/>
            </p:custDataLst>
          </p:nvPr>
        </p:nvSpPr>
        <p:spPr>
          <a:xfrm>
            <a:off x="4895850" y="781050"/>
            <a:ext cx="4248150" cy="3571875"/>
          </a:xfrm>
          <a:custGeom>
            <a:avLst/>
            <a:gdLst>
              <a:gd name="connsiteX0" fmla="*/ 2778109 w 5664200"/>
              <a:gd name="connsiteY0" fmla="*/ 0 h 4762500"/>
              <a:gd name="connsiteX1" fmla="*/ 5664200 w 5664200"/>
              <a:gd name="connsiteY1" fmla="*/ 0 h 4762500"/>
              <a:gd name="connsiteX2" fmla="*/ 5664200 w 5664200"/>
              <a:gd name="connsiteY2" fmla="*/ 4762500 h 4762500"/>
              <a:gd name="connsiteX3" fmla="*/ 0 w 5664200"/>
              <a:gd name="connsiteY3" fmla="*/ 4762500 h 4762500"/>
            </a:gdLst>
            <a:ahLst/>
            <a:cxnLst>
              <a:cxn ang="0">
                <a:pos x="connsiteX0" y="connsiteY0"/>
              </a:cxn>
              <a:cxn ang="0">
                <a:pos x="connsiteX1" y="connsiteY1"/>
              </a:cxn>
              <a:cxn ang="0">
                <a:pos x="connsiteX2" y="connsiteY2"/>
              </a:cxn>
              <a:cxn ang="0">
                <a:pos x="connsiteX3" y="connsiteY3"/>
              </a:cxn>
            </a:cxnLst>
            <a:rect l="l" t="t" r="r" b="b"/>
            <a:pathLst>
              <a:path w="5664200" h="4762500">
                <a:moveTo>
                  <a:pt x="2778109" y="0"/>
                </a:moveTo>
                <a:lnTo>
                  <a:pt x="5664200" y="0"/>
                </a:lnTo>
                <a:lnTo>
                  <a:pt x="5664200" y="4762500"/>
                </a:lnTo>
                <a:lnTo>
                  <a:pt x="0" y="4762500"/>
                </a:lnTo>
                <a:close/>
              </a:path>
            </a:pathLst>
          </a:custGeom>
          <a:pattFill prst="narVert">
            <a:fgClr>
              <a:srgbClr val="000000">
                <a:lumMod val="75000"/>
                <a:lumOff val="25000"/>
              </a:srgbClr>
            </a:fgClr>
            <a:bgClr>
              <a:srgbClr val="000000">
                <a:lumMod val="85000"/>
                <a:lumOff val="1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10" name="文本框 9"/>
          <p:cNvSpPr txBox="1"/>
          <p:nvPr>
            <p:custDataLst>
              <p:tags r:id="rId3"/>
            </p:custDataLst>
          </p:nvPr>
        </p:nvSpPr>
        <p:spPr>
          <a:xfrm>
            <a:off x="378460" y="1809750"/>
            <a:ext cx="8229600" cy="1326515"/>
          </a:xfrm>
          <a:prstGeom prst="rect">
            <a:avLst/>
          </a:prstGeom>
          <a:noFill/>
        </p:spPr>
        <p:txBody>
          <a:bodyPr wrap="square" lIns="76200" tIns="0" rIns="61912"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SzPct val="100000"/>
              <a:buFont typeface="Wingdings" panose="05000000000000000000" charset="0"/>
              <a:buChar char="l"/>
            </a:pPr>
            <a:r>
              <a:rPr sz="1400" dirty="0">
                <a:solidFill>
                  <a:srgbClr val="FFFFFF"/>
                </a:solidFill>
                <a:latin typeface="Arial" panose="020B0604020202020204" pitchFamily="34" charset="0"/>
                <a:ea typeface="微软雅黑" panose="020B0503020204020204" pitchFamily="34" charset="-122"/>
                <a:sym typeface="+mn-ea"/>
              </a:rPr>
              <a:t>位置检索是限定检索词之间相对位置的检索技术。词语的相对次序或者相对位置不同时，表达出的意思有可能不同，换句话说，同样的一个检索表达式，词语的相对次序不同，那么表达的检索意图也不一样。位置检索技术就限定了检索词的相邻关系，包括位置关系和前后次序，很好地解决了这个问题。</a:t>
            </a:r>
            <a:endParaRPr sz="1400" dirty="0">
              <a:solidFill>
                <a:srgbClr val="FFFFFF"/>
              </a:solidFill>
              <a:latin typeface="Arial" panose="020B0604020202020204" pitchFamily="34" charset="0"/>
              <a:ea typeface="微软雅黑" panose="020B0503020204020204" pitchFamily="34" charset="-122"/>
              <a:sym typeface="+mn-ea"/>
            </a:endParaRPr>
          </a:p>
          <a:p>
            <a:pPr marL="285750" lvl="0" indent="-285750" algn="just" fontAlgn="ctr">
              <a:lnSpc>
                <a:spcPct val="150000"/>
              </a:lnSpc>
              <a:spcBef>
                <a:spcPts val="1000"/>
              </a:spcBef>
              <a:spcAft>
                <a:spcPts val="0"/>
              </a:spcAft>
              <a:buSzPct val="100000"/>
              <a:buFont typeface="Wingdings" panose="05000000000000000000" charset="0"/>
              <a:buChar char="l"/>
            </a:pPr>
            <a:r>
              <a:rPr sz="1400" dirty="0">
                <a:solidFill>
                  <a:srgbClr val="FFFFFF"/>
                </a:solidFill>
                <a:latin typeface="Arial" panose="020B0604020202020204" pitchFamily="34" charset="0"/>
                <a:ea typeface="微软雅黑" panose="020B0503020204020204" pitchFamily="34" charset="-122"/>
                <a:sym typeface="+mn-ea"/>
              </a:rPr>
              <a:t>检索系统不同，位置检索采用的表达符号也可能不同，常用的有相邻位置算符（W）、（nW）、（N）、（nN），字段算符（F），句子位置算符（S）等。</a:t>
            </a:r>
            <a:endParaRPr sz="1400" dirty="0">
              <a:solidFill>
                <a:srgbClr val="FFFFFF"/>
              </a:solidFill>
              <a:latin typeface="Arial" panose="020B0604020202020204" pitchFamily="34" charset="0"/>
              <a:ea typeface="微软雅黑" panose="020B0503020204020204" pitchFamily="34" charset="-122"/>
              <a:sym typeface="+mn-ea"/>
            </a:endParaRPr>
          </a:p>
        </p:txBody>
      </p:sp>
      <p:sp>
        <p:nvSpPr>
          <p:cNvPr id="11" name="文本框 10"/>
          <p:cNvSpPr txBox="1"/>
          <p:nvPr>
            <p:custDataLst>
              <p:tags r:id="rId4"/>
            </p:custDataLst>
          </p:nvPr>
        </p:nvSpPr>
        <p:spPr>
          <a:xfrm>
            <a:off x="378460" y="1192530"/>
            <a:ext cx="5380355" cy="468630"/>
          </a:xfrm>
          <a:prstGeom prst="rect">
            <a:avLst/>
          </a:prstGeom>
          <a:noFill/>
        </p:spPr>
        <p:txBody>
          <a:bodyPr wrap="square" lIns="76200" tIns="28575" rIns="47625" bIns="28575" rtlCol="0">
            <a:noAutofit/>
          </a:bodyPr>
          <a:lstStyle/>
          <a:p>
            <a:pPr marL="0" indent="0" algn="l">
              <a:lnSpc>
                <a:spcPct val="100000"/>
              </a:lnSpc>
              <a:spcBef>
                <a:spcPts val="0"/>
              </a:spcBef>
              <a:spcAft>
                <a:spcPts val="0"/>
              </a:spcAft>
              <a:buSzPct val="100000"/>
            </a:pPr>
            <a:r>
              <a:rPr lang="zh-CN" altLang="en-US" b="1" spc="300" dirty="0">
                <a:solidFill>
                  <a:srgbClr val="FFFFFF"/>
                </a:solidFill>
                <a:latin typeface="Arial" panose="020B0604020202020204" pitchFamily="34" charset="0"/>
                <a:ea typeface="微软雅黑" panose="020B0503020204020204" pitchFamily="34" charset="-122"/>
                <a:sym typeface="+mn-ea"/>
              </a:rPr>
              <a:t>八、位置检索技术</a:t>
            </a:r>
            <a:endParaRPr lang="zh-CN" altLang="en-US" b="1" spc="300" dirty="0">
              <a:solidFill>
                <a:srgbClr val="FFFFFF"/>
              </a:solidFill>
              <a:latin typeface="Arial" panose="020B0604020202020204" pitchFamily="34" charset="0"/>
              <a:ea typeface="微软雅黑" panose="020B0503020204020204" pitchFamily="34"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1143000"/>
            <a:ext cx="7320439" cy="629603"/>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九、限制检索技术</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1066800" y="2038350"/>
            <a:ext cx="7376160" cy="1568450"/>
          </a:xfrm>
          <a:prstGeom prst="rect">
            <a:avLst/>
          </a:prstGeom>
          <a:noFill/>
        </p:spPr>
        <p:txBody>
          <a:bodyPr wrap="square" rtlCol="0">
            <a:spAutoFit/>
          </a:bodyPr>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b="1" spc="150" dirty="0">
                <a:solidFill>
                  <a:srgbClr val="E95730"/>
                </a:solidFill>
                <a:latin typeface="Arial" panose="020B0604020202020204" pitchFamily="34" charset="0"/>
                <a:ea typeface="微软雅黑" panose="020B0503020204020204" pitchFamily="34" charset="-122"/>
              </a:rPr>
              <a:t>（1）字段检索。</a:t>
            </a:r>
            <a:r>
              <a:rPr sz="1600" spc="150" dirty="0">
                <a:solidFill>
                  <a:sysClr val="windowText" lastClr="000000">
                    <a:lumMod val="75000"/>
                    <a:lumOff val="25000"/>
                  </a:sysClr>
                </a:solidFill>
                <a:latin typeface="Arial" panose="020B0604020202020204" pitchFamily="34" charset="0"/>
                <a:ea typeface="微软雅黑" panose="020B0503020204020204" pitchFamily="34" charset="-122"/>
              </a:rPr>
              <a:t>字段检索指利用字段进行限制，如题名、摘要、全文等。通常的字段限制范围的大小顺序是：题名＜关键词＜摘要＜全文。</a:t>
            </a:r>
            <a:endParaRPr sz="16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b="1" spc="150" dirty="0">
                <a:solidFill>
                  <a:srgbClr val="E95730"/>
                </a:solidFill>
                <a:latin typeface="Arial" panose="020B0604020202020204" pitchFamily="34" charset="0"/>
                <a:ea typeface="微软雅黑" panose="020B0503020204020204" pitchFamily="34" charset="-122"/>
              </a:rPr>
              <a:t>（2）二次检索</a:t>
            </a:r>
            <a:r>
              <a:rPr sz="1600" spc="150" dirty="0">
                <a:solidFill>
                  <a:sysClr val="windowText" lastClr="000000">
                    <a:lumMod val="75000"/>
                    <a:lumOff val="25000"/>
                  </a:sysClr>
                </a:solidFill>
                <a:latin typeface="Arial" panose="020B0604020202020204" pitchFamily="34" charset="0"/>
                <a:ea typeface="微软雅黑" panose="020B0503020204020204" pitchFamily="34" charset="-122"/>
              </a:rPr>
              <a:t>。二次检索指在前一次检索的结果中进行另一概念的检索。</a:t>
            </a:r>
            <a:endParaRPr sz="16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custDataLst>
              <p:tags r:id="rId1"/>
            </p:custDataLst>
          </p:nvPr>
        </p:nvSpPr>
        <p:spPr>
          <a:xfrm>
            <a:off x="1524000" y="2038350"/>
            <a:ext cx="6706235" cy="1546860"/>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444500" fontAlgn="auto">
              <a:lnSpc>
                <a:spcPct val="150000"/>
              </a:lnSpc>
              <a:extLst>
                <a:ext uri="{35155182-B16C-46BC-9424-99874614C6A1}">
                  <wpsdc:indentchars xmlns:wpsdc="http://www.wps.cn/officeDocument/2017/drawingmlCustomData" val="200" checksum="909944644"/>
                </a:ext>
              </a:extLst>
            </a:pPr>
            <a:r>
              <a:rPr lang="zh-CN" altLang="en-US" sz="1600">
                <a:sym typeface="Arial" panose="020B0604020202020204" pitchFamily="34" charset="0"/>
              </a:rPr>
              <a:t>随着互联网的飞速发展，网络已成为人们学习、工作和生活中不可缺少的平台。在上网的过程中几乎每个人都会使用到搜索引擎。</a:t>
            </a:r>
            <a:endParaRPr lang="zh-CN" altLang="en-US" sz="1600">
              <a:sym typeface="Arial" panose="020B0604020202020204" pitchFamily="34" charset="0"/>
            </a:endParaRPr>
          </a:p>
          <a:p>
            <a:pPr indent="444500" fontAlgn="auto">
              <a:lnSpc>
                <a:spcPct val="150000"/>
              </a:lnSpc>
              <a:extLst>
                <a:ext uri="{35155182-B16C-46BC-9424-99874614C6A1}">
                  <wpsdc:indentchars xmlns:wpsdc="http://www.wps.cn/officeDocument/2017/drawingmlCustomData" val="200" checksum="909944644"/>
                </a:ext>
              </a:extLst>
            </a:pPr>
            <a:r>
              <a:rPr lang="zh-CN" altLang="en-US" sz="1600">
                <a:sym typeface="Arial" panose="020B0604020202020204" pitchFamily="34" charset="0"/>
              </a:rPr>
              <a:t>本任务我们将学习搜索引擎的概念和分类，并学习国内常用搜索引擎的使用方法。</a:t>
            </a:r>
            <a:endParaRPr lang="zh-CN" altLang="en-US" sz="1600">
              <a:sym typeface="Arial" panose="020B0604020202020204" pitchFamily="34" charset="0"/>
            </a:endParaRPr>
          </a:p>
        </p:txBody>
      </p:sp>
      <p:sp>
        <p:nvSpPr>
          <p:cNvPr id="43" name="文本框 42"/>
          <p:cNvSpPr txBox="1"/>
          <p:nvPr>
            <p:custDataLst>
              <p:tags r:id="rId2"/>
            </p:custDataLst>
          </p:nvPr>
        </p:nvSpPr>
        <p:spPr>
          <a:xfrm>
            <a:off x="1524000" y="1524635"/>
            <a:ext cx="6706235" cy="378460"/>
          </a:xfrm>
          <a:prstGeom prst="rect">
            <a:avLst/>
          </a:prstGeom>
          <a:solidFill>
            <a:schemeClr val="accent2">
              <a:lumMod val="20000"/>
              <a:lumOff val="80000"/>
            </a:schemeClr>
          </a:solidFill>
        </p:spPr>
        <p:txBody>
          <a:bodyPr wrap="square" lIns="67500" tIns="35100" rIns="67500" bIns="35100">
            <a:noAutofit/>
          </a:bodyPr>
          <a:lstStyle/>
          <a:p>
            <a:pPr marL="285750" indent="-285750">
              <a:lnSpc>
                <a:spcPct val="130000"/>
              </a:lnSpc>
              <a:buClr>
                <a:srgbClr val="E95730"/>
              </a:buClr>
              <a:buFont typeface="Wingdings" panose="05000000000000000000" charset="0"/>
              <a:buChar char="Ø"/>
            </a:pPr>
            <a:r>
              <a:rPr lang="zh-CN" altLang="en-US" sz="160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60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userDrawn="1"/>
        </p:nvSpPr>
        <p:spPr>
          <a:xfrm>
            <a:off x="2057400" y="590550"/>
            <a:ext cx="4795520" cy="368300"/>
          </a:xfrm>
          <a:prstGeom prst="rect">
            <a:avLst/>
          </a:prstGeom>
          <a:noFill/>
        </p:spPr>
        <p:txBody>
          <a:bodyPr wrap="square" rtlCol="0">
            <a:spAutoFit/>
          </a:bodyPr>
          <a:p>
            <a:pPr algn="ct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任务</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使用搜索引擎</a:t>
            </a:r>
            <a:endPar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643380" y="140271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 了解搜索引擎的基本概念。</a:t>
            </a:r>
            <a:endPar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4" name="矩形: 圆角 26"/>
          <p:cNvSpPr/>
          <p:nvPr>
            <p:custDataLst>
              <p:tags r:id="rId2"/>
            </p:custDataLst>
          </p:nvPr>
        </p:nvSpPr>
        <p:spPr>
          <a:xfrm rot="8032692">
            <a:off x="830580" y="1565275"/>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078865" y="1456055"/>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654810" y="207073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 了解搜索引擎的主要特点和工作原理。</a:t>
            </a:r>
            <a:endPar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8" name="矩形: 圆角 27"/>
          <p:cNvSpPr/>
          <p:nvPr>
            <p:custDataLst>
              <p:tags r:id="rId5"/>
            </p:custDataLst>
          </p:nvPr>
        </p:nvSpPr>
        <p:spPr>
          <a:xfrm rot="8032692">
            <a:off x="830580" y="2232660"/>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078865" y="2126615"/>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637665" y="273812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 了解搜索引擎的分类。</a:t>
            </a:r>
            <a:endPar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0" name="矩形: 圆角 28"/>
          <p:cNvSpPr/>
          <p:nvPr>
            <p:custDataLst>
              <p:tags r:id="rId8"/>
            </p:custDataLst>
          </p:nvPr>
        </p:nvSpPr>
        <p:spPr>
          <a:xfrm rot="8032692">
            <a:off x="830580" y="2898775"/>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078865" y="2792730"/>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830580" y="3563620"/>
            <a:ext cx="720725" cy="4057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078865" y="3457575"/>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643380" y="3403600"/>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4. 熟练掌握百度、360、搜狗搜索引擎的使用方法。</a:t>
            </a:r>
            <a:endPar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nvGrpSpPr>
          <p:cNvPr id="5" name="组合 4"/>
          <p:cNvGrpSpPr/>
          <p:nvPr/>
        </p:nvGrpSpPr>
        <p:grpSpPr>
          <a:xfrm>
            <a:off x="6705600" y="895350"/>
            <a:ext cx="1468755" cy="1358900"/>
            <a:chOff x="6199" y="2617"/>
            <a:chExt cx="1763" cy="1763"/>
          </a:xfrm>
        </p:grpSpPr>
        <p:sp>
          <p:nvSpPr>
            <p:cNvPr id="26" name="圆角矩形 25"/>
            <p:cNvSpPr/>
            <p:nvPr>
              <p:custDataLst>
                <p:tags r:id="rId13"/>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14"/>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15"/>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6"/>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17"/>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18"/>
            </p:custDataLst>
          </p:nvPr>
        </p:nvSpPr>
        <p:spPr>
          <a:xfrm>
            <a:off x="6955790" y="1340485"/>
            <a:ext cx="110617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127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一、搜索引擎的定义</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573405" y="1581150"/>
            <a:ext cx="8080375" cy="274828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just" fontAlgn="ctr">
              <a:lnSpc>
                <a:spcPct val="150000"/>
              </a:lnSpc>
              <a:spcBef>
                <a:spcPts val="1000"/>
              </a:spcBef>
              <a:spcAft>
                <a:spcPts val="0"/>
              </a:spcAft>
              <a:buSzPct val="130000"/>
              <a:buFont typeface="Wingdings" panose="05000000000000000000" charset="0"/>
              <a:buChar char="l"/>
            </a:pPr>
            <a:r>
              <a:rPr dirty="0">
                <a:solidFill>
                  <a:srgbClr val="E95730"/>
                </a:solidFill>
                <a:latin typeface="Arial" panose="020B0604020202020204" pitchFamily="34" charset="0"/>
                <a:ea typeface="微软雅黑" panose="020B0503020204020204" pitchFamily="34" charset="-122"/>
                <a:sym typeface="+mn-ea"/>
              </a:rPr>
              <a:t>搜索引擎</a:t>
            </a:r>
            <a:r>
              <a:rPr dirty="0">
                <a:solidFill>
                  <a:srgbClr val="000000">
                    <a:lumMod val="75000"/>
                    <a:lumOff val="25000"/>
                  </a:srgbClr>
                </a:solidFill>
                <a:latin typeface="Arial" panose="020B0604020202020204" pitchFamily="34" charset="0"/>
                <a:ea typeface="微软雅黑" panose="020B0503020204020204" pitchFamily="34" charset="-122"/>
                <a:sym typeface="+mn-ea"/>
              </a:rPr>
              <a:t>是指根据一定的策略、运用特定的计算机程序从互联网上采集信息，在对信息进行组织和处理后，为用户提供检索服务，将检索的相关信息展示给用户的系统。</a:t>
            </a:r>
            <a:endParaRPr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50000"/>
              </a:lnSpc>
              <a:spcBef>
                <a:spcPts val="1000"/>
              </a:spcBef>
              <a:spcAft>
                <a:spcPts val="0"/>
              </a:spcAft>
              <a:buSzPct val="130000"/>
              <a:buFont typeface="Wingdings" panose="05000000000000000000" charset="0"/>
              <a:buChar char="l"/>
            </a:pPr>
            <a:r>
              <a:rPr b="1" dirty="0">
                <a:solidFill>
                  <a:srgbClr val="E95730"/>
                </a:solidFill>
                <a:latin typeface="Arial" panose="020B0604020202020204" pitchFamily="34" charset="0"/>
                <a:ea typeface="微软雅黑" panose="020B0503020204020204" pitchFamily="34" charset="-122"/>
                <a:sym typeface="+mn-ea"/>
              </a:rPr>
              <a:t>搜索引擎</a:t>
            </a:r>
            <a:r>
              <a:rPr dirty="0">
                <a:solidFill>
                  <a:srgbClr val="000000">
                    <a:lumMod val="75000"/>
                    <a:lumOff val="25000"/>
                  </a:srgbClr>
                </a:solidFill>
                <a:latin typeface="Arial" panose="020B0604020202020204" pitchFamily="34" charset="0"/>
                <a:ea typeface="微软雅黑" panose="020B0503020204020204" pitchFamily="34" charset="-122"/>
                <a:sym typeface="+mn-ea"/>
              </a:rPr>
              <a:t>是工作于互联网上的一门检索技术，其作用是提高人们搜集获取信息的速度，为人们提供更好的网络使用环境。目前国内常用的搜索引擎有 360、百度、有道、搜狗等。</a:t>
            </a:r>
            <a:endParaRPr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等腰三角形 35"/>
          <p:cNvSpPr/>
          <p:nvPr>
            <p:custDataLst>
              <p:tags r:id="rId1"/>
            </p:custDataLst>
          </p:nvPr>
        </p:nvSpPr>
        <p:spPr>
          <a:xfrm rot="16200000">
            <a:off x="7695323" y="3083241"/>
            <a:ext cx="932627" cy="763396"/>
          </a:xfrm>
          <a:prstGeom prst="triangle">
            <a:avLst/>
          </a:prstGeom>
          <a:pattFill prst="dashDnDiag">
            <a:fgClr>
              <a:srgbClr val="FFFFFF">
                <a:lumMod val="85000"/>
              </a:srgbClr>
            </a:fgClr>
            <a:bgClr>
              <a:srgbClr val="FFFFFF"/>
            </a:bgClr>
          </a:patt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
        <p:nvSpPr>
          <p:cNvPr id="34" name="任意多边形: 形状 33"/>
          <p:cNvSpPr/>
          <p:nvPr>
            <p:custDataLst>
              <p:tags r:id="rId2"/>
            </p:custDataLst>
          </p:nvPr>
        </p:nvSpPr>
        <p:spPr>
          <a:xfrm rot="11683168">
            <a:off x="-245065" y="3281783"/>
            <a:ext cx="1805276" cy="1688706"/>
          </a:xfrm>
          <a:custGeom>
            <a:avLst/>
            <a:gdLst>
              <a:gd name="connsiteX0" fmla="*/ 2407035 w 2407035"/>
              <a:gd name="connsiteY0" fmla="*/ 2251608 h 2251608"/>
              <a:gd name="connsiteX1" fmla="*/ 0 w 2407035"/>
              <a:gd name="connsiteY1" fmla="*/ 2251608 h 2251608"/>
              <a:gd name="connsiteX2" fmla="*/ 1513618 w 2407035"/>
              <a:gd name="connsiteY2" fmla="*/ 0 h 2251608"/>
              <a:gd name="connsiteX3" fmla="*/ 2009185 w 2407035"/>
              <a:gd name="connsiteY3" fmla="*/ 737190 h 2251608"/>
            </a:gdLst>
            <a:ahLst/>
            <a:cxnLst>
              <a:cxn ang="0">
                <a:pos x="connsiteX0" y="connsiteY0"/>
              </a:cxn>
              <a:cxn ang="0">
                <a:pos x="connsiteX1" y="connsiteY1"/>
              </a:cxn>
              <a:cxn ang="0">
                <a:pos x="connsiteX2" y="connsiteY2"/>
              </a:cxn>
              <a:cxn ang="0">
                <a:pos x="connsiteX3" y="connsiteY3"/>
              </a:cxn>
            </a:cxnLst>
            <a:rect l="l" t="t" r="r" b="b"/>
            <a:pathLst>
              <a:path w="2407035" h="2251608">
                <a:moveTo>
                  <a:pt x="2407035" y="2251608"/>
                </a:moveTo>
                <a:lnTo>
                  <a:pt x="0" y="2251608"/>
                </a:lnTo>
                <a:lnTo>
                  <a:pt x="1513618" y="0"/>
                </a:lnTo>
                <a:lnTo>
                  <a:pt x="2009185" y="737190"/>
                </a:lnTo>
                <a:close/>
              </a:path>
            </a:pathLst>
          </a:custGeom>
          <a:pattFill prst="dashUpDiag">
            <a:fgClr>
              <a:srgbClr val="FFFFFF">
                <a:lumMod val="75000"/>
              </a:srgbClr>
            </a:fgClr>
            <a:bgClr>
              <a:srgbClr val="FFFFFF"/>
            </a:bgClr>
          </a:patt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
        <p:nvSpPr>
          <p:cNvPr id="27" name="文本框 26"/>
          <p:cNvSpPr txBox="1"/>
          <p:nvPr>
            <p:custDataLst>
              <p:tags r:id="rId3"/>
            </p:custDataLst>
          </p:nvPr>
        </p:nvSpPr>
        <p:spPr>
          <a:xfrm>
            <a:off x="1427339" y="544222"/>
            <a:ext cx="5324475" cy="472440"/>
          </a:xfrm>
          <a:prstGeom prst="rect">
            <a:avLst/>
          </a:prstGeom>
          <a:noFill/>
        </p:spPr>
        <p:txBody>
          <a:bodyPr wrap="square" lIns="67500" tIns="35100" rIns="67500" bIns="35100" rtlCol="0">
            <a:noAutofit/>
          </a:bodyPr>
          <a:lstStyle/>
          <a:p>
            <a:pPr marL="0" indent="0" algn="l">
              <a:lnSpc>
                <a:spcPct val="100000"/>
              </a:lnSpc>
              <a:spcBef>
                <a:spcPts val="0"/>
              </a:spcBef>
              <a:spcAft>
                <a:spcPts val="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二、搜索引擎的主要特点</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33" name="矩形 32"/>
          <p:cNvSpPr/>
          <p:nvPr>
            <p:custDataLst>
              <p:tags r:id="rId4"/>
            </p:custDataLst>
          </p:nvPr>
        </p:nvSpPr>
        <p:spPr>
          <a:xfrm>
            <a:off x="1253435" y="1431149"/>
            <a:ext cx="6847342" cy="3344686"/>
          </a:xfrm>
          <a:prstGeom prst="rect">
            <a:avLst/>
          </a:prstGeom>
          <a:solidFill>
            <a:srgbClr val="FAC302"/>
          </a:solid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6" name="矩形 5"/>
          <p:cNvSpPr/>
          <p:nvPr>
            <p:custDataLst>
              <p:tags r:id="rId5"/>
            </p:custDataLst>
          </p:nvPr>
        </p:nvSpPr>
        <p:spPr>
          <a:xfrm>
            <a:off x="826058" y="1092233"/>
            <a:ext cx="7191375" cy="3598165"/>
          </a:xfrm>
          <a:prstGeom prst="rect">
            <a:avLst/>
          </a:prstGeom>
          <a:solidFill>
            <a:srgbClr val="FFFFFF">
              <a:lumMod val="95000"/>
            </a:srgbClr>
          </a:solid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26" name="文本框 25"/>
          <p:cNvSpPr txBox="1"/>
          <p:nvPr>
            <p:custDataLst>
              <p:tags r:id="rId6"/>
            </p:custDataLst>
          </p:nvPr>
        </p:nvSpPr>
        <p:spPr>
          <a:xfrm>
            <a:off x="1502410" y="1200150"/>
            <a:ext cx="6139180" cy="1296035"/>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285750" lvl="0" indent="-285750" algn="l" fontAlgn="ctr">
              <a:lnSpc>
                <a:spcPct val="150000"/>
              </a:lnSpc>
              <a:spcBef>
                <a:spcPts val="1000"/>
              </a:spcBef>
              <a:spcAft>
                <a:spcPts val="0"/>
              </a:spcAft>
              <a:buClr>
                <a:srgbClr val="B5715B"/>
              </a:buClr>
              <a:buSzPct val="80000"/>
              <a:buFont typeface="WPS-Bullets" pitchFamily="2" charset="0"/>
              <a:buChar char=""/>
            </a:pPr>
            <a:r>
              <a:rPr sz="1200" b="1" dirty="0">
                <a:solidFill>
                  <a:srgbClr val="E95730"/>
                </a:solidFill>
                <a:latin typeface="Arial" panose="020B0604020202020204" pitchFamily="34" charset="0"/>
                <a:ea typeface="微软雅黑" panose="020B0503020204020204" pitchFamily="34" charset="-122"/>
                <a:sym typeface="+mn-ea"/>
              </a:rPr>
              <a:t>1. 信息抓取迅速</a:t>
            </a:r>
            <a:endParaRPr sz="1200" b="1" dirty="0">
              <a:solidFill>
                <a:srgbClr val="E95730"/>
              </a:solidFill>
              <a:latin typeface="Arial" panose="020B0604020202020204" pitchFamily="34" charset="0"/>
              <a:ea typeface="微软雅黑" panose="020B0503020204020204" pitchFamily="34" charset="-122"/>
              <a:sym typeface="+mn-ea"/>
            </a:endParaRPr>
          </a:p>
          <a:p>
            <a:pPr lvl="0" indent="0" algn="l" fontAlgn="ctr">
              <a:lnSpc>
                <a:spcPct val="150000"/>
              </a:lnSpc>
              <a:spcBef>
                <a:spcPts val="1000"/>
              </a:spcBef>
              <a:spcAft>
                <a:spcPts val="0"/>
              </a:spcAft>
              <a:buClr>
                <a:srgbClr val="B5715B"/>
              </a:buClr>
              <a:buSzPct val="80000"/>
              <a:buFont typeface="WPS-Bullets" pitchFamily="2" charset="0"/>
              <a:buNone/>
            </a:pPr>
            <a:r>
              <a:rPr sz="1200" dirty="0">
                <a:solidFill>
                  <a:srgbClr val="000000">
                    <a:lumMod val="75000"/>
                    <a:lumOff val="25000"/>
                  </a:srgbClr>
                </a:solidFill>
                <a:latin typeface="Arial" panose="020B0604020202020204" pitchFamily="34" charset="0"/>
                <a:ea typeface="微软雅黑" panose="020B0503020204020204" pitchFamily="34" charset="-122"/>
                <a:sym typeface="+mn-ea"/>
              </a:rPr>
              <a:t>在大数据时代，网络产生的信息浩如烟海，令人无所适从，难以得到自己需要的信息资源。在搜索引擎技术的帮助下，利用关键词、高级语法等检索方式就可以快速地捕捉到相关度极高的匹配信息。</a:t>
            </a:r>
            <a:endParaRPr sz="12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41" name="文本框 40"/>
          <p:cNvSpPr txBox="1"/>
          <p:nvPr>
            <p:custDataLst>
              <p:tags r:id="rId7"/>
            </p:custDataLst>
          </p:nvPr>
        </p:nvSpPr>
        <p:spPr>
          <a:xfrm>
            <a:off x="1447659" y="2495388"/>
            <a:ext cx="6138911" cy="958052"/>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Clr>
                <a:srgbClr val="B5715B"/>
              </a:buClr>
              <a:buSzPct val="80000"/>
              <a:buFont typeface="WPS-Bullets" pitchFamily="2" charset="0"/>
              <a:buChar char=""/>
            </a:pPr>
            <a:r>
              <a:rPr sz="1200" b="1" dirty="0">
                <a:solidFill>
                  <a:srgbClr val="E95730"/>
                </a:solidFill>
                <a:latin typeface="Arial" panose="020B0604020202020204" pitchFamily="34" charset="0"/>
                <a:ea typeface="微软雅黑" panose="020B0503020204020204" pitchFamily="34" charset="-122"/>
              </a:rPr>
              <a:t>2. 深入开展信息挖掘</a:t>
            </a:r>
            <a:endParaRPr sz="1200" b="1" dirty="0">
              <a:solidFill>
                <a:srgbClr val="E95730"/>
              </a:solidFill>
              <a:latin typeface="Arial" panose="020B0604020202020204" pitchFamily="34" charset="0"/>
              <a:ea typeface="微软雅黑" panose="020B0503020204020204" pitchFamily="34" charset="-122"/>
            </a:endParaRPr>
          </a:p>
          <a:p>
            <a:pPr lvl="0" indent="0" algn="just" fontAlgn="ctr">
              <a:lnSpc>
                <a:spcPct val="150000"/>
              </a:lnSpc>
              <a:spcBef>
                <a:spcPts val="1000"/>
              </a:spcBef>
              <a:spcAft>
                <a:spcPts val="0"/>
              </a:spcAft>
              <a:buClr>
                <a:srgbClr val="B5715B"/>
              </a:buClr>
              <a:buSzPct val="80000"/>
              <a:buFont typeface="WPS-Bullets" pitchFamily="2" charset="0"/>
              <a:buNone/>
            </a:pPr>
            <a:r>
              <a:rPr sz="1200" dirty="0">
                <a:solidFill>
                  <a:srgbClr val="000000">
                    <a:lumMod val="75000"/>
                    <a:lumOff val="25000"/>
                  </a:srgbClr>
                </a:solidFill>
                <a:latin typeface="Arial" panose="020B0604020202020204" pitchFamily="34" charset="0"/>
                <a:ea typeface="微软雅黑" panose="020B0503020204020204" pitchFamily="34" charset="-122"/>
              </a:rPr>
              <a:t>搜索引擎在捕获用户需求的信息的同时，还能对检索的信息加以一定维度的分析，以引导其对信息的使用与认识。</a:t>
            </a:r>
            <a:endParaRPr sz="1200" dirty="0">
              <a:solidFill>
                <a:srgbClr val="000000">
                  <a:lumMod val="75000"/>
                  <a:lumOff val="25000"/>
                </a:srgbClr>
              </a:solidFill>
              <a:latin typeface="Arial" panose="020B0604020202020204" pitchFamily="34" charset="0"/>
              <a:ea typeface="微软雅黑" panose="020B0503020204020204" pitchFamily="34" charset="-122"/>
            </a:endParaRPr>
          </a:p>
        </p:txBody>
      </p:sp>
      <p:sp>
        <p:nvSpPr>
          <p:cNvPr id="7" name="直角三角形 6"/>
          <p:cNvSpPr/>
          <p:nvPr>
            <p:custDataLst>
              <p:tags r:id="rId8"/>
            </p:custDataLst>
          </p:nvPr>
        </p:nvSpPr>
        <p:spPr>
          <a:xfrm rot="5400000">
            <a:off x="655708" y="548988"/>
            <a:ext cx="422268" cy="422268"/>
          </a:xfrm>
          <a:prstGeom prst="rtTriangle">
            <a:avLst/>
          </a:prstGeom>
          <a:solidFill>
            <a:srgbClr val="FAC302"/>
          </a:solidFill>
          <a:ln w="38100">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
        <p:nvSpPr>
          <p:cNvPr id="8" name="椭圆 7"/>
          <p:cNvSpPr/>
          <p:nvPr>
            <p:custDataLst>
              <p:tags r:id="rId9"/>
            </p:custDataLst>
          </p:nvPr>
        </p:nvSpPr>
        <p:spPr>
          <a:xfrm>
            <a:off x="512490" y="285549"/>
            <a:ext cx="143588" cy="143588"/>
          </a:xfrm>
          <a:prstGeom prst="ellipse">
            <a:avLst/>
          </a:prstGeom>
          <a:solidFill>
            <a:srgbClr val="3531D0"/>
          </a:solidFill>
          <a:ln>
            <a:noFill/>
          </a:ln>
        </p:spPr>
        <p:style>
          <a:lnRef idx="2">
            <a:srgbClr val="FAC302">
              <a:shade val="50000"/>
            </a:srgbClr>
          </a:lnRef>
          <a:fillRef idx="1">
            <a:srgbClr val="FAC302"/>
          </a:fillRef>
          <a:effectRef idx="0">
            <a:srgbClr val="FAC302"/>
          </a:effectRef>
          <a:fontRef idx="minor">
            <a:srgbClr val="FFFFFF"/>
          </a:fontRef>
        </p:style>
        <p:txBody>
          <a:bodyPr rtlCol="0" anchor="ctr"/>
          <a:p>
            <a:pPr algn="ctr"/>
            <a:endParaRPr kumimoji="1" lang="zh-CN" altLang="en-US" sz="1200" b="1" dirty="0">
              <a:solidFill>
                <a:srgbClr val="FFFFFF"/>
              </a:solidFill>
              <a:latin typeface="微软雅黑" panose="020B0503020204020204" pitchFamily="34" charset="-122"/>
            </a:endParaRPr>
          </a:p>
        </p:txBody>
      </p:sp>
      <p:sp>
        <p:nvSpPr>
          <p:cNvPr id="2" name="文本框 1"/>
          <p:cNvSpPr txBox="1"/>
          <p:nvPr>
            <p:custDataLst>
              <p:tags r:id="rId10"/>
            </p:custDataLst>
          </p:nvPr>
        </p:nvSpPr>
        <p:spPr>
          <a:xfrm>
            <a:off x="1447024" y="3562188"/>
            <a:ext cx="6138911" cy="958052"/>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Clr>
                <a:srgbClr val="B5715B"/>
              </a:buClr>
              <a:buSzPct val="80000"/>
              <a:buFont typeface="WPS-Bullets" pitchFamily="2" charset="0"/>
              <a:buChar char=""/>
            </a:pPr>
            <a:r>
              <a:rPr sz="1200" b="1" dirty="0">
                <a:solidFill>
                  <a:srgbClr val="E95730"/>
                </a:solidFill>
                <a:latin typeface="Arial" panose="020B0604020202020204" pitchFamily="34" charset="0"/>
                <a:ea typeface="微软雅黑" panose="020B0503020204020204" pitchFamily="34" charset="-122"/>
              </a:rPr>
              <a:t>3. 检索内容多样化和广泛性</a:t>
            </a:r>
            <a:endParaRPr sz="1200" b="1" dirty="0">
              <a:solidFill>
                <a:srgbClr val="E95730"/>
              </a:solidFill>
              <a:latin typeface="Arial" panose="020B0604020202020204" pitchFamily="34" charset="0"/>
              <a:ea typeface="微软雅黑" panose="020B0503020204020204" pitchFamily="34" charset="-122"/>
            </a:endParaRPr>
          </a:p>
          <a:p>
            <a:pPr lvl="0" indent="0" algn="just" fontAlgn="ctr">
              <a:lnSpc>
                <a:spcPct val="150000"/>
              </a:lnSpc>
              <a:spcBef>
                <a:spcPts val="1000"/>
              </a:spcBef>
              <a:spcAft>
                <a:spcPts val="0"/>
              </a:spcAft>
              <a:buClr>
                <a:srgbClr val="B5715B"/>
              </a:buClr>
              <a:buSzPct val="80000"/>
              <a:buFont typeface="WPS-Bullets" pitchFamily="2" charset="0"/>
              <a:buNone/>
            </a:pPr>
            <a:r>
              <a:rPr sz="1200" dirty="0">
                <a:solidFill>
                  <a:srgbClr val="000000">
                    <a:lumMod val="75000"/>
                    <a:lumOff val="25000"/>
                  </a:srgbClr>
                </a:solidFill>
                <a:latin typeface="Arial" panose="020B0604020202020204" pitchFamily="34" charset="0"/>
                <a:ea typeface="微软雅黑" panose="020B0503020204020204" pitchFamily="34" charset="-122"/>
              </a:rPr>
              <a:t>随着搜索引擎技术的日益成熟，当代搜索引擎技术几乎可以支持各种数据类型的检索，如自然语言、智能语言、机器语言等各种语言。</a:t>
            </a:r>
            <a:endParaRPr sz="1200" dirty="0">
              <a:solidFill>
                <a:srgbClr val="000000">
                  <a:lumMod val="75000"/>
                  <a:lumOff val="25000"/>
                </a:srgbClr>
              </a:solidFill>
              <a:latin typeface="Arial" panose="020B0604020202020204" pitchFamily="34" charset="0"/>
              <a:ea typeface="微软雅黑" panose="020B0503020204020204" pitchFamily="3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文档处理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电子表格处理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演示文稿制作</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信息检索</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39033"/>
            <a:ext cx="2103380" cy="553720"/>
            <a:chOff x="868421" y="3422741"/>
            <a:chExt cx="2103380" cy="55372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40679"/>
            <a:ext cx="2103380" cy="553720"/>
            <a:chOff x="868421" y="3422741"/>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1"/>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信息素养与社会责任</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3278505" cy="8128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2"/>
            </p:custDataLst>
          </p:nvPr>
        </p:nvSpPr>
        <p:spPr>
          <a:xfrm>
            <a:off x="927100" y="1058545"/>
            <a:ext cx="7531100" cy="1650365"/>
          </a:xfrm>
          <a:prstGeom prst="rect">
            <a:avLst/>
          </a:prstGeom>
        </p:spPr>
        <p:txBody>
          <a:bodyPr vert="horz" wrap="square" lIns="67500" tIns="0" rIns="67500" bIns="35100" anchor="t" anchorCtr="0">
            <a:spAutoFit/>
          </a:bodyPr>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搜索引擎的整个工作过程可分为三个部分。</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（1）在互联网上爬行和抓取网页信息，并存入原始网页数据库。</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（2）对原始网页数据库中的信息进行提取和组织，并建立索引库。</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（3）根据用户输入的关键词，快速找到相关文档，并对找到的结果进行排序，并将查询结果返回给用户。</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368935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三、搜索引擎的工作过程</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custDataLst>
              <p:tags r:id="rId4"/>
            </p:custDataLst>
          </p:nvPr>
        </p:nvSpPr>
        <p:spPr bwMode="auto">
          <a:xfrm>
            <a:off x="907415" y="3295015"/>
            <a:ext cx="3278505" cy="8128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custDataLst>
              <p:tags r:id="rId5"/>
            </p:custDataLst>
          </p:nvPr>
        </p:nvSpPr>
        <p:spPr>
          <a:xfrm>
            <a:off x="865505" y="2647950"/>
            <a:ext cx="368935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四、搜索引擎的分类</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nvSpPr>
        <p:spPr>
          <a:xfrm>
            <a:off x="838200" y="3562350"/>
            <a:ext cx="7489825" cy="1060450"/>
          </a:xfrm>
          <a:prstGeom prst="rect">
            <a:avLst/>
          </a:prstGeom>
          <a:noFill/>
        </p:spPr>
        <p:txBody>
          <a:bodyPr wrap="square" rtlCol="0" anchor="t">
            <a:spAutoFit/>
          </a:bodyPr>
          <a:p>
            <a:pPr>
              <a:lnSpc>
                <a:spcPct val="150000"/>
              </a:lnSpc>
            </a:pPr>
            <a:r>
              <a:rPr lang="zh-CN" altLang="en-US" sz="1400">
                <a:latin typeface="微软雅黑" panose="020B0503020204020204" pitchFamily="34" charset="-122"/>
                <a:ea typeface="微软雅黑" panose="020B0503020204020204" pitchFamily="34" charset="-122"/>
              </a:rPr>
              <a:t>搜索引擎从功能和原理上大致可分为</a:t>
            </a:r>
            <a:r>
              <a:rPr lang="zh-CN" altLang="en-US" sz="1400" b="1">
                <a:solidFill>
                  <a:srgbClr val="E95730"/>
                </a:solidFill>
                <a:latin typeface="微软雅黑" panose="020B0503020204020204" pitchFamily="34" charset="-122"/>
                <a:ea typeface="微软雅黑" panose="020B0503020204020204" pitchFamily="34" charset="-122"/>
              </a:rPr>
              <a:t>全文搜索引擎</a:t>
            </a:r>
            <a:r>
              <a:rPr lang="zh-CN" altLang="en-US" sz="1400">
                <a:latin typeface="微软雅黑" panose="020B0503020204020204" pitchFamily="34" charset="-122"/>
                <a:ea typeface="微软雅黑" panose="020B0503020204020204" pitchFamily="34" charset="-122"/>
              </a:rPr>
              <a:t>、</a:t>
            </a:r>
            <a:r>
              <a:rPr lang="zh-CN" altLang="en-US" sz="1400" b="1">
                <a:solidFill>
                  <a:srgbClr val="E95730"/>
                </a:solidFill>
                <a:latin typeface="微软雅黑" panose="020B0503020204020204" pitchFamily="34" charset="-122"/>
                <a:ea typeface="微软雅黑" panose="020B0503020204020204" pitchFamily="34" charset="-122"/>
              </a:rPr>
              <a:t>元搜索引擎</a:t>
            </a:r>
            <a:r>
              <a:rPr lang="zh-CN" altLang="en-US" sz="1400">
                <a:latin typeface="微软雅黑" panose="020B0503020204020204" pitchFamily="34" charset="-122"/>
                <a:ea typeface="微软雅黑" panose="020B0503020204020204" pitchFamily="34" charset="-122"/>
              </a:rPr>
              <a:t>、</a:t>
            </a:r>
            <a:r>
              <a:rPr lang="zh-CN" altLang="en-US" sz="1400" b="1">
                <a:solidFill>
                  <a:srgbClr val="E95730"/>
                </a:solidFill>
                <a:latin typeface="微软雅黑" panose="020B0503020204020204" pitchFamily="34" charset="-122"/>
                <a:ea typeface="微软雅黑" panose="020B0503020204020204" pitchFamily="34" charset="-122"/>
              </a:rPr>
              <a:t>垂直搜索引擎</a:t>
            </a:r>
            <a:r>
              <a:rPr lang="zh-CN" altLang="en-US" sz="1400">
                <a:latin typeface="微软雅黑" panose="020B0503020204020204" pitchFamily="34" charset="-122"/>
                <a:ea typeface="微软雅黑" panose="020B0503020204020204" pitchFamily="34" charset="-122"/>
              </a:rPr>
              <a:t>和</a:t>
            </a:r>
            <a:r>
              <a:rPr lang="zh-CN" altLang="en-US" sz="1400" b="1">
                <a:solidFill>
                  <a:srgbClr val="E95730"/>
                </a:solidFill>
                <a:latin typeface="微软雅黑" panose="020B0503020204020204" pitchFamily="34" charset="-122"/>
                <a:ea typeface="微软雅黑" panose="020B0503020204020204" pitchFamily="34" charset="-122"/>
              </a:rPr>
              <a:t>目录搜索引擎</a:t>
            </a:r>
            <a:r>
              <a:rPr lang="zh-CN" altLang="en-US" sz="1400">
                <a:latin typeface="微软雅黑" panose="020B0503020204020204" pitchFamily="34" charset="-122"/>
                <a:ea typeface="微软雅黑" panose="020B0503020204020204" pitchFamily="34" charset="-122"/>
              </a:rPr>
              <a:t>。它们各有特点并适用于不同的搜索环境。所以，灵活选用搜索方式是提高搜索引擎性能的重要途径。</a:t>
            </a: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3636645" cy="381000"/>
          </a:xfrm>
          <a:prstGeom prst="rect">
            <a:avLst/>
          </a:prstGeom>
          <a:noFill/>
        </p:spPr>
        <p:txBody>
          <a:bodyPr wrap="square" lIns="67500" tIns="35100" rIns="67500" bIns="35100" rtlCol="0" anchor="ctr"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900" b="1" spc="300" dirty="0">
                <a:solidFill>
                  <a:sysClr val="window" lastClr="FFFFFF"/>
                </a:solidFill>
                <a:latin typeface="Arial" panose="020B0604020202020204" pitchFamily="34" charset="0"/>
                <a:sym typeface="+mn-ea"/>
              </a:rPr>
              <a:t>五、百度搜索引擎</a:t>
            </a:r>
            <a:endParaRPr lang="zh-CN" altLang="en-US" sz="1900" b="1" spc="300" dirty="0">
              <a:solidFill>
                <a:sysClr val="window" lastClr="FFFFFF"/>
              </a:solidFill>
              <a:latin typeface="Arial" panose="020B0604020202020204" pitchFamily="34" charset="0"/>
              <a:sym typeface="+mn-ea"/>
            </a:endParaRPr>
          </a:p>
        </p:txBody>
      </p:sp>
      <p:sp>
        <p:nvSpPr>
          <p:cNvPr id="58" name="Strategy Research…"/>
          <p:cNvSpPr txBox="1"/>
          <p:nvPr>
            <p:custDataLst>
              <p:tags r:id="rId3"/>
            </p:custDataLst>
          </p:nvPr>
        </p:nvSpPr>
        <p:spPr>
          <a:xfrm>
            <a:off x="381000" y="1419860"/>
            <a:ext cx="3834130" cy="2978150"/>
          </a:xfrm>
          <a:prstGeom prst="rect">
            <a:avLst/>
          </a:prstGeom>
          <a:ln w="12700">
            <a:miter lim="400000"/>
          </a:ln>
        </p:spPr>
        <p:txBody>
          <a:bodyPr wrap="square" lIns="67500" tIns="35100" rIns="67500" bIns="35100" anchor="ctr" anchorCtr="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百度搜索是全球领先的中文搜索引擎，2000 年 1 月由李彦宏、徐勇两人创立于北京中关村，致力于为用户提供“简单、可依赖”的信息获取方式。“百度”二字源于中国南宋词人辛弃疾的《青玉案·元夕》：“众里寻他千百度”，象征着百度对中文信息检索技术的执着追求。</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在浏览器地址栏中输入百度网址后，即进入其工作窗口，如图 4-2-1 所示。</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4"/>
          <a:stretch>
            <a:fillRect/>
          </a:stretch>
        </p:blipFill>
        <p:spPr>
          <a:xfrm>
            <a:off x="4495800" y="1657350"/>
            <a:ext cx="4512945" cy="229362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3636645" cy="381000"/>
          </a:xfrm>
          <a:prstGeom prst="rect">
            <a:avLst/>
          </a:prstGeom>
          <a:noFill/>
        </p:spPr>
        <p:txBody>
          <a:bodyPr wrap="square" lIns="67500" tIns="35100" rIns="67500" bIns="35100" rtlCol="0" anchor="ctr"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800" b="1" spc="300" dirty="0">
                <a:solidFill>
                  <a:sysClr val="window" lastClr="FFFFFF"/>
                </a:solidFill>
                <a:latin typeface="Arial" panose="020B0604020202020204" pitchFamily="34" charset="0"/>
                <a:sym typeface="+mn-ea"/>
              </a:rPr>
              <a:t>六、360 搜索引擎</a:t>
            </a:r>
            <a:endParaRPr lang="zh-CN" altLang="en-US" sz="1800" b="1" spc="300" dirty="0">
              <a:solidFill>
                <a:sysClr val="window" lastClr="FFFFFF"/>
              </a:solidFill>
              <a:latin typeface="Arial" panose="020B0604020202020204" pitchFamily="34" charset="0"/>
              <a:sym typeface="+mn-ea"/>
            </a:endParaRPr>
          </a:p>
        </p:txBody>
      </p:sp>
      <p:sp>
        <p:nvSpPr>
          <p:cNvPr id="58" name="Strategy Research…"/>
          <p:cNvSpPr txBox="1"/>
          <p:nvPr>
            <p:custDataLst>
              <p:tags r:id="rId3"/>
            </p:custDataLst>
          </p:nvPr>
        </p:nvSpPr>
        <p:spPr>
          <a:xfrm>
            <a:off x="381000" y="715010"/>
            <a:ext cx="8310245" cy="2331720"/>
          </a:xfrm>
          <a:prstGeom prst="rect">
            <a:avLst/>
          </a:prstGeom>
          <a:ln w="12700">
            <a:miter lim="400000"/>
          </a:ln>
        </p:spPr>
        <p:txBody>
          <a:bodyPr wrap="square" lIns="67500" tIns="35100" rIns="67500" bIns="35100" anchor="ctr" anchorCtr="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b="1" spc="150">
                <a:solidFill>
                  <a:srgbClr val="E95730"/>
                </a:solidFill>
                <a:latin typeface="Arial" panose="020B0604020202020204" pitchFamily="34" charset="0"/>
                <a:ea typeface="微软雅黑" panose="020B0503020204020204" pitchFamily="34" charset="-122"/>
                <a:sym typeface="Arial" panose="020B0604020202020204" pitchFamily="34" charset="0"/>
              </a:rPr>
              <a:t>1. 360 综合搜索</a:t>
            </a:r>
            <a:endParaRPr lang="zh-CN" altLang="en-US" sz="1400" b="1" spc="150">
              <a:solidFill>
                <a:srgbClr val="E95730"/>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360 综合搜索属于元搜索引擎，通过一个统一的用户界面帮助用户在多个搜索引擎中选择和利用合适的（甚至是同时利用若干个）搜索引擎来实现检索操作，是对分布于网络的多种检索工具的全局控制机制。</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b="1" spc="150">
                <a:solidFill>
                  <a:srgbClr val="E95730"/>
                </a:solidFill>
                <a:latin typeface="Arial" panose="020B0604020202020204" pitchFamily="34" charset="0"/>
                <a:ea typeface="微软雅黑" panose="020B0503020204020204" pitchFamily="34" charset="-122"/>
                <a:sym typeface="Arial" panose="020B0604020202020204" pitchFamily="34" charset="0"/>
              </a:rPr>
              <a:t>2. 360 搜索</a:t>
            </a:r>
            <a:endParaRPr lang="zh-CN" altLang="en-US" sz="1400" b="1" spc="150">
              <a:solidFill>
                <a:srgbClr val="E95730"/>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360 搜索属于全文搜索引擎，是奇虎 360 公司开发的基于机器学习技术的第三代搜索引擎，具备“自学习、自进化”能力和发现用户最需要的搜索结果。</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3200400" y="3028950"/>
            <a:ext cx="3638550" cy="204533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273494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503805" cy="8191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066800" y="1429385"/>
            <a:ext cx="3746500" cy="1973580"/>
          </a:xfrm>
          <a:prstGeom prst="rect">
            <a:avLst/>
          </a:prstGeom>
        </p:spPr>
        <p:txBody>
          <a:bodyPr vert="horz" wrap="square" lIns="67500" tIns="0" rIns="67500" bIns="35100" anchor="t" anchorCtr="0">
            <a:spAutoFit/>
          </a:bodyPr>
          <a:p>
            <a:pPr>
              <a:lnSpc>
                <a:spcPct val="15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搜狗搜索引擎是搜狐公司打造的第三代互动式搜索引擎。凭借搜狐公司强大的技术实力，搜狗搜索引擎可使用户不离开您的网站就可以体验到一流的全球互联网搜索结果，借助智能的“搜狗搜索”找到需要的信息。搜狗搜索引擎既方便用户使用，提升了用户体验，又提高了网站的粘度。</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搜狗搜索引擎页面如图 4-2-4 所示。</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七、搜狗搜索引擎</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4953000" y="1527175"/>
            <a:ext cx="3086100" cy="1777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custDataLst>
              <p:tags r:id="rId1"/>
            </p:custDataLst>
          </p:nvPr>
        </p:nvSpPr>
        <p:spPr>
          <a:xfrm>
            <a:off x="1524000" y="2038350"/>
            <a:ext cx="6706235" cy="2285365"/>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444500" fontAlgn="auto">
              <a:lnSpc>
                <a:spcPct val="150000"/>
              </a:lnSpc>
              <a:extLst>
                <a:ext uri="{35155182-B16C-46BC-9424-99874614C6A1}">
                  <wpsdc:indentchars xmlns:wpsdc="http://www.wps.cn/officeDocument/2017/drawingmlCustomData" val="200" checksum="909944644"/>
                </a:ext>
              </a:extLst>
            </a:pPr>
            <a:r>
              <a:rPr lang="zh-CN" altLang="en-US" sz="1600">
                <a:sym typeface="Arial" panose="020B0604020202020204" pitchFamily="34" charset="0"/>
              </a:rPr>
              <a:t>当我们写论文或研究报告时，首先应了解该领域的现状和研究基础，了解他人已有的研究成果，此时，就需要利用专业的期刊、论文检索平台查阅已经发表的相关研究。目前，常用的期刊、论文、专利、商标、数字信息资源平台有中国知网、超星电子期刊、万方数据、维普电子期刊等。</a:t>
            </a:r>
            <a:endParaRPr lang="zh-CN" altLang="en-US" sz="1600">
              <a:sym typeface="Arial" panose="020B0604020202020204" pitchFamily="34" charset="0"/>
            </a:endParaRPr>
          </a:p>
          <a:p>
            <a:pPr indent="444500" fontAlgn="auto">
              <a:lnSpc>
                <a:spcPct val="150000"/>
              </a:lnSpc>
              <a:extLst>
                <a:ext uri="{35155182-B16C-46BC-9424-99874614C6A1}">
                  <wpsdc:indentchars xmlns:wpsdc="http://www.wps.cn/officeDocument/2017/drawingmlCustomData" val="200" checksum="909944644"/>
                </a:ext>
              </a:extLst>
            </a:pPr>
            <a:r>
              <a:rPr lang="zh-CN" altLang="en-US" sz="1600">
                <a:sym typeface="Arial" panose="020B0604020202020204" pitchFamily="34" charset="0"/>
              </a:rPr>
              <a:t>本任务以中国知网为例学习期刊文献的检索方法。</a:t>
            </a:r>
            <a:endParaRPr lang="zh-CN" altLang="en-US" sz="1600">
              <a:sym typeface="Arial" panose="020B0604020202020204" pitchFamily="34" charset="0"/>
            </a:endParaRPr>
          </a:p>
        </p:txBody>
      </p:sp>
      <p:sp>
        <p:nvSpPr>
          <p:cNvPr id="43" name="文本框 42"/>
          <p:cNvSpPr txBox="1"/>
          <p:nvPr>
            <p:custDataLst>
              <p:tags r:id="rId2"/>
            </p:custDataLst>
          </p:nvPr>
        </p:nvSpPr>
        <p:spPr>
          <a:xfrm>
            <a:off x="1524000" y="1524635"/>
            <a:ext cx="6706235" cy="378460"/>
          </a:xfrm>
          <a:prstGeom prst="rect">
            <a:avLst/>
          </a:prstGeom>
          <a:solidFill>
            <a:schemeClr val="accent2">
              <a:lumMod val="20000"/>
              <a:lumOff val="80000"/>
            </a:schemeClr>
          </a:solidFill>
        </p:spPr>
        <p:txBody>
          <a:bodyPr wrap="square" lIns="67500" tIns="35100" rIns="67500" bIns="35100">
            <a:noAutofit/>
          </a:bodyPr>
          <a:lstStyle/>
          <a:p>
            <a:pPr marL="285750" indent="-285750">
              <a:lnSpc>
                <a:spcPct val="130000"/>
              </a:lnSpc>
              <a:buClr>
                <a:srgbClr val="E95730"/>
              </a:buClr>
              <a:buFont typeface="Wingdings" panose="05000000000000000000" charset="0"/>
              <a:buChar char="Ø"/>
            </a:pPr>
            <a:r>
              <a:rPr lang="zh-CN" altLang="en-US" sz="160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60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userDrawn="1"/>
        </p:nvSpPr>
        <p:spPr>
          <a:xfrm>
            <a:off x="2057400" y="590550"/>
            <a:ext cx="4795520" cy="368300"/>
          </a:xfrm>
          <a:prstGeom prst="rect">
            <a:avLst/>
          </a:prstGeom>
          <a:noFill/>
        </p:spPr>
        <p:txBody>
          <a:bodyPr wrap="square" rtlCol="0">
            <a:spAutoFit/>
          </a:bodyPr>
          <a:p>
            <a:pPr algn="ct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任务</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利用专业平台检索信息</a:t>
            </a:r>
            <a:endPar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六边形 5"/>
          <p:cNvSpPr/>
          <p:nvPr>
            <p:custDataLst>
              <p:tags r:id="rId1"/>
            </p:custDataLst>
          </p:nvPr>
        </p:nvSpPr>
        <p:spPr>
          <a:xfrm>
            <a:off x="1685259" y="1744903"/>
            <a:ext cx="1813265" cy="1546029"/>
          </a:xfrm>
          <a:prstGeom prst="hexagon">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7" name="标题 5"/>
          <p:cNvSpPr>
            <a:spLocks noGrp="1"/>
          </p:cNvSpPr>
          <p:nvPr>
            <p:custDataLst>
              <p:tags r:id="rId2"/>
            </p:custDataLst>
          </p:nvPr>
        </p:nvSpPr>
        <p:spPr>
          <a:xfrm>
            <a:off x="1824613" y="1948198"/>
            <a:ext cx="1555864" cy="1044347"/>
          </a:xfrm>
          <a:prstGeom prst="rect">
            <a:avLst/>
          </a:prstGeom>
        </p:spPr>
        <p:txBody>
          <a:bodyPr vert="horz" wrap="square" lIns="67500" tIns="35100" rIns="67500" bIns="35100" rtlCol="0" anchor="ctr" anchorCtr="0">
            <a:normAutofit/>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marL="0" algn="ctr">
              <a:lnSpc>
                <a:spcPct val="100000"/>
              </a:lnSpc>
              <a:spcBef>
                <a:spcPts val="0"/>
              </a:spcBef>
              <a:spcAft>
                <a:spcPts val="800"/>
              </a:spcAft>
              <a:buFont typeface="Arial" panose="020B0604020202020204" pitchFamily="34" charset="0"/>
            </a:pPr>
            <a:r>
              <a:rPr lang="en-US" altLang="zh-CN" sz="5400" b="1" spc="480" dirty="0">
                <a:solidFill>
                  <a:schemeClr val="bg1"/>
                </a:solidFill>
              </a:rPr>
              <a:t>01</a:t>
            </a:r>
            <a:endParaRPr lang="en-US" altLang="zh-CN" sz="5400" b="1" spc="480" dirty="0">
              <a:solidFill>
                <a:schemeClr val="bg1"/>
              </a:solidFill>
            </a:endParaRPr>
          </a:p>
        </p:txBody>
      </p:sp>
      <p:sp>
        <p:nvSpPr>
          <p:cNvPr id="10" name="文本框 10"/>
          <p:cNvSpPr txBox="1"/>
          <p:nvPr>
            <p:custDataLst>
              <p:tags r:id="rId3"/>
            </p:custDataLst>
          </p:nvPr>
        </p:nvSpPr>
        <p:spPr>
          <a:xfrm>
            <a:off x="1259205" y="3577590"/>
            <a:ext cx="2664460" cy="802640"/>
          </a:xfrm>
          <a:prstGeom prst="rect">
            <a:avLst/>
          </a:prstGeom>
          <a:noFill/>
        </p:spPr>
        <p:txBody>
          <a:bodyPr vert="horz" wrap="square" lIns="67500" tIns="35100" rIns="67500" bIns="351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fontAlgn="auto">
              <a:lnSpc>
                <a:spcPct val="120000"/>
              </a:lnSpc>
              <a:spcBef>
                <a:spcPts val="0"/>
              </a:spcBef>
              <a:spcAft>
                <a:spcPts val="800"/>
              </a:spcAft>
              <a:buSzPct val="100000"/>
              <a:buNone/>
            </a:pPr>
            <a:r>
              <a:rPr lang="zh-CN" altLang="en-US" spc="22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掌握检索期刊、论文的方法。</a:t>
            </a:r>
            <a:endParaRPr lang="zh-CN" altLang="en-US" spc="22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1" name="六边形 10"/>
          <p:cNvSpPr/>
          <p:nvPr>
            <p:custDataLst>
              <p:tags r:id="rId4"/>
            </p:custDataLst>
          </p:nvPr>
        </p:nvSpPr>
        <p:spPr>
          <a:xfrm>
            <a:off x="5725181" y="1744903"/>
            <a:ext cx="1813265" cy="1546029"/>
          </a:xfrm>
          <a:prstGeom prst="hexagon">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2" name="标题 5"/>
          <p:cNvSpPr>
            <a:spLocks noGrp="1"/>
          </p:cNvSpPr>
          <p:nvPr>
            <p:custDataLst>
              <p:tags r:id="rId5"/>
            </p:custDataLst>
          </p:nvPr>
        </p:nvSpPr>
        <p:spPr>
          <a:xfrm>
            <a:off x="5864536" y="1948198"/>
            <a:ext cx="1555864" cy="1044347"/>
          </a:xfrm>
          <a:prstGeom prst="rect">
            <a:avLst/>
          </a:prstGeom>
        </p:spPr>
        <p:txBody>
          <a:bodyPr vert="horz" wrap="square" lIns="67500" tIns="35100" rIns="67500" bIns="35100" rtlCol="0" anchor="ctr" anchorCtr="0">
            <a:normAutofit/>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marL="0" algn="ctr">
              <a:lnSpc>
                <a:spcPct val="100000"/>
              </a:lnSpc>
              <a:spcBef>
                <a:spcPts val="0"/>
              </a:spcBef>
              <a:spcAft>
                <a:spcPts val="800"/>
              </a:spcAft>
              <a:buFont typeface="Arial" panose="020B0604020202020204" pitchFamily="34" charset="0"/>
            </a:pPr>
            <a:r>
              <a:rPr lang="en-US" altLang="zh-CN" sz="5400" b="1" spc="480" dirty="0">
                <a:solidFill>
                  <a:schemeClr val="bg1"/>
                </a:solidFill>
              </a:rPr>
              <a:t>02</a:t>
            </a:r>
            <a:endParaRPr lang="en-US" altLang="zh-CN" sz="5400" b="1" spc="480" dirty="0">
              <a:solidFill>
                <a:schemeClr val="bg1"/>
              </a:solidFill>
            </a:endParaRPr>
          </a:p>
        </p:txBody>
      </p:sp>
      <p:sp>
        <p:nvSpPr>
          <p:cNvPr id="13" name="文本框 10"/>
          <p:cNvSpPr txBox="1"/>
          <p:nvPr>
            <p:custDataLst>
              <p:tags r:id="rId6"/>
            </p:custDataLst>
          </p:nvPr>
        </p:nvSpPr>
        <p:spPr>
          <a:xfrm>
            <a:off x="5299075" y="3577590"/>
            <a:ext cx="2664460" cy="802640"/>
          </a:xfrm>
          <a:prstGeom prst="rect">
            <a:avLst/>
          </a:prstGeom>
          <a:noFill/>
        </p:spPr>
        <p:txBody>
          <a:bodyPr vert="horz" wrap="square" lIns="67500" tIns="35100" rIns="67500" bIns="351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fontAlgn="auto">
              <a:lnSpc>
                <a:spcPct val="120000"/>
              </a:lnSpc>
              <a:spcBef>
                <a:spcPts val="0"/>
              </a:spcBef>
              <a:spcAft>
                <a:spcPts val="800"/>
              </a:spcAft>
              <a:buSzPct val="100000"/>
              <a:buNone/>
            </a:pPr>
            <a:r>
              <a:rPr lang="zh-CN" altLang="en-US" spc="22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提高学生的自学能力和科研能力。</a:t>
            </a:r>
            <a:endParaRPr lang="zh-CN" altLang="en-US" spc="22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5" name="文本框 4"/>
          <p:cNvSpPr txBox="1"/>
          <p:nvPr userDrawn="1"/>
        </p:nvSpPr>
        <p:spPr>
          <a:xfrm>
            <a:off x="2057400" y="666750"/>
            <a:ext cx="4795520" cy="460375"/>
          </a:xfrm>
          <a:prstGeom prst="rect">
            <a:avLst/>
          </a:prstGeom>
          <a:noFill/>
        </p:spPr>
        <p:txBody>
          <a:bodyPr wrap="square" rtlCol="0">
            <a:spAutoFit/>
          </a:bodyPr>
          <a:p>
            <a:pPr algn="ctr"/>
            <a:r>
              <a:rPr lang="zh-CN" sz="2400" b="1" dirty="0" smtClean="0">
                <a:solidFill>
                  <a:srgbClr val="00AFE1"/>
                </a:solidFill>
                <a:latin typeface="微软雅黑" panose="020B0503020204020204" pitchFamily="34" charset="-122"/>
                <a:ea typeface="微软雅黑" panose="020B0503020204020204" pitchFamily="34" charset="-122"/>
                <a:cs typeface="微软雅黑" panose="020B0503020204020204" pitchFamily="34" charset="-122"/>
              </a:rPr>
              <a:t>学习目标</a:t>
            </a:r>
            <a:endParaRPr lang="zh-CN" sz="2400" b="1" dirty="0" smtClean="0">
              <a:solidFill>
                <a:srgbClr val="00AFE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889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一、了解中国知网</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762000" y="1733550"/>
            <a:ext cx="7620635" cy="2282190"/>
          </a:xfrm>
          <a:prstGeom prst="rect">
            <a:avLst/>
          </a:prstGeom>
          <a:noFill/>
        </p:spPr>
        <p:txBody>
          <a:bodyPr wrap="square" lIns="67500" tIns="35100" rIns="67500" bIns="35100" rtlCol="0">
            <a:norm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SzPct val="130000"/>
              <a:buFont typeface="Wingdings" panose="05000000000000000000" charset="0"/>
              <a:buChar char="l"/>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中国知网（China National Knowledge Infrastructure，CNKI）是一家数字出版平台，提供知识的专业服务网站，可以提供中国学术文献、外文文献、学位论文、报纸、会议、年鉴、工具书等各类资源统一检索、统一导航、在线阅读和下载服务。</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中国知网来源于国家知识基础设施（National Knowledge Infrastructure，NKI）的概念，由世界银行于 1998 年提出。</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1860" y="819150"/>
            <a:ext cx="7320280" cy="438785"/>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二、进入中国知网</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685800" y="1657350"/>
            <a:ext cx="4112895" cy="2676525"/>
          </a:xfrm>
          <a:prstGeom prst="rect">
            <a:avLst/>
          </a:prstGeom>
          <a:noFill/>
        </p:spPr>
        <p:txBody>
          <a:bodyPr wrap="square" rtlCol="0">
            <a:spAutoFit/>
          </a:bodyPr>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在浏览器地址栏中输入中国知网网址即可打开中国知网首页，如图 4-3-1 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首页的上半部分是搜索功能的主要检索区，分别单击“文献检索”“知识元检索”“引文检索”选项卡，即可进行相关类别的检索。</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下半部分又分三个区域，分别是“行业知识服务与知识管理平台”“研究学习平台”“专题知识库”，用户可以根据需要点击浏览。</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5"/>
          <a:stretch>
            <a:fillRect/>
          </a:stretch>
        </p:blipFill>
        <p:spPr>
          <a:xfrm>
            <a:off x="5181600" y="1885950"/>
            <a:ext cx="3401695" cy="192849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38200" y="971550"/>
            <a:ext cx="7320280" cy="415925"/>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三、快速检索</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762000" y="1651000"/>
            <a:ext cx="4402455" cy="2353310"/>
          </a:xfrm>
          <a:prstGeom prst="rect">
            <a:avLst/>
          </a:prstGeom>
          <a:noFill/>
        </p:spPr>
        <p:txBody>
          <a:bodyPr wrap="square" rtlCol="0">
            <a:spAutoFit/>
          </a:bodyPr>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（1）单击搜索框中的下拉按钮，在下拉列表中选择“主题”“关键字”“篇名”“作者”等检索字段，如图 4-3-2 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（2）在输入框中输入对应的内容，如“人工智能算法”。</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（3）勾选“学术期刊”“学位论文”“报纸”等一个或多个复选框。</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8" name="图片 7"/>
          <p:cNvPicPr>
            <a:picLocks noChangeAspect="1"/>
          </p:cNvPicPr>
          <p:nvPr/>
        </p:nvPicPr>
        <p:blipFill>
          <a:blip r:embed="rId5"/>
          <a:stretch>
            <a:fillRect/>
          </a:stretch>
        </p:blipFill>
        <p:spPr>
          <a:xfrm>
            <a:off x="5334000" y="1809750"/>
            <a:ext cx="3560445" cy="219011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38200" y="895350"/>
            <a:ext cx="7320280" cy="415925"/>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三、快速检索</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533400" y="1733550"/>
            <a:ext cx="4402455" cy="2886710"/>
          </a:xfrm>
          <a:prstGeom prst="rect">
            <a:avLst/>
          </a:prstGeom>
          <a:noFill/>
        </p:spPr>
        <p:txBody>
          <a:bodyPr wrap="square" rtlCol="0">
            <a:spAutoFit/>
          </a:bodyPr>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（4）单击“搜索”按钮，即可开始搜索，系统弹出检索结果列表，如图 4-3-3所示。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（5）单击“排序”右侧的“相关度”或“发表时间”“被引”“下载”，可以对结果列表进行排序。</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（6）单击窗口左侧“主题”“发表年度”“学科”“作者”等选项卡，可以进行分组浏览。</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（7）单击某个文献标题，将进入文献介绍页面，如图 4-3-4 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（8）如果是 CNKI 的注册用户，可以下载和浏览文献全文。</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5257800" y="1390015"/>
            <a:ext cx="3046095" cy="1788795"/>
          </a:xfrm>
          <a:prstGeom prst="rect">
            <a:avLst/>
          </a:prstGeom>
        </p:spPr>
      </p:pic>
      <p:pic>
        <p:nvPicPr>
          <p:cNvPr id="3" name="图片 2"/>
          <p:cNvPicPr>
            <a:picLocks noChangeAspect="1"/>
          </p:cNvPicPr>
          <p:nvPr/>
        </p:nvPicPr>
        <p:blipFill>
          <a:blip r:embed="rId5"/>
          <a:stretch>
            <a:fillRect/>
          </a:stretch>
        </p:blipFill>
        <p:spPr>
          <a:xfrm>
            <a:off x="5353050" y="3257550"/>
            <a:ext cx="2950845" cy="181102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01</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248785" y="2087880"/>
            <a:ext cx="4511040" cy="60896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sz="44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单元四　信息检索</a:t>
            </a:r>
            <a:endParaRPr lang="zh-CN" altLang="en-US" sz="44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774700"/>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了解信息检索基础知识</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使用搜索引擎</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a:t>
            </a: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3</a:t>
            </a: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利用专业平台检索信息</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19200" y="1581150"/>
            <a:ext cx="3569970" cy="2250440"/>
          </a:xfrm>
          <a:prstGeom prst="rect">
            <a:avLst/>
          </a:prstGeom>
        </p:spPr>
        <p:txBody>
          <a:bodyPr vert="horz" wrap="square" lIns="67500" tIns="0" rIns="67500" bIns="35100" anchor="t" anchorCtr="0">
            <a:spAutoFit/>
          </a:bodyPr>
          <a:p>
            <a:pPr>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（1）单击搜索框右侧的“高级检索”按钮，将进入“高级检索”窗口，如图4-3-5 所示。</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（2）高级检索的检索条件包含内容检索条件和检索控制条件。内容检索条件主要是通过主题、作者、作者单位等限制；检索控制条件主要通过发表时间、文献来源、支持基金等限制。</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（3）检索时还可以对匹配方式、检索词的中英文扩展进行限定。</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四、高级检索</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4876800" y="1809750"/>
            <a:ext cx="3079750" cy="1783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19200" y="1991360"/>
            <a:ext cx="2981960" cy="1650365"/>
          </a:xfrm>
          <a:prstGeom prst="rect">
            <a:avLst/>
          </a:prstGeom>
        </p:spPr>
        <p:txBody>
          <a:bodyPr vert="horz" wrap="square" lIns="67500" tIns="0" rIns="67500" bIns="35100" anchor="t" anchorCtr="0">
            <a:spAutoFit/>
          </a:bodyPr>
          <a:p>
            <a:pPr algn="just">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单击“专业检索”项，将进入“专业检索”窗口，如图 4-3-6 所示。专业检索需要使用检索算符编制检索式，适合于查询、信息分析人员使用。</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五、专业检索</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4495800" y="1809750"/>
            <a:ext cx="3437255" cy="1868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8" name="矩形 7"/>
          <p:cNvSpPr/>
          <p:nvPr>
            <p:custDataLst>
              <p:tags r:id="rId1"/>
            </p:custDataLst>
          </p:nvPr>
        </p:nvSpPr>
        <p:spPr bwMode="auto">
          <a:xfrm>
            <a:off x="907415" y="859155"/>
            <a:ext cx="2538730" cy="11049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2"/>
            </p:custDataLst>
          </p:nvPr>
        </p:nvSpPr>
        <p:spPr>
          <a:xfrm>
            <a:off x="1191895" y="1628140"/>
            <a:ext cx="2981960" cy="2296795"/>
          </a:xfrm>
          <a:prstGeom prst="rect">
            <a:avLst/>
          </a:prstGeom>
        </p:spPr>
        <p:txBody>
          <a:bodyPr vert="horz" wrap="square" lIns="67500" tIns="0" rIns="67500" bIns="35100" anchor="t" anchorCtr="0">
            <a:spAutoFit/>
          </a:bodyPr>
          <a:p>
            <a:pPr algn="just">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（1）单击“作者发文检索”项，将进入“作者发文检索”窗口，如图 4-3-7 所示。</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（2）输入作者姓名。</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（3）在右侧引导列表中根据机构名称进行勾选，以便精准定位，如图 4-3-8 所示。</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六、作者发文检索</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4"/>
          <a:stretch>
            <a:fillRect/>
          </a:stretch>
        </p:blipFill>
        <p:spPr>
          <a:xfrm>
            <a:off x="4724400" y="742950"/>
            <a:ext cx="3580130" cy="1911985"/>
          </a:xfrm>
          <a:prstGeom prst="rect">
            <a:avLst/>
          </a:prstGeom>
        </p:spPr>
      </p:pic>
      <p:pic>
        <p:nvPicPr>
          <p:cNvPr id="5" name="图片 4"/>
          <p:cNvPicPr>
            <a:picLocks noChangeAspect="1"/>
          </p:cNvPicPr>
          <p:nvPr/>
        </p:nvPicPr>
        <p:blipFill>
          <a:blip r:embed="rId5"/>
          <a:stretch>
            <a:fillRect/>
          </a:stretch>
        </p:blipFill>
        <p:spPr>
          <a:xfrm>
            <a:off x="4724400" y="2800350"/>
            <a:ext cx="3651885" cy="1956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961875"/>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3733800" cy="326390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2131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1" y="15191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7455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801120" y="2326393"/>
            <a:ext cx="3359900" cy="217551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04800" algn="just" fontAlgn="auto">
              <a:lnSpc>
                <a:spcPct val="120000"/>
              </a:lnSpc>
              <a:buNone/>
              <a:extLst>
                <a:ext uri="{35155182-B16C-46BC-9424-99874614C6A1}">
                  <wpsdc:indentchars xmlns:wpsdc="http://www.wps.cn/officeDocument/2017/drawingmlCustomData" val="200" checksum="2875442453"/>
                </a:ext>
              </a:extLst>
            </a:pPr>
            <a:r>
              <a:rPr lang="zh-CN" altLang="en-US" sz="1050" spc="150" dirty="0">
                <a:solidFill>
                  <a:srgbClr val="FFFFFF"/>
                </a:solidFill>
                <a:latin typeface="微软雅黑" panose="020B0503020204020204" pitchFamily="34" charset="-122"/>
                <a:ea typeface="微软雅黑" panose="020B0503020204020204" pitchFamily="34" charset="-122"/>
              </a:rPr>
              <a:t>Internet 从诞生之日起就逐步改变着世界。随着云计算和大数据的蓬勃发展，更是迎来了信息的快速发展期，信息的存储发展到 TB、PB、ZB 的数量级，通常把这种现象称为“信息爆炸”。汹涌而来的信息经常使我们无所适从，如何从浩如烟海的信息海洋中迅速而准确地获取最需要的信息，变得非常困难。例如，当我们在搞科研时，需要知道当前研究对象发展到哪一步、是否能够改进等，如果没有这些信息，相当于重复工作。信息检索就是可以帮助我们在信息的海洋里自由遨游的重要工具。</a:t>
            </a:r>
            <a:endParaRPr lang="zh-CN" altLang="en-US" sz="105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48995" y="14668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3932439" y="270036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3999287" y="276716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612005" y="2660650"/>
            <a:ext cx="395351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10000"/>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3. 掌握通过网页、社交媒体等不同信息平台进行信息检索的方法。</a:t>
            </a:r>
            <a:endParaRPr lang="en-US" altLang="zh-CN" sz="105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3"/>
            </p:custDataLst>
          </p:nvPr>
        </p:nvCxnSpPr>
        <p:spPr>
          <a:xfrm>
            <a:off x="4573780" y="1962724"/>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4"/>
            </p:custDataLst>
          </p:nvPr>
        </p:nvCxnSpPr>
        <p:spPr>
          <a:xfrm>
            <a:off x="4573780" y="257743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5"/>
            </p:custDataLst>
          </p:nvPr>
        </p:nvCxnSpPr>
        <p:spPr>
          <a:xfrm>
            <a:off x="4573780" y="319214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6"/>
            </p:custDataLst>
          </p:nvPr>
        </p:nvCxnSpPr>
        <p:spPr>
          <a:xfrm>
            <a:off x="4573780" y="380685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87"/>
            </p:custDataLst>
          </p:nvPr>
        </p:nvSpPr>
        <p:spPr bwMode="auto">
          <a:xfrm>
            <a:off x="4612005" y="204597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2. 掌握常用搜索引擎的自定义搜索方法，掌握布尔逻辑检索、截词检索、位置检索、限制检索等检索方法。</a:t>
            </a:r>
            <a:endParaRPr lang="en-US" altLang="zh-CN" sz="105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88"/>
            </p:custDataLst>
          </p:nvPr>
        </p:nvSpPr>
        <p:spPr>
          <a:xfrm rot="2700000">
            <a:off x="3932439" y="208565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89"/>
            </p:custDataLst>
          </p:nvPr>
        </p:nvSpPr>
        <p:spPr bwMode="auto">
          <a:xfrm>
            <a:off x="3993914" y="214712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0"/>
            </p:custDataLst>
          </p:nvPr>
        </p:nvSpPr>
        <p:spPr bwMode="auto">
          <a:xfrm>
            <a:off x="4601845" y="3279140"/>
            <a:ext cx="397446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4. 掌握通过期刊、论文、专利、商标、数字信息资源平台等专用平台进行信息检索的方法。</a:t>
            </a:r>
            <a:endParaRPr lang="en-US" altLang="zh-CN" sz="105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1"/>
            </p:custDataLst>
          </p:nvPr>
        </p:nvSpPr>
        <p:spPr>
          <a:xfrm rot="2700000">
            <a:off x="3932439" y="331507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2"/>
            </p:custDataLst>
          </p:nvPr>
        </p:nvSpPr>
        <p:spPr bwMode="auto">
          <a:xfrm>
            <a:off x="4019310" y="337654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3"/>
            </p:custDataLst>
          </p:nvPr>
        </p:nvSpPr>
        <p:spPr bwMode="auto">
          <a:xfrm>
            <a:off x="4529455" y="1431290"/>
            <a:ext cx="386143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spcBef>
                <a:spcPts val="0"/>
              </a:spcBef>
              <a:spcAft>
                <a:spcPts val="0"/>
              </a:spcAft>
            </a:pPr>
            <a:r>
              <a:rPr lang="en-US" altLang="zh-CN" sz="1050" spc="150" dirty="0">
                <a:latin typeface="微软雅黑" panose="020B0503020204020204" pitchFamily="34" charset="-122"/>
                <a:ea typeface="微软雅黑" panose="020B0503020204020204" pitchFamily="34" charset="-122"/>
              </a:rPr>
              <a:t>1. 理解信息检索的基本概念，了解信息检索的基本流程。</a:t>
            </a:r>
            <a:endParaRPr lang="en-US" altLang="zh-CN" sz="105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4"/>
            </p:custDataLst>
          </p:nvPr>
        </p:nvSpPr>
        <p:spPr>
          <a:xfrm rot="2700000">
            <a:off x="3932439" y="147094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5"/>
            </p:custDataLst>
          </p:nvPr>
        </p:nvSpPr>
        <p:spPr bwMode="auto">
          <a:xfrm>
            <a:off x="3994693" y="153421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43860" y="4381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9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custDataLst>
              <p:tags r:id="rId1"/>
            </p:custDataLst>
          </p:nvPr>
        </p:nvSpPr>
        <p:spPr>
          <a:xfrm>
            <a:off x="1524000" y="2038350"/>
            <a:ext cx="6706235" cy="2008505"/>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93700" fontAlgn="auto">
              <a:lnSpc>
                <a:spcPct val="150000"/>
              </a:lnSpc>
              <a:extLst>
                <a:ext uri="{35155182-B16C-46BC-9424-99874614C6A1}">
                  <wpsdc:indentchars xmlns:wpsdc="http://www.wps.cn/officeDocument/2017/drawingmlCustomData" val="200" checksum="3005609720"/>
                </a:ext>
              </a:extLst>
            </a:pPr>
            <a:r>
              <a:rPr lang="zh-CN" altLang="en-US">
                <a:sym typeface="Arial" panose="020B0604020202020204" pitchFamily="34" charset="0"/>
              </a:rPr>
              <a:t>信息检索是进行信息查询和获取信息的主要方式，是查找信息的方法和手段。随着互联网的普及和发展，我们可获取、需处理的信息量呈爆发式增长，信息检索是我们获取知识的捷径，也是我们进行自主学习、科学研究的向导。掌握高效检索信息的方法，也是现代信息社会对高素质技术技能人才的基本要求。</a:t>
            </a:r>
            <a:endParaRPr lang="zh-CN" altLang="en-US">
              <a:sym typeface="Arial" panose="020B0604020202020204" pitchFamily="34" charset="0"/>
            </a:endParaRPr>
          </a:p>
          <a:p>
            <a:pPr indent="393700" fontAlgn="auto">
              <a:lnSpc>
                <a:spcPct val="150000"/>
              </a:lnSpc>
              <a:extLst>
                <a:ext uri="{35155182-B16C-46BC-9424-99874614C6A1}">
                  <wpsdc:indentchars xmlns:wpsdc="http://www.wps.cn/officeDocument/2017/drawingmlCustomData" val="200" checksum="3005609720"/>
                </a:ext>
              </a:extLst>
            </a:pPr>
            <a:r>
              <a:rPr lang="zh-CN" altLang="en-US">
                <a:sym typeface="Arial" panose="020B0604020202020204" pitchFamily="34" charset="0"/>
              </a:rPr>
              <a:t>本任务我们将学习信息检索的基础知识。</a:t>
            </a:r>
            <a:endParaRPr lang="zh-CN" altLang="en-US">
              <a:sym typeface="Arial" panose="020B0604020202020204" pitchFamily="34" charset="0"/>
            </a:endParaRPr>
          </a:p>
        </p:txBody>
      </p:sp>
      <p:sp>
        <p:nvSpPr>
          <p:cNvPr id="43" name="文本框 42"/>
          <p:cNvSpPr txBox="1"/>
          <p:nvPr>
            <p:custDataLst>
              <p:tags r:id="rId2"/>
            </p:custDataLst>
          </p:nvPr>
        </p:nvSpPr>
        <p:spPr>
          <a:xfrm>
            <a:off x="1524000" y="1524635"/>
            <a:ext cx="6706235" cy="378460"/>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userDrawn="1"/>
        </p:nvSpPr>
        <p:spPr>
          <a:xfrm>
            <a:off x="2057400" y="590550"/>
            <a:ext cx="4795520" cy="368300"/>
          </a:xfrm>
          <a:prstGeom prst="rect">
            <a:avLst/>
          </a:prstGeom>
          <a:noFill/>
        </p:spPr>
        <p:txBody>
          <a:bodyPr wrap="square" rtlCol="0">
            <a:spAutoFit/>
          </a:bodyPr>
          <a:p>
            <a:pPr algn="ct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任务</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了解信息检索基础知识</a:t>
            </a:r>
            <a:endPar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765935" y="182181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1. 理解信息检索的基本概念和基本原理。</a:t>
            </a:r>
            <a:endParaRPr lang="zh-CN" altLang="en-US" sz="1400" smtClean="0">
              <a:solidFill>
                <a:schemeClr val="tx1"/>
              </a:solidFill>
              <a:sym typeface="Arial" panose="020B0604020202020204" pitchFamily="34" charset="0"/>
            </a:endParaRPr>
          </a:p>
        </p:txBody>
      </p:sp>
      <p:sp>
        <p:nvSpPr>
          <p:cNvPr id="4" name="矩形: 圆角 26"/>
          <p:cNvSpPr/>
          <p:nvPr>
            <p:custDataLst>
              <p:tags r:id="rId2"/>
            </p:custDataLst>
          </p:nvPr>
        </p:nvSpPr>
        <p:spPr>
          <a:xfrm rot="8032692">
            <a:off x="953135" y="1984375"/>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201420" y="1875155"/>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777365" y="248983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2. 了解信息检索的分类。</a:t>
            </a:r>
            <a:endParaRPr lang="zh-CN" altLang="en-US" sz="1400" smtClean="0">
              <a:solidFill>
                <a:schemeClr val="tx1"/>
              </a:solidFill>
              <a:sym typeface="Arial" panose="020B0604020202020204" pitchFamily="34" charset="0"/>
            </a:endParaRPr>
          </a:p>
        </p:txBody>
      </p:sp>
      <p:sp>
        <p:nvSpPr>
          <p:cNvPr id="28" name="矩形: 圆角 27"/>
          <p:cNvSpPr/>
          <p:nvPr>
            <p:custDataLst>
              <p:tags r:id="rId5"/>
            </p:custDataLst>
          </p:nvPr>
        </p:nvSpPr>
        <p:spPr>
          <a:xfrm rot="8032692">
            <a:off x="953135" y="2651760"/>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201420" y="2545715"/>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760220" y="315722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3. 了解布尔逻辑检索、截词检索、位置检索、限制检索的技术要素。</a:t>
            </a:r>
            <a:endParaRPr lang="zh-CN" altLang="en-US" sz="1400" smtClean="0">
              <a:solidFill>
                <a:schemeClr val="tx1"/>
              </a:solidFill>
              <a:sym typeface="Arial" panose="020B0604020202020204" pitchFamily="34" charset="0"/>
            </a:endParaRPr>
          </a:p>
        </p:txBody>
      </p:sp>
      <p:sp>
        <p:nvSpPr>
          <p:cNvPr id="10" name="矩形: 圆角 28"/>
          <p:cNvSpPr/>
          <p:nvPr>
            <p:custDataLst>
              <p:tags r:id="rId8"/>
            </p:custDataLst>
          </p:nvPr>
        </p:nvSpPr>
        <p:spPr>
          <a:xfrm rot="8032692">
            <a:off x="953135" y="3317875"/>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201420" y="3211830"/>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grpSp>
        <p:nvGrpSpPr>
          <p:cNvPr id="5" name="组合 4"/>
          <p:cNvGrpSpPr/>
          <p:nvPr/>
        </p:nvGrpSpPr>
        <p:grpSpPr>
          <a:xfrm>
            <a:off x="6696710" y="500380"/>
            <a:ext cx="1468755" cy="1358900"/>
            <a:chOff x="6199" y="2617"/>
            <a:chExt cx="1763" cy="1763"/>
          </a:xfrm>
        </p:grpSpPr>
        <p:sp>
          <p:nvSpPr>
            <p:cNvPr id="26" name="圆角矩形 25"/>
            <p:cNvSpPr/>
            <p:nvPr>
              <p:custDataLst>
                <p:tags r:id="rId10"/>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11"/>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12"/>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3"/>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14"/>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15"/>
            </p:custDataLst>
          </p:nvPr>
        </p:nvSpPr>
        <p:spPr>
          <a:xfrm>
            <a:off x="6964680" y="969645"/>
            <a:ext cx="99695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127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一、信息的基本概念</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573405" y="1581150"/>
            <a:ext cx="8080375" cy="274828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just" fontAlgn="ctr">
              <a:lnSpc>
                <a:spcPct val="150000"/>
              </a:lnSpc>
              <a:spcBef>
                <a:spcPts val="1000"/>
              </a:spcBef>
              <a:spcAft>
                <a:spcPts val="0"/>
              </a:spcAft>
              <a:buSzPct val="130000"/>
              <a:buFont typeface="Wingdings" panose="05000000000000000000" charset="0"/>
              <a:buChar char="l"/>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信息作为科学术语最早出现在哈特莱（R.V. L. Hartley）于 1928 年撰写的《信息传输》一文中。20 世纪 40 年代，信息论的奠基人香农（C.E. Shannon）给出了信息的明确定义，他认为“信息是用来消除随机不确定性的东西”，这一定义被人们看作是经典性定义并加以引用。我国著名的信息学专家钟义信教授认为“信息是事物存在方式或运动状态，以这种方式或状态直接或间接的表述”。</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50000"/>
              </a:lnSpc>
              <a:spcBef>
                <a:spcPts val="1000"/>
              </a:spcBef>
              <a:spcAft>
                <a:spcPts val="0"/>
              </a:spcAft>
              <a:buSzPct val="130000"/>
              <a:buFont typeface="Wingdings" panose="05000000000000000000" charset="0"/>
              <a:buChar char="l"/>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我们人类的认知过程其实就是不断地从外界获取信息和加工信息的过程。同物质、能量一样，信息是一种资源。物质提供材料，能量提供动力，信息则提供知识、智慧和情报。</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127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二、信息检索的定义</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573405" y="1581150"/>
            <a:ext cx="8080375" cy="274828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lvl="0" indent="0" algn="just" fontAlgn="ctr">
              <a:lnSpc>
                <a:spcPct val="120000"/>
              </a:lnSpc>
              <a:spcBef>
                <a:spcPts val="1000"/>
              </a:spcBef>
              <a:spcAft>
                <a:spcPts val="0"/>
              </a:spcAft>
              <a:buSzPct val="130000"/>
              <a:buFont typeface="Wingdings" panose="05000000000000000000" charset="0"/>
              <a:buNone/>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信息检索（Information Retrieval，IR）是指将信息按一定的方式组织起来，并根据用户的需要找出有关信息的过程和技术。信息检索有狭义和广义之分。</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20000"/>
              </a:lnSpc>
              <a:spcBef>
                <a:spcPts val="1000"/>
              </a:spcBef>
              <a:spcAft>
                <a:spcPts val="0"/>
              </a:spcAft>
              <a:buSzPct val="130000"/>
              <a:buFont typeface="Wingdings" panose="05000000000000000000" charset="0"/>
              <a:buChar char="l"/>
            </a:pPr>
            <a:r>
              <a:rPr sz="1400" b="1" dirty="0">
                <a:solidFill>
                  <a:srgbClr val="00AFE1"/>
                </a:solidFill>
                <a:latin typeface="Arial" panose="020B0604020202020204" pitchFamily="34" charset="0"/>
                <a:ea typeface="微软雅黑" panose="020B0503020204020204" pitchFamily="34" charset="-122"/>
                <a:sym typeface="+mn-ea"/>
              </a:rPr>
              <a:t>1. 狭义的信息检索</a:t>
            </a:r>
            <a:endParaRPr sz="1400" b="1" dirty="0">
              <a:solidFill>
                <a:srgbClr val="00AFE1"/>
              </a:solidFill>
              <a:latin typeface="Arial" panose="020B0604020202020204" pitchFamily="34" charset="0"/>
              <a:ea typeface="微软雅黑" panose="020B0503020204020204" pitchFamily="34" charset="-122"/>
              <a:sym typeface="+mn-ea"/>
            </a:endParaRPr>
          </a:p>
          <a:p>
            <a:pPr lvl="0" indent="0" algn="just" fontAlgn="ctr">
              <a:lnSpc>
                <a:spcPct val="120000"/>
              </a:lnSpc>
              <a:spcBef>
                <a:spcPts val="1000"/>
              </a:spcBef>
              <a:spcAft>
                <a:spcPts val="0"/>
              </a:spcAft>
              <a:buSzPct val="130000"/>
              <a:buFont typeface="Wingdings" panose="05000000000000000000" charset="0"/>
              <a:buNone/>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狭义的信息检索是指信息查询（Information Search），即用户根据需要，采用一定的方法，借助检索工具，从信息集合中找出所需要信息的查找过程。</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20000"/>
              </a:lnSpc>
              <a:spcBef>
                <a:spcPts val="1000"/>
              </a:spcBef>
              <a:spcAft>
                <a:spcPts val="0"/>
              </a:spcAft>
              <a:buSzPct val="130000"/>
              <a:buFont typeface="Wingdings" panose="05000000000000000000" charset="0"/>
              <a:buChar char="l"/>
            </a:pPr>
            <a:r>
              <a:rPr sz="1400" b="1" dirty="0">
                <a:solidFill>
                  <a:srgbClr val="00AFE1"/>
                </a:solidFill>
                <a:latin typeface="Arial" panose="020B0604020202020204" pitchFamily="34" charset="0"/>
                <a:ea typeface="微软雅黑" panose="020B0503020204020204" pitchFamily="34" charset="-122"/>
                <a:sym typeface="+mn-ea"/>
              </a:rPr>
              <a:t>2. 广义的信息检索</a:t>
            </a:r>
            <a:endParaRPr sz="1400" b="1" dirty="0">
              <a:solidFill>
                <a:srgbClr val="00AFE1"/>
              </a:solidFill>
              <a:latin typeface="Arial" panose="020B0604020202020204" pitchFamily="34" charset="0"/>
              <a:ea typeface="微软雅黑" panose="020B0503020204020204" pitchFamily="34" charset="-122"/>
              <a:sym typeface="+mn-ea"/>
            </a:endParaRPr>
          </a:p>
          <a:p>
            <a:pPr lvl="0" indent="0" algn="just" fontAlgn="ctr">
              <a:lnSpc>
                <a:spcPct val="120000"/>
              </a:lnSpc>
              <a:spcBef>
                <a:spcPts val="1000"/>
              </a:spcBef>
              <a:spcAft>
                <a:spcPts val="0"/>
              </a:spcAft>
              <a:buSzPct val="130000"/>
              <a:buFont typeface="Wingdings" panose="05000000000000000000" charset="0"/>
              <a:buNone/>
            </a:pPr>
            <a:r>
              <a:rPr sz="1400" b="1" dirty="0">
                <a:solidFill>
                  <a:srgbClr val="000000">
                    <a:lumMod val="75000"/>
                    <a:lumOff val="25000"/>
                  </a:srgbClr>
                </a:solidFill>
                <a:latin typeface="Arial" panose="020B0604020202020204" pitchFamily="34" charset="0"/>
                <a:ea typeface="微软雅黑" panose="020B0503020204020204" pitchFamily="34" charset="-122"/>
                <a:sym typeface="+mn-ea"/>
              </a:rPr>
              <a:t>广义的信息检索是指将信息按一定的方式进行加工、整理、组织并存储起来，再根据信息用户特定的需要将相关信息准确地查找出来的过程，又称为信息的存储与检索。一般情况下，信息检索指的是广义的信息检索。</a:t>
            </a:r>
            <a:endParaRPr sz="14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MH" val="20161022203400"/>
  <p:tag name="MH_LIBRARY" val="GRAPHIC"/>
  <p:tag name="MH_TYPE" val="Other"/>
  <p:tag name="MH_ORDER" val="1"/>
</p:tagLst>
</file>

<file path=ppt/tags/tag10.xml><?xml version="1.0" encoding="utf-8"?>
<p:tagLst xmlns:p="http://schemas.openxmlformats.org/presentationml/2006/main">
  <p:tag name="MH" val="20161022192605"/>
  <p:tag name="MH_LIBRARY" val="GRAPHIC"/>
  <p:tag name="MH_TYPE" val="Text"/>
  <p:tag name="MH_ORDER" val="1"/>
</p:tagLst>
</file>

<file path=ppt/tags/tag100.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7.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MH" val="20161022203400"/>
  <p:tag name="MH_LIBRARY" val="GRAPHIC"/>
  <p:tag name="MH_TYPE" val="Other"/>
  <p:tag name="MH_ORDER" val="1"/>
</p:tagLst>
</file>

<file path=ppt/tags/tag11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18.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MH" val="20161022192605"/>
  <p:tag name="MH_LIBRARY" val="GRAPHIC"/>
  <p:tag name="MH_TYPE" val="Text"/>
  <p:tag name="MH_ORDER" val="1"/>
</p:tagLst>
</file>

<file path=ppt/tags/tag120.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13.xml><?xml version="1.0" encoding="utf-8"?>
<p:tagLst xmlns:p="http://schemas.openxmlformats.org/presentationml/2006/main">
  <p:tag name="MH" val="20161022204343"/>
  <p:tag name="MH_LIBRARY" val="GRAPHIC"/>
  <p:tag name="MH_ORDER" val="标题 5"/>
</p:tagLst>
</file>

<file path=ppt/tags/tag130.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31.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137.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138.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139.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14.xml><?xml version="1.0" encoding="utf-8"?>
<p:tagLst xmlns:p="http://schemas.openxmlformats.org/presentationml/2006/main">
  <p:tag name="MH" val="20161022204343"/>
  <p:tag name="MH_LIBRARY" val="GRAPHIC"/>
  <p:tag name="MH_ORDER" val="文本占位符 6"/>
</p:tagLst>
</file>

<file path=ppt/tags/tag140.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141.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142.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143.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144.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145.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146.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147.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148.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149.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150.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151.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152.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153.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154.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155.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156.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157.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158.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159.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160.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161.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162.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163.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164.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165.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166.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167.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168.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169.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170.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171.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172.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173.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174.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175.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176.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17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180.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18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19.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190.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327_1*i*1"/>
  <p:tag name="KSO_WM_TEMPLATE_CATEGORY" val="diagram"/>
  <p:tag name="KSO_WM_TEMPLATE_INDEX" val="20191327"/>
  <p:tag name="KSO_WM_UNIT_LAYERLEVEL" val="1"/>
  <p:tag name="KSO_WM_TAG_VERSION" val="1.0"/>
  <p:tag name="KSO_WM_BEAUTIFY_FLAG" val="#wm#"/>
  <p:tag name="KSO_WM_UNIT_ADJUSTLAYOUT_ID" val="15"/>
  <p:tag name="KSO_WM_UNIT_COLOR_SCHEME_SHAPE_ID" val="15"/>
  <p:tag name="KSO_WM_UNIT_COLOR_SCHEME_PARENT_PAGE" val="0_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327_1*i*2"/>
  <p:tag name="KSO_WM_TEMPLATE_CATEGORY" val="diagram"/>
  <p:tag name="KSO_WM_TEMPLATE_INDEX" val="20191327"/>
  <p:tag name="KSO_WM_UNIT_LAYERLEVEL" val="1"/>
  <p:tag name="KSO_WM_TAG_VERSION" val="1.0"/>
  <p:tag name="KSO_WM_BEAUTIFY_FLAG" val="#wm#"/>
  <p:tag name="KSO_WM_UNIT_ADJUSTLAYOUT_ID" val="38"/>
  <p:tag name="KSO_WM_UNIT_COLOR_SCHEME_SHAPE_ID" val="38"/>
  <p:tag name="KSO_WM_UNIT_COLOR_SCHEME_PARENT_PAGE" val="0_1"/>
  <p:tag name="KSO_WM_UNIT_FOIL_COLOR" val="1"/>
</p:tagLst>
</file>

<file path=ppt/tags/tag193.xml><?xml version="1.0" encoding="utf-8"?>
<p:tagLst xmlns:p="http://schemas.openxmlformats.org/presentationml/2006/main">
  <p:tag name="KSO_WM_UNIT_TEXT_PART_ID" val="2-c"/>
  <p:tag name="KSO_WM_UNIT_TEXT_PART_SIZE" val="169.76*434.5"/>
  <p:tag name="KSO_WM_UNIT_VALUE" val="182"/>
  <p:tag name="KSO_WM_UNIT_HIGHLIGHT" val="0"/>
  <p:tag name="KSO_WM_UNIT_COMPATIBLE" val="0"/>
  <p:tag name="KSO_WM_UNIT_DIAGRAM_ISNUMVISUAL" val="0"/>
  <p:tag name="KSO_WM_UNIT_DIAGRAM_ISREFERUNIT" val="0"/>
  <p:tag name="KSO_WM_UNIT_ID" val="diagram20191327_1*f*1"/>
  <p:tag name="KSO_WM_TEMPLATE_CATEGORY" val="diagram"/>
  <p:tag name="KSO_WM_TEMPLATE_INDEX" val="20191327"/>
  <p:tag name="KSO_WM_UNIT_LAYERLEVEL" val="1"/>
  <p:tag name="KSO_WM_TAG_VERSION" val="1.0"/>
  <p:tag name="KSO_WM_BEAUTIFY_FLAG" val="#wm#"/>
  <p:tag name="KSO_WM_UNIT_PRESET_TEXT" val="点击此处添加正文，文字是您思想的提炼，为了最终呈现发布的良好效果，请言简意赅的阐述您的观点，并根据需要酌情增减文字。&#13;即便信息错综复杂，需要用更多的文字来表述，也请您尽可能提炼思想的精髓，恰如其分的表达观点，往往事半功倍。"/>
  <p:tag name="KSO_WM_UNIT_TYPE" val="f"/>
  <p:tag name="KSO_WM_UNIT_INDEX" val="1"/>
  <p:tag name="KSO_WM_UNIT_ADJUSTLAYOUT_ID" val="10"/>
  <p:tag name="KSO_WM_UNIT_COLOR_SCHEME_SHAPE_ID" val="10"/>
  <p:tag name="KSO_WM_UNIT_COLOR_SCHEME_PARENT_PAGE" val="0_1"/>
  <p:tag name="KSO_WM_UNIT_TEXT_PART_ID_V2" val="d-2-1"/>
</p:tagLst>
</file>

<file path=ppt/tags/tag194.xml><?xml version="1.0" encoding="utf-8"?>
<p:tagLst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327_1*a*1"/>
  <p:tag name="KSO_WM_TEMPLATE_CATEGORY" val="diagram"/>
  <p:tag name="KSO_WM_TEMPLATE_INDEX" val="20191327"/>
  <p:tag name="KSO_WM_UNIT_LAYERLEVEL" val="1"/>
  <p:tag name="KSO_WM_TAG_VERSION" val="1.0"/>
  <p:tag name="KSO_WM_BEAUTIFY_FLAG" val="#wm#"/>
  <p:tag name="KSO_WM_UNIT_ADJUSTLAYOUT_ID" val="11"/>
  <p:tag name="KSO_WM_UNIT_COLOR_SCHEME_SHAPE_ID" val="11"/>
  <p:tag name="KSO_WM_UNIT_COLOR_SCHEME_PARENT_PAGE" val="0_1"/>
</p:tagLst>
</file>

<file path=ppt/tags/tag195.xml><?xml version="1.0" encoding="utf-8"?>
<p:tagLst xmlns:p="http://schemas.openxmlformats.org/presentationml/2006/main">
  <p:tag name="KSO_WM_SLIDE_ID" val="diagram20191327_1"/>
  <p:tag name="KSO_WM_SLIDE_ITEM_CNT" val="0"/>
  <p:tag name="KSO_WM_SLIDE_INDEX" val="1"/>
  <p:tag name="KSO_WM_TAG_VERSION" val="1.0"/>
  <p:tag name="KSO_WM_BEAUTIFY_FLAG" val="#wm#"/>
  <p:tag name="KSO_WM_TEMPLATE_CATEGORY" val="diagram"/>
  <p:tag name="KSO_WM_TEMPLATE_INDEX" val="20191327"/>
  <p:tag name="KSO_WM_SLIDE_LAYOUT" val="a_d_f"/>
  <p:tag name="KSO_WM_SLIDE_LAYOUT_CNT" val="1_1_1"/>
  <p:tag name="KSO_WM_SLIDE_TYPE" val="text"/>
  <p:tag name="KSO_WM_SLIDE_SUBTYPE" val="picTxt"/>
  <p:tag name="KSO_WM_SLIDE_SIZE" val="960*375"/>
  <p:tag name="KSO_WM_SLIDE_POSITION" val="0*82"/>
  <p:tag name="KSO_WM_SLIDE_CONSTRAINT" val="%7b%22slideConstraint%22%3a%7b%22seriesAreas%22%3a%5b%5d%2c%22singleAreas%22%3a%5b%7b%22shapes%22%3a%5b8%5d%2c%22serialConstraintIndex%22%3a-1%2c%22areatextmark%22%3a0%2c%22pictureprocessmark%22%3a0%7d%5d%7d%7d"/>
  <p:tag name="KSO_WM_SLIDE_COLORSCHEME_VERSION" val="3.2"/>
</p:tagLst>
</file>

<file path=ppt/tags/tag196.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19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2.xml><?xml version="1.0" encoding="utf-8"?>
<p:tagLst xmlns:p="http://schemas.openxmlformats.org/presentationml/2006/main">
  <p:tag name="MH" val="20161022192605"/>
  <p:tag name="MH_LIBRARY" val="GRAPHIC"/>
  <p:tag name="MH_TYPE" val="Text"/>
  <p:tag name="MH_ORDER" val="1"/>
</p:tagLst>
</file>

<file path=ppt/tags/tag20.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200.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201.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0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20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20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21.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21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21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21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20.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23.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24.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25.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26.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227.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228.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229.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30.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231.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232.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233.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234.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235.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823_1*i*1"/>
  <p:tag name="KSO_WM_TEMPLATE_CATEGORY" val="diagram"/>
  <p:tag name="KSO_WM_TEMPLATE_INDEX" val="20194823"/>
  <p:tag name="KSO_WM_UNIT_LAYERLEVEL" val="1"/>
  <p:tag name="KSO_WM_TAG_VERSION" val="1.0"/>
  <p:tag name="KSO_WM_BEAUTIFY_FLAG" val="#wm#"/>
  <p:tag name="KSO_WM_UNIT_COLOR_SCHEME_SHAPE_ID" val="36"/>
  <p:tag name="KSO_WM_UNIT_COLOR_SCHEME_PARENT_PAGE" val="0_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823_1*i*3"/>
  <p:tag name="KSO_WM_TEMPLATE_CATEGORY" val="diagram"/>
  <p:tag name="KSO_WM_TEMPLATE_INDEX" val="20194823"/>
  <p:tag name="KSO_WM_UNIT_LAYERLEVEL" val="1"/>
  <p:tag name="KSO_WM_TAG_VERSION" val="1.0"/>
  <p:tag name="KSO_WM_BEAUTIFY_FLAG" val="#wm#"/>
  <p:tag name="KSO_WM_UNIT_COLOR_SCHEME_SHAPE_ID" val="34"/>
  <p:tag name="KSO_WM_UNIT_COLOR_SCHEME_PARENT_PAGE" val="0_1"/>
</p:tagLst>
</file>

<file path=ppt/tags/tag238.xml><?xml version="1.0" encoding="utf-8"?>
<p:tagLst xmlns:p="http://schemas.openxmlformats.org/presentationml/2006/main">
  <p:tag name="KSO_WM_UNIT_TEXT_PART_ID_V2" val="a-3-2"/>
  <p:tag name="KSO_WM_UNIT_ISCONTENTSTITLE" val="0"/>
  <p:tag name="KSO_WM_UNIT_PRESET_TEXT" val="单击此处可添加您的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823_1*a*1"/>
  <p:tag name="KSO_WM_TEMPLATE_CATEGORY" val="diagram"/>
  <p:tag name="KSO_WM_TEMPLATE_INDEX" val="20194823"/>
  <p:tag name="KSO_WM_UNIT_LAYERLEVEL" val="1"/>
  <p:tag name="KSO_WM_TAG_VERSION" val="1.0"/>
  <p:tag name="KSO_WM_BEAUTIFY_FLAG" val="#wm#"/>
  <p:tag name="KSO_WM_UNIT_COLOR_SCHEME_SHAPE_ID" val="27"/>
  <p:tag name="KSO_WM_UNIT_COLOR_SCHEME_PARENT_PAGE" val="0_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823_1*i*8"/>
  <p:tag name="KSO_WM_TEMPLATE_CATEGORY" val="diagram"/>
  <p:tag name="KSO_WM_TEMPLATE_INDEX" val="20194823"/>
  <p:tag name="KSO_WM_UNIT_LAYERLEVEL" val="1"/>
  <p:tag name="KSO_WM_TAG_VERSION" val="1.0"/>
  <p:tag name="KSO_WM_BEAUTIFY_FLAG" val="#wm#"/>
  <p:tag name="KSO_WM_UNIT_COLOR_SCHEME_SHAPE_ID" val="33"/>
  <p:tag name="KSO_WM_UNIT_COLOR_SCHEME_PARENT_PAGE" val="0_1"/>
  <p:tag name="KSO_WM_UNIT_DECOLORIZATION" val="1"/>
</p:tagLst>
</file>

<file path=ppt/tags/tag24.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823_1*i*9"/>
  <p:tag name="KSO_WM_TEMPLATE_CATEGORY" val="diagram"/>
  <p:tag name="KSO_WM_TEMPLATE_INDEX" val="20194823"/>
  <p:tag name="KSO_WM_UNIT_LAYERLEVEL" val="1"/>
  <p:tag name="KSO_WM_TAG_VERSION" val="1.0"/>
  <p:tag name="KSO_WM_BEAUTIFY_FLAG" val="#wm#"/>
  <p:tag name="KSO_WM_UNIT_COLOR_SCHEME_SHAPE_ID" val="3"/>
  <p:tag name="KSO_WM_UNIT_COLOR_SCHEME_PARENT_PAGE" val="0_1"/>
  <p:tag name="KSO_WM_UNIT_FOIL_COLOR" val="1"/>
</p:tagLst>
</file>

<file path=ppt/tags/tag241.xml><?xml version="1.0" encoding="utf-8"?>
<p:tagLst xmlns:p="http://schemas.openxmlformats.org/presentationml/2006/main">
  <p:tag name="KSO_WM_UNIT_TEXT_PART_ID_V2" val="d-3-2"/>
  <p:tag name="KSO_WM_UNIT_PRESET_TEXT" val="点击此处添加正文，文字是您思想的提炼。&#13;为了最终呈现发布的良好效果，请尽量言简意赅的阐述观点。&#13;根据需要可酌情增减文字，以便观者可以便观者可以准确理解您所传达的信息。"/>
  <p:tag name="KSO_WM_UNIT_NOCLEAR" val="1"/>
  <p:tag name="KSO_WM_UNIT_VALUE" val="156"/>
  <p:tag name="KSO_WM_UNIT_HIGHLIGHT" val="0"/>
  <p:tag name="KSO_WM_UNIT_COMPATIBLE" val="0"/>
  <p:tag name="KSO_WM_UNIT_DIAGRAM_ISNUMVISUAL" val="0"/>
  <p:tag name="KSO_WM_UNIT_DIAGRAM_ISREFERUNIT" val="0"/>
  <p:tag name="KSO_WM_UNIT_TYPE" val="h_f"/>
  <p:tag name="KSO_WM_UNIT_INDEX" val="1_1"/>
  <p:tag name="KSO_WM_UNIT_ID" val="diagram20194823_1*h_f*1_1"/>
  <p:tag name="KSO_WM_TEMPLATE_CATEGORY" val="diagram"/>
  <p:tag name="KSO_WM_TEMPLATE_INDEX" val="20194823"/>
  <p:tag name="KSO_WM_UNIT_LAYERLEVEL" val="1_1"/>
  <p:tag name="KSO_WM_TAG_VERSION" val="1.0"/>
  <p:tag name="KSO_WM_BEAUTIFY_FLAG" val="#wm#"/>
  <p:tag name="KSO_WM_UNIT_COLOR_SCHEME_SHAPE_ID" val="26"/>
  <p:tag name="KSO_WM_UNIT_COLOR_SCHEME_PARENT_PAGE" val="0_1"/>
</p:tagLst>
</file>

<file path=ppt/tags/tag242.xml><?xml version="1.0" encoding="utf-8"?>
<p:tagLst xmlns:p="http://schemas.openxmlformats.org/presentationml/2006/main">
  <p:tag name="KSO_WM_UNIT_TEXT_PART_ID_V2" val="d-3-2"/>
  <p:tag name="KSO_WM_UNIT_PRESET_TEXT" val="点击此处添加正文，文字是您思想的提炼&#13;为了最终呈现发布的良好效果，请尽量言简意赅的阐述观点。&#13;根据需要可酌情增减文字，以便观者可以便观者可以准确理解您所传达的信息。"/>
  <p:tag name="KSO_WM_UNIT_NOCLEAR" val="1"/>
  <p:tag name="KSO_WM_UNIT_VALUE" val="156"/>
  <p:tag name="KSO_WM_UNIT_HIGHLIGHT" val="0"/>
  <p:tag name="KSO_WM_UNIT_COMPATIBLE" val="0"/>
  <p:tag name="KSO_WM_UNIT_DIAGRAM_ISNUMVISUAL" val="0"/>
  <p:tag name="KSO_WM_UNIT_DIAGRAM_ISREFERUNIT" val="0"/>
  <p:tag name="KSO_WM_UNIT_TYPE" val="h_f"/>
  <p:tag name="KSO_WM_UNIT_INDEX" val="2_1"/>
  <p:tag name="KSO_WM_UNIT_ID" val="diagram20194823_1*h_f*2_1"/>
  <p:tag name="KSO_WM_TEMPLATE_CATEGORY" val="diagram"/>
  <p:tag name="KSO_WM_TEMPLATE_INDEX" val="20194823"/>
  <p:tag name="KSO_WM_UNIT_LAYERLEVEL" val="1_1"/>
  <p:tag name="KSO_WM_TAG_VERSION" val="1.0"/>
  <p:tag name="KSO_WM_BEAUTIFY_FLAG" val="#wm#"/>
  <p:tag name="KSO_WM_UNIT_COLOR_SCHEME_SHAPE_ID" val="41"/>
  <p:tag name="KSO_WM_UNIT_COLOR_SCHEME_PARENT_PAGE" val="0_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823_1*i*4"/>
  <p:tag name="KSO_WM_TEMPLATE_CATEGORY" val="diagram"/>
  <p:tag name="KSO_WM_TEMPLATE_INDEX" val="20194823"/>
  <p:tag name="KSO_WM_UNIT_LAYERLEVEL" val="1"/>
  <p:tag name="KSO_WM_TAG_VERSION" val="1.0"/>
  <p:tag name="KSO_WM_BEAUTIFY_FLAG" val="#wm#"/>
  <p:tag name="KSO_WM_UNIT_COLOR_SCHEME_SHAPE_ID" val="42"/>
  <p:tag name="KSO_WM_UNIT_COLOR_SCHEME_PARENT_PAGE" val="0_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823_1*i*5"/>
  <p:tag name="KSO_WM_TEMPLATE_CATEGORY" val="diagram"/>
  <p:tag name="KSO_WM_TEMPLATE_INDEX" val="20194823"/>
  <p:tag name="KSO_WM_UNIT_LAYERLEVEL" val="1"/>
  <p:tag name="KSO_WM_TAG_VERSION" val="1.0"/>
  <p:tag name="KSO_WM_BEAUTIFY_FLAG" val="#wm#"/>
  <p:tag name="KSO_WM_UNIT_COLOR_SCHEME_SHAPE_ID" val="43"/>
  <p:tag name="KSO_WM_UNIT_COLOR_SCHEME_PARENT_PAGE" val="0_1"/>
</p:tagLst>
</file>

<file path=ppt/tags/tag245.xml><?xml version="1.0" encoding="utf-8"?>
<p:tagLst xmlns:p="http://schemas.openxmlformats.org/presentationml/2006/main">
  <p:tag name="KSO_WM_UNIT_TEXT_PART_ID_V2" val="d-3-2"/>
  <p:tag name="KSO_WM_UNIT_PRESET_TEXT" val="点击此处添加正文，文字是您思想的提炼&#13;为了最终呈现发布的良好效果，请尽量言简意赅的阐述观点。&#13;根据需要可酌情增减文字，以便观者可以便观者可以准确理解您所传达的信息。"/>
  <p:tag name="KSO_WM_UNIT_NOCLEAR" val="1"/>
  <p:tag name="KSO_WM_UNIT_VALUE" val="156"/>
  <p:tag name="KSO_WM_UNIT_HIGHLIGHT" val="0"/>
  <p:tag name="KSO_WM_UNIT_COMPATIBLE" val="0"/>
  <p:tag name="KSO_WM_UNIT_DIAGRAM_ISNUMVISUAL" val="0"/>
  <p:tag name="KSO_WM_UNIT_DIAGRAM_ISREFERUNIT" val="0"/>
  <p:tag name="KSO_WM_UNIT_TYPE" val="h_f"/>
  <p:tag name="KSO_WM_UNIT_INDEX" val="2_1"/>
  <p:tag name="KSO_WM_UNIT_ID" val="diagram20194823_1*h_f*2_1"/>
  <p:tag name="KSO_WM_TEMPLATE_CATEGORY" val="diagram"/>
  <p:tag name="KSO_WM_TEMPLATE_INDEX" val="20194823"/>
  <p:tag name="KSO_WM_UNIT_LAYERLEVEL" val="1_1"/>
  <p:tag name="KSO_WM_TAG_VERSION" val="1.0"/>
  <p:tag name="KSO_WM_BEAUTIFY_FLAG" val="#wm#"/>
  <p:tag name="KSO_WM_UNIT_COLOR_SCHEME_SHAPE_ID" val="41"/>
  <p:tag name="KSO_WM_UNIT_COLOR_SCHEME_PARENT_PAGE" val="0_1"/>
</p:tagLst>
</file>

<file path=ppt/tags/tag246.xml><?xml version="1.0" encoding="utf-8"?>
<p:tagLst xmlns:p="http://schemas.openxmlformats.org/presentationml/2006/main">
  <p:tag name="KSO_WM_SLIDE_ID" val="diagram20194823_1"/>
  <p:tag name="KSO_WM_SLIDE_ITEM_CNT" val="0"/>
  <p:tag name="KSO_WM_SLIDE_INDEX" val="1"/>
  <p:tag name="KSO_WM_TAG_VERSION" val="1.0"/>
  <p:tag name="KSO_WM_BEAUTIFY_FLAG" val="#wm#"/>
  <p:tag name="KSO_WM_TEMPLATE_CATEGORY" val="diagram"/>
  <p:tag name="KSO_WM_TEMPLATE_INDEX" val="20194823"/>
  <p:tag name="KSO_WM_SLIDE_LAYOUT" val="a_h"/>
  <p:tag name="KSO_WM_SLIDE_LAYOUT_CNT" val="1_2"/>
  <p:tag name="KSO_WM_SLIDE_TYPE" val="text"/>
  <p:tag name="KSO_WM_SLIDE_SUBTYPE" val="pureTxt"/>
  <p:tag name="KSO_WM_SLIDE_SIZE" val="644.505*285.163"/>
  <p:tag name="KSO_WM_SLIDE_POSITION" val="149.852*203.069"/>
  <p:tag name="KSO_WM_SLIDE_COLORSCHEME_VERSION" val="3.2"/>
  <p:tag name="KSO_WM_TEMPLATE_SUBCATEGORY" val="0"/>
  <p:tag name="KSO_WM_TEMPLATE_MASTER_TYPE" val="0"/>
  <p:tag name="KSO_WM_TEMPLATE_COLOR_TYP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253.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254.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256.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257.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258.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59.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26.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65.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149_1*l_h_i*1_1_2"/>
  <p:tag name="KSO_WM_TEMPLATE_CATEGORY" val="diagram"/>
  <p:tag name="KSO_WM_TEMPLATE_INDEX" val="20219149"/>
  <p:tag name="KSO_WM_UNIT_LAYERLEVEL" val="1_1_1"/>
  <p:tag name="KSO_WM_TAG_VERSION" val="1.0"/>
  <p:tag name="KSO_WM_BEAUTIFY_FLAG" val="#wm#"/>
  <p:tag name="KSO_WM_CHIP_GROUPID" val="60b9e9c7d573a1aeab43c116"/>
  <p:tag name="KSO_WM_CHIP_XID" val="60b9e9c7d573a1aeab43c117"/>
  <p:tag name="KSO_WM_ASSEMBLE_CHIP_INDEX" val="703f991bb40348eea9b23f738da151f8"/>
  <p:tag name="KSO_WM_UNIT_VALUE" val="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149_1*l_h_i*1_1_1"/>
  <p:tag name="KSO_WM_TEMPLATE_CATEGORY" val="diagram"/>
  <p:tag name="KSO_WM_TEMPLATE_INDEX" val="20219149"/>
  <p:tag name="KSO_WM_UNIT_LAYERLEVEL" val="1_1_1"/>
  <p:tag name="KSO_WM_TAG_VERSION" val="1.0"/>
  <p:tag name="KSO_WM_BEAUTIFY_FLAG" val="#wm#"/>
  <p:tag name="KSO_WM_CHIP_GROUPID" val="60b9e9c7d573a1aeab43c116"/>
  <p:tag name="KSO_WM_CHIP_XID" val="60b9e9c7d573a1aeab43c117"/>
  <p:tag name="KSO_WM_ASSEMBLE_CHIP_INDEX" val="703f991bb40348eea9b23f738da151f8"/>
  <p:tag name="KSO_WM_UNIT_VALUE" val="2"/>
  <p:tag name="KSO_WM_UNIT_TEXT_FILL_FORE_SCHEMECOLOR_INDEX_BRIGHTNESS" val="0"/>
  <p:tag name="KSO_WM_UNIT_TEXT_FILL_FORE_SCHEMECOLOR_INDEX" val="14"/>
  <p:tag name="KSO_WM_UNIT_TEXT_FILL_TYPE" val="1"/>
  <p:tag name="KSO_WM_UNIT_USESOURCEFORMAT_APPLY" val="1"/>
</p:tagLst>
</file>

<file path=ppt/tags/tag2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149_1*l_h_f*1_1_1"/>
  <p:tag name="KSO_WM_TEMPLATE_CATEGORY" val="diagram"/>
  <p:tag name="KSO_WM_TEMPLATE_INDEX" val="20219149"/>
  <p:tag name="KSO_WM_UNIT_LAYERLEVEL" val="1_1_1"/>
  <p:tag name="KSO_WM_TAG_VERSION" val="1.0"/>
  <p:tag name="KSO_WM_BEAUTIFY_FLAG" val="#wm#"/>
  <p:tag name="KSO_WM_UNIT_VALUE" val="18"/>
  <p:tag name="KSO_WM_UNIT_PRESET_TEXT" val="单击此处输入正文"/>
  <p:tag name="KSO_WM_CHIP_GROUPID" val="60b9e9c7d573a1aeab43c116"/>
  <p:tag name="KSO_WM_CHIP_XID" val="60b9e9c7d573a1aeab43c117"/>
  <p:tag name="KSO_WM_ASSEMBLE_CHIP_INDEX" val="703f991bb40348eea9b23f738da151f8"/>
  <p:tag name="KSO_WM_UNIT_TEXT_FILL_FORE_SCHEMECOLOR_INDEX_BRIGHTNESS" val="0"/>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149_1*l_h_i*1_2_2"/>
  <p:tag name="KSO_WM_TEMPLATE_CATEGORY" val="diagram"/>
  <p:tag name="KSO_WM_TEMPLATE_INDEX" val="20219149"/>
  <p:tag name="KSO_WM_UNIT_LAYERLEVEL" val="1_1_1"/>
  <p:tag name="KSO_WM_TAG_VERSION" val="1.0"/>
  <p:tag name="KSO_WM_BEAUTIFY_FLAG" val="#wm#"/>
  <p:tag name="KSO_WM_CHIP_GROUPID" val="60b9e9c7d573a1aeab43c116"/>
  <p:tag name="KSO_WM_CHIP_XID" val="60b9e9c7d573a1aeab43c117"/>
  <p:tag name="KSO_WM_ASSEMBLE_CHIP_INDEX" val="703f991bb40348eea9b23f738da151f8"/>
  <p:tag name="KSO_WM_UNIT_VALUE" val="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149_1*l_h_i*1_2_1"/>
  <p:tag name="KSO_WM_TEMPLATE_CATEGORY" val="diagram"/>
  <p:tag name="KSO_WM_TEMPLATE_INDEX" val="20219149"/>
  <p:tag name="KSO_WM_UNIT_LAYERLEVEL" val="1_1_1"/>
  <p:tag name="KSO_WM_TAG_VERSION" val="1.0"/>
  <p:tag name="KSO_WM_BEAUTIFY_FLAG" val="#wm#"/>
  <p:tag name="KSO_WM_CHIP_GROUPID" val="60b9e9c7d573a1aeab43c116"/>
  <p:tag name="KSO_WM_CHIP_XID" val="60b9e9c7d573a1aeab43c117"/>
  <p:tag name="KSO_WM_ASSEMBLE_CHIP_INDEX" val="703f991bb40348eea9b23f738da151f8"/>
  <p:tag name="KSO_WM_UNIT_VALUE" val="2"/>
  <p:tag name="KSO_WM_UNIT_TEXT_FILL_FORE_SCHEMECOLOR_INDEX_BRIGHTNESS" val="0"/>
  <p:tag name="KSO_WM_UNIT_TEXT_FILL_FORE_SCHEMECOLOR_INDEX" val="14"/>
  <p:tag name="KSO_WM_UNIT_TEXT_FILL_TYPE" val="1"/>
  <p:tag name="KSO_WM_UNIT_USESOURCEFORMAT_APPLY" val="1"/>
</p:tagLst>
</file>

<file path=ppt/tags/tag2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49_1*l_h_f*1_2_1"/>
  <p:tag name="KSO_WM_TEMPLATE_CATEGORY" val="diagram"/>
  <p:tag name="KSO_WM_TEMPLATE_INDEX" val="20219149"/>
  <p:tag name="KSO_WM_UNIT_LAYERLEVEL" val="1_1_1"/>
  <p:tag name="KSO_WM_TAG_VERSION" val="1.0"/>
  <p:tag name="KSO_WM_BEAUTIFY_FLAG" val="#wm#"/>
  <p:tag name="KSO_WM_UNIT_VALUE" val="18"/>
  <p:tag name="KSO_WM_UNIT_PRESET_TEXT" val="单击此处输入正文"/>
  <p:tag name="KSO_WM_CHIP_GROUPID" val="60b9e9c7d573a1aeab43c116"/>
  <p:tag name="KSO_WM_CHIP_XID" val="60b9e9c7d573a1aeab43c117"/>
  <p:tag name="KSO_WM_ASSEMBLE_CHIP_INDEX" val="703f991bb40348eea9b23f738da151f8"/>
  <p:tag name="KSO_WM_UNIT_TEXT_FILL_FORE_SCHEMECOLOR_INDEX_BRIGHTNESS" val="0"/>
  <p:tag name="KSO_WM_UNIT_TEXT_FILL_FORE_SCHEMECOLOR_INDEX" val="13"/>
  <p:tag name="KSO_WM_UNIT_TEXT_FILL_TYPE" val="1"/>
  <p:tag name="KSO_WM_UNIT_USESOURCEFORMAT_APPLY" val="1"/>
</p:tagLst>
</file>

<file path=ppt/tags/tag273.xml><?xml version="1.0" encoding="utf-8"?>
<p:tagLst xmlns:p="http://schemas.openxmlformats.org/presentationml/2006/main">
  <p:tag name="KSO_WM_BEAUTIFY_FLAG" val="#wm#"/>
  <p:tag name="KSO_WM_TEMPLATE_CATEGORY" val="diagram"/>
  <p:tag name="KSO_WM_TEMPLATE_INDEX" val="20209527"/>
  <p:tag name="KSO_WM_SLIDE_COLORSCHEME_VERSION" val="3.2"/>
  <p:tag name="KSO_WM_SLIDE_ID" val="diagram2020952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24"/>
  <p:tag name="KSO_WM_SLIDE_POSITION" val="47*107"/>
  <p:tag name="KSO_WM_DIAGRAM_GROUP_CODE" val="l1-1"/>
  <p:tag name="KSO_WM_SLIDE_DIAGTYPE" val="l"/>
  <p:tag name="KSO_WM_TAG_VERSION" val="1.0"/>
  <p:tag name="KSO_WM_SLIDE_LAYOUT" val="d"/>
  <p:tag name="KSO_WM_SLIDE_LAYOUT_CNT" val="1"/>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2-02-13T13:51:06&quot;,&quot;maxSize&quot;:{&quot;size1&quot;:2.3102809749267719},&quot;minSize&quot;:{&quot;size1&quot;:2.3102809749267719},&quot;normalSize&quot;:{&quot;size1&quot;:2.3102809749267719},&quot;subLayout&quot;:[{&quot;id&quot;:&quot;2022-02-13T13:51:06&quot;,&quot;type&quot;:0},{&quot;id&quot;:&quot;2022-02-13T13:51:06&quot;,&quot;margin&quot;:{&quot;bottom&quot;:1.6929999589920044,&quot;left&quot;:1.6929999589920044,&quot;right&quot;:1.6929999589920044,&quot;top&quot;:1.2699999809265137},&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CHIP_XID" val="5f20142fc4814ce96fb1281b"/>
  <p:tag name="KSO_WM_CHIP_DECFILLPROP" val="[]"/>
  <p:tag name="KSO_WM_CHIP_GROUPID" val="5f20142fc4814ce96fb1281a"/>
  <p:tag name="KSO_WM_SLIDE_BK_DARK_LIGHT" val="2"/>
  <p:tag name="KSO_WM_SLIDE_BACKGROUND_TYPE" val="general"/>
  <p:tag name="KSO_WM_SLIDE_SUPPORT_FEATURE_TYPE" val="3"/>
  <p:tag name="KSO_WM_TEMPLATE_ASSEMBLE_XID" val="60656e904054ed1e2fb7fb93"/>
  <p:tag name="KSO_WM_TEMPLATE_ASSEMBLE_GROUPID" val="60656e904054ed1e2fb7fb93"/>
</p:tagLst>
</file>

<file path=ppt/tags/tag274.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75.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76.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77.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278.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279.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80.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281.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282.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283.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284.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285.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286.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287.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28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291.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292.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293.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296.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297.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29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3.xml><?xml version="1.0" encoding="utf-8"?>
<p:tagLst xmlns:p="http://schemas.openxmlformats.org/presentationml/2006/main">
  <p:tag name="MH" val="20161022203400"/>
  <p:tag name="MH_LIBRARY" val="GRAPHIC"/>
  <p:tag name="MH_TYPE" val="Other"/>
  <p:tag name="MH_ORDER" val="1"/>
</p:tagLst>
</file>

<file path=ppt/tags/tag30.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00.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0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10.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32.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MH" val="20161022192605"/>
  <p:tag name="MH_LIBRARY" val="GRAPHIC"/>
  <p:tag name="MH_TYPE" val="Text"/>
  <p:tag name="MH_ORDER" val="1"/>
</p:tagLst>
</file>

<file path=ppt/tags/tag40.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MH" val="20161022203400"/>
  <p:tag name="MH_LIBRARY" val="GRAPHIC"/>
  <p:tag name="MH_TYPE" val="Other"/>
  <p:tag name="MH_ORDER"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MH" val="20161022192605"/>
  <p:tag name="MH_LIBRARY" val="GRAPHIC"/>
  <p:tag name="MH_TYPE" val="Text"/>
  <p:tag name="MH_ORDER" val="1"/>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MH" val="20161022203400"/>
  <p:tag name="MH_LIBRARY" val="GRAPHIC"/>
  <p:tag name="MH_TYPE" val="Other"/>
  <p:tag name="MH_ORDER" val="1"/>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1022192605"/>
  <p:tag name="MH_LIBRARY" val="GRAPHIC"/>
  <p:tag name="MH_TYPE" val="Text"/>
  <p:tag name="MH_ORDER" val="1"/>
</p:tagLst>
</file>

<file path=ppt/tags/tag80.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MH" val="20161022203400"/>
  <p:tag name="MH_LIBRARY" val="GRAPHIC"/>
  <p:tag name="MH_TYPE" val="Other"/>
  <p:tag name="MH_ORDER" val="1"/>
</p:tagLst>
</file>

<file path=ppt/tags/tag90.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4932</Words>
  <Application>WPS 演示</Application>
  <PresentationFormat>全屏显示(16:9)</PresentationFormat>
  <Paragraphs>251</Paragraphs>
  <Slides>33</Slides>
  <Notes>24</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33</vt:i4>
      </vt:variant>
    </vt:vector>
  </HeadingPairs>
  <TitlesOfParts>
    <vt:vector size="54" baseType="lpstr">
      <vt:lpstr>Arial</vt:lpstr>
      <vt:lpstr>宋体</vt:lpstr>
      <vt:lpstr>Wingdings</vt:lpstr>
      <vt:lpstr>字魂35号-经典雅黑</vt:lpstr>
      <vt:lpstr>黑体</vt:lpstr>
      <vt:lpstr>Noto Serif CJK SC</vt:lpstr>
      <vt:lpstr>方正黑体简体</vt:lpstr>
      <vt:lpstr>微软雅黑</vt:lpstr>
      <vt:lpstr>微软雅黑 Light</vt:lpstr>
      <vt:lpstr>Wingdings</vt:lpstr>
      <vt:lpstr>Calibri</vt:lpstr>
      <vt:lpstr>Arial Unicode MS</vt:lpstr>
      <vt:lpstr>WPS-Bullets</vt:lpstr>
      <vt:lpstr>Lato Regular</vt:lpstr>
      <vt:lpstr>Lato</vt:lpstr>
      <vt:lpstr>Calibri</vt:lpstr>
      <vt:lpstr>Helvetica</vt:lpstr>
      <vt:lpstr>Roboto Medium</vt:lpstr>
      <vt:lpstr>Roboto</vt:lpstr>
      <vt:lpstr>字魂35号-经典雅黑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130</cp:revision>
  <dcterms:created xsi:type="dcterms:W3CDTF">2019-03-14T04:19:00Z</dcterms:created>
  <dcterms:modified xsi:type="dcterms:W3CDTF">2022-02-13T06:09:54Z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56CF3B8679F94EBBADD939C77EC76501</vt:lpwstr>
  </property>
</Properties>
</file>