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273" autoAdjust="0"/>
    <p:restoredTop sz="94527" autoAdjust="0"/>
  </p:normalViewPr>
  <p:slideViewPr>
    <p:cSldViewPr>
      <p:cViewPr varScale="1">
        <p:scale>
          <a:sx n="62" d="100"/>
          <a:sy n="62" d="100"/>
        </p:scale>
        <p:origin x="-77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54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75D306-E008-4039-97D9-4F4E11B642E7}" type="datetimeFigureOut">
              <a:rPr lang="zh-CN" altLang="en-US" smtClean="0"/>
              <a:t>2014/6/5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CC0502-2E84-4E71-BB8A-590802371B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6878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4E765-1893-4B18-BA86-26A5DE95636D}" type="datetimeFigureOut">
              <a:rPr lang="zh-CN" altLang="en-US" smtClean="0"/>
              <a:t>2014/6/5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55C17-8A5D-45F2-8BFC-13B2CB41F3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679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4E765-1893-4B18-BA86-26A5DE95636D}" type="datetimeFigureOut">
              <a:rPr lang="zh-CN" altLang="en-US" smtClean="0"/>
              <a:t>2014/6/5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55C17-8A5D-45F2-8BFC-13B2CB41F3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595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4E765-1893-4B18-BA86-26A5DE95636D}" type="datetimeFigureOut">
              <a:rPr lang="zh-CN" altLang="en-US" smtClean="0"/>
              <a:t>2014/6/5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55C17-8A5D-45F2-8BFC-13B2CB41F3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765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4E765-1893-4B18-BA86-26A5DE95636D}" type="datetimeFigureOut">
              <a:rPr lang="zh-CN" altLang="en-US" smtClean="0"/>
              <a:t>2014/6/5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55C17-8A5D-45F2-8BFC-13B2CB41F3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740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4E765-1893-4B18-BA86-26A5DE95636D}" type="datetimeFigureOut">
              <a:rPr lang="zh-CN" altLang="en-US" smtClean="0"/>
              <a:t>2014/6/5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55C17-8A5D-45F2-8BFC-13B2CB41F3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766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4E765-1893-4B18-BA86-26A5DE95636D}" type="datetimeFigureOut">
              <a:rPr lang="zh-CN" altLang="en-US" smtClean="0"/>
              <a:t>2014/6/5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55C17-8A5D-45F2-8BFC-13B2CB41F3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482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4E765-1893-4B18-BA86-26A5DE95636D}" type="datetimeFigureOut">
              <a:rPr lang="zh-CN" altLang="en-US" smtClean="0"/>
              <a:t>2014/6/5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55C17-8A5D-45F2-8BFC-13B2CB41F3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982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4E765-1893-4B18-BA86-26A5DE95636D}" type="datetimeFigureOut">
              <a:rPr lang="zh-CN" altLang="en-US" smtClean="0"/>
              <a:t>2014/6/5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55C17-8A5D-45F2-8BFC-13B2CB41F3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14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4E765-1893-4B18-BA86-26A5DE95636D}" type="datetimeFigureOut">
              <a:rPr lang="zh-CN" altLang="en-US" smtClean="0"/>
              <a:t>2014/6/5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55C17-8A5D-45F2-8BFC-13B2CB41F3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440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4E765-1893-4B18-BA86-26A5DE95636D}" type="datetimeFigureOut">
              <a:rPr lang="zh-CN" altLang="en-US" smtClean="0"/>
              <a:t>2014/6/5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55C17-8A5D-45F2-8BFC-13B2CB41F3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751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4E765-1893-4B18-BA86-26A5DE95636D}" type="datetimeFigureOut">
              <a:rPr lang="zh-CN" altLang="en-US" smtClean="0"/>
              <a:t>2014/6/5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55C17-8A5D-45F2-8BFC-13B2CB41F3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516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64E765-1893-4B18-BA86-26A5DE95636D}" type="datetimeFigureOut">
              <a:rPr lang="zh-CN" altLang="en-US" smtClean="0"/>
              <a:t>2014/6/5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955C17-8A5D-45F2-8BFC-13B2CB41F3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835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50000">
              <a:schemeClr val="accent2">
                <a:lumMod val="40000"/>
                <a:lumOff val="60000"/>
              </a:schemeClr>
            </a:gs>
            <a:gs pos="100000">
              <a:srgbClr val="FFFF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6" y="548681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sz="5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世上最惊险的十大观景台</a:t>
            </a:r>
            <a:endParaRPr lang="zh-CN" altLang="en-US" sz="5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08348" y="2310408"/>
            <a:ext cx="8136904" cy="3528392"/>
          </a:xfrm>
        </p:spPr>
        <p:txBody>
          <a:bodyPr>
            <a:noAutofit/>
          </a:bodyPr>
          <a:lstStyle/>
          <a:p>
            <a:pPr algn="l"/>
            <a:r>
              <a:rPr lang="zh-CN" altLang="en-US" sz="36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据国外媒体报道，正所谓站得更高，才能看得更远。为了让游客能够从高空感受大自然的壮观与美丽，同时又好好地过一把惊险与刺激的瘾，建筑师们打造了一个又一个高空观景台。下列十大观景台绝对是这一家族最为杰出的代表。 </a:t>
            </a:r>
            <a:endParaRPr lang="zh-CN" altLang="en-US" sz="3600" b="1" dirty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" name="Kalimb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63568" y="5534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320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5060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意大利的</a:t>
            </a:r>
            <a:r>
              <a:rPr lang="es-ES" altLang="zh-CN" b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Il binocolo </a:t>
            </a:r>
            <a:endParaRPr lang="en-US" altLang="zh-CN" b="1">
              <a:solidFill>
                <a:srgbClr val="FF0000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>
                <a:latin typeface="Times New Roman" pitchFamily="18" charset="0"/>
                <a:ea typeface="黑体" pitchFamily="2" charset="-122"/>
              </a:rPr>
              <a:t>Il binocolo</a:t>
            </a:r>
            <a:r>
              <a:rPr lang="zh-CN" altLang="en-US">
                <a:latin typeface="Times New Roman" pitchFamily="18" charset="0"/>
                <a:ea typeface="黑体" pitchFamily="2" charset="-122"/>
              </a:rPr>
              <a:t>在意大利语中意为双目望远镜，从图中可以看出，这个名字源于其顶端小顶的外形。 </a:t>
            </a:r>
          </a:p>
          <a:p>
            <a:pPr>
              <a:buFontTx/>
              <a:buNone/>
            </a:pPr>
            <a:endParaRPr lang="en-US" altLang="zh-CN">
              <a:latin typeface="Times New Roman" pitchFamily="18" charset="0"/>
              <a:ea typeface="黑体" pitchFamily="2" charset="-122"/>
            </a:endParaRPr>
          </a:p>
        </p:txBody>
      </p:sp>
      <p:pic>
        <p:nvPicPr>
          <p:cNvPr id="18436" name="Picture 4" descr="cgi_imgproxy?url=http%3A%2F%2Fimg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33" b="9290"/>
          <a:stretch>
            <a:fillRect/>
          </a:stretch>
        </p:blipFill>
        <p:spPr bwMode="auto">
          <a:xfrm>
            <a:off x="1984377" y="3541713"/>
            <a:ext cx="5045075" cy="290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3119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20000"/>
                <a:lumOff val="80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奥地利的</a:t>
            </a:r>
            <a:r>
              <a:rPr lang="zh-CN" altLang="en-US" b="1">
                <a:solidFill>
                  <a:srgbClr val="FF0000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蒂罗尔之巅</a:t>
            </a:r>
            <a:r>
              <a:rPr lang="zh-CN" altLang="en-US" b="1">
                <a:solidFill>
                  <a:srgbClr val="FF0000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pic>
        <p:nvPicPr>
          <p:cNvPr id="19461" name="Picture 5" descr="cgi_imgproxy?url=http%3A%2F%2Fimg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2" y="1597026"/>
            <a:ext cx="5832475" cy="269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4" descr="cgi_imgproxy?url=http%3A%2F%2Fimg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5664" y="3944939"/>
            <a:ext cx="5329237" cy="251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9539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奥地利达赫施坦的天行桥</a:t>
            </a:r>
            <a:endParaRPr lang="zh-CN" altLang="en-US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9552" y="1700809"/>
            <a:ext cx="3816424" cy="45259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ct val="40000"/>
              </a:spcBef>
            </a:pPr>
            <a:r>
              <a:rPr lang="zh-CN" altLang="en-US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海拔高度</a:t>
            </a:r>
            <a:r>
              <a:rPr lang="en-US" altLang="zh-CN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2700m</a:t>
            </a:r>
            <a:r>
              <a:rPr lang="zh-CN" altLang="en-US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，建于胡纳库格尔</a:t>
            </a:r>
            <a:r>
              <a:rPr lang="en-US" altLang="zh-CN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250m</a:t>
            </a:r>
            <a:r>
              <a:rPr lang="zh-CN" altLang="en-US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高的垂直岩表面之上。</a:t>
            </a:r>
          </a:p>
          <a:p>
            <a:pPr>
              <a:lnSpc>
                <a:spcPct val="150000"/>
              </a:lnSpc>
              <a:spcBef>
                <a:spcPct val="40000"/>
              </a:spcBef>
            </a:pPr>
            <a:r>
              <a:rPr lang="zh-CN" altLang="en-US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站在天行桥上，展现在游客眼前的是一幅</a:t>
            </a:r>
            <a:r>
              <a:rPr lang="en-US" altLang="zh-CN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360°</a:t>
            </a:r>
            <a:r>
              <a:rPr lang="zh-CN" altLang="en-US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全景图。</a:t>
            </a:r>
          </a:p>
          <a:p>
            <a:endParaRPr lang="zh-CN" altLang="en-US" dirty="0"/>
          </a:p>
        </p:txBody>
      </p:sp>
      <p:pic>
        <p:nvPicPr>
          <p:cNvPr id="5" name="Picture 7" descr="cgi_imgproxy?url=http%3A%2F%2Fimgs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31"/>
          <a:stretch>
            <a:fillRect/>
          </a:stretch>
        </p:blipFill>
        <p:spPr>
          <a:xfrm>
            <a:off x="4648200" y="1968967"/>
            <a:ext cx="4038600" cy="378843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817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accent2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挪威奥兰德峡湾观景台</a:t>
            </a:r>
            <a:endParaRPr lang="zh-CN" altLang="en-US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文本占位符 15"/>
          <p:cNvSpPr>
            <a:spLocks noGrp="1"/>
          </p:cNvSpPr>
          <p:nvPr>
            <p:ph type="body" idx="1"/>
          </p:nvPr>
        </p:nvSpPr>
        <p:spPr>
          <a:xfrm>
            <a:off x="611560" y="1484784"/>
            <a:ext cx="3744416" cy="1575867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660066"/>
                </a:solidFill>
                <a:latin typeface="仿宋" pitchFamily="49" charset="-122"/>
                <a:ea typeface="仿宋" pitchFamily="49" charset="-122"/>
              </a:rPr>
              <a:t>观景台呈</a:t>
            </a:r>
            <a:r>
              <a:rPr lang="en-US" altLang="zh-CN" dirty="0">
                <a:solidFill>
                  <a:srgbClr val="660066"/>
                </a:solidFill>
                <a:latin typeface="仿宋" pitchFamily="49" charset="-122"/>
                <a:ea typeface="仿宋" pitchFamily="49" charset="-122"/>
              </a:rPr>
              <a:t>V</a:t>
            </a:r>
            <a:r>
              <a:rPr lang="zh-CN" altLang="en-US" dirty="0">
                <a:solidFill>
                  <a:srgbClr val="660066"/>
                </a:solidFill>
                <a:latin typeface="仿宋" pitchFamily="49" charset="-122"/>
                <a:ea typeface="仿宋" pitchFamily="49" charset="-122"/>
              </a:rPr>
              <a:t>字形，水平部分最远端被一块大玻璃阻隔，以防止游客发生意外</a:t>
            </a:r>
            <a:r>
              <a:rPr lang="zh-CN" altLang="en-US" dirty="0" smtClean="0">
                <a:solidFill>
                  <a:srgbClr val="660066"/>
                </a:solidFill>
                <a:latin typeface="仿宋" pitchFamily="49" charset="-122"/>
                <a:ea typeface="仿宋" pitchFamily="49" charset="-122"/>
              </a:rPr>
              <a:t>。</a:t>
            </a:r>
            <a:endParaRPr lang="zh-CN" altLang="en-US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3"/>
          </p:nvPr>
        </p:nvSpPr>
        <p:spPr>
          <a:xfrm>
            <a:off x="4932042" y="1484785"/>
            <a:ext cx="3681735" cy="162619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2"/>
                </a:solidFill>
                <a:latin typeface="仿宋" pitchFamily="49" charset="-122"/>
                <a:ea typeface="仿宋" pitchFamily="49" charset="-122"/>
              </a:rPr>
              <a:t>有胆量走到最远端的人</a:t>
            </a:r>
            <a:r>
              <a:rPr lang="zh-CN" altLang="en-US" dirty="0" smtClean="0">
                <a:solidFill>
                  <a:schemeClr val="tx2"/>
                </a:solidFill>
                <a:latin typeface="仿宋" pitchFamily="49" charset="-122"/>
                <a:ea typeface="仿宋" pitchFamily="49" charset="-122"/>
              </a:rPr>
              <a:t>，可</a:t>
            </a:r>
            <a:r>
              <a:rPr lang="zh-CN" altLang="en-US" dirty="0">
                <a:solidFill>
                  <a:schemeClr val="tx2"/>
                </a:solidFill>
                <a:latin typeface="仿宋" pitchFamily="49" charset="-122"/>
                <a:ea typeface="仿宋" pitchFamily="49" charset="-122"/>
              </a:rPr>
              <a:t>一览令人难于置信的峡湾风光。</a:t>
            </a:r>
          </a:p>
        </p:txBody>
      </p:sp>
      <p:pic>
        <p:nvPicPr>
          <p:cNvPr id="20" name="Picture 8" descr="cgi_imgproxy?url=http%3A%2F%2Fimgs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552" y="3573016"/>
            <a:ext cx="3888432" cy="261320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1" name="Picture 9" descr="cgi_imgproxy?url=http%3A%2F%2Fimgs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32042" y="3573017"/>
            <a:ext cx="3753743" cy="26226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95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3960440" cy="1666107"/>
          </a:xfrm>
        </p:spPr>
        <p:txBody>
          <a:bodyPr>
            <a:noAutofit/>
          </a:bodyPr>
          <a:lstStyle/>
          <a:p>
            <a:r>
              <a:rPr lang="zh-CN" altLang="en-US" sz="4400" kern="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美国</a:t>
            </a:r>
            <a:r>
              <a:rPr lang="zh-CN" altLang="en-US" sz="4400" kern="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亚利桑那州峡谷</a:t>
            </a:r>
            <a:r>
              <a:rPr lang="zh-CN" altLang="en-US" sz="4400" kern="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悬空桥 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7544" y="2276874"/>
            <a:ext cx="4032448" cy="4114999"/>
          </a:xfrm>
        </p:spPr>
        <p:txBody>
          <a:bodyPr>
            <a:normAutofit fontScale="92500"/>
          </a:bodyPr>
          <a:lstStyle/>
          <a:p>
            <a:pPr marL="342900" lvl="0" indent="-342900" fontAlgn="base">
              <a:spcBef>
                <a:spcPct val="40000"/>
              </a:spcBef>
              <a:spcAft>
                <a:spcPct val="0"/>
              </a:spcAft>
              <a:buFontTx/>
              <a:buChar char="•"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外形如马蹄铁，距地面高约</a:t>
            </a: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1219m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，伸出大峡谷边缘</a:t>
            </a: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20m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。</a:t>
            </a:r>
          </a:p>
          <a:p>
            <a:pPr marL="342900" lvl="0" indent="-342900" fontAlgn="base">
              <a:spcBef>
                <a:spcPct val="40000"/>
              </a:spcBef>
              <a:spcAft>
                <a:spcPct val="0"/>
              </a:spcAft>
              <a:buFontTx/>
              <a:buChar char="•"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站在悬空桥上，能真正感受到什么叫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/>
                <a:ea typeface="楷体_GB2312" pitchFamily="49" charset="-122"/>
                <a:cs typeface="+mn-cs"/>
              </a:rPr>
              <a:t>“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惊心动魄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/>
                <a:ea typeface="楷体_GB2312" pitchFamily="49" charset="-122"/>
                <a:cs typeface="+mn-cs"/>
              </a:rPr>
              <a:t>”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。</a:t>
            </a:r>
          </a:p>
          <a:p>
            <a:endParaRPr lang="zh-CN" altLang="en-US" sz="1200" dirty="0"/>
          </a:p>
        </p:txBody>
      </p:sp>
      <p:pic>
        <p:nvPicPr>
          <p:cNvPr id="7" name="Picture 8" descr="cgi_imgproxy?url=http%3A%2F%2Fimgs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04050" y="1052736"/>
            <a:ext cx="3741197" cy="475252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987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92280" y="274639"/>
            <a:ext cx="1594520" cy="5851525"/>
          </a:xfrm>
        </p:spPr>
        <p:txBody>
          <a:bodyPr/>
          <a:lstStyle/>
          <a:p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黑体" pitchFamily="2" charset="-122"/>
                <a:cs typeface="+mj-cs"/>
              </a:rPr>
              <a:t>巴西伊瓜苏瀑布群观景台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23528" y="412540"/>
            <a:ext cx="6595864" cy="5851525"/>
          </a:xfrm>
        </p:spPr>
        <p:txBody>
          <a:bodyPr/>
          <a:lstStyle/>
          <a:p>
            <a:r>
              <a:rPr lang="zh-CN" altLang="en-US" b="1" kern="0" dirty="0">
                <a:solidFill>
                  <a:srgbClr val="000000"/>
                </a:solidFill>
                <a:latin typeface="Arial"/>
              </a:rPr>
              <a:t>观景台与瀑布群的距离近得可怕，以至于双脚刚踏上去，衣服就被瀑布激起的浪花打湿。</a:t>
            </a:r>
            <a:endParaRPr lang="zh-CN" altLang="en-US" dirty="0"/>
          </a:p>
        </p:txBody>
      </p:sp>
      <p:pic>
        <p:nvPicPr>
          <p:cNvPr id="4" name="Picture 6" descr="cgi_imgproxy?url=http%3A%2F%2Fimg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44500"/>
            <a:ext cx="3948112" cy="2928939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cgi_imgproxy?url=http%3A%2F%2Fimg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314" y="3516314"/>
            <a:ext cx="3925888" cy="2817812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817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40000"/>
                <a:lumOff val="60000"/>
              </a:schemeClr>
            </a:gs>
            <a:gs pos="100000">
              <a:srgbClr val="FFFF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kern="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新西兰奥克兰的摩天塔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8075240" cy="1324744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zh-CN" altLang="en-US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地板由无缝玻璃铺成，可饱览</a:t>
            </a:r>
            <a:r>
              <a:rPr lang="en-US" altLang="zh-CN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360°</a:t>
            </a:r>
            <a:r>
              <a:rPr lang="zh-CN" altLang="en-US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空中景色。</a:t>
            </a:r>
          </a:p>
          <a:p>
            <a:pPr>
              <a:buFont typeface="Wingdings" pitchFamily="2" charset="2"/>
              <a:buChar char="Ø"/>
            </a:pPr>
            <a:r>
              <a:rPr lang="zh-CN" altLang="en-US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没有勇气和胆量，是不敢站到透明地板上的。</a:t>
            </a:r>
          </a:p>
          <a:p>
            <a:endParaRPr lang="zh-CN" altLang="en-US" dirty="0"/>
          </a:p>
        </p:txBody>
      </p:sp>
      <p:pic>
        <p:nvPicPr>
          <p:cNvPr id="6" name="Picture 12" descr="cgi_imgproxy?url=http%3A%2F%2Fimg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27348"/>
            <a:ext cx="5183187" cy="354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234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澳大利亚的伊拉瓦拉飞天道 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400">
                <a:latin typeface="黑体" pitchFamily="2" charset="-122"/>
                <a:ea typeface="黑体" pitchFamily="2" charset="-122"/>
              </a:rPr>
              <a:t>借助刚结构平台，可以领略在雨林树冠中穿行的感觉。</a:t>
            </a:r>
          </a:p>
          <a:p>
            <a:pPr>
              <a:lnSpc>
                <a:spcPct val="90000"/>
              </a:lnSpc>
            </a:pPr>
            <a:r>
              <a:rPr lang="zh-CN" altLang="en-US" sz="2400">
                <a:latin typeface="黑体" pitchFamily="2" charset="-122"/>
                <a:ea typeface="黑体" pitchFamily="2" charset="-122"/>
              </a:rPr>
              <a:t>最大亮点当属</a:t>
            </a:r>
            <a:r>
              <a:rPr lang="en-US" altLang="zh-CN" sz="2400">
                <a:latin typeface="黑体" pitchFamily="2" charset="-122"/>
                <a:ea typeface="黑体" pitchFamily="2" charset="-122"/>
              </a:rPr>
              <a:t>500</a:t>
            </a:r>
            <a:r>
              <a:rPr lang="zh-CN" altLang="en-US" sz="2400">
                <a:latin typeface="黑体" pitchFamily="2" charset="-122"/>
                <a:ea typeface="黑体" pitchFamily="2" charset="-122"/>
              </a:rPr>
              <a:t>米长的高架人行道，人行道上装有多个悬臂，可以将游客送向峭壁边缘，尽情感受从基亚马到蚬壳港的整条海岸线的壮观景象。</a:t>
            </a:r>
          </a:p>
        </p:txBody>
      </p:sp>
      <p:pic>
        <p:nvPicPr>
          <p:cNvPr id="15364" name="Picture 4" descr="cgi_imgproxy?url=http%3A%2F%2Fimg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213" y="3475037"/>
            <a:ext cx="4286250" cy="2762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5" descr="cgi_imgproxy?url=http%3A%2F%2Fimg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29"/>
          <a:stretch>
            <a:fillRect/>
          </a:stretch>
        </p:blipFill>
        <p:spPr bwMode="auto">
          <a:xfrm>
            <a:off x="6008688" y="3089275"/>
            <a:ext cx="2030412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1587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瑞士的海角悬空观景台 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0525" y="1778000"/>
            <a:ext cx="3106738" cy="4530725"/>
          </a:xfrm>
        </p:spPr>
        <p:txBody>
          <a:bodyPr/>
          <a:lstStyle/>
          <a:p>
            <a:r>
              <a:rPr lang="zh-CN" altLang="en-US" sz="2800">
                <a:latin typeface="黑体" pitchFamily="2" charset="-122"/>
                <a:ea typeface="黑体" pitchFamily="2" charset="-122"/>
              </a:rPr>
              <a:t>通过刚钛结构的通道，可来到悬空观景台，饱览美丽景色。</a:t>
            </a:r>
          </a:p>
          <a:p>
            <a:r>
              <a:rPr lang="zh-CN" altLang="en-US" sz="2800">
                <a:latin typeface="黑体" pitchFamily="2" charset="-122"/>
                <a:ea typeface="黑体" pitchFamily="2" charset="-122"/>
              </a:rPr>
              <a:t>除了欣赏壮丽的自然景色外，还可以通过栏杆上的图片和文字了解当地的历史和文化。 </a:t>
            </a:r>
          </a:p>
        </p:txBody>
      </p:sp>
      <p:pic>
        <p:nvPicPr>
          <p:cNvPr id="16389" name="Picture 5" descr="cgi_imgproxy?url=http%3A%2F%2Fimg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1773239"/>
            <a:ext cx="5329238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49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美国威斯康星州的</a:t>
            </a:r>
            <a:r>
              <a:rPr lang="zh-CN" altLang="en-US" b="1">
                <a:solidFill>
                  <a:srgbClr val="FF0000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岩上之屋</a:t>
            </a:r>
            <a:r>
              <a:rPr lang="zh-CN" altLang="en-US" b="1">
                <a:solidFill>
                  <a:srgbClr val="FF0000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4665" y="1628777"/>
            <a:ext cx="4319587" cy="4752975"/>
          </a:xfrm>
        </p:spPr>
        <p:txBody>
          <a:bodyPr/>
          <a:lstStyle/>
          <a:p>
            <a:pPr>
              <a:spcBef>
                <a:spcPct val="45000"/>
              </a:spcBef>
            </a:pPr>
            <a:r>
              <a:rPr lang="zh-CN" altLang="en-US" sz="2800">
                <a:solidFill>
                  <a:srgbClr val="660066"/>
                </a:solidFill>
                <a:latin typeface="黑体" pitchFamily="2" charset="-122"/>
                <a:ea typeface="黑体" pitchFamily="2" charset="-122"/>
              </a:rPr>
              <a:t>位于岩石上的观景台是由独特的房间、街道、花园和商店构成的联合体。</a:t>
            </a:r>
          </a:p>
          <a:p>
            <a:pPr>
              <a:spcBef>
                <a:spcPct val="45000"/>
              </a:spcBef>
            </a:pPr>
            <a:r>
              <a:rPr lang="zh-CN" altLang="en-US" sz="2800">
                <a:solidFill>
                  <a:srgbClr val="660066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800">
                <a:solidFill>
                  <a:srgbClr val="660066"/>
                </a:solidFill>
                <a:latin typeface="黑体" pitchFamily="2" charset="-122"/>
                <a:ea typeface="黑体" pitchFamily="2" charset="-122"/>
              </a:rPr>
              <a:t>无边室</a:t>
            </a:r>
            <a:r>
              <a:rPr lang="zh-CN" altLang="en-US" sz="2800">
                <a:solidFill>
                  <a:srgbClr val="660066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800">
                <a:solidFill>
                  <a:srgbClr val="660066"/>
                </a:solidFill>
                <a:latin typeface="黑体" pitchFamily="2" charset="-122"/>
                <a:ea typeface="黑体" pitchFamily="2" charset="-122"/>
              </a:rPr>
              <a:t>在山谷上方延伸数百英尺，</a:t>
            </a:r>
            <a:r>
              <a:rPr lang="en-US" altLang="zh-CN" sz="2800">
                <a:solidFill>
                  <a:srgbClr val="660066"/>
                </a:solidFill>
                <a:latin typeface="黑体" pitchFamily="2" charset="-122"/>
                <a:ea typeface="黑体" pitchFamily="2" charset="-122"/>
              </a:rPr>
              <a:t>2000</a:t>
            </a:r>
            <a:r>
              <a:rPr lang="zh-CN" altLang="en-US" sz="2800">
                <a:solidFill>
                  <a:srgbClr val="660066"/>
                </a:solidFill>
                <a:latin typeface="黑体" pitchFamily="2" charset="-122"/>
                <a:ea typeface="黑体" pitchFamily="2" charset="-122"/>
              </a:rPr>
              <a:t>多个手工窗户排成一线，煞是壮观。</a:t>
            </a:r>
          </a:p>
          <a:p>
            <a:pPr>
              <a:spcBef>
                <a:spcPct val="45000"/>
              </a:spcBef>
            </a:pPr>
            <a:r>
              <a:rPr lang="zh-CN" altLang="en-US" sz="2800">
                <a:solidFill>
                  <a:srgbClr val="660066"/>
                </a:solidFill>
                <a:latin typeface="Arial"/>
                <a:ea typeface="黑体" pitchFamily="2" charset="-122"/>
              </a:rPr>
              <a:t>“</a:t>
            </a:r>
            <a:r>
              <a:rPr lang="zh-CN" altLang="en-US" sz="2800">
                <a:solidFill>
                  <a:srgbClr val="660066"/>
                </a:solidFill>
                <a:latin typeface="黑体" pitchFamily="2" charset="-122"/>
                <a:ea typeface="黑体" pitchFamily="2" charset="-122"/>
              </a:rPr>
              <a:t>无边室</a:t>
            </a:r>
            <a:r>
              <a:rPr lang="zh-CN" altLang="en-US" sz="2800">
                <a:solidFill>
                  <a:srgbClr val="660066"/>
                </a:solidFill>
                <a:latin typeface="Arial"/>
                <a:ea typeface="黑体" pitchFamily="2" charset="-122"/>
              </a:rPr>
              <a:t>”</a:t>
            </a:r>
            <a:r>
              <a:rPr lang="zh-CN" altLang="en-US" sz="2800">
                <a:solidFill>
                  <a:srgbClr val="660066"/>
                </a:solidFill>
                <a:latin typeface="黑体" pitchFamily="2" charset="-122"/>
                <a:ea typeface="黑体" pitchFamily="2" charset="-122"/>
              </a:rPr>
              <a:t>下方没有任何支撑。</a:t>
            </a:r>
          </a:p>
        </p:txBody>
      </p:sp>
      <p:pic>
        <p:nvPicPr>
          <p:cNvPr id="17412" name="Picture 4" descr="cgi_imgproxy?url=http%3A%2F%2Fimg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2093913"/>
            <a:ext cx="3735388" cy="3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6702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156</TotalTime>
  <Words>465</Words>
  <Application>Microsoft Office PowerPoint</Application>
  <PresentationFormat>全屏显示(4:3)</PresentationFormat>
  <Paragraphs>29</Paragraphs>
  <Slides>11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主题​​</vt:lpstr>
      <vt:lpstr>世上最惊险的十大观景台</vt:lpstr>
      <vt:lpstr>奥地利达赫施坦的天行桥</vt:lpstr>
      <vt:lpstr>挪威奥兰德峡湾观景台</vt:lpstr>
      <vt:lpstr>美国亚利桑那州峡谷悬空桥 </vt:lpstr>
      <vt:lpstr>巴西伊瓜苏瀑布群观景台</vt:lpstr>
      <vt:lpstr>新西兰奥克兰的摩天塔 </vt:lpstr>
      <vt:lpstr>澳大利亚的伊拉瓦拉飞天道 </vt:lpstr>
      <vt:lpstr>瑞士的海角悬空观景台 </vt:lpstr>
      <vt:lpstr>美国威斯康星州的“岩上之屋” </vt:lpstr>
      <vt:lpstr>意大利的Il binocolo </vt:lpstr>
      <vt:lpstr>奥地利的“蒂罗尔之巅”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世上最惊险的十大观景台</dc:title>
  <dc:creator>dap</dc:creator>
  <cp:lastModifiedBy>dap</cp:lastModifiedBy>
  <cp:revision>14</cp:revision>
  <dcterms:created xsi:type="dcterms:W3CDTF">2014-06-05T12:36:56Z</dcterms:created>
  <dcterms:modified xsi:type="dcterms:W3CDTF">2014-06-05T15:13:20Z</dcterms:modified>
</cp:coreProperties>
</file>